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6" r:id="rId2"/>
    <p:sldId id="302" r:id="rId3"/>
    <p:sldId id="303" r:id="rId4"/>
    <p:sldId id="297" r:id="rId5"/>
    <p:sldId id="298" r:id="rId6"/>
    <p:sldId id="299" r:id="rId7"/>
    <p:sldId id="304" r:id="rId8"/>
    <p:sldId id="287" r:id="rId9"/>
    <p:sldId id="288" r:id="rId10"/>
    <p:sldId id="305" r:id="rId11"/>
    <p:sldId id="307" r:id="rId12"/>
    <p:sldId id="309" r:id="rId13"/>
    <p:sldId id="293" r:id="rId14"/>
    <p:sldId id="294" r:id="rId15"/>
    <p:sldId id="276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327DC1"/>
    <a:srgbClr val="3E81B9"/>
    <a:srgbClr val="317ABE"/>
    <a:srgbClr val="F7C053"/>
    <a:srgbClr val="FDFDFD"/>
    <a:srgbClr val="0D5485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AB159-C6AD-43EC-B11B-E0C45B32B1B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A849DC2-2A25-43E7-8394-99D008013F3D}">
      <dgm:prSet phldrT="[Texto]" custT="1"/>
      <dgm:spPr>
        <a:ln>
          <a:noFill/>
        </a:ln>
      </dgm:spPr>
      <dgm:t>
        <a:bodyPr/>
        <a:lstStyle/>
        <a:p>
          <a:pPr algn="l"/>
          <a:r>
            <a:rPr lang="ca-ES" sz="2000" b="0" dirty="0" smtClean="0">
              <a:latin typeface="Articulate Narrow" panose="02000506040000020004" pitchFamily="2" charset="0"/>
            </a:rPr>
            <a:t>1. Activeu el </a:t>
          </a:r>
          <a:r>
            <a:rPr lang="ca-ES" sz="2000" b="0" i="0" dirty="0" smtClean="0">
              <a:solidFill>
                <a:schemeClr val="tx1"/>
              </a:solidFill>
              <a:latin typeface="Articulate Narrow" panose="02000506040000020004" pitchFamily="2" charset="0"/>
            </a:rPr>
            <a:t>Mode d’edició </a:t>
          </a:r>
          <a:r>
            <a:rPr lang="ca-ES" sz="2000" b="0" dirty="0" smtClean="0">
              <a:latin typeface="Articulate Narrow" panose="02000506040000020004" pitchFamily="2" charset="0"/>
            </a:rPr>
            <a:t>del curs.</a:t>
          </a:r>
          <a:endParaRPr lang="es-ES" sz="2000" b="0" i="0" dirty="0">
            <a:solidFill>
              <a:schemeClr val="tx1"/>
            </a:solidFill>
            <a:latin typeface="Articulate Narrow" panose="02000506040000020004" pitchFamily="2" charset="0"/>
          </a:endParaRPr>
        </a:p>
      </dgm:t>
    </dgm:pt>
    <dgm:pt modelId="{8021B9D1-1F37-4F5F-BD7A-3F2A8DB67343}" type="sibTrans" cxnId="{93D80395-3259-4CC5-A998-63E50E12D326}">
      <dgm:prSet/>
      <dgm:spPr/>
      <dgm:t>
        <a:bodyPr/>
        <a:lstStyle/>
        <a:p>
          <a:endParaRPr lang="es-ES"/>
        </a:p>
      </dgm:t>
    </dgm:pt>
    <dgm:pt modelId="{45CF92D2-569E-4574-B093-5C593DDA0BB9}" type="parTrans" cxnId="{93D80395-3259-4CC5-A998-63E50E12D326}">
      <dgm:prSet/>
      <dgm:spPr/>
      <dgm:t>
        <a:bodyPr/>
        <a:lstStyle/>
        <a:p>
          <a:endParaRPr lang="es-ES"/>
        </a:p>
      </dgm:t>
    </dgm:pt>
    <dgm:pt modelId="{7B5BCDC0-34C1-4281-9113-CFB7A75B3129}">
      <dgm:prSet phldrT="[Texto]" custT="1"/>
      <dgm:spPr>
        <a:ln>
          <a:noFill/>
        </a:ln>
      </dgm:spPr>
      <dgm:t>
        <a:bodyPr/>
        <a:lstStyle/>
        <a:p>
          <a:pPr algn="l"/>
          <a:r>
            <a:rPr lang="ca-ES" sz="2000" b="0" dirty="0" smtClean="0">
              <a:latin typeface="Articulate Narrow" panose="02000506040000020004" pitchFamily="2" charset="0"/>
            </a:rPr>
            <a:t>2. En el tema que vulgueu, cliqueu a </a:t>
          </a:r>
          <a:r>
            <a:rPr lang="ca-ES" sz="2000" b="0" i="0" dirty="0" smtClean="0">
              <a:solidFill>
                <a:schemeClr val="tx1"/>
              </a:solidFill>
              <a:latin typeface="Articulate Narrow" panose="02000506040000020004" pitchFamily="2" charset="0"/>
            </a:rPr>
            <a:t>Afegeix una activitat o un recurs</a:t>
          </a:r>
          <a:r>
            <a:rPr lang="ca-ES" sz="2000" b="0" dirty="0" smtClean="0">
              <a:latin typeface="Articulate Narrow" panose="02000506040000020004" pitchFamily="2" charset="0"/>
            </a:rPr>
            <a:t> i</a:t>
          </a:r>
          <a:r>
            <a:rPr lang="ca-ES" sz="2000" b="0" i="1" dirty="0" smtClean="0">
              <a:latin typeface="Articulate Narrow" panose="02000506040000020004" pitchFamily="2" charset="0"/>
            </a:rPr>
            <a:t> </a:t>
          </a:r>
          <a:r>
            <a:rPr lang="ca-ES" sz="2000" b="0" dirty="0" smtClean="0">
              <a:latin typeface="Articulate Narrow" panose="02000506040000020004" pitchFamily="2" charset="0"/>
            </a:rPr>
            <a:t>seleccioneu </a:t>
          </a:r>
          <a:r>
            <a:rPr lang="ca-ES" sz="2000" b="0" i="0" dirty="0" err="1" smtClean="0">
              <a:solidFill>
                <a:schemeClr val="tx1"/>
              </a:solidFill>
              <a:latin typeface="Articulate Narrow" panose="02000506040000020004" pitchFamily="2" charset="0"/>
            </a:rPr>
            <a:t>Wiki</a:t>
          </a:r>
          <a:r>
            <a:rPr lang="ca-ES" sz="2000" b="0" i="0" dirty="0" smtClean="0">
              <a:solidFill>
                <a:schemeClr val="tx1"/>
              </a:solidFill>
              <a:latin typeface="Articulate Narrow" panose="02000506040000020004" pitchFamily="2" charset="0"/>
            </a:rPr>
            <a:t>.</a:t>
          </a:r>
          <a:endParaRPr lang="es-ES" sz="2000" b="0" i="0" dirty="0">
            <a:solidFill>
              <a:schemeClr val="tx1"/>
            </a:solidFill>
            <a:latin typeface="Articulate Narrow" panose="02000506040000020004" pitchFamily="2" charset="0"/>
          </a:endParaRPr>
        </a:p>
      </dgm:t>
    </dgm:pt>
    <dgm:pt modelId="{EEE993D2-9274-4E14-AA24-0730D921773B}" type="sibTrans" cxnId="{A11C771E-07B8-410E-A2BA-4AE0BC5C0EF5}">
      <dgm:prSet/>
      <dgm:spPr/>
      <dgm:t>
        <a:bodyPr/>
        <a:lstStyle/>
        <a:p>
          <a:endParaRPr lang="es-ES"/>
        </a:p>
      </dgm:t>
    </dgm:pt>
    <dgm:pt modelId="{68AC2172-3595-48A5-920E-FA6B13FBC9C7}" type="parTrans" cxnId="{A11C771E-07B8-410E-A2BA-4AE0BC5C0EF5}">
      <dgm:prSet/>
      <dgm:spPr/>
      <dgm:t>
        <a:bodyPr/>
        <a:lstStyle/>
        <a:p>
          <a:endParaRPr lang="es-ES"/>
        </a:p>
      </dgm:t>
    </dgm:pt>
    <dgm:pt modelId="{3377C789-144C-4B83-B497-BE5E7A619B6A}">
      <dgm:prSet phldrT="[Texto]" custT="1"/>
      <dgm:spPr>
        <a:ln>
          <a:noFill/>
        </a:ln>
      </dgm:spPr>
      <dgm:t>
        <a:bodyPr/>
        <a:lstStyle/>
        <a:p>
          <a:pPr algn="l"/>
          <a:r>
            <a:rPr lang="ca-ES" sz="2000" dirty="0" smtClean="0">
              <a:latin typeface="Articulate Narrow" panose="02000506040000020004" pitchFamily="2" charset="0"/>
            </a:rPr>
            <a:t>3. Cliqueu a </a:t>
          </a:r>
          <a:r>
            <a:rPr lang="ca-ES" sz="2000" b="0" i="0" dirty="0" smtClean="0">
              <a:solidFill>
                <a:schemeClr val="tx1"/>
              </a:solidFill>
              <a:latin typeface="Articulate Narrow" panose="02000506040000020004" pitchFamily="2" charset="0"/>
            </a:rPr>
            <a:t>Afegeix</a:t>
          </a:r>
          <a:r>
            <a:rPr lang="ca-ES" sz="2000" b="0" i="0" dirty="0" smtClean="0">
              <a:solidFill>
                <a:schemeClr val="tx1"/>
              </a:solidFill>
            </a:rPr>
            <a:t>.</a:t>
          </a:r>
          <a:endParaRPr lang="es-ES" sz="2000" b="0" i="0" dirty="0">
            <a:solidFill>
              <a:schemeClr val="tx1"/>
            </a:solidFill>
            <a:latin typeface="Articulate Narrow" panose="02000506040000020004" pitchFamily="2" charset="0"/>
          </a:endParaRPr>
        </a:p>
      </dgm:t>
    </dgm:pt>
    <dgm:pt modelId="{49BDC0BB-E925-474E-9843-74A32CD64999}" type="sibTrans" cxnId="{C0A1C1AC-A680-4F3F-B0DB-D53B7BA016F6}">
      <dgm:prSet/>
      <dgm:spPr/>
      <dgm:t>
        <a:bodyPr/>
        <a:lstStyle/>
        <a:p>
          <a:endParaRPr lang="es-ES"/>
        </a:p>
      </dgm:t>
    </dgm:pt>
    <dgm:pt modelId="{49EAFD81-6344-4817-99D3-FBC12824474D}" type="parTrans" cxnId="{C0A1C1AC-A680-4F3F-B0DB-D53B7BA016F6}">
      <dgm:prSet/>
      <dgm:spPr/>
      <dgm:t>
        <a:bodyPr/>
        <a:lstStyle/>
        <a:p>
          <a:endParaRPr lang="es-ES"/>
        </a:p>
      </dgm:t>
    </dgm:pt>
    <dgm:pt modelId="{039EE516-D696-429B-BDF2-1A8AF1AAEE51}" type="pres">
      <dgm:prSet presAssocID="{C55AB159-C6AD-43EC-B11B-E0C45B32B1B3}" presName="CompostProcess" presStyleCnt="0">
        <dgm:presLayoutVars>
          <dgm:dir/>
          <dgm:resizeHandles val="exact"/>
        </dgm:presLayoutVars>
      </dgm:prSet>
      <dgm:spPr/>
    </dgm:pt>
    <dgm:pt modelId="{9636F992-81AD-43D0-8713-04DCD9AD9EAD}" type="pres">
      <dgm:prSet presAssocID="{C55AB159-C6AD-43EC-B11B-E0C45B32B1B3}" presName="arrow" presStyleLbl="bgShp" presStyleIdx="0" presStyleCn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endParaRPr lang="es-ES"/>
        </a:p>
      </dgm:t>
    </dgm:pt>
    <dgm:pt modelId="{63D5F68C-7C76-45B0-829D-D67D02F27C91}" type="pres">
      <dgm:prSet presAssocID="{C55AB159-C6AD-43EC-B11B-E0C45B32B1B3}" presName="linearProcess" presStyleCnt="0"/>
      <dgm:spPr/>
    </dgm:pt>
    <dgm:pt modelId="{D4C3DE93-743D-4B81-8D14-80F8BDFD0D40}" type="pres">
      <dgm:prSet presAssocID="{AA849DC2-2A25-43E7-8394-99D008013F3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A89FD4-5AD9-4699-BBF1-08829F1EF557}" type="pres">
      <dgm:prSet presAssocID="{8021B9D1-1F37-4F5F-BD7A-3F2A8DB67343}" presName="sibTrans" presStyleCnt="0"/>
      <dgm:spPr/>
    </dgm:pt>
    <dgm:pt modelId="{87DAADFA-FF03-42E6-80A4-BAA103EC46DD}" type="pres">
      <dgm:prSet presAssocID="{7B5BCDC0-34C1-4281-9113-CFB7A75B312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96049A-61F0-4347-A55C-FB8E39BCCFD1}" type="pres">
      <dgm:prSet presAssocID="{EEE993D2-9274-4E14-AA24-0730D921773B}" presName="sibTrans" presStyleCnt="0"/>
      <dgm:spPr/>
    </dgm:pt>
    <dgm:pt modelId="{D0923C94-0F0D-4C66-9AD4-4F5238432EB3}" type="pres">
      <dgm:prSet presAssocID="{3377C789-144C-4B83-B497-BE5E7A619B6A}" presName="textNode" presStyleLbl="node1" presStyleIdx="2" presStyleCnt="3" custScaleY="554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3D80395-3259-4CC5-A998-63E50E12D326}" srcId="{C55AB159-C6AD-43EC-B11B-E0C45B32B1B3}" destId="{AA849DC2-2A25-43E7-8394-99D008013F3D}" srcOrd="0" destOrd="0" parTransId="{45CF92D2-569E-4574-B093-5C593DDA0BB9}" sibTransId="{8021B9D1-1F37-4F5F-BD7A-3F2A8DB67343}"/>
    <dgm:cxn modelId="{9F057C72-0050-43E1-94AD-CDDC18395A1F}" type="presOf" srcId="{3377C789-144C-4B83-B497-BE5E7A619B6A}" destId="{D0923C94-0F0D-4C66-9AD4-4F5238432EB3}" srcOrd="0" destOrd="0" presId="urn:microsoft.com/office/officeart/2005/8/layout/hProcess9"/>
    <dgm:cxn modelId="{B83D7169-6461-400D-A6BB-B74035945F3A}" type="presOf" srcId="{7B5BCDC0-34C1-4281-9113-CFB7A75B3129}" destId="{87DAADFA-FF03-42E6-80A4-BAA103EC46DD}" srcOrd="0" destOrd="0" presId="urn:microsoft.com/office/officeart/2005/8/layout/hProcess9"/>
    <dgm:cxn modelId="{768AF480-E535-4D1F-B10C-40B8668DA637}" type="presOf" srcId="{C55AB159-C6AD-43EC-B11B-E0C45B32B1B3}" destId="{039EE516-D696-429B-BDF2-1A8AF1AAEE51}" srcOrd="0" destOrd="0" presId="urn:microsoft.com/office/officeart/2005/8/layout/hProcess9"/>
    <dgm:cxn modelId="{A11C771E-07B8-410E-A2BA-4AE0BC5C0EF5}" srcId="{C55AB159-C6AD-43EC-B11B-E0C45B32B1B3}" destId="{7B5BCDC0-34C1-4281-9113-CFB7A75B3129}" srcOrd="1" destOrd="0" parTransId="{68AC2172-3595-48A5-920E-FA6B13FBC9C7}" sibTransId="{EEE993D2-9274-4E14-AA24-0730D921773B}"/>
    <dgm:cxn modelId="{C0825D44-F19F-47FF-8CF7-343045C79BB8}" type="presOf" srcId="{AA849DC2-2A25-43E7-8394-99D008013F3D}" destId="{D4C3DE93-743D-4B81-8D14-80F8BDFD0D40}" srcOrd="0" destOrd="0" presId="urn:microsoft.com/office/officeart/2005/8/layout/hProcess9"/>
    <dgm:cxn modelId="{C0A1C1AC-A680-4F3F-B0DB-D53B7BA016F6}" srcId="{C55AB159-C6AD-43EC-B11B-E0C45B32B1B3}" destId="{3377C789-144C-4B83-B497-BE5E7A619B6A}" srcOrd="2" destOrd="0" parTransId="{49EAFD81-6344-4817-99D3-FBC12824474D}" sibTransId="{49BDC0BB-E925-474E-9843-74A32CD64999}"/>
    <dgm:cxn modelId="{64D9FA1E-378D-4A2C-992C-ED60BDD4E078}" type="presParOf" srcId="{039EE516-D696-429B-BDF2-1A8AF1AAEE51}" destId="{9636F992-81AD-43D0-8713-04DCD9AD9EAD}" srcOrd="0" destOrd="0" presId="urn:microsoft.com/office/officeart/2005/8/layout/hProcess9"/>
    <dgm:cxn modelId="{27D89D2C-6BD7-448D-AC7E-274EEEE2F767}" type="presParOf" srcId="{039EE516-D696-429B-BDF2-1A8AF1AAEE51}" destId="{63D5F68C-7C76-45B0-829D-D67D02F27C91}" srcOrd="1" destOrd="0" presId="urn:microsoft.com/office/officeart/2005/8/layout/hProcess9"/>
    <dgm:cxn modelId="{D2186190-2DB5-4889-A494-A1878617F845}" type="presParOf" srcId="{63D5F68C-7C76-45B0-829D-D67D02F27C91}" destId="{D4C3DE93-743D-4B81-8D14-80F8BDFD0D40}" srcOrd="0" destOrd="0" presId="urn:microsoft.com/office/officeart/2005/8/layout/hProcess9"/>
    <dgm:cxn modelId="{01E75CD5-E148-47DA-9533-C098F7B896CA}" type="presParOf" srcId="{63D5F68C-7C76-45B0-829D-D67D02F27C91}" destId="{D3A89FD4-5AD9-4699-BBF1-08829F1EF557}" srcOrd="1" destOrd="0" presId="urn:microsoft.com/office/officeart/2005/8/layout/hProcess9"/>
    <dgm:cxn modelId="{5EAE0953-810B-4040-88ED-A2391E580416}" type="presParOf" srcId="{63D5F68C-7C76-45B0-829D-D67D02F27C91}" destId="{87DAADFA-FF03-42E6-80A4-BAA103EC46DD}" srcOrd="2" destOrd="0" presId="urn:microsoft.com/office/officeart/2005/8/layout/hProcess9"/>
    <dgm:cxn modelId="{BB5DCA96-151C-4807-A31A-ADB6E1EFC949}" type="presParOf" srcId="{63D5F68C-7C76-45B0-829D-D67D02F27C91}" destId="{2696049A-61F0-4347-A55C-FB8E39BCCFD1}" srcOrd="3" destOrd="0" presId="urn:microsoft.com/office/officeart/2005/8/layout/hProcess9"/>
    <dgm:cxn modelId="{A36DCBE3-EC1C-4376-8940-5C77C4D486BA}" type="presParOf" srcId="{63D5F68C-7C76-45B0-829D-D67D02F27C91}" destId="{D0923C94-0F0D-4C66-9AD4-4F5238432EB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6F992-81AD-43D0-8713-04DCD9AD9EAD}">
      <dsp:nvSpPr>
        <dsp:cNvPr id="0" name=""/>
        <dsp:cNvSpPr/>
      </dsp:nvSpPr>
      <dsp:spPr>
        <a:xfrm>
          <a:off x="609492" y="0"/>
          <a:ext cx="6907583" cy="4546242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3DE93-743D-4B81-8D14-80F8BDFD0D40}">
      <dsp:nvSpPr>
        <dsp:cNvPr id="0" name=""/>
        <dsp:cNvSpPr/>
      </dsp:nvSpPr>
      <dsp:spPr>
        <a:xfrm>
          <a:off x="0" y="1363872"/>
          <a:ext cx="2437970" cy="1818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b="0" kern="1200" dirty="0" smtClean="0">
              <a:latin typeface="Articulate Narrow" panose="02000506040000020004" pitchFamily="2" charset="0"/>
            </a:rPr>
            <a:t>1. Activeu el </a:t>
          </a:r>
          <a:r>
            <a:rPr lang="ca-ES" sz="2000" b="0" i="0" kern="1200" dirty="0" smtClean="0">
              <a:solidFill>
                <a:schemeClr val="tx1"/>
              </a:solidFill>
              <a:latin typeface="Articulate Narrow" panose="02000506040000020004" pitchFamily="2" charset="0"/>
            </a:rPr>
            <a:t>Mode d’edició </a:t>
          </a:r>
          <a:r>
            <a:rPr lang="ca-ES" sz="2000" b="0" kern="1200" dirty="0" smtClean="0">
              <a:latin typeface="Articulate Narrow" panose="02000506040000020004" pitchFamily="2" charset="0"/>
            </a:rPr>
            <a:t>del curs.</a:t>
          </a:r>
          <a:endParaRPr lang="es-ES" sz="2000" b="0" i="0" kern="1200" dirty="0">
            <a:solidFill>
              <a:schemeClr val="tx1"/>
            </a:solidFill>
            <a:latin typeface="Articulate Narrow" panose="02000506040000020004" pitchFamily="2" charset="0"/>
          </a:endParaRPr>
        </a:p>
      </dsp:txBody>
      <dsp:txXfrm>
        <a:off x="88772" y="1452644"/>
        <a:ext cx="2260426" cy="1640952"/>
      </dsp:txXfrm>
    </dsp:sp>
    <dsp:sp modelId="{87DAADFA-FF03-42E6-80A4-BAA103EC46DD}">
      <dsp:nvSpPr>
        <dsp:cNvPr id="0" name=""/>
        <dsp:cNvSpPr/>
      </dsp:nvSpPr>
      <dsp:spPr>
        <a:xfrm>
          <a:off x="2844299" y="1363872"/>
          <a:ext cx="2437970" cy="1818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b="0" kern="1200" dirty="0" smtClean="0">
              <a:latin typeface="Articulate Narrow" panose="02000506040000020004" pitchFamily="2" charset="0"/>
            </a:rPr>
            <a:t>2. En el tema que vulgueu, cliqueu a </a:t>
          </a:r>
          <a:r>
            <a:rPr lang="ca-ES" sz="2000" b="0" i="0" kern="1200" dirty="0" smtClean="0">
              <a:solidFill>
                <a:schemeClr val="tx1"/>
              </a:solidFill>
              <a:latin typeface="Articulate Narrow" panose="02000506040000020004" pitchFamily="2" charset="0"/>
            </a:rPr>
            <a:t>Afegeix una activitat o un recurs</a:t>
          </a:r>
          <a:r>
            <a:rPr lang="ca-ES" sz="2000" b="0" kern="1200" dirty="0" smtClean="0">
              <a:latin typeface="Articulate Narrow" panose="02000506040000020004" pitchFamily="2" charset="0"/>
            </a:rPr>
            <a:t> i</a:t>
          </a:r>
          <a:r>
            <a:rPr lang="ca-ES" sz="2000" b="0" i="1" kern="1200" dirty="0" smtClean="0">
              <a:latin typeface="Articulate Narrow" panose="02000506040000020004" pitchFamily="2" charset="0"/>
            </a:rPr>
            <a:t> </a:t>
          </a:r>
          <a:r>
            <a:rPr lang="ca-ES" sz="2000" b="0" kern="1200" dirty="0" smtClean="0">
              <a:latin typeface="Articulate Narrow" panose="02000506040000020004" pitchFamily="2" charset="0"/>
            </a:rPr>
            <a:t>seleccioneu </a:t>
          </a:r>
          <a:r>
            <a:rPr lang="ca-ES" sz="2000" b="0" i="0" kern="1200" dirty="0" err="1" smtClean="0">
              <a:solidFill>
                <a:schemeClr val="tx1"/>
              </a:solidFill>
              <a:latin typeface="Articulate Narrow" panose="02000506040000020004" pitchFamily="2" charset="0"/>
            </a:rPr>
            <a:t>Wiki</a:t>
          </a:r>
          <a:r>
            <a:rPr lang="ca-ES" sz="2000" b="0" i="0" kern="1200" dirty="0" smtClean="0">
              <a:solidFill>
                <a:schemeClr val="tx1"/>
              </a:solidFill>
              <a:latin typeface="Articulate Narrow" panose="02000506040000020004" pitchFamily="2" charset="0"/>
            </a:rPr>
            <a:t>.</a:t>
          </a:r>
          <a:endParaRPr lang="es-ES" sz="2000" b="0" i="0" kern="1200" dirty="0">
            <a:solidFill>
              <a:schemeClr val="tx1"/>
            </a:solidFill>
            <a:latin typeface="Articulate Narrow" panose="02000506040000020004" pitchFamily="2" charset="0"/>
          </a:endParaRPr>
        </a:p>
      </dsp:txBody>
      <dsp:txXfrm>
        <a:off x="2933071" y="1452644"/>
        <a:ext cx="2260426" cy="1640952"/>
      </dsp:txXfrm>
    </dsp:sp>
    <dsp:sp modelId="{D0923C94-0F0D-4C66-9AD4-4F5238432EB3}">
      <dsp:nvSpPr>
        <dsp:cNvPr id="0" name=""/>
        <dsp:cNvSpPr/>
      </dsp:nvSpPr>
      <dsp:spPr>
        <a:xfrm>
          <a:off x="5688598" y="1768842"/>
          <a:ext cx="2437970" cy="10085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kern="1200" dirty="0" smtClean="0">
              <a:latin typeface="Articulate Narrow" panose="02000506040000020004" pitchFamily="2" charset="0"/>
            </a:rPr>
            <a:t>3. Cliqueu a </a:t>
          </a:r>
          <a:r>
            <a:rPr lang="ca-ES" sz="2000" b="0" i="0" kern="1200" dirty="0" smtClean="0">
              <a:solidFill>
                <a:schemeClr val="tx1"/>
              </a:solidFill>
              <a:latin typeface="Articulate Narrow" panose="02000506040000020004" pitchFamily="2" charset="0"/>
            </a:rPr>
            <a:t>Afegeix</a:t>
          </a:r>
          <a:r>
            <a:rPr lang="ca-ES" sz="2000" b="0" i="0" kern="1200" dirty="0" smtClean="0">
              <a:solidFill>
                <a:schemeClr val="tx1"/>
              </a:solidFill>
            </a:rPr>
            <a:t>.</a:t>
          </a:r>
          <a:endParaRPr lang="es-ES" sz="2000" b="0" i="0" kern="1200" dirty="0">
            <a:solidFill>
              <a:schemeClr val="tx1"/>
            </a:solidFill>
            <a:latin typeface="Articulate Narrow" panose="02000506040000020004" pitchFamily="2" charset="0"/>
          </a:endParaRPr>
        </a:p>
      </dsp:txBody>
      <dsp:txXfrm>
        <a:off x="5737832" y="1818076"/>
        <a:ext cx="2339502" cy="910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E8CF-E70B-41D7-BD64-47255026C2FF}" type="datetimeFigureOut">
              <a:rPr lang="es-ES" smtClean="0"/>
              <a:t>08/05/2018</a:t>
            </a:fld>
            <a:endParaRPr lang="es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8C83D-9AF8-47CD-877A-074DC2DCB81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19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hyperlink" Target="http://bit.ly/2sO5WCQ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9" r="1"/>
          <a:stretch/>
        </p:blipFill>
        <p:spPr>
          <a:xfrm>
            <a:off x="0" y="-115910"/>
            <a:ext cx="12280900" cy="7114317"/>
          </a:xfrm>
          <a:prstGeom prst="rect">
            <a:avLst/>
          </a:prstGeom>
        </p:spPr>
      </p:pic>
      <p:pic>
        <p:nvPicPr>
          <p:cNvPr id="3" name="Imat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73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t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9" name="Imat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  <p:pic>
        <p:nvPicPr>
          <p:cNvPr id="3" name="Imatg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4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30100" cy="71143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03" y="6351062"/>
            <a:ext cx="1080000" cy="375254"/>
          </a:xfrm>
          <a:prstGeom prst="rect">
            <a:avLst/>
          </a:prstGeom>
        </p:spPr>
      </p:pic>
      <p:sp>
        <p:nvSpPr>
          <p:cNvPr id="10" name="CuadroTexto 9"/>
          <p:cNvSpPr txBox="1"/>
          <p:nvPr userDrawn="1"/>
        </p:nvSpPr>
        <p:spPr>
          <a:xfrm>
            <a:off x="1701800" y="6264651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altLang="ca-ES" sz="2400" b="1" dirty="0">
                <a:solidFill>
                  <a:srgbClr val="203864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lang="es-ES" sz="2400" dirty="0" err="1">
                <a:solidFill>
                  <a:schemeClr val="accent5">
                    <a:lumMod val="50000"/>
                  </a:schemeClr>
                </a:solidFill>
                <a:latin typeface="Bebas Neue Bold" panose="020B0606020202050201" pitchFamily="34" charset="0"/>
              </a:rPr>
              <a:t>CRAi</a:t>
            </a: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Bebas Neue Bold" panose="020B0606020202050201" pitchFamily="34" charset="0"/>
              </a:rPr>
              <a:t>, </a:t>
            </a:r>
            <a:r>
              <a:rPr lang="es-ES" sz="2400" dirty="0" err="1">
                <a:solidFill>
                  <a:schemeClr val="accent5">
                    <a:lumMod val="50000"/>
                  </a:schemeClr>
                </a:solidFill>
                <a:latin typeface="Bebas Neue Bold" panose="020B0606020202050201" pitchFamily="34" charset="0"/>
              </a:rPr>
              <a:t>universitat</a:t>
            </a: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Bebas Neue Bold" panose="020B0606020202050201" pitchFamily="34" charset="0"/>
              </a:rPr>
              <a:t> de Barcelona, </a:t>
            </a:r>
            <a:r>
              <a:rPr lang="es-ES" sz="2400" dirty="0" err="1">
                <a:solidFill>
                  <a:schemeClr val="accent5">
                    <a:lumMod val="50000"/>
                  </a:schemeClr>
                </a:solidFill>
                <a:latin typeface="Bebas Neue Bold" panose="020B0606020202050201" pitchFamily="34" charset="0"/>
              </a:rPr>
              <a:t>curs</a:t>
            </a:r>
            <a:r>
              <a:rPr lang="es-ES" sz="2400" dirty="0">
                <a:solidFill>
                  <a:schemeClr val="accent5">
                    <a:lumMod val="50000"/>
                  </a:schemeClr>
                </a:solidFill>
                <a:latin typeface="Bebas Neue Bold" panose="020B0606020202050201" pitchFamily="34" charset="0"/>
              </a:rPr>
              <a:t> 2017-18 </a:t>
            </a:r>
          </a:p>
        </p:txBody>
      </p:sp>
      <p:pic>
        <p:nvPicPr>
          <p:cNvPr id="11" name="Imagen 1">
            <a:hlinkClick r:id="rId4"/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225" y="4602823"/>
            <a:ext cx="2817776" cy="762592"/>
          </a:xfrm>
          <a:prstGeom prst="rect">
            <a:avLst/>
          </a:prstGeom>
        </p:spPr>
      </p:pic>
      <p:sp>
        <p:nvSpPr>
          <p:cNvPr id="12" name="QuadreDeText 8"/>
          <p:cNvSpPr txBox="1"/>
          <p:nvPr userDrawn="1"/>
        </p:nvSpPr>
        <p:spPr>
          <a:xfrm>
            <a:off x="3554071" y="1987497"/>
            <a:ext cx="4540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600" dirty="0">
                <a:solidFill>
                  <a:srgbClr val="25477B"/>
                </a:solidFill>
                <a:latin typeface="Bebas Neue Regular" panose="00000500000000000000" pitchFamily="50" charset="0"/>
              </a:rPr>
              <a:t>Moltes gràcies</a:t>
            </a:r>
            <a:r>
              <a:rPr lang="ca-ES" sz="9600" dirty="0">
                <a:solidFill>
                  <a:schemeClr val="bg1"/>
                </a:solidFill>
                <a:latin typeface="Bebas Neue Regular" panose="00000500000000000000" pitchFamily="50" charset="0"/>
              </a:rPr>
              <a:t>!</a:t>
            </a:r>
            <a:endParaRPr lang="es-ES" sz="23900" dirty="0">
              <a:solidFill>
                <a:schemeClr val="bg1"/>
              </a:solidFill>
              <a:latin typeface="Bebas Neue Regular" panose="00000500000000000000" pitchFamily="50" charset="0"/>
            </a:endParaRPr>
          </a:p>
        </p:txBody>
      </p:sp>
      <p:pic>
        <p:nvPicPr>
          <p:cNvPr id="13" name="Imatge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14" name="Imatge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64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Imat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76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  <p:pic>
        <p:nvPicPr>
          <p:cNvPr id="2" name="Imatg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6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4547"/>
            <a:ext cx="12192000" cy="7114317"/>
          </a:xfrm>
          <a:prstGeom prst="rect">
            <a:avLst/>
          </a:prstGeom>
        </p:spPr>
      </p:pic>
      <p:pic>
        <p:nvPicPr>
          <p:cNvPr id="3" name="Imat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06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t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t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07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4" name="Imat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  <p:pic>
        <p:nvPicPr>
          <p:cNvPr id="2" name="Imatg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68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" y="-142017"/>
            <a:ext cx="12280900" cy="7114317"/>
          </a:xfrm>
          <a:prstGeom prst="rect">
            <a:avLst/>
          </a:prstGeom>
        </p:spPr>
      </p:pic>
      <p:pic>
        <p:nvPicPr>
          <p:cNvPr id="8" name="Imat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9" name="Imatg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29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t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93805"/>
            <a:ext cx="2560668" cy="771073"/>
          </a:xfrm>
          <a:prstGeom prst="rect">
            <a:avLst/>
          </a:prstGeom>
        </p:spPr>
      </p:pic>
      <p:pic>
        <p:nvPicPr>
          <p:cNvPr id="9" name="Imat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74" y="-1"/>
            <a:ext cx="3072376" cy="1026685"/>
          </a:xfrm>
          <a:prstGeom prst="rect">
            <a:avLst/>
          </a:prstGeom>
        </p:spPr>
      </p:pic>
      <p:pic>
        <p:nvPicPr>
          <p:cNvPr id="2" name="Imatg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108" y="-21635"/>
            <a:ext cx="12266215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83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8B6BE-4A2C-4940-AE64-50381964F637}" type="datetimeFigureOut">
              <a:rPr lang="es-ES" smtClean="0"/>
              <a:t>08/05/2018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7AE9F-56A0-420A-AAC4-4BB0BB33088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24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1" r:id="rId4"/>
    <p:sldLayoutId id="2147483651" r:id="rId5"/>
    <p:sldLayoutId id="2147483652" r:id="rId6"/>
    <p:sldLayoutId id="2147483660" r:id="rId7"/>
    <p:sldLayoutId id="2147483654" r:id="rId8"/>
    <p:sldLayoutId id="2147483662" r:id="rId9"/>
    <p:sldLayoutId id="2147483663" r:id="rId10"/>
    <p:sldLayoutId id="214748365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261234" y="2136338"/>
            <a:ext cx="489109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ca-ES" sz="5400" b="1" dirty="0" smtClean="0">
                <a:solidFill>
                  <a:schemeClr val="accent1">
                    <a:lumMod val="50000"/>
                  </a:schemeClr>
                </a:solidFill>
                <a:latin typeface="Bebas Neue Regular"/>
              </a:rPr>
              <a:t>Campus Virtual UB</a:t>
            </a:r>
            <a:endParaRPr lang="ca-ES" altLang="ca-ES" sz="5400" dirty="0">
              <a:solidFill>
                <a:schemeClr val="accent1">
                  <a:lumMod val="50000"/>
                </a:schemeClr>
              </a:solidFill>
              <a:latin typeface="Bebas Neue Regular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ca-ES" altLang="ca-ES" sz="5400" b="1" dirty="0" smtClean="0">
              <a:solidFill>
                <a:schemeClr val="accent1">
                  <a:lumMod val="50000"/>
                </a:schemeClr>
              </a:solidFill>
              <a:latin typeface="Bebas Neue Regular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a-ES" altLang="ca-ES" sz="5400" b="1" dirty="0" smtClean="0">
                <a:solidFill>
                  <a:schemeClr val="accent1">
                    <a:lumMod val="50000"/>
                  </a:schemeClr>
                </a:solidFill>
                <a:latin typeface="Bebas Neue Regular"/>
              </a:rPr>
              <a:t>L’activitat </a:t>
            </a:r>
            <a:r>
              <a:rPr lang="ca-ES" altLang="ca-ES" sz="5400" b="1" dirty="0" err="1" smtClean="0">
                <a:solidFill>
                  <a:schemeClr val="accent1">
                    <a:lumMod val="50000"/>
                  </a:schemeClr>
                </a:solidFill>
                <a:latin typeface="Bebas Neue Regular"/>
              </a:rPr>
              <a:t>Wiki</a:t>
            </a:r>
            <a:endParaRPr lang="es-ES" altLang="ca-ES" sz="5400" b="1" dirty="0" smtClean="0">
              <a:solidFill>
                <a:schemeClr val="accent1">
                  <a:lumMod val="50000"/>
                </a:schemeClr>
              </a:solidFill>
              <a:latin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5286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06745" y="1502534"/>
            <a:ext cx="9839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dirty="0">
                <a:latin typeface="Articulate Narrow" panose="02000506040000020004" pitchFamily="2" charset="0"/>
              </a:rPr>
              <a:t>Quan es crea una pàgina nova apareix el formulari d’edició al centre de la pantalla, per afegir-hi contingut. El botó </a:t>
            </a:r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Previsualització</a:t>
            </a:r>
            <a:r>
              <a:rPr lang="ca-ES" sz="2400" dirty="0">
                <a:latin typeface="Articulate Narrow" panose="02000506040000020004" pitchFamily="2" charset="0"/>
              </a:rPr>
              <a:t> permet comprovar com queda la pàgina un cop </a:t>
            </a:r>
            <a:r>
              <a:rPr lang="ca-ES" sz="2400" dirty="0" smtClean="0">
                <a:latin typeface="Articulate Narrow" panose="02000506040000020004" pitchFamily="2" charset="0"/>
              </a:rPr>
              <a:t>editada</a:t>
            </a:r>
            <a:endParaRPr lang="es-ES" sz="2400" dirty="0">
              <a:latin typeface="Articulate Narrow" panose="02000506040000020004" pitchFamily="2" charset="0"/>
            </a:endParaRPr>
          </a:p>
        </p:txBody>
      </p:sp>
      <p:pic>
        <p:nvPicPr>
          <p:cNvPr id="3" name="Imat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635" y="2894216"/>
            <a:ext cx="6727821" cy="3265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5209344" y="6159708"/>
            <a:ext cx="1478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400" dirty="0">
                <a:latin typeface="Articulate Narrow" panose="02000506040000020004" pitchFamily="2" charset="0"/>
              </a:rPr>
              <a:t>Edició de la </a:t>
            </a:r>
            <a:r>
              <a:rPr lang="ca-ES" sz="1400" dirty="0" smtClean="0">
                <a:latin typeface="Articulate Narrow" panose="02000506040000020004" pitchFamily="2" charset="0"/>
              </a:rPr>
              <a:t>pàgina</a:t>
            </a:r>
            <a:endParaRPr lang="es-ES" sz="1400" dirty="0">
              <a:latin typeface="Articulate Narrow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069" y="3410279"/>
            <a:ext cx="4882578" cy="28467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Imat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914" y="3410279"/>
            <a:ext cx="3084849" cy="28467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450759" y="1278955"/>
            <a:ext cx="11165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000" dirty="0">
                <a:latin typeface="Articulate Narrow" panose="02000506040000020004" pitchFamily="2" charset="0"/>
              </a:rPr>
              <a:t>Per afegir pàgines noves enllaçades des de l’actual, poseu el nom de la pàgina nova entre dos parells de claudàtors, és a dir, [[paraula]]. Quan deseu la pàgina editada, es mostrarà el resultat i els enllaços a noves pàgines apareixeran de color vermell. </a:t>
            </a:r>
            <a:endParaRPr lang="es-ES" sz="2000" dirty="0">
              <a:latin typeface="Articulate Narrow" panose="02000506040000020004" pitchFamily="2" charset="0"/>
            </a:endParaRPr>
          </a:p>
          <a:p>
            <a:pPr algn="just"/>
            <a:r>
              <a:rPr lang="ca-ES" sz="2000" dirty="0">
                <a:latin typeface="Articulate Narrow" panose="02000506040000020004" pitchFamily="2" charset="0"/>
              </a:rPr>
              <a:t> </a:t>
            </a:r>
            <a:endParaRPr lang="es-ES" sz="2000" dirty="0">
              <a:latin typeface="Articulate Narrow" panose="02000506040000020004" pitchFamily="2" charset="0"/>
            </a:endParaRPr>
          </a:p>
          <a:p>
            <a:pPr algn="just"/>
            <a:r>
              <a:rPr lang="ca-ES" sz="2000" dirty="0">
                <a:latin typeface="Articulate Narrow" panose="02000506040000020004" pitchFamily="2" charset="0"/>
              </a:rPr>
              <a:t>Per crear i editar una pàgina, cliqueu a l’enllaç de color vermell: apareixerà la pantalla de creació d’una pàgina nova. Els enllaços a pàgines ja creades apareixen de color blau. </a:t>
            </a:r>
            <a:endParaRPr lang="ca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790942" y="6282102"/>
            <a:ext cx="2794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>
                <a:latin typeface="Articulate Narrow" panose="02000506040000020004" pitchFamily="2" charset="0"/>
              </a:rPr>
              <a:t>Afegint i enllaçant noves </a:t>
            </a:r>
            <a:r>
              <a:rPr lang="ca-ES" sz="1400" dirty="0" smtClean="0">
                <a:latin typeface="Articulate Narrow" panose="02000506040000020004" pitchFamily="2" charset="0"/>
              </a:rPr>
              <a:t>pàgines</a:t>
            </a:r>
          </a:p>
        </p:txBody>
      </p:sp>
    </p:spTree>
    <p:extLst>
      <p:ext uri="{BB962C8B-B14F-4D97-AF65-F5344CB8AC3E}">
        <p14:creationId xmlns:p14="http://schemas.microsoft.com/office/powerpoint/2010/main" val="134182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64275" y="1726905"/>
            <a:ext cx="96634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a-ES" sz="2400" dirty="0">
                <a:latin typeface="Articulate Narrow" panose="02000506040000020004" pitchFamily="2" charset="0"/>
              </a:rPr>
              <a:t>També es pot crear una pàgina nova des de l’opció Nova que apareix sota el nom del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latin typeface="Articulate Narrow" panose="02000506040000020004" pitchFamily="2" charset="0"/>
              </a:rPr>
              <a:t> en el bloc Navegació (si s’ha afegit al curs). </a:t>
            </a:r>
            <a:endParaRPr lang="ca-ES" sz="2400" dirty="0" smtClean="0">
              <a:latin typeface="Articulate Narrow" panose="02000506040000020004" pitchFamily="2" charset="0"/>
            </a:endParaRPr>
          </a:p>
          <a:p>
            <a:pPr algn="just">
              <a:lnSpc>
                <a:spcPct val="150000"/>
              </a:lnSpc>
            </a:pPr>
            <a:endParaRPr lang="ca-ES" sz="2400" dirty="0">
              <a:latin typeface="Articulate Narrow" panose="02000506040000020004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ca-ES" sz="2400" dirty="0" smtClean="0">
                <a:latin typeface="Articulate Narrow" panose="02000506040000020004" pitchFamily="2" charset="0"/>
              </a:rPr>
              <a:t>Tingueu </a:t>
            </a:r>
            <a:r>
              <a:rPr lang="ca-ES" sz="2400" dirty="0">
                <a:latin typeface="Articulate Narrow" panose="02000506040000020004" pitchFamily="2" charset="0"/>
              </a:rPr>
              <a:t>en compte, però, que si feu servir aquesta opció heu de posar l’enllaç </a:t>
            </a:r>
            <a:r>
              <a:rPr lang="ca-ES" sz="2400" b="1" dirty="0">
                <a:solidFill>
                  <a:srgbClr val="317ABE"/>
                </a:solidFill>
                <a:latin typeface="Articulate Narrow" panose="02000506040000020004" pitchFamily="2" charset="0"/>
              </a:rPr>
              <a:t>en una pàgina ja creada </a:t>
            </a:r>
            <a:r>
              <a:rPr lang="ca-ES" sz="2400" dirty="0">
                <a:latin typeface="Articulate Narrow" panose="02000506040000020004" pitchFamily="2" charset="0"/>
              </a:rPr>
              <a:t>escrivint el nom de la nova pàgina entre claudàtors dobles. Això fa que la nova pàgina sigui accessible; si no, queda aïllada de la resta del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latin typeface="Articulate Narrow" panose="02000506040000020004" pitchFamily="2" charset="0"/>
              </a:rPr>
              <a:t>.</a:t>
            </a:r>
            <a:endParaRPr lang="es-ES" sz="2400" dirty="0">
              <a:latin typeface="Articulate Narrow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7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4284" y="1149323"/>
            <a:ext cx="10919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Articulate Narrow" panose="02000506040000020004" pitchFamily="2" charset="0"/>
              </a:rPr>
              <a:t>A l’àrea editable de la pàgina d’edició, hi ha les etiquetes que també són opcions del bloc </a:t>
            </a:r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Navegació</a:t>
            </a:r>
            <a:r>
              <a:rPr lang="ca-ES" sz="2400" dirty="0" smtClean="0">
                <a:solidFill>
                  <a:srgbClr val="317ABE"/>
                </a:solidFill>
                <a:latin typeface="Articulate Narrow" panose="02000506040000020004" pitchFamily="2" charset="0"/>
              </a:rPr>
              <a:t>: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907955" y="2231623"/>
            <a:ext cx="1832603" cy="1015663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lvl="0"/>
            <a:r>
              <a:rPr lang="ca-ES" sz="2000" dirty="0">
                <a:latin typeface="Articulate Narrow" panose="02000506040000020004" pitchFamily="2" charset="0"/>
              </a:rPr>
              <a:t>Mostra</a:t>
            </a:r>
            <a:r>
              <a:rPr lang="ca-ES" sz="2000" b="1" dirty="0">
                <a:latin typeface="Articulate Narrow" panose="02000506040000020004" pitchFamily="2" charset="0"/>
              </a:rPr>
              <a:t>: </a:t>
            </a:r>
            <a:r>
              <a:rPr lang="ca-ES" sz="2000" dirty="0">
                <a:solidFill>
                  <a:schemeClr val="bg1"/>
                </a:solidFill>
                <a:latin typeface="Articulate Narrow" panose="02000506040000020004" pitchFamily="2" charset="0"/>
              </a:rPr>
              <a:t>mostra tota la pàgina en mode de vista</a:t>
            </a:r>
            <a:r>
              <a:rPr lang="ca-ES" sz="2000" dirty="0" smtClean="0">
                <a:solidFill>
                  <a:schemeClr val="bg1"/>
                </a:solidFill>
                <a:latin typeface="Articulate Narrow" panose="02000506040000020004" pitchFamily="2" charset="0"/>
              </a:rPr>
              <a:t>.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7753321" y="2230029"/>
            <a:ext cx="1926241" cy="707886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lvl="0"/>
            <a:r>
              <a:rPr lang="ca-ES" sz="2000" dirty="0">
                <a:latin typeface="Articulate Narrow" panose="02000506040000020004" pitchFamily="2" charset="0"/>
              </a:rPr>
              <a:t>Edita: </a:t>
            </a:r>
            <a:r>
              <a:rPr lang="ca-ES" sz="2000" dirty="0">
                <a:solidFill>
                  <a:schemeClr val="bg1"/>
                </a:solidFill>
                <a:latin typeface="Articulate Narrow" panose="02000506040000020004" pitchFamily="2" charset="0"/>
              </a:rPr>
              <a:t>permet editar la pàgina</a:t>
            </a:r>
            <a:r>
              <a:rPr lang="ca-ES" sz="2000" dirty="0" smtClean="0">
                <a:solidFill>
                  <a:schemeClr val="bg1"/>
                </a:solidFill>
                <a:latin typeface="Articulate Narrow" panose="02000506040000020004" pitchFamily="2" charset="0"/>
              </a:rPr>
              <a:t>.</a:t>
            </a:r>
            <a:endParaRPr lang="es-ES" sz="2000" dirty="0">
              <a:solidFill>
                <a:schemeClr val="bg1"/>
              </a:solidFill>
              <a:latin typeface="Articulate Narrow" panose="02000506040000020004" pitchFamily="2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74406" y="4071956"/>
            <a:ext cx="2743200" cy="1631216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lvl="0"/>
            <a:r>
              <a:rPr lang="ca-ES" sz="2000" dirty="0">
                <a:latin typeface="Articulate Narrow" panose="02000506040000020004" pitchFamily="2" charset="0"/>
              </a:rPr>
              <a:t>Historial:</a:t>
            </a:r>
            <a:r>
              <a:rPr lang="ca-ES" sz="2000" dirty="0">
                <a:solidFill>
                  <a:schemeClr val="bg1"/>
                </a:solidFill>
                <a:latin typeface="Articulate Narrow" panose="02000506040000020004" pitchFamily="2" charset="0"/>
              </a:rPr>
              <a:t> permet veure què s’ha modificat en el </a:t>
            </a:r>
            <a:r>
              <a:rPr lang="ca-ES" sz="2000" dirty="0" err="1">
                <a:solidFill>
                  <a:schemeClr val="bg1"/>
                </a:solidFill>
                <a:latin typeface="Articulate Narrow" panose="02000506040000020004" pitchFamily="2" charset="0"/>
              </a:rPr>
              <a:t>wiki</a:t>
            </a:r>
            <a:r>
              <a:rPr lang="ca-ES" sz="2000" dirty="0">
                <a:solidFill>
                  <a:schemeClr val="bg1"/>
                </a:solidFill>
                <a:latin typeface="Articulate Narrow" panose="02000506040000020004" pitchFamily="2" charset="0"/>
              </a:rPr>
              <a:t>, comparar diferents versions i restaurar versions antigues</a:t>
            </a:r>
            <a:r>
              <a:rPr lang="ca-ES" sz="2000" dirty="0" smtClean="0">
                <a:solidFill>
                  <a:schemeClr val="bg1"/>
                </a:solidFill>
                <a:latin typeface="Articulate Narrow" panose="02000506040000020004" pitchFamily="2" charset="0"/>
              </a:rPr>
              <a:t>.</a:t>
            </a:r>
            <a:endParaRPr lang="es-ES" sz="2000" dirty="0">
              <a:solidFill>
                <a:schemeClr val="bg1"/>
              </a:solidFill>
              <a:latin typeface="Articulate Narrow" panose="02000506040000020004" pitchFamily="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648908" y="4965732"/>
            <a:ext cx="1776511" cy="1631216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lvl="0"/>
            <a:r>
              <a:rPr lang="ca-ES" sz="2000" dirty="0">
                <a:latin typeface="Articulate Narrow" panose="02000506040000020004" pitchFamily="2" charset="0"/>
              </a:rPr>
              <a:t>Fitxers: </a:t>
            </a:r>
            <a:r>
              <a:rPr lang="ca-ES" sz="2000" dirty="0">
                <a:solidFill>
                  <a:schemeClr val="bg1"/>
                </a:solidFill>
                <a:latin typeface="Articulate Narrow" panose="02000506040000020004" pitchFamily="2" charset="0"/>
              </a:rPr>
              <a:t>permet accedir a tots els arxius emprats en el </a:t>
            </a:r>
            <a:r>
              <a:rPr lang="ca-ES" sz="2000" dirty="0" err="1">
                <a:solidFill>
                  <a:schemeClr val="bg1"/>
                </a:solidFill>
                <a:latin typeface="Articulate Narrow" panose="02000506040000020004" pitchFamily="2" charset="0"/>
              </a:rPr>
              <a:t>wiki</a:t>
            </a:r>
            <a:r>
              <a:rPr lang="ca-ES" sz="2000" dirty="0">
                <a:solidFill>
                  <a:schemeClr val="bg1"/>
                </a:solidFill>
                <a:latin typeface="Articulate Narrow" panose="02000506040000020004" pitchFamily="2" charset="0"/>
              </a:rPr>
              <a:t>.</a:t>
            </a:r>
            <a:endParaRPr lang="es-ES" sz="2000" dirty="0">
              <a:solidFill>
                <a:schemeClr val="bg1"/>
              </a:solidFill>
              <a:latin typeface="Articulate Narrow" panose="02000506040000020004" pitchFamily="2" charset="0"/>
            </a:endParaRPr>
          </a:p>
        </p:txBody>
      </p:sp>
      <p:grpSp>
        <p:nvGrpSpPr>
          <p:cNvPr id="15" name="Agrupa 14"/>
          <p:cNvGrpSpPr/>
          <p:nvPr/>
        </p:nvGrpSpPr>
        <p:grpSpPr>
          <a:xfrm>
            <a:off x="3082893" y="2794195"/>
            <a:ext cx="6720832" cy="3650449"/>
            <a:chOff x="3082893" y="2794195"/>
            <a:chExt cx="6720832" cy="3650449"/>
          </a:xfrm>
        </p:grpSpPr>
        <p:pic>
          <p:nvPicPr>
            <p:cNvPr id="3" name="Imatge 5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2065" y="2794195"/>
              <a:ext cx="2554818" cy="29871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0" name="CuadroTexto 9"/>
            <p:cNvSpPr txBox="1"/>
            <p:nvPr/>
          </p:nvSpPr>
          <p:spPr>
            <a:xfrm>
              <a:off x="7725228" y="3639490"/>
              <a:ext cx="2078497" cy="1015663"/>
            </a:xfrm>
            <a:prstGeom prst="rect">
              <a:avLst/>
            </a:prstGeom>
            <a:solidFill>
              <a:srgbClr val="5B9BD5"/>
            </a:solidFill>
          </p:spPr>
          <p:txBody>
            <a:bodyPr wrap="square" rtlCol="0">
              <a:spAutoFit/>
            </a:bodyPr>
            <a:lstStyle/>
            <a:p>
              <a:pPr lvl="0"/>
              <a:r>
                <a:rPr lang="ca-ES" sz="2000" dirty="0">
                  <a:latin typeface="Articulate Narrow" panose="02000506040000020004" pitchFamily="2" charset="0"/>
                </a:rPr>
                <a:t>Comentaris: </a:t>
              </a:r>
              <a:r>
                <a:rPr lang="ca-ES" sz="2000" dirty="0">
                  <a:solidFill>
                    <a:schemeClr val="bg1"/>
                  </a:solidFill>
                  <a:latin typeface="Articulate Narrow" panose="02000506040000020004" pitchFamily="2" charset="0"/>
                </a:rPr>
                <a:t>mostra els comentaris que s’hagin fet.</a:t>
              </a:r>
              <a:endParaRPr lang="es-ES" sz="2000" dirty="0">
                <a:solidFill>
                  <a:schemeClr val="bg1"/>
                </a:solidFill>
                <a:latin typeface="Articulate Narrow" panose="02000506040000020004" pitchFamily="2" charset="0"/>
              </a:endParaRPr>
            </a:p>
          </p:txBody>
        </p:sp>
        <p:cxnSp>
          <p:nvCxnSpPr>
            <p:cNvPr id="16" name="Conector recto de flecha 15"/>
            <p:cNvCxnSpPr/>
            <p:nvPr/>
          </p:nvCxnSpPr>
          <p:spPr>
            <a:xfrm>
              <a:off x="3604654" y="3155323"/>
              <a:ext cx="1327955" cy="7301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17"/>
            <p:cNvCxnSpPr/>
            <p:nvPr/>
          </p:nvCxnSpPr>
          <p:spPr>
            <a:xfrm>
              <a:off x="3082893" y="4875406"/>
              <a:ext cx="1849716" cy="15065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/>
            <p:cNvCxnSpPr/>
            <p:nvPr/>
          </p:nvCxnSpPr>
          <p:spPr>
            <a:xfrm flipH="1">
              <a:off x="5911403" y="2910625"/>
              <a:ext cx="1841918" cy="13909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/>
            <p:nvPr/>
          </p:nvCxnSpPr>
          <p:spPr>
            <a:xfrm flipH="1">
              <a:off x="6542469" y="4301543"/>
              <a:ext cx="1185452" cy="36060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de flecha 34"/>
            <p:cNvCxnSpPr/>
            <p:nvPr/>
          </p:nvCxnSpPr>
          <p:spPr>
            <a:xfrm flipH="1">
              <a:off x="6094090" y="5603966"/>
              <a:ext cx="2592710" cy="963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uadroTexto 35"/>
            <p:cNvSpPr txBox="1"/>
            <p:nvPr/>
          </p:nvSpPr>
          <p:spPr>
            <a:xfrm>
              <a:off x="4492065" y="6136867"/>
              <a:ext cx="25548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400" dirty="0">
                  <a:latin typeface="Articulate Narrow" panose="02000506040000020004" pitchFamily="2" charset="0"/>
                </a:rPr>
                <a:t>Opcions </a:t>
              </a:r>
              <a:r>
                <a:rPr lang="ca-ES" sz="1400" dirty="0" err="1">
                  <a:latin typeface="Articulate Narrow" panose="02000506040000020004" pitchFamily="2" charset="0"/>
                </a:rPr>
                <a:t>Wiki</a:t>
              </a:r>
              <a:r>
                <a:rPr lang="ca-ES" sz="1400" dirty="0">
                  <a:latin typeface="Articulate Narrow" panose="02000506040000020004" pitchFamily="2" charset="0"/>
                </a:rPr>
                <a:t> del bloc </a:t>
              </a:r>
              <a:r>
                <a:rPr lang="ca-ES" sz="1400" dirty="0" smtClean="0">
                  <a:latin typeface="Articulate Narrow" panose="02000506040000020004" pitchFamily="2" charset="0"/>
                </a:rPr>
                <a:t>Navegació</a:t>
              </a:r>
              <a:endParaRPr lang="es-ES" sz="1400" dirty="0">
                <a:latin typeface="Articulate Narrow" panose="02000506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138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056185" y="5292574"/>
            <a:ext cx="9736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Administració </a:t>
            </a:r>
            <a:r>
              <a:rPr lang="ca-ES" sz="2400" dirty="0">
                <a:latin typeface="Articulate Narrow" panose="02000506040000020004" pitchFamily="2" charset="0"/>
              </a:rPr>
              <a:t>(opció només disponible per al professorat): permet esborrar una versió d’una pàgina o tota la pàgina triada. La pàgina principal no es pot esborrar.</a:t>
            </a:r>
            <a:endParaRPr lang="es-ES" sz="2400" dirty="0">
              <a:latin typeface="Articulate Narrow" panose="02000506040000020004" pitchFamily="2" charset="0"/>
            </a:endParaRPr>
          </a:p>
        </p:txBody>
      </p:sp>
      <p:grpSp>
        <p:nvGrpSpPr>
          <p:cNvPr id="2" name="Agrupa 1"/>
          <p:cNvGrpSpPr/>
          <p:nvPr/>
        </p:nvGrpSpPr>
        <p:grpSpPr>
          <a:xfrm>
            <a:off x="578327" y="1577676"/>
            <a:ext cx="10574777" cy="3357332"/>
            <a:chOff x="578327" y="1577676"/>
            <a:chExt cx="10574777" cy="3357332"/>
          </a:xfrm>
        </p:grpSpPr>
        <p:sp>
          <p:nvSpPr>
            <p:cNvPr id="6" name="CuadroTexto 5"/>
            <p:cNvSpPr txBox="1"/>
            <p:nvPr/>
          </p:nvSpPr>
          <p:spPr>
            <a:xfrm>
              <a:off x="6619741" y="1577676"/>
              <a:ext cx="4533363" cy="3273845"/>
            </a:xfrm>
            <a:prstGeom prst="rect">
              <a:avLst/>
            </a:prstGeom>
            <a:solidFill>
              <a:srgbClr val="5B9BD5"/>
            </a:solidFill>
          </p:spPr>
          <p:txBody>
            <a:bodyPr wrap="square" rtlCol="0">
              <a:spAutoFit/>
            </a:bodyPr>
            <a:lstStyle/>
            <a:p>
              <a:pPr marL="627063" lvl="0" indent="-627063">
                <a:lnSpc>
                  <a:spcPct val="150000"/>
                </a:lnSpc>
              </a:pPr>
              <a:r>
                <a:rPr lang="ca-ES" sz="2000" dirty="0">
                  <a:latin typeface="Articulate Narrow" panose="02000506040000020004" pitchFamily="2" charset="0"/>
                </a:rPr>
                <a:t>Mapa:</a:t>
              </a:r>
              <a:r>
                <a:rPr lang="ca-ES" sz="2000" dirty="0">
                  <a:solidFill>
                    <a:schemeClr val="bg1"/>
                  </a:solidFill>
                  <a:latin typeface="Articulate Narrow" panose="02000506040000020004" pitchFamily="2" charset="0"/>
                </a:rPr>
                <a:t> permet veure diferents àrees del </a:t>
              </a:r>
              <a:r>
                <a:rPr lang="ca-ES" sz="2000" dirty="0" err="1">
                  <a:solidFill>
                    <a:schemeClr val="bg1"/>
                  </a:solidFill>
                  <a:latin typeface="Articulate Narrow" panose="02000506040000020004" pitchFamily="2" charset="0"/>
                </a:rPr>
                <a:t>wiki</a:t>
              </a:r>
              <a:r>
                <a:rPr lang="ca-ES" sz="2000" dirty="0">
                  <a:solidFill>
                    <a:schemeClr val="bg1"/>
                  </a:solidFill>
                  <a:latin typeface="Articulate Narrow" panose="02000506040000020004" pitchFamily="2" charset="0"/>
                </a:rPr>
                <a:t> com una llista de les pàgines que el formen, les contribucions, les pàgines modificades o sense enllaçar, etc. Es pot elegir què es vol veure amb el menú desplegable Vista de l’opció Enllaços del Mapa</a:t>
              </a:r>
              <a:r>
                <a:rPr lang="ca-ES" sz="2000" dirty="0" smtClean="0">
                  <a:solidFill>
                    <a:schemeClr val="bg1"/>
                  </a:solidFill>
                  <a:latin typeface="Articulate Narrow" panose="02000506040000020004" pitchFamily="2" charset="0"/>
                </a:rPr>
                <a:t>.</a:t>
              </a:r>
              <a:endParaRPr lang="es-ES" sz="2000" dirty="0">
                <a:solidFill>
                  <a:schemeClr val="bg1"/>
                </a:solidFill>
                <a:latin typeface="Articulate Narrow" panose="02000506040000020004" pitchFamily="2" charset="0"/>
              </a:endParaRPr>
            </a:p>
          </p:txBody>
        </p:sp>
        <p:pic>
          <p:nvPicPr>
            <p:cNvPr id="9" name="Imatge 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27" y="1577676"/>
              <a:ext cx="5118666" cy="335733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1" name="Conector recto de flecha 10"/>
            <p:cNvCxnSpPr/>
            <p:nvPr/>
          </p:nvCxnSpPr>
          <p:spPr>
            <a:xfrm flipH="1" flipV="1">
              <a:off x="4144613" y="1863656"/>
              <a:ext cx="2217550" cy="54469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39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43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3464" y="1353979"/>
            <a:ext cx="3404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4475">
              <a:spcBef>
                <a:spcPts val="360"/>
              </a:spcBef>
              <a:spcAft>
                <a:spcPts val="0"/>
              </a:spcAft>
            </a:pPr>
            <a:r>
              <a:rPr lang="ca-ES" sz="3200" b="1" dirty="0">
                <a:solidFill>
                  <a:srgbClr val="317ABE"/>
                </a:solidFill>
                <a:latin typeface="Bebas Neue Bold"/>
                <a:ea typeface="Trebuchet MS" panose="020B0603020202020204" pitchFamily="34" charset="0"/>
              </a:rPr>
              <a:t>Pe</a:t>
            </a:r>
            <a:r>
              <a:rPr lang="ca-ES" sz="3200" b="1" spc="-5" dirty="0">
                <a:solidFill>
                  <a:srgbClr val="317ABE"/>
                </a:solidFill>
                <a:latin typeface="Bebas Neue Bold"/>
                <a:ea typeface="Trebuchet MS" panose="020B0603020202020204" pitchFamily="34" charset="0"/>
              </a:rPr>
              <a:t>r </a:t>
            </a:r>
            <a:r>
              <a:rPr lang="ca-ES" sz="3200" b="1" dirty="0">
                <a:solidFill>
                  <a:srgbClr val="317ABE"/>
                </a:solidFill>
                <a:latin typeface="Bebas Neue Bold"/>
                <a:ea typeface="Trebuchet MS" panose="020B0603020202020204" pitchFamily="34" charset="0"/>
              </a:rPr>
              <a:t>a </a:t>
            </a:r>
            <a:r>
              <a:rPr lang="ca-ES" sz="3200" b="1" spc="5" dirty="0">
                <a:solidFill>
                  <a:srgbClr val="317ABE"/>
                </a:solidFill>
                <a:latin typeface="Bebas Neue Bold"/>
                <a:ea typeface="Trebuchet MS" panose="020B0603020202020204" pitchFamily="34" charset="0"/>
              </a:rPr>
              <a:t>q</a:t>
            </a:r>
            <a:r>
              <a:rPr lang="ca-ES" sz="3200" b="1" spc="-5" dirty="0">
                <a:solidFill>
                  <a:srgbClr val="317ABE"/>
                </a:solidFill>
                <a:latin typeface="Bebas Neue Bold"/>
                <a:ea typeface="Trebuchet MS" panose="020B0603020202020204" pitchFamily="34" charset="0"/>
              </a:rPr>
              <a:t>u</a:t>
            </a:r>
            <a:r>
              <a:rPr lang="ca-ES" sz="3200" b="1" dirty="0">
                <a:solidFill>
                  <a:srgbClr val="317ABE"/>
                </a:solidFill>
                <a:latin typeface="Bebas Neue Bold"/>
                <a:ea typeface="Trebuchet MS" panose="020B0603020202020204" pitchFamily="34" charset="0"/>
              </a:rPr>
              <a:t>è</a:t>
            </a:r>
            <a:r>
              <a:rPr lang="ca-ES" sz="3200" b="1" spc="-10" dirty="0">
                <a:solidFill>
                  <a:srgbClr val="317ABE"/>
                </a:solidFill>
                <a:latin typeface="Bebas Neue Bold"/>
                <a:ea typeface="Trebuchet MS" panose="020B0603020202020204" pitchFamily="34" charset="0"/>
              </a:rPr>
              <a:t> </a:t>
            </a:r>
            <a:r>
              <a:rPr lang="ca-ES" sz="3200" b="1" dirty="0">
                <a:solidFill>
                  <a:srgbClr val="317ABE"/>
                </a:solidFill>
                <a:latin typeface="Bebas Neue Bold"/>
                <a:ea typeface="Trebuchet MS" panose="020B0603020202020204" pitchFamily="34" charset="0"/>
              </a:rPr>
              <a:t>serveix?</a:t>
            </a:r>
            <a:endParaRPr lang="es-ES" sz="3200" b="1" dirty="0">
              <a:solidFill>
                <a:srgbClr val="317ABE"/>
              </a:solidFill>
              <a:latin typeface="Bebas Neue Bold"/>
              <a:ea typeface="Trebuchet MS" panose="020B0603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02275" y="1938754"/>
            <a:ext cx="498412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000" dirty="0">
                <a:latin typeface="Articulate Narrow" panose="02000506040000020004" pitchFamily="2" charset="0"/>
              </a:rPr>
              <a:t>El mòdul d'activitat </a:t>
            </a:r>
            <a:r>
              <a:rPr lang="ca-ES" sz="2000" dirty="0" err="1">
                <a:latin typeface="Articulate Narrow" panose="02000506040000020004" pitchFamily="2" charset="0"/>
              </a:rPr>
              <a:t>wiki</a:t>
            </a:r>
            <a:r>
              <a:rPr lang="ca-ES" sz="2000" dirty="0">
                <a:latin typeface="Articulate Narrow" panose="02000506040000020004" pitchFamily="2" charset="0"/>
              </a:rPr>
              <a:t> permet als participants afegir i editar una col·lecció de pàgines web. Un </a:t>
            </a:r>
            <a:r>
              <a:rPr lang="ca-ES" sz="2000" dirty="0" err="1">
                <a:latin typeface="Articulate Narrow" panose="02000506040000020004" pitchFamily="2" charset="0"/>
              </a:rPr>
              <a:t>wiki</a:t>
            </a:r>
            <a:r>
              <a:rPr lang="ca-ES" sz="2000" dirty="0">
                <a:latin typeface="Articulate Narrow" panose="02000506040000020004" pitchFamily="2" charset="0"/>
              </a:rPr>
              <a:t> pot ser de col·laboració, on tothom té la possibilitat d'editar, o individual, on cadascú té el seu propi </a:t>
            </a:r>
            <a:r>
              <a:rPr lang="ca-ES" sz="2000" dirty="0" err="1">
                <a:latin typeface="Articulate Narrow" panose="02000506040000020004" pitchFamily="2" charset="0"/>
              </a:rPr>
              <a:t>wiki</a:t>
            </a:r>
            <a:r>
              <a:rPr lang="ca-ES" sz="2000" dirty="0">
                <a:latin typeface="Articulate Narrow" panose="02000506040000020004" pitchFamily="2" charset="0"/>
              </a:rPr>
              <a:t> que només ell/a poden editar.</a:t>
            </a:r>
            <a:endParaRPr lang="es-ES" sz="2000" dirty="0">
              <a:latin typeface="Articulate Narrow" panose="02000506040000020004" pitchFamily="2" charset="0"/>
            </a:endParaRPr>
          </a:p>
          <a:p>
            <a:pPr algn="just"/>
            <a:r>
              <a:rPr lang="ca-ES" sz="2000" dirty="0">
                <a:latin typeface="Articulate Narrow" panose="02000506040000020004" pitchFamily="2" charset="0"/>
              </a:rPr>
              <a:t>Bàsicament, és una web que pot ser creada entre els participants d'un curs sense necessitat que tinguin coneixements d'HTML.</a:t>
            </a:r>
            <a:endParaRPr lang="es-ES" sz="2000" dirty="0">
              <a:latin typeface="Articulate Narrow" panose="02000506040000020004" pitchFamily="2" charset="0"/>
            </a:endParaRPr>
          </a:p>
          <a:p>
            <a:pPr algn="just"/>
            <a:r>
              <a:rPr lang="ca-ES" sz="2000" dirty="0">
                <a:latin typeface="Articulate Narrow" panose="02000506040000020004" pitchFamily="2" charset="0"/>
              </a:rPr>
              <a:t> </a:t>
            </a:r>
            <a:endParaRPr lang="es-ES" sz="2000" dirty="0">
              <a:latin typeface="Articulate Narrow" panose="02000506040000020004" pitchFamily="2" charset="0"/>
            </a:endParaRPr>
          </a:p>
          <a:p>
            <a:pPr algn="just"/>
            <a:r>
              <a:rPr lang="ca-ES" sz="2000" dirty="0">
                <a:latin typeface="Articulate Narrow" panose="02000506040000020004" pitchFamily="2" charset="0"/>
              </a:rPr>
              <a:t>En </a:t>
            </a:r>
            <a:r>
              <a:rPr lang="ca-ES" sz="2000" dirty="0" err="1">
                <a:latin typeface="Articulate Narrow" panose="02000506040000020004" pitchFamily="2" charset="0"/>
              </a:rPr>
              <a:t>Moodle</a:t>
            </a:r>
            <a:r>
              <a:rPr lang="ca-ES" sz="2000" dirty="0">
                <a:latin typeface="Articulate Narrow" panose="02000506040000020004" pitchFamily="2" charset="0"/>
              </a:rPr>
              <a:t>, els </a:t>
            </a:r>
            <a:r>
              <a:rPr lang="ca-ES" sz="2000" dirty="0" err="1">
                <a:latin typeface="Articulate Narrow" panose="02000506040000020004" pitchFamily="2" charset="0"/>
              </a:rPr>
              <a:t>wikis</a:t>
            </a:r>
            <a:r>
              <a:rPr lang="ca-ES" sz="2000" dirty="0">
                <a:latin typeface="Articulate Narrow" panose="02000506040000020004" pitchFamily="2" charset="0"/>
              </a:rPr>
              <a:t> són una eina eficaç de treball </a:t>
            </a:r>
            <a:r>
              <a:rPr lang="ca-ES" sz="2000" dirty="0" err="1">
                <a:latin typeface="Articulate Narrow" panose="02000506040000020004" pitchFamily="2" charset="0"/>
              </a:rPr>
              <a:t>col·laboratiu</a:t>
            </a:r>
            <a:r>
              <a:rPr lang="ca-ES" sz="2000" dirty="0">
                <a:latin typeface="Articulate Narrow" panose="02000506040000020004" pitchFamily="2" charset="0"/>
              </a:rPr>
              <a:t>. Els participants d'un curs poden crear documents col·laborant entre si en un únic </a:t>
            </a:r>
            <a:r>
              <a:rPr lang="ca-ES" sz="2000" dirty="0" err="1">
                <a:latin typeface="Articulate Narrow" panose="02000506040000020004" pitchFamily="2" charset="0"/>
              </a:rPr>
              <a:t>wiki</a:t>
            </a:r>
            <a:r>
              <a:rPr lang="ca-ES" sz="2000" dirty="0">
                <a:latin typeface="Articulate Narrow" panose="02000506040000020004" pitchFamily="2" charset="0"/>
              </a:rPr>
              <a:t>, o cada estudiant pot tenir un </a:t>
            </a:r>
            <a:r>
              <a:rPr lang="ca-ES" sz="2000" dirty="0" err="1">
                <a:latin typeface="Articulate Narrow" panose="02000506040000020004" pitchFamily="2" charset="0"/>
              </a:rPr>
              <a:t>wiki</a:t>
            </a:r>
            <a:r>
              <a:rPr lang="ca-ES" sz="2000" dirty="0">
                <a:latin typeface="Articulate Narrow" panose="02000506040000020004" pitchFamily="2" charset="0"/>
              </a:rPr>
              <a:t> individual.</a:t>
            </a:r>
            <a:endParaRPr lang="es-ES" sz="2000" dirty="0">
              <a:latin typeface="Articulate Narrow" panose="02000506040000020004" pitchFamily="2" charset="0"/>
            </a:endParaRPr>
          </a:p>
          <a:p>
            <a:pPr algn="just"/>
            <a:endParaRPr lang="ca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697014" y="4393766"/>
            <a:ext cx="52159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>
                <a:solidFill>
                  <a:srgbClr val="317ABE"/>
                </a:solidFill>
                <a:latin typeface="Articulate Narrow" panose="02000506040000020004" pitchFamily="2" charset="0"/>
              </a:rPr>
              <a:t>Exemples d'ús</a:t>
            </a:r>
          </a:p>
          <a:p>
            <a:r>
              <a:rPr lang="ca-ES" sz="2400" dirty="0">
                <a:latin typeface="Articulate Narrow" panose="02000506040000020004" pitchFamily="2" charset="0"/>
              </a:rPr>
              <a:t>treballs en grup, posada en </a:t>
            </a:r>
            <a:r>
              <a:rPr lang="ca-ES" sz="2400" dirty="0" smtClean="0">
                <a:latin typeface="Articulate Narrow" panose="02000506040000020004" pitchFamily="2" charset="0"/>
              </a:rPr>
              <a:t>comú d'apunts</a:t>
            </a:r>
            <a:r>
              <a:rPr lang="ca-ES" sz="2400" dirty="0">
                <a:latin typeface="Articulate Narrow" panose="02000506040000020004" pitchFamily="2" charset="0"/>
              </a:rPr>
              <a:t>, recopilació d'informació, informe en comú, etc.</a:t>
            </a:r>
            <a:endParaRPr lang="es-ES" sz="2400" dirty="0">
              <a:latin typeface="Articulate Narrow" panose="02000506040000020004" pitchFamily="2" charset="0"/>
            </a:endParaRP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1495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346898499"/>
              </p:ext>
            </p:extLst>
          </p:nvPr>
        </p:nvGraphicFramePr>
        <p:xfrm>
          <a:off x="2408349" y="2137894"/>
          <a:ext cx="8126569" cy="4546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2408349" y="1588185"/>
            <a:ext cx="6954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Articulate Narrow" panose="02000506040000020004" pitchFamily="2" charset="0"/>
              </a:rPr>
              <a:t>Per afegir un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latin typeface="Articulate Narrow" panose="02000506040000020004" pitchFamily="2" charset="0"/>
              </a:rPr>
              <a:t> a </a:t>
            </a:r>
            <a:r>
              <a:rPr lang="ca-ES" sz="2400" dirty="0" err="1">
                <a:latin typeface="Articulate Narrow" panose="02000506040000020004" pitchFamily="2" charset="0"/>
              </a:rPr>
              <a:t>Moodle</a:t>
            </a:r>
            <a:r>
              <a:rPr lang="ca-ES" sz="2400" dirty="0">
                <a:latin typeface="Articulate Narrow" panose="02000506040000020004" pitchFamily="2" charset="0"/>
              </a:rPr>
              <a:t>, seguiu els passos següents:</a:t>
            </a:r>
            <a:endParaRPr lang="es-ES" sz="2400" dirty="0">
              <a:latin typeface="Articulate Narrow" panose="02000506040000020004" pitchFamily="2" charset="0"/>
            </a:endParaRPr>
          </a:p>
          <a:p>
            <a:endParaRPr lang="ca-ES" dirty="0"/>
          </a:p>
        </p:txBody>
      </p:sp>
      <p:sp>
        <p:nvSpPr>
          <p:cNvPr id="5" name="Rectángulo 4"/>
          <p:cNvSpPr/>
          <p:nvPr/>
        </p:nvSpPr>
        <p:spPr>
          <a:xfrm>
            <a:off x="425003" y="1278264"/>
            <a:ext cx="2393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3200" b="1" dirty="0">
                <a:solidFill>
                  <a:srgbClr val="317ABE"/>
                </a:solidFill>
                <a:latin typeface="Bebas Neue Bold" panose="020B0606020202050201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 es crea?</a:t>
            </a:r>
            <a:endParaRPr lang="es-ES" sz="3200" b="1" dirty="0">
              <a:solidFill>
                <a:srgbClr val="317ABE"/>
              </a:solidFill>
              <a:latin typeface="Bebas Neue Bold" panose="020B0606020202050201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0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40071" y="2622151"/>
            <a:ext cx="3890261" cy="120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2400" dirty="0">
                <a:latin typeface="Articulate Narrow" panose="02000506040000020004" pitchFamily="2" charset="0"/>
              </a:rPr>
              <a:t>Els aspectes que s’han de configurar es classifiquen per apartats</a:t>
            </a:r>
            <a:r>
              <a:rPr lang="ca-ES" sz="2400" dirty="0" smtClean="0">
                <a:latin typeface="Articulate Narrow" panose="02000506040000020004" pitchFamily="2" charset="0"/>
              </a:rPr>
              <a:t>:</a:t>
            </a:r>
            <a:endParaRPr lang="es-ES" sz="2400" dirty="0">
              <a:latin typeface="Articulate Narrow" panose="02000506040000020004" pitchFamily="2" charset="0"/>
            </a:endParaRPr>
          </a:p>
        </p:txBody>
      </p:sp>
      <p:sp>
        <p:nvSpPr>
          <p:cNvPr id="27" name="Rectangle arrodonit 26"/>
          <p:cNvSpPr/>
          <p:nvPr/>
        </p:nvSpPr>
        <p:spPr>
          <a:xfrm>
            <a:off x="5320522" y="2622151"/>
            <a:ext cx="3708439" cy="593813"/>
          </a:xfrm>
          <a:prstGeom prst="roundRect">
            <a:avLst/>
          </a:prstGeom>
          <a:solidFill>
            <a:srgbClr val="F6C57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2400" dirty="0">
                <a:solidFill>
                  <a:schemeClr val="tx1"/>
                </a:solidFill>
                <a:latin typeface="Articulate Narrow" panose="02000506040000020004" pitchFamily="2" charset="0"/>
              </a:rPr>
              <a:t>Paràmetres generals</a:t>
            </a:r>
            <a:endParaRPr lang="es-ES" sz="2400" dirty="0">
              <a:solidFill>
                <a:schemeClr val="tx1"/>
              </a:solidFill>
              <a:latin typeface="Articulate Narrow" panose="02000506040000020004" pitchFamily="2" charset="0"/>
            </a:endParaRPr>
          </a:p>
        </p:txBody>
      </p:sp>
      <p:sp>
        <p:nvSpPr>
          <p:cNvPr id="8" name="Rectangle arrodonit 27"/>
          <p:cNvSpPr/>
          <p:nvPr/>
        </p:nvSpPr>
        <p:spPr>
          <a:xfrm>
            <a:off x="6096000" y="3826998"/>
            <a:ext cx="3928944" cy="593813"/>
          </a:xfrm>
          <a:prstGeom prst="roundRect">
            <a:avLst/>
          </a:prstGeom>
          <a:solidFill>
            <a:srgbClr val="F6C57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2400" dirty="0" smtClean="0">
                <a:solidFill>
                  <a:schemeClr val="tx1"/>
                </a:solidFill>
                <a:latin typeface="Articulate Narrow" panose="02000506040000020004" pitchFamily="2" charset="0"/>
              </a:rPr>
              <a:t>Format</a:t>
            </a:r>
            <a:endParaRPr lang="es-ES" sz="2400" dirty="0">
              <a:solidFill>
                <a:schemeClr val="tx1"/>
              </a:solidFill>
              <a:latin typeface="Articulate Narrow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3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80272" y="1302797"/>
            <a:ext cx="5510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200" b="1" dirty="0">
                <a:solidFill>
                  <a:srgbClr val="317ABE"/>
                </a:solidFill>
                <a:latin typeface="Bebas Neue Bold" panose="020B0606020202050201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Paràmetres </a:t>
            </a:r>
            <a:r>
              <a:rPr lang="ca-ES" sz="3200" b="1" dirty="0" smtClean="0">
                <a:solidFill>
                  <a:srgbClr val="317ABE"/>
                </a:solidFill>
                <a:latin typeface="Bebas Neue Bold" panose="020B0606020202050201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generals</a:t>
            </a:r>
            <a:endParaRPr lang="es-ES" sz="3200" b="1" dirty="0">
              <a:solidFill>
                <a:srgbClr val="317ABE"/>
              </a:solidFill>
              <a:latin typeface="Bebas Neue Bold" panose="020B0606020202050201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780904" y="2316332"/>
            <a:ext cx="327122" cy="263341"/>
          </a:xfrm>
          <a:prstGeom prst="rect">
            <a:avLst/>
          </a:prstGeom>
          <a:solidFill>
            <a:srgbClr val="F6C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Rectangle 9"/>
          <p:cNvSpPr/>
          <p:nvPr/>
        </p:nvSpPr>
        <p:spPr>
          <a:xfrm>
            <a:off x="6298990" y="2383670"/>
            <a:ext cx="327122" cy="263341"/>
          </a:xfrm>
          <a:prstGeom prst="rect">
            <a:avLst/>
          </a:prstGeom>
          <a:solidFill>
            <a:srgbClr val="F6C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Rectangle 9"/>
          <p:cNvSpPr/>
          <p:nvPr/>
        </p:nvSpPr>
        <p:spPr>
          <a:xfrm>
            <a:off x="780272" y="3593208"/>
            <a:ext cx="327122" cy="265022"/>
          </a:xfrm>
          <a:prstGeom prst="rect">
            <a:avLst/>
          </a:prstGeom>
          <a:solidFill>
            <a:srgbClr val="F6C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CuadroTexto 2"/>
          <p:cNvSpPr txBox="1"/>
          <p:nvPr/>
        </p:nvSpPr>
        <p:spPr>
          <a:xfrm>
            <a:off x="1145588" y="2231512"/>
            <a:ext cx="322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Articulate Narrow" panose="02000506040000020004" pitchFamily="2" charset="0"/>
              </a:rPr>
              <a:t>Indicar el nom del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latin typeface="Articulate Narrow" panose="02000506040000020004" pitchFamily="2" charset="0"/>
              </a:rPr>
              <a:t>.</a:t>
            </a:r>
            <a:endParaRPr lang="es-ES" sz="2400" dirty="0">
              <a:latin typeface="Articulate Narrow" panose="02000506040000020004" pitchFamily="2" charset="0"/>
            </a:endParaRPr>
          </a:p>
          <a:p>
            <a:endParaRPr lang="es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690505" y="2284532"/>
            <a:ext cx="3986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Descripció: </a:t>
            </a:r>
            <a:r>
              <a:rPr lang="ca-ES" sz="2400" dirty="0">
                <a:latin typeface="Articulate Narrow" panose="02000506040000020004" pitchFamily="2" charset="0"/>
              </a:rPr>
              <a:t>si es vol, es pot afegir un text que especifiqui la temàtica i finalitat del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latin typeface="Articulate Narrow" panose="02000506040000020004" pitchFamily="2" charset="0"/>
              </a:rPr>
              <a:t> el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latin typeface="Articulate Narrow" panose="02000506040000020004" pitchFamily="2" charset="0"/>
              </a:rPr>
              <a:t>, un text que especifiqui la seva temàtica i  finalitat</a:t>
            </a:r>
            <a:r>
              <a:rPr lang="ca-ES" sz="2400" dirty="0" smtClean="0">
                <a:latin typeface="Articulate Narrow" panose="02000506040000020004" pitchFamily="2" charset="0"/>
              </a:rPr>
              <a:t>.</a:t>
            </a:r>
            <a:endParaRPr lang="ca-ES" sz="2400" dirty="0">
              <a:latin typeface="Articulate Narrow" panose="02000506040000020004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58711" y="3526403"/>
            <a:ext cx="40735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Mode </a:t>
            </a:r>
            <a:r>
              <a:rPr lang="ca-ES" sz="2400" dirty="0" err="1">
                <a:solidFill>
                  <a:srgbClr val="317ABE"/>
                </a:solidFill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. </a:t>
            </a:r>
            <a:r>
              <a:rPr lang="ca-ES" sz="2400" dirty="0">
                <a:latin typeface="Articulate Narrow" panose="02000506040000020004" pitchFamily="2" charset="0"/>
              </a:rPr>
              <a:t>Determina de quina manera qualsevol persona pot editar el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latin typeface="Articulate Narrow" panose="02000506040000020004" pitchFamily="2" charset="0"/>
              </a:rPr>
              <a:t> (si és </a:t>
            </a:r>
            <a:r>
              <a:rPr lang="ca-ES" sz="2400" dirty="0" err="1">
                <a:latin typeface="Articulate Narrow" panose="02000506040000020004" pitchFamily="2" charset="0"/>
              </a:rPr>
              <a:t>col·laboratiu</a:t>
            </a:r>
            <a:r>
              <a:rPr lang="ca-ES" sz="2400" dirty="0">
                <a:latin typeface="Articulate Narrow" panose="02000506040000020004" pitchFamily="2" charset="0"/>
              </a:rPr>
              <a:t>) o de quina manera cadascú té el seu propi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latin typeface="Articulate Narrow" panose="02000506040000020004" pitchFamily="2" charset="0"/>
              </a:rPr>
              <a:t> (individual).</a:t>
            </a:r>
            <a:endParaRPr lang="es-ES" sz="2400" dirty="0">
              <a:latin typeface="Articulate Narrow" panose="02000506040000020004" pitchFamily="2" charset="0"/>
            </a:endParaRPr>
          </a:p>
          <a:p>
            <a:endParaRPr lang="es-ES" dirty="0"/>
          </a:p>
        </p:txBody>
      </p:sp>
      <p:sp>
        <p:nvSpPr>
          <p:cNvPr id="9" name="Rectangle 9"/>
          <p:cNvSpPr/>
          <p:nvPr/>
        </p:nvSpPr>
        <p:spPr>
          <a:xfrm>
            <a:off x="6337624" y="4634399"/>
            <a:ext cx="327122" cy="263341"/>
          </a:xfrm>
          <a:prstGeom prst="rect">
            <a:avLst/>
          </a:prstGeom>
          <a:solidFill>
            <a:srgbClr val="F6C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CuadroTexto 1"/>
          <p:cNvSpPr txBox="1"/>
          <p:nvPr/>
        </p:nvSpPr>
        <p:spPr>
          <a:xfrm>
            <a:off x="6690505" y="4524255"/>
            <a:ext cx="4146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Nom de la primera pàgina.</a:t>
            </a:r>
            <a:endParaRPr lang="es-ES" sz="2400" dirty="0">
              <a:solidFill>
                <a:srgbClr val="317ABE"/>
              </a:solidFill>
              <a:latin typeface="Articulate Narrow" panose="02000506040000020004" pitchFamily="2" charset="0"/>
            </a:endParaRP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20091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52870" y="1275742"/>
            <a:ext cx="157447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a-ES" sz="3200" b="1" dirty="0">
                <a:solidFill>
                  <a:srgbClr val="317ABE"/>
                </a:solidFill>
                <a:latin typeface="Bebas Neue Bold" panose="020B0606020202050201"/>
              </a:rPr>
              <a:t>Format</a:t>
            </a:r>
            <a:endParaRPr lang="es-ES" sz="3200" b="1" dirty="0">
              <a:solidFill>
                <a:srgbClr val="317ABE"/>
              </a:solidFill>
              <a:latin typeface="Bebas Neue Bold" panose="020B0606020202050201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952870" y="2215720"/>
            <a:ext cx="327122" cy="263341"/>
          </a:xfrm>
          <a:prstGeom prst="rect">
            <a:avLst/>
          </a:prstGeom>
          <a:solidFill>
            <a:srgbClr val="F6C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Rectangle 9"/>
          <p:cNvSpPr/>
          <p:nvPr/>
        </p:nvSpPr>
        <p:spPr>
          <a:xfrm>
            <a:off x="6803909" y="2215720"/>
            <a:ext cx="327122" cy="263341"/>
          </a:xfrm>
          <a:prstGeom prst="rect">
            <a:avLst/>
          </a:prstGeom>
          <a:solidFill>
            <a:srgbClr val="F6C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CuadroTexto 4"/>
          <p:cNvSpPr txBox="1"/>
          <p:nvPr/>
        </p:nvSpPr>
        <p:spPr>
          <a:xfrm>
            <a:off x="847907" y="2124599"/>
            <a:ext cx="53339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557A9A"/>
              </a:buClr>
            </a:pPr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Format per defecte:</a:t>
            </a:r>
            <a:r>
              <a:rPr lang="ca-ES" sz="2400" i="1" dirty="0">
                <a:latin typeface="Articulate Narrow" panose="02000506040000020004" pitchFamily="2" charset="0"/>
              </a:rPr>
              <a:t> </a:t>
            </a:r>
            <a:r>
              <a:rPr lang="ca-ES" sz="2400" dirty="0">
                <a:latin typeface="Articulate Narrow" panose="02000506040000020004" pitchFamily="2" charset="0"/>
              </a:rPr>
              <a:t>determina el format que es farà servir quan s’editin pàgines</a:t>
            </a:r>
            <a:r>
              <a:rPr lang="ca-ES" sz="2400" dirty="0" smtClean="0">
                <a:latin typeface="Articulate Narrow" panose="02000506040000020004" pitchFamily="2" charset="0"/>
              </a:rPr>
              <a:t>:</a:t>
            </a:r>
          </a:p>
          <a:p>
            <a:pPr lvl="1">
              <a:buClr>
                <a:srgbClr val="557A9A"/>
              </a:buClr>
            </a:pPr>
            <a:endParaRPr lang="es-ES" sz="2400" dirty="0">
              <a:latin typeface="Articulate Narrow" panose="02000506040000020004" pitchFamily="2" charset="0"/>
            </a:endParaRPr>
          </a:p>
          <a:p>
            <a:pPr marL="1257300" lvl="2" indent="-342900">
              <a:buClr>
                <a:srgbClr val="317ABE"/>
              </a:buClr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HTML:</a:t>
            </a:r>
            <a:r>
              <a:rPr lang="ca-ES" sz="2400" i="1" dirty="0">
                <a:latin typeface="Articulate Narrow" panose="02000506040000020004" pitchFamily="2" charset="0"/>
              </a:rPr>
              <a:t> </a:t>
            </a:r>
            <a:r>
              <a:rPr lang="ca-ES" sz="2400" dirty="0">
                <a:latin typeface="Articulate Narrow" panose="02000506040000020004" pitchFamily="2" charset="0"/>
              </a:rPr>
              <a:t>és l’editor HTML propi de </a:t>
            </a:r>
            <a:r>
              <a:rPr lang="ca-ES" sz="2400" dirty="0" err="1" smtClean="0">
                <a:latin typeface="Articulate Narrow" panose="02000506040000020004" pitchFamily="2" charset="0"/>
              </a:rPr>
              <a:t>Moodle</a:t>
            </a:r>
            <a:r>
              <a:rPr lang="ca-ES" sz="2400" dirty="0" smtClean="0">
                <a:latin typeface="Articulate Narrow" panose="02000506040000020004" pitchFamily="2" charset="0"/>
              </a:rPr>
              <a:t>.</a:t>
            </a:r>
            <a:endParaRPr lang="es-ES" sz="2400" dirty="0" smtClean="0">
              <a:latin typeface="Articulate Narrow" panose="02000506040000020004" pitchFamily="2" charset="0"/>
            </a:endParaRPr>
          </a:p>
          <a:p>
            <a:pPr marL="1257300" lvl="2" indent="-342900">
              <a:buClr>
                <a:srgbClr val="317ABE"/>
              </a:buClr>
              <a:buFont typeface="Wingdings" panose="05000000000000000000" pitchFamily="2" charset="2"/>
              <a:buChar char="§"/>
            </a:pPr>
            <a:r>
              <a:rPr lang="ca-ES" sz="2400" dirty="0" err="1" smtClean="0">
                <a:solidFill>
                  <a:srgbClr val="317ABE"/>
                </a:solidFill>
                <a:latin typeface="Articulate Narrow" panose="02000506040000020004" pitchFamily="2" charset="0"/>
              </a:rPr>
              <a:t>Creole</a:t>
            </a:r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: </a:t>
            </a:r>
            <a:r>
              <a:rPr lang="ca-ES" sz="2400" dirty="0">
                <a:latin typeface="Articulate Narrow" panose="02000506040000020004" pitchFamily="2" charset="0"/>
              </a:rPr>
              <a:t>és el llenguatge d’etiquetes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latin typeface="Articulate Narrow" panose="02000506040000020004" pitchFamily="2" charset="0"/>
              </a:rPr>
              <a:t> que té </a:t>
            </a:r>
            <a:r>
              <a:rPr lang="ca-ES" sz="2400" dirty="0" smtClean="0">
                <a:latin typeface="Articulate Narrow" panose="02000506040000020004" pitchFamily="2" charset="0"/>
              </a:rPr>
              <a:t>disponible </a:t>
            </a:r>
            <a:r>
              <a:rPr lang="ca-ES" sz="2400" dirty="0">
                <a:latin typeface="Articulate Narrow" panose="02000506040000020004" pitchFamily="2" charset="0"/>
              </a:rPr>
              <a:t>una barra d’eines </a:t>
            </a:r>
            <a:r>
              <a:rPr lang="ca-ES" sz="2400" dirty="0" smtClean="0">
                <a:latin typeface="Articulate Narrow" panose="02000506040000020004" pitchFamily="2" charset="0"/>
              </a:rPr>
              <a:t>d’edició.</a:t>
            </a:r>
            <a:endParaRPr lang="es-ES" sz="2400" dirty="0" smtClean="0">
              <a:latin typeface="Articulate Narrow" panose="02000506040000020004" pitchFamily="2" charset="0"/>
            </a:endParaRPr>
          </a:p>
          <a:p>
            <a:pPr marL="1257300" lvl="2" indent="-342900">
              <a:buClr>
                <a:srgbClr val="317ABE"/>
              </a:buClr>
              <a:buFont typeface="Wingdings" panose="05000000000000000000" pitchFamily="2" charset="2"/>
              <a:buChar char="§"/>
            </a:pPr>
            <a:r>
              <a:rPr lang="ca-ES" sz="2400" dirty="0" err="1" smtClean="0">
                <a:solidFill>
                  <a:srgbClr val="317ABE"/>
                </a:solidFill>
                <a:latin typeface="Articulate Narrow" panose="02000506040000020004" pitchFamily="2" charset="0"/>
              </a:rPr>
              <a:t>Nwiki-Mediawiki</a:t>
            </a:r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: </a:t>
            </a:r>
            <a:r>
              <a:rPr lang="ca-ES" sz="2400" dirty="0">
                <a:latin typeface="Articulate Narrow" panose="02000506040000020004" pitchFamily="2" charset="0"/>
              </a:rPr>
              <a:t>és un llenguatge d’etiquetes semblant al del mòdul </a:t>
            </a:r>
            <a:r>
              <a:rPr lang="ca-ES" sz="2400" dirty="0" err="1">
                <a:solidFill>
                  <a:srgbClr val="317ABE"/>
                </a:solidFill>
                <a:latin typeface="Articulate Narrow" panose="02000506040000020004" pitchFamily="2" charset="0"/>
              </a:rPr>
              <a:t>Nwiki</a:t>
            </a:r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.</a:t>
            </a:r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7131031" y="2124599"/>
            <a:ext cx="42410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rgbClr val="317ABE"/>
                </a:solidFill>
                <a:latin typeface="Articulate Narrow" panose="02000506040000020004" pitchFamily="2" charset="0"/>
              </a:rPr>
              <a:t>Força el format</a:t>
            </a:r>
            <a:r>
              <a:rPr lang="ca-ES" sz="2400" b="1" dirty="0">
                <a:solidFill>
                  <a:srgbClr val="317ABE"/>
                </a:solidFill>
                <a:latin typeface="Articulate Narrow" panose="02000506040000020004" pitchFamily="2" charset="0"/>
              </a:rPr>
              <a:t>: </a:t>
            </a:r>
            <a:r>
              <a:rPr lang="ca-ES" sz="2400" dirty="0">
                <a:latin typeface="Articulate Narrow" panose="02000506040000020004" pitchFamily="2" charset="0"/>
              </a:rPr>
              <a:t>si es marca aquesta casella no es pot elegir el format quan s’edita el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latin typeface="Articulate Narrow" panose="02000506040000020004" pitchFamily="2" charset="0"/>
              </a:rPr>
              <a:t>.</a:t>
            </a:r>
            <a:endParaRPr lang="es-ES" sz="2400" dirty="0">
              <a:latin typeface="Articulate Narrow" panose="02000506040000020004" pitchFamily="2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838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82955" y="2001427"/>
            <a:ext cx="530609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spc="-5" dirty="0">
                <a:latin typeface="Articulate Narrow" panose="02000506040000020004" pitchFamily="2" charset="0"/>
                <a:ea typeface="Trebuchet MS" panose="020B0603020202020204" pitchFamily="34" charset="0"/>
                <a:cs typeface="Trebuchet MS" panose="020B0603020202020204" pitchFamily="34" charset="0"/>
              </a:rPr>
              <a:t>Per acabar, clicar al botó </a:t>
            </a:r>
            <a:endParaRPr lang="ca-ES" sz="2800" spc="-5" dirty="0" smtClean="0">
              <a:latin typeface="Articulate Narrow" panose="02000506040000020004" pitchFamily="2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r>
              <a:rPr lang="ca-ES" sz="2800" spc="-15" dirty="0" smtClean="0">
                <a:solidFill>
                  <a:srgbClr val="317ABE"/>
                </a:solidFill>
                <a:latin typeface="Articulate Narrow" panose="02000506040000020004" pitchFamily="2" charset="0"/>
                <a:ea typeface="Trebuchet MS" panose="020B0603020202020204" pitchFamily="34" charset="0"/>
                <a:cs typeface="Trebuchet MS" panose="020B0603020202020204" pitchFamily="34" charset="0"/>
              </a:rPr>
              <a:t>Desa </a:t>
            </a:r>
            <a:r>
              <a:rPr lang="ca-ES" sz="2800" spc="-15" dirty="0">
                <a:solidFill>
                  <a:srgbClr val="317ABE"/>
                </a:solidFill>
                <a:latin typeface="Articulate Narrow" panose="02000506040000020004" pitchFamily="2" charset="0"/>
                <a:ea typeface="Trebuchet MS" panose="020B0603020202020204" pitchFamily="34" charset="0"/>
                <a:cs typeface="Trebuchet MS" panose="020B0603020202020204" pitchFamily="34" charset="0"/>
              </a:rPr>
              <a:t>els canvis i torna al curs</a:t>
            </a:r>
            <a:r>
              <a:rPr lang="ca-ES" sz="2800" dirty="0">
                <a:solidFill>
                  <a:srgbClr val="317ABE"/>
                </a:solidFill>
                <a:latin typeface="Articulate Narrow" panose="02000506040000020004" pitchFamily="2" charset="0"/>
                <a:ea typeface="Trebuchet MS" panose="020B0603020202020204" pitchFamily="34" charset="0"/>
                <a:cs typeface="Trebuchet MS" panose="020B0603020202020204" pitchFamily="34" charset="0"/>
              </a:rPr>
              <a:t>.</a:t>
            </a:r>
            <a:endParaRPr lang="es-ES" sz="2800" dirty="0">
              <a:solidFill>
                <a:srgbClr val="317ABE"/>
              </a:solidFill>
              <a:latin typeface="Articulate Narrow" panose="02000506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a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384699" y="2062982"/>
            <a:ext cx="4948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dirty="0">
                <a:latin typeface="Articulate Narrow" panose="02000506040000020004" pitchFamily="2" charset="0"/>
              </a:rPr>
              <a:t>En aquesta activitat la Manera grup es comporta de la següent manera:</a:t>
            </a:r>
            <a:endParaRPr lang="es-ES" sz="2400" dirty="0">
              <a:latin typeface="Articulate Narrow" panose="02000506040000020004" pitchFamily="2" charset="0"/>
            </a:endParaRPr>
          </a:p>
          <a:p>
            <a:endParaRPr lang="ca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130344" y="3074529"/>
            <a:ext cx="565382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7C053"/>
              </a:buClr>
              <a:buSzPct val="200000"/>
              <a:buFont typeface="Wingdings" panose="05000000000000000000" pitchFamily="2" charset="2"/>
              <a:buChar char="§"/>
            </a:pPr>
            <a:r>
              <a:rPr lang="ca-ES" sz="2400" dirty="0">
                <a:latin typeface="Articulate Narrow" panose="02000506040000020004" pitchFamily="2" charset="0"/>
              </a:rPr>
              <a:t>Sense grups: tots els estudiants col·laboren entre si.</a:t>
            </a:r>
            <a:endParaRPr lang="es-ES" sz="2400" dirty="0">
              <a:latin typeface="Articulate Narrow" panose="02000506040000020004" pitchFamily="2" charset="0"/>
            </a:endParaRPr>
          </a:p>
          <a:p>
            <a:pPr marL="285750" indent="-285750">
              <a:buClr>
                <a:srgbClr val="F7C053"/>
              </a:buClr>
              <a:buSzPct val="200000"/>
              <a:buFont typeface="Wingdings" panose="05000000000000000000" pitchFamily="2" charset="2"/>
              <a:buChar char="§"/>
            </a:pPr>
            <a:r>
              <a:rPr lang="ca-ES" sz="2400" dirty="0">
                <a:latin typeface="Articulate Narrow" panose="02000506040000020004" pitchFamily="2" charset="0"/>
              </a:rPr>
              <a:t>Grups separats: els estudiants només poden interactuar amb membres del seu grup.</a:t>
            </a:r>
            <a:endParaRPr lang="es-ES" sz="2400" dirty="0">
              <a:latin typeface="Articulate Narrow" panose="02000506040000020004" pitchFamily="2" charset="0"/>
            </a:endParaRPr>
          </a:p>
          <a:p>
            <a:pPr marL="285750" indent="-285750" algn="just">
              <a:buClr>
                <a:srgbClr val="F7C053"/>
              </a:buClr>
              <a:buSzPct val="200000"/>
              <a:buFont typeface="Wingdings" panose="05000000000000000000" pitchFamily="2" charset="2"/>
              <a:buChar char="§"/>
            </a:pPr>
            <a:r>
              <a:rPr lang="ca-ES" sz="2400" dirty="0">
                <a:latin typeface="Articulate Narrow" panose="02000506040000020004" pitchFamily="2" charset="0"/>
              </a:rPr>
              <a:t>Grups visibles: els estudiants només poden intervenir en el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latin typeface="Articulate Narrow" panose="02000506040000020004" pitchFamily="2" charset="0"/>
              </a:rPr>
              <a:t> del seu grup però poden veure els dels altres grups.</a:t>
            </a:r>
            <a:endParaRPr lang="es-ES" sz="2400" dirty="0">
              <a:latin typeface="Articulate Narrow" panose="02000506040000020004" pitchFamily="2" charset="0"/>
            </a:endParaRP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5455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8317" y="2335534"/>
            <a:ext cx="23925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4475">
              <a:spcBef>
                <a:spcPts val="360"/>
              </a:spcBef>
              <a:spcAft>
                <a:spcPts val="0"/>
              </a:spcAft>
            </a:pPr>
            <a:r>
              <a:rPr lang="ca-ES" sz="3200" b="1" dirty="0">
                <a:solidFill>
                  <a:srgbClr val="317ABE"/>
                </a:solidFill>
                <a:latin typeface="Bebas Neue Bold" panose="020B0606020202050201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 funciona?</a:t>
            </a:r>
            <a:endParaRPr lang="es-ES" sz="3200" b="1" dirty="0">
              <a:solidFill>
                <a:srgbClr val="317ABE"/>
              </a:solidFill>
              <a:latin typeface="Bebas Neue Bold" panose="020B0606020202050201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09175" y="2627922"/>
            <a:ext cx="5343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Articulate Narrow" panose="02000506040000020004" pitchFamily="2" charset="0"/>
              </a:rPr>
              <a:t>Un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i="1" dirty="0">
                <a:latin typeface="Articulate Narrow" panose="02000506040000020004" pitchFamily="2" charset="0"/>
              </a:rPr>
              <a:t> </a:t>
            </a:r>
            <a:r>
              <a:rPr lang="ca-ES" sz="2400" dirty="0">
                <a:latin typeface="Articulate Narrow" panose="02000506040000020004" pitchFamily="2" charset="0"/>
              </a:rPr>
              <a:t>comença amb una pàgina principal.  </a:t>
            </a:r>
            <a:endParaRPr lang="es-ES" sz="2400" dirty="0">
              <a:latin typeface="Articulate Narrow" panose="02000506040000020004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48011" y="4332496"/>
            <a:ext cx="6096000" cy="11401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ca-ES" sz="2400" dirty="0">
                <a:latin typeface="Articulate Narrow" panose="02000506040000020004" pitchFamily="2" charset="0"/>
              </a:rPr>
              <a:t>Cada autor hi pot afegir altres pàgines simplement afegint-hi enllaços des de la pàgina </a:t>
            </a:r>
            <a:r>
              <a:rPr lang="ca-ES" sz="2400" dirty="0" err="1">
                <a:latin typeface="Articulate Narrow" panose="02000506040000020004" pitchFamily="2" charset="0"/>
              </a:rPr>
              <a:t>wiki</a:t>
            </a:r>
            <a:r>
              <a:rPr lang="ca-ES" sz="2400" dirty="0">
                <a:latin typeface="Articulate Narrow" panose="02000506040000020004" pitchFamily="2" charset="0"/>
              </a:rPr>
              <a:t> principal.</a:t>
            </a:r>
            <a:endParaRPr lang="es-ES" sz="2400" dirty="0">
              <a:latin typeface="Articulate Narrow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88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t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77" y="2704563"/>
            <a:ext cx="3793924" cy="28265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5419375" y="5594793"/>
            <a:ext cx="15808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400" dirty="0" smtClean="0">
                <a:latin typeface="Articulate Narrow" panose="02000506040000020004" pitchFamily="2" charset="0"/>
              </a:rPr>
              <a:t>Creació de la pàgina</a:t>
            </a:r>
            <a:endParaRPr lang="es-ES" sz="1400" dirty="0">
              <a:latin typeface="Articulate Narrow" panose="02000506040000020004" pitchFamily="2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82347" y="2613059"/>
            <a:ext cx="3184071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355600" lvl="0" indent="-355600"/>
            <a:r>
              <a:rPr lang="ca-ES" sz="2400" b="1" dirty="0" smtClean="0">
                <a:solidFill>
                  <a:schemeClr val="bg1"/>
                </a:solidFill>
                <a:latin typeface="Articulate Narrow" panose="02000506040000020004" pitchFamily="2" charset="0"/>
              </a:rPr>
              <a:t>1. </a:t>
            </a:r>
            <a:r>
              <a:rPr lang="ca-ES" sz="2000" dirty="0" smtClean="0">
                <a:solidFill>
                  <a:schemeClr val="bg1"/>
                </a:solidFill>
                <a:latin typeface="Articulate Narrow" panose="02000506040000020004" pitchFamily="2" charset="0"/>
              </a:rPr>
              <a:t>Posar-ne </a:t>
            </a:r>
            <a:r>
              <a:rPr lang="ca-ES" sz="2000" dirty="0">
                <a:solidFill>
                  <a:schemeClr val="bg1"/>
                </a:solidFill>
                <a:latin typeface="Articulate Narrow" panose="02000506040000020004" pitchFamily="2" charset="0"/>
              </a:rPr>
              <a:t>el títol: és el nom  que s'utilitza per enllaçar aquesta pàgina des de les altres.</a:t>
            </a:r>
            <a:endParaRPr lang="es-ES" sz="2000" dirty="0">
              <a:solidFill>
                <a:schemeClr val="bg1"/>
              </a:solidFill>
              <a:latin typeface="Articulate Narrow" panose="02000506040000020004" pitchFamily="2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619065" y="4369697"/>
            <a:ext cx="2387602" cy="769441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marL="271463" indent="-271463"/>
            <a:r>
              <a:rPr lang="ca-ES" sz="2400" dirty="0" smtClean="0">
                <a:solidFill>
                  <a:schemeClr val="bg1"/>
                </a:solidFill>
                <a:latin typeface="Articulate Narrow" panose="02000506040000020004" pitchFamily="2" charset="0"/>
              </a:rPr>
              <a:t>2. </a:t>
            </a:r>
            <a:r>
              <a:rPr lang="ca-ES" sz="2000" dirty="0" smtClean="0">
                <a:solidFill>
                  <a:schemeClr val="bg1"/>
                </a:solidFill>
                <a:latin typeface="Articulate Narrow" panose="02000506040000020004" pitchFamily="2" charset="0"/>
              </a:rPr>
              <a:t>Elegir </a:t>
            </a:r>
            <a:r>
              <a:rPr lang="ca-ES" sz="2000" dirty="0">
                <a:solidFill>
                  <a:schemeClr val="bg1"/>
                </a:solidFill>
                <a:latin typeface="Articulate Narrow" panose="02000506040000020004" pitchFamily="2" charset="0"/>
              </a:rPr>
              <a:t>el format amb què </a:t>
            </a:r>
            <a:r>
              <a:rPr lang="ca-ES" sz="2000" dirty="0" smtClean="0">
                <a:solidFill>
                  <a:schemeClr val="bg1"/>
                </a:solidFill>
                <a:latin typeface="Articulate Narrow" panose="02000506040000020004" pitchFamily="2" charset="0"/>
              </a:rPr>
              <a:t>s’editarà.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85000" y="1315408"/>
            <a:ext cx="7640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>
                <a:latin typeface="Articulate Narrow" panose="02000506040000020004" pitchFamily="2" charset="0"/>
              </a:rPr>
              <a:t>Un cop creat, </a:t>
            </a:r>
            <a:r>
              <a:rPr lang="ca-ES" sz="2400" dirty="0" err="1">
                <a:latin typeface="Articulate Narrow" panose="02000506040000020004" pitchFamily="2" charset="0"/>
              </a:rPr>
              <a:t>Moodle</a:t>
            </a:r>
            <a:r>
              <a:rPr lang="ca-ES" sz="2400" dirty="0">
                <a:latin typeface="Articulate Narrow" panose="02000506040000020004" pitchFamily="2" charset="0"/>
              </a:rPr>
              <a:t> mostra la pantalla d'edició de la primera pàgina, on cal</a:t>
            </a:r>
            <a:r>
              <a:rPr lang="ca-ES" sz="2400" dirty="0" smtClean="0">
                <a:latin typeface="Articulate Narrow" panose="02000506040000020004" pitchFamily="2" charset="0"/>
              </a:rPr>
              <a:t>:</a:t>
            </a:r>
            <a:endParaRPr lang="es-ES" sz="2400" dirty="0">
              <a:latin typeface="Articulate Narrow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1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795</Words>
  <Application>Microsoft Office PowerPoint</Application>
  <PresentationFormat>Pantalla panoràmica</PresentationFormat>
  <Paragraphs>61</Paragraphs>
  <Slides>15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10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15</vt:i4>
      </vt:variant>
    </vt:vector>
  </HeadingPairs>
  <TitlesOfParts>
    <vt:vector size="26" baseType="lpstr">
      <vt:lpstr>Arial</vt:lpstr>
      <vt:lpstr>Articulate Narrow</vt:lpstr>
      <vt:lpstr>Bebas Neue Bold</vt:lpstr>
      <vt:lpstr>Bebas Neue Regular</vt:lpstr>
      <vt:lpstr>Calibri</vt:lpstr>
      <vt:lpstr>Calibri Light</vt:lpstr>
      <vt:lpstr>Times New Roman</vt:lpstr>
      <vt:lpstr>Trebuchet MS</vt:lpstr>
      <vt:lpstr>Verdana</vt:lpstr>
      <vt:lpstr>Wingdings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Universitat de Barcelona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UD CRAI</dc:creator>
  <cp:lastModifiedBy>Maria Dolores Yañez Agustiño</cp:lastModifiedBy>
  <cp:revision>90</cp:revision>
  <dcterms:created xsi:type="dcterms:W3CDTF">2017-07-07T12:15:00Z</dcterms:created>
  <dcterms:modified xsi:type="dcterms:W3CDTF">2018-05-08T16:46:59Z</dcterms:modified>
</cp:coreProperties>
</file>