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5" r:id="rId11"/>
    <p:sldId id="266" r:id="rId12"/>
    <p:sldId id="267" r:id="rId13"/>
    <p:sldId id="268" r:id="rId14"/>
    <p:sldId id="283" r:id="rId15"/>
    <p:sldId id="270" r:id="rId16"/>
    <p:sldId id="271" r:id="rId17"/>
    <p:sldId id="272" r:id="rId18"/>
    <p:sldId id="273" r:id="rId19"/>
    <p:sldId id="284" r:id="rId20"/>
    <p:sldId id="285" r:id="rId21"/>
    <p:sldId id="264" r:id="rId2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CB2"/>
    <a:srgbClr val="F72593"/>
    <a:srgbClr val="86BAFA"/>
    <a:srgbClr val="7AB850"/>
    <a:srgbClr val="5487FA"/>
    <a:srgbClr val="F0FE6E"/>
    <a:srgbClr val="276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37" autoAdjust="0"/>
  </p:normalViewPr>
  <p:slideViewPr>
    <p:cSldViewPr snapToGrid="0">
      <p:cViewPr varScale="1">
        <p:scale>
          <a:sx n="78" d="100"/>
          <a:sy n="78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30/05/2018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707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9733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490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1060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606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9270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5436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1089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58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04EAC1-E807-46CC-BC95-F1726FDF775C}" type="datetime1">
              <a:rPr lang="ca-ES" smtClean="0"/>
              <a:t>30/05/2018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03FAC2-643E-4B51-A9A9-0BF21F39A75F}" type="datetime1">
              <a:rPr lang="ca-ES" smtClean="0"/>
              <a:t>30/05/2018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A4A95A-7CFF-4E6D-BE05-B062D97F539F}" type="datetime1">
              <a:rPr lang="ca-ES" smtClean="0"/>
              <a:t>30/05/2018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495083-2BEF-4AB5-8468-FDA7A5D50F8C}" type="datetime1">
              <a:rPr lang="ca-ES" smtClean="0"/>
              <a:t>30/05/2018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336F0D-4877-4CB1-9F16-B70BDF6D6CBE}" type="datetime1">
              <a:rPr lang="ca-ES" smtClean="0"/>
              <a:t>30/05/2018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6560D6-806C-40E2-AC58-C9E511C887CA}" type="datetime1">
              <a:rPr lang="ca-ES" smtClean="0"/>
              <a:t>30/05/2018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167577-0E50-4682-8E68-0C962A97F9BF}" type="datetime1">
              <a:rPr lang="ca-ES" smtClean="0"/>
              <a:t>30/05/2018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079C83-22BD-4A95-B5A4-E663EC5FE71C}" type="datetime1">
              <a:rPr lang="ca-ES" smtClean="0"/>
              <a:t>30/05/2018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F88B1-DFC1-45F9-A8C9-C292CD8F3857}" type="datetime1">
              <a:rPr lang="ca-ES" smtClean="0"/>
              <a:t>30/05/2018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C8B5E0-7BD1-4A61-B63B-F1873C86CA6B}" type="datetime1">
              <a:rPr lang="ca-ES" smtClean="0"/>
              <a:t>30/05/2018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F2CBC3-EBA3-4983-BBFB-F9326D6CDAED}" type="datetime1">
              <a:rPr lang="ca-ES" smtClean="0"/>
              <a:t>30/05/2018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"/>
            <a:ext cx="9144000" cy="12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diposit.ub.edu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web/ub/ca/universitat/organitzacio/unitats_administratives/g/unitatsG/gestiorecerca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b.ub.edu/biblioteques/" TargetMode="External"/><Relationship Id="rId4" Type="http://schemas.openxmlformats.org/officeDocument/2006/relationships/hyperlink" Target="http://crai.ub.edu/ca/coneix-el-crai/crai-unitats/unitat-recer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posit.ub.edu/dspac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99931" y="2762677"/>
            <a:ext cx="63610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Publicar articles de recerca al</a:t>
            </a:r>
            <a:endParaRPr lang="ca-ES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Dipòsit Digital </a:t>
            </a:r>
          </a:p>
          <a:p>
            <a:pPr algn="ctr"/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B9AC09-9EAE-4055-9BA4-A174845AC5B3}"/>
              </a:ext>
            </a:extLst>
          </p:cNvPr>
          <p:cNvSpPr/>
          <p:nvPr/>
        </p:nvSpPr>
        <p:spPr>
          <a:xfrm>
            <a:off x="5846222" y="5641776"/>
            <a:ext cx="2410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Maricarmen Barragán</a:t>
            </a:r>
            <a:endParaRPr lang="ca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57911"/>
            <a:ext cx="8757138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3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Publicació dels articles de recerca al Dipòsit Digital</a:t>
            </a:r>
            <a:endParaRPr lang="es-ES" altLang="es-ES" sz="23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72171396-6C83-49DB-93B3-1239DD99B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4" y="1701800"/>
            <a:ext cx="8118475" cy="451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ca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sz="2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crear un nou registre a l’apartat </a:t>
            </a:r>
            <a:r>
              <a:rPr lang="ca-ES" sz="2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«Publicacions en revistes» </a:t>
            </a:r>
            <a:r>
              <a:rPr lang="ca-ES" sz="2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Curricul@, a més d’emplenar les dades de l’article, </a:t>
            </a:r>
            <a:r>
              <a:rPr lang="ca-ES" sz="2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s’ha d’adjuntar el document (en format PDF).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a-ES" sz="22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sz="2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molt important </a:t>
            </a:r>
            <a:r>
              <a:rPr lang="ca-ES" sz="22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adjuntar la versió correcta de l’article </a:t>
            </a:r>
            <a:r>
              <a:rPr lang="ca-ES" sz="2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es demana, és a dir, </a:t>
            </a:r>
            <a:r>
              <a:rPr lang="ca-ES" sz="2200" b="1" dirty="0">
                <a:solidFill>
                  <a:srgbClr val="F725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versió que la revista permet difondre en accés obert</a:t>
            </a:r>
            <a:r>
              <a:rPr lang="ca-ES" sz="2400" b="1" dirty="0">
                <a:solidFill>
                  <a:srgbClr val="F7259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89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546D6AE-2D6B-4D6E-9B1D-5F4E7BD12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144588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diferents versions de l’article</a:t>
            </a:r>
            <a:endParaRPr lang="es-ES" altLang="es-ES" sz="24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340359F2-A657-4A81-B30F-B26F7FB7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752600"/>
            <a:ext cx="8020050" cy="489364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0FE6E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 Preprint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(versió preliminar): és el primer text que s’ha enviat a la revista, sense cap revisió.</a:t>
            </a:r>
          </a:p>
          <a:p>
            <a:pPr algn="just">
              <a:lnSpc>
                <a:spcPct val="150000"/>
              </a:lnSpc>
              <a:defRPr/>
            </a:pPr>
            <a:endParaRPr lang="ca-E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chemeClr val="bg2">
                    <a:lumMod val="50000"/>
                  </a:schemeClr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 Postprint</a:t>
            </a:r>
            <a:r>
              <a:rPr lang="ca-ES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(versió revisada): és la versió acceptada per la revista, però sense el format d’article publicat. </a:t>
            </a:r>
          </a:p>
          <a:p>
            <a:pPr algn="just">
              <a:lnSpc>
                <a:spcPct val="150000"/>
              </a:lnSpc>
              <a:defRPr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7AB85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 Publicada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és el text final de l’article, ja editat i publicat per la revista.</a:t>
            </a:r>
          </a:p>
          <a:p>
            <a:pPr algn="just">
              <a:defRPr/>
            </a:pPr>
            <a:r>
              <a:rPr lang="ca-E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ca-E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ca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el CRAI encara no ha pogut confirmar amb la revista quina versió es permet publicar al Dipòsit, llavors trobareu indicat </a:t>
            </a:r>
            <a:r>
              <a:rPr lang="ca-ES" sz="1600" dirty="0">
                <a:solidFill>
                  <a:srgbClr val="F725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”política desconeguda”. </a:t>
            </a:r>
            <a:r>
              <a:rPr lang="ca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aquest cas, es demana que adjunteu la versió postprint.</a:t>
            </a:r>
          </a:p>
        </p:txBody>
      </p:sp>
    </p:spTree>
    <p:extLst>
      <p:ext uri="{BB962C8B-B14F-4D97-AF65-F5344CB8AC3E}">
        <p14:creationId xmlns:p14="http://schemas.microsoft.com/office/powerpoint/2010/main" val="353327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tge 8" descr="D:\Users\ainamanso\Desktop\Captura4.PNG">
            <a:extLst>
              <a:ext uri="{FF2B5EF4-FFF2-40B4-BE49-F238E27FC236}">
                <a16:creationId xmlns:a16="http://schemas.microsoft.com/office/drawing/2014/main" id="{D1BC4081-A66A-42D7-8982-085A43B7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4" y="1760468"/>
            <a:ext cx="7759700" cy="46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8E1B0AA-BA42-4BD3-84D6-5A59AFF0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73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a-ES" altLang="es-E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4390182-6169-4BBE-9261-C8071FBF8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1076531"/>
            <a:ext cx="8229600" cy="608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altLang="es-ES" sz="2400" b="1" dirty="0">
                <a:solidFill>
                  <a:srgbClr val="064CB2"/>
                </a:solidFill>
                <a:highlight>
                  <a:srgbClr val="F0FE6E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2400" b="1" dirty="0">
                <a:solidFill>
                  <a:srgbClr val="064CB2"/>
                </a:solidFill>
                <a:highlight>
                  <a:srgbClr val="F0FE6E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ersió preprint </a:t>
            </a: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l’article</a:t>
            </a:r>
            <a:endParaRPr lang="es-ES" altLang="es-ES" sz="2400" b="1" i="1" dirty="0">
              <a:solidFill>
                <a:srgbClr val="064C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9" name="Oval 3">
            <a:extLst>
              <a:ext uri="{FF2B5EF4-FFF2-40B4-BE49-F238E27FC236}">
                <a16:creationId xmlns:a16="http://schemas.microsoft.com/office/drawing/2014/main" id="{B209CD18-077A-4074-96C9-626987FA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5340350"/>
            <a:ext cx="4899025" cy="1198562"/>
          </a:xfrm>
          <a:prstGeom prst="ellipse">
            <a:avLst/>
          </a:prstGeom>
          <a:noFill/>
          <a:ln w="66675" algn="ctr">
            <a:solidFill>
              <a:srgbClr val="F0FE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2191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tge 7" descr="D:\Users\ainamanso\Desktop\Captura3.PNG">
            <a:extLst>
              <a:ext uri="{FF2B5EF4-FFF2-40B4-BE49-F238E27FC236}">
                <a16:creationId xmlns:a16="http://schemas.microsoft.com/office/drawing/2014/main" id="{3C0D7069-4E87-41F5-82DC-11F65B0D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1693812"/>
            <a:ext cx="8035925" cy="46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BC8DB607-6EE5-4CC8-A448-466BE0A7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73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a-ES" altLang="es-ES" dirty="0"/>
          </a:p>
        </p:txBody>
      </p:sp>
      <p:sp>
        <p:nvSpPr>
          <p:cNvPr id="12293" name="Oval 3">
            <a:extLst>
              <a:ext uri="{FF2B5EF4-FFF2-40B4-BE49-F238E27FC236}">
                <a16:creationId xmlns:a16="http://schemas.microsoft.com/office/drawing/2014/main" id="{775EB608-9E79-464B-8213-C56B858B8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281" y="5486400"/>
            <a:ext cx="5000625" cy="952500"/>
          </a:xfrm>
          <a:prstGeom prst="ellipse">
            <a:avLst/>
          </a:prstGeom>
          <a:noFill/>
          <a:ln w="66675" algn="ctr">
            <a:solidFill>
              <a:srgbClr val="86BAF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344A3ED-6D60-487C-841A-3A5F1518B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1076531"/>
            <a:ext cx="8229600" cy="608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altLang="es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ersió postprint</a:t>
            </a:r>
            <a:r>
              <a:rPr lang="ca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l’article</a:t>
            </a:r>
            <a:endParaRPr lang="es-ES" altLang="es-ES" sz="2400" b="1" i="1" dirty="0">
              <a:solidFill>
                <a:srgbClr val="064C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9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4722D36F-B454-405F-8CC6-83819E29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73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a-ES" altLang="es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00658CB-6E7D-4A40-9D17-BA97CDD2968A}"/>
              </a:ext>
            </a:extLst>
          </p:cNvPr>
          <p:cNvSpPr txBox="1"/>
          <p:nvPr/>
        </p:nvSpPr>
        <p:spPr>
          <a:xfrm>
            <a:off x="381794" y="1614928"/>
            <a:ext cx="8543925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5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 POSTPRINT </a:t>
            </a: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la que </a:t>
            </a:r>
            <a:r>
              <a:rPr lang="ca-E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conté el text i les figures definitius, inclosos tots els canvis proposats en el procés de revisió, però sense editar ni maquetar per la revista</a:t>
            </a:r>
            <a:r>
              <a:rPr lang="ca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defRPr/>
            </a:pPr>
            <a:endParaRPr lang="ca-ES" sz="15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ca-ES" sz="1500" b="1" dirty="0">
                <a:solidFill>
                  <a:srgbClr val="F725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ERRORS HABITUALS. La versió postprint NO ÉS un «author’s copy» ni una versió «for educational use», etc. i NO està mai maquetada per l’editor.</a:t>
            </a:r>
          </a:p>
        </p:txBody>
      </p:sp>
      <p:pic>
        <p:nvPicPr>
          <p:cNvPr id="122886" name="Picture 6">
            <a:extLst>
              <a:ext uri="{FF2B5EF4-FFF2-40B4-BE49-F238E27FC236}">
                <a16:creationId xmlns:a16="http://schemas.microsoft.com/office/drawing/2014/main" id="{1D946B5A-43BA-43EE-8498-8C8DF446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7519" y="3281539"/>
            <a:ext cx="3349073" cy="3285483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FA42239A-FAF4-4E26-828F-AB8EA5A5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5" y="3317305"/>
            <a:ext cx="2110720" cy="343524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19" name="2 Conector recto de flecha">
            <a:extLst>
              <a:ext uri="{FF2B5EF4-FFF2-40B4-BE49-F238E27FC236}">
                <a16:creationId xmlns:a16="http://schemas.microsoft.com/office/drawing/2014/main" id="{F2C91E7C-003D-424D-8BB8-B67C96E447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9729" y="2756291"/>
            <a:ext cx="1304925" cy="1585913"/>
          </a:xfrm>
          <a:prstGeom prst="straightConnector1">
            <a:avLst/>
          </a:prstGeom>
          <a:noFill/>
          <a:ln w="25400" algn="ctr">
            <a:solidFill>
              <a:srgbClr val="F7259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320" name="11 Conector recto de flecha">
            <a:extLst>
              <a:ext uri="{FF2B5EF4-FFF2-40B4-BE49-F238E27FC236}">
                <a16:creationId xmlns:a16="http://schemas.microsoft.com/office/drawing/2014/main" id="{CCA0B793-EF6C-4767-A0DB-DDC9F17C88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2687" y="2999228"/>
            <a:ext cx="911156" cy="2500424"/>
          </a:xfrm>
          <a:prstGeom prst="straightConnector1">
            <a:avLst/>
          </a:prstGeom>
          <a:noFill/>
          <a:ln w="25400" algn="ctr">
            <a:solidFill>
              <a:srgbClr val="F72593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111D7C52-C260-4C71-B436-D5D2BE80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4" y="1050027"/>
            <a:ext cx="8229600" cy="6080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altLang="es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ersió postprint</a:t>
            </a:r>
            <a:r>
              <a:rPr lang="ca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l’article</a:t>
            </a:r>
            <a:endParaRPr lang="es-ES" altLang="es-ES" sz="2400" b="1" i="1" dirty="0">
              <a:solidFill>
                <a:srgbClr val="064C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0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tge 7" descr="D:\Users\ainamanso\Desktop\Captura1.PNG">
            <a:extLst>
              <a:ext uri="{FF2B5EF4-FFF2-40B4-BE49-F238E27FC236}">
                <a16:creationId xmlns:a16="http://schemas.microsoft.com/office/drawing/2014/main" id="{C035C492-130A-4ADD-A9E8-89A039B41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4" y="1756266"/>
            <a:ext cx="728503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011E7EDA-D3CC-4B07-841D-11146ACE6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73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a-ES" altLang="es-ES" dirty="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9DA97E18-4A3B-429A-982F-3A0A212F8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8905" y="1096734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altLang="es-ES" sz="2400" b="1" dirty="0">
                <a:solidFill>
                  <a:srgbClr val="F7259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desconeguda</a:t>
            </a:r>
            <a:r>
              <a:rPr lang="ca-ES" altLang="es-E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altLang="es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2400" b="1" dirty="0">
                <a:solidFill>
                  <a:srgbClr val="064CB2"/>
                </a:solidFill>
                <a:highlight>
                  <a:srgbClr val="86BAFA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ersió postprint </a:t>
            </a:r>
            <a:endParaRPr lang="es-ES" altLang="es-ES" sz="2400" b="1" i="1" dirty="0">
              <a:solidFill>
                <a:srgbClr val="0070C0"/>
              </a:solidFill>
              <a:highlight>
                <a:srgbClr val="86BAFA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1" name="Oval 3">
            <a:extLst>
              <a:ext uri="{FF2B5EF4-FFF2-40B4-BE49-F238E27FC236}">
                <a16:creationId xmlns:a16="http://schemas.microsoft.com/office/drawing/2014/main" id="{60C5F399-848B-40C6-A60E-C6131CB2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159" y="4791375"/>
            <a:ext cx="5392738" cy="12319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14344" name="Oval 9">
            <a:extLst>
              <a:ext uri="{FF2B5EF4-FFF2-40B4-BE49-F238E27FC236}">
                <a16:creationId xmlns:a16="http://schemas.microsoft.com/office/drawing/2014/main" id="{5A539FF6-BF61-4851-9C69-E35935DA3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6" y="5326598"/>
            <a:ext cx="1249431" cy="570620"/>
          </a:xfrm>
          <a:prstGeom prst="ellipse">
            <a:avLst/>
          </a:prstGeom>
          <a:noFill/>
          <a:ln w="222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/>
          </a:p>
        </p:txBody>
      </p:sp>
      <p:cxnSp>
        <p:nvCxnSpPr>
          <p:cNvPr id="14345" name="Connector de fletxa recta 2">
            <a:extLst>
              <a:ext uri="{FF2B5EF4-FFF2-40B4-BE49-F238E27FC236}">
                <a16:creationId xmlns:a16="http://schemas.microsoft.com/office/drawing/2014/main" id="{05B12675-9C88-4B5B-868B-1697CFEB6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33653" y="5768423"/>
            <a:ext cx="855524" cy="360801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A252643C-0E53-48A4-B4DD-16F4CDF57590}"/>
              </a:ext>
            </a:extLst>
          </p:cNvPr>
          <p:cNvSpPr txBox="1"/>
          <p:nvPr/>
        </p:nvSpPr>
        <p:spPr>
          <a:xfrm>
            <a:off x="993913" y="6053363"/>
            <a:ext cx="77525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a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Adjunteu la </a:t>
            </a:r>
            <a:r>
              <a:rPr lang="ca-ES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versió POSTPRINT </a:t>
            </a:r>
            <a:r>
              <a:rPr lang="ca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l’article.</a:t>
            </a:r>
          </a:p>
          <a:p>
            <a:pPr algn="r">
              <a:defRPr/>
            </a:pPr>
            <a:r>
              <a:rPr lang="ca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Mentrestant, </a:t>
            </a:r>
            <a:r>
              <a:rPr lang="ca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del CRAI confirmarem quina és la versió que es permet difondre</a:t>
            </a:r>
            <a:r>
              <a:rPr lang="ca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7" name="Oval 3">
            <a:extLst>
              <a:ext uri="{FF2B5EF4-FFF2-40B4-BE49-F238E27FC236}">
                <a16:creationId xmlns:a16="http://schemas.microsoft.com/office/drawing/2014/main" id="{EBBD7222-9905-44AD-980A-5B05F5DF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339" y="5421686"/>
            <a:ext cx="947738" cy="24606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0951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B43748DB-FCC0-49F8-BDFA-360A683B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2373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a-ES" altLang="es-ES" dirty="0"/>
          </a:p>
        </p:txBody>
      </p:sp>
      <p:pic>
        <p:nvPicPr>
          <p:cNvPr id="15363" name="Imatge 9" descr="D:\Users\ainamanso\Desktop\Captura2.PNG">
            <a:extLst>
              <a:ext uri="{FF2B5EF4-FFF2-40B4-BE49-F238E27FC236}">
                <a16:creationId xmlns:a16="http://schemas.microsoft.com/office/drawing/2014/main" id="{F3DBD4D0-FF41-4267-99AC-0BEB91AB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1660403"/>
            <a:ext cx="8342312" cy="48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3">
            <a:extLst>
              <a:ext uri="{FF2B5EF4-FFF2-40B4-BE49-F238E27FC236}">
                <a16:creationId xmlns:a16="http://schemas.microsoft.com/office/drawing/2014/main" id="{2088D054-9A6F-4282-B952-A6675DAA7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5588000"/>
            <a:ext cx="3911600" cy="950912"/>
          </a:xfrm>
          <a:prstGeom prst="ellipse">
            <a:avLst/>
          </a:prstGeom>
          <a:noFill/>
          <a:ln w="66675" algn="ctr">
            <a:solidFill>
              <a:srgbClr val="7AB8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 dirty="0">
              <a:solidFill>
                <a:srgbClr val="00B050"/>
              </a:solidFill>
            </a:endParaRPr>
          </a:p>
        </p:txBody>
      </p:sp>
      <p:sp>
        <p:nvSpPr>
          <p:cNvPr id="15368" name="7 CuadroTexto">
            <a:extLst>
              <a:ext uri="{FF2B5EF4-FFF2-40B4-BE49-F238E27FC236}">
                <a16:creationId xmlns:a16="http://schemas.microsoft.com/office/drawing/2014/main" id="{3E065EAF-169A-4627-A16A-0719DE5B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6400800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ca-ES" sz="1200" dirty="0"/>
              <a:t>8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D0F0B86-EADB-453B-B22B-79A74CF73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794" y="1050027"/>
            <a:ext cx="8229600" cy="608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a-ES" altLang="es-ES" sz="2800" b="1" dirty="0">
                <a:solidFill>
                  <a:srgbClr val="064CB2"/>
                </a:solidFill>
              </a:rPr>
              <a:t>La </a:t>
            </a:r>
            <a:r>
              <a:rPr lang="ca-ES" altLang="es-ES" sz="2800" b="1" dirty="0">
                <a:solidFill>
                  <a:srgbClr val="064CB2"/>
                </a:solidFill>
                <a:highlight>
                  <a:srgbClr val="7AB850"/>
                </a:highlight>
              </a:rPr>
              <a:t>v</a:t>
            </a:r>
            <a:r>
              <a:rPr lang="ca-ES" sz="2800" b="1" dirty="0">
                <a:solidFill>
                  <a:srgbClr val="064CB2"/>
                </a:solidFill>
                <a:highlight>
                  <a:srgbClr val="7AB850"/>
                </a:highlight>
              </a:rPr>
              <a:t>ersió publicada </a:t>
            </a:r>
            <a:r>
              <a:rPr lang="ca-ES" altLang="es-ES" sz="2800" b="1" dirty="0">
                <a:solidFill>
                  <a:srgbClr val="064CB2"/>
                </a:solidFill>
              </a:rPr>
              <a:t>de l’article</a:t>
            </a:r>
            <a:endParaRPr lang="es-ES" altLang="es-ES" sz="2800" b="1" i="1" dirty="0">
              <a:solidFill>
                <a:srgbClr val="064C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9DDE1055-FEE8-4D8A-B7C3-F3D8C6F7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863276"/>
            <a:ext cx="80279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 hàgiu introduït totes les dades de la publicació i hàgiu adjuntat el document que correspongui (preprint, postprint o publicat), heu de </a:t>
            </a:r>
            <a:r>
              <a:rPr lang="ca-ES" sz="2000" b="1" dirty="0">
                <a:solidFill>
                  <a:srgbClr val="F72593"/>
                </a:solidFill>
              </a:rPr>
              <a:t>clicar </a:t>
            </a:r>
            <a:r>
              <a:rPr lang="ca-ES" sz="2000" b="1" i="1" dirty="0">
                <a:solidFill>
                  <a:srgbClr val="F72593"/>
                </a:solidFill>
              </a:rPr>
              <a:t>Desconnecta i tramet les actualitzacions del teu CV a la base de dades institucional</a:t>
            </a:r>
            <a:r>
              <a:rPr lang="ca-ES" sz="2000" b="1" dirty="0">
                <a:solidFill>
                  <a:srgbClr val="F72593"/>
                </a:solidFill>
              </a:rPr>
              <a:t>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4EB61C5C-7259-42C7-B916-C2E0B607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5" y="3349625"/>
            <a:ext cx="57388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QuadreDeText 11">
            <a:extLst>
              <a:ext uri="{FF2B5EF4-FFF2-40B4-BE49-F238E27FC236}">
                <a16:creationId xmlns:a16="http://schemas.microsoft.com/office/drawing/2014/main" id="{9FD5723F-BD06-4217-B4BA-D7899E37FB35}"/>
              </a:ext>
            </a:extLst>
          </p:cNvPr>
          <p:cNvSpPr txBox="1"/>
          <p:nvPr/>
        </p:nvSpPr>
        <p:spPr>
          <a:xfrm>
            <a:off x="6404664" y="3703637"/>
            <a:ext cx="243453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aquesta opció les dades arriben a l’Oficina de Gestió de la Recerca per verificar-les.</a:t>
            </a:r>
          </a:p>
          <a:p>
            <a:pPr algn="just">
              <a:defRPr/>
            </a:pPr>
            <a:endParaRPr lang="ca-ES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defRPr/>
            </a:pPr>
            <a:r>
              <a:rPr lang="ca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Posteriorment, les dades arriben al CRAI, que conclou el procediment perquè l’article quedi finalment publicat al Dipòsit Digital UB.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93CC63F-5F20-4E43-9D7A-B4494055D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0785" y="1255264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800" b="1" dirty="0">
                <a:solidFill>
                  <a:srgbClr val="0070C0"/>
                </a:solidFill>
              </a:rPr>
              <a:t>Publicació dels articles de recerca al Dipòsit Digital</a:t>
            </a:r>
            <a:endParaRPr lang="es-ES" altLang="es-E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0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92AD2D2F-F6F2-4D61-A8CE-C7338F55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647826"/>
            <a:ext cx="8027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ca-ES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cop des del CRAI hem acabat el procés, al vostre currículum veureu el missatge que us informa que l’article ha estat validat i que està disponible al Dipòsit Digital. Podeu clicar l’enllaç per accedir-hi.</a:t>
            </a:r>
            <a:endParaRPr lang="ca-ES" sz="16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0A82925F-8BA1-4B09-A328-3E250C89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" y="2858491"/>
            <a:ext cx="60086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BC0E5CFE-A8BB-4ED7-AFDB-7D6ABB71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19" y="3770313"/>
            <a:ext cx="4114800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33598F0-9372-41DA-BF52-B08FC3A65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3224" y="1111009"/>
            <a:ext cx="8518037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Publicació dels articles de recerca al Dipòsit Digital</a:t>
            </a:r>
            <a:endParaRPr lang="es-ES" altLang="es-ES" sz="2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3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74518-F9B6-48A6-86A4-A6CCDAB6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7" y="1272273"/>
            <a:ext cx="7620000" cy="53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304682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</a:t>
            </a:r>
            <a:endParaRPr lang="es-ES" alt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8319376C-67D9-4DAF-A751-FC812AC2EA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2" t="17400" r="73512" b="69998"/>
          <a:stretch/>
        </p:blipFill>
        <p:spPr>
          <a:xfrm>
            <a:off x="2548568" y="1906515"/>
            <a:ext cx="3737411" cy="13252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610918C-EEE9-4D9F-81CF-3471326318E2}"/>
              </a:ext>
            </a:extLst>
          </p:cNvPr>
          <p:cNvSpPr/>
          <p:nvPr/>
        </p:nvSpPr>
        <p:spPr>
          <a:xfrm>
            <a:off x="3503489" y="5709406"/>
            <a:ext cx="1652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file"/>
              </a:rPr>
              <a:t>diposit.ub.edu</a:t>
            </a:r>
            <a:endParaRPr lang="es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465B11-E99F-48C0-A23A-A2A4CDA28FC5}"/>
              </a:ext>
            </a:extLst>
          </p:cNvPr>
          <p:cNvSpPr/>
          <p:nvPr/>
        </p:nvSpPr>
        <p:spPr>
          <a:xfrm>
            <a:off x="435221" y="3729378"/>
            <a:ext cx="8194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 </a:t>
            </a:r>
            <a:r>
              <a:rPr lang="ca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Dipòsit Digital de la Universitat de Barcelona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és el repositori institucional que conté en format digital les publicacions en </a:t>
            </a:r>
            <a:r>
              <a:rPr lang="ca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accés obert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derivades de l'activitat docent, </a:t>
            </a:r>
            <a:r>
              <a:rPr lang="ca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investigadora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institucional del professorat i d'altres membres de la comunitat universitària. </a:t>
            </a:r>
            <a:endParaRPr lang="ca-ES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6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46FB8BC-0388-4850-9801-EEEFEB34C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758" y="1175648"/>
            <a:ext cx="5602288" cy="608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ca-ES" altLang="es-ES" sz="2400" b="1" dirty="0">
                <a:solidFill>
                  <a:srgbClr val="064CB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 informació</a:t>
            </a:r>
            <a:endParaRPr lang="es-ES" altLang="es-ES" sz="2400" b="1" i="1" dirty="0">
              <a:solidFill>
                <a:srgbClr val="064CB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QuadreDeText 11">
            <a:extLst>
              <a:ext uri="{FF2B5EF4-FFF2-40B4-BE49-F238E27FC236}">
                <a16:creationId xmlns:a16="http://schemas.microsoft.com/office/drawing/2014/main" id="{9FF21174-499F-4040-8D38-8C131F5365F6}"/>
              </a:ext>
            </a:extLst>
          </p:cNvPr>
          <p:cNvSpPr txBox="1"/>
          <p:nvPr/>
        </p:nvSpPr>
        <p:spPr>
          <a:xfrm>
            <a:off x="514350" y="1876425"/>
            <a:ext cx="7983537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Oficina de Gestió a la Recerca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Curricul@</a:t>
            </a:r>
          </a:p>
          <a:p>
            <a:pPr lvl="1" algn="just"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GREC</a:t>
            </a:r>
          </a:p>
          <a:p>
            <a:pPr lvl="1" algn="just">
              <a:defRPr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Unitat de Recerca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Publicació </a:t>
            </a:r>
            <a:r>
              <a:rPr lang="ca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d’article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ca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Dipòsit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</a:t>
            </a:r>
          </a:p>
          <a:p>
            <a:pPr lvl="1" algn="just">
              <a:defRPr/>
            </a:pP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hlinkClick r:id="rId5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CRAI </a:t>
            </a:r>
            <a:r>
              <a:rPr lang="es-E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Biblioteques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defRPr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Responsables del </a:t>
            </a:r>
            <a:r>
              <a:rPr lang="ca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Suport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Recerca</a:t>
            </a:r>
          </a:p>
          <a:p>
            <a:pPr>
              <a:defRPr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6" name="4 CuadroTexto">
            <a:extLst>
              <a:ext uri="{FF2B5EF4-FFF2-40B4-BE49-F238E27FC236}">
                <a16:creationId xmlns:a16="http://schemas.microsoft.com/office/drawing/2014/main" id="{E33CDDBE-D91E-4540-B078-D7F9271EA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650" y="6400800"/>
            <a:ext cx="392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ca-ES" sz="12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48270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68499" y="3545528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maig 2018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2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800" b="1" dirty="0">
                <a:solidFill>
                  <a:schemeClr val="accent1">
                    <a:lumMod val="50000"/>
                  </a:schemeClr>
                </a:solidFill>
              </a:rPr>
              <a:t>DDUB. </a:t>
            </a:r>
            <a:r>
              <a:rPr lang="ca-ES" altLang="es-ES" sz="2800" dirty="0">
                <a:solidFill>
                  <a:schemeClr val="accent1">
                    <a:lumMod val="50000"/>
                  </a:schemeClr>
                </a:solidFill>
              </a:rPr>
              <a:t>Visibilitat al Repositori</a:t>
            </a:r>
            <a:br>
              <a:rPr lang="ca-ES" altLang="es-ES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alt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2FB6B5-271F-4BCD-A543-9DD98809A5E0}"/>
              </a:ext>
            </a:extLst>
          </p:cNvPr>
          <p:cNvSpPr/>
          <p:nvPr/>
        </p:nvSpPr>
        <p:spPr>
          <a:xfrm>
            <a:off x="283264" y="1452476"/>
            <a:ext cx="84656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documents que es troben al Dipòsit Digital de la UB apareixen en:</a:t>
            </a:r>
          </a:p>
          <a:p>
            <a:pPr marL="742950" lvl="1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cerques que es fan tant a </a:t>
            </a:r>
            <a:r>
              <a:rPr lang="ca-E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 </a:t>
            </a:r>
            <a:r>
              <a:rPr lang="ca-E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Scholar</a:t>
            </a:r>
          </a:p>
          <a:p>
            <a:pPr marL="742950" lvl="1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Repositoris recol·lectors: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Recercat</a:t>
            </a: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dipòsit de la recerca de Catalunya, coordinat pel Consorci de Serveis Universitàries de Catalunya (CSUC).</a:t>
            </a:r>
            <a:endParaRPr lang="ca-ES" sz="7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a-ES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Recolecta</a:t>
            </a: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recol·lector creat per la FECYT que agrupa tots els repositoris d'àmbit estatal.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ca-ES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OpenAIRE</a:t>
            </a:r>
            <a:r>
              <a:rPr lang="ca-ES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infraestructura europea, inicialment creada per recollir la producció científica dels projectes afectats pel pilot d'accés obert del 7è Programa marc. Actualment recull els documents de recerca dels principals repositoris europeus.</a:t>
            </a:r>
          </a:p>
        </p:txBody>
      </p:sp>
    </p:spTree>
    <p:extLst>
      <p:ext uri="{BB962C8B-B14F-4D97-AF65-F5344CB8AC3E}">
        <p14:creationId xmlns:p14="http://schemas.microsoft.com/office/powerpoint/2010/main" val="308320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2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DDUB. </a:t>
            </a: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 al Repositori</a:t>
            </a:r>
            <a:br>
              <a:rPr lang="ca-ES" altLang="es-ES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ES" altLang="es-E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RECERCAT - DipÃ²sit de la Recerca de Catalunya">
            <a:extLst>
              <a:ext uri="{FF2B5EF4-FFF2-40B4-BE49-F238E27FC236}">
                <a16:creationId xmlns:a16="http://schemas.microsoft.com/office/drawing/2014/main" id="{64F78BBF-F4AD-4FCE-8A8C-65AE53776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3892" b="11072"/>
          <a:stretch/>
        </p:blipFill>
        <p:spPr bwMode="auto">
          <a:xfrm>
            <a:off x="2256573" y="3855550"/>
            <a:ext cx="1836474" cy="3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colecta">
            <a:extLst>
              <a:ext uri="{FF2B5EF4-FFF2-40B4-BE49-F238E27FC236}">
                <a16:creationId xmlns:a16="http://schemas.microsoft.com/office/drawing/2014/main" id="{E6A83944-2AF5-4118-9F73-780A19918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0" y="2861058"/>
            <a:ext cx="1537754" cy="5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Vertical">
            <a:extLst>
              <a:ext uri="{FF2B5EF4-FFF2-40B4-BE49-F238E27FC236}">
                <a16:creationId xmlns:a16="http://schemas.microsoft.com/office/drawing/2014/main" id="{39F99B8F-9C53-47A1-82B5-18A9CF3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38" y="1474008"/>
            <a:ext cx="1532571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6"/>
            <a:extLst>
              <a:ext uri="{FF2B5EF4-FFF2-40B4-BE49-F238E27FC236}">
                <a16:creationId xmlns:a16="http://schemas.microsoft.com/office/drawing/2014/main" id="{87E72532-F62A-44F4-B54B-5C32C8ABDA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02" t="17400" r="73512" b="69998"/>
          <a:stretch/>
        </p:blipFill>
        <p:spPr>
          <a:xfrm>
            <a:off x="653959" y="4844911"/>
            <a:ext cx="1760482" cy="624235"/>
          </a:xfrm>
          <a:prstGeom prst="rect">
            <a:avLst/>
          </a:prstGeom>
        </p:spPr>
      </p:pic>
      <p:pic>
        <p:nvPicPr>
          <p:cNvPr id="11" name="Gráfico 10" descr="Flecha lineal: curva con sentido de las agujas del reloj">
            <a:extLst>
              <a:ext uri="{FF2B5EF4-FFF2-40B4-BE49-F238E27FC236}">
                <a16:creationId xmlns:a16="http://schemas.microsoft.com/office/drawing/2014/main" id="{90466F4C-110F-4E10-ABC9-1993EB3979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51464">
            <a:off x="1292352" y="3904374"/>
            <a:ext cx="914400" cy="914400"/>
          </a:xfrm>
          <a:prstGeom prst="rect">
            <a:avLst/>
          </a:prstGeom>
        </p:spPr>
      </p:pic>
      <p:pic>
        <p:nvPicPr>
          <p:cNvPr id="15" name="Gráfico 14" descr="Flecha lineal: curva con sentido de las agujas del reloj">
            <a:extLst>
              <a:ext uri="{FF2B5EF4-FFF2-40B4-BE49-F238E27FC236}">
                <a16:creationId xmlns:a16="http://schemas.microsoft.com/office/drawing/2014/main" id="{857375F3-E1AC-4204-ACD2-F53554F904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731109">
            <a:off x="3478873" y="2844125"/>
            <a:ext cx="914400" cy="914400"/>
          </a:xfrm>
          <a:prstGeom prst="rect">
            <a:avLst/>
          </a:prstGeom>
        </p:spPr>
      </p:pic>
      <p:pic>
        <p:nvPicPr>
          <p:cNvPr id="24" name="Gráfico 23" descr="Flecha lineal: curva con sentido de las agujas del reloj">
            <a:extLst>
              <a:ext uri="{FF2B5EF4-FFF2-40B4-BE49-F238E27FC236}">
                <a16:creationId xmlns:a16="http://schemas.microsoft.com/office/drawing/2014/main" id="{C9C69182-DC59-4270-816E-C19007E91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375040">
            <a:off x="5804776" y="1840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1"/>
            <a:ext cx="8229600" cy="887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DDUB. </a:t>
            </a: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 al Repositori </a:t>
            </a:r>
            <a:b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8C530E-E40B-4732-A3AF-887B463C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7" y="1966822"/>
            <a:ext cx="7796663" cy="4319531"/>
          </a:xfrm>
          <a:prstGeom prst="rect">
            <a:avLst/>
          </a:prstGeom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E95C40D-EA01-4037-8DAE-FCBD06245FDA}"/>
              </a:ext>
            </a:extLst>
          </p:cNvPr>
          <p:cNvSpPr/>
          <p:nvPr/>
        </p:nvSpPr>
        <p:spPr>
          <a:xfrm>
            <a:off x="1704976" y="3714751"/>
            <a:ext cx="2457450" cy="219074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28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1"/>
            <a:ext cx="8229600" cy="887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DDUB. </a:t>
            </a: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 al Repositori</a:t>
            </a:r>
            <a:b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0A60DF-D6C0-4BF1-BEE7-44A45279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66" y="1877017"/>
            <a:ext cx="7147166" cy="466189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E82BB01-C30F-44A4-BD6B-5161D6E31F1E}"/>
              </a:ext>
            </a:extLst>
          </p:cNvPr>
          <p:cNvSpPr/>
          <p:nvPr/>
        </p:nvSpPr>
        <p:spPr>
          <a:xfrm>
            <a:off x="3886201" y="3924256"/>
            <a:ext cx="2190749" cy="209594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55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1"/>
            <a:ext cx="8229600" cy="887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DDUB. </a:t>
            </a: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 al Repositori</a:t>
            </a:r>
            <a:b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59FB87-8DC0-4388-8EC5-B2C556951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8" b="7924"/>
          <a:stretch/>
        </p:blipFill>
        <p:spPr>
          <a:xfrm>
            <a:off x="378376" y="1966823"/>
            <a:ext cx="8251276" cy="443397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B793D8F-0841-47F5-8BC4-BF52BC1B0AF8}"/>
              </a:ext>
            </a:extLst>
          </p:cNvPr>
          <p:cNvSpPr/>
          <p:nvPr/>
        </p:nvSpPr>
        <p:spPr>
          <a:xfrm>
            <a:off x="3200400" y="4074275"/>
            <a:ext cx="3581399" cy="2977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35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5749" y="1079781"/>
            <a:ext cx="8229600" cy="887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DDUB. </a:t>
            </a: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 al Repositori</a:t>
            </a:r>
            <a:br>
              <a:rPr lang="ca-ES" altLang="es-E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altLang="es-E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endParaRPr lang="es-ES" alt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54B551-4547-4374-85FD-CD1A745BE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8" b="9209"/>
          <a:stretch/>
        </p:blipFill>
        <p:spPr>
          <a:xfrm>
            <a:off x="1618259" y="1944728"/>
            <a:ext cx="5765953" cy="441666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B360DEA-8406-498C-B02E-2A388E25E28A}"/>
              </a:ext>
            </a:extLst>
          </p:cNvPr>
          <p:cNvSpPr/>
          <p:nvPr/>
        </p:nvSpPr>
        <p:spPr>
          <a:xfrm>
            <a:off x="2228850" y="3267076"/>
            <a:ext cx="4190999" cy="209549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2A43F7-ABCA-41ED-BBA8-98BFEC64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1093788"/>
            <a:ext cx="8229600" cy="60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es-ES" sz="2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Publicació dels articles de recerca al Dipòsit Digital</a:t>
            </a:r>
            <a:endParaRPr lang="es-ES" altLang="es-ES" sz="2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72171396-6C83-49DB-93B3-1239DD99B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4" y="1785814"/>
            <a:ext cx="8740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publicació dels  articles es fa directament des de l'aplicació Curricul@ del GREC i no des del repositori.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a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A44BF9-BC68-4109-9F20-76A930E23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8" y="2818421"/>
            <a:ext cx="4701562" cy="36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4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3B262E4-2759-49D9-9D38-F5F936F71736}" vid="{2D9FA543-144A-470E-88C1-E4214A5151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presentacio_general_filosofia (1)</Template>
  <TotalTime>350</TotalTime>
  <Words>645</Words>
  <Application>Microsoft Office PowerPoint</Application>
  <PresentationFormat>Presentación en pantalla (4:3)</PresentationFormat>
  <Paragraphs>77</Paragraphs>
  <Slides>21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Verdana</vt:lpstr>
      <vt:lpstr>Tema de Office</vt:lpstr>
      <vt:lpstr>Presentación de PowerPoint</vt:lpstr>
      <vt:lpstr>DDUB</vt:lpstr>
      <vt:lpstr>DDUB. Visibilitat al Repositori </vt:lpstr>
      <vt:lpstr>DDUB. Visibilitat al Repositori </vt:lpstr>
      <vt:lpstr>DDUB. Visibilitat al Repositori  Exemple</vt:lpstr>
      <vt:lpstr>DDUB. Visibilitat al Repositori Exemple</vt:lpstr>
      <vt:lpstr>DDUB. Visibilitat al Repositori Exemple</vt:lpstr>
      <vt:lpstr>DDUB. Visibilitat al Repositori Exemple</vt:lpstr>
      <vt:lpstr>Publicació dels articles de recerca al Dipòsit Digital</vt:lpstr>
      <vt:lpstr>Publicació dels articles de recerca al Dipòsit Digital</vt:lpstr>
      <vt:lpstr>Les diferents versions de l’article</vt:lpstr>
      <vt:lpstr>La versió preprint de l’article</vt:lpstr>
      <vt:lpstr>La versió postprint de l’article</vt:lpstr>
      <vt:lpstr>Presentación de PowerPoint</vt:lpstr>
      <vt:lpstr>Política desconeguda: versió postprint </vt:lpstr>
      <vt:lpstr>La versió publicada de l’article</vt:lpstr>
      <vt:lpstr>Publicació dels articles de recerca al Dipòsit Digital</vt:lpstr>
      <vt:lpstr>Publicació dels articles de recerca al Dipòsit Digital</vt:lpstr>
      <vt:lpstr>Presentación de PowerPoint</vt:lpstr>
      <vt:lpstr>Més informació</vt:lpstr>
      <vt:lpstr>Presentación de PowerPoint</vt:lpstr>
    </vt:vector>
  </TitlesOfParts>
  <Company>Universitatde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Carmen Barragan Fernan</dc:creator>
  <cp:lastModifiedBy>Maria Del Carmen Barragan Fernan</cp:lastModifiedBy>
  <cp:revision>68</cp:revision>
  <dcterms:created xsi:type="dcterms:W3CDTF">2018-05-05T08:13:28Z</dcterms:created>
  <dcterms:modified xsi:type="dcterms:W3CDTF">2018-05-30T08:38:03Z</dcterms:modified>
</cp:coreProperties>
</file>