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1" r:id="rId2"/>
    <p:sldId id="265" r:id="rId3"/>
    <p:sldId id="297" r:id="rId4"/>
    <p:sldId id="279" r:id="rId5"/>
    <p:sldId id="280" r:id="rId6"/>
    <p:sldId id="281" r:id="rId7"/>
    <p:sldId id="282" r:id="rId8"/>
    <p:sldId id="283" r:id="rId9"/>
    <p:sldId id="284" r:id="rId10"/>
    <p:sldId id="294" r:id="rId11"/>
    <p:sldId id="285" r:id="rId12"/>
    <p:sldId id="292" r:id="rId13"/>
    <p:sldId id="295" r:id="rId14"/>
    <p:sldId id="296" r:id="rId15"/>
    <p:sldId id="286" r:id="rId16"/>
    <p:sldId id="266" r:id="rId17"/>
    <p:sldId id="267" r:id="rId18"/>
    <p:sldId id="290" r:id="rId19"/>
    <p:sldId id="270" r:id="rId20"/>
    <p:sldId id="271" r:id="rId21"/>
    <p:sldId id="291" r:id="rId22"/>
    <p:sldId id="268" r:id="rId23"/>
    <p:sldId id="269" r:id="rId24"/>
    <p:sldId id="272" r:id="rId25"/>
    <p:sldId id="273" r:id="rId26"/>
    <p:sldId id="289" r:id="rId27"/>
    <p:sldId id="264" r:id="rId28"/>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1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3283" autoAdjust="0"/>
  </p:normalViewPr>
  <p:slideViewPr>
    <p:cSldViewPr snapToGrid="0">
      <p:cViewPr varScale="1">
        <p:scale>
          <a:sx n="107" d="100"/>
          <a:sy n="107" d="100"/>
        </p:scale>
        <p:origin x="138" y="102"/>
      </p:cViewPr>
      <p:guideLst/>
    </p:cSldViewPr>
  </p:slideViewPr>
  <p:notesTextViewPr>
    <p:cViewPr>
      <p:scale>
        <a:sx n="1" d="1"/>
        <a:sy n="1" d="1"/>
      </p:scale>
      <p:origin x="0" y="0"/>
    </p:cViewPr>
  </p:notesTextViewPr>
  <p:notesViewPr>
    <p:cSldViewPr snapToGrid="0">
      <p:cViewPr varScale="1">
        <p:scale>
          <a:sx n="81" d="100"/>
          <a:sy n="81" d="100"/>
        </p:scale>
        <p:origin x="10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0D86-583C-4469-912D-DDAC3905339F}" type="datetimeFigureOut">
              <a:rPr lang="ca-ES" smtClean="0"/>
              <a:t>30/05/2018</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8AF53-E2AF-41DF-8365-9E0E95A6A932}" type="slidenum">
              <a:rPr lang="ca-ES" smtClean="0"/>
              <a:t>‹Nº›</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D48AF53-E2AF-41DF-8365-9E0E95A6A932}" type="slidenum">
              <a:rPr lang="ca-ES" smtClean="0"/>
              <a:t>2</a:t>
            </a:fld>
            <a:endParaRPr lang="ca-ES" dirty="0"/>
          </a:p>
        </p:txBody>
      </p:sp>
    </p:spTree>
    <p:extLst>
      <p:ext uri="{BB962C8B-B14F-4D97-AF65-F5344CB8AC3E}">
        <p14:creationId xmlns:p14="http://schemas.microsoft.com/office/powerpoint/2010/main" val="1428133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D48AF53-E2AF-41DF-8365-9E0E95A6A932}" type="slidenum">
              <a:rPr lang="ca-ES" smtClean="0"/>
              <a:t>15</a:t>
            </a:fld>
            <a:endParaRPr lang="ca-ES" dirty="0"/>
          </a:p>
        </p:txBody>
      </p:sp>
    </p:spTree>
    <p:extLst>
      <p:ext uri="{BB962C8B-B14F-4D97-AF65-F5344CB8AC3E}">
        <p14:creationId xmlns:p14="http://schemas.microsoft.com/office/powerpoint/2010/main" val="272956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idor d'imatge de diapositiva 1">
            <a:extLst>
              <a:ext uri="{FF2B5EF4-FFF2-40B4-BE49-F238E27FC236}">
                <a16:creationId xmlns:a16="http://schemas.microsoft.com/office/drawing/2014/main" id="{BE9DA298-3777-4546-921D-84B3201B01E7}"/>
              </a:ext>
            </a:extLst>
          </p:cNvPr>
          <p:cNvSpPr>
            <a:spLocks noGrp="1" noRot="1" noChangeAspect="1" noTextEdit="1"/>
          </p:cNvSpPr>
          <p:nvPr>
            <p:ph type="sldImg"/>
          </p:nvPr>
        </p:nvSpPr>
        <p:spPr>
          <a:ln/>
        </p:spPr>
      </p:sp>
      <p:sp>
        <p:nvSpPr>
          <p:cNvPr id="11267" name="Contenidor de notes 2">
            <a:extLst>
              <a:ext uri="{FF2B5EF4-FFF2-40B4-BE49-F238E27FC236}">
                <a16:creationId xmlns:a16="http://schemas.microsoft.com/office/drawing/2014/main" id="{8B7AAF7F-3915-4ADC-A783-D6ABCEF7A346}"/>
              </a:ext>
            </a:extLst>
          </p:cNvPr>
          <p:cNvSpPr>
            <a:spLocks noGrp="1"/>
          </p:cNvSpPr>
          <p:nvPr>
            <p:ph type="body" idx="1"/>
          </p:nvPr>
        </p:nvSpPr>
        <p:spPr>
          <a:noFill/>
        </p:spPr>
        <p:txBody>
          <a:bodyPr/>
          <a:lstStyle/>
          <a:p>
            <a:endParaRPr lang="ca-ES" altLang="ca-ES"/>
          </a:p>
        </p:txBody>
      </p:sp>
      <p:sp>
        <p:nvSpPr>
          <p:cNvPr id="59396" name="Contenidor de peu de pàgina 3">
            <a:extLst>
              <a:ext uri="{FF2B5EF4-FFF2-40B4-BE49-F238E27FC236}">
                <a16:creationId xmlns:a16="http://schemas.microsoft.com/office/drawing/2014/main" id="{015ABEDC-55A1-4F99-A653-BFF27C3F2018}"/>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25086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idor d'imatge de diapositiva 1">
            <a:extLst>
              <a:ext uri="{FF2B5EF4-FFF2-40B4-BE49-F238E27FC236}">
                <a16:creationId xmlns:a16="http://schemas.microsoft.com/office/drawing/2014/main" id="{14E384BA-629C-478C-A692-E71433CE7849}"/>
              </a:ext>
            </a:extLst>
          </p:cNvPr>
          <p:cNvSpPr>
            <a:spLocks noGrp="1" noRot="1" noChangeAspect="1" noTextEdit="1"/>
          </p:cNvSpPr>
          <p:nvPr>
            <p:ph type="sldImg"/>
          </p:nvPr>
        </p:nvSpPr>
        <p:spPr>
          <a:ln/>
        </p:spPr>
      </p:sp>
      <p:sp>
        <p:nvSpPr>
          <p:cNvPr id="13315" name="Contenidor de notes 2">
            <a:extLst>
              <a:ext uri="{FF2B5EF4-FFF2-40B4-BE49-F238E27FC236}">
                <a16:creationId xmlns:a16="http://schemas.microsoft.com/office/drawing/2014/main" id="{560300B2-1B92-40B5-8D3B-70CA05922527}"/>
              </a:ext>
            </a:extLst>
          </p:cNvPr>
          <p:cNvSpPr>
            <a:spLocks noGrp="1"/>
          </p:cNvSpPr>
          <p:nvPr>
            <p:ph type="body" idx="1"/>
          </p:nvPr>
        </p:nvSpPr>
        <p:spPr>
          <a:noFill/>
        </p:spPr>
        <p:txBody>
          <a:bodyPr/>
          <a:lstStyle/>
          <a:p>
            <a:endParaRPr lang="ca-ES" altLang="ca-ES"/>
          </a:p>
        </p:txBody>
      </p:sp>
      <p:sp>
        <p:nvSpPr>
          <p:cNvPr id="59396" name="Contenidor de peu de pàgina 3">
            <a:extLst>
              <a:ext uri="{FF2B5EF4-FFF2-40B4-BE49-F238E27FC236}">
                <a16:creationId xmlns:a16="http://schemas.microsoft.com/office/drawing/2014/main" id="{1B55DFAB-3370-4071-AE5F-4802FBF38F31}"/>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118962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idor d'imatge de diapositiva 1">
            <a:extLst>
              <a:ext uri="{FF2B5EF4-FFF2-40B4-BE49-F238E27FC236}">
                <a16:creationId xmlns:a16="http://schemas.microsoft.com/office/drawing/2014/main" id="{F0E2F95E-197D-4E61-9E12-C619D5418047}"/>
              </a:ext>
            </a:extLst>
          </p:cNvPr>
          <p:cNvSpPr>
            <a:spLocks noGrp="1" noRot="1" noChangeAspect="1" noTextEdit="1"/>
          </p:cNvSpPr>
          <p:nvPr>
            <p:ph type="sldImg"/>
          </p:nvPr>
        </p:nvSpPr>
        <p:spPr>
          <a:ln/>
        </p:spPr>
      </p:sp>
      <p:sp>
        <p:nvSpPr>
          <p:cNvPr id="19459" name="Contenidor de notes 2">
            <a:extLst>
              <a:ext uri="{FF2B5EF4-FFF2-40B4-BE49-F238E27FC236}">
                <a16:creationId xmlns:a16="http://schemas.microsoft.com/office/drawing/2014/main" id="{A4C111DA-1FE8-474F-84F1-22071DE49C00}"/>
              </a:ext>
            </a:extLst>
          </p:cNvPr>
          <p:cNvSpPr>
            <a:spLocks noGrp="1"/>
          </p:cNvSpPr>
          <p:nvPr>
            <p:ph type="body" idx="1"/>
          </p:nvPr>
        </p:nvSpPr>
        <p:spPr>
          <a:noFill/>
        </p:spPr>
        <p:txBody>
          <a:bodyPr/>
          <a:lstStyle/>
          <a:p>
            <a:endParaRPr lang="ca-ES" altLang="ca-ES"/>
          </a:p>
        </p:txBody>
      </p:sp>
      <p:sp>
        <p:nvSpPr>
          <p:cNvPr id="59396" name="Contenidor de peu de pàgina 3">
            <a:extLst>
              <a:ext uri="{FF2B5EF4-FFF2-40B4-BE49-F238E27FC236}">
                <a16:creationId xmlns:a16="http://schemas.microsoft.com/office/drawing/2014/main" id="{E2E641E6-387A-4F42-B3DA-C01CC8ABE9FB}"/>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421453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idor d'imatge de diapositiva 1">
            <a:extLst>
              <a:ext uri="{FF2B5EF4-FFF2-40B4-BE49-F238E27FC236}">
                <a16:creationId xmlns:a16="http://schemas.microsoft.com/office/drawing/2014/main" id="{0ADD8FB9-4EEB-49D3-86C5-465A1275B9D9}"/>
              </a:ext>
            </a:extLst>
          </p:cNvPr>
          <p:cNvSpPr>
            <a:spLocks noGrp="1" noRot="1" noChangeAspect="1" noTextEdit="1"/>
          </p:cNvSpPr>
          <p:nvPr>
            <p:ph type="sldImg"/>
          </p:nvPr>
        </p:nvSpPr>
        <p:spPr>
          <a:ln/>
        </p:spPr>
      </p:sp>
      <p:sp>
        <p:nvSpPr>
          <p:cNvPr id="21507" name="Contenidor de notes 2">
            <a:extLst>
              <a:ext uri="{FF2B5EF4-FFF2-40B4-BE49-F238E27FC236}">
                <a16:creationId xmlns:a16="http://schemas.microsoft.com/office/drawing/2014/main" id="{9D56CC13-741A-49EF-A0F1-0B11C2D4752A}"/>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996B4BD4-A1B3-4B27-80B9-097E22AF1F84}"/>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205527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D48AF53-E2AF-41DF-8365-9E0E95A6A932}" type="slidenum">
              <a:rPr lang="ca-ES" smtClean="0"/>
              <a:t>21</a:t>
            </a:fld>
            <a:endParaRPr lang="ca-ES"/>
          </a:p>
        </p:txBody>
      </p:sp>
    </p:spTree>
    <p:extLst>
      <p:ext uri="{BB962C8B-B14F-4D97-AF65-F5344CB8AC3E}">
        <p14:creationId xmlns:p14="http://schemas.microsoft.com/office/powerpoint/2010/main" val="147268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idor d'imatge de diapositiva 1">
            <a:extLst>
              <a:ext uri="{FF2B5EF4-FFF2-40B4-BE49-F238E27FC236}">
                <a16:creationId xmlns:a16="http://schemas.microsoft.com/office/drawing/2014/main" id="{88B5A5C5-6C6B-4780-AD20-9687E9E4C38A}"/>
              </a:ext>
            </a:extLst>
          </p:cNvPr>
          <p:cNvSpPr>
            <a:spLocks noGrp="1" noRot="1" noChangeAspect="1" noTextEdit="1"/>
          </p:cNvSpPr>
          <p:nvPr>
            <p:ph type="sldImg"/>
          </p:nvPr>
        </p:nvSpPr>
        <p:spPr>
          <a:ln/>
        </p:spPr>
      </p:sp>
      <p:sp>
        <p:nvSpPr>
          <p:cNvPr id="15363" name="Contenidor de notes 2">
            <a:extLst>
              <a:ext uri="{FF2B5EF4-FFF2-40B4-BE49-F238E27FC236}">
                <a16:creationId xmlns:a16="http://schemas.microsoft.com/office/drawing/2014/main" id="{5888BFB9-FB3B-4CF5-B355-9B9AA8A8CB42}"/>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1C50B0C5-61CC-4CF8-BE49-53CCEF50870E}"/>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189847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idor d'imatge de diapositiva 1">
            <a:extLst>
              <a:ext uri="{FF2B5EF4-FFF2-40B4-BE49-F238E27FC236}">
                <a16:creationId xmlns:a16="http://schemas.microsoft.com/office/drawing/2014/main" id="{AF765252-D73C-4EA4-91FB-F240A94215CA}"/>
              </a:ext>
            </a:extLst>
          </p:cNvPr>
          <p:cNvSpPr>
            <a:spLocks noGrp="1" noRot="1" noChangeAspect="1" noTextEdit="1"/>
          </p:cNvSpPr>
          <p:nvPr>
            <p:ph type="sldImg"/>
          </p:nvPr>
        </p:nvSpPr>
        <p:spPr>
          <a:ln/>
        </p:spPr>
      </p:sp>
      <p:sp>
        <p:nvSpPr>
          <p:cNvPr id="17411" name="Contenidor de notes 2">
            <a:extLst>
              <a:ext uri="{FF2B5EF4-FFF2-40B4-BE49-F238E27FC236}">
                <a16:creationId xmlns:a16="http://schemas.microsoft.com/office/drawing/2014/main" id="{51716AEE-330E-40F2-ABE9-05E8E8B12457}"/>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A87B5514-E4B9-4EB0-BA31-E5251E6D295F}"/>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323069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idor d'imatge de diapositiva 1">
            <a:extLst>
              <a:ext uri="{FF2B5EF4-FFF2-40B4-BE49-F238E27FC236}">
                <a16:creationId xmlns:a16="http://schemas.microsoft.com/office/drawing/2014/main" id="{46CD3E2A-9E3A-45D9-B813-280E6750F963}"/>
              </a:ext>
            </a:extLst>
          </p:cNvPr>
          <p:cNvSpPr>
            <a:spLocks noGrp="1" noRot="1" noChangeAspect="1" noTextEdit="1"/>
          </p:cNvSpPr>
          <p:nvPr>
            <p:ph type="sldImg"/>
          </p:nvPr>
        </p:nvSpPr>
        <p:spPr>
          <a:ln/>
        </p:spPr>
      </p:sp>
      <p:sp>
        <p:nvSpPr>
          <p:cNvPr id="23555" name="Contenidor de notes 2">
            <a:extLst>
              <a:ext uri="{FF2B5EF4-FFF2-40B4-BE49-F238E27FC236}">
                <a16:creationId xmlns:a16="http://schemas.microsoft.com/office/drawing/2014/main" id="{F6A53BE5-452A-455D-8FD1-8095D9260EBA}"/>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EA669CC3-A614-4148-B116-5B237C07EEB2}"/>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427299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idor d'imatge de diapositiva 1">
            <a:extLst>
              <a:ext uri="{FF2B5EF4-FFF2-40B4-BE49-F238E27FC236}">
                <a16:creationId xmlns:a16="http://schemas.microsoft.com/office/drawing/2014/main" id="{C4B126CB-7A52-498B-8D7D-81717529E756}"/>
              </a:ext>
            </a:extLst>
          </p:cNvPr>
          <p:cNvSpPr>
            <a:spLocks noGrp="1" noRot="1" noChangeAspect="1" noTextEdit="1"/>
          </p:cNvSpPr>
          <p:nvPr>
            <p:ph type="sldImg"/>
          </p:nvPr>
        </p:nvSpPr>
        <p:spPr>
          <a:ln/>
        </p:spPr>
      </p:sp>
      <p:sp>
        <p:nvSpPr>
          <p:cNvPr id="25603" name="Contenidor de notes 2">
            <a:extLst>
              <a:ext uri="{FF2B5EF4-FFF2-40B4-BE49-F238E27FC236}">
                <a16:creationId xmlns:a16="http://schemas.microsoft.com/office/drawing/2014/main" id="{5AB004AD-485F-48C3-84CF-3ABD99CB326B}"/>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A8838ECE-17DC-405D-9E7F-41F7D8E4042D}"/>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252977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D48AF53-E2AF-41DF-8365-9E0E95A6A932}" type="slidenum">
              <a:rPr lang="ca-ES" smtClean="0"/>
              <a:t>3</a:t>
            </a:fld>
            <a:endParaRPr lang="ca-ES" dirty="0"/>
          </a:p>
        </p:txBody>
      </p:sp>
    </p:spTree>
    <p:extLst>
      <p:ext uri="{BB962C8B-B14F-4D97-AF65-F5344CB8AC3E}">
        <p14:creationId xmlns:p14="http://schemas.microsoft.com/office/powerpoint/2010/main" val="231897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D48AF53-E2AF-41DF-8365-9E0E95A6A932}" type="slidenum">
              <a:rPr lang="ca-ES" smtClean="0"/>
              <a:t>26</a:t>
            </a:fld>
            <a:endParaRPr lang="ca-ES" dirty="0"/>
          </a:p>
        </p:txBody>
      </p:sp>
    </p:spTree>
    <p:extLst>
      <p:ext uri="{BB962C8B-B14F-4D97-AF65-F5344CB8AC3E}">
        <p14:creationId xmlns:p14="http://schemas.microsoft.com/office/powerpoint/2010/main" val="375534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idor d'imatge de diapositiva 1">
            <a:extLst>
              <a:ext uri="{FF2B5EF4-FFF2-40B4-BE49-F238E27FC236}">
                <a16:creationId xmlns:a16="http://schemas.microsoft.com/office/drawing/2014/main" id="{2F17BB33-36E1-4B0D-8A59-09484B8246B3}"/>
              </a:ext>
            </a:extLst>
          </p:cNvPr>
          <p:cNvSpPr>
            <a:spLocks noGrp="1" noRot="1" noChangeAspect="1" noTextEdit="1"/>
          </p:cNvSpPr>
          <p:nvPr>
            <p:ph type="sldImg"/>
          </p:nvPr>
        </p:nvSpPr>
        <p:spPr>
          <a:ln/>
        </p:spPr>
      </p:sp>
      <p:sp>
        <p:nvSpPr>
          <p:cNvPr id="33795" name="Contenidor de notes 2">
            <a:extLst>
              <a:ext uri="{FF2B5EF4-FFF2-40B4-BE49-F238E27FC236}">
                <a16:creationId xmlns:a16="http://schemas.microsoft.com/office/drawing/2014/main" id="{63CCEA5C-A62E-43DA-B8DF-E80C0830A6E4}"/>
              </a:ext>
            </a:extLst>
          </p:cNvPr>
          <p:cNvSpPr>
            <a:spLocks noGrp="1"/>
          </p:cNvSpPr>
          <p:nvPr>
            <p:ph type="body" idx="1"/>
          </p:nvPr>
        </p:nvSpPr>
        <p:spPr>
          <a:noFill/>
        </p:spPr>
        <p:txBody>
          <a:bodyPr/>
          <a:lstStyle/>
          <a:p>
            <a:endParaRPr lang="ca-ES" altLang="ca-ES" noProof="0" dirty="0"/>
          </a:p>
        </p:txBody>
      </p:sp>
      <p:sp>
        <p:nvSpPr>
          <p:cNvPr id="59396" name="Contenidor de peu de pàgina 3">
            <a:extLst>
              <a:ext uri="{FF2B5EF4-FFF2-40B4-BE49-F238E27FC236}">
                <a16:creationId xmlns:a16="http://schemas.microsoft.com/office/drawing/2014/main" id="{B60FD551-E9C7-4ABC-97CE-9AFF42376E95}"/>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198159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idor d'imatge de diapositiva 1">
            <a:extLst>
              <a:ext uri="{FF2B5EF4-FFF2-40B4-BE49-F238E27FC236}">
                <a16:creationId xmlns:a16="http://schemas.microsoft.com/office/drawing/2014/main" id="{BDAD8615-892A-4DDA-930F-FAF5CBC1DE89}"/>
              </a:ext>
            </a:extLst>
          </p:cNvPr>
          <p:cNvSpPr>
            <a:spLocks noGrp="1" noRot="1" noChangeAspect="1" noTextEdit="1"/>
          </p:cNvSpPr>
          <p:nvPr>
            <p:ph type="sldImg"/>
          </p:nvPr>
        </p:nvSpPr>
        <p:spPr>
          <a:ln/>
        </p:spPr>
      </p:sp>
      <p:sp>
        <p:nvSpPr>
          <p:cNvPr id="35843" name="Contenidor de notes 2">
            <a:extLst>
              <a:ext uri="{FF2B5EF4-FFF2-40B4-BE49-F238E27FC236}">
                <a16:creationId xmlns:a16="http://schemas.microsoft.com/office/drawing/2014/main" id="{65987A30-D817-4BC1-BCC1-E073CF4D442D}"/>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0ECFD299-9610-42E0-826B-FAFE4758DBFD}"/>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189123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idor d'imatge de diapositiva 1">
            <a:extLst>
              <a:ext uri="{FF2B5EF4-FFF2-40B4-BE49-F238E27FC236}">
                <a16:creationId xmlns:a16="http://schemas.microsoft.com/office/drawing/2014/main" id="{DD3684A2-CD72-4489-A92E-2F25E8C673DA}"/>
              </a:ext>
            </a:extLst>
          </p:cNvPr>
          <p:cNvSpPr>
            <a:spLocks noGrp="1" noRot="1" noChangeAspect="1" noTextEdit="1"/>
          </p:cNvSpPr>
          <p:nvPr>
            <p:ph type="sldImg"/>
          </p:nvPr>
        </p:nvSpPr>
        <p:spPr>
          <a:ln/>
        </p:spPr>
      </p:sp>
      <p:sp>
        <p:nvSpPr>
          <p:cNvPr id="37891" name="Contenidor de notes 2">
            <a:extLst>
              <a:ext uri="{FF2B5EF4-FFF2-40B4-BE49-F238E27FC236}">
                <a16:creationId xmlns:a16="http://schemas.microsoft.com/office/drawing/2014/main" id="{60D927B2-8596-410D-A806-B6AC728EB6EF}"/>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74E2F206-583B-40FC-9B35-7BE3B442E0E2}"/>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105205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idor d'imatge de diapositiva 1">
            <a:extLst>
              <a:ext uri="{FF2B5EF4-FFF2-40B4-BE49-F238E27FC236}">
                <a16:creationId xmlns:a16="http://schemas.microsoft.com/office/drawing/2014/main" id="{2FB2D114-C9D4-4139-877A-BDF75B47EBA2}"/>
              </a:ext>
            </a:extLst>
          </p:cNvPr>
          <p:cNvSpPr>
            <a:spLocks noGrp="1" noRot="1" noChangeAspect="1" noTextEdit="1"/>
          </p:cNvSpPr>
          <p:nvPr>
            <p:ph type="sldImg"/>
          </p:nvPr>
        </p:nvSpPr>
        <p:spPr>
          <a:ln/>
        </p:spPr>
      </p:sp>
      <p:sp>
        <p:nvSpPr>
          <p:cNvPr id="39939" name="Contenidor de notes 2">
            <a:extLst>
              <a:ext uri="{FF2B5EF4-FFF2-40B4-BE49-F238E27FC236}">
                <a16:creationId xmlns:a16="http://schemas.microsoft.com/office/drawing/2014/main" id="{3FAA8FAE-F210-4040-A0C6-AFD49FEDD77F}"/>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50EE810E-95A4-4A41-8FC0-52C6B65269F8}"/>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181863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idor d'imatge de diapositiva 1">
            <a:extLst>
              <a:ext uri="{FF2B5EF4-FFF2-40B4-BE49-F238E27FC236}">
                <a16:creationId xmlns:a16="http://schemas.microsoft.com/office/drawing/2014/main" id="{16B97B25-3263-49EA-B841-83627863C7D6}"/>
              </a:ext>
            </a:extLst>
          </p:cNvPr>
          <p:cNvSpPr>
            <a:spLocks noGrp="1" noRot="1" noChangeAspect="1" noTextEdit="1"/>
          </p:cNvSpPr>
          <p:nvPr>
            <p:ph type="sldImg"/>
          </p:nvPr>
        </p:nvSpPr>
        <p:spPr>
          <a:ln/>
        </p:spPr>
      </p:sp>
      <p:sp>
        <p:nvSpPr>
          <p:cNvPr id="41987" name="Contenidor de notes 2">
            <a:extLst>
              <a:ext uri="{FF2B5EF4-FFF2-40B4-BE49-F238E27FC236}">
                <a16:creationId xmlns:a16="http://schemas.microsoft.com/office/drawing/2014/main" id="{D94EC653-24F9-4D13-86C7-7F7DA85B6E78}"/>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61B0B76F-302C-47EF-B88D-10223D45E9C0}"/>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60360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idor d'imatge de diapositiva 1">
            <a:extLst>
              <a:ext uri="{FF2B5EF4-FFF2-40B4-BE49-F238E27FC236}">
                <a16:creationId xmlns:a16="http://schemas.microsoft.com/office/drawing/2014/main" id="{C2C693A1-54E8-4BBB-B5FF-F9DAEB45F132}"/>
              </a:ext>
            </a:extLst>
          </p:cNvPr>
          <p:cNvSpPr>
            <a:spLocks noGrp="1" noRot="1" noChangeAspect="1" noTextEdit="1"/>
          </p:cNvSpPr>
          <p:nvPr>
            <p:ph type="sldImg"/>
          </p:nvPr>
        </p:nvSpPr>
        <p:spPr>
          <a:ln/>
        </p:spPr>
      </p:sp>
      <p:sp>
        <p:nvSpPr>
          <p:cNvPr id="44035" name="Contenidor de notes 2">
            <a:extLst>
              <a:ext uri="{FF2B5EF4-FFF2-40B4-BE49-F238E27FC236}">
                <a16:creationId xmlns:a16="http://schemas.microsoft.com/office/drawing/2014/main" id="{F9C14031-8E2A-46C3-AD98-0E22593CD122}"/>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D874B52A-609C-4657-86D8-1CD51D05B6FC}"/>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297586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idor d'imatge de diapositiva 1">
            <a:extLst>
              <a:ext uri="{FF2B5EF4-FFF2-40B4-BE49-F238E27FC236}">
                <a16:creationId xmlns:a16="http://schemas.microsoft.com/office/drawing/2014/main" id="{BC36FBA5-E9BC-4A41-9102-3867FC364525}"/>
              </a:ext>
            </a:extLst>
          </p:cNvPr>
          <p:cNvSpPr>
            <a:spLocks noGrp="1" noRot="1" noChangeAspect="1" noTextEdit="1"/>
          </p:cNvSpPr>
          <p:nvPr>
            <p:ph type="sldImg"/>
          </p:nvPr>
        </p:nvSpPr>
        <p:spPr>
          <a:ln/>
        </p:spPr>
      </p:sp>
      <p:sp>
        <p:nvSpPr>
          <p:cNvPr id="46083" name="Contenidor de notes 2">
            <a:extLst>
              <a:ext uri="{FF2B5EF4-FFF2-40B4-BE49-F238E27FC236}">
                <a16:creationId xmlns:a16="http://schemas.microsoft.com/office/drawing/2014/main" id="{EE78D9C8-6618-439A-8AA0-976A1611E8E4}"/>
              </a:ext>
            </a:extLst>
          </p:cNvPr>
          <p:cNvSpPr>
            <a:spLocks noGrp="1"/>
          </p:cNvSpPr>
          <p:nvPr>
            <p:ph type="body" idx="1"/>
          </p:nvPr>
        </p:nvSpPr>
        <p:spPr>
          <a:noFill/>
        </p:spPr>
        <p:txBody>
          <a:bodyPr/>
          <a:lstStyle/>
          <a:p>
            <a:endParaRPr lang="ca-ES" altLang="ca-ES" dirty="0"/>
          </a:p>
        </p:txBody>
      </p:sp>
      <p:sp>
        <p:nvSpPr>
          <p:cNvPr id="59396" name="Contenidor de peu de pàgina 3">
            <a:extLst>
              <a:ext uri="{FF2B5EF4-FFF2-40B4-BE49-F238E27FC236}">
                <a16:creationId xmlns:a16="http://schemas.microsoft.com/office/drawing/2014/main" id="{C4F9FCF6-51CA-4E02-A8D7-3BB54D8B7786}"/>
              </a:ext>
            </a:extLst>
          </p:cNvPr>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37420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863617B-235F-42A2-B109-240AB5683B09}" type="datetime1">
              <a:rPr lang="ca-ES" smtClean="0"/>
              <a:t>30/05/2018</a:t>
            </a:fld>
            <a:endParaRPr lang="ca-E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AB2DF7-A7D2-48A1-82DD-EF3FC323ABA4}" type="datetime1">
              <a:rPr lang="ca-ES" smtClean="0"/>
              <a:t>30/05/2018</a:t>
            </a:fld>
            <a:endParaRPr lang="ca-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4636A-14EB-43F2-8547-9EFDB5DEBEFA}" type="datetime1">
              <a:rPr lang="ca-ES" smtClean="0"/>
              <a:t>30/05/2018</a:t>
            </a:fld>
            <a:endParaRPr lang="ca-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CA7568-0528-4DD8-9481-7A9A9412BAA0}"/>
              </a:ext>
            </a:extLst>
          </p:cNvPr>
          <p:cNvSpPr>
            <a:spLocks noGrp="1" noChangeArrowheads="1"/>
          </p:cNvSpPr>
          <p:nvPr>
            <p:ph type="dt" sz="half" idx="10"/>
          </p:nvPr>
        </p:nvSpPr>
        <p:spPr/>
        <p:txBody>
          <a:bodyPr/>
          <a:lstStyle>
            <a:lvl1pPr>
              <a:defRPr/>
            </a:lvl1pPr>
          </a:lstStyle>
          <a:p>
            <a:pPr>
              <a:defRPr/>
            </a:pPr>
            <a:fld id="{D2042B6D-2D48-4221-9411-71EAB5501D0E}" type="datetime1">
              <a:rPr lang="ca-ES" smtClean="0"/>
              <a:t>30/05/2018</a:t>
            </a:fld>
            <a:endParaRPr lang="es-ES"/>
          </a:p>
        </p:txBody>
      </p:sp>
      <p:sp>
        <p:nvSpPr>
          <p:cNvPr id="3" name="Rectangle 5">
            <a:extLst>
              <a:ext uri="{FF2B5EF4-FFF2-40B4-BE49-F238E27FC236}">
                <a16:creationId xmlns:a16="http://schemas.microsoft.com/office/drawing/2014/main" id="{DE81E1B7-95D0-4D02-9833-D4CA7452F85E}"/>
              </a:ext>
            </a:extLst>
          </p:cNvPr>
          <p:cNvSpPr>
            <a:spLocks noGrp="1" noChangeArrowheads="1"/>
          </p:cNvSpPr>
          <p:nvPr>
            <p:ph type="ftr" sz="quarter" idx="11"/>
          </p:nvPr>
        </p:nvSpPr>
        <p:spPr/>
        <p:txBody>
          <a:bodyPr/>
          <a:lstStyle>
            <a:lvl1pPr>
              <a:defRPr/>
            </a:lvl1pPr>
          </a:lstStyle>
          <a:p>
            <a:pPr>
              <a:defRPr/>
            </a:pPr>
            <a:r>
              <a:rPr lang="fr-FR" altLang="es-ES" dirty="0"/>
              <a:t>Conèixer el CRAI Biblioteca de </a:t>
            </a:r>
            <a:r>
              <a:rPr lang="fr-FR" altLang="es-ES" dirty="0" err="1"/>
              <a:t>xxxx</a:t>
            </a:r>
            <a:r>
              <a:rPr lang="fr-FR" altLang="es-ES" dirty="0"/>
              <a:t>. Curs 20xx-xxConèixer el CRAI Biblioteca de </a:t>
            </a:r>
            <a:r>
              <a:rPr lang="fr-FR" altLang="es-ES" dirty="0" err="1"/>
              <a:t>xxxx</a:t>
            </a:r>
            <a:r>
              <a:rPr lang="fr-FR" altLang="es-ES" dirty="0"/>
              <a:t>. Curs 20XX-20XX</a:t>
            </a:r>
            <a:endParaRPr lang="es-ES" altLang="es-ES" dirty="0"/>
          </a:p>
        </p:txBody>
      </p:sp>
      <p:sp>
        <p:nvSpPr>
          <p:cNvPr id="4" name="Rectangle 6">
            <a:extLst>
              <a:ext uri="{FF2B5EF4-FFF2-40B4-BE49-F238E27FC236}">
                <a16:creationId xmlns:a16="http://schemas.microsoft.com/office/drawing/2014/main" id="{E6361112-C991-4DEA-8E75-E15905A23E3E}"/>
              </a:ext>
            </a:extLst>
          </p:cNvPr>
          <p:cNvSpPr>
            <a:spLocks noGrp="1" noChangeArrowheads="1"/>
          </p:cNvSpPr>
          <p:nvPr>
            <p:ph type="sldNum" sz="quarter" idx="12"/>
          </p:nvPr>
        </p:nvSpPr>
        <p:spPr/>
        <p:txBody>
          <a:bodyPr/>
          <a:lstStyle>
            <a:lvl1pPr>
              <a:defRPr/>
            </a:lvl1pPr>
          </a:lstStyle>
          <a:p>
            <a:pPr>
              <a:defRPr/>
            </a:pPr>
            <a:fld id="{99EC14B4-DDD6-418D-BC18-88FC54567AE1}" type="slidenum">
              <a:rPr lang="es-ES" altLang="en-US"/>
              <a:pPr>
                <a:defRPr/>
              </a:pPr>
              <a:t>‹Nº›</a:t>
            </a:fld>
            <a:endParaRPr lang="es-ES" altLang="en-US"/>
          </a:p>
        </p:txBody>
      </p:sp>
    </p:spTree>
    <p:extLst>
      <p:ext uri="{BB962C8B-B14F-4D97-AF65-F5344CB8AC3E}">
        <p14:creationId xmlns:p14="http://schemas.microsoft.com/office/powerpoint/2010/main" val="147361791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7148F9E-7FAA-4BBD-9A4D-9D1FB2A77C5C}" type="datetime1">
              <a:rPr lang="ca-ES" smtClean="0"/>
              <a:t>30/05/2018</a:t>
            </a:fld>
            <a:endParaRPr lang="ca-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54898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64E2DDD-F0C5-4ACC-A044-E872B77AAE84}" type="datetime1">
              <a:rPr lang="ca-ES" smtClean="0"/>
              <a:t>30/05/2018</a:t>
            </a:fld>
            <a:endParaRPr lang="ca-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92835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5B293E1-CE72-4721-BA88-B0FACDAC8D4F}" type="datetime1">
              <a:rPr lang="ca-ES" smtClean="0"/>
              <a:t>30/05/2018</a:t>
            </a:fld>
            <a:endParaRPr lang="ca-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23217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ED414-19B7-40E8-A9F6-3EB4957D3706}" type="datetime1">
              <a:rPr lang="ca-ES" smtClean="0"/>
              <a:t>30/05/2018</a:t>
            </a:fld>
            <a:endParaRPr lang="ca-E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1626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7D28686-1DF9-43C2-9CE3-8F99C644A7A7}" type="datetime1">
              <a:rPr lang="ca-ES" smtClean="0"/>
              <a:t>30/05/2018</a:t>
            </a:fld>
            <a:endParaRPr lang="ca-E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202111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0EB757C-07EE-4EB9-8EAF-1969E528DCE2}" type="datetime1">
              <a:rPr lang="ca-ES" smtClean="0"/>
              <a:t>30/05/2018</a:t>
            </a:fld>
            <a:endParaRPr lang="ca-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42480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7061D00-2528-4E39-A1FB-574B6FAC0644}" type="datetime1">
              <a:rPr lang="ca-ES" smtClean="0"/>
              <a:t>30/05/2018</a:t>
            </a:fld>
            <a:endParaRPr lang="ca-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fr-FR" dirty="0"/>
              <a:t>Conèixer el CRAI Biblioteca de </a:t>
            </a:r>
            <a:r>
              <a:rPr lang="fr-FR" dirty="0" err="1"/>
              <a:t>xxxx</a:t>
            </a:r>
            <a:r>
              <a:rPr lang="fr-FR" dirty="0"/>
              <a:t>. Curs 20xx-xxConèixer el CRAI Biblioteca de </a:t>
            </a:r>
            <a:r>
              <a:rPr lang="fr-FR" dirty="0" err="1"/>
              <a:t>xxxx</a:t>
            </a:r>
            <a:r>
              <a:rPr lang="fr-FR" dirty="0"/>
              <a:t>. Curs 20XX-20XX</a:t>
            </a:r>
            <a:endParaRPr lang="ca-E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705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1083"/>
            <a:ext cx="9144000" cy="1259769"/>
          </a:xfrm>
          <a:prstGeom prst="rect">
            <a:avLst/>
          </a:prstGeom>
        </p:spPr>
      </p:pic>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diposit.ub.edu/dspace/handle/2445/34224"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crai.ub.edu/que-ofereix-el-crai/suport-investigador/identificadors-investigadors" TargetMode="External"/><Relationship Id="rId1" Type="http://schemas.openxmlformats.org/officeDocument/2006/relationships/slideLayout" Target="../slideLayouts/slideLayout12.xml"/><Relationship Id="rId4" Type="http://schemas.openxmlformats.org/officeDocument/2006/relationships/hyperlink" Target="http://bit.ly/2IZgqH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diposit.ub.edu/dspace/handle/2445/34224"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diposit.ub.edu/dspace/handle/2445/3422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bit.ly/2Lq0H2z"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www.youtube.com/watch?v=a1Rijk_TMH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hyperlink" Target="https://www.scopus.com/freelookup/form/author.uri"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scopus.com/feedback/author/home.ur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www.researcherid.com/SelfRegistration.ac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diposit.ub.edu/dspace/handle/2445/34224"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diposit.ub.edu/dspace/handle/2445/34224"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0" y="-17929"/>
            <a:ext cx="9167905" cy="6875929"/>
          </a:xfrm>
          <a:prstGeom prst="rect">
            <a:avLst/>
          </a:prstGeom>
        </p:spPr>
      </p:pic>
      <p:sp>
        <p:nvSpPr>
          <p:cNvPr id="5" name="Rectángulo 4"/>
          <p:cNvSpPr/>
          <p:nvPr/>
        </p:nvSpPr>
        <p:spPr>
          <a:xfrm>
            <a:off x="202640" y="2828925"/>
            <a:ext cx="8848897" cy="1569660"/>
          </a:xfrm>
          <a:prstGeom prst="rect">
            <a:avLst/>
          </a:prstGeom>
        </p:spPr>
        <p:txBody>
          <a:bodyPr wrap="none">
            <a:spAutoFit/>
          </a:bodyPr>
          <a:lstStyle/>
          <a:p>
            <a:pPr algn="ctr"/>
            <a:r>
              <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Recomanacions per a la correcta identificació </a:t>
            </a:r>
          </a:p>
          <a:p>
            <a:pPr algn="ctr"/>
            <a:r>
              <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d’autors i institucions en publicacions científiques</a:t>
            </a:r>
          </a:p>
          <a:p>
            <a:pPr algn="ctr"/>
            <a:endPar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Identificadors per a investigadors</a:t>
            </a:r>
          </a:p>
        </p:txBody>
      </p:sp>
      <p:sp>
        <p:nvSpPr>
          <p:cNvPr id="6" name="Rectángulo 5">
            <a:extLst>
              <a:ext uri="{FF2B5EF4-FFF2-40B4-BE49-F238E27FC236}">
                <a16:creationId xmlns:a16="http://schemas.microsoft.com/office/drawing/2014/main" id="{23D76F18-7442-45D1-9335-C0E001A7812B}"/>
              </a:ext>
            </a:extLst>
          </p:cNvPr>
          <p:cNvSpPr/>
          <p:nvPr/>
        </p:nvSpPr>
        <p:spPr>
          <a:xfrm>
            <a:off x="5846222" y="5641776"/>
            <a:ext cx="2410853" cy="338554"/>
          </a:xfrm>
          <a:prstGeom prst="rect">
            <a:avLst/>
          </a:prstGeom>
        </p:spPr>
        <p:txBody>
          <a:bodyPr wrap="none">
            <a:spAutoFit/>
          </a:bodyPr>
          <a:lstStyle/>
          <a:p>
            <a:pPr algn="ctr"/>
            <a:r>
              <a:rPr lang="fr-FR" sz="1600" dirty="0">
                <a:solidFill>
                  <a:schemeClr val="bg1"/>
                </a:solidFill>
                <a:latin typeface="Verdana" panose="020B0604030504040204" pitchFamily="34" charset="0"/>
                <a:ea typeface="Verdana" panose="020B0604030504040204" pitchFamily="34" charset="0"/>
                <a:cs typeface="Verdana" panose="020B0604030504040204" pitchFamily="34" charset="0"/>
              </a:rPr>
              <a:t>Maricarmen Barragán</a:t>
            </a:r>
            <a:endParaRPr lang="ca-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50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E867E7-DA64-414F-A958-6DED1AD7AD3A}"/>
              </a:ext>
            </a:extLst>
          </p:cNvPr>
          <p:cNvPicPr>
            <a:picLocks noChangeAspect="1"/>
          </p:cNvPicPr>
          <p:nvPr/>
        </p:nvPicPr>
        <p:blipFill rotWithShape="1">
          <a:blip r:embed="rId2"/>
          <a:srcRect l="24379" t="28889" r="25739" b="52941"/>
          <a:stretch/>
        </p:blipFill>
        <p:spPr>
          <a:xfrm>
            <a:off x="297702" y="3693458"/>
            <a:ext cx="7778189" cy="2266600"/>
          </a:xfrm>
          <a:prstGeom prst="rect">
            <a:avLst/>
          </a:prstGeom>
        </p:spPr>
      </p:pic>
      <p:sp>
        <p:nvSpPr>
          <p:cNvPr id="4" name="Rectangle 1026">
            <a:extLst>
              <a:ext uri="{FF2B5EF4-FFF2-40B4-BE49-F238E27FC236}">
                <a16:creationId xmlns:a16="http://schemas.microsoft.com/office/drawing/2014/main" id="{93CA5CD8-6F22-4F21-B1E5-899D0FED1565}"/>
              </a:ext>
            </a:extLst>
          </p:cNvPr>
          <p:cNvSpPr txBox="1">
            <a:spLocks noChangeArrowheads="1"/>
          </p:cNvSpPr>
          <p:nvPr/>
        </p:nvSpPr>
        <p:spPr bwMode="auto">
          <a:xfrm>
            <a:off x="557680" y="1411755"/>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d’institucions</a:t>
            </a:r>
          </a:p>
        </p:txBody>
      </p:sp>
      <p:sp>
        <p:nvSpPr>
          <p:cNvPr id="5" name="QuadreDeText 6">
            <a:extLst>
              <a:ext uri="{FF2B5EF4-FFF2-40B4-BE49-F238E27FC236}">
                <a16:creationId xmlns:a16="http://schemas.microsoft.com/office/drawing/2014/main" id="{2A09C22F-0382-4C95-80D5-BDE4BF896EA6}"/>
              </a:ext>
            </a:extLst>
          </p:cNvPr>
          <p:cNvSpPr txBox="1"/>
          <p:nvPr/>
        </p:nvSpPr>
        <p:spPr>
          <a:xfrm>
            <a:off x="477778" y="5960058"/>
            <a:ext cx="7921625" cy="523220"/>
          </a:xfrm>
          <a:prstGeom prst="rect">
            <a:avLst/>
          </a:prstGeom>
          <a:noFill/>
        </p:spPr>
        <p:txBody>
          <a:bodyPr>
            <a:spAutoFit/>
          </a:bodyPr>
          <a:lstStyle/>
          <a:p>
            <a:pPr>
              <a:defRPr/>
            </a:pPr>
            <a:r>
              <a:rPr lang="ca-ES" sz="1400" dirty="0">
                <a:solidFill>
                  <a:srgbClr val="002060"/>
                </a:solidFill>
                <a:latin typeface="Verdana" panose="020B0604030504040204" pitchFamily="34" charset="0"/>
                <a:ea typeface="Verdana" panose="020B0604030504040204" pitchFamily="34" charset="0"/>
                <a:cs typeface="Verdana" panose="020B0604030504040204" pitchFamily="34" charset="0"/>
                <a:hlinkClick r:id="rId3"/>
              </a:rPr>
              <a:t>Recomanacions per a la correcta identificació d’autors i institucions de la Universitat de Barcelona en les publicacions científiques</a:t>
            </a:r>
            <a:endParaRPr lang="ca-ES"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n 5">
            <a:extLst>
              <a:ext uri="{FF2B5EF4-FFF2-40B4-BE49-F238E27FC236}">
                <a16:creationId xmlns:a16="http://schemas.microsoft.com/office/drawing/2014/main" id="{3873BD80-0661-4198-9392-CE7D368899A2}"/>
              </a:ext>
            </a:extLst>
          </p:cNvPr>
          <p:cNvPicPr>
            <a:picLocks noChangeAspect="1"/>
          </p:cNvPicPr>
          <p:nvPr/>
        </p:nvPicPr>
        <p:blipFill rotWithShape="1">
          <a:blip r:embed="rId4"/>
          <a:srcRect l="25983" t="29074" r="24369" b="58931"/>
          <a:stretch/>
        </p:blipFill>
        <p:spPr>
          <a:xfrm>
            <a:off x="557680" y="2115301"/>
            <a:ext cx="8165235" cy="1578157"/>
          </a:xfrm>
          <a:prstGeom prst="rect">
            <a:avLst/>
          </a:prstGeom>
        </p:spPr>
      </p:pic>
    </p:spTree>
    <p:extLst>
      <p:ext uri="{BB962C8B-B14F-4D97-AF65-F5344CB8AC3E}">
        <p14:creationId xmlns:p14="http://schemas.microsoft.com/office/powerpoint/2010/main" val="3998549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1026">
            <a:extLst>
              <a:ext uri="{FF2B5EF4-FFF2-40B4-BE49-F238E27FC236}">
                <a16:creationId xmlns:a16="http://schemas.microsoft.com/office/drawing/2014/main" id="{A491A012-3DD2-4B24-8557-08666CA4FF29}"/>
              </a:ext>
            </a:extLst>
          </p:cNvPr>
          <p:cNvSpPr>
            <a:spLocks noGrp="1" noChangeArrowheads="1"/>
          </p:cNvSpPr>
          <p:nvPr>
            <p:ph type="title" idx="4294967295"/>
          </p:nvPr>
        </p:nvSpPr>
        <p:spPr bwMode="auto">
          <a:xfrm>
            <a:off x="539750" y="1393825"/>
            <a:ext cx="8353425" cy="4801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8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d’institucions</a:t>
            </a:r>
          </a:p>
        </p:txBody>
      </p:sp>
      <p:sp>
        <p:nvSpPr>
          <p:cNvPr id="4" name="QuadreDeText 3">
            <a:extLst>
              <a:ext uri="{FF2B5EF4-FFF2-40B4-BE49-F238E27FC236}">
                <a16:creationId xmlns:a16="http://schemas.microsoft.com/office/drawing/2014/main" id="{13D69E8A-B38C-4A66-8FA8-B6E4AC0FF0BF}"/>
              </a:ext>
            </a:extLst>
          </p:cNvPr>
          <p:cNvSpPr txBox="1"/>
          <p:nvPr/>
        </p:nvSpPr>
        <p:spPr>
          <a:xfrm>
            <a:off x="611188" y="2133600"/>
            <a:ext cx="7678737" cy="4001095"/>
          </a:xfrm>
          <a:prstGeom prst="rect">
            <a:avLst/>
          </a:prstGeom>
          <a:noFill/>
        </p:spPr>
        <p:txBody>
          <a:bodyPr>
            <a:spAutoFit/>
          </a:bodyPr>
          <a:lstStyle/>
          <a:p>
            <a:pPr>
              <a:defRPr/>
            </a:pPr>
            <a:endParaRPr lang="ca-ES" sz="2400" dirty="0">
              <a:solidFill>
                <a:schemeClr val="bg1">
                  <a:lumMod val="50000"/>
                </a:schemeClr>
              </a:solidFill>
              <a:latin typeface="+mj-lt"/>
            </a:endParaRPr>
          </a:p>
          <a:p>
            <a:pPr>
              <a:defRPr/>
            </a:pPr>
            <a:r>
              <a:rPr lang="ca-ES" sz="3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Forma acceptada: </a:t>
            </a:r>
          </a:p>
          <a:p>
            <a:pPr>
              <a:defRPr/>
            </a:pPr>
            <a:r>
              <a:rPr lang="ca-ES" sz="3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ca-ES" sz="3000" dirty="0">
                <a:solidFill>
                  <a:srgbClr val="F52793"/>
                </a:solidFill>
                <a:latin typeface="Verdana" panose="020B0604030504040204" pitchFamily="34" charset="0"/>
                <a:ea typeface="Verdana" panose="020B0604030504040204" pitchFamily="34" charset="0"/>
                <a:cs typeface="Verdana" panose="020B0604030504040204" pitchFamily="34" charset="0"/>
              </a:rPr>
              <a:t>Universitat de Barcelona (UB)</a:t>
            </a:r>
          </a:p>
          <a:p>
            <a:pPr>
              <a:defRPr/>
            </a:pPr>
            <a:endParaRPr lang="ca-ES" sz="3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defRPr/>
            </a:pPr>
            <a:r>
              <a:rPr lang="ca-ES" sz="3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Evitar</a:t>
            </a:r>
            <a:r>
              <a:rPr lang="ca-ES" sz="3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variants de filiació:</a:t>
            </a:r>
          </a:p>
          <a:p>
            <a:pPr lvl="1">
              <a:defRPr/>
            </a:pPr>
            <a:r>
              <a:rPr lang="ca-ES" sz="3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University of Barcelona</a:t>
            </a:r>
          </a:p>
          <a:p>
            <a:pPr lvl="1">
              <a:defRPr/>
            </a:pPr>
            <a:r>
              <a:rPr lang="ca-ES" sz="3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UB</a:t>
            </a:r>
          </a:p>
          <a:p>
            <a:pPr lvl="1">
              <a:defRPr/>
            </a:pPr>
            <a:r>
              <a:rPr lang="ca-ES" sz="3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Universidad de Barcelona</a:t>
            </a:r>
          </a:p>
          <a:p>
            <a:pPr lvl="1">
              <a:defRPr/>
            </a:pPr>
            <a:endParaRPr lang="ca-ES" sz="2000" dirty="0">
              <a:solidFill>
                <a:schemeClr val="bg1">
                  <a:lumMod val="50000"/>
                </a:schemeClr>
              </a:solidFill>
              <a:latin typeface="+mj-lt"/>
            </a:endParaRPr>
          </a:p>
        </p:txBody>
      </p:sp>
    </p:spTree>
    <p:extLst>
      <p:ext uri="{BB962C8B-B14F-4D97-AF65-F5344CB8AC3E}">
        <p14:creationId xmlns:p14="http://schemas.microsoft.com/office/powerpoint/2010/main" val="33687593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69D7244-CE9F-4D2F-9D2B-6864CC077BE2}"/>
              </a:ext>
            </a:extLst>
          </p:cNvPr>
          <p:cNvPicPr>
            <a:picLocks noChangeAspect="1"/>
          </p:cNvPicPr>
          <p:nvPr/>
        </p:nvPicPr>
        <p:blipFill rotWithShape="1">
          <a:blip r:embed="rId2"/>
          <a:srcRect l="1582" t="16209" r="15071" b="35817"/>
          <a:stretch/>
        </p:blipFill>
        <p:spPr>
          <a:xfrm>
            <a:off x="188259" y="2106707"/>
            <a:ext cx="8468718" cy="3899647"/>
          </a:xfrm>
          <a:prstGeom prst="rect">
            <a:avLst/>
          </a:prstGeom>
        </p:spPr>
      </p:pic>
      <p:sp>
        <p:nvSpPr>
          <p:cNvPr id="4" name="Rectangle 1026">
            <a:extLst>
              <a:ext uri="{FF2B5EF4-FFF2-40B4-BE49-F238E27FC236}">
                <a16:creationId xmlns:a16="http://schemas.microsoft.com/office/drawing/2014/main" id="{69C2613E-3D26-4564-9AF9-C0A72DB0FA10}"/>
              </a:ext>
            </a:extLst>
          </p:cNvPr>
          <p:cNvSpPr txBox="1">
            <a:spLocks noChangeArrowheads="1"/>
          </p:cNvSpPr>
          <p:nvPr/>
        </p:nvSpPr>
        <p:spPr bwMode="auto">
          <a:xfrm>
            <a:off x="405280" y="130417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d’institucions</a:t>
            </a:r>
          </a:p>
        </p:txBody>
      </p:sp>
    </p:spTree>
    <p:extLst>
      <p:ext uri="{BB962C8B-B14F-4D97-AF65-F5344CB8AC3E}">
        <p14:creationId xmlns:p14="http://schemas.microsoft.com/office/powerpoint/2010/main" val="311625389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0371A7-680F-492A-A48A-81A9879B99CC}"/>
              </a:ext>
            </a:extLst>
          </p:cNvPr>
          <p:cNvPicPr>
            <a:picLocks noChangeAspect="1"/>
          </p:cNvPicPr>
          <p:nvPr/>
        </p:nvPicPr>
        <p:blipFill rotWithShape="1">
          <a:blip r:embed="rId2"/>
          <a:srcRect l="2943" t="27712" r="45674" b="51523"/>
          <a:stretch/>
        </p:blipFill>
        <p:spPr>
          <a:xfrm>
            <a:off x="699248" y="2321860"/>
            <a:ext cx="7037294" cy="2411506"/>
          </a:xfrm>
          <a:prstGeom prst="rect">
            <a:avLst/>
          </a:prstGeom>
        </p:spPr>
      </p:pic>
      <p:sp>
        <p:nvSpPr>
          <p:cNvPr id="4" name="Rectangle 1026">
            <a:extLst>
              <a:ext uri="{FF2B5EF4-FFF2-40B4-BE49-F238E27FC236}">
                <a16:creationId xmlns:a16="http://schemas.microsoft.com/office/drawing/2014/main" id="{9E2051AA-5E1D-47D4-8D46-69868508045A}"/>
              </a:ext>
            </a:extLst>
          </p:cNvPr>
          <p:cNvSpPr txBox="1">
            <a:spLocks noChangeArrowheads="1"/>
          </p:cNvSpPr>
          <p:nvPr/>
        </p:nvSpPr>
        <p:spPr bwMode="auto">
          <a:xfrm>
            <a:off x="354945" y="1250390"/>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d’institucions</a:t>
            </a:r>
          </a:p>
        </p:txBody>
      </p:sp>
      <p:sp>
        <p:nvSpPr>
          <p:cNvPr id="5" name="Rectángulo 4">
            <a:extLst>
              <a:ext uri="{FF2B5EF4-FFF2-40B4-BE49-F238E27FC236}">
                <a16:creationId xmlns:a16="http://schemas.microsoft.com/office/drawing/2014/main" id="{D15BE418-6C3C-45D5-8359-7F0CD3B9FD97}"/>
              </a:ext>
            </a:extLst>
          </p:cNvPr>
          <p:cNvSpPr/>
          <p:nvPr/>
        </p:nvSpPr>
        <p:spPr>
          <a:xfrm>
            <a:off x="788894" y="3155576"/>
            <a:ext cx="1757081" cy="215154"/>
          </a:xfrm>
          <a:prstGeom prst="rect">
            <a:avLst/>
          </a:prstGeom>
          <a:no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Tree>
    <p:extLst>
      <p:ext uri="{BB962C8B-B14F-4D97-AF65-F5344CB8AC3E}">
        <p14:creationId xmlns:p14="http://schemas.microsoft.com/office/powerpoint/2010/main" val="242915962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extLst>
              <a:ext uri="{FF2B5EF4-FFF2-40B4-BE49-F238E27FC236}">
                <a16:creationId xmlns:a16="http://schemas.microsoft.com/office/drawing/2014/main" id="{0B3E7A1C-49F7-4ADB-9EBF-7EBCADD20206}"/>
              </a:ext>
            </a:extLst>
          </p:cNvPr>
          <p:cNvPicPr>
            <a:picLocks noChangeAspect="1"/>
          </p:cNvPicPr>
          <p:nvPr/>
        </p:nvPicPr>
        <p:blipFill>
          <a:blip r:embed="rId3"/>
          <a:stretch>
            <a:fillRect/>
          </a:stretch>
        </p:blipFill>
        <p:spPr>
          <a:xfrm>
            <a:off x="1814543" y="1635659"/>
            <a:ext cx="4765551" cy="4494246"/>
          </a:xfrm>
          <a:prstGeom prst="rect">
            <a:avLst/>
          </a:prstGeom>
        </p:spPr>
      </p:pic>
      <p:sp>
        <p:nvSpPr>
          <p:cNvPr id="5" name="Rectangle 1026">
            <a:extLst>
              <a:ext uri="{FF2B5EF4-FFF2-40B4-BE49-F238E27FC236}">
                <a16:creationId xmlns:a16="http://schemas.microsoft.com/office/drawing/2014/main" id="{A82E9E67-3D29-4352-85E0-1ABA11A75FE8}"/>
              </a:ext>
            </a:extLst>
          </p:cNvPr>
          <p:cNvSpPr txBox="1">
            <a:spLocks noChangeArrowheads="1"/>
          </p:cNvSpPr>
          <p:nvPr/>
        </p:nvSpPr>
        <p:spPr bwMode="auto">
          <a:xfrm>
            <a:off x="450385" y="1113371"/>
            <a:ext cx="7241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Identificadors per a investigadors</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ángulo 5">
            <a:extLst>
              <a:ext uri="{FF2B5EF4-FFF2-40B4-BE49-F238E27FC236}">
                <a16:creationId xmlns:a16="http://schemas.microsoft.com/office/drawing/2014/main" id="{BF9027BC-A805-4AD9-870C-F78CF2F270F6}"/>
              </a:ext>
            </a:extLst>
          </p:cNvPr>
          <p:cNvSpPr/>
          <p:nvPr/>
        </p:nvSpPr>
        <p:spPr>
          <a:xfrm>
            <a:off x="3234092" y="6355976"/>
            <a:ext cx="2225414" cy="307777"/>
          </a:xfrm>
          <a:prstGeom prst="rect">
            <a:avLst/>
          </a:prstGeom>
        </p:spPr>
        <p:txBody>
          <a:bodyPr wrap="square">
            <a:spAutoFit/>
          </a:bodyPr>
          <a:lstStyle/>
          <a:p>
            <a:r>
              <a:rPr lang="ca-ES" sz="1400" dirty="0">
                <a:latin typeface="Verdana" panose="020B0604030504040204" pitchFamily="34" charset="0"/>
                <a:ea typeface="Verdana" panose="020B0604030504040204" pitchFamily="34" charset="0"/>
                <a:cs typeface="Verdana" panose="020B0604030504040204" pitchFamily="34" charset="0"/>
                <a:hlinkClick r:id="rId4"/>
              </a:rPr>
              <a:t>http://bit.ly/2IZgqHs</a:t>
            </a:r>
            <a:endParaRPr lang="ca-E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199203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26">
            <a:extLst>
              <a:ext uri="{FF2B5EF4-FFF2-40B4-BE49-F238E27FC236}">
                <a16:creationId xmlns:a16="http://schemas.microsoft.com/office/drawing/2014/main" id="{054A3D39-73CF-4780-AFA4-2C39812BC71E}"/>
              </a:ext>
            </a:extLst>
          </p:cNvPr>
          <p:cNvSpPr txBox="1">
            <a:spLocks noChangeArrowheads="1"/>
          </p:cNvSpPr>
          <p:nvPr/>
        </p:nvSpPr>
        <p:spPr bwMode="auto">
          <a:xfrm>
            <a:off x="282576" y="1463469"/>
            <a:ext cx="835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Identificadors per a investigadors</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QuadreDeText 2">
            <a:extLst>
              <a:ext uri="{FF2B5EF4-FFF2-40B4-BE49-F238E27FC236}">
                <a16:creationId xmlns:a16="http://schemas.microsoft.com/office/drawing/2014/main" id="{BB9A72C3-4A1E-4CF9-B0BC-4F3F5BA58E83}"/>
              </a:ext>
            </a:extLst>
          </p:cNvPr>
          <p:cNvSpPr txBox="1"/>
          <p:nvPr/>
        </p:nvSpPr>
        <p:spPr>
          <a:xfrm>
            <a:off x="468313" y="2124662"/>
            <a:ext cx="8459787" cy="3724096"/>
          </a:xfrm>
          <a:prstGeom prst="rect">
            <a:avLst/>
          </a:prstGeom>
          <a:noFill/>
        </p:spPr>
        <p:txBody>
          <a:bodyPr>
            <a:spAutoFit/>
          </a:bodyPr>
          <a:lstStyle/>
          <a:p>
            <a:pPr>
              <a:defRPr/>
            </a:pPr>
            <a:endParaRPr lang="ca-ES" sz="2400" dirty="0">
              <a:solidFill>
                <a:srgbClr val="646464"/>
              </a:solidFill>
              <a:latin typeface="+mn-lt"/>
            </a:endParaRPr>
          </a:p>
          <a:p>
            <a:pPr marL="457200" indent="-457200">
              <a:lnSpc>
                <a:spcPct val="150000"/>
              </a:lnSpc>
              <a:buFont typeface="Arial" panose="020B0604020202020204" pitchFamily="34" charset="0"/>
              <a:buChar char="•"/>
              <a:defRPr/>
            </a:pP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ORCID:</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necessari</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 registrar-se</a:t>
            </a:r>
          </a:p>
          <a:p>
            <a:pPr marL="457200" indent="-457200">
              <a:lnSpc>
                <a:spcPct val="150000"/>
              </a:lnSpc>
              <a:buFont typeface="Arial" panose="020B0604020202020204" pitchFamily="34" charset="0"/>
              <a:buChar char="•"/>
              <a:defRPr/>
            </a:pP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Re</a:t>
            </a:r>
            <a:r>
              <a:rPr lang="fr-FR" sz="2400" dirty="0">
                <a:solidFill>
                  <a:srgbClr val="646464"/>
                </a:solidFill>
                <a:latin typeface="Verdana" panose="020B0604030504040204" pitchFamily="34" charset="0"/>
                <a:ea typeface="Verdana" panose="020B0604030504040204" pitchFamily="34" charset="0"/>
                <a:cs typeface="Verdana" panose="020B0604030504040204" pitchFamily="34" charset="0"/>
              </a:rPr>
              <a:t>searcher ID:  </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necessari</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 registrar-se</a:t>
            </a:r>
            <a:endParaRPr lang="fr-FR" sz="24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50000"/>
              </a:lnSpc>
              <a:buFont typeface="Arial" panose="020B0604020202020204" pitchFamily="34" charset="0"/>
              <a:buChar char="•"/>
              <a:defRPr/>
            </a:pPr>
            <a:r>
              <a:rPr lang="fr-FR" sz="2400" dirty="0">
                <a:solidFill>
                  <a:srgbClr val="646464"/>
                </a:solidFill>
                <a:latin typeface="Verdana" panose="020B0604030504040204" pitchFamily="34" charset="0"/>
                <a:ea typeface="Verdana" panose="020B0604030504040204" pitchFamily="34" charset="0"/>
                <a:cs typeface="Verdana" panose="020B0604030504040204" pitchFamily="34" charset="0"/>
              </a:rPr>
              <a:t>Scopus Author ID:  </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es genera </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automàticament</a:t>
            </a:r>
          </a:p>
          <a:p>
            <a:pPr marL="457200" indent="-457200">
              <a:lnSpc>
                <a:spcPct val="150000"/>
              </a:lnSpc>
              <a:buFont typeface="Arial" panose="020B0604020202020204" pitchFamily="34" charset="0"/>
              <a:buChar char="•"/>
              <a:defRPr/>
            </a:pPr>
            <a:r>
              <a:rPr lang="fr-FR" sz="2400" dirty="0">
                <a:solidFill>
                  <a:srgbClr val="646464"/>
                </a:solidFill>
                <a:latin typeface="Verdana" panose="020B0604030504040204" pitchFamily="34" charset="0"/>
                <a:ea typeface="Verdana" panose="020B0604030504040204" pitchFamily="34" charset="0"/>
                <a:cs typeface="Verdana" panose="020B0604030504040204" pitchFamily="34" charset="0"/>
              </a:rPr>
              <a:t>Google Scholar Citation: </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necessari </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tenir un compte de Google</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 </a:t>
            </a:r>
          </a:p>
          <a:p>
            <a:pPr marL="457200" indent="-457200">
              <a:buFont typeface="Arial" panose="020B0604020202020204" pitchFamily="34" charset="0"/>
              <a:buChar char="•"/>
              <a:defRPr/>
            </a:pPr>
            <a:endParaRPr lang="fr-FR" sz="3200" b="1" dirty="0">
              <a:solidFill>
                <a:srgbClr val="646464"/>
              </a:solidFill>
              <a:latin typeface="+mn-lt"/>
            </a:endParaRPr>
          </a:p>
        </p:txBody>
      </p:sp>
    </p:spTree>
    <p:extLst>
      <p:ext uri="{BB962C8B-B14F-4D97-AF65-F5344CB8AC3E}">
        <p14:creationId xmlns:p14="http://schemas.microsoft.com/office/powerpoint/2010/main" val="2057936902"/>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1026">
            <a:extLst>
              <a:ext uri="{FF2B5EF4-FFF2-40B4-BE49-F238E27FC236}">
                <a16:creationId xmlns:a16="http://schemas.microsoft.com/office/drawing/2014/main" id="{C44D5EEF-9026-4626-B8D9-CD7A5E9499E9}"/>
              </a:ext>
            </a:extLst>
          </p:cNvPr>
          <p:cNvSpPr>
            <a:spLocks noGrp="1" noChangeArrowheads="1"/>
          </p:cNvSpPr>
          <p:nvPr>
            <p:ph type="title" idx="4294967295"/>
          </p:nvPr>
        </p:nvSpPr>
        <p:spPr bwMode="auto">
          <a:xfrm>
            <a:off x="611188" y="138588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ORCID   </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Open Researcher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and</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Contributor</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ID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4" name="QuadreDeText 3">
            <a:extLst>
              <a:ext uri="{FF2B5EF4-FFF2-40B4-BE49-F238E27FC236}">
                <a16:creationId xmlns:a16="http://schemas.microsoft.com/office/drawing/2014/main" id="{A6A5B46D-58F3-4560-9335-9E246664D09B}"/>
              </a:ext>
            </a:extLst>
          </p:cNvPr>
          <p:cNvSpPr txBox="1"/>
          <p:nvPr/>
        </p:nvSpPr>
        <p:spPr>
          <a:xfrm>
            <a:off x="2700338" y="2649538"/>
            <a:ext cx="7287724" cy="1908215"/>
          </a:xfrm>
          <a:prstGeom prst="rect">
            <a:avLst/>
          </a:prstGeom>
          <a:noFill/>
        </p:spPr>
        <p:txBody>
          <a:bodyPr wrap="square">
            <a:spAutoFit/>
          </a:bodyPr>
          <a:lstStyle/>
          <a:p>
            <a:pPr marL="342900" indent="-342900">
              <a:lnSpc>
                <a:spcPct val="150000"/>
              </a:lnSpc>
              <a:buFont typeface="Arial" panose="020B060402020202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projecte obert i sense ànim de lucre </a:t>
            </a:r>
          </a:p>
          <a:p>
            <a:pPr marL="342900" indent="-342900">
              <a:lnSpc>
                <a:spcPct val="150000"/>
              </a:lnSpc>
              <a:buFont typeface="Arial" panose="020B060402020202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identificador únic (16 dígits) per a autors/ investigadors</a:t>
            </a:r>
            <a:endPar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hlinkClick r:id="rId3"/>
            </a:endParaRPr>
          </a:p>
          <a:p>
            <a:pPr algn="just">
              <a:defRPr/>
            </a:pPr>
            <a:endParaRPr lang="es-ES" sz="2800" dirty="0">
              <a:solidFill>
                <a:srgbClr val="646464"/>
              </a:solidFill>
              <a:latin typeface="+mj-lt"/>
              <a:hlinkClick r:id="rId3"/>
            </a:endParaRPr>
          </a:p>
        </p:txBody>
      </p:sp>
      <p:pic>
        <p:nvPicPr>
          <p:cNvPr id="10245" name="Imatge 1">
            <a:extLst>
              <a:ext uri="{FF2B5EF4-FFF2-40B4-BE49-F238E27FC236}">
                <a16:creationId xmlns:a16="http://schemas.microsoft.com/office/drawing/2014/main" id="{A96432C4-771F-4A43-AEBC-EA6446161350}"/>
              </a:ext>
            </a:extLst>
          </p:cNvPr>
          <p:cNvPicPr>
            <a:picLocks noChangeAspect="1"/>
          </p:cNvPicPr>
          <p:nvPr/>
        </p:nvPicPr>
        <p:blipFill>
          <a:blip r:embed="rId4">
            <a:extLst>
              <a:ext uri="{28A0092B-C50C-407E-A947-70E740481C1C}">
                <a14:useLocalDpi xmlns:a14="http://schemas.microsoft.com/office/drawing/2010/main" val="0"/>
              </a:ext>
            </a:extLst>
          </a:blip>
          <a:srcRect l="10040" t="12550" r="76967" b="82281"/>
          <a:stretch>
            <a:fillRect/>
          </a:stretch>
        </p:blipFill>
        <p:spPr bwMode="auto">
          <a:xfrm>
            <a:off x="395288" y="2649538"/>
            <a:ext cx="2275254" cy="72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adreDeText 1">
            <a:extLst>
              <a:ext uri="{FF2B5EF4-FFF2-40B4-BE49-F238E27FC236}">
                <a16:creationId xmlns:a16="http://schemas.microsoft.com/office/drawing/2014/main" id="{26124613-B86A-449A-9422-EDC07C0FC97B}"/>
              </a:ext>
            </a:extLst>
          </p:cNvPr>
          <p:cNvSpPr txBox="1"/>
          <p:nvPr/>
        </p:nvSpPr>
        <p:spPr>
          <a:xfrm>
            <a:off x="395288" y="4437063"/>
            <a:ext cx="8208962" cy="1908215"/>
          </a:xfrm>
          <a:prstGeom prst="rect">
            <a:avLst/>
          </a:prstGeom>
          <a:solidFill>
            <a:schemeClr val="bg1">
              <a:lumMod val="85000"/>
            </a:schemeClr>
          </a:solidFill>
        </p:spPr>
        <p:txBody>
          <a:bodyPr>
            <a:spAutoFit/>
          </a:bodyPr>
          <a:lstStyle/>
          <a:p>
            <a:pPr algn="ct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Objectiu</a:t>
            </a:r>
          </a:p>
          <a:p>
            <a:pPr algn="ctr">
              <a:defRPr/>
            </a:pPr>
            <a:endParaRPr lang="ca-ES"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defRPr/>
            </a:pPr>
            <a:r>
              <a:rPr lang="ca-ES"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Garantir la distinció inequívoca de la producció científica dels investigadors</a:t>
            </a:r>
          </a:p>
          <a:p>
            <a:pPr algn="ctr">
              <a:defRPr/>
            </a:pPr>
            <a:endParaRPr lang="ca-ES" dirty="0">
              <a:solidFill>
                <a:schemeClr val="tx1">
                  <a:lumMod val="50000"/>
                  <a:lumOff val="50000"/>
                </a:schemeClr>
              </a:solidFill>
            </a:endParaRPr>
          </a:p>
        </p:txBody>
      </p:sp>
    </p:spTree>
    <p:extLst>
      <p:ext uri="{BB962C8B-B14F-4D97-AF65-F5344CB8AC3E}">
        <p14:creationId xmlns:p14="http://schemas.microsoft.com/office/powerpoint/2010/main" val="21451758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26">
            <a:extLst>
              <a:ext uri="{FF2B5EF4-FFF2-40B4-BE49-F238E27FC236}">
                <a16:creationId xmlns:a16="http://schemas.microsoft.com/office/drawing/2014/main" id="{BD9BB9FD-8E5A-4154-B438-4BD589503AFC}"/>
              </a:ext>
            </a:extLst>
          </p:cNvPr>
          <p:cNvSpPr>
            <a:spLocks noGrp="1" noChangeArrowheads="1"/>
          </p:cNvSpPr>
          <p:nvPr>
            <p:ph type="title" idx="4294967295"/>
          </p:nvPr>
        </p:nvSpPr>
        <p:spPr bwMode="auto">
          <a:xfrm>
            <a:off x="611188" y="138588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ORCID   </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Open Researcher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and</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Contributor</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ID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pic>
        <p:nvPicPr>
          <p:cNvPr id="12292" name="Imatge 1">
            <a:extLst>
              <a:ext uri="{FF2B5EF4-FFF2-40B4-BE49-F238E27FC236}">
                <a16:creationId xmlns:a16="http://schemas.microsoft.com/office/drawing/2014/main" id="{AF878378-11F4-40FD-8068-A57BF441BFDA}"/>
              </a:ext>
            </a:extLst>
          </p:cNvPr>
          <p:cNvPicPr>
            <a:picLocks noChangeAspect="1"/>
          </p:cNvPicPr>
          <p:nvPr/>
        </p:nvPicPr>
        <p:blipFill>
          <a:blip r:embed="rId3">
            <a:extLst>
              <a:ext uri="{28A0092B-C50C-407E-A947-70E740481C1C}">
                <a14:useLocalDpi xmlns:a14="http://schemas.microsoft.com/office/drawing/2010/main" val="0"/>
              </a:ext>
            </a:extLst>
          </a:blip>
          <a:srcRect l="10040" t="12550" r="76967" b="82281"/>
          <a:stretch>
            <a:fillRect/>
          </a:stretch>
        </p:blipFill>
        <p:spPr bwMode="auto">
          <a:xfrm>
            <a:off x="3332162" y="2378074"/>
            <a:ext cx="186522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QuadreDeText 5">
            <a:extLst>
              <a:ext uri="{FF2B5EF4-FFF2-40B4-BE49-F238E27FC236}">
                <a16:creationId xmlns:a16="http://schemas.microsoft.com/office/drawing/2014/main" id="{408DF8F8-9D56-4ECB-B417-5694C137507F}"/>
              </a:ext>
            </a:extLst>
          </p:cNvPr>
          <p:cNvSpPr txBox="1"/>
          <p:nvPr/>
        </p:nvSpPr>
        <p:spPr>
          <a:xfrm>
            <a:off x="757238" y="3415430"/>
            <a:ext cx="7486650" cy="1754326"/>
          </a:xfrm>
          <a:prstGeom prst="rect">
            <a:avLst/>
          </a:prstGeom>
          <a:noFill/>
        </p:spPr>
        <p:txBody>
          <a:bodyPr wrap="square">
            <a:spAutoFit/>
          </a:bodyPr>
          <a:lstStyle/>
          <a:p>
            <a:pPr algn="ctr">
              <a:defRPr/>
            </a:pPr>
            <a:r>
              <a:rPr lang="ca-ES"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Com </a:t>
            </a:r>
            <a:r>
              <a:rPr lang="es-ES" b="1"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sol·licitar</a:t>
            </a:r>
            <a:r>
              <a:rPr lang="es-ES"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es-ES" b="1"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l’ORCID</a:t>
            </a:r>
            <a:r>
              <a:rPr lang="es-ES"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p>
          <a:p>
            <a:pPr algn="ctr">
              <a:defRPr/>
            </a:pPr>
            <a:endParaRPr lang="ca-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ca-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Registrar-se a: </a:t>
            </a:r>
          </a:p>
          <a:p>
            <a:pPr algn="ctr">
              <a:defRPr/>
            </a:pPr>
            <a:r>
              <a:rPr lang="ca-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endParaRPr lang="ca-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hlinkClick r:id="" action="ppaction://noaction"/>
            </a:endParaRPr>
          </a:p>
          <a:p>
            <a:pPr algn="ctr">
              <a:defRPr/>
            </a:pPr>
            <a:r>
              <a:rPr lang="ca-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hlinkClick r:id="" action="ppaction://noaction"/>
              </a:rPr>
              <a:t>http://orcid.org/</a:t>
            </a:r>
          </a:p>
          <a:p>
            <a:pPr algn="ctr">
              <a:defRPr/>
            </a:pPr>
            <a:r>
              <a:rPr lang="ca-ES" dirty="0">
                <a:solidFill>
                  <a:srgbClr val="646464"/>
                </a:solidFill>
                <a:latin typeface="Verdana" panose="020B0604030504040204" pitchFamily="34" charset="0"/>
                <a:ea typeface="Verdana" panose="020B0604030504040204" pitchFamily="34" charset="0"/>
                <a:cs typeface="Verdana" panose="020B0604030504040204" pitchFamily="34" charset="0"/>
                <a:hlinkClick r:id="rId4"/>
              </a:rPr>
              <a:t> </a:t>
            </a:r>
            <a:endParaRPr lang="es-ES" dirty="0">
              <a:solidFill>
                <a:srgbClr val="646464"/>
              </a:solidFill>
              <a:latin typeface="Verdana" panose="020B0604030504040204" pitchFamily="34" charset="0"/>
              <a:ea typeface="Verdana" panose="020B0604030504040204" pitchFamily="34" charset="0"/>
              <a:cs typeface="Verdana" panose="020B0604030504040204" pitchFamily="34" charset="0"/>
              <a:hlinkClick r:id="rId4"/>
            </a:endParaRPr>
          </a:p>
        </p:txBody>
      </p:sp>
    </p:spTree>
    <p:extLst>
      <p:ext uri="{BB962C8B-B14F-4D97-AF65-F5344CB8AC3E}">
        <p14:creationId xmlns:p14="http://schemas.microsoft.com/office/powerpoint/2010/main" val="16038942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CB74402-006B-43B0-B0EA-E5A96A0B8836}"/>
              </a:ext>
            </a:extLst>
          </p:cNvPr>
          <p:cNvPicPr>
            <a:picLocks noChangeAspect="1"/>
          </p:cNvPicPr>
          <p:nvPr/>
        </p:nvPicPr>
        <p:blipFill>
          <a:blip r:embed="rId2"/>
          <a:stretch>
            <a:fillRect/>
          </a:stretch>
        </p:blipFill>
        <p:spPr>
          <a:xfrm>
            <a:off x="1521095" y="2152650"/>
            <a:ext cx="5250250" cy="4486274"/>
          </a:xfrm>
          <a:prstGeom prst="rect">
            <a:avLst/>
          </a:prstGeom>
        </p:spPr>
      </p:pic>
      <p:sp>
        <p:nvSpPr>
          <p:cNvPr id="5" name="Rectangle 1026">
            <a:extLst>
              <a:ext uri="{FF2B5EF4-FFF2-40B4-BE49-F238E27FC236}">
                <a16:creationId xmlns:a16="http://schemas.microsoft.com/office/drawing/2014/main" id="{A00D547A-8413-4EB6-AE57-15A377D1DB24}"/>
              </a:ext>
            </a:extLst>
          </p:cNvPr>
          <p:cNvSpPr txBox="1">
            <a:spLocks noChangeArrowheads="1"/>
          </p:cNvSpPr>
          <p:nvPr/>
        </p:nvSpPr>
        <p:spPr bwMode="auto">
          <a:xfrm>
            <a:off x="249238" y="1157288"/>
            <a:ext cx="8353425" cy="7571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ORCID   </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Open Researcher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and</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Contributor</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ID</a:t>
            </a:r>
          </a:p>
          <a:p>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Registre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ángulo 5">
            <a:extLst>
              <a:ext uri="{FF2B5EF4-FFF2-40B4-BE49-F238E27FC236}">
                <a16:creationId xmlns:a16="http://schemas.microsoft.com/office/drawing/2014/main" id="{CAB6E784-564A-4E21-B1A0-89366BF8BF0B}"/>
              </a:ext>
            </a:extLst>
          </p:cNvPr>
          <p:cNvSpPr/>
          <p:nvPr/>
        </p:nvSpPr>
        <p:spPr>
          <a:xfrm>
            <a:off x="3238500" y="4610100"/>
            <a:ext cx="1931377" cy="290146"/>
          </a:xfrm>
          <a:prstGeom prst="rect">
            <a:avLst/>
          </a:prstGeom>
          <a:no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055794462"/>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1026">
            <a:extLst>
              <a:ext uri="{FF2B5EF4-FFF2-40B4-BE49-F238E27FC236}">
                <a16:creationId xmlns:a16="http://schemas.microsoft.com/office/drawing/2014/main" id="{39A781A8-5A97-4906-9BE7-B33C7FCCAA3F}"/>
              </a:ext>
            </a:extLst>
          </p:cNvPr>
          <p:cNvSpPr>
            <a:spLocks noGrp="1" noChangeArrowheads="1"/>
          </p:cNvSpPr>
          <p:nvPr>
            <p:ph type="title" idx="4294967295"/>
          </p:nvPr>
        </p:nvSpPr>
        <p:spPr bwMode="auto">
          <a:xfrm>
            <a:off x="611188" y="1196975"/>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ORCID   </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Open Researcher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and</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Contributor</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ID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pic>
        <p:nvPicPr>
          <p:cNvPr id="18438" name="Imatge 4">
            <a:extLst>
              <a:ext uri="{FF2B5EF4-FFF2-40B4-BE49-F238E27FC236}">
                <a16:creationId xmlns:a16="http://schemas.microsoft.com/office/drawing/2014/main" id="{0C582325-1B8A-4E10-B1A2-518D52490B22}"/>
              </a:ext>
            </a:extLst>
          </p:cNvPr>
          <p:cNvPicPr>
            <a:picLocks noChangeAspect="1"/>
          </p:cNvPicPr>
          <p:nvPr/>
        </p:nvPicPr>
        <p:blipFill>
          <a:blip r:embed="rId3">
            <a:extLst>
              <a:ext uri="{28A0092B-C50C-407E-A947-70E740481C1C}">
                <a14:useLocalDpi xmlns:a14="http://schemas.microsoft.com/office/drawing/2010/main" val="0"/>
              </a:ext>
            </a:extLst>
          </a:blip>
          <a:srcRect l="19289" t="24161" r="19287" b="10870"/>
          <a:stretch>
            <a:fillRect/>
          </a:stretch>
        </p:blipFill>
        <p:spPr bwMode="auto">
          <a:xfrm>
            <a:off x="1304131" y="1790700"/>
            <a:ext cx="5780882"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6271529D-1F40-427B-9972-117584528773}"/>
              </a:ext>
            </a:extLst>
          </p:cNvPr>
          <p:cNvSpPr/>
          <p:nvPr/>
        </p:nvSpPr>
        <p:spPr>
          <a:xfrm>
            <a:off x="1148863" y="2520461"/>
            <a:ext cx="1664676" cy="973015"/>
          </a:xfrm>
          <a:prstGeom prst="rect">
            <a:avLst/>
          </a:prstGeom>
          <a:no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2786576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E4C996CC-9614-4171-81EB-36408DBC8296}"/>
              </a:ext>
            </a:extLst>
          </p:cNvPr>
          <p:cNvSpPr txBox="1"/>
          <p:nvPr/>
        </p:nvSpPr>
        <p:spPr>
          <a:xfrm>
            <a:off x="650586" y="1958109"/>
            <a:ext cx="7856105" cy="5016758"/>
          </a:xfrm>
          <a:prstGeom prst="rect">
            <a:avLst/>
          </a:prstGeom>
          <a:noFill/>
        </p:spPr>
        <p:txBody>
          <a:bodyPr wrap="square">
            <a:spAutoFit/>
          </a:bodyPr>
          <a:lstStyle/>
          <a:p>
            <a:pPr marL="457200" indent="-457200">
              <a:buFont typeface="Arial" panose="020B0604020202020204" pitchFamily="34" charset="0"/>
              <a:buChar char="•"/>
              <a:defRPr/>
            </a:pPr>
            <a:r>
              <a:rPr lang="ca-ES" sz="2200" b="1" dirty="0">
                <a:solidFill>
                  <a:srgbClr val="646464"/>
                </a:solidFill>
                <a:latin typeface="Verdana" panose="020B0604030504040204" pitchFamily="34" charset="0"/>
                <a:ea typeface="Verdana" panose="020B0604030504040204" pitchFamily="34" charset="0"/>
                <a:cs typeface="Verdana" panose="020B0604030504040204" pitchFamily="34" charset="0"/>
              </a:rPr>
              <a:t>Normalització dels noms</a:t>
            </a:r>
          </a:p>
          <a:p>
            <a:pPr>
              <a:defRPr/>
            </a:pPr>
            <a:endPar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Courier New" panose="02070309020205020404" pitchFamily="49" charset="0"/>
              <a:buChar char="o"/>
              <a:defRPr/>
            </a:pPr>
            <a:r>
              <a:rPr lang="ca-ES" sz="2200" dirty="0">
                <a:solidFill>
                  <a:srgbClr val="646464"/>
                </a:solidFill>
                <a:latin typeface="Verdana" panose="020B0604030504040204" pitchFamily="34" charset="0"/>
                <a:ea typeface="Verdana" panose="020B0604030504040204" pitchFamily="34" charset="0"/>
                <a:cs typeface="Verdana" panose="020B0604030504040204" pitchFamily="34" charset="0"/>
              </a:rPr>
              <a:t>Autor</a:t>
            </a:r>
          </a:p>
          <a:p>
            <a:pPr marL="914400" lvl="1" indent="-457200">
              <a:buFont typeface="Courier New" panose="02070309020205020404" pitchFamily="49" charset="0"/>
              <a:buChar char="o"/>
              <a:defRPr/>
            </a:pPr>
            <a:r>
              <a:rPr lang="ca-ES" sz="2200" dirty="0">
                <a:solidFill>
                  <a:srgbClr val="646464"/>
                </a:solidFill>
                <a:latin typeface="Verdana" panose="020B0604030504040204" pitchFamily="34" charset="0"/>
                <a:ea typeface="Verdana" panose="020B0604030504040204" pitchFamily="34" charset="0"/>
                <a:cs typeface="Verdana" panose="020B0604030504040204" pitchFamily="34" charset="0"/>
              </a:rPr>
              <a:t>Institucions</a:t>
            </a:r>
          </a:p>
          <a:p>
            <a:pPr lvl="1">
              <a:defRPr/>
            </a:pPr>
            <a:endParaRPr lang="ca-ES" sz="28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defRPr/>
            </a:pPr>
            <a:r>
              <a:rPr lang="ca-ES" sz="2200" b="1" dirty="0">
                <a:solidFill>
                  <a:srgbClr val="646464"/>
                </a:solidFill>
                <a:latin typeface="Verdana" panose="020B0604030504040204" pitchFamily="34" charset="0"/>
                <a:ea typeface="Verdana" panose="020B0604030504040204" pitchFamily="34" charset="0"/>
                <a:cs typeface="Verdana" panose="020B0604030504040204" pitchFamily="34" charset="0"/>
              </a:rPr>
              <a:t>Identificador</a:t>
            </a:r>
            <a:r>
              <a:rPr lang="es-ES" sz="2200" b="1" dirty="0">
                <a:solidFill>
                  <a:srgbClr val="646464"/>
                </a:solidFill>
                <a:latin typeface="Verdana" panose="020B0604030504040204" pitchFamily="34" charset="0"/>
                <a:ea typeface="Verdana" panose="020B0604030504040204" pitchFamily="34" charset="0"/>
                <a:cs typeface="Verdana" panose="020B0604030504040204" pitchFamily="34" charset="0"/>
              </a:rPr>
              <a:t>s per a </a:t>
            </a:r>
            <a:r>
              <a:rPr lang="ca-ES" sz="2200" b="1" dirty="0">
                <a:solidFill>
                  <a:srgbClr val="646464"/>
                </a:solidFill>
                <a:latin typeface="Verdana" panose="020B0604030504040204" pitchFamily="34" charset="0"/>
                <a:ea typeface="Verdana" panose="020B0604030504040204" pitchFamily="34" charset="0"/>
                <a:cs typeface="Verdana" panose="020B0604030504040204" pitchFamily="34" charset="0"/>
              </a:rPr>
              <a:t>investigadors</a:t>
            </a:r>
          </a:p>
          <a:p>
            <a:pPr>
              <a:defRPr/>
            </a:pPr>
            <a:endPar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Courier New" panose="02070309020205020404" pitchFamily="49" charset="0"/>
              <a:buChar char="o"/>
              <a:defRPr/>
            </a:pPr>
            <a:r>
              <a:rPr lang="ca-ES" sz="2200" dirty="0">
                <a:solidFill>
                  <a:srgbClr val="646464"/>
                </a:solidFill>
                <a:latin typeface="Verdana" panose="020B0604030504040204" pitchFamily="34" charset="0"/>
                <a:ea typeface="Verdana" panose="020B0604030504040204" pitchFamily="34" charset="0"/>
                <a:cs typeface="Verdana" panose="020B0604030504040204" pitchFamily="34" charset="0"/>
              </a:rPr>
              <a:t>ORCID</a:t>
            </a:r>
            <a:endParaRPr lang="es-ES" sz="22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Courier New" panose="02070309020205020404" pitchFamily="49" charset="0"/>
              <a:buChar char="o"/>
              <a:defRPr/>
            </a:pPr>
            <a:r>
              <a:rPr lang="ca-ES" sz="2200" dirty="0">
                <a:solidFill>
                  <a:srgbClr val="646464"/>
                </a:solidFill>
                <a:latin typeface="Verdana" panose="020B0604030504040204" pitchFamily="34" charset="0"/>
                <a:ea typeface="Verdana" panose="020B0604030504040204" pitchFamily="34" charset="0"/>
                <a:cs typeface="Verdana" panose="020B0604030504040204" pitchFamily="34" charset="0"/>
              </a:rPr>
              <a:t>Researcher ID</a:t>
            </a:r>
          </a:p>
          <a:p>
            <a:pPr marL="914400" lvl="1" indent="-457200">
              <a:buFont typeface="Courier New" panose="02070309020205020404" pitchFamily="49" charset="0"/>
              <a:buChar char="o"/>
              <a:defRPr/>
            </a:pPr>
            <a:r>
              <a:rPr lang="ca-ES" sz="2200" dirty="0">
                <a:solidFill>
                  <a:srgbClr val="646464"/>
                </a:solidFill>
                <a:latin typeface="Verdana" panose="020B0604030504040204" pitchFamily="34" charset="0"/>
                <a:ea typeface="Verdana" panose="020B0604030504040204" pitchFamily="34" charset="0"/>
                <a:cs typeface="Verdana" panose="020B0604030504040204" pitchFamily="34" charset="0"/>
              </a:rPr>
              <a:t>Scopus Author ID</a:t>
            </a:r>
          </a:p>
          <a:p>
            <a:pPr marL="914400" lvl="1" indent="-457200">
              <a:buFont typeface="Courier New" panose="02070309020205020404" pitchFamily="49" charset="0"/>
              <a:buChar char="o"/>
              <a:defRPr/>
            </a:pPr>
            <a:r>
              <a:rPr lang="ca-ES" sz="2200" dirty="0">
                <a:solidFill>
                  <a:srgbClr val="646464"/>
                </a:solidFill>
                <a:latin typeface="Verdana" panose="020B0604030504040204" pitchFamily="34" charset="0"/>
                <a:ea typeface="Verdana" panose="020B0604030504040204" pitchFamily="34" charset="0"/>
                <a:cs typeface="Verdana" panose="020B0604030504040204" pitchFamily="34" charset="0"/>
              </a:rPr>
              <a:t>Google Scholar Citation</a:t>
            </a:r>
          </a:p>
          <a:p>
            <a:pPr marL="914400" lvl="1" indent="-457200">
              <a:buFont typeface="Courier New" panose="02070309020205020404" pitchFamily="49" charset="0"/>
              <a:buChar char="o"/>
              <a:defRPr/>
            </a:pPr>
            <a:endParaRPr lang="ca-ES" sz="28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defRPr/>
            </a:pPr>
            <a:endParaRPr lang="ca-ES" dirty="0"/>
          </a:p>
          <a:p>
            <a:pPr>
              <a:defRPr/>
            </a:pPr>
            <a:endParaRPr lang="ca-ES" dirty="0"/>
          </a:p>
        </p:txBody>
      </p:sp>
      <p:sp>
        <p:nvSpPr>
          <p:cNvPr id="9220" name="Rectangle 1026">
            <a:extLst>
              <a:ext uri="{FF2B5EF4-FFF2-40B4-BE49-F238E27FC236}">
                <a16:creationId xmlns:a16="http://schemas.microsoft.com/office/drawing/2014/main" id="{180AA06A-EDB6-4FE5-8E4D-9F3402A55E99}"/>
              </a:ext>
            </a:extLst>
          </p:cNvPr>
          <p:cNvSpPr txBox="1">
            <a:spLocks noChangeArrowheads="1"/>
          </p:cNvSpPr>
          <p:nvPr/>
        </p:nvSpPr>
        <p:spPr bwMode="auto">
          <a:xfrm>
            <a:off x="539750" y="1268413"/>
            <a:ext cx="835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2800" b="1" dirty="0">
                <a:solidFill>
                  <a:srgbClr val="336699"/>
                </a:solidFill>
                <a:latin typeface="Verdana" panose="020B0604030504040204" pitchFamily="34" charset="0"/>
                <a:ea typeface="Verdana" panose="020B0604030504040204" pitchFamily="34" charset="0"/>
                <a:cs typeface="Verdana" panose="020B0604030504040204" pitchFamily="34" charset="0"/>
              </a:rPr>
              <a:t>Sumari</a:t>
            </a:r>
          </a:p>
        </p:txBody>
      </p:sp>
    </p:spTree>
    <p:extLst>
      <p:ext uri="{BB962C8B-B14F-4D97-AF65-F5344CB8AC3E}">
        <p14:creationId xmlns:p14="http://schemas.microsoft.com/office/powerpoint/2010/main" val="38091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26">
            <a:extLst>
              <a:ext uri="{FF2B5EF4-FFF2-40B4-BE49-F238E27FC236}">
                <a16:creationId xmlns:a16="http://schemas.microsoft.com/office/drawing/2014/main" id="{F3BC911C-5222-4402-87EE-C829CA5B2A03}"/>
              </a:ext>
            </a:extLst>
          </p:cNvPr>
          <p:cNvSpPr>
            <a:spLocks noGrp="1" noChangeArrowheads="1"/>
          </p:cNvSpPr>
          <p:nvPr>
            <p:ph type="title" idx="4294967295"/>
          </p:nvPr>
        </p:nvSpPr>
        <p:spPr bwMode="auto">
          <a:xfrm>
            <a:off x="611188" y="1196975"/>
            <a:ext cx="8353425" cy="522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800" b="1">
                <a:solidFill>
                  <a:srgbClr val="336699"/>
                </a:solidFill>
              </a:rPr>
              <a:t>ORCID   </a:t>
            </a:r>
            <a:r>
              <a:rPr lang="ca-ES" altLang="ca-ES" sz="2800">
                <a:solidFill>
                  <a:srgbClr val="336699"/>
                </a:solidFill>
              </a:rPr>
              <a:t>Vídeo</a:t>
            </a:r>
          </a:p>
        </p:txBody>
      </p:sp>
      <p:sp>
        <p:nvSpPr>
          <p:cNvPr id="2" name="Rectángulo 1">
            <a:extLst>
              <a:ext uri="{FF2B5EF4-FFF2-40B4-BE49-F238E27FC236}">
                <a16:creationId xmlns:a16="http://schemas.microsoft.com/office/drawing/2014/main" id="{1616319F-5D0B-4ADF-94AD-D2AB90D40561}"/>
              </a:ext>
            </a:extLst>
          </p:cNvPr>
          <p:cNvSpPr/>
          <p:nvPr/>
        </p:nvSpPr>
        <p:spPr>
          <a:xfrm>
            <a:off x="3255019" y="5860067"/>
            <a:ext cx="2181431" cy="369332"/>
          </a:xfrm>
          <a:prstGeom prst="rect">
            <a:avLst/>
          </a:prstGeom>
        </p:spPr>
        <p:txBody>
          <a:bodyPr wrap="none">
            <a:spAutoFit/>
          </a:bodyPr>
          <a:lstStyle/>
          <a:p>
            <a:r>
              <a:rPr lang="ca-ES" dirty="0">
                <a:hlinkClick r:id="rId3"/>
              </a:rPr>
              <a:t>http://bit.ly/2Lq0H2z</a:t>
            </a:r>
            <a:endParaRPr lang="ca-ES" dirty="0"/>
          </a:p>
        </p:txBody>
      </p:sp>
      <p:pic>
        <p:nvPicPr>
          <p:cNvPr id="3" name="Imagen 2">
            <a:hlinkClick r:id="rId4"/>
            <a:extLst>
              <a:ext uri="{FF2B5EF4-FFF2-40B4-BE49-F238E27FC236}">
                <a16:creationId xmlns:a16="http://schemas.microsoft.com/office/drawing/2014/main" id="{48DCDE39-94C5-47B3-9537-B377DAD8D598}"/>
              </a:ext>
            </a:extLst>
          </p:cNvPr>
          <p:cNvPicPr>
            <a:picLocks noChangeAspect="1"/>
          </p:cNvPicPr>
          <p:nvPr/>
        </p:nvPicPr>
        <p:blipFill rotWithShape="1">
          <a:blip r:embed="rId5"/>
          <a:srcRect l="12040" t="17453" r="43412" b="55034"/>
          <a:stretch/>
        </p:blipFill>
        <p:spPr>
          <a:xfrm>
            <a:off x="1070719" y="1945341"/>
            <a:ext cx="6550032" cy="3236259"/>
          </a:xfrm>
          <a:prstGeom prst="rect">
            <a:avLst/>
          </a:prstGeom>
        </p:spPr>
      </p:pic>
    </p:spTree>
    <p:extLst>
      <p:ext uri="{BB962C8B-B14F-4D97-AF65-F5344CB8AC3E}">
        <p14:creationId xmlns:p14="http://schemas.microsoft.com/office/powerpoint/2010/main" val="33959911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621B229-F941-48DF-8B57-B43AA28051E7}"/>
              </a:ext>
            </a:extLst>
          </p:cNvPr>
          <p:cNvPicPr>
            <a:picLocks noChangeAspect="1"/>
          </p:cNvPicPr>
          <p:nvPr/>
        </p:nvPicPr>
        <p:blipFill rotWithShape="1">
          <a:blip r:embed="rId3"/>
          <a:srcRect l="1600"/>
          <a:stretch/>
        </p:blipFill>
        <p:spPr>
          <a:xfrm>
            <a:off x="1774841" y="1641231"/>
            <a:ext cx="5528636" cy="4933627"/>
          </a:xfrm>
          <a:prstGeom prst="rect">
            <a:avLst/>
          </a:prstGeom>
        </p:spPr>
      </p:pic>
      <p:sp>
        <p:nvSpPr>
          <p:cNvPr id="8" name="Rectangle 1026">
            <a:extLst>
              <a:ext uri="{FF2B5EF4-FFF2-40B4-BE49-F238E27FC236}">
                <a16:creationId xmlns:a16="http://schemas.microsoft.com/office/drawing/2014/main" id="{BB6DDD4A-D683-4D65-B148-3344042C0DDC}"/>
              </a:ext>
            </a:extLst>
          </p:cNvPr>
          <p:cNvSpPr txBox="1">
            <a:spLocks noChangeArrowheads="1"/>
          </p:cNvSpPr>
          <p:nvPr/>
        </p:nvSpPr>
        <p:spPr bwMode="auto">
          <a:xfrm>
            <a:off x="576019" y="1118943"/>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ORCID   </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Open Researcher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and</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Contributor</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ID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7750474"/>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026">
            <a:extLst>
              <a:ext uri="{FF2B5EF4-FFF2-40B4-BE49-F238E27FC236}">
                <a16:creationId xmlns:a16="http://schemas.microsoft.com/office/drawing/2014/main" id="{3A367075-9DB3-42BF-81D4-AE9B3CCE0105}"/>
              </a:ext>
            </a:extLst>
          </p:cNvPr>
          <p:cNvSpPr>
            <a:spLocks noGrp="1" noChangeArrowheads="1"/>
          </p:cNvSpPr>
          <p:nvPr>
            <p:ph type="title" idx="4294967295"/>
          </p:nvPr>
        </p:nvSpPr>
        <p:spPr bwMode="auto">
          <a:xfrm>
            <a:off x="493957" y="1077912"/>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ORCID   </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Open Researcher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and</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Contributor</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ID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14342" name="QuadreDeText 2">
            <a:extLst>
              <a:ext uri="{FF2B5EF4-FFF2-40B4-BE49-F238E27FC236}">
                <a16:creationId xmlns:a16="http://schemas.microsoft.com/office/drawing/2014/main" id="{A41FEA85-A0F8-46BC-A210-DA815521A6D0}"/>
              </a:ext>
            </a:extLst>
          </p:cNvPr>
          <p:cNvSpPr txBox="1">
            <a:spLocks noChangeArrowheads="1"/>
          </p:cNvSpPr>
          <p:nvPr/>
        </p:nvSpPr>
        <p:spPr bwMode="auto">
          <a:xfrm>
            <a:off x="493957" y="1600198"/>
            <a:ext cx="597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b="1" dirty="0"/>
              <a:t> </a:t>
            </a:r>
            <a:r>
              <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Inserir </a:t>
            </a:r>
            <a:r>
              <a:rPr lang="es-ES" altLang="ca-ES" sz="1600" dirty="0" err="1">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l'identificador</a:t>
            </a:r>
            <a:r>
              <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 en el </a:t>
            </a:r>
            <a:r>
              <a:rPr lang="es-ES" altLang="ca-ES" sz="1600" dirty="0" err="1">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Curricul</a:t>
            </a:r>
            <a:r>
              <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 del GREC</a:t>
            </a:r>
          </a:p>
          <a:p>
            <a:r>
              <a:rPr lang="es-ES" altLang="ca-ES" dirty="0">
                <a:solidFill>
                  <a:srgbClr val="646464"/>
                </a:solidFill>
                <a:hlinkClick r:id="" action="ppaction://noaction"/>
              </a:rPr>
              <a:t> </a:t>
            </a:r>
            <a:endParaRPr lang="es-ES" altLang="ca-ES" dirty="0">
              <a:solidFill>
                <a:srgbClr val="646464"/>
              </a:solidFill>
            </a:endParaRPr>
          </a:p>
        </p:txBody>
      </p:sp>
      <p:pic>
        <p:nvPicPr>
          <p:cNvPr id="2" name="Imagen 1">
            <a:extLst>
              <a:ext uri="{FF2B5EF4-FFF2-40B4-BE49-F238E27FC236}">
                <a16:creationId xmlns:a16="http://schemas.microsoft.com/office/drawing/2014/main" id="{47F36D7F-A214-48DB-99D7-DD5E470CCFD0}"/>
              </a:ext>
            </a:extLst>
          </p:cNvPr>
          <p:cNvPicPr>
            <a:picLocks noChangeAspect="1"/>
          </p:cNvPicPr>
          <p:nvPr/>
        </p:nvPicPr>
        <p:blipFill rotWithShape="1">
          <a:blip r:embed="rId3"/>
          <a:srcRect l="14571" t="11966" r="17736" b="7008"/>
          <a:stretch/>
        </p:blipFill>
        <p:spPr>
          <a:xfrm>
            <a:off x="1974414" y="1923255"/>
            <a:ext cx="4742909" cy="4541696"/>
          </a:xfrm>
          <a:prstGeom prst="rect">
            <a:avLst/>
          </a:prstGeom>
        </p:spPr>
      </p:pic>
    </p:spTree>
    <p:extLst>
      <p:ext uri="{BB962C8B-B14F-4D97-AF65-F5344CB8AC3E}">
        <p14:creationId xmlns:p14="http://schemas.microsoft.com/office/powerpoint/2010/main" val="36034066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1026">
            <a:extLst>
              <a:ext uri="{FF2B5EF4-FFF2-40B4-BE49-F238E27FC236}">
                <a16:creationId xmlns:a16="http://schemas.microsoft.com/office/drawing/2014/main" id="{75A05396-C746-408A-8A88-260B25052ADF}"/>
              </a:ext>
            </a:extLst>
          </p:cNvPr>
          <p:cNvSpPr>
            <a:spLocks noGrp="1" noChangeArrowheads="1"/>
          </p:cNvSpPr>
          <p:nvPr>
            <p:ph type="title" idx="4294967295"/>
          </p:nvPr>
        </p:nvSpPr>
        <p:spPr bwMode="auto">
          <a:xfrm>
            <a:off x="611188" y="138588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ORCID   </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Open Researcher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and</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a:t>
            </a:r>
            <a:r>
              <a:rPr lang="ca-ES" altLang="es-ES" sz="2400" dirty="0" err="1">
                <a:solidFill>
                  <a:srgbClr val="336699"/>
                </a:solidFill>
                <a:latin typeface="Verdana" panose="020B0604030504040204" pitchFamily="34" charset="0"/>
                <a:ea typeface="Verdana" panose="020B0604030504040204" pitchFamily="34" charset="0"/>
                <a:cs typeface="Verdana" panose="020B0604030504040204" pitchFamily="34" charset="0"/>
              </a:rPr>
              <a:t>Contributor</a:t>
            </a:r>
            <a:r>
              <a:rPr lang="ca-ES" altLang="es-ES" sz="2400" dirty="0">
                <a:solidFill>
                  <a:srgbClr val="336699"/>
                </a:solidFill>
                <a:latin typeface="Verdana" panose="020B0604030504040204" pitchFamily="34" charset="0"/>
                <a:ea typeface="Verdana" panose="020B0604030504040204" pitchFamily="34" charset="0"/>
                <a:cs typeface="Verdana" panose="020B0604030504040204" pitchFamily="34" charset="0"/>
              </a:rPr>
              <a:t> ID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pic>
        <p:nvPicPr>
          <p:cNvPr id="16388" name="Imatge 1">
            <a:extLst>
              <a:ext uri="{FF2B5EF4-FFF2-40B4-BE49-F238E27FC236}">
                <a16:creationId xmlns:a16="http://schemas.microsoft.com/office/drawing/2014/main" id="{27DD8372-A185-44FA-B58C-7337AC387EDF}"/>
              </a:ext>
            </a:extLst>
          </p:cNvPr>
          <p:cNvPicPr>
            <a:picLocks noChangeAspect="1"/>
          </p:cNvPicPr>
          <p:nvPr/>
        </p:nvPicPr>
        <p:blipFill>
          <a:blip r:embed="rId3">
            <a:extLst>
              <a:ext uri="{28A0092B-C50C-407E-A947-70E740481C1C}">
                <a14:useLocalDpi xmlns:a14="http://schemas.microsoft.com/office/drawing/2010/main" val="0"/>
              </a:ext>
            </a:extLst>
          </a:blip>
          <a:srcRect l="10040" t="12550" r="76967" b="82281"/>
          <a:stretch>
            <a:fillRect/>
          </a:stretch>
        </p:blipFill>
        <p:spPr bwMode="auto">
          <a:xfrm>
            <a:off x="755650" y="2133600"/>
            <a:ext cx="12080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QuadreDeText 2">
            <a:extLst>
              <a:ext uri="{FF2B5EF4-FFF2-40B4-BE49-F238E27FC236}">
                <a16:creationId xmlns:a16="http://schemas.microsoft.com/office/drawing/2014/main" id="{CA8B5E7C-2B9C-49DF-98A7-4D45B7F4EE9D}"/>
              </a:ext>
            </a:extLst>
          </p:cNvPr>
          <p:cNvSpPr txBox="1">
            <a:spLocks noChangeArrowheads="1"/>
          </p:cNvSpPr>
          <p:nvPr/>
        </p:nvSpPr>
        <p:spPr bwMode="auto">
          <a:xfrm>
            <a:off x="2195513" y="2133600"/>
            <a:ext cx="5976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600" b="1" dirty="0">
                <a:latin typeface="Verdana" panose="020B0604030504040204" pitchFamily="34" charset="0"/>
                <a:ea typeface="Verdana" panose="020B0604030504040204" pitchFamily="34" charset="0"/>
                <a:cs typeface="Verdana" panose="020B0604030504040204" pitchFamily="34" charset="0"/>
              </a:rPr>
              <a:t> </a:t>
            </a:r>
            <a:r>
              <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Inserir </a:t>
            </a:r>
            <a:r>
              <a:rPr lang="es-ES" altLang="ca-ES" sz="1600" dirty="0" err="1">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l'identificador</a:t>
            </a:r>
            <a:r>
              <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 en el </a:t>
            </a:r>
            <a:r>
              <a:rPr lang="es-ES" altLang="ca-ES" sz="1600" dirty="0" err="1">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Curricul</a:t>
            </a:r>
            <a:r>
              <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 del GREC</a:t>
            </a:r>
          </a:p>
          <a:p>
            <a:r>
              <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hlinkClick r:id="" action="ppaction://noaction"/>
              </a:rPr>
              <a:t> </a:t>
            </a:r>
            <a:endParaRPr lang="es-ES" altLang="ca-ES" sz="1600" dirty="0">
              <a:solidFill>
                <a:srgbClr val="646464"/>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n 2">
            <a:extLst>
              <a:ext uri="{FF2B5EF4-FFF2-40B4-BE49-F238E27FC236}">
                <a16:creationId xmlns:a16="http://schemas.microsoft.com/office/drawing/2014/main" id="{F81ADD03-4C56-4392-BF69-BB0174E9D928}"/>
              </a:ext>
            </a:extLst>
          </p:cNvPr>
          <p:cNvPicPr>
            <a:picLocks noChangeAspect="1"/>
          </p:cNvPicPr>
          <p:nvPr/>
        </p:nvPicPr>
        <p:blipFill>
          <a:blip r:embed="rId4"/>
          <a:stretch>
            <a:fillRect/>
          </a:stretch>
        </p:blipFill>
        <p:spPr>
          <a:xfrm>
            <a:off x="122315" y="3005138"/>
            <a:ext cx="8842298" cy="2261310"/>
          </a:xfrm>
          <a:prstGeom prst="rect">
            <a:avLst/>
          </a:prstGeom>
        </p:spPr>
      </p:pic>
    </p:spTree>
    <p:extLst>
      <p:ext uri="{BB962C8B-B14F-4D97-AF65-F5344CB8AC3E}">
        <p14:creationId xmlns:p14="http://schemas.microsoft.com/office/powerpoint/2010/main" val="32831770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26">
            <a:extLst>
              <a:ext uri="{FF2B5EF4-FFF2-40B4-BE49-F238E27FC236}">
                <a16:creationId xmlns:a16="http://schemas.microsoft.com/office/drawing/2014/main" id="{B04B1D06-EBE7-4B06-A01A-04FF8A71C60C}"/>
              </a:ext>
            </a:extLst>
          </p:cNvPr>
          <p:cNvSpPr>
            <a:spLocks noGrp="1" noChangeArrowheads="1"/>
          </p:cNvSpPr>
          <p:nvPr>
            <p:ph type="title" idx="4294967295"/>
          </p:nvPr>
        </p:nvSpPr>
        <p:spPr bwMode="auto">
          <a:xfrm>
            <a:off x="201477" y="1144393"/>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Scopus Author </a:t>
            </a:r>
            <a:r>
              <a:rPr lang="ca-ES" altLang="ca-ES" sz="2400" b="1" dirty="0" err="1">
                <a:solidFill>
                  <a:srgbClr val="336699"/>
                </a:solidFill>
                <a:latin typeface="Verdana" panose="020B0604030504040204" pitchFamily="34" charset="0"/>
                <a:ea typeface="Verdana" panose="020B0604030504040204" pitchFamily="34" charset="0"/>
                <a:cs typeface="Verdana" panose="020B0604030504040204" pitchFamily="34" charset="0"/>
              </a:rPr>
              <a:t>Identifier</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ángulo 2">
            <a:extLst>
              <a:ext uri="{FF2B5EF4-FFF2-40B4-BE49-F238E27FC236}">
                <a16:creationId xmlns:a16="http://schemas.microsoft.com/office/drawing/2014/main" id="{551624CA-EAF7-4EF3-AD65-F133107FB295}"/>
              </a:ext>
            </a:extLst>
          </p:cNvPr>
          <p:cNvSpPr/>
          <p:nvPr/>
        </p:nvSpPr>
        <p:spPr>
          <a:xfrm>
            <a:off x="372036" y="1780292"/>
            <a:ext cx="8532814"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ca-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Scopus genera automàticament un identificador numèric en el cas dels autors indexats en la seva base de dades</a:t>
            </a:r>
          </a:p>
          <a:p>
            <a:pPr>
              <a:lnSpc>
                <a:spcPct val="150000"/>
              </a:lnSpc>
            </a:pPr>
            <a:endParaRPr lang="ca-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Font typeface="Arial" panose="020B0604020202020204" pitchFamily="34" charset="0"/>
              <a:buChar char="•"/>
            </a:pPr>
            <a:r>
              <a:rPr lang="ca-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 comprovar que es té assignat l’identificador: </a:t>
            </a:r>
          </a:p>
          <a:p>
            <a:pPr>
              <a:lnSpc>
                <a:spcPct val="150000"/>
              </a:lnSpc>
            </a:pPr>
            <a:r>
              <a:rPr lang="ca-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ca-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hlinkClick r:id="rId3"/>
              </a:rPr>
              <a:t>https://www.scopus.com/freelookup/form/author.uri</a:t>
            </a:r>
            <a:endParaRPr lang="ca-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es-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Font typeface="Arial" panose="020B0604020202020204" pitchFamily="34" charset="0"/>
              <a:buChar char="•"/>
            </a:pPr>
            <a:r>
              <a:rPr lang="ca-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És possible que es tinguin diversos perfils a Scopus. Això passa quan es publica amb variants de noms o diferents afiliacions institucionals. Per recollir tots els registres d’Scopus en un únic perfil d'investigador: </a:t>
            </a:r>
            <a:r>
              <a:rPr lang="es-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hlinkClick r:id="rId4"/>
              </a:rPr>
              <a:t>https://www.scopus.com/feedback/author/home.uri#</a:t>
            </a:r>
            <a:endParaRPr lang="es-E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ca-ES" dirty="0">
              <a:solidFill>
                <a:schemeClr val="bg2">
                  <a:lumMod val="50000"/>
                </a:schemeClr>
              </a:solidFill>
            </a:endParaRPr>
          </a:p>
        </p:txBody>
      </p:sp>
    </p:spTree>
    <p:extLst>
      <p:ext uri="{BB962C8B-B14F-4D97-AF65-F5344CB8AC3E}">
        <p14:creationId xmlns:p14="http://schemas.microsoft.com/office/powerpoint/2010/main" val="13853426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1026">
            <a:extLst>
              <a:ext uri="{FF2B5EF4-FFF2-40B4-BE49-F238E27FC236}">
                <a16:creationId xmlns:a16="http://schemas.microsoft.com/office/drawing/2014/main" id="{8116A905-8FAA-4E3A-AA04-B84B52B47A44}"/>
              </a:ext>
            </a:extLst>
          </p:cNvPr>
          <p:cNvSpPr>
            <a:spLocks noGrp="1" noChangeArrowheads="1"/>
          </p:cNvSpPr>
          <p:nvPr>
            <p:ph type="title" idx="4294967295"/>
          </p:nvPr>
        </p:nvSpPr>
        <p:spPr bwMode="auto">
          <a:xfrm>
            <a:off x="611188" y="1141801"/>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Researcher ID </a:t>
            </a:r>
            <a:r>
              <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rPr>
              <a:t>(wos)</a:t>
            </a:r>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 </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QuadreDeText 2">
            <a:extLst>
              <a:ext uri="{FF2B5EF4-FFF2-40B4-BE49-F238E27FC236}">
                <a16:creationId xmlns:a16="http://schemas.microsoft.com/office/drawing/2014/main" id="{C360312D-A973-4D07-BB60-913CDB776B54}"/>
              </a:ext>
            </a:extLst>
          </p:cNvPr>
          <p:cNvSpPr txBox="1"/>
          <p:nvPr/>
        </p:nvSpPr>
        <p:spPr>
          <a:xfrm>
            <a:off x="611188" y="1705093"/>
            <a:ext cx="7921625" cy="1938992"/>
          </a:xfrm>
          <a:prstGeom prst="rect">
            <a:avLst/>
          </a:prstGeom>
          <a:noFill/>
        </p:spPr>
        <p:txBody>
          <a:bodyPr>
            <a:spAutoFit/>
          </a:bodyPr>
          <a:lstStyle/>
          <a:p>
            <a:pPr marL="342900" indent="-342900" algn="just">
              <a:lnSpc>
                <a:spcPct val="150000"/>
              </a:lnSpc>
              <a:buFont typeface="Arial" panose="020B0604020202020204" pitchFamily="34" charset="0"/>
              <a:buChar char="•"/>
              <a:defRPr/>
            </a:pPr>
            <a:r>
              <a:rPr lang="ca-E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ResearcherID és un servei d'identificació de perfil i noms integrat a </a:t>
            </a:r>
            <a:r>
              <a:rPr lang="ca-E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Web of Science </a:t>
            </a:r>
            <a:endParaRPr lang="ca-E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Font typeface="Arial" panose="020B0604020202020204" pitchFamily="34" charset="0"/>
              <a:buChar char="•"/>
              <a:defRPr/>
            </a:pPr>
            <a:r>
              <a:rPr lang="ca-E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Cal registrar-s'hi i s’assigna un número d'identificació individual que l’investigador conserva al llarg de la seva carrera, independentment del canvi de nom o el canvi en l'afiliació a la institució.</a:t>
            </a:r>
          </a:p>
        </p:txBody>
      </p:sp>
      <p:pic>
        <p:nvPicPr>
          <p:cNvPr id="24581" name="Imatge 3">
            <a:extLst>
              <a:ext uri="{FF2B5EF4-FFF2-40B4-BE49-F238E27FC236}">
                <a16:creationId xmlns:a16="http://schemas.microsoft.com/office/drawing/2014/main" id="{4490760F-F3D1-4D02-8B89-2E617BA2C929}"/>
              </a:ext>
            </a:extLst>
          </p:cNvPr>
          <p:cNvPicPr>
            <a:picLocks noChangeAspect="1"/>
          </p:cNvPicPr>
          <p:nvPr/>
        </p:nvPicPr>
        <p:blipFill>
          <a:blip r:embed="rId3">
            <a:extLst>
              <a:ext uri="{28A0092B-C50C-407E-A947-70E740481C1C}">
                <a14:useLocalDpi xmlns:a14="http://schemas.microsoft.com/office/drawing/2010/main" val="0"/>
              </a:ext>
            </a:extLst>
          </a:blip>
          <a:srcRect l="980" t="11758" r="62994" b="47784"/>
          <a:stretch>
            <a:fillRect/>
          </a:stretch>
        </p:blipFill>
        <p:spPr bwMode="auto">
          <a:xfrm>
            <a:off x="908454" y="3944471"/>
            <a:ext cx="3086423" cy="270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7E3FB53F-C19B-443B-8319-C3C85DED8C2F}"/>
              </a:ext>
            </a:extLst>
          </p:cNvPr>
          <p:cNvSpPr/>
          <p:nvPr/>
        </p:nvSpPr>
        <p:spPr>
          <a:xfrm>
            <a:off x="4410635" y="4667348"/>
            <a:ext cx="4733365" cy="276999"/>
          </a:xfrm>
          <a:prstGeom prst="rect">
            <a:avLst/>
          </a:prstGeom>
        </p:spPr>
        <p:txBody>
          <a:bodyPr wrap="square">
            <a:spAutoFit/>
          </a:bodyPr>
          <a:lstStyle/>
          <a:p>
            <a:r>
              <a:rPr lang="es-ES" sz="1200" dirty="0">
                <a:latin typeface="Verdana" panose="020B0604030504040204" pitchFamily="34" charset="0"/>
                <a:ea typeface="Verdana" panose="020B0604030504040204" pitchFamily="34" charset="0"/>
                <a:cs typeface="Verdana" panose="020B0604030504040204" pitchFamily="34" charset="0"/>
                <a:hlinkClick r:id="rId4"/>
              </a:rPr>
              <a:t>https://www.researcherid.com/SelfRegistration.action</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05587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321721F2-83BF-474C-ACFD-067A9E294CAE}"/>
              </a:ext>
            </a:extLst>
          </p:cNvPr>
          <p:cNvSpPr txBox="1">
            <a:spLocks noChangeArrowheads="1"/>
          </p:cNvSpPr>
          <p:nvPr/>
        </p:nvSpPr>
        <p:spPr bwMode="auto">
          <a:xfrm>
            <a:off x="342899" y="125105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Google Scholar Citation</a:t>
            </a:r>
            <a:endParaRPr lang="ca-ES" altLang="ca-ES" sz="24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a:extLst>
              <a:ext uri="{FF2B5EF4-FFF2-40B4-BE49-F238E27FC236}">
                <a16:creationId xmlns:a16="http://schemas.microsoft.com/office/drawing/2014/main" id="{504C7F1F-D1A5-441F-B3BE-F32A74F2B2B4}"/>
              </a:ext>
            </a:extLst>
          </p:cNvPr>
          <p:cNvSpPr/>
          <p:nvPr/>
        </p:nvSpPr>
        <p:spPr>
          <a:xfrm>
            <a:off x="342899" y="1981103"/>
            <a:ext cx="8183563" cy="3693319"/>
          </a:xfrm>
          <a:prstGeom prst="rect">
            <a:avLst/>
          </a:prstGeom>
        </p:spPr>
        <p:txBody>
          <a:bodyPr wrap="square">
            <a:spAutoFit/>
          </a:bodyPr>
          <a:lstStyle/>
          <a:p>
            <a:pPr algn="just">
              <a:lnSpc>
                <a:spcPct val="150000"/>
              </a:lnSpc>
            </a:pPr>
            <a:r>
              <a:rPr lang="ca-ES" dirty="0">
                <a:solidFill>
                  <a:schemeClr val="bg2">
                    <a:lumMod val="50000"/>
                  </a:schemeClr>
                </a:solidFill>
              </a:rPr>
              <a:t>El perfil de Google Scholar Citation assegura que Google Scholar agrupa totes les citacions de les publicacions dels investigadors sota un mateix nom. El perfil recull el nom, les paraules clau escollides d'interès de recerca, les mètriques de citació generades i les citacions (inclosos els enllaços a articles de citació).</a:t>
            </a:r>
          </a:p>
          <a:p>
            <a:pPr algn="just">
              <a:lnSpc>
                <a:spcPct val="150000"/>
              </a:lnSpc>
            </a:pPr>
            <a:endParaRPr lang="ca-ES" dirty="0">
              <a:solidFill>
                <a:schemeClr val="bg2">
                  <a:lumMod val="50000"/>
                </a:schemeClr>
              </a:solidFill>
            </a:endParaRPr>
          </a:p>
          <a:p>
            <a:pPr algn="just">
              <a:lnSpc>
                <a:spcPct val="150000"/>
              </a:lnSpc>
            </a:pPr>
            <a:r>
              <a:rPr lang="ca-ES" dirty="0">
                <a:solidFill>
                  <a:schemeClr val="bg2">
                    <a:lumMod val="50000"/>
                  </a:schemeClr>
                </a:solidFill>
              </a:rPr>
              <a:t>Per crear un perfil de Google Scholar Citation es necessita un compte de Google. Un cop configurat el perfil es poden aplicar les actualitzacions automàticament al perfil o revisar-les prèviament</a:t>
            </a:r>
            <a:r>
              <a:rPr lang="ca-ES" dirty="0">
                <a:solidFill>
                  <a:srgbClr val="333333"/>
                </a:solidFill>
                <a:latin typeface="Arial" panose="020B0604020202020204" pitchFamily="34" charset="0"/>
              </a:rPr>
              <a:t>.</a:t>
            </a:r>
          </a:p>
          <a:p>
            <a:r>
              <a:rPr lang="ca-ES" dirty="0">
                <a:solidFill>
                  <a:srgbClr val="333333"/>
                </a:solidFill>
                <a:latin typeface="Arial" panose="020B0604020202020204" pitchFamily="34" charset="0"/>
              </a:rPr>
              <a:t> </a:t>
            </a:r>
            <a:endParaRPr lang="ca-ES" b="0" i="0" dirty="0">
              <a:solidFill>
                <a:srgbClr val="333333"/>
              </a:solidFill>
              <a:effectLst/>
              <a:latin typeface="Arial" panose="020B0604020202020204" pitchFamily="34" charset="0"/>
            </a:endParaRPr>
          </a:p>
        </p:txBody>
      </p:sp>
      <p:sp>
        <p:nvSpPr>
          <p:cNvPr id="3" name="Rectángulo 2">
            <a:extLst>
              <a:ext uri="{FF2B5EF4-FFF2-40B4-BE49-F238E27FC236}">
                <a16:creationId xmlns:a16="http://schemas.microsoft.com/office/drawing/2014/main" id="{545BE84A-9863-462C-A051-78B3E3F6CC15}"/>
              </a:ext>
            </a:extLst>
          </p:cNvPr>
          <p:cNvSpPr/>
          <p:nvPr/>
        </p:nvSpPr>
        <p:spPr>
          <a:xfrm>
            <a:off x="2993321" y="5979736"/>
            <a:ext cx="2263505" cy="307777"/>
          </a:xfrm>
          <a:prstGeom prst="rect">
            <a:avLst/>
          </a:prstGeom>
        </p:spPr>
        <p:txBody>
          <a:bodyPr wrap="none">
            <a:spAutoFit/>
          </a:bodyPr>
          <a:lstStyle/>
          <a:p>
            <a:r>
              <a:rPr lang="ca-ES" sz="1400" dirty="0">
                <a:solidFill>
                  <a:srgbClr val="0059A2"/>
                </a:solidFill>
                <a:latin typeface="Arial" panose="020B0604020202020204" pitchFamily="34" charset="0"/>
                <a:hlinkClick r:id="rId3"/>
              </a:rPr>
              <a:t>https://scholar.google.com</a:t>
            </a:r>
            <a:endParaRPr lang="ca-ES" sz="1400" dirty="0"/>
          </a:p>
        </p:txBody>
      </p:sp>
    </p:spTree>
    <p:extLst>
      <p:ext uri="{BB962C8B-B14F-4D97-AF65-F5344CB8AC3E}">
        <p14:creationId xmlns:p14="http://schemas.microsoft.com/office/powerpoint/2010/main" val="1506382255"/>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3168499" y="3545528"/>
            <a:ext cx="2797561" cy="461665"/>
          </a:xfrm>
          <a:prstGeom prst="rect">
            <a:avLst/>
          </a:prstGeom>
        </p:spPr>
        <p:txBody>
          <a:bodyPr wrap="none">
            <a:spAutoFit/>
          </a:bodyPr>
          <a:lstStyle/>
          <a:p>
            <a:r>
              <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Moltes gràcies!</a:t>
            </a: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301184"/>
            <a:ext cx="4572000" cy="276999"/>
          </a:xfrm>
          <a:prstGeom prst="rect">
            <a:avLst/>
          </a:prstGeom>
        </p:spPr>
        <p:txBody>
          <a:bodyPr>
            <a:spAutoFit/>
          </a:bodyPr>
          <a:lstStyle/>
          <a:p>
            <a:pPr>
              <a:spcBef>
                <a:spcPct val="50000"/>
              </a:spcBef>
            </a:pPr>
            <a:r>
              <a:rPr lang="ca-ES" altLang="ca-ES" sz="1200" b="1" dirty="0">
                <a:solidFill>
                  <a:schemeClr val="bg1"/>
                </a:solidFill>
                <a:latin typeface="Verdana" panose="020B0604030504040204" pitchFamily="34" charset="0"/>
              </a:rPr>
              <a:t>© CRAI Universitat de Barcelona, maig 2018</a:t>
            </a:r>
          </a:p>
        </p:txBody>
      </p:sp>
      <p:pic>
        <p:nvPicPr>
          <p:cNvPr id="8" name="Imagen 7"/>
          <p:cNvPicPr>
            <a:picLocks noChangeAspect="1"/>
          </p:cNvPicPr>
          <p:nvPr/>
        </p:nvPicPr>
        <p:blipFill>
          <a:blip r:embed="rId3"/>
          <a:stretch>
            <a:fillRect/>
          </a:stretch>
        </p:blipFill>
        <p:spPr>
          <a:xfrm>
            <a:off x="975325" y="6291482"/>
            <a:ext cx="792549" cy="274344"/>
          </a:xfrm>
          <a:prstGeom prst="rect">
            <a:avLst/>
          </a:prstGeom>
        </p:spPr>
      </p:pic>
    </p:spTree>
    <p:extLst>
      <p:ext uri="{BB962C8B-B14F-4D97-AF65-F5344CB8AC3E}">
        <p14:creationId xmlns:p14="http://schemas.microsoft.com/office/powerpoint/2010/main" val="283683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3">
            <a:extLst>
              <a:ext uri="{FF2B5EF4-FFF2-40B4-BE49-F238E27FC236}">
                <a16:creationId xmlns:a16="http://schemas.microsoft.com/office/drawing/2014/main" id="{FB870A17-8FAB-4D2C-861F-21A3474FD462}"/>
              </a:ext>
            </a:extLst>
          </p:cNvPr>
          <p:cNvSpPr txBox="1"/>
          <p:nvPr/>
        </p:nvSpPr>
        <p:spPr>
          <a:xfrm>
            <a:off x="611188" y="2263775"/>
            <a:ext cx="7778750" cy="3895618"/>
          </a:xfrm>
          <a:prstGeom prst="rect">
            <a:avLst/>
          </a:prstGeom>
          <a:noFill/>
        </p:spPr>
        <p:txBody>
          <a:bodyPr>
            <a:spAutoFit/>
          </a:bodyPr>
          <a:lstStyle/>
          <a:p>
            <a:pPr algn="just">
              <a:lnSpc>
                <a:spcPct val="150000"/>
              </a:lnSpc>
              <a:defRPr/>
            </a:pP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La </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manca de normalització </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dels </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noms dels investigadors</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 i de la mateixa </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Universitat de Barcelona</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 en les publicacions científiques i en les principals bases de dades bibliogràfiques és un fet conegut que </a:t>
            </a:r>
            <a:r>
              <a:rPr lang="ca-ES" sz="2400" b="1" dirty="0">
                <a:solidFill>
                  <a:srgbClr val="646464"/>
                </a:solidFill>
                <a:latin typeface="Verdana" panose="020B0604030504040204" pitchFamily="34" charset="0"/>
                <a:ea typeface="Verdana" panose="020B0604030504040204" pitchFamily="34" charset="0"/>
                <a:cs typeface="Verdana" panose="020B0604030504040204" pitchFamily="34" charset="0"/>
              </a:rPr>
              <a:t>disminueix la visibilitat dels autors i de la UB a nivell nacional i internacional</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 </a:t>
            </a:r>
            <a:endPar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hlinkClick r:id="rId3"/>
            </a:endParaRPr>
          </a:p>
        </p:txBody>
      </p:sp>
      <p:sp>
        <p:nvSpPr>
          <p:cNvPr id="4" name="Rectangle 1026">
            <a:extLst>
              <a:ext uri="{FF2B5EF4-FFF2-40B4-BE49-F238E27FC236}">
                <a16:creationId xmlns:a16="http://schemas.microsoft.com/office/drawing/2014/main" id="{05790409-C301-4CDD-B84B-54A761EB3858}"/>
              </a:ext>
            </a:extLst>
          </p:cNvPr>
          <p:cNvSpPr txBox="1">
            <a:spLocks noChangeArrowheads="1"/>
          </p:cNvSpPr>
          <p:nvPr/>
        </p:nvSpPr>
        <p:spPr bwMode="auto">
          <a:xfrm>
            <a:off x="539750" y="1393825"/>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d’autor i institucions</a:t>
            </a:r>
          </a:p>
        </p:txBody>
      </p:sp>
    </p:spTree>
    <p:extLst>
      <p:ext uri="{BB962C8B-B14F-4D97-AF65-F5344CB8AC3E}">
        <p14:creationId xmlns:p14="http://schemas.microsoft.com/office/powerpoint/2010/main" val="3194796545"/>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26">
            <a:extLst>
              <a:ext uri="{FF2B5EF4-FFF2-40B4-BE49-F238E27FC236}">
                <a16:creationId xmlns:a16="http://schemas.microsoft.com/office/drawing/2014/main" id="{67F790D2-57BC-4482-A3C6-84DD974D31A8}"/>
              </a:ext>
            </a:extLst>
          </p:cNvPr>
          <p:cNvSpPr>
            <a:spLocks noGrp="1" noChangeArrowheads="1"/>
          </p:cNvSpPr>
          <p:nvPr>
            <p:ph type="title" idx="4294967295"/>
          </p:nvPr>
        </p:nvSpPr>
        <p:spPr bwMode="auto">
          <a:xfrm>
            <a:off x="400050" y="134143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d’autor i institucions</a:t>
            </a:r>
          </a:p>
        </p:txBody>
      </p:sp>
      <p:sp>
        <p:nvSpPr>
          <p:cNvPr id="2" name="QuadreDeText 1">
            <a:extLst>
              <a:ext uri="{FF2B5EF4-FFF2-40B4-BE49-F238E27FC236}">
                <a16:creationId xmlns:a16="http://schemas.microsoft.com/office/drawing/2014/main" id="{2A4416C1-94D4-45D3-B046-7ED20C48A016}"/>
              </a:ext>
            </a:extLst>
          </p:cNvPr>
          <p:cNvSpPr txBox="1"/>
          <p:nvPr/>
        </p:nvSpPr>
        <p:spPr>
          <a:xfrm>
            <a:off x="395288" y="1863725"/>
            <a:ext cx="8497887" cy="1600438"/>
          </a:xfrm>
          <a:prstGeom prst="rect">
            <a:avLst/>
          </a:prstGeom>
          <a:noFill/>
        </p:spPr>
        <p:txBody>
          <a:bodyPr>
            <a:spAutoFit/>
          </a:bodyPr>
          <a:lstStyle/>
          <a:p>
            <a:pPr>
              <a:defRPr/>
            </a:pPr>
            <a:r>
              <a:rPr lang="ca-ES" sz="2000" b="1" dirty="0">
                <a:solidFill>
                  <a:srgbClr val="646464"/>
                </a:solidFill>
                <a:latin typeface="Verdana" panose="020B0604030504040204" pitchFamily="34" charset="0"/>
                <a:ea typeface="Verdana" panose="020B0604030504040204" pitchFamily="34" charset="0"/>
                <a:cs typeface="Verdana" panose="020B0604030504040204" pitchFamily="34" charset="0"/>
              </a:rPr>
              <a:t>Autoria</a:t>
            </a:r>
          </a:p>
          <a:p>
            <a:pPr algn="just">
              <a:lnSpc>
                <a:spcPct val="150000"/>
              </a:lnSpc>
              <a:defRPr/>
            </a:pPr>
            <a:r>
              <a:rPr 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L’autor pot acreditar la seva autoria a processos d’avaluació, projectes d’investigació...</a:t>
            </a:r>
          </a:p>
          <a:p>
            <a:pPr>
              <a:defRPr/>
            </a:pPr>
            <a:endParaRPr lang="ca-ES" dirty="0"/>
          </a:p>
        </p:txBody>
      </p:sp>
      <p:sp>
        <p:nvSpPr>
          <p:cNvPr id="6" name="QuadreDeText 5">
            <a:extLst>
              <a:ext uri="{FF2B5EF4-FFF2-40B4-BE49-F238E27FC236}">
                <a16:creationId xmlns:a16="http://schemas.microsoft.com/office/drawing/2014/main" id="{D90632AE-C254-41AC-9D80-B39B73D08D0F}"/>
              </a:ext>
            </a:extLst>
          </p:cNvPr>
          <p:cNvSpPr txBox="1"/>
          <p:nvPr/>
        </p:nvSpPr>
        <p:spPr>
          <a:xfrm>
            <a:off x="395288" y="3357563"/>
            <a:ext cx="8291512" cy="1785104"/>
          </a:xfrm>
          <a:prstGeom prst="rect">
            <a:avLst/>
          </a:prstGeom>
          <a:noFill/>
        </p:spPr>
        <p:txBody>
          <a:bodyPr>
            <a:spAutoFit/>
          </a:bodyPr>
          <a:lstStyle/>
          <a:p>
            <a:pPr algn="just">
              <a:defRPr/>
            </a:pPr>
            <a:r>
              <a:rPr lang="ca-ES" sz="2000" b="1" dirty="0">
                <a:solidFill>
                  <a:srgbClr val="646464"/>
                </a:solidFill>
                <a:latin typeface="Verdana" panose="020B0604030504040204" pitchFamily="34" charset="0"/>
                <a:ea typeface="Verdana" panose="020B0604030504040204" pitchFamily="34" charset="0"/>
                <a:cs typeface="Verdana" panose="020B0604030504040204" pitchFamily="34" charset="0"/>
              </a:rPr>
              <a:t>Filiació</a:t>
            </a:r>
          </a:p>
          <a:p>
            <a:pPr algn="just">
              <a:lnSpc>
                <a:spcPct val="150000"/>
              </a:lnSpc>
              <a:defRPr/>
            </a:pPr>
            <a:r>
              <a:rPr 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La Universitat pot recuperar totes les publicacions dels seus investigadors i amb això justificar inversions, millorar la posició en els rànquings internacionals, etc.</a:t>
            </a:r>
          </a:p>
        </p:txBody>
      </p:sp>
      <p:sp>
        <p:nvSpPr>
          <p:cNvPr id="3" name="QuadreDeText 2">
            <a:extLst>
              <a:ext uri="{FF2B5EF4-FFF2-40B4-BE49-F238E27FC236}">
                <a16:creationId xmlns:a16="http://schemas.microsoft.com/office/drawing/2014/main" id="{8383F088-37DC-4FC4-BDE2-7241530695D5}"/>
              </a:ext>
            </a:extLst>
          </p:cNvPr>
          <p:cNvSpPr txBox="1"/>
          <p:nvPr/>
        </p:nvSpPr>
        <p:spPr>
          <a:xfrm>
            <a:off x="550069" y="5436176"/>
            <a:ext cx="8203406" cy="1292662"/>
          </a:xfrm>
          <a:prstGeom prst="rect">
            <a:avLst/>
          </a:prstGeom>
          <a:solidFill>
            <a:schemeClr val="bg1">
              <a:lumMod val="85000"/>
            </a:schemeClr>
          </a:solidFill>
        </p:spPr>
        <p:txBody>
          <a:bodyPr wrap="square">
            <a:spAutoFit/>
          </a:bodyPr>
          <a:lstStyle/>
          <a:p>
            <a:pPr algn="just">
              <a:defRPr/>
            </a:pPr>
            <a:r>
              <a:rPr lang="ca-ES" sz="2000" b="1" dirty="0">
                <a:solidFill>
                  <a:srgbClr val="646464"/>
                </a:solidFill>
                <a:latin typeface="Verdana" panose="020B0604030504040204" pitchFamily="34" charset="0"/>
                <a:ea typeface="Verdana" panose="020B0604030504040204" pitchFamily="34" charset="0"/>
                <a:cs typeface="Verdana" panose="020B0604030504040204" pitchFamily="34" charset="0"/>
              </a:rPr>
              <a:t>S’ha de procurar un correcte reconeixement tant de l’autoria com de la filiació en la signatura de les publicacions científiques</a:t>
            </a:r>
            <a:r>
              <a:rPr lang="ca-ES" dirty="0">
                <a:latin typeface="Verdana" panose="020B0604030504040204" pitchFamily="34" charset="0"/>
                <a:ea typeface="Verdana" panose="020B0604030504040204" pitchFamily="34" charset="0"/>
                <a:cs typeface="Verdana" panose="020B0604030504040204" pitchFamily="34" charset="0"/>
              </a:rPr>
              <a:t>.</a:t>
            </a:r>
            <a:endParaRPr lang="es-ES" dirty="0">
              <a:latin typeface="Verdana" panose="020B0604030504040204" pitchFamily="34" charset="0"/>
              <a:ea typeface="Verdana" panose="020B0604030504040204" pitchFamily="34" charset="0"/>
              <a:cs typeface="Verdana" panose="020B0604030504040204" pitchFamily="34" charset="0"/>
            </a:endParaRPr>
          </a:p>
          <a:p>
            <a:pPr>
              <a:defRPr/>
            </a:pPr>
            <a:endParaRPr lang="es-ES" dirty="0"/>
          </a:p>
        </p:txBody>
      </p:sp>
    </p:spTree>
    <p:extLst>
      <p:ext uri="{BB962C8B-B14F-4D97-AF65-F5344CB8AC3E}">
        <p14:creationId xmlns:p14="http://schemas.microsoft.com/office/powerpoint/2010/main" val="23677437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1026">
            <a:extLst>
              <a:ext uri="{FF2B5EF4-FFF2-40B4-BE49-F238E27FC236}">
                <a16:creationId xmlns:a16="http://schemas.microsoft.com/office/drawing/2014/main" id="{78D1A11B-5A92-4023-BCAB-21990BE3A127}"/>
              </a:ext>
            </a:extLst>
          </p:cNvPr>
          <p:cNvSpPr>
            <a:spLocks noGrp="1" noChangeArrowheads="1"/>
          </p:cNvSpPr>
          <p:nvPr>
            <p:ph type="title" idx="4294967295"/>
          </p:nvPr>
        </p:nvSpPr>
        <p:spPr bwMode="auto">
          <a:xfrm>
            <a:off x="277018" y="1415786"/>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d’autor</a:t>
            </a:r>
          </a:p>
        </p:txBody>
      </p:sp>
      <p:sp>
        <p:nvSpPr>
          <p:cNvPr id="10" name="QuadreDeText 9">
            <a:extLst>
              <a:ext uri="{FF2B5EF4-FFF2-40B4-BE49-F238E27FC236}">
                <a16:creationId xmlns:a16="http://schemas.microsoft.com/office/drawing/2014/main" id="{D88BBD57-AEE2-4E2D-87E7-5479D9EB509F}"/>
              </a:ext>
            </a:extLst>
          </p:cNvPr>
          <p:cNvSpPr txBox="1"/>
          <p:nvPr/>
        </p:nvSpPr>
        <p:spPr>
          <a:xfrm>
            <a:off x="755650" y="2208213"/>
            <a:ext cx="7056438" cy="1015663"/>
          </a:xfrm>
          <a:prstGeom prst="rect">
            <a:avLst/>
          </a:prstGeom>
          <a:noFill/>
        </p:spPr>
        <p:txBody>
          <a:bodyPr>
            <a:spAutoFit/>
          </a:bodyPr>
          <a:lstStyle/>
          <a:p>
            <a:pPr algn="ctr">
              <a:defRPr/>
            </a:pPr>
            <a:r>
              <a:rPr lang="ca-ES" sz="2400" b="1" dirty="0">
                <a:solidFill>
                  <a:srgbClr val="FF3300"/>
                </a:solidFill>
                <a:latin typeface="Verdana" panose="020B0604030504040204" pitchFamily="34" charset="0"/>
                <a:ea typeface="Verdana" panose="020B0604030504040204" pitchFamily="34" charset="0"/>
                <a:cs typeface="Verdana" panose="020B0604030504040204" pitchFamily="34" charset="0"/>
              </a:rPr>
              <a:t>Evitar</a:t>
            </a:r>
            <a:r>
              <a:rPr lang="ca-ES" sz="2400" dirty="0">
                <a:solidFill>
                  <a:srgbClr val="646464"/>
                </a:solidFill>
                <a:latin typeface="Verdana" panose="020B0604030504040204" pitchFamily="34" charset="0"/>
                <a:ea typeface="Verdana" panose="020B0604030504040204" pitchFamily="34" charset="0"/>
                <a:cs typeface="Verdana" panose="020B0604030504040204" pitchFamily="34" charset="0"/>
              </a:rPr>
              <a:t>: Signar de diferents formes</a:t>
            </a:r>
          </a:p>
          <a:p>
            <a:pPr marL="285750" indent="-285750">
              <a:buFontTx/>
              <a:buChar char="-"/>
              <a:defRPr/>
            </a:pPr>
            <a:endParaRPr lang="ca-ES" dirty="0"/>
          </a:p>
          <a:p>
            <a:pPr>
              <a:defRPr/>
            </a:pPr>
            <a:endParaRPr lang="ca-ES" dirty="0"/>
          </a:p>
        </p:txBody>
      </p:sp>
      <p:pic>
        <p:nvPicPr>
          <p:cNvPr id="34822" name="Imatge 11">
            <a:extLst>
              <a:ext uri="{FF2B5EF4-FFF2-40B4-BE49-F238E27FC236}">
                <a16:creationId xmlns:a16="http://schemas.microsoft.com/office/drawing/2014/main" id="{B3FBB29C-1669-456F-92C4-29F1829F1F9A}"/>
              </a:ext>
            </a:extLst>
          </p:cNvPr>
          <p:cNvPicPr>
            <a:picLocks noChangeAspect="1"/>
          </p:cNvPicPr>
          <p:nvPr/>
        </p:nvPicPr>
        <p:blipFill>
          <a:blip r:embed="rId3">
            <a:extLst>
              <a:ext uri="{28A0092B-C50C-407E-A947-70E740481C1C}">
                <a14:useLocalDpi xmlns:a14="http://schemas.microsoft.com/office/drawing/2010/main" val="0"/>
              </a:ext>
            </a:extLst>
          </a:blip>
          <a:srcRect l="44652" t="62550" r="9279" b="23640"/>
          <a:stretch>
            <a:fillRect/>
          </a:stretch>
        </p:blipFill>
        <p:spPr bwMode="auto">
          <a:xfrm>
            <a:off x="100013" y="3429000"/>
            <a:ext cx="87074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7703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1026">
            <a:extLst>
              <a:ext uri="{FF2B5EF4-FFF2-40B4-BE49-F238E27FC236}">
                <a16:creationId xmlns:a16="http://schemas.microsoft.com/office/drawing/2014/main" id="{876D66F7-2E25-442E-85DD-DD37747F3F4F}"/>
              </a:ext>
            </a:extLst>
          </p:cNvPr>
          <p:cNvSpPr>
            <a:spLocks noGrp="1" noChangeArrowheads="1"/>
          </p:cNvSpPr>
          <p:nvPr>
            <p:ph type="title" idx="4294967295"/>
          </p:nvPr>
        </p:nvSpPr>
        <p:spPr bwMode="auto">
          <a:xfrm>
            <a:off x="539750" y="1393825"/>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d’autor</a:t>
            </a:r>
          </a:p>
        </p:txBody>
      </p:sp>
      <p:sp>
        <p:nvSpPr>
          <p:cNvPr id="10" name="QuadreDeText 9">
            <a:extLst>
              <a:ext uri="{FF2B5EF4-FFF2-40B4-BE49-F238E27FC236}">
                <a16:creationId xmlns:a16="http://schemas.microsoft.com/office/drawing/2014/main" id="{8D817217-BA9D-448D-9AB5-89F973830777}"/>
              </a:ext>
            </a:extLst>
          </p:cNvPr>
          <p:cNvSpPr txBox="1"/>
          <p:nvPr/>
        </p:nvSpPr>
        <p:spPr>
          <a:xfrm>
            <a:off x="755650" y="2208213"/>
            <a:ext cx="7056438" cy="5078313"/>
          </a:xfrm>
          <a:prstGeom prst="rect">
            <a:avLst/>
          </a:prstGeom>
          <a:noFill/>
        </p:spPr>
        <p:txBody>
          <a:bodyPr>
            <a:spAutoFit/>
          </a:bodyPr>
          <a:lstStyle/>
          <a:p>
            <a:pPr algn="just">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Escollir una signatura clara que ens identifiqui:</a:t>
            </a:r>
          </a:p>
          <a:p>
            <a:pPr algn="just">
              <a:defRPr/>
            </a:pPr>
            <a:endPar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Arial" panose="020B060402020202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Utilitzar sempre la mateixa signatura</a:t>
            </a:r>
          </a:p>
          <a:p>
            <a:pPr marL="800100" lvl="1" indent="-342900" algn="just">
              <a:buFont typeface="Arial" panose="020B0604020202020204" pitchFamily="34" charset="0"/>
              <a:buChar char="•"/>
              <a:defRPr/>
            </a:pPr>
            <a:endPar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Arial" panose="020B060402020202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Bases de dades que estan adaptades a noms anglesos:</a:t>
            </a:r>
          </a:p>
          <a:p>
            <a:pPr marL="1257300" lvl="2" indent="-342900" algn="just">
              <a:buClr>
                <a:srgbClr val="F52793"/>
              </a:buClr>
              <a:buFont typeface="Calibri" panose="020F050202020403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Incloure un guionet (</a:t>
            </a:r>
            <a:r>
              <a:rPr lang="ca-ES" sz="3200" b="1" dirty="0">
                <a:solidFill>
                  <a:srgbClr val="F52793"/>
                </a:solidFill>
                <a:latin typeface="Verdana" panose="020B0604030504040204" pitchFamily="34" charset="0"/>
                <a:ea typeface="Verdana" panose="020B0604030504040204" pitchFamily="34" charset="0"/>
                <a:cs typeface="Verdana" panose="020B0604030504040204" pitchFamily="34" charset="0"/>
              </a:rPr>
              <a:t>-</a:t>
            </a: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entre els elements que no s’han de separar:</a:t>
            </a:r>
          </a:p>
          <a:p>
            <a:pPr marL="1257300" lvl="2" indent="-342900" algn="just">
              <a:buFont typeface="Arial" panose="020B0604020202020204" pitchFamily="34" charset="0"/>
              <a:buChar char="•"/>
              <a:defRPr/>
            </a:pPr>
            <a:endPar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3086100" lvl="6" indent="-342900" algn="just">
              <a:buFont typeface="Calibri" panose="020F050202020403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noms compostos</a:t>
            </a:r>
          </a:p>
          <a:p>
            <a:pPr marL="3086100" lvl="6" indent="-342900" algn="just">
              <a:buFont typeface="Calibri" panose="020F050202020403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dos cognoms</a:t>
            </a:r>
          </a:p>
          <a:p>
            <a:pPr marL="3086100" lvl="6" indent="-342900" algn="just">
              <a:buFont typeface="Calibri" panose="020F0502020204030204" pitchFamily="34" charset="0"/>
              <a:buChar char="−"/>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cognoms compostos</a:t>
            </a:r>
          </a:p>
          <a:p>
            <a:pPr marL="171450" indent="-171450">
              <a:buFont typeface="Calibri" panose="020F0502020204030204" pitchFamily="34" charset="0"/>
              <a:buChar char="−"/>
              <a:defRPr/>
            </a:pPr>
            <a:endParaRPr lang="ca-ES" sz="1200" dirty="0">
              <a:solidFill>
                <a:schemeClr val="tx1">
                  <a:lumMod val="50000"/>
                  <a:lumOff val="50000"/>
                </a:schemeClr>
              </a:solidFill>
              <a:latin typeface="+mn-lt"/>
            </a:endParaRPr>
          </a:p>
          <a:p>
            <a:pPr marL="171450" indent="-171450">
              <a:buFont typeface="Courier New" panose="02070309020205020404" pitchFamily="49" charset="0"/>
              <a:buChar char="o"/>
              <a:defRPr/>
            </a:pPr>
            <a:endParaRPr lang="ca-ES" sz="1200" dirty="0">
              <a:solidFill>
                <a:schemeClr val="tx1">
                  <a:lumMod val="50000"/>
                  <a:lumOff val="50000"/>
                </a:schemeClr>
              </a:solidFill>
              <a:latin typeface="+mn-lt"/>
            </a:endParaRPr>
          </a:p>
          <a:p>
            <a:pPr>
              <a:defRPr/>
            </a:pPr>
            <a:endParaRPr lang="ca-ES" sz="1200" dirty="0">
              <a:solidFill>
                <a:schemeClr val="tx1">
                  <a:lumMod val="50000"/>
                  <a:lumOff val="50000"/>
                </a:schemeClr>
              </a:solidFill>
              <a:latin typeface="+mn-lt"/>
            </a:endParaRPr>
          </a:p>
          <a:p>
            <a:pPr marL="285750" indent="-285750">
              <a:buFontTx/>
              <a:buChar char="-"/>
              <a:defRPr/>
            </a:pPr>
            <a:endParaRPr lang="ca-ES" dirty="0"/>
          </a:p>
          <a:p>
            <a:pPr>
              <a:defRPr/>
            </a:pPr>
            <a:endParaRPr lang="ca-ES" dirty="0"/>
          </a:p>
        </p:txBody>
      </p:sp>
    </p:spTree>
    <p:extLst>
      <p:ext uri="{BB962C8B-B14F-4D97-AF65-F5344CB8AC3E}">
        <p14:creationId xmlns:p14="http://schemas.microsoft.com/office/powerpoint/2010/main" val="19041331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1026">
            <a:extLst>
              <a:ext uri="{FF2B5EF4-FFF2-40B4-BE49-F238E27FC236}">
                <a16:creationId xmlns:a16="http://schemas.microsoft.com/office/drawing/2014/main" id="{52F06FA7-A9EE-4ECB-B030-7C61FF5383E7}"/>
              </a:ext>
            </a:extLst>
          </p:cNvPr>
          <p:cNvSpPr>
            <a:spLocks noGrp="1" noChangeArrowheads="1"/>
          </p:cNvSpPr>
          <p:nvPr>
            <p:ph type="title" idx="4294967295"/>
          </p:nvPr>
        </p:nvSpPr>
        <p:spPr bwMode="auto">
          <a:xfrm>
            <a:off x="539750" y="112553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d’autor</a:t>
            </a:r>
          </a:p>
        </p:txBody>
      </p:sp>
      <p:sp>
        <p:nvSpPr>
          <p:cNvPr id="10" name="QuadreDeText 9">
            <a:extLst>
              <a:ext uri="{FF2B5EF4-FFF2-40B4-BE49-F238E27FC236}">
                <a16:creationId xmlns:a16="http://schemas.microsoft.com/office/drawing/2014/main" id="{FBD68B89-F0C8-495C-9BA2-41C2B0E85CB1}"/>
              </a:ext>
            </a:extLst>
          </p:cNvPr>
          <p:cNvSpPr txBox="1"/>
          <p:nvPr/>
        </p:nvSpPr>
        <p:spPr>
          <a:xfrm>
            <a:off x="1908175" y="2133600"/>
            <a:ext cx="5111750" cy="3170099"/>
          </a:xfrm>
          <a:prstGeom prst="rect">
            <a:avLst/>
          </a:prstGeom>
          <a:noFill/>
        </p:spPr>
        <p:txBody>
          <a:bodyPr>
            <a:spAutoFit/>
          </a:bodyPr>
          <a:lstStyle/>
          <a:p>
            <a:pPr>
              <a:defRPr/>
            </a:pPr>
            <a:r>
              <a:rPr lang="ca-E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Exemple:</a:t>
            </a:r>
          </a:p>
          <a:p>
            <a:pPr lvl="1">
              <a:defRPr/>
            </a:pPr>
            <a:endParaRPr lang="ca-E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lvl="1">
              <a:defRPr/>
            </a:pPr>
            <a:r>
              <a:rPr lang="ca-E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Joan Serrat González </a:t>
            </a:r>
          </a:p>
          <a:p>
            <a:pPr lvl="1">
              <a:defRPr/>
            </a:pPr>
            <a:endParaRPr lang="ca-E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lvl="1">
              <a:defRPr/>
            </a:pPr>
            <a:r>
              <a:rPr lang="ca-E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González, Joan S.</a:t>
            </a:r>
          </a:p>
          <a:p>
            <a:pPr lvl="1">
              <a:defRPr/>
            </a:pPr>
            <a:endParaRPr lang="ca-E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lvl="1">
              <a:defRPr/>
            </a:pPr>
            <a:r>
              <a:rPr lang="ca-ES" sz="2400" b="1" dirty="0">
                <a:solidFill>
                  <a:srgbClr val="F52793"/>
                </a:solidFill>
                <a:latin typeface="Verdana" panose="020B0604030504040204" pitchFamily="34" charset="0"/>
                <a:ea typeface="Verdana" panose="020B0604030504040204" pitchFamily="34" charset="0"/>
                <a:cs typeface="Verdana" panose="020B0604030504040204" pitchFamily="34" charset="0"/>
              </a:rPr>
              <a:t>Joan Serrat-González</a:t>
            </a:r>
          </a:p>
          <a:p>
            <a:pPr>
              <a:defRPr/>
            </a:pPr>
            <a:endParaRPr lang="ca-ES" sz="3200" dirty="0">
              <a:latin typeface="+mn-lt"/>
            </a:endParaRPr>
          </a:p>
        </p:txBody>
      </p:sp>
    </p:spTree>
    <p:extLst>
      <p:ext uri="{BB962C8B-B14F-4D97-AF65-F5344CB8AC3E}">
        <p14:creationId xmlns:p14="http://schemas.microsoft.com/office/powerpoint/2010/main" val="16363543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6">
            <a:extLst>
              <a:ext uri="{FF2B5EF4-FFF2-40B4-BE49-F238E27FC236}">
                <a16:creationId xmlns:a16="http://schemas.microsoft.com/office/drawing/2014/main" id="{E5D3BCF4-3B33-4117-9C14-CB5F45932478}"/>
              </a:ext>
            </a:extLst>
          </p:cNvPr>
          <p:cNvSpPr>
            <a:spLocks noGrp="1" noChangeArrowheads="1"/>
          </p:cNvSpPr>
          <p:nvPr>
            <p:ph type="title" idx="4294967295"/>
          </p:nvPr>
        </p:nvSpPr>
        <p:spPr bwMode="auto">
          <a:xfrm>
            <a:off x="539750" y="112553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d’autor</a:t>
            </a:r>
          </a:p>
        </p:txBody>
      </p:sp>
      <p:sp>
        <p:nvSpPr>
          <p:cNvPr id="10" name="QuadreDeText 9">
            <a:extLst>
              <a:ext uri="{FF2B5EF4-FFF2-40B4-BE49-F238E27FC236}">
                <a16:creationId xmlns:a16="http://schemas.microsoft.com/office/drawing/2014/main" id="{7601837E-4E75-43C3-8A20-B8D016D625AF}"/>
              </a:ext>
            </a:extLst>
          </p:cNvPr>
          <p:cNvSpPr txBox="1"/>
          <p:nvPr/>
        </p:nvSpPr>
        <p:spPr>
          <a:xfrm>
            <a:off x="755650" y="2133600"/>
            <a:ext cx="3600450" cy="3447098"/>
          </a:xfrm>
          <a:prstGeom prst="rect">
            <a:avLst/>
          </a:prstGeom>
          <a:noFill/>
        </p:spPr>
        <p:txBody>
          <a:bodyPr>
            <a:spAutoFit/>
          </a:bodyPr>
          <a:lstStyle/>
          <a:p>
            <a:pPr>
              <a:defRPr/>
            </a:pPr>
            <a:r>
              <a:rPr lang="ca-ES"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Nom</a:t>
            </a:r>
            <a:endParaRPr lang="es-ES"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Anna Maria Cases Cardona</a:t>
            </a: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Cristina Goicoechea Soler</a:t>
            </a: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Josep Roca Sastre Zabaleta</a:t>
            </a: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Marcos Santos Díaz-Aguado</a:t>
            </a:r>
          </a:p>
          <a:p>
            <a:pPr algn="just">
              <a:defRPr/>
            </a:pPr>
            <a:endParaRPr lang="es-ES" sz="2000" dirty="0">
              <a:solidFill>
                <a:schemeClr val="tx1">
                  <a:lumMod val="50000"/>
                  <a:lumOff val="50000"/>
                </a:schemeClr>
              </a:solidFill>
            </a:endParaRPr>
          </a:p>
        </p:txBody>
      </p:sp>
      <p:sp>
        <p:nvSpPr>
          <p:cNvPr id="5" name="QuadreDeText 4">
            <a:extLst>
              <a:ext uri="{FF2B5EF4-FFF2-40B4-BE49-F238E27FC236}">
                <a16:creationId xmlns:a16="http://schemas.microsoft.com/office/drawing/2014/main" id="{7C836A07-567C-41F9-B8BC-3D515AEF618F}"/>
              </a:ext>
            </a:extLst>
          </p:cNvPr>
          <p:cNvSpPr txBox="1"/>
          <p:nvPr/>
        </p:nvSpPr>
        <p:spPr>
          <a:xfrm>
            <a:off x="4572000" y="2133600"/>
            <a:ext cx="3600450" cy="3724096"/>
          </a:xfrm>
          <a:prstGeom prst="rect">
            <a:avLst/>
          </a:prstGeom>
          <a:noFill/>
        </p:spPr>
        <p:txBody>
          <a:bodyPr>
            <a:spAutoFit/>
          </a:bodyPr>
          <a:lstStyle/>
          <a:p>
            <a:pPr>
              <a:defRPr/>
            </a:pPr>
            <a:r>
              <a:rPr lang="ca-ES"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Nom Bibliogràfic Únic</a:t>
            </a:r>
            <a:endParaRPr lang="es-ES"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Anna-M. Cases Cardona</a:t>
            </a: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Anna-Maria Cases-Cardona</a:t>
            </a: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Cristina Goicoechea</a:t>
            </a: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Cristina Goicoechea-Soler</a:t>
            </a: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Josep Roca-Sastre</a:t>
            </a: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Josep Roca-Sastre-Zabaleta</a:t>
            </a:r>
          </a:p>
          <a:p>
            <a:pPr algn="just">
              <a:defRPr/>
            </a:pPr>
            <a:endPar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Marcos Santos </a:t>
            </a:r>
          </a:p>
          <a:p>
            <a:pPr algn="just">
              <a:defRPr/>
            </a:pPr>
            <a:r>
              <a:rPr lang="es-E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Marcos Santos-Díaz-Aguado</a:t>
            </a:r>
          </a:p>
          <a:p>
            <a:pPr algn="just">
              <a:defRPr/>
            </a:pPr>
            <a:endParaRPr lang="es-ES" sz="2000" dirty="0">
              <a:solidFill>
                <a:schemeClr val="tx1">
                  <a:lumMod val="50000"/>
                  <a:lumOff val="50000"/>
                </a:schemeClr>
              </a:solidFill>
            </a:endParaRPr>
          </a:p>
        </p:txBody>
      </p:sp>
    </p:spTree>
    <p:extLst>
      <p:ext uri="{BB962C8B-B14F-4D97-AF65-F5344CB8AC3E}">
        <p14:creationId xmlns:p14="http://schemas.microsoft.com/office/powerpoint/2010/main" val="38196883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1026">
            <a:extLst>
              <a:ext uri="{FF2B5EF4-FFF2-40B4-BE49-F238E27FC236}">
                <a16:creationId xmlns:a16="http://schemas.microsoft.com/office/drawing/2014/main" id="{EDB7D33C-671A-4288-A116-2AD34227F7E1}"/>
              </a:ext>
            </a:extLst>
          </p:cNvPr>
          <p:cNvSpPr>
            <a:spLocks noGrp="1" noChangeArrowheads="1"/>
          </p:cNvSpPr>
          <p:nvPr>
            <p:ph type="title" idx="4294967295"/>
          </p:nvPr>
        </p:nvSpPr>
        <p:spPr bwMode="auto">
          <a:xfrm>
            <a:off x="539750" y="1125538"/>
            <a:ext cx="83534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ca-ES" altLang="ca-ES" sz="2400" b="1" dirty="0">
                <a:solidFill>
                  <a:srgbClr val="336699"/>
                </a:solidFill>
                <a:latin typeface="Verdana" panose="020B0604030504040204" pitchFamily="34" charset="0"/>
                <a:ea typeface="Verdana" panose="020B0604030504040204" pitchFamily="34" charset="0"/>
                <a:cs typeface="Verdana" panose="020B0604030504040204" pitchFamily="34" charset="0"/>
              </a:rPr>
              <a:t>Normalització dels noms d’autor</a:t>
            </a:r>
          </a:p>
        </p:txBody>
      </p:sp>
      <p:sp>
        <p:nvSpPr>
          <p:cNvPr id="10" name="QuadreDeText 9">
            <a:extLst>
              <a:ext uri="{FF2B5EF4-FFF2-40B4-BE49-F238E27FC236}">
                <a16:creationId xmlns:a16="http://schemas.microsoft.com/office/drawing/2014/main" id="{AA2457CF-B2B9-4046-8BAE-717B2EAAE787}"/>
              </a:ext>
            </a:extLst>
          </p:cNvPr>
          <p:cNvSpPr txBox="1"/>
          <p:nvPr/>
        </p:nvSpPr>
        <p:spPr>
          <a:xfrm>
            <a:off x="755650" y="3534803"/>
            <a:ext cx="3600450" cy="1631950"/>
          </a:xfrm>
          <a:prstGeom prst="rect">
            <a:avLst/>
          </a:prstGeom>
          <a:noFill/>
        </p:spPr>
        <p:txBody>
          <a:bodyPr>
            <a:spAutoFit/>
          </a:bodyPr>
          <a:lstStyle/>
          <a:p>
            <a:pPr>
              <a:defRPr/>
            </a:pPr>
            <a:r>
              <a:rPr lang="ca-ES"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Nom</a:t>
            </a:r>
            <a:endParaRPr lang="es-ES"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Isabel Lucia Martín Martín</a:t>
            </a:r>
            <a:endParaRPr lang="es-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sz="2000" dirty="0">
              <a:solidFill>
                <a:schemeClr val="tx1">
                  <a:lumMod val="50000"/>
                  <a:lumOff val="50000"/>
                </a:schemeClr>
              </a:solidFill>
            </a:endParaRPr>
          </a:p>
          <a:p>
            <a:pPr algn="just">
              <a:defRPr/>
            </a:pPr>
            <a:endParaRPr lang="es-ES" sz="2000" dirty="0">
              <a:solidFill>
                <a:schemeClr val="tx1">
                  <a:lumMod val="50000"/>
                  <a:lumOff val="50000"/>
                </a:schemeClr>
              </a:solidFill>
            </a:endParaRPr>
          </a:p>
          <a:p>
            <a:pPr algn="just">
              <a:defRPr/>
            </a:pPr>
            <a:endParaRPr lang="es-ES" sz="2000" dirty="0">
              <a:solidFill>
                <a:schemeClr val="tx1">
                  <a:lumMod val="50000"/>
                  <a:lumOff val="50000"/>
                </a:schemeClr>
              </a:solidFill>
            </a:endParaRPr>
          </a:p>
        </p:txBody>
      </p:sp>
      <p:sp>
        <p:nvSpPr>
          <p:cNvPr id="5" name="QuadreDeText 4">
            <a:extLst>
              <a:ext uri="{FF2B5EF4-FFF2-40B4-BE49-F238E27FC236}">
                <a16:creationId xmlns:a16="http://schemas.microsoft.com/office/drawing/2014/main" id="{438E173C-A0DF-4A4A-9E19-5461807228C6}"/>
              </a:ext>
            </a:extLst>
          </p:cNvPr>
          <p:cNvSpPr txBox="1"/>
          <p:nvPr/>
        </p:nvSpPr>
        <p:spPr>
          <a:xfrm>
            <a:off x="4643438" y="3525838"/>
            <a:ext cx="3600450" cy="1631216"/>
          </a:xfrm>
          <a:prstGeom prst="rect">
            <a:avLst/>
          </a:prstGeom>
          <a:noFill/>
        </p:spPr>
        <p:txBody>
          <a:bodyPr>
            <a:spAutoFit/>
          </a:bodyPr>
          <a:lstStyle/>
          <a:p>
            <a:pPr>
              <a:defRPr/>
            </a:pPr>
            <a:r>
              <a:rPr lang="ca-ES"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Nom Bibliogràfic Únic</a:t>
            </a:r>
            <a:endParaRPr lang="es-ES"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r>
              <a:rPr lang="es-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Isabel L. Martín</a:t>
            </a:r>
          </a:p>
          <a:p>
            <a:pPr algn="just">
              <a:defRPr/>
            </a:pPr>
            <a:r>
              <a:rPr lang="es-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Isabel L. Martín-Martín</a:t>
            </a:r>
          </a:p>
          <a:p>
            <a:pPr algn="just">
              <a:defRPr/>
            </a:pPr>
            <a:r>
              <a:rPr lang="ca-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Isabel-Lucia Martín-Martín</a:t>
            </a:r>
            <a:endParaRPr lang="es-ES"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sz="2000" dirty="0">
              <a:solidFill>
                <a:schemeClr val="tx1">
                  <a:lumMod val="50000"/>
                  <a:lumOff val="50000"/>
                </a:schemeClr>
              </a:solidFill>
            </a:endParaRPr>
          </a:p>
        </p:txBody>
      </p:sp>
      <p:sp>
        <p:nvSpPr>
          <p:cNvPr id="2" name="QuadreDeText 1">
            <a:extLst>
              <a:ext uri="{FF2B5EF4-FFF2-40B4-BE49-F238E27FC236}">
                <a16:creationId xmlns:a16="http://schemas.microsoft.com/office/drawing/2014/main" id="{CFCA465B-0C17-4912-9F53-36B9FB6086F1}"/>
              </a:ext>
            </a:extLst>
          </p:cNvPr>
          <p:cNvSpPr txBox="1"/>
          <p:nvPr/>
        </p:nvSpPr>
        <p:spPr>
          <a:xfrm>
            <a:off x="611188" y="2269407"/>
            <a:ext cx="5113337" cy="461963"/>
          </a:xfrm>
          <a:prstGeom prst="rect">
            <a:avLst/>
          </a:prstGeom>
          <a:noFill/>
        </p:spPr>
        <p:txBody>
          <a:bodyPr>
            <a:spAutoFit/>
          </a:bodyPr>
          <a:lstStyle/>
          <a:p>
            <a:pPr>
              <a:defRPr/>
            </a:pPr>
            <a:r>
              <a:rPr lang="ca-ES" sz="2400" b="1" dirty="0">
                <a:solidFill>
                  <a:schemeClr val="tx1">
                    <a:lumMod val="50000"/>
                    <a:lumOff val="50000"/>
                  </a:schemeClr>
                </a:solidFill>
              </a:rPr>
              <a:t>Noms compostos</a:t>
            </a:r>
            <a:endParaRPr lang="es-ES" sz="2400" b="1" dirty="0">
              <a:solidFill>
                <a:schemeClr val="tx1">
                  <a:lumMod val="50000"/>
                  <a:lumOff val="50000"/>
                </a:schemeClr>
              </a:solidFill>
            </a:endParaRPr>
          </a:p>
        </p:txBody>
      </p:sp>
      <p:sp>
        <p:nvSpPr>
          <p:cNvPr id="7" name="QuadreDeText 6">
            <a:extLst>
              <a:ext uri="{FF2B5EF4-FFF2-40B4-BE49-F238E27FC236}">
                <a16:creationId xmlns:a16="http://schemas.microsoft.com/office/drawing/2014/main" id="{1E9323A6-6D31-4A75-923C-F7420F5986A1}"/>
              </a:ext>
            </a:extLst>
          </p:cNvPr>
          <p:cNvSpPr txBox="1"/>
          <p:nvPr/>
        </p:nvSpPr>
        <p:spPr>
          <a:xfrm>
            <a:off x="611188" y="5876925"/>
            <a:ext cx="7921625" cy="523220"/>
          </a:xfrm>
          <a:prstGeom prst="rect">
            <a:avLst/>
          </a:prstGeom>
          <a:noFill/>
        </p:spPr>
        <p:txBody>
          <a:bodyPr>
            <a:spAutoFit/>
          </a:bodyPr>
          <a:lstStyle/>
          <a:p>
            <a:pPr>
              <a:defRPr/>
            </a:pPr>
            <a:r>
              <a:rPr lang="ca-ES" sz="1400" dirty="0">
                <a:solidFill>
                  <a:srgbClr val="002060"/>
                </a:solidFill>
                <a:latin typeface="Verdana" panose="020B0604030504040204" pitchFamily="34" charset="0"/>
                <a:ea typeface="Verdana" panose="020B0604030504040204" pitchFamily="34" charset="0"/>
                <a:cs typeface="Verdana" panose="020B0604030504040204" pitchFamily="34" charset="0"/>
                <a:hlinkClick r:id="rId3"/>
              </a:rPr>
              <a:t>Recomanacions per a la correcta identificació d’autors i institucions de la Universitat de Barcelona en les publicacions científiques</a:t>
            </a:r>
            <a:endParaRPr lang="ca-ES"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3551437"/>
      </p:ext>
    </p:extLst>
  </p:cSld>
  <p:clrMapOvr>
    <a:masterClrMapping/>
  </p:clrMapOvr>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13B262E4-2759-49D9-9D38-F5F936F71736}" vid="{2D9FA543-144A-470E-88C1-E4214A51516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presentacio_general_filosofia (1)</Template>
  <TotalTime>558</TotalTime>
  <Words>852</Words>
  <Application>Microsoft Office PowerPoint</Application>
  <PresentationFormat>Presentación en pantalla (4:3)</PresentationFormat>
  <Paragraphs>169</Paragraphs>
  <Slides>27</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Courier New</vt:lpstr>
      <vt:lpstr>Verdana</vt:lpstr>
      <vt:lpstr>Tema de Office</vt:lpstr>
      <vt:lpstr>Presentación de PowerPoint</vt:lpstr>
      <vt:lpstr>Presentación de PowerPoint</vt:lpstr>
      <vt:lpstr>Presentación de PowerPoint</vt:lpstr>
      <vt:lpstr>Normalització dels noms d’autor i institucions</vt:lpstr>
      <vt:lpstr>Normalització dels noms d’autor</vt:lpstr>
      <vt:lpstr>Normalització dels noms d’autor</vt:lpstr>
      <vt:lpstr>Normalització dels noms d’autor</vt:lpstr>
      <vt:lpstr>Normalització dels noms d’autor</vt:lpstr>
      <vt:lpstr>Normalització dels noms d’autor</vt:lpstr>
      <vt:lpstr>Presentación de PowerPoint</vt:lpstr>
      <vt:lpstr>Normalització dels noms d’institucions</vt:lpstr>
      <vt:lpstr>Presentación de PowerPoint</vt:lpstr>
      <vt:lpstr>Presentación de PowerPoint</vt:lpstr>
      <vt:lpstr>Presentación de PowerPoint</vt:lpstr>
      <vt:lpstr>Presentación de PowerPoint</vt:lpstr>
      <vt:lpstr>ORCID   Open Researcher and Contributor ID </vt:lpstr>
      <vt:lpstr>ORCID   Open Researcher and Contributor ID </vt:lpstr>
      <vt:lpstr>Presentación de PowerPoint</vt:lpstr>
      <vt:lpstr>ORCID   Open Researcher and Contributor ID </vt:lpstr>
      <vt:lpstr>ORCID   Vídeo</vt:lpstr>
      <vt:lpstr>Presentación de PowerPoint</vt:lpstr>
      <vt:lpstr>ORCID   Open Researcher and Contributor ID </vt:lpstr>
      <vt:lpstr>ORCID   Open Researcher and Contributor ID </vt:lpstr>
      <vt:lpstr>Scopus Author Identifier</vt:lpstr>
      <vt:lpstr>Researcher ID (wos) </vt:lpstr>
      <vt:lpstr>Presentación de PowerPoint</vt:lpstr>
      <vt:lpstr>Presentación de PowerPoint</vt:lpstr>
    </vt:vector>
  </TitlesOfParts>
  <Company>Universitatde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Del Carmen Barragan Fernan</dc:creator>
  <cp:lastModifiedBy>Maria Del Carmen Barragan Fernan</cp:lastModifiedBy>
  <cp:revision>92</cp:revision>
  <dcterms:created xsi:type="dcterms:W3CDTF">2018-05-05T16:19:38Z</dcterms:created>
  <dcterms:modified xsi:type="dcterms:W3CDTF">2018-05-30T08:49:06Z</dcterms:modified>
</cp:coreProperties>
</file>