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93" r:id="rId3"/>
    <p:sldId id="269" r:id="rId4"/>
    <p:sldId id="265" r:id="rId5"/>
    <p:sldId id="268" r:id="rId6"/>
    <p:sldId id="286" r:id="rId7"/>
    <p:sldId id="295" r:id="rId8"/>
    <p:sldId id="266" r:id="rId9"/>
    <p:sldId id="267" r:id="rId10"/>
    <p:sldId id="270" r:id="rId11"/>
    <p:sldId id="272" r:id="rId12"/>
    <p:sldId id="271" r:id="rId13"/>
    <p:sldId id="277" r:id="rId14"/>
    <p:sldId id="273" r:id="rId15"/>
    <p:sldId id="278" r:id="rId16"/>
    <p:sldId id="280" r:id="rId17"/>
    <p:sldId id="292" r:id="rId18"/>
    <p:sldId id="291" r:id="rId19"/>
    <p:sldId id="288" r:id="rId20"/>
    <p:sldId id="289" r:id="rId21"/>
    <p:sldId id="290" r:id="rId22"/>
    <p:sldId id="294" r:id="rId23"/>
  </p:sldIdLst>
  <p:sldSz cx="9144000" cy="6858000" type="screen4x3"/>
  <p:notesSz cx="6797675" cy="987425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8535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695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85435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9770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10857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253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5435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8068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92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12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000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540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347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219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827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420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5822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1311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459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04/07/2018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04/07/2018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04/07/2018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85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72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80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3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17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8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84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04/07/2018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23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563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7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04/07/2018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04/07/2018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04/07/2018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04/07/2018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04/07/2018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04/07/2018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04/07/2018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1D9C-3F88-4E18-B268-EF7D3F40CB2D}" type="datetimeFigureOut">
              <a:rPr lang="ca-ES" smtClean="0"/>
              <a:t>04/07/2018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2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3006" y="2904498"/>
            <a:ext cx="8523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</a:rPr>
              <a:t>Experiencia</a:t>
            </a:r>
            <a:r>
              <a:rPr lang="ca-ES" sz="3600" b="1" dirty="0">
                <a:solidFill>
                  <a:schemeClr val="bg1"/>
                </a:solidFill>
              </a:rPr>
              <a:t> CRAI - Universitat de Barcelona 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B0A834-A7E4-4C05-99E4-7604AD98C5C7}"/>
              </a:ext>
            </a:extLst>
          </p:cNvPr>
          <p:cNvSpPr txBox="1"/>
          <p:nvPr/>
        </p:nvSpPr>
        <p:spPr>
          <a:xfrm>
            <a:off x="922789" y="6043727"/>
            <a:ext cx="808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bg1"/>
                </a:solidFill>
              </a:rPr>
              <a:t>Jornada de Buenas Prácticas: la Excelencia, una gestión orientada al ciudadano</a:t>
            </a:r>
          </a:p>
          <a:p>
            <a:pPr algn="r"/>
            <a:r>
              <a:rPr lang="es-ES" sz="1600" dirty="0">
                <a:solidFill>
                  <a:schemeClr val="bg1"/>
                </a:solidFill>
              </a:rPr>
              <a:t>4 de julio de 2018</a:t>
            </a:r>
          </a:p>
          <a:p>
            <a:pPr algn="r"/>
            <a:r>
              <a:rPr lang="es-ES" sz="1600" dirty="0">
                <a:solidFill>
                  <a:schemeClr val="bg1"/>
                </a:solidFill>
              </a:rPr>
              <a:t>Alba, Eva; Casals, Judit; </a:t>
            </a:r>
            <a:r>
              <a:rPr lang="es-ES" sz="1600" dirty="0" err="1">
                <a:solidFill>
                  <a:schemeClr val="bg1"/>
                </a:solidFill>
              </a:rPr>
              <a:t>Melsió</a:t>
            </a:r>
            <a:r>
              <a:rPr lang="es-ES" sz="1600" dirty="0">
                <a:solidFill>
                  <a:schemeClr val="bg1"/>
                </a:solidFill>
              </a:rPr>
              <a:t>, Carme</a:t>
            </a:r>
            <a:endParaRPr lang="ca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7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10</a:t>
            </a:fld>
            <a:endParaRPr lang="ca-ES"/>
          </a:p>
        </p:txBody>
      </p:sp>
      <p:sp>
        <p:nvSpPr>
          <p:cNvPr id="49" name="Globo: flecha hacia abajo 48">
            <a:extLst>
              <a:ext uri="{FF2B5EF4-FFF2-40B4-BE49-F238E27FC236}">
                <a16:creationId xmlns:a16="http://schemas.microsoft.com/office/drawing/2014/main" id="{DDD95616-DF1F-49A2-96F0-3EE5FD3B7BA1}"/>
              </a:ext>
            </a:extLst>
          </p:cNvPr>
          <p:cNvSpPr/>
          <p:nvPr/>
        </p:nvSpPr>
        <p:spPr>
          <a:xfrm>
            <a:off x="1148225" y="1743775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Fomento de creatividad e innovación</a:t>
            </a:r>
          </a:p>
        </p:txBody>
      </p:sp>
      <p:sp>
        <p:nvSpPr>
          <p:cNvPr id="24" name="Globo: flecha hacia abajo 23">
            <a:extLst>
              <a:ext uri="{FF2B5EF4-FFF2-40B4-BE49-F238E27FC236}">
                <a16:creationId xmlns:a16="http://schemas.microsoft.com/office/drawing/2014/main" id="{9760DB6D-105D-46C4-9967-AC871D49ED91}"/>
              </a:ext>
            </a:extLst>
          </p:cNvPr>
          <p:cNvSpPr/>
          <p:nvPr/>
        </p:nvSpPr>
        <p:spPr>
          <a:xfrm>
            <a:off x="3585312" y="1743775"/>
            <a:ext cx="1521859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Comunicación interna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F15B527-D684-4735-B41E-5363FE1CE5C4}"/>
              </a:ext>
            </a:extLst>
          </p:cNvPr>
          <p:cNvSpPr txBox="1"/>
          <p:nvPr/>
        </p:nvSpPr>
        <p:spPr>
          <a:xfrm>
            <a:off x="3298363" y="3000238"/>
            <a:ext cx="23306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Creación de un  nuevo canal: Comunicaciones de la Dirección </a:t>
            </a:r>
            <a:r>
              <a:rPr lang="es-ES" sz="1300" dirty="0">
                <a:solidFill>
                  <a:schemeClr val="accent6"/>
                </a:solidFill>
              </a:rPr>
              <a:t>(C19 PM 2015-16)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Consolidación de las Jornadas de Buenas Prácticas </a:t>
            </a:r>
            <a:r>
              <a:rPr lang="es-ES" sz="1300" dirty="0">
                <a:solidFill>
                  <a:schemeClr val="accent6"/>
                </a:solidFill>
              </a:rPr>
              <a:t>(C20 PM 2015-16)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Visita anual de la Directora a los CRAI Bibliotecas</a:t>
            </a:r>
          </a:p>
          <a:p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i="1" dirty="0"/>
              <a:t>Plan de comunicación interna del CRAI </a:t>
            </a:r>
            <a:r>
              <a:rPr lang="es-ES" sz="1300" dirty="0">
                <a:solidFill>
                  <a:schemeClr val="accent6"/>
                </a:solidFill>
              </a:rPr>
              <a:t>(AM6-17)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B4BAEB54-745B-43D7-BFCD-0112F250984D}"/>
              </a:ext>
            </a:extLst>
          </p:cNvPr>
          <p:cNvSpPr/>
          <p:nvPr/>
        </p:nvSpPr>
        <p:spPr>
          <a:xfrm>
            <a:off x="4273005" y="6047865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Globo: flecha hacia abajo 27">
            <a:extLst>
              <a:ext uri="{FF2B5EF4-FFF2-40B4-BE49-F238E27FC236}">
                <a16:creationId xmlns:a16="http://schemas.microsoft.com/office/drawing/2014/main" id="{D7C01493-EC05-4BD9-86E7-8BA7E043F061}"/>
              </a:ext>
            </a:extLst>
          </p:cNvPr>
          <p:cNvSpPr/>
          <p:nvPr/>
        </p:nvSpPr>
        <p:spPr>
          <a:xfrm>
            <a:off x="6297668" y="1769300"/>
            <a:ext cx="164670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Implicación en gestión por procesos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C5E3B6-D536-405F-B48A-E0B8BE67CEE8}"/>
              </a:ext>
            </a:extLst>
          </p:cNvPr>
          <p:cNvSpPr txBox="1"/>
          <p:nvPr/>
        </p:nvSpPr>
        <p:spPr>
          <a:xfrm>
            <a:off x="6240200" y="3006857"/>
            <a:ext cx="219073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Incremento de la participación del personal  en los Planes de mejora </a:t>
            </a:r>
            <a:r>
              <a:rPr lang="es-ES" sz="1300" dirty="0">
                <a:solidFill>
                  <a:schemeClr val="accent6"/>
                </a:solidFill>
              </a:rPr>
              <a:t>(AM1-17)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s-ES" sz="13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DA3CAA-4B7F-4962-8563-4F4C9DC5F736}"/>
              </a:ext>
            </a:extLst>
          </p:cNvPr>
          <p:cNvSpPr txBox="1"/>
          <p:nvPr/>
        </p:nvSpPr>
        <p:spPr>
          <a:xfrm>
            <a:off x="718935" y="3005344"/>
            <a:ext cx="234570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 err="1"/>
              <a:t>InnovaCRAI</a:t>
            </a:r>
            <a:r>
              <a:rPr lang="es-ES" sz="1300" dirty="0"/>
              <a:t> </a:t>
            </a:r>
            <a:r>
              <a:rPr lang="es-ES" sz="1300" dirty="0">
                <a:solidFill>
                  <a:schemeClr val="accent6"/>
                </a:solidFill>
              </a:rPr>
              <a:t>(AM17-17)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Jornadas de Buenas Prácticas </a:t>
            </a:r>
            <a:r>
              <a:rPr lang="es-ES" sz="1300" dirty="0">
                <a:solidFill>
                  <a:schemeClr val="accent6"/>
                </a:solidFill>
              </a:rPr>
              <a:t>(C20 PM 2015-16)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i="1" dirty="0"/>
              <a:t>Plan de fomento de la creatividad y la innovación </a:t>
            </a:r>
            <a:r>
              <a:rPr lang="es-ES" sz="1300" dirty="0">
                <a:solidFill>
                  <a:schemeClr val="accent6"/>
                </a:solidFill>
              </a:rPr>
              <a:t>(AM17-17)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s-ES" sz="1300" dirty="0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334E1FF8-1697-4B26-862E-F66376151B60}"/>
              </a:ext>
            </a:extLst>
          </p:cNvPr>
          <p:cNvSpPr/>
          <p:nvPr/>
        </p:nvSpPr>
        <p:spPr>
          <a:xfrm>
            <a:off x="1779687" y="4853365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703A839B-55AD-44E0-B28B-342E4CEFB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59041"/>
              </p:ext>
            </p:extLst>
          </p:nvPr>
        </p:nvGraphicFramePr>
        <p:xfrm>
          <a:off x="406861" y="3716833"/>
          <a:ext cx="262096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55">
                  <a:extLst>
                    <a:ext uri="{9D8B030D-6E8A-4147-A177-3AD203B41FA5}">
                      <a16:colId xmlns:a16="http://schemas.microsoft.com/office/drawing/2014/main" val="871190070"/>
                    </a:ext>
                  </a:extLst>
                </a:gridCol>
                <a:gridCol w="460693">
                  <a:extLst>
                    <a:ext uri="{9D8B030D-6E8A-4147-A177-3AD203B41FA5}">
                      <a16:colId xmlns:a16="http://schemas.microsoft.com/office/drawing/2014/main" val="305749361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4051225098"/>
                    </a:ext>
                  </a:extLst>
                </a:gridCol>
                <a:gridCol w="554355">
                  <a:extLst>
                    <a:ext uri="{9D8B030D-6E8A-4147-A177-3AD203B41FA5}">
                      <a16:colId xmlns:a16="http://schemas.microsoft.com/office/drawing/2014/main" val="1590725707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452681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I JBP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II JBP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III JBP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IV JBP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noProof="0" dirty="0" err="1"/>
                        <a:t>Asist</a:t>
                      </a:r>
                      <a:r>
                        <a:rPr lang="es-ES" sz="1100" noProof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4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noProof="0" dirty="0" err="1"/>
                        <a:t>Satisf</a:t>
                      </a:r>
                      <a:r>
                        <a:rPr lang="es-ES" sz="1100" noProof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/>
                        <a:t>84 %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/>
                        <a:t>86 %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679023"/>
                  </a:ext>
                </a:extLst>
              </a:tr>
            </a:tbl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A6327EE7-721F-4D6A-8E09-46BA691D5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57253"/>
              </p:ext>
            </p:extLst>
          </p:nvPr>
        </p:nvGraphicFramePr>
        <p:xfrm>
          <a:off x="3527568" y="3848276"/>
          <a:ext cx="1637348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968">
                  <a:extLst>
                    <a:ext uri="{9D8B030D-6E8A-4147-A177-3AD203B41FA5}">
                      <a16:colId xmlns:a16="http://schemas.microsoft.com/office/drawing/2014/main" val="871190070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3057493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noProof="0" dirty="0"/>
                        <a:t>2017</a:t>
                      </a:r>
                    </a:p>
                    <a:p>
                      <a:endParaRPr lang="es-ES" sz="11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Comunicaciones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4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Noticias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679023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F698B11E-B0DC-48F4-9417-48640A1E8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990341"/>
              </p:ext>
            </p:extLst>
          </p:nvPr>
        </p:nvGraphicFramePr>
        <p:xfrm>
          <a:off x="5552652" y="3860874"/>
          <a:ext cx="3505182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67">
                  <a:extLst>
                    <a:ext uri="{9D8B030D-6E8A-4147-A177-3AD203B41FA5}">
                      <a16:colId xmlns:a16="http://schemas.microsoft.com/office/drawing/2014/main" val="871190070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3057493615"/>
                    </a:ext>
                  </a:extLst>
                </a:gridCol>
                <a:gridCol w="469784">
                  <a:extLst>
                    <a:ext uri="{9D8B030D-6E8A-4147-A177-3AD203B41FA5}">
                      <a16:colId xmlns:a16="http://schemas.microsoft.com/office/drawing/2014/main" val="4051225098"/>
                    </a:ext>
                  </a:extLst>
                </a:gridCol>
                <a:gridCol w="508242">
                  <a:extLst>
                    <a:ext uri="{9D8B030D-6E8A-4147-A177-3AD203B41FA5}">
                      <a16:colId xmlns:a16="http://schemas.microsoft.com/office/drawing/2014/main" val="1590725707"/>
                    </a:ext>
                  </a:extLst>
                </a:gridCol>
                <a:gridCol w="469784">
                  <a:extLst>
                    <a:ext uri="{9D8B030D-6E8A-4147-A177-3AD203B41FA5}">
                      <a16:colId xmlns:a16="http://schemas.microsoft.com/office/drawing/2014/main" val="452681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% personal participante en grupos trabajo / mejora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16 %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23 %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41821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61032FC3-1ABD-455A-B186-9FF70AEE1292}"/>
              </a:ext>
            </a:extLst>
          </p:cNvPr>
          <p:cNvSpPr txBox="1"/>
          <p:nvPr/>
        </p:nvSpPr>
        <p:spPr>
          <a:xfrm>
            <a:off x="159391" y="641348"/>
            <a:ext cx="89258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2016-2018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Mejoras desde la obtención del sello de Excelencia Europea EFQM 400+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Criterio impulsor 3. Personas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a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27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11</a:t>
            </a:fld>
            <a:endParaRPr lang="ca-ES"/>
          </a:p>
        </p:txBody>
      </p:sp>
      <p:sp>
        <p:nvSpPr>
          <p:cNvPr id="49" name="Globo: flecha hacia abajo 48">
            <a:extLst>
              <a:ext uri="{FF2B5EF4-FFF2-40B4-BE49-F238E27FC236}">
                <a16:creationId xmlns:a16="http://schemas.microsoft.com/office/drawing/2014/main" id="{DDD95616-DF1F-49A2-96F0-3EE5FD3B7BA1}"/>
              </a:ext>
            </a:extLst>
          </p:cNvPr>
          <p:cNvSpPr/>
          <p:nvPr/>
        </p:nvSpPr>
        <p:spPr>
          <a:xfrm>
            <a:off x="640195" y="1552956"/>
            <a:ext cx="158658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Alianzas</a:t>
            </a:r>
          </a:p>
        </p:txBody>
      </p:sp>
      <p:sp>
        <p:nvSpPr>
          <p:cNvPr id="28" name="Globo: flecha hacia abajo 27">
            <a:extLst>
              <a:ext uri="{FF2B5EF4-FFF2-40B4-BE49-F238E27FC236}">
                <a16:creationId xmlns:a16="http://schemas.microsoft.com/office/drawing/2014/main" id="{D7C01493-EC05-4BD9-86E7-8BA7E043F061}"/>
              </a:ext>
            </a:extLst>
          </p:cNvPr>
          <p:cNvSpPr/>
          <p:nvPr/>
        </p:nvSpPr>
        <p:spPr>
          <a:xfrm>
            <a:off x="6775824" y="1552956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Recursos económicos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C5E3B6-D536-405F-B48A-E0B8BE67CEE8}"/>
              </a:ext>
            </a:extLst>
          </p:cNvPr>
          <p:cNvSpPr txBox="1"/>
          <p:nvPr/>
        </p:nvSpPr>
        <p:spPr>
          <a:xfrm>
            <a:off x="6199672" y="2787545"/>
            <a:ext cx="300587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Deducción del IVA de investigación cuando es legalmente posible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dirty="0"/>
              <a:t>Ahorro de más de 500.000 €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Incremento de la financiación externa captada </a:t>
            </a:r>
            <a:r>
              <a:rPr lang="es-ES" sz="1300" dirty="0">
                <a:solidFill>
                  <a:schemeClr val="accent6"/>
                </a:solidFill>
              </a:rPr>
              <a:t>(AM5-16)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DA3CAA-4B7F-4962-8563-4F4C9DC5F736}"/>
              </a:ext>
            </a:extLst>
          </p:cNvPr>
          <p:cNvSpPr txBox="1"/>
          <p:nvPr/>
        </p:nvSpPr>
        <p:spPr>
          <a:xfrm>
            <a:off x="487207" y="2762325"/>
            <a:ext cx="240852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Incremento de acuerdos con organizaciones profesionales y sociales </a:t>
            </a:r>
            <a:r>
              <a:rPr lang="es-ES" sz="1300" dirty="0">
                <a:solidFill>
                  <a:schemeClr val="accent6"/>
                </a:solidFill>
              </a:rPr>
              <a:t>(</a:t>
            </a:r>
            <a:r>
              <a:rPr lang="ca-ES" sz="1400" dirty="0">
                <a:solidFill>
                  <a:schemeClr val="accent6"/>
                </a:solidFill>
              </a:rPr>
              <a:t>PE3.1-15-16</a:t>
            </a:r>
            <a:r>
              <a:rPr lang="es-ES" sz="1300" dirty="0">
                <a:solidFill>
                  <a:schemeClr val="accent6"/>
                </a:solidFill>
              </a:rPr>
              <a:t>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Incremento de proyectos con participación del CRAI </a:t>
            </a:r>
            <a:r>
              <a:rPr lang="es-ES" sz="1300" dirty="0">
                <a:solidFill>
                  <a:schemeClr val="accent6"/>
                </a:solidFill>
              </a:rPr>
              <a:t>(</a:t>
            </a:r>
            <a:r>
              <a:rPr lang="ca-ES" sz="1300" dirty="0">
                <a:solidFill>
                  <a:schemeClr val="accent6"/>
                </a:solidFill>
              </a:rPr>
              <a:t>PE3.1-15-16</a:t>
            </a:r>
            <a:r>
              <a:rPr lang="es-ES" sz="1300" dirty="0">
                <a:solidFill>
                  <a:schemeClr val="accent6"/>
                </a:solidFill>
              </a:rPr>
              <a:t>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i="1" dirty="0"/>
              <a:t>Mapa de alianzas del CRAI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703A839B-55AD-44E0-B28B-342E4CEFB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837177"/>
              </p:ext>
            </p:extLst>
          </p:nvPr>
        </p:nvGraphicFramePr>
        <p:xfrm>
          <a:off x="177963" y="3479243"/>
          <a:ext cx="2652713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893">
                  <a:extLst>
                    <a:ext uri="{9D8B030D-6E8A-4147-A177-3AD203B41FA5}">
                      <a16:colId xmlns:a16="http://schemas.microsoft.com/office/drawing/2014/main" val="871190070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305749361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4051225098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1590725707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452681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9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Profes.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341821"/>
                  </a:ext>
                </a:extLst>
              </a:tr>
              <a:tr h="123749"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noProof="0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679023"/>
                  </a:ext>
                </a:extLst>
              </a:tr>
            </a:tbl>
          </a:graphicData>
        </a:graphic>
      </p:graphicFrame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6650E24F-9E22-4DED-AE65-DCF173ADE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05262"/>
              </p:ext>
            </p:extLst>
          </p:nvPr>
        </p:nvGraphicFramePr>
        <p:xfrm>
          <a:off x="177963" y="5083510"/>
          <a:ext cx="270986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043">
                  <a:extLst>
                    <a:ext uri="{9D8B030D-6E8A-4147-A177-3AD203B41FA5}">
                      <a16:colId xmlns:a16="http://schemas.microsoft.com/office/drawing/2014/main" val="871190070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305749361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4051225098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1590725707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4526812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S" sz="11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latin typeface="+mn-lt"/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latin typeface="+mn-lt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latin typeface="+mn-lt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>
                          <a:latin typeface="+mn-lt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9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noProof="0" dirty="0">
                          <a:latin typeface="+mn-lt"/>
                        </a:rPr>
                        <a:t>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341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noProof="0" dirty="0" err="1">
                          <a:latin typeface="+mn-lt"/>
                        </a:rPr>
                        <a:t>Nac</a:t>
                      </a:r>
                      <a:r>
                        <a:rPr lang="es-ES" sz="1100" noProof="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679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noProof="0" dirty="0" err="1">
                          <a:latin typeface="+mn-lt"/>
                        </a:rPr>
                        <a:t>Internac</a:t>
                      </a:r>
                      <a:r>
                        <a:rPr lang="es-ES" sz="1100" noProof="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7830194"/>
                  </a:ext>
                </a:extLst>
              </a:tr>
            </a:tbl>
          </a:graphicData>
        </a:graphic>
      </p:graphicFrame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D25C3F79-BF3D-4FC6-BC88-802E9C7FC20D}"/>
              </a:ext>
            </a:extLst>
          </p:cNvPr>
          <p:cNvSpPr/>
          <p:nvPr/>
        </p:nvSpPr>
        <p:spPr>
          <a:xfrm>
            <a:off x="7407286" y="3236770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D5671E-E8A0-47E3-856A-2DCD30170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22" y="4280261"/>
            <a:ext cx="2756071" cy="1826067"/>
          </a:xfrm>
          <a:prstGeom prst="rect">
            <a:avLst/>
          </a:prstGeom>
        </p:spPr>
      </p:pic>
      <p:sp>
        <p:nvSpPr>
          <p:cNvPr id="16" name="Globo: flecha hacia abajo 15">
            <a:extLst>
              <a:ext uri="{FF2B5EF4-FFF2-40B4-BE49-F238E27FC236}">
                <a16:creationId xmlns:a16="http://schemas.microsoft.com/office/drawing/2014/main" id="{30AE5628-9175-434A-B930-1467A594C8EE}"/>
              </a:ext>
            </a:extLst>
          </p:cNvPr>
          <p:cNvSpPr/>
          <p:nvPr/>
        </p:nvSpPr>
        <p:spPr>
          <a:xfrm>
            <a:off x="3708671" y="1552956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Tecnología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9D98CC6-19D8-4367-852E-AD77B9B61CDB}"/>
              </a:ext>
            </a:extLst>
          </p:cNvPr>
          <p:cNvSpPr txBox="1"/>
          <p:nvPr/>
        </p:nvSpPr>
        <p:spPr>
          <a:xfrm>
            <a:off x="3040814" y="2762325"/>
            <a:ext cx="300587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El CRAI actualiza y renueva su equipamiento tecnológico: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dirty="0"/>
              <a:t>Los programas suscritos por la UB según indicaciones de ATIC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dirty="0"/>
              <a:t>Los programas suscritos a través del CSUC según indicaciones del grupo de trabajo de vigilancia tecnológica del CSUC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dirty="0"/>
              <a:t>Los programas específicos del CRAI según la Unidad de Proyectos contando para ello con ATIC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2FCEB5-6ED4-4BF6-9847-ED4AAD1B2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865" y="5027390"/>
            <a:ext cx="2859506" cy="171874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6A11220-67B4-4B36-AF14-D445B132D588}"/>
              </a:ext>
            </a:extLst>
          </p:cNvPr>
          <p:cNvSpPr txBox="1"/>
          <p:nvPr/>
        </p:nvSpPr>
        <p:spPr>
          <a:xfrm>
            <a:off x="159391" y="641348"/>
            <a:ext cx="89258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2016-2018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Mejoras desde la obtención del sello de Excelencia Europea EFQM 400+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Criterio impulsor 4. Alianzas y Recursos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a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5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12</a:t>
            </a:fld>
            <a:endParaRPr lang="ca-ES"/>
          </a:p>
        </p:txBody>
      </p:sp>
      <p:sp>
        <p:nvSpPr>
          <p:cNvPr id="49" name="Globo: flecha hacia abajo 48">
            <a:extLst>
              <a:ext uri="{FF2B5EF4-FFF2-40B4-BE49-F238E27FC236}">
                <a16:creationId xmlns:a16="http://schemas.microsoft.com/office/drawing/2014/main" id="{DDD95616-DF1F-49A2-96F0-3EE5FD3B7BA1}"/>
              </a:ext>
            </a:extLst>
          </p:cNvPr>
          <p:cNvSpPr/>
          <p:nvPr/>
        </p:nvSpPr>
        <p:spPr>
          <a:xfrm>
            <a:off x="6601822" y="1758822"/>
            <a:ext cx="2125535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Atender al usuario y asegurar satisfacción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DA3CAA-4B7F-4962-8563-4F4C9DC5F736}"/>
              </a:ext>
            </a:extLst>
          </p:cNvPr>
          <p:cNvSpPr txBox="1"/>
          <p:nvPr/>
        </p:nvSpPr>
        <p:spPr>
          <a:xfrm>
            <a:off x="6601822" y="2954954"/>
            <a:ext cx="206341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Encuestas de satisfacción específicas a usuarios del S@U, formación de usuarios, exposiciones, RCUB y DD-UB </a:t>
            </a:r>
            <a:r>
              <a:rPr lang="es-ES" sz="1300" dirty="0">
                <a:solidFill>
                  <a:schemeClr val="accent6"/>
                </a:solidFill>
              </a:rPr>
              <a:t>(C8 PM 2015-16)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Carta de servicios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i="1" dirty="0"/>
              <a:t>Publicación del grado de cumplimiento de la carta de servicios </a:t>
            </a:r>
            <a:r>
              <a:rPr lang="es-ES" sz="1300" dirty="0">
                <a:solidFill>
                  <a:schemeClr val="accent6"/>
                </a:solidFill>
              </a:rPr>
              <a:t>(</a:t>
            </a:r>
            <a:r>
              <a:rPr lang="ca-ES" sz="1300" dirty="0">
                <a:solidFill>
                  <a:schemeClr val="accent6"/>
                </a:solidFill>
              </a:rPr>
              <a:t>C7 PM 2015-16)</a:t>
            </a:r>
            <a:endParaRPr lang="es-ES" sz="1300" dirty="0">
              <a:solidFill>
                <a:schemeClr val="accent6"/>
              </a:solidFill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8E5FD3A1-3247-4003-9A96-54ED22B43470}"/>
              </a:ext>
            </a:extLst>
          </p:cNvPr>
          <p:cNvSpPr/>
          <p:nvPr/>
        </p:nvSpPr>
        <p:spPr>
          <a:xfrm>
            <a:off x="7591353" y="4422704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4050FD7-A467-4EDB-85CF-D56C745CBD86}"/>
              </a:ext>
            </a:extLst>
          </p:cNvPr>
          <p:cNvSpPr txBox="1"/>
          <p:nvPr/>
        </p:nvSpPr>
        <p:spPr>
          <a:xfrm>
            <a:off x="82607" y="2997993"/>
            <a:ext cx="2503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Revisión del mapa de procesos, definición de responsables y funciones </a:t>
            </a:r>
            <a:r>
              <a:rPr lang="es-ES" sz="1300" dirty="0">
                <a:solidFill>
                  <a:schemeClr val="accent6"/>
                </a:solidFill>
              </a:rPr>
              <a:t>(PE4.1-15-16)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Creación del CM y fichas de sus indicadores y fichas de procesos </a:t>
            </a:r>
            <a:r>
              <a:rPr lang="es-ES" sz="1300" dirty="0">
                <a:solidFill>
                  <a:schemeClr val="accent6"/>
                </a:solidFill>
              </a:rPr>
              <a:t>(C13 PM 2015-16)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b="1" i="1" dirty="0">
                <a:solidFill>
                  <a:schemeClr val="accent1">
                    <a:lumMod val="50000"/>
                  </a:schemeClr>
                </a:solidFill>
              </a:rPr>
              <a:t>El modelo de gestión por procesos del CRAI </a:t>
            </a:r>
            <a:r>
              <a:rPr lang="es-ES" sz="1300" dirty="0">
                <a:solidFill>
                  <a:schemeClr val="accent6"/>
                </a:solidFill>
              </a:rPr>
              <a:t>(AM2-17)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dirty="0"/>
              <a:t>Actualización del PRC de </a:t>
            </a:r>
            <a:r>
              <a:rPr lang="es-ES" sz="1300" i="1" dirty="0"/>
              <a:t>Gestión de la mejora continua del CRAI </a:t>
            </a:r>
            <a:r>
              <a:rPr lang="es-ES" sz="1300" dirty="0">
                <a:solidFill>
                  <a:schemeClr val="accent6"/>
                </a:solidFill>
              </a:rPr>
              <a:t>(</a:t>
            </a:r>
            <a:r>
              <a:rPr lang="ca-ES" sz="1300" dirty="0">
                <a:solidFill>
                  <a:schemeClr val="accent6"/>
                </a:solidFill>
              </a:rPr>
              <a:t>AM1-17</a:t>
            </a:r>
            <a:r>
              <a:rPr lang="es-ES" sz="1300" dirty="0">
                <a:solidFill>
                  <a:schemeClr val="accent6"/>
                </a:solidFill>
              </a:rPr>
              <a:t>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dirty="0"/>
              <a:t>Despliegue </a:t>
            </a:r>
            <a:r>
              <a:rPr lang="es-ES" sz="1300" dirty="0" err="1"/>
              <a:t>GxP</a:t>
            </a:r>
            <a:r>
              <a:rPr lang="es-ES" sz="1300" dirty="0"/>
              <a:t> (curso formación PAS, JBP, formación en unidades y bibliotecas, etc.)</a:t>
            </a:r>
          </a:p>
        </p:txBody>
      </p:sp>
      <p:sp>
        <p:nvSpPr>
          <p:cNvPr id="21" name="Globo: flecha hacia abajo 20">
            <a:extLst>
              <a:ext uri="{FF2B5EF4-FFF2-40B4-BE49-F238E27FC236}">
                <a16:creationId xmlns:a16="http://schemas.microsoft.com/office/drawing/2014/main" id="{D750113D-D7DF-4D2A-BBCD-DBDA946E7A2A}"/>
              </a:ext>
            </a:extLst>
          </p:cNvPr>
          <p:cNvSpPr/>
          <p:nvPr/>
        </p:nvSpPr>
        <p:spPr>
          <a:xfrm>
            <a:off x="517649" y="1755404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Gestión por procesos</a:t>
            </a: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D77A9A47-BCB6-409F-BD7C-C8EDA630794D}"/>
              </a:ext>
            </a:extLst>
          </p:cNvPr>
          <p:cNvSpPr/>
          <p:nvPr/>
        </p:nvSpPr>
        <p:spPr>
          <a:xfrm>
            <a:off x="1110397" y="4498651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05AA4F1-BB07-4B6A-AB30-AFB9BD360417}"/>
              </a:ext>
            </a:extLst>
          </p:cNvPr>
          <p:cNvSpPr txBox="1"/>
          <p:nvPr/>
        </p:nvSpPr>
        <p:spPr>
          <a:xfrm>
            <a:off x="159391" y="641348"/>
            <a:ext cx="89258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2016-2018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Mejoras desde la obtención del sello de Excelencia Europea EFQM 400+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Criterio impulsor 5. Procesos, Productos y Servicios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a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Globo: flecha hacia abajo 9">
            <a:extLst>
              <a:ext uri="{FF2B5EF4-FFF2-40B4-BE49-F238E27FC236}">
                <a16:creationId xmlns:a16="http://schemas.microsoft.com/office/drawing/2014/main" id="{848E8C52-4B74-41B2-A7A5-F36D91D831BD}"/>
              </a:ext>
            </a:extLst>
          </p:cNvPr>
          <p:cNvSpPr/>
          <p:nvPr/>
        </p:nvSpPr>
        <p:spPr>
          <a:xfrm>
            <a:off x="3554178" y="1755404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Gestión del préstamo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84AEFEA-F5C6-41A9-A95F-D3038AB610CF}"/>
              </a:ext>
            </a:extLst>
          </p:cNvPr>
          <p:cNvSpPr txBox="1"/>
          <p:nvPr/>
        </p:nvSpPr>
        <p:spPr>
          <a:xfrm>
            <a:off x="3219987" y="2989543"/>
            <a:ext cx="27116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Actualización del reglamento de préstamo ampliando el número de documentos y días de préstamo después de analizar las encuestas de satisfacción de los usuarios (2016)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03D4EB8-ADE1-43F3-AB5D-C0397B4E1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275025"/>
              </p:ext>
            </p:extLst>
          </p:nvPr>
        </p:nvGraphicFramePr>
        <p:xfrm>
          <a:off x="2817922" y="4598190"/>
          <a:ext cx="3589072" cy="765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269">
                  <a:extLst>
                    <a:ext uri="{9D8B030D-6E8A-4147-A177-3AD203B41FA5}">
                      <a16:colId xmlns:a16="http://schemas.microsoft.com/office/drawing/2014/main" val="1989289574"/>
                    </a:ext>
                  </a:extLst>
                </a:gridCol>
                <a:gridCol w="432024">
                  <a:extLst>
                    <a:ext uri="{9D8B030D-6E8A-4147-A177-3AD203B41FA5}">
                      <a16:colId xmlns:a16="http://schemas.microsoft.com/office/drawing/2014/main" val="2251728024"/>
                    </a:ext>
                  </a:extLst>
                </a:gridCol>
                <a:gridCol w="478738">
                  <a:extLst>
                    <a:ext uri="{9D8B030D-6E8A-4147-A177-3AD203B41FA5}">
                      <a16:colId xmlns:a16="http://schemas.microsoft.com/office/drawing/2014/main" val="2863682215"/>
                    </a:ext>
                  </a:extLst>
                </a:gridCol>
                <a:gridCol w="478738">
                  <a:extLst>
                    <a:ext uri="{9D8B030D-6E8A-4147-A177-3AD203B41FA5}">
                      <a16:colId xmlns:a16="http://schemas.microsoft.com/office/drawing/2014/main" val="604706707"/>
                    </a:ext>
                  </a:extLst>
                </a:gridCol>
                <a:gridCol w="478738">
                  <a:extLst>
                    <a:ext uri="{9D8B030D-6E8A-4147-A177-3AD203B41FA5}">
                      <a16:colId xmlns:a16="http://schemas.microsoft.com/office/drawing/2014/main" val="991729506"/>
                    </a:ext>
                  </a:extLst>
                </a:gridCol>
                <a:gridCol w="449565">
                  <a:extLst>
                    <a:ext uri="{9D8B030D-6E8A-4147-A177-3AD203B41FA5}">
                      <a16:colId xmlns:a16="http://schemas.microsoft.com/office/drawing/2014/main" val="2492877443"/>
                    </a:ext>
                  </a:extLst>
                </a:gridCol>
              </a:tblGrid>
              <a:tr h="222238">
                <a:tc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516781"/>
                  </a:ext>
                </a:extLst>
              </a:tr>
              <a:tr h="222238">
                <a:tc rowSpan="2">
                  <a:txBody>
                    <a:bodyPr/>
                    <a:lstStyle/>
                    <a:p>
                      <a:r>
                        <a:rPr lang="es-ES" sz="1000" noProof="0" dirty="0"/>
                        <a:t>Satisfacción servicio de préstamo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000" noProof="0" dirty="0" err="1"/>
                        <a:t>Est</a:t>
                      </a:r>
                      <a:r>
                        <a:rPr lang="es-ES" sz="1000" noProof="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85,1 %</a:t>
                      </a: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84,9 %</a:t>
                      </a: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86,3 %</a:t>
                      </a: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88,76 %</a:t>
                      </a:r>
                    </a:p>
                  </a:txBody>
                  <a:tcPr marL="4359" marR="4359" marT="4359" marB="0" anchor="ctr"/>
                </a:tc>
                <a:extLst>
                  <a:ext uri="{0D108BD9-81ED-4DB2-BD59-A6C34878D82A}">
                    <a16:rowId xmlns:a16="http://schemas.microsoft.com/office/drawing/2014/main" val="1516634043"/>
                  </a:ext>
                </a:extLst>
              </a:tr>
              <a:tr h="277797">
                <a:tc vMerge="1">
                  <a:txBody>
                    <a:bodyPr/>
                    <a:lstStyle/>
                    <a:p>
                      <a:endParaRPr lang="es-E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PDI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94,17 %</a:t>
                      </a: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94,99 %</a:t>
                      </a: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96,59 %</a:t>
                      </a:r>
                    </a:p>
                  </a:txBody>
                  <a:tcPr marL="4359" marR="4359" marT="4359" marB="0" anchor="ctr"/>
                </a:tc>
                <a:extLst>
                  <a:ext uri="{0D108BD9-81ED-4DB2-BD59-A6C34878D82A}">
                    <a16:rowId xmlns:a16="http://schemas.microsoft.com/office/drawing/2014/main" val="3120916984"/>
                  </a:ext>
                </a:extLst>
              </a:tr>
            </a:tbl>
          </a:graphicData>
        </a:graphic>
      </p:graphicFrame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68C65497-BD7C-40EB-B9D5-8BFCF0903911}"/>
              </a:ext>
            </a:extLst>
          </p:cNvPr>
          <p:cNvSpPr/>
          <p:nvPr/>
        </p:nvSpPr>
        <p:spPr>
          <a:xfrm>
            <a:off x="4185640" y="4328827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725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407DC37-078F-42F8-840E-EEF1AE64F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6" t="12179" r="37187" b="12913"/>
          <a:stretch/>
        </p:blipFill>
        <p:spPr>
          <a:xfrm>
            <a:off x="6551224" y="1786080"/>
            <a:ext cx="2564892" cy="25739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2E72948-3439-4B33-AE32-85A40E0F18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16" t="8106" r="27802" b="28757"/>
          <a:stretch/>
        </p:blipFill>
        <p:spPr>
          <a:xfrm>
            <a:off x="4241056" y="3073056"/>
            <a:ext cx="3216978" cy="2447412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13</a:t>
            </a:fld>
            <a:endParaRPr lang="ca-ES"/>
          </a:p>
        </p:txBody>
      </p:sp>
      <p:sp>
        <p:nvSpPr>
          <p:cNvPr id="49" name="Globo: flecha hacia abajo 48">
            <a:extLst>
              <a:ext uri="{FF2B5EF4-FFF2-40B4-BE49-F238E27FC236}">
                <a16:creationId xmlns:a16="http://schemas.microsoft.com/office/drawing/2014/main" id="{DDD95616-DF1F-49A2-96F0-3EE5FD3B7BA1}"/>
              </a:ext>
            </a:extLst>
          </p:cNvPr>
          <p:cNvSpPr/>
          <p:nvPr/>
        </p:nvSpPr>
        <p:spPr>
          <a:xfrm>
            <a:off x="679508" y="1459386"/>
            <a:ext cx="158658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Comunicación externa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DA3CAA-4B7F-4962-8563-4F4C9DC5F736}"/>
              </a:ext>
            </a:extLst>
          </p:cNvPr>
          <p:cNvSpPr txBox="1"/>
          <p:nvPr/>
        </p:nvSpPr>
        <p:spPr>
          <a:xfrm>
            <a:off x="90846" y="2686824"/>
            <a:ext cx="422948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Exposiciones propias y en colaboración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5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Mejorar la comunicación con nuestros grupos de interés con el </a:t>
            </a:r>
            <a:r>
              <a:rPr lang="es-ES" sz="1300" i="1" dirty="0"/>
              <a:t>Plan de comunicación externa del CRAI </a:t>
            </a:r>
            <a:r>
              <a:rPr lang="es-ES" sz="1300" dirty="0">
                <a:solidFill>
                  <a:schemeClr val="accent6"/>
                </a:solidFill>
              </a:rPr>
              <a:t>(AM13-17)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Apariciones en medios de comunicación </a:t>
            </a:r>
            <a:r>
              <a:rPr lang="es-ES" sz="1300" dirty="0">
                <a:solidFill>
                  <a:schemeClr val="accent6"/>
                </a:solidFill>
              </a:rPr>
              <a:t>(AM13-17)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DD7F674-1E45-41B2-A3B8-02C2E5E78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04662"/>
              </p:ext>
            </p:extLst>
          </p:nvPr>
        </p:nvGraphicFramePr>
        <p:xfrm>
          <a:off x="350970" y="2921691"/>
          <a:ext cx="3629962" cy="12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699">
                  <a:extLst>
                    <a:ext uri="{9D8B030D-6E8A-4147-A177-3AD203B41FA5}">
                      <a16:colId xmlns:a16="http://schemas.microsoft.com/office/drawing/2014/main" val="1989289574"/>
                    </a:ext>
                  </a:extLst>
                </a:gridCol>
                <a:gridCol w="848043">
                  <a:extLst>
                    <a:ext uri="{9D8B030D-6E8A-4147-A177-3AD203B41FA5}">
                      <a16:colId xmlns:a16="http://schemas.microsoft.com/office/drawing/2014/main" val="2251728024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2863682215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604706707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991729506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2492877443"/>
                    </a:ext>
                  </a:extLst>
                </a:gridCol>
              </a:tblGrid>
              <a:tr h="180764">
                <a:tc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51678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s-ES" sz="1000" noProof="0" dirty="0"/>
                        <a:t>Exposiciones propias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Presenciales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47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43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>
                          <a:effectLst/>
                        </a:rPr>
                        <a:t>55</a:t>
                      </a:r>
                      <a:endParaRPr lang="es-E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>
                          <a:effectLst/>
                        </a:rPr>
                        <a:t>47</a:t>
                      </a:r>
                      <a:endParaRPr lang="es-E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extLst>
                  <a:ext uri="{0D108BD9-81ED-4DB2-BD59-A6C34878D82A}">
                    <a16:rowId xmlns:a16="http://schemas.microsoft.com/office/drawing/2014/main" val="15166340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/>
                        <a:t>Virtuales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>
                          <a:effectLst/>
                        </a:rPr>
                        <a:t>12</a:t>
                      </a:r>
                      <a:endParaRPr lang="es-E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14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29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>
                          <a:effectLst/>
                        </a:rPr>
                        <a:t>35</a:t>
                      </a:r>
                      <a:endParaRPr lang="es-E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extLst>
                  <a:ext uri="{0D108BD9-81ED-4DB2-BD59-A6C34878D82A}">
                    <a16:rowId xmlns:a16="http://schemas.microsoft.com/office/drawing/2014/main" val="312091698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noProof="0" dirty="0"/>
                        <a:t>Exposiciones en colaboración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>
                          <a:effectLst/>
                        </a:rPr>
                        <a:t>36</a:t>
                      </a:r>
                      <a:endParaRPr lang="es-E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>
                          <a:effectLst/>
                        </a:rPr>
                        <a:t>27</a:t>
                      </a:r>
                      <a:endParaRPr lang="es-ES" sz="10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48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50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extLst>
                  <a:ext uri="{0D108BD9-81ED-4DB2-BD59-A6C34878D82A}">
                    <a16:rowId xmlns:a16="http://schemas.microsoft.com/office/drawing/2014/main" val="2610467028"/>
                  </a:ext>
                </a:extLst>
              </a:tr>
              <a:tr h="253086">
                <a:tc gridSpan="2">
                  <a:txBody>
                    <a:bodyPr/>
                    <a:lstStyle/>
                    <a:p>
                      <a:r>
                        <a:rPr lang="es-ES" sz="1000" noProof="0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95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84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132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132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59" marR="4359" marT="4359" marB="0" anchor="ctr"/>
                </a:tc>
                <a:extLst>
                  <a:ext uri="{0D108BD9-81ED-4DB2-BD59-A6C34878D82A}">
                    <a16:rowId xmlns:a16="http://schemas.microsoft.com/office/drawing/2014/main" val="3609521689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AE6904E-C517-49DC-A55A-4391E5563B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61" b="19916"/>
          <a:stretch/>
        </p:blipFill>
        <p:spPr>
          <a:xfrm>
            <a:off x="3187892" y="1522092"/>
            <a:ext cx="3442198" cy="13964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AF3C93-7BC7-4075-8BD0-C45540C371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202" t="8614" r="20367" b="31350"/>
          <a:stretch/>
        </p:blipFill>
        <p:spPr>
          <a:xfrm>
            <a:off x="4830749" y="4755011"/>
            <a:ext cx="3542146" cy="2082833"/>
          </a:xfrm>
          <a:prstGeom prst="rect">
            <a:avLst/>
          </a:prstGeom>
        </p:spPr>
      </p:pic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4C4F86FE-A311-4A9A-880C-C9E5D4B98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82798"/>
              </p:ext>
            </p:extLst>
          </p:nvPr>
        </p:nvGraphicFramePr>
        <p:xfrm>
          <a:off x="350970" y="4979759"/>
          <a:ext cx="299878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568">
                  <a:extLst>
                    <a:ext uri="{9D8B030D-6E8A-4147-A177-3AD203B41FA5}">
                      <a16:colId xmlns:a16="http://schemas.microsoft.com/office/drawing/2014/main" val="2251728024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2863682215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604706707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991729506"/>
                    </a:ext>
                  </a:extLst>
                </a:gridCol>
                <a:gridCol w="471805">
                  <a:extLst>
                    <a:ext uri="{9D8B030D-6E8A-4147-A177-3AD203B41FA5}">
                      <a16:colId xmlns:a16="http://schemas.microsoft.com/office/drawing/2014/main" val="24928774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516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900" u="none" strike="noStrike" dirty="0">
                          <a:effectLst/>
                        </a:rPr>
                        <a:t>2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900" u="none" strike="noStrike" dirty="0">
                          <a:effectLst/>
                        </a:rPr>
                        <a:t>3</a:t>
                      </a:r>
                      <a:endParaRPr lang="ca-E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900" u="none" strike="noStrike">
                          <a:effectLst/>
                        </a:rPr>
                        <a:t>4</a:t>
                      </a:r>
                      <a:endParaRPr lang="ca-E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 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6634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000" noProof="0" dirty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1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0916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Prensa escrita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3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6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19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0467028"/>
                  </a:ext>
                </a:extLst>
              </a:tr>
              <a:tr h="253086"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Medios en línea y redes 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6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>
                          <a:effectLst/>
                        </a:rPr>
                        <a:t>4</a:t>
                      </a:r>
                      <a:endParaRPr lang="ca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20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a-ES" sz="1100" u="none" strike="noStrike" dirty="0">
                          <a:effectLst/>
                        </a:rPr>
                        <a:t>44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9521689"/>
                  </a:ext>
                </a:extLst>
              </a:tr>
              <a:tr h="253086"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359" marR="4359" marT="4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4359" marR="4359" marT="4359" marB="0" anchor="ctr"/>
                </a:tc>
                <a:extLst>
                  <a:ext uri="{0D108BD9-81ED-4DB2-BD59-A6C34878D82A}">
                    <a16:rowId xmlns:a16="http://schemas.microsoft.com/office/drawing/2014/main" val="3238194607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C3375247-87F1-4C29-BBBA-F3F8D684A2FA}"/>
              </a:ext>
            </a:extLst>
          </p:cNvPr>
          <p:cNvSpPr txBox="1"/>
          <p:nvPr/>
        </p:nvSpPr>
        <p:spPr>
          <a:xfrm>
            <a:off x="159391" y="641348"/>
            <a:ext cx="89258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2016-2018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Mejoras desde la obtención del sello de Excelencia Europea EFQM 400+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Criterio impulsor 5. Procesos, Productos y Servicios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a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7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14</a:t>
            </a:fld>
            <a:endParaRPr lang="ca-ES"/>
          </a:p>
        </p:txBody>
      </p:sp>
      <p:sp>
        <p:nvSpPr>
          <p:cNvPr id="24" name="Globo: flecha hacia abajo 23">
            <a:extLst>
              <a:ext uri="{FF2B5EF4-FFF2-40B4-BE49-F238E27FC236}">
                <a16:creationId xmlns:a16="http://schemas.microsoft.com/office/drawing/2014/main" id="{9760DB6D-105D-46C4-9967-AC871D49ED91}"/>
              </a:ext>
            </a:extLst>
          </p:cNvPr>
          <p:cNvSpPr/>
          <p:nvPr/>
        </p:nvSpPr>
        <p:spPr>
          <a:xfrm>
            <a:off x="742638" y="1943037"/>
            <a:ext cx="2457974" cy="107170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Facilitar el acceso a los recursos de información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F15B527-D684-4735-B41E-5363FE1CE5C4}"/>
              </a:ext>
            </a:extLst>
          </p:cNvPr>
          <p:cNvSpPr txBox="1"/>
          <p:nvPr/>
        </p:nvSpPr>
        <p:spPr>
          <a:xfrm>
            <a:off x="742638" y="3059897"/>
            <a:ext cx="26297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Implementación de la versión beta del Discovery </a:t>
            </a:r>
            <a:r>
              <a:rPr lang="es-ES" sz="1300" dirty="0">
                <a:solidFill>
                  <a:schemeClr val="accent6"/>
                </a:solidFill>
              </a:rPr>
              <a:t>(AM19-17)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Incremento de la digitalización de documentos patrimoniales en el CEDI </a:t>
            </a:r>
            <a:r>
              <a:rPr lang="es-ES" sz="1300" dirty="0">
                <a:solidFill>
                  <a:schemeClr val="accent6"/>
                </a:solidFill>
              </a:rPr>
              <a:t>(PE2.1-15-16)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Reducción de documentos pendientes de reconversión </a:t>
            </a:r>
            <a:r>
              <a:rPr lang="es-ES" sz="1300" dirty="0">
                <a:solidFill>
                  <a:schemeClr val="accent6"/>
                </a:solidFill>
              </a:rPr>
              <a:t>(PE2.2-15-16)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C97E6068-F6EA-4D50-AD11-F1B7CED09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25623"/>
              </p:ext>
            </p:extLst>
          </p:nvPr>
        </p:nvGraphicFramePr>
        <p:xfrm>
          <a:off x="866991" y="4198810"/>
          <a:ext cx="19888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80">
                  <a:extLst>
                    <a:ext uri="{9D8B030D-6E8A-4147-A177-3AD203B41FA5}">
                      <a16:colId xmlns:a16="http://schemas.microsoft.com/office/drawing/2014/main" val="3057493615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4051225098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1590725707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452681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34182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8C9D4217-793C-41E4-9100-6844694A1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154501"/>
              </p:ext>
            </p:extLst>
          </p:nvPr>
        </p:nvGraphicFramePr>
        <p:xfrm>
          <a:off x="1117181" y="5790729"/>
          <a:ext cx="14884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>
                  <a:extLst>
                    <a:ext uri="{9D8B030D-6E8A-4147-A177-3AD203B41FA5}">
                      <a16:colId xmlns:a16="http://schemas.microsoft.com/office/drawing/2014/main" val="4051225098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1590725707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452681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95.990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85.167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77.673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234182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9E1EE1C-CA94-4938-81EC-2B5429075955}"/>
              </a:ext>
            </a:extLst>
          </p:cNvPr>
          <p:cNvSpPr txBox="1"/>
          <p:nvPr/>
        </p:nvSpPr>
        <p:spPr>
          <a:xfrm>
            <a:off x="3974575" y="2179052"/>
            <a:ext cx="45811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endParaRPr lang="es-ES" sz="1300" dirty="0"/>
          </a:p>
          <a:p>
            <a:r>
              <a:rPr lang="es-ES" sz="1300" dirty="0"/>
              <a:t>Es un modelo de servicio que no es el habitual por lo que hemos sido referentes para otras universidades como la UPC.</a:t>
            </a: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DB1BB290-0B04-4D8D-BA7E-604D6610D5FD}"/>
              </a:ext>
            </a:extLst>
          </p:cNvPr>
          <p:cNvSpPr/>
          <p:nvPr/>
        </p:nvSpPr>
        <p:spPr>
          <a:xfrm>
            <a:off x="5980857" y="3860065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18C5291-A2C3-4098-B304-5929427C1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34" y="2905686"/>
            <a:ext cx="4424516" cy="766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8F41F4B-954B-4DFC-884E-77BCB54F9E45}"/>
              </a:ext>
            </a:extLst>
          </p:cNvPr>
          <p:cNvSpPr txBox="1"/>
          <p:nvPr/>
        </p:nvSpPr>
        <p:spPr>
          <a:xfrm>
            <a:off x="159391" y="641348"/>
            <a:ext cx="89258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2016-2018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Mejoras desde la obtención del sello de Excelencia Europea EFQM 400+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Criterio impulsor 5. Procesos, Productos y Servicios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a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5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066AEEA-47FA-47A9-9AF0-37B6EB9D7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26" t="35273" r="31881" b="14814"/>
          <a:stretch/>
        </p:blipFill>
        <p:spPr>
          <a:xfrm>
            <a:off x="6786694" y="3975231"/>
            <a:ext cx="2352903" cy="2474781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15</a:t>
            </a:fld>
            <a:endParaRPr lang="ca-ES"/>
          </a:p>
        </p:txBody>
      </p:sp>
      <p:sp>
        <p:nvSpPr>
          <p:cNvPr id="17" name="Globo: flecha hacia abajo 16">
            <a:extLst>
              <a:ext uri="{FF2B5EF4-FFF2-40B4-BE49-F238E27FC236}">
                <a16:creationId xmlns:a16="http://schemas.microsoft.com/office/drawing/2014/main" id="{533DF36A-CB82-4661-AEAB-926EE41DA8C1}"/>
              </a:ext>
            </a:extLst>
          </p:cNvPr>
          <p:cNvSpPr/>
          <p:nvPr/>
        </p:nvSpPr>
        <p:spPr>
          <a:xfrm>
            <a:off x="298515" y="1739813"/>
            <a:ext cx="2080469" cy="83267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Apoyo a la docencia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348983B-B011-43DA-A0E4-2EEFD25E230C}"/>
              </a:ext>
            </a:extLst>
          </p:cNvPr>
          <p:cNvSpPr txBox="1"/>
          <p:nvPr/>
        </p:nvSpPr>
        <p:spPr>
          <a:xfrm>
            <a:off x="209641" y="2572485"/>
            <a:ext cx="18914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Refuerzo de la autosuficiencia del profesorado en la elaboración de materiales docentes </a:t>
            </a:r>
            <a:r>
              <a:rPr lang="es-ES" sz="1300" dirty="0">
                <a:solidFill>
                  <a:schemeClr val="accent6"/>
                </a:solidFill>
              </a:rPr>
              <a:t>(PE1.2-15-18)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Apoyo al profesorado en el uso de herramientas o recursos elaborados con TAC y TIC </a:t>
            </a:r>
            <a:r>
              <a:rPr lang="es-ES" sz="1300" dirty="0">
                <a:solidFill>
                  <a:schemeClr val="accent6"/>
                </a:solidFill>
              </a:rPr>
              <a:t>(PE1.3-15-16)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Traslado de la oferta de formación al web del CRAI </a:t>
            </a:r>
            <a:r>
              <a:rPr lang="es-ES" sz="1300" dirty="0">
                <a:solidFill>
                  <a:schemeClr val="accent6"/>
                </a:solidFill>
              </a:rPr>
              <a:t>(AM14-17)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Creación de la página </a:t>
            </a:r>
            <a:r>
              <a:rPr lang="es-ES" sz="1300" i="1" dirty="0" err="1"/>
              <a:t>Inicieu</a:t>
            </a:r>
            <a:r>
              <a:rPr lang="es-ES" sz="1300" i="1" dirty="0"/>
              <a:t>-vos en el CRAI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CE8AA94-63F5-4312-BC69-BF542DB6E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696674"/>
              </p:ext>
            </p:extLst>
          </p:nvPr>
        </p:nvGraphicFramePr>
        <p:xfrm>
          <a:off x="2101044" y="3870436"/>
          <a:ext cx="313167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409">
                  <a:extLst>
                    <a:ext uri="{9D8B030D-6E8A-4147-A177-3AD203B41FA5}">
                      <a16:colId xmlns:a16="http://schemas.microsoft.com/office/drawing/2014/main" val="48567423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118129810"/>
                    </a:ext>
                  </a:extLst>
                </a:gridCol>
                <a:gridCol w="740093">
                  <a:extLst>
                    <a:ext uri="{9D8B030D-6E8A-4147-A177-3AD203B41FA5}">
                      <a16:colId xmlns:a16="http://schemas.microsoft.com/office/drawing/2014/main" val="2408845723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2709444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0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noProof="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158156"/>
                  </a:ext>
                </a:extLst>
              </a:tr>
              <a:tr h="0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/>
                        <a:t>Formación de usuarios</a:t>
                      </a:r>
                    </a:p>
                    <a:p>
                      <a:endParaRPr lang="es-ES" sz="1000" noProof="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/>
                        <a:t>Programada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168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1" marR="5161" marT="5161" marB="0" anchor="ctr"/>
                </a:tc>
                <a:extLst>
                  <a:ext uri="{0D108BD9-81ED-4DB2-BD59-A6C34878D82A}">
                    <a16:rowId xmlns:a16="http://schemas.microsoft.com/office/drawing/2014/main" val="11118472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/>
                        <a:t>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113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1" marR="5161" marT="5161" marB="0" anchor="ctr"/>
                </a:tc>
                <a:extLst>
                  <a:ext uri="{0D108BD9-81ED-4DB2-BD59-A6C34878D82A}">
                    <a16:rowId xmlns:a16="http://schemas.microsoft.com/office/drawing/2014/main" val="5359181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/>
                        <a:t>Asistentes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765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1" marR="5161" marT="5161" marB="0" anchor="ctr"/>
                </a:tc>
                <a:extLst>
                  <a:ext uri="{0D108BD9-81ED-4DB2-BD59-A6C34878D82A}">
                    <a16:rowId xmlns:a16="http://schemas.microsoft.com/office/drawing/2014/main" val="28170599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noProof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/>
                        <a:t>A medida</a:t>
                      </a:r>
                    </a:p>
                    <a:p>
                      <a:endParaRPr lang="es-ES" sz="1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365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1" marR="5161" marT="5161" marB="0" anchor="ctr"/>
                </a:tc>
                <a:extLst>
                  <a:ext uri="{0D108BD9-81ED-4DB2-BD59-A6C34878D82A}">
                    <a16:rowId xmlns:a16="http://schemas.microsoft.com/office/drawing/2014/main" val="4374369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/>
                        <a:t>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194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1" marR="5161" marT="5161" marB="0" anchor="ctr"/>
                </a:tc>
                <a:extLst>
                  <a:ext uri="{0D108BD9-81ED-4DB2-BD59-A6C34878D82A}">
                    <a16:rowId xmlns:a16="http://schemas.microsoft.com/office/drawing/2014/main" val="3875925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/>
                        <a:t>Asistentes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2418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1" marR="5161" marT="5161" marB="0" anchor="ctr"/>
                </a:tc>
                <a:extLst>
                  <a:ext uri="{0D108BD9-81ED-4DB2-BD59-A6C34878D82A}">
                    <a16:rowId xmlns:a16="http://schemas.microsoft.com/office/drawing/2014/main" val="30396949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s-ES" sz="1000" noProof="0" dirty="0"/>
                    </a:p>
                    <a:p>
                      <a:endParaRPr lang="es-ES" sz="1000" noProof="0" dirty="0"/>
                    </a:p>
                    <a:p>
                      <a:r>
                        <a:rPr lang="es-ES" sz="1000" noProof="0" dirty="0"/>
                        <a:t>Reglada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648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1" marR="5161" marT="5161" marB="0" anchor="ctr"/>
                </a:tc>
                <a:extLst>
                  <a:ext uri="{0D108BD9-81ED-4DB2-BD59-A6C34878D82A}">
                    <a16:rowId xmlns:a16="http://schemas.microsoft.com/office/drawing/2014/main" val="7860897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/>
                        <a:t>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377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1" marR="5161" marT="5161" marB="0" anchor="ctr"/>
                </a:tc>
                <a:extLst>
                  <a:ext uri="{0D108BD9-81ED-4DB2-BD59-A6C34878D82A}">
                    <a16:rowId xmlns:a16="http://schemas.microsoft.com/office/drawing/2014/main" val="18513352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noProof="0"/>
                        <a:t>Asistentes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noProof="0" dirty="0">
                          <a:effectLst/>
                        </a:rPr>
                        <a:t>7988</a:t>
                      </a:r>
                      <a:endParaRPr lang="es-E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61" marR="5161" marT="5161" marB="0" anchor="ctr"/>
                </a:tc>
                <a:extLst>
                  <a:ext uri="{0D108BD9-81ED-4DB2-BD59-A6C34878D82A}">
                    <a16:rowId xmlns:a16="http://schemas.microsoft.com/office/drawing/2014/main" val="143605600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BE10BB2-7492-4FE8-B126-880D8BF59B21}"/>
              </a:ext>
            </a:extLst>
          </p:cNvPr>
          <p:cNvSpPr txBox="1"/>
          <p:nvPr/>
        </p:nvSpPr>
        <p:spPr>
          <a:xfrm>
            <a:off x="159391" y="641348"/>
            <a:ext cx="89258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2016-2018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Mejoras desde la obtención del sello de Excelencia Europea EFQM 400+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Criterio impulsor 5. Procesos, Productos y Servicios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a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Globo: flecha hacia abajo 9">
            <a:extLst>
              <a:ext uri="{FF2B5EF4-FFF2-40B4-BE49-F238E27FC236}">
                <a16:creationId xmlns:a16="http://schemas.microsoft.com/office/drawing/2014/main" id="{6A4BF9C0-D846-43C7-A75B-1D473B8A7787}"/>
              </a:ext>
            </a:extLst>
          </p:cNvPr>
          <p:cNvSpPr/>
          <p:nvPr/>
        </p:nvSpPr>
        <p:spPr>
          <a:xfrm>
            <a:off x="5425473" y="1739813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Apoyo a la investigación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4A1830-3CF3-4D15-BD44-107119FC2ABA}"/>
              </a:ext>
            </a:extLst>
          </p:cNvPr>
          <p:cNvSpPr txBox="1"/>
          <p:nvPr/>
        </p:nvSpPr>
        <p:spPr>
          <a:xfrm>
            <a:off x="5232714" y="2993426"/>
            <a:ext cx="179491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Puesta en marcha del servicio de apoyo a la gestión de los datos de la investigación </a:t>
            </a:r>
            <a:r>
              <a:rPr lang="es-ES" sz="1300" dirty="0">
                <a:solidFill>
                  <a:schemeClr val="accent6"/>
                </a:solidFill>
              </a:rPr>
              <a:t>(PE1.4-15-16)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Creación del termómetro de acceso abierto que hace un seguimiento mensual de su estado en la UB</a:t>
            </a:r>
          </a:p>
        </p:txBody>
      </p:sp>
    </p:spTree>
    <p:extLst>
      <p:ext uri="{BB962C8B-B14F-4D97-AF65-F5344CB8AC3E}">
        <p14:creationId xmlns:p14="http://schemas.microsoft.com/office/powerpoint/2010/main" val="62336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16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CEBCC2-6F10-4A09-8905-8F6F4F887D0F}"/>
              </a:ext>
            </a:extLst>
          </p:cNvPr>
          <p:cNvSpPr txBox="1"/>
          <p:nvPr/>
        </p:nvSpPr>
        <p:spPr>
          <a:xfrm>
            <a:off x="639347" y="1412139"/>
            <a:ext cx="78688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La Universidad de Barcelona y el CRAI </a:t>
            </a:r>
          </a:p>
          <a:p>
            <a:pPr algn="just"/>
            <a:r>
              <a:rPr lang="es-ES" sz="2000" b="1" dirty="0">
                <a:solidFill>
                  <a:schemeClr val="bg1">
                    <a:lumMod val="75000"/>
                  </a:schemeClr>
                </a:solidFill>
              </a:rPr>
              <a:t>(Centro de Recursos para el Aprendizaje y la Investigación)</a:t>
            </a:r>
          </a:p>
          <a:p>
            <a:pPr algn="just"/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Camino hacia la Excelencia: 2011 hasta la actualidad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Qué nos ha aportado el modelo EFQM</a:t>
            </a:r>
          </a:p>
          <a:p>
            <a:pPr algn="just"/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¿Y ahora qué?</a:t>
            </a:r>
            <a:endParaRPr lang="ca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8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17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CEBCC2-6F10-4A09-8905-8F6F4F887D0F}"/>
              </a:ext>
            </a:extLst>
          </p:cNvPr>
          <p:cNvSpPr txBox="1"/>
          <p:nvPr/>
        </p:nvSpPr>
        <p:spPr>
          <a:xfrm>
            <a:off x="830510" y="528126"/>
            <a:ext cx="75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Estas mejoras han significado un cambio cultural en diferentes aspectos:</a:t>
            </a:r>
          </a:p>
        </p:txBody>
      </p:sp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ECA6E181-5BC3-4087-B688-DAED3D8897FD}"/>
              </a:ext>
            </a:extLst>
          </p:cNvPr>
          <p:cNvSpPr/>
          <p:nvPr/>
        </p:nvSpPr>
        <p:spPr>
          <a:xfrm>
            <a:off x="1098958" y="1593908"/>
            <a:ext cx="2785145" cy="68789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Responsables de nuestro trabajo (hacer)</a:t>
            </a:r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718BC67D-4D9C-478C-AF0F-7AD0D9C1044F}"/>
              </a:ext>
            </a:extLst>
          </p:cNvPr>
          <p:cNvSpPr/>
          <p:nvPr/>
        </p:nvSpPr>
        <p:spPr>
          <a:xfrm>
            <a:off x="1098959" y="2400093"/>
            <a:ext cx="2785144" cy="68789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Trabajar para un servicio</a:t>
            </a: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CA506702-F597-46F0-B6A1-F130DF85E98D}"/>
              </a:ext>
            </a:extLst>
          </p:cNvPr>
          <p:cNvSpPr/>
          <p:nvPr/>
        </p:nvSpPr>
        <p:spPr>
          <a:xfrm>
            <a:off x="1098959" y="3206278"/>
            <a:ext cx="2785144" cy="8053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Tomar decisiones basándonos en datos de servicio</a:t>
            </a:r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737D8860-B28C-46FC-99B3-F3B698BFBE09}"/>
              </a:ext>
            </a:extLst>
          </p:cNvPr>
          <p:cNvSpPr/>
          <p:nvPr/>
        </p:nvSpPr>
        <p:spPr>
          <a:xfrm>
            <a:off x="1098959" y="4172239"/>
            <a:ext cx="2785144" cy="6557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Solucionar problemas</a:t>
            </a:r>
          </a:p>
        </p:txBody>
      </p:sp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125241C3-EF6F-4751-809B-806269392957}"/>
              </a:ext>
            </a:extLst>
          </p:cNvPr>
          <p:cNvSpPr/>
          <p:nvPr/>
        </p:nvSpPr>
        <p:spPr>
          <a:xfrm>
            <a:off x="1098959" y="4988596"/>
            <a:ext cx="2785144" cy="6557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Desarrollar una actividad reactiva</a:t>
            </a:r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40A35568-27E5-4C62-8691-1A2A3174FDDD}"/>
              </a:ext>
            </a:extLst>
          </p:cNvPr>
          <p:cNvSpPr/>
          <p:nvPr/>
        </p:nvSpPr>
        <p:spPr>
          <a:xfrm>
            <a:off x="1098959" y="5765966"/>
            <a:ext cx="2785144" cy="7627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Gestión basada en el mando y delegación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E8C7DCD-05BD-465C-921B-54FF58567C9F}"/>
              </a:ext>
            </a:extLst>
          </p:cNvPr>
          <p:cNvSpPr/>
          <p:nvPr/>
        </p:nvSpPr>
        <p:spPr>
          <a:xfrm>
            <a:off x="5327011" y="1599822"/>
            <a:ext cx="2827090" cy="639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Responsables del valor añadido (colaborar)</a:t>
            </a:r>
            <a:endParaRPr lang="ca-ES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B8B11A3-51AC-4A97-992F-9B1E76ED9F11}"/>
              </a:ext>
            </a:extLst>
          </p:cNvPr>
          <p:cNvSpPr/>
          <p:nvPr/>
        </p:nvSpPr>
        <p:spPr>
          <a:xfrm>
            <a:off x="5327010" y="2361106"/>
            <a:ext cx="2827090" cy="639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Trabajar para los grupos de interés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69607C9-59DA-41A2-A7EE-5DA8E03A77DE}"/>
              </a:ext>
            </a:extLst>
          </p:cNvPr>
          <p:cNvSpPr/>
          <p:nvPr/>
        </p:nvSpPr>
        <p:spPr>
          <a:xfrm>
            <a:off x="5327010" y="3118915"/>
            <a:ext cx="2827090" cy="892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Tomar decisiones basándonos en su impacto en los resultados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2331F46E-1D96-408B-B4D2-A4DAD12FC50A}"/>
              </a:ext>
            </a:extLst>
          </p:cNvPr>
          <p:cNvSpPr/>
          <p:nvPr/>
        </p:nvSpPr>
        <p:spPr>
          <a:xfrm>
            <a:off x="5327010" y="4134739"/>
            <a:ext cx="2827090" cy="639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Eliminar las causas de los problemas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698E3DB-87B4-4460-8855-1395742C8836}"/>
              </a:ext>
            </a:extLst>
          </p:cNvPr>
          <p:cNvSpPr/>
          <p:nvPr/>
        </p:nvSpPr>
        <p:spPr>
          <a:xfrm>
            <a:off x="5327010" y="4917364"/>
            <a:ext cx="2827090" cy="639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Realizar una actividad proactiva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81C4FFE-8914-48D2-8D7B-8073609822EE}"/>
              </a:ext>
            </a:extLst>
          </p:cNvPr>
          <p:cNvSpPr/>
          <p:nvPr/>
        </p:nvSpPr>
        <p:spPr>
          <a:xfrm>
            <a:off x="5327010" y="5635965"/>
            <a:ext cx="2827090" cy="892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Gestión basada en responsabilización y desarrollo de personas</a:t>
            </a:r>
          </a:p>
        </p:txBody>
      </p:sp>
    </p:spTree>
    <p:extLst>
      <p:ext uri="{BB962C8B-B14F-4D97-AF65-F5344CB8AC3E}">
        <p14:creationId xmlns:p14="http://schemas.microsoft.com/office/powerpoint/2010/main" val="1096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18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CEBCC2-6F10-4A09-8905-8F6F4F887D0F}"/>
              </a:ext>
            </a:extLst>
          </p:cNvPr>
          <p:cNvSpPr txBox="1"/>
          <p:nvPr/>
        </p:nvSpPr>
        <p:spPr>
          <a:xfrm>
            <a:off x="780177" y="1208044"/>
            <a:ext cx="75752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Y estas mejoras dieron como resultado en 2018…</a:t>
            </a:r>
          </a:p>
          <a:p>
            <a:pPr algn="just" fontAlgn="base"/>
            <a:endParaRPr lang="es-E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base"/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La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obtención del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Sello de Excelencia Europea EFQM 500+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siendo la primera biblioteca universitaria catalana con este reconocimiento y la octava española.</a:t>
            </a:r>
          </a:p>
          <a:p>
            <a:pPr algn="just" fontAlgn="base"/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just" fontAlgn="base"/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La obtención de este reconocimiento ha sido posible gracias al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esfuerzo compartido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de todo el personal del CRAI que ha impulsado este proyecto tan ambicioso y que ha llevado al CRAI a ser un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referente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dentro de la propia Universidad de Barcelona y también entre las bibliotecas universitarias catalanas.</a:t>
            </a:r>
          </a:p>
        </p:txBody>
      </p:sp>
    </p:spTree>
    <p:extLst>
      <p:ext uri="{BB962C8B-B14F-4D97-AF65-F5344CB8AC3E}">
        <p14:creationId xmlns:p14="http://schemas.microsoft.com/office/powerpoint/2010/main" val="2866353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19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CEBCC2-6F10-4A09-8905-8F6F4F887D0F}"/>
              </a:ext>
            </a:extLst>
          </p:cNvPr>
          <p:cNvSpPr txBox="1"/>
          <p:nvPr/>
        </p:nvSpPr>
        <p:spPr>
          <a:xfrm>
            <a:off x="790349" y="1529585"/>
            <a:ext cx="78688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La Universidad de Barcelona y el CRAI </a:t>
            </a:r>
          </a:p>
          <a:p>
            <a:pPr algn="just"/>
            <a:r>
              <a:rPr lang="es-ES" sz="2000" b="1" dirty="0">
                <a:solidFill>
                  <a:schemeClr val="bg1">
                    <a:lumMod val="75000"/>
                  </a:schemeClr>
                </a:solidFill>
              </a:rPr>
              <a:t>(Centro de Recursos para el Aprendizaje y la Investigación)</a:t>
            </a:r>
          </a:p>
          <a:p>
            <a:pPr algn="just"/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Camino hacia la Excelencia: 2011 hasta la actualidad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Qué nos ha aportado el modelo EFQM</a:t>
            </a:r>
          </a:p>
          <a:p>
            <a:pPr algn="just"/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¿Y ahora qué?</a:t>
            </a:r>
            <a:endParaRPr lang="ca-E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2</a:t>
            </a:fld>
            <a:endParaRPr lang="ca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8776A2-952A-4C75-AD13-74B9327675F8}"/>
              </a:ext>
            </a:extLst>
          </p:cNvPr>
          <p:cNvSpPr txBox="1"/>
          <p:nvPr/>
        </p:nvSpPr>
        <p:spPr>
          <a:xfrm>
            <a:off x="679016" y="673369"/>
            <a:ext cx="7617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/>
              <a:t>Sumario</a:t>
            </a:r>
            <a:endParaRPr lang="ca-ES" sz="48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8D7ADA-0105-4BEE-938E-4A8ABBD302CB}"/>
              </a:ext>
            </a:extLst>
          </p:cNvPr>
          <p:cNvSpPr txBox="1"/>
          <p:nvPr/>
        </p:nvSpPr>
        <p:spPr>
          <a:xfrm>
            <a:off x="679016" y="1659306"/>
            <a:ext cx="78688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La Universidad de Barcelona y el CRAI </a:t>
            </a:r>
          </a:p>
          <a:p>
            <a:pPr algn="just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(Centro de Recursos para el Aprendizaje y la Investigación)</a:t>
            </a:r>
          </a:p>
          <a:p>
            <a:pPr algn="just"/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Camino hacia la Excelencia: 2011 hasta la actualidad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Qué nos ha aportado el modelo EFQM</a:t>
            </a:r>
          </a:p>
          <a:p>
            <a:pPr algn="just"/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¿Y ahora qué?</a:t>
            </a:r>
            <a:endParaRPr lang="ca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41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20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CEBCC2-6F10-4A09-8905-8F6F4F887D0F}"/>
              </a:ext>
            </a:extLst>
          </p:cNvPr>
          <p:cNvSpPr txBox="1"/>
          <p:nvPr/>
        </p:nvSpPr>
        <p:spPr>
          <a:xfrm>
            <a:off x="520117" y="964763"/>
            <a:ext cx="7877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Elaboración del nuevo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Plan Estratégico 2019-2022.</a:t>
            </a:r>
          </a:p>
          <a:p>
            <a:pPr marL="285750" indent="-285750" algn="just" fontAlgn="base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 fontAlgn="base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Integración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de las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áreas de mejora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detectadas en el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Informe de Evaluación EFQM 2018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en los próximos Planes de mejora del CRAI, como por ejemplo:</a:t>
            </a:r>
          </a:p>
          <a:p>
            <a:pPr algn="just" fontAlgn="base"/>
            <a:endParaRPr lang="es-ES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just" fontAlgn="base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Definir y desarrollar la competencia de liderazgo y/o establecer una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guía de liderazgo 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que relacione sus competencias con un código ético y valore la responsabilidad de las personas que asumen el rol de Liderazgo.</a:t>
            </a:r>
          </a:p>
          <a:p>
            <a:pPr marL="914400" lvl="1" indent="-457200" algn="just" fontAlgn="base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Desarrollar más ampliamente el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cuadro de mando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, de manera que se vean los datos integrados en una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herramienta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 que aporte información en tiempo real y posibilite una mejor toma de decisiones.</a:t>
            </a:r>
          </a:p>
        </p:txBody>
      </p:sp>
    </p:spTree>
    <p:extLst>
      <p:ext uri="{BB962C8B-B14F-4D97-AF65-F5344CB8AC3E}">
        <p14:creationId xmlns:p14="http://schemas.microsoft.com/office/powerpoint/2010/main" val="51079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F154E12-C860-4515-9BE3-8DADD73EE6D6}"/>
              </a:ext>
            </a:extLst>
          </p:cNvPr>
          <p:cNvSpPr/>
          <p:nvPr/>
        </p:nvSpPr>
        <p:spPr>
          <a:xfrm>
            <a:off x="1869751" y="6301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b="1" dirty="0">
                <a:solidFill>
                  <a:schemeClr val="bg1"/>
                </a:solidFill>
              </a:rPr>
              <a:t>© CRAI Universitat de Barcelona, </a:t>
            </a:r>
            <a:r>
              <a:rPr lang="es-ES" altLang="ca-ES" b="1" dirty="0">
                <a:solidFill>
                  <a:schemeClr val="bg1"/>
                </a:solidFill>
              </a:rPr>
              <a:t>julio 2018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8F18F2F-DD0A-4800-A0EF-7EE0511048CB}"/>
              </a:ext>
            </a:extLst>
          </p:cNvPr>
          <p:cNvSpPr/>
          <p:nvPr/>
        </p:nvSpPr>
        <p:spPr>
          <a:xfrm>
            <a:off x="2731310" y="3105834"/>
            <a:ext cx="3417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¡Muchas gracias</a:t>
            </a:r>
            <a:r>
              <a:rPr lang="ca-ES" sz="3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22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3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CEBCC2-6F10-4A09-8905-8F6F4F887D0F}"/>
              </a:ext>
            </a:extLst>
          </p:cNvPr>
          <p:cNvSpPr txBox="1"/>
          <p:nvPr/>
        </p:nvSpPr>
        <p:spPr>
          <a:xfrm>
            <a:off x="679016" y="667147"/>
            <a:ext cx="7617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accent1">
                    <a:lumMod val="50000"/>
                  </a:schemeClr>
                </a:solidFill>
              </a:rPr>
              <a:t>Universidad de Barcelona en cifras (2017)</a:t>
            </a:r>
            <a:endParaRPr lang="ca-E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A89EF0-D4AF-4548-B29B-2854888917EB}"/>
              </a:ext>
            </a:extLst>
          </p:cNvPr>
          <p:cNvSpPr txBox="1"/>
          <p:nvPr/>
        </p:nvSpPr>
        <p:spPr>
          <a:xfrm>
            <a:off x="192453" y="2117319"/>
            <a:ext cx="19886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16 facultades</a:t>
            </a:r>
          </a:p>
          <a:p>
            <a:r>
              <a:rPr lang="es-ES" sz="1300" dirty="0"/>
              <a:t>8 centros adscritos</a:t>
            </a:r>
          </a:p>
          <a:p>
            <a:r>
              <a:rPr lang="pt-BR" sz="1300" dirty="0"/>
              <a:t>662.774 m</a:t>
            </a:r>
            <a:r>
              <a:rPr lang="pt-BR" sz="1300" baseline="30000" dirty="0"/>
              <a:t>2</a:t>
            </a:r>
            <a:r>
              <a:rPr lang="pt-BR" sz="1300" dirty="0"/>
              <a:t> </a:t>
            </a:r>
            <a:endParaRPr lang="es-ES" sz="13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A91AB8-D9E7-41DE-81E9-6EF4E73121FF}"/>
              </a:ext>
            </a:extLst>
          </p:cNvPr>
          <p:cNvSpPr txBox="1"/>
          <p:nvPr/>
        </p:nvSpPr>
        <p:spPr>
          <a:xfrm>
            <a:off x="771787" y="4596096"/>
            <a:ext cx="31238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+100M € captados en investigación y transferencia de tecnología</a:t>
            </a:r>
          </a:p>
          <a:p>
            <a:r>
              <a:rPr lang="es-ES" sz="1300" dirty="0"/>
              <a:t>5.381 publicaciones científicas</a:t>
            </a:r>
          </a:p>
          <a:p>
            <a:r>
              <a:rPr lang="es-ES" sz="1300" dirty="0"/>
              <a:t>1.131 tesis doctorales leídas </a:t>
            </a:r>
          </a:p>
          <a:p>
            <a:r>
              <a:rPr lang="es-ES" sz="1300" dirty="0"/>
              <a:t>303 grupos de investigación consolidados</a:t>
            </a:r>
          </a:p>
          <a:p>
            <a:r>
              <a:rPr lang="es-ES" sz="1300" dirty="0"/>
              <a:t>997 proyectos de investigación activos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9BE1B4F-9759-4561-854E-76997180FB8F}"/>
              </a:ext>
            </a:extLst>
          </p:cNvPr>
          <p:cNvSpPr txBox="1"/>
          <p:nvPr/>
        </p:nvSpPr>
        <p:spPr>
          <a:xfrm>
            <a:off x="6877740" y="2094723"/>
            <a:ext cx="21991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11.175 estudiantes de nacionalidad extranjera de 120 nacionalidades</a:t>
            </a:r>
          </a:p>
          <a:p>
            <a:r>
              <a:rPr lang="es-ES" sz="1300" dirty="0"/>
              <a:t>1.754 estudiantes extranjeros en programas de intercambio </a:t>
            </a:r>
          </a:p>
          <a:p>
            <a:r>
              <a:rPr lang="es-ES" sz="1300" dirty="0"/>
              <a:t>1.293 estudiantes de la UB en programas de intercambio </a:t>
            </a:r>
          </a:p>
          <a:p>
            <a:r>
              <a:rPr lang="es-ES" sz="1300" dirty="0"/>
              <a:t>3.376 convenios con universidades y otras instituciones extranjeras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C19D62C-03B2-46FD-B0E2-73F290B2880B}"/>
              </a:ext>
            </a:extLst>
          </p:cNvPr>
          <p:cNvSpPr txBox="1"/>
          <p:nvPr/>
        </p:nvSpPr>
        <p:spPr>
          <a:xfrm>
            <a:off x="4093421" y="2117319"/>
            <a:ext cx="145968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73 grados</a:t>
            </a:r>
          </a:p>
          <a:p>
            <a:r>
              <a:rPr lang="es-ES" sz="1300" dirty="0"/>
              <a:t>151 masters</a:t>
            </a:r>
          </a:p>
          <a:p>
            <a:r>
              <a:rPr lang="es-ES" sz="1300" dirty="0"/>
              <a:t>48 programas de doctorado</a:t>
            </a:r>
          </a:p>
          <a:p>
            <a:r>
              <a:rPr lang="es-ES" sz="1300" dirty="0"/>
              <a:t>215 posgrados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015B5CD-8659-43E7-9BF6-44850677EB67}"/>
              </a:ext>
            </a:extLst>
          </p:cNvPr>
          <p:cNvSpPr txBox="1"/>
          <p:nvPr/>
        </p:nvSpPr>
        <p:spPr>
          <a:xfrm>
            <a:off x="1779964" y="2100707"/>
            <a:ext cx="222780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5.715 PDI</a:t>
            </a:r>
          </a:p>
          <a:p>
            <a:r>
              <a:rPr lang="es-ES" sz="1300" dirty="0"/>
              <a:t>2.255 PAS</a:t>
            </a:r>
          </a:p>
          <a:p>
            <a:r>
              <a:rPr lang="es-ES" sz="1300" dirty="0"/>
              <a:t>5.845 </a:t>
            </a:r>
            <a:r>
              <a:rPr lang="es-ES" sz="1300" dirty="0" err="1"/>
              <a:t>Alumni</a:t>
            </a:r>
            <a:endParaRPr lang="es-ES" sz="1300" dirty="0"/>
          </a:p>
          <a:p>
            <a:r>
              <a:rPr lang="es-ES" sz="1300" dirty="0"/>
              <a:t>42.710 Estudiantes grado</a:t>
            </a:r>
          </a:p>
          <a:p>
            <a:r>
              <a:rPr lang="es-ES" sz="1300" dirty="0"/>
              <a:t>10.429 Estudiantes postgrado </a:t>
            </a:r>
          </a:p>
          <a:p>
            <a:r>
              <a:rPr lang="es-ES" sz="1300" dirty="0"/>
              <a:t>38.047 Estudiantes títulos propios</a:t>
            </a:r>
            <a:endParaRPr lang="es-ES" sz="1400" dirty="0"/>
          </a:p>
        </p:txBody>
      </p:sp>
      <p:pic>
        <p:nvPicPr>
          <p:cNvPr id="3" name="Gráfico 2" descr="Maestro">
            <a:extLst>
              <a:ext uri="{FF2B5EF4-FFF2-40B4-BE49-F238E27FC236}">
                <a16:creationId xmlns:a16="http://schemas.microsoft.com/office/drawing/2014/main" id="{30D0CCF8-3957-4FF8-B985-9DF21F1C8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3421" y="1236792"/>
            <a:ext cx="914400" cy="914400"/>
          </a:xfrm>
          <a:prstGeom prst="rect">
            <a:avLst/>
          </a:prstGeom>
        </p:spPr>
      </p:pic>
      <p:pic>
        <p:nvPicPr>
          <p:cNvPr id="9" name="Gráfico 8" descr="Matraz">
            <a:extLst>
              <a:ext uri="{FF2B5EF4-FFF2-40B4-BE49-F238E27FC236}">
                <a16:creationId xmlns:a16="http://schemas.microsoft.com/office/drawing/2014/main" id="{451BD43B-4EB5-4FA9-A95B-3CCC4C785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7092" y="3681696"/>
            <a:ext cx="914400" cy="914400"/>
          </a:xfrm>
          <a:prstGeom prst="rect">
            <a:avLst/>
          </a:prstGeom>
        </p:spPr>
      </p:pic>
      <p:pic>
        <p:nvPicPr>
          <p:cNvPr id="13" name="Gráfico 12" descr="Globo terrestre, Europa y África">
            <a:extLst>
              <a:ext uri="{FF2B5EF4-FFF2-40B4-BE49-F238E27FC236}">
                <a16:creationId xmlns:a16="http://schemas.microsoft.com/office/drawing/2014/main" id="{E545B55B-097F-4774-B51D-358B32E909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8243" y="1236792"/>
            <a:ext cx="998168" cy="914400"/>
          </a:xfrm>
          <a:prstGeom prst="rect">
            <a:avLst/>
          </a:prstGeom>
        </p:spPr>
      </p:pic>
      <p:pic>
        <p:nvPicPr>
          <p:cNvPr id="18" name="Gráfico 17" descr="Ciudad">
            <a:extLst>
              <a:ext uri="{FF2B5EF4-FFF2-40B4-BE49-F238E27FC236}">
                <a16:creationId xmlns:a16="http://schemas.microsoft.com/office/drawing/2014/main" id="{37CBF22F-CA00-46D5-A5E9-510665419F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648" y="1236792"/>
            <a:ext cx="914400" cy="914400"/>
          </a:xfrm>
          <a:prstGeom prst="rect">
            <a:avLst/>
          </a:prstGeom>
        </p:spPr>
      </p:pic>
      <p:pic>
        <p:nvPicPr>
          <p:cNvPr id="26" name="Gráfico 25" descr="Grupo">
            <a:extLst>
              <a:ext uri="{FF2B5EF4-FFF2-40B4-BE49-F238E27FC236}">
                <a16:creationId xmlns:a16="http://schemas.microsoft.com/office/drawing/2014/main" id="{A1EF3107-A919-4CDF-AFAE-E8AB0CAF99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4950" y="1236792"/>
            <a:ext cx="914400" cy="91440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72F7F6F6-13C0-4E52-A2C5-363639EA2C8F}"/>
              </a:ext>
            </a:extLst>
          </p:cNvPr>
          <p:cNvSpPr txBox="1"/>
          <p:nvPr/>
        </p:nvSpPr>
        <p:spPr>
          <a:xfrm>
            <a:off x="5432759" y="2125111"/>
            <a:ext cx="15234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300" dirty="0"/>
              <a:t>371.675.501,18 €</a:t>
            </a:r>
          </a:p>
        </p:txBody>
      </p:sp>
      <p:pic>
        <p:nvPicPr>
          <p:cNvPr id="29" name="Gráfico 28" descr="Monedas">
            <a:extLst>
              <a:ext uri="{FF2B5EF4-FFF2-40B4-BE49-F238E27FC236}">
                <a16:creationId xmlns:a16="http://schemas.microsoft.com/office/drawing/2014/main" id="{B58CA47E-D53E-41F3-A485-F31173F787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78853" y="1261196"/>
            <a:ext cx="914400" cy="914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AA79FB-995D-44AB-9466-4443CDDAD82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9174" t="39765" r="41986" b="17503"/>
          <a:stretch/>
        </p:blipFill>
        <p:spPr>
          <a:xfrm>
            <a:off x="3660090" y="3878043"/>
            <a:ext cx="3274043" cy="27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4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CEBCC2-6F10-4A09-8905-8F6F4F887D0F}"/>
              </a:ext>
            </a:extLst>
          </p:cNvPr>
          <p:cNvSpPr txBox="1"/>
          <p:nvPr/>
        </p:nvSpPr>
        <p:spPr>
          <a:xfrm>
            <a:off x="679016" y="667147"/>
            <a:ext cx="76172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accent1">
                    <a:lumMod val="50000"/>
                  </a:schemeClr>
                </a:solidFill>
              </a:rPr>
              <a:t>Centro de Recursos para el Aprendizaje y la Investigación (CRAI)</a:t>
            </a:r>
            <a:endParaRPr lang="ca-ES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Gráfico 9" descr="Edificio">
            <a:extLst>
              <a:ext uri="{FF2B5EF4-FFF2-40B4-BE49-F238E27FC236}">
                <a16:creationId xmlns:a16="http://schemas.microsoft.com/office/drawing/2014/main" id="{4876D40E-9934-4555-A14A-91EE56F05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2617" y="1541389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4A89EF0-D4AF-4548-B29B-2854888917EB}"/>
              </a:ext>
            </a:extLst>
          </p:cNvPr>
          <p:cNvSpPr txBox="1"/>
          <p:nvPr/>
        </p:nvSpPr>
        <p:spPr>
          <a:xfrm>
            <a:off x="514176" y="2441793"/>
            <a:ext cx="1599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16 bibliotecas</a:t>
            </a:r>
          </a:p>
          <a:p>
            <a:r>
              <a:rPr lang="es-ES" sz="1400" dirty="0"/>
              <a:t>7 unidades</a:t>
            </a:r>
          </a:p>
          <a:p>
            <a:r>
              <a:rPr lang="es-ES" sz="1400" dirty="0"/>
              <a:t>Taller restauración</a:t>
            </a:r>
          </a:p>
          <a:p>
            <a:r>
              <a:rPr lang="es-ES" sz="1400" dirty="0"/>
              <a:t>Cervera</a:t>
            </a:r>
          </a:p>
          <a:p>
            <a:r>
              <a:rPr lang="es-ES" sz="1400" dirty="0"/>
              <a:t>CEDI</a:t>
            </a:r>
          </a:p>
          <a:p>
            <a:r>
              <a:rPr lang="es-ES" sz="1400" dirty="0" err="1"/>
              <a:t>CeDocBiv</a:t>
            </a:r>
            <a:endParaRPr lang="es-ES" sz="1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AC50EC-8927-4CEC-81B3-260D701E3455}"/>
              </a:ext>
            </a:extLst>
          </p:cNvPr>
          <p:cNvSpPr txBox="1"/>
          <p:nvPr/>
        </p:nvSpPr>
        <p:spPr>
          <a:xfrm>
            <a:off x="1998944" y="2441793"/>
            <a:ext cx="145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241 trabajadores</a:t>
            </a:r>
          </a:p>
          <a:p>
            <a:endParaRPr lang="es-ES" sz="1400" dirty="0"/>
          </a:p>
          <a:p>
            <a:endParaRPr lang="es-ES" sz="1400" dirty="0"/>
          </a:p>
        </p:txBody>
      </p:sp>
      <p:pic>
        <p:nvPicPr>
          <p:cNvPr id="15" name="Gráfico 14" descr="Libros">
            <a:extLst>
              <a:ext uri="{FF2B5EF4-FFF2-40B4-BE49-F238E27FC236}">
                <a16:creationId xmlns:a16="http://schemas.microsoft.com/office/drawing/2014/main" id="{8352021B-7398-422F-A7E3-0A065A535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1477" y="1551707"/>
            <a:ext cx="914400" cy="914400"/>
          </a:xfrm>
          <a:prstGeom prst="rect">
            <a:avLst/>
          </a:prstGeom>
        </p:spPr>
      </p:pic>
      <p:pic>
        <p:nvPicPr>
          <p:cNvPr id="17" name="Gráfico 16" descr="Monitor">
            <a:extLst>
              <a:ext uri="{FF2B5EF4-FFF2-40B4-BE49-F238E27FC236}">
                <a16:creationId xmlns:a16="http://schemas.microsoft.com/office/drawing/2014/main" id="{5268CBDC-9363-4679-A5B3-B4947D5FBF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81820" y="1539204"/>
            <a:ext cx="914400" cy="9144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EA91AB8-D9E7-41DE-81E9-6EF4E73121FF}"/>
              </a:ext>
            </a:extLst>
          </p:cNvPr>
          <p:cNvSpPr txBox="1"/>
          <p:nvPr/>
        </p:nvSpPr>
        <p:spPr>
          <a:xfrm>
            <a:off x="5409327" y="2439531"/>
            <a:ext cx="165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+1,5 M monografías</a:t>
            </a:r>
          </a:p>
          <a:p>
            <a:r>
              <a:rPr lang="es-ES" sz="1400" dirty="0"/>
              <a:t>40.000 revistas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9BE1B4F-9759-4561-854E-76997180FB8F}"/>
              </a:ext>
            </a:extLst>
          </p:cNvPr>
          <p:cNvSpPr txBox="1"/>
          <p:nvPr/>
        </p:nvSpPr>
        <p:spPr>
          <a:xfrm>
            <a:off x="7199538" y="2436070"/>
            <a:ext cx="145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+50.000 documentos en DD-UB, </a:t>
            </a:r>
            <a:r>
              <a:rPr lang="es-ES" sz="1400" dirty="0" err="1"/>
              <a:t>BiPaDI</a:t>
            </a:r>
            <a:r>
              <a:rPr lang="es-ES" sz="1400" dirty="0"/>
              <a:t> y RCUB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C19D62C-03B2-46FD-B0E2-73F290B2880B}"/>
              </a:ext>
            </a:extLst>
          </p:cNvPr>
          <p:cNvSpPr txBox="1"/>
          <p:nvPr/>
        </p:nvSpPr>
        <p:spPr>
          <a:xfrm>
            <a:off x="3805660" y="2439058"/>
            <a:ext cx="145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80.000 libros e-</a:t>
            </a:r>
          </a:p>
          <a:p>
            <a:r>
              <a:rPr lang="es-ES" sz="1400" dirty="0"/>
              <a:t>37.000 revistas e-</a:t>
            </a:r>
          </a:p>
          <a:p>
            <a:r>
              <a:rPr lang="es-ES" sz="1400" dirty="0"/>
              <a:t>236 </a:t>
            </a:r>
            <a:r>
              <a:rPr lang="es-ES" sz="1400" dirty="0" err="1"/>
              <a:t>bbdd</a:t>
            </a:r>
            <a:endParaRPr lang="es-ES" sz="1400" dirty="0"/>
          </a:p>
        </p:txBody>
      </p:sp>
      <p:pic>
        <p:nvPicPr>
          <p:cNvPr id="19" name="Gráfico 18" descr="Equipo">
            <a:extLst>
              <a:ext uri="{FF2B5EF4-FFF2-40B4-BE49-F238E27FC236}">
                <a16:creationId xmlns:a16="http://schemas.microsoft.com/office/drawing/2014/main" id="{54A2DCCC-2FA6-4719-B58C-39CDFDF3BE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51943" y="1541389"/>
            <a:ext cx="914400" cy="914400"/>
          </a:xfrm>
          <a:prstGeom prst="rect">
            <a:avLst/>
          </a:prstGeom>
        </p:spPr>
      </p:pic>
      <p:pic>
        <p:nvPicPr>
          <p:cNvPr id="1032" name="Picture 8" descr="Resultat d'imatges de @">
            <a:extLst>
              <a:ext uri="{FF2B5EF4-FFF2-40B4-BE49-F238E27FC236}">
                <a16:creationId xmlns:a16="http://schemas.microsoft.com/office/drawing/2014/main" id="{7150503A-0551-4CBD-988D-59AE790B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69" y="1491190"/>
            <a:ext cx="1025417" cy="10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A9B1F23F-A162-4C51-A581-781272761807}"/>
              </a:ext>
            </a:extLst>
          </p:cNvPr>
          <p:cNvSpPr txBox="1"/>
          <p:nvPr/>
        </p:nvSpPr>
        <p:spPr>
          <a:xfrm>
            <a:off x="3281082" y="3295617"/>
            <a:ext cx="5619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= Inversión anual de unos 5 millones de euros en recursos de información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6D341E5-8146-486E-9B7A-0DAACAF0346F}"/>
              </a:ext>
            </a:extLst>
          </p:cNvPr>
          <p:cNvSpPr txBox="1"/>
          <p:nvPr/>
        </p:nvSpPr>
        <p:spPr>
          <a:xfrm>
            <a:off x="792259" y="5301324"/>
            <a:ext cx="145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5.715 PDI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037D7A7-24B0-450D-9397-A7C3993E37A1}"/>
              </a:ext>
            </a:extLst>
          </p:cNvPr>
          <p:cNvSpPr txBox="1"/>
          <p:nvPr/>
        </p:nvSpPr>
        <p:spPr>
          <a:xfrm>
            <a:off x="2709143" y="5319921"/>
            <a:ext cx="1648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42.710 estudiantes de grado</a:t>
            </a:r>
          </a:p>
          <a:p>
            <a:r>
              <a:rPr lang="es-ES" sz="1400" dirty="0"/>
              <a:t>38.047 estudiantes de títulos propios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7FFF01C-F085-4460-B069-81C625E9AA51}"/>
              </a:ext>
            </a:extLst>
          </p:cNvPr>
          <p:cNvSpPr txBox="1"/>
          <p:nvPr/>
        </p:nvSpPr>
        <p:spPr>
          <a:xfrm>
            <a:off x="4849756" y="5319921"/>
            <a:ext cx="1688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10.429 estudiantes master y doctorado</a:t>
            </a:r>
          </a:p>
          <a:p>
            <a:r>
              <a:rPr lang="es-ES" sz="1400" dirty="0"/>
              <a:t>5.715 PDI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173A630-4FA2-41EC-BC9D-6403D7DDA7BF}"/>
              </a:ext>
            </a:extLst>
          </p:cNvPr>
          <p:cNvSpPr txBox="1"/>
          <p:nvPr/>
        </p:nvSpPr>
        <p:spPr>
          <a:xfrm>
            <a:off x="7009570" y="5473809"/>
            <a:ext cx="164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5.845 </a:t>
            </a:r>
            <a:r>
              <a:rPr lang="es-ES" sz="1400" dirty="0" err="1"/>
              <a:t>Alumni</a:t>
            </a:r>
            <a:endParaRPr lang="es-ES" sz="1400" dirty="0"/>
          </a:p>
          <a:p>
            <a:r>
              <a:rPr lang="es-ES" sz="1400" dirty="0"/>
              <a:t>Sociedad</a:t>
            </a:r>
          </a:p>
        </p:txBody>
      </p:sp>
      <p:sp>
        <p:nvSpPr>
          <p:cNvPr id="49" name="Globo: flecha hacia abajo 48">
            <a:extLst>
              <a:ext uri="{FF2B5EF4-FFF2-40B4-BE49-F238E27FC236}">
                <a16:creationId xmlns:a16="http://schemas.microsoft.com/office/drawing/2014/main" id="{DDD95616-DF1F-49A2-96F0-3EE5FD3B7BA1}"/>
              </a:ext>
            </a:extLst>
          </p:cNvPr>
          <p:cNvSpPr/>
          <p:nvPr/>
        </p:nvSpPr>
        <p:spPr>
          <a:xfrm>
            <a:off x="514176" y="4417309"/>
            <a:ext cx="1409396" cy="8738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Apoyo a la docencia</a:t>
            </a:r>
          </a:p>
        </p:txBody>
      </p:sp>
      <p:sp>
        <p:nvSpPr>
          <p:cNvPr id="54" name="Globo: flecha hacia abajo 53">
            <a:extLst>
              <a:ext uri="{FF2B5EF4-FFF2-40B4-BE49-F238E27FC236}">
                <a16:creationId xmlns:a16="http://schemas.microsoft.com/office/drawing/2014/main" id="{5988B7D3-B962-4820-911F-3D2BAC170EBE}"/>
              </a:ext>
            </a:extLst>
          </p:cNvPr>
          <p:cNvSpPr/>
          <p:nvPr/>
        </p:nvSpPr>
        <p:spPr>
          <a:xfrm>
            <a:off x="2709143" y="4417308"/>
            <a:ext cx="1409396" cy="8738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Apoyo al aprendizaje</a:t>
            </a:r>
          </a:p>
        </p:txBody>
      </p:sp>
      <p:sp>
        <p:nvSpPr>
          <p:cNvPr id="55" name="Globo: flecha hacia abajo 54">
            <a:extLst>
              <a:ext uri="{FF2B5EF4-FFF2-40B4-BE49-F238E27FC236}">
                <a16:creationId xmlns:a16="http://schemas.microsoft.com/office/drawing/2014/main" id="{7AE12A3A-ABA7-4C0C-A779-076170D301AF}"/>
              </a:ext>
            </a:extLst>
          </p:cNvPr>
          <p:cNvSpPr/>
          <p:nvPr/>
        </p:nvSpPr>
        <p:spPr>
          <a:xfrm>
            <a:off x="4877865" y="4427437"/>
            <a:ext cx="1409396" cy="8738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Apoyo a la investigación</a:t>
            </a:r>
          </a:p>
        </p:txBody>
      </p:sp>
      <p:sp>
        <p:nvSpPr>
          <p:cNvPr id="56" name="Globo: flecha hacia abajo 55">
            <a:extLst>
              <a:ext uri="{FF2B5EF4-FFF2-40B4-BE49-F238E27FC236}">
                <a16:creationId xmlns:a16="http://schemas.microsoft.com/office/drawing/2014/main" id="{255B5C46-9C66-4FFC-A142-7BF22B0F7E77}"/>
              </a:ext>
            </a:extLst>
          </p:cNvPr>
          <p:cNvSpPr/>
          <p:nvPr/>
        </p:nvSpPr>
        <p:spPr>
          <a:xfrm>
            <a:off x="7046587" y="4422008"/>
            <a:ext cx="1409396" cy="8738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Formación integral</a:t>
            </a:r>
          </a:p>
        </p:txBody>
      </p:sp>
    </p:spTree>
    <p:extLst>
      <p:ext uri="{BB962C8B-B14F-4D97-AF65-F5344CB8AC3E}">
        <p14:creationId xmlns:p14="http://schemas.microsoft.com/office/powerpoint/2010/main" val="139486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5</a:t>
            </a:fld>
            <a:endParaRPr lang="ca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618450-2F00-43F8-BDD1-D3F8A9F79BB0}"/>
              </a:ext>
            </a:extLst>
          </p:cNvPr>
          <p:cNvSpPr txBox="1"/>
          <p:nvPr/>
        </p:nvSpPr>
        <p:spPr>
          <a:xfrm>
            <a:off x="698070" y="1571530"/>
            <a:ext cx="78688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La Universidad de Barcelona y el CRAI </a:t>
            </a:r>
          </a:p>
          <a:p>
            <a:pPr algn="just"/>
            <a:r>
              <a:rPr lang="es-ES" sz="2000" b="1" dirty="0">
                <a:solidFill>
                  <a:schemeClr val="bg1">
                    <a:lumMod val="75000"/>
                  </a:schemeClr>
                </a:solidFill>
              </a:rPr>
              <a:t>(Centro de Recursos para el Aprendizaje y la Investigación)</a:t>
            </a:r>
          </a:p>
          <a:p>
            <a:pPr algn="just"/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Camino hacia la Excelencia: 2011 hasta la actualidad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Qué nos ha aportado el modelo EFQM</a:t>
            </a:r>
          </a:p>
          <a:p>
            <a:pPr algn="just"/>
            <a:endParaRPr lang="es-ES" sz="32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3200" b="1" dirty="0">
                <a:solidFill>
                  <a:schemeClr val="bg1">
                    <a:lumMod val="75000"/>
                  </a:schemeClr>
                </a:solidFill>
              </a:rPr>
              <a:t>¿Y ahora qué?</a:t>
            </a:r>
            <a:endParaRPr lang="ca-ES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6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6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CEBCC2-6F10-4A09-8905-8F6F4F887D0F}"/>
              </a:ext>
            </a:extLst>
          </p:cNvPr>
          <p:cNvSpPr txBox="1"/>
          <p:nvPr/>
        </p:nvSpPr>
        <p:spPr>
          <a:xfrm>
            <a:off x="536895" y="1156156"/>
            <a:ext cx="824637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 2011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el CRAI realiza un proceso de autoevaluación siguiendo el modelo EFQM y no alcanza los 300 puntos, por lo que decide mejorar el proceso de gestión interna del CRAI.</a:t>
            </a:r>
          </a:p>
          <a:p>
            <a:pPr algn="just"/>
            <a:r>
              <a:rPr lang="es-ES" sz="2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     Se apuesta por implementar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la Gestión per procesos.</a:t>
            </a:r>
          </a:p>
          <a:p>
            <a:pPr algn="just"/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 2011-2016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la implementación de la Gestión per procesos, se desarrolla con la colaboración del Servicio de Organización y Calidad de la Agencia de Políticas y Calidad de la UB.  </a:t>
            </a:r>
          </a:p>
          <a:p>
            <a:pPr algn="just"/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2D4AF3-49EE-4C36-A4C8-BB41FEDF0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b="7962"/>
          <a:stretch/>
        </p:blipFill>
        <p:spPr>
          <a:xfrm>
            <a:off x="5518172" y="4062946"/>
            <a:ext cx="3625828" cy="22458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92F4F0-335F-486B-BAEF-7C6BCD5E4126}"/>
              </a:ext>
            </a:extLst>
          </p:cNvPr>
          <p:cNvSpPr txBox="1"/>
          <p:nvPr/>
        </p:nvSpPr>
        <p:spPr>
          <a:xfrm>
            <a:off x="536895" y="3911629"/>
            <a:ext cx="4890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2016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obtención del Sello de Excelencia Europea EFQM 400+.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2018</a:t>
            </a: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obtención del Sello de Excelencia Europea EFQM 500+.</a:t>
            </a:r>
          </a:p>
        </p:txBody>
      </p:sp>
    </p:spTree>
    <p:extLst>
      <p:ext uri="{BB962C8B-B14F-4D97-AF65-F5344CB8AC3E}">
        <p14:creationId xmlns:p14="http://schemas.microsoft.com/office/powerpoint/2010/main" val="116067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7</a:t>
            </a:fld>
            <a:endParaRPr lang="ca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CEBCC2-6F10-4A09-8905-8F6F4F887D0F}"/>
              </a:ext>
            </a:extLst>
          </p:cNvPr>
          <p:cNvSpPr txBox="1"/>
          <p:nvPr/>
        </p:nvSpPr>
        <p:spPr>
          <a:xfrm>
            <a:off x="494950" y="1080655"/>
            <a:ext cx="80114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 2011-2016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Algunas de las mejoras de la implementación de la Gestión per procesos fueron: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Elaboración del 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mapa de procesos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del CRAI. 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Realización anual de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encuestas de satisfacción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de los usuarios del CRAI y de clima laboral.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Elaboración de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planes de mejora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desde el curso 2012-13, integrando los objetivos del Plan Estratégico, y los resultados de la evaluación de los procesos (más de 90 áreas de mejora).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Adecuación de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procedimientos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del CRAI a la “Norma de desarrollo y gestión de procedimientos” (actualmente tenemos 36).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Creación del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Cuadro de mando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con indicadores de los procesos del CRAI (</a:t>
            </a:r>
            <a:r>
              <a:rPr lang="ca-ES" sz="2000" dirty="0">
                <a:solidFill>
                  <a:schemeClr val="accent1">
                    <a:lumMod val="50000"/>
                  </a:schemeClr>
                </a:solidFill>
              </a:rPr>
              <a:t>180 indicadores de 18 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procesos</a:t>
            </a:r>
            <a:r>
              <a:rPr lang="ca-ES" sz="2000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3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4294967295"/>
          </p:nvPr>
        </p:nvSpPr>
        <p:spPr>
          <a:xfrm>
            <a:off x="6601822" y="6308836"/>
            <a:ext cx="2057400" cy="365125"/>
          </a:xfrm>
        </p:spPr>
        <p:txBody>
          <a:bodyPr/>
          <a:lstStyle/>
          <a:p>
            <a:fld id="{B1A7D8FF-E13C-4852-9C48-BBAC7A8E0B1D}" type="slidenum">
              <a:rPr lang="ca-ES" smtClean="0"/>
              <a:t>8</a:t>
            </a:fld>
            <a:endParaRPr lang="ca-ES"/>
          </a:p>
        </p:txBody>
      </p:sp>
      <p:sp>
        <p:nvSpPr>
          <p:cNvPr id="28" name="Globo: flecha hacia abajo 27">
            <a:extLst>
              <a:ext uri="{FF2B5EF4-FFF2-40B4-BE49-F238E27FC236}">
                <a16:creationId xmlns:a16="http://schemas.microsoft.com/office/drawing/2014/main" id="{D7C01493-EC05-4BD9-86E7-8BA7E043F061}"/>
              </a:ext>
            </a:extLst>
          </p:cNvPr>
          <p:cNvSpPr/>
          <p:nvPr/>
        </p:nvSpPr>
        <p:spPr>
          <a:xfrm>
            <a:off x="1159262" y="1897392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Relaciones</a:t>
            </a:r>
          </a:p>
          <a:p>
            <a:pPr algn="ctr"/>
            <a:r>
              <a:rPr lang="es-ES" dirty="0"/>
              <a:t>con los aliados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C5E3B6-D536-405F-B48A-E0B8BE67CEE8}"/>
              </a:ext>
            </a:extLst>
          </p:cNvPr>
          <p:cNvSpPr txBox="1"/>
          <p:nvPr/>
        </p:nvSpPr>
        <p:spPr>
          <a:xfrm>
            <a:off x="973318" y="3199602"/>
            <a:ext cx="19477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Incremento de acuerdos con organizaciones profesionales </a:t>
            </a:r>
            <a:r>
              <a:rPr lang="es-ES" sz="1300" dirty="0">
                <a:solidFill>
                  <a:schemeClr val="accent6"/>
                </a:solidFill>
              </a:rPr>
              <a:t>(PE3.1-15-16)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Convenios específicos del CRAI con centros adscritos </a:t>
            </a:r>
            <a:r>
              <a:rPr lang="es-ES" sz="1300" dirty="0">
                <a:solidFill>
                  <a:schemeClr val="accent6"/>
                </a:solidFill>
              </a:rPr>
              <a:t>(PE3.1-15-16)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s-ES" sz="1300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6A9A891-73C5-4066-B8DB-07790AD0E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29724"/>
              </p:ext>
            </p:extLst>
          </p:nvPr>
        </p:nvGraphicFramePr>
        <p:xfrm>
          <a:off x="863201" y="4274335"/>
          <a:ext cx="20015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380">
                  <a:extLst>
                    <a:ext uri="{9D8B030D-6E8A-4147-A177-3AD203B41FA5}">
                      <a16:colId xmlns:a16="http://schemas.microsoft.com/office/drawing/2014/main" val="165855433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3713630863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669782970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193517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14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38607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E873DF95-2356-4185-BF80-B291590F7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64000"/>
              </p:ext>
            </p:extLst>
          </p:nvPr>
        </p:nvGraphicFramePr>
        <p:xfrm>
          <a:off x="978743" y="6027495"/>
          <a:ext cx="17704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48">
                  <a:extLst>
                    <a:ext uri="{9D8B030D-6E8A-4147-A177-3AD203B41FA5}">
                      <a16:colId xmlns:a16="http://schemas.microsoft.com/office/drawing/2014/main" val="165855433"/>
                    </a:ext>
                  </a:extLst>
                </a:gridCol>
                <a:gridCol w="1297887">
                  <a:extLst>
                    <a:ext uri="{9D8B030D-6E8A-4147-A177-3AD203B41FA5}">
                      <a16:colId xmlns:a16="http://schemas.microsoft.com/office/drawing/2014/main" val="3713630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dirty="0"/>
                        <a:t>ESCAC, CETT, HSJD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142104"/>
                  </a:ext>
                </a:extLst>
              </a:tr>
            </a:tbl>
          </a:graphicData>
        </a:graphic>
      </p:graphicFrame>
      <p:sp>
        <p:nvSpPr>
          <p:cNvPr id="21" name="Globo: flecha hacia abajo 20">
            <a:extLst>
              <a:ext uri="{FF2B5EF4-FFF2-40B4-BE49-F238E27FC236}">
                <a16:creationId xmlns:a16="http://schemas.microsoft.com/office/drawing/2014/main" id="{CE5F326F-B72E-48AD-B3FF-D4F8230E172E}"/>
              </a:ext>
            </a:extLst>
          </p:cNvPr>
          <p:cNvSpPr/>
          <p:nvPr/>
        </p:nvSpPr>
        <p:spPr>
          <a:xfrm>
            <a:off x="4024083" y="1936521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Gestión del cambio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8DA3CAA-4B7F-4962-8563-4F4C9DC5F736}"/>
              </a:ext>
            </a:extLst>
          </p:cNvPr>
          <p:cNvSpPr txBox="1"/>
          <p:nvPr/>
        </p:nvSpPr>
        <p:spPr>
          <a:xfrm>
            <a:off x="3783080" y="3182162"/>
            <a:ext cx="189140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Facilitar el apoyo al cambio cultural y la transformación en el CRAI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i="1" dirty="0"/>
              <a:t>Protocolo para la elaboración de un plan de gestión del cambio </a:t>
            </a:r>
            <a:r>
              <a:rPr lang="es-ES" sz="1300" dirty="0">
                <a:solidFill>
                  <a:schemeClr val="accent6"/>
                </a:solidFill>
              </a:rPr>
              <a:t>(AM18-17)</a:t>
            </a:r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D758BD37-C953-462A-9FA2-16D81372BDAB}"/>
              </a:ext>
            </a:extLst>
          </p:cNvPr>
          <p:cNvSpPr/>
          <p:nvPr/>
        </p:nvSpPr>
        <p:spPr>
          <a:xfrm>
            <a:off x="4582310" y="4029036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9D05832-D446-4A3B-B390-88C58401AAD7}"/>
              </a:ext>
            </a:extLst>
          </p:cNvPr>
          <p:cNvSpPr txBox="1"/>
          <p:nvPr/>
        </p:nvSpPr>
        <p:spPr>
          <a:xfrm>
            <a:off x="159391" y="641348"/>
            <a:ext cx="89258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2016-2018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Mejoras desde la obtención del sello de Excelencia Europea EFQM 400+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Criterio impulsor 1. Liderazgo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a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Globo: flecha hacia abajo 10">
            <a:extLst>
              <a:ext uri="{FF2B5EF4-FFF2-40B4-BE49-F238E27FC236}">
                <a16:creationId xmlns:a16="http://schemas.microsoft.com/office/drawing/2014/main" id="{C99CEB30-C26A-401A-B3C2-87646A8A208B}"/>
              </a:ext>
            </a:extLst>
          </p:cNvPr>
          <p:cNvSpPr/>
          <p:nvPr/>
        </p:nvSpPr>
        <p:spPr>
          <a:xfrm>
            <a:off x="6809564" y="1936521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Relaciones</a:t>
            </a:r>
          </a:p>
          <a:p>
            <a:pPr algn="ctr"/>
            <a:r>
              <a:rPr lang="es-ES" dirty="0"/>
              <a:t>con la UB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B88B99-B9D4-421C-BEC3-EAE2D6D89EC1}"/>
              </a:ext>
            </a:extLst>
          </p:cNvPr>
          <p:cNvSpPr txBox="1"/>
          <p:nvPr/>
        </p:nvSpPr>
        <p:spPr>
          <a:xfrm>
            <a:off x="6440020" y="3174078"/>
            <a:ext cx="18914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Relación transversal con vicerrectorados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Relación directa con Gerencia y la Comisión Académica</a:t>
            </a:r>
          </a:p>
          <a:p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dirty="0"/>
              <a:t>Mayor visibilidad del CRAI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dirty="0"/>
              <a:t>Negociaciones más ágiles: mayor autonomía y transversalidad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83026026-E69A-4373-A5CD-1333FDDA462D}"/>
              </a:ext>
            </a:extLst>
          </p:cNvPr>
          <p:cNvSpPr/>
          <p:nvPr/>
        </p:nvSpPr>
        <p:spPr>
          <a:xfrm>
            <a:off x="7395819" y="4228114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905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E4A89EF0-D4AF-4548-B29B-2854888917EB}"/>
              </a:ext>
            </a:extLst>
          </p:cNvPr>
          <p:cNvSpPr txBox="1"/>
          <p:nvPr/>
        </p:nvSpPr>
        <p:spPr>
          <a:xfrm>
            <a:off x="2638653" y="3228511"/>
            <a:ext cx="18914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Recopilación de las tendencias actuales en el entorno bibliotecario y de los referentes externos</a:t>
            </a:r>
          </a:p>
          <a:p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i="1" dirty="0"/>
              <a:t>Vigilancia del entorno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s-ES" sz="1300" dirty="0"/>
          </a:p>
        </p:txBody>
      </p:sp>
      <p:sp>
        <p:nvSpPr>
          <p:cNvPr id="49" name="Globo: flecha hacia abajo 48">
            <a:extLst>
              <a:ext uri="{FF2B5EF4-FFF2-40B4-BE49-F238E27FC236}">
                <a16:creationId xmlns:a16="http://schemas.microsoft.com/office/drawing/2014/main" id="{DDD95616-DF1F-49A2-96F0-3EE5FD3B7BA1}"/>
              </a:ext>
            </a:extLst>
          </p:cNvPr>
          <p:cNvSpPr/>
          <p:nvPr/>
        </p:nvSpPr>
        <p:spPr>
          <a:xfrm>
            <a:off x="2806420" y="1970279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Vigilancia del entorno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83D5EEA9-6D4F-4993-A530-2A4BD206724F}"/>
              </a:ext>
            </a:extLst>
          </p:cNvPr>
          <p:cNvSpPr/>
          <p:nvPr/>
        </p:nvSpPr>
        <p:spPr>
          <a:xfrm>
            <a:off x="3450789" y="4273070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Globo: flecha hacia abajo 23">
            <a:extLst>
              <a:ext uri="{FF2B5EF4-FFF2-40B4-BE49-F238E27FC236}">
                <a16:creationId xmlns:a16="http://schemas.microsoft.com/office/drawing/2014/main" id="{9760DB6D-105D-46C4-9967-AC871D49ED91}"/>
              </a:ext>
            </a:extLst>
          </p:cNvPr>
          <p:cNvSpPr/>
          <p:nvPr/>
        </p:nvSpPr>
        <p:spPr>
          <a:xfrm>
            <a:off x="7000120" y="1990954"/>
            <a:ext cx="1521859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Detección de necesidades y expectativas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F15B527-D684-4735-B41E-5363FE1CE5C4}"/>
              </a:ext>
            </a:extLst>
          </p:cNvPr>
          <p:cNvSpPr txBox="1"/>
          <p:nvPr/>
        </p:nvSpPr>
        <p:spPr>
          <a:xfrm>
            <a:off x="6630577" y="3228511"/>
            <a:ext cx="20184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Encuestas de satisfacción a PAS UB y ALUMNI UB </a:t>
            </a:r>
            <a:r>
              <a:rPr lang="es-ES" sz="1300" dirty="0">
                <a:solidFill>
                  <a:schemeClr val="accent6"/>
                </a:solidFill>
              </a:rPr>
              <a:t>(AM7-17)</a:t>
            </a: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Pautas sobre como organizar grupos focales </a:t>
            </a:r>
            <a:r>
              <a:rPr lang="es-ES" sz="1300" dirty="0">
                <a:solidFill>
                  <a:schemeClr val="accent6"/>
                </a:solidFill>
              </a:rPr>
              <a:t>(AM7-17)</a:t>
            </a:r>
            <a:endParaRPr lang="es-ES" sz="1300" dirty="0"/>
          </a:p>
          <a:p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i="1" dirty="0"/>
              <a:t>Tabla de captación de necesidades y expectativas de los grupos de interés </a:t>
            </a:r>
            <a:r>
              <a:rPr lang="es-ES" sz="1300" dirty="0">
                <a:solidFill>
                  <a:schemeClr val="accent6"/>
                </a:solidFill>
              </a:rPr>
              <a:t>(AM7-17)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B4BAEB54-745B-43D7-BFCD-0112F250984D}"/>
              </a:ext>
            </a:extLst>
          </p:cNvPr>
          <p:cNvSpPr/>
          <p:nvPr/>
        </p:nvSpPr>
        <p:spPr>
          <a:xfrm>
            <a:off x="7697503" y="4475006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20D885-3268-428F-A035-651CEFD959B4}"/>
              </a:ext>
            </a:extLst>
          </p:cNvPr>
          <p:cNvSpPr txBox="1"/>
          <p:nvPr/>
        </p:nvSpPr>
        <p:spPr>
          <a:xfrm>
            <a:off x="4717735" y="3249186"/>
            <a:ext cx="189140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Captación de información exterior e interna sobre tecnología, para convertirla en conocimiento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i="1" dirty="0"/>
              <a:t>Visión actual de la vigilancia tecnológica en el CRAI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s-ES" sz="1300" dirty="0"/>
          </a:p>
        </p:txBody>
      </p:sp>
      <p:sp>
        <p:nvSpPr>
          <p:cNvPr id="30" name="Globo: flecha hacia abajo 29">
            <a:extLst>
              <a:ext uri="{FF2B5EF4-FFF2-40B4-BE49-F238E27FC236}">
                <a16:creationId xmlns:a16="http://schemas.microsoft.com/office/drawing/2014/main" id="{78F084E8-00D1-4ECB-AA4C-7C5C866251B4}"/>
              </a:ext>
            </a:extLst>
          </p:cNvPr>
          <p:cNvSpPr/>
          <p:nvPr/>
        </p:nvSpPr>
        <p:spPr>
          <a:xfrm>
            <a:off x="4900785" y="1990953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Vigilancia tecnológica</a:t>
            </a:r>
          </a:p>
        </p:txBody>
      </p:sp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id="{54CD8A47-2E44-4862-A4EF-551D991261AC}"/>
              </a:ext>
            </a:extLst>
          </p:cNvPr>
          <p:cNvSpPr/>
          <p:nvPr/>
        </p:nvSpPr>
        <p:spPr>
          <a:xfrm>
            <a:off x="5529871" y="4511859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4B783A0-8FC4-443E-BDD3-1D47C65A9766}"/>
              </a:ext>
            </a:extLst>
          </p:cNvPr>
          <p:cNvSpPr txBox="1"/>
          <p:nvPr/>
        </p:nvSpPr>
        <p:spPr>
          <a:xfrm>
            <a:off x="491481" y="3228511"/>
            <a:ext cx="18914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dirty="0"/>
              <a:t>Desde los años 90 la biblioteca participa en los planes estratégicos de la Universidad de Barcelona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sz="1300" i="1" dirty="0"/>
              <a:t>A partir del 2006 el CRAI elabora sus propios planes estratégicos</a:t>
            </a: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s-ES" sz="1300" dirty="0"/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s-ES" sz="1300" i="1" dirty="0"/>
              <a:t>Plan Estratégico ACCIÓ 2018, 2015-2018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s-ES" sz="1300" dirty="0"/>
          </a:p>
        </p:txBody>
      </p:sp>
      <p:sp>
        <p:nvSpPr>
          <p:cNvPr id="13" name="Globo: flecha hacia abajo 12">
            <a:extLst>
              <a:ext uri="{FF2B5EF4-FFF2-40B4-BE49-F238E27FC236}">
                <a16:creationId xmlns:a16="http://schemas.microsoft.com/office/drawing/2014/main" id="{CEC47CC9-9676-4613-93CA-F213B56D7EC4}"/>
              </a:ext>
            </a:extLst>
          </p:cNvPr>
          <p:cNvSpPr/>
          <p:nvPr/>
        </p:nvSpPr>
        <p:spPr>
          <a:xfrm>
            <a:off x="659248" y="1970279"/>
            <a:ext cx="1409396" cy="12375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Plan Estratégico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C390D2A6-723A-42B5-9972-B051EC64D43F}"/>
              </a:ext>
            </a:extLst>
          </p:cNvPr>
          <p:cNvSpPr/>
          <p:nvPr/>
        </p:nvSpPr>
        <p:spPr>
          <a:xfrm>
            <a:off x="1301855" y="5321392"/>
            <a:ext cx="146471" cy="199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0478988-C948-4054-898B-7F08F19182F8}"/>
              </a:ext>
            </a:extLst>
          </p:cNvPr>
          <p:cNvSpPr txBox="1"/>
          <p:nvPr/>
        </p:nvSpPr>
        <p:spPr>
          <a:xfrm>
            <a:off x="159391" y="641348"/>
            <a:ext cx="892588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2016-2018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Mejoras desde la obtención del sello de Excelencia Europea EFQM 400+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Criterio impulsor 2. Estrategia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a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ca-ES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06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o_crai (3).pptx" id="{2CC6B677-E417-490D-ACC8-1ECE76E5E9EF}" vid="{7E62274C-6159-44C1-99D5-1FFF7C50C141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_crai (3).pptx" id="{2CC6B677-E417-490D-ACC8-1ECE76E5E9EF}" vid="{4A9F8807-23CB-426D-B565-F3164B6BA5E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presentacio_general_tots</Template>
  <TotalTime>1487</TotalTime>
  <Words>1923</Words>
  <Application>Microsoft Office PowerPoint</Application>
  <PresentationFormat>Presentación en pantalla (4:3)</PresentationFormat>
  <Paragraphs>527</Paragraphs>
  <Slides>21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 Alba</dc:creator>
  <cp:lastModifiedBy>Eva Alba</cp:lastModifiedBy>
  <cp:revision>219</cp:revision>
  <cp:lastPrinted>2018-02-21T13:09:46Z</cp:lastPrinted>
  <dcterms:created xsi:type="dcterms:W3CDTF">2018-02-07T15:30:08Z</dcterms:created>
  <dcterms:modified xsi:type="dcterms:W3CDTF">2018-07-04T14:12:00Z</dcterms:modified>
</cp:coreProperties>
</file>