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49"/>
  </p:notesMasterIdLst>
  <p:sldIdLst>
    <p:sldId id="261" r:id="rId6"/>
    <p:sldId id="265" r:id="rId7"/>
    <p:sldId id="266" r:id="rId8"/>
    <p:sldId id="267" r:id="rId9"/>
    <p:sldId id="268" r:id="rId10"/>
    <p:sldId id="269" r:id="rId11"/>
    <p:sldId id="305" r:id="rId12"/>
    <p:sldId id="270" r:id="rId13"/>
    <p:sldId id="333" r:id="rId14"/>
    <p:sldId id="306" r:id="rId15"/>
    <p:sldId id="309" r:id="rId16"/>
    <p:sldId id="308" r:id="rId17"/>
    <p:sldId id="272" r:id="rId18"/>
    <p:sldId id="273" r:id="rId19"/>
    <p:sldId id="302" r:id="rId20"/>
    <p:sldId id="274" r:id="rId21"/>
    <p:sldId id="275" r:id="rId22"/>
    <p:sldId id="276" r:id="rId23"/>
    <p:sldId id="277" r:id="rId24"/>
    <p:sldId id="278" r:id="rId25"/>
    <p:sldId id="279" r:id="rId26"/>
    <p:sldId id="303" r:id="rId27"/>
    <p:sldId id="281" r:id="rId28"/>
    <p:sldId id="282" r:id="rId29"/>
    <p:sldId id="283" r:id="rId30"/>
    <p:sldId id="332" r:id="rId31"/>
    <p:sldId id="284" r:id="rId32"/>
    <p:sldId id="286" r:id="rId33"/>
    <p:sldId id="287" r:id="rId34"/>
    <p:sldId id="288" r:id="rId35"/>
    <p:sldId id="289" r:id="rId36"/>
    <p:sldId id="290" r:id="rId37"/>
    <p:sldId id="301" r:id="rId38"/>
    <p:sldId id="293" r:id="rId39"/>
    <p:sldId id="294" r:id="rId40"/>
    <p:sldId id="295" r:id="rId41"/>
    <p:sldId id="296" r:id="rId42"/>
    <p:sldId id="297" r:id="rId43"/>
    <p:sldId id="355" r:id="rId44"/>
    <p:sldId id="334" r:id="rId45"/>
    <p:sldId id="298" r:id="rId46"/>
    <p:sldId id="299" r:id="rId47"/>
    <p:sldId id="264" r:id="rId48"/>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94692" autoAdjust="0"/>
  </p:normalViewPr>
  <p:slideViewPr>
    <p:cSldViewPr snapToGrid="0">
      <p:cViewPr varScale="1">
        <p:scale>
          <a:sx n="98" d="100"/>
          <a:sy n="98" d="100"/>
        </p:scale>
        <p:origin x="26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50D86-583C-4469-912D-DDAC3905339F}" type="datetimeFigureOut">
              <a:rPr lang="ca-ES" smtClean="0"/>
              <a:pPr/>
              <a:t>5/11/2021</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8AF53-E2AF-41DF-8365-9E0E95A6A932}" type="slidenum">
              <a:rPr lang="ca-ES" smtClean="0"/>
              <a:pPr/>
              <a:t>‹#›</a:t>
            </a:fld>
            <a:endParaRPr lang="ca-ES"/>
          </a:p>
        </p:txBody>
      </p:sp>
    </p:spTree>
    <p:extLst>
      <p:ext uri="{BB962C8B-B14F-4D97-AF65-F5344CB8AC3E}">
        <p14:creationId xmlns:p14="http://schemas.microsoft.com/office/powerpoint/2010/main" val="392459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2673343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8AF53-E2AF-41DF-8365-9E0E95A6A932}"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ca-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24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ca-ES" sz="1200" b="0" i="0" u="none" strike="noStrike" kern="1200" cap="none" spc="0" normalizeH="0" baseline="0" noProof="0">
                <a:ln>
                  <a:noFill/>
                </a:ln>
                <a:solidFill>
                  <a:prstClr val="black"/>
                </a:solidFill>
                <a:effectLst/>
                <a:uLnTx/>
                <a:uFillTx/>
                <a:latin typeface="Arial" charset="0"/>
                <a:ea typeface="+mn-ea"/>
                <a:cs typeface="+mn-cs"/>
              </a:rPr>
              <a:t>Conèixer el CRAI Biblioteca de XXXX. Curs 20xx-xx</a:t>
            </a:r>
            <a:endParaRPr kumimoji="0" lang="en-GB" altLang="ca-E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99022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ca-ES" sz="1200" b="0" i="0" u="none" strike="noStrike" kern="1200" cap="none" spc="0" normalizeH="0" baseline="0" noProof="0">
                <a:ln>
                  <a:noFill/>
                </a:ln>
                <a:solidFill>
                  <a:prstClr val="black"/>
                </a:solidFill>
                <a:effectLst/>
                <a:uLnTx/>
                <a:uFillTx/>
                <a:latin typeface="Arial" charset="0"/>
                <a:ea typeface="+mn-ea"/>
                <a:cs typeface="+mn-cs"/>
              </a:rPr>
              <a:t>Conèixer el CRAI Biblioteca de XXXX. Curs 20xx-xx</a:t>
            </a:r>
            <a:endParaRPr kumimoji="0" lang="en-GB" altLang="ca-E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402344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1" y="7644318"/>
            <a:ext cx="4285208" cy="38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55" tIns="46227" rIns="92455" bIns="46227"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ca-E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Conèixer la Biblioteca de ........ (2005-2006) </a:t>
            </a:r>
          </a:p>
        </p:txBody>
      </p:sp>
      <p:sp>
        <p:nvSpPr>
          <p:cNvPr id="47107" name="Rectangle 7"/>
          <p:cNvSpPr txBox="1">
            <a:spLocks noGrp="1" noChangeArrowheads="1"/>
          </p:cNvSpPr>
          <p:nvPr/>
        </p:nvSpPr>
        <p:spPr bwMode="auto">
          <a:xfrm>
            <a:off x="5601246" y="7644318"/>
            <a:ext cx="4285208" cy="38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55" tIns="46227" rIns="92455" bIns="46227"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FE787B6-E779-4EBE-830B-FF77D8BC6B58}" type="slidenum">
              <a:rPr kumimoji="0" lang="en-GB" altLang="ca-E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23</a:t>
            </a:fld>
            <a:endParaRPr kumimoji="0" lang="en-GB" altLang="ca-E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401342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8AF53-E2AF-41DF-8365-9E0E95A6A932}"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ca-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371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ca-ES" sz="1200" b="0" i="0" u="none" strike="noStrike" kern="1200" cap="none" spc="0" normalizeH="0" baseline="0" noProof="0">
                <a:ln>
                  <a:noFill/>
                </a:ln>
                <a:solidFill>
                  <a:prstClr val="black"/>
                </a:solidFill>
                <a:effectLst/>
                <a:uLnTx/>
                <a:uFillTx/>
                <a:latin typeface="Arial" charset="0"/>
                <a:ea typeface="+mn-ea"/>
                <a:cs typeface="+mn-cs"/>
              </a:rPr>
              <a:t>Conèixer el CRAI Biblioteca de XXXX. Curs 20xx-xx</a:t>
            </a:r>
            <a:endParaRPr kumimoji="0" lang="en-GB" altLang="ca-E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ca-ES" altLang="ca-ES"/>
              <a:t>El CRAI és el </a:t>
            </a:r>
            <a:r>
              <a:rPr lang="ca-ES" altLang="ca-ES" i="1"/>
              <a:t>Centre de Recursos per a l’Aprenentatge i la Investigació</a:t>
            </a:r>
            <a:r>
              <a:rPr lang="ca-ES" altLang="ca-ES"/>
              <a:t>, una part del qual són totes la Biblioteques de la UB</a:t>
            </a:r>
          </a:p>
          <a:p>
            <a:pPr eaLnBrk="1" hangingPunct="1"/>
            <a:r>
              <a:rPr lang="ca-ES" altLang="ca-ES"/>
              <a:t>Hi podeu accedir des de:</a:t>
            </a:r>
          </a:p>
          <a:p>
            <a:pPr lvl="1" eaLnBrk="1" hangingPunct="1"/>
            <a:r>
              <a:rPr lang="ca-ES" altLang="ca-ES" b="1"/>
              <a:t>El web de la UB </a:t>
            </a:r>
            <a:r>
              <a:rPr lang="ca-ES" altLang="ca-ES" b="1">
                <a:sym typeface="Wingdings" panose="05000000000000000000" pitchFamily="2" charset="2"/>
              </a:rPr>
              <a:t> Informació sobre  Biblioteca</a:t>
            </a:r>
          </a:p>
          <a:p>
            <a:pPr lvl="1" eaLnBrk="1" hangingPunct="1"/>
            <a:r>
              <a:rPr lang="ca-ES" altLang="ca-ES" b="1">
                <a:sym typeface="Wingdings" panose="05000000000000000000" pitchFamily="2" charset="2"/>
              </a:rPr>
              <a:t>El web de la Facultat  Serveis  Biblioteca</a:t>
            </a:r>
            <a:endParaRPr lang="ca-ES" altLang="ca-ES" b="1"/>
          </a:p>
          <a:p>
            <a:pPr lvl="1" eaLnBrk="1" hangingPunct="1"/>
            <a:r>
              <a:rPr lang="ca-ES" altLang="ca-ES" b="1"/>
              <a:t>MonUB </a:t>
            </a:r>
            <a:r>
              <a:rPr lang="ca-ES" altLang="ca-ES" b="1">
                <a:sym typeface="Wingdings" panose="05000000000000000000" pitchFamily="2" charset="2"/>
              </a:rPr>
              <a:t> Beques i Serveis  Biblioteca</a:t>
            </a:r>
          </a:p>
          <a:p>
            <a:pPr lvl="1" eaLnBrk="1" hangingPunct="1"/>
            <a:r>
              <a:rPr lang="ca-ES" altLang="ca-ES" b="1">
                <a:sym typeface="Wingdings" panose="05000000000000000000" pitchFamily="2" charset="2"/>
              </a:rPr>
              <a:t>Directe des de Bookmarks/Favorits    </a:t>
            </a:r>
            <a:r>
              <a:rPr lang="ca-ES" altLang="ca-ES" sz="1000" b="1">
                <a:sym typeface="Wingdings" panose="05000000000000000000" pitchFamily="2" charset="2"/>
              </a:rPr>
              <a:t>http://www.bib.ub.es/bub/bub.htm</a:t>
            </a:r>
            <a:endParaRPr lang="es-ES" altLang="ca-ES" sz="1000" b="1">
              <a:sym typeface="Wingdings" panose="05000000000000000000" pitchFamily="2" charset="2"/>
            </a:endParaRPr>
          </a:p>
        </p:txBody>
      </p:sp>
    </p:spTree>
    <p:extLst>
      <p:ext uri="{BB962C8B-B14F-4D97-AF65-F5344CB8AC3E}">
        <p14:creationId xmlns:p14="http://schemas.microsoft.com/office/powerpoint/2010/main" val="1233582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ca-ES" sz="1200" b="0" i="0" u="none" strike="noStrike" kern="1200" cap="none" spc="0" normalizeH="0" baseline="0" noProof="0">
                <a:ln>
                  <a:noFill/>
                </a:ln>
                <a:solidFill>
                  <a:prstClr val="black"/>
                </a:solidFill>
                <a:effectLst/>
                <a:uLnTx/>
                <a:uFillTx/>
                <a:latin typeface="Arial" charset="0"/>
                <a:ea typeface="+mn-ea"/>
                <a:cs typeface="+mn-cs"/>
              </a:rPr>
              <a:t>Conèixer el CRAI Biblioteca de XXXX. Curs 20xx-xx</a:t>
            </a:r>
            <a:endParaRPr kumimoji="0" lang="en-GB" altLang="ca-E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ca-ES" altLang="ca-ES"/>
              <a:t>El CRAI és el </a:t>
            </a:r>
            <a:r>
              <a:rPr lang="ca-ES" altLang="ca-ES" i="1"/>
              <a:t>Centre de Recursos per a l’Aprenentatge i la Investigació</a:t>
            </a:r>
            <a:r>
              <a:rPr lang="ca-ES" altLang="ca-ES"/>
              <a:t>, una part del qual són totes la Biblioteques de la UB</a:t>
            </a:r>
          </a:p>
          <a:p>
            <a:pPr eaLnBrk="1" hangingPunct="1"/>
            <a:r>
              <a:rPr lang="ca-ES" altLang="ca-ES"/>
              <a:t>Hi podeu accedir des de:</a:t>
            </a:r>
          </a:p>
          <a:p>
            <a:pPr lvl="1" eaLnBrk="1" hangingPunct="1"/>
            <a:r>
              <a:rPr lang="ca-ES" altLang="ca-ES" b="1"/>
              <a:t>El web de la UB </a:t>
            </a:r>
            <a:r>
              <a:rPr lang="ca-ES" altLang="ca-ES" b="1">
                <a:sym typeface="Wingdings" panose="05000000000000000000" pitchFamily="2" charset="2"/>
              </a:rPr>
              <a:t> Informació sobre  Biblioteca</a:t>
            </a:r>
          </a:p>
          <a:p>
            <a:pPr lvl="1" eaLnBrk="1" hangingPunct="1"/>
            <a:r>
              <a:rPr lang="ca-ES" altLang="ca-ES" b="1">
                <a:sym typeface="Wingdings" panose="05000000000000000000" pitchFamily="2" charset="2"/>
              </a:rPr>
              <a:t>El web de la Facultat  Serveis  Biblioteca</a:t>
            </a:r>
            <a:endParaRPr lang="ca-ES" altLang="ca-ES" b="1"/>
          </a:p>
          <a:p>
            <a:pPr lvl="1" eaLnBrk="1" hangingPunct="1"/>
            <a:r>
              <a:rPr lang="ca-ES" altLang="ca-ES" b="1"/>
              <a:t>MonUB </a:t>
            </a:r>
            <a:r>
              <a:rPr lang="ca-ES" altLang="ca-ES" b="1">
                <a:sym typeface="Wingdings" panose="05000000000000000000" pitchFamily="2" charset="2"/>
              </a:rPr>
              <a:t> Beques i Serveis  Biblioteca</a:t>
            </a:r>
          </a:p>
          <a:p>
            <a:pPr lvl="1" eaLnBrk="1" hangingPunct="1"/>
            <a:r>
              <a:rPr lang="ca-ES" altLang="ca-ES" b="1">
                <a:sym typeface="Wingdings" panose="05000000000000000000" pitchFamily="2" charset="2"/>
              </a:rPr>
              <a:t>Directe des de Bookmarks/Favorits    </a:t>
            </a:r>
            <a:r>
              <a:rPr lang="ca-ES" altLang="ca-ES" sz="1000" b="1">
                <a:sym typeface="Wingdings" panose="05000000000000000000" pitchFamily="2" charset="2"/>
              </a:rPr>
              <a:t>http://www.bib.ub.es/bub/bub.htm</a:t>
            </a:r>
            <a:endParaRPr lang="es-ES" altLang="ca-ES" sz="1000" b="1">
              <a:sym typeface="Wingdings" panose="05000000000000000000" pitchFamily="2" charset="2"/>
            </a:endParaRPr>
          </a:p>
        </p:txBody>
      </p:sp>
    </p:spTree>
    <p:extLst>
      <p:ext uri="{BB962C8B-B14F-4D97-AF65-F5344CB8AC3E}">
        <p14:creationId xmlns:p14="http://schemas.microsoft.com/office/powerpoint/2010/main" val="100379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ca-ES" sz="1200" b="0" i="0" u="none" strike="noStrike" kern="1200" cap="none" spc="0" normalizeH="0" baseline="0" noProof="0">
                <a:ln>
                  <a:noFill/>
                </a:ln>
                <a:solidFill>
                  <a:prstClr val="black"/>
                </a:solidFill>
                <a:effectLst/>
                <a:uLnTx/>
                <a:uFillTx/>
                <a:latin typeface="Arial" charset="0"/>
                <a:ea typeface="+mn-ea"/>
                <a:cs typeface="+mn-cs"/>
              </a:rPr>
              <a:t>Conèixer el CRAI Biblioteca de XXXX. Curs 20xx-xx</a:t>
            </a:r>
            <a:endParaRPr kumimoji="0" lang="en-GB" altLang="ca-E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ca-ES" altLang="ca-ES"/>
              <a:t>El CRAI és el </a:t>
            </a:r>
            <a:r>
              <a:rPr lang="ca-ES" altLang="ca-ES" i="1"/>
              <a:t>Centre de Recursos per a l’Aprenentatge i la Investigació</a:t>
            </a:r>
            <a:r>
              <a:rPr lang="ca-ES" altLang="ca-ES"/>
              <a:t>, una part del qual són totes la Biblioteques de la UB</a:t>
            </a:r>
          </a:p>
          <a:p>
            <a:pPr eaLnBrk="1" hangingPunct="1"/>
            <a:r>
              <a:rPr lang="ca-ES" altLang="ca-ES"/>
              <a:t>Hi podeu accedir des de:</a:t>
            </a:r>
          </a:p>
          <a:p>
            <a:pPr lvl="1" eaLnBrk="1" hangingPunct="1"/>
            <a:r>
              <a:rPr lang="ca-ES" altLang="ca-ES" b="1"/>
              <a:t>El web de la UB </a:t>
            </a:r>
            <a:r>
              <a:rPr lang="ca-ES" altLang="ca-ES" b="1">
                <a:sym typeface="Wingdings" panose="05000000000000000000" pitchFamily="2" charset="2"/>
              </a:rPr>
              <a:t> Informació sobre  Biblioteca</a:t>
            </a:r>
          </a:p>
          <a:p>
            <a:pPr lvl="1" eaLnBrk="1" hangingPunct="1"/>
            <a:r>
              <a:rPr lang="ca-ES" altLang="ca-ES" b="1">
                <a:sym typeface="Wingdings" panose="05000000000000000000" pitchFamily="2" charset="2"/>
              </a:rPr>
              <a:t>El web de la Facultat  Serveis  Biblioteca</a:t>
            </a:r>
            <a:endParaRPr lang="ca-ES" altLang="ca-ES" b="1"/>
          </a:p>
          <a:p>
            <a:pPr lvl="1" eaLnBrk="1" hangingPunct="1"/>
            <a:r>
              <a:rPr lang="ca-ES" altLang="ca-ES" b="1"/>
              <a:t>MonUB </a:t>
            </a:r>
            <a:r>
              <a:rPr lang="ca-ES" altLang="ca-ES" b="1">
                <a:sym typeface="Wingdings" panose="05000000000000000000" pitchFamily="2" charset="2"/>
              </a:rPr>
              <a:t> Beques i Serveis  Biblioteca</a:t>
            </a:r>
          </a:p>
          <a:p>
            <a:pPr lvl="1" eaLnBrk="1" hangingPunct="1"/>
            <a:r>
              <a:rPr lang="ca-ES" altLang="ca-ES" b="1">
                <a:sym typeface="Wingdings" panose="05000000000000000000" pitchFamily="2" charset="2"/>
              </a:rPr>
              <a:t>Directe des de Bookmarks/Favorits    </a:t>
            </a:r>
            <a:r>
              <a:rPr lang="ca-ES" altLang="ca-ES" sz="1000" b="1">
                <a:sym typeface="Wingdings" panose="05000000000000000000" pitchFamily="2" charset="2"/>
              </a:rPr>
              <a:t>http://www.bib.ub.es/bub/bub.htm</a:t>
            </a:r>
            <a:endParaRPr lang="es-ES" altLang="ca-ES" sz="1000" b="1">
              <a:sym typeface="Wingdings" panose="05000000000000000000" pitchFamily="2" charset="2"/>
            </a:endParaRPr>
          </a:p>
        </p:txBody>
      </p:sp>
    </p:spTree>
    <p:extLst>
      <p:ext uri="{BB962C8B-B14F-4D97-AF65-F5344CB8AC3E}">
        <p14:creationId xmlns:p14="http://schemas.microsoft.com/office/powerpoint/2010/main" val="81786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ca-ES" sz="1200" b="0" i="0" u="none" strike="noStrike" kern="1200" cap="none" spc="0" normalizeH="0" baseline="0" noProof="0">
                <a:ln>
                  <a:noFill/>
                </a:ln>
                <a:solidFill>
                  <a:prstClr val="black"/>
                </a:solidFill>
                <a:effectLst/>
                <a:uLnTx/>
                <a:uFillTx/>
                <a:latin typeface="Arial" charset="0"/>
                <a:ea typeface="+mn-ea"/>
                <a:cs typeface="+mn-cs"/>
              </a:rPr>
              <a:t>Conèixer el CRAI Biblioteca de XXXX. Curs 20xx-xx</a:t>
            </a:r>
            <a:endParaRPr kumimoji="0" lang="en-GB" altLang="ca-E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s-ES" altLang="ca-ES"/>
              <a:t>Què és?</a:t>
            </a:r>
          </a:p>
          <a:p>
            <a:pPr eaLnBrk="1" hangingPunct="1"/>
            <a:r>
              <a:rPr lang="es-ES" altLang="ca-ES"/>
              <a:t>A què respon?</a:t>
            </a:r>
          </a:p>
        </p:txBody>
      </p:sp>
    </p:spTree>
    <p:extLst>
      <p:ext uri="{BB962C8B-B14F-4D97-AF65-F5344CB8AC3E}">
        <p14:creationId xmlns:p14="http://schemas.microsoft.com/office/powerpoint/2010/main" val="3788791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txBox="1">
            <a:spLocks noGrp="1" noChangeArrowheads="1"/>
          </p:cNvSpPr>
          <p:nvPr/>
        </p:nvSpPr>
        <p:spPr bwMode="auto">
          <a:xfrm>
            <a:off x="1" y="7644318"/>
            <a:ext cx="4285208" cy="38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55" tIns="46227" rIns="92455" bIns="46227"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ca-E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Conèixer la Biblioteca de ........ (2005-2006) </a:t>
            </a:r>
          </a:p>
        </p:txBody>
      </p:sp>
      <p:sp>
        <p:nvSpPr>
          <p:cNvPr id="71683" name="Rectangle 7"/>
          <p:cNvSpPr txBox="1">
            <a:spLocks noGrp="1" noChangeArrowheads="1"/>
          </p:cNvSpPr>
          <p:nvPr/>
        </p:nvSpPr>
        <p:spPr bwMode="auto">
          <a:xfrm>
            <a:off x="5601246" y="7644318"/>
            <a:ext cx="4285208" cy="38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55" tIns="46227" rIns="92455" bIns="46227"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D8B6FA5-00D1-4FAA-9934-717D48511E12}" type="slidenum">
              <a:rPr kumimoji="0" lang="en-GB" altLang="ca-E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37</a:t>
            </a:fld>
            <a:endParaRPr kumimoji="0" lang="en-GB" altLang="ca-E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p:spPr>
        <p:txBody>
          <a:bodyPr/>
          <a:lstStyle/>
          <a:p>
            <a:pPr eaLnBrk="1" hangingPunct="1"/>
            <a:r>
              <a:rPr lang="es-ES" altLang="ca-ES"/>
              <a:t>Què és?</a:t>
            </a:r>
          </a:p>
          <a:p>
            <a:pPr eaLnBrk="1" hangingPunct="1"/>
            <a:r>
              <a:rPr lang="es-ES" altLang="ca-ES"/>
              <a:t>A què respon?</a:t>
            </a:r>
          </a:p>
        </p:txBody>
      </p:sp>
    </p:spTree>
    <p:extLst>
      <p:ext uri="{BB962C8B-B14F-4D97-AF65-F5344CB8AC3E}">
        <p14:creationId xmlns:p14="http://schemas.microsoft.com/office/powerpoint/2010/main" val="351241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2945402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txBox="1">
            <a:spLocks noGrp="1" noChangeArrowheads="1"/>
          </p:cNvSpPr>
          <p:nvPr/>
        </p:nvSpPr>
        <p:spPr bwMode="auto">
          <a:xfrm>
            <a:off x="1" y="7644318"/>
            <a:ext cx="4285208" cy="38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55" tIns="46227" rIns="92455" bIns="46227"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ca-E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Conèixer la Biblioteca de ........ (2005-2006) </a:t>
            </a:r>
          </a:p>
        </p:txBody>
      </p:sp>
      <p:sp>
        <p:nvSpPr>
          <p:cNvPr id="73731" name="Rectangle 7"/>
          <p:cNvSpPr txBox="1">
            <a:spLocks noGrp="1" noChangeArrowheads="1"/>
          </p:cNvSpPr>
          <p:nvPr/>
        </p:nvSpPr>
        <p:spPr bwMode="auto">
          <a:xfrm>
            <a:off x="5601246" y="7644318"/>
            <a:ext cx="4285208" cy="38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55" tIns="46227" rIns="92455" bIns="46227"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7C444F3-5E65-457C-811B-33F54F8F8F24}" type="slidenum">
              <a:rPr kumimoji="0" lang="en-GB" altLang="ca-E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38</a:t>
            </a:fld>
            <a:endParaRPr kumimoji="0" lang="en-GB" altLang="ca-E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pPr eaLnBrk="1" hangingPunct="1"/>
            <a:r>
              <a:rPr lang="es-ES" altLang="ca-ES"/>
              <a:t>Què és?</a:t>
            </a:r>
          </a:p>
          <a:p>
            <a:pPr eaLnBrk="1" hangingPunct="1"/>
            <a:r>
              <a:rPr lang="es-ES" altLang="ca-ES"/>
              <a:t>A què respon?</a:t>
            </a:r>
          </a:p>
        </p:txBody>
      </p:sp>
    </p:spTree>
    <p:extLst>
      <p:ext uri="{BB962C8B-B14F-4D97-AF65-F5344CB8AC3E}">
        <p14:creationId xmlns:p14="http://schemas.microsoft.com/office/powerpoint/2010/main" val="2236413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ca-ES" sz="1200" b="0" i="0" u="none" strike="noStrike" kern="1200" cap="none" spc="0" normalizeH="0" baseline="0" noProof="0">
                <a:ln>
                  <a:noFill/>
                </a:ln>
                <a:solidFill>
                  <a:prstClr val="black"/>
                </a:solidFill>
                <a:effectLst/>
                <a:uLnTx/>
                <a:uFillTx/>
                <a:latin typeface="Arial" charset="0"/>
                <a:ea typeface="+mn-ea"/>
                <a:cs typeface="+mn-cs"/>
              </a:rPr>
              <a:t>Conèixer el CRAI Biblioteca de XXXX. Curs 20xx-xx</a:t>
            </a:r>
            <a:endParaRPr kumimoji="0" lang="en-GB" altLang="ca-E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s-ES" altLang="ca-ES"/>
              <a:t>Què és?</a:t>
            </a:r>
          </a:p>
          <a:p>
            <a:pPr eaLnBrk="1" hangingPunct="1"/>
            <a:r>
              <a:rPr lang="es-ES" altLang="ca-ES"/>
              <a:t>A què respon?</a:t>
            </a:r>
          </a:p>
        </p:txBody>
      </p:sp>
    </p:spTree>
    <p:extLst>
      <p:ext uri="{BB962C8B-B14F-4D97-AF65-F5344CB8AC3E}">
        <p14:creationId xmlns:p14="http://schemas.microsoft.com/office/powerpoint/2010/main" val="2963946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s-ES" altLang="ca-ES" dirty="0"/>
              <a:t>Diapositiva optativa</a:t>
            </a:r>
          </a:p>
        </p:txBody>
      </p:sp>
    </p:spTree>
    <p:extLst>
      <p:ext uri="{BB962C8B-B14F-4D97-AF65-F5344CB8AC3E}">
        <p14:creationId xmlns:p14="http://schemas.microsoft.com/office/powerpoint/2010/main" val="53434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idor d'imatge de diapositiva 1"/>
          <p:cNvSpPr>
            <a:spLocks noGrp="1" noRot="1" noChangeAspect="1" noTextEdit="1"/>
          </p:cNvSpPr>
          <p:nvPr>
            <p:ph type="sldImg"/>
          </p:nvPr>
        </p:nvSpPr>
        <p:spPr>
          <a:ln/>
        </p:spPr>
      </p:sp>
      <p:sp>
        <p:nvSpPr>
          <p:cNvPr id="11267" name="Contenidor de notes 2"/>
          <p:cNvSpPr>
            <a:spLocks noGrp="1"/>
          </p:cNvSpPr>
          <p:nvPr>
            <p:ph type="body" idx="1"/>
          </p:nvPr>
        </p:nvSpPr>
        <p:spPr>
          <a:noFill/>
        </p:spPr>
        <p:txBody>
          <a:bodyPr/>
          <a:lstStyle/>
          <a:p>
            <a:endParaRPr lang="ca-ES" altLang="ca-ES"/>
          </a:p>
        </p:txBody>
      </p:sp>
      <p:sp>
        <p:nvSpPr>
          <p:cNvPr id="46084" name="Contenidor de peu de pàgina 3"/>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Tree>
    <p:extLst>
      <p:ext uri="{BB962C8B-B14F-4D97-AF65-F5344CB8AC3E}">
        <p14:creationId xmlns:p14="http://schemas.microsoft.com/office/powerpoint/2010/main" val="3152313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3880748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s-ES" altLang="ca-ES"/>
              <a:t>Aulas: explicar normas de uso</a:t>
            </a:r>
          </a:p>
        </p:txBody>
      </p:sp>
    </p:spTree>
    <p:extLst>
      <p:ext uri="{BB962C8B-B14F-4D97-AF65-F5344CB8AC3E}">
        <p14:creationId xmlns:p14="http://schemas.microsoft.com/office/powerpoint/2010/main" val="4211443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dirty="0">
                <a:latin typeface="Arial" charset="0"/>
              </a:rPr>
              <a:t>Conèixer el CRAI Biblioteca de XXXX. Curs 20xx-xx</a:t>
            </a:r>
            <a:endParaRPr lang="en-GB" altLang="ca-ES" dirty="0">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191118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ca-ES" sz="1200" b="0" i="0" u="none" strike="noStrike" kern="1200" cap="none" spc="0" normalizeH="0" baseline="0" noProof="0">
                <a:ln>
                  <a:noFill/>
                </a:ln>
                <a:solidFill>
                  <a:prstClr val="black"/>
                </a:solidFill>
                <a:effectLst/>
                <a:uLnTx/>
                <a:uFillTx/>
                <a:latin typeface="Arial" charset="0"/>
                <a:ea typeface="+mn-ea"/>
                <a:cs typeface="+mn-cs"/>
              </a:rPr>
              <a:t>Conèixer el CRAI Biblioteca de XXXX. Curs 20xx-xx</a:t>
            </a:r>
            <a:endParaRPr kumimoji="0" lang="en-GB" altLang="ca-E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ca-ES" altLang="ca-ES" dirty="0"/>
              <a:t>El CRAI és el </a:t>
            </a:r>
            <a:r>
              <a:rPr lang="ca-ES" altLang="ca-ES" i="1" dirty="0"/>
              <a:t>Centre de Recursos per a l’Aprenentatge i la Investigació</a:t>
            </a:r>
            <a:r>
              <a:rPr lang="ca-ES" altLang="ca-ES" dirty="0"/>
              <a:t>, una part del qual són totes la Biblioteques de la UB</a:t>
            </a:r>
          </a:p>
          <a:p>
            <a:pPr eaLnBrk="1" hangingPunct="1"/>
            <a:r>
              <a:rPr lang="ca-ES" altLang="ca-ES" dirty="0"/>
              <a:t>Hi podeu accedir des de:</a:t>
            </a:r>
          </a:p>
          <a:p>
            <a:pPr lvl="1" eaLnBrk="1" hangingPunct="1"/>
            <a:r>
              <a:rPr lang="ca-ES" altLang="ca-ES" b="1" dirty="0"/>
              <a:t>El web de la UB </a:t>
            </a:r>
            <a:r>
              <a:rPr lang="ca-ES" altLang="ca-ES" b="1" dirty="0">
                <a:sym typeface="Wingdings" panose="05000000000000000000" pitchFamily="2" charset="2"/>
              </a:rPr>
              <a:t> Informació sobre  Biblioteca</a:t>
            </a:r>
          </a:p>
          <a:p>
            <a:pPr lvl="1" eaLnBrk="1" hangingPunct="1"/>
            <a:r>
              <a:rPr lang="ca-ES" altLang="ca-ES" b="1" dirty="0">
                <a:sym typeface="Wingdings" panose="05000000000000000000" pitchFamily="2" charset="2"/>
              </a:rPr>
              <a:t>El web de la Facultat  Serveis  Biblioteca</a:t>
            </a:r>
            <a:endParaRPr lang="ca-ES" altLang="ca-ES" b="1" dirty="0"/>
          </a:p>
          <a:p>
            <a:pPr lvl="1" eaLnBrk="1" hangingPunct="1"/>
            <a:r>
              <a:rPr lang="ca-ES" altLang="ca-ES" b="1" dirty="0" err="1"/>
              <a:t>MonUB</a:t>
            </a:r>
            <a:r>
              <a:rPr lang="ca-ES" altLang="ca-ES" b="1" dirty="0"/>
              <a:t> </a:t>
            </a:r>
            <a:r>
              <a:rPr lang="ca-ES" altLang="ca-ES" b="1" dirty="0">
                <a:sym typeface="Wingdings" panose="05000000000000000000" pitchFamily="2" charset="2"/>
              </a:rPr>
              <a:t> Beques i Serveis  Biblioteca</a:t>
            </a:r>
          </a:p>
          <a:p>
            <a:pPr lvl="1" eaLnBrk="1" hangingPunct="1"/>
            <a:r>
              <a:rPr lang="ca-ES" altLang="ca-ES" b="1" dirty="0">
                <a:sym typeface="Wingdings" panose="05000000000000000000" pitchFamily="2" charset="2"/>
              </a:rPr>
              <a:t>Directe des de </a:t>
            </a:r>
            <a:r>
              <a:rPr lang="ca-ES" altLang="ca-ES" b="1" dirty="0" err="1">
                <a:sym typeface="Wingdings" panose="05000000000000000000" pitchFamily="2" charset="2"/>
              </a:rPr>
              <a:t>Bookmarks</a:t>
            </a:r>
            <a:r>
              <a:rPr lang="ca-ES" altLang="ca-ES" b="1" dirty="0">
                <a:sym typeface="Wingdings" panose="05000000000000000000" pitchFamily="2" charset="2"/>
              </a:rPr>
              <a:t>/Favorits    </a:t>
            </a:r>
            <a:r>
              <a:rPr lang="ca-ES" altLang="ca-ES" sz="1000" b="1" dirty="0">
                <a:sym typeface="Wingdings" panose="05000000000000000000" pitchFamily="2" charset="2"/>
              </a:rPr>
              <a:t>http://www.bib.ub.es/bub/bub.htm</a:t>
            </a:r>
            <a:endParaRPr lang="es-ES" altLang="ca-ES" sz="1000" b="1" dirty="0">
              <a:sym typeface="Wingdings" panose="05000000000000000000" pitchFamily="2" charset="2"/>
            </a:endParaRPr>
          </a:p>
        </p:txBody>
      </p:sp>
    </p:spTree>
    <p:extLst>
      <p:ext uri="{BB962C8B-B14F-4D97-AF65-F5344CB8AC3E}">
        <p14:creationId xmlns:p14="http://schemas.microsoft.com/office/powerpoint/2010/main" val="165343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ca-ES" sz="1200" b="0" i="0" u="none" strike="noStrike" kern="1200" cap="none" spc="0" normalizeH="0" baseline="0" noProof="0">
                <a:ln>
                  <a:noFill/>
                </a:ln>
                <a:solidFill>
                  <a:prstClr val="black"/>
                </a:solidFill>
                <a:effectLst/>
                <a:uLnTx/>
                <a:uFillTx/>
                <a:latin typeface="Arial" charset="0"/>
                <a:ea typeface="+mn-ea"/>
                <a:cs typeface="+mn-cs"/>
              </a:rPr>
              <a:t>Conèixer el CRAI Biblioteca de XXXX. Curs 20xx-xx</a:t>
            </a:r>
            <a:endParaRPr kumimoji="0" lang="en-GB" altLang="ca-E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ca-ES" altLang="ca-ES" dirty="0"/>
              <a:t>El CRAI és el </a:t>
            </a:r>
            <a:r>
              <a:rPr lang="ca-ES" altLang="ca-ES" i="1" dirty="0"/>
              <a:t>Centre de Recursos per a l’Aprenentatge i la Investigació</a:t>
            </a:r>
            <a:r>
              <a:rPr lang="ca-ES" altLang="ca-ES" dirty="0"/>
              <a:t>, una part del qual són totes la Biblioteques de la UB</a:t>
            </a:r>
          </a:p>
          <a:p>
            <a:pPr eaLnBrk="1" hangingPunct="1"/>
            <a:r>
              <a:rPr lang="ca-ES" altLang="ca-ES" dirty="0"/>
              <a:t>Hi podeu accedir des de:</a:t>
            </a:r>
          </a:p>
          <a:p>
            <a:pPr lvl="1" eaLnBrk="1" hangingPunct="1"/>
            <a:r>
              <a:rPr lang="ca-ES" altLang="ca-ES" b="1" dirty="0"/>
              <a:t>El web de la UB </a:t>
            </a:r>
            <a:r>
              <a:rPr lang="ca-ES" altLang="ca-ES" b="1" dirty="0">
                <a:sym typeface="Wingdings" panose="05000000000000000000" pitchFamily="2" charset="2"/>
              </a:rPr>
              <a:t> Informació sobre  Biblioteca</a:t>
            </a:r>
          </a:p>
          <a:p>
            <a:pPr lvl="1" eaLnBrk="1" hangingPunct="1"/>
            <a:r>
              <a:rPr lang="ca-ES" altLang="ca-ES" b="1" dirty="0">
                <a:sym typeface="Wingdings" panose="05000000000000000000" pitchFamily="2" charset="2"/>
              </a:rPr>
              <a:t>El web de la Facultat  Serveis  Biblioteca</a:t>
            </a:r>
            <a:endParaRPr lang="ca-ES" altLang="ca-ES" b="1" dirty="0"/>
          </a:p>
          <a:p>
            <a:pPr lvl="1" eaLnBrk="1" hangingPunct="1"/>
            <a:r>
              <a:rPr lang="ca-ES" altLang="ca-ES" b="1" dirty="0" err="1"/>
              <a:t>MonUB</a:t>
            </a:r>
            <a:r>
              <a:rPr lang="ca-ES" altLang="ca-ES" b="1" dirty="0"/>
              <a:t> </a:t>
            </a:r>
            <a:r>
              <a:rPr lang="ca-ES" altLang="ca-ES" b="1" dirty="0">
                <a:sym typeface="Wingdings" panose="05000000000000000000" pitchFamily="2" charset="2"/>
              </a:rPr>
              <a:t> Beques i Serveis  Biblioteca</a:t>
            </a:r>
          </a:p>
          <a:p>
            <a:pPr lvl="1" eaLnBrk="1" hangingPunct="1"/>
            <a:r>
              <a:rPr lang="ca-ES" altLang="ca-ES" b="1" dirty="0">
                <a:sym typeface="Wingdings" panose="05000000000000000000" pitchFamily="2" charset="2"/>
              </a:rPr>
              <a:t>Directe des de </a:t>
            </a:r>
            <a:r>
              <a:rPr lang="ca-ES" altLang="ca-ES" b="1" dirty="0" err="1">
                <a:sym typeface="Wingdings" panose="05000000000000000000" pitchFamily="2" charset="2"/>
              </a:rPr>
              <a:t>Bookmarks</a:t>
            </a:r>
            <a:r>
              <a:rPr lang="ca-ES" altLang="ca-ES" b="1" dirty="0">
                <a:sym typeface="Wingdings" panose="05000000000000000000" pitchFamily="2" charset="2"/>
              </a:rPr>
              <a:t>/Favorits    </a:t>
            </a:r>
            <a:r>
              <a:rPr lang="ca-ES" altLang="ca-ES" sz="1000" b="1" dirty="0">
                <a:sym typeface="Wingdings" panose="05000000000000000000" pitchFamily="2" charset="2"/>
              </a:rPr>
              <a:t>http://www.bib.ub.es/bub/bub.htm</a:t>
            </a:r>
            <a:endParaRPr lang="es-ES" altLang="ca-ES" sz="1000" b="1" dirty="0">
              <a:sym typeface="Wingdings" panose="05000000000000000000" pitchFamily="2" charset="2"/>
            </a:endParaRPr>
          </a:p>
        </p:txBody>
      </p:sp>
    </p:spTree>
    <p:extLst>
      <p:ext uri="{BB962C8B-B14F-4D97-AF65-F5344CB8AC3E}">
        <p14:creationId xmlns:p14="http://schemas.microsoft.com/office/powerpoint/2010/main" val="1615123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1" y="7644318"/>
            <a:ext cx="4285208" cy="38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55" tIns="46227" rIns="92455" bIns="46227"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ca-E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Conèixer el CRAI Biblioteca de XXXX. Curs 20xx-xx</a:t>
            </a:r>
            <a:endParaRPr kumimoji="0" lang="en-GB" altLang="ca-E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423438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04EAC1-E807-46CC-BC95-F1726FDF775C}" type="datetime1">
              <a:rPr lang="ca-ES" smtClean="0"/>
              <a:pPr/>
              <a:t>5/11/2021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199806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03FAC2-643E-4B51-A9A9-0BF21F39A75F}" type="datetime1">
              <a:rPr lang="ca-ES" smtClean="0"/>
              <a:pPr/>
              <a:t>5/11/2021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412991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A4A95A-7CFF-4E6D-BE05-B062D97F539F}" type="datetime1">
              <a:rPr lang="ca-ES" smtClean="0"/>
              <a:pPr/>
              <a:t>5/11/2021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142324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ol i objectes">
    <p:spTree>
      <p:nvGrpSpPr>
        <p:cNvPr id="1" name=""/>
        <p:cNvGrpSpPr/>
        <p:nvPr/>
      </p:nvGrpSpPr>
      <p:grpSpPr>
        <a:xfrm>
          <a:off x="0" y="0"/>
          <a:ext cx="0" cy="0"/>
          <a:chOff x="0" y="0"/>
          <a:chExt cx="0" cy="0"/>
        </a:xfrm>
      </p:grpSpPr>
      <p:sp>
        <p:nvSpPr>
          <p:cNvPr id="3" name="Contenidor de contingut 2"/>
          <p:cNvSpPr>
            <a:spLocks noGrp="1"/>
          </p:cNvSpPr>
          <p:nvPr>
            <p:ph idx="1"/>
          </p:nvPr>
        </p:nvSpPr>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fr-FR"/>
              <a:t>Conèixer el CRAI Biblioteca de xxxxx. Curs 20XX-20XX</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07A8E0C-0B30-4E68-84B1-EBD783AE5BA7}" type="slidenum">
              <a:rPr lang="es-ES" altLang="en-US"/>
              <a:pPr>
                <a:defRPr/>
              </a:pPr>
              <a:t>‹#›</a:t>
            </a:fld>
            <a:endParaRPr lang="es-ES" altLang="en-US"/>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88113822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r>
              <a:rPr lang="fr-FR"/>
              <a:t>Conèixer el CRAI Biblioteca de xxxxx. Curs 20XX-20XX</a:t>
            </a: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538F62BF-BDC4-4561-85A4-9BF254613C32}" type="slidenum">
              <a:rPr lang="es-ES" altLang="en-US"/>
              <a:pPr>
                <a:defRPr/>
              </a:pPr>
              <a:t>‹#›</a:t>
            </a:fld>
            <a:endParaRPr lang="es-ES" altLang="en-US"/>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377441931"/>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ol, text i galeria d'imatges">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p:spPr>
        <p:txBody>
          <a:bodyPr/>
          <a:lstStyle/>
          <a:p>
            <a:r>
              <a:rPr lang="ca-ES"/>
              <a:t>Feu clic aquí per editar l'estil</a:t>
            </a:r>
          </a:p>
        </p:txBody>
      </p:sp>
      <p:sp>
        <p:nvSpPr>
          <p:cNvPr id="3" name="Contenidor de text 2"/>
          <p:cNvSpPr>
            <a:spLocks noGrp="1"/>
          </p:cNvSpPr>
          <p:nvPr>
            <p:ph type="body" sz="half" idx="1"/>
          </p:nvPr>
        </p:nvSpPr>
        <p:spPr>
          <a:xfrm>
            <a:off x="457200" y="1600200"/>
            <a:ext cx="4038600" cy="452596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galeria d'imatges 3"/>
          <p:cNvSpPr>
            <a:spLocks noGrp="1"/>
          </p:cNvSpPr>
          <p:nvPr>
            <p:ph type="clipArt" sz="half" idx="2"/>
          </p:nvPr>
        </p:nvSpPr>
        <p:spPr>
          <a:xfrm>
            <a:off x="4648200" y="1600200"/>
            <a:ext cx="4038600" cy="4525963"/>
          </a:xfrm>
        </p:spPr>
        <p:txBody>
          <a:bodyPr/>
          <a:lstStyle/>
          <a:p>
            <a:pPr lvl="0"/>
            <a:endParaRPr lang="ca-ES" noProof="0"/>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fr-FR"/>
              <a:t>Conèixer el CRAI Biblioteca de xxxxx. Curs 20XX-20XX</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6CE1597-9742-4CA5-9E97-E6B5990F9877}" type="slidenum">
              <a:rPr lang="es-ES" altLang="en-US"/>
              <a:pPr>
                <a:defRPr/>
              </a:pPr>
              <a:t>‹#›</a:t>
            </a:fld>
            <a:endParaRPr lang="es-ES" altLang="en-US"/>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275147149"/>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3A3C7B6-928A-45CB-BE05-8263923B6BFB}" type="datetime1">
              <a:rPr lang="ca-ES">
                <a:solidFill>
                  <a:prstClr val="black">
                    <a:tint val="75000"/>
                  </a:prstClr>
                </a:solidFill>
              </a:rPr>
              <a:pPr>
                <a:defRPr/>
              </a:pPr>
              <a:t>5/11/2021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987F0A0-5320-469F-BF2A-F89E9452E50C}"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44137023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Nou">
    <p:spTree>
      <p:nvGrpSpPr>
        <p:cNvPr id="1" name=""/>
        <p:cNvGrpSpPr/>
        <p:nvPr/>
      </p:nvGrpSpPr>
      <p:grpSpPr>
        <a:xfrm>
          <a:off x="0" y="0"/>
          <a:ext cx="0" cy="0"/>
          <a:chOff x="0" y="0"/>
          <a:chExt cx="0" cy="0"/>
        </a:xfrm>
      </p:grpSpPr>
      <p:sp>
        <p:nvSpPr>
          <p:cNvPr id="3" name="Contenidor de text 2"/>
          <p:cNvSpPr>
            <a:spLocks noGrp="1"/>
          </p:cNvSpPr>
          <p:nvPr>
            <p:ph type="body" sz="half" idx="1"/>
          </p:nvPr>
        </p:nvSpPr>
        <p:spPr>
          <a:xfrm>
            <a:off x="457200" y="1600200"/>
            <a:ext cx="4038600" cy="4525963"/>
          </a:xfrm>
          <a:prstGeom prst="rect">
            <a:avLst/>
          </a:prstGeo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galeria d'imatges 3"/>
          <p:cNvSpPr>
            <a:spLocks noGrp="1"/>
          </p:cNvSpPr>
          <p:nvPr>
            <p:ph type="clipArt" sz="half" idx="2"/>
          </p:nvPr>
        </p:nvSpPr>
        <p:spPr>
          <a:xfrm>
            <a:off x="4648200" y="1600200"/>
            <a:ext cx="4038600" cy="4525963"/>
          </a:xfrm>
          <a:prstGeom prst="rect">
            <a:avLst/>
          </a:prstGeom>
        </p:spPr>
        <p:txBody>
          <a:bodyPr/>
          <a:lstStyle/>
          <a:p>
            <a:pPr lvl="0"/>
            <a:endParaRPr lang="ca-ES" noProof="0"/>
          </a:p>
        </p:txBody>
      </p:sp>
      <p:sp>
        <p:nvSpPr>
          <p:cNvPr id="6" name="Rectangle 7"/>
          <p:cNvSpPr>
            <a:spLocks noGrp="1" noChangeArrowheads="1"/>
          </p:cNvSpPr>
          <p:nvPr>
            <p:ph type="dt" sz="half" idx="10"/>
          </p:nvPr>
        </p:nvSpPr>
        <p:spPr/>
        <p:txBody>
          <a:bodyPr/>
          <a:lstStyle>
            <a:lvl1pPr>
              <a:defRPr/>
            </a:lvl1pPr>
          </a:lstStyle>
          <a:p>
            <a:pPr>
              <a:defRPr/>
            </a:pPr>
            <a:fld id="{86F6A128-C7C5-4697-9172-AB1863DDF8F3}" type="datetime1">
              <a:rPr lang="ca-ES">
                <a:solidFill>
                  <a:prstClr val="black">
                    <a:tint val="75000"/>
                  </a:prstClr>
                </a:solidFill>
              </a:rPr>
              <a:pPr>
                <a:defRPr/>
              </a:pPr>
              <a:t>5/11/2021</a:t>
            </a:fld>
            <a:endParaRPr lang="es-ES">
              <a:solidFill>
                <a:prstClr val="black">
                  <a:tint val="75000"/>
                </a:prstClr>
              </a:solidFill>
            </a:endParaRPr>
          </a:p>
        </p:txBody>
      </p:sp>
      <p:sp>
        <p:nvSpPr>
          <p:cNvPr id="7" name="Rectangle 8"/>
          <p:cNvSpPr>
            <a:spLocks noGrp="1" noChangeArrowheads="1"/>
          </p:cNvSpPr>
          <p:nvPr>
            <p:ph type="sldNum" sz="quarter" idx="11"/>
          </p:nvPr>
        </p:nvSpPr>
        <p:spPr/>
        <p:txBody>
          <a:bodyPr/>
          <a:lstStyle>
            <a:lvl1pPr>
              <a:defRPr/>
            </a:lvl1pPr>
          </a:lstStyle>
          <a:p>
            <a:pPr>
              <a:defRPr/>
            </a:pPr>
            <a:fld id="{8F361B92-C2A6-491B-BA54-C30C4EDD6CF0}"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783613094"/>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04EAC1-E807-46CC-BC95-F1726FDF775C}" type="datetime1">
              <a:rPr lang="ca-ES" smtClean="0"/>
              <a:t>5/11/2021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004184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495083-2BEF-4AB5-8468-FDA7A5D50F8C}" type="datetime1">
              <a:rPr lang="ca-ES" smtClean="0"/>
              <a:t>5/11/2021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5207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336F0D-4877-4CB1-9F16-B70BDF6D6CBE}" type="datetime1">
              <a:rPr lang="ca-ES" smtClean="0"/>
              <a:t>5/11/2021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56938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495083-2BEF-4AB5-8468-FDA7A5D50F8C}" type="datetime1">
              <a:rPr lang="ca-ES" smtClean="0"/>
              <a:pPr/>
              <a:t>5/11/2021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1548980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6560D6-806C-40E2-AC58-C9E511C887CA}" type="datetime1">
              <a:rPr lang="ca-ES" smtClean="0"/>
              <a:t>5/11/2021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771375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167577-0E50-4682-8E68-0C962A97F9BF}" type="datetime1">
              <a:rPr lang="ca-ES" smtClean="0"/>
              <a:t>5/11/2021</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1A7D8FF-E13C-4852-9C48-BBAC7A8E0B1D}" type="slidenum">
              <a:rPr lang="ca-ES" smtClean="0"/>
              <a:t>‹#›</a:t>
            </a:fld>
            <a:endParaRPr lang="ca-ES"/>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000936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780438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8B1-DFC1-45F9-A8C9-C292CD8F3857}" type="datetime1">
              <a:rPr lang="ca-ES" smtClean="0"/>
              <a:t>5/11/2021</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1A7D8FF-E13C-4852-9C48-BBAC7A8E0B1D}" type="slidenum">
              <a:rPr lang="ca-ES" smtClean="0"/>
              <a:t>‹#›</a:t>
            </a:fld>
            <a:endParaRPr lang="ca-ES"/>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110253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C8B5E0-7BD1-4A61-B63B-F1873C86CA6B}" type="datetime1">
              <a:rPr lang="ca-ES" smtClean="0"/>
              <a:t>5/11/2021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020358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3F2CBC3-EBA3-4983-BBFB-F9326D6CDAED}" type="datetime1">
              <a:rPr lang="ca-ES" smtClean="0"/>
              <a:t>5/11/2021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685455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03FAC2-643E-4B51-A9A9-0BF21F39A75F}" type="datetime1">
              <a:rPr lang="ca-ES" smtClean="0"/>
              <a:t>5/11/2021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599082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A4A95A-7CFF-4E6D-BE05-B062D97F539F}" type="datetime1">
              <a:rPr lang="ca-ES" smtClean="0"/>
              <a:t>5/11/2021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177856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93A98F61-3328-4F0A-89CE-1A81E7C94E72}" type="datetime1">
              <a:rPr lang="ca-ES">
                <a:solidFill>
                  <a:prstClr val="black">
                    <a:tint val="75000"/>
                  </a:prstClr>
                </a:solidFill>
              </a:rPr>
              <a:pPr>
                <a:defRPr/>
              </a:pPr>
              <a:t>5/11/2021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9AF427B-4520-4430-99B5-7C0D38C61095}"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088528322"/>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E63137AE-A3ED-4551-B28A-2060AC3876F8}" type="datetime1">
              <a:rPr lang="ca-ES">
                <a:solidFill>
                  <a:srgbClr val="000000">
                    <a:tint val="75000"/>
                  </a:srgbClr>
                </a:solidFill>
              </a:rPr>
              <a:pPr>
                <a:defRPr/>
              </a:pPr>
              <a:t>5/11/2021</a:t>
            </a:fld>
            <a:endParaRPr lang="es-ES">
              <a:solidFill>
                <a:srgbClr val="000000">
                  <a:tint val="75000"/>
                </a:srgb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srgbClr val="000000">
                    <a:tint val="75000"/>
                  </a:srgbClr>
                </a:solidFill>
              </a:rPr>
              <a:t>Conèixer el CRAI Biblioteca de xxxx. Curs 20xx-xxConèixer el CRAI Biblioteca de xxxx. Curs 20XX-20XX</a:t>
            </a:r>
            <a:endParaRPr lang="es-ES" altLang="es-ES">
              <a:solidFill>
                <a:srgbClr val="000000">
                  <a:tint val="75000"/>
                </a:srgb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263EB99-730A-4785-AEA8-5C4E982C463B}" type="slidenum">
              <a:rPr lang="es-ES" altLang="en-US">
                <a:solidFill>
                  <a:srgbClr val="000000">
                    <a:tint val="75000"/>
                  </a:srgbClr>
                </a:solidFill>
              </a:rPr>
              <a:pPr>
                <a:defRPr/>
              </a:pPr>
              <a:t>‹#›</a:t>
            </a:fld>
            <a:endParaRPr lang="es-ES" altLang="en-US">
              <a:solidFill>
                <a:srgbClr val="000000">
                  <a:tint val="75000"/>
                </a:srgbClr>
              </a:solidFill>
            </a:endParaRPr>
          </a:p>
        </p:txBody>
      </p:sp>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349302200"/>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336F0D-4877-4CB1-9F16-B70BDF6D6CBE}" type="datetime1">
              <a:rPr lang="ca-ES" smtClean="0"/>
              <a:pPr/>
              <a:t>5/11/2021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1928352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6A859DF-4FDC-4618-9CB1-11BB1B9D06EE}" type="datetime1">
              <a:rPr lang="ca-ES">
                <a:solidFill>
                  <a:prstClr val="black">
                    <a:tint val="75000"/>
                  </a:prstClr>
                </a:solidFill>
              </a:rPr>
              <a:pPr>
                <a:defRPr/>
              </a:pPr>
              <a:t>5/11/2021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609B9B43-F497-4D87-9501-B78B86356444}"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709244048"/>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a:xfrm>
            <a:off x="457199" y="982849"/>
            <a:ext cx="8229600" cy="1143000"/>
          </a:xfrm>
          <a:prstGeom prst="rect">
            <a:avLst/>
          </a:prstGeom>
        </p:spPr>
        <p:txBody>
          <a:bodyPr/>
          <a:lstStyle/>
          <a:p>
            <a:r>
              <a:rPr lang="ca-ES"/>
              <a:t>Feu clic aquí per editar l'estil</a:t>
            </a:r>
          </a:p>
        </p:txBody>
      </p:sp>
      <p:sp>
        <p:nvSpPr>
          <p:cNvPr id="3" name="Contenidor de data 3"/>
          <p:cNvSpPr>
            <a:spLocks noGrp="1"/>
          </p:cNvSpPr>
          <p:nvPr>
            <p:ph type="dt" sz="half" idx="10"/>
          </p:nvPr>
        </p:nvSpPr>
        <p:spPr/>
        <p:txBody>
          <a:bodyPr/>
          <a:lstStyle>
            <a:lvl1pPr>
              <a:defRPr/>
            </a:lvl1pPr>
          </a:lstStyle>
          <a:p>
            <a:pPr>
              <a:defRPr/>
            </a:pPr>
            <a:fld id="{E9118DEF-5EF7-4859-B850-CC30D618ADB1}" type="datetime1">
              <a:rPr lang="ca-ES">
                <a:solidFill>
                  <a:prstClr val="black">
                    <a:tint val="75000"/>
                  </a:prstClr>
                </a:solidFill>
              </a:rPr>
              <a:pPr>
                <a:defRPr/>
              </a:pPr>
              <a:t>5/11/2021</a:t>
            </a:fld>
            <a:endParaRPr lang="ca-ES">
              <a:solidFill>
                <a:prstClr val="black">
                  <a:tint val="75000"/>
                </a:prstClr>
              </a:solidFill>
            </a:endParaRPr>
          </a:p>
        </p:txBody>
      </p:sp>
      <p:sp>
        <p:nvSpPr>
          <p:cNvPr id="4" name="Contenidor de peu de pàgina 4"/>
          <p:cNvSpPr>
            <a:spLocks noGrp="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ca-ES" altLang="es-ES">
              <a:solidFill>
                <a:prstClr val="black">
                  <a:tint val="75000"/>
                </a:prstClr>
              </a:solidFill>
            </a:endParaRPr>
          </a:p>
        </p:txBody>
      </p:sp>
      <p:sp>
        <p:nvSpPr>
          <p:cNvPr id="5" name="Contenidor de número de diapositiva 5"/>
          <p:cNvSpPr>
            <a:spLocks noGrp="1"/>
          </p:cNvSpPr>
          <p:nvPr>
            <p:ph type="sldNum" sz="quarter" idx="12"/>
          </p:nvPr>
        </p:nvSpPr>
        <p:spPr/>
        <p:txBody>
          <a:bodyPr/>
          <a:lstStyle>
            <a:lvl1pPr>
              <a:defRPr/>
            </a:lvl1pPr>
          </a:lstStyle>
          <a:p>
            <a:pPr>
              <a:defRPr/>
            </a:pPr>
            <a:fld id="{E7340708-317D-4A96-BF86-362F3D53F49E}" type="slidenum">
              <a:rPr lang="ca-ES" altLang="en-US">
                <a:solidFill>
                  <a:prstClr val="black">
                    <a:tint val="75000"/>
                  </a:prstClr>
                </a:solidFill>
              </a:rPr>
              <a:pPr>
                <a:defRPr/>
              </a:pPr>
              <a:t>‹#›</a:t>
            </a:fld>
            <a:endParaRPr lang="ca-ES" altLang="en-US">
              <a:solidFill>
                <a:prstClr val="black">
                  <a:tint val="75000"/>
                </a:prstClr>
              </a:solidFill>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52" y="108766"/>
            <a:ext cx="9027459" cy="1243713"/>
          </a:xfrm>
          <a:prstGeom prst="rect">
            <a:avLst/>
          </a:prstGeom>
        </p:spPr>
      </p:pic>
    </p:spTree>
    <p:extLst>
      <p:ext uri="{BB962C8B-B14F-4D97-AF65-F5344CB8AC3E}">
        <p14:creationId xmlns:p14="http://schemas.microsoft.com/office/powerpoint/2010/main" val="392081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Nou">
    <p:spTree>
      <p:nvGrpSpPr>
        <p:cNvPr id="1" name=""/>
        <p:cNvGrpSpPr/>
        <p:nvPr/>
      </p:nvGrpSpPr>
      <p:grpSpPr>
        <a:xfrm>
          <a:off x="0" y="0"/>
          <a:ext cx="0" cy="0"/>
          <a:chOff x="0" y="0"/>
          <a:chExt cx="0" cy="0"/>
        </a:xfrm>
      </p:grpSpPr>
      <p:sp>
        <p:nvSpPr>
          <p:cNvPr id="3" name="Contenidor de text 2"/>
          <p:cNvSpPr>
            <a:spLocks noGrp="1"/>
          </p:cNvSpPr>
          <p:nvPr>
            <p:ph type="body" sz="half" idx="1"/>
          </p:nvPr>
        </p:nvSpPr>
        <p:spPr>
          <a:xfrm>
            <a:off x="457200" y="1600200"/>
            <a:ext cx="4038600" cy="4525963"/>
          </a:xfrm>
          <a:prstGeom prst="rect">
            <a:avLst/>
          </a:prstGeo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galeria d'imatges 3"/>
          <p:cNvSpPr>
            <a:spLocks noGrp="1"/>
          </p:cNvSpPr>
          <p:nvPr>
            <p:ph type="clipArt" sz="half" idx="2"/>
          </p:nvPr>
        </p:nvSpPr>
        <p:spPr>
          <a:xfrm>
            <a:off x="4648200" y="1600200"/>
            <a:ext cx="4038600" cy="4525963"/>
          </a:xfrm>
          <a:prstGeom prst="rect">
            <a:avLst/>
          </a:prstGeom>
        </p:spPr>
        <p:txBody>
          <a:bodyPr/>
          <a:lstStyle/>
          <a:p>
            <a:pPr lvl="0"/>
            <a:endParaRPr lang="ca-ES" noProof="0"/>
          </a:p>
        </p:txBody>
      </p:sp>
      <p:sp>
        <p:nvSpPr>
          <p:cNvPr id="6" name="Rectangle 7"/>
          <p:cNvSpPr>
            <a:spLocks noGrp="1" noChangeArrowheads="1"/>
          </p:cNvSpPr>
          <p:nvPr>
            <p:ph type="dt" sz="half" idx="10"/>
          </p:nvPr>
        </p:nvSpPr>
        <p:spPr/>
        <p:txBody>
          <a:bodyPr/>
          <a:lstStyle>
            <a:lvl1pPr>
              <a:defRPr/>
            </a:lvl1pPr>
          </a:lstStyle>
          <a:p>
            <a:pPr>
              <a:defRPr/>
            </a:pPr>
            <a:fld id="{86F6A128-C7C5-4697-9172-AB1863DDF8F3}" type="datetime1">
              <a:rPr lang="ca-ES">
                <a:solidFill>
                  <a:prstClr val="black">
                    <a:tint val="75000"/>
                  </a:prstClr>
                </a:solidFill>
              </a:rPr>
              <a:pPr>
                <a:defRPr/>
              </a:pPr>
              <a:t>5/11/2021</a:t>
            </a:fld>
            <a:endParaRPr lang="es-ES">
              <a:solidFill>
                <a:prstClr val="black">
                  <a:tint val="75000"/>
                </a:prstClr>
              </a:solidFill>
            </a:endParaRPr>
          </a:p>
        </p:txBody>
      </p:sp>
      <p:sp>
        <p:nvSpPr>
          <p:cNvPr id="7" name="Rectangle 8"/>
          <p:cNvSpPr>
            <a:spLocks noGrp="1" noChangeArrowheads="1"/>
          </p:cNvSpPr>
          <p:nvPr>
            <p:ph type="sldNum" sz="quarter" idx="11"/>
          </p:nvPr>
        </p:nvSpPr>
        <p:spPr/>
        <p:txBody>
          <a:bodyPr/>
          <a:lstStyle>
            <a:lvl1pPr>
              <a:defRPr/>
            </a:lvl1pPr>
          </a:lstStyle>
          <a:p>
            <a:pPr>
              <a:defRPr/>
            </a:pPr>
            <a:fld id="{8F361B92-C2A6-491B-BA54-C30C4EDD6CF0}"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267270685"/>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662D621-ED4F-48CA-B1A8-867AF237B02D}" type="datetime1">
              <a:rPr lang="ca-ES">
                <a:solidFill>
                  <a:prstClr val="black">
                    <a:tint val="75000"/>
                  </a:prstClr>
                </a:solidFill>
              </a:rPr>
              <a:pPr>
                <a:defRPr/>
              </a:pPr>
              <a:t>5/11/2021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24D69C7-FF1B-4868-A7D1-6EF043F99738}"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77317960"/>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A15CD8ED-7B4E-48E1-89A1-373B45C4D21B}" type="datetime1">
              <a:rPr lang="ca-ES">
                <a:solidFill>
                  <a:prstClr val="black">
                    <a:tint val="75000"/>
                  </a:prstClr>
                </a:solidFill>
              </a:rPr>
              <a:pPr>
                <a:defRPr/>
              </a:pPr>
              <a:t>5/11/2021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0E89B5A-FFE9-4214-94A0-3D49F2CF88F2}"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594589497"/>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3A3C7B6-928A-45CB-BE05-8263923B6BFB}" type="datetime1">
              <a:rPr lang="ca-ES">
                <a:solidFill>
                  <a:prstClr val="black">
                    <a:tint val="75000"/>
                  </a:prstClr>
                </a:solidFill>
              </a:rPr>
              <a:pPr>
                <a:defRPr/>
              </a:pPr>
              <a:t>5/11/2021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987F0A0-5320-469F-BF2A-F89E9452E50C}"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221468025"/>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EFBD143-0DB9-49BB-A339-CD7C4BDEFF93}" type="datetime1">
              <a:rPr lang="ca-ES">
                <a:solidFill>
                  <a:prstClr val="black">
                    <a:tint val="75000"/>
                  </a:prstClr>
                </a:solidFill>
              </a:rPr>
              <a:pPr>
                <a:defRPr/>
              </a:pPr>
              <a:t>5/11/2021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0DE8353-AA2F-4777-A764-4107BD7ADFF1}"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959180200"/>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F3CF356-53C1-47CA-A914-CA884ABC6790}" type="datetime1">
              <a:rPr lang="ca-ES">
                <a:solidFill>
                  <a:prstClr val="black">
                    <a:tint val="75000"/>
                  </a:prstClr>
                </a:solidFill>
              </a:rPr>
              <a:pPr>
                <a:defRPr/>
              </a:pPr>
              <a:t>5/11/2021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D39EE760-6D00-4349-AD4C-E63837D80DD8}"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656172162"/>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7052C51-A826-4399-9FDB-864057F230C8}" type="datetime1">
              <a:rPr lang="ca-ES">
                <a:solidFill>
                  <a:prstClr val="black">
                    <a:tint val="75000"/>
                  </a:prstClr>
                </a:solidFill>
              </a:rPr>
              <a:pPr>
                <a:defRPr/>
              </a:pPr>
              <a:t>5/11/2021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A8614D3E-9893-42A1-A3B0-D5BA8AE8F3A2}"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08415474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6560D6-806C-40E2-AC58-C9E511C887CA}" type="datetime1">
              <a:rPr lang="ca-ES" smtClean="0"/>
              <a:pPr/>
              <a:t>5/11/2021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23217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167577-0E50-4682-8E68-0C962A97F9BF}" type="datetime1">
              <a:rPr lang="ca-ES" smtClean="0"/>
              <a:pPr/>
              <a:t>5/11/2021</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116265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02111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8B1-DFC1-45F9-A8C9-C292CD8F3857}" type="datetime1">
              <a:rPr lang="ca-ES" smtClean="0"/>
              <a:pPr/>
              <a:t>5/11/2021</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182054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C8B5E0-7BD1-4A61-B63B-F1873C86CA6B}" type="datetime1">
              <a:rPr lang="ca-ES" smtClean="0"/>
              <a:pPr/>
              <a:t>5/11/2021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424806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3F2CBC3-EBA3-4983-BBFB-F9326D6CDAED}" type="datetime1">
              <a:rPr lang="ca-ES" smtClean="0"/>
              <a:pPr/>
              <a:t>5/11/2021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170506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4518-C8D6-4A22-ADB0-38CAA77BE472}" type="datetime1">
              <a:rPr lang="ca-ES" smtClean="0"/>
              <a:pPr/>
              <a:t>5/11/2021</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D8FF-E13C-4852-9C48-BBAC7A8E0B1D}" type="slidenum">
              <a:rPr lang="ca-ES" smtClean="0"/>
              <a:pPr/>
              <a:t>‹#›</a:t>
            </a:fld>
            <a:endParaRPr lang="ca-ES"/>
          </a:p>
        </p:txBody>
      </p:sp>
    </p:spTree>
    <p:extLst>
      <p:ext uri="{BB962C8B-B14F-4D97-AF65-F5344CB8AC3E}">
        <p14:creationId xmlns:p14="http://schemas.microsoft.com/office/powerpoint/2010/main" val="1337697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4518-C8D6-4A22-ADB0-38CAA77BE472}" type="datetime1">
              <a:rPr lang="ca-ES" smtClean="0"/>
              <a:t>5/11/2021</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D8FF-E13C-4852-9C48-BBAC7A8E0B1D}" type="slidenum">
              <a:rPr lang="ca-ES" smtClean="0"/>
              <a:t>‹#›</a:t>
            </a:fld>
            <a:endParaRPr lang="ca-ES"/>
          </a:p>
        </p:txBody>
      </p:sp>
    </p:spTree>
    <p:extLst>
      <p:ext uri="{BB962C8B-B14F-4D97-AF65-F5344CB8AC3E}">
        <p14:creationId xmlns:p14="http://schemas.microsoft.com/office/powerpoint/2010/main" val="27429535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crai.ub.edu/ca/coneix-el-crai/biblioteques/biblioteca-campus-mundet/serveis-whatsapp/formulari" TargetMode="External"/><Relationship Id="rId2" Type="http://schemas.openxmlformats.org/officeDocument/2006/relationships/hyperlink" Target="https://crai.ub.edu/ca/coneix-el-crai/biblioteques/biblioteca-campus-mundet/serveis-whatsapp" TargetMode="Externa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witter.com/CRAImundet" TargetMode="Externa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play.google.com/store/apps/details?id=edu.ub.Mundet2049&amp;hl=es" TargetMode="Externa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crai.ub.edu/es/conoce-el-crai/iniciate-en-el-crai" TargetMode="Externa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hyperlink" Target="https://crai.ub.edu/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cercabib.ub.edu/discovery/search?vid=34CSUC_UB:VU1&amp;lang=es"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crai.ub.edu/es/conoce-el-crai/bibliotecas/biblioteca-campus-munde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crai.ub.edu/e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ub.edu/carnet/es/alumnat.html" TargetMode="External"/><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hyperlink" Target="https://www.ub.edu/app-socub/"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crai.ub.edu/es/que-ofrece-el-crai/prestamo/prestamo-prestamoUB"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hyperlink" Target="http://diposit.ub.edu/dspace/handle/2445/131674"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crai.ub.edu/es/que-ofrece-el-crai/prestamo/prestamo-prestamoUB" TargetMode="Externa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hyperlink" Target="https://crai.ub.edu/es/que-ofrece-el-crai/prestamo/prestamo-prestamoUB"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ercabib.ub.edu/discovery/login?vid=34CSUC_UB:VU1&amp;lang=es" TargetMode="Externa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hyperlink" Target="https://crai.ub.edu/es/que-ofrece-el-crai/prestamo/prestamo-equipamientos"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hyperlink" Target="http://diposit.ub.edu/dspace/bitstream/2445/131674/8/reglamentoprestamo_2021.pdf#page=1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diposit.ub.edu/dspace/bitstream/2445/131674/8/reglamentoprestamo_2021.pdf#page=13" TargetMode="External"/><Relationship Id="rId2" Type="http://schemas.openxmlformats.org/officeDocument/2006/relationships/hyperlink" Target="https://crai.ub.edu/ca/que-ofereix-el-crai/prestec/prestec-equipaments/contracte" TargetMode="External"/><Relationship Id="rId1" Type="http://schemas.openxmlformats.org/officeDocument/2006/relationships/slideLayout" Target="../slideLayouts/slideLayout23.xml"/><Relationship Id="rId5" Type="http://schemas.openxmlformats.org/officeDocument/2006/relationships/hyperlink" Target="https://crai.ub.edu/es/que-ofrece-el-crai/prestamo/prestamo-equipamientos" TargetMode="Externa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cercabib.ub.edu/discovery/login?vid=34CSUC_UB:VU1&amp;lang=es" TargetMode="External"/><Relationship Id="rId2" Type="http://schemas.openxmlformats.org/officeDocument/2006/relationships/image" Target="../media/image30.png"/><Relationship Id="rId1" Type="http://schemas.openxmlformats.org/officeDocument/2006/relationships/slideLayout" Target="../slideLayouts/slideLayout35.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hyperlink" Target="https://crai.ub.edu/es/que-ofrece-el-crai/prestamo/prestamo-puc" TargetMode="External"/><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hyperlink" Target="https://crai.ub.edu/es/que-ofrece-el-crai/prestamo/prestamo-puc"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hyperlink" Target="https://ccuc.csuc.cat/discovery/search?vid=34CSUC_NETWORK:CSUC_CCUC_UNION&amp;lang=es"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33.xml"/><Relationship Id="rId26" Type="http://schemas.openxmlformats.org/officeDocument/2006/relationships/slide" Target="slide36.xml"/><Relationship Id="rId3" Type="http://schemas.openxmlformats.org/officeDocument/2006/relationships/slide" Target="slide4.xml"/><Relationship Id="rId21" Type="http://schemas.openxmlformats.org/officeDocument/2006/relationships/slide" Target="slide30.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26.xml"/><Relationship Id="rId25" Type="http://schemas.openxmlformats.org/officeDocument/2006/relationships/slide" Target="slide35.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28.xml"/><Relationship Id="rId29" Type="http://schemas.openxmlformats.org/officeDocument/2006/relationships/slide" Target="slide39.xml"/><Relationship Id="rId1" Type="http://schemas.openxmlformats.org/officeDocument/2006/relationships/slideLayout" Target="../slideLayouts/slideLayout12.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34.xml"/><Relationship Id="rId32" Type="http://schemas.openxmlformats.org/officeDocument/2006/relationships/slide" Target="slide42.xml"/><Relationship Id="rId5" Type="http://schemas.openxmlformats.org/officeDocument/2006/relationships/slide" Target="slide6.xml"/><Relationship Id="rId15" Type="http://schemas.openxmlformats.org/officeDocument/2006/relationships/slide" Target="slide20.xml"/><Relationship Id="rId23" Type="http://schemas.openxmlformats.org/officeDocument/2006/relationships/slide" Target="slide32.xml"/><Relationship Id="rId28" Type="http://schemas.openxmlformats.org/officeDocument/2006/relationships/slide" Target="slide38.xml"/><Relationship Id="rId10" Type="http://schemas.openxmlformats.org/officeDocument/2006/relationships/slide" Target="slide11.xml"/><Relationship Id="rId19" Type="http://schemas.openxmlformats.org/officeDocument/2006/relationships/slide" Target="slide27.xml"/><Relationship Id="rId31" Type="http://schemas.openxmlformats.org/officeDocument/2006/relationships/slide" Target="slide4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21.xml"/><Relationship Id="rId22" Type="http://schemas.openxmlformats.org/officeDocument/2006/relationships/slide" Target="slide31.xml"/><Relationship Id="rId27" Type="http://schemas.openxmlformats.org/officeDocument/2006/relationships/slide" Target="slide37.xml"/><Relationship Id="rId30" Type="http://schemas.openxmlformats.org/officeDocument/2006/relationships/slide" Target="slide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hyperlink" Target="https://crai.ub.edu/es/que-ofrece-el-crai/prestamo/prestamo-puc" TargetMode="External"/><Relationship Id="rId2" Type="http://schemas.openxmlformats.org/officeDocument/2006/relationships/hyperlink" Target="https://crai.ub.edu/es/que-ofrece-el-crai/prestamo/prestamo-pi" TargetMode="External"/><Relationship Id="rId1" Type="http://schemas.openxmlformats.org/officeDocument/2006/relationships/slideLayout" Target="../slideLayouts/slideLayout23.xml"/><Relationship Id="rId4" Type="http://schemas.openxmlformats.org/officeDocument/2006/relationships/hyperlink" Target="https://crai.ub.edu/es/conoce-el-crai/marco-normativo/tarifas-modalidades-pago"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rai.ub.edu/es/que-ofrece-el-crai/acceso-recursos/acceso-recursos-proxy" TargetMode="External"/><Relationship Id="rId2" Type="http://schemas.openxmlformats.org/officeDocument/2006/relationships/hyperlink" Target="https://crai.ub.edu/ca/que-ofereix-el-crai/acces-recursos/library-access" TargetMode="Externa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hyperlink" Target="https://campusvirtual2.ub.edu/" TargetMode="External"/><Relationship Id="rId2" Type="http://schemas.openxmlformats.org/officeDocument/2006/relationships/image" Target="../media/image43.png"/><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hyperlink" Target="https://campusvirtual.ub.edu/?lang=e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ai.ub.edu/es/recursos-de-informacion" TargetMode="External"/><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8" Type="http://schemas.openxmlformats.org/officeDocument/2006/relationships/hyperlink" Target="http://www.ub.edu/iub/idenLocal/idenLocal.jsp" TargetMode="External"/><Relationship Id="rId3" Type="http://schemas.openxmlformats.org/officeDocument/2006/relationships/hyperlink" Target="http://diposit.ub.edu/dspace/handle/2445/66751" TargetMode="External"/><Relationship Id="rId7" Type="http://schemas.openxmlformats.org/officeDocument/2006/relationships/hyperlink" Target="https://crai.ub.edu/es/conoce-el-crai/bibliotecas" TargetMode="External"/><Relationship Id="rId2" Type="http://schemas.openxmlformats.org/officeDocument/2006/relationships/hyperlink" Target="https://crai.ub.edu/es/que-ofrece-el-crai/acceso-recursos/acceso-recursos-autenticacion" TargetMode="External"/><Relationship Id="rId1" Type="http://schemas.openxmlformats.org/officeDocument/2006/relationships/slideLayout" Target="../slideLayouts/slideLayout23.xml"/><Relationship Id="rId6" Type="http://schemas.openxmlformats.org/officeDocument/2006/relationships/hyperlink" Target="mailto:imas@alumni.ub.edu" TargetMode="External"/><Relationship Id="rId5" Type="http://schemas.openxmlformats.org/officeDocument/2006/relationships/hyperlink" Target="mailto:joan.garcia@ub.edu" TargetMode="External"/><Relationship Id="rId4" Type="http://schemas.openxmlformats.org/officeDocument/2006/relationships/hyperlink" Target="mailto:jarc7@alumnes.ub.edu"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rai.ub.edu/es/que-ofrece-el-crai/sau" TargetMode="External"/><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hyperlink" Target="https://crai.ub.edu/es/que-ofrece-el-crai/formacion-usuarios"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48.jpg"/></Relationships>
</file>

<file path=ppt/slides/_rels/slide38.xml.rels><?xml version="1.0" encoding="UTF-8" standalone="yes"?>
<Relationships xmlns="http://schemas.openxmlformats.org/package/2006/relationships"><Relationship Id="rId3" Type="http://schemas.openxmlformats.org/officeDocument/2006/relationships/hyperlink" Target="https://crai.ub.edu/es/conoce-el-crai/bibliotecas"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rai.ub.edu/es/recursos-d-informacio/bibliografia-recomanada" TargetMode="External"/><Relationship Id="rId1" Type="http://schemas.openxmlformats.org/officeDocument/2006/relationships/slideLayout" Target="../slideLayouts/slideLayout23.xml"/><Relationship Id="rId4" Type="http://schemas.openxmlformats.org/officeDocument/2006/relationships/image" Target="../media/image50.jpg"/></Relationships>
</file>

<file path=ppt/slides/_rels/slide4.xml.rels><?xml version="1.0" encoding="UTF-8" standalone="yes"?>
<Relationships xmlns="http://schemas.openxmlformats.org/package/2006/relationships"><Relationship Id="rId8" Type="http://schemas.openxmlformats.org/officeDocument/2006/relationships/hyperlink" Target="https://crai.ub.edu/sites/default/files/reglaments/reg-crai-bib-2021.pdf" TargetMode="External"/><Relationship Id="rId3" Type="http://schemas.openxmlformats.org/officeDocument/2006/relationships/hyperlink" Target="mailto:bib_mundet@ub.edu" TargetMode="External"/><Relationship Id="rId7" Type="http://schemas.openxmlformats.org/officeDocument/2006/relationships/hyperlink" Target="https://crai.ub.edu/sites/default/files/reglaments/reglament_serveis.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crai.ub.edu/es/conoce-el-crai/estrategia-y-calidad/carta-servicios" TargetMode="External"/><Relationship Id="rId5" Type="http://schemas.openxmlformats.org/officeDocument/2006/relationships/image" Target="../media/image3.png"/><Relationship Id="rId10" Type="http://schemas.openxmlformats.org/officeDocument/2006/relationships/hyperlink" Target="https://crai.ub.edu/ca/coneix-el-crai/horaris" TargetMode="External"/><Relationship Id="rId4" Type="http://schemas.openxmlformats.org/officeDocument/2006/relationships/hyperlink" Target="http://crai.ub.edu/es/conoce-el-crai/bibliotecas" TargetMode="External"/><Relationship Id="rId9" Type="http://schemas.openxmlformats.org/officeDocument/2006/relationships/hyperlink" Target="https://crai.ub.edu/coneix-el-crai/horari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crai.ub.edu/es/que-ofrece-el-crai/acceso-recursos/acceso-recursos-wifi-eduroam" TargetMode="External"/><Relationship Id="rId2" Type="http://schemas.openxmlformats.org/officeDocument/2006/relationships/notesSlide" Target="../notesSlides/notesSlide21.xml"/><Relationship Id="rId1" Type="http://schemas.openxmlformats.org/officeDocument/2006/relationships/slideLayout" Target="../slideLayouts/slideLayout37.xml"/><Relationship Id="rId6" Type="http://schemas.openxmlformats.org/officeDocument/2006/relationships/hyperlink" Target="https://www.ub.edu/portal/web/iub/credencials" TargetMode="External"/><Relationship Id="rId5" Type="http://schemas.openxmlformats.org/officeDocument/2006/relationships/hyperlink" Target="https://www.ub.edu/portal/web/iub/wifi-o-eduroam" TargetMode="External"/><Relationship Id="rId4" Type="http://schemas.openxmlformats.org/officeDocument/2006/relationships/hyperlink" Target="http://www.bib.ub.edu/serveis/zona-wi-fi-i-xarxa-eduroam/"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crai.ub.edu/ca/coneix-el-crai/difusio-marqueting/blogs-i-xarxes-socials" TargetMode="External"/><Relationship Id="rId7" Type="http://schemas.openxmlformats.org/officeDocument/2006/relationships/hyperlink" Target="https://www.youtube.com/channel/UCAvm8Yv97vnECk1WJYLglOg"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twitter.com/craimundet" TargetMode="External"/><Relationship Id="rId11" Type="http://schemas.openxmlformats.org/officeDocument/2006/relationships/image" Target="../media/image8.png"/><Relationship Id="rId5" Type="http://schemas.openxmlformats.org/officeDocument/2006/relationships/hyperlink" Target="https://crai.ub.edu/ca/coneix-el-crai/biblioteques/biblioteca-campus-mundet/serveis-whatsapp" TargetMode="External"/><Relationship Id="rId10" Type="http://schemas.openxmlformats.org/officeDocument/2006/relationships/image" Target="../media/image53.jpeg"/><Relationship Id="rId4" Type="http://schemas.openxmlformats.org/officeDocument/2006/relationships/hyperlink" Target="https://crai.ub.edu/es/conoce-el-crai/difusion-marketing/exposiciones-virtuales" TargetMode="External"/><Relationship Id="rId9"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hyperlink" Target="https://crai.ub.edu/es/pmf-generale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4.jpeg"/><Relationship Id="rId4" Type="http://schemas.openxmlformats.org/officeDocument/2006/relationships/hyperlink" Target="http://crai.ub.edu/es/que-ofrece-el-crai/sa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hyperlink" Target="http://bit.ly/2sO5WC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crai.ub.edu/es/conoce-el-crai/bibliotecas/biblioteca-campus-mundet"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crai.ub.edu/sites/default/files/desiderates/desiderate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91440" y="3013788"/>
            <a:ext cx="9052560" cy="1015663"/>
          </a:xfrm>
          <a:prstGeom prst="rect">
            <a:avLst/>
          </a:prstGeom>
        </p:spPr>
        <p:txBody>
          <a:bodyPr wrap="square">
            <a:spAutoFit/>
          </a:bodyPr>
          <a:lstStyle/>
          <a:p>
            <a:pPr algn="ctr">
              <a:spcBef>
                <a:spcPct val="0"/>
              </a:spcBef>
            </a:pPr>
            <a:r>
              <a:rPr lang="es-ES" altLang="ca-ES" sz="2400" b="1" dirty="0">
                <a:solidFill>
                  <a:schemeClr val="bg1"/>
                </a:solidFill>
                <a:latin typeface="Verdana" panose="020B0604030504040204" pitchFamily="34" charset="0"/>
              </a:rPr>
              <a:t>Conocer el CRAI Biblioteca del Campus de Mundet</a:t>
            </a:r>
          </a:p>
          <a:p>
            <a:pPr algn="ctr">
              <a:spcBef>
                <a:spcPct val="50000"/>
              </a:spcBef>
            </a:pPr>
            <a:r>
              <a:rPr lang="en-GB" altLang="ca-ES" sz="2400" b="1" dirty="0">
                <a:solidFill>
                  <a:schemeClr val="bg1"/>
                </a:solidFill>
                <a:latin typeface="Verdana" panose="020B0604030504040204" pitchFamily="34" charset="0"/>
              </a:rPr>
              <a:t>Cu</a:t>
            </a:r>
            <a:r>
              <a:rPr lang="es-ES" altLang="ca-ES" sz="2400" b="1" noProof="1">
                <a:solidFill>
                  <a:schemeClr val="bg1"/>
                </a:solidFill>
                <a:latin typeface="Verdana" panose="020B0604030504040204" pitchFamily="34" charset="0"/>
              </a:rPr>
              <a:t>rso</a:t>
            </a:r>
            <a:r>
              <a:rPr lang="en-GB" altLang="ca-ES" sz="2400" b="1" dirty="0">
                <a:solidFill>
                  <a:schemeClr val="bg1"/>
                </a:solidFill>
                <a:latin typeface="Verdana" panose="020B0604030504040204" pitchFamily="34" charset="0"/>
              </a:rPr>
              <a:t> 2021-22</a:t>
            </a:r>
          </a:p>
        </p:txBody>
      </p:sp>
    </p:spTree>
    <p:extLst>
      <p:ext uri="{BB962C8B-B14F-4D97-AF65-F5344CB8AC3E}">
        <p14:creationId xmlns:p14="http://schemas.microsoft.com/office/powerpoint/2010/main" val="34050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número de diapositiva 3"/>
          <p:cNvSpPr>
            <a:spLocks noGrp="1"/>
          </p:cNvSpPr>
          <p:nvPr>
            <p:ph type="sldNum" sz="quarter" idx="11"/>
          </p:nvPr>
        </p:nvSpPr>
        <p:spPr/>
        <p:txBody>
          <a:bodyPr/>
          <a:lstStyle/>
          <a:p>
            <a:pPr>
              <a:defRPr/>
            </a:pPr>
            <a:fld id="{8F361B92-C2A6-491B-BA54-C30C4EDD6CF0}" type="slidenum">
              <a:rPr lang="es-ES" altLang="en-US" smtClean="0">
                <a:solidFill>
                  <a:prstClr val="black">
                    <a:tint val="75000"/>
                  </a:prstClr>
                </a:solidFill>
              </a:rPr>
              <a:pPr>
                <a:defRPr/>
              </a:pPr>
              <a:t>10</a:t>
            </a:fld>
            <a:endParaRPr lang="es-ES" altLang="en-US">
              <a:solidFill>
                <a:prstClr val="black">
                  <a:tint val="75000"/>
                </a:prstClr>
              </a:solidFill>
            </a:endParaRPr>
          </a:p>
        </p:txBody>
      </p:sp>
      <p:sp>
        <p:nvSpPr>
          <p:cNvPr id="6" name="Rectangle 4"/>
          <p:cNvSpPr txBox="1">
            <a:spLocks noChangeArrowheads="1"/>
          </p:cNvSpPr>
          <p:nvPr/>
        </p:nvSpPr>
        <p:spPr bwMode="auto">
          <a:xfrm>
            <a:off x="641168" y="821699"/>
            <a:ext cx="6597831" cy="812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altLang="ca-ES" sz="2000" b="1" dirty="0">
                <a:solidFill>
                  <a:srgbClr val="336699"/>
                </a:solidFill>
                <a:latin typeface="Verdana" panose="020B0604030504040204" pitchFamily="34" charset="0"/>
              </a:rPr>
              <a:t>Servicio de WhatsApp </a:t>
            </a:r>
          </a:p>
          <a:p>
            <a:r>
              <a:rPr lang="ca-ES" altLang="ca-ES" sz="1600" dirty="0">
                <a:solidFill>
                  <a:srgbClr val="336699"/>
                </a:solidFill>
                <a:latin typeface="Verdana" panose="020B0604030504040204" pitchFamily="34" charset="0"/>
                <a:hlinkClick r:id="rId2"/>
              </a:rPr>
              <a:t>crai.ub.edu/ca/coneix-el-crai/biblioteques/biblioteca-campus-mundet/serveis-whatsapp</a:t>
            </a:r>
            <a:endParaRPr lang="ca-ES" altLang="ca-ES" sz="1600" dirty="0">
              <a:solidFill>
                <a:srgbClr val="336699"/>
              </a:solidFill>
              <a:latin typeface="Verdana" panose="020B0604030504040204" pitchFamily="34" charset="0"/>
            </a:endParaRPr>
          </a:p>
        </p:txBody>
      </p:sp>
      <p:sp>
        <p:nvSpPr>
          <p:cNvPr id="7" name="5 Subtítulo"/>
          <p:cNvSpPr>
            <a:spLocks/>
          </p:cNvSpPr>
          <p:nvPr/>
        </p:nvSpPr>
        <p:spPr bwMode="auto">
          <a:xfrm>
            <a:off x="429148" y="2655661"/>
            <a:ext cx="8362950" cy="372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lnSpc>
                <a:spcPct val="80000"/>
              </a:lnSpc>
              <a:spcBef>
                <a:spcPct val="20000"/>
              </a:spcBef>
            </a:pPr>
            <a:r>
              <a:rPr lang="es-ES" altLang="ca-ES" sz="1900" dirty="0">
                <a:solidFill>
                  <a:srgbClr val="646464"/>
                </a:solidFill>
                <a:latin typeface="Verdana" panose="020B0604030504040204" pitchFamily="34" charset="0"/>
              </a:rPr>
              <a:t>El </a:t>
            </a:r>
            <a:r>
              <a:rPr lang="es-ES" altLang="ca-ES" sz="1900" b="1" dirty="0">
                <a:solidFill>
                  <a:srgbClr val="646464"/>
                </a:solidFill>
                <a:latin typeface="Verdana" panose="020B0604030504040204" pitchFamily="34" charset="0"/>
              </a:rPr>
              <a:t>CRAI Biblioteca del Campus de Mundet </a:t>
            </a:r>
            <a:r>
              <a:rPr lang="es-ES" altLang="ca-ES" sz="1900" dirty="0">
                <a:solidFill>
                  <a:srgbClr val="646464"/>
                </a:solidFill>
                <a:latin typeface="Verdana" panose="020B0604030504040204" pitchFamily="34" charset="0"/>
              </a:rPr>
              <a:t>pone a vuestra disposición un servicio de </a:t>
            </a:r>
            <a:r>
              <a:rPr lang="es-ES" altLang="ca-ES" sz="1900" b="1" dirty="0">
                <a:solidFill>
                  <a:srgbClr val="646464"/>
                </a:solidFill>
                <a:latin typeface="Verdana" panose="020B0604030504040204" pitchFamily="34" charset="0"/>
              </a:rPr>
              <a:t>WhatsApp </a:t>
            </a:r>
            <a:r>
              <a:rPr lang="es-ES" altLang="ca-ES" sz="1900" dirty="0">
                <a:solidFill>
                  <a:srgbClr val="646464"/>
                </a:solidFill>
                <a:latin typeface="Verdana" panose="020B0604030504040204" pitchFamily="34" charset="0"/>
              </a:rPr>
              <a:t>para atender vuestras consultas relacionadas con la Biblioteca: renovar libros, localizar documentos, resolver dudas, etc.  </a:t>
            </a:r>
          </a:p>
          <a:p>
            <a:pPr marL="0" indent="0" algn="just">
              <a:lnSpc>
                <a:spcPct val="80000"/>
              </a:lnSpc>
              <a:spcBef>
                <a:spcPct val="20000"/>
              </a:spcBef>
            </a:pPr>
            <a:endParaRPr lang="es-ES" altLang="ca-ES" sz="1900" dirty="0">
              <a:solidFill>
                <a:srgbClr val="646464"/>
              </a:solidFill>
              <a:latin typeface="Verdana" panose="020B0604030504040204" pitchFamily="34" charset="0"/>
            </a:endParaRPr>
          </a:p>
          <a:p>
            <a:pPr marL="0" indent="0" algn="just">
              <a:lnSpc>
                <a:spcPct val="80000"/>
              </a:lnSpc>
              <a:spcBef>
                <a:spcPct val="20000"/>
              </a:spcBef>
            </a:pPr>
            <a:r>
              <a:rPr lang="es-ES" altLang="ca-ES" sz="1900" dirty="0">
                <a:solidFill>
                  <a:srgbClr val="646464"/>
                </a:solidFill>
                <a:latin typeface="Verdana" panose="020B0604030504040204" pitchFamily="34" charset="0"/>
              </a:rPr>
              <a:t>Os podéis dar de alta al servicio siguiendo estos pasos:</a:t>
            </a:r>
          </a:p>
          <a:p>
            <a:pPr marL="1257300" lvl="2" indent="-457200" algn="just">
              <a:lnSpc>
                <a:spcPct val="80000"/>
              </a:lnSpc>
              <a:spcBef>
                <a:spcPct val="20000"/>
              </a:spcBef>
              <a:buFontTx/>
              <a:buAutoNum type="arabicPeriod"/>
            </a:pPr>
            <a:r>
              <a:rPr lang="es-ES" altLang="ca-ES" sz="1900" dirty="0">
                <a:solidFill>
                  <a:srgbClr val="646464"/>
                </a:solidFill>
                <a:latin typeface="Verdana" panose="020B0604030504040204" pitchFamily="34" charset="0"/>
              </a:rPr>
              <a:t>Rellenar el </a:t>
            </a:r>
            <a:r>
              <a:rPr lang="es-ES" altLang="ca-ES" sz="1900" dirty="0">
                <a:solidFill>
                  <a:srgbClr val="646464"/>
                </a:solidFill>
                <a:latin typeface="Verdana" panose="020B0604030504040204" pitchFamily="34" charset="0"/>
                <a:hlinkClick r:id="rId3"/>
              </a:rPr>
              <a:t>formulario de alta</a:t>
            </a:r>
            <a:r>
              <a:rPr lang="es-ES" altLang="ca-ES" sz="1900" dirty="0">
                <a:solidFill>
                  <a:srgbClr val="646464"/>
                </a:solidFill>
                <a:latin typeface="Verdana" panose="020B0604030504040204" pitchFamily="34" charset="0"/>
              </a:rPr>
              <a:t>.</a:t>
            </a:r>
          </a:p>
          <a:p>
            <a:pPr marL="1257300" lvl="2" indent="-457200" algn="just">
              <a:lnSpc>
                <a:spcPct val="80000"/>
              </a:lnSpc>
              <a:spcBef>
                <a:spcPct val="20000"/>
              </a:spcBef>
              <a:buAutoNum type="arabicPeriod"/>
            </a:pPr>
            <a:r>
              <a:rPr lang="es-ES" altLang="ca-ES" sz="1900" dirty="0">
                <a:solidFill>
                  <a:srgbClr val="646464"/>
                </a:solidFill>
                <a:latin typeface="Verdana" panose="020B0604030504040204" pitchFamily="34" charset="0"/>
              </a:rPr>
              <a:t>Enviar un mensaje de WhatsApp con la palabra </a:t>
            </a:r>
            <a:r>
              <a:rPr lang="es-ES" altLang="ca-ES" sz="1900" b="1" dirty="0">
                <a:solidFill>
                  <a:srgbClr val="646464"/>
                </a:solidFill>
                <a:latin typeface="Verdana" panose="020B0604030504040204" pitchFamily="34" charset="0"/>
              </a:rPr>
              <a:t>ALTA</a:t>
            </a:r>
            <a:r>
              <a:rPr lang="es-ES" altLang="ca-ES" sz="1900" dirty="0">
                <a:solidFill>
                  <a:srgbClr val="646464"/>
                </a:solidFill>
                <a:latin typeface="Verdana" panose="020B0604030504040204" pitchFamily="34" charset="0"/>
              </a:rPr>
              <a:t> al número </a:t>
            </a:r>
            <a:r>
              <a:rPr lang="es-ES" altLang="ca-ES" sz="1900" b="1" dirty="0">
                <a:solidFill>
                  <a:srgbClr val="646464"/>
                </a:solidFill>
                <a:latin typeface="Verdana" panose="020B0604030504040204" pitchFamily="34" charset="0"/>
              </a:rPr>
              <a:t>648 971 585</a:t>
            </a:r>
            <a:r>
              <a:rPr lang="es-ES" altLang="ca-ES" sz="1900" dirty="0">
                <a:solidFill>
                  <a:srgbClr val="646464"/>
                </a:solidFill>
                <a:latin typeface="Verdana" panose="020B0604030504040204" pitchFamily="34" charset="0"/>
              </a:rPr>
              <a:t>.</a:t>
            </a:r>
          </a:p>
          <a:p>
            <a:pPr marL="800100" lvl="2" indent="0" algn="just">
              <a:lnSpc>
                <a:spcPct val="80000"/>
              </a:lnSpc>
              <a:spcBef>
                <a:spcPct val="20000"/>
              </a:spcBef>
            </a:pPr>
            <a:r>
              <a:rPr lang="es-ES" altLang="ca-ES" sz="1900" dirty="0">
                <a:solidFill>
                  <a:srgbClr val="646464"/>
                </a:solidFill>
                <a:latin typeface="Verdana" panose="020B0604030504040204" pitchFamily="34" charset="0"/>
              </a:rPr>
              <a:t>3. Añadir este número de teléfono a vuestra Lista de   	    contactos.</a:t>
            </a:r>
          </a:p>
          <a:p>
            <a:pPr marL="0" indent="0" algn="just">
              <a:lnSpc>
                <a:spcPct val="80000"/>
              </a:lnSpc>
              <a:spcBef>
                <a:spcPct val="20000"/>
              </a:spcBef>
            </a:pPr>
            <a:endParaRPr lang="es-ES" altLang="ca-ES" sz="1900" dirty="0">
              <a:solidFill>
                <a:srgbClr val="646464"/>
              </a:solidFill>
              <a:latin typeface="Verdana" panose="020B0604030504040204" pitchFamily="34" charset="0"/>
            </a:endParaRPr>
          </a:p>
          <a:p>
            <a:pPr marL="0" indent="0" algn="just">
              <a:lnSpc>
                <a:spcPct val="80000"/>
              </a:lnSpc>
              <a:spcBef>
                <a:spcPct val="20000"/>
              </a:spcBef>
            </a:pPr>
            <a:r>
              <a:rPr lang="es-ES" altLang="ca-ES" sz="1900" dirty="0">
                <a:solidFill>
                  <a:srgbClr val="646464"/>
                </a:solidFill>
                <a:latin typeface="Verdana" panose="020B0604030504040204" pitchFamily="34" charset="0"/>
              </a:rPr>
              <a:t>Os atenderemos dentro del horario de apertura de la Biblioteca.</a:t>
            </a:r>
            <a:endParaRPr lang="ca-ES" altLang="ca-ES" sz="1900" dirty="0">
              <a:solidFill>
                <a:srgbClr val="646464"/>
              </a:solidFill>
              <a:latin typeface="Verdana" panose="020B0604030504040204"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7055303" y="639082"/>
            <a:ext cx="1881188" cy="1987550"/>
          </a:xfrm>
          <a:prstGeom prst="rect">
            <a:avLst/>
          </a:prstGeom>
          <a:noFill/>
          <a:ln w="9525">
            <a:noFill/>
            <a:miter lim="800000"/>
            <a:headEnd/>
            <a:tailEnd/>
          </a:ln>
          <a:effectLst/>
        </p:spPr>
      </p:pic>
    </p:spTree>
    <p:extLst>
      <p:ext uri="{BB962C8B-B14F-4D97-AF65-F5344CB8AC3E}">
        <p14:creationId xmlns:p14="http://schemas.microsoft.com/office/powerpoint/2010/main" val="3331539946"/>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p:cNvSpPr>
            <a:spLocks noGrp="1"/>
          </p:cNvSpPr>
          <p:nvPr>
            <p:ph type="sldNum" sz="quarter" idx="12"/>
          </p:nvPr>
        </p:nvSpPr>
        <p:spPr/>
        <p:txBody>
          <a:bodyPr/>
          <a:lstStyle/>
          <a:p>
            <a:pPr>
              <a:defRPr/>
            </a:pPr>
            <a:fld id="{1987F0A0-5320-469F-BF2A-F89E9452E50C}" type="slidenum">
              <a:rPr lang="es-ES" altLang="en-US" smtClean="0">
                <a:solidFill>
                  <a:prstClr val="black">
                    <a:tint val="75000"/>
                  </a:prstClr>
                </a:solidFill>
              </a:rPr>
              <a:pPr>
                <a:defRPr/>
              </a:pPr>
              <a:t>11</a:t>
            </a:fld>
            <a:endParaRPr lang="es-ES" altLang="en-US">
              <a:solidFill>
                <a:prstClr val="black">
                  <a:tint val="75000"/>
                </a:prstClr>
              </a:solidFill>
            </a:endParaRPr>
          </a:p>
        </p:txBody>
      </p:sp>
      <p:sp>
        <p:nvSpPr>
          <p:cNvPr id="6" name="Rectangle 5"/>
          <p:cNvSpPr/>
          <p:nvPr/>
        </p:nvSpPr>
        <p:spPr>
          <a:xfrm>
            <a:off x="391883" y="809873"/>
            <a:ext cx="6204857" cy="615553"/>
          </a:xfrm>
          <a:prstGeom prst="rect">
            <a:avLst/>
          </a:prstGeom>
        </p:spPr>
        <p:txBody>
          <a:bodyPr wrap="square">
            <a:spAutoFit/>
          </a:bodyPr>
          <a:lstStyle/>
          <a:p>
            <a:r>
              <a:rPr lang="ca-ES" altLang="ca-ES" b="1" dirty="0">
                <a:solidFill>
                  <a:srgbClr val="336699"/>
                </a:solidFill>
                <a:latin typeface="Verdana" panose="020B0604030504040204" pitchFamily="34" charset="0"/>
              </a:rPr>
              <a:t>Twitter del CRAI Campus Mundet</a:t>
            </a:r>
          </a:p>
          <a:p>
            <a:r>
              <a:rPr lang="ca-ES" altLang="ca-ES" sz="1600" dirty="0">
                <a:solidFill>
                  <a:srgbClr val="336699"/>
                </a:solidFill>
                <a:latin typeface="Verdana" panose="020B0604030504040204" pitchFamily="34" charset="0"/>
                <a:hlinkClick r:id="rId2"/>
              </a:rPr>
              <a:t>twitter.com/CRAImundet</a:t>
            </a:r>
            <a:r>
              <a:rPr lang="ca-ES" altLang="ca-ES" sz="1600" dirty="0">
                <a:solidFill>
                  <a:srgbClr val="336699"/>
                </a:solidFill>
                <a:latin typeface="Verdana" panose="020B0604030504040204" pitchFamily="34" charset="0"/>
              </a:rPr>
              <a:t> </a:t>
            </a:r>
          </a:p>
        </p:txBody>
      </p:sp>
      <p:pic>
        <p:nvPicPr>
          <p:cNvPr id="4101" name="Picture 5"/>
          <p:cNvPicPr>
            <a:picLocks noChangeAspect="1" noChangeArrowheads="1"/>
          </p:cNvPicPr>
          <p:nvPr/>
        </p:nvPicPr>
        <p:blipFill>
          <a:blip r:embed="rId3" cstate="print"/>
          <a:srcRect/>
          <a:stretch>
            <a:fillRect/>
          </a:stretch>
        </p:blipFill>
        <p:spPr bwMode="auto">
          <a:xfrm>
            <a:off x="667769" y="2301876"/>
            <a:ext cx="5653087" cy="4054475"/>
          </a:xfrm>
          <a:prstGeom prst="rect">
            <a:avLst/>
          </a:prstGeom>
          <a:noFill/>
          <a:ln w="9525">
            <a:noFill/>
            <a:miter lim="800000"/>
            <a:headEnd/>
            <a:tailEnd/>
          </a:ln>
          <a:effectLst/>
        </p:spPr>
      </p:pic>
      <p:pic>
        <p:nvPicPr>
          <p:cNvPr id="4102" name="Picture 6"/>
          <p:cNvPicPr>
            <a:picLocks noChangeAspect="1" noChangeArrowheads="1"/>
          </p:cNvPicPr>
          <p:nvPr/>
        </p:nvPicPr>
        <p:blipFill>
          <a:blip r:embed="rId4" cstate="print"/>
          <a:srcRect/>
          <a:stretch>
            <a:fillRect/>
          </a:stretch>
        </p:blipFill>
        <p:spPr bwMode="auto">
          <a:xfrm>
            <a:off x="6596742" y="2279313"/>
            <a:ext cx="1641974" cy="1483113"/>
          </a:xfrm>
          <a:prstGeom prst="rect">
            <a:avLst/>
          </a:prstGeom>
          <a:noFill/>
          <a:ln w="9525">
            <a:noFill/>
            <a:miter lim="800000"/>
            <a:headEnd/>
            <a:tailEnd/>
          </a:ln>
          <a:effectLst/>
        </p:spPr>
      </p:pic>
      <p:sp>
        <p:nvSpPr>
          <p:cNvPr id="7" name="5 Subtítulo">
            <a:extLst>
              <a:ext uri="{FF2B5EF4-FFF2-40B4-BE49-F238E27FC236}">
                <a16:creationId xmlns:a16="http://schemas.microsoft.com/office/drawing/2014/main" id="{6197C0D9-34BF-4641-BBC1-0B6A3574F9BF}"/>
              </a:ext>
            </a:extLst>
          </p:cNvPr>
          <p:cNvSpPr>
            <a:spLocks/>
          </p:cNvSpPr>
          <p:nvPr/>
        </p:nvSpPr>
        <p:spPr bwMode="auto">
          <a:xfrm>
            <a:off x="-446379" y="1425426"/>
            <a:ext cx="879157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00100" lvl="2" indent="0">
              <a:lnSpc>
                <a:spcPct val="80000"/>
              </a:lnSpc>
              <a:spcBef>
                <a:spcPct val="20000"/>
              </a:spcBef>
            </a:pPr>
            <a:r>
              <a:rPr lang="es-ES" altLang="ca-ES" sz="1900" dirty="0">
                <a:solidFill>
                  <a:srgbClr val="646464"/>
                </a:solidFill>
                <a:latin typeface="Verdana" panose="020B0604030504040204" pitchFamily="34" charset="0"/>
              </a:rPr>
              <a:t>Nos encontraréis también en nuestra cuenta de Twitter. ¡Seguidnos para estar al día de todas las novedades!</a:t>
            </a:r>
          </a:p>
          <a:p>
            <a:pPr marL="800100" lvl="2" indent="0" algn="just">
              <a:lnSpc>
                <a:spcPct val="80000"/>
              </a:lnSpc>
              <a:spcBef>
                <a:spcPct val="20000"/>
              </a:spcBef>
            </a:pPr>
            <a:endParaRPr lang="ca-ES" altLang="ca-ES" sz="1900" dirty="0">
              <a:solidFill>
                <a:srgbClr val="646464"/>
              </a:solidFill>
              <a:latin typeface="Verdana" panose="020B0604030504040204" pitchFamily="34" charset="0"/>
            </a:endParaRPr>
          </a:p>
          <a:p>
            <a:pPr marL="800100" lvl="2" indent="0" algn="just">
              <a:lnSpc>
                <a:spcPct val="80000"/>
              </a:lnSpc>
              <a:spcBef>
                <a:spcPct val="20000"/>
              </a:spcBef>
            </a:pPr>
            <a:endParaRPr lang="ca-ES" altLang="ca-ES" sz="1900" dirty="0">
              <a:solidFill>
                <a:srgbClr val="646464"/>
              </a:solidFill>
              <a:latin typeface="Verdana" panose="020B0604030504040204" pitchFamily="34" charset="0"/>
            </a:endParaRPr>
          </a:p>
          <a:p>
            <a:pPr marL="800100" lvl="2" indent="0" algn="just">
              <a:lnSpc>
                <a:spcPct val="80000"/>
              </a:lnSpc>
              <a:spcBef>
                <a:spcPct val="20000"/>
              </a:spcBef>
            </a:pPr>
            <a:endParaRPr lang="ca-ES" altLang="ca-ES" sz="1900" dirty="0">
              <a:solidFill>
                <a:srgbClr val="646464"/>
              </a:solidFill>
              <a:latin typeface="Verdana" panose="020B0604030504040204" pitchFamily="34" charset="0"/>
            </a:endParaRPr>
          </a:p>
          <a:p>
            <a:pPr marL="800100" lvl="2" indent="0" algn="just">
              <a:lnSpc>
                <a:spcPct val="80000"/>
              </a:lnSpc>
              <a:spcBef>
                <a:spcPct val="20000"/>
              </a:spcBef>
            </a:pPr>
            <a:endParaRPr lang="ca-ES" altLang="ca-ES" sz="1900" dirty="0">
              <a:solidFill>
                <a:srgbClr val="646464"/>
              </a:solidFill>
              <a:latin typeface="Verdana" panose="020B0604030504040204" pitchFamily="34"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p:cNvSpPr>
            <a:spLocks noGrp="1"/>
          </p:cNvSpPr>
          <p:nvPr>
            <p:ph type="sldNum" sz="quarter" idx="12"/>
          </p:nvPr>
        </p:nvSpPr>
        <p:spPr/>
        <p:txBody>
          <a:bodyPr/>
          <a:lstStyle/>
          <a:p>
            <a:pPr>
              <a:defRPr/>
            </a:pPr>
            <a:fld id="{19AF427B-4520-4430-99B5-7C0D38C61095}" type="slidenum">
              <a:rPr lang="es-ES" altLang="en-US" smtClean="0">
                <a:solidFill>
                  <a:prstClr val="black">
                    <a:tint val="75000"/>
                  </a:prstClr>
                </a:solidFill>
              </a:rPr>
              <a:pPr>
                <a:defRPr/>
              </a:pPr>
              <a:t>12</a:t>
            </a:fld>
            <a:endParaRPr lang="es-ES" altLang="en-US">
              <a:solidFill>
                <a:prstClr val="black">
                  <a:tint val="75000"/>
                </a:prstClr>
              </a:solidFill>
            </a:endParaRPr>
          </a:p>
        </p:txBody>
      </p:sp>
      <p:sp>
        <p:nvSpPr>
          <p:cNvPr id="3" name="Rectangle 4"/>
          <p:cNvSpPr txBox="1">
            <a:spLocks noChangeArrowheads="1"/>
          </p:cNvSpPr>
          <p:nvPr/>
        </p:nvSpPr>
        <p:spPr bwMode="auto">
          <a:xfrm>
            <a:off x="457200" y="753571"/>
            <a:ext cx="8229600" cy="5909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ca-ES" sz="2000" b="1" dirty="0">
                <a:solidFill>
                  <a:srgbClr val="336699"/>
                </a:solidFill>
                <a:latin typeface="Verdana" panose="020B0604030504040204" pitchFamily="34" charset="0"/>
              </a:rPr>
              <a:t>Videojuego </a:t>
            </a:r>
            <a:r>
              <a:rPr lang="ca-ES" altLang="ca-ES" sz="2000" b="1" dirty="0">
                <a:solidFill>
                  <a:srgbClr val="336699"/>
                </a:solidFill>
                <a:latin typeface="Verdana" panose="020B0604030504040204" pitchFamily="34" charset="0"/>
              </a:rPr>
              <a:t>“Mundet 2049”</a:t>
            </a:r>
          </a:p>
          <a:p>
            <a:r>
              <a:rPr lang="es-ES" sz="1600" dirty="0">
                <a:latin typeface="Verdana" panose="020B0604030504040204" pitchFamily="34" charset="0"/>
                <a:ea typeface="Verdana" panose="020B0604030504040204" pitchFamily="34" charset="0"/>
                <a:cs typeface="Verdana" panose="020B0604030504040204" pitchFamily="34" charset="0"/>
                <a:hlinkClick r:id="rId2"/>
              </a:rPr>
              <a:t>play.google.com/store/apps/details?id=edu.ub.Mundet2049&amp;hl=es</a:t>
            </a:r>
            <a:endParaRPr lang="ca-ES" altLang="ca-ES" sz="16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Subtítulo"/>
          <p:cNvSpPr>
            <a:spLocks/>
          </p:cNvSpPr>
          <p:nvPr/>
        </p:nvSpPr>
        <p:spPr bwMode="auto">
          <a:xfrm>
            <a:off x="360058" y="1651737"/>
            <a:ext cx="8564294" cy="134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lnSpc>
                <a:spcPct val="80000"/>
              </a:lnSpc>
              <a:spcBef>
                <a:spcPct val="20000"/>
              </a:spcBef>
            </a:pPr>
            <a:r>
              <a:rPr lang="es-ES" altLang="ca-ES" dirty="0">
                <a:solidFill>
                  <a:srgbClr val="646464"/>
                </a:solidFill>
                <a:latin typeface="Verdana" panose="020B0604030504040204" pitchFamily="34" charset="0"/>
              </a:rPr>
              <a:t>¿Quieres ser el/la protagonista de una inquietante aventura en la biblioteca del futuro? </a:t>
            </a:r>
          </a:p>
          <a:p>
            <a:pPr marL="0" indent="0" algn="just">
              <a:lnSpc>
                <a:spcPct val="80000"/>
              </a:lnSpc>
              <a:spcBef>
                <a:spcPct val="20000"/>
              </a:spcBef>
            </a:pPr>
            <a:r>
              <a:rPr lang="es-ES" altLang="ca-ES" dirty="0">
                <a:solidFill>
                  <a:srgbClr val="646464"/>
                </a:solidFill>
                <a:latin typeface="Verdana" panose="020B0604030504040204" pitchFamily="34" charset="0"/>
              </a:rPr>
              <a:t>¿Estás preparado/a para conocer el terrorífico secreto que se esconde entre sus paredes? </a:t>
            </a:r>
          </a:p>
          <a:p>
            <a:pPr marL="0" indent="0" algn="just">
              <a:lnSpc>
                <a:spcPct val="80000"/>
              </a:lnSpc>
              <a:spcBef>
                <a:spcPct val="20000"/>
              </a:spcBef>
            </a:pPr>
            <a:r>
              <a:rPr lang="es-ES" altLang="ca-ES" dirty="0">
                <a:solidFill>
                  <a:srgbClr val="646464"/>
                </a:solidFill>
                <a:latin typeface="Verdana" panose="020B0604030504040204" pitchFamily="34" charset="0"/>
              </a:rPr>
              <a:t>¡Juega a “</a:t>
            </a:r>
            <a:r>
              <a:rPr lang="es-ES" altLang="ca-ES" b="1" i="1" dirty="0">
                <a:solidFill>
                  <a:srgbClr val="646464"/>
                </a:solidFill>
                <a:latin typeface="Verdana" panose="020B0604030504040204" pitchFamily="34" charset="0"/>
              </a:rPr>
              <a:t>Mundet 2049</a:t>
            </a:r>
            <a:r>
              <a:rPr lang="es-ES" altLang="ca-ES" dirty="0">
                <a:solidFill>
                  <a:srgbClr val="646464"/>
                </a:solidFill>
                <a:latin typeface="Verdana" panose="020B0604030504040204" pitchFamily="34" charset="0"/>
              </a:rPr>
              <a:t>” i descubre todos los rincones de la Biblioteca!</a:t>
            </a:r>
          </a:p>
          <a:p>
            <a:pPr marL="0" indent="0" algn="just">
              <a:lnSpc>
                <a:spcPct val="80000"/>
              </a:lnSpc>
              <a:spcBef>
                <a:spcPct val="20000"/>
              </a:spcBef>
            </a:pPr>
            <a:endParaRPr lang="es-ES" altLang="ca-ES" dirty="0">
              <a:solidFill>
                <a:srgbClr val="646464"/>
              </a:solidFill>
              <a:latin typeface="Verdana" panose="020B0604030504040204" pitchFamily="34" charset="0"/>
            </a:endParaRPr>
          </a:p>
        </p:txBody>
      </p:sp>
      <p:pic>
        <p:nvPicPr>
          <p:cNvPr id="4" name="Imat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5805" y="3305905"/>
            <a:ext cx="4783018" cy="2690448"/>
          </a:xfrm>
          <a:prstGeom prst="rect">
            <a:avLst/>
          </a:prstGeom>
        </p:spPr>
      </p:pic>
      <p:pic>
        <p:nvPicPr>
          <p:cNvPr id="5" name="Imat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8462" y="3816715"/>
            <a:ext cx="1476375" cy="1457325"/>
          </a:xfrm>
          <a:prstGeom prst="rect">
            <a:avLst/>
          </a:prstGeom>
        </p:spPr>
      </p:pic>
    </p:spTree>
    <p:extLst>
      <p:ext uri="{BB962C8B-B14F-4D97-AF65-F5344CB8AC3E}">
        <p14:creationId xmlns:p14="http://schemas.microsoft.com/office/powerpoint/2010/main" val="350121061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CD40FCC-E1F1-41D4-A1D2-A76A73475A61}"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1747" name="Rectangle 2"/>
          <p:cNvSpPr>
            <a:spLocks noGrp="1" noChangeArrowheads="1"/>
          </p:cNvSpPr>
          <p:nvPr>
            <p:ph type="title" idx="4294967295"/>
          </p:nvPr>
        </p:nvSpPr>
        <p:spPr bwMode="auto">
          <a:xfrm>
            <a:off x="509847" y="795991"/>
            <a:ext cx="6553200" cy="812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ca-ES" sz="2000" b="1" dirty="0">
                <a:solidFill>
                  <a:srgbClr val="336699"/>
                </a:solidFill>
                <a:latin typeface="Verdana" panose="020B0604030504040204" pitchFamily="34" charset="0"/>
              </a:rPr>
              <a:t>¡Iníciate en el CRAI!</a:t>
            </a:r>
            <a:br>
              <a:rPr lang="es-ES" altLang="ca-ES" sz="2000" b="1" dirty="0">
                <a:solidFill>
                  <a:srgbClr val="336699"/>
                </a:solidFill>
                <a:latin typeface="Verdana" panose="020B0604030504040204" pitchFamily="34" charset="0"/>
              </a:rPr>
            </a:br>
            <a:r>
              <a:rPr lang="ca-ES" altLang="ca-ES" sz="1600" dirty="0">
                <a:solidFill>
                  <a:srgbClr val="336699"/>
                </a:solidFill>
                <a:latin typeface="Verdana" panose="020B0604030504040204" pitchFamily="34" charset="0"/>
                <a:hlinkClick r:id="rId2"/>
              </a:rPr>
              <a:t>crai.ub.edu/es/conoce-el-crai/iniciate-en-el-crai</a:t>
            </a:r>
            <a:r>
              <a:rPr lang="ca-ES" altLang="ca-ES" sz="1600" dirty="0">
                <a:solidFill>
                  <a:srgbClr val="336699"/>
                </a:solidFill>
                <a:latin typeface="Verdana" panose="020B0604030504040204" pitchFamily="34" charset="0"/>
              </a:rPr>
              <a:t> </a:t>
            </a:r>
            <a:br>
              <a:rPr lang="ca-ES" altLang="ca-ES" sz="1600" dirty="0">
                <a:solidFill>
                  <a:srgbClr val="336699"/>
                </a:solidFill>
                <a:latin typeface="Verdana" panose="020B0604030504040204" pitchFamily="34" charset="0"/>
              </a:rPr>
            </a:br>
            <a:endParaRPr lang="ca-ES" altLang="ca-ES" sz="1600" dirty="0">
              <a:solidFill>
                <a:srgbClr val="336699"/>
              </a:solidFill>
              <a:latin typeface="Verdana" panose="020B0604030504040204" pitchFamily="34" charset="0"/>
            </a:endParaRPr>
          </a:p>
        </p:txBody>
      </p:sp>
      <p:pic>
        <p:nvPicPr>
          <p:cNvPr id="5" name="Imatge 6">
            <a:extLst>
              <a:ext uri="{FF2B5EF4-FFF2-40B4-BE49-F238E27FC236}">
                <a16:creationId xmlns:a16="http://schemas.microsoft.com/office/drawing/2014/main" id="{718304B5-2377-4A2D-BE8C-6E0BC48C4FDB}"/>
              </a:ext>
            </a:extLst>
          </p:cNvPr>
          <p:cNvPicPr>
            <a:picLocks noChangeAspect="1"/>
          </p:cNvPicPr>
          <p:nvPr/>
        </p:nvPicPr>
        <p:blipFill rotWithShape="1">
          <a:blip r:embed="rId3">
            <a:extLst>
              <a:ext uri="{28A0092B-C50C-407E-A947-70E740481C1C}">
                <a14:useLocalDpi xmlns:a14="http://schemas.microsoft.com/office/drawing/2010/main" val="0"/>
              </a:ext>
            </a:extLst>
          </a:blip>
          <a:srcRect t="3838"/>
          <a:stretch/>
        </p:blipFill>
        <p:spPr>
          <a:xfrm>
            <a:off x="1858578" y="1608521"/>
            <a:ext cx="4599372" cy="4841631"/>
          </a:xfrm>
          <a:prstGeom prst="rect">
            <a:avLst/>
          </a:prstGeom>
          <a:ln>
            <a:solidFill>
              <a:schemeClr val="accent1"/>
            </a:solidFill>
          </a:ln>
        </p:spPr>
      </p:pic>
    </p:spTree>
    <p:extLst>
      <p:ext uri="{BB962C8B-B14F-4D97-AF65-F5344CB8AC3E}">
        <p14:creationId xmlns:p14="http://schemas.microsoft.com/office/powerpoint/2010/main" val="33427022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5192" y="2253148"/>
            <a:ext cx="5267739" cy="406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5" name="Rectangle 2"/>
          <p:cNvSpPr>
            <a:spLocks noGrp="1" noChangeArrowheads="1"/>
          </p:cNvSpPr>
          <p:nvPr>
            <p:ph type="ctrTitle"/>
          </p:nvPr>
        </p:nvSpPr>
        <p:spPr bwMode="auto">
          <a:xfrm>
            <a:off x="515805" y="858920"/>
            <a:ext cx="7772400" cy="1394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ca-ES" altLang="ca-ES" sz="2000" b="1" dirty="0">
                <a:solidFill>
                  <a:srgbClr val="336699"/>
                </a:solidFill>
                <a:latin typeface="Verdana" panose="020B0604030504040204" pitchFamily="34" charset="0"/>
              </a:rPr>
              <a:t>Cercabib. </a:t>
            </a:r>
            <a:r>
              <a:rPr lang="es-ES" altLang="ca-ES" sz="2000" b="1" dirty="0">
                <a:solidFill>
                  <a:srgbClr val="336699"/>
                </a:solidFill>
                <a:latin typeface="Verdana" panose="020B0604030504040204" pitchFamily="34" charset="0"/>
              </a:rPr>
              <a:t>Dos maneras de acceder</a:t>
            </a:r>
            <a:r>
              <a:rPr lang="ca-ES" altLang="ca-ES" sz="2000" b="1" dirty="0">
                <a:solidFill>
                  <a:srgbClr val="336699"/>
                </a:solidFill>
                <a:latin typeface="Verdana" panose="020B0604030504040204" pitchFamily="34" charset="0"/>
              </a:rPr>
              <a:t>.</a:t>
            </a:r>
            <a:br>
              <a:rPr lang="ca-ES" altLang="ca-ES" sz="2000" b="1" dirty="0">
                <a:solidFill>
                  <a:srgbClr val="336699"/>
                </a:solidFill>
                <a:latin typeface="Verdana" panose="020B0604030504040204" pitchFamily="34" charset="0"/>
              </a:rPr>
            </a:br>
            <a:r>
              <a:rPr lang="ca-ES" altLang="ca-ES" sz="2000" b="1" dirty="0">
                <a:solidFill>
                  <a:srgbClr val="336699"/>
                </a:solidFill>
                <a:latin typeface="Verdana" panose="020B0604030504040204" pitchFamily="34" charset="0"/>
              </a:rPr>
              <a:t/>
            </a:r>
            <a:br>
              <a:rPr lang="ca-ES" altLang="ca-ES" sz="2000" b="1" dirty="0">
                <a:solidFill>
                  <a:srgbClr val="336699"/>
                </a:solidFill>
                <a:latin typeface="Verdana" panose="020B0604030504040204" pitchFamily="34" charset="0"/>
              </a:rPr>
            </a:br>
            <a:r>
              <a:rPr lang="es-ES" altLang="ca-ES" sz="2000" dirty="0">
                <a:solidFill>
                  <a:srgbClr val="336699"/>
                </a:solidFill>
                <a:latin typeface="Verdana" panose="020B0604030504040204" pitchFamily="34" charset="0"/>
              </a:rPr>
              <a:t>Acceso desde la página web del CRAI</a:t>
            </a:r>
            <a:r>
              <a:rPr lang="ca-ES" altLang="ca-ES" sz="2000" b="1" dirty="0">
                <a:latin typeface="Verdana" panose="020B0604030504040204" pitchFamily="34" charset="0"/>
              </a:rPr>
              <a:t/>
            </a:r>
            <a:br>
              <a:rPr lang="ca-ES" altLang="ca-ES" sz="2000" b="1" dirty="0">
                <a:latin typeface="Verdana" panose="020B0604030504040204" pitchFamily="34" charset="0"/>
              </a:rPr>
            </a:br>
            <a:r>
              <a:rPr lang="ca-ES" altLang="ca-ES" sz="1600" dirty="0">
                <a:latin typeface="Verdana" panose="020B0604030504040204" pitchFamily="34" charset="0"/>
                <a:hlinkClick r:id="rId4"/>
              </a:rPr>
              <a:t>crai.ub.edu/es</a:t>
            </a:r>
            <a:r>
              <a:rPr lang="ca-ES" altLang="ca-ES" sz="1600" dirty="0">
                <a:latin typeface="Verdana" panose="020B0604030504040204" pitchFamily="34" charset="0"/>
              </a:rPr>
              <a:t>  </a:t>
            </a:r>
            <a:br>
              <a:rPr lang="ca-ES" altLang="ca-ES" sz="1600" dirty="0">
                <a:latin typeface="Verdana" panose="020B0604030504040204" pitchFamily="34" charset="0"/>
              </a:rPr>
            </a:br>
            <a:endParaRPr lang="ca-ES" altLang="ca-ES" sz="1600" dirty="0">
              <a:latin typeface="Verdana" panose="020B0604030504040204" pitchFamily="34" charset="0"/>
            </a:endParaRPr>
          </a:p>
        </p:txBody>
      </p:sp>
      <p:sp>
        <p:nvSpPr>
          <p:cNvPr id="59397"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E38D9D-416B-41CB-A04E-00C7D825B6CB}"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0" name="7 Flecha derecha"/>
          <p:cNvSpPr/>
          <p:nvPr/>
        </p:nvSpPr>
        <p:spPr>
          <a:xfrm rot="1883376">
            <a:off x="2742364" y="4474676"/>
            <a:ext cx="839917" cy="381044"/>
          </a:xfrm>
          <a:prstGeom prst="rightArrow">
            <a:avLst>
              <a:gd name="adj1" fmla="val 52625"/>
              <a:gd name="adj2" fmla="val 50000"/>
            </a:avLst>
          </a:prstGeom>
          <a:solidFill>
            <a:srgbClr val="3366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QuadreDeText 16"/>
          <p:cNvSpPr txBox="1"/>
          <p:nvPr/>
        </p:nvSpPr>
        <p:spPr>
          <a:xfrm>
            <a:off x="6366933" y="3700954"/>
            <a:ext cx="1998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800" b="1" i="0" u="none" strike="noStrike" kern="1200" cap="none" spc="0" normalizeH="0" baseline="0" noProof="0" dirty="0">
                <a:ln>
                  <a:noFill/>
                </a:ln>
                <a:solidFill>
                  <a:srgbClr val="336699"/>
                </a:solidFill>
                <a:effectLst/>
                <a:uLnTx/>
                <a:uFillTx/>
                <a:latin typeface="Verdana" panose="020B0604030504040204" pitchFamily="34" charset="0"/>
                <a:ea typeface="+mn-ea"/>
                <a:cs typeface="+mn-cs"/>
              </a:rPr>
              <a:t>O </a:t>
            </a:r>
            <a:r>
              <a:rPr kumimoji="0" lang="es-ES" sz="2800" b="1" i="0" u="none" strike="noStrike" kern="1200" cap="none" spc="0" normalizeH="0" baseline="0" noProof="0" dirty="0">
                <a:ln>
                  <a:noFill/>
                </a:ln>
                <a:solidFill>
                  <a:srgbClr val="336699"/>
                </a:solidFill>
                <a:effectLst/>
                <a:uLnTx/>
                <a:uFillTx/>
                <a:latin typeface="Verdana" panose="020B0604030504040204" pitchFamily="34" charset="0"/>
                <a:ea typeface="+mn-ea"/>
                <a:cs typeface="+mn-cs"/>
              </a:rPr>
              <a:t>bien</a:t>
            </a:r>
            <a:r>
              <a:rPr kumimoji="0" lang="ca-ES" sz="2800" b="1" i="0" u="none" strike="noStrike" kern="1200" cap="none" spc="0" normalizeH="0" baseline="0" noProof="0" dirty="0">
                <a:ln>
                  <a:noFill/>
                </a:ln>
                <a:solidFill>
                  <a:srgbClr val="336699"/>
                </a:solidFill>
                <a:effectLst/>
                <a:uLnTx/>
                <a:uFillTx/>
                <a:latin typeface="Verdana" panose="020B0604030504040204" pitchFamily="34" charset="0"/>
                <a:ea typeface="+mn-ea"/>
                <a:cs typeface="+mn-cs"/>
              </a:rPr>
              <a:t>...</a:t>
            </a:r>
          </a:p>
        </p:txBody>
      </p:sp>
      <p:sp>
        <p:nvSpPr>
          <p:cNvPr id="2" name="Rectángulo: esquinas redondeadas 1">
            <a:extLst>
              <a:ext uri="{FF2B5EF4-FFF2-40B4-BE49-F238E27FC236}">
                <a16:creationId xmlns:a16="http://schemas.microsoft.com/office/drawing/2014/main" id="{0871E34B-7682-4EFB-B7CE-BE4FE98C73D0}"/>
              </a:ext>
            </a:extLst>
          </p:cNvPr>
          <p:cNvSpPr/>
          <p:nvPr/>
        </p:nvSpPr>
        <p:spPr>
          <a:xfrm>
            <a:off x="3620052" y="4832090"/>
            <a:ext cx="668867" cy="36791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2903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28650" y="702906"/>
            <a:ext cx="7886700" cy="1325563"/>
          </a:xfrm>
        </p:spPr>
        <p:txBody>
          <a:bodyPr/>
          <a:lstStyle/>
          <a:p>
            <a:r>
              <a:rPr lang="ca-ES" altLang="ca-ES" sz="2000" b="1" dirty="0">
                <a:solidFill>
                  <a:srgbClr val="336699"/>
                </a:solidFill>
                <a:latin typeface="Verdana" panose="020B0604030504040204" pitchFamily="34" charset="0"/>
              </a:rPr>
              <a:t>Cercabib</a:t>
            </a:r>
            <a:br>
              <a:rPr lang="ca-ES" altLang="ca-ES" sz="2000" b="1" dirty="0">
                <a:solidFill>
                  <a:srgbClr val="336699"/>
                </a:solidFill>
                <a:latin typeface="Verdana" panose="020B0604030504040204" pitchFamily="34" charset="0"/>
              </a:rPr>
            </a:br>
            <a:r>
              <a:rPr lang="ca-ES" altLang="ca-ES" sz="2000" b="1" dirty="0">
                <a:solidFill>
                  <a:srgbClr val="336699"/>
                </a:solidFill>
                <a:latin typeface="Verdana" panose="020B0604030504040204" pitchFamily="34" charset="0"/>
              </a:rPr>
              <a:t/>
            </a:r>
            <a:br>
              <a:rPr lang="ca-ES" altLang="ca-ES" sz="2000" b="1" dirty="0">
                <a:solidFill>
                  <a:srgbClr val="336699"/>
                </a:solidFill>
                <a:latin typeface="Verdana" panose="020B0604030504040204" pitchFamily="34" charset="0"/>
              </a:rPr>
            </a:br>
            <a:r>
              <a:rPr lang="es-ES" altLang="ca-ES" sz="2000" dirty="0">
                <a:solidFill>
                  <a:srgbClr val="336699"/>
                </a:solidFill>
                <a:latin typeface="Verdana" panose="020B0604030504040204" pitchFamily="34" charset="0"/>
              </a:rPr>
              <a:t>Acceso desde la página web del Cercabib</a:t>
            </a:r>
            <a:r>
              <a:rPr lang="ca-ES" altLang="ca-ES" sz="2000" b="1" dirty="0">
                <a:solidFill>
                  <a:srgbClr val="336699"/>
                </a:solidFill>
                <a:latin typeface="Verdana" panose="020B0604030504040204" pitchFamily="34" charset="0"/>
              </a:rPr>
              <a:t/>
            </a:r>
            <a:br>
              <a:rPr lang="ca-ES" altLang="ca-ES" sz="2000" b="1" dirty="0">
                <a:solidFill>
                  <a:srgbClr val="336699"/>
                </a:solidFill>
                <a:latin typeface="Verdana" panose="020B0604030504040204" pitchFamily="34" charset="0"/>
              </a:rPr>
            </a:br>
            <a:r>
              <a:rPr lang="ca-ES" altLang="ca-ES" sz="1600" dirty="0">
                <a:solidFill>
                  <a:srgbClr val="336699"/>
                </a:solidFill>
                <a:latin typeface="Verdana" panose="020B0604030504040204" pitchFamily="34" charset="0"/>
                <a:hlinkClick r:id="rId2"/>
              </a:rPr>
              <a:t>cercabib.ub.edu</a:t>
            </a:r>
            <a:endParaRPr lang="ca-ES" sz="1600" dirty="0"/>
          </a:p>
        </p:txBody>
      </p:sp>
      <p:sp>
        <p:nvSpPr>
          <p:cNvPr id="4" name="Conteni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7D8FF-E13C-4852-9C48-BBAC7A8E0B1D}" type="slidenum">
              <a:rPr kumimoji="0" lang="ca-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a-E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QuadreDeText 8"/>
          <p:cNvSpPr txBox="1"/>
          <p:nvPr/>
        </p:nvSpPr>
        <p:spPr>
          <a:xfrm>
            <a:off x="6135678" y="4346582"/>
            <a:ext cx="27326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Debes </a:t>
            </a:r>
            <a:r>
              <a:rPr kumimoji="0" lang="es-ES" sz="1600" b="0" i="0" u="none" strike="noStrike" kern="1200" cap="none" spc="0" normalizeH="0" baseline="0" noProof="0" dirty="0" err="1">
                <a:ln>
                  <a:noFill/>
                </a:ln>
                <a:solidFill>
                  <a:prstClr val="white"/>
                </a:solidFill>
                <a:effectLst/>
                <a:uLnTx/>
                <a:uFillTx/>
                <a:latin typeface="Verdana" panose="020B0604030504040204" pitchFamily="34" charset="0"/>
                <a:ea typeface="+mn-ea"/>
                <a:cs typeface="+mn-cs"/>
              </a:rPr>
              <a:t>identificarte,primero</a:t>
            </a:r>
            <a:r>
              <a:rPr kumimoji="0" lang="es-ES" sz="16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 para conseguir los resultados completos y para pedir ejemplares </a:t>
            </a:r>
          </a:p>
        </p:txBody>
      </p:sp>
      <p:pic>
        <p:nvPicPr>
          <p:cNvPr id="16" name="Marcador de contenido 15" descr="Interfaz de usuario gráfica, Aplicación&#10;&#10;Descripción generada automáticamente">
            <a:extLst>
              <a:ext uri="{FF2B5EF4-FFF2-40B4-BE49-F238E27FC236}">
                <a16:creationId xmlns:a16="http://schemas.microsoft.com/office/drawing/2014/main" id="{7C0EA260-A538-4F6D-8436-7AE5BC95A3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559" y="2170913"/>
            <a:ext cx="7342882" cy="4351338"/>
          </a:xfrm>
        </p:spPr>
      </p:pic>
    </p:spTree>
    <p:extLst>
      <p:ext uri="{BB962C8B-B14F-4D97-AF65-F5344CB8AC3E}">
        <p14:creationId xmlns:p14="http://schemas.microsoft.com/office/powerpoint/2010/main" val="2738974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6530" y="1277475"/>
            <a:ext cx="7334873" cy="514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5" name="Rectangle 2"/>
          <p:cNvSpPr>
            <a:spLocks noGrp="1" noChangeArrowheads="1"/>
          </p:cNvSpPr>
          <p:nvPr>
            <p:ph type="ctrTitle"/>
          </p:nvPr>
        </p:nvSpPr>
        <p:spPr bwMode="auto">
          <a:xfrm>
            <a:off x="458984" y="800587"/>
            <a:ext cx="4090864" cy="590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ca-ES" altLang="ca-ES" sz="2000" b="1" dirty="0">
                <a:solidFill>
                  <a:srgbClr val="336699"/>
                </a:solidFill>
                <a:latin typeface="Verdana" panose="020B0604030504040204" pitchFamily="34" charset="0"/>
              </a:rPr>
              <a:t>Cercabib: </a:t>
            </a:r>
            <a:r>
              <a:rPr lang="es-ES" altLang="ca-ES" sz="2000" b="1" dirty="0">
                <a:solidFill>
                  <a:srgbClr val="336699"/>
                </a:solidFill>
                <a:latin typeface="Verdana" panose="020B0604030504040204" pitchFamily="34" charset="0"/>
              </a:rPr>
              <a:t>búsqueda rápida</a:t>
            </a:r>
            <a:r>
              <a:rPr lang="ca-ES" altLang="ca-ES" sz="2000" b="1" dirty="0">
                <a:latin typeface="Verdana" panose="020B0604030504040204" pitchFamily="34" charset="0"/>
              </a:rPr>
              <a:t/>
            </a:r>
            <a:br>
              <a:rPr lang="ca-ES" altLang="ca-ES" sz="2000" b="1" dirty="0">
                <a:latin typeface="Verdana" panose="020B0604030504040204" pitchFamily="34" charset="0"/>
              </a:rPr>
            </a:br>
            <a:endParaRPr lang="ca-ES" altLang="ca-ES" sz="1600" dirty="0">
              <a:latin typeface="Verdana" panose="020B0604030504040204" pitchFamily="34" charset="0"/>
            </a:endParaRPr>
          </a:p>
        </p:txBody>
      </p:sp>
      <p:sp>
        <p:nvSpPr>
          <p:cNvPr id="59397"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E38D9D-416B-41CB-A04E-00C7D825B6CB}"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2" name="Imagen 1"/>
          <p:cNvPicPr>
            <a:picLocks noChangeAspect="1"/>
          </p:cNvPicPr>
          <p:nvPr/>
        </p:nvPicPr>
        <p:blipFill>
          <a:blip r:embed="rId4"/>
          <a:stretch>
            <a:fillRect/>
          </a:stretch>
        </p:blipFill>
        <p:spPr>
          <a:xfrm rot="10800000">
            <a:off x="7955779" y="3647087"/>
            <a:ext cx="682811" cy="384081"/>
          </a:xfrm>
          <a:prstGeom prst="rect">
            <a:avLst/>
          </a:prstGeom>
        </p:spPr>
      </p:pic>
      <p:sp>
        <p:nvSpPr>
          <p:cNvPr id="8" name="Rectangle arrodonit 7"/>
          <p:cNvSpPr/>
          <p:nvPr/>
        </p:nvSpPr>
        <p:spPr>
          <a:xfrm>
            <a:off x="7444653" y="4595980"/>
            <a:ext cx="1524546" cy="1028040"/>
          </a:xfrm>
          <a:prstGeom prst="roundRect">
            <a:avLst/>
          </a:prstGeom>
          <a:solidFill>
            <a:srgbClr val="0563C1"/>
          </a:solidFill>
          <a:ln>
            <a:solidFill>
              <a:srgbClr val="056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QuadreDeText 8"/>
          <p:cNvSpPr txBox="1"/>
          <p:nvPr/>
        </p:nvSpPr>
        <p:spPr>
          <a:xfrm>
            <a:off x="7543284" y="4651006"/>
            <a:ext cx="14288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Podéis perfilar los resultados </a:t>
            </a:r>
          </a:p>
        </p:txBody>
      </p:sp>
      <p:sp>
        <p:nvSpPr>
          <p:cNvPr id="10" name="Rectangle arrodonit 11">
            <a:extLst>
              <a:ext uri="{FF2B5EF4-FFF2-40B4-BE49-F238E27FC236}">
                <a16:creationId xmlns:a16="http://schemas.microsoft.com/office/drawing/2014/main" id="{4B206D0C-6B88-40A7-9C48-54D97315444D}"/>
              </a:ext>
            </a:extLst>
          </p:cNvPr>
          <p:cNvSpPr/>
          <p:nvPr/>
        </p:nvSpPr>
        <p:spPr>
          <a:xfrm>
            <a:off x="6715325" y="800587"/>
            <a:ext cx="2253874" cy="1589857"/>
          </a:xfrm>
          <a:prstGeom prst="roundRect">
            <a:avLst/>
          </a:prstGeom>
          <a:solidFill>
            <a:srgbClr val="0563C1"/>
          </a:solidFill>
          <a:ln>
            <a:solidFill>
              <a:srgbClr val="056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1" name="Imagen 1">
            <a:extLst>
              <a:ext uri="{FF2B5EF4-FFF2-40B4-BE49-F238E27FC236}">
                <a16:creationId xmlns:a16="http://schemas.microsoft.com/office/drawing/2014/main" id="{ED5BAEF9-33DD-4E95-A49D-48FB38FCE977}"/>
              </a:ext>
            </a:extLst>
          </p:cNvPr>
          <p:cNvPicPr>
            <a:picLocks noChangeAspect="1"/>
          </p:cNvPicPr>
          <p:nvPr/>
        </p:nvPicPr>
        <p:blipFill>
          <a:blip r:embed="rId4"/>
          <a:stretch>
            <a:fillRect/>
          </a:stretch>
        </p:blipFill>
        <p:spPr>
          <a:xfrm rot="8812022">
            <a:off x="5488146" y="1828926"/>
            <a:ext cx="1221518" cy="384081"/>
          </a:xfrm>
          <a:prstGeom prst="rect">
            <a:avLst/>
          </a:prstGeom>
        </p:spPr>
      </p:pic>
      <p:sp>
        <p:nvSpPr>
          <p:cNvPr id="12" name="CuadroTexto 11">
            <a:extLst>
              <a:ext uri="{FF2B5EF4-FFF2-40B4-BE49-F238E27FC236}">
                <a16:creationId xmlns:a16="http://schemas.microsoft.com/office/drawing/2014/main" id="{6598B7DF-58B6-462F-BB21-FE293F5E3814}"/>
              </a:ext>
            </a:extLst>
          </p:cNvPr>
          <p:cNvSpPr txBox="1"/>
          <p:nvPr/>
        </p:nvSpPr>
        <p:spPr>
          <a:xfrm>
            <a:off x="6715324" y="855966"/>
            <a:ext cx="2304851" cy="1477328"/>
          </a:xfrm>
          <a:prstGeom prst="rect">
            <a:avLst/>
          </a:prstGeom>
          <a:noFill/>
        </p:spPr>
        <p:txBody>
          <a:bodyPr wrap="square">
            <a:spAutoFit/>
          </a:bodyPr>
          <a:lstStyle/>
          <a:p>
            <a:r>
              <a:rPr lang="es-ES" sz="1500" dirty="0">
                <a:solidFill>
                  <a:schemeClr val="bg1"/>
                </a:solidFill>
                <a:latin typeface="Verdana" panose="020B0604030504040204" pitchFamily="34" charset="0"/>
                <a:ea typeface="+mj-ea"/>
                <a:cs typeface="+mj-cs"/>
              </a:rPr>
              <a:t>Hay que </a:t>
            </a:r>
          </a:p>
          <a:p>
            <a:r>
              <a:rPr lang="es-ES" sz="1500" dirty="0">
                <a:solidFill>
                  <a:schemeClr val="bg1"/>
                </a:solidFill>
                <a:latin typeface="Verdana" panose="020B0604030504040204" pitchFamily="34" charset="0"/>
                <a:ea typeface="+mj-ea"/>
                <a:cs typeface="+mj-cs"/>
              </a:rPr>
              <a:t>identificarse, primero, para conseguir los resultados completos y para pedir ejemplares </a:t>
            </a:r>
          </a:p>
        </p:txBody>
      </p:sp>
    </p:spTree>
    <p:extLst>
      <p:ext uri="{BB962C8B-B14F-4D97-AF65-F5344CB8AC3E}">
        <p14:creationId xmlns:p14="http://schemas.microsoft.com/office/powerpoint/2010/main" val="3196465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216766-CF07-4F45-9390-26596A532869}"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5843" name="Rectangle 5"/>
          <p:cNvSpPr>
            <a:spLocks noChangeArrowheads="1"/>
          </p:cNvSpPr>
          <p:nvPr/>
        </p:nvSpPr>
        <p:spPr bwMode="auto">
          <a:xfrm>
            <a:off x="494718" y="820737"/>
            <a:ext cx="6172200" cy="396875"/>
          </a:xfrm>
          <a:prstGeom prst="rect">
            <a:avLst/>
          </a:prstGeom>
          <a:noFill/>
          <a:ln>
            <a:noFill/>
          </a:ln>
          <a:effectLst/>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¿Dónde está el documento? </a:t>
            </a:r>
            <a:r>
              <a:rPr kumimoji="0" lang="ca-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(I)</a:t>
            </a:r>
          </a:p>
        </p:txBody>
      </p:sp>
      <p:pic>
        <p:nvPicPr>
          <p:cNvPr id="35844"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3115" y="1673217"/>
            <a:ext cx="7227651" cy="4063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53629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5701E1D-A4F8-4E0E-A91F-C93ABFE0A4A7}"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37891" name="Picture 1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9165" y="1346291"/>
            <a:ext cx="7800198" cy="483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4" name="Rectangle 6"/>
          <p:cNvSpPr>
            <a:spLocks noChangeArrowheads="1"/>
          </p:cNvSpPr>
          <p:nvPr/>
        </p:nvSpPr>
        <p:spPr bwMode="auto">
          <a:xfrm>
            <a:off x="468313" y="689823"/>
            <a:ext cx="6172200" cy="396875"/>
          </a:xfrm>
          <a:prstGeom prst="rect">
            <a:avLst/>
          </a:prstGeom>
          <a:noFill/>
          <a:ln w="9525">
            <a:no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¿Dónde está el documento</a:t>
            </a:r>
            <a:r>
              <a:rPr kumimoji="0" lang="ca-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 (II)</a:t>
            </a:r>
          </a:p>
        </p:txBody>
      </p:sp>
      <p:cxnSp>
        <p:nvCxnSpPr>
          <p:cNvPr id="10" name="Connector corbat 9"/>
          <p:cNvCxnSpPr/>
          <p:nvPr/>
        </p:nvCxnSpPr>
        <p:spPr>
          <a:xfrm>
            <a:off x="5107470" y="3673855"/>
            <a:ext cx="360000" cy="180000"/>
          </a:xfrm>
          <a:prstGeom prst="curvedConnector2">
            <a:avLst/>
          </a:prstGeom>
          <a:ln w="12700">
            <a:solidFill>
              <a:srgbClr val="0563C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107470" y="3947929"/>
            <a:ext cx="3600450" cy="1847235"/>
          </a:xfrm>
          <a:prstGeom prst="rect">
            <a:avLst/>
          </a:prstGeom>
          <a:noFill/>
          <a:ln>
            <a:solidFill>
              <a:srgbClr val="056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tge 1"/>
          <p:cNvPicPr>
            <a:picLocks noChangeAspect="1"/>
          </p:cNvPicPr>
          <p:nvPr/>
        </p:nvPicPr>
        <p:blipFill>
          <a:blip r:embed="rId4"/>
          <a:stretch>
            <a:fillRect/>
          </a:stretch>
        </p:blipFill>
        <p:spPr>
          <a:xfrm>
            <a:off x="5132939" y="3998971"/>
            <a:ext cx="3509755" cy="1757466"/>
          </a:xfrm>
          <a:prstGeom prst="rect">
            <a:avLst/>
          </a:prstGeom>
        </p:spPr>
      </p:pic>
      <p:sp>
        <p:nvSpPr>
          <p:cNvPr id="3" name="Rectangle arrodonit 2"/>
          <p:cNvSpPr/>
          <p:nvPr/>
        </p:nvSpPr>
        <p:spPr>
          <a:xfrm>
            <a:off x="7076661" y="4383157"/>
            <a:ext cx="556591" cy="2484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arrodonit 10"/>
          <p:cNvSpPr/>
          <p:nvPr/>
        </p:nvSpPr>
        <p:spPr>
          <a:xfrm>
            <a:off x="5487348" y="5029199"/>
            <a:ext cx="913452" cy="1987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4931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0A5F8D-8DFD-46DB-B946-54BBA8B12903}"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8915" name="Rectangle 6"/>
          <p:cNvSpPr>
            <a:spLocks noChangeArrowheads="1"/>
          </p:cNvSpPr>
          <p:nvPr/>
        </p:nvSpPr>
        <p:spPr bwMode="auto">
          <a:xfrm>
            <a:off x="496306" y="720727"/>
            <a:ext cx="6172200" cy="396875"/>
          </a:xfrm>
          <a:prstGeom prst="rect">
            <a:avLst/>
          </a:prstGeom>
          <a:noFill/>
          <a:ln>
            <a:noFill/>
          </a:ln>
          <a:effectLst/>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Cercabib: </a:t>
            </a:r>
            <a:r>
              <a:rPr kumimoji="0" lang="es-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búsqueda avanzada</a:t>
            </a:r>
          </a:p>
        </p:txBody>
      </p:sp>
      <p:pic>
        <p:nvPicPr>
          <p:cNvPr id="38916"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5028" y="1634337"/>
            <a:ext cx="5313944" cy="315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1 CuadroTexto"/>
          <p:cNvSpPr txBox="1">
            <a:spLocks noChangeArrowheads="1"/>
          </p:cNvSpPr>
          <p:nvPr/>
        </p:nvSpPr>
        <p:spPr bwMode="auto">
          <a:xfrm>
            <a:off x="496306" y="1162244"/>
            <a:ext cx="65047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Permite combinar más de un campo de búsqueda y limitarla</a:t>
            </a:r>
          </a:p>
        </p:txBody>
      </p:sp>
      <p:sp>
        <p:nvSpPr>
          <p:cNvPr id="6" name="1 CuadroTexto">
            <a:extLst>
              <a:ext uri="{FF2B5EF4-FFF2-40B4-BE49-F238E27FC236}">
                <a16:creationId xmlns:a16="http://schemas.microsoft.com/office/drawing/2014/main" id="{136F7BB4-0203-462F-B884-7A959C8D7DFC}"/>
              </a:ext>
            </a:extLst>
          </p:cNvPr>
          <p:cNvSpPr txBox="1">
            <a:spLocks noChangeArrowheads="1"/>
          </p:cNvSpPr>
          <p:nvPr/>
        </p:nvSpPr>
        <p:spPr bwMode="auto">
          <a:xfrm>
            <a:off x="496306" y="4921483"/>
            <a:ext cx="85603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1600" dirty="0">
                <a:solidFill>
                  <a:srgbClr val="646464"/>
                </a:solidFill>
                <a:latin typeface="Verdana" panose="020B0604030504040204" pitchFamily="34" charset="0"/>
              </a:rPr>
              <a:t>Accederéis a ella clicando al botón de al lado de la caja de búsqueda de </a:t>
            </a:r>
            <a:r>
              <a:rPr lang="es-ES" altLang="ca-ES" sz="1600" dirty="0" err="1">
                <a:solidFill>
                  <a:srgbClr val="646464"/>
                </a:solidFill>
                <a:latin typeface="Verdana" panose="020B0604030504040204" pitchFamily="34" charset="0"/>
              </a:rPr>
              <a:t>Cercabib</a:t>
            </a:r>
            <a:endParaRPr lang="es-ES" altLang="ca-ES" sz="1600" dirty="0">
              <a:solidFill>
                <a:srgbClr val="646464"/>
              </a:solidFill>
              <a:latin typeface="Verdana" panose="020B0604030504040204" pitchFamily="34" charset="0"/>
            </a:endParaRPr>
          </a:p>
        </p:txBody>
      </p:sp>
      <p:pic>
        <p:nvPicPr>
          <p:cNvPr id="5" name="Imagen 4" descr="Rectángulo&#10;&#10;Descripción generada automáticamente">
            <a:extLst>
              <a:ext uri="{FF2B5EF4-FFF2-40B4-BE49-F238E27FC236}">
                <a16:creationId xmlns:a16="http://schemas.microsoft.com/office/drawing/2014/main" id="{AC66CE4C-50F0-44BB-9B6D-EBE87EC99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831" y="5393576"/>
            <a:ext cx="6564337" cy="1027328"/>
          </a:xfrm>
          <a:prstGeom prst="rect">
            <a:avLst/>
          </a:prstGeom>
        </p:spPr>
      </p:pic>
    </p:spTree>
    <p:extLst>
      <p:ext uri="{BB962C8B-B14F-4D97-AF65-F5344CB8AC3E}">
        <p14:creationId xmlns:p14="http://schemas.microsoft.com/office/powerpoint/2010/main" val="26168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Contenidor de número de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F7B256-B1F5-4813-8D3D-F9A5E792CE17}" type="slidenum">
              <a:rPr lang="es-ES" altLang="ca-ES" sz="1200" smtClean="0">
                <a:latin typeface="Verdana" panose="020B0604030504040204" pitchFamily="34" charset="0"/>
              </a:rPr>
              <a:pPr>
                <a:spcBef>
                  <a:spcPct val="0"/>
                </a:spcBef>
                <a:buFontTx/>
                <a:buNone/>
              </a:pPr>
              <a:t>2</a:t>
            </a:fld>
            <a:endParaRPr lang="es-ES" altLang="ca-ES" sz="1200">
              <a:latin typeface="Verdana" panose="020B0604030504040204" pitchFamily="34" charset="0"/>
            </a:endParaRPr>
          </a:p>
        </p:txBody>
      </p:sp>
      <p:sp>
        <p:nvSpPr>
          <p:cNvPr id="6147" name="Rectangle 13"/>
          <p:cNvSpPr>
            <a:spLocks noGrp="1" noChangeArrowheads="1"/>
          </p:cNvSpPr>
          <p:nvPr>
            <p:ph type="title" idx="4294967295"/>
          </p:nvPr>
        </p:nvSpPr>
        <p:spPr>
          <a:xfrm>
            <a:off x="671998" y="932268"/>
            <a:ext cx="8153400" cy="369332"/>
          </a:xfrm>
        </p:spPr>
        <p:txBody>
          <a:bodyPr>
            <a:spAutoFit/>
          </a:bodyPr>
          <a:lstStyle/>
          <a:p>
            <a:pPr algn="l" eaLnBrk="1" hangingPunct="1"/>
            <a:r>
              <a:rPr lang="es-ES" altLang="ca-ES" sz="2000" b="1" dirty="0">
                <a:solidFill>
                  <a:srgbClr val="336699"/>
                </a:solidFill>
                <a:latin typeface="Verdana" panose="020B0604030504040204" pitchFamily="34" charset="0"/>
              </a:rPr>
              <a:t>El objetivo de esta sesión es:</a:t>
            </a:r>
          </a:p>
        </p:txBody>
      </p:sp>
      <p:sp>
        <p:nvSpPr>
          <p:cNvPr id="6148" name="Rectangle 14"/>
          <p:cNvSpPr>
            <a:spLocks noGrp="1" noChangeArrowheads="1"/>
          </p:cNvSpPr>
          <p:nvPr>
            <p:ph type="body" idx="1"/>
          </p:nvPr>
        </p:nvSpPr>
        <p:spPr>
          <a:xfrm>
            <a:off x="260350" y="1847850"/>
            <a:ext cx="8675688" cy="3231654"/>
          </a:xfrm>
        </p:spPr>
        <p:txBody>
          <a:bodyPr>
            <a:spAutoFit/>
          </a:bodyPr>
          <a:lstStyle/>
          <a:p>
            <a:pPr algn="ctr" eaLnBrk="1" hangingPunct="1">
              <a:spcBef>
                <a:spcPts val="0"/>
              </a:spcBef>
              <a:buClr>
                <a:schemeClr val="accent2"/>
              </a:buClr>
              <a:buSzPct val="75000"/>
              <a:buFontTx/>
              <a:buNone/>
            </a:pPr>
            <a:r>
              <a:rPr lang="es-ES" altLang="ca-ES" sz="2000" dirty="0">
                <a:solidFill>
                  <a:srgbClr val="646464"/>
                </a:solidFill>
                <a:latin typeface="Verdana" panose="020B0604030504040204" pitchFamily="34" charset="0"/>
              </a:rPr>
              <a:t>Presentarte el CRAI Biblioteca del Campus de Mundet y sus servicios:</a:t>
            </a:r>
          </a:p>
          <a:p>
            <a:pPr algn="ctr">
              <a:spcBef>
                <a:spcPts val="1200"/>
              </a:spcBef>
              <a:buClr>
                <a:schemeClr val="accent2"/>
              </a:buClr>
              <a:buSzPct val="75000"/>
              <a:buNone/>
            </a:pPr>
            <a:r>
              <a:rPr lang="es-ES" sz="2000" dirty="0">
                <a:latin typeface="Verdana" panose="020B0604030504040204" pitchFamily="34" charset="0"/>
                <a:ea typeface="Verdana" panose="020B0604030504040204" pitchFamily="34" charset="0"/>
                <a:cs typeface="Verdana" panose="020B0604030504040204" pitchFamily="34" charset="0"/>
                <a:hlinkClick r:id="rId3"/>
              </a:rPr>
              <a:t>crai.ub.edu/es/conoce-el-crai/bibliotecas/biblioteca-campus-mundet</a:t>
            </a:r>
            <a:endParaRPr lang="es-ES" sz="2000" dirty="0">
              <a:latin typeface="Verdana" panose="020B0604030504040204" pitchFamily="34" charset="0"/>
              <a:ea typeface="Verdana" panose="020B0604030504040204" pitchFamily="34" charset="0"/>
              <a:cs typeface="Verdana" panose="020B0604030504040204" pitchFamily="34" charset="0"/>
            </a:endParaRPr>
          </a:p>
          <a:p>
            <a:pPr algn="ctr">
              <a:spcBef>
                <a:spcPts val="0"/>
              </a:spcBef>
              <a:buClr>
                <a:schemeClr val="accent2"/>
              </a:buClr>
              <a:buSzPct val="75000"/>
              <a:buNone/>
            </a:pPr>
            <a:endParaRPr lang="es-ES" sz="2000" dirty="0">
              <a:latin typeface="Verdana" panose="020B0604030504040204" pitchFamily="34" charset="0"/>
              <a:ea typeface="Verdana" panose="020B0604030504040204" pitchFamily="34" charset="0"/>
              <a:cs typeface="Verdana" panose="020B0604030504040204" pitchFamily="34" charset="0"/>
            </a:endParaRPr>
          </a:p>
          <a:p>
            <a:pPr algn="ctr">
              <a:spcBef>
                <a:spcPct val="100000"/>
              </a:spcBef>
              <a:buClr>
                <a:schemeClr val="accent2"/>
              </a:buClr>
              <a:buSzPct val="75000"/>
              <a:buNone/>
            </a:pPr>
            <a:r>
              <a:rPr lang="es-ES" altLang="ca-ES" sz="2000" dirty="0">
                <a:solidFill>
                  <a:srgbClr val="646464"/>
                </a:solidFill>
                <a:latin typeface="Verdana" panose="020B0604030504040204" pitchFamily="34" charset="0"/>
              </a:rPr>
              <a:t>Hablarte de los recursos y servicios que ofrece el CRAI de la UB:</a:t>
            </a:r>
          </a:p>
          <a:p>
            <a:pPr algn="ctr" eaLnBrk="1" hangingPunct="1">
              <a:spcBef>
                <a:spcPts val="1200"/>
              </a:spcBef>
              <a:buClr>
                <a:srgbClr val="3366CC"/>
              </a:buClr>
              <a:buSzPct val="75000"/>
              <a:buFontTx/>
              <a:buNone/>
            </a:pPr>
            <a:r>
              <a:rPr lang="es-ES" altLang="ca-ES" sz="2000" dirty="0">
                <a:solidFill>
                  <a:srgbClr val="646464"/>
                </a:solidFill>
                <a:latin typeface="Verdana" panose="020B0604030504040204" pitchFamily="34" charset="0"/>
                <a:hlinkClick r:id="rId4"/>
              </a:rPr>
              <a:t>crai.ub.edu/es/</a:t>
            </a:r>
            <a:endParaRPr lang="es-ES" altLang="ca-ES" sz="2000" dirty="0">
              <a:solidFill>
                <a:srgbClr val="646464"/>
              </a:solidFill>
              <a:latin typeface="Verdana" panose="020B0604030504040204" pitchFamily="34" charset="0"/>
            </a:endParaRPr>
          </a:p>
          <a:p>
            <a:pPr algn="ctr" eaLnBrk="1" hangingPunct="1">
              <a:spcBef>
                <a:spcPct val="100000"/>
              </a:spcBef>
              <a:buClr>
                <a:srgbClr val="3366CC"/>
              </a:buClr>
              <a:buSzPct val="75000"/>
              <a:buFontTx/>
              <a:buNone/>
            </a:pPr>
            <a:endParaRPr lang="es-ES" altLang="ca-ES" sz="2000" dirty="0">
              <a:solidFill>
                <a:srgbClr val="646464"/>
              </a:solidFill>
              <a:latin typeface="Verdana" panose="020B0604030504040204" pitchFamily="34" charset="0"/>
            </a:endParaRPr>
          </a:p>
        </p:txBody>
      </p:sp>
    </p:spTree>
    <p:extLst>
      <p:ext uri="{BB962C8B-B14F-4D97-AF65-F5344CB8AC3E}">
        <p14:creationId xmlns:p14="http://schemas.microsoft.com/office/powerpoint/2010/main" val="13074046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5"/>
          <p:cNvSpPr>
            <a:spLocks noGrp="1" noChangeArrowheads="1"/>
          </p:cNvSpPr>
          <p:nvPr>
            <p:ph type="body" sz="half" idx="1"/>
          </p:nvPr>
        </p:nvSpPr>
        <p:spPr bwMode="auto">
          <a:xfrm>
            <a:off x="716768" y="1543793"/>
            <a:ext cx="6789818" cy="646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spcBef>
                <a:spcPct val="100000"/>
              </a:spcBef>
              <a:buClr>
                <a:schemeClr val="tx1"/>
              </a:buClr>
              <a:buSzPct val="75000"/>
              <a:buNone/>
            </a:pPr>
            <a:r>
              <a:rPr lang="es-ES" altLang="ca-ES" sz="2000" dirty="0">
                <a:solidFill>
                  <a:srgbClr val="646464"/>
                </a:solidFill>
                <a:latin typeface="Verdana" panose="020B0604030504040204" pitchFamily="34" charset="0"/>
              </a:rPr>
              <a:t>Solo necesitas el </a:t>
            </a:r>
            <a:r>
              <a:rPr lang="es-ES" altLang="ca-ES" sz="2000" dirty="0">
                <a:solidFill>
                  <a:srgbClr val="646464"/>
                </a:solidFill>
                <a:latin typeface="Verdana" panose="020B0604030504040204" pitchFamily="34" charset="0"/>
                <a:hlinkClick r:id="rId3"/>
              </a:rPr>
              <a:t>carnet de la UB</a:t>
            </a:r>
            <a:r>
              <a:rPr lang="es-ES" altLang="ca-ES" sz="2000" dirty="0">
                <a:solidFill>
                  <a:srgbClr val="646464"/>
                </a:solidFill>
                <a:latin typeface="Verdana" panose="020B0604030504040204" pitchFamily="34" charset="0"/>
              </a:rPr>
              <a:t>.</a:t>
            </a:r>
            <a:r>
              <a:rPr lang="es-ES" altLang="ca-ES" dirty="0">
                <a:solidFill>
                  <a:srgbClr val="646464"/>
                </a:solidFill>
                <a:latin typeface="Verdana" panose="020B0604030504040204" pitchFamily="34" charset="0"/>
              </a:rPr>
              <a:t/>
            </a:r>
            <a:br>
              <a:rPr lang="es-ES" altLang="ca-ES" dirty="0">
                <a:solidFill>
                  <a:srgbClr val="646464"/>
                </a:solidFill>
                <a:latin typeface="Verdana" panose="020B0604030504040204" pitchFamily="34" charset="0"/>
              </a:rPr>
            </a:br>
            <a:r>
              <a:rPr lang="es-ES" altLang="ca-ES" sz="2000" dirty="0">
                <a:solidFill>
                  <a:srgbClr val="646464"/>
                </a:solidFill>
                <a:latin typeface="Verdana" panose="020B0604030504040204" pitchFamily="34" charset="0"/>
              </a:rPr>
              <a:t>Dispones de dos formatos: </a:t>
            </a:r>
          </a:p>
        </p:txBody>
      </p:sp>
      <p:sp>
        <p:nvSpPr>
          <p:cNvPr id="39938"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FA99448-F44A-449F-A187-61DE68913ADF}"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9940" name="Rectangle 14"/>
          <p:cNvSpPr>
            <a:spLocks noGrp="1" noChangeArrowheads="1"/>
          </p:cNvSpPr>
          <p:nvPr>
            <p:ph type="title" idx="4294967295"/>
          </p:nvPr>
        </p:nvSpPr>
        <p:spPr bwMode="auto">
          <a:xfrm>
            <a:off x="493578" y="862817"/>
            <a:ext cx="8351837"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s-ES" altLang="ca-ES" sz="2000" b="1" dirty="0">
                <a:solidFill>
                  <a:srgbClr val="336699"/>
                </a:solidFill>
                <a:latin typeface="Verdana" panose="020B0604030504040204" pitchFamily="34" charset="0"/>
              </a:rPr>
              <a:t>¿Qué has de hacer para llevarte libros en préstamo?</a:t>
            </a:r>
          </a:p>
        </p:txBody>
      </p:sp>
      <p:pic>
        <p:nvPicPr>
          <p:cNvPr id="39941"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426934" y="2411021"/>
            <a:ext cx="1843021" cy="116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491694" y="2377400"/>
            <a:ext cx="1932511" cy="122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AutoShape 18"/>
          <p:cNvSpPr>
            <a:spLocks noChangeArrowheads="1"/>
          </p:cNvSpPr>
          <p:nvPr/>
        </p:nvSpPr>
        <p:spPr bwMode="auto">
          <a:xfrm>
            <a:off x="5709684" y="3780533"/>
            <a:ext cx="2288713" cy="854993"/>
          </a:xfrm>
          <a:prstGeom prst="wedgeRoundRectCallout">
            <a:avLst>
              <a:gd name="adj1" fmla="val -46218"/>
              <a:gd name="adj2" fmla="val -87115"/>
              <a:gd name="adj3" fmla="val 16667"/>
            </a:avLst>
          </a:prstGeom>
          <a:solidFill>
            <a:srgbClr val="336699"/>
          </a:solidFill>
          <a:ln w="9525">
            <a:solidFill>
              <a:schemeClr val="hlink"/>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ca-ES" sz="1400" b="1"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rPr>
              <a:t>N.º de usuario UB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ca-ES" sz="1400" b="1"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rPr>
              <a:t>(código de barras del carnet)</a:t>
            </a:r>
          </a:p>
        </p:txBody>
      </p:sp>
      <p:sp>
        <p:nvSpPr>
          <p:cNvPr id="3" name="QuadreDeText 2"/>
          <p:cNvSpPr txBox="1"/>
          <p:nvPr/>
        </p:nvSpPr>
        <p:spPr>
          <a:xfrm>
            <a:off x="1052623" y="2488019"/>
            <a:ext cx="2838893" cy="101566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2000" b="0" i="0" u="none" strike="noStrike" kern="1200" cap="none" spc="0" normalizeH="0" baseline="0" noProof="0" dirty="0">
                <a:ln>
                  <a:noFill/>
                </a:ln>
                <a:solidFill>
                  <a:srgbClr val="646464"/>
                </a:solidFill>
                <a:effectLst/>
                <a:uLnTx/>
                <a:uFillTx/>
                <a:latin typeface="Verdana" panose="020B0604030504040204" pitchFamily="34" charset="0"/>
                <a:ea typeface="+mn-ea"/>
                <a:cs typeface="+mn-cs"/>
              </a:rPr>
              <a:t>Tarjeta universitaria inteligente</a:t>
            </a:r>
          </a:p>
        </p:txBody>
      </p:sp>
      <p:sp>
        <p:nvSpPr>
          <p:cNvPr id="4" name="QuadreDeText 3"/>
          <p:cNvSpPr txBox="1"/>
          <p:nvPr/>
        </p:nvSpPr>
        <p:spPr>
          <a:xfrm>
            <a:off x="1052623" y="4645195"/>
            <a:ext cx="4508205" cy="7974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QuadreDeText 5"/>
          <p:cNvSpPr txBox="1"/>
          <p:nvPr/>
        </p:nvSpPr>
        <p:spPr>
          <a:xfrm>
            <a:off x="1052623" y="4765529"/>
            <a:ext cx="2627299" cy="160043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s-ES" sz="2000" b="0" i="0" u="none" strike="noStrike" kern="1200" cap="none" spc="0" normalizeH="0" baseline="0" noProof="0" dirty="0">
                <a:ln>
                  <a:noFill/>
                </a:ln>
                <a:solidFill>
                  <a:srgbClr val="646464"/>
                </a:solidFill>
                <a:effectLst/>
                <a:uLnTx/>
                <a:uFillTx/>
                <a:latin typeface="Verdana" panose="020B0604030504040204" pitchFamily="34" charset="0"/>
                <a:ea typeface="+mn-ea"/>
                <a:cs typeface="+mn-cs"/>
              </a:rPr>
              <a:t>Carnet digital disponible desde la app </a:t>
            </a:r>
            <a:r>
              <a:rPr kumimoji="0" lang="es-ES" sz="2000" b="0" i="0" u="none" strike="noStrike" kern="1200" cap="none" spc="0" normalizeH="0" baseline="0" noProof="0" dirty="0" err="1">
                <a:ln>
                  <a:noFill/>
                </a:ln>
                <a:solidFill>
                  <a:srgbClr val="646464"/>
                </a:solidFill>
                <a:effectLst/>
                <a:uLnTx/>
                <a:uFillTx/>
                <a:latin typeface="Verdana" panose="020B0604030504040204" pitchFamily="34" charset="0"/>
                <a:ea typeface="+mn-ea"/>
                <a:cs typeface="+mn-cs"/>
                <a:hlinkClick r:id="rId6"/>
              </a:rPr>
              <a:t>SocUB</a:t>
            </a:r>
            <a:endParaRPr kumimoji="0" lang="es-ES" sz="2000" b="0" i="0" u="none" strike="noStrike" kern="1200" cap="none" spc="0" normalizeH="0" baseline="0" noProof="0" dirty="0">
              <a:ln>
                <a:noFill/>
              </a:ln>
              <a:solidFill>
                <a:srgbClr val="646464"/>
              </a:solidFill>
              <a:effectLst/>
              <a:uLnTx/>
              <a:uFillTx/>
              <a:latin typeface="Verdana" panose="020B060403050404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t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9651" y="4323543"/>
            <a:ext cx="1150304" cy="2243450"/>
          </a:xfrm>
          <a:prstGeom prst="rect">
            <a:avLst/>
          </a:prstGeom>
        </p:spPr>
      </p:pic>
    </p:spTree>
    <p:extLst>
      <p:ext uri="{BB962C8B-B14F-4D97-AF65-F5344CB8AC3E}">
        <p14:creationId xmlns:p14="http://schemas.microsoft.com/office/powerpoint/2010/main" val="2459754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B35877-83D8-4E1C-8A52-9016EED56054}"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1987" name="Rectangle 7"/>
          <p:cNvSpPr>
            <a:spLocks noGrp="1" noChangeArrowheads="1"/>
          </p:cNvSpPr>
          <p:nvPr>
            <p:ph type="title" idx="4294967295"/>
          </p:nvPr>
        </p:nvSpPr>
        <p:spPr bwMode="auto">
          <a:xfrm>
            <a:off x="520098" y="841283"/>
            <a:ext cx="656650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r>
              <a:rPr lang="es-ES" altLang="ca-ES" sz="2000" b="1" dirty="0">
                <a:solidFill>
                  <a:srgbClr val="336699"/>
                </a:solidFill>
                <a:latin typeface="Verdana" panose="020B0604030504040204" pitchFamily="34" charset="0"/>
              </a:rPr>
              <a:t>El servicio de préstamo de documentos </a:t>
            </a:r>
            <a:r>
              <a:rPr lang="ca-ES" altLang="ca-ES" sz="2000" b="1" dirty="0">
                <a:solidFill>
                  <a:srgbClr val="336699"/>
                </a:solidFill>
                <a:latin typeface="Verdana" panose="020B0604030504040204" pitchFamily="34" charset="0"/>
              </a:rPr>
              <a:t>(I)</a:t>
            </a:r>
          </a:p>
        </p:txBody>
      </p:sp>
      <p:sp>
        <p:nvSpPr>
          <p:cNvPr id="41988" name="Rectangle 4"/>
          <p:cNvSpPr>
            <a:spLocks noChangeArrowheads="1"/>
          </p:cNvSpPr>
          <p:nvPr/>
        </p:nvSpPr>
        <p:spPr bwMode="auto">
          <a:xfrm>
            <a:off x="520098" y="1210615"/>
            <a:ext cx="71693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altLang="es-ES" sz="1600" b="0" i="0" u="none" strike="noStrike" kern="1200" cap="none" spc="0" normalizeH="0" baseline="0" noProof="0" dirty="0">
                <a:ln>
                  <a:noFill/>
                </a:ln>
                <a:solidFill>
                  <a:srgbClr val="C0C0C0"/>
                </a:solidFill>
                <a:effectLst/>
                <a:uLnTx/>
                <a:uFillTx/>
                <a:latin typeface="Verdana" panose="020B0604030504040204" pitchFamily="34" charset="0"/>
                <a:ea typeface="+mn-ea"/>
                <a:cs typeface="Arial" panose="020B0604020202020204" pitchFamily="34" charset="0"/>
                <a:hlinkClick r:id="rId3"/>
              </a:rPr>
              <a:t>crai.ub.edu/es/que-</a:t>
            </a:r>
            <a:r>
              <a:rPr kumimoji="0" lang="ca-ES" altLang="es-ES" sz="1600" b="0" i="0" u="none" strike="noStrike" kern="1200" cap="none" spc="0" normalizeH="0" baseline="0" noProof="0" dirty="0" err="1">
                <a:ln>
                  <a:noFill/>
                </a:ln>
                <a:solidFill>
                  <a:srgbClr val="C0C0C0"/>
                </a:solidFill>
                <a:effectLst/>
                <a:uLnTx/>
                <a:uFillTx/>
                <a:latin typeface="Verdana" panose="020B0604030504040204" pitchFamily="34" charset="0"/>
                <a:ea typeface="+mn-ea"/>
                <a:cs typeface="Arial" panose="020B0604020202020204" pitchFamily="34" charset="0"/>
                <a:hlinkClick r:id="rId3"/>
              </a:rPr>
              <a:t>ofrece</a:t>
            </a:r>
            <a:r>
              <a:rPr kumimoji="0" lang="ca-ES" altLang="es-ES" sz="1600" b="0" i="0" u="none" strike="noStrike" kern="1200" cap="none" spc="0" normalizeH="0" baseline="0" noProof="0" dirty="0">
                <a:ln>
                  <a:noFill/>
                </a:ln>
                <a:solidFill>
                  <a:srgbClr val="C0C0C0"/>
                </a:solidFill>
                <a:effectLst/>
                <a:uLnTx/>
                <a:uFillTx/>
                <a:latin typeface="Verdana" panose="020B0604030504040204" pitchFamily="34" charset="0"/>
                <a:ea typeface="+mn-ea"/>
                <a:cs typeface="Arial" panose="020B0604020202020204" pitchFamily="34" charset="0"/>
                <a:hlinkClick r:id="rId3"/>
              </a:rPr>
              <a:t>-el-</a:t>
            </a:r>
            <a:r>
              <a:rPr kumimoji="0" lang="ca-ES" altLang="es-ES" sz="1600" b="0" i="0" u="none" strike="noStrike" kern="1200" cap="none" spc="0" normalizeH="0" baseline="0" noProof="0" dirty="0" err="1">
                <a:ln>
                  <a:noFill/>
                </a:ln>
                <a:solidFill>
                  <a:srgbClr val="C0C0C0"/>
                </a:solidFill>
                <a:effectLst/>
                <a:uLnTx/>
                <a:uFillTx/>
                <a:latin typeface="Verdana" panose="020B0604030504040204" pitchFamily="34" charset="0"/>
                <a:ea typeface="+mn-ea"/>
                <a:cs typeface="Arial" panose="020B0604020202020204" pitchFamily="34" charset="0"/>
                <a:hlinkClick r:id="rId3"/>
              </a:rPr>
              <a:t>crai</a:t>
            </a:r>
            <a:r>
              <a:rPr kumimoji="0" lang="ca-ES" altLang="es-ES" sz="1600" b="0" i="0" u="none" strike="noStrike" kern="1200" cap="none" spc="0" normalizeH="0" baseline="0" noProof="0" dirty="0">
                <a:ln>
                  <a:noFill/>
                </a:ln>
                <a:solidFill>
                  <a:srgbClr val="C0C0C0"/>
                </a:solidFill>
                <a:effectLst/>
                <a:uLnTx/>
                <a:uFillTx/>
                <a:latin typeface="Verdana" panose="020B0604030504040204" pitchFamily="34" charset="0"/>
                <a:ea typeface="+mn-ea"/>
                <a:cs typeface="Arial" panose="020B0604020202020204" pitchFamily="34" charset="0"/>
                <a:hlinkClick r:id="rId3"/>
              </a:rPr>
              <a:t>/</a:t>
            </a:r>
            <a:r>
              <a:rPr kumimoji="0" lang="ca-ES" altLang="es-ES" sz="1600" b="0" i="0" u="none" strike="noStrike" kern="1200" cap="none" spc="0" normalizeH="0" baseline="0" noProof="0" dirty="0" err="1">
                <a:ln>
                  <a:noFill/>
                </a:ln>
                <a:solidFill>
                  <a:srgbClr val="C0C0C0"/>
                </a:solidFill>
                <a:effectLst/>
                <a:uLnTx/>
                <a:uFillTx/>
                <a:latin typeface="Verdana" panose="020B0604030504040204" pitchFamily="34" charset="0"/>
                <a:ea typeface="+mn-ea"/>
                <a:cs typeface="Arial" panose="020B0604020202020204" pitchFamily="34" charset="0"/>
                <a:hlinkClick r:id="rId3"/>
              </a:rPr>
              <a:t>prestamo</a:t>
            </a:r>
            <a:r>
              <a:rPr kumimoji="0" lang="ca-ES" altLang="es-ES" sz="1600" b="0" i="0" u="none" strike="noStrike" kern="1200" cap="none" spc="0" normalizeH="0" baseline="0" noProof="0" dirty="0">
                <a:ln>
                  <a:noFill/>
                </a:ln>
                <a:solidFill>
                  <a:srgbClr val="C0C0C0"/>
                </a:solidFill>
                <a:effectLst/>
                <a:uLnTx/>
                <a:uFillTx/>
                <a:latin typeface="Verdana" panose="020B0604030504040204" pitchFamily="34" charset="0"/>
                <a:ea typeface="+mn-ea"/>
                <a:cs typeface="Arial" panose="020B0604020202020204" pitchFamily="34" charset="0"/>
                <a:hlinkClick r:id="rId3"/>
              </a:rPr>
              <a:t>/</a:t>
            </a:r>
            <a:r>
              <a:rPr kumimoji="0" lang="ca-ES" altLang="es-ES" sz="1600" b="0" i="0" u="none" strike="noStrike" kern="1200" cap="none" spc="0" normalizeH="0" baseline="0" noProof="0" dirty="0" err="1">
                <a:ln>
                  <a:noFill/>
                </a:ln>
                <a:solidFill>
                  <a:srgbClr val="C0C0C0"/>
                </a:solidFill>
                <a:effectLst/>
                <a:uLnTx/>
                <a:uFillTx/>
                <a:latin typeface="Verdana" panose="020B0604030504040204" pitchFamily="34" charset="0"/>
                <a:ea typeface="+mn-ea"/>
                <a:cs typeface="Arial" panose="020B0604020202020204" pitchFamily="34" charset="0"/>
                <a:hlinkClick r:id="rId3"/>
              </a:rPr>
              <a:t>prestamo-prestamoUB</a:t>
            </a:r>
            <a:r>
              <a:rPr kumimoji="0" lang="ca-ES" altLang="es-ES" sz="1600" b="0" i="0" u="none" strike="noStrike" kern="1200" cap="none" spc="0" normalizeH="0" baseline="0" noProof="0" dirty="0">
                <a:ln>
                  <a:noFill/>
                </a:ln>
                <a:solidFill>
                  <a:srgbClr val="C0C0C0"/>
                </a:solidFill>
                <a:effectLst/>
                <a:uLnTx/>
                <a:uFillTx/>
                <a:latin typeface="Verdana" panose="020B060403050404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es-ES" sz="1600" b="0" i="0" u="none" strike="noStrike" kern="1200" cap="none" spc="0" normalizeH="0" baseline="0" noProof="0" dirty="0">
              <a:ln>
                <a:noFill/>
              </a:ln>
              <a:solidFill>
                <a:srgbClr val="C0C0C0"/>
              </a:solidFill>
              <a:effectLst/>
              <a:uLnTx/>
              <a:uFillTx/>
              <a:latin typeface="Verdana" panose="020B0604030504040204" pitchFamily="34" charset="0"/>
              <a:ea typeface="+mn-ea"/>
              <a:cs typeface="Arial" panose="020B0604020202020204" pitchFamily="34" charset="0"/>
            </a:endParaRPr>
          </a:p>
        </p:txBody>
      </p:sp>
      <p:sp>
        <p:nvSpPr>
          <p:cNvPr id="41989" name="Rectangle 3"/>
          <p:cNvSpPr>
            <a:spLocks noChangeArrowheads="1"/>
          </p:cNvSpPr>
          <p:nvPr/>
        </p:nvSpPr>
        <p:spPr bwMode="auto">
          <a:xfrm>
            <a:off x="557422" y="1579947"/>
            <a:ext cx="8351837" cy="492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es-ES" sz="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El préstamo de documentos facilita la consulta de los fondos bibliográficos del CRAI fuera de sus recintos por un periodo de tiempo determinado.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Es imprescindible disponer del </a:t>
            </a:r>
            <a:r>
              <a:rPr kumimoji="0" lang="es-ES" altLang="es-ES" sz="1700" b="1"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carnet de la UB </a:t>
            </a: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o de otro </a:t>
            </a:r>
            <a:r>
              <a:rPr kumimoji="0" lang="es-ES" altLang="es-ES" sz="1700" b="1"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documento identificador</a:t>
            </a: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que acredite el derecho a préstamo.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es-ES" sz="12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hlinkClick r:id="rId4"/>
              </a:rPr>
              <a:t>Reglamento del servicio de préstamo</a:t>
            </a:r>
            <a:endPar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es-ES" sz="12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Documentos excluidos de préstamo:</a:t>
            </a:r>
          </a:p>
          <a:p>
            <a:pPr marL="742950" marR="0" lvl="1" indent="-285750" algn="just" defTabSz="914400" rtl="0" eaLnBrk="1" fontAlgn="auto" latinLnBrk="0" hangingPunct="1">
              <a:lnSpc>
                <a:spcPct val="100000"/>
              </a:lnSpc>
              <a:spcBef>
                <a:spcPts val="0"/>
              </a:spcBef>
              <a:spcAft>
                <a:spcPts val="0"/>
              </a:spcAft>
              <a:buClrTx/>
              <a:buSzTx/>
              <a:buFont typeface="Verdana" panose="020B0604030504040204" pitchFamily="34" charset="0"/>
              <a:buChar char="―"/>
              <a:tabLst/>
              <a:defRPr/>
            </a:pP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Revistas y obras de referencia (enciclopedias, diccionarios, etc.). Si están en línea, pueden consultarse desde fuera de la Universidad.</a:t>
            </a:r>
          </a:p>
          <a:p>
            <a:pPr marL="742950" marR="0" lvl="1" indent="-285750" algn="just" defTabSz="914400" rtl="0" eaLnBrk="1" fontAlgn="auto" latinLnBrk="0" hangingPunct="1">
              <a:lnSpc>
                <a:spcPct val="100000"/>
              </a:lnSpc>
              <a:spcBef>
                <a:spcPts val="0"/>
              </a:spcBef>
              <a:spcAft>
                <a:spcPts val="0"/>
              </a:spcAft>
              <a:buClrTx/>
              <a:buSzTx/>
              <a:buFont typeface="Verdana" panose="020B0604030504040204" pitchFamily="34" charset="0"/>
              <a:buChar char="―"/>
              <a:tabLst/>
              <a:defRPr/>
            </a:pP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Fondo antiguo.</a:t>
            </a:r>
          </a:p>
          <a:p>
            <a:pPr marL="742950" marR="0" lvl="1" indent="-285750" algn="just" defTabSz="914400" rtl="0" eaLnBrk="1" fontAlgn="auto" latinLnBrk="0" hangingPunct="1">
              <a:lnSpc>
                <a:spcPct val="100000"/>
              </a:lnSpc>
              <a:spcBef>
                <a:spcPts val="0"/>
              </a:spcBef>
              <a:spcAft>
                <a:spcPts val="0"/>
              </a:spcAft>
              <a:buClrTx/>
              <a:buSzTx/>
              <a:buFont typeface="Verdana" panose="020B0604030504040204" pitchFamily="34" charset="0"/>
              <a:buChar char="―"/>
              <a:tabLst/>
              <a:defRPr/>
            </a:pP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Libros identificados con un punto rojo o con la etiqueta </a:t>
            </a:r>
            <a:r>
              <a:rPr kumimoji="0" lang="es-ES" altLang="es-ES" sz="1700" b="0" i="1"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Excluido de préstamo</a:t>
            </a: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Bibliografía recomendada: </a:t>
            </a:r>
          </a:p>
          <a:p>
            <a:pPr marL="742950" marR="0" lvl="1" indent="-285750" algn="just"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a:pP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Préstamo de 10 días.</a:t>
            </a:r>
          </a:p>
          <a:p>
            <a:pPr marL="742950" marR="0" lvl="1" indent="-285750" algn="just"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a:pP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Reserva a través de </a:t>
            </a:r>
            <a:r>
              <a:rPr kumimoji="0" lang="es-ES" altLang="es-ES" sz="1700" b="0" i="1"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Mi cuenta,</a:t>
            </a: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o bien en los mostradores de préstamo de los CRAI </a:t>
            </a:r>
            <a:r>
              <a:rPr lang="es-ES" altLang="es-ES" sz="1700" dirty="0">
                <a:solidFill>
                  <a:srgbClr val="646464"/>
                </a:solidFill>
                <a:latin typeface="Verdana" panose="020B0604030504040204" pitchFamily="34" charset="0"/>
              </a:rPr>
              <a:t>biblioteca</a:t>
            </a:r>
            <a:r>
              <a:rPr kumimoji="0" lang="es-ES" altLang="es-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a:t>
            </a:r>
          </a:p>
        </p:txBody>
      </p:sp>
    </p:spTree>
    <p:extLst>
      <p:ext uri="{BB962C8B-B14F-4D97-AF65-F5344CB8AC3E}">
        <p14:creationId xmlns:p14="http://schemas.microsoft.com/office/powerpoint/2010/main" val="8268428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D69C7-FF1B-4868-A7D1-6EF043F99738}" type="slidenum">
              <a:rPr kumimoji="0" lang="es-E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7"/>
          <p:cNvSpPr txBox="1">
            <a:spLocks noChangeArrowheads="1"/>
          </p:cNvSpPr>
          <p:nvPr/>
        </p:nvSpPr>
        <p:spPr bwMode="auto">
          <a:xfrm>
            <a:off x="502068" y="627581"/>
            <a:ext cx="6626865"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altLang="ca-ES" sz="2000" b="1" i="0" u="none" strike="noStrike" kern="1200" cap="none" spc="0" normalizeH="0" baseline="0" noProof="0" dirty="0">
                <a:ln>
                  <a:noFill/>
                </a:ln>
                <a:solidFill>
                  <a:srgbClr val="336699"/>
                </a:solidFill>
                <a:effectLst/>
                <a:uLnTx/>
                <a:uFillTx/>
                <a:latin typeface="Verdana" panose="020B0604030504040204" pitchFamily="34" charset="0"/>
                <a:ea typeface="+mj-ea"/>
                <a:cs typeface="+mj-cs"/>
              </a:rPr>
              <a:t>El servicio de préstamo de documentos  </a:t>
            </a:r>
            <a:r>
              <a:rPr kumimoji="0" lang="ca-ES" altLang="ca-ES" sz="2000" b="1" i="0" u="none" strike="noStrike" kern="1200" cap="none" spc="0" normalizeH="0" baseline="0" noProof="0" dirty="0">
                <a:ln>
                  <a:noFill/>
                </a:ln>
                <a:solidFill>
                  <a:srgbClr val="336699"/>
                </a:solidFill>
                <a:effectLst/>
                <a:uLnTx/>
                <a:uFillTx/>
                <a:latin typeface="Verdana" panose="020B0604030504040204" pitchFamily="34" charset="0"/>
                <a:ea typeface="+mj-ea"/>
                <a:cs typeface="+mj-cs"/>
              </a:rPr>
              <a:t>(II)</a:t>
            </a:r>
          </a:p>
        </p:txBody>
      </p:sp>
      <p:sp>
        <p:nvSpPr>
          <p:cNvPr id="4" name="Rectangle 4"/>
          <p:cNvSpPr>
            <a:spLocks noChangeArrowheads="1"/>
          </p:cNvSpPr>
          <p:nvPr/>
        </p:nvSpPr>
        <p:spPr bwMode="auto">
          <a:xfrm>
            <a:off x="502174" y="892852"/>
            <a:ext cx="71693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altLang="es-ES" sz="1600" b="0" i="0" u="none" strike="noStrike" kern="1200" cap="none" spc="0" normalizeH="0" baseline="0" noProof="0" dirty="0">
                <a:ln>
                  <a:noFill/>
                </a:ln>
                <a:solidFill>
                  <a:srgbClr val="C0C0C0"/>
                </a:solidFill>
                <a:effectLst/>
                <a:uLnTx/>
                <a:uFillTx/>
                <a:latin typeface="Verdana" panose="020B0604030504040204" pitchFamily="34" charset="0"/>
                <a:ea typeface="+mn-ea"/>
                <a:cs typeface="Arial" panose="020B0604020202020204" pitchFamily="34" charset="0"/>
                <a:hlinkClick r:id="rId2"/>
              </a:rPr>
              <a:t>crai.ub.edu/es/que-ofrece-el-crai/prestamo/prestamo-prestamoUB</a:t>
            </a:r>
            <a:r>
              <a:rPr kumimoji="0" lang="ca-ES" altLang="es-ES" sz="1600" b="0" i="0" u="none" strike="noStrike" kern="1200" cap="none" spc="0" normalizeH="0" baseline="0" noProof="0" dirty="0">
                <a:ln>
                  <a:noFill/>
                </a:ln>
                <a:solidFill>
                  <a:srgbClr val="C0C0C0"/>
                </a:solidFill>
                <a:effectLst/>
                <a:uLnTx/>
                <a:uFillTx/>
                <a:latin typeface="Verdana" panose="020B060403050404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es-ES" sz="1600" b="0" i="0" u="none" strike="noStrike" kern="1200" cap="none" spc="0" normalizeH="0" baseline="0" noProof="0" dirty="0">
              <a:ln>
                <a:noFill/>
              </a:ln>
              <a:solidFill>
                <a:srgbClr val="C0C0C0"/>
              </a:solidFill>
              <a:effectLst/>
              <a:uLnTx/>
              <a:uFillTx/>
              <a:latin typeface="Verdana" panose="020B0604030504040204" pitchFamily="34" charset="0"/>
              <a:ea typeface="+mn-ea"/>
              <a:cs typeface="Arial" panose="020B0604020202020204" pitchFamily="34" charset="0"/>
            </a:endParaRPr>
          </a:p>
        </p:txBody>
      </p:sp>
      <p:graphicFrame>
        <p:nvGraphicFramePr>
          <p:cNvPr id="5" name="Taula 4"/>
          <p:cNvGraphicFramePr>
            <a:graphicFrameLocks noGrp="1"/>
          </p:cNvGraphicFramePr>
          <p:nvPr/>
        </p:nvGraphicFramePr>
        <p:xfrm>
          <a:off x="584165" y="1276015"/>
          <a:ext cx="8193445" cy="4647423"/>
        </p:xfrm>
        <a:graphic>
          <a:graphicData uri="http://schemas.openxmlformats.org/drawingml/2006/table">
            <a:tbl>
              <a:tblPr firstRow="1" bandRow="1">
                <a:tableStyleId>{5C22544A-7EE6-4342-B048-85BDC9FD1C3A}</a:tableStyleId>
              </a:tblPr>
              <a:tblGrid>
                <a:gridCol w="6045235">
                  <a:extLst>
                    <a:ext uri="{9D8B030D-6E8A-4147-A177-3AD203B41FA5}">
                      <a16:colId xmlns:a16="http://schemas.microsoft.com/office/drawing/2014/main" val="3236891594"/>
                    </a:ext>
                  </a:extLst>
                </a:gridCol>
                <a:gridCol w="1388533">
                  <a:extLst>
                    <a:ext uri="{9D8B030D-6E8A-4147-A177-3AD203B41FA5}">
                      <a16:colId xmlns:a16="http://schemas.microsoft.com/office/drawing/2014/main" val="2001202228"/>
                    </a:ext>
                  </a:extLst>
                </a:gridCol>
                <a:gridCol w="759677">
                  <a:extLst>
                    <a:ext uri="{9D8B030D-6E8A-4147-A177-3AD203B41FA5}">
                      <a16:colId xmlns:a16="http://schemas.microsoft.com/office/drawing/2014/main" val="4273385813"/>
                    </a:ext>
                  </a:extLst>
                </a:gridCol>
              </a:tblGrid>
              <a:tr h="502143">
                <a:tc>
                  <a:txBody>
                    <a:bodyPr/>
                    <a:lstStyle/>
                    <a:p>
                      <a:r>
                        <a:rPr lang="es-ES" noProof="0" dirty="0"/>
                        <a:t>Usuarios</a:t>
                      </a:r>
                    </a:p>
                  </a:txBody>
                  <a:tcPr anchor="ctr"/>
                </a:tc>
                <a:tc>
                  <a:txBody>
                    <a:bodyPr/>
                    <a:lstStyle/>
                    <a:p>
                      <a:pPr algn="ctr"/>
                      <a:r>
                        <a:rPr lang="es-ES" noProof="0" dirty="0"/>
                        <a:t>Documentos</a:t>
                      </a:r>
                    </a:p>
                  </a:txBody>
                  <a:tcPr anchor="ctr"/>
                </a:tc>
                <a:tc>
                  <a:txBody>
                    <a:bodyPr/>
                    <a:lstStyle/>
                    <a:p>
                      <a:pPr algn="ctr"/>
                      <a:r>
                        <a:rPr lang="es-ES" noProof="0" dirty="0"/>
                        <a:t>Días</a:t>
                      </a:r>
                    </a:p>
                  </a:txBody>
                  <a:tcPr anchor="ctr"/>
                </a:tc>
                <a:extLst>
                  <a:ext uri="{0D108BD9-81ED-4DB2-BD59-A6C34878D82A}">
                    <a16:rowId xmlns:a16="http://schemas.microsoft.com/office/drawing/2014/main" val="970138437"/>
                  </a:ext>
                </a:extLst>
              </a:tr>
              <a:tr h="879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100" b="0" i="0" u="none" strike="noStrike" cap="none" normalizeH="0" baseline="0" noProof="0" dirty="0">
                          <a:ln>
                            <a:noFill/>
                          </a:ln>
                          <a:solidFill>
                            <a:srgbClr val="336699"/>
                          </a:solidFill>
                          <a:effectLst/>
                          <a:latin typeface="Verdana" pitchFamily="34" charset="0"/>
                        </a:rPr>
                        <a:t>Profesorado de la UB en activo, jubilado o emérito; profesorado invitado o visitante; profesorado de centros adscritos con </a:t>
                      </a:r>
                      <a:r>
                        <a:rPr kumimoji="0" lang="es-ES" altLang="ca-ES" sz="1100" b="0" i="1" u="none" strike="noStrike" cap="none" normalizeH="0" baseline="0" noProof="0" dirty="0">
                          <a:ln>
                            <a:noFill/>
                          </a:ln>
                          <a:solidFill>
                            <a:srgbClr val="336699"/>
                          </a:solidFill>
                          <a:effectLst/>
                          <a:latin typeface="Verdana" pitchFamily="34" charset="0"/>
                        </a:rPr>
                        <a:t>venia docendi;</a:t>
                      </a:r>
                      <a:r>
                        <a:rPr kumimoji="0" lang="es-ES" altLang="ca-ES" sz="1100" b="0" i="0" u="none" strike="noStrike" cap="none" normalizeH="0" baseline="0" noProof="0" dirty="0">
                          <a:ln>
                            <a:noFill/>
                          </a:ln>
                          <a:solidFill>
                            <a:srgbClr val="336699"/>
                          </a:solidFill>
                          <a:effectLst/>
                          <a:latin typeface="Verdana" pitchFamily="34" charset="0"/>
                        </a:rPr>
                        <a:t> profesorado de la EIM, de Estudios Hispánicos, de los Servicios Lingüísticos y del IDP-ICE; investigadores de departamentos o grupos de investigación de la UB; usuarios con necesidades específicas </a:t>
                      </a:r>
                      <a:endParaRPr lang="es-ES" sz="1100" b="0" noProof="0"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a-ES" altLang="ca-ES" sz="1100" b="1" i="0" u="none" strike="noStrike" cap="none" normalizeH="0" baseline="0" dirty="0">
                          <a:ln>
                            <a:noFill/>
                          </a:ln>
                          <a:solidFill>
                            <a:srgbClr val="336699"/>
                          </a:solidFill>
                          <a:effectLst/>
                          <a:latin typeface="Verdana" pitchFamily="34" charset="0"/>
                        </a:rPr>
                        <a:t>40</a:t>
                      </a:r>
                      <a:endParaRPr kumimoji="0" lang="ca-ES" altLang="ca-ES" sz="1800" b="1" i="0" u="none" strike="noStrike" cap="none" normalizeH="0" baseline="0" dirty="0">
                        <a:ln>
                          <a:noFill/>
                        </a:ln>
                        <a:solidFill>
                          <a:srgbClr val="336699"/>
                        </a:solidFill>
                        <a:effectLst/>
                        <a:latin typeface="Verdana" pitchFamily="34" charset="0"/>
                      </a:endParaRPr>
                    </a:p>
                  </a:txBody>
                  <a:tcPr anchor="ctr"/>
                </a:tc>
                <a:tc>
                  <a:txBody>
                    <a:bodyPr/>
                    <a:lstStyle/>
                    <a:p>
                      <a:pPr algn="ctr"/>
                      <a:r>
                        <a:rPr kumimoji="0" lang="ca-ES" sz="1100" b="1" i="0" u="none" strike="noStrike" kern="1200" cap="none" normalizeH="0" baseline="0" dirty="0">
                          <a:ln>
                            <a:noFill/>
                          </a:ln>
                          <a:solidFill>
                            <a:srgbClr val="336699"/>
                          </a:solidFill>
                          <a:effectLst/>
                          <a:latin typeface="Verdana" pitchFamily="34" charset="0"/>
                          <a:ea typeface="+mn-ea"/>
                          <a:cs typeface="+mn-cs"/>
                        </a:rPr>
                        <a:t>60</a:t>
                      </a:r>
                    </a:p>
                  </a:txBody>
                  <a:tcPr anchor="ctr"/>
                </a:tc>
                <a:extLst>
                  <a:ext uri="{0D108BD9-81ED-4DB2-BD59-A6C34878D82A}">
                    <a16:rowId xmlns:a16="http://schemas.microsoft.com/office/drawing/2014/main" val="4028193643"/>
                  </a:ext>
                </a:extLst>
              </a:tr>
              <a:tr h="397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100" b="0" i="0" u="none" strike="noStrike" kern="1200" cap="none" normalizeH="0" baseline="0" noProof="0" dirty="0">
                          <a:ln>
                            <a:noFill/>
                          </a:ln>
                          <a:solidFill>
                            <a:srgbClr val="336699"/>
                          </a:solidFill>
                          <a:effectLst/>
                          <a:latin typeface="Verdana" pitchFamily="34" charset="0"/>
                          <a:ea typeface="+mn-ea"/>
                          <a:cs typeface="+mn-cs"/>
                        </a:rPr>
                        <a:t>Alumnado de doctorado y de másteres oficiales, propios e interuniversitarios; PAS de la UB en activo o jubilado</a:t>
                      </a:r>
                    </a:p>
                  </a:txBody>
                  <a:tcPr/>
                </a:tc>
                <a:tc>
                  <a:txBody>
                    <a:bodyPr/>
                    <a:lstStyle/>
                    <a:p>
                      <a:pPr algn="ctr"/>
                      <a:r>
                        <a:rPr kumimoji="0" lang="ca-ES" sz="1100" b="1" i="0" u="none" strike="noStrike" kern="1200" cap="none" normalizeH="0" baseline="0" dirty="0">
                          <a:ln>
                            <a:noFill/>
                          </a:ln>
                          <a:solidFill>
                            <a:srgbClr val="336699"/>
                          </a:solidFill>
                          <a:effectLst/>
                          <a:latin typeface="Verdana" pitchFamily="34" charset="0"/>
                          <a:ea typeface="+mn-ea"/>
                          <a:cs typeface="+mn-cs"/>
                        </a:rPr>
                        <a:t>20</a:t>
                      </a:r>
                    </a:p>
                  </a:txBody>
                  <a:tcPr anchor="ctr"/>
                </a:tc>
                <a:tc>
                  <a:txBody>
                    <a:bodyPr/>
                    <a:lstStyle/>
                    <a:p>
                      <a:pPr algn="ctr"/>
                      <a:r>
                        <a:rPr kumimoji="0" lang="ca-ES" sz="1100" b="1" i="0" u="none" strike="noStrike" kern="1200" cap="none" normalizeH="0" baseline="0" dirty="0">
                          <a:ln>
                            <a:noFill/>
                          </a:ln>
                          <a:solidFill>
                            <a:srgbClr val="336699"/>
                          </a:solidFill>
                          <a:effectLst/>
                          <a:latin typeface="Verdana" pitchFamily="34" charset="0"/>
                          <a:ea typeface="+mn-ea"/>
                          <a:cs typeface="+mn-cs"/>
                        </a:rPr>
                        <a:t>30</a:t>
                      </a:r>
                    </a:p>
                  </a:txBody>
                  <a:tcPr anchor="ctr"/>
                </a:tc>
                <a:extLst>
                  <a:ext uri="{0D108BD9-81ED-4DB2-BD59-A6C34878D82A}">
                    <a16:rowId xmlns:a16="http://schemas.microsoft.com/office/drawing/2014/main" val="4016518166"/>
                  </a:ext>
                </a:extLst>
              </a:tr>
              <a:tr h="86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100" b="0" i="0" u="none" strike="noStrike" kern="1200" cap="none" normalizeH="0" baseline="0" noProof="0" dirty="0">
                          <a:ln>
                            <a:noFill/>
                          </a:ln>
                          <a:solidFill>
                            <a:srgbClr val="336699"/>
                          </a:solidFill>
                          <a:effectLst/>
                          <a:latin typeface="Verdana" pitchFamily="34" charset="0"/>
                          <a:ea typeface="+mn-ea"/>
                          <a:cs typeface="+mn-cs"/>
                        </a:rPr>
                        <a:t>Estudiantes de grado de la UB, de centros adscritos, interuniversitarios, de homologación, de movilidad nacional o internacional; estudiantes del Instituto de Formación Continua (IL3) que hagan cursos de la Universidad; estudiantes de postgrados propios; estudiantes de extensión universitaria; estudiantes de la Universidad de la Experiencia; socios de Alumni UB autorizados</a:t>
                      </a:r>
                      <a:endParaRPr lang="es-ES" sz="1100" b="0" noProof="0" dirty="0"/>
                    </a:p>
                  </a:txBody>
                  <a:tcPr/>
                </a:tc>
                <a:tc>
                  <a:txBody>
                    <a:bodyPr/>
                    <a:lstStyle/>
                    <a:p>
                      <a:r>
                        <a:rPr kumimoji="0" lang="ca-ES" sz="1100" b="1" i="0" u="none" strike="noStrike" kern="1200" cap="none" normalizeH="0" baseline="0" dirty="0">
                          <a:ln>
                            <a:noFill/>
                          </a:ln>
                          <a:solidFill>
                            <a:srgbClr val="336699"/>
                          </a:solidFill>
                          <a:effectLst/>
                          <a:latin typeface="Verdana" pitchFamily="34" charset="0"/>
                          <a:ea typeface="+mn-ea"/>
                          <a:cs typeface="+mn-cs"/>
                        </a:rPr>
                        <a:t>10</a:t>
                      </a:r>
                    </a:p>
                  </a:txBody>
                  <a:tcPr anchor="ctr" anchorCtr="1"/>
                </a:tc>
                <a:tc>
                  <a:txBody>
                    <a:bodyPr/>
                    <a:lstStyle/>
                    <a:p>
                      <a:r>
                        <a:rPr kumimoji="0" lang="ca-ES" sz="1100" b="1" i="0" u="none" strike="noStrike" kern="1200" cap="none" normalizeH="0" baseline="0" dirty="0">
                          <a:ln>
                            <a:noFill/>
                          </a:ln>
                          <a:solidFill>
                            <a:srgbClr val="336699"/>
                          </a:solidFill>
                          <a:effectLst/>
                          <a:latin typeface="Verdana" pitchFamily="34" charset="0"/>
                          <a:ea typeface="+mn-ea"/>
                          <a:cs typeface="+mn-cs"/>
                        </a:rPr>
                        <a:t>21</a:t>
                      </a:r>
                    </a:p>
                  </a:txBody>
                  <a:tcPr anchor="ctr" anchorCtr="1"/>
                </a:tc>
                <a:extLst>
                  <a:ext uri="{0D108BD9-81ED-4DB2-BD59-A6C34878D82A}">
                    <a16:rowId xmlns:a16="http://schemas.microsoft.com/office/drawing/2014/main" val="3337950277"/>
                  </a:ext>
                </a:extLst>
              </a:tr>
              <a:tr h="732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100" b="0" i="0" u="none" strike="noStrike" kern="1200" cap="none" normalizeH="0" baseline="0" noProof="0" dirty="0">
                          <a:ln>
                            <a:noFill/>
                          </a:ln>
                          <a:solidFill>
                            <a:srgbClr val="336699"/>
                          </a:solidFill>
                          <a:effectLst/>
                          <a:latin typeface="Verdana" pitchFamily="34" charset="0"/>
                          <a:ea typeface="+mn-ea"/>
                          <a:cs typeface="+mn-cs"/>
                        </a:rPr>
                        <a:t>Personal de hospitales docentes (Clínic, Bellvitge, Sant Joan de Déu); profesorado no UB de centros con convenio, del Grupo UB y del IDP-ICE; personal de institutos de investigación participados, adscritos, vinculados, con convenio o del Grupo UB; investigadores y becarios de investigación de GEO3BCN-CSIC</a:t>
                      </a:r>
                      <a:endParaRPr lang="es-ES" sz="1100" b="0" noProof="0" dirty="0"/>
                    </a:p>
                  </a:txBody>
                  <a:tcPr/>
                </a:tc>
                <a:tc>
                  <a:txBody>
                    <a:bodyPr/>
                    <a:lstStyle/>
                    <a:p>
                      <a:r>
                        <a:rPr kumimoji="0" lang="ca-ES" sz="1100" b="1" i="0" u="none" strike="noStrike" kern="1200" cap="none" normalizeH="0" baseline="0" dirty="0">
                          <a:ln>
                            <a:noFill/>
                          </a:ln>
                          <a:solidFill>
                            <a:srgbClr val="336699"/>
                          </a:solidFill>
                          <a:effectLst/>
                          <a:latin typeface="Verdana" pitchFamily="34" charset="0"/>
                          <a:ea typeface="+mn-ea"/>
                          <a:cs typeface="+mn-cs"/>
                        </a:rPr>
                        <a:t>15</a:t>
                      </a:r>
                    </a:p>
                  </a:txBody>
                  <a:tcPr anchor="ctr" anchorCtr="1"/>
                </a:tc>
                <a:tc>
                  <a:txBody>
                    <a:bodyPr/>
                    <a:lstStyle/>
                    <a:p>
                      <a:r>
                        <a:rPr kumimoji="0" lang="ca-ES" sz="1100" b="1" i="0" u="none" strike="noStrike" kern="1200" cap="none" normalizeH="0" baseline="0" dirty="0">
                          <a:ln>
                            <a:noFill/>
                          </a:ln>
                          <a:solidFill>
                            <a:srgbClr val="336699"/>
                          </a:solidFill>
                          <a:effectLst/>
                          <a:latin typeface="Verdana" pitchFamily="34" charset="0"/>
                          <a:ea typeface="+mn-ea"/>
                          <a:cs typeface="+mn-cs"/>
                        </a:rPr>
                        <a:t>21</a:t>
                      </a:r>
                    </a:p>
                  </a:txBody>
                  <a:tcPr anchor="ctr" anchorCtr="1"/>
                </a:tc>
                <a:extLst>
                  <a:ext uri="{0D108BD9-81ED-4DB2-BD59-A6C34878D82A}">
                    <a16:rowId xmlns:a16="http://schemas.microsoft.com/office/drawing/2014/main" val="2234053851"/>
                  </a:ext>
                </a:extLst>
              </a:tr>
              <a:tr h="785942">
                <a:tc>
                  <a:txBody>
                    <a:bodyPr/>
                    <a:lstStyle/>
                    <a:p>
                      <a:r>
                        <a:rPr kumimoji="0" lang="es-ES" sz="1100" b="0" i="0" u="none" strike="noStrike" kern="1200" cap="none" normalizeH="0" baseline="0" noProof="0" dirty="0">
                          <a:ln>
                            <a:noFill/>
                          </a:ln>
                          <a:solidFill>
                            <a:srgbClr val="336699"/>
                          </a:solidFill>
                          <a:effectLst/>
                          <a:latin typeface="Verdana" pitchFamily="34" charset="0"/>
                          <a:ea typeface="+mn-ea"/>
                          <a:cs typeface="+mn-cs"/>
                        </a:rPr>
                        <a:t>Estudiantes de centros con convenio o del Grupo UB; estudiantes de la EIM, de Estudios Hispánicos, de los Servicios Lingüísticos y del IDP-ICE; PDI, PAS y estudiantes de doctorado y máster de la Universitat d’Andorra y de la Universitat Jaume I; miembros del Claustro de Doctores de la UB; profesorado de primaria y secundaria; miembros del COBDC; miembros de fundaciones de carácter benefico-docente de la UB; usuarios autorizados por PDI de la UB o por el CRAI</a:t>
                      </a:r>
                    </a:p>
                  </a:txBody>
                  <a:tcPr/>
                </a:tc>
                <a:tc>
                  <a:txBody>
                    <a:bodyPr/>
                    <a:lstStyle/>
                    <a:p>
                      <a:r>
                        <a:rPr kumimoji="0" lang="ca-ES" sz="1100" b="1" i="0" u="none" strike="noStrike" kern="1200" cap="none" normalizeH="0" baseline="0" dirty="0">
                          <a:ln>
                            <a:noFill/>
                          </a:ln>
                          <a:solidFill>
                            <a:srgbClr val="336699"/>
                          </a:solidFill>
                          <a:effectLst/>
                          <a:latin typeface="Verdana" pitchFamily="34" charset="0"/>
                          <a:ea typeface="+mn-ea"/>
                          <a:cs typeface="+mn-cs"/>
                        </a:rPr>
                        <a:t>5</a:t>
                      </a:r>
                    </a:p>
                  </a:txBody>
                  <a:tcPr anchor="ctr" anchorCtr="1"/>
                </a:tc>
                <a:tc>
                  <a:txBody>
                    <a:bodyPr/>
                    <a:lstStyle/>
                    <a:p>
                      <a:r>
                        <a:rPr kumimoji="0" lang="ca-ES" sz="1100" b="1" i="0" u="none" strike="noStrike" kern="1200" cap="none" normalizeH="0" baseline="0" dirty="0">
                          <a:ln>
                            <a:noFill/>
                          </a:ln>
                          <a:solidFill>
                            <a:srgbClr val="336699"/>
                          </a:solidFill>
                          <a:effectLst/>
                          <a:latin typeface="Verdana" pitchFamily="34" charset="0"/>
                          <a:ea typeface="+mn-ea"/>
                          <a:cs typeface="+mn-cs"/>
                        </a:rPr>
                        <a:t>10</a:t>
                      </a:r>
                    </a:p>
                  </a:txBody>
                  <a:tcPr anchor="ctr" anchorCtr="1"/>
                </a:tc>
                <a:extLst>
                  <a:ext uri="{0D108BD9-81ED-4DB2-BD59-A6C34878D82A}">
                    <a16:rowId xmlns:a16="http://schemas.microsoft.com/office/drawing/2014/main" val="3242788529"/>
                  </a:ext>
                </a:extLst>
              </a:tr>
            </a:tbl>
          </a:graphicData>
        </a:graphic>
      </p:graphicFrame>
      <p:sp>
        <p:nvSpPr>
          <p:cNvPr id="6" name="Text Box 45"/>
          <p:cNvSpPr txBox="1">
            <a:spLocks noChangeArrowheads="1"/>
          </p:cNvSpPr>
          <p:nvPr/>
        </p:nvSpPr>
        <p:spPr bwMode="auto">
          <a:xfrm>
            <a:off x="594599" y="5902261"/>
            <a:ext cx="8163962" cy="274637"/>
          </a:xfrm>
          <a:prstGeom prst="rect">
            <a:avLst/>
          </a:prstGeom>
          <a:solidFill>
            <a:srgbClr val="EAEFF7"/>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ES" altLang="ca-ES" sz="12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Préstamo de material audiovisual: 21 días</a:t>
            </a:r>
          </a:p>
        </p:txBody>
      </p:sp>
      <p:sp>
        <p:nvSpPr>
          <p:cNvPr id="7" name="Text Box 46"/>
          <p:cNvSpPr txBox="1">
            <a:spLocks noChangeArrowheads="1"/>
          </p:cNvSpPr>
          <p:nvPr/>
        </p:nvSpPr>
        <p:spPr bwMode="auto">
          <a:xfrm>
            <a:off x="594599" y="6219732"/>
            <a:ext cx="8163962" cy="498598"/>
          </a:xfrm>
          <a:prstGeom prst="rect">
            <a:avLst/>
          </a:prstGeom>
          <a:noFill/>
          <a:ln w="9525" algn="ctr">
            <a:solidFill>
              <a:srgbClr val="336699"/>
            </a:solidFill>
            <a:miter lim="800000"/>
            <a:headEnd/>
            <a:tailEnd/>
          </a:ln>
          <a:effectLst/>
          <a:extLst>
            <a:ext uri="{909E8E84-426E-40DD-AFC4-6F175D3DCCD1}">
              <a14:hiddenFill xmlns:a14="http://schemas.microsoft.com/office/drawing/2010/main">
                <a:solidFill>
                  <a:srgbClr val="B0C0E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ES" altLang="ca-ES" sz="12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Bibliografía recomendada: 10 días</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ES" altLang="ca-ES" sz="12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Bibliografía recomendada de fin de semana (de viernes a lunes): 3 días</a:t>
            </a:r>
          </a:p>
        </p:txBody>
      </p:sp>
    </p:spTree>
    <p:extLst>
      <p:ext uri="{BB962C8B-B14F-4D97-AF65-F5344CB8AC3E}">
        <p14:creationId xmlns:p14="http://schemas.microsoft.com/office/powerpoint/2010/main" val="176565581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10DB78A-56C9-4AE1-B9CC-BD1577AA1795}"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6083" name="Rectangle 9"/>
          <p:cNvSpPr>
            <a:spLocks noChangeArrowheads="1"/>
          </p:cNvSpPr>
          <p:nvPr/>
        </p:nvSpPr>
        <p:spPr bwMode="auto">
          <a:xfrm>
            <a:off x="5090954" y="3919020"/>
            <a:ext cx="122237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altLang="ca-ES" sz="17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Historial</a:t>
            </a:r>
          </a:p>
        </p:txBody>
      </p:sp>
      <p:sp>
        <p:nvSpPr>
          <p:cNvPr id="88094" name="Rectangle 6"/>
          <p:cNvSpPr>
            <a:spLocks noChangeArrowheads="1"/>
          </p:cNvSpPr>
          <p:nvPr/>
        </p:nvSpPr>
        <p:spPr bwMode="auto">
          <a:xfrm>
            <a:off x="5078448" y="4273032"/>
            <a:ext cx="3835400"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Puedes ver la </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lista de los documentos </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que has sacado en préstamo a lo largo de tus estudios en la UB en la pestaña </a:t>
            </a:r>
            <a:r>
              <a:rPr kumimoji="0" lang="es-ES" altLang="ca-ES" sz="1700" b="0" i="1"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Préstamos</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 dentro de </a:t>
            </a:r>
            <a:r>
              <a:rPr kumimoji="0" lang="es-ES" altLang="ca-ES" sz="1700" b="0" i="1"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Mi cuenta.</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sp>
        <p:nvSpPr>
          <p:cNvPr id="88095" name="Rectangle 10"/>
          <p:cNvSpPr>
            <a:spLocks noChangeArrowheads="1"/>
          </p:cNvSpPr>
          <p:nvPr/>
        </p:nvSpPr>
        <p:spPr bwMode="auto">
          <a:xfrm>
            <a:off x="5094514" y="1878722"/>
            <a:ext cx="37272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Se permiten </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hasta 8 reservas </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simultáneas, que se pueden activar desde </a:t>
            </a:r>
            <a:r>
              <a:rPr kumimoji="0" lang="es-ES" altLang="ca-ES" sz="1700" b="1" i="1"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Mi cuenta</a:t>
            </a:r>
            <a:r>
              <a:rPr kumimoji="0" lang="es-ES" altLang="ca-ES" sz="1700" b="0" i="1"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o desde los mostradores. </a:t>
            </a:r>
          </a:p>
        </p:txBody>
      </p:sp>
      <p:sp>
        <p:nvSpPr>
          <p:cNvPr id="46086" name="Rectangle 9"/>
          <p:cNvSpPr>
            <a:spLocks noChangeArrowheads="1"/>
          </p:cNvSpPr>
          <p:nvPr/>
        </p:nvSpPr>
        <p:spPr bwMode="auto">
          <a:xfrm>
            <a:off x="5118963" y="1507456"/>
            <a:ext cx="129875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7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Reservas</a:t>
            </a:r>
          </a:p>
        </p:txBody>
      </p:sp>
      <p:sp>
        <p:nvSpPr>
          <p:cNvPr id="46087" name="Rectangle 8"/>
          <p:cNvSpPr>
            <a:spLocks noChangeArrowheads="1"/>
          </p:cNvSpPr>
          <p:nvPr/>
        </p:nvSpPr>
        <p:spPr bwMode="auto">
          <a:xfrm>
            <a:off x="569516" y="4273032"/>
            <a:ext cx="4390394"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No devolver a tiempo los documentos prestados comporta una suspensión del servicio, </a:t>
            </a:r>
            <a:r>
              <a:rPr kumimoji="0" lang="es-ES" altLang="ca-ES" sz="1700" b="1" i="0" u="none" strike="noStrike" kern="1200" cap="none" spc="0" normalizeH="0" baseline="0" noProof="0" dirty="0">
                <a:ln>
                  <a:noFill/>
                </a:ln>
                <a:solidFill>
                  <a:srgbClr val="7F7F7F"/>
                </a:solidFill>
                <a:effectLst/>
                <a:uLnTx/>
                <a:uFillTx/>
                <a:latin typeface="Verdana" panose="020B0604030504040204" pitchFamily="34" charset="0"/>
                <a:ea typeface="+mn-ea"/>
                <a:cs typeface="Arial" panose="020B0604020202020204" pitchFamily="34" charset="0"/>
              </a:rPr>
              <a:t>según los días de retraso y el tipo de documento</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400" b="0"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Préstamo normal y material audiovisual:</a:t>
            </a:r>
            <a:r>
              <a:rPr kumimoji="0" lang="es-ES" altLang="ca-ES" sz="1400" b="1"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 </a:t>
            </a:r>
            <a:r>
              <a:rPr kumimoji="0" lang="es-ES" altLang="ca-ES" sz="1400" b="1" i="0" u="none" strike="noStrike" kern="1200" cap="none" spc="0" normalizeH="0" baseline="0" noProof="0" dirty="0">
                <a:ln>
                  <a:noFill/>
                </a:ln>
                <a:solidFill>
                  <a:srgbClr val="7F7F7F"/>
                </a:solidFill>
                <a:effectLst/>
                <a:uLnTx/>
                <a:uFillTx/>
                <a:latin typeface="Verdana" panose="020B0604030504040204" pitchFamily="34" charset="0"/>
                <a:ea typeface="+mn-ea"/>
                <a:cs typeface="Arial" panose="020B0604020202020204" pitchFamily="34" charset="0"/>
              </a:rPr>
              <a:t>1 día</a:t>
            </a:r>
            <a:r>
              <a:rPr kumimoji="0" lang="es-ES" altLang="ca-ES" sz="1400" b="0" i="0" u="none" strike="noStrike" kern="1200" cap="none" spc="0" normalizeH="0" baseline="0" noProof="0" dirty="0">
                <a:ln>
                  <a:noFill/>
                </a:ln>
                <a:solidFill>
                  <a:srgbClr val="7F7F7F"/>
                </a:solidFill>
                <a:effectLst/>
                <a:uLnTx/>
                <a:uFillTx/>
                <a:latin typeface="Verdana" panose="020B060403050404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400" b="0"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Préstamo de bibliografía recomendada:</a:t>
            </a:r>
            <a:r>
              <a:rPr kumimoji="0" lang="es-ES" altLang="ca-ES" sz="1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 </a:t>
            </a:r>
            <a:r>
              <a:rPr kumimoji="0" lang="es-ES" altLang="ca-ES" sz="1400" b="1" i="0" u="none" strike="noStrike" kern="1200" cap="none" spc="0" normalizeH="0" baseline="0" noProof="0" dirty="0">
                <a:ln>
                  <a:noFill/>
                </a:ln>
                <a:solidFill>
                  <a:srgbClr val="7F7F7F"/>
                </a:solidFill>
                <a:effectLst/>
                <a:uLnTx/>
                <a:uFillTx/>
                <a:latin typeface="Verdana" panose="020B0604030504040204" pitchFamily="34" charset="0"/>
                <a:ea typeface="+mn-ea"/>
                <a:cs typeface="Arial" panose="020B0604020202020204" pitchFamily="34" charset="0"/>
              </a:rPr>
              <a:t>4 días</a:t>
            </a:r>
            <a:r>
              <a:rPr kumimoji="0" lang="es-ES" altLang="ca-ES" sz="1400" b="0" i="0" u="none" strike="noStrike" kern="1200" cap="none" spc="0" normalizeH="0" baseline="0" noProof="0" dirty="0">
                <a:ln>
                  <a:noFill/>
                </a:ln>
                <a:solidFill>
                  <a:srgbClr val="7F7F7F"/>
                </a:solidFill>
                <a:effectLst/>
                <a:uLnTx/>
                <a:uFillTx/>
                <a:latin typeface="Verdana" panose="020B060403050404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400" b="0"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Préstamo de BR de fin de semana:</a:t>
            </a:r>
            <a:r>
              <a:rPr kumimoji="0" lang="es-ES" altLang="ca-ES" sz="14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 </a:t>
            </a:r>
            <a:r>
              <a:rPr kumimoji="0" lang="es-ES" altLang="ca-ES" sz="1400" b="1" i="0" u="none" strike="noStrike" kern="1200" cap="none" spc="0" normalizeH="0" baseline="0" noProof="0" dirty="0">
                <a:ln>
                  <a:noFill/>
                </a:ln>
                <a:solidFill>
                  <a:srgbClr val="7F7F7F"/>
                </a:solidFill>
                <a:effectLst/>
                <a:uLnTx/>
                <a:uFillTx/>
                <a:latin typeface="Verdana" panose="020B0604030504040204" pitchFamily="34" charset="0"/>
                <a:ea typeface="+mn-ea"/>
                <a:cs typeface="Arial" panose="020B0604020202020204" pitchFamily="34" charset="0"/>
              </a:rPr>
              <a:t>6 días</a:t>
            </a:r>
          </a:p>
        </p:txBody>
      </p:sp>
      <p:sp>
        <p:nvSpPr>
          <p:cNvPr id="46088" name="Rectangle 7"/>
          <p:cNvSpPr>
            <a:spLocks noChangeArrowheads="1"/>
          </p:cNvSpPr>
          <p:nvPr/>
        </p:nvSpPr>
        <p:spPr bwMode="auto">
          <a:xfrm>
            <a:off x="563360" y="3890056"/>
            <a:ext cx="142218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7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Sanciones</a:t>
            </a:r>
          </a:p>
        </p:txBody>
      </p:sp>
      <p:sp>
        <p:nvSpPr>
          <p:cNvPr id="46089" name="Rectangle 5"/>
          <p:cNvSpPr>
            <a:spLocks noChangeArrowheads="1"/>
          </p:cNvSpPr>
          <p:nvPr/>
        </p:nvSpPr>
        <p:spPr bwMode="auto">
          <a:xfrm>
            <a:off x="522861" y="1488794"/>
            <a:ext cx="187102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7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Renovaciones</a:t>
            </a:r>
          </a:p>
        </p:txBody>
      </p:sp>
      <p:sp>
        <p:nvSpPr>
          <p:cNvPr id="88100" name="Rectangle 6"/>
          <p:cNvSpPr>
            <a:spLocks noChangeArrowheads="1"/>
          </p:cNvSpPr>
          <p:nvPr/>
        </p:nvSpPr>
        <p:spPr bwMode="auto">
          <a:xfrm>
            <a:off x="522861" y="1839319"/>
            <a:ext cx="4249738"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Puedes renovar el préstamo de los documentos </a:t>
            </a:r>
            <a:r>
              <a:rPr kumimoji="0" lang="es-ES" altLang="ca-ES" sz="1700" b="1"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tantas veces como desees</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 siempre que el documento no haya sido reservado. Puedes solicitar la renovación en el </a:t>
            </a:r>
            <a:r>
              <a:rPr kumimoji="0" lang="es-ES" altLang="ca-ES" sz="1700" b="1"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mostrador</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 por </a:t>
            </a:r>
            <a:r>
              <a:rPr kumimoji="0" lang="es-ES" altLang="ca-ES" sz="1700" b="1"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teléfono</a:t>
            </a:r>
            <a:r>
              <a:rPr kumimoji="0" lang="es-ES" altLang="ca-ES" sz="17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o bien vía web, desde la opción </a:t>
            </a:r>
            <a:r>
              <a:rPr kumimoji="0" lang="es-ES" altLang="ca-ES" sz="1700" b="1" i="1"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Mi cuenta</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s-ES" altLang="ca-ES" sz="1700" b="0" i="0" u="none" strike="noStrike" kern="1200" cap="none" spc="0" normalizeH="0" baseline="0" noProof="0" dirty="0">
              <a:ln>
                <a:noFill/>
              </a:ln>
              <a:solidFill>
                <a:srgbClr val="E7E6E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Rectangle 4"/>
          <p:cNvSpPr>
            <a:spLocks noChangeArrowheads="1"/>
          </p:cNvSpPr>
          <p:nvPr/>
        </p:nvSpPr>
        <p:spPr bwMode="auto">
          <a:xfrm>
            <a:off x="502174" y="1054346"/>
            <a:ext cx="71693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altLang="es-ES" sz="1600" b="0" i="0" u="none" strike="noStrike" kern="1200" cap="none" spc="0" normalizeH="0" baseline="0" noProof="0" dirty="0">
                <a:ln>
                  <a:noFill/>
                </a:ln>
                <a:solidFill>
                  <a:srgbClr val="C0C0C0"/>
                </a:solidFill>
                <a:effectLst/>
                <a:uLnTx/>
                <a:uFillTx/>
                <a:latin typeface="Verdana" panose="020B0604030504040204" pitchFamily="34" charset="0"/>
                <a:ea typeface="+mn-ea"/>
                <a:cs typeface="Arial" panose="020B0604020202020204" pitchFamily="34" charset="0"/>
                <a:hlinkClick r:id="rId3"/>
              </a:rPr>
              <a:t>crai.ub.edu/es/que-ofrece-el-crai/prestamo/prestamo-prestamoUB</a:t>
            </a:r>
            <a:r>
              <a:rPr kumimoji="0" lang="ca-ES" altLang="es-ES" sz="1600" b="0" i="0" u="none" strike="noStrike" kern="1200" cap="none" spc="0" normalizeH="0" baseline="0" noProof="0" dirty="0">
                <a:ln>
                  <a:noFill/>
                </a:ln>
                <a:solidFill>
                  <a:srgbClr val="C0C0C0"/>
                </a:solidFill>
                <a:effectLst/>
                <a:uLnTx/>
                <a:uFillTx/>
                <a:latin typeface="Verdana" panose="020B060403050404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es-ES" sz="1600" b="0" i="0" u="none" strike="noStrike" kern="1200" cap="none" spc="0" normalizeH="0" baseline="0" noProof="0" dirty="0">
              <a:ln>
                <a:noFill/>
              </a:ln>
              <a:solidFill>
                <a:srgbClr val="C0C0C0"/>
              </a:solidFill>
              <a:effectLst/>
              <a:uLnTx/>
              <a:uFillTx/>
              <a:latin typeface="Verdana" panose="020B0604030504040204" pitchFamily="34" charset="0"/>
              <a:ea typeface="+mn-ea"/>
              <a:cs typeface="Arial" panose="020B0604020202020204" pitchFamily="34" charset="0"/>
            </a:endParaRPr>
          </a:p>
        </p:txBody>
      </p:sp>
      <p:sp>
        <p:nvSpPr>
          <p:cNvPr id="12" name="Rectangle 7"/>
          <p:cNvSpPr txBox="1">
            <a:spLocks noChangeArrowheads="1"/>
          </p:cNvSpPr>
          <p:nvPr/>
        </p:nvSpPr>
        <p:spPr bwMode="auto">
          <a:xfrm>
            <a:off x="483945" y="737728"/>
            <a:ext cx="7305388"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altLang="ca-ES" sz="2000" b="1" i="0" u="none" strike="noStrike" kern="1200" cap="none" spc="0" normalizeH="0" baseline="0" noProof="0" dirty="0">
                <a:ln>
                  <a:noFill/>
                </a:ln>
                <a:solidFill>
                  <a:srgbClr val="336699"/>
                </a:solidFill>
                <a:effectLst/>
                <a:uLnTx/>
                <a:uFillTx/>
                <a:latin typeface="Verdana" panose="020B0604030504040204" pitchFamily="34" charset="0"/>
                <a:ea typeface="+mj-ea"/>
                <a:cs typeface="+mj-cs"/>
              </a:rPr>
              <a:t>El servicio de préstamo de documentos </a:t>
            </a:r>
            <a:r>
              <a:rPr kumimoji="0" lang="ca-ES" altLang="ca-ES" sz="2000" b="1" i="0" u="none" strike="noStrike" kern="1200" cap="none" spc="0" normalizeH="0" baseline="0" noProof="0" dirty="0">
                <a:ln>
                  <a:noFill/>
                </a:ln>
                <a:solidFill>
                  <a:srgbClr val="336699"/>
                </a:solidFill>
                <a:effectLst/>
                <a:uLnTx/>
                <a:uFillTx/>
                <a:latin typeface="Verdana" panose="020B0604030504040204" pitchFamily="34" charset="0"/>
                <a:ea typeface="+mj-ea"/>
                <a:cs typeface="+mj-cs"/>
              </a:rPr>
              <a:t>(III)</a:t>
            </a:r>
          </a:p>
        </p:txBody>
      </p:sp>
    </p:spTree>
    <p:extLst>
      <p:ext uri="{BB962C8B-B14F-4D97-AF65-F5344CB8AC3E}">
        <p14:creationId xmlns:p14="http://schemas.microsoft.com/office/powerpoint/2010/main" val="41354807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178AE1-5024-4255-8A52-FE51B1EF48E7}"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8134" name="Rectangle 7"/>
          <p:cNvSpPr>
            <a:spLocks noGrp="1" noChangeArrowheads="1"/>
          </p:cNvSpPr>
          <p:nvPr>
            <p:ph type="title" idx="4294967295"/>
          </p:nvPr>
        </p:nvSpPr>
        <p:spPr bwMode="auto">
          <a:xfrm>
            <a:off x="473075" y="874474"/>
            <a:ext cx="738019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r>
              <a:rPr lang="es-ES" altLang="ca-ES" sz="2000" b="1" dirty="0">
                <a:solidFill>
                  <a:srgbClr val="336699"/>
                </a:solidFill>
                <a:latin typeface="Verdana" panose="020B0604030504040204" pitchFamily="34" charset="0"/>
              </a:rPr>
              <a:t>Préstamo con otras bibliotecas de la UB</a:t>
            </a:r>
          </a:p>
        </p:txBody>
      </p:sp>
      <p:sp>
        <p:nvSpPr>
          <p:cNvPr id="48131" name="AutoShape 2"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132" name="AutoShape 4"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133" name="AutoShape 6"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369" name="Rectangle 11"/>
          <p:cNvSpPr>
            <a:spLocks noChangeArrowheads="1"/>
          </p:cNvSpPr>
          <p:nvPr/>
        </p:nvSpPr>
        <p:spPr bwMode="auto">
          <a:xfrm>
            <a:off x="625475" y="1744306"/>
            <a:ext cx="4824412"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ca-ES" sz="19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Si necesitas un documento que está en </a:t>
            </a:r>
            <a:r>
              <a:rPr kumimoji="0" lang="es-ES" altLang="ca-ES" sz="1900" b="1"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otra biblioteca</a:t>
            </a:r>
            <a:r>
              <a:rPr kumimoji="0" lang="es-ES" altLang="ca-ES" sz="19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ES" altLang="ca-ES" sz="19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de la UB puedes: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ca-ES" sz="19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ca-ES" sz="1900" b="0" u="none" strike="noStrike" kern="1200" cap="none" spc="0" normalizeH="0" baseline="0" noProof="0" dirty="0">
                <a:ln>
                  <a:noFill/>
                </a:ln>
                <a:solidFill>
                  <a:srgbClr val="336699"/>
                </a:solidFill>
                <a:effectLst/>
                <a:uLnTx/>
                <a:uFillTx/>
                <a:latin typeface="Verdana" panose="020B0604030504040204" pitchFamily="34" charset="0"/>
                <a:ea typeface="Verdana" panose="020B0604030504040204" pitchFamily="34" charset="0"/>
                <a:cs typeface="Verdana" panose="020B0604030504040204" pitchFamily="34" charset="0"/>
              </a:rPr>
              <a:t>a)</a:t>
            </a:r>
            <a:r>
              <a:rPr kumimoji="0" lang="es-ES" altLang="ca-ES" sz="1900" b="0" u="none" strike="noStrike" kern="1200" cap="none" spc="0" normalizeH="0" baseline="0" noProof="0" dirty="0">
                <a:ln>
                  <a:noFill/>
                </a:ln>
                <a:solidFill>
                  <a:srgbClr val="59595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ES" altLang="ca-ES" sz="1900" b="1"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mn-cs"/>
              </a:rPr>
              <a:t>i</a:t>
            </a:r>
            <a:r>
              <a:rPr kumimoji="0" lang="es-ES" altLang="ca-ES" sz="1900" b="1"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r a la biblioteca donde se encuentra</a:t>
            </a:r>
            <a:r>
              <a:rPr kumimoji="0" lang="es-ES" altLang="ca-ES" sz="19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 y</a:t>
            </a:r>
            <a:r>
              <a:rPr kumimoji="0" lang="es-ES" altLang="ca-ES" sz="19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 formalizar el préstamo,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ca-ES" sz="19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endParaRPr>
          </a:p>
          <a:p>
            <a:pPr algn="just" eaLnBrk="1" hangingPunct="1">
              <a:defRPr/>
            </a:pPr>
            <a:r>
              <a:rPr kumimoji="0" lang="es-ES" altLang="ca-ES" sz="1900" b="0" u="none" strike="noStrike" kern="1200" cap="none" spc="0" normalizeH="0" baseline="0" noProof="0" dirty="0">
                <a:ln>
                  <a:noFill/>
                </a:ln>
                <a:solidFill>
                  <a:srgbClr val="336699"/>
                </a:solidFill>
                <a:effectLst/>
                <a:uLnTx/>
                <a:uFillTx/>
                <a:latin typeface="Verdana" panose="020B0604030504040204" pitchFamily="34" charset="0"/>
                <a:ea typeface="Verdana" panose="020B0604030504040204" pitchFamily="34" charset="0"/>
                <a:cs typeface="Verdana" panose="020B0604030504040204" pitchFamily="34" charset="0"/>
              </a:rPr>
              <a:t>b)</a:t>
            </a:r>
            <a:r>
              <a:rPr kumimoji="0" lang="es-ES" altLang="ca-ES" sz="1900" b="0" u="none" strike="noStrike" kern="1200" cap="none" spc="0" normalizeH="0" baseline="0" noProof="0" dirty="0">
                <a:ln>
                  <a:noFill/>
                </a:ln>
                <a:solidFill>
                  <a:srgbClr val="59595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ES" altLang="ca-ES" sz="1900" b="0" i="0" u="none" strike="noStrike" kern="1200" cap="none" spc="0" normalizeH="0" baseline="0" noProof="0" dirty="0">
                <a:ln>
                  <a:noFill/>
                </a:ln>
                <a:solidFill>
                  <a:srgbClr val="595959"/>
                </a:solidFill>
                <a:effectLst/>
                <a:uLnTx/>
                <a:uFillTx/>
                <a:latin typeface="Verdana" panose="020B0604030504040204" pitchFamily="34" charset="0"/>
                <a:ea typeface="Verdana" panose="020B0604030504040204" pitchFamily="34" charset="0"/>
                <a:cs typeface="Verdana" panose="020B0604030504040204" pitchFamily="34" charset="0"/>
              </a:rPr>
              <a:t>Pedirlo </a:t>
            </a:r>
            <a:r>
              <a:rPr kumimoji="0" lang="es-ES" altLang="ca-ES" sz="19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directamente desde </a:t>
            </a:r>
            <a:r>
              <a:rPr kumimoji="0" lang="es-ES" altLang="ca-ES" sz="1900" b="1" i="1"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hlinkClick r:id="rId2"/>
              </a:rPr>
              <a:t>Mi cuenta</a:t>
            </a:r>
            <a:r>
              <a:rPr lang="ca-ES" altLang="ca-ES" sz="19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 o</a:t>
            </a:r>
            <a:endParaRPr kumimoji="0" lang="ca-ES" altLang="ca-ES" sz="190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ca-ES" sz="19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ca-ES" sz="1900" b="0" i="0" u="none" strike="noStrike" kern="1200" cap="none" spc="0" normalizeH="0" baseline="0" noProof="0" dirty="0">
                <a:ln>
                  <a:noFill/>
                </a:ln>
                <a:solidFill>
                  <a:srgbClr val="336699"/>
                </a:solidFill>
                <a:effectLst/>
                <a:uLnTx/>
                <a:uFillTx/>
                <a:latin typeface="Verdana" panose="020B0604030504040204" pitchFamily="34" charset="0"/>
                <a:ea typeface="Verdana" panose="020B0604030504040204" pitchFamily="34" charset="0"/>
                <a:cs typeface="Verdana" panose="020B0604030504040204" pitchFamily="34" charset="0"/>
              </a:rPr>
              <a:t>c)</a:t>
            </a:r>
            <a:r>
              <a:rPr kumimoji="0" lang="es-ES" altLang="ca-ES" sz="1900" b="0" i="0" u="none" strike="noStrike" kern="1200" cap="none" spc="0" normalizeH="0" baseline="0" noProof="0" dirty="0">
                <a:ln>
                  <a:noFill/>
                </a:ln>
                <a:solidFill>
                  <a:srgbClr val="59595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ES" altLang="ca-ES" sz="19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solicitar en el mostrador de tu biblioteca </a:t>
            </a:r>
            <a:r>
              <a:rPr kumimoji="0" lang="es-ES" altLang="ca-ES" sz="1900" b="1"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que te lo traigan</a:t>
            </a:r>
            <a:r>
              <a:rPr kumimoji="0" lang="es-ES" altLang="ca-ES" sz="19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 Lo recibirás al cabo de 2 o 3 días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altLang="ca-ES" sz="1900" b="0" i="0" u="none" strike="noStrike" kern="1200" cap="none" spc="0" normalizeH="0" baseline="0" noProof="0" dirty="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rcRect/>
          <a:stretch/>
        </p:blipFill>
        <p:spPr>
          <a:xfrm>
            <a:off x="6062565" y="1871133"/>
            <a:ext cx="2057400" cy="3975736"/>
          </a:xfrm>
          <a:prstGeom prst="rect">
            <a:avLst/>
          </a:prstGeom>
        </p:spPr>
      </p:pic>
    </p:spTree>
    <p:extLst>
      <p:ext uri="{BB962C8B-B14F-4D97-AF65-F5344CB8AC3E}">
        <p14:creationId xmlns:p14="http://schemas.microsoft.com/office/powerpoint/2010/main" val="29913944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C6510BE-FC2F-4A44-AB8E-6E41409CB194}"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9158" name="Rectangle 7"/>
          <p:cNvSpPr>
            <a:spLocks noGrp="1" noChangeArrowheads="1"/>
          </p:cNvSpPr>
          <p:nvPr>
            <p:ph type="title" idx="4294967295"/>
          </p:nvPr>
        </p:nvSpPr>
        <p:spPr bwMode="auto">
          <a:xfrm>
            <a:off x="473075" y="809021"/>
            <a:ext cx="8677275" cy="812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ca-ES" sz="2000" b="1" dirty="0">
                <a:solidFill>
                  <a:srgbClr val="336699"/>
                </a:solidFill>
                <a:latin typeface="Verdana" panose="020B0604030504040204" pitchFamily="34" charset="0"/>
              </a:rPr>
              <a:t>Uso de salas de trabajo</a:t>
            </a:r>
            <a:r>
              <a:rPr lang="ca-ES" altLang="ca-ES" sz="2000" b="1" dirty="0">
                <a:solidFill>
                  <a:srgbClr val="336699"/>
                </a:solidFill>
                <a:latin typeface="Verdana" panose="020B0604030504040204" pitchFamily="34" charset="0"/>
              </a:rPr>
              <a:t/>
            </a:r>
            <a:br>
              <a:rPr lang="ca-ES" altLang="ca-ES" sz="2000" b="1" dirty="0">
                <a:solidFill>
                  <a:srgbClr val="336699"/>
                </a:solidFill>
                <a:latin typeface="Verdana" panose="020B0604030504040204" pitchFamily="34" charset="0"/>
              </a:rPr>
            </a:br>
            <a:r>
              <a:rPr lang="ca-ES" altLang="ca-ES" sz="1600" dirty="0">
                <a:solidFill>
                  <a:srgbClr val="336699"/>
                </a:solidFill>
                <a:latin typeface="Verdana" panose="020B0604030504040204" pitchFamily="34" charset="0"/>
                <a:hlinkClick r:id="rId3"/>
              </a:rPr>
              <a:t>crai.ub.edu/es/que-ofrece-el-crai/prestamo/prestamo-equipamientos</a:t>
            </a:r>
            <a:r>
              <a:rPr lang="ca-ES" altLang="ca-ES" sz="1600" dirty="0">
                <a:solidFill>
                  <a:srgbClr val="336699"/>
                </a:solidFill>
                <a:latin typeface="Verdana" panose="020B0604030504040204" pitchFamily="34" charset="0"/>
              </a:rPr>
              <a:t> </a:t>
            </a:r>
            <a:br>
              <a:rPr lang="ca-ES" altLang="ca-ES" sz="1600" dirty="0">
                <a:solidFill>
                  <a:srgbClr val="336699"/>
                </a:solidFill>
                <a:latin typeface="Verdana" panose="020B0604030504040204" pitchFamily="34" charset="0"/>
              </a:rPr>
            </a:br>
            <a:endParaRPr lang="ca-ES" altLang="ca-ES" sz="1600" dirty="0">
              <a:solidFill>
                <a:srgbClr val="336699"/>
              </a:solidFill>
              <a:latin typeface="Verdana" panose="020B0604030504040204" pitchFamily="34" charset="0"/>
            </a:endParaRPr>
          </a:p>
        </p:txBody>
      </p:sp>
      <p:sp>
        <p:nvSpPr>
          <p:cNvPr id="49155" name="AutoShape 2"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156" name="AutoShape 4"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157" name="AutoShape 6"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159" name="Rectangle 11"/>
          <p:cNvSpPr>
            <a:spLocks noChangeArrowheads="1"/>
          </p:cNvSpPr>
          <p:nvPr/>
        </p:nvSpPr>
        <p:spPr bwMode="auto">
          <a:xfrm>
            <a:off x="501068" y="1528871"/>
            <a:ext cx="82184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Este servicio tiene por objeto facilitar el uso de las salas de trabajo de los CRAI biblioteca para que puedas disfrutar de un espacio donde elaborar trabajos, individualmente o en grupo.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altLang="ca-ES" sz="1600" dirty="0">
                <a:solidFill>
                  <a:srgbClr val="646464"/>
                </a:solidFill>
                <a:latin typeface="Verdana" panose="020B0604030504040204" pitchFamily="34" charset="0"/>
              </a:rPr>
              <a:t>En nuestro CRAI Biblioteca, las salas grandes de trabajo en grupo son de libre acceso (salas de libros de texto y de literatura infantil y juvenil), y tenemos 6 salas reservables, con capacidad para 3, 5, 6 y 10 personas.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altLang="ca-ES" sz="1600" dirty="0">
              <a:solidFill>
                <a:srgbClr val="646464"/>
              </a:solidFill>
              <a:latin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altLang="ca-ES" sz="1600" dirty="0">
                <a:solidFill>
                  <a:srgbClr val="646464"/>
                </a:solidFill>
                <a:latin typeface="Verdana" panose="020B0604030504040204" pitchFamily="34" charset="0"/>
              </a:rPr>
              <a:t>Las reservas de salas se pueden hacer con una antelación máxima de 7 días y cada usuario la puede reservar durante 2h.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a:r>
            <a:b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br>
            <a:endPar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p:txBody>
      </p:sp>
      <p:sp>
        <p:nvSpPr>
          <p:cNvPr id="10" name="Rectangle 12">
            <a:extLst>
              <a:ext uri="{FF2B5EF4-FFF2-40B4-BE49-F238E27FC236}">
                <a16:creationId xmlns:a16="http://schemas.microsoft.com/office/drawing/2014/main" id="{96727C37-7B9F-4E6D-91DD-9EB8D292ED62}"/>
              </a:ext>
            </a:extLst>
          </p:cNvPr>
          <p:cNvSpPr/>
          <p:nvPr/>
        </p:nvSpPr>
        <p:spPr>
          <a:xfrm>
            <a:off x="474894" y="5815268"/>
            <a:ext cx="8388851" cy="584775"/>
          </a:xfrm>
          <a:prstGeom prst="rect">
            <a:avLst/>
          </a:prstGeom>
        </p:spPr>
        <p:txBody>
          <a:bodyPr wrap="square">
            <a:spAutoFit/>
          </a:bodyPr>
          <a:lstStyle/>
          <a:p>
            <a:pPr algn="just"/>
            <a:r>
              <a:rPr lang="es-ES" altLang="ca-ES" sz="1600" dirty="0">
                <a:solidFill>
                  <a:srgbClr val="646464"/>
                </a:solidFill>
                <a:latin typeface="Verdana" panose="020B0604030504040204" pitchFamily="34" charset="0"/>
              </a:rPr>
              <a:t>Para reservar una sala, podéis consultar las </a:t>
            </a:r>
            <a:r>
              <a:rPr lang="es-ES" altLang="ca-ES" sz="1600" dirty="0">
                <a:solidFill>
                  <a:srgbClr val="646464"/>
                </a:solidFill>
                <a:latin typeface="Verdana" panose="020B0604030504040204" pitchFamily="34" charset="0"/>
                <a:hlinkClick r:id="rId4"/>
              </a:rPr>
              <a:t>Instrucciones de uso de las salas de trabajo</a:t>
            </a:r>
            <a:r>
              <a:rPr lang="es-ES" altLang="ca-ES" sz="1600" dirty="0">
                <a:solidFill>
                  <a:srgbClr val="646464"/>
                </a:solidFill>
                <a:latin typeface="Verdana" panose="020B0604030504040204" pitchFamily="34" charset="0"/>
              </a:rPr>
              <a:t>.</a:t>
            </a:r>
            <a:endParaRPr lang="es-ES" sz="1600" dirty="0"/>
          </a:p>
        </p:txBody>
      </p:sp>
      <p:pic>
        <p:nvPicPr>
          <p:cNvPr id="11" name="Picture 5" descr="C:\Users\Julia\Downloads\Ja tenim pissarres a totes les sales de treball en grup!.png">
            <a:extLst>
              <a:ext uri="{FF2B5EF4-FFF2-40B4-BE49-F238E27FC236}">
                <a16:creationId xmlns:a16="http://schemas.microsoft.com/office/drawing/2014/main" id="{5831376E-3BB3-4CC2-87E9-3F8926F96DCC}"/>
              </a:ext>
            </a:extLst>
          </p:cNvPr>
          <p:cNvPicPr>
            <a:picLocks noChangeAspect="1" noChangeArrowheads="1"/>
          </p:cNvPicPr>
          <p:nvPr/>
        </p:nvPicPr>
        <p:blipFill>
          <a:blip r:embed="rId5" cstate="print"/>
          <a:srcRect b="50554"/>
          <a:stretch>
            <a:fillRect/>
          </a:stretch>
        </p:blipFill>
        <p:spPr bwMode="auto">
          <a:xfrm>
            <a:off x="1607157" y="4131941"/>
            <a:ext cx="6124324" cy="1514109"/>
          </a:xfrm>
          <a:prstGeom prst="rect">
            <a:avLst/>
          </a:prstGeom>
          <a:noFill/>
        </p:spPr>
      </p:pic>
    </p:spTree>
    <p:extLst>
      <p:ext uri="{BB962C8B-B14F-4D97-AF65-F5344CB8AC3E}">
        <p14:creationId xmlns:p14="http://schemas.microsoft.com/office/powerpoint/2010/main" val="95954532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C6510BE-FC2F-4A44-AB8E-6E41409CB194}"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9155" name="AutoShape 2"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156" name="AutoShape 4"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157" name="AutoShape 6"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159" name="Rectangle 11"/>
          <p:cNvSpPr>
            <a:spLocks noChangeArrowheads="1"/>
          </p:cNvSpPr>
          <p:nvPr/>
        </p:nvSpPr>
        <p:spPr bwMode="auto">
          <a:xfrm>
            <a:off x="473075" y="1580481"/>
            <a:ext cx="8218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a:t>
            </a:r>
          </a:p>
        </p:txBody>
      </p:sp>
      <p:sp>
        <p:nvSpPr>
          <p:cNvPr id="49161" name="Text Box 6"/>
          <p:cNvSpPr txBox="1">
            <a:spLocks noChangeArrowheads="1"/>
          </p:cNvSpPr>
          <p:nvPr/>
        </p:nvSpPr>
        <p:spPr bwMode="auto">
          <a:xfrm>
            <a:off x="473075" y="1919035"/>
            <a:ext cx="4540537"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Los portátiles tienen instalado Windows</a:t>
            </a:r>
            <a:r>
              <a:rPr kumimoji="0" lang="ca-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Los portátiles se solicitan y se devuelven en el mostrador de préstamo.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Es necesario leer, firmar y rellenar correctamente </a:t>
            </a: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hlinkClick r:id="rId2"/>
              </a:rPr>
              <a:t>el formulario de contrato de préstamo</a:t>
            </a: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Los usuarios sancionados no pueden utilizar este servicio.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El periodo de préstamo es de 4 horas como máximo.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Los portátiles no se pueden reservar.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El uso de los portátiles está restringido al recinto de la Biblioteca.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hlinkClick r:id="rId3"/>
              </a:rPr>
              <a:t>Normativa</a:t>
            </a:r>
            <a:endPar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p:txBody>
      </p:sp>
      <p:pic>
        <p:nvPicPr>
          <p:cNvPr id="3074" name="Picture 2" descr="C:\Users\Julia\Downloads\Bare Organics (3).png"/>
          <p:cNvPicPr>
            <a:picLocks noChangeAspect="1" noChangeArrowheads="1"/>
          </p:cNvPicPr>
          <p:nvPr/>
        </p:nvPicPr>
        <p:blipFill>
          <a:blip r:embed="rId4" cstate="print"/>
          <a:srcRect r="33245"/>
          <a:stretch>
            <a:fillRect/>
          </a:stretch>
        </p:blipFill>
        <p:spPr bwMode="auto">
          <a:xfrm>
            <a:off x="5313545" y="2068859"/>
            <a:ext cx="3445449" cy="2580650"/>
          </a:xfrm>
          <a:prstGeom prst="rect">
            <a:avLst/>
          </a:prstGeom>
          <a:noFill/>
        </p:spPr>
      </p:pic>
      <p:sp>
        <p:nvSpPr>
          <p:cNvPr id="10" name="Rectangle 7">
            <a:extLst>
              <a:ext uri="{FF2B5EF4-FFF2-40B4-BE49-F238E27FC236}">
                <a16:creationId xmlns:a16="http://schemas.microsoft.com/office/drawing/2014/main" id="{17AA6949-09B2-4144-8B96-BD502864CA45}"/>
              </a:ext>
            </a:extLst>
          </p:cNvPr>
          <p:cNvSpPr>
            <a:spLocks noChangeArrowheads="1"/>
          </p:cNvSpPr>
          <p:nvPr/>
        </p:nvSpPr>
        <p:spPr bwMode="auto">
          <a:xfrm>
            <a:off x="473075" y="765592"/>
            <a:ext cx="867727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Préstamo de portátiles</a:t>
            </a:r>
            <a:r>
              <a:rPr kumimoji="0" lang="ca-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
            </a:r>
            <a:br>
              <a:rPr kumimoji="0" lang="ca-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br>
            <a:r>
              <a:rPr kumimoji="0" lang="ca-ES" altLang="ca-ES" sz="1600" b="0"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hlinkClick r:id="rId5"/>
              </a:rPr>
              <a:t>crai.ub.edu/es/que-ofrece-el-crai/prestamo/prestamo-equipamientos</a:t>
            </a:r>
            <a:r>
              <a:rPr kumimoji="0" lang="ca-ES" altLang="ca-ES" sz="1600" b="0"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600" b="0"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7210949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6000" y="1972292"/>
            <a:ext cx="3543120" cy="317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79"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3E9DDFE-0367-4966-BCF8-DC4692717881}"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0180" name="Rectangle 5"/>
          <p:cNvSpPr>
            <a:spLocks noGrp="1" noChangeArrowheads="1"/>
          </p:cNvSpPr>
          <p:nvPr>
            <p:ph type="title" idx="4294967295"/>
          </p:nvPr>
        </p:nvSpPr>
        <p:spPr bwMode="auto">
          <a:xfrm>
            <a:off x="513179" y="800364"/>
            <a:ext cx="7231224" cy="1200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ca-ES" altLang="ca-ES" sz="2000" b="1" dirty="0">
                <a:solidFill>
                  <a:srgbClr val="336699"/>
                </a:solidFill>
                <a:latin typeface="Verdana" panose="020B0604030504040204" pitchFamily="34" charset="0"/>
              </a:rPr>
              <a:t>¿</a:t>
            </a:r>
            <a:r>
              <a:rPr lang="es-ES" altLang="ca-ES" sz="2000" b="1" dirty="0">
                <a:solidFill>
                  <a:srgbClr val="336699"/>
                </a:solidFill>
                <a:latin typeface="Verdana" panose="020B0604030504040204" pitchFamily="34" charset="0"/>
              </a:rPr>
              <a:t>Qué tienes en préstamo</a:t>
            </a:r>
            <a:r>
              <a:rPr lang="ca-ES" altLang="ca-ES" sz="2000" b="1" dirty="0">
                <a:solidFill>
                  <a:srgbClr val="336699"/>
                </a:solidFill>
                <a:latin typeface="Verdana" panose="020B0604030504040204" pitchFamily="34" charset="0"/>
              </a:rPr>
              <a:t>? </a:t>
            </a:r>
            <a:r>
              <a:rPr lang="ca-ES" altLang="ca-ES" sz="2000" b="1" i="1" dirty="0">
                <a:solidFill>
                  <a:srgbClr val="336699"/>
                </a:solidFill>
                <a:latin typeface="Verdana" panose="020B0604030504040204" pitchFamily="34" charset="0"/>
                <a:hlinkClick r:id="rId3"/>
              </a:rPr>
              <a:t>Mi </a:t>
            </a:r>
            <a:r>
              <a:rPr lang="ca-ES" altLang="ca-ES" sz="2000" b="1" i="1" dirty="0" err="1">
                <a:solidFill>
                  <a:srgbClr val="336699"/>
                </a:solidFill>
                <a:latin typeface="Verdana" panose="020B0604030504040204" pitchFamily="34" charset="0"/>
                <a:hlinkClick r:id="rId3"/>
              </a:rPr>
              <a:t>cuenta</a:t>
            </a:r>
            <a:r>
              <a:rPr lang="ca-ES" altLang="ca-ES" sz="2000" b="1" i="1" dirty="0">
                <a:solidFill>
                  <a:srgbClr val="336699"/>
                </a:solidFill>
                <a:latin typeface="Verdana" panose="020B0604030504040204" pitchFamily="34" charset="0"/>
                <a:hlinkClick r:id="rId3"/>
              </a:rPr>
              <a:t>  </a:t>
            </a:r>
            <a:r>
              <a:rPr lang="ca-ES" altLang="ca-ES" sz="2000" b="1" i="1" dirty="0">
                <a:solidFill>
                  <a:srgbClr val="336699"/>
                </a:solidFill>
                <a:latin typeface="Verdana" panose="020B0604030504040204" pitchFamily="34" charset="0"/>
              </a:rPr>
              <a:t/>
            </a:r>
            <a:br>
              <a:rPr lang="ca-ES" altLang="ca-ES" sz="2000" b="1" i="1" dirty="0">
                <a:solidFill>
                  <a:srgbClr val="336699"/>
                </a:solidFill>
                <a:latin typeface="Verdana" panose="020B0604030504040204" pitchFamily="34" charset="0"/>
              </a:rPr>
            </a:br>
            <a:r>
              <a:rPr lang="ca-ES" altLang="ca-ES" sz="2000" b="1" i="1" dirty="0">
                <a:solidFill>
                  <a:srgbClr val="336699"/>
                </a:solidFill>
                <a:latin typeface="Verdana" panose="020B0604030504040204" pitchFamily="34" charset="0"/>
              </a:rPr>
              <a:t> </a:t>
            </a:r>
            <a:r>
              <a:rPr lang="ca-ES" altLang="es-ES" sz="1600" dirty="0">
                <a:solidFill>
                  <a:srgbClr val="C0C0C0"/>
                </a:solidFill>
                <a:latin typeface="Verdana" panose="020B0604030504040204" pitchFamily="34" charset="0"/>
              </a:rPr>
              <a:t/>
            </a:r>
            <a:br>
              <a:rPr lang="ca-ES" altLang="es-ES" sz="1600" dirty="0">
                <a:solidFill>
                  <a:srgbClr val="C0C0C0"/>
                </a:solidFill>
                <a:latin typeface="Verdana" panose="020B0604030504040204" pitchFamily="34" charset="0"/>
              </a:rPr>
            </a:br>
            <a:r>
              <a:rPr lang="es-ES" altLang="es-ES" sz="2000" dirty="0">
                <a:solidFill>
                  <a:srgbClr val="646464"/>
                </a:solidFill>
                <a:latin typeface="Verdana" panose="020B0604030504040204" pitchFamily="34" charset="0"/>
              </a:rPr>
              <a:t/>
            </a:r>
            <a:br>
              <a:rPr lang="es-ES" altLang="es-ES" sz="2000" dirty="0">
                <a:solidFill>
                  <a:srgbClr val="646464"/>
                </a:solidFill>
                <a:latin typeface="Verdana" panose="020B0604030504040204" pitchFamily="34" charset="0"/>
              </a:rPr>
            </a:br>
            <a:endParaRPr lang="ca-ES" altLang="ca-ES" sz="2000" b="1" dirty="0">
              <a:solidFill>
                <a:srgbClr val="336699"/>
              </a:solidFill>
              <a:latin typeface="Verdana" panose="020B0604030504040204" pitchFamily="34" charset="0"/>
            </a:endParaRPr>
          </a:p>
        </p:txBody>
      </p:sp>
      <p:sp>
        <p:nvSpPr>
          <p:cNvPr id="8" name="Text Box 3"/>
          <p:cNvSpPr txBox="1">
            <a:spLocks noChangeArrowheads="1"/>
          </p:cNvSpPr>
          <p:nvPr/>
        </p:nvSpPr>
        <p:spPr bwMode="auto">
          <a:xfrm>
            <a:off x="5559994" y="1407265"/>
            <a:ext cx="273800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100000"/>
              </a:spcBef>
              <a:spcAft>
                <a:spcPts val="0"/>
              </a:spcAft>
              <a:buClrTx/>
              <a:buSzTx/>
              <a:buFontTx/>
              <a:buNone/>
              <a:tabLst/>
              <a:defRPr/>
            </a:pPr>
            <a:r>
              <a:rPr kumimoji="0" lang="es-ES" altLang="es-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Este servicio te permite acceder a tu </a:t>
            </a:r>
            <a:r>
              <a:rPr kumimoji="0" lang="es-ES" altLang="es-ES" sz="1600" b="1"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registro de usuario</a:t>
            </a:r>
            <a:r>
              <a:rPr kumimoji="0" lang="es-ES" altLang="es-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del CRAI. </a:t>
            </a:r>
          </a:p>
          <a:p>
            <a:pPr marL="0" marR="0" lvl="0" indent="0" algn="just" defTabSz="914400" rtl="0" eaLnBrk="1" fontAlgn="auto" latinLnBrk="0" hangingPunct="1">
              <a:lnSpc>
                <a:spcPct val="100000"/>
              </a:lnSpc>
              <a:spcBef>
                <a:spcPct val="100000"/>
              </a:spcBef>
              <a:spcAft>
                <a:spcPts val="0"/>
              </a:spcAft>
              <a:buClrTx/>
              <a:buSzTx/>
              <a:buFontTx/>
              <a:buNone/>
              <a:tabLst/>
              <a:defRPr/>
            </a:pPr>
            <a:r>
              <a:rPr kumimoji="0" lang="es-ES" altLang="es-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Una vez identificado, puedes ver y renovar tus préstamos, reservar documentos o crear listas de registros, entre otros servicios.</a:t>
            </a:r>
          </a:p>
        </p:txBody>
      </p:sp>
      <p:pic>
        <p:nvPicPr>
          <p:cNvPr id="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825395" y="4122000"/>
            <a:ext cx="2135924" cy="215828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1" name="Imatge 1">
            <a:extLst>
              <a:ext uri="{FF2B5EF4-FFF2-40B4-BE49-F238E27FC236}">
                <a16:creationId xmlns:a16="http://schemas.microsoft.com/office/drawing/2014/main" id="{5819A87C-982D-416C-AFD4-17FA43ECA171}"/>
              </a:ext>
            </a:extLst>
          </p:cNvPr>
          <p:cNvPicPr>
            <a:picLocks noChangeAspect="1"/>
          </p:cNvPicPr>
          <p:nvPr/>
        </p:nvPicPr>
        <p:blipFill>
          <a:blip r:embed="rId5"/>
          <a:stretch>
            <a:fillRect/>
          </a:stretch>
        </p:blipFill>
        <p:spPr>
          <a:xfrm>
            <a:off x="694028" y="1491393"/>
            <a:ext cx="4396718" cy="3991381"/>
          </a:xfrm>
          <a:prstGeom prst="rect">
            <a:avLst/>
          </a:prstGeom>
        </p:spPr>
      </p:pic>
      <p:sp>
        <p:nvSpPr>
          <p:cNvPr id="7" name="7 Flecha derecha"/>
          <p:cNvSpPr/>
          <p:nvPr/>
        </p:nvSpPr>
        <p:spPr>
          <a:xfrm rot="8169123">
            <a:off x="4386234" y="3839458"/>
            <a:ext cx="707399" cy="244704"/>
          </a:xfrm>
          <a:prstGeom prst="rightArrow">
            <a:avLst>
              <a:gd name="adj1" fmla="val 52625"/>
              <a:gd name="adj2" fmla="val 50000"/>
            </a:avLst>
          </a:prstGeom>
          <a:solidFill>
            <a:srgbClr val="3366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285201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bwMode="auto">
          <a:xfrm>
            <a:off x="518883" y="908818"/>
            <a:ext cx="8281988" cy="590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es-ES" altLang="ca-ES" sz="2000" b="1" dirty="0">
                <a:solidFill>
                  <a:srgbClr val="336699"/>
                </a:solidFill>
                <a:latin typeface="Verdana" panose="020B0604030504040204" pitchFamily="34" charset="0"/>
              </a:rPr>
              <a:t>Servicio de préstamo consorciado (PUC)</a:t>
            </a:r>
            <a:br>
              <a:rPr lang="es-ES" altLang="ca-ES" sz="2000" b="1" dirty="0">
                <a:solidFill>
                  <a:srgbClr val="336699"/>
                </a:solidFill>
                <a:latin typeface="Verdana" panose="020B0604030504040204" pitchFamily="34" charset="0"/>
              </a:rPr>
            </a:br>
            <a:r>
              <a:rPr lang="ca-ES" altLang="ca-ES" sz="1600" dirty="0">
                <a:solidFill>
                  <a:srgbClr val="336699"/>
                </a:solidFill>
                <a:latin typeface="Verdana" panose="020B0604030504040204" pitchFamily="34" charset="0"/>
                <a:hlinkClick r:id="rId3"/>
              </a:rPr>
              <a:t>crai.ub.edu/es/que-ofrece-el-crai/prestamo/prestamo-puc</a:t>
            </a:r>
            <a:r>
              <a:rPr lang="ca-ES" altLang="ca-ES" sz="1600" dirty="0">
                <a:solidFill>
                  <a:srgbClr val="336699"/>
                </a:solidFill>
                <a:latin typeface="Verdana" panose="020B0604030504040204" pitchFamily="34" charset="0"/>
              </a:rPr>
              <a:t> </a:t>
            </a:r>
          </a:p>
        </p:txBody>
      </p:sp>
      <p:sp>
        <p:nvSpPr>
          <p:cNvPr id="52229"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B5CD85B-F6B6-4DDE-99B3-A5335D57E777}"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23558" name="4 Subtítulo"/>
          <p:cNvSpPr>
            <a:spLocks/>
          </p:cNvSpPr>
          <p:nvPr/>
        </p:nvSpPr>
        <p:spPr bwMode="auto">
          <a:xfrm>
            <a:off x="535884" y="1631516"/>
            <a:ext cx="6337300" cy="443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El PUC es un servicio de préstamo consorciado </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gratuito</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 que permite a los usuarios solicitar y tener en préstamo documentos de otra biblioteca del Consorcio de Servicios Universitarios de Cataluña (CSUC). </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¿Cómo se solicitan los documentos?</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s-ES" altLang="ca-ES" sz="1700" b="0" i="1"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a</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 Presencialmente, en la biblioteca donde están depositados: </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PUC </a:t>
            </a:r>
            <a:r>
              <a:rPr kumimoji="0" lang="es-ES" altLang="ca-ES" sz="1700" b="1" i="1"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in situ</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s-ES" altLang="ca-ES" sz="1700" b="0" i="1"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b</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 Remotamente, mediante la interfaz del </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PUC vía web</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342900" marR="0" lvl="0" indent="-342900" algn="just" defTabSz="914400" rtl="0" eaLnBrk="1" fontAlgn="auto" latinLnBrk="0" hangingPunct="1">
              <a:lnSpc>
                <a:spcPct val="100000"/>
              </a:lnSpc>
              <a:spcBef>
                <a:spcPct val="20000"/>
              </a:spcBef>
              <a:spcAft>
                <a:spcPts val="0"/>
              </a:spcAft>
              <a:buClrTx/>
              <a:buSzTx/>
              <a:buFontTx/>
              <a:buAutoNum type="alphaLcParenR"/>
              <a:tabLst/>
              <a:defRPr/>
            </a:pPr>
            <a:endPar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¿Dónde se devuelven los documentos?</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s-ES" altLang="ca-ES" sz="1700" b="0" i="1"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a</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 En cualquiera de las bibliotecas del CRAI de la UB.</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s-ES" altLang="ca-ES" sz="1700" b="0" i="1"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b</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 En cualquiera de las bibliotecas de la institución            a la que pertenece el documento.</a:t>
            </a:r>
          </a:p>
        </p:txBody>
      </p:sp>
      <p:grpSp>
        <p:nvGrpSpPr>
          <p:cNvPr id="52228" name="Agrupa 7"/>
          <p:cNvGrpSpPr>
            <a:grpSpLocks/>
          </p:cNvGrpSpPr>
          <p:nvPr/>
        </p:nvGrpSpPr>
        <p:grpSpPr bwMode="auto">
          <a:xfrm>
            <a:off x="7137237" y="1587071"/>
            <a:ext cx="1462088" cy="4359275"/>
            <a:chOff x="6715125" y="1289050"/>
            <a:chExt cx="2012950" cy="5072063"/>
          </a:xfrm>
        </p:grpSpPr>
        <p:pic>
          <p:nvPicPr>
            <p:cNvPr id="52230" name="Picture 14" descr="Logo U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5313" y="1289050"/>
              <a:ext cx="1454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6" descr="http://www.upf.edu/marca/_img/_marca/simbol.png"/>
            <p:cNvPicPr>
              <a:picLocks noChangeAspect="1" noChangeArrowheads="1"/>
            </p:cNvPicPr>
            <p:nvPr/>
          </p:nvPicPr>
          <p:blipFill>
            <a:blip r:embed="rId5" cstate="print">
              <a:extLst>
                <a:ext uri="{28A0092B-C50C-407E-A947-70E740481C1C}">
                  <a14:useLocalDpi xmlns:a14="http://schemas.microsoft.com/office/drawing/2010/main" val="0"/>
                </a:ext>
              </a:extLst>
            </a:blip>
            <a:srcRect l="17815" t="17960" r="15746" b="12088"/>
            <a:stretch>
              <a:fillRect/>
            </a:stretch>
          </p:blipFill>
          <p:spPr bwMode="auto">
            <a:xfrm>
              <a:off x="7942263" y="189865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18" descr="https://upload.wikimedia.org/wikipedia/ca/thumb/b/b5/Logo_upc.svg/1024px-Logo_upc.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1813" y="1987550"/>
              <a:ext cx="69691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20" descr="https://static.udg.edu/0/media/noticies/d384933b-f267-4b96-936e-9ac5777876d1_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2749550"/>
              <a:ext cx="8366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22" descr="https://upload.wikimedia.org/wikipedia/ca/thumb/4/48/Logo_UdL.svg/1280px-Logo_UdL.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6413" y="2935288"/>
              <a:ext cx="7175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24" descr="http://www.urv.cat/media/upload/arxius/logos/A-color.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0025" y="3692525"/>
              <a:ext cx="908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30" descr="http://www.uoc.edu/portal/_resources/common/imatges/marca_UOC/marca_UOC_negre_paper.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5125" y="3925888"/>
              <a:ext cx="9572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32" descr="http://www.recercat.cat/bitstream/id/48588/?sequence=-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39075" y="4662488"/>
              <a:ext cx="865188"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36" descr="http://uvic-ucc.cat/sites/all/themes/zen/UVic1/log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21488" y="4802188"/>
              <a:ext cx="8001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38" descr="http://www.cccb.org/rcs_gene/Logo_Biblio_Cat_web_CCCB.png"/>
            <p:cNvPicPr>
              <a:picLocks noChangeAspect="1" noChangeArrowheads="1"/>
            </p:cNvPicPr>
            <p:nvPr/>
          </p:nvPicPr>
          <p:blipFill>
            <a:blip r:embed="rId13" cstate="print">
              <a:extLst>
                <a:ext uri="{28A0092B-C50C-407E-A947-70E740481C1C}">
                  <a14:useLocalDpi xmlns:a14="http://schemas.microsoft.com/office/drawing/2010/main" val="0"/>
                </a:ext>
              </a:extLst>
            </a:blip>
            <a:srcRect l="-2097" t="18971" r="2097" b="24113"/>
            <a:stretch>
              <a:fillRect/>
            </a:stretch>
          </p:blipFill>
          <p:spPr bwMode="auto">
            <a:xfrm>
              <a:off x="7019925" y="5788025"/>
              <a:ext cx="148431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529136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bwMode="auto">
          <a:xfrm>
            <a:off x="519013" y="950834"/>
            <a:ext cx="7346691" cy="590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es-ES" altLang="ca-ES" sz="2000" b="1" dirty="0">
                <a:solidFill>
                  <a:srgbClr val="336699"/>
                </a:solidFill>
                <a:latin typeface="Verdana" panose="020B0604030504040204" pitchFamily="34" charset="0"/>
              </a:rPr>
              <a:t>PUC vía web</a:t>
            </a:r>
            <a:r>
              <a:rPr lang="ca-ES" altLang="ca-ES" sz="2000" b="1" dirty="0">
                <a:solidFill>
                  <a:srgbClr val="336699"/>
                </a:solidFill>
                <a:latin typeface="Verdana" panose="020B0604030504040204" pitchFamily="34" charset="0"/>
              </a:rPr>
              <a:t/>
            </a:r>
            <a:br>
              <a:rPr lang="ca-ES" altLang="ca-ES" sz="2000" b="1" dirty="0">
                <a:solidFill>
                  <a:srgbClr val="336699"/>
                </a:solidFill>
                <a:latin typeface="Verdana" panose="020B0604030504040204" pitchFamily="34" charset="0"/>
              </a:rPr>
            </a:br>
            <a:r>
              <a:rPr lang="ca-ES" altLang="ca-ES" sz="1600" dirty="0">
                <a:solidFill>
                  <a:srgbClr val="336699"/>
                </a:solidFill>
                <a:latin typeface="Verdana" panose="020B0604030504040204" pitchFamily="34" charset="0"/>
                <a:hlinkClick r:id="rId3"/>
              </a:rPr>
              <a:t>crai.ub.edu/es/que-ofrece-el-crai/prestamo/prestamo-puc</a:t>
            </a:r>
            <a:r>
              <a:rPr lang="ca-ES" altLang="ca-ES" sz="1600" dirty="0">
                <a:solidFill>
                  <a:srgbClr val="336699"/>
                </a:solidFill>
                <a:latin typeface="Verdana" panose="020B0604030504040204" pitchFamily="34" charset="0"/>
              </a:rPr>
              <a:t> </a:t>
            </a:r>
          </a:p>
        </p:txBody>
      </p:sp>
      <p:sp>
        <p:nvSpPr>
          <p:cNvPr id="54276"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BA77CE-B271-4371-AE57-BFE703285D58}"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4275" name="4 Marcador de contenido"/>
          <p:cNvSpPr>
            <a:spLocks/>
          </p:cNvSpPr>
          <p:nvPr/>
        </p:nvSpPr>
        <p:spPr bwMode="auto">
          <a:xfrm>
            <a:off x="519013" y="1704588"/>
            <a:ext cx="8107729"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5275"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95275" marR="0" lvl="0" indent="-285750" algn="l" defTabSz="914400" rtl="0" eaLnBrk="1" fontAlgn="auto" latinLnBrk="0" hangingPunct="1">
              <a:lnSpc>
                <a:spcPct val="100000"/>
              </a:lnSpc>
              <a:spcBef>
                <a:spcPts val="600"/>
              </a:spcBef>
              <a:spcAft>
                <a:spcPts val="600"/>
              </a:spcAft>
              <a:buClr>
                <a:prstClr val="black"/>
              </a:buClr>
              <a:buSzTx/>
              <a:buFont typeface="Wingdings" panose="05000000000000000000" pitchFamily="2" charset="2"/>
              <a:buChar char="q"/>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Requisitos:</a:t>
            </a:r>
          </a:p>
          <a:p>
            <a:pPr marL="742950" marR="0" lvl="1" indent="-285750" algn="just" defTabSz="914400" rtl="0" eaLnBrk="1" fontAlgn="auto" latinLnBrk="0" hangingPunct="1">
              <a:lnSpc>
                <a:spcPct val="100000"/>
              </a:lnSpc>
              <a:spcBef>
                <a:spcPts val="600"/>
              </a:spcBef>
              <a:spcAft>
                <a:spcPts val="600"/>
              </a:spcAft>
              <a:buClr>
                <a:prstClr val="black"/>
              </a:buClr>
              <a:buSzTx/>
              <a:buFont typeface="Verdana" panose="020B0604030504040204" pitchFamily="34" charset="0"/>
              <a:buChar char="—"/>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Tienes que estar </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dado de alta </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en la base de datos de usuarios de la biblioteca de tu institución.</a:t>
            </a:r>
          </a:p>
          <a:p>
            <a:pPr marL="742950" marR="0" lvl="1" indent="-285750" algn="just" defTabSz="914400" rtl="0" eaLnBrk="1" fontAlgn="auto" latinLnBrk="0" hangingPunct="1">
              <a:lnSpc>
                <a:spcPct val="100000"/>
              </a:lnSpc>
              <a:spcBef>
                <a:spcPts val="600"/>
              </a:spcBef>
              <a:spcAft>
                <a:spcPts val="600"/>
              </a:spcAft>
              <a:buClr>
                <a:prstClr val="black"/>
              </a:buClr>
              <a:buSzTx/>
              <a:buFont typeface="Verdana" panose="020B0604030504040204" pitchFamily="34" charset="0"/>
              <a:buChar char="—"/>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No puedes tener préstamos </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vencidos</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en tu institución.</a:t>
            </a:r>
          </a:p>
          <a:p>
            <a:pPr marL="742950" marR="0" lvl="1" indent="-285750" algn="just" defTabSz="914400" rtl="0" eaLnBrk="1" fontAlgn="auto" latinLnBrk="0" hangingPunct="1">
              <a:lnSpc>
                <a:spcPct val="100000"/>
              </a:lnSpc>
              <a:spcBef>
                <a:spcPts val="600"/>
              </a:spcBef>
              <a:spcAft>
                <a:spcPts val="600"/>
              </a:spcAft>
              <a:buClr>
                <a:prstClr val="black"/>
              </a:buClr>
              <a:buSzTx/>
              <a:buFont typeface="Verdana" panose="020B0604030504040204" pitchFamily="34" charset="0"/>
              <a:buChar char="—"/>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No puedes estar </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bloqueado</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en tu institución.</a:t>
            </a:r>
          </a:p>
          <a:p>
            <a:pPr marL="295275" marR="0" lvl="0" indent="-285750" algn="l" defTabSz="914400" rtl="0" eaLnBrk="1" fontAlgn="auto" latinLnBrk="0" hangingPunct="1">
              <a:lnSpc>
                <a:spcPct val="100000"/>
              </a:lnSpc>
              <a:spcBef>
                <a:spcPts val="600"/>
              </a:spcBef>
              <a:spcAft>
                <a:spcPts val="0"/>
              </a:spcAft>
              <a:buClr>
                <a:prstClr val="black"/>
              </a:buClr>
              <a:buSzTx/>
              <a:buFontTx/>
              <a:buNone/>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1 </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Conéctate </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al </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hlinkClick r:id="rId4"/>
              </a:rPr>
              <a:t>Catálogo Colectivo de las Universidades de Cataluña</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(CCUC)</a:t>
            </a:r>
          </a:p>
          <a:p>
            <a:pPr marL="295275" marR="0" lvl="0" indent="-285750" algn="l" defTabSz="914400" rtl="0" eaLnBrk="1" fontAlgn="auto" latinLnBrk="0" hangingPunct="1">
              <a:lnSpc>
                <a:spcPct val="100000"/>
              </a:lnSpc>
              <a:spcBef>
                <a:spcPts val="600"/>
              </a:spcBef>
              <a:spcAft>
                <a:spcPts val="0"/>
              </a:spcAft>
              <a:buClr>
                <a:prstClr val="black"/>
              </a:buClr>
              <a:buSzTx/>
              <a:buFontTx/>
              <a:buNone/>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2 Busca si el documento está disponible y selecciónalo para </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solicitarlo</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Identifícate y elige dónde quieres recogerlo.</a:t>
            </a:r>
          </a:p>
          <a:p>
            <a:pPr marL="295275" marR="0" lvl="0" indent="-285750" algn="l" defTabSz="914400" rtl="0" eaLnBrk="1" fontAlgn="auto" latinLnBrk="0" hangingPunct="1">
              <a:lnSpc>
                <a:spcPct val="100000"/>
              </a:lnSpc>
              <a:spcBef>
                <a:spcPts val="600"/>
              </a:spcBef>
              <a:spcAft>
                <a:spcPts val="0"/>
              </a:spcAft>
              <a:buClr>
                <a:prstClr val="black"/>
              </a:buClr>
              <a:buSzTx/>
              <a:buFontTx/>
              <a:buNone/>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3 Cuando el documento llegue a la biblioteca seleccionada, recibirás un </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aviso</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por </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correo electrónico</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a:t>
            </a:r>
          </a:p>
          <a:p>
            <a:pPr marL="295275" marR="0" lvl="0" indent="-285750" algn="l" defTabSz="914400" rtl="0" eaLnBrk="1" fontAlgn="auto" latinLnBrk="0" hangingPunct="1">
              <a:lnSpc>
                <a:spcPct val="100000"/>
              </a:lnSpc>
              <a:spcBef>
                <a:spcPts val="600"/>
              </a:spcBef>
              <a:spcAft>
                <a:spcPts val="0"/>
              </a:spcAft>
              <a:buClr>
                <a:prstClr val="black"/>
              </a:buClr>
              <a:buSzTx/>
              <a:buFontTx/>
              <a:buNone/>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4 Puedes </a:t>
            </a:r>
            <a:r>
              <a:rPr kumimoji="0" lang="es-ES" altLang="ca-ES" sz="1700" b="1"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devolver</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el documento en cualquier biblioteca de tu institución o de la institución a la que pertenece.</a:t>
            </a:r>
          </a:p>
        </p:txBody>
      </p:sp>
    </p:spTree>
    <p:extLst>
      <p:ext uri="{BB962C8B-B14F-4D97-AF65-F5344CB8AC3E}">
        <p14:creationId xmlns:p14="http://schemas.microsoft.com/office/powerpoint/2010/main" val="26478089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Contenidor de número de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44DC36-A3AA-4723-B77E-C5E2A200DB69}" type="slidenum">
              <a:rPr lang="es-ES" altLang="ca-ES" sz="1200" smtClean="0">
                <a:latin typeface="Verdana" panose="020B0604030504040204" pitchFamily="34" charset="0"/>
              </a:rPr>
              <a:pPr>
                <a:spcBef>
                  <a:spcPct val="0"/>
                </a:spcBef>
                <a:buFontTx/>
                <a:buNone/>
              </a:pPr>
              <a:t>3</a:t>
            </a:fld>
            <a:endParaRPr lang="es-ES" altLang="ca-ES" sz="1200">
              <a:latin typeface="Verdana" panose="020B0604030504040204" pitchFamily="34" charset="0"/>
            </a:endParaRPr>
          </a:p>
        </p:txBody>
      </p:sp>
      <p:sp>
        <p:nvSpPr>
          <p:cNvPr id="8195" name="Rectangle 17"/>
          <p:cNvSpPr>
            <a:spLocks noGrp="1" noChangeArrowheads="1"/>
          </p:cNvSpPr>
          <p:nvPr>
            <p:ph type="title" idx="4294967295"/>
          </p:nvPr>
        </p:nvSpPr>
        <p:spPr>
          <a:xfrm>
            <a:off x="666750" y="684011"/>
            <a:ext cx="8229600" cy="396875"/>
          </a:xfrm>
        </p:spPr>
        <p:txBody>
          <a:bodyPr>
            <a:spAutoFit/>
          </a:bodyPr>
          <a:lstStyle/>
          <a:p>
            <a:pPr algn="l" eaLnBrk="1" hangingPunct="1"/>
            <a:r>
              <a:rPr lang="es-ES" altLang="ca-ES" sz="2000" b="1" dirty="0">
                <a:solidFill>
                  <a:srgbClr val="336699"/>
                </a:solidFill>
                <a:latin typeface="Verdana" panose="020B0604030504040204" pitchFamily="34" charset="0"/>
              </a:rPr>
              <a:t>¿De qué hablaremos?</a:t>
            </a:r>
          </a:p>
        </p:txBody>
      </p:sp>
      <p:sp>
        <p:nvSpPr>
          <p:cNvPr id="4100" name="Rectangle 18"/>
          <p:cNvSpPr>
            <a:spLocks noGrp="1" noChangeArrowheads="1"/>
          </p:cNvSpPr>
          <p:nvPr>
            <p:ph type="body" idx="1"/>
          </p:nvPr>
        </p:nvSpPr>
        <p:spPr>
          <a:xfrm>
            <a:off x="241300" y="1080886"/>
            <a:ext cx="4540250" cy="5777114"/>
          </a:xfrm>
        </p:spPr>
        <p:txBody>
          <a:bodyPr>
            <a:noAutofit/>
          </a:bodyPr>
          <a:lstStyle/>
          <a:p>
            <a:pPr eaLnBrk="1" hangingPunct="1">
              <a:buFont typeface="Wingdings" pitchFamily="2" charset="2"/>
              <a:buChar char="q"/>
              <a:defRPr/>
            </a:pPr>
            <a:r>
              <a:rPr lang="es-ES" altLang="ca-ES" sz="1600" dirty="0">
                <a:latin typeface="Verdana" pitchFamily="34" charset="0"/>
                <a:hlinkClick r:id="rId3" action="ppaction://hlinksldjump"/>
              </a:rPr>
              <a:t>¿Dónde estamos y cuándo puedes venir?</a:t>
            </a:r>
            <a:endParaRPr lang="es-ES" altLang="ca-ES" sz="1600" dirty="0">
              <a:latin typeface="Verdana" pitchFamily="34" charset="0"/>
            </a:endParaRPr>
          </a:p>
          <a:p>
            <a:pPr eaLnBrk="1" hangingPunct="1">
              <a:lnSpc>
                <a:spcPct val="80000"/>
              </a:lnSpc>
              <a:buFont typeface="Wingdings" pitchFamily="2" charset="2"/>
              <a:buChar char="q"/>
              <a:defRPr/>
            </a:pPr>
            <a:r>
              <a:rPr lang="es-ES" altLang="ca-ES" sz="1600" dirty="0">
                <a:latin typeface="Verdana" pitchFamily="34" charset="0"/>
                <a:hlinkClick r:id="rId4" action="ppaction://hlinksldjump"/>
              </a:rPr>
              <a:t>Plano de la Biblioteca</a:t>
            </a:r>
            <a:endParaRPr lang="es-ES" altLang="ca-ES" sz="1600" dirty="0">
              <a:latin typeface="Verdana" pitchFamily="34" charset="0"/>
            </a:endParaRPr>
          </a:p>
          <a:p>
            <a:pPr eaLnBrk="1" hangingPunct="1">
              <a:lnSpc>
                <a:spcPct val="80000"/>
              </a:lnSpc>
              <a:buFont typeface="Wingdings" pitchFamily="2" charset="2"/>
              <a:buChar char="q"/>
              <a:defRPr/>
            </a:pPr>
            <a:r>
              <a:rPr lang="es-ES" altLang="ca-ES" sz="1600" dirty="0">
                <a:latin typeface="Verdana" pitchFamily="34" charset="0"/>
                <a:hlinkClick r:id="rId5" action="ppaction://hlinksldjump"/>
              </a:rPr>
              <a:t>Equipamiento</a:t>
            </a:r>
            <a:endParaRPr lang="es-ES" altLang="ca-ES" sz="1600" dirty="0">
              <a:latin typeface="Verdana" pitchFamily="34" charset="0"/>
            </a:endParaRPr>
          </a:p>
          <a:p>
            <a:pPr eaLnBrk="1" hangingPunct="1">
              <a:lnSpc>
                <a:spcPct val="100000"/>
              </a:lnSpc>
              <a:buFont typeface="Wingdings" pitchFamily="2" charset="2"/>
              <a:buChar char="q"/>
              <a:defRPr/>
            </a:pPr>
            <a:r>
              <a:rPr lang="es-ES" altLang="ca-ES" sz="1600" dirty="0">
                <a:latin typeface="Verdana" pitchFamily="34" charset="0"/>
                <a:hlinkClick r:id="rId6" action="ppaction://hlinksldjump"/>
              </a:rPr>
              <a:t>Zonificación en espacios según nivel de ruido</a:t>
            </a:r>
            <a:r>
              <a:rPr lang="ca-ES" altLang="ca-ES" sz="1600" dirty="0">
                <a:latin typeface="Verdana" pitchFamily="34" charset="0"/>
                <a:hlinkClick r:id="rId6" action="ppaction://hlinksldjump"/>
              </a:rPr>
              <a:t> </a:t>
            </a:r>
            <a:endParaRPr lang="es-ES" altLang="ca-ES" sz="1600" dirty="0">
              <a:latin typeface="Verdana" pitchFamily="34" charset="0"/>
            </a:endParaRPr>
          </a:p>
          <a:p>
            <a:pPr eaLnBrk="1" hangingPunct="1">
              <a:lnSpc>
                <a:spcPct val="80000"/>
              </a:lnSpc>
              <a:buFont typeface="Wingdings" pitchFamily="2" charset="2"/>
              <a:buChar char="q"/>
              <a:defRPr/>
            </a:pPr>
            <a:r>
              <a:rPr lang="es-ES" altLang="ca-ES" sz="1600" dirty="0">
                <a:latin typeface="Verdana" pitchFamily="34" charset="0"/>
                <a:hlinkClick r:id="rId7" action="ppaction://hlinksldjump"/>
              </a:rPr>
              <a:t>El fondo: libros, revistas, etc.</a:t>
            </a:r>
            <a:endParaRPr lang="es-ES" altLang="ca-ES" sz="1600" dirty="0">
              <a:latin typeface="Verdana" pitchFamily="34" charset="0"/>
            </a:endParaRPr>
          </a:p>
          <a:p>
            <a:pPr eaLnBrk="1" hangingPunct="1">
              <a:lnSpc>
                <a:spcPct val="80000"/>
              </a:lnSpc>
              <a:buFont typeface="Wingdings" pitchFamily="2" charset="2"/>
              <a:buChar char="q"/>
              <a:defRPr/>
            </a:pPr>
            <a:r>
              <a:rPr lang="es-ES" altLang="ca-ES" sz="1600" dirty="0">
                <a:latin typeface="Verdana" pitchFamily="34" charset="0"/>
                <a:hlinkClick r:id="rId8" action="ppaction://hlinksldjump"/>
              </a:rPr>
              <a:t>Instagram</a:t>
            </a:r>
            <a:endParaRPr lang="es-ES" altLang="ca-ES" sz="1600" dirty="0">
              <a:latin typeface="Verdana" pitchFamily="34" charset="0"/>
            </a:endParaRPr>
          </a:p>
          <a:p>
            <a:pPr eaLnBrk="1" hangingPunct="1">
              <a:lnSpc>
                <a:spcPct val="80000"/>
              </a:lnSpc>
              <a:buFont typeface="Wingdings" pitchFamily="2" charset="2"/>
              <a:buChar char="q"/>
              <a:defRPr/>
            </a:pPr>
            <a:r>
              <a:rPr lang="ca-ES" altLang="ca-ES" sz="1600" dirty="0">
                <a:latin typeface="Verdana" pitchFamily="34" charset="0"/>
                <a:hlinkClick r:id="rId9" action="ppaction://hlinksldjump"/>
              </a:rPr>
              <a:t>Servicio de WhatsApp</a:t>
            </a:r>
            <a:endParaRPr lang="ca-ES" altLang="ca-ES" sz="1600" dirty="0">
              <a:latin typeface="Verdana" pitchFamily="34" charset="0"/>
            </a:endParaRPr>
          </a:p>
          <a:p>
            <a:pPr eaLnBrk="1" hangingPunct="1">
              <a:buFont typeface="Wingdings" pitchFamily="2" charset="2"/>
              <a:buChar char="q"/>
              <a:defRPr/>
            </a:pPr>
            <a:r>
              <a:rPr lang="ca-ES" altLang="ca-ES" sz="1600" dirty="0" err="1">
                <a:latin typeface="Verdana" pitchFamily="34" charset="0"/>
                <a:hlinkClick r:id="rId10" action="ppaction://hlinksldjump"/>
              </a:rPr>
              <a:t>Twitter</a:t>
            </a:r>
            <a:endParaRPr lang="ca-ES" altLang="ca-ES" sz="1600" dirty="0">
              <a:latin typeface="Verdana" pitchFamily="34" charset="0"/>
            </a:endParaRPr>
          </a:p>
          <a:p>
            <a:pPr eaLnBrk="1" hangingPunct="1">
              <a:lnSpc>
                <a:spcPct val="80000"/>
              </a:lnSpc>
              <a:buFont typeface="Wingdings" pitchFamily="2" charset="2"/>
              <a:buChar char="q"/>
              <a:defRPr/>
            </a:pPr>
            <a:r>
              <a:rPr lang="ca-ES" altLang="ca-ES" sz="1600" dirty="0">
                <a:latin typeface="Verdana" pitchFamily="34" charset="0"/>
                <a:hlinkClick r:id="rId11" action="ppaction://hlinksldjump"/>
              </a:rPr>
              <a:t>Videojuego “Mundet 2049”</a:t>
            </a:r>
            <a:endParaRPr lang="es-ES" altLang="ca-ES" sz="1600" dirty="0">
              <a:latin typeface="Verdana" pitchFamily="34" charset="0"/>
            </a:endParaRPr>
          </a:p>
          <a:p>
            <a:pPr eaLnBrk="1" hangingPunct="1">
              <a:lnSpc>
                <a:spcPct val="80000"/>
              </a:lnSpc>
              <a:buFont typeface="Wingdings" pitchFamily="2" charset="2"/>
              <a:buChar char="q"/>
              <a:defRPr/>
            </a:pPr>
            <a:r>
              <a:rPr lang="es-ES" altLang="ca-ES" sz="1600" dirty="0">
                <a:latin typeface="Verdana" pitchFamily="34" charset="0"/>
                <a:hlinkClick r:id="rId12" action="ppaction://hlinksldjump"/>
              </a:rPr>
              <a:t>¡Iníciate en el CRAI!</a:t>
            </a:r>
            <a:endParaRPr lang="es-ES" altLang="ca-ES" sz="1600" dirty="0">
              <a:latin typeface="Verdana" pitchFamily="34" charset="0"/>
            </a:endParaRPr>
          </a:p>
          <a:p>
            <a:pPr eaLnBrk="1" hangingPunct="1">
              <a:lnSpc>
                <a:spcPct val="80000"/>
              </a:lnSpc>
              <a:buFont typeface="Wingdings" pitchFamily="2" charset="2"/>
              <a:buChar char="q"/>
              <a:defRPr/>
            </a:pPr>
            <a:r>
              <a:rPr lang="es-ES" altLang="ca-ES" sz="1600" dirty="0">
                <a:latin typeface="Verdana" pitchFamily="34" charset="0"/>
                <a:hlinkClick r:id="rId13" action="ppaction://hlinksldjump"/>
              </a:rPr>
              <a:t>Cercabib</a:t>
            </a:r>
            <a:r>
              <a:rPr lang="es-ES" altLang="ca-ES" sz="1600" dirty="0">
                <a:latin typeface="Verdana" pitchFamily="34" charset="0"/>
                <a:hlinkClick r:id="rId14" action="ppaction://hlinksldjump"/>
              </a:rPr>
              <a:t> </a:t>
            </a:r>
            <a:endParaRPr lang="es-ES" altLang="ca-ES" sz="1600" dirty="0">
              <a:latin typeface="Verdana" pitchFamily="34" charset="0"/>
            </a:endParaRPr>
          </a:p>
          <a:p>
            <a:pPr eaLnBrk="1" hangingPunct="1">
              <a:buFont typeface="Wingdings" pitchFamily="2" charset="2"/>
              <a:buChar char="q"/>
              <a:defRPr/>
            </a:pPr>
            <a:r>
              <a:rPr lang="es-ES" altLang="ca-ES" sz="1600" dirty="0">
                <a:latin typeface="Verdana" pitchFamily="34" charset="0"/>
                <a:hlinkClick r:id="rId15" action="ppaction://hlinksldjump"/>
              </a:rPr>
              <a:t>¿Qué has de hacer para llevarte libros en préstamo?</a:t>
            </a:r>
            <a:endParaRPr lang="es-ES" altLang="ca-ES" sz="1600" dirty="0">
              <a:latin typeface="Verdana" pitchFamily="34" charset="0"/>
            </a:endParaRPr>
          </a:p>
          <a:p>
            <a:pPr eaLnBrk="1" hangingPunct="1">
              <a:buFont typeface="Wingdings" pitchFamily="2" charset="2"/>
              <a:buChar char="q"/>
              <a:defRPr/>
            </a:pPr>
            <a:r>
              <a:rPr lang="es-ES" altLang="ca-ES" sz="1600" dirty="0">
                <a:latin typeface="Verdana" pitchFamily="34" charset="0"/>
                <a:hlinkClick r:id="rId14" action="ppaction://hlinksldjump"/>
              </a:rPr>
              <a:t>El servicio de préstamo de documentos</a:t>
            </a:r>
            <a:endParaRPr lang="es-ES" altLang="ca-ES" sz="1600" dirty="0">
              <a:latin typeface="Verdana" pitchFamily="34" charset="0"/>
            </a:endParaRPr>
          </a:p>
          <a:p>
            <a:pPr>
              <a:lnSpc>
                <a:spcPct val="80000"/>
              </a:lnSpc>
              <a:spcBef>
                <a:spcPts val="1000"/>
              </a:spcBef>
              <a:buFont typeface="Wingdings" panose="05000000000000000000" pitchFamily="2" charset="2"/>
              <a:buChar char="q"/>
            </a:pPr>
            <a:r>
              <a:rPr lang="es-ES" altLang="ca-ES" sz="1600" dirty="0">
                <a:latin typeface="Verdana" pitchFamily="34" charset="0"/>
                <a:hlinkClick r:id="rId16" action="ppaction://hlinksldjump"/>
              </a:rPr>
              <a:t>U</a:t>
            </a:r>
            <a:r>
              <a:rPr lang="es-ES" altLang="ca-ES" sz="1600" dirty="0">
                <a:solidFill>
                  <a:schemeClr val="accent6"/>
                </a:solidFill>
                <a:latin typeface="Verdana" pitchFamily="34" charset="0"/>
                <a:hlinkClick r:id="rId16" action="ppaction://hlinksldjump"/>
              </a:rPr>
              <a:t>so de salas de trabajo</a:t>
            </a:r>
            <a:endParaRPr lang="es-ES" altLang="ca-ES" sz="1600" i="1" dirty="0">
              <a:latin typeface="Verdana" pitchFamily="34" charset="0"/>
            </a:endParaRPr>
          </a:p>
          <a:p>
            <a:pPr>
              <a:lnSpc>
                <a:spcPct val="80000"/>
              </a:lnSpc>
              <a:spcBef>
                <a:spcPts val="1000"/>
              </a:spcBef>
              <a:buFont typeface="Wingdings" panose="05000000000000000000" pitchFamily="2" charset="2"/>
              <a:buChar char="q"/>
            </a:pPr>
            <a:r>
              <a:rPr lang="es-ES" altLang="ca-ES" sz="1600" dirty="0">
                <a:latin typeface="Verdana" pitchFamily="34" charset="0"/>
                <a:hlinkClick r:id="rId17" action="ppaction://hlinksldjump"/>
              </a:rPr>
              <a:t>Préstamo de portátiles</a:t>
            </a:r>
            <a:endParaRPr lang="es-ES" altLang="ca-ES" sz="1600" dirty="0">
              <a:latin typeface="Verdana" pitchFamily="34" charset="0"/>
              <a:hlinkClick r:id="rId18" action="ppaction://hlinksldjump"/>
            </a:endParaRPr>
          </a:p>
          <a:p>
            <a:pPr eaLnBrk="1" hangingPunct="1">
              <a:buFont typeface="Wingdings" pitchFamily="2" charset="2"/>
              <a:buChar char="q"/>
              <a:defRPr/>
            </a:pPr>
            <a:endParaRPr lang="es-ES" altLang="ca-ES" sz="1600" dirty="0">
              <a:latin typeface="Verdana" pitchFamily="34" charset="0"/>
            </a:endParaRPr>
          </a:p>
        </p:txBody>
      </p:sp>
      <p:sp>
        <p:nvSpPr>
          <p:cNvPr id="8197" name="Rectangle 18"/>
          <p:cNvSpPr txBox="1">
            <a:spLocks noChangeArrowheads="1"/>
          </p:cNvSpPr>
          <p:nvPr/>
        </p:nvSpPr>
        <p:spPr bwMode="auto">
          <a:xfrm>
            <a:off x="4845050" y="1215534"/>
            <a:ext cx="4051300" cy="517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ts val="1000"/>
              </a:spcBef>
              <a:buFont typeface="Wingdings" panose="05000000000000000000" pitchFamily="2" charset="2"/>
              <a:buChar char="q"/>
            </a:pPr>
            <a:r>
              <a:rPr lang="es-ES" altLang="ca-ES" sz="1600" dirty="0">
                <a:latin typeface="Verdana" pitchFamily="34" charset="0"/>
                <a:hlinkClick r:id="rId19" action="ppaction://hlinksldjump"/>
              </a:rPr>
              <a:t>¿Qué tienes en préstamo? </a:t>
            </a:r>
            <a:r>
              <a:rPr lang="es-ES" altLang="ca-ES" sz="1600" i="1" dirty="0">
                <a:latin typeface="Verdana" pitchFamily="34" charset="0"/>
                <a:hlinkClick r:id="rId19" action="ppaction://hlinksldjump"/>
              </a:rPr>
              <a:t>Mi cuenta</a:t>
            </a:r>
            <a:endParaRPr lang="es-ES" altLang="ca-ES" sz="1600" dirty="0">
              <a:latin typeface="Verdana" pitchFamily="34" charset="0"/>
              <a:hlinkClick r:id="rId20" action="ppaction://hlinksldjump"/>
            </a:endParaRPr>
          </a:p>
          <a:p>
            <a:pPr>
              <a:lnSpc>
                <a:spcPct val="80000"/>
              </a:lnSpc>
              <a:spcBef>
                <a:spcPts val="1000"/>
              </a:spcBef>
              <a:buFont typeface="Wingdings" panose="05000000000000000000" pitchFamily="2" charset="2"/>
              <a:buChar char="q"/>
            </a:pPr>
            <a:r>
              <a:rPr lang="es-ES" altLang="ca-ES" sz="1600" dirty="0">
                <a:latin typeface="Verdana" pitchFamily="34" charset="0"/>
                <a:hlinkClick r:id="rId20" action="ppaction://hlinksldjump"/>
              </a:rPr>
              <a:t>Servicio de préstamo consorciado (PUC)</a:t>
            </a:r>
            <a:endParaRPr lang="ca-ES" altLang="ca-ES" sz="1600" dirty="0">
              <a:latin typeface="Verdana" panose="020B0604030504040204" pitchFamily="34" charset="0"/>
              <a:hlinkClick r:id="rId21" action="ppaction://hlinksldjump"/>
            </a:endParaRPr>
          </a:p>
          <a:p>
            <a:pPr eaLnBrk="1" hangingPunct="1">
              <a:lnSpc>
                <a:spcPct val="80000"/>
              </a:lnSpc>
              <a:spcBef>
                <a:spcPts val="1000"/>
              </a:spcBef>
              <a:buFont typeface="Wingdings" panose="05000000000000000000" pitchFamily="2" charset="2"/>
              <a:buChar char="q"/>
            </a:pPr>
            <a:r>
              <a:rPr lang="es-ES" altLang="ca-ES" sz="1600" dirty="0">
                <a:latin typeface="Verdana" panose="020B0604030504040204" pitchFamily="34" charset="0"/>
                <a:hlinkClick r:id="rId22" action="ppaction://hlinksldjump"/>
              </a:rPr>
              <a:t>Préstamo interbibliotecario</a:t>
            </a:r>
            <a:endParaRPr lang="es-ES" altLang="ca-ES" sz="1600" dirty="0">
              <a:latin typeface="Verdana" panose="020B0604030504040204" pitchFamily="34" charset="0"/>
            </a:endParaRPr>
          </a:p>
          <a:p>
            <a:pPr eaLnBrk="1" hangingPunct="1">
              <a:lnSpc>
                <a:spcPct val="80000"/>
              </a:lnSpc>
              <a:spcBef>
                <a:spcPts val="1000"/>
              </a:spcBef>
              <a:buFont typeface="Wingdings" panose="05000000000000000000" pitchFamily="2" charset="2"/>
              <a:buChar char="q"/>
            </a:pPr>
            <a:r>
              <a:rPr lang="es-ES" altLang="ca-ES" sz="1600" dirty="0">
                <a:latin typeface="Verdana" panose="020B0604030504040204" pitchFamily="34" charset="0"/>
                <a:hlinkClick r:id="rId23" action="ppaction://hlinksldjump"/>
              </a:rPr>
              <a:t>Acceso a los recursos electrónicos</a:t>
            </a:r>
            <a:endParaRPr lang="es-ES" altLang="ca-ES" sz="1600" dirty="0">
              <a:latin typeface="Verdana" panose="020B0604030504040204" pitchFamily="34" charset="0"/>
            </a:endParaRPr>
          </a:p>
          <a:p>
            <a:pPr eaLnBrk="1" hangingPunct="1">
              <a:lnSpc>
                <a:spcPct val="80000"/>
              </a:lnSpc>
              <a:spcBef>
                <a:spcPts val="1000"/>
              </a:spcBef>
              <a:buFont typeface="Wingdings" panose="05000000000000000000" pitchFamily="2" charset="2"/>
              <a:buChar char="q"/>
            </a:pPr>
            <a:r>
              <a:rPr lang="es-ES" altLang="ca-ES" sz="1600" dirty="0">
                <a:latin typeface="Verdana" panose="020B0604030504040204" pitchFamily="34" charset="0"/>
                <a:hlinkClick r:id="rId18" action="ppaction://hlinksldjump"/>
              </a:rPr>
              <a:t>Campus Virtual</a:t>
            </a:r>
            <a:endParaRPr lang="es-ES" altLang="ca-ES" sz="1600" dirty="0">
              <a:latin typeface="Verdana" panose="020B0604030504040204" pitchFamily="34" charset="0"/>
            </a:endParaRPr>
          </a:p>
          <a:p>
            <a:pPr eaLnBrk="1" hangingPunct="1">
              <a:lnSpc>
                <a:spcPct val="80000"/>
              </a:lnSpc>
              <a:spcBef>
                <a:spcPts val="1000"/>
              </a:spcBef>
              <a:buFont typeface="Wingdings" panose="05000000000000000000" pitchFamily="2" charset="2"/>
              <a:buChar char="q"/>
            </a:pPr>
            <a:r>
              <a:rPr lang="es-ES" altLang="ca-ES" sz="1600" dirty="0">
                <a:latin typeface="Verdana" panose="020B0604030504040204" pitchFamily="34" charset="0"/>
                <a:hlinkClick r:id="rId24" action="ppaction://hlinksldjump"/>
              </a:rPr>
              <a:t>Recursos de información</a:t>
            </a:r>
            <a:endParaRPr lang="es-ES" altLang="ca-ES" sz="1600" dirty="0">
              <a:latin typeface="Verdana" panose="020B0604030504040204" pitchFamily="34" charset="0"/>
            </a:endParaRPr>
          </a:p>
          <a:p>
            <a:pPr eaLnBrk="1" hangingPunct="1">
              <a:lnSpc>
                <a:spcPct val="80000"/>
              </a:lnSpc>
              <a:spcBef>
                <a:spcPts val="1000"/>
              </a:spcBef>
              <a:buFont typeface="Wingdings" panose="05000000000000000000" pitchFamily="2" charset="2"/>
              <a:buChar char="q"/>
            </a:pPr>
            <a:r>
              <a:rPr lang="es-ES" altLang="ca-ES" sz="1600" dirty="0">
                <a:latin typeface="Verdana" panose="020B0604030504040204" pitchFamily="34" charset="0"/>
                <a:hlinkClick r:id="rId25" action="ppaction://hlinksldjump"/>
              </a:rPr>
              <a:t>Códigos y contraseñas</a:t>
            </a:r>
            <a:endParaRPr lang="es-ES" altLang="ca-ES" sz="1600" dirty="0">
              <a:latin typeface="Verdana" panose="020B0604030504040204" pitchFamily="34" charset="0"/>
            </a:endParaRPr>
          </a:p>
          <a:p>
            <a:pPr eaLnBrk="1" hangingPunct="1">
              <a:lnSpc>
                <a:spcPct val="80000"/>
              </a:lnSpc>
              <a:spcBef>
                <a:spcPts val="1000"/>
              </a:spcBef>
              <a:buFont typeface="Wingdings" panose="05000000000000000000" pitchFamily="2" charset="2"/>
              <a:buChar char="q"/>
            </a:pPr>
            <a:r>
              <a:rPr lang="es-ES" altLang="ca-ES" sz="1600" dirty="0">
                <a:latin typeface="Verdana" panose="020B0604030504040204" pitchFamily="34" charset="0"/>
                <a:hlinkClick r:id="rId26" action="ppaction://hlinksldjump"/>
              </a:rPr>
              <a:t>Servicio de Atención a los Usuarios (S@U)</a:t>
            </a:r>
            <a:endParaRPr lang="es-ES" altLang="ca-ES" sz="1600" dirty="0">
              <a:latin typeface="Verdana" panose="020B0604030504040204" pitchFamily="34" charset="0"/>
            </a:endParaRPr>
          </a:p>
          <a:p>
            <a:pPr eaLnBrk="1" hangingPunct="1">
              <a:lnSpc>
                <a:spcPct val="80000"/>
              </a:lnSpc>
              <a:spcBef>
                <a:spcPts val="1000"/>
              </a:spcBef>
              <a:buFont typeface="Wingdings" panose="05000000000000000000" pitchFamily="2" charset="2"/>
              <a:buChar char="q"/>
            </a:pPr>
            <a:r>
              <a:rPr lang="es-ES" altLang="ca-ES" sz="1600" dirty="0">
                <a:latin typeface="Verdana" panose="020B0604030504040204" pitchFamily="34" charset="0"/>
                <a:hlinkClick r:id="rId27" action="ppaction://hlinksldjump"/>
              </a:rPr>
              <a:t>Formación de usuarios</a:t>
            </a:r>
            <a:endParaRPr lang="es-ES" altLang="ca-ES" sz="1600" dirty="0">
              <a:latin typeface="Verdana" panose="020B0604030504040204" pitchFamily="34" charset="0"/>
            </a:endParaRPr>
          </a:p>
          <a:p>
            <a:pPr eaLnBrk="1" hangingPunct="1">
              <a:lnSpc>
                <a:spcPct val="80000"/>
              </a:lnSpc>
              <a:spcBef>
                <a:spcPts val="1000"/>
              </a:spcBef>
              <a:buFont typeface="Wingdings" panose="05000000000000000000" pitchFamily="2" charset="2"/>
              <a:buChar char="q"/>
            </a:pPr>
            <a:r>
              <a:rPr lang="es-ES" altLang="ca-ES" sz="1600" dirty="0">
                <a:latin typeface="Verdana" panose="020B0604030504040204" pitchFamily="34" charset="0"/>
                <a:hlinkClick r:id="rId28" action="ppaction://hlinksldjump"/>
              </a:rPr>
              <a:t>Fondos y colecciones</a:t>
            </a:r>
            <a:endParaRPr lang="es-ES" altLang="ca-ES" sz="1600" dirty="0">
              <a:latin typeface="Verdana" panose="020B0604030504040204" pitchFamily="34" charset="0"/>
            </a:endParaRPr>
          </a:p>
          <a:p>
            <a:pPr eaLnBrk="1" hangingPunct="1">
              <a:lnSpc>
                <a:spcPct val="80000"/>
              </a:lnSpc>
              <a:spcBef>
                <a:spcPts val="1000"/>
              </a:spcBef>
              <a:buFont typeface="Wingdings" panose="05000000000000000000" pitchFamily="2" charset="2"/>
              <a:buChar char="q"/>
            </a:pPr>
            <a:r>
              <a:rPr lang="es-ES" altLang="ca-ES" sz="1600" dirty="0">
                <a:latin typeface="Verdana" panose="020B0604030504040204" pitchFamily="34" charset="0"/>
                <a:hlinkClick r:id="rId29" action="ppaction://hlinksldjump"/>
              </a:rPr>
              <a:t>Bibliografía recomendada</a:t>
            </a:r>
            <a:endParaRPr lang="es-ES" altLang="ca-ES" sz="1600" dirty="0">
              <a:latin typeface="Verdana" panose="020B0604030504040204" pitchFamily="34" charset="0"/>
            </a:endParaRPr>
          </a:p>
          <a:p>
            <a:pPr eaLnBrk="1" hangingPunct="1">
              <a:lnSpc>
                <a:spcPct val="80000"/>
              </a:lnSpc>
              <a:spcBef>
                <a:spcPts val="1000"/>
              </a:spcBef>
              <a:buFont typeface="Wingdings" panose="05000000000000000000" pitchFamily="2" charset="2"/>
              <a:buChar char="q"/>
            </a:pPr>
            <a:r>
              <a:rPr lang="es-ES" altLang="ca-ES" sz="1600" dirty="0">
                <a:latin typeface="Verdana" panose="020B0604030504040204" pitchFamily="34" charset="0"/>
                <a:hlinkClick r:id="rId30" action="ppaction://hlinksldjump"/>
              </a:rPr>
              <a:t>Wifi y acceso a los ordenadores de la Facultad</a:t>
            </a:r>
            <a:endParaRPr lang="es-ES" altLang="ca-ES" sz="1600" dirty="0">
              <a:latin typeface="Verdana" panose="020B0604030504040204" pitchFamily="34" charset="0"/>
            </a:endParaRPr>
          </a:p>
          <a:p>
            <a:pPr eaLnBrk="1" hangingPunct="1">
              <a:lnSpc>
                <a:spcPct val="80000"/>
              </a:lnSpc>
              <a:spcBef>
                <a:spcPts val="1000"/>
              </a:spcBef>
              <a:buFont typeface="Wingdings" panose="05000000000000000000" pitchFamily="2" charset="2"/>
              <a:buChar char="q"/>
            </a:pPr>
            <a:r>
              <a:rPr lang="es-ES" altLang="ca-ES" sz="1600" dirty="0">
                <a:latin typeface="Verdana" panose="020B0604030504040204" pitchFamily="34" charset="0"/>
                <a:hlinkClick r:id="rId31" action="ppaction://hlinksldjump"/>
              </a:rPr>
              <a:t>¡Síguenos en las redes sociales y en las exposiciones virtuales!</a:t>
            </a:r>
            <a:endParaRPr lang="es-ES" altLang="ca-ES" sz="1600" dirty="0">
              <a:latin typeface="Verdana" panose="020B0604030504040204" pitchFamily="34" charset="0"/>
            </a:endParaRPr>
          </a:p>
          <a:p>
            <a:pPr eaLnBrk="1" hangingPunct="1">
              <a:spcBef>
                <a:spcPts val="600"/>
              </a:spcBef>
              <a:buFont typeface="Wingdings" panose="05000000000000000000" pitchFamily="2" charset="2"/>
              <a:buChar char="q"/>
            </a:pPr>
            <a:r>
              <a:rPr lang="es-ES" altLang="ca-ES" sz="1600" dirty="0">
                <a:latin typeface="Verdana" panose="020B0604030504040204" pitchFamily="34" charset="0"/>
                <a:hlinkClick r:id="rId32" action="ppaction://hlinksldjump"/>
              </a:rPr>
              <a:t>Y si todavía tienes dudas... </a:t>
            </a:r>
            <a:endParaRPr lang="es-ES" altLang="ca-ES" sz="1600" dirty="0">
              <a:latin typeface="Verdana" panose="020B0604030504040204" pitchFamily="34" charset="0"/>
            </a:endParaRPr>
          </a:p>
        </p:txBody>
      </p:sp>
    </p:spTree>
    <p:extLst>
      <p:ext uri="{BB962C8B-B14F-4D97-AF65-F5344CB8AC3E}">
        <p14:creationId xmlns:p14="http://schemas.microsoft.com/office/powerpoint/2010/main" val="365640684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bwMode="auto">
          <a:xfrm>
            <a:off x="468312" y="803751"/>
            <a:ext cx="8135937" cy="369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eaLnBrk="1" hangingPunct="1"/>
            <a:r>
              <a:rPr lang="es-ES" altLang="ca-ES" sz="2000" b="1" dirty="0">
                <a:solidFill>
                  <a:srgbClr val="336699"/>
                </a:solidFill>
                <a:latin typeface="Verdana" panose="020B0604030504040204" pitchFamily="34" charset="0"/>
              </a:rPr>
              <a:t>Condiciones de préstamo del PUC</a:t>
            </a:r>
          </a:p>
        </p:txBody>
      </p:sp>
      <p:sp>
        <p:nvSpPr>
          <p:cNvPr id="56367"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3E8E7-B058-4CEF-8238-F719ACEE8008}"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graphicFrame>
        <p:nvGraphicFramePr>
          <p:cNvPr id="3" name="Taula 2"/>
          <p:cNvGraphicFramePr>
            <a:graphicFrameLocks noGrp="1"/>
          </p:cNvGraphicFramePr>
          <p:nvPr/>
        </p:nvGraphicFramePr>
        <p:xfrm>
          <a:off x="581025" y="1654172"/>
          <a:ext cx="7667625" cy="4327527"/>
        </p:xfrm>
        <a:graphic>
          <a:graphicData uri="http://schemas.openxmlformats.org/drawingml/2006/table">
            <a:tbl>
              <a:tblPr firstRow="1" bandRow="1">
                <a:tableStyleId>{5C22544A-7EE6-4342-B048-85BDC9FD1C3A}</a:tableStyleId>
              </a:tblPr>
              <a:tblGrid>
                <a:gridCol w="2958042">
                  <a:extLst>
                    <a:ext uri="{9D8B030D-6E8A-4147-A177-3AD203B41FA5}">
                      <a16:colId xmlns:a16="http://schemas.microsoft.com/office/drawing/2014/main" val="14957583"/>
                    </a:ext>
                  </a:extLst>
                </a:gridCol>
                <a:gridCol w="1642533">
                  <a:extLst>
                    <a:ext uri="{9D8B030D-6E8A-4147-A177-3AD203B41FA5}">
                      <a16:colId xmlns:a16="http://schemas.microsoft.com/office/drawing/2014/main" val="257751439"/>
                    </a:ext>
                  </a:extLst>
                </a:gridCol>
                <a:gridCol w="1752600">
                  <a:extLst>
                    <a:ext uri="{9D8B030D-6E8A-4147-A177-3AD203B41FA5}">
                      <a16:colId xmlns:a16="http://schemas.microsoft.com/office/drawing/2014/main" val="2768964525"/>
                    </a:ext>
                  </a:extLst>
                </a:gridCol>
                <a:gridCol w="1314450">
                  <a:extLst>
                    <a:ext uri="{9D8B030D-6E8A-4147-A177-3AD203B41FA5}">
                      <a16:colId xmlns:a16="http://schemas.microsoft.com/office/drawing/2014/main" val="3304560716"/>
                    </a:ext>
                  </a:extLst>
                </a:gridCol>
              </a:tblGrid>
              <a:tr h="1110505">
                <a:tc>
                  <a:txBody>
                    <a:bodyPr/>
                    <a:lstStyle/>
                    <a:p>
                      <a:r>
                        <a:rPr lang="es-ES" sz="1600" noProof="0" dirty="0">
                          <a:latin typeface="Verdana" panose="020B0604030504040204" pitchFamily="34" charset="0"/>
                          <a:ea typeface="Verdana" panose="020B0604030504040204" pitchFamily="34" charset="0"/>
                        </a:rPr>
                        <a:t>Tipo de usuario</a:t>
                      </a:r>
                    </a:p>
                  </a:txBody>
                  <a:tcPr anchor="ctr"/>
                </a:tc>
                <a:tc>
                  <a:txBody>
                    <a:bodyPr/>
                    <a:lstStyle/>
                    <a:p>
                      <a:r>
                        <a:rPr lang="es-ES" sz="1600" noProof="0" dirty="0">
                          <a:latin typeface="Verdana" panose="020B0604030504040204" pitchFamily="34" charset="0"/>
                          <a:ea typeface="Verdana" panose="020B0604030504040204" pitchFamily="34" charset="0"/>
                        </a:rPr>
                        <a:t>Número de documentos</a:t>
                      </a:r>
                    </a:p>
                  </a:txBody>
                  <a:tcPr anchor="ctr" anchorCtr="1"/>
                </a:tc>
                <a:tc>
                  <a:txBody>
                    <a:bodyPr/>
                    <a:lstStyle/>
                    <a:p>
                      <a:r>
                        <a:rPr lang="es-ES" sz="1600" noProof="0" dirty="0">
                          <a:latin typeface="Verdana" panose="020B0604030504040204" pitchFamily="34" charset="0"/>
                          <a:ea typeface="Verdana" panose="020B0604030504040204" pitchFamily="34" charset="0"/>
                        </a:rPr>
                        <a:t>Número de renovaciones</a:t>
                      </a:r>
                    </a:p>
                  </a:txBody>
                  <a:tcPr anchor="ctr" anchorCtr="1"/>
                </a:tc>
                <a:tc>
                  <a:txBody>
                    <a:bodyPr/>
                    <a:lstStyle/>
                    <a:p>
                      <a:r>
                        <a:rPr lang="es-ES" sz="1600" noProof="0" dirty="0">
                          <a:latin typeface="Verdana" panose="020B0604030504040204" pitchFamily="34" charset="0"/>
                          <a:ea typeface="Verdana" panose="020B0604030504040204" pitchFamily="34" charset="0"/>
                        </a:rPr>
                        <a:t>Días de préstamo</a:t>
                      </a:r>
                    </a:p>
                  </a:txBody>
                  <a:tcPr anchor="ctr" anchorCtr="1"/>
                </a:tc>
                <a:extLst>
                  <a:ext uri="{0D108BD9-81ED-4DB2-BD59-A6C34878D82A}">
                    <a16:rowId xmlns:a16="http://schemas.microsoft.com/office/drawing/2014/main" val="2470359356"/>
                  </a:ext>
                </a:extLst>
              </a:tr>
              <a:tr h="3217022">
                <a:tc>
                  <a:txBody>
                    <a:bodyPr/>
                    <a:lstStyle/>
                    <a:p>
                      <a:endParaRPr lang="ca-ES" sz="1600" dirty="0">
                        <a:solidFill>
                          <a:srgbClr val="336699"/>
                        </a:solidFill>
                        <a:latin typeface="Verdana" panose="020B0604030504040204" pitchFamily="34" charset="0"/>
                        <a:ea typeface="Verdana" panose="020B0604030504040204" pitchFamily="34" charset="0"/>
                      </a:endParaRPr>
                    </a:p>
                    <a:p>
                      <a:r>
                        <a:rPr lang="es-ES" sz="1600" noProof="0" dirty="0">
                          <a:solidFill>
                            <a:srgbClr val="336699"/>
                          </a:solidFill>
                          <a:latin typeface="Verdana" panose="020B0604030504040204" pitchFamily="34" charset="0"/>
                          <a:ea typeface="Verdana" panose="020B0604030504040204" pitchFamily="34" charset="0"/>
                        </a:rPr>
                        <a:t>Estudiantes de grado</a:t>
                      </a:r>
                    </a:p>
                    <a:p>
                      <a:r>
                        <a:rPr lang="es-ES" sz="1600" noProof="0" dirty="0">
                          <a:solidFill>
                            <a:srgbClr val="336699"/>
                          </a:solidFill>
                          <a:latin typeface="Verdana" panose="020B0604030504040204" pitchFamily="34" charset="0"/>
                          <a:ea typeface="Verdana" panose="020B0604030504040204" pitchFamily="34" charset="0"/>
                        </a:rPr>
                        <a:t>y Alumni</a:t>
                      </a:r>
                      <a:r>
                        <a:rPr lang="es-ES" sz="1600" baseline="0" noProof="0" dirty="0">
                          <a:solidFill>
                            <a:srgbClr val="336699"/>
                          </a:solidFill>
                          <a:latin typeface="Verdana" panose="020B0604030504040204" pitchFamily="34" charset="0"/>
                          <a:ea typeface="Verdana" panose="020B0604030504040204" pitchFamily="34" charset="0"/>
                        </a:rPr>
                        <a:t> UB autorizados</a:t>
                      </a:r>
                    </a:p>
                    <a:p>
                      <a:endParaRPr lang="es-ES" sz="1600" baseline="0" noProof="0" dirty="0">
                        <a:solidFill>
                          <a:srgbClr val="336699"/>
                        </a:solidFill>
                        <a:latin typeface="Verdana" panose="020B0604030504040204" pitchFamily="34" charset="0"/>
                        <a:ea typeface="Verdana" panose="020B0604030504040204" pitchFamily="34" charset="0"/>
                      </a:endParaRPr>
                    </a:p>
                    <a:p>
                      <a:r>
                        <a:rPr lang="es-ES" sz="1600" baseline="0" noProof="0" dirty="0">
                          <a:solidFill>
                            <a:srgbClr val="336699"/>
                          </a:solidFill>
                          <a:latin typeface="Verdana" panose="020B0604030504040204" pitchFamily="34" charset="0"/>
                          <a:ea typeface="Verdana" panose="020B0604030504040204" pitchFamily="34" charset="0"/>
                        </a:rPr>
                        <a:t>Estudiantes de postgrado, máster y doctorado</a:t>
                      </a:r>
                    </a:p>
                    <a:p>
                      <a:endParaRPr lang="es-ES" sz="1600" baseline="0" noProof="0" dirty="0">
                        <a:solidFill>
                          <a:srgbClr val="336699"/>
                        </a:solidFill>
                        <a:latin typeface="Verdana" panose="020B0604030504040204" pitchFamily="34" charset="0"/>
                        <a:ea typeface="Verdana" panose="020B0604030504040204" pitchFamily="34" charset="0"/>
                      </a:endParaRPr>
                    </a:p>
                    <a:p>
                      <a:r>
                        <a:rPr lang="es-ES" sz="1600" baseline="0" noProof="0" dirty="0">
                          <a:solidFill>
                            <a:srgbClr val="336699"/>
                          </a:solidFill>
                          <a:latin typeface="Verdana" panose="020B0604030504040204" pitchFamily="34" charset="0"/>
                          <a:ea typeface="Verdana" panose="020B0604030504040204" pitchFamily="34" charset="0"/>
                        </a:rPr>
                        <a:t>Personal docente</a:t>
                      </a:r>
                    </a:p>
                    <a:p>
                      <a:r>
                        <a:rPr lang="es-ES" sz="1600" baseline="0" noProof="0" dirty="0">
                          <a:solidFill>
                            <a:srgbClr val="336699"/>
                          </a:solidFill>
                          <a:latin typeface="Verdana" panose="020B0604030504040204" pitchFamily="34" charset="0"/>
                          <a:ea typeface="Verdana" panose="020B0604030504040204" pitchFamily="34" charset="0"/>
                        </a:rPr>
                        <a:t>e investigador</a:t>
                      </a:r>
                    </a:p>
                    <a:p>
                      <a:endParaRPr lang="es-ES" sz="1600" baseline="0" noProof="0" dirty="0">
                        <a:solidFill>
                          <a:srgbClr val="336699"/>
                        </a:solidFill>
                        <a:latin typeface="Verdana" panose="020B0604030504040204" pitchFamily="34" charset="0"/>
                        <a:ea typeface="Verdana" panose="020B0604030504040204" pitchFamily="34" charset="0"/>
                      </a:endParaRPr>
                    </a:p>
                    <a:p>
                      <a:r>
                        <a:rPr lang="es-ES" sz="1600" baseline="0" noProof="0" dirty="0">
                          <a:solidFill>
                            <a:srgbClr val="336699"/>
                          </a:solidFill>
                          <a:latin typeface="Verdana" panose="020B0604030504040204" pitchFamily="34" charset="0"/>
                          <a:ea typeface="Verdana" panose="020B0604030504040204" pitchFamily="34" charset="0"/>
                        </a:rPr>
                        <a:t>Personal de administración</a:t>
                      </a:r>
                    </a:p>
                    <a:p>
                      <a:r>
                        <a:rPr lang="es-ES" sz="1600" baseline="0" noProof="0" dirty="0">
                          <a:solidFill>
                            <a:srgbClr val="336699"/>
                          </a:solidFill>
                          <a:latin typeface="Verdana" panose="020B0604030504040204" pitchFamily="34" charset="0"/>
                          <a:ea typeface="Verdana" panose="020B0604030504040204" pitchFamily="34" charset="0"/>
                        </a:rPr>
                        <a:t>y servicios</a:t>
                      </a:r>
                      <a:endParaRPr lang="es-ES" sz="1600" noProof="0" dirty="0">
                        <a:solidFill>
                          <a:srgbClr val="336699"/>
                        </a:solidFill>
                        <a:latin typeface="Verdana" panose="020B0604030504040204" pitchFamily="34" charset="0"/>
                        <a:ea typeface="Verdana" panose="020B0604030504040204" pitchFamily="34" charset="0"/>
                      </a:endParaRPr>
                    </a:p>
                  </a:txBody>
                  <a:tcPr/>
                </a:tc>
                <a:tc>
                  <a:txBody>
                    <a:bodyPr/>
                    <a:lstStyle/>
                    <a:p>
                      <a:r>
                        <a:rPr lang="ca-ES" sz="1600" kern="1200" baseline="0" dirty="0">
                          <a:solidFill>
                            <a:srgbClr val="336699"/>
                          </a:solidFill>
                          <a:latin typeface="Verdana" panose="020B0604030504040204" pitchFamily="34" charset="0"/>
                          <a:ea typeface="Verdana" panose="020B0604030504040204" pitchFamily="34" charset="0"/>
                          <a:cs typeface="+mn-cs"/>
                        </a:rPr>
                        <a:t>10</a:t>
                      </a:r>
                    </a:p>
                  </a:txBody>
                  <a:tcPr anchor="ctr" anchorCtr="1"/>
                </a:tc>
                <a:tc>
                  <a:txBody>
                    <a:bodyPr/>
                    <a:lstStyle/>
                    <a:p>
                      <a:r>
                        <a:rPr lang="ca-ES" sz="1600" kern="1200" baseline="0" dirty="0">
                          <a:solidFill>
                            <a:srgbClr val="336699"/>
                          </a:solidFill>
                          <a:latin typeface="Verdana" panose="020B0604030504040204" pitchFamily="34" charset="0"/>
                          <a:ea typeface="Verdana" panose="020B0604030504040204" pitchFamily="34" charset="0"/>
                          <a:cs typeface="+mn-cs"/>
                        </a:rPr>
                        <a:t>6</a:t>
                      </a:r>
                    </a:p>
                  </a:txBody>
                  <a:tcPr anchor="ctr" anchorCtr="1"/>
                </a:tc>
                <a:tc>
                  <a:txBody>
                    <a:bodyPr/>
                    <a:lstStyle/>
                    <a:p>
                      <a:r>
                        <a:rPr lang="ca-ES" sz="1600" kern="1200" baseline="0" dirty="0">
                          <a:solidFill>
                            <a:srgbClr val="336699"/>
                          </a:solidFill>
                          <a:latin typeface="Verdana" panose="020B0604030504040204" pitchFamily="34" charset="0"/>
                          <a:ea typeface="Verdana" panose="020B0604030504040204" pitchFamily="34" charset="0"/>
                          <a:cs typeface="+mn-cs"/>
                        </a:rPr>
                        <a:t>21</a:t>
                      </a:r>
                    </a:p>
                  </a:txBody>
                  <a:tcPr anchor="ctr" anchorCtr="1"/>
                </a:tc>
                <a:extLst>
                  <a:ext uri="{0D108BD9-81ED-4DB2-BD59-A6C34878D82A}">
                    <a16:rowId xmlns:a16="http://schemas.microsoft.com/office/drawing/2014/main" val="303054177"/>
                  </a:ext>
                </a:extLst>
              </a:tr>
            </a:tbl>
          </a:graphicData>
        </a:graphic>
      </p:graphicFrame>
    </p:spTree>
    <p:extLst>
      <p:ext uri="{BB962C8B-B14F-4D97-AF65-F5344CB8AC3E}">
        <p14:creationId xmlns:p14="http://schemas.microsoft.com/office/powerpoint/2010/main" val="41930523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BB8590-CFFE-4032-B282-50D00CEFD67C}"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8374" name="Rectangle 7"/>
          <p:cNvSpPr>
            <a:spLocks noGrp="1" noChangeArrowheads="1"/>
          </p:cNvSpPr>
          <p:nvPr>
            <p:ph type="title" idx="4294967295"/>
          </p:nvPr>
        </p:nvSpPr>
        <p:spPr bwMode="auto">
          <a:xfrm>
            <a:off x="466725" y="783838"/>
            <a:ext cx="8677275" cy="812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ca-ES" sz="2000" b="1" dirty="0">
                <a:solidFill>
                  <a:srgbClr val="336699"/>
                </a:solidFill>
                <a:latin typeface="Verdana" panose="020B0604030504040204" pitchFamily="34" charset="0"/>
              </a:rPr>
              <a:t>Préstamo interbibliotecario</a:t>
            </a:r>
            <a:r>
              <a:rPr lang="ca-ES" altLang="ca-ES" sz="2000" b="1" dirty="0">
                <a:solidFill>
                  <a:srgbClr val="336699"/>
                </a:solidFill>
                <a:latin typeface="Verdana" panose="020B0604030504040204" pitchFamily="34" charset="0"/>
              </a:rPr>
              <a:t/>
            </a:r>
            <a:br>
              <a:rPr lang="ca-ES" altLang="ca-ES" sz="2000" b="1" dirty="0">
                <a:solidFill>
                  <a:srgbClr val="336699"/>
                </a:solidFill>
                <a:latin typeface="Verdana" panose="020B0604030504040204" pitchFamily="34" charset="0"/>
              </a:rPr>
            </a:br>
            <a:r>
              <a:rPr lang="ca-ES" altLang="ca-ES" sz="1600" dirty="0">
                <a:solidFill>
                  <a:srgbClr val="336699"/>
                </a:solidFill>
                <a:latin typeface="Verdana" panose="020B0604030504040204" pitchFamily="34" charset="0"/>
                <a:ea typeface="Verdana" panose="020B0604030504040204" pitchFamily="34" charset="0"/>
                <a:cs typeface="Verdana" panose="020B0604030504040204" pitchFamily="34" charset="0"/>
                <a:hlinkClick r:id="rId2"/>
              </a:rPr>
              <a:t>crai.ub.edu/es/que-ofrece-el-crai/prestamo/prestamo-pi</a:t>
            </a:r>
            <a:r>
              <a:rPr lang="ca-ES" altLang="ca-ES" sz="1600" dirty="0">
                <a:solidFill>
                  <a:srgbClr val="336699"/>
                </a:solidFill>
                <a:latin typeface="Verdana" panose="020B0604030504040204" pitchFamily="34" charset="0"/>
                <a:ea typeface="Verdana" panose="020B0604030504040204" pitchFamily="34" charset="0"/>
                <a:cs typeface="Verdana" panose="020B0604030504040204" pitchFamily="34" charset="0"/>
              </a:rPr>
              <a:t> </a:t>
            </a:r>
            <a:br>
              <a:rPr lang="ca-ES" altLang="ca-ES" sz="1600" dirty="0">
                <a:solidFill>
                  <a:srgbClr val="336699"/>
                </a:solidFill>
                <a:latin typeface="Verdana" panose="020B0604030504040204" pitchFamily="34" charset="0"/>
                <a:ea typeface="Verdana" panose="020B0604030504040204" pitchFamily="34" charset="0"/>
                <a:cs typeface="Verdana" panose="020B0604030504040204" pitchFamily="34" charset="0"/>
              </a:rPr>
            </a:br>
            <a:endParaRPr lang="ca-ES" altLang="ca-ES" sz="16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sp>
        <p:nvSpPr>
          <p:cNvPr id="58371" name="AutoShape 2"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372" name="AutoShape 4"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373" name="AutoShape 6"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375" name="Rectangle 11"/>
          <p:cNvSpPr>
            <a:spLocks noChangeArrowheads="1"/>
          </p:cNvSpPr>
          <p:nvPr/>
        </p:nvSpPr>
        <p:spPr bwMode="auto">
          <a:xfrm>
            <a:off x="473075" y="1675503"/>
            <a:ext cx="78978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El servicio de préstamo interbibliotecario tiene por objetivo localizar y obtener el original o la copia de cualquier tipo de documento que no se encuentre en el CRAI de la UB y que tampoco no esté disponible en otras universidades catalanas a través del </a:t>
            </a:r>
            <a:r>
              <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hlinkClick r:id="rId3" tooltip="PUC"/>
              </a:rPr>
              <a:t>PUC</a:t>
            </a:r>
            <a:r>
              <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Asimismo, actúa como centro prestatario de los fondos propios para otras instituciones. Este servicio está sujeto a </a:t>
            </a:r>
            <a:r>
              <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hlinkClick r:id="rId4" tooltip="Tarifes"/>
              </a:rPr>
              <a:t>tarifas</a:t>
            </a:r>
            <a:r>
              <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a:t>
            </a:r>
          </a:p>
        </p:txBody>
      </p:sp>
    </p:spTree>
    <p:extLst>
      <p:ext uri="{BB962C8B-B14F-4D97-AF65-F5344CB8AC3E}">
        <p14:creationId xmlns:p14="http://schemas.microsoft.com/office/powerpoint/2010/main" val="398027584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2618C4-7A72-44EE-B45C-2647ECE67699}"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3491" name="Rectangle 2"/>
          <p:cNvSpPr>
            <a:spLocks noChangeArrowheads="1"/>
          </p:cNvSpPr>
          <p:nvPr/>
        </p:nvSpPr>
        <p:spPr bwMode="auto">
          <a:xfrm>
            <a:off x="490424" y="796283"/>
            <a:ext cx="856773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Acceso a los recursos electrónicos</a:t>
            </a:r>
            <a:r>
              <a:rPr kumimoji="0" lang="ca-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
            </a:r>
            <a:br>
              <a:rPr kumimoji="0" lang="ca-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br>
            <a:endParaRPr kumimoji="0" lang="ca-ES" altLang="ca-ES"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3492" name="2 CuadroTexto"/>
          <p:cNvSpPr txBox="1">
            <a:spLocks noChangeArrowheads="1"/>
          </p:cNvSpPr>
          <p:nvPr/>
        </p:nvSpPr>
        <p:spPr bwMode="auto">
          <a:xfrm>
            <a:off x="490423" y="1688835"/>
            <a:ext cx="8453551"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Mediante el Servicio Intermediario de acceso a los Recursos Electrónicos (SIRE), desde un ordenador o dispositivo situado dentro o fuera de la red de la UB puedes acceder a los recursos electrónicos de información contratados por el CRAI de la UB.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Para entrar, debes disponer del </a:t>
            </a:r>
            <a:r>
              <a:rPr kumimoji="0" lang="es-ES" altLang="ca-ES" sz="1800" b="1"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identificador UB</a:t>
            </a:r>
            <a:r>
              <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y de la </a:t>
            </a:r>
            <a:r>
              <a:rPr kumimoji="0" lang="es-ES" altLang="ca-ES" sz="1800" b="1"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contraseña</a:t>
            </a:r>
            <a:r>
              <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con la que accedes a la intranet de la UB (PDI, PAS o </a:t>
            </a:r>
            <a:r>
              <a:rPr kumimoji="0" lang="es-ES" altLang="ca-ES" sz="1800" b="0" i="0" u="none" strike="noStrike" kern="1200" cap="none" spc="0" normalizeH="0" baseline="0" noProof="0" dirty="0" err="1">
                <a:ln>
                  <a:noFill/>
                </a:ln>
                <a:solidFill>
                  <a:srgbClr val="646464"/>
                </a:solidFill>
                <a:effectLst/>
                <a:uLnTx/>
                <a:uFillTx/>
                <a:latin typeface="Verdana" panose="020B0604030504040204" pitchFamily="34" charset="0"/>
                <a:ea typeface="+mn-ea"/>
                <a:cs typeface="Arial" panose="020B0604020202020204" pitchFamily="34" charset="0"/>
              </a:rPr>
              <a:t>MónUB</a:t>
            </a:r>
            <a:r>
              <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altLang="ca-ES" dirty="0">
              <a:solidFill>
                <a:srgbClr val="646464"/>
              </a:solidFill>
              <a:latin typeface="Verdana" panose="020B0604030504040204" pitchFamily="34" charset="0"/>
            </a:endParaRPr>
          </a:p>
          <a:p>
            <a:r>
              <a:rPr lang="ca-ES" altLang="ca-ES" b="1" dirty="0">
                <a:solidFill>
                  <a:srgbClr val="336699"/>
                </a:solidFill>
                <a:latin typeface="Verdana" panose="020B0604030504040204" pitchFamily="34" charset="0"/>
              </a:rPr>
              <a:t>Library Access: </a:t>
            </a:r>
            <a:r>
              <a:rPr lang="es-ES" sz="1500" dirty="0">
                <a:latin typeface="Verdana" panose="020B0604030504040204" pitchFamily="34" charset="0"/>
                <a:ea typeface="Verdana" panose="020B0604030504040204" pitchFamily="34" charset="0"/>
                <a:hlinkClick r:id="rId2"/>
              </a:rPr>
              <a:t>crai.ub.edu/ca/que-</a:t>
            </a:r>
            <a:r>
              <a:rPr lang="es-ES" sz="1500" dirty="0" err="1">
                <a:latin typeface="Verdana" panose="020B0604030504040204" pitchFamily="34" charset="0"/>
                <a:ea typeface="Verdana" panose="020B0604030504040204" pitchFamily="34" charset="0"/>
                <a:hlinkClick r:id="rId2"/>
              </a:rPr>
              <a:t>ofereix</a:t>
            </a:r>
            <a:r>
              <a:rPr lang="es-ES" sz="1500" dirty="0">
                <a:latin typeface="Verdana" panose="020B0604030504040204" pitchFamily="34" charset="0"/>
                <a:ea typeface="Verdana" panose="020B0604030504040204" pitchFamily="34" charset="0"/>
                <a:hlinkClick r:id="rId2"/>
              </a:rPr>
              <a:t>-el-</a:t>
            </a:r>
            <a:r>
              <a:rPr lang="es-ES" sz="1500" dirty="0" err="1">
                <a:latin typeface="Verdana" panose="020B0604030504040204" pitchFamily="34" charset="0"/>
                <a:ea typeface="Verdana" panose="020B0604030504040204" pitchFamily="34" charset="0"/>
                <a:hlinkClick r:id="rId2"/>
              </a:rPr>
              <a:t>crai</a:t>
            </a:r>
            <a:r>
              <a:rPr lang="es-ES" sz="1500" dirty="0">
                <a:latin typeface="Verdana" panose="020B0604030504040204" pitchFamily="34" charset="0"/>
                <a:ea typeface="Verdana" panose="020B0604030504040204" pitchFamily="34" charset="0"/>
                <a:hlinkClick r:id="rId2"/>
              </a:rPr>
              <a:t>/</a:t>
            </a:r>
            <a:r>
              <a:rPr lang="es-ES" sz="1500" dirty="0" err="1">
                <a:latin typeface="Verdana" panose="020B0604030504040204" pitchFamily="34" charset="0"/>
                <a:ea typeface="Verdana" panose="020B0604030504040204" pitchFamily="34" charset="0"/>
                <a:hlinkClick r:id="rId2"/>
              </a:rPr>
              <a:t>acces</a:t>
            </a:r>
            <a:r>
              <a:rPr lang="es-ES" sz="1500" dirty="0">
                <a:latin typeface="Verdana" panose="020B0604030504040204" pitchFamily="34" charset="0"/>
                <a:ea typeface="Verdana" panose="020B0604030504040204" pitchFamily="34" charset="0"/>
                <a:hlinkClick r:id="rId2"/>
              </a:rPr>
              <a:t>-recursos/</a:t>
            </a:r>
            <a:r>
              <a:rPr lang="es-ES" sz="1500" dirty="0" err="1">
                <a:latin typeface="Verdana" panose="020B0604030504040204" pitchFamily="34" charset="0"/>
                <a:ea typeface="Verdana" panose="020B0604030504040204" pitchFamily="34" charset="0"/>
                <a:hlinkClick r:id="rId2"/>
              </a:rPr>
              <a:t>library-access</a:t>
            </a:r>
            <a:endParaRPr lang="ca-ES" altLang="ca-ES" sz="1500" dirty="0">
              <a:solidFill>
                <a:srgbClr val="646464"/>
              </a:solidFill>
              <a:latin typeface="Verdana" panose="020B0604030504040204" pitchFamily="34" charset="0"/>
            </a:endParaRPr>
          </a:p>
          <a:p>
            <a:pPr algn="just">
              <a:lnSpc>
                <a:spcPts val="1200"/>
              </a:lnSpc>
            </a:pPr>
            <a:endParaRPr lang="ca-ES" altLang="ca-ES" dirty="0">
              <a:solidFill>
                <a:srgbClr val="646464"/>
              </a:solidFill>
              <a:latin typeface="Verdana" panose="020B0604030504040204" pitchFamily="34" charset="0"/>
            </a:endParaRPr>
          </a:p>
          <a:p>
            <a:pPr algn="just"/>
            <a:r>
              <a:rPr lang="es-ES" altLang="ca-ES" dirty="0">
                <a:solidFill>
                  <a:srgbClr val="646464"/>
                </a:solidFill>
                <a:latin typeface="Verdana" panose="020B0604030504040204" pitchFamily="34" charset="0"/>
              </a:rPr>
              <a:t>Library Access es una </a:t>
            </a:r>
            <a:r>
              <a:rPr lang="es-ES" altLang="ca-ES" b="1" dirty="0">
                <a:solidFill>
                  <a:srgbClr val="646464"/>
                </a:solidFill>
                <a:latin typeface="Verdana" panose="020B0604030504040204" pitchFamily="34" charset="0"/>
              </a:rPr>
              <a:t>extensión</a:t>
            </a:r>
            <a:r>
              <a:rPr lang="es-ES" altLang="ca-ES" dirty="0">
                <a:solidFill>
                  <a:srgbClr val="646464"/>
                </a:solidFill>
                <a:latin typeface="Verdana" panose="020B0604030504040204" pitchFamily="34" charset="0"/>
              </a:rPr>
              <a:t> del navegador que facilita el acceso a los recursos electrónicos subscritos por el CRAI de la Universidad de Barcelona. Mientras navegáis por revistas electrónicas, bases de datos y otros recursos electrónicos, la extensión detectará aquellos que el CRAI tenga subscritos, os mostrará un anuncio emergente </a:t>
            </a:r>
            <a:r>
              <a:rPr lang="es-ES" altLang="ca-ES" i="1" dirty="0">
                <a:solidFill>
                  <a:srgbClr val="646464"/>
                </a:solidFill>
                <a:latin typeface="Verdana" panose="020B0604030504040204" pitchFamily="34" charset="0"/>
              </a:rPr>
              <a:t>(pop-up)</a:t>
            </a:r>
            <a:r>
              <a:rPr lang="es-ES" altLang="ca-ES" dirty="0">
                <a:solidFill>
                  <a:srgbClr val="646464"/>
                </a:solidFill>
                <a:latin typeface="Verdana" panose="020B0604030504040204" pitchFamily="34" charset="0"/>
              </a:rPr>
              <a:t> y tendréis acceso directo al contenido.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p:txBody>
      </p:sp>
      <p:sp>
        <p:nvSpPr>
          <p:cNvPr id="5" name="Rectangle 1">
            <a:extLst>
              <a:ext uri="{FF2B5EF4-FFF2-40B4-BE49-F238E27FC236}">
                <a16:creationId xmlns:a16="http://schemas.microsoft.com/office/drawing/2014/main" id="{F0FBCBB0-14AB-49CD-B6B5-31D17D0372DF}"/>
              </a:ext>
            </a:extLst>
          </p:cNvPr>
          <p:cNvSpPr/>
          <p:nvPr/>
        </p:nvSpPr>
        <p:spPr>
          <a:xfrm>
            <a:off x="490425" y="1319503"/>
            <a:ext cx="8024926" cy="369332"/>
          </a:xfrm>
          <a:prstGeom prst="rect">
            <a:avLst/>
          </a:prstGeom>
        </p:spPr>
        <p:txBody>
          <a:bodyPr wrap="square">
            <a:spAutoFit/>
          </a:bodyPr>
          <a:lstStyle/>
          <a:p>
            <a:r>
              <a:rPr lang="ca-ES" altLang="ca-ES" b="1" dirty="0">
                <a:solidFill>
                  <a:srgbClr val="336699"/>
                </a:solidFill>
                <a:latin typeface="Verdana" panose="020B0604030504040204" pitchFamily="34" charset="0"/>
              </a:rPr>
              <a:t>SIRE: </a:t>
            </a:r>
            <a:r>
              <a:rPr lang="es-ES" sz="1500" dirty="0">
                <a:latin typeface="Verdana" panose="020B0604030504040204" pitchFamily="34" charset="0"/>
                <a:ea typeface="Verdana" panose="020B0604030504040204" pitchFamily="34" charset="0"/>
                <a:hlinkClick r:id="rId3"/>
              </a:rPr>
              <a:t>crai.ub.edu/es/que-ofrece-el-crai/acceso-recursos/acceso-recursos-proxy</a:t>
            </a:r>
            <a:endParaRPr lang="ca-ES" altLang="ca-ES" sz="1500"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6547289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74674" y="1901626"/>
            <a:ext cx="3733730" cy="326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5"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AD6CBE-C156-456A-AF15-24E1C8D3CC64}"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4516" name="4 Título"/>
          <p:cNvSpPr>
            <a:spLocks/>
          </p:cNvSpPr>
          <p:nvPr/>
        </p:nvSpPr>
        <p:spPr bwMode="auto">
          <a:xfrm>
            <a:off x="423494" y="842538"/>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 Campus Virtual </a:t>
            </a:r>
            <a:br>
              <a:rPr kumimoji="0" lang="es-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br>
            <a:r>
              <a:rPr kumimoji="0" lang="es-ES" altLang="ca-ES" sz="2000" b="0"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
            </a:r>
            <a:br>
              <a:rPr kumimoji="0" lang="es-ES" altLang="ca-ES" sz="2000" b="0"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br>
            <a:endParaRPr kumimoji="0" lang="ca-ES" altLang="ca-ES" sz="2000" b="0"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endParaRPr>
          </a:p>
        </p:txBody>
      </p:sp>
      <p:sp>
        <p:nvSpPr>
          <p:cNvPr id="64517" name="QuadreDeText 1">
            <a:hlinkClick r:id="rId3"/>
          </p:cNvPr>
          <p:cNvSpPr txBox="1">
            <a:spLocks noChangeArrowheads="1"/>
          </p:cNvSpPr>
          <p:nvPr/>
        </p:nvSpPr>
        <p:spPr bwMode="auto">
          <a:xfrm>
            <a:off x="574675" y="1201538"/>
            <a:ext cx="6911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altLang="ca-ES" sz="16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hlinkClick r:id="rId4"/>
              </a:rPr>
              <a:t>campusvirtual.ub.edu/?lang=es</a:t>
            </a:r>
            <a:r>
              <a:rPr kumimoji="0" lang="ca-ES" altLang="ca-ES" sz="16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alt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518" name="AutoShape 6"/>
          <p:cNvSpPr>
            <a:spLocks noChangeArrowheads="1"/>
          </p:cNvSpPr>
          <p:nvPr/>
        </p:nvSpPr>
        <p:spPr bwMode="auto">
          <a:xfrm rot="-2154584">
            <a:off x="983851" y="4045884"/>
            <a:ext cx="1691864" cy="640009"/>
          </a:xfrm>
          <a:prstGeom prst="leftArrow">
            <a:avLst>
              <a:gd name="adj1" fmla="val 39507"/>
              <a:gd name="adj2" fmla="val 83344"/>
            </a:avLst>
          </a:prstGeom>
          <a:solidFill>
            <a:srgbClr val="336699"/>
          </a:solidFill>
          <a:ln w="9525">
            <a:solidFill>
              <a:srgbClr val="000000"/>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20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rPr>
              <a:t>Campus Virtual</a:t>
            </a:r>
          </a:p>
        </p:txBody>
      </p:sp>
      <p:pic>
        <p:nvPicPr>
          <p:cNvPr id="64519" name="3 Imagen"/>
          <p:cNvPicPr>
            <a:picLocks noChangeAspect="1"/>
          </p:cNvPicPr>
          <p:nvPr/>
        </p:nvPicPr>
        <p:blipFill>
          <a:blip r:embed="rId5">
            <a:extLst>
              <a:ext uri="{28A0092B-C50C-407E-A947-70E740481C1C}">
                <a14:useLocalDpi xmlns:a14="http://schemas.microsoft.com/office/drawing/2010/main" val="0"/>
              </a:ext>
            </a:extLst>
          </a:blip>
          <a:srcRect t="22820"/>
          <a:stretch>
            <a:fillRect/>
          </a:stretch>
        </p:blipFill>
        <p:spPr bwMode="auto">
          <a:xfrm>
            <a:off x="574674" y="5025051"/>
            <a:ext cx="1035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C033838-C672-4B13-A4E4-0674A00C66FF}"/>
              </a:ext>
            </a:extLst>
          </p:cNvPr>
          <p:cNvSpPr/>
          <p:nvPr/>
        </p:nvSpPr>
        <p:spPr>
          <a:xfrm>
            <a:off x="4397765" y="1703576"/>
            <a:ext cx="3463927" cy="1569660"/>
          </a:xfrm>
          <a:prstGeom prst="rect">
            <a:avLst/>
          </a:prstGeom>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mn-cs"/>
              </a:rPr>
              <a:t>Es la herramienta de trabajo con la que accedes a tus asignaturas y puedes consultar la bibliografía recomendada, los materiales docentes y las actividades. </a:t>
            </a:r>
          </a:p>
        </p:txBody>
      </p:sp>
      <p:pic>
        <p:nvPicPr>
          <p:cNvPr id="2" name="Imat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7765" y="3352720"/>
            <a:ext cx="3733731" cy="2681916"/>
          </a:xfrm>
          <a:prstGeom prst="rect">
            <a:avLst/>
          </a:prstGeom>
          <a:ln>
            <a:solidFill>
              <a:schemeClr val="bg1">
                <a:lumMod val="85000"/>
              </a:schemeClr>
            </a:solidFill>
          </a:ln>
        </p:spPr>
      </p:pic>
      <p:sp>
        <p:nvSpPr>
          <p:cNvPr id="11" name="AutoShape 5"/>
          <p:cNvSpPr>
            <a:spLocks noChangeArrowheads="1"/>
          </p:cNvSpPr>
          <p:nvPr/>
        </p:nvSpPr>
        <p:spPr bwMode="auto">
          <a:xfrm>
            <a:off x="6995501" y="4580727"/>
            <a:ext cx="1716860" cy="562488"/>
          </a:xfrm>
          <a:prstGeom prst="wedgeRoundRectCallout">
            <a:avLst>
              <a:gd name="adj1" fmla="val 80"/>
              <a:gd name="adj2" fmla="val -216210"/>
              <a:gd name="adj3" fmla="val 16667"/>
            </a:avLst>
          </a:prstGeom>
          <a:solidFill>
            <a:srgbClr val="336699"/>
          </a:solidFill>
          <a:ln w="9525">
            <a:solidFill>
              <a:schemeClr val="tx1"/>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altLang="ca-ES" sz="1400" b="1"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rPr>
              <a:t>Identificador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ca-ES" sz="1400" b="1" i="0" u="none" strike="noStrike" kern="1200" cap="none" spc="0" normalizeH="0" baseline="0" dirty="0">
                <a:ln>
                  <a:noFill/>
                </a:ln>
                <a:solidFill>
                  <a:prstClr val="white"/>
                </a:solidFill>
                <a:effectLst/>
                <a:uLnTx/>
                <a:uFillTx/>
                <a:latin typeface="Verdana" panose="020B0604030504040204" pitchFamily="34" charset="0"/>
                <a:ea typeface="+mn-ea"/>
                <a:cs typeface="Arial" panose="020B0604020202020204" pitchFamily="34" charset="0"/>
              </a:rPr>
              <a:t>y contraseña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altLang="ca-ES" sz="2000" b="1"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endParaRPr>
          </a:p>
        </p:txBody>
      </p:sp>
      <p:sp>
        <p:nvSpPr>
          <p:cNvPr id="5" name="Rectangle arrodonit 4"/>
          <p:cNvSpPr/>
          <p:nvPr/>
        </p:nvSpPr>
        <p:spPr>
          <a:xfrm>
            <a:off x="7600083" y="3300943"/>
            <a:ext cx="356283" cy="234462"/>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30663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47800" y="1953047"/>
            <a:ext cx="5934075" cy="450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3" name="Rectangle 2"/>
          <p:cNvSpPr>
            <a:spLocks noChangeArrowheads="1"/>
          </p:cNvSpPr>
          <p:nvPr/>
        </p:nvSpPr>
        <p:spPr bwMode="auto">
          <a:xfrm>
            <a:off x="477644" y="792453"/>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Recursos de información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altLang="ca-ES" sz="1600" b="0"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hlinkClick r:id="rId3"/>
              </a:rPr>
              <a:t>crai.ub.edu/es/recursos-de-informacion</a:t>
            </a:r>
            <a:r>
              <a:rPr kumimoji="0" lang="ca-ES" altLang="ca-ES" sz="1600" b="0"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 </a:t>
            </a:r>
          </a:p>
        </p:txBody>
      </p:sp>
      <p:sp>
        <p:nvSpPr>
          <p:cNvPr id="9" name="Rectangle arrodonit 8"/>
          <p:cNvSpPr/>
          <p:nvPr/>
        </p:nvSpPr>
        <p:spPr>
          <a:xfrm>
            <a:off x="1240367" y="3038208"/>
            <a:ext cx="1376362" cy="244951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565"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61CAB9-5205-4AFE-8B0B-181BCB13305A}"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98070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6344FB4-25C9-49EC-BBF1-F255B60EF835}"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7587" name="Rectangle 2"/>
          <p:cNvSpPr>
            <a:spLocks noChangeArrowheads="1"/>
          </p:cNvSpPr>
          <p:nvPr/>
        </p:nvSpPr>
        <p:spPr bwMode="auto">
          <a:xfrm>
            <a:off x="549140" y="453353"/>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2000" b="1"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Códigos y contraseñas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altLang="ca-ES" sz="1400" b="0"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hlinkClick r:id="rId2"/>
              </a:rPr>
              <a:t>crai.ub.edu/es/que-ofrece-el-crai/acceso-recursos/acceso-recursos-autenticacion</a:t>
            </a:r>
            <a:r>
              <a:rPr kumimoji="0" lang="ca-ES" altLang="ca-ES" sz="1400" b="0" i="0" u="none" strike="noStrike" kern="1200" cap="none" spc="0" normalizeH="0" baseline="0" noProof="0" dirty="0">
                <a:ln>
                  <a:noFill/>
                </a:ln>
                <a:solidFill>
                  <a:srgbClr val="336699"/>
                </a:solidFill>
                <a:effectLst/>
                <a:uLnTx/>
                <a:uFillTx/>
                <a:latin typeface="Verdana" panose="020B0604030504040204" pitchFamily="34" charset="0"/>
                <a:ea typeface="+mn-ea"/>
                <a:cs typeface="Arial" panose="020B0604020202020204" pitchFamily="34" charset="0"/>
              </a:rPr>
              <a:t> </a:t>
            </a:r>
          </a:p>
        </p:txBody>
      </p:sp>
      <p:sp>
        <p:nvSpPr>
          <p:cNvPr id="67588" name="2 CuadroTexto"/>
          <p:cNvSpPr txBox="1">
            <a:spLocks noChangeArrowheads="1"/>
          </p:cNvSpPr>
          <p:nvPr/>
        </p:nvSpPr>
        <p:spPr bwMode="auto">
          <a:xfrm>
            <a:off x="1512179" y="6497160"/>
            <a:ext cx="78501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5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Mira este </a:t>
            </a:r>
            <a:r>
              <a:rPr kumimoji="0" lang="es-ES" altLang="ca-ES" sz="15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hlinkClick r:id="rId3"/>
              </a:rPr>
              <a:t>vídeo explicativo</a:t>
            </a:r>
            <a:r>
              <a:rPr kumimoji="0" lang="es-ES" altLang="ca-ES" sz="15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para generar los códigos.</a:t>
            </a:r>
          </a:p>
        </p:txBody>
      </p:sp>
      <p:graphicFrame>
        <p:nvGraphicFramePr>
          <p:cNvPr id="2" name="Taula 1"/>
          <p:cNvGraphicFramePr>
            <a:graphicFrameLocks noGrp="1"/>
          </p:cNvGraphicFramePr>
          <p:nvPr/>
        </p:nvGraphicFramePr>
        <p:xfrm>
          <a:off x="618265" y="1009662"/>
          <a:ext cx="7897084" cy="5466151"/>
        </p:xfrm>
        <a:graphic>
          <a:graphicData uri="http://schemas.openxmlformats.org/drawingml/2006/table">
            <a:tbl>
              <a:tblPr firstRow="1" bandRow="1">
                <a:tableStyleId>{5C22544A-7EE6-4342-B048-85BDC9FD1C3A}</a:tableStyleId>
              </a:tblPr>
              <a:tblGrid>
                <a:gridCol w="1325255">
                  <a:extLst>
                    <a:ext uri="{9D8B030D-6E8A-4147-A177-3AD203B41FA5}">
                      <a16:colId xmlns:a16="http://schemas.microsoft.com/office/drawing/2014/main" val="4175932874"/>
                    </a:ext>
                  </a:extLst>
                </a:gridCol>
                <a:gridCol w="2378088">
                  <a:extLst>
                    <a:ext uri="{9D8B030D-6E8A-4147-A177-3AD203B41FA5}">
                      <a16:colId xmlns:a16="http://schemas.microsoft.com/office/drawing/2014/main" val="1555762763"/>
                    </a:ext>
                  </a:extLst>
                </a:gridCol>
                <a:gridCol w="4193741">
                  <a:extLst>
                    <a:ext uri="{9D8B030D-6E8A-4147-A177-3AD203B41FA5}">
                      <a16:colId xmlns:a16="http://schemas.microsoft.com/office/drawing/2014/main" val="493655513"/>
                    </a:ext>
                  </a:extLst>
                </a:gridCol>
              </a:tblGrid>
              <a:tr h="240390">
                <a:tc>
                  <a:txBody>
                    <a:bodyPr/>
                    <a:lstStyle/>
                    <a:p>
                      <a:r>
                        <a:rPr lang="ca-ES" sz="1000" dirty="0">
                          <a:latin typeface="Verdana" panose="020B0604030504040204" pitchFamily="34" charset="0"/>
                          <a:ea typeface="Verdana" panose="020B0604030504040204" pitchFamily="34" charset="0"/>
                        </a:rPr>
                        <a:t>Identificador</a:t>
                      </a:r>
                    </a:p>
                  </a:txBody>
                  <a:tcPr/>
                </a:tc>
                <a:tc>
                  <a:txBody>
                    <a:bodyPr/>
                    <a:lstStyle/>
                    <a:p>
                      <a:r>
                        <a:rPr lang="es-ES" sz="1000" noProof="0" dirty="0">
                          <a:latin typeface="Verdana" panose="020B0604030504040204" pitchFamily="34" charset="0"/>
                          <a:ea typeface="Verdana" panose="020B0604030504040204" pitchFamily="34" charset="0"/>
                        </a:rPr>
                        <a:t>Servicios</a:t>
                      </a:r>
                    </a:p>
                  </a:txBody>
                  <a:tcPr/>
                </a:tc>
                <a:tc>
                  <a:txBody>
                    <a:bodyPr/>
                    <a:lstStyle/>
                    <a:p>
                      <a:r>
                        <a:rPr lang="es-ES" sz="1000" noProof="0" dirty="0">
                          <a:latin typeface="Verdana" panose="020B0604030504040204" pitchFamily="34" charset="0"/>
                          <a:ea typeface="Verdana" panose="020B0604030504040204" pitchFamily="34" charset="0"/>
                        </a:rPr>
                        <a:t>Acceso</a:t>
                      </a:r>
                    </a:p>
                  </a:txBody>
                  <a:tcPr/>
                </a:tc>
                <a:extLst>
                  <a:ext uri="{0D108BD9-81ED-4DB2-BD59-A6C34878D82A}">
                    <a16:rowId xmlns:a16="http://schemas.microsoft.com/office/drawing/2014/main" val="1391010594"/>
                  </a:ext>
                </a:extLst>
              </a:tr>
              <a:tr h="1216856">
                <a:tc>
                  <a:txBody>
                    <a:bodyPr/>
                    <a:lstStyle/>
                    <a:p>
                      <a:r>
                        <a:rPr lang="ca-ES" sz="1200" b="1" dirty="0">
                          <a:solidFill>
                            <a:srgbClr val="336699"/>
                          </a:solidFill>
                          <a:latin typeface="Verdana" panose="020B0604030504040204" pitchFamily="34" charset="0"/>
                          <a:ea typeface="Verdana" panose="020B0604030504040204" pitchFamily="34" charset="0"/>
                        </a:rPr>
                        <a:t>UB</a:t>
                      </a:r>
                      <a:endParaRPr lang="ca-ES" sz="1000" b="1" dirty="0">
                        <a:solidFill>
                          <a:srgbClr val="336699"/>
                        </a:solidFill>
                        <a:latin typeface="Verdana" panose="020B0604030504040204" pitchFamily="34" charset="0"/>
                        <a:ea typeface="Verdana" panose="020B0604030504040204" pitchFamily="34" charset="0"/>
                      </a:endParaRPr>
                    </a:p>
                  </a:txBody>
                  <a:tcPr anchor="ctr"/>
                </a:tc>
                <a:tc>
                  <a:txBody>
                    <a:bodyPr/>
                    <a:lstStyle/>
                    <a:p>
                      <a:pPr marL="285750" indent="-285750">
                        <a:buFont typeface="Arial" panose="020B0604020202020204" pitchFamily="34" charset="0"/>
                        <a:buChar char="•"/>
                      </a:pPr>
                      <a:endParaRPr lang="es-ES" sz="1000" noProof="0" dirty="0">
                        <a:solidFill>
                          <a:srgbClr val="336699"/>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s-ES" sz="1000" noProof="0" dirty="0">
                          <a:solidFill>
                            <a:srgbClr val="336699"/>
                          </a:solidFill>
                          <a:latin typeface="Verdana" panose="020B0604030504040204" pitchFamily="34" charset="0"/>
                          <a:ea typeface="Verdana" panose="020B0604030504040204" pitchFamily="34" charset="0"/>
                        </a:rPr>
                        <a:t>Campus virtual</a:t>
                      </a:r>
                    </a:p>
                    <a:p>
                      <a:pPr marL="285750" indent="-285750">
                        <a:buFont typeface="Arial" panose="020B0604020202020204" pitchFamily="34" charset="0"/>
                        <a:buChar char="•"/>
                      </a:pPr>
                      <a:r>
                        <a:rPr lang="es-ES" sz="1000" noProof="0" dirty="0">
                          <a:solidFill>
                            <a:srgbClr val="336699"/>
                          </a:solidFill>
                          <a:latin typeface="Verdana" panose="020B0604030504040204" pitchFamily="34" charset="0"/>
                          <a:ea typeface="Verdana" panose="020B0604030504040204" pitchFamily="34" charset="0"/>
                        </a:rPr>
                        <a:t>Cómo</a:t>
                      </a:r>
                      <a:r>
                        <a:rPr lang="es-ES" sz="1000" baseline="0" noProof="0" dirty="0">
                          <a:solidFill>
                            <a:srgbClr val="336699"/>
                          </a:solidFill>
                          <a:latin typeface="Verdana" panose="020B0604030504040204" pitchFamily="34" charset="0"/>
                          <a:ea typeface="Verdana" panose="020B0604030504040204" pitchFamily="34" charset="0"/>
                        </a:rPr>
                        <a:t> acceder a los recursos electrónicos</a:t>
                      </a:r>
                    </a:p>
                    <a:p>
                      <a:pPr marL="285750" indent="-285750">
                        <a:buFont typeface="Arial" panose="020B0604020202020204" pitchFamily="34" charset="0"/>
                        <a:buChar char="•"/>
                      </a:pPr>
                      <a:r>
                        <a:rPr lang="es-ES" sz="1000" baseline="0" noProof="0" dirty="0">
                          <a:solidFill>
                            <a:srgbClr val="336699"/>
                          </a:solidFill>
                          <a:latin typeface="Verdana" panose="020B0604030504040204" pitchFamily="34" charset="0"/>
                          <a:ea typeface="Verdana" panose="020B0604030504040204" pitchFamily="34" charset="0"/>
                        </a:rPr>
                        <a:t>Préstamo interbibliotecario</a:t>
                      </a:r>
                    </a:p>
                    <a:p>
                      <a:pPr marL="285750" indent="-285750">
                        <a:buFont typeface="Arial" panose="020B0604020202020204" pitchFamily="34" charset="0"/>
                        <a:buChar char="•"/>
                      </a:pPr>
                      <a:r>
                        <a:rPr lang="es-ES" sz="1000" baseline="0" noProof="0" dirty="0">
                          <a:solidFill>
                            <a:srgbClr val="336699"/>
                          </a:solidFill>
                          <a:latin typeface="Verdana" panose="020B0604030504040204" pitchFamily="34" charset="0"/>
                          <a:ea typeface="Verdana" panose="020B0604030504040204" pitchFamily="34" charset="0"/>
                        </a:rPr>
                        <a:t>Copias digitales</a:t>
                      </a:r>
                    </a:p>
                  </a:txBody>
                  <a:tcPr/>
                </a:tc>
                <a:tc>
                  <a:txBody>
                    <a:bodyPr/>
                    <a:lstStyle/>
                    <a:p>
                      <a:r>
                        <a:rPr lang="es-ES" sz="1000" b="1" noProof="0" dirty="0">
                          <a:solidFill>
                            <a:srgbClr val="336699"/>
                          </a:solidFill>
                          <a:latin typeface="Verdana" panose="020B0604030504040204" pitchFamily="34" charset="0"/>
                          <a:ea typeface="Verdana" panose="020B0604030504040204" pitchFamily="34" charset="0"/>
                        </a:rPr>
                        <a:t>Estudiantes:</a:t>
                      </a:r>
                      <a:r>
                        <a:rPr lang="es-ES" sz="1000" baseline="0" noProof="0" dirty="0">
                          <a:solidFill>
                            <a:srgbClr val="336699"/>
                          </a:solidFill>
                          <a:latin typeface="Verdana" panose="020B0604030504040204" pitchFamily="34" charset="0"/>
                          <a:ea typeface="Verdana" panose="020B0604030504040204" pitchFamily="34" charset="0"/>
                        </a:rPr>
                        <a:t> Código alfanumérico </a:t>
                      </a:r>
                      <a:br>
                        <a:rPr lang="es-ES" sz="1000" baseline="0" noProof="0" dirty="0">
                          <a:solidFill>
                            <a:srgbClr val="336699"/>
                          </a:solidFill>
                          <a:latin typeface="Verdana" panose="020B0604030504040204" pitchFamily="34" charset="0"/>
                          <a:ea typeface="Verdana" panose="020B0604030504040204" pitchFamily="34" charset="0"/>
                        </a:rPr>
                      </a:br>
                      <a:r>
                        <a:rPr lang="es-ES" sz="1000" baseline="0" noProof="0" dirty="0">
                          <a:solidFill>
                            <a:srgbClr val="336699"/>
                          </a:solidFill>
                          <a:latin typeface="Verdana" panose="020B0604030504040204" pitchFamily="34" charset="0"/>
                          <a:ea typeface="Verdana" panose="020B0604030504040204" pitchFamily="34" charset="0"/>
                        </a:rPr>
                        <a:t>                     Contraseña</a:t>
                      </a:r>
                    </a:p>
                    <a:p>
                      <a:endParaRPr lang="es-ES" sz="200" noProof="0" dirty="0">
                        <a:solidFill>
                          <a:srgbClr val="336699"/>
                        </a:solidFill>
                        <a:latin typeface="Verdana" panose="020B0604030504040204" pitchFamily="34" charset="0"/>
                        <a:ea typeface="Verdana" panose="020B0604030504040204" pitchFamily="34" charset="0"/>
                      </a:endParaRPr>
                    </a:p>
                    <a:p>
                      <a:r>
                        <a:rPr lang="es-ES" sz="1000" b="1" noProof="0" dirty="0">
                          <a:solidFill>
                            <a:srgbClr val="336699"/>
                          </a:solidFill>
                          <a:latin typeface="Verdana" panose="020B0604030504040204" pitchFamily="34" charset="0"/>
                          <a:ea typeface="Verdana" panose="020B0604030504040204" pitchFamily="34" charset="0"/>
                        </a:rPr>
                        <a:t>PAS/PDI:</a:t>
                      </a:r>
                      <a:r>
                        <a:rPr lang="es-ES" sz="1000" baseline="0" noProof="0" dirty="0">
                          <a:solidFill>
                            <a:srgbClr val="336699"/>
                          </a:solidFill>
                          <a:latin typeface="Verdana" panose="020B0604030504040204" pitchFamily="34" charset="0"/>
                          <a:ea typeface="Verdana" panose="020B0604030504040204" pitchFamily="34" charset="0"/>
                        </a:rPr>
                        <a:t> DNI</a:t>
                      </a:r>
                    </a:p>
                    <a:p>
                      <a:r>
                        <a:rPr lang="es-ES" sz="1000" baseline="0" noProof="0" dirty="0">
                          <a:solidFill>
                            <a:srgbClr val="336699"/>
                          </a:solidFill>
                          <a:latin typeface="Verdana" panose="020B0604030504040204" pitchFamily="34" charset="0"/>
                          <a:ea typeface="Verdana" panose="020B0604030504040204" pitchFamily="34" charset="0"/>
                        </a:rPr>
                        <a:t>                Contraseña</a:t>
                      </a:r>
                    </a:p>
                    <a:p>
                      <a:endParaRPr lang="es-ES" sz="200" noProof="0" dirty="0">
                        <a:solidFill>
                          <a:srgbClr val="336699"/>
                        </a:solidFill>
                        <a:latin typeface="Verdana" panose="020B0604030504040204" pitchFamily="34" charset="0"/>
                        <a:ea typeface="Verdana" panose="020B0604030504040204" pitchFamily="34" charset="0"/>
                      </a:endParaRPr>
                    </a:p>
                    <a:p>
                      <a:r>
                        <a:rPr lang="es-ES" sz="1000" b="1" baseline="0" noProof="0" dirty="0">
                          <a:solidFill>
                            <a:srgbClr val="336699"/>
                          </a:solidFill>
                          <a:latin typeface="Verdana" panose="020B0604030504040204" pitchFamily="34" charset="0"/>
                          <a:ea typeface="Verdana" panose="020B0604030504040204" pitchFamily="34" charset="0"/>
                        </a:rPr>
                        <a:t>Alumni UB autorizados: </a:t>
                      </a:r>
                      <a:r>
                        <a:rPr lang="es-ES" sz="1000" baseline="0" noProof="0" dirty="0">
                          <a:solidFill>
                            <a:srgbClr val="336699"/>
                          </a:solidFill>
                          <a:latin typeface="Verdana" panose="020B0604030504040204" pitchFamily="34" charset="0"/>
                          <a:ea typeface="Verdana" panose="020B0604030504040204" pitchFamily="34" charset="0"/>
                        </a:rPr>
                        <a:t>Código Alumni</a:t>
                      </a:r>
                    </a:p>
                    <a:p>
                      <a:r>
                        <a:rPr lang="es-ES" sz="1000" baseline="0" noProof="0" dirty="0">
                          <a:solidFill>
                            <a:srgbClr val="336699"/>
                          </a:solidFill>
                          <a:latin typeface="Verdana" panose="020B0604030504040204" pitchFamily="34" charset="0"/>
                          <a:ea typeface="Verdana" panose="020B0604030504040204" pitchFamily="34" charset="0"/>
                        </a:rPr>
                        <a:t>                                      Contraseña Alumni</a:t>
                      </a:r>
                      <a:r>
                        <a:rPr lang="es-ES" sz="1000" noProof="0" dirty="0">
                          <a:solidFill>
                            <a:srgbClr val="336699"/>
                          </a:solidFill>
                          <a:latin typeface="Verdana" panose="020B0604030504040204" pitchFamily="34" charset="0"/>
                          <a:ea typeface="Verdana" panose="020B0604030504040204" pitchFamily="34" charset="0"/>
                        </a:rPr>
                        <a:t> </a:t>
                      </a:r>
                      <a:r>
                        <a:rPr lang="es-ES" sz="1000" b="0" i="1" noProof="0" dirty="0">
                          <a:solidFill>
                            <a:srgbClr val="336699"/>
                          </a:solidFill>
                          <a:latin typeface="Verdana" panose="020B0604030504040204" pitchFamily="34" charset="0"/>
                          <a:ea typeface="Verdana" panose="020B0604030504040204" pitchFamily="34" charset="0"/>
                        </a:rPr>
                        <a:t>(excepto</a:t>
                      </a:r>
                      <a:r>
                        <a:rPr lang="es-ES" sz="1000" b="0" i="1" baseline="0" noProof="0" dirty="0">
                          <a:solidFill>
                            <a:srgbClr val="336699"/>
                          </a:solidFill>
                          <a:latin typeface="Verdana" panose="020B0604030504040204" pitchFamily="34" charset="0"/>
                          <a:ea typeface="Verdana" panose="020B0604030504040204" pitchFamily="34" charset="0"/>
                        </a:rPr>
                        <a:t> acceso</a:t>
                      </a:r>
                      <a:br>
                        <a:rPr lang="es-ES" sz="1000" b="0" i="1" baseline="0" noProof="0" dirty="0">
                          <a:solidFill>
                            <a:srgbClr val="336699"/>
                          </a:solidFill>
                          <a:latin typeface="Verdana" panose="020B0604030504040204" pitchFamily="34" charset="0"/>
                          <a:ea typeface="Verdana" panose="020B0604030504040204" pitchFamily="34" charset="0"/>
                        </a:rPr>
                      </a:br>
                      <a:r>
                        <a:rPr lang="es-ES" sz="1000" b="0" i="1" baseline="0" noProof="0" dirty="0">
                          <a:solidFill>
                            <a:srgbClr val="336699"/>
                          </a:solidFill>
                          <a:latin typeface="Verdana" panose="020B0604030504040204" pitchFamily="34" charset="0"/>
                          <a:ea typeface="Verdana" panose="020B0604030504040204" pitchFamily="34" charset="0"/>
                        </a:rPr>
                        <a:t>                         a los recursos electrónicos y copias digitales)</a:t>
                      </a:r>
                      <a:r>
                        <a:rPr lang="es-ES" sz="1000" b="0" noProof="0" dirty="0">
                          <a:solidFill>
                            <a:srgbClr val="336699"/>
                          </a:solidFill>
                          <a:latin typeface="Verdana" panose="020B0604030504040204" pitchFamily="34" charset="0"/>
                          <a:ea typeface="Verdana" panose="020B0604030504040204" pitchFamily="34" charset="0"/>
                        </a:rPr>
                        <a:t>                       </a:t>
                      </a:r>
                    </a:p>
                  </a:txBody>
                  <a:tcPr/>
                </a:tc>
                <a:extLst>
                  <a:ext uri="{0D108BD9-81ED-4DB2-BD59-A6C34878D82A}">
                    <a16:rowId xmlns:a16="http://schemas.microsoft.com/office/drawing/2014/main" val="2821002187"/>
                  </a:ext>
                </a:extLst>
              </a:tr>
              <a:tr h="1686346">
                <a:tc>
                  <a:txBody>
                    <a:bodyPr/>
                    <a:lstStyle/>
                    <a:p>
                      <a:r>
                        <a:rPr lang="ca-ES" sz="1200" b="1" dirty="0">
                          <a:solidFill>
                            <a:srgbClr val="336699"/>
                          </a:solidFill>
                          <a:latin typeface="Verdana" panose="020B0604030504040204" pitchFamily="34" charset="0"/>
                          <a:ea typeface="Verdana" panose="020B0604030504040204" pitchFamily="34" charset="0"/>
                        </a:rPr>
                        <a:t>Local</a:t>
                      </a:r>
                      <a:endParaRPr lang="ca-ES" sz="1000" b="1" dirty="0">
                        <a:solidFill>
                          <a:srgbClr val="336699"/>
                        </a:solidFill>
                        <a:latin typeface="Verdana" panose="020B0604030504040204" pitchFamily="34" charset="0"/>
                        <a:ea typeface="Verdana" panose="020B0604030504040204" pitchFamily="34" charset="0"/>
                      </a:endParaRPr>
                    </a:p>
                  </a:txBody>
                  <a:tcPr anchor="ctr"/>
                </a:tc>
                <a:tc>
                  <a:txBody>
                    <a:bodyPr/>
                    <a:lstStyle/>
                    <a:p>
                      <a:pPr marL="285750" indent="-285750">
                        <a:buFont typeface="Arial" panose="020B0604020202020204" pitchFamily="34" charset="0"/>
                        <a:buChar char="•"/>
                      </a:pPr>
                      <a:r>
                        <a:rPr lang="es-ES" sz="1000" kern="1200" noProof="0" dirty="0">
                          <a:solidFill>
                            <a:srgbClr val="336699"/>
                          </a:solidFill>
                          <a:latin typeface="Verdana" panose="020B0604030504040204" pitchFamily="34" charset="0"/>
                          <a:ea typeface="Verdana" panose="020B0604030504040204" pitchFamily="34" charset="0"/>
                          <a:cs typeface="+mn-cs"/>
                        </a:rPr>
                        <a:t>Campus virtual</a:t>
                      </a:r>
                    </a:p>
                    <a:p>
                      <a:pPr marL="285750" indent="-285750">
                        <a:buFont typeface="Arial" panose="020B0604020202020204" pitchFamily="34" charset="0"/>
                        <a:buChar char="•"/>
                      </a:pPr>
                      <a:r>
                        <a:rPr lang="es-ES" sz="1000" kern="1200" noProof="0" dirty="0">
                          <a:solidFill>
                            <a:srgbClr val="336699"/>
                          </a:solidFill>
                          <a:latin typeface="Verdana" panose="020B0604030504040204" pitchFamily="34" charset="0"/>
                          <a:ea typeface="Verdana" panose="020B0604030504040204" pitchFamily="34" charset="0"/>
                          <a:cs typeface="+mn-cs"/>
                        </a:rPr>
                        <a:t>Cómo acceder a los recursos electrónicos</a:t>
                      </a:r>
                    </a:p>
                    <a:p>
                      <a:pPr marL="285750" indent="-285750">
                        <a:buFont typeface="Arial" panose="020B0604020202020204" pitchFamily="34" charset="0"/>
                        <a:buChar char="•"/>
                      </a:pPr>
                      <a:r>
                        <a:rPr lang="es-ES" sz="1000" kern="1200" noProof="0" dirty="0">
                          <a:solidFill>
                            <a:srgbClr val="336699"/>
                          </a:solidFill>
                          <a:latin typeface="Verdana" panose="020B0604030504040204" pitchFamily="34" charset="0"/>
                          <a:ea typeface="Verdana" panose="020B0604030504040204" pitchFamily="34" charset="0"/>
                          <a:cs typeface="+mn-cs"/>
                        </a:rPr>
                        <a:t>Copias digitales</a:t>
                      </a:r>
                    </a:p>
                    <a:p>
                      <a:pPr marL="285750" indent="-285750">
                        <a:buFont typeface="Arial" panose="020B0604020202020204" pitchFamily="34" charset="0"/>
                        <a:buChar char="•"/>
                      </a:pPr>
                      <a:r>
                        <a:rPr lang="es-ES" sz="1000" kern="1200" noProof="0" dirty="0">
                          <a:solidFill>
                            <a:srgbClr val="336699"/>
                          </a:solidFill>
                          <a:latin typeface="Verdana" panose="020B0604030504040204" pitchFamily="34" charset="0"/>
                          <a:ea typeface="Verdana" panose="020B0604030504040204" pitchFamily="34" charset="0"/>
                          <a:cs typeface="+mn-cs"/>
                        </a:rPr>
                        <a:t>Ordenadores</a:t>
                      </a:r>
                    </a:p>
                    <a:p>
                      <a:pPr marL="285750" indent="-285750">
                        <a:buFont typeface="Arial" panose="020B0604020202020204" pitchFamily="34" charset="0"/>
                        <a:buChar char="•"/>
                      </a:pPr>
                      <a:r>
                        <a:rPr lang="es-ES" sz="1000" kern="1200" noProof="0" dirty="0">
                          <a:solidFill>
                            <a:srgbClr val="336699"/>
                          </a:solidFill>
                          <a:latin typeface="Verdana" panose="020B0604030504040204" pitchFamily="34" charset="0"/>
                          <a:ea typeface="Verdana" panose="020B0604030504040204" pitchFamily="34" charset="0"/>
                          <a:cs typeface="+mn-cs"/>
                        </a:rPr>
                        <a:t>Préstamo</a:t>
                      </a:r>
                    </a:p>
                    <a:p>
                      <a:pPr marL="285750" indent="-285750">
                        <a:buFont typeface="Arial" panose="020B0604020202020204" pitchFamily="34" charset="0"/>
                        <a:buChar char="•"/>
                      </a:pPr>
                      <a:r>
                        <a:rPr lang="es-ES" sz="1000" kern="1200" noProof="0" dirty="0">
                          <a:solidFill>
                            <a:srgbClr val="336699"/>
                          </a:solidFill>
                          <a:latin typeface="Verdana" panose="020B0604030504040204" pitchFamily="34" charset="0"/>
                          <a:ea typeface="Verdana" panose="020B0604030504040204" pitchFamily="34" charset="0"/>
                          <a:cs typeface="+mn-cs"/>
                        </a:rPr>
                        <a:t>Préstamo interbibliotecario</a:t>
                      </a:r>
                    </a:p>
                    <a:p>
                      <a:pPr marL="285750" indent="-285750">
                        <a:buFont typeface="Arial" panose="020B0604020202020204" pitchFamily="34" charset="0"/>
                        <a:buChar char="•"/>
                      </a:pPr>
                      <a:r>
                        <a:rPr lang="es-ES" sz="1000" kern="1200" noProof="0" dirty="0">
                          <a:solidFill>
                            <a:srgbClr val="336699"/>
                          </a:solidFill>
                          <a:latin typeface="Verdana" panose="020B0604030504040204" pitchFamily="34" charset="0"/>
                          <a:ea typeface="Verdana" panose="020B0604030504040204" pitchFamily="34" charset="0"/>
                          <a:cs typeface="+mn-cs"/>
                        </a:rPr>
                        <a:t>PUC o préstamo consorciado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000" kern="1200" noProof="0" dirty="0">
                          <a:solidFill>
                            <a:srgbClr val="336699"/>
                          </a:solidFill>
                          <a:latin typeface="Verdana" panose="020B0604030504040204" pitchFamily="34" charset="0"/>
                          <a:ea typeface="Verdana" panose="020B0604030504040204" pitchFamily="34" charset="0"/>
                          <a:cs typeface="+mn-cs"/>
                        </a:rPr>
                        <a:t>Cercabib «Mi cuenta»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000" kern="1200" noProof="0" dirty="0">
                          <a:solidFill>
                            <a:srgbClr val="336699"/>
                          </a:solidFill>
                          <a:latin typeface="Verdana" panose="020B0604030504040204" pitchFamily="34" charset="0"/>
                          <a:ea typeface="Verdana" panose="020B0604030504040204" pitchFamily="34" charset="0"/>
                          <a:cs typeface="+mn-cs"/>
                        </a:rPr>
                        <a:t>Zona Wifi UB</a:t>
                      </a:r>
                    </a:p>
                  </a:txBody>
                  <a:tcPr/>
                </a:tc>
                <a:tc>
                  <a:txBody>
                    <a:bodyPr/>
                    <a:lstStyle/>
                    <a:p>
                      <a:r>
                        <a:rPr lang="es-ES" sz="1000" b="1" noProof="0" dirty="0">
                          <a:solidFill>
                            <a:srgbClr val="336699"/>
                          </a:solidFill>
                          <a:latin typeface="Verdana" panose="020B0604030504040204" pitchFamily="34" charset="0"/>
                          <a:ea typeface="Verdana" panose="020B0604030504040204" pitchFamily="34" charset="0"/>
                        </a:rPr>
                        <a:t>Estudiantes:</a:t>
                      </a:r>
                      <a:r>
                        <a:rPr lang="es-ES" sz="1000" baseline="0" noProof="0" dirty="0">
                          <a:solidFill>
                            <a:srgbClr val="336699"/>
                          </a:solidFill>
                          <a:latin typeface="Verdana" panose="020B0604030504040204" pitchFamily="34" charset="0"/>
                          <a:ea typeface="Verdana" panose="020B0604030504040204" pitchFamily="34" charset="0"/>
                        </a:rPr>
                        <a:t> Parte izquierda del correo </a:t>
                      </a:r>
                      <a:r>
                        <a:rPr lang="es-ES" sz="1000" kern="1200" baseline="0" noProof="0" dirty="0">
                          <a:solidFill>
                            <a:srgbClr val="336699"/>
                          </a:solidFill>
                          <a:latin typeface="Verdana" panose="020B0604030504040204" pitchFamily="34" charset="0"/>
                          <a:ea typeface="Verdana" panose="020B0604030504040204" pitchFamily="34" charset="0"/>
                          <a:cs typeface="+mn-cs"/>
                        </a:rPr>
                        <a:t>UB +</a:t>
                      </a:r>
                      <a:r>
                        <a:rPr lang="es-ES" sz="1000" b="1" kern="1200" baseline="0" noProof="0" dirty="0">
                          <a:solidFill>
                            <a:srgbClr val="336699"/>
                          </a:solidFill>
                          <a:latin typeface="Verdana" panose="020B0604030504040204" pitchFamily="34" charset="0"/>
                          <a:ea typeface="Verdana" panose="020B0604030504040204" pitchFamily="34" charset="0"/>
                          <a:cs typeface="+mn-cs"/>
                        </a:rPr>
                        <a:t>.alumnes </a:t>
                      </a:r>
                      <a:r>
                        <a:rPr lang="es-ES" sz="1000" baseline="0" noProof="0" dirty="0">
                          <a:solidFill>
                            <a:srgbClr val="336699"/>
                          </a:solidFill>
                          <a:latin typeface="Verdana" panose="020B0604030504040204" pitchFamily="34" charset="0"/>
                          <a:ea typeface="Verdana" panose="020B0604030504040204" pitchFamily="34" charset="0"/>
                        </a:rPr>
                        <a:t/>
                      </a:r>
                      <a:br>
                        <a:rPr lang="es-ES" sz="1000" baseline="0" noProof="0" dirty="0">
                          <a:solidFill>
                            <a:srgbClr val="336699"/>
                          </a:solidFill>
                          <a:latin typeface="Verdana" panose="020B0604030504040204" pitchFamily="34" charset="0"/>
                          <a:ea typeface="Verdana" panose="020B0604030504040204" pitchFamily="34" charset="0"/>
                        </a:rPr>
                      </a:br>
                      <a:r>
                        <a:rPr lang="es-ES" sz="1000" baseline="0" noProof="0" dirty="0">
                          <a:solidFill>
                            <a:srgbClr val="336699"/>
                          </a:solidFill>
                          <a:latin typeface="Verdana" panose="020B0604030504040204" pitchFamily="34" charset="0"/>
                          <a:ea typeface="Verdana" panose="020B0604030504040204" pitchFamily="34" charset="0"/>
                        </a:rPr>
                        <a:t>Ejemplo: Correo: </a:t>
                      </a:r>
                      <a:r>
                        <a:rPr lang="es-ES" sz="1000" baseline="0" noProof="0" dirty="0">
                          <a:solidFill>
                            <a:srgbClr val="336699"/>
                          </a:solidFill>
                          <a:latin typeface="Verdana" panose="020B0604030504040204" pitchFamily="34" charset="0"/>
                          <a:ea typeface="Verdana" panose="020B0604030504040204" pitchFamily="34" charset="0"/>
                          <a:hlinkClick r:id="rId4"/>
                        </a:rPr>
                        <a:t>jarc7@alumnes.ub.edu</a:t>
                      </a:r>
                      <a:r>
                        <a:rPr lang="es-ES" sz="1000" baseline="0" noProof="0" dirty="0">
                          <a:solidFill>
                            <a:srgbClr val="336699"/>
                          </a:solidFill>
                          <a:latin typeface="Verdana" panose="020B0604030504040204" pitchFamily="34" charset="0"/>
                          <a:ea typeface="Verdana" panose="020B0604030504040204" pitchFamily="34" charset="0"/>
                        </a:rPr>
                        <a:t/>
                      </a:r>
                      <a:br>
                        <a:rPr lang="es-ES" sz="1000" baseline="0" noProof="0" dirty="0">
                          <a:solidFill>
                            <a:srgbClr val="336699"/>
                          </a:solidFill>
                          <a:latin typeface="Verdana" panose="020B0604030504040204" pitchFamily="34" charset="0"/>
                          <a:ea typeface="Verdana" panose="020B0604030504040204" pitchFamily="34" charset="0"/>
                        </a:rPr>
                      </a:br>
                      <a:r>
                        <a:rPr lang="es-ES" sz="1000" i="1" baseline="0" noProof="0" dirty="0">
                          <a:solidFill>
                            <a:srgbClr val="336699"/>
                          </a:solidFill>
                          <a:latin typeface="Verdana" panose="020B0604030504040204" pitchFamily="34" charset="0"/>
                          <a:ea typeface="Verdana" panose="020B0604030504040204" pitchFamily="34" charset="0"/>
                        </a:rPr>
                        <a:t>Identificador:</a:t>
                      </a:r>
                      <a:r>
                        <a:rPr lang="es-ES" sz="1000" baseline="0" noProof="0" dirty="0">
                          <a:solidFill>
                            <a:srgbClr val="336699"/>
                          </a:solidFill>
                          <a:latin typeface="Verdana" panose="020B0604030504040204" pitchFamily="34" charset="0"/>
                          <a:ea typeface="Verdana" panose="020B0604030504040204" pitchFamily="34" charset="0"/>
                        </a:rPr>
                        <a:t> </a:t>
                      </a:r>
                      <a:r>
                        <a:rPr lang="es-ES" sz="1000" b="1" baseline="0" noProof="0" dirty="0">
                          <a:solidFill>
                            <a:srgbClr val="336699"/>
                          </a:solidFill>
                          <a:latin typeface="Verdana" panose="020B0604030504040204" pitchFamily="34" charset="0"/>
                          <a:ea typeface="Verdana" panose="020B0604030504040204" pitchFamily="34" charset="0"/>
                        </a:rPr>
                        <a:t>jarc7.alumnes</a:t>
                      </a:r>
                      <a:r>
                        <a:rPr lang="es-ES" sz="1000" baseline="0" noProof="0" dirty="0">
                          <a:solidFill>
                            <a:srgbClr val="336699"/>
                          </a:solidFill>
                          <a:latin typeface="Verdana" panose="020B0604030504040204" pitchFamily="34" charset="0"/>
                          <a:ea typeface="Verdana" panose="020B0604030504040204" pitchFamily="34" charset="0"/>
                        </a:rPr>
                        <a:t> y la Contraseña intranet 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300" b="1" baseline="0" noProof="0" dirty="0">
                        <a:solidFill>
                          <a:srgbClr val="336699"/>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baseline="0" noProof="0" dirty="0">
                          <a:solidFill>
                            <a:srgbClr val="336699"/>
                          </a:solidFill>
                          <a:latin typeface="Verdana" panose="020B0604030504040204" pitchFamily="34" charset="0"/>
                          <a:ea typeface="Verdana" panose="020B0604030504040204" pitchFamily="34" charset="0"/>
                        </a:rPr>
                        <a:t>PAS/PDI:</a:t>
                      </a:r>
                      <a:r>
                        <a:rPr lang="es-ES" sz="1000" baseline="0" noProof="0" dirty="0">
                          <a:solidFill>
                            <a:srgbClr val="336699"/>
                          </a:solidFill>
                          <a:latin typeface="Verdana" panose="020B0604030504040204" pitchFamily="34" charset="0"/>
                          <a:ea typeface="Verdana" panose="020B0604030504040204" pitchFamily="34" charset="0"/>
                        </a:rPr>
                        <a:t> Parte izquierda del correo de la UB</a:t>
                      </a:r>
                    </a:p>
                    <a:p>
                      <a:r>
                        <a:rPr lang="es-ES" sz="1000" baseline="0" noProof="0" dirty="0">
                          <a:solidFill>
                            <a:srgbClr val="336699"/>
                          </a:solidFill>
                          <a:latin typeface="Verdana" panose="020B0604030504040204" pitchFamily="34" charset="0"/>
                          <a:ea typeface="Verdana" panose="020B0604030504040204" pitchFamily="34" charset="0"/>
                        </a:rPr>
                        <a:t>Ejemplo: </a:t>
                      </a:r>
                      <a:r>
                        <a:rPr lang="es-ES" sz="1000" baseline="0" noProof="0" dirty="0">
                          <a:solidFill>
                            <a:srgbClr val="336699"/>
                          </a:solidFill>
                          <a:latin typeface="Verdana" panose="020B0604030504040204" pitchFamily="34" charset="0"/>
                          <a:ea typeface="Verdana" panose="020B0604030504040204" pitchFamily="34" charset="0"/>
                          <a:hlinkClick r:id="rId5"/>
                        </a:rPr>
                        <a:t>joan.garcia@ub.edu</a:t>
                      </a:r>
                      <a:r>
                        <a:rPr lang="es-ES" sz="1000" baseline="0" noProof="0" dirty="0">
                          <a:solidFill>
                            <a:srgbClr val="336699"/>
                          </a:solidFill>
                          <a:latin typeface="Verdana" panose="020B0604030504040204" pitchFamily="34" charset="0"/>
                          <a:ea typeface="Verdana" panose="020B0604030504040204" pitchFamily="34" charset="0"/>
                        </a:rPr>
                        <a:t/>
                      </a:r>
                      <a:br>
                        <a:rPr lang="es-ES" sz="1000" baseline="0" noProof="0" dirty="0">
                          <a:solidFill>
                            <a:srgbClr val="336699"/>
                          </a:solidFill>
                          <a:latin typeface="Verdana" panose="020B0604030504040204" pitchFamily="34" charset="0"/>
                          <a:ea typeface="Verdana" panose="020B0604030504040204" pitchFamily="34" charset="0"/>
                        </a:rPr>
                      </a:br>
                      <a:r>
                        <a:rPr lang="es-ES" sz="1000" i="1" baseline="0" noProof="0" dirty="0">
                          <a:solidFill>
                            <a:srgbClr val="336699"/>
                          </a:solidFill>
                          <a:latin typeface="Verdana" panose="020B0604030504040204" pitchFamily="34" charset="0"/>
                          <a:ea typeface="Verdana" panose="020B0604030504040204" pitchFamily="34" charset="0"/>
                        </a:rPr>
                        <a:t>Identificador:</a:t>
                      </a:r>
                      <a:r>
                        <a:rPr lang="es-ES" sz="1000" i="0" baseline="0" noProof="0" dirty="0">
                          <a:solidFill>
                            <a:srgbClr val="336699"/>
                          </a:solidFill>
                          <a:latin typeface="Verdana" panose="020B0604030504040204" pitchFamily="34" charset="0"/>
                          <a:ea typeface="Verdana" panose="020B0604030504040204" pitchFamily="34" charset="0"/>
                        </a:rPr>
                        <a:t> </a:t>
                      </a:r>
                      <a:r>
                        <a:rPr lang="es-ES" sz="1000" b="1" i="0" baseline="0" noProof="0" dirty="0">
                          <a:solidFill>
                            <a:srgbClr val="336699"/>
                          </a:solidFill>
                          <a:latin typeface="Verdana" panose="020B0604030504040204" pitchFamily="34" charset="0"/>
                          <a:ea typeface="Verdana" panose="020B0604030504040204" pitchFamily="34" charset="0"/>
                        </a:rPr>
                        <a:t>joan.garcia</a:t>
                      </a:r>
                      <a:r>
                        <a:rPr lang="es-ES" sz="1000" i="0" baseline="0" noProof="0" dirty="0">
                          <a:solidFill>
                            <a:srgbClr val="336699"/>
                          </a:solidFill>
                          <a:latin typeface="Verdana" panose="020B0604030504040204" pitchFamily="34" charset="0"/>
                          <a:ea typeface="Verdana" panose="020B0604030504040204" pitchFamily="34" charset="0"/>
                        </a:rPr>
                        <a:t> y la Contraseña intranet UB</a:t>
                      </a:r>
                    </a:p>
                    <a:p>
                      <a:endParaRPr lang="es-ES" sz="300" i="0" baseline="0" noProof="0" dirty="0">
                        <a:solidFill>
                          <a:srgbClr val="336699"/>
                        </a:solidFill>
                        <a:latin typeface="Verdana" panose="020B0604030504040204" pitchFamily="34" charset="0"/>
                        <a:ea typeface="Verdana" panose="020B0604030504040204" pitchFamily="34" charset="0"/>
                      </a:endParaRPr>
                    </a:p>
                    <a:p>
                      <a:r>
                        <a:rPr lang="es-ES" sz="1000" b="1" i="0" baseline="0" noProof="0" dirty="0">
                          <a:solidFill>
                            <a:srgbClr val="336699"/>
                          </a:solidFill>
                          <a:latin typeface="Verdana" panose="020B0604030504040204" pitchFamily="34" charset="0"/>
                          <a:ea typeface="Verdana" panose="020B0604030504040204" pitchFamily="34" charset="0"/>
                        </a:rPr>
                        <a:t>Alumni UB autorizados:</a:t>
                      </a:r>
                      <a:r>
                        <a:rPr lang="es-ES" sz="1000" i="0" baseline="0" noProof="0" dirty="0">
                          <a:solidFill>
                            <a:srgbClr val="336699"/>
                          </a:solidFill>
                          <a:latin typeface="Verdana" panose="020B0604030504040204" pitchFamily="34" charset="0"/>
                          <a:ea typeface="Verdana" panose="020B0604030504040204" pitchFamily="34" charset="0"/>
                        </a:rPr>
                        <a:t> Parte izquierda del correo UB +</a:t>
                      </a:r>
                      <a:r>
                        <a:rPr lang="es-ES" sz="1000" b="1" i="0" baseline="0" noProof="0" dirty="0">
                          <a:solidFill>
                            <a:srgbClr val="336699"/>
                          </a:solidFill>
                          <a:latin typeface="Verdana" panose="020B0604030504040204" pitchFamily="34" charset="0"/>
                          <a:ea typeface="Verdana" panose="020B0604030504040204" pitchFamily="34" charset="0"/>
                        </a:rPr>
                        <a:t>.a</a:t>
                      </a:r>
                      <a:endParaRPr lang="es-ES" sz="1000" b="1" i="1" baseline="0" noProof="0" dirty="0">
                        <a:solidFill>
                          <a:srgbClr val="FF0000"/>
                        </a:solidFill>
                        <a:latin typeface="Verdana" panose="020B0604030504040204" pitchFamily="34" charset="0"/>
                        <a:ea typeface="Verdana" panose="020B0604030504040204" pitchFamily="34" charset="0"/>
                      </a:endParaRPr>
                    </a:p>
                    <a:p>
                      <a:r>
                        <a:rPr lang="es-ES" sz="1000" noProof="0" dirty="0">
                          <a:solidFill>
                            <a:srgbClr val="336699"/>
                          </a:solidFill>
                          <a:latin typeface="Verdana" panose="020B0604030504040204" pitchFamily="34" charset="0"/>
                          <a:ea typeface="Verdana" panose="020B0604030504040204" pitchFamily="34" charset="0"/>
                        </a:rPr>
                        <a:t>Ejemplo:</a:t>
                      </a:r>
                      <a:r>
                        <a:rPr lang="es-ES" sz="1000" baseline="0" noProof="0" dirty="0">
                          <a:solidFill>
                            <a:srgbClr val="336699"/>
                          </a:solidFill>
                          <a:latin typeface="Verdana" panose="020B0604030504040204" pitchFamily="34" charset="0"/>
                          <a:ea typeface="Verdana" panose="020B0604030504040204" pitchFamily="34" charset="0"/>
                        </a:rPr>
                        <a:t> Correo: </a:t>
                      </a:r>
                      <a:r>
                        <a:rPr lang="es-ES" sz="1000" baseline="0" noProof="0" dirty="0">
                          <a:solidFill>
                            <a:srgbClr val="336699"/>
                          </a:solidFill>
                          <a:latin typeface="Verdana" panose="020B0604030504040204" pitchFamily="34" charset="0"/>
                          <a:ea typeface="Verdana" panose="020B0604030504040204" pitchFamily="34" charset="0"/>
                          <a:hlinkClick r:id="rId6"/>
                        </a:rPr>
                        <a:t>imas@alumni.ub.edu</a:t>
                      </a:r>
                      <a:endParaRPr lang="es-ES" sz="1000" baseline="0" noProof="0" dirty="0">
                        <a:solidFill>
                          <a:srgbClr val="336699"/>
                        </a:solidFill>
                        <a:latin typeface="Verdana" panose="020B0604030504040204" pitchFamily="34" charset="0"/>
                        <a:ea typeface="Verdana" panose="020B0604030504040204" pitchFamily="34" charset="0"/>
                      </a:endParaRPr>
                    </a:p>
                    <a:p>
                      <a:r>
                        <a:rPr lang="es-ES" sz="1000" i="1" baseline="0" noProof="0" dirty="0">
                          <a:solidFill>
                            <a:srgbClr val="336699"/>
                          </a:solidFill>
                          <a:latin typeface="Verdana" panose="020B0604030504040204" pitchFamily="34" charset="0"/>
                          <a:ea typeface="Verdana" panose="020B0604030504040204" pitchFamily="34" charset="0"/>
                        </a:rPr>
                        <a:t>Identificador:</a:t>
                      </a:r>
                      <a:r>
                        <a:rPr lang="es-ES" sz="1000" i="0" baseline="0" noProof="0" dirty="0">
                          <a:solidFill>
                            <a:srgbClr val="336699"/>
                          </a:solidFill>
                          <a:latin typeface="Verdana" panose="020B0604030504040204" pitchFamily="34" charset="0"/>
                          <a:ea typeface="Verdana" panose="020B0604030504040204" pitchFamily="34" charset="0"/>
                        </a:rPr>
                        <a:t> </a:t>
                      </a:r>
                      <a:r>
                        <a:rPr lang="es-ES" sz="1000" b="1" i="0" baseline="0" noProof="0" dirty="0">
                          <a:solidFill>
                            <a:srgbClr val="336699"/>
                          </a:solidFill>
                          <a:latin typeface="Verdana" panose="020B0604030504040204" pitchFamily="34" charset="0"/>
                          <a:ea typeface="Verdana" panose="020B0604030504040204" pitchFamily="34" charset="0"/>
                        </a:rPr>
                        <a:t>imas.a</a:t>
                      </a:r>
                      <a:r>
                        <a:rPr lang="es-ES" sz="1000" i="0" baseline="0" noProof="0" dirty="0">
                          <a:solidFill>
                            <a:srgbClr val="336699"/>
                          </a:solidFill>
                          <a:latin typeface="Verdana" panose="020B0604030504040204" pitchFamily="34" charset="0"/>
                          <a:ea typeface="Verdana" panose="020B0604030504040204" pitchFamily="34" charset="0"/>
                        </a:rPr>
                        <a:t> y la Contraseña intranet UB </a:t>
                      </a:r>
                      <a:r>
                        <a:rPr lang="es-ES" sz="1000" i="1" baseline="0" noProof="0" dirty="0">
                          <a:solidFill>
                            <a:srgbClr val="336699"/>
                          </a:solidFill>
                          <a:latin typeface="Verdana" panose="020B0604030504040204" pitchFamily="34" charset="0"/>
                          <a:ea typeface="Verdana" panose="020B0604030504040204" pitchFamily="34" charset="0"/>
                        </a:rPr>
                        <a:t>(excepto</a:t>
                      </a:r>
                      <a:br>
                        <a:rPr lang="es-ES" sz="1000" i="1" baseline="0" noProof="0" dirty="0">
                          <a:solidFill>
                            <a:srgbClr val="336699"/>
                          </a:solidFill>
                          <a:latin typeface="Verdana" panose="020B0604030504040204" pitchFamily="34" charset="0"/>
                          <a:ea typeface="Verdana" panose="020B0604030504040204" pitchFamily="34" charset="0"/>
                        </a:rPr>
                      </a:br>
                      <a:r>
                        <a:rPr lang="es-ES" sz="1000" i="1" baseline="0" noProof="0" dirty="0">
                          <a:solidFill>
                            <a:srgbClr val="336699"/>
                          </a:solidFill>
                          <a:latin typeface="Verdana" panose="020B0604030504040204" pitchFamily="34" charset="0"/>
                          <a:ea typeface="Verdana" panose="020B0604030504040204" pitchFamily="34" charset="0"/>
                        </a:rPr>
                        <a:t>              acceso a los recursos electrónicos y copias digitales)</a:t>
                      </a:r>
                      <a:endParaRPr lang="es-ES" sz="1000" i="1" noProof="0" dirty="0">
                        <a:solidFill>
                          <a:srgbClr val="336699"/>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794865114"/>
                  </a:ext>
                </a:extLst>
              </a:tr>
              <a:tr h="1609163">
                <a:tc>
                  <a:txBody>
                    <a:bodyPr/>
                    <a:lstStyle/>
                    <a:p>
                      <a:r>
                        <a:rPr lang="ca-ES" sz="1200" b="1" kern="1200" dirty="0">
                          <a:solidFill>
                            <a:srgbClr val="336699"/>
                          </a:solidFill>
                          <a:latin typeface="Verdana" panose="020B0604030504040204" pitchFamily="34" charset="0"/>
                          <a:ea typeface="Verdana" panose="020B0604030504040204" pitchFamily="34" charset="0"/>
                          <a:cs typeface="+mn-cs"/>
                        </a:rPr>
                        <a:t>CRAI</a:t>
                      </a:r>
                    </a:p>
                  </a:txBody>
                  <a:tcPr anchor="ctr"/>
                </a:tc>
                <a:tc>
                  <a:txBody>
                    <a:bodyPr/>
                    <a:lstStyle/>
                    <a:p>
                      <a:pPr marL="285750" indent="-285750">
                        <a:buFont typeface="Arial" panose="020B0604020202020204" pitchFamily="34" charset="0"/>
                        <a:buChar char="•"/>
                      </a:pPr>
                      <a:endParaRPr lang="es-ES" sz="1000" kern="1200" noProof="0" dirty="0">
                        <a:solidFill>
                          <a:srgbClr val="336699"/>
                        </a:solidFill>
                        <a:latin typeface="Verdana" panose="020B0604030504040204" pitchFamily="34" charset="0"/>
                        <a:ea typeface="Verdana" panose="020B0604030504040204" pitchFamily="34" charset="0"/>
                        <a:cs typeface="+mn-cs"/>
                      </a:endParaRPr>
                    </a:p>
                    <a:p>
                      <a:pPr marL="285750" indent="-285750">
                        <a:buFont typeface="Arial" panose="020B0604020202020204" pitchFamily="34" charset="0"/>
                        <a:buChar char="•"/>
                      </a:pPr>
                      <a:endParaRPr lang="es-ES" sz="1000" kern="1200" noProof="0" dirty="0">
                        <a:solidFill>
                          <a:srgbClr val="336699"/>
                        </a:solidFill>
                        <a:latin typeface="Verdana" panose="020B0604030504040204" pitchFamily="34" charset="0"/>
                        <a:ea typeface="Verdana" panose="020B0604030504040204" pitchFamily="34" charset="0"/>
                        <a:cs typeface="+mn-cs"/>
                      </a:endParaRPr>
                    </a:p>
                    <a:p>
                      <a:pPr marL="285750" indent="-285750">
                        <a:buFont typeface="Arial" panose="020B0604020202020204" pitchFamily="34" charset="0"/>
                        <a:buChar char="•"/>
                      </a:pPr>
                      <a:r>
                        <a:rPr lang="es-ES" sz="1000" kern="1200" noProof="0" dirty="0">
                          <a:solidFill>
                            <a:srgbClr val="336699"/>
                          </a:solidFill>
                          <a:latin typeface="Verdana" panose="020B0604030504040204" pitchFamily="34" charset="0"/>
                          <a:ea typeface="Verdana" panose="020B0604030504040204" pitchFamily="34" charset="0"/>
                          <a:cs typeface="+mn-cs"/>
                        </a:rPr>
                        <a:t>Préstamo</a:t>
                      </a:r>
                    </a:p>
                    <a:p>
                      <a:pPr marL="285750" indent="-285750">
                        <a:buFont typeface="Arial" panose="020B0604020202020204" pitchFamily="34" charset="0"/>
                        <a:buChar char="•"/>
                      </a:pPr>
                      <a:r>
                        <a:rPr lang="es-ES" sz="1000" kern="1200" noProof="0" dirty="0">
                          <a:solidFill>
                            <a:srgbClr val="336699"/>
                          </a:solidFill>
                          <a:latin typeface="Verdana" panose="020B0604030504040204" pitchFamily="34" charset="0"/>
                          <a:ea typeface="Verdana" panose="020B0604030504040204" pitchFamily="34" charset="0"/>
                          <a:cs typeface="+mn-cs"/>
                        </a:rPr>
                        <a:t>Cercabib «Mi cuenta»</a:t>
                      </a:r>
                    </a:p>
                  </a:txBody>
                  <a:tcPr/>
                </a:tc>
                <a:tc>
                  <a:txBody>
                    <a:bodyPr/>
                    <a:lstStyle/>
                    <a:p>
                      <a:r>
                        <a:rPr lang="es-ES" sz="1000" b="1" noProof="0" dirty="0">
                          <a:solidFill>
                            <a:srgbClr val="336699"/>
                          </a:solidFill>
                          <a:latin typeface="Verdana" panose="020B0604030504040204" pitchFamily="34" charset="0"/>
                          <a:ea typeface="Verdana" panose="020B0604030504040204" pitchFamily="34" charset="0"/>
                        </a:rPr>
                        <a:t>Para:</a:t>
                      </a:r>
                      <a:r>
                        <a:rPr lang="es-ES" sz="1000" noProof="0" dirty="0">
                          <a:solidFill>
                            <a:srgbClr val="336699"/>
                          </a:solidFill>
                          <a:latin typeface="Verdana" panose="020B0604030504040204" pitchFamily="34" charset="0"/>
                          <a:ea typeface="Verdana" panose="020B0604030504040204" pitchFamily="34" charset="0"/>
                        </a:rPr>
                        <a:t> </a:t>
                      </a:r>
                      <a:r>
                        <a:rPr lang="es-ES" sz="950" kern="1200" noProof="0" dirty="0">
                          <a:solidFill>
                            <a:srgbClr val="336699"/>
                          </a:solidFill>
                          <a:latin typeface="Verdana" panose="020B0604030504040204" pitchFamily="34" charset="0"/>
                          <a:ea typeface="Verdana" panose="020B0604030504040204" pitchFamily="34" charset="0"/>
                          <a:cs typeface="+mn-cs"/>
                        </a:rPr>
                        <a:t>Alumnado centro</a:t>
                      </a:r>
                      <a:r>
                        <a:rPr lang="es-ES" sz="950" kern="1200" baseline="0" noProof="0" dirty="0">
                          <a:solidFill>
                            <a:srgbClr val="336699"/>
                          </a:solidFill>
                          <a:latin typeface="Verdana" panose="020B0604030504040204" pitchFamily="34" charset="0"/>
                          <a:ea typeface="Verdana" panose="020B0604030504040204" pitchFamily="34" charset="0"/>
                          <a:cs typeface="+mn-cs"/>
                        </a:rPr>
                        <a:t> </a:t>
                      </a:r>
                      <a:r>
                        <a:rPr lang="es-ES" sz="950" kern="1200" noProof="0" dirty="0">
                          <a:solidFill>
                            <a:srgbClr val="336699"/>
                          </a:solidFill>
                          <a:latin typeface="Verdana" panose="020B0604030504040204" pitchFamily="34" charset="0"/>
                          <a:ea typeface="Verdana" panose="020B0604030504040204" pitchFamily="34" charset="0"/>
                          <a:cs typeface="+mn-cs"/>
                        </a:rPr>
                        <a:t>convenio/UNED; PDI/PAS/3r ciclo Univ.</a:t>
                      </a:r>
                      <a:r>
                        <a:rPr lang="es-ES" sz="950" kern="1200" baseline="0" noProof="0" dirty="0">
                          <a:solidFill>
                            <a:srgbClr val="336699"/>
                          </a:solidFill>
                          <a:latin typeface="Verdana" panose="020B0604030504040204" pitchFamily="34" charset="0"/>
                          <a:ea typeface="Verdana" panose="020B0604030504040204" pitchFamily="34" charset="0"/>
                          <a:cs typeface="+mn-cs"/>
                        </a:rPr>
                        <a:t> d’</a:t>
                      </a:r>
                      <a:r>
                        <a:rPr lang="es-ES" sz="950" kern="1200" noProof="0" dirty="0">
                          <a:solidFill>
                            <a:srgbClr val="336699"/>
                          </a:solidFill>
                          <a:latin typeface="Verdana" panose="020B0604030504040204" pitchFamily="34" charset="0"/>
                          <a:ea typeface="Verdana" panose="020B0604030504040204" pitchFamily="34" charset="0"/>
                          <a:cs typeface="+mn-cs"/>
                        </a:rPr>
                        <a:t>Andorra, Univ.</a:t>
                      </a:r>
                      <a:r>
                        <a:rPr lang="es-ES" sz="950" kern="1200" baseline="0" noProof="0" dirty="0">
                          <a:solidFill>
                            <a:srgbClr val="336699"/>
                          </a:solidFill>
                          <a:latin typeface="Verdana" panose="020B0604030504040204" pitchFamily="34" charset="0"/>
                          <a:ea typeface="Verdana" panose="020B0604030504040204" pitchFamily="34" charset="0"/>
                          <a:cs typeface="+mn-cs"/>
                        </a:rPr>
                        <a:t> </a:t>
                      </a:r>
                      <a:r>
                        <a:rPr lang="es-ES" sz="950" kern="1200" noProof="0" dirty="0">
                          <a:solidFill>
                            <a:srgbClr val="336699"/>
                          </a:solidFill>
                          <a:latin typeface="Verdana" panose="020B0604030504040204" pitchFamily="34" charset="0"/>
                          <a:ea typeface="Verdana" panose="020B0604030504040204" pitchFamily="34" charset="0"/>
                          <a:cs typeface="+mn-cs"/>
                        </a:rPr>
                        <a:t>Jaume I; profesorado centro adscrito/convenio UB; profesorado primaria/secundaria; investigadores instituto investigación/convenio UB; investigadores GEO3BCN-CSIC; Claustro de Doctores UB; miembro COBDC; PDI y PAS Grupo UB; personal Clínic/Bellvitge/Hospital</a:t>
                      </a:r>
                      <a:r>
                        <a:rPr lang="es-ES" sz="950" kern="1200" baseline="0" noProof="0" dirty="0">
                          <a:solidFill>
                            <a:srgbClr val="336699"/>
                          </a:solidFill>
                          <a:latin typeface="Verdana" panose="020B0604030504040204" pitchFamily="34" charset="0"/>
                          <a:ea typeface="Verdana" panose="020B0604030504040204" pitchFamily="34" charset="0"/>
                          <a:cs typeface="+mn-cs"/>
                        </a:rPr>
                        <a:t> </a:t>
                      </a:r>
                      <a:r>
                        <a:rPr lang="es-ES" sz="950" kern="1200" noProof="0" dirty="0">
                          <a:solidFill>
                            <a:srgbClr val="336699"/>
                          </a:solidFill>
                          <a:latin typeface="Verdana" panose="020B0604030504040204" pitchFamily="34" charset="0"/>
                          <a:ea typeface="Verdana" panose="020B0604030504040204" pitchFamily="34" charset="0"/>
                          <a:cs typeface="+mn-cs"/>
                        </a:rPr>
                        <a:t>Sant Joan de Déu; personal instituto investigación/convenio UB; usuarios autorizados por el CRAI</a:t>
                      </a:r>
                      <a:r>
                        <a:rPr lang="es-ES" sz="1000" kern="1200" noProof="0" dirty="0">
                          <a:solidFill>
                            <a:srgbClr val="336699"/>
                          </a:solidFill>
                          <a:latin typeface="Verdana" panose="020B0604030504040204" pitchFamily="34" charset="0"/>
                          <a:ea typeface="Verdana" panose="020B0604030504040204" pitchFamily="34" charset="0"/>
                          <a:cs typeface="+mn-cs"/>
                        </a:rPr>
                        <a:t/>
                      </a:r>
                      <a:br>
                        <a:rPr lang="es-ES" sz="1000" kern="1200" noProof="0" dirty="0">
                          <a:solidFill>
                            <a:srgbClr val="336699"/>
                          </a:solidFill>
                          <a:latin typeface="Verdana" panose="020B0604030504040204" pitchFamily="34" charset="0"/>
                          <a:ea typeface="Verdana" panose="020B0604030504040204" pitchFamily="34" charset="0"/>
                          <a:cs typeface="+mn-cs"/>
                        </a:rPr>
                      </a:br>
                      <a:r>
                        <a:rPr lang="es-ES" sz="500" kern="1200" noProof="0" dirty="0">
                          <a:solidFill>
                            <a:srgbClr val="336699"/>
                          </a:solidFill>
                          <a:latin typeface="Verdana" panose="020B0604030504040204" pitchFamily="34" charset="0"/>
                          <a:ea typeface="Verdana" panose="020B0604030504040204" pitchFamily="34" charset="0"/>
                          <a:cs typeface="+mn-cs"/>
                        </a:rPr>
                        <a:t/>
                      </a:r>
                      <a:br>
                        <a:rPr lang="es-ES" sz="500" kern="1200" noProof="0" dirty="0">
                          <a:solidFill>
                            <a:srgbClr val="336699"/>
                          </a:solidFill>
                          <a:latin typeface="Verdana" panose="020B0604030504040204" pitchFamily="34" charset="0"/>
                          <a:ea typeface="Verdana" panose="020B0604030504040204" pitchFamily="34" charset="0"/>
                          <a:cs typeface="+mn-cs"/>
                        </a:rPr>
                      </a:br>
                      <a:r>
                        <a:rPr lang="es-ES" sz="1000" b="1" kern="1200" noProof="0" dirty="0">
                          <a:solidFill>
                            <a:srgbClr val="336699"/>
                          </a:solidFill>
                          <a:latin typeface="Verdana" panose="020B0604030504040204" pitchFamily="34" charset="0"/>
                          <a:ea typeface="Verdana" panose="020B0604030504040204" pitchFamily="34" charset="0"/>
                          <a:cs typeface="+mn-cs"/>
                        </a:rPr>
                        <a:t>Acceso: </a:t>
                      </a:r>
                      <a:r>
                        <a:rPr lang="es-ES" sz="950" kern="1200" noProof="0" dirty="0">
                          <a:solidFill>
                            <a:srgbClr val="336699"/>
                          </a:solidFill>
                          <a:latin typeface="Verdana" panose="020B0604030504040204" pitchFamily="34" charset="0"/>
                          <a:ea typeface="Verdana" panose="020B0604030504040204" pitchFamily="34" charset="0"/>
                          <a:cs typeface="+mn-cs"/>
                        </a:rPr>
                        <a:t>Código proporcionado por los </a:t>
                      </a:r>
                      <a:r>
                        <a:rPr lang="es-ES" sz="950" kern="1200" noProof="0" dirty="0">
                          <a:solidFill>
                            <a:srgbClr val="336699"/>
                          </a:solidFill>
                          <a:latin typeface="Verdana" panose="020B0604030504040204" pitchFamily="34" charset="0"/>
                          <a:ea typeface="Verdana" panose="020B0604030504040204" pitchFamily="34" charset="0"/>
                          <a:cs typeface="+mn-cs"/>
                          <a:hlinkClick r:id="rId7"/>
                        </a:rPr>
                        <a:t>CRAI Biblioteca</a:t>
                      </a:r>
                      <a:r>
                        <a:rPr lang="es-ES" sz="950" kern="1200" noProof="0" dirty="0">
                          <a:solidFill>
                            <a:srgbClr val="336699"/>
                          </a:solidFill>
                          <a:latin typeface="Verdana" panose="020B0604030504040204" pitchFamily="34" charset="0"/>
                          <a:ea typeface="Verdana" panose="020B0604030504040204" pitchFamily="34" charset="0"/>
                          <a:cs typeface="+mn-cs"/>
                        </a:rPr>
                        <a:t> + Contraseña</a:t>
                      </a:r>
                      <a:endParaRPr lang="es-ES" sz="950" noProof="0" dirty="0">
                        <a:solidFill>
                          <a:srgbClr val="336699"/>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436235644"/>
                  </a:ext>
                </a:extLst>
              </a:tr>
              <a:tr h="665551">
                <a:tc>
                  <a:txBody>
                    <a:bodyPr/>
                    <a:lstStyle/>
                    <a:p>
                      <a:r>
                        <a:rPr lang="es-ES" sz="1200" b="1" kern="1200" noProof="0" dirty="0">
                          <a:solidFill>
                            <a:srgbClr val="336699"/>
                          </a:solidFill>
                          <a:latin typeface="Verdana" panose="020B0604030504040204" pitchFamily="34" charset="0"/>
                          <a:ea typeface="Verdana" panose="020B0604030504040204" pitchFamily="34" charset="0"/>
                          <a:cs typeface="+mn-cs"/>
                        </a:rPr>
                        <a:t>A partir del correo UB</a:t>
                      </a:r>
                    </a:p>
                  </a:txBody>
                  <a:tcPr anchor="ctr" anchorCtr="1"/>
                </a:tc>
                <a:tc>
                  <a:txBody>
                    <a:bodyPr/>
                    <a:lstStyle/>
                    <a:p>
                      <a:pPr marL="285750" indent="-285750">
                        <a:buFont typeface="Arial" panose="020B0604020202020204" pitchFamily="34" charset="0"/>
                        <a:buChar char="•"/>
                      </a:pPr>
                      <a:endParaRPr lang="es-ES" sz="1000" kern="1200" noProof="0" dirty="0">
                        <a:solidFill>
                          <a:srgbClr val="336699"/>
                        </a:solidFill>
                        <a:latin typeface="Verdana" panose="020B0604030504040204" pitchFamily="34" charset="0"/>
                        <a:ea typeface="Verdana" panose="020B0604030504040204" pitchFamily="34" charset="0"/>
                        <a:cs typeface="+mn-cs"/>
                      </a:endParaRPr>
                    </a:p>
                    <a:p>
                      <a:pPr marL="285750" indent="-285750">
                        <a:buFont typeface="Arial" panose="020B0604020202020204" pitchFamily="34" charset="0"/>
                        <a:buChar char="•"/>
                      </a:pPr>
                      <a:r>
                        <a:rPr lang="es-ES" sz="1000" kern="1200" noProof="0" dirty="0">
                          <a:solidFill>
                            <a:srgbClr val="336699"/>
                          </a:solidFill>
                          <a:latin typeface="Verdana" panose="020B0604030504040204" pitchFamily="34" charset="0"/>
                          <a:ea typeface="Verdana" panose="020B0604030504040204" pitchFamily="34" charset="0"/>
                          <a:cs typeface="+mn-cs"/>
                        </a:rPr>
                        <a:t>Wifi Eduroam</a:t>
                      </a:r>
                    </a:p>
                  </a:txBody>
                  <a:tcPr/>
                </a:tc>
                <a:tc>
                  <a:txBody>
                    <a:bodyPr/>
                    <a:lstStyle/>
                    <a:p>
                      <a:r>
                        <a:rPr lang="es-ES" sz="1000" b="1" kern="1200" noProof="0" dirty="0">
                          <a:solidFill>
                            <a:srgbClr val="336699"/>
                          </a:solidFill>
                          <a:latin typeface="Verdana" panose="020B0604030504040204" pitchFamily="34" charset="0"/>
                          <a:ea typeface="Verdana" panose="020B0604030504040204" pitchFamily="34" charset="0"/>
                          <a:cs typeface="+mn-cs"/>
                        </a:rPr>
                        <a:t>PAS/PDI/Externos:</a:t>
                      </a:r>
                      <a:r>
                        <a:rPr lang="es-ES" sz="1000" kern="1200" noProof="0" dirty="0">
                          <a:solidFill>
                            <a:srgbClr val="336699"/>
                          </a:solidFill>
                          <a:latin typeface="Verdana" panose="020B0604030504040204" pitchFamily="34" charset="0"/>
                          <a:ea typeface="Verdana" panose="020B0604030504040204" pitchFamily="34" charset="0"/>
                          <a:cs typeface="+mn-cs"/>
                        </a:rPr>
                        <a:t> Dirección de correo @ub.edu</a:t>
                      </a:r>
                    </a:p>
                    <a:p>
                      <a:r>
                        <a:rPr lang="es-ES" sz="1000" b="1" kern="1200" noProof="0" dirty="0">
                          <a:solidFill>
                            <a:srgbClr val="336699"/>
                          </a:solidFill>
                          <a:latin typeface="Verdana" panose="020B0604030504040204" pitchFamily="34" charset="0"/>
                          <a:ea typeface="Verdana" panose="020B0604030504040204" pitchFamily="34" charset="0"/>
                          <a:cs typeface="+mn-cs"/>
                        </a:rPr>
                        <a:t>Alumnos:</a:t>
                      </a:r>
                      <a:r>
                        <a:rPr lang="es-ES" sz="1000" kern="1200" noProof="0" dirty="0">
                          <a:solidFill>
                            <a:srgbClr val="336699"/>
                          </a:solidFill>
                          <a:latin typeface="Verdana" panose="020B0604030504040204" pitchFamily="34" charset="0"/>
                          <a:ea typeface="Verdana" panose="020B0604030504040204" pitchFamily="34" charset="0"/>
                          <a:cs typeface="+mn-cs"/>
                        </a:rPr>
                        <a:t> </a:t>
                      </a:r>
                      <a:r>
                        <a:rPr lang="es-ES" sz="1000" kern="1200" noProof="0" dirty="0">
                          <a:solidFill>
                            <a:srgbClr val="336699"/>
                          </a:solidFill>
                          <a:latin typeface="Verdana" panose="020B0604030504040204" pitchFamily="34" charset="0"/>
                          <a:ea typeface="Verdana" panose="020B0604030504040204" pitchFamily="34" charset="0"/>
                          <a:cs typeface="+mn-cs"/>
                          <a:hlinkClick r:id="rId8"/>
                        </a:rPr>
                        <a:t>identificador local </a:t>
                      </a:r>
                      <a:r>
                        <a:rPr lang="es-ES" sz="1000" kern="1200" noProof="0" dirty="0">
                          <a:solidFill>
                            <a:srgbClr val="336699"/>
                          </a:solidFill>
                          <a:latin typeface="Verdana" panose="020B0604030504040204" pitchFamily="34" charset="0"/>
                          <a:ea typeface="Verdana" panose="020B0604030504040204" pitchFamily="34" charset="0"/>
                          <a:cs typeface="+mn-cs"/>
                        </a:rPr>
                        <a:t>+ @ub.edu</a:t>
                      </a:r>
                    </a:p>
                    <a:p>
                      <a:r>
                        <a:rPr lang="es-ES" sz="1000" kern="1200" noProof="0" dirty="0">
                          <a:solidFill>
                            <a:srgbClr val="336699"/>
                          </a:solidFill>
                          <a:latin typeface="Verdana" panose="020B0604030504040204" pitchFamily="34" charset="0"/>
                          <a:ea typeface="Verdana" panose="020B0604030504040204" pitchFamily="34" charset="0"/>
                          <a:cs typeface="+mn-cs"/>
                        </a:rPr>
                        <a:t>Ex: jhergar6@alumnes.ub.edu </a:t>
                      </a:r>
                      <a:r>
                        <a:rPr lang="es-ES" sz="1000" kern="1200" noProof="0" dirty="0">
                          <a:solidFill>
                            <a:srgbClr val="336699"/>
                          </a:solidFill>
                          <a:latin typeface="Verdana" panose="020B0604030504040204" pitchFamily="34" charset="0"/>
                          <a:ea typeface="Verdana" panose="020B0604030504040204" pitchFamily="34" charset="0"/>
                          <a:cs typeface="+mn-cs"/>
                          <a:sym typeface="Wingdings" panose="05000000000000000000" pitchFamily="2" charset="2"/>
                        </a:rPr>
                        <a:t> </a:t>
                      </a:r>
                      <a:r>
                        <a:rPr lang="es-ES" sz="1000" kern="1200" noProof="0" dirty="0">
                          <a:solidFill>
                            <a:srgbClr val="336699"/>
                          </a:solidFill>
                          <a:latin typeface="Verdana" panose="020B0604030504040204" pitchFamily="34" charset="0"/>
                          <a:ea typeface="Verdana" panose="020B0604030504040204" pitchFamily="34" charset="0"/>
                          <a:cs typeface="+mn-cs"/>
                        </a:rPr>
                        <a:t> jhergar6.alumnes@ub.edu</a:t>
                      </a:r>
                      <a:endParaRPr lang="es-ES" sz="1000" noProof="0" dirty="0">
                        <a:solidFill>
                          <a:srgbClr val="336699"/>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376369499"/>
                  </a:ext>
                </a:extLst>
              </a:tr>
            </a:tbl>
          </a:graphicData>
        </a:graphic>
      </p:graphicFrame>
    </p:spTree>
    <p:extLst>
      <p:ext uri="{BB962C8B-B14F-4D97-AF65-F5344CB8AC3E}">
        <p14:creationId xmlns:p14="http://schemas.microsoft.com/office/powerpoint/2010/main" val="12029954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C332F0A-F36F-4A83-B65A-7A2AB775E453}"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8611" name="Rectangle 2"/>
          <p:cNvSpPr>
            <a:spLocks noGrp="1" noChangeArrowheads="1"/>
          </p:cNvSpPr>
          <p:nvPr>
            <p:ph type="title" idx="4294967295"/>
          </p:nvPr>
        </p:nvSpPr>
        <p:spPr bwMode="auto">
          <a:xfrm>
            <a:off x="514856" y="881191"/>
            <a:ext cx="8229600" cy="5909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ca-ES" sz="2000" b="1" dirty="0">
                <a:solidFill>
                  <a:srgbClr val="336699"/>
                </a:solidFill>
                <a:latin typeface="Verdana" panose="020B0604030504040204" pitchFamily="34" charset="0"/>
              </a:rPr>
              <a:t>Servicio de Atención a los Usuarios </a:t>
            </a:r>
            <a:r>
              <a:rPr lang="ca-ES" altLang="ca-ES" sz="2000" b="1" dirty="0">
                <a:solidFill>
                  <a:srgbClr val="336699"/>
                </a:solidFill>
                <a:latin typeface="Verdana" panose="020B0604030504040204" pitchFamily="34" charset="0"/>
              </a:rPr>
              <a:t>(S@U)</a:t>
            </a:r>
            <a:br>
              <a:rPr lang="ca-ES" altLang="ca-ES" sz="2000" b="1" dirty="0">
                <a:solidFill>
                  <a:srgbClr val="336699"/>
                </a:solidFill>
                <a:latin typeface="Verdana" panose="020B0604030504040204" pitchFamily="34" charset="0"/>
              </a:rPr>
            </a:br>
            <a:r>
              <a:rPr lang="ca-ES" altLang="ca-ES" sz="1600" dirty="0">
                <a:solidFill>
                  <a:srgbClr val="336699"/>
                </a:solidFill>
                <a:latin typeface="Verdana" panose="020B0604030504040204" pitchFamily="34" charset="0"/>
                <a:hlinkClick r:id="rId3"/>
              </a:rPr>
              <a:t>crai.ub.edu/es/que-ofrece-el-crai/sau</a:t>
            </a:r>
            <a:r>
              <a:rPr lang="ca-ES" altLang="ca-ES" sz="1600" dirty="0">
                <a:solidFill>
                  <a:srgbClr val="336699"/>
                </a:solidFill>
                <a:latin typeface="Verdana" panose="020B0604030504040204" pitchFamily="34" charset="0"/>
              </a:rPr>
              <a:t> </a:t>
            </a:r>
          </a:p>
        </p:txBody>
      </p:sp>
      <p:sp>
        <p:nvSpPr>
          <p:cNvPr id="68612" name="Text Box 14"/>
          <p:cNvSpPr txBox="1">
            <a:spLocks noChangeArrowheads="1"/>
          </p:cNvSpPr>
          <p:nvPr/>
        </p:nvSpPr>
        <p:spPr bwMode="auto">
          <a:xfrm>
            <a:off x="673478" y="1804741"/>
            <a:ext cx="460851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Es un servicio de información y referencia virtual activo las 24 horas del día y los 7 días de la semana, y atendido por bibliotecarios especializados. </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Está pensado para resolver cualquier cuestión sobre los CRAI biblioteca y sobre sus servicios y recursos.</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s-ES" altLang="ca-ES" sz="18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A través del S@U también se pueden mandar quejas, sugerencias y agradecimientos.</a:t>
            </a:r>
          </a:p>
        </p:txBody>
      </p:sp>
      <p:pic>
        <p:nvPicPr>
          <p:cNvPr id="68613" name="Imat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45985" y="2026591"/>
            <a:ext cx="2787107"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62756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81761DD-7D1C-4C7D-B8E0-9005A9C14CDE}"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0659" name="Rectangle 2"/>
          <p:cNvSpPr>
            <a:spLocks noGrp="1" noChangeArrowheads="1"/>
          </p:cNvSpPr>
          <p:nvPr>
            <p:ph type="title" idx="4294967295"/>
          </p:nvPr>
        </p:nvSpPr>
        <p:spPr bwMode="auto">
          <a:xfrm>
            <a:off x="491412" y="767622"/>
            <a:ext cx="8229600" cy="812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ca-ES" sz="2000" b="1" dirty="0">
                <a:solidFill>
                  <a:srgbClr val="336699"/>
                </a:solidFill>
                <a:latin typeface="Verdana" panose="020B0604030504040204" pitchFamily="34" charset="0"/>
              </a:rPr>
              <a:t>Formación de usuarios</a:t>
            </a:r>
            <a:r>
              <a:rPr lang="ca-ES" altLang="ca-ES" sz="2000" b="1" dirty="0">
                <a:solidFill>
                  <a:srgbClr val="336699"/>
                </a:solidFill>
                <a:latin typeface="Verdana" panose="020B0604030504040204" pitchFamily="34" charset="0"/>
              </a:rPr>
              <a:t/>
            </a:r>
            <a:br>
              <a:rPr lang="ca-ES" altLang="ca-ES" sz="2000" b="1" dirty="0">
                <a:solidFill>
                  <a:srgbClr val="336699"/>
                </a:solidFill>
                <a:latin typeface="Verdana" panose="020B0604030504040204" pitchFamily="34" charset="0"/>
              </a:rPr>
            </a:br>
            <a:r>
              <a:rPr lang="ca-ES" altLang="ca-ES" sz="1600" dirty="0">
                <a:solidFill>
                  <a:srgbClr val="336699"/>
                </a:solidFill>
                <a:latin typeface="Verdana" panose="020B0604030504040204" pitchFamily="34" charset="0"/>
                <a:hlinkClick r:id="rId3"/>
              </a:rPr>
              <a:t>crai.ub.edu/es/que-ofrece-el-crai/formacion-usuarios</a:t>
            </a:r>
            <a:r>
              <a:rPr lang="ca-ES" altLang="ca-ES" sz="1600" dirty="0">
                <a:solidFill>
                  <a:srgbClr val="336699"/>
                </a:solidFill>
                <a:latin typeface="Verdana" panose="020B0604030504040204" pitchFamily="34" charset="0"/>
              </a:rPr>
              <a:t> </a:t>
            </a:r>
            <a:br>
              <a:rPr lang="ca-ES" altLang="ca-ES" sz="1600" dirty="0">
                <a:solidFill>
                  <a:srgbClr val="336699"/>
                </a:solidFill>
                <a:latin typeface="Verdana" panose="020B0604030504040204" pitchFamily="34" charset="0"/>
              </a:rPr>
            </a:br>
            <a:endParaRPr lang="ca-ES" altLang="ca-ES" sz="1600" dirty="0">
              <a:solidFill>
                <a:srgbClr val="336699"/>
              </a:solidFill>
              <a:latin typeface="Verdana" panose="020B0604030504040204" pitchFamily="34" charset="0"/>
            </a:endParaRPr>
          </a:p>
        </p:txBody>
      </p:sp>
      <p:sp>
        <p:nvSpPr>
          <p:cNvPr id="5" name="Text Box 9">
            <a:extLst>
              <a:ext uri="{FF2B5EF4-FFF2-40B4-BE49-F238E27FC236}">
                <a16:creationId xmlns:a16="http://schemas.microsoft.com/office/drawing/2014/main" id="{15E4D38F-893A-4C4B-AB2C-DBC83BD206F9}"/>
              </a:ext>
            </a:extLst>
          </p:cNvPr>
          <p:cNvSpPr txBox="1">
            <a:spLocks noChangeArrowheads="1"/>
          </p:cNvSpPr>
          <p:nvPr/>
        </p:nvSpPr>
        <p:spPr bwMode="auto">
          <a:xfrm>
            <a:off x="482082" y="1474201"/>
            <a:ext cx="8033605"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600"/>
              </a:spcAft>
            </a:pPr>
            <a:r>
              <a:rPr lang="es-ES" altLang="ca-ES" sz="1600" dirty="0">
                <a:solidFill>
                  <a:srgbClr val="646464"/>
                </a:solidFill>
                <a:latin typeface="Verdana" panose="020B0604030504040204" pitchFamily="34" charset="0"/>
              </a:rPr>
              <a:t>En esta página encontraréis material de autoaprendizaje de los diferentes servicios y recursos y un apartado donde solicitar y consultar cursos de formación.</a:t>
            </a:r>
          </a:p>
          <a:p>
            <a:pPr algn="just">
              <a:lnSpc>
                <a:spcPts val="1200"/>
              </a:lnSpc>
              <a:spcAft>
                <a:spcPts val="600"/>
              </a:spcAft>
            </a:pPr>
            <a:endParaRPr lang="es-ES" altLang="ca-ES" sz="1600" dirty="0">
              <a:solidFill>
                <a:srgbClr val="646464"/>
              </a:solidFill>
              <a:latin typeface="Verdana" panose="020B0604030504040204" pitchFamily="34" charset="0"/>
            </a:endParaRPr>
          </a:p>
          <a:p>
            <a:pPr algn="just">
              <a:spcAft>
                <a:spcPts val="600"/>
              </a:spcAft>
            </a:pPr>
            <a:r>
              <a:rPr lang="es-ES" altLang="ca-ES" sz="1600" dirty="0">
                <a:solidFill>
                  <a:srgbClr val="646464"/>
                </a:solidFill>
                <a:latin typeface="Verdana" panose="020B0604030504040204" pitchFamily="34" charset="0"/>
              </a:rPr>
              <a:t>Os ofrecemos cursos avanzados de formación para que mejoréis vuestros conocimientos y habilidades de búsqueda, como cursos sobre bases de datos especializadas o sobre el gestor bibliográfico Mendeley. </a:t>
            </a:r>
          </a:p>
          <a:p>
            <a:pPr algn="just">
              <a:spcAft>
                <a:spcPts val="600"/>
              </a:spcAft>
            </a:pPr>
            <a:endParaRPr lang="es-ES" altLang="ca-ES" sz="1600" dirty="0">
              <a:solidFill>
                <a:srgbClr val="646464"/>
              </a:solidFill>
              <a:latin typeface="Verdana" panose="020B0604030504040204" pitchFamily="34" charset="0"/>
            </a:endParaRPr>
          </a:p>
          <a:p>
            <a:pPr algn="just">
              <a:spcAft>
                <a:spcPts val="600"/>
              </a:spcAft>
            </a:pPr>
            <a:r>
              <a:rPr lang="es-ES" altLang="ca-ES" sz="1600" dirty="0">
                <a:solidFill>
                  <a:srgbClr val="646464"/>
                </a:solidFill>
                <a:latin typeface="Verdana" panose="020B0604030504040204" pitchFamily="34" charset="0"/>
              </a:rPr>
              <a:t>En el CRAI del Campus de Mundet los cursos de formación se imparten, en su mayoría, dentro de asignaturas de las enseñanzas, por encargo del profesorado. Podéis contactar con nosotros para planificar sesiones de formación. </a:t>
            </a:r>
          </a:p>
        </p:txBody>
      </p:sp>
      <p:pic>
        <p:nvPicPr>
          <p:cNvPr id="3" name="Imagen 2" descr="Interfaz de usuario gráfica, Texto, Aplicación, Correo electrónico&#10;&#10;Descripción generada automáticamente">
            <a:extLst>
              <a:ext uri="{FF2B5EF4-FFF2-40B4-BE49-F238E27FC236}">
                <a16:creationId xmlns:a16="http://schemas.microsoft.com/office/drawing/2014/main" id="{67AC157D-A36A-4336-8837-8B9160F82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12" y="4699847"/>
            <a:ext cx="6433263" cy="2071428"/>
          </a:xfrm>
          <a:prstGeom prst="rect">
            <a:avLst/>
          </a:prstGeom>
        </p:spPr>
      </p:pic>
      <p:sp>
        <p:nvSpPr>
          <p:cNvPr id="8" name="7 Flecha derecha">
            <a:extLst>
              <a:ext uri="{FF2B5EF4-FFF2-40B4-BE49-F238E27FC236}">
                <a16:creationId xmlns:a16="http://schemas.microsoft.com/office/drawing/2014/main" id="{2DE9335A-5205-4EE2-AC04-61AE484DFFD5}"/>
              </a:ext>
            </a:extLst>
          </p:cNvPr>
          <p:cNvSpPr/>
          <p:nvPr/>
        </p:nvSpPr>
        <p:spPr>
          <a:xfrm rot="10800000">
            <a:off x="6301051" y="5175783"/>
            <a:ext cx="647068" cy="416118"/>
          </a:xfrm>
          <a:prstGeom prst="rightArrow">
            <a:avLst>
              <a:gd name="adj1" fmla="val 36133"/>
              <a:gd name="adj2" fmla="val 50000"/>
            </a:avLst>
          </a:prstGeom>
          <a:solidFill>
            <a:srgbClr val="3366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arrodonit 11">
            <a:extLst>
              <a:ext uri="{FF2B5EF4-FFF2-40B4-BE49-F238E27FC236}">
                <a16:creationId xmlns:a16="http://schemas.microsoft.com/office/drawing/2014/main" id="{96116A64-BCEC-40E5-8DE1-8B2AD08B8CEC}"/>
              </a:ext>
            </a:extLst>
          </p:cNvPr>
          <p:cNvSpPr/>
          <p:nvPr/>
        </p:nvSpPr>
        <p:spPr>
          <a:xfrm>
            <a:off x="7027028" y="4922144"/>
            <a:ext cx="1920499" cy="1241503"/>
          </a:xfrm>
          <a:prstGeom prst="roundRect">
            <a:avLst/>
          </a:prstGeom>
          <a:solidFill>
            <a:srgbClr val="0563C1"/>
          </a:solidFill>
          <a:ln>
            <a:solidFill>
              <a:srgbClr val="056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Rectangle 6">
            <a:extLst>
              <a:ext uri="{FF2B5EF4-FFF2-40B4-BE49-F238E27FC236}">
                <a16:creationId xmlns:a16="http://schemas.microsoft.com/office/drawing/2014/main" id="{88A5E16D-A524-43DF-8C91-45C80F613016}"/>
              </a:ext>
            </a:extLst>
          </p:cNvPr>
          <p:cNvSpPr/>
          <p:nvPr/>
        </p:nvSpPr>
        <p:spPr>
          <a:xfrm>
            <a:off x="7096124" y="4975080"/>
            <a:ext cx="2057401" cy="1169551"/>
          </a:xfrm>
          <a:prstGeom prst="rect">
            <a:avLst/>
          </a:prstGeom>
        </p:spPr>
        <p:txBody>
          <a:bodyPr wrap="square">
            <a:spAutoFit/>
          </a:bodyPr>
          <a:lstStyle/>
          <a:p>
            <a:r>
              <a:rPr lang="es-ES" altLang="ca-ES" sz="1400" dirty="0">
                <a:solidFill>
                  <a:schemeClr val="bg1"/>
                </a:solidFill>
                <a:latin typeface="Verdana" panose="020B0604030504040204" pitchFamily="34" charset="0"/>
              </a:rPr>
              <a:t>Guías para buscar información en bases de datos </a:t>
            </a:r>
          </a:p>
          <a:p>
            <a:r>
              <a:rPr lang="es-ES" altLang="ca-ES" sz="1400" dirty="0">
                <a:solidFill>
                  <a:schemeClr val="bg1"/>
                </a:solidFill>
                <a:latin typeface="Verdana" panose="020B0604030504040204" pitchFamily="34" charset="0"/>
              </a:rPr>
              <a:t>de educación y </a:t>
            </a:r>
          </a:p>
          <a:p>
            <a:r>
              <a:rPr lang="es-ES" altLang="ca-ES" sz="1400" dirty="0">
                <a:solidFill>
                  <a:schemeClr val="bg1"/>
                </a:solidFill>
                <a:latin typeface="Verdana" panose="020B0604030504040204" pitchFamily="34" charset="0"/>
              </a:rPr>
              <a:t>psicología </a:t>
            </a:r>
            <a:endParaRPr lang="es-ES" sz="1400" dirty="0">
              <a:solidFill>
                <a:schemeClr val="bg1"/>
              </a:solidFill>
            </a:endParaRPr>
          </a:p>
        </p:txBody>
      </p:sp>
    </p:spTree>
    <p:extLst>
      <p:ext uri="{BB962C8B-B14F-4D97-AF65-F5344CB8AC3E}">
        <p14:creationId xmlns:p14="http://schemas.microsoft.com/office/powerpoint/2010/main" val="27784312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93B7B22-B7F6-4D86-A28B-8B92C0BFEA53}" type="slidenum">
              <a:rPr kumimoji="0" lang="ca-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ca-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2707" name="Rectangle 2"/>
          <p:cNvSpPr>
            <a:spLocks noGrp="1" noChangeArrowheads="1"/>
          </p:cNvSpPr>
          <p:nvPr>
            <p:ph type="title" idx="4294967295"/>
          </p:nvPr>
        </p:nvSpPr>
        <p:spPr bwMode="auto">
          <a:xfrm>
            <a:off x="482717" y="843733"/>
            <a:ext cx="8229600" cy="812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ca-ES" sz="2000" b="1" dirty="0">
                <a:solidFill>
                  <a:srgbClr val="336699"/>
                </a:solidFill>
                <a:latin typeface="Verdana" panose="020B0604030504040204" pitchFamily="34" charset="0"/>
              </a:rPr>
              <a:t>Fondos y colecciones</a:t>
            </a:r>
            <a:r>
              <a:rPr lang="ca-ES" altLang="ca-ES" sz="2000" b="1" dirty="0">
                <a:solidFill>
                  <a:srgbClr val="336699"/>
                </a:solidFill>
                <a:latin typeface="Verdana" panose="020B0604030504040204" pitchFamily="34" charset="0"/>
              </a:rPr>
              <a:t/>
            </a:r>
            <a:br>
              <a:rPr lang="ca-ES" altLang="ca-ES" sz="2000" b="1" dirty="0">
                <a:solidFill>
                  <a:srgbClr val="336699"/>
                </a:solidFill>
                <a:latin typeface="Verdana" panose="020B0604030504040204" pitchFamily="34" charset="0"/>
              </a:rPr>
            </a:br>
            <a:r>
              <a:rPr lang="ca-ES" altLang="ca-ES" sz="1600" dirty="0">
                <a:solidFill>
                  <a:srgbClr val="336699"/>
                </a:solidFill>
                <a:latin typeface="Verdana" panose="020B0604030504040204" pitchFamily="34" charset="0"/>
                <a:hlinkClick r:id="rId3"/>
              </a:rPr>
              <a:t>crai.ub.edu/es/conoce-el-crai/bibliotecas</a:t>
            </a:r>
            <a:r>
              <a:rPr lang="ca-ES" altLang="ca-ES" sz="1600" dirty="0">
                <a:solidFill>
                  <a:srgbClr val="336699"/>
                </a:solidFill>
                <a:latin typeface="Verdana" panose="020B0604030504040204" pitchFamily="34" charset="0"/>
              </a:rPr>
              <a:t> </a:t>
            </a:r>
            <a:br>
              <a:rPr lang="ca-ES" altLang="ca-ES" sz="1600" dirty="0">
                <a:solidFill>
                  <a:srgbClr val="336699"/>
                </a:solidFill>
                <a:latin typeface="Verdana" panose="020B0604030504040204" pitchFamily="34" charset="0"/>
              </a:rPr>
            </a:br>
            <a:endParaRPr lang="ca-ES" altLang="ca-ES" sz="1600" dirty="0">
              <a:solidFill>
                <a:srgbClr val="336699"/>
              </a:solidFill>
              <a:latin typeface="Verdana" panose="020B0604030504040204" pitchFamily="34" charset="0"/>
            </a:endParaRPr>
          </a:p>
        </p:txBody>
      </p:sp>
      <p:sp>
        <p:nvSpPr>
          <p:cNvPr id="99335" name="Rectangle 27"/>
          <p:cNvSpPr>
            <a:spLocks noChangeArrowheads="1"/>
          </p:cNvSpPr>
          <p:nvPr/>
        </p:nvSpPr>
        <p:spPr bwMode="auto">
          <a:xfrm>
            <a:off x="482717" y="1698134"/>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Cada CRAI Biblioteca tiene este apartado en su web. Se trata de una </a:t>
            </a:r>
            <a:r>
              <a:rPr kumimoji="0" lang="es-ES" altLang="es-ES" sz="1800" b="1"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selección de recursos</a:t>
            </a:r>
            <a:r>
              <a:rPr kumimoji="0" lang="es-ES" altLang="es-ES" sz="18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ES" altLang="es-ES" sz="1800" b="0" i="0" u="none" strike="noStrike" kern="1200" cap="none" spc="0" normalizeH="0" baseline="0" noProof="0" dirty="0">
                <a:ln>
                  <a:noFill/>
                </a:ln>
                <a:solidFill>
                  <a:srgbClr val="646464"/>
                </a:solidFill>
                <a:effectLst/>
                <a:uLnTx/>
                <a:uFillTx/>
                <a:latin typeface="Verdana" panose="020B0604030504040204" pitchFamily="34" charset="0"/>
                <a:ea typeface="Verdana" panose="020B0604030504040204" pitchFamily="34" charset="0"/>
                <a:cs typeface="Verdana" panose="020B0604030504040204" pitchFamily="34" charset="0"/>
              </a:rPr>
              <a:t>de información relacionados con los ámbitos temáticos de docencia e investigación de la Universidad. Encontraréis bases de datos, libros y revistas electrónicas, manuales, etc. </a:t>
            </a:r>
          </a:p>
        </p:txBody>
      </p:sp>
      <p:pic>
        <p:nvPicPr>
          <p:cNvPr id="2" name="Imat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4716" y="3106979"/>
            <a:ext cx="4483234" cy="3342459"/>
          </a:xfrm>
          <a:prstGeom prst="rect">
            <a:avLst/>
          </a:prstGeom>
        </p:spPr>
      </p:pic>
      <p:sp>
        <p:nvSpPr>
          <p:cNvPr id="7" name="7 Flecha derecha"/>
          <p:cNvSpPr/>
          <p:nvPr/>
        </p:nvSpPr>
        <p:spPr>
          <a:xfrm rot="1370028">
            <a:off x="2455952" y="4001529"/>
            <a:ext cx="917359" cy="295625"/>
          </a:xfrm>
          <a:prstGeom prst="rightArrow">
            <a:avLst>
              <a:gd name="adj1" fmla="val 52625"/>
              <a:gd name="adj2" fmla="val 50000"/>
            </a:avLst>
          </a:prstGeom>
          <a:solidFill>
            <a:srgbClr val="3366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6700415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7D8FF-E13C-4852-9C48-BBAC7A8E0B1D}" type="slidenum">
              <a:rPr kumimoji="0" lang="ca-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ca-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txBox="1">
            <a:spLocks noChangeArrowheads="1"/>
          </p:cNvSpPr>
          <p:nvPr/>
        </p:nvSpPr>
        <p:spPr bwMode="auto">
          <a:xfrm>
            <a:off x="482717" y="843733"/>
            <a:ext cx="8229600" cy="812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altLang="ca-ES" sz="2000" b="1" i="0" u="none" strike="noStrike" kern="1200" cap="none" spc="0" normalizeH="0" baseline="0" dirty="0">
                <a:ln>
                  <a:noFill/>
                </a:ln>
                <a:solidFill>
                  <a:srgbClr val="336699"/>
                </a:solidFill>
                <a:effectLst/>
                <a:uLnTx/>
                <a:uFillTx/>
                <a:latin typeface="Verdana" panose="020B0604030504040204" pitchFamily="34" charset="0"/>
                <a:ea typeface="+mj-ea"/>
                <a:cs typeface="+mj-cs"/>
              </a:rPr>
              <a:t>Bibliografía recomendada</a:t>
            </a:r>
            <a:endParaRPr lang="ca-ES" altLang="ca-ES" sz="2000" b="1" dirty="0">
              <a:solidFill>
                <a:srgbClr val="336699"/>
              </a:solidFill>
              <a:latin typeface="Verdan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ca-ES" altLang="ca-ES" sz="1600" b="0" i="0" u="none" strike="noStrike" kern="1200" cap="none" spc="0" normalizeH="0" baseline="0" noProof="0" dirty="0">
                <a:ln>
                  <a:noFill/>
                </a:ln>
                <a:solidFill>
                  <a:srgbClr val="336699"/>
                </a:solidFill>
                <a:effectLst/>
                <a:uLnTx/>
                <a:uFillTx/>
                <a:latin typeface="Verdana" panose="020B0604030504040204" pitchFamily="34" charset="0"/>
                <a:ea typeface="+mj-ea"/>
                <a:cs typeface="+mj-cs"/>
                <a:hlinkClick r:id="rId2"/>
              </a:rPr>
              <a:t>crai.ub.edu/es/recursos-d-informacio/bibliografia-recomanada</a:t>
            </a:r>
            <a:r>
              <a:rPr kumimoji="0" lang="ca-ES" altLang="ca-ES" sz="1600" b="0" i="0" u="none" strike="noStrike" kern="1200" cap="none" spc="0" normalizeH="0" baseline="0" noProof="0" dirty="0">
                <a:ln>
                  <a:noFill/>
                </a:ln>
                <a:solidFill>
                  <a:srgbClr val="336699"/>
                </a:solidFill>
                <a:effectLst/>
                <a:uLnTx/>
                <a:uFillTx/>
                <a:latin typeface="Verdana" panose="020B0604030504040204" pitchFamily="34" charset="0"/>
                <a:ea typeface="+mj-ea"/>
                <a:cs typeface="+mj-cs"/>
              </a:rPr>
              <a:t/>
            </a:r>
            <a:br>
              <a:rPr kumimoji="0" lang="ca-ES" altLang="ca-ES" sz="1600" b="0" i="0" u="none" strike="noStrike" kern="1200" cap="none" spc="0" normalizeH="0" baseline="0" noProof="0" dirty="0">
                <a:ln>
                  <a:noFill/>
                </a:ln>
                <a:solidFill>
                  <a:srgbClr val="336699"/>
                </a:solidFill>
                <a:effectLst/>
                <a:uLnTx/>
                <a:uFillTx/>
                <a:latin typeface="Verdana" panose="020B0604030504040204" pitchFamily="34" charset="0"/>
                <a:ea typeface="+mj-ea"/>
                <a:cs typeface="+mj-cs"/>
              </a:rPr>
            </a:br>
            <a:endParaRPr kumimoji="0" lang="ca-ES" altLang="ca-ES" sz="1600" b="0" i="0" u="none" strike="noStrike" kern="1200" cap="none" spc="0" normalizeH="0" baseline="0" noProof="0" dirty="0">
              <a:ln>
                <a:noFill/>
              </a:ln>
              <a:solidFill>
                <a:srgbClr val="336699"/>
              </a:solidFill>
              <a:effectLst/>
              <a:uLnTx/>
              <a:uFillTx/>
              <a:latin typeface="Verdana" panose="020B0604030504040204" pitchFamily="34" charset="0"/>
              <a:ea typeface="+mj-ea"/>
              <a:cs typeface="+mj-cs"/>
            </a:endParaRPr>
          </a:p>
        </p:txBody>
      </p:sp>
      <p:sp>
        <p:nvSpPr>
          <p:cNvPr id="4" name="Text Box 9"/>
          <p:cNvSpPr txBox="1">
            <a:spLocks noChangeArrowheads="1"/>
          </p:cNvSpPr>
          <p:nvPr/>
        </p:nvSpPr>
        <p:spPr bwMode="auto">
          <a:xfrm>
            <a:off x="482082" y="1474201"/>
            <a:ext cx="803360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El CRAI de la UB pone a vuestra disposición la bibliografía recomendada de las asignaturas incluidas en los planes docentes de las titulaciones de grado del curso actual.</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s-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Desde este portal podéis consultar la relación de títulos recomendados en cada asignatura y su disponibilidad, acceder al texto completo digital o comprobar los ejemplares disponibles de las copias físicas en nuestros CRAI Bibliotecas, descubrir ediciones alternativas y hacer reservas en línea.</a:t>
            </a:r>
            <a:endParaRPr kumimoji="0" lang="ca-ES" altLang="ca-ES" sz="16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p:txBody>
      </p:sp>
      <p:pic>
        <p:nvPicPr>
          <p:cNvPr id="6" name="Imagen 1"/>
          <p:cNvPicPr>
            <a:picLocks noChangeAspect="1"/>
          </p:cNvPicPr>
          <p:nvPr/>
        </p:nvPicPr>
        <p:blipFill>
          <a:blip r:embed="rId3"/>
          <a:stretch>
            <a:fillRect/>
          </a:stretch>
        </p:blipFill>
        <p:spPr>
          <a:xfrm>
            <a:off x="1260052" y="4125378"/>
            <a:ext cx="682811" cy="384081"/>
          </a:xfrm>
          <a:prstGeom prst="rect">
            <a:avLst/>
          </a:prstGeom>
        </p:spPr>
      </p:pic>
      <p:sp>
        <p:nvSpPr>
          <p:cNvPr id="7" name="Rectangle arrodonit 6"/>
          <p:cNvSpPr/>
          <p:nvPr/>
        </p:nvSpPr>
        <p:spPr>
          <a:xfrm>
            <a:off x="336770" y="4566887"/>
            <a:ext cx="1472229" cy="1028040"/>
          </a:xfrm>
          <a:prstGeom prst="roundRect">
            <a:avLst/>
          </a:prstGeom>
          <a:solidFill>
            <a:srgbClr val="0563C1"/>
          </a:solidFill>
          <a:ln>
            <a:solidFill>
              <a:srgbClr val="056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QuadreDeText 7"/>
          <p:cNvSpPr txBox="1"/>
          <p:nvPr/>
        </p:nvSpPr>
        <p:spPr>
          <a:xfrm>
            <a:off x="410982" y="4665409"/>
            <a:ext cx="13980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dirty="0">
                <a:ln>
                  <a:noFill/>
                </a:ln>
                <a:solidFill>
                  <a:prstClr val="white"/>
                </a:solidFill>
                <a:effectLst/>
                <a:uLnTx/>
                <a:uFillTx/>
                <a:latin typeface="Verdana" panose="020B0604030504040204" pitchFamily="34" charset="0"/>
                <a:ea typeface="+mn-ea"/>
                <a:cs typeface="+mn-cs"/>
              </a:rPr>
              <a:t>Elegid vuestra enseñanza</a:t>
            </a:r>
          </a:p>
        </p:txBody>
      </p:sp>
      <p:pic>
        <p:nvPicPr>
          <p:cNvPr id="9" name="Imagen 8" descr="Interfaz de usuario gráfica, Texto, Aplicación, Correo electrónico&#10;&#10;Descripción generada automáticamente">
            <a:extLst>
              <a:ext uri="{FF2B5EF4-FFF2-40B4-BE49-F238E27FC236}">
                <a16:creationId xmlns:a16="http://schemas.microsoft.com/office/drawing/2014/main" id="{9D622303-D382-4121-ADFB-75BABFB15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4912" y="4067948"/>
            <a:ext cx="5074175" cy="1910646"/>
          </a:xfrm>
          <a:prstGeom prst="rect">
            <a:avLst/>
          </a:prstGeom>
        </p:spPr>
      </p:pic>
      <p:pic>
        <p:nvPicPr>
          <p:cNvPr id="13" name="Imagen 1"/>
          <p:cNvPicPr>
            <a:picLocks noChangeAspect="1"/>
          </p:cNvPicPr>
          <p:nvPr/>
        </p:nvPicPr>
        <p:blipFill>
          <a:blip r:embed="rId3"/>
          <a:stretch>
            <a:fillRect/>
          </a:stretch>
        </p:blipFill>
        <p:spPr>
          <a:xfrm rot="13880352">
            <a:off x="6384394" y="4623232"/>
            <a:ext cx="682811" cy="384081"/>
          </a:xfrm>
          <a:prstGeom prst="rect">
            <a:avLst/>
          </a:prstGeom>
        </p:spPr>
      </p:pic>
      <p:sp>
        <p:nvSpPr>
          <p:cNvPr id="14" name="Rectangle arrodonit 13"/>
          <p:cNvSpPr/>
          <p:nvPr/>
        </p:nvSpPr>
        <p:spPr>
          <a:xfrm>
            <a:off x="7048851" y="4834974"/>
            <a:ext cx="1446716" cy="1021334"/>
          </a:xfrm>
          <a:prstGeom prst="roundRect">
            <a:avLst/>
          </a:prstGeom>
          <a:solidFill>
            <a:srgbClr val="0563C1"/>
          </a:solidFill>
          <a:ln>
            <a:solidFill>
              <a:srgbClr val="056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QuadreDeText 14"/>
          <p:cNvSpPr txBox="1"/>
          <p:nvPr/>
        </p:nvSpPr>
        <p:spPr>
          <a:xfrm>
            <a:off x="7091884" y="4921980"/>
            <a:ext cx="15560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dirty="0">
                <a:ln>
                  <a:noFill/>
                </a:ln>
                <a:solidFill>
                  <a:prstClr val="white"/>
                </a:solidFill>
                <a:effectLst/>
                <a:uLnTx/>
                <a:uFillTx/>
                <a:latin typeface="Verdana" panose="020B0604030504040204" pitchFamily="34" charset="0"/>
                <a:ea typeface="+mn-ea"/>
                <a:cs typeface="+mn-cs"/>
              </a:rPr>
              <a:t>O escribid directamente el nombre de la asignatura</a:t>
            </a:r>
          </a:p>
        </p:txBody>
      </p:sp>
    </p:spTree>
    <p:extLst>
      <p:ext uri="{BB962C8B-B14F-4D97-AF65-F5344CB8AC3E}">
        <p14:creationId xmlns:p14="http://schemas.microsoft.com/office/powerpoint/2010/main" val="155040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Contenidor de número de diapositiva 5"/>
          <p:cNvSpPr>
            <a:spLocks noGrp="1"/>
          </p:cNvSpPr>
          <p:nvPr>
            <p:ph type="sldNum" sz="quarter" idx="12"/>
          </p:nvPr>
        </p:nvSpPr>
        <p:spPr>
          <a:xfrm>
            <a:off x="6946900" y="6442075"/>
            <a:ext cx="2057400" cy="365125"/>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E4E44C-031C-4063-BF28-BDFD33A72809}" type="slidenum">
              <a:rPr lang="es-ES" altLang="ca-ES" sz="1200" smtClean="0">
                <a:latin typeface="Verdana" panose="020B0604030504040204" pitchFamily="34" charset="0"/>
              </a:rPr>
              <a:pPr>
                <a:spcBef>
                  <a:spcPct val="0"/>
                </a:spcBef>
                <a:buFontTx/>
                <a:buNone/>
              </a:pPr>
              <a:t>4</a:t>
            </a:fld>
            <a:endParaRPr lang="es-ES" altLang="ca-ES" sz="1200">
              <a:latin typeface="Verdana" panose="020B0604030504040204" pitchFamily="34" charset="0"/>
            </a:endParaRPr>
          </a:p>
        </p:txBody>
      </p:sp>
      <p:sp>
        <p:nvSpPr>
          <p:cNvPr id="10243" name="Rectangle 1026"/>
          <p:cNvSpPr>
            <a:spLocks noGrp="1" noChangeArrowheads="1"/>
          </p:cNvSpPr>
          <p:nvPr>
            <p:ph type="title" idx="4294967295"/>
          </p:nvPr>
        </p:nvSpPr>
        <p:spPr>
          <a:xfrm>
            <a:off x="710909" y="1019969"/>
            <a:ext cx="6172200" cy="400050"/>
          </a:xfrm>
        </p:spPr>
        <p:txBody>
          <a:bodyPr>
            <a:spAutoFit/>
          </a:bodyPr>
          <a:lstStyle/>
          <a:p>
            <a:pPr algn="l" eaLnBrk="1" hangingPunct="1"/>
            <a:r>
              <a:rPr lang="es-ES" altLang="ca-ES" sz="2000" b="1" dirty="0">
                <a:solidFill>
                  <a:srgbClr val="336699"/>
                </a:solidFill>
                <a:latin typeface="Verdana" panose="020B0604030504040204" pitchFamily="34" charset="0"/>
              </a:rPr>
              <a:t>¿Dónde estamos y cuándo puedes venir?</a:t>
            </a:r>
          </a:p>
        </p:txBody>
      </p:sp>
      <p:sp>
        <p:nvSpPr>
          <p:cNvPr id="10245" name="Text Box 1028"/>
          <p:cNvSpPr txBox="1">
            <a:spLocks noChangeArrowheads="1"/>
          </p:cNvSpPr>
          <p:nvPr/>
        </p:nvSpPr>
        <p:spPr bwMode="auto">
          <a:xfrm>
            <a:off x="785557" y="1614091"/>
            <a:ext cx="754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a-ES" altLang="ca-ES" sz="2000" b="1" dirty="0">
                <a:latin typeface="Verdana" panose="020B0604030504040204" pitchFamily="34" charset="0"/>
              </a:rPr>
              <a:t>El CRAI Biblioteca del Campus de Mundet</a:t>
            </a:r>
          </a:p>
        </p:txBody>
      </p:sp>
      <p:sp>
        <p:nvSpPr>
          <p:cNvPr id="10246" name="Text Box 12"/>
          <p:cNvSpPr txBox="1">
            <a:spLocks noChangeArrowheads="1"/>
          </p:cNvSpPr>
          <p:nvPr/>
        </p:nvSpPr>
        <p:spPr bwMode="auto">
          <a:xfrm>
            <a:off x="867945" y="2731246"/>
            <a:ext cx="34559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a-ES" altLang="ca-ES" sz="1800" dirty="0">
                <a:solidFill>
                  <a:srgbClr val="646464"/>
                </a:solidFill>
              </a:rPr>
              <a:t>PLANO DE UBICACIÓN </a:t>
            </a:r>
          </a:p>
          <a:p>
            <a:pPr eaLnBrk="1" hangingPunct="1">
              <a:spcBef>
                <a:spcPct val="0"/>
              </a:spcBef>
              <a:buFontTx/>
              <a:buNone/>
            </a:pPr>
            <a:r>
              <a:rPr lang="ca-ES" altLang="ca-ES" sz="1800" dirty="0">
                <a:solidFill>
                  <a:srgbClr val="646464"/>
                </a:solidFill>
              </a:rPr>
              <a:t>DEL EDIFICIO</a:t>
            </a:r>
            <a:endParaRPr lang="es-ES" altLang="ca-ES" sz="1800" dirty="0">
              <a:solidFill>
                <a:srgbClr val="646464"/>
              </a:solidFill>
            </a:endParaRPr>
          </a:p>
        </p:txBody>
      </p:sp>
      <p:sp>
        <p:nvSpPr>
          <p:cNvPr id="8" name="Rectangle 1027"/>
          <p:cNvSpPr txBox="1">
            <a:spLocks noChangeArrowheads="1"/>
          </p:cNvSpPr>
          <p:nvPr/>
        </p:nvSpPr>
        <p:spPr>
          <a:xfrm>
            <a:off x="4630412" y="2075498"/>
            <a:ext cx="4321175" cy="279563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s-ES" altLang="ca-ES" sz="1500" b="1" dirty="0">
                <a:solidFill>
                  <a:srgbClr val="646464"/>
                </a:solidFill>
                <a:latin typeface="Verdana" panose="020B0604030504040204" pitchFamily="34" charset="0"/>
              </a:rPr>
              <a:t>Dirección:</a:t>
            </a:r>
          </a:p>
          <a:p>
            <a:pPr>
              <a:lnSpc>
                <a:spcPct val="80000"/>
              </a:lnSpc>
              <a:spcBef>
                <a:spcPct val="0"/>
              </a:spcBef>
              <a:buFont typeface="Arial" panose="020B0604020202020204" pitchFamily="34" charset="0"/>
              <a:buNone/>
            </a:pPr>
            <a:r>
              <a:rPr lang="es-ES" altLang="ca-ES" sz="1500" dirty="0">
                <a:solidFill>
                  <a:srgbClr val="646464"/>
                </a:solidFill>
                <a:latin typeface="Verdana" panose="020B0604030504040204" pitchFamily="34" charset="0"/>
              </a:rPr>
              <a:t>	Paseo</a:t>
            </a:r>
            <a:r>
              <a:rPr lang="ca-ES" altLang="ca-ES" sz="1500" dirty="0">
                <a:solidFill>
                  <a:srgbClr val="646464"/>
                </a:solidFill>
                <a:latin typeface="Verdana" panose="020B0604030504040204" pitchFamily="34" charset="0"/>
              </a:rPr>
              <a:t> de la Vall d’Hebron, 171</a:t>
            </a:r>
            <a:r>
              <a:rPr lang="es-ES" altLang="ca-ES" sz="1500" dirty="0">
                <a:solidFill>
                  <a:srgbClr val="646464"/>
                </a:solidFill>
                <a:latin typeface="Verdana" panose="020B0604030504040204" pitchFamily="34" charset="0"/>
              </a:rPr>
              <a:t/>
            </a:r>
            <a:br>
              <a:rPr lang="es-ES" altLang="ca-ES" sz="1500" dirty="0">
                <a:solidFill>
                  <a:srgbClr val="646464"/>
                </a:solidFill>
                <a:latin typeface="Verdana" panose="020B0604030504040204" pitchFamily="34" charset="0"/>
              </a:rPr>
            </a:br>
            <a:r>
              <a:rPr lang="es-ES" altLang="ca-ES" sz="1500" dirty="0">
                <a:solidFill>
                  <a:srgbClr val="646464"/>
                </a:solidFill>
                <a:latin typeface="Verdana" panose="020B0604030504040204" pitchFamily="34" charset="0"/>
              </a:rPr>
              <a:t>934 021 035 </a:t>
            </a:r>
          </a:p>
          <a:p>
            <a:pPr>
              <a:lnSpc>
                <a:spcPct val="80000"/>
              </a:lnSpc>
              <a:spcBef>
                <a:spcPct val="0"/>
              </a:spcBef>
              <a:buFont typeface="Arial" panose="020B0604020202020204" pitchFamily="34" charset="0"/>
              <a:buNone/>
            </a:pPr>
            <a:r>
              <a:rPr lang="es-ES" altLang="ca-ES" sz="1500" dirty="0">
                <a:solidFill>
                  <a:srgbClr val="646464"/>
                </a:solidFill>
                <a:latin typeface="Verdana" panose="020B0604030504040204" pitchFamily="34" charset="0"/>
              </a:rPr>
              <a:t/>
            </a:r>
            <a:br>
              <a:rPr lang="es-ES" altLang="ca-ES" sz="1500" dirty="0">
                <a:solidFill>
                  <a:srgbClr val="646464"/>
                </a:solidFill>
                <a:latin typeface="Verdana" panose="020B0604030504040204" pitchFamily="34" charset="0"/>
              </a:rPr>
            </a:br>
            <a:r>
              <a:rPr lang="ca-ES" altLang="ca-ES" sz="1500" dirty="0">
                <a:solidFill>
                  <a:srgbClr val="646464"/>
                </a:solidFill>
                <a:latin typeface="Verdana" panose="020B0604030504040204" pitchFamily="34" charset="0"/>
                <a:hlinkClick r:id="rId3"/>
              </a:rPr>
              <a:t>bib_mundet@ub.edu</a:t>
            </a:r>
            <a:endParaRPr lang="ca-ES" altLang="ca-ES" sz="1500" dirty="0">
              <a:solidFill>
                <a:srgbClr val="646464"/>
              </a:solidFill>
              <a:latin typeface="Verdana" panose="020B0604030504040204" pitchFamily="34" charset="0"/>
            </a:endParaRPr>
          </a:p>
          <a:p>
            <a:pPr>
              <a:lnSpc>
                <a:spcPct val="80000"/>
              </a:lnSpc>
              <a:spcBef>
                <a:spcPts val="1200"/>
              </a:spcBef>
              <a:buFontTx/>
              <a:buNone/>
            </a:pPr>
            <a:r>
              <a:rPr lang="es-ES" altLang="ca-ES" sz="1500" dirty="0">
                <a:solidFill>
                  <a:srgbClr val="646464"/>
                </a:solidFill>
                <a:latin typeface="Verdana" panose="020B0604030504040204" pitchFamily="34" charset="0"/>
              </a:rPr>
              <a:t>	</a:t>
            </a:r>
            <a:r>
              <a:rPr lang="es-ES" altLang="ca-ES" sz="1500" dirty="0">
                <a:solidFill>
                  <a:srgbClr val="646464"/>
                </a:solidFill>
                <a:latin typeface="Verdana" panose="020B0604030504040204" pitchFamily="34" charset="0"/>
                <a:hlinkClick r:id="rId4"/>
              </a:rPr>
              <a:t>Dirección de las otras bibliotecas</a:t>
            </a:r>
            <a:endParaRPr lang="es-ES" altLang="ca-ES" sz="1500" dirty="0">
              <a:solidFill>
                <a:srgbClr val="646464"/>
              </a:solidFill>
              <a:latin typeface="Verdana" panose="020B0604030504040204" pitchFamily="34" charset="0"/>
            </a:endParaRPr>
          </a:p>
          <a:p>
            <a:pPr lvl="1">
              <a:buFontTx/>
              <a:buNone/>
            </a:pPr>
            <a:endParaRPr lang="es-ES" altLang="ca-ES" sz="1500" dirty="0">
              <a:solidFill>
                <a:srgbClr val="646464"/>
              </a:solidFill>
              <a:latin typeface="Verdana" panose="020B0604030504040204" pitchFamily="34" charset="0"/>
            </a:endParaRPr>
          </a:p>
          <a:p>
            <a:pPr>
              <a:buFont typeface="Wingdings" panose="05000000000000000000" pitchFamily="2" charset="2"/>
              <a:buChar char="q"/>
            </a:pPr>
            <a:r>
              <a:rPr lang="es-ES" altLang="ca-ES" sz="1500" b="1" dirty="0">
                <a:solidFill>
                  <a:srgbClr val="646464"/>
                </a:solidFill>
                <a:latin typeface="Verdana" panose="020B0604030504040204" pitchFamily="34" charset="0"/>
              </a:rPr>
              <a:t>Horario:</a:t>
            </a:r>
            <a:r>
              <a:rPr lang="ca-ES" altLang="ca-ES" sz="1500" baseline="30000" dirty="0">
                <a:solidFill>
                  <a:srgbClr val="FF0000"/>
                </a:solidFill>
                <a:latin typeface="Verdana" panose="020B0604030504040204" pitchFamily="34" charset="0"/>
              </a:rPr>
              <a:t>(*)</a:t>
            </a:r>
            <a:endParaRPr lang="es-ES" altLang="ca-ES" sz="1500" b="1" dirty="0">
              <a:solidFill>
                <a:srgbClr val="646464"/>
              </a:solidFill>
              <a:latin typeface="Verdana" panose="020B0604030504040204" pitchFamily="34" charset="0"/>
            </a:endParaRPr>
          </a:p>
          <a:p>
            <a:pPr marL="228600" lvl="1">
              <a:lnSpc>
                <a:spcPct val="80000"/>
              </a:lnSpc>
              <a:spcBef>
                <a:spcPts val="1000"/>
              </a:spcBef>
              <a:buNone/>
            </a:pPr>
            <a:r>
              <a:rPr lang="es-ES" altLang="ca-ES" sz="1500" dirty="0">
                <a:solidFill>
                  <a:srgbClr val="646464"/>
                </a:solidFill>
                <a:latin typeface="Verdana" panose="020B0604030504040204" pitchFamily="34" charset="0"/>
              </a:rPr>
              <a:t>	Lu-Vi: 		         de 8:30 a 20:30h</a:t>
            </a:r>
          </a:p>
          <a:p>
            <a:pPr marL="228600" lvl="1">
              <a:lnSpc>
                <a:spcPct val="80000"/>
              </a:lnSpc>
              <a:spcBef>
                <a:spcPts val="1000"/>
              </a:spcBef>
              <a:buNone/>
            </a:pPr>
            <a:r>
              <a:rPr lang="es-ES" altLang="ca-ES" sz="1500" dirty="0">
                <a:solidFill>
                  <a:srgbClr val="646464"/>
                </a:solidFill>
                <a:latin typeface="Verdana" panose="020B0604030504040204" pitchFamily="34" charset="0"/>
              </a:rPr>
              <a:t>	</a:t>
            </a:r>
            <a:r>
              <a:rPr lang="ca-ES" altLang="ca-ES" sz="1500" dirty="0">
                <a:solidFill>
                  <a:srgbClr val="646464"/>
                </a:solidFill>
                <a:latin typeface="Verdana" panose="020B0604030504040204" pitchFamily="34" charset="0"/>
              </a:rPr>
              <a:t>F</a:t>
            </a:r>
            <a:r>
              <a:rPr lang="x-none" altLang="ca-ES" sz="1500" dirty="0">
                <a:solidFill>
                  <a:srgbClr val="646464"/>
                </a:solidFill>
                <a:latin typeface="Verdana" panose="020B0604030504040204" pitchFamily="34" charset="0"/>
              </a:rPr>
              <a:t>in</a:t>
            </a:r>
            <a:r>
              <a:rPr lang="ca-ES" altLang="ca-ES" sz="1500" dirty="0">
                <a:solidFill>
                  <a:srgbClr val="646464"/>
                </a:solidFill>
                <a:latin typeface="Verdana" panose="020B0604030504040204" pitchFamily="34" charset="0"/>
              </a:rPr>
              <a:t>es</a:t>
            </a:r>
            <a:r>
              <a:rPr lang="x-none" altLang="ca-ES" sz="1500" dirty="0">
                <a:solidFill>
                  <a:srgbClr val="646464"/>
                </a:solidFill>
                <a:latin typeface="Verdana" panose="020B0604030504040204" pitchFamily="34" charset="0"/>
              </a:rPr>
              <a:t> de semana</a:t>
            </a:r>
            <a:r>
              <a:rPr lang="ca-ES" altLang="ca-ES" sz="1500" dirty="0">
                <a:solidFill>
                  <a:srgbClr val="646464"/>
                </a:solidFill>
                <a:latin typeface="Verdana" panose="020B0604030504040204" pitchFamily="34" charset="0"/>
              </a:rPr>
              <a:t>		      </a:t>
            </a:r>
            <a:r>
              <a:rPr lang="x-none" altLang="ca-ES" sz="1500" dirty="0">
                <a:solidFill>
                  <a:srgbClr val="646464"/>
                </a:solidFill>
                <a:latin typeface="Verdana" panose="020B0604030504040204" pitchFamily="34" charset="0"/>
              </a:rPr>
              <a:t>y festivos</a:t>
            </a:r>
            <a:r>
              <a:rPr lang="ca-ES" altLang="ca-ES" sz="1500" dirty="0">
                <a:solidFill>
                  <a:srgbClr val="646464"/>
                </a:solidFill>
                <a:latin typeface="Verdana" panose="020B0604030504040204" pitchFamily="34" charset="0"/>
              </a:rPr>
              <a:t>:                  de 9:30 a 20:30h</a:t>
            </a:r>
          </a:p>
        </p:txBody>
      </p:sp>
      <p:pic>
        <p:nvPicPr>
          <p:cNvPr id="10" name="Imatge 9"/>
          <p:cNvPicPr>
            <a:picLocks noChangeAspect="1"/>
          </p:cNvPicPr>
          <p:nvPr/>
        </p:nvPicPr>
        <p:blipFill>
          <a:blip r:embed="rId5" cstate="print"/>
          <a:stretch/>
        </p:blipFill>
        <p:spPr>
          <a:xfrm>
            <a:off x="653934" y="2320280"/>
            <a:ext cx="3762467" cy="2217918"/>
          </a:xfrm>
          <a:prstGeom prst="rect">
            <a:avLst/>
          </a:prstGeom>
        </p:spPr>
      </p:pic>
      <p:sp>
        <p:nvSpPr>
          <p:cNvPr id="11" name="Rectangle 10"/>
          <p:cNvSpPr/>
          <p:nvPr/>
        </p:nvSpPr>
        <p:spPr>
          <a:xfrm>
            <a:off x="487996" y="4983351"/>
            <a:ext cx="8284831" cy="784830"/>
          </a:xfrm>
          <a:prstGeom prst="rect">
            <a:avLst/>
          </a:prstGeom>
        </p:spPr>
        <p:txBody>
          <a:bodyPr wrap="square">
            <a:spAutoFit/>
          </a:bodyPr>
          <a:lstStyle/>
          <a:p>
            <a:pPr marL="285750" indent="-285750">
              <a:buFont typeface="Wingdings" panose="05000000000000000000" pitchFamily="2" charset="2"/>
              <a:buChar char="q"/>
            </a:pPr>
            <a:r>
              <a:rPr lang="es-ES" altLang="ca-ES" sz="1500" dirty="0">
                <a:solidFill>
                  <a:srgbClr val="646464"/>
                </a:solidFill>
                <a:latin typeface="Verdana" panose="020B0604030504040204" pitchFamily="34" charset="0"/>
                <a:hlinkClick r:id="rId6"/>
              </a:rPr>
              <a:t>Carta de servicios del CRAI</a:t>
            </a:r>
            <a:endParaRPr lang="es-ES" altLang="ca-ES" sz="1500" dirty="0">
              <a:solidFill>
                <a:srgbClr val="646464"/>
              </a:solidFill>
              <a:latin typeface="Verdana" panose="020B0604030504040204" pitchFamily="34" charset="0"/>
              <a:hlinkClick r:id="rId7"/>
            </a:endParaRPr>
          </a:p>
          <a:p>
            <a:endParaRPr lang="es-ES" altLang="ca-ES" sz="1500" dirty="0">
              <a:solidFill>
                <a:srgbClr val="646464"/>
              </a:solidFill>
              <a:latin typeface="Verdana" panose="020B0604030504040204" pitchFamily="34" charset="0"/>
              <a:hlinkClick r:id="rId7"/>
            </a:endParaRPr>
          </a:p>
          <a:p>
            <a:pPr marL="285750" indent="-285750">
              <a:buFont typeface="Wingdings" panose="05000000000000000000" pitchFamily="2" charset="2"/>
              <a:buChar char="q"/>
            </a:pPr>
            <a:r>
              <a:rPr lang="es-ES" altLang="ca-ES" sz="1500" dirty="0">
                <a:solidFill>
                  <a:srgbClr val="646464"/>
                </a:solidFill>
                <a:latin typeface="Verdana" panose="020B0604030504040204" pitchFamily="34" charset="0"/>
                <a:hlinkClick r:id="rId8"/>
              </a:rPr>
              <a:t>Reglamento del CRAI Bibliotecas</a:t>
            </a:r>
            <a:r>
              <a:rPr lang="es-ES" altLang="ca-ES" sz="1500" dirty="0">
                <a:solidFill>
                  <a:srgbClr val="646464"/>
                </a:solidFill>
                <a:latin typeface="Verdana" panose="020B0604030504040204" pitchFamily="34" charset="0"/>
              </a:rPr>
              <a:t> (en catalán)</a:t>
            </a:r>
          </a:p>
        </p:txBody>
      </p:sp>
      <p:sp>
        <p:nvSpPr>
          <p:cNvPr id="12" name="CuadroTexto 11">
            <a:extLst>
              <a:ext uri="{FF2B5EF4-FFF2-40B4-BE49-F238E27FC236}">
                <a16:creationId xmlns:a16="http://schemas.microsoft.com/office/drawing/2014/main" id="{85B89614-64BD-4E14-88C1-08AFF91FC448}"/>
              </a:ext>
            </a:extLst>
          </p:cNvPr>
          <p:cNvSpPr txBox="1"/>
          <p:nvPr/>
        </p:nvSpPr>
        <p:spPr>
          <a:xfrm>
            <a:off x="139700" y="5899904"/>
            <a:ext cx="8773931" cy="553998"/>
          </a:xfrm>
          <a:prstGeom prst="rect">
            <a:avLst/>
          </a:prstGeom>
          <a:noFill/>
        </p:spPr>
        <p:txBody>
          <a:bodyPr wrap="square">
            <a:spAutoFit/>
          </a:bodyPr>
          <a:lstStyle/>
          <a:p>
            <a:pPr indent="0" algn="just">
              <a:buNone/>
            </a:pPr>
            <a:r>
              <a:rPr lang="ca-ES" altLang="ca-ES" sz="1000" dirty="0">
                <a:solidFill>
                  <a:srgbClr val="FF0000"/>
                </a:solidFill>
                <a:latin typeface="Verdana" panose="020B0604030504040204" pitchFamily="34" charset="0"/>
              </a:rPr>
              <a:t>(</a:t>
            </a:r>
            <a:r>
              <a:rPr lang="ca-ES" altLang="ca-ES" sz="1000" b="1" dirty="0">
                <a:solidFill>
                  <a:srgbClr val="FF0000"/>
                </a:solidFill>
                <a:latin typeface="Verdana" panose="020B0604030504040204" pitchFamily="34" charset="0"/>
              </a:rPr>
              <a:t>*</a:t>
            </a:r>
            <a:r>
              <a:rPr lang="ca-ES" altLang="ca-ES" sz="1000" dirty="0">
                <a:solidFill>
                  <a:srgbClr val="FF0000"/>
                </a:solidFill>
                <a:latin typeface="Verdana" panose="020B0604030504040204" pitchFamily="34" charset="0"/>
              </a:rPr>
              <a:t>) </a:t>
            </a:r>
            <a:r>
              <a:rPr lang="es-ES" altLang="ca-ES" sz="1000" dirty="0">
                <a:solidFill>
                  <a:srgbClr val="FF0000"/>
                </a:solidFill>
                <a:latin typeface="Verdana" panose="020B0604030504040204" pitchFamily="34" charset="0"/>
              </a:rPr>
              <a:t>Estos horarios pueden sufrir </a:t>
            </a:r>
            <a:r>
              <a:rPr lang="es-ES" altLang="ca-ES" sz="1000" b="1" dirty="0">
                <a:solidFill>
                  <a:srgbClr val="FF0000"/>
                </a:solidFill>
                <a:latin typeface="Verdana" panose="020B0604030504040204" pitchFamily="34" charset="0"/>
              </a:rPr>
              <a:t>modificaciones</a:t>
            </a:r>
            <a:r>
              <a:rPr lang="es-ES" altLang="ca-ES" sz="1000" dirty="0">
                <a:solidFill>
                  <a:srgbClr val="FF0000"/>
                </a:solidFill>
                <a:latin typeface="Verdana" panose="020B0604030504040204" pitchFamily="34" charset="0"/>
              </a:rPr>
              <a:t> en función de la evolución de la emergencia sanitaria por Covid-19. También otros servicios que se recogen en esta guía pueden verse afectados. Recordad que puede ser necesario pedir </a:t>
            </a:r>
            <a:r>
              <a:rPr lang="es-ES" altLang="ca-ES" sz="1000" b="1" dirty="0">
                <a:solidFill>
                  <a:srgbClr val="FF0000"/>
                </a:solidFill>
                <a:latin typeface="Verdana" panose="020B0604030504040204" pitchFamily="34" charset="0"/>
              </a:rPr>
              <a:t>cita previa</a:t>
            </a:r>
            <a:r>
              <a:rPr lang="es-ES" altLang="ca-ES" sz="1000" dirty="0">
                <a:solidFill>
                  <a:srgbClr val="FF0000"/>
                </a:solidFill>
                <a:latin typeface="Verdana" panose="020B0604030504040204" pitchFamily="34" charset="0"/>
              </a:rPr>
              <a:t> para venir a estudiar y/o llevarse libros en préstamo. Consultad siempre la </a:t>
            </a:r>
            <a:r>
              <a:rPr lang="es-ES" altLang="ca-ES" sz="1000" dirty="0">
                <a:solidFill>
                  <a:srgbClr val="646464"/>
                </a:solidFill>
                <a:latin typeface="Verdana" panose="020B0604030504040204" pitchFamily="34" charset="0"/>
                <a:hlinkClick r:id="rId9"/>
              </a:rPr>
              <a:t>web</a:t>
            </a:r>
            <a:r>
              <a:rPr lang="es-ES" altLang="ca-ES" sz="1000" dirty="0">
                <a:solidFill>
                  <a:srgbClr val="646464"/>
                </a:solidFill>
                <a:latin typeface="Verdana" panose="020B0604030504040204" pitchFamily="34" charset="0"/>
              </a:rPr>
              <a:t> </a:t>
            </a:r>
            <a:r>
              <a:rPr lang="es-ES" altLang="ca-ES" sz="1000" dirty="0">
                <a:solidFill>
                  <a:srgbClr val="FF0000"/>
                </a:solidFill>
                <a:latin typeface="Verdana" panose="020B0604030504040204" pitchFamily="34" charset="0"/>
              </a:rPr>
              <a:t>para estar informados/as de cualquier novedad al respecto.</a:t>
            </a:r>
          </a:p>
        </p:txBody>
      </p:sp>
      <p:sp>
        <p:nvSpPr>
          <p:cNvPr id="13" name="Rectangle 2">
            <a:extLst>
              <a:ext uri="{FF2B5EF4-FFF2-40B4-BE49-F238E27FC236}">
                <a16:creationId xmlns:a16="http://schemas.microsoft.com/office/drawing/2014/main" id="{65F4F20E-58F4-4FFC-A04D-53473F836F11}"/>
              </a:ext>
            </a:extLst>
          </p:cNvPr>
          <p:cNvSpPr/>
          <p:nvPr/>
        </p:nvSpPr>
        <p:spPr>
          <a:xfrm>
            <a:off x="5761707" y="4764562"/>
            <a:ext cx="3137818" cy="1545038"/>
          </a:xfrm>
          <a:prstGeom prst="rect">
            <a:avLst/>
          </a:prstGeom>
        </p:spPr>
        <p:txBody>
          <a:bodyPr wrap="square">
            <a:spAutoFit/>
          </a:bodyPr>
          <a:lstStyle/>
          <a:p>
            <a:pPr>
              <a:lnSpc>
                <a:spcPct val="80000"/>
              </a:lnSpc>
            </a:pPr>
            <a:endParaRPr lang="ca-ES" altLang="ca-ES" dirty="0">
              <a:solidFill>
                <a:srgbClr val="646464"/>
              </a:solidFill>
              <a:latin typeface="Verdana" panose="020B0604030504040204" pitchFamily="34" charset="0"/>
            </a:endParaRPr>
          </a:p>
          <a:p>
            <a:pPr>
              <a:buFont typeface="Wingdings" panose="05000000000000000000" pitchFamily="2" charset="2"/>
              <a:buChar char="q"/>
            </a:pPr>
            <a:r>
              <a:rPr lang="es-ES" altLang="ca-ES" sz="1500" dirty="0">
                <a:solidFill>
                  <a:srgbClr val="646464"/>
                </a:solidFill>
                <a:latin typeface="Verdana" panose="020B0604030504040204" pitchFamily="34" charset="0"/>
                <a:hlinkClick r:id="rId10"/>
              </a:rPr>
              <a:t>Horarios especiales en </a:t>
            </a:r>
          </a:p>
          <a:p>
            <a:r>
              <a:rPr lang="es-ES" altLang="ca-ES" sz="1500" dirty="0">
                <a:solidFill>
                  <a:srgbClr val="646464"/>
                </a:solidFill>
                <a:latin typeface="Verdana" panose="020B0604030504040204" pitchFamily="34" charset="0"/>
                <a:hlinkClick r:id="rId10"/>
              </a:rPr>
              <a:t>periodos de exámenes y de fin de semana</a:t>
            </a:r>
            <a:endParaRPr lang="es-ES" altLang="ca-ES" sz="1500" dirty="0">
              <a:solidFill>
                <a:srgbClr val="646464"/>
              </a:solidFill>
              <a:latin typeface="Verdana" panose="020B0604030504040204" pitchFamily="34" charset="0"/>
            </a:endParaRPr>
          </a:p>
          <a:p>
            <a:endParaRPr lang="ca-ES" altLang="ca-ES" sz="1600" dirty="0">
              <a:solidFill>
                <a:srgbClr val="646464"/>
              </a:solidFill>
              <a:latin typeface="Verdana" panose="020B0604030504040204" pitchFamily="34" charset="0"/>
            </a:endParaRPr>
          </a:p>
          <a:p>
            <a:endParaRPr lang="ca-ES" altLang="ca-ES" sz="1600" dirty="0">
              <a:solidFill>
                <a:srgbClr val="646464"/>
              </a:solidFill>
              <a:latin typeface="Verdana" panose="020B0604030504040204" pitchFamily="34" charset="0"/>
            </a:endParaRPr>
          </a:p>
        </p:txBody>
      </p:sp>
    </p:spTree>
    <p:extLst>
      <p:ext uri="{BB962C8B-B14F-4D97-AF65-F5344CB8AC3E}">
        <p14:creationId xmlns:p14="http://schemas.microsoft.com/office/powerpoint/2010/main" val="266154134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3C89D9-17C6-40D8-8C89-372BDB03659C}"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4755" name="Rectangle 3"/>
          <p:cNvSpPr>
            <a:spLocks noGrp="1" noChangeArrowheads="1"/>
          </p:cNvSpPr>
          <p:nvPr>
            <p:ph type="title" idx="4294967295"/>
          </p:nvPr>
        </p:nvSpPr>
        <p:spPr bwMode="auto">
          <a:xfrm>
            <a:off x="485043" y="886182"/>
            <a:ext cx="822960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s-ES" altLang="ca-ES" sz="2000" b="1" dirty="0">
                <a:solidFill>
                  <a:srgbClr val="336699"/>
                </a:solidFill>
                <a:latin typeface="Verdana" panose="020B0604030504040204" pitchFamily="34" charset="0"/>
              </a:rPr>
              <a:t>Wifi y acceso a los ordenadores de la Facultad</a:t>
            </a:r>
          </a:p>
        </p:txBody>
      </p:sp>
      <p:sp>
        <p:nvSpPr>
          <p:cNvPr id="74756" name="Rectangle 12"/>
          <p:cNvSpPr>
            <a:spLocks noChangeArrowheads="1"/>
          </p:cNvSpPr>
          <p:nvPr/>
        </p:nvSpPr>
        <p:spPr bwMode="auto">
          <a:xfrm>
            <a:off x="492194" y="1253324"/>
            <a:ext cx="8088474" cy="697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449263" rtl="0" eaLnBrk="1" fontAlgn="auto" latinLnBrk="0" hangingPunct="1">
              <a:lnSpc>
                <a:spcPct val="100000"/>
              </a:lnSpc>
              <a:spcBef>
                <a:spcPts val="112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s-ES" altLang="ca-ES" sz="15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hlinkClick r:id="rId3"/>
              </a:rPr>
              <a:t>crai.ub.edu/es/que-ofrece-el-crai/acceso-recursos/acceso-recursos-wifi-eduroam</a:t>
            </a:r>
            <a:r>
              <a:rPr kumimoji="0" lang="es-ES" altLang="ca-ES" sz="15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 </a:t>
            </a:r>
          </a:p>
          <a:p>
            <a:pPr marL="0" marR="0" lvl="0" indent="0" algn="l" defTabSz="449263" rtl="0" eaLnBrk="1" fontAlgn="auto" latinLnBrk="0" hangingPunct="1">
              <a:lnSpc>
                <a:spcPct val="100000"/>
              </a:lnSpc>
              <a:spcBef>
                <a:spcPts val="112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s-ES" altLang="ca-ES" sz="15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hlinkClick r:id="rId4"/>
            </a:endParaRPr>
          </a:p>
        </p:txBody>
      </p:sp>
      <p:sp>
        <p:nvSpPr>
          <p:cNvPr id="74757" name="Text Box 9"/>
          <p:cNvSpPr txBox="1">
            <a:spLocks noChangeArrowheads="1"/>
          </p:cNvSpPr>
          <p:nvPr/>
        </p:nvSpPr>
        <p:spPr bwMode="auto">
          <a:xfrm>
            <a:off x="570768" y="1704818"/>
            <a:ext cx="805815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El servicio de Wifi de la Universidad ofrece conexión a Internet sin necesidad de tener una conexión fija a la red. Para utilizarlo, debes </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hlinkClick r:id="rId5"/>
              </a:rPr>
              <a:t>configurar</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 tu ordenador portátil e identificarte con el </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hlinkClick r:id="rId6"/>
              </a:rPr>
              <a:t>identificador local</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La Universidad de Barcelona participa en el proyecto Eduroam, cuyo objetivo es promover un espacio único de movilidad que permita que cuando un usuario llegue a otra organización disponga de un entorno de trabajo virtual con conexión a Internet. Puedes consultar la </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hlinkClick r:id="rId5"/>
              </a:rPr>
              <a:t>Guía de configuración de Eduroam</a:t>
            </a:r>
            <a:r>
              <a:rPr kumimoji="0" lang="es-ES" altLang="ca-ES" sz="1700" b="0" i="0" u="none" strike="noStrike" kern="1200" cap="none" spc="0" normalizeH="0" baseline="0" noProof="0" dirty="0">
                <a:ln>
                  <a:noFill/>
                </a:ln>
                <a:solidFill>
                  <a:srgbClr val="646464"/>
                </a:solidFill>
                <a:effectLst/>
                <a:uLnTx/>
                <a:uFillTx/>
                <a:latin typeface="Verdana" panose="020B0604030504040204" pitchFamily="34" charset="0"/>
                <a:ea typeface="+mn-ea"/>
                <a:cs typeface="Arial" panose="020B0604020202020204" pitchFamily="34" charset="0"/>
              </a:rPr>
              <a:t>.</a:t>
            </a:r>
          </a:p>
        </p:txBody>
      </p:sp>
      <p:graphicFrame>
        <p:nvGraphicFramePr>
          <p:cNvPr id="51237" name="Group 37"/>
          <p:cNvGraphicFramePr>
            <a:graphicFrameLocks noGrp="1"/>
          </p:cNvGraphicFramePr>
          <p:nvPr/>
        </p:nvGraphicFramePr>
        <p:xfrm>
          <a:off x="650143" y="4480800"/>
          <a:ext cx="8064500" cy="1631952"/>
        </p:xfrm>
        <a:graphic>
          <a:graphicData uri="http://schemas.openxmlformats.org/drawingml/2006/table">
            <a:tbl>
              <a:tblPr/>
              <a:tblGrid>
                <a:gridCol w="1655763">
                  <a:extLst>
                    <a:ext uri="{9D8B030D-6E8A-4147-A177-3AD203B41FA5}">
                      <a16:colId xmlns:a16="http://schemas.microsoft.com/office/drawing/2014/main" val="20000"/>
                    </a:ext>
                  </a:extLst>
                </a:gridCol>
                <a:gridCol w="1655762">
                  <a:extLst>
                    <a:ext uri="{9D8B030D-6E8A-4147-A177-3AD203B41FA5}">
                      <a16:colId xmlns:a16="http://schemas.microsoft.com/office/drawing/2014/main" val="20001"/>
                    </a:ext>
                  </a:extLst>
                </a:gridCol>
                <a:gridCol w="2555875">
                  <a:extLst>
                    <a:ext uri="{9D8B030D-6E8A-4147-A177-3AD203B41FA5}">
                      <a16:colId xmlns:a16="http://schemas.microsoft.com/office/drawing/2014/main" val="20002"/>
                    </a:ext>
                  </a:extLst>
                </a:gridCol>
                <a:gridCol w="2197100">
                  <a:extLst>
                    <a:ext uri="{9D8B030D-6E8A-4147-A177-3AD203B41FA5}">
                      <a16:colId xmlns:a16="http://schemas.microsoft.com/office/drawing/2014/main" val="20003"/>
                    </a:ext>
                  </a:extLst>
                </a:gridCol>
              </a:tblGrid>
              <a:tr h="37128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400" b="1" i="0" u="none" strike="noStrike" cap="none" normalizeH="0" baseline="0" noProof="0" dirty="0">
                          <a:ln>
                            <a:noFill/>
                          </a:ln>
                          <a:solidFill>
                            <a:srgbClr val="FFFFFF"/>
                          </a:solidFill>
                          <a:effectLst/>
                          <a:latin typeface="Verdana" pitchFamily="34" charset="0"/>
                        </a:rPr>
                        <a:t>Colectivo</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400" b="1" i="0" u="none" strike="noStrike" cap="none" normalizeH="0" baseline="0" noProof="0" dirty="0">
                          <a:ln>
                            <a:noFill/>
                          </a:ln>
                          <a:solidFill>
                            <a:srgbClr val="FFFFFF"/>
                          </a:solidFill>
                          <a:effectLst/>
                          <a:latin typeface="Verdana" pitchFamily="34" charset="0"/>
                        </a:rPr>
                        <a:t>Terminación</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400" b="1" i="0" u="none" strike="noStrike" cap="none" normalizeH="0" baseline="0" noProof="0" dirty="0">
                          <a:ln>
                            <a:noFill/>
                          </a:ln>
                          <a:solidFill>
                            <a:srgbClr val="FFFFFF"/>
                          </a:solidFill>
                          <a:effectLst/>
                          <a:latin typeface="Verdana" pitchFamily="34" charset="0"/>
                        </a:rPr>
                        <a:t>Correo</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1" i="0" u="none" strike="noStrike" cap="none" normalizeH="0" baseline="0" dirty="0">
                          <a:ln>
                            <a:noFill/>
                          </a:ln>
                          <a:solidFill>
                            <a:srgbClr val="FFFFFF"/>
                          </a:solidFill>
                          <a:effectLst/>
                          <a:latin typeface="Verdana" pitchFamily="34" charset="0"/>
                        </a:rPr>
                        <a:t>Identificador local</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0"/>
                  </a:ext>
                </a:extLst>
              </a:tr>
              <a:tr h="51811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a:ln>
                            <a:noFill/>
                          </a:ln>
                          <a:solidFill>
                            <a:srgbClr val="000000"/>
                          </a:solidFill>
                          <a:effectLst/>
                          <a:latin typeface="Verdana" pitchFamily="34" charset="0"/>
                        </a:rPr>
                        <a:t>PAS / PDI</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a-ES" altLang="es-ES" sz="1400" b="0" i="0" u="none" strike="noStrike" cap="none" normalizeH="0" baseline="0" dirty="0">
                        <a:ln>
                          <a:noFill/>
                        </a:ln>
                        <a:solidFill>
                          <a:srgbClr val="000000"/>
                        </a:solidFill>
                        <a:effectLst/>
                        <a:latin typeface="Verdana" pitchFamily="34" charset="0"/>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a:ln>
                            <a:noFill/>
                          </a:ln>
                          <a:solidFill>
                            <a:srgbClr val="000000"/>
                          </a:solidFill>
                          <a:effectLst/>
                          <a:latin typeface="Verdana" pitchFamily="34" charset="0"/>
                        </a:rPr>
                        <a:t>joan.pere.garcia@ub.edu</a:t>
                      </a:r>
                    </a:p>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a:ln>
                            <a:noFill/>
                          </a:ln>
                          <a:solidFill>
                            <a:srgbClr val="000000"/>
                          </a:solidFill>
                          <a:effectLst/>
                          <a:latin typeface="Verdana" pitchFamily="34" charset="0"/>
                        </a:rPr>
                        <a:t>cherrera@ub.edu </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a:ln>
                            <a:noFill/>
                          </a:ln>
                          <a:solidFill>
                            <a:srgbClr val="000000"/>
                          </a:solidFill>
                          <a:effectLst/>
                          <a:latin typeface="Verdana" pitchFamily="34" charset="0"/>
                        </a:rPr>
                        <a:t>joan.pere.garcia</a:t>
                      </a:r>
                    </a:p>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a:ln>
                            <a:noFill/>
                          </a:ln>
                          <a:solidFill>
                            <a:srgbClr val="000000"/>
                          </a:solidFill>
                          <a:effectLst/>
                          <a:latin typeface="Verdana" pitchFamily="34" charset="0"/>
                        </a:rPr>
                        <a:t>cherrera</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1"/>
                  </a:ext>
                </a:extLst>
              </a:tr>
              <a:tr h="37128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err="1">
                          <a:ln>
                            <a:noFill/>
                          </a:ln>
                          <a:solidFill>
                            <a:srgbClr val="000000"/>
                          </a:solidFill>
                          <a:effectLst/>
                          <a:latin typeface="Verdana" pitchFamily="34" charset="0"/>
                        </a:rPr>
                        <a:t>Alumnos</a:t>
                      </a:r>
                      <a:endParaRPr kumimoji="0" lang="ca-ES" altLang="es-ES" sz="1400" b="0" i="0" u="none" strike="noStrike" cap="none" normalizeH="0" baseline="0" dirty="0">
                        <a:ln>
                          <a:noFill/>
                        </a:ln>
                        <a:solidFill>
                          <a:srgbClr val="000000"/>
                        </a:solidFill>
                        <a:effectLst/>
                        <a:latin typeface="Verdana" pitchFamily="34" charset="0"/>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a:ln>
                            <a:noFill/>
                          </a:ln>
                          <a:solidFill>
                            <a:srgbClr val="000000"/>
                          </a:solidFill>
                          <a:effectLst/>
                          <a:latin typeface="Verdana" pitchFamily="34" charset="0"/>
                        </a:rPr>
                        <a:t>.alumnes</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a:ln>
                            <a:noFill/>
                          </a:ln>
                          <a:solidFill>
                            <a:srgbClr val="000000"/>
                          </a:solidFill>
                          <a:effectLst/>
                          <a:latin typeface="Verdana" pitchFamily="34" charset="0"/>
                        </a:rPr>
                        <a:t>jherg07@alumnes.ub.edu</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a:ln>
                            <a:noFill/>
                          </a:ln>
                          <a:solidFill>
                            <a:srgbClr val="000000"/>
                          </a:solidFill>
                          <a:effectLst/>
                          <a:latin typeface="Verdana" pitchFamily="34" charset="0"/>
                        </a:rPr>
                        <a:t>jherg07.alumnes</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2"/>
                  </a:ext>
                </a:extLst>
              </a:tr>
              <a:tr h="37128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a:ln>
                            <a:noFill/>
                          </a:ln>
                          <a:solidFill>
                            <a:srgbClr val="000000"/>
                          </a:solidFill>
                          <a:effectLst/>
                          <a:latin typeface="Verdana" pitchFamily="34" charset="0"/>
                        </a:rPr>
                        <a:t>Alumni UB</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a:ln>
                            <a:noFill/>
                          </a:ln>
                          <a:solidFill>
                            <a:srgbClr val="000000"/>
                          </a:solidFill>
                          <a:effectLst/>
                          <a:latin typeface="Verdana" pitchFamily="34" charset="0"/>
                        </a:rPr>
                        <a:t>.a</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a:ln>
                            <a:noFill/>
                          </a:ln>
                          <a:solidFill>
                            <a:srgbClr val="000000"/>
                          </a:solidFill>
                          <a:effectLst/>
                          <a:latin typeface="Verdana" pitchFamily="34" charset="0"/>
                        </a:rPr>
                        <a:t>pperez@alumni.ub.edu</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err="1">
                          <a:ln>
                            <a:noFill/>
                          </a:ln>
                          <a:solidFill>
                            <a:srgbClr val="000000"/>
                          </a:solidFill>
                          <a:effectLst/>
                          <a:latin typeface="Verdana" pitchFamily="34" charset="0"/>
                        </a:rPr>
                        <a:t>pperez.a</a:t>
                      </a:r>
                      <a:endParaRPr kumimoji="0" lang="ca-ES" altLang="es-ES" sz="1400" b="0" i="0" u="none" strike="noStrike" cap="none" normalizeH="0" baseline="0" dirty="0">
                        <a:ln>
                          <a:noFill/>
                        </a:ln>
                        <a:solidFill>
                          <a:srgbClr val="000000"/>
                        </a:solidFill>
                        <a:effectLst/>
                        <a:latin typeface="Verdana" pitchFamily="34" charset="0"/>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710352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idor de número de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2EA2A9-BAFF-4FCC-9112-C1C122DE1B2E}" type="slidenum">
              <a:rPr lang="es-ES" altLang="ca-ES" sz="1200" smtClean="0">
                <a:latin typeface="Verdana" panose="020B0604030504040204" pitchFamily="34" charset="0"/>
              </a:rPr>
              <a:pPr>
                <a:spcBef>
                  <a:spcPct val="0"/>
                </a:spcBef>
                <a:buFontTx/>
                <a:buNone/>
              </a:pPr>
              <a:t>41</a:t>
            </a:fld>
            <a:endParaRPr lang="es-ES" altLang="ca-ES" sz="1200">
              <a:latin typeface="Verdana" panose="020B0604030504040204" pitchFamily="34" charset="0"/>
            </a:endParaRPr>
          </a:p>
        </p:txBody>
      </p:sp>
      <p:sp>
        <p:nvSpPr>
          <p:cNvPr id="63491" name="Rectangle 2"/>
          <p:cNvSpPr>
            <a:spLocks noGrp="1" noChangeArrowheads="1"/>
          </p:cNvSpPr>
          <p:nvPr>
            <p:ph type="title" idx="4294967295"/>
          </p:nvPr>
        </p:nvSpPr>
        <p:spPr>
          <a:xfrm>
            <a:off x="684537" y="880364"/>
            <a:ext cx="8569325" cy="867930"/>
          </a:xfrm>
        </p:spPr>
        <p:txBody>
          <a:bodyPr>
            <a:spAutoFit/>
          </a:bodyPr>
          <a:lstStyle/>
          <a:p>
            <a:pPr algn="l" eaLnBrk="1" hangingPunct="1"/>
            <a:r>
              <a:rPr lang="es-ES" altLang="ca-ES" sz="2000" b="1" dirty="0">
                <a:solidFill>
                  <a:srgbClr val="336699"/>
                </a:solidFill>
                <a:latin typeface="Verdana" panose="020B0604030504040204" pitchFamily="34" charset="0"/>
              </a:rPr>
              <a:t>¡Síguenos en las redes!</a:t>
            </a:r>
            <a:br>
              <a:rPr lang="es-ES" altLang="ca-ES" sz="2000" b="1" dirty="0">
                <a:solidFill>
                  <a:srgbClr val="336699"/>
                </a:solidFill>
                <a:latin typeface="Verdana" panose="020B0604030504040204" pitchFamily="34" charset="0"/>
              </a:rPr>
            </a:br>
            <a:r>
              <a:rPr lang="es-ES" altLang="ca-ES" sz="1600" dirty="0">
                <a:solidFill>
                  <a:srgbClr val="336699"/>
                </a:solidFill>
                <a:latin typeface="Verdana" panose="020B0604030504040204" pitchFamily="34" charset="0"/>
                <a:hlinkClick r:id="rId3"/>
              </a:rPr>
              <a:t>crai.ub.edu/ca/coneix-el-crai/difusio-marqueting/blogs-i-xarxes-socials</a:t>
            </a:r>
            <a:r>
              <a:rPr lang="es-ES" altLang="ca-ES" sz="2000" dirty="0">
                <a:solidFill>
                  <a:srgbClr val="336699"/>
                </a:solidFill>
                <a:latin typeface="Verdana" panose="020B0604030504040204" pitchFamily="34" charset="0"/>
              </a:rPr>
              <a:t/>
            </a:r>
            <a:br>
              <a:rPr lang="es-ES" altLang="ca-ES" sz="2000" dirty="0">
                <a:solidFill>
                  <a:srgbClr val="336699"/>
                </a:solidFill>
                <a:latin typeface="Verdana" panose="020B0604030504040204" pitchFamily="34" charset="0"/>
              </a:rPr>
            </a:br>
            <a:endParaRPr lang="es-ES" altLang="ca-ES" sz="2000" dirty="0">
              <a:solidFill>
                <a:srgbClr val="336699"/>
              </a:solidFill>
              <a:latin typeface="Verdana" panose="020B0604030504040204" pitchFamily="34" charset="0"/>
            </a:endParaRPr>
          </a:p>
        </p:txBody>
      </p:sp>
      <p:sp>
        <p:nvSpPr>
          <p:cNvPr id="63497" name="Rectangle 15"/>
          <p:cNvSpPr>
            <a:spLocks noChangeArrowheads="1"/>
          </p:cNvSpPr>
          <p:nvPr/>
        </p:nvSpPr>
        <p:spPr bwMode="auto">
          <a:xfrm>
            <a:off x="796504" y="5321936"/>
            <a:ext cx="87487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ES" altLang="ca-ES" sz="2000" b="1" dirty="0">
                <a:solidFill>
                  <a:srgbClr val="336699"/>
                </a:solidFill>
                <a:latin typeface="Verdana" panose="020B0604030504040204" pitchFamily="34" charset="0"/>
              </a:rPr>
              <a:t>Y en las exposiciones virtuales:</a:t>
            </a:r>
          </a:p>
          <a:p>
            <a:pPr algn="just">
              <a:spcBef>
                <a:spcPct val="0"/>
              </a:spcBef>
              <a:buNone/>
            </a:pPr>
            <a:r>
              <a:rPr lang="es-ES" altLang="ca-ES" sz="1600" dirty="0">
                <a:latin typeface="Verdana" panose="020B0604030504040204" pitchFamily="34" charset="0"/>
                <a:hlinkClick r:id="rId4"/>
              </a:rPr>
              <a:t>crai.ub.edu/es/conoce-el-crai/difusion-marketing/exposiciones-virtuales</a:t>
            </a:r>
            <a:endParaRPr lang="es-ES" altLang="ca-ES" sz="1600" dirty="0">
              <a:latin typeface="Verdana" panose="020B0604030504040204" pitchFamily="34" charset="0"/>
            </a:endParaRPr>
          </a:p>
          <a:p>
            <a:pPr algn="just">
              <a:spcBef>
                <a:spcPct val="0"/>
              </a:spcBef>
              <a:buNone/>
            </a:pPr>
            <a:endParaRPr lang="es-ES" altLang="ca-ES" sz="1600" dirty="0">
              <a:latin typeface="Verdana" panose="020B0604030504040204" pitchFamily="34" charset="0"/>
            </a:endParaRPr>
          </a:p>
        </p:txBody>
      </p:sp>
      <p:sp>
        <p:nvSpPr>
          <p:cNvPr id="14" name="Rectangle 4"/>
          <p:cNvSpPr>
            <a:spLocks noChangeArrowheads="1"/>
          </p:cNvSpPr>
          <p:nvPr/>
        </p:nvSpPr>
        <p:spPr bwMode="auto">
          <a:xfrm>
            <a:off x="2258826" y="1760097"/>
            <a:ext cx="5978834"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a-ES" altLang="ca-ES" sz="1400" b="1" dirty="0">
                <a:solidFill>
                  <a:srgbClr val="336699"/>
                </a:solidFill>
                <a:latin typeface="Verdana" panose="020B0604030504040204" pitchFamily="34" charset="0"/>
              </a:rPr>
              <a:t>Instagram del CRAI Biblioteca del Campus de Mundet</a:t>
            </a:r>
          </a:p>
          <a:p>
            <a:r>
              <a:rPr lang="ca-ES" altLang="ca-ES" sz="1400" dirty="0">
                <a:solidFill>
                  <a:srgbClr val="336699"/>
                </a:solidFill>
                <a:latin typeface="Verdana" panose="020B0604030504040204" pitchFamily="34" charset="0"/>
              </a:rPr>
              <a:t>@craimundet</a:t>
            </a:r>
          </a:p>
          <a:p>
            <a:endParaRPr lang="ca-ES" altLang="ca-ES" sz="1400" b="1" dirty="0">
              <a:solidFill>
                <a:srgbClr val="336699"/>
              </a:solidFill>
              <a:latin typeface="Verdana" panose="020B0604030504040204" pitchFamily="34" charset="0"/>
            </a:endParaRPr>
          </a:p>
          <a:p>
            <a:endParaRPr lang="ca-ES" altLang="ca-ES" sz="1400" b="1" dirty="0">
              <a:solidFill>
                <a:srgbClr val="336699"/>
              </a:solidFill>
              <a:latin typeface="Verdana" panose="020B0604030504040204" pitchFamily="34" charset="0"/>
            </a:endParaRPr>
          </a:p>
          <a:p>
            <a:r>
              <a:rPr lang="ca-ES" altLang="ca-ES" sz="1400" b="1" dirty="0">
                <a:solidFill>
                  <a:srgbClr val="336699"/>
                </a:solidFill>
                <a:latin typeface="Verdana" panose="020B0604030504040204" pitchFamily="34" charset="0"/>
              </a:rPr>
              <a:t>WhatsApp del CRAI Biblioteca del Campus de Mundet</a:t>
            </a:r>
          </a:p>
          <a:p>
            <a:r>
              <a:rPr lang="es-ES" sz="1400" dirty="0">
                <a:latin typeface="Verdana" panose="020B0604030504040204" pitchFamily="34" charset="0"/>
                <a:ea typeface="Verdana" panose="020B0604030504040204" pitchFamily="34" charset="0"/>
                <a:cs typeface="Verdana" panose="020B0604030504040204" pitchFamily="34" charset="0"/>
                <a:hlinkClick r:id="rId5"/>
              </a:rPr>
              <a:t>https://crai.ub.edu/ca/coneix-el-crai/biblioteques/biblioteca-campus-mundet/serveis-whatsapp</a:t>
            </a:r>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ca-ES" altLang="ca-ES" sz="1400" b="1" dirty="0">
              <a:solidFill>
                <a:srgbClr val="336699"/>
              </a:solidFill>
              <a:latin typeface="Verdana" panose="020B0604030504040204" pitchFamily="34" charset="0"/>
              <a:ea typeface="Verdana" panose="020B0604030504040204" pitchFamily="34" charset="0"/>
              <a:cs typeface="Verdana" panose="020B0604030504040204" pitchFamily="34" charset="0"/>
            </a:endParaRPr>
          </a:p>
          <a:p>
            <a:endParaRPr lang="ca-ES" altLang="ca-ES" sz="1400" b="1" dirty="0">
              <a:solidFill>
                <a:srgbClr val="336699"/>
              </a:solidFill>
              <a:latin typeface="Verdana" panose="020B0604030504040204" pitchFamily="34" charset="0"/>
              <a:ea typeface="Verdana" panose="020B0604030504040204" pitchFamily="34" charset="0"/>
              <a:cs typeface="Verdana" panose="020B0604030504040204" pitchFamily="34" charset="0"/>
            </a:endParaRPr>
          </a:p>
          <a:p>
            <a:r>
              <a:rPr lang="es-ES" altLang="ca-ES" sz="1400" b="1" dirty="0">
                <a:solidFill>
                  <a:srgbClr val="336699"/>
                </a:solidFill>
                <a:latin typeface="Verdana" panose="020B0604030504040204" pitchFamily="34" charset="0"/>
              </a:rPr>
              <a:t>Twitter del CRAI Biblioteca del Campus de Mundet</a:t>
            </a:r>
            <a:endParaRPr lang="es-ES" altLang="ca-ES" sz="1400" dirty="0">
              <a:solidFill>
                <a:srgbClr val="E7E6E6"/>
              </a:solidFill>
              <a:latin typeface="Verdana" panose="020B0604030504040204" pitchFamily="34" charset="0"/>
            </a:endParaRPr>
          </a:p>
          <a:p>
            <a:r>
              <a:rPr lang="es-ES" altLang="ca-ES" sz="1400" dirty="0">
                <a:solidFill>
                  <a:prstClr val="black"/>
                </a:solidFill>
                <a:latin typeface="Verdana" panose="020B0604030504040204" pitchFamily="34" charset="0"/>
                <a:hlinkClick r:id="rId6"/>
              </a:rPr>
              <a:t>https://twitter.com/craimundet</a:t>
            </a:r>
            <a:r>
              <a:rPr lang="es-ES" altLang="ca-ES" sz="1400" dirty="0">
                <a:solidFill>
                  <a:prstClr val="black"/>
                </a:solidFill>
                <a:latin typeface="Verdana" panose="020B0604030504040204" pitchFamily="34" charset="0"/>
              </a:rPr>
              <a:t> </a:t>
            </a:r>
          </a:p>
          <a:p>
            <a:endParaRPr lang="ca-ES" altLang="ca-ES" sz="1400" dirty="0">
              <a:solidFill>
                <a:prstClr val="black"/>
              </a:solidFill>
              <a:latin typeface="Verdana" panose="020B0604030504040204" pitchFamily="34" charset="0"/>
            </a:endParaRPr>
          </a:p>
          <a:p>
            <a:endParaRPr lang="ca-ES" altLang="ca-ES" sz="1400" dirty="0">
              <a:solidFill>
                <a:prstClr val="black"/>
              </a:solidFill>
              <a:latin typeface="Verdana" panose="020B0604030504040204" pitchFamily="34" charset="0"/>
            </a:endParaRPr>
          </a:p>
          <a:p>
            <a:pPr lvl="0"/>
            <a:r>
              <a:rPr lang="es-ES" altLang="ca-ES" sz="1400" b="1" dirty="0">
                <a:solidFill>
                  <a:srgbClr val="336699"/>
                </a:solidFill>
                <a:latin typeface="Verdana" panose="020B0604030504040204" pitchFamily="34" charset="0"/>
              </a:rPr>
              <a:t>YouTube del CRAI Biblioteca del Campus de Mundet</a:t>
            </a:r>
            <a:endParaRPr lang="es-ES" altLang="ca-ES" sz="1300" dirty="0">
              <a:solidFill>
                <a:prstClr val="black"/>
              </a:solidFill>
              <a:latin typeface="Verdana" panose="020B0604030504040204" pitchFamily="34" charset="0"/>
            </a:endParaRPr>
          </a:p>
          <a:p>
            <a:r>
              <a:rPr lang="es-ES" sz="1300" dirty="0">
                <a:solidFill>
                  <a:srgbClr val="0461C1"/>
                </a:solidFill>
                <a:latin typeface="Verdana" panose="020B0604030504040204" pitchFamily="34" charset="0"/>
                <a:hlinkClick r:id="rId7"/>
              </a:rPr>
              <a:t>https://www.youtube.com/channel/UCAvm8Yv97vnECk1WJYLglOg</a:t>
            </a:r>
            <a:endParaRPr lang="ca-ES" altLang="ca-ES" sz="1400" b="1" dirty="0">
              <a:solidFill>
                <a:srgbClr val="336699"/>
              </a:solidFill>
              <a:latin typeface="Verdana" panose="020B0604030504040204" pitchFamily="34" charset="0"/>
              <a:ea typeface="Verdana" panose="020B0604030504040204" pitchFamily="34" charset="0"/>
              <a:cs typeface="Verdana" panose="020B0604030504040204" pitchFamily="34" charset="0"/>
            </a:endParaRPr>
          </a:p>
          <a:p>
            <a:endParaRPr lang="ca-ES" altLang="ca-ES" sz="1400" b="1" dirty="0">
              <a:solidFill>
                <a:srgbClr val="336699"/>
              </a:solidFill>
              <a:latin typeface="Verdana" panose="020B0604030504040204" pitchFamily="34" charset="0"/>
            </a:endParaRPr>
          </a:p>
          <a:p>
            <a:endParaRPr lang="ca-ES" altLang="ca-ES" sz="1400" b="1" dirty="0">
              <a:solidFill>
                <a:srgbClr val="336699"/>
              </a:solidFill>
              <a:latin typeface="Verdana" panose="020B0604030504040204" pitchFamily="34" charset="0"/>
            </a:endParaRPr>
          </a:p>
          <a:p>
            <a:endParaRPr lang="ca-ES" altLang="ca-ES" sz="1400" dirty="0">
              <a:solidFill>
                <a:srgbClr val="646464"/>
              </a:solidFill>
              <a:latin typeface="Verdana" panose="020B0604030504040204" pitchFamily="34" charset="0"/>
            </a:endParaRPr>
          </a:p>
          <a:p>
            <a:endParaRPr lang="ca-ES" altLang="ca-ES" sz="1400" dirty="0">
              <a:solidFill>
                <a:srgbClr val="646464"/>
              </a:solidFill>
              <a:latin typeface="Verdana" panose="020B0604030504040204" pitchFamily="34" charset="0"/>
            </a:endParaRPr>
          </a:p>
          <a:p>
            <a:endParaRPr lang="es-ES" altLang="ca-ES" sz="1400" dirty="0">
              <a:solidFill>
                <a:prstClr val="black"/>
              </a:solidFill>
              <a:latin typeface="Verdana" panose="020B0604030504040204" pitchFamily="34" charset="0"/>
            </a:endParaRPr>
          </a:p>
          <a:p>
            <a:r>
              <a:rPr lang="es-ES" sz="1300" dirty="0">
                <a:solidFill>
                  <a:srgbClr val="0461C1"/>
                </a:solidFill>
                <a:latin typeface="Verdana" panose="020B0604030504040204" pitchFamily="34" charset="0"/>
              </a:rPr>
              <a:t> </a:t>
            </a:r>
            <a:endParaRPr lang="es-ES" altLang="ca-ES" sz="1300" dirty="0">
              <a:solidFill>
                <a:prstClr val="black"/>
              </a:solidFill>
              <a:latin typeface="Verdana" panose="020B0604030504040204" pitchFamily="34" charset="0"/>
            </a:endParaRPr>
          </a:p>
        </p:txBody>
      </p:sp>
      <p:pic>
        <p:nvPicPr>
          <p:cNvPr id="15"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8827" y="3675984"/>
            <a:ext cx="490451" cy="491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Imatg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4454" y="4529155"/>
            <a:ext cx="913958" cy="525526"/>
          </a:xfrm>
          <a:prstGeom prst="rect">
            <a:avLst/>
          </a:prstGeom>
        </p:spPr>
      </p:pic>
      <p:pic>
        <p:nvPicPr>
          <p:cNvPr id="18" name="Imatg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94767" y="2615993"/>
            <a:ext cx="727574" cy="720298"/>
          </a:xfrm>
          <a:prstGeom prst="rect">
            <a:avLst/>
          </a:prstGeom>
        </p:spPr>
      </p:pic>
      <p:pic>
        <p:nvPicPr>
          <p:cNvPr id="10" name="Imatge 9">
            <a:extLst>
              <a:ext uri="{FF2B5EF4-FFF2-40B4-BE49-F238E27FC236}">
                <a16:creationId xmlns:a16="http://schemas.microsoft.com/office/drawing/2014/main" id="{386FD03E-C819-4DC9-9C0E-252DF11984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0110" y="1748063"/>
            <a:ext cx="647887" cy="615493"/>
          </a:xfrm>
          <a:prstGeom prst="rect">
            <a:avLst/>
          </a:prstGeom>
        </p:spPr>
      </p:pic>
    </p:spTree>
    <p:extLst>
      <p:ext uri="{BB962C8B-B14F-4D97-AF65-F5344CB8AC3E}">
        <p14:creationId xmlns:p14="http://schemas.microsoft.com/office/powerpoint/2010/main" val="396227829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17" y="78002"/>
            <a:ext cx="9027459" cy="1243713"/>
          </a:xfrm>
          <a:prstGeom prst="rect">
            <a:avLst/>
          </a:prstGeom>
        </p:spPr>
      </p:pic>
      <p:sp>
        <p:nvSpPr>
          <p:cNvPr id="65538" name="Rectangle 2"/>
          <p:cNvSpPr>
            <a:spLocks noChangeArrowheads="1"/>
          </p:cNvSpPr>
          <p:nvPr/>
        </p:nvSpPr>
        <p:spPr bwMode="auto">
          <a:xfrm>
            <a:off x="720239" y="928244"/>
            <a:ext cx="6553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ca-ES" sz="2000" b="1" dirty="0">
                <a:solidFill>
                  <a:srgbClr val="336699"/>
                </a:solidFill>
                <a:latin typeface="Verdana" panose="020B0604030504040204" pitchFamily="34" charset="0"/>
              </a:rPr>
              <a:t>Y si todavía tienes dudas...</a:t>
            </a:r>
          </a:p>
        </p:txBody>
      </p:sp>
      <p:sp>
        <p:nvSpPr>
          <p:cNvPr id="65539" name="Contenidor de número de diapositiva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C03BEE0-89B8-41B9-B2C3-CE7B8F94E4A8}" type="slidenum">
              <a:rPr lang="es-ES" altLang="ca-ES" sz="1200" smtClean="0">
                <a:latin typeface="Verdana" panose="020B0604030504040204" pitchFamily="34" charset="0"/>
              </a:rPr>
              <a:pPr>
                <a:spcBef>
                  <a:spcPct val="0"/>
                </a:spcBef>
                <a:buFontTx/>
                <a:buNone/>
              </a:pPr>
              <a:t>42</a:t>
            </a:fld>
            <a:endParaRPr lang="es-ES" altLang="ca-ES" sz="1200">
              <a:latin typeface="Verdana" panose="020B0604030504040204" pitchFamily="34" charset="0"/>
            </a:endParaRPr>
          </a:p>
        </p:txBody>
      </p:sp>
      <p:sp>
        <p:nvSpPr>
          <p:cNvPr id="65540" name="5 Subtítulo"/>
          <p:cNvSpPr>
            <a:spLocks/>
          </p:cNvSpPr>
          <p:nvPr/>
        </p:nvSpPr>
        <p:spPr bwMode="auto">
          <a:xfrm>
            <a:off x="241948" y="1365143"/>
            <a:ext cx="8196263" cy="509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3429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ca-ES" altLang="ca-ES" sz="1600" b="1" dirty="0">
                <a:solidFill>
                  <a:srgbClr val="646464"/>
                </a:solidFill>
                <a:latin typeface="Verdana" panose="020B0604030504040204" pitchFamily="34" charset="0"/>
              </a:rPr>
              <a:t>Pregunta al CRAI Biblioteca</a:t>
            </a:r>
          </a:p>
          <a:p>
            <a:pPr algn="ctr">
              <a:buFontTx/>
              <a:buNone/>
            </a:pPr>
            <a:r>
              <a:rPr lang="es-ES" altLang="ca-ES" sz="1600" dirty="0">
                <a:solidFill>
                  <a:srgbClr val="646464"/>
                </a:solidFill>
                <a:latin typeface="Verdana" panose="020B0604030504040204" pitchFamily="34" charset="0"/>
              </a:rPr>
              <a:t> El personal de la Biblioteca resolverá tus dudas.</a:t>
            </a:r>
          </a:p>
          <a:p>
            <a:pPr algn="ctr">
              <a:buFontTx/>
              <a:buNone/>
            </a:pPr>
            <a:endParaRPr lang="ca-ES" altLang="ca-ES" sz="2000" b="1" dirty="0">
              <a:solidFill>
                <a:srgbClr val="646464"/>
              </a:solidFill>
              <a:latin typeface="Verdana" panose="020B0604030504040204" pitchFamily="34" charset="0"/>
            </a:endParaRPr>
          </a:p>
          <a:p>
            <a:pPr algn="ctr">
              <a:buFontTx/>
              <a:buNone/>
            </a:pPr>
            <a:r>
              <a:rPr lang="es-ES" altLang="ca-ES" sz="1600" b="1" dirty="0">
                <a:solidFill>
                  <a:srgbClr val="646464"/>
                </a:solidFill>
                <a:latin typeface="Verdana" panose="020B0604030504040204" pitchFamily="34" charset="0"/>
              </a:rPr>
              <a:t>Accede a la web inicial del CRAI</a:t>
            </a:r>
            <a:endParaRPr lang="es-ES" altLang="ca-ES" sz="1600" dirty="0">
              <a:solidFill>
                <a:srgbClr val="646464"/>
              </a:solidFill>
              <a:latin typeface="Verdana" panose="020B0604030504040204" pitchFamily="34" charset="0"/>
            </a:endParaRPr>
          </a:p>
          <a:p>
            <a:pPr lvl="1" algn="ctr">
              <a:buFontTx/>
              <a:buNone/>
            </a:pPr>
            <a:r>
              <a:rPr lang="es-ES" altLang="ca-ES" sz="1600" dirty="0">
                <a:solidFill>
                  <a:srgbClr val="646464"/>
                </a:solidFill>
                <a:latin typeface="Verdana" panose="020B0604030504040204" pitchFamily="34" charset="0"/>
              </a:rPr>
              <a:t>En la sección «</a:t>
            </a:r>
            <a:r>
              <a:rPr lang="es-ES" altLang="ca-ES" sz="1600" dirty="0">
                <a:solidFill>
                  <a:srgbClr val="646464"/>
                </a:solidFill>
                <a:latin typeface="Verdana" panose="020B0604030504040204" pitchFamily="34" charset="0"/>
                <a:hlinkClick r:id="rId3"/>
              </a:rPr>
              <a:t>Preguntas más frecuentes</a:t>
            </a:r>
            <a:r>
              <a:rPr lang="es-ES" altLang="ca-ES" sz="1600" dirty="0">
                <a:solidFill>
                  <a:srgbClr val="646464"/>
                </a:solidFill>
                <a:latin typeface="Verdana" panose="020B0604030504040204" pitchFamily="34" charset="0"/>
              </a:rPr>
              <a:t>»</a:t>
            </a:r>
          </a:p>
          <a:p>
            <a:pPr lvl="1" algn="ctr">
              <a:buFontTx/>
              <a:buNone/>
            </a:pPr>
            <a:r>
              <a:rPr lang="es-ES" altLang="ca-ES" sz="1600" dirty="0">
                <a:solidFill>
                  <a:srgbClr val="646464"/>
                </a:solidFill>
                <a:latin typeface="Verdana" panose="020B0604030504040204" pitchFamily="34" charset="0"/>
              </a:rPr>
              <a:t>se incluyen las consultas más habituales ya respondidas.</a:t>
            </a:r>
          </a:p>
          <a:p>
            <a:pPr lvl="1" algn="ctr">
              <a:buFontTx/>
              <a:buNone/>
            </a:pPr>
            <a:endParaRPr lang="es-ES" altLang="ca-ES" sz="2000" b="1" dirty="0">
              <a:solidFill>
                <a:srgbClr val="646464"/>
              </a:solidFill>
              <a:latin typeface="Verdana" panose="020B0604030504040204" pitchFamily="34" charset="0"/>
            </a:endParaRPr>
          </a:p>
          <a:p>
            <a:pPr lvl="1" algn="ctr">
              <a:buFontTx/>
              <a:buNone/>
            </a:pPr>
            <a:r>
              <a:rPr lang="es-ES" altLang="ca-ES" sz="1600" b="1" dirty="0">
                <a:solidFill>
                  <a:srgbClr val="646464"/>
                </a:solidFill>
                <a:latin typeface="Verdana" panose="020B0604030504040204" pitchFamily="34" charset="0"/>
              </a:rPr>
              <a:t>Dirígete al S@U</a:t>
            </a:r>
          </a:p>
          <a:p>
            <a:pPr lvl="1" algn="ctr">
              <a:buFontTx/>
              <a:buNone/>
            </a:pPr>
            <a:r>
              <a:rPr lang="es-ES" altLang="ca-ES" sz="1600" b="1" dirty="0">
                <a:solidFill>
                  <a:srgbClr val="646464"/>
                </a:solidFill>
                <a:latin typeface="Verdana" panose="020B0604030504040204" pitchFamily="34" charset="0"/>
              </a:rPr>
              <a:t>	</a:t>
            </a:r>
            <a:r>
              <a:rPr lang="es-ES" altLang="ca-ES" sz="1600" dirty="0">
                <a:solidFill>
                  <a:srgbClr val="646464"/>
                </a:solidFill>
                <a:latin typeface="Verdana" panose="020B0604030504040204" pitchFamily="34" charset="0"/>
              </a:rPr>
              <a:t>Es un servicio de información virtual para cualquier consulta sobre los CRAI Bibliotecas y sus recursos y servicios, disponible las 24 horas de los 7 días de la semana, y atendido por bibliotecarios especializados. </a:t>
            </a:r>
          </a:p>
          <a:p>
            <a:pPr algn="ctr">
              <a:spcBef>
                <a:spcPct val="0"/>
              </a:spcBef>
              <a:buFontTx/>
              <a:buNone/>
            </a:pPr>
            <a:endParaRPr lang="es-ES" altLang="ca-ES" sz="2000" b="1" dirty="0">
              <a:solidFill>
                <a:srgbClr val="646464"/>
              </a:solidFill>
              <a:latin typeface="Verdana" panose="020B0604030504040204" pitchFamily="34" charset="0"/>
            </a:endParaRPr>
          </a:p>
          <a:p>
            <a:pPr marL="0" indent="0" algn="ctr">
              <a:buNone/>
            </a:pPr>
            <a:r>
              <a:rPr lang="es-ES" altLang="ca-ES" sz="1600" b="1" dirty="0">
                <a:solidFill>
                  <a:srgbClr val="646464"/>
                </a:solidFill>
                <a:latin typeface="Verdana" panose="020B0604030504040204" pitchFamily="34" charset="0"/>
              </a:rPr>
              <a:t>Escribe</a:t>
            </a:r>
            <a:r>
              <a:rPr lang="ca-ES" altLang="ca-ES" sz="1600" b="1" dirty="0">
                <a:solidFill>
                  <a:srgbClr val="646464"/>
                </a:solidFill>
                <a:latin typeface="Verdana" panose="020B0604030504040204" pitchFamily="34" charset="0"/>
              </a:rPr>
              <a:t> al WhatsApp del CRAI Biblioteca del Campus de Mundet</a:t>
            </a:r>
          </a:p>
          <a:p>
            <a:pPr marL="0" indent="0" algn="ctr">
              <a:buNone/>
            </a:pPr>
            <a:r>
              <a:rPr lang="ca-ES" altLang="ca-ES" sz="1600" dirty="0">
                <a:solidFill>
                  <a:srgbClr val="646464"/>
                </a:solidFill>
                <a:latin typeface="Verdana" panose="020B0604030504040204" pitchFamily="34" charset="0"/>
              </a:rPr>
              <a:t>648 971 585</a:t>
            </a:r>
            <a:endParaRPr lang="ca-ES" altLang="ca-ES" sz="1600" b="1" dirty="0">
              <a:solidFill>
                <a:srgbClr val="646464"/>
              </a:solidFill>
              <a:latin typeface="Verdana" panose="020B0604030504040204" pitchFamily="34" charset="0"/>
            </a:endParaRPr>
          </a:p>
          <a:p>
            <a:pPr algn="ctr">
              <a:spcBef>
                <a:spcPts val="480"/>
              </a:spcBef>
              <a:buFontTx/>
              <a:buNone/>
            </a:pPr>
            <a:endParaRPr lang="es-ES" altLang="ca-ES" sz="1600" b="1" dirty="0">
              <a:solidFill>
                <a:srgbClr val="646464"/>
              </a:solidFill>
              <a:latin typeface="Verdana" panose="020B0604030504040204" pitchFamily="34" charset="0"/>
            </a:endParaRPr>
          </a:p>
          <a:p>
            <a:pPr algn="ctr">
              <a:spcBef>
                <a:spcPct val="0"/>
              </a:spcBef>
              <a:buFontTx/>
              <a:buNone/>
            </a:pPr>
            <a:r>
              <a:rPr lang="es-ES" altLang="ca-ES" sz="1600" b="1" dirty="0">
                <a:solidFill>
                  <a:srgbClr val="646464"/>
                </a:solidFill>
                <a:latin typeface="Verdana" panose="020B0604030504040204" pitchFamily="34" charset="0"/>
              </a:rPr>
              <a:t>O bien llámanos </a:t>
            </a:r>
          </a:p>
          <a:p>
            <a:pPr marL="0" indent="0" algn="ctr">
              <a:buNone/>
            </a:pPr>
            <a:r>
              <a:rPr lang="ca-ES" altLang="ca-ES" sz="1600" dirty="0">
                <a:solidFill>
                  <a:srgbClr val="646464"/>
                </a:solidFill>
                <a:latin typeface="Verdana" panose="020B0604030504040204" pitchFamily="34" charset="0"/>
              </a:rPr>
              <a:t>934 021 035</a:t>
            </a:r>
          </a:p>
        </p:txBody>
      </p:sp>
      <p:pic>
        <p:nvPicPr>
          <p:cNvPr id="65541" name="Picture 15" descr="Logo del Servei d'Atenció als Usuari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5965" y="3365447"/>
            <a:ext cx="12652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t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5188" y="4625314"/>
            <a:ext cx="602225" cy="596203"/>
          </a:xfrm>
          <a:prstGeom prst="rect">
            <a:avLst/>
          </a:prstGeom>
        </p:spPr>
      </p:pic>
    </p:spTree>
    <p:extLst>
      <p:ext uri="{BB962C8B-B14F-4D97-AF65-F5344CB8AC3E}">
        <p14:creationId xmlns:p14="http://schemas.microsoft.com/office/powerpoint/2010/main" val="191558899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2954409" y="3429000"/>
            <a:ext cx="3084499" cy="461665"/>
          </a:xfrm>
          <a:prstGeom prst="rect">
            <a:avLst/>
          </a:prstGeom>
        </p:spPr>
        <p:txBody>
          <a:bodyPr wrap="none">
            <a:spAutoFit/>
          </a:bodyPr>
          <a:lstStyle/>
          <a:p>
            <a:r>
              <a:rPr lang="es-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¡Muchas gracias!</a:t>
            </a:r>
          </a:p>
        </p:txBody>
      </p:sp>
      <p:sp>
        <p:nvSpPr>
          <p:cNvPr id="6" name="Rectángulo 5"/>
          <p:cNvSpPr/>
          <p:nvPr/>
        </p:nvSpPr>
        <p:spPr>
          <a:xfrm>
            <a:off x="3393811" y="2552355"/>
            <a:ext cx="184731" cy="646331"/>
          </a:xfrm>
          <a:prstGeom prst="rect">
            <a:avLst/>
          </a:prstGeom>
        </p:spPr>
        <p:txBody>
          <a:bodyPr wrap="none">
            <a:spAutoFit/>
          </a:bodyPr>
          <a:lstStyle/>
          <a:p>
            <a:endParaRPr lang="ca-ES" sz="3600" dirty="0">
              <a:solidFill>
                <a:schemeClr val="bg1"/>
              </a:solidFill>
            </a:endParaRPr>
          </a:p>
        </p:txBody>
      </p:sp>
      <p:sp>
        <p:nvSpPr>
          <p:cNvPr id="7" name="Rectángulo 6"/>
          <p:cNvSpPr/>
          <p:nvPr/>
        </p:nvSpPr>
        <p:spPr>
          <a:xfrm>
            <a:off x="1869751" y="6301184"/>
            <a:ext cx="4572000" cy="276999"/>
          </a:xfrm>
          <a:prstGeom prst="rect">
            <a:avLst/>
          </a:prstGeom>
        </p:spPr>
        <p:txBody>
          <a:bodyPr>
            <a:spAutoFit/>
          </a:bodyPr>
          <a:lstStyle/>
          <a:p>
            <a:pPr>
              <a:spcBef>
                <a:spcPct val="50000"/>
              </a:spcBef>
            </a:pPr>
            <a:r>
              <a:rPr lang="ca-ES" altLang="ca-ES" sz="1200" b="1" dirty="0">
                <a:solidFill>
                  <a:schemeClr val="bg1"/>
                </a:solidFill>
                <a:latin typeface="Verdana" panose="020B0604030504040204" pitchFamily="34" charset="0"/>
              </a:rPr>
              <a:t>© CRAI Universitat de Barcelona, curso 2021-22</a:t>
            </a:r>
          </a:p>
        </p:txBody>
      </p:sp>
      <p:pic>
        <p:nvPicPr>
          <p:cNvPr id="8" name="Imagen 7"/>
          <p:cNvPicPr>
            <a:picLocks noChangeAspect="1"/>
          </p:cNvPicPr>
          <p:nvPr/>
        </p:nvPicPr>
        <p:blipFill>
          <a:blip r:embed="rId3" cstate="print"/>
          <a:stretch>
            <a:fillRect/>
          </a:stretch>
        </p:blipFill>
        <p:spPr>
          <a:xfrm>
            <a:off x="975325" y="6291482"/>
            <a:ext cx="792549" cy="274344"/>
          </a:xfrm>
          <a:prstGeom prst="rect">
            <a:avLst/>
          </a:prstGeom>
        </p:spPr>
      </p:pic>
      <p:pic>
        <p:nvPicPr>
          <p:cNvPr id="9" name="Imagen 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2675" y="4555133"/>
            <a:ext cx="4500563" cy="1221581"/>
          </a:xfrm>
          <a:prstGeom prst="rect">
            <a:avLst/>
          </a:prstGeom>
        </p:spPr>
      </p:pic>
    </p:spTree>
    <p:extLst>
      <p:ext uri="{BB962C8B-B14F-4D97-AF65-F5344CB8AC3E}">
        <p14:creationId xmlns:p14="http://schemas.microsoft.com/office/powerpoint/2010/main" val="283683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Contenidor de número de diapositiva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D09E48-35D6-494E-A036-A7A46056B153}" type="slidenum">
              <a:rPr lang="es-ES" altLang="ca-ES" sz="1200" smtClean="0">
                <a:latin typeface="Verdana" panose="020B0604030504040204" pitchFamily="34" charset="0"/>
              </a:rPr>
              <a:pPr>
                <a:spcBef>
                  <a:spcPct val="0"/>
                </a:spcBef>
                <a:buFontTx/>
                <a:buNone/>
              </a:pPr>
              <a:t>5</a:t>
            </a:fld>
            <a:endParaRPr lang="es-ES" altLang="ca-ES" sz="1200">
              <a:latin typeface="Verdana" panose="020B0604030504040204" pitchFamily="34" charset="0"/>
            </a:endParaRPr>
          </a:p>
        </p:txBody>
      </p:sp>
      <p:sp>
        <p:nvSpPr>
          <p:cNvPr id="12291" name="Rectangle 15"/>
          <p:cNvSpPr>
            <a:spLocks noGrp="1" noChangeArrowheads="1"/>
          </p:cNvSpPr>
          <p:nvPr>
            <p:ph type="title"/>
          </p:nvPr>
        </p:nvSpPr>
        <p:spPr>
          <a:xfrm>
            <a:off x="4888812" y="744928"/>
            <a:ext cx="3314156" cy="369332"/>
          </a:xfrm>
        </p:spPr>
        <p:txBody>
          <a:bodyPr wrap="square">
            <a:spAutoFit/>
          </a:bodyPr>
          <a:lstStyle/>
          <a:p>
            <a:pPr algn="l" eaLnBrk="1" hangingPunct="1"/>
            <a:r>
              <a:rPr lang="es-ES" altLang="ca-ES" sz="2000" b="1" dirty="0">
                <a:solidFill>
                  <a:srgbClr val="336699"/>
                </a:solidFill>
                <a:latin typeface="Verdana" panose="020B0604030504040204" pitchFamily="34" charset="0"/>
              </a:rPr>
              <a:t>Plano de la Biblioteca</a:t>
            </a:r>
          </a:p>
        </p:txBody>
      </p:sp>
      <p:pic>
        <p:nvPicPr>
          <p:cNvPr id="1026" name="Picture 2"/>
          <p:cNvPicPr>
            <a:picLocks noChangeAspect="1" noChangeArrowheads="1"/>
          </p:cNvPicPr>
          <p:nvPr/>
        </p:nvPicPr>
        <p:blipFill>
          <a:blip r:embed="rId3" cstate="print"/>
          <a:srcRect/>
          <a:stretch>
            <a:fillRect/>
          </a:stretch>
        </p:blipFill>
        <p:spPr bwMode="auto">
          <a:xfrm>
            <a:off x="196850" y="2116137"/>
            <a:ext cx="8947150" cy="47418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1138" y="576263"/>
            <a:ext cx="7789863" cy="6281737"/>
          </a:xfrm>
          <a:prstGeom prst="rect">
            <a:avLst/>
          </a:prstGeom>
          <a:noFill/>
          <a:ln w="9525">
            <a:noFill/>
            <a:miter lim="800000"/>
            <a:headEnd/>
            <a:tailEnd/>
          </a:ln>
          <a:effectLst/>
        </p:spPr>
      </p:pic>
      <p:sp>
        <p:nvSpPr>
          <p:cNvPr id="11" name="Rectangle 10"/>
          <p:cNvSpPr/>
          <p:nvPr/>
        </p:nvSpPr>
        <p:spPr>
          <a:xfrm>
            <a:off x="51138" y="5671335"/>
            <a:ext cx="1469398" cy="2307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050" dirty="0">
                <a:solidFill>
                  <a:sysClr val="windowText" lastClr="000000"/>
                </a:solidFill>
                <a:latin typeface="Verdana" pitchFamily="34" charset="0"/>
                <a:ea typeface="Verdana" pitchFamily="34" charset="0"/>
              </a:rPr>
              <a:t>Trabajo en GRUPO</a:t>
            </a:r>
            <a:endParaRPr lang="es-ES" sz="1050" dirty="0">
              <a:solidFill>
                <a:sysClr val="windowText" lastClr="000000"/>
              </a:solidFill>
              <a:latin typeface="Verdana" pitchFamily="34" charset="0"/>
              <a:ea typeface="Verdana" pitchFamily="34" charset="0"/>
            </a:endParaRPr>
          </a:p>
        </p:txBody>
      </p:sp>
      <p:sp>
        <p:nvSpPr>
          <p:cNvPr id="12" name="Rectangle 11"/>
          <p:cNvSpPr/>
          <p:nvPr/>
        </p:nvSpPr>
        <p:spPr>
          <a:xfrm>
            <a:off x="58067" y="5972382"/>
            <a:ext cx="1462758" cy="2307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900" dirty="0">
                <a:solidFill>
                  <a:sysClr val="windowText" lastClr="000000"/>
                </a:solidFill>
                <a:latin typeface="Verdana" pitchFamily="34" charset="0"/>
                <a:ea typeface="Verdana" pitchFamily="34" charset="0"/>
              </a:rPr>
              <a:t>Trabajo</a:t>
            </a:r>
            <a:r>
              <a:rPr lang="ca-ES" sz="1000" dirty="0">
                <a:solidFill>
                  <a:sysClr val="windowText" lastClr="000000"/>
                </a:solidFill>
                <a:latin typeface="Verdana" pitchFamily="34" charset="0"/>
                <a:ea typeface="Verdana" pitchFamily="34" charset="0"/>
              </a:rPr>
              <a:t> INDIVIDUAL</a:t>
            </a:r>
            <a:endParaRPr lang="es-ES" sz="1000" dirty="0">
              <a:solidFill>
                <a:sysClr val="windowText" lastClr="000000"/>
              </a:solidFill>
              <a:latin typeface="Verdana" pitchFamily="34" charset="0"/>
              <a:ea typeface="Verdana" pitchFamily="34" charset="0"/>
            </a:endParaRPr>
          </a:p>
        </p:txBody>
      </p:sp>
      <p:sp>
        <p:nvSpPr>
          <p:cNvPr id="14" name="Rectangle 13"/>
          <p:cNvSpPr/>
          <p:nvPr/>
        </p:nvSpPr>
        <p:spPr>
          <a:xfrm>
            <a:off x="58067" y="6280357"/>
            <a:ext cx="1462758" cy="2307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900" dirty="0">
                <a:latin typeface="Verdana" pitchFamily="34" charset="0"/>
                <a:ea typeface="Verdana" pitchFamily="34" charset="0"/>
              </a:rPr>
              <a:t>SILENCIO ABSOLUTO</a:t>
            </a:r>
            <a:endParaRPr lang="es-ES" sz="900" dirty="0">
              <a:latin typeface="Verdana" pitchFamily="34" charset="0"/>
              <a:ea typeface="Verdana" pitchFamily="34" charset="0"/>
            </a:endParaRPr>
          </a:p>
        </p:txBody>
      </p:sp>
      <p:sp>
        <p:nvSpPr>
          <p:cNvPr id="15" name="Rectangle 14"/>
          <p:cNvSpPr/>
          <p:nvPr/>
        </p:nvSpPr>
        <p:spPr>
          <a:xfrm>
            <a:off x="70767" y="6575632"/>
            <a:ext cx="1462758" cy="230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050" dirty="0">
                <a:latin typeface="Verdana" pitchFamily="34" charset="0"/>
                <a:ea typeface="Verdana" pitchFamily="34" charset="0"/>
              </a:rPr>
              <a:t>Trabajo interno</a:t>
            </a:r>
            <a:endParaRPr lang="es-ES" sz="1050" dirty="0">
              <a:latin typeface="Verdana" pitchFamily="34" charset="0"/>
              <a:ea typeface="Verdana" pitchFamily="34" charset="0"/>
            </a:endParaRPr>
          </a:p>
        </p:txBody>
      </p:sp>
      <p:sp>
        <p:nvSpPr>
          <p:cNvPr id="16" name="Rectangle 15"/>
          <p:cNvSpPr/>
          <p:nvPr/>
        </p:nvSpPr>
        <p:spPr>
          <a:xfrm>
            <a:off x="7761515" y="2405744"/>
            <a:ext cx="1382486" cy="450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700"/>
              </a:spcBef>
            </a:pPr>
            <a:r>
              <a:rPr lang="es-ES" sz="1050" dirty="0">
                <a:solidFill>
                  <a:sysClr val="windowText" lastClr="000000"/>
                </a:solidFill>
                <a:latin typeface="Verdana" pitchFamily="34" charset="0"/>
                <a:ea typeface="Verdana" pitchFamily="34" charset="0"/>
              </a:rPr>
              <a:t>Entrada</a:t>
            </a:r>
          </a:p>
          <a:p>
            <a:pPr>
              <a:spcBef>
                <a:spcPts val="700"/>
              </a:spcBef>
            </a:pPr>
            <a:r>
              <a:rPr lang="es-ES" sz="1050" dirty="0">
                <a:solidFill>
                  <a:sysClr val="windowText" lastClr="000000"/>
                </a:solidFill>
                <a:latin typeface="Verdana" pitchFamily="34" charset="0"/>
                <a:ea typeface="Verdana" pitchFamily="34" charset="0"/>
              </a:rPr>
              <a:t>Ascensor</a:t>
            </a:r>
          </a:p>
          <a:p>
            <a:pPr>
              <a:spcBef>
                <a:spcPts val="700"/>
              </a:spcBef>
            </a:pPr>
            <a:r>
              <a:rPr lang="es-ES" sz="1050" dirty="0">
                <a:solidFill>
                  <a:sysClr val="windowText" lastClr="000000"/>
                </a:solidFill>
                <a:latin typeface="Verdana" pitchFamily="34" charset="0"/>
                <a:ea typeface="Verdana" pitchFamily="34" charset="0"/>
              </a:rPr>
              <a:t>Escaleras altillo</a:t>
            </a:r>
          </a:p>
          <a:p>
            <a:pPr>
              <a:spcBef>
                <a:spcPts val="700"/>
              </a:spcBef>
            </a:pPr>
            <a:r>
              <a:rPr lang="es-ES" sz="1050" dirty="0">
                <a:solidFill>
                  <a:sysClr val="windowText" lastClr="000000"/>
                </a:solidFill>
                <a:latin typeface="Verdana" pitchFamily="34" charset="0"/>
                <a:ea typeface="Verdana" pitchFamily="34" charset="0"/>
              </a:rPr>
              <a:t>Lavabos</a:t>
            </a:r>
          </a:p>
          <a:p>
            <a:pPr>
              <a:spcBef>
                <a:spcPts val="700"/>
              </a:spcBef>
            </a:pPr>
            <a:endParaRPr lang="es-ES" sz="1600" dirty="0">
              <a:solidFill>
                <a:sysClr val="windowText" lastClr="000000"/>
              </a:solidFill>
              <a:latin typeface="Verdana" pitchFamily="34" charset="0"/>
              <a:ea typeface="Verdana" pitchFamily="34" charset="0"/>
            </a:endParaRPr>
          </a:p>
          <a:p>
            <a:pPr>
              <a:spcBef>
                <a:spcPts val="700"/>
              </a:spcBef>
            </a:pPr>
            <a:r>
              <a:rPr lang="es-ES" sz="1050" dirty="0">
                <a:solidFill>
                  <a:sysClr val="windowText" lastClr="000000"/>
                </a:solidFill>
                <a:latin typeface="Verdana" pitchFamily="34" charset="0"/>
                <a:ea typeface="Verdana" pitchFamily="34" charset="0"/>
              </a:rPr>
              <a:t>Información</a:t>
            </a:r>
          </a:p>
          <a:p>
            <a:pPr>
              <a:spcBef>
                <a:spcPts val="700"/>
              </a:spcBef>
            </a:pPr>
            <a:r>
              <a:rPr lang="es-ES" sz="1050" dirty="0">
                <a:solidFill>
                  <a:sysClr val="windowText" lastClr="000000"/>
                </a:solidFill>
                <a:latin typeface="Verdana" pitchFamily="34" charset="0"/>
                <a:ea typeface="Verdana" pitchFamily="34" charset="0"/>
              </a:rPr>
              <a:t>Préstamo</a:t>
            </a:r>
          </a:p>
          <a:p>
            <a:pPr>
              <a:spcBef>
                <a:spcPts val="700"/>
              </a:spcBef>
            </a:pPr>
            <a:r>
              <a:rPr lang="es-ES" sz="1050" dirty="0">
                <a:solidFill>
                  <a:sysClr val="windowText" lastClr="000000"/>
                </a:solidFill>
                <a:latin typeface="Verdana" pitchFamily="34" charset="0"/>
                <a:ea typeface="Verdana" pitchFamily="34" charset="0"/>
              </a:rPr>
              <a:t>Salas de trabajo</a:t>
            </a:r>
          </a:p>
          <a:p>
            <a:pPr>
              <a:spcBef>
                <a:spcPts val="700"/>
              </a:spcBef>
            </a:pPr>
            <a:r>
              <a:rPr lang="es-ES" sz="1000" dirty="0">
                <a:solidFill>
                  <a:sysClr val="windowText" lastClr="000000"/>
                </a:solidFill>
                <a:latin typeface="Verdana" pitchFamily="34" charset="0"/>
                <a:ea typeface="Verdana" pitchFamily="34" charset="0"/>
              </a:rPr>
              <a:t>Salas docencia</a:t>
            </a:r>
          </a:p>
          <a:p>
            <a:pPr>
              <a:spcBef>
                <a:spcPts val="700"/>
              </a:spcBef>
            </a:pPr>
            <a:endParaRPr lang="es-ES" sz="1600" dirty="0">
              <a:solidFill>
                <a:sysClr val="windowText" lastClr="000000"/>
              </a:solidFill>
              <a:latin typeface="Verdana" pitchFamily="34" charset="0"/>
              <a:ea typeface="Verdana" pitchFamily="34" charset="0"/>
            </a:endParaRPr>
          </a:p>
          <a:p>
            <a:pPr>
              <a:spcBef>
                <a:spcPts val="700"/>
              </a:spcBef>
            </a:pPr>
            <a:r>
              <a:rPr lang="es-ES" sz="1050" dirty="0">
                <a:solidFill>
                  <a:sysClr val="windowText" lastClr="000000"/>
                </a:solidFill>
                <a:latin typeface="Verdana" pitchFamily="34" charset="0"/>
                <a:ea typeface="Verdana" pitchFamily="34" charset="0"/>
              </a:rPr>
              <a:t>Ordenadores</a:t>
            </a:r>
          </a:p>
          <a:p>
            <a:pPr>
              <a:spcBef>
                <a:spcPts val="700"/>
              </a:spcBef>
            </a:pPr>
            <a:r>
              <a:rPr lang="es-ES" sz="1050" dirty="0">
                <a:solidFill>
                  <a:sysClr val="windowText" lastClr="000000"/>
                </a:solidFill>
                <a:latin typeface="Verdana" pitchFamily="34" charset="0"/>
                <a:ea typeface="Verdana" pitchFamily="34" charset="0"/>
              </a:rPr>
              <a:t>PC acceso libre</a:t>
            </a:r>
          </a:p>
          <a:p>
            <a:pPr>
              <a:spcBef>
                <a:spcPts val="700"/>
              </a:spcBef>
            </a:pPr>
            <a:r>
              <a:rPr lang="es-ES" sz="1050" dirty="0">
                <a:solidFill>
                  <a:sysClr val="windowText" lastClr="000000"/>
                </a:solidFill>
                <a:latin typeface="Verdana" pitchFamily="34" charset="0"/>
                <a:ea typeface="Verdana" pitchFamily="34" charset="0"/>
              </a:rPr>
              <a:t>Escáneres</a:t>
            </a:r>
          </a:p>
          <a:p>
            <a:pPr>
              <a:spcBef>
                <a:spcPts val="700"/>
              </a:spcBef>
            </a:pPr>
            <a:endParaRPr lang="es-ES" sz="800" dirty="0">
              <a:solidFill>
                <a:sysClr val="windowText" lastClr="000000"/>
              </a:solidFill>
              <a:latin typeface="Verdana" pitchFamily="34" charset="0"/>
              <a:ea typeface="Verdana" pitchFamily="34" charset="0"/>
            </a:endParaRPr>
          </a:p>
          <a:p>
            <a:pPr>
              <a:spcBef>
                <a:spcPts val="500"/>
              </a:spcBef>
            </a:pPr>
            <a:r>
              <a:rPr lang="es-ES" sz="1000" dirty="0">
                <a:solidFill>
                  <a:sysClr val="windowText" lastClr="000000"/>
                </a:solidFill>
                <a:latin typeface="Verdana" pitchFamily="34" charset="0"/>
                <a:ea typeface="Verdana" pitchFamily="34" charset="0"/>
              </a:rPr>
              <a:t>Movilidad reducida</a:t>
            </a:r>
          </a:p>
          <a:p>
            <a:pPr>
              <a:spcBef>
                <a:spcPts val="500"/>
              </a:spcBef>
            </a:pPr>
            <a:r>
              <a:rPr lang="es-ES" sz="1000" dirty="0">
                <a:solidFill>
                  <a:sysClr val="windowText" lastClr="000000"/>
                </a:solidFill>
                <a:latin typeface="Verdana" pitchFamily="34" charset="0"/>
                <a:ea typeface="Verdana" pitchFamily="34" charset="0"/>
              </a:rPr>
              <a:t>Visión reducida:      PC </a:t>
            </a:r>
            <a:r>
              <a:rPr lang="es-ES" sz="1000" dirty="0" smtClean="0">
                <a:solidFill>
                  <a:sysClr val="windowText" lastClr="000000"/>
                </a:solidFill>
                <a:latin typeface="Verdana" pitchFamily="34" charset="0"/>
                <a:ea typeface="Verdana" pitchFamily="34" charset="0"/>
              </a:rPr>
              <a:t>y </a:t>
            </a:r>
            <a:r>
              <a:rPr lang="es-ES" sz="1000" dirty="0">
                <a:solidFill>
                  <a:sysClr val="windowText" lastClr="000000"/>
                </a:solidFill>
                <a:latin typeface="Verdana" pitchFamily="34" charset="0"/>
                <a:ea typeface="Verdana" pitchFamily="34" charset="0"/>
              </a:rPr>
              <a:t>luces</a:t>
            </a:r>
          </a:p>
          <a:p>
            <a:pPr>
              <a:spcBef>
                <a:spcPts val="500"/>
              </a:spcBef>
            </a:pPr>
            <a:r>
              <a:rPr lang="es-ES" sz="1050" dirty="0">
                <a:solidFill>
                  <a:sysClr val="windowText" lastClr="000000"/>
                </a:solidFill>
                <a:latin typeface="Verdana" pitchFamily="34" charset="0"/>
                <a:ea typeface="Verdana" pitchFamily="34" charset="0"/>
              </a:rPr>
              <a:t>Mesa elevada</a:t>
            </a:r>
          </a:p>
        </p:txBody>
      </p:sp>
      <p:sp>
        <p:nvSpPr>
          <p:cNvPr id="18" name="Rectangle 17"/>
          <p:cNvSpPr/>
          <p:nvPr/>
        </p:nvSpPr>
        <p:spPr>
          <a:xfrm>
            <a:off x="7366338" y="2068286"/>
            <a:ext cx="1777662" cy="337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050" dirty="0">
                <a:solidFill>
                  <a:sysClr val="windowText" lastClr="000000"/>
                </a:solidFill>
                <a:latin typeface="Verdana" pitchFamily="34" charset="0"/>
                <a:ea typeface="Verdana" pitchFamily="34" charset="0"/>
              </a:rPr>
              <a:t>INSTALACIONES</a:t>
            </a:r>
            <a:endParaRPr lang="es-ES" sz="1050" dirty="0">
              <a:solidFill>
                <a:sysClr val="windowText" lastClr="000000"/>
              </a:solidFill>
              <a:latin typeface="Verdana" pitchFamily="34" charset="0"/>
              <a:ea typeface="Verdana" pitchFamily="34" charset="0"/>
            </a:endParaRPr>
          </a:p>
        </p:txBody>
      </p:sp>
      <p:sp>
        <p:nvSpPr>
          <p:cNvPr id="19" name="Rectangle 18"/>
          <p:cNvSpPr/>
          <p:nvPr/>
        </p:nvSpPr>
        <p:spPr>
          <a:xfrm>
            <a:off x="7366338" y="3461657"/>
            <a:ext cx="1777662" cy="239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050" dirty="0">
                <a:solidFill>
                  <a:sysClr val="windowText" lastClr="000000"/>
                </a:solidFill>
                <a:latin typeface="Verdana" pitchFamily="34" charset="0"/>
                <a:ea typeface="Verdana" pitchFamily="34" charset="0"/>
              </a:rPr>
              <a:t>SERVICIOS</a:t>
            </a:r>
            <a:endParaRPr lang="es-ES" sz="1050" dirty="0">
              <a:solidFill>
                <a:sysClr val="windowText" lastClr="000000"/>
              </a:solidFill>
              <a:latin typeface="Verdana" pitchFamily="34" charset="0"/>
              <a:ea typeface="Verdana" pitchFamily="34" charset="0"/>
            </a:endParaRPr>
          </a:p>
        </p:txBody>
      </p:sp>
      <p:sp>
        <p:nvSpPr>
          <p:cNvPr id="20" name="Rectangle 19"/>
          <p:cNvSpPr/>
          <p:nvPr/>
        </p:nvSpPr>
        <p:spPr>
          <a:xfrm>
            <a:off x="7333685" y="4778829"/>
            <a:ext cx="1777662" cy="239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050" dirty="0">
                <a:solidFill>
                  <a:sysClr val="windowText" lastClr="000000"/>
                </a:solidFill>
                <a:latin typeface="Verdana" pitchFamily="34" charset="0"/>
                <a:ea typeface="Verdana" pitchFamily="34" charset="0"/>
              </a:rPr>
              <a:t>EQUIPAMIENTOS</a:t>
            </a:r>
            <a:endParaRPr lang="es-ES" sz="1050" dirty="0">
              <a:solidFill>
                <a:sysClr val="windowText" lastClr="000000"/>
              </a:solidFill>
              <a:latin typeface="Verdana" pitchFamily="34" charset="0"/>
              <a:ea typeface="Verdana" pitchFamily="34" charset="0"/>
            </a:endParaRPr>
          </a:p>
        </p:txBody>
      </p:sp>
      <p:sp>
        <p:nvSpPr>
          <p:cNvPr id="21" name="Rectangle 20"/>
          <p:cNvSpPr/>
          <p:nvPr/>
        </p:nvSpPr>
        <p:spPr>
          <a:xfrm>
            <a:off x="7130143" y="5834743"/>
            <a:ext cx="2013857"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000" dirty="0">
                <a:solidFill>
                  <a:sysClr val="windowText" lastClr="000000"/>
                </a:solidFill>
                <a:latin typeface="Verdana" pitchFamily="34" charset="0"/>
                <a:ea typeface="Verdana" pitchFamily="34" charset="0"/>
              </a:rPr>
              <a:t>NECESIDADES ESPECIALES</a:t>
            </a:r>
            <a:endParaRPr lang="es-ES" sz="1050" dirty="0">
              <a:solidFill>
                <a:sysClr val="windowText" lastClr="000000"/>
              </a:solidFill>
              <a:latin typeface="Verdana" pitchFamily="34" charset="0"/>
              <a:ea typeface="Verdana" pitchFamily="34" charset="0"/>
            </a:endParaRPr>
          </a:p>
        </p:txBody>
      </p:sp>
    </p:spTree>
    <p:extLst>
      <p:ext uri="{BB962C8B-B14F-4D97-AF65-F5344CB8AC3E}">
        <p14:creationId xmlns:p14="http://schemas.microsoft.com/office/powerpoint/2010/main" val="14092103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Contenidor de número de diapositiva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6AFE40-2507-4F26-BF0E-D383B3A4BEEC}" type="slidenum">
              <a:rPr lang="es-ES" altLang="ca-ES" sz="1200" smtClean="0">
                <a:latin typeface="Verdana" panose="020B0604030504040204" pitchFamily="34" charset="0"/>
              </a:rPr>
              <a:pPr>
                <a:spcBef>
                  <a:spcPct val="0"/>
                </a:spcBef>
                <a:buFontTx/>
                <a:buNone/>
              </a:pPr>
              <a:t>6</a:t>
            </a:fld>
            <a:endParaRPr lang="es-ES" altLang="ca-ES" sz="1200">
              <a:latin typeface="Verdana" panose="020B0604030504040204" pitchFamily="34" charset="0"/>
            </a:endParaRPr>
          </a:p>
        </p:txBody>
      </p:sp>
      <p:sp>
        <p:nvSpPr>
          <p:cNvPr id="14339" name="Rectangle 14"/>
          <p:cNvSpPr>
            <a:spLocks noGrp="1" noChangeArrowheads="1"/>
          </p:cNvSpPr>
          <p:nvPr>
            <p:ph type="title"/>
          </p:nvPr>
        </p:nvSpPr>
        <p:spPr>
          <a:xfrm>
            <a:off x="735757" y="792682"/>
            <a:ext cx="3536108" cy="369332"/>
          </a:xfrm>
        </p:spPr>
        <p:txBody>
          <a:bodyPr wrap="square">
            <a:spAutoFit/>
          </a:bodyPr>
          <a:lstStyle/>
          <a:p>
            <a:pPr algn="l" eaLnBrk="1" hangingPunct="1"/>
            <a:r>
              <a:rPr lang="es-ES" altLang="ca-ES" sz="2000" b="1" dirty="0">
                <a:solidFill>
                  <a:srgbClr val="336699"/>
                </a:solidFill>
                <a:latin typeface="Verdana" panose="020B0604030504040204" pitchFamily="34" charset="0"/>
              </a:rPr>
              <a:t>Equipamiento</a:t>
            </a:r>
          </a:p>
        </p:txBody>
      </p:sp>
      <p:sp>
        <p:nvSpPr>
          <p:cNvPr id="5" name="5 Subtítulo"/>
          <p:cNvSpPr>
            <a:spLocks/>
          </p:cNvSpPr>
          <p:nvPr/>
        </p:nvSpPr>
        <p:spPr bwMode="auto">
          <a:xfrm>
            <a:off x="-385626" y="1216855"/>
            <a:ext cx="9268369" cy="471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nSpc>
                <a:spcPct val="80000"/>
              </a:lnSpc>
              <a:buFont typeface="Wingdings" panose="05000000000000000000" pitchFamily="2" charset="2"/>
              <a:buChar char="q"/>
            </a:pPr>
            <a:r>
              <a:rPr lang="es-ES" altLang="ca-ES" sz="2000" dirty="0">
                <a:solidFill>
                  <a:srgbClr val="646464"/>
                </a:solidFill>
                <a:latin typeface="Verdana" panose="020B0604030504040204" pitchFamily="34" charset="0"/>
                <a:ea typeface="Verdana" panose="020B0604030504040204" pitchFamily="34" charset="0"/>
                <a:cs typeface="Verdana" panose="020B0604030504040204" pitchFamily="34" charset="0"/>
              </a:rPr>
              <a:t>Aula de formación con 20 ordenadores</a:t>
            </a:r>
          </a:p>
          <a:p>
            <a:pPr lvl="1">
              <a:lnSpc>
                <a:spcPct val="80000"/>
              </a:lnSpc>
              <a:buFont typeface="Wingdings" panose="05000000000000000000" pitchFamily="2" charset="2"/>
              <a:buChar char="q"/>
            </a:pPr>
            <a:r>
              <a:rPr lang="es-ES" altLang="ca-ES" sz="2000" dirty="0">
                <a:solidFill>
                  <a:srgbClr val="646464"/>
                </a:solidFill>
                <a:latin typeface="Verdana" panose="020B0604030504040204" pitchFamily="34" charset="0"/>
                <a:ea typeface="Verdana" panose="020B0604030504040204" pitchFamily="34" charset="0"/>
                <a:cs typeface="Verdana" panose="020B0604030504040204" pitchFamily="34" charset="0"/>
              </a:rPr>
              <a:t>51 ordenadores de consulta</a:t>
            </a:r>
          </a:p>
          <a:p>
            <a:pPr lvl="1">
              <a:lnSpc>
                <a:spcPct val="80000"/>
              </a:lnSpc>
              <a:buFont typeface="Wingdings" panose="05000000000000000000" pitchFamily="2" charset="2"/>
              <a:buChar char="q"/>
            </a:pPr>
            <a:r>
              <a:rPr lang="es-ES" altLang="ca-ES" sz="2000" dirty="0">
                <a:solidFill>
                  <a:srgbClr val="646464"/>
                </a:solidFill>
                <a:latin typeface="Verdana" panose="020B0604030504040204" pitchFamily="34" charset="0"/>
                <a:ea typeface="Verdana" panose="020B0604030504040204" pitchFamily="34" charset="0"/>
                <a:cs typeface="Verdana" panose="020B0604030504040204" pitchFamily="34" charset="0"/>
              </a:rPr>
              <a:t>8 salas para trabajar en grupo o individualmente, todas con pizarra</a:t>
            </a:r>
          </a:p>
          <a:p>
            <a:pPr lvl="1">
              <a:lnSpc>
                <a:spcPct val="80000"/>
              </a:lnSpc>
              <a:buFont typeface="Wingdings" panose="05000000000000000000" pitchFamily="2" charset="2"/>
              <a:buChar char="q"/>
            </a:pPr>
            <a:r>
              <a:rPr lang="es-ES" altLang="ca-ES" sz="2000" dirty="0">
                <a:solidFill>
                  <a:srgbClr val="646464"/>
                </a:solidFill>
                <a:latin typeface="Verdana" panose="020B0604030504040204" pitchFamily="34" charset="0"/>
                <a:ea typeface="Verdana" panose="020B0604030504040204" pitchFamily="34" charset="0"/>
                <a:cs typeface="Verdana" panose="020B0604030504040204" pitchFamily="34" charset="0"/>
              </a:rPr>
              <a:t>17 ordenadores portátiles para préstamo</a:t>
            </a:r>
          </a:p>
          <a:p>
            <a:pPr lvl="1">
              <a:lnSpc>
                <a:spcPct val="80000"/>
              </a:lnSpc>
              <a:buFont typeface="Wingdings" panose="05000000000000000000" pitchFamily="2" charset="2"/>
              <a:buChar char="q"/>
            </a:pPr>
            <a:r>
              <a:rPr lang="es-ES" altLang="ca-ES" sz="2000" dirty="0">
                <a:solidFill>
                  <a:srgbClr val="646464"/>
                </a:solidFill>
                <a:latin typeface="Verdana" panose="020B0604030504040204" pitchFamily="34" charset="0"/>
                <a:ea typeface="Verdana" panose="020B0604030504040204" pitchFamily="34" charset="0"/>
                <a:cs typeface="Verdana" panose="020B0604030504040204" pitchFamily="34" charset="0"/>
              </a:rPr>
              <a:t>Zona Wifi</a:t>
            </a:r>
          </a:p>
          <a:p>
            <a:pPr lvl="1">
              <a:lnSpc>
                <a:spcPct val="80000"/>
              </a:lnSpc>
              <a:buFont typeface="Wingdings" panose="05000000000000000000" pitchFamily="2" charset="2"/>
              <a:buChar char="q"/>
            </a:pPr>
            <a:r>
              <a:rPr lang="es-ES" altLang="ca-ES" sz="2000" dirty="0">
                <a:solidFill>
                  <a:srgbClr val="646464"/>
                </a:solidFill>
                <a:latin typeface="Verdana" panose="020B0604030504040204" pitchFamily="34" charset="0"/>
                <a:ea typeface="Verdana" panose="020B0604030504040204" pitchFamily="34" charset="0"/>
                <a:cs typeface="Verdana" panose="020B0604030504040204" pitchFamily="34" charset="0"/>
              </a:rPr>
              <a:t>846 puntos de lectura</a:t>
            </a:r>
          </a:p>
          <a:p>
            <a:pPr lvl="1">
              <a:lnSpc>
                <a:spcPct val="80000"/>
              </a:lnSpc>
              <a:buFont typeface="Wingdings" panose="05000000000000000000" pitchFamily="2" charset="2"/>
              <a:buChar char="q"/>
            </a:pPr>
            <a:r>
              <a:rPr lang="es-ES" altLang="ca-ES" sz="2000" dirty="0">
                <a:solidFill>
                  <a:srgbClr val="646464"/>
                </a:solidFill>
                <a:latin typeface="Verdana" panose="020B0604030504040204" pitchFamily="34" charset="0"/>
                <a:ea typeface="Verdana" panose="020B0604030504040204" pitchFamily="34" charset="0"/>
                <a:cs typeface="Verdana" panose="020B0604030504040204" pitchFamily="34" charset="0"/>
              </a:rPr>
              <a:t>2 buzones para la devolución de libros (uno en el vestíbulo del edificio Llevant y el otro al lado del bar)</a:t>
            </a:r>
          </a:p>
          <a:p>
            <a:pPr lvl="1">
              <a:lnSpc>
                <a:spcPct val="80000"/>
              </a:lnSpc>
              <a:buFont typeface="Wingdings" panose="05000000000000000000" pitchFamily="2" charset="2"/>
              <a:buChar char="q"/>
              <a:defRPr b="0" i="0"/>
            </a:pPr>
            <a:r>
              <a:rPr lang="es-ES" altLang="ca-ES" sz="2000" dirty="0">
                <a:solidFill>
                  <a:srgbClr val="646464"/>
                </a:solidFill>
                <a:latin typeface="Verdana" panose="020B0604030504040204" pitchFamily="34" charset="0"/>
                <a:ea typeface="Verdana" panose="020B0604030504040204" pitchFamily="34" charset="0"/>
                <a:cs typeface="Verdana" panose="020B0604030504040204" pitchFamily="34" charset="0"/>
              </a:rPr>
              <a:t>Máquina de autopréstamo</a:t>
            </a:r>
          </a:p>
          <a:p>
            <a:pPr lvl="1">
              <a:lnSpc>
                <a:spcPct val="80000"/>
              </a:lnSpc>
              <a:buFont typeface="Wingdings" panose="05000000000000000000" pitchFamily="2" charset="2"/>
              <a:buChar char="q"/>
              <a:defRPr b="0" i="0"/>
            </a:pPr>
            <a:r>
              <a:rPr lang="es-ES" altLang="ca-ES" sz="2000" dirty="0">
                <a:solidFill>
                  <a:srgbClr val="646464"/>
                </a:solidFill>
                <a:latin typeface="Verdana" panose="020B0604030504040204" pitchFamily="34" charset="0"/>
                <a:ea typeface="Verdana" panose="020B0604030504040204" pitchFamily="34" charset="0"/>
                <a:cs typeface="Verdana" panose="020B0604030504040204" pitchFamily="34" charset="0"/>
              </a:rPr>
              <a:t>Proyector informativo</a:t>
            </a:r>
          </a:p>
          <a:p>
            <a:pPr lvl="1">
              <a:lnSpc>
                <a:spcPct val="80000"/>
              </a:lnSpc>
              <a:buFont typeface="Wingdings" panose="05000000000000000000" pitchFamily="2" charset="2"/>
              <a:buChar char="q"/>
              <a:defRPr b="0" i="0"/>
            </a:pPr>
            <a:r>
              <a:rPr lang="es-ES" altLang="ca-ES" sz="2000" dirty="0">
                <a:solidFill>
                  <a:srgbClr val="646464"/>
                </a:solidFill>
                <a:latin typeface="Verdana" panose="020B0604030504040204" pitchFamily="34" charset="0"/>
                <a:ea typeface="Verdana" panose="020B0604030504040204" pitchFamily="34" charset="0"/>
                <a:cs typeface="Verdana" panose="020B0604030504040204" pitchFamily="34" charset="0"/>
              </a:rPr>
              <a:t>Servicios para discapacitados visuales: mesa con luz-lupa y 2 ordenadores con programas </a:t>
            </a:r>
            <a:r>
              <a:rPr lang="es-ES" altLang="ca-ES" sz="2000" i="1" dirty="0">
                <a:solidFill>
                  <a:srgbClr val="646464"/>
                </a:solidFill>
                <a:latin typeface="Verdana" panose="020B0604030504040204" pitchFamily="34" charset="0"/>
                <a:ea typeface="Verdana" panose="020B0604030504040204" pitchFamily="34" charset="0"/>
                <a:cs typeface="Verdana" panose="020B0604030504040204" pitchFamily="34" charset="0"/>
              </a:rPr>
              <a:t>Zoom Text </a:t>
            </a:r>
            <a:r>
              <a:rPr lang="es-ES" altLang="ca-ES" sz="2000" dirty="0">
                <a:solidFill>
                  <a:srgbClr val="646464"/>
                </a:solidFill>
                <a:latin typeface="Verdana" panose="020B0604030504040204" pitchFamily="34" charset="0"/>
                <a:ea typeface="Verdana" panose="020B0604030504040204" pitchFamily="34" charset="0"/>
                <a:cs typeface="Verdana" panose="020B0604030504040204" pitchFamily="34" charset="0"/>
              </a:rPr>
              <a:t>y </a:t>
            </a:r>
            <a:r>
              <a:rPr lang="es-ES" altLang="ca-ES" sz="2000" i="1" dirty="0">
                <a:solidFill>
                  <a:srgbClr val="646464"/>
                </a:solidFill>
                <a:latin typeface="Verdana" panose="020B0604030504040204" pitchFamily="34" charset="0"/>
                <a:ea typeface="Verdana" panose="020B0604030504040204" pitchFamily="34" charset="0"/>
                <a:cs typeface="Verdana" panose="020B0604030504040204" pitchFamily="34" charset="0"/>
              </a:rPr>
              <a:t>Non Visual Desktop </a:t>
            </a:r>
            <a:r>
              <a:rPr lang="es-ES" altLang="ca-ES" sz="2000" i="1" dirty="0" err="1">
                <a:solidFill>
                  <a:srgbClr val="646464"/>
                </a:solidFill>
                <a:latin typeface="Verdana" panose="020B0604030504040204" pitchFamily="34" charset="0"/>
                <a:ea typeface="Verdana" panose="020B0604030504040204" pitchFamily="34" charset="0"/>
                <a:cs typeface="Verdana" panose="020B0604030504040204" pitchFamily="34" charset="0"/>
              </a:rPr>
              <a:t>Acces</a:t>
            </a:r>
            <a:r>
              <a:rPr lang="es-ES" altLang="ca-ES" sz="2000" i="1" dirty="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es-ES" altLang="ca-ES" sz="2000" dirty="0">
                <a:solidFill>
                  <a:srgbClr val="646464"/>
                </a:solidFill>
                <a:latin typeface="Verdana" panose="020B0604030504040204" pitchFamily="34" charset="0"/>
                <a:ea typeface="Verdana" panose="020B0604030504040204" pitchFamily="34" charset="0"/>
                <a:cs typeface="Verdana" panose="020B0604030504040204" pitchFamily="34" charset="0"/>
              </a:rPr>
              <a:t>(NVDA) y </a:t>
            </a:r>
            <a:r>
              <a:rPr lang="es-ES" altLang="ca-ES" sz="2000" i="1" dirty="0" err="1">
                <a:solidFill>
                  <a:srgbClr val="646464"/>
                </a:solidFill>
                <a:latin typeface="Verdana" panose="020B0604030504040204" pitchFamily="34" charset="0"/>
                <a:ea typeface="Verdana" panose="020B0604030504040204" pitchFamily="34" charset="0"/>
                <a:cs typeface="Verdana" panose="020B0604030504040204" pitchFamily="34" charset="0"/>
              </a:rPr>
              <a:t>ClaroRead</a:t>
            </a:r>
            <a:r>
              <a:rPr lang="es-ES" altLang="ca-ES" sz="20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p>
          <a:p>
            <a:pPr lvl="1">
              <a:lnSpc>
                <a:spcPct val="80000"/>
              </a:lnSpc>
              <a:buFont typeface="Wingdings" panose="05000000000000000000" pitchFamily="2" charset="2"/>
              <a:buChar char="q"/>
              <a:defRPr b="0" i="0"/>
            </a:pPr>
            <a:r>
              <a:rPr lang="es-ES" altLang="es-ES" sz="2000" dirty="0">
                <a:solidFill>
                  <a:srgbClr val="646464"/>
                </a:solidFill>
                <a:latin typeface="Verdana" panose="020B0604030504040204" pitchFamily="34" charset="0"/>
                <a:ea typeface="Verdana" panose="020B0604030504040204" pitchFamily="34" charset="0"/>
                <a:cs typeface="Verdana" panose="020B0604030504040204" pitchFamily="34" charset="0"/>
              </a:rPr>
              <a:t>Servicios para personas con movilidad reducida: mesa con altura especial para silla de ruedas y silla para leer de pie</a:t>
            </a:r>
          </a:p>
        </p:txBody>
      </p:sp>
    </p:spTree>
    <p:extLst>
      <p:ext uri="{BB962C8B-B14F-4D97-AF65-F5344CB8AC3E}">
        <p14:creationId xmlns:p14="http://schemas.microsoft.com/office/powerpoint/2010/main" val="36551333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número de diapositiva 2"/>
          <p:cNvSpPr>
            <a:spLocks noGrp="1"/>
          </p:cNvSpPr>
          <p:nvPr>
            <p:ph type="sldNum" sz="quarter" idx="12"/>
          </p:nvPr>
        </p:nvSpPr>
        <p:spPr/>
        <p:txBody>
          <a:bodyPr/>
          <a:lstStyle/>
          <a:p>
            <a:pPr>
              <a:defRPr/>
            </a:pPr>
            <a:fld id="{C07A8E0C-0B30-4E68-84B1-EBD783AE5BA7}" type="slidenum">
              <a:rPr lang="es-ES" altLang="en-US" smtClean="0"/>
              <a:pPr>
                <a:defRPr/>
              </a:pPr>
              <a:t>7</a:t>
            </a:fld>
            <a:endParaRPr lang="es-ES" altLang="en-US"/>
          </a:p>
        </p:txBody>
      </p:sp>
      <p:sp>
        <p:nvSpPr>
          <p:cNvPr id="4" name="Rectangle 3"/>
          <p:cNvSpPr>
            <a:spLocks noGrp="1" noChangeArrowheads="1"/>
          </p:cNvSpPr>
          <p:nvPr/>
        </p:nvSpPr>
        <p:spPr>
          <a:xfrm>
            <a:off x="503092" y="1012692"/>
            <a:ext cx="6871722" cy="3661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eaLnBrk="1" hangingPunct="1">
              <a:defRPr b="0" i="0"/>
            </a:pPr>
            <a:r>
              <a:rPr lang="x-none" altLang="ca-ES" sz="2000" b="1" dirty="0">
                <a:solidFill>
                  <a:srgbClr val="336699"/>
                </a:solidFill>
                <a:latin typeface="Verdana" panose="020B0604030504040204" pitchFamily="34" charset="0"/>
              </a:rPr>
              <a:t>Zonificación en espacios según nivel de ruido</a:t>
            </a:r>
          </a:p>
        </p:txBody>
      </p:sp>
      <p:pic>
        <p:nvPicPr>
          <p:cNvPr id="6" name="Imatge 5"/>
          <p:cNvPicPr>
            <a:picLocks noChangeAspect="1"/>
          </p:cNvPicPr>
          <p:nvPr/>
        </p:nvPicPr>
        <p:blipFill>
          <a:blip r:embed="rId2" cstate="print"/>
          <a:stretch/>
        </p:blipFill>
        <p:spPr>
          <a:xfrm>
            <a:off x="604068" y="1524281"/>
            <a:ext cx="4172756" cy="4832070"/>
          </a:xfrm>
          <a:prstGeom prst="rect">
            <a:avLst/>
          </a:prstGeom>
        </p:spPr>
      </p:pic>
      <p:sp>
        <p:nvSpPr>
          <p:cNvPr id="7" name="5 Subtítulo"/>
          <p:cNvSpPr/>
          <p:nvPr/>
        </p:nvSpPr>
        <p:spPr>
          <a:xfrm>
            <a:off x="4947366" y="1666573"/>
            <a:ext cx="4049869" cy="109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80000"/>
              </a:lnSpc>
              <a:spcBef>
                <a:spcPct val="20000"/>
              </a:spcBef>
              <a:defRPr b="0" i="0"/>
            </a:pPr>
            <a:r>
              <a:rPr lang="x-none" altLang="ca-ES" sz="2000" b="1" dirty="0">
                <a:solidFill>
                  <a:srgbClr val="646464"/>
                </a:solidFill>
                <a:latin typeface="Calibri" panose="020F0502020204030204" pitchFamily="34" charset="0"/>
              </a:rPr>
              <a:t>Zona de silencio (</a:t>
            </a:r>
            <a:r>
              <a:rPr lang="x-none" altLang="ca-ES" sz="2000" b="1" dirty="0">
                <a:solidFill>
                  <a:srgbClr val="BE092D"/>
                </a:solidFill>
                <a:latin typeface="Calibri" panose="020F0502020204030204" pitchFamily="34" charset="0"/>
              </a:rPr>
              <a:t>roja</a:t>
            </a:r>
            <a:r>
              <a:rPr lang="x-none" altLang="ca-ES" sz="2000" b="1" dirty="0">
                <a:solidFill>
                  <a:srgbClr val="646464"/>
                </a:solidFill>
                <a:latin typeface="Calibri" panose="020F0502020204030204" pitchFamily="34" charset="0"/>
              </a:rPr>
              <a:t>) </a:t>
            </a:r>
          </a:p>
          <a:p>
            <a:pPr marL="0" indent="0">
              <a:lnSpc>
                <a:spcPct val="80000"/>
              </a:lnSpc>
              <a:spcBef>
                <a:spcPct val="20000"/>
              </a:spcBef>
              <a:defRPr b="0" i="0"/>
            </a:pPr>
            <a:r>
              <a:rPr lang="x-none" altLang="ca-ES" sz="2000" dirty="0">
                <a:solidFill>
                  <a:srgbClr val="646464"/>
                </a:solidFill>
                <a:latin typeface="Calibri" panose="020F0502020204030204" pitchFamily="34" charset="0"/>
              </a:rPr>
              <a:t>Espacios silenciosos para facilitar la concentración. No puede haber ningún ruido.</a:t>
            </a:r>
          </a:p>
          <a:p>
            <a:pPr marL="0" indent="0">
              <a:lnSpc>
                <a:spcPct val="80000"/>
              </a:lnSpc>
              <a:spcBef>
                <a:spcPct val="20000"/>
              </a:spcBef>
              <a:defRPr b="0" i="0"/>
            </a:pPr>
            <a:endParaRPr lang="ca-ES" altLang="ca-ES" sz="2000" dirty="0">
              <a:solidFill>
                <a:srgbClr val="646464"/>
              </a:solidFill>
              <a:latin typeface="Calibri" panose="020F0502020204030204" pitchFamily="34" charset="0"/>
            </a:endParaRPr>
          </a:p>
          <a:p>
            <a:pPr marL="0" indent="0">
              <a:lnSpc>
                <a:spcPct val="80000"/>
              </a:lnSpc>
              <a:spcBef>
                <a:spcPct val="20000"/>
              </a:spcBef>
              <a:defRPr b="0" i="0"/>
            </a:pPr>
            <a:endParaRPr lang="ca-ES" altLang="ca-ES" sz="2000" dirty="0">
              <a:solidFill>
                <a:srgbClr val="646464"/>
              </a:solidFill>
              <a:latin typeface="Calibri" panose="020F0502020204030204" pitchFamily="34" charset="0"/>
            </a:endParaRPr>
          </a:p>
        </p:txBody>
      </p:sp>
      <p:sp>
        <p:nvSpPr>
          <p:cNvPr id="8" name="5 Subtítulo"/>
          <p:cNvSpPr/>
          <p:nvPr/>
        </p:nvSpPr>
        <p:spPr>
          <a:xfrm>
            <a:off x="4947366" y="3345029"/>
            <a:ext cx="4150451" cy="16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80000"/>
              </a:lnSpc>
              <a:spcBef>
                <a:spcPct val="20000"/>
              </a:spcBef>
              <a:defRPr b="0" i="0"/>
            </a:pPr>
            <a:r>
              <a:rPr lang="x-none" altLang="ca-ES" sz="2000" b="1" dirty="0">
                <a:solidFill>
                  <a:srgbClr val="646464"/>
                </a:solidFill>
                <a:latin typeface="Calibri" panose="020F0502020204030204" pitchFamily="34" charset="0"/>
              </a:rPr>
              <a:t>Zona de trabajo individual (</a:t>
            </a:r>
            <a:r>
              <a:rPr lang="x-none" altLang="ca-ES" sz="2000" b="1" dirty="0">
                <a:solidFill>
                  <a:srgbClr val="F59E0C"/>
                </a:solidFill>
                <a:latin typeface="Calibri" panose="020F0502020204030204" pitchFamily="34" charset="0"/>
              </a:rPr>
              <a:t>naranja</a:t>
            </a:r>
            <a:r>
              <a:rPr lang="x-none" altLang="ca-ES" sz="2000" b="1" dirty="0">
                <a:solidFill>
                  <a:srgbClr val="646464"/>
                </a:solidFill>
                <a:latin typeface="Calibri" panose="020F0502020204030204" pitchFamily="34" charset="0"/>
              </a:rPr>
              <a:t>)</a:t>
            </a:r>
          </a:p>
          <a:p>
            <a:pPr marL="0" indent="0">
              <a:lnSpc>
                <a:spcPct val="80000"/>
              </a:lnSpc>
              <a:spcBef>
                <a:spcPct val="20000"/>
              </a:spcBef>
              <a:defRPr b="0" i="0"/>
            </a:pPr>
            <a:r>
              <a:rPr lang="x-none" altLang="ca-ES" sz="2000" dirty="0">
                <a:solidFill>
                  <a:srgbClr val="646464"/>
                </a:solidFill>
                <a:latin typeface="Calibri" panose="020F0502020204030204" pitchFamily="34" charset="0"/>
              </a:rPr>
              <a:t>Espacios de lectura o consulta. Se puede trabajar pero no hay silencio absoluto.</a:t>
            </a:r>
          </a:p>
          <a:p>
            <a:pPr marL="0" indent="0">
              <a:lnSpc>
                <a:spcPct val="80000"/>
              </a:lnSpc>
              <a:spcBef>
                <a:spcPct val="20000"/>
              </a:spcBef>
              <a:defRPr b="0" i="0"/>
            </a:pPr>
            <a:endParaRPr lang="ca-ES" altLang="ca-ES" sz="2000" dirty="0">
              <a:solidFill>
                <a:srgbClr val="646464"/>
              </a:solidFill>
              <a:latin typeface="Calibri" panose="020F0502020204030204" pitchFamily="34" charset="0"/>
            </a:endParaRPr>
          </a:p>
          <a:p>
            <a:pPr marL="0" indent="0">
              <a:lnSpc>
                <a:spcPct val="80000"/>
              </a:lnSpc>
              <a:spcBef>
                <a:spcPct val="20000"/>
              </a:spcBef>
              <a:defRPr b="0" i="0"/>
            </a:pPr>
            <a:endParaRPr lang="ca-ES" altLang="ca-ES" sz="2000" dirty="0">
              <a:solidFill>
                <a:srgbClr val="646464"/>
              </a:solidFill>
              <a:latin typeface="Calibri" panose="020F0502020204030204" pitchFamily="34" charset="0"/>
            </a:endParaRPr>
          </a:p>
        </p:txBody>
      </p:sp>
      <p:sp>
        <p:nvSpPr>
          <p:cNvPr id="10" name="5 Subtítulo"/>
          <p:cNvSpPr/>
          <p:nvPr/>
        </p:nvSpPr>
        <p:spPr>
          <a:xfrm>
            <a:off x="4947366" y="4970419"/>
            <a:ext cx="4049869" cy="98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80000"/>
              </a:lnSpc>
              <a:spcBef>
                <a:spcPct val="20000"/>
              </a:spcBef>
              <a:defRPr b="0" i="0"/>
            </a:pPr>
            <a:r>
              <a:rPr lang="x-none" altLang="ca-ES" sz="2000" b="1" dirty="0">
                <a:solidFill>
                  <a:srgbClr val="646464"/>
                </a:solidFill>
                <a:latin typeface="Calibri" panose="020F0502020204030204" pitchFamily="34" charset="0"/>
              </a:rPr>
              <a:t>Zona de trabajo en grupo (</a:t>
            </a:r>
            <a:r>
              <a:rPr lang="x-none" altLang="ca-ES" sz="2000" b="1" dirty="0">
                <a:solidFill>
                  <a:srgbClr val="008C42"/>
                </a:solidFill>
                <a:latin typeface="Calibri" panose="020F0502020204030204" pitchFamily="34" charset="0"/>
              </a:rPr>
              <a:t>verde</a:t>
            </a:r>
            <a:r>
              <a:rPr lang="x-none" altLang="ca-ES" sz="2000" b="1" dirty="0">
                <a:solidFill>
                  <a:srgbClr val="646464"/>
                </a:solidFill>
                <a:latin typeface="Calibri" panose="020F0502020204030204" pitchFamily="34" charset="0"/>
              </a:rPr>
              <a:t>)</a:t>
            </a:r>
          </a:p>
          <a:p>
            <a:pPr marL="0" indent="0">
              <a:lnSpc>
                <a:spcPct val="80000"/>
              </a:lnSpc>
              <a:spcBef>
                <a:spcPct val="20000"/>
              </a:spcBef>
              <a:defRPr b="0" i="0"/>
            </a:pPr>
            <a:r>
              <a:rPr lang="x-none" altLang="ca-ES" sz="2000" dirty="0">
                <a:solidFill>
                  <a:srgbClr val="646464"/>
                </a:solidFill>
                <a:latin typeface="Calibri" panose="020F0502020204030204" pitchFamily="34" charset="0"/>
              </a:rPr>
              <a:t>Espacios de lectura o consulta. Se concentra el nivel más alto de ruido.</a:t>
            </a:r>
          </a:p>
          <a:p>
            <a:pPr marL="0" indent="0">
              <a:lnSpc>
                <a:spcPct val="80000"/>
              </a:lnSpc>
              <a:spcBef>
                <a:spcPct val="20000"/>
              </a:spcBef>
              <a:defRPr b="0" i="0"/>
            </a:pPr>
            <a:endParaRPr lang="ca-ES" altLang="ca-ES" sz="2000" dirty="0">
              <a:solidFill>
                <a:srgbClr val="646464"/>
              </a:solidFill>
              <a:latin typeface="Calibri" panose="020F0502020204030204" pitchFamily="34" charset="0"/>
            </a:endParaRPr>
          </a:p>
          <a:p>
            <a:pPr marL="0" indent="0">
              <a:lnSpc>
                <a:spcPct val="80000"/>
              </a:lnSpc>
              <a:spcBef>
                <a:spcPct val="20000"/>
              </a:spcBef>
              <a:defRPr b="0" i="0"/>
            </a:pPr>
            <a:endParaRPr lang="ca-ES" altLang="ca-ES" sz="2000" dirty="0">
              <a:solidFill>
                <a:srgbClr val="646464"/>
              </a:solidFill>
              <a:latin typeface="Calibri" panose="020F0502020204030204" pitchFamily="34" charset="0"/>
            </a:endParaRPr>
          </a:p>
          <a:p>
            <a:pPr marL="0" indent="0">
              <a:lnSpc>
                <a:spcPct val="80000"/>
              </a:lnSpc>
              <a:spcBef>
                <a:spcPct val="20000"/>
              </a:spcBef>
              <a:defRPr b="0" i="0"/>
            </a:pPr>
            <a:endParaRPr lang="ca-ES" altLang="ca-ES" sz="2000" dirty="0">
              <a:solidFill>
                <a:srgbClr val="646464"/>
              </a:solidFill>
              <a:latin typeface="Calibri" panose="020F0502020204030204" pitchFamily="34" charset="0"/>
            </a:endParaRPr>
          </a:p>
          <a:p>
            <a:pPr marL="0" indent="0">
              <a:lnSpc>
                <a:spcPct val="80000"/>
              </a:lnSpc>
              <a:spcBef>
                <a:spcPct val="20000"/>
              </a:spcBef>
              <a:defRPr b="0" i="0"/>
            </a:pPr>
            <a:endParaRPr lang="ca-ES" altLang="ca-ES" sz="2000" dirty="0">
              <a:solidFill>
                <a:srgbClr val="646464"/>
              </a:solidFill>
              <a:latin typeface="Calibri" panose="020F0502020204030204" pitchFamily="34" charset="0"/>
            </a:endParaRPr>
          </a:p>
        </p:txBody>
      </p:sp>
    </p:spTree>
    <p:extLst>
      <p:ext uri="{BB962C8B-B14F-4D97-AF65-F5344CB8AC3E}">
        <p14:creationId xmlns:p14="http://schemas.microsoft.com/office/powerpoint/2010/main" val="219133277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Contenidor de número de diapositiva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EAB9635-C58E-43BE-B138-C49ADF8C8F1B}" type="slidenum">
              <a:rPr lang="es-ES" altLang="ca-ES" sz="1200" smtClean="0">
                <a:latin typeface="Verdana" panose="020B0604030504040204" pitchFamily="34" charset="0"/>
              </a:rPr>
              <a:pPr>
                <a:spcBef>
                  <a:spcPct val="0"/>
                </a:spcBef>
                <a:buFontTx/>
                <a:buNone/>
              </a:pPr>
              <a:t>8</a:t>
            </a:fld>
            <a:endParaRPr lang="es-ES" altLang="ca-ES" sz="1200">
              <a:latin typeface="Verdana" panose="020B0604030504040204" pitchFamily="34" charset="0"/>
            </a:endParaRPr>
          </a:p>
        </p:txBody>
      </p:sp>
      <p:sp>
        <p:nvSpPr>
          <p:cNvPr id="16387" name="Rectangle 4"/>
          <p:cNvSpPr>
            <a:spLocks noGrp="1" noChangeArrowheads="1"/>
          </p:cNvSpPr>
          <p:nvPr>
            <p:ph type="title"/>
          </p:nvPr>
        </p:nvSpPr>
        <p:spPr>
          <a:xfrm>
            <a:off x="673587" y="953083"/>
            <a:ext cx="8229600" cy="396875"/>
          </a:xfrm>
        </p:spPr>
        <p:txBody>
          <a:bodyPr>
            <a:spAutoFit/>
          </a:bodyPr>
          <a:lstStyle/>
          <a:p>
            <a:pPr algn="l" eaLnBrk="1" hangingPunct="1"/>
            <a:r>
              <a:rPr lang="es-ES" altLang="ca-ES" sz="2000" b="1" dirty="0">
                <a:solidFill>
                  <a:srgbClr val="336699"/>
                </a:solidFill>
                <a:latin typeface="Verdana" panose="020B0604030504040204" pitchFamily="34" charset="0"/>
              </a:rPr>
              <a:t>El fondo: libros, revistas, etc.</a:t>
            </a:r>
          </a:p>
        </p:txBody>
      </p:sp>
      <p:sp>
        <p:nvSpPr>
          <p:cNvPr id="16388" name="5 Subtítulo"/>
          <p:cNvSpPr>
            <a:spLocks/>
          </p:cNvSpPr>
          <p:nvPr/>
        </p:nvSpPr>
        <p:spPr bwMode="auto">
          <a:xfrm>
            <a:off x="469900" y="1588401"/>
            <a:ext cx="8362950" cy="485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80000"/>
              </a:lnSpc>
              <a:spcAft>
                <a:spcPts val="600"/>
              </a:spcAft>
              <a:defRPr b="0" i="0"/>
            </a:pPr>
            <a:r>
              <a:rPr lang="x-none" altLang="ca-ES" sz="1800" dirty="0">
                <a:solidFill>
                  <a:srgbClr val="646464"/>
                </a:solidFill>
                <a:latin typeface="Verdana" panose="020B0604030504040204" pitchFamily="34" charset="0"/>
              </a:rPr>
              <a:t>El CRAI Biblioteca del Campus </a:t>
            </a:r>
            <a:r>
              <a:rPr lang="ca-ES" altLang="ca-ES" sz="1800" dirty="0">
                <a:solidFill>
                  <a:srgbClr val="646464"/>
                </a:solidFill>
                <a:latin typeface="Verdana" panose="020B0604030504040204" pitchFamily="34" charset="0"/>
              </a:rPr>
              <a:t>de </a:t>
            </a:r>
            <a:r>
              <a:rPr lang="x-none" altLang="ca-ES" sz="1800" dirty="0">
                <a:solidFill>
                  <a:srgbClr val="646464"/>
                </a:solidFill>
                <a:latin typeface="Verdana" panose="020B0604030504040204" pitchFamily="34" charset="0"/>
              </a:rPr>
              <a:t>Mundet combina los fondos de investigación y los fondos especializados de los estudios siguientes: Educación Social, Formación del Profesorado, Pedagogía, Psicología, Psicopedagogía y Trabajo Social. </a:t>
            </a:r>
            <a:endParaRPr lang="x-none" altLang="ca-ES" sz="1800" b="1" dirty="0">
              <a:solidFill>
                <a:srgbClr val="646464"/>
              </a:solidFill>
              <a:latin typeface="Verdana" panose="020B0604030504040204" pitchFamily="34" charset="0"/>
            </a:endParaRPr>
          </a:p>
          <a:p>
            <a:pPr algn="just">
              <a:lnSpc>
                <a:spcPct val="80000"/>
              </a:lnSpc>
              <a:buFontTx/>
              <a:buNone/>
            </a:pPr>
            <a:endParaRPr lang="es-ES" altLang="ca-ES" sz="1800" dirty="0">
              <a:solidFill>
                <a:srgbClr val="646464"/>
              </a:solidFill>
              <a:latin typeface="Verdana" panose="020B0604030504040204" pitchFamily="34" charset="0"/>
            </a:endParaRPr>
          </a:p>
          <a:p>
            <a:pPr algn="just">
              <a:lnSpc>
                <a:spcPct val="80000"/>
              </a:lnSpc>
            </a:pPr>
            <a:r>
              <a:rPr lang="es-ES" altLang="ca-ES" sz="1800" dirty="0">
                <a:solidFill>
                  <a:srgbClr val="646464"/>
                </a:solidFill>
                <a:latin typeface="Verdana" panose="020B0604030504040204" pitchFamily="34" charset="0"/>
              </a:rPr>
              <a:t>Los fondos están formados por monografías, revistas en papel, recursos electrónicos y material audiovisual.</a:t>
            </a:r>
          </a:p>
          <a:p>
            <a:pPr algn="just">
              <a:lnSpc>
                <a:spcPct val="80000"/>
              </a:lnSpc>
              <a:buFontTx/>
              <a:buNone/>
            </a:pPr>
            <a:endParaRPr lang="es-ES" altLang="ca-ES" sz="1800" dirty="0">
              <a:solidFill>
                <a:srgbClr val="646464"/>
              </a:solidFill>
              <a:latin typeface="Verdana" panose="020B0604030504040204" pitchFamily="34" charset="0"/>
            </a:endParaRPr>
          </a:p>
          <a:p>
            <a:pPr algn="just">
              <a:lnSpc>
                <a:spcPct val="80000"/>
              </a:lnSpc>
            </a:pPr>
            <a:r>
              <a:rPr lang="es-ES" altLang="ca-ES" sz="1800" dirty="0">
                <a:solidFill>
                  <a:srgbClr val="646464"/>
                </a:solidFill>
                <a:latin typeface="Verdana" panose="020B0604030504040204" pitchFamily="34" charset="0"/>
              </a:rPr>
              <a:t>Los libros y el material audiovisual están ordenados según la clasificación pertinente</a:t>
            </a:r>
            <a:r>
              <a:rPr lang="es-ES" altLang="ca-ES" sz="1800" i="1" dirty="0">
                <a:solidFill>
                  <a:srgbClr val="646464"/>
                </a:solidFill>
                <a:latin typeface="Verdana" panose="020B0604030504040204" pitchFamily="34" charset="0"/>
              </a:rPr>
              <a:t>. </a:t>
            </a:r>
            <a:r>
              <a:rPr lang="es-ES" altLang="ca-ES" sz="1800" dirty="0">
                <a:solidFill>
                  <a:srgbClr val="646464"/>
                </a:solidFill>
                <a:latin typeface="Verdana" panose="020B0604030504040204" pitchFamily="34" charset="0"/>
              </a:rPr>
              <a:t>En cambio, las revistas se ordenan alfabéticamente.</a:t>
            </a:r>
          </a:p>
          <a:p>
            <a:pPr algn="just">
              <a:lnSpc>
                <a:spcPct val="80000"/>
              </a:lnSpc>
              <a:buFontTx/>
              <a:buNone/>
            </a:pPr>
            <a:endParaRPr lang="es-ES" altLang="ca-ES" sz="1800" dirty="0">
              <a:solidFill>
                <a:srgbClr val="646464"/>
              </a:solidFill>
              <a:latin typeface="Verdana" panose="020B0604030504040204" pitchFamily="34" charset="0"/>
            </a:endParaRPr>
          </a:p>
          <a:p>
            <a:pPr algn="just">
              <a:lnSpc>
                <a:spcPct val="80000"/>
              </a:lnSpc>
            </a:pPr>
            <a:r>
              <a:rPr lang="es-ES" altLang="ca-ES" sz="1800" dirty="0">
                <a:solidFill>
                  <a:srgbClr val="646464"/>
                </a:solidFill>
                <a:latin typeface="Verdana" panose="020B0604030504040204" pitchFamily="34" charset="0"/>
              </a:rPr>
              <a:t>En la Biblioteca también hay </a:t>
            </a:r>
            <a:r>
              <a:rPr lang="es-ES" altLang="ca-ES" sz="1800" b="1" dirty="0">
                <a:solidFill>
                  <a:srgbClr val="646464"/>
                </a:solidFill>
                <a:latin typeface="Verdana" panose="020B0604030504040204" pitchFamily="34" charset="0"/>
                <a:hlinkClick r:id="rId3"/>
              </a:rPr>
              <a:t>colecciones especiales</a:t>
            </a:r>
            <a:r>
              <a:rPr lang="es-ES" altLang="ca-ES" sz="1800" dirty="0">
                <a:solidFill>
                  <a:srgbClr val="646464"/>
                </a:solidFill>
                <a:latin typeface="Verdana" panose="020B0604030504040204" pitchFamily="34" charset="0"/>
              </a:rPr>
              <a:t>: </a:t>
            </a:r>
            <a:r>
              <a:rPr lang="ca-ES" altLang="ca-ES" sz="1800" dirty="0">
                <a:solidFill>
                  <a:srgbClr val="646464"/>
                </a:solidFill>
                <a:latin typeface="Verdana" panose="020B0604030504040204" pitchFamily="34" charset="0"/>
              </a:rPr>
              <a:t>Biblioteca </a:t>
            </a:r>
            <a:r>
              <a:rPr lang="x-none" altLang="ca-ES" sz="1800" dirty="0">
                <a:solidFill>
                  <a:srgbClr val="646464"/>
                </a:solidFill>
                <a:latin typeface="Verdana" panose="020B0604030504040204" pitchFamily="34" charset="0"/>
              </a:rPr>
              <a:t>de la Escuela Normal de la Generalitat (1931-1939), test</a:t>
            </a:r>
            <a:r>
              <a:rPr lang="ca-ES" altLang="ca-ES" sz="1800" dirty="0">
                <a:solidFill>
                  <a:srgbClr val="646464"/>
                </a:solidFill>
                <a:latin typeface="Verdana" panose="020B0604030504040204" pitchFamily="34" charset="0"/>
              </a:rPr>
              <a:t> </a:t>
            </a:r>
            <a:r>
              <a:rPr lang="es-ES" altLang="ca-ES" sz="1800" dirty="0">
                <a:solidFill>
                  <a:srgbClr val="646464"/>
                </a:solidFill>
                <a:latin typeface="Verdana" panose="020B0604030504040204" pitchFamily="34" charset="0"/>
              </a:rPr>
              <a:t>psicológicos</a:t>
            </a:r>
            <a:r>
              <a:rPr lang="x-none" altLang="ca-ES" sz="1800" dirty="0">
                <a:solidFill>
                  <a:srgbClr val="646464"/>
                </a:solidFill>
                <a:latin typeface="Verdana" panose="020B0604030504040204" pitchFamily="34" charset="0"/>
              </a:rPr>
              <a:t>, libros de texto, literatura infantil y juvenil y fondo bibliográfico de la Editorial Mateu.</a:t>
            </a:r>
            <a:endParaRPr lang="es-ES" altLang="ca-ES" sz="1800" dirty="0">
              <a:solidFill>
                <a:srgbClr val="646464"/>
              </a:solidFill>
              <a:latin typeface="Verdana" panose="020B0604030504040204" pitchFamily="34" charset="0"/>
            </a:endParaRPr>
          </a:p>
          <a:p>
            <a:pPr algn="just">
              <a:lnSpc>
                <a:spcPct val="80000"/>
              </a:lnSpc>
            </a:pPr>
            <a:endParaRPr lang="es-ES" altLang="ca-ES" sz="1800" dirty="0">
              <a:solidFill>
                <a:srgbClr val="646464"/>
              </a:solidFill>
              <a:latin typeface="Verdana" panose="020B0604030504040204" pitchFamily="34" charset="0"/>
            </a:endParaRPr>
          </a:p>
          <a:p>
            <a:pPr algn="just">
              <a:lnSpc>
                <a:spcPct val="80000"/>
              </a:lnSpc>
            </a:pPr>
            <a:r>
              <a:rPr lang="es-ES" altLang="ca-ES" sz="1800" dirty="0">
                <a:solidFill>
                  <a:srgbClr val="646464"/>
                </a:solidFill>
                <a:latin typeface="Verdana" panose="020B0604030504040204" pitchFamily="34" charset="0"/>
              </a:rPr>
              <a:t>Puedes mandarnos tu propuesta de compra de libros a través de este </a:t>
            </a:r>
            <a:r>
              <a:rPr lang="es-ES" altLang="ca-ES" sz="1800" b="1" dirty="0">
                <a:solidFill>
                  <a:srgbClr val="646464"/>
                </a:solidFill>
                <a:latin typeface="Verdana" panose="020B0604030504040204" pitchFamily="34" charset="0"/>
                <a:hlinkClick r:id="rId4"/>
              </a:rPr>
              <a:t>formulario</a:t>
            </a:r>
            <a:r>
              <a:rPr lang="es-ES" altLang="ca-ES" sz="1800" dirty="0">
                <a:solidFill>
                  <a:srgbClr val="646464"/>
                </a:solidFill>
                <a:latin typeface="Verdana" panose="020B0604030504040204" pitchFamily="34" charset="0"/>
              </a:rPr>
              <a:t>.</a:t>
            </a:r>
          </a:p>
        </p:txBody>
      </p:sp>
    </p:spTree>
    <p:extLst>
      <p:ext uri="{BB962C8B-B14F-4D97-AF65-F5344CB8AC3E}">
        <p14:creationId xmlns:p14="http://schemas.microsoft.com/office/powerpoint/2010/main" val="19923515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número de diapositiva 3"/>
          <p:cNvSpPr>
            <a:spLocks noGrp="1"/>
          </p:cNvSpPr>
          <p:nvPr>
            <p:ph type="sldNum" sz="quarter" idx="11"/>
          </p:nvPr>
        </p:nvSpPr>
        <p:spPr/>
        <p:txBody>
          <a:bodyPr/>
          <a:lstStyle/>
          <a:p>
            <a:pPr>
              <a:defRPr/>
            </a:pPr>
            <a:fld id="{8F361B92-C2A6-491B-BA54-C30C4EDD6CF0}" type="slidenum">
              <a:rPr lang="es-ES" altLang="en-US" smtClean="0">
                <a:solidFill>
                  <a:prstClr val="black">
                    <a:tint val="75000"/>
                  </a:prstClr>
                </a:solidFill>
              </a:rPr>
              <a:pPr>
                <a:defRPr/>
              </a:pPr>
              <a:t>9</a:t>
            </a:fld>
            <a:endParaRPr lang="es-ES" altLang="en-US">
              <a:solidFill>
                <a:prstClr val="black">
                  <a:tint val="75000"/>
                </a:prstClr>
              </a:solidFill>
            </a:endParaRPr>
          </a:p>
        </p:txBody>
      </p:sp>
      <p:sp>
        <p:nvSpPr>
          <p:cNvPr id="5" name="Rectangle 4"/>
          <p:cNvSpPr txBox="1">
            <a:spLocks noChangeArrowheads="1"/>
          </p:cNvSpPr>
          <p:nvPr/>
        </p:nvSpPr>
        <p:spPr bwMode="auto">
          <a:xfrm>
            <a:off x="523701" y="894175"/>
            <a:ext cx="6414455" cy="5909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altLang="ca-ES" sz="2000" b="1" dirty="0">
                <a:solidFill>
                  <a:srgbClr val="336699"/>
                </a:solidFill>
                <a:latin typeface="Verdana" panose="020B0604030504040204" pitchFamily="34" charset="0"/>
              </a:rPr>
              <a:t>Instagram del CRAI Campus de Mundet</a:t>
            </a:r>
          </a:p>
          <a:p>
            <a:endParaRPr lang="ca-ES" altLang="ca-ES" sz="1600" dirty="0">
              <a:solidFill>
                <a:srgbClr val="336699"/>
              </a:solidFill>
              <a:latin typeface="Verdana" panose="020B0604030504040204" pitchFamily="34" charset="0"/>
            </a:endParaRPr>
          </a:p>
        </p:txBody>
      </p:sp>
      <p:sp>
        <p:nvSpPr>
          <p:cNvPr id="6" name="5 Subtítulo"/>
          <p:cNvSpPr>
            <a:spLocks/>
          </p:cNvSpPr>
          <p:nvPr/>
        </p:nvSpPr>
        <p:spPr bwMode="auto">
          <a:xfrm>
            <a:off x="375338" y="1485106"/>
            <a:ext cx="8362950" cy="359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lnSpc>
                <a:spcPct val="80000"/>
              </a:lnSpc>
              <a:spcBef>
                <a:spcPct val="20000"/>
              </a:spcBef>
            </a:pPr>
            <a:r>
              <a:rPr lang="es-ES" altLang="ca-ES" sz="1900" dirty="0">
                <a:solidFill>
                  <a:srgbClr val="646464"/>
                </a:solidFill>
                <a:latin typeface="Verdana" panose="020B0604030504040204" pitchFamily="34" charset="0"/>
              </a:rPr>
              <a:t>El </a:t>
            </a:r>
            <a:r>
              <a:rPr lang="es-ES" altLang="ca-ES" sz="1900" b="1" dirty="0">
                <a:solidFill>
                  <a:srgbClr val="646464"/>
                </a:solidFill>
                <a:latin typeface="Verdana" panose="020B0604030504040204" pitchFamily="34" charset="0"/>
              </a:rPr>
              <a:t>CRAI Biblioteca del Campus de Mundet</a:t>
            </a:r>
            <a:r>
              <a:rPr lang="es-ES" altLang="ca-ES" sz="1900" dirty="0">
                <a:solidFill>
                  <a:srgbClr val="646464"/>
                </a:solidFill>
                <a:latin typeface="Verdana" panose="020B0604030504040204" pitchFamily="34" charset="0"/>
              </a:rPr>
              <a:t> dispone de una cuenta en Instagram. </a:t>
            </a:r>
          </a:p>
          <a:p>
            <a:pPr marL="0" indent="0" algn="just">
              <a:lnSpc>
                <a:spcPct val="80000"/>
              </a:lnSpc>
              <a:spcBef>
                <a:spcPct val="20000"/>
              </a:spcBef>
            </a:pPr>
            <a:r>
              <a:rPr lang="es-ES" altLang="ca-ES" sz="1900" dirty="0">
                <a:solidFill>
                  <a:srgbClr val="646464"/>
                </a:solidFill>
                <a:latin typeface="Verdana" panose="020B0604030504040204" pitchFamily="34" charset="0"/>
              </a:rPr>
              <a:t>¡Seguidnos para conocer las novedades de la Biblioteca y haceros partícipes de la vida del campus!</a:t>
            </a:r>
          </a:p>
        </p:txBody>
      </p:sp>
      <p:pic>
        <p:nvPicPr>
          <p:cNvPr id="7" name="Imat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928" y="2756754"/>
            <a:ext cx="5875468" cy="3668984"/>
          </a:xfrm>
          <a:prstGeom prst="rect">
            <a:avLst/>
          </a:prstGeom>
        </p:spPr>
      </p:pic>
      <p:pic>
        <p:nvPicPr>
          <p:cNvPr id="8" name="Imat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156" y="2756754"/>
            <a:ext cx="1626974" cy="1545625"/>
          </a:xfrm>
          <a:prstGeom prst="rect">
            <a:avLst/>
          </a:prstGeom>
        </p:spPr>
      </p:pic>
    </p:spTree>
    <p:extLst>
      <p:ext uri="{BB962C8B-B14F-4D97-AF65-F5344CB8AC3E}">
        <p14:creationId xmlns:p14="http://schemas.microsoft.com/office/powerpoint/2010/main" val="1535790173"/>
      </p:ext>
    </p:extLst>
  </p:cSld>
  <p:clrMapOvr>
    <a:masterClrMapping/>
  </p:clrMapOvr>
  <p:transition>
    <p:fade thruBlk="1"/>
  </p:transition>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_presentacio_CRAIgenerica.potx" id="{115DF513-4CD7-43C9-8698-9BE2F55C3DC4}" vid="{58262671-2CD7-44FD-BF02-ADCFD66979BF}"/>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_presentacio_CRAIgenerica.potx" id="{115DF513-4CD7-43C9-8698-9BE2F55C3DC4}" vid="{58262671-2CD7-44FD-BF02-ADCFD66979B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3_Disseny personalitzat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9999"/>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45BFA69393414D8B6C6029A502B13F" ma:contentTypeVersion="13" ma:contentTypeDescription="Crea un document nou" ma:contentTypeScope="" ma:versionID="3e3239e4bd0578f8bea3e2d558d77562">
  <xsd:schema xmlns:xsd="http://www.w3.org/2001/XMLSchema" xmlns:xs="http://www.w3.org/2001/XMLSchema" xmlns:p="http://schemas.microsoft.com/office/2006/metadata/properties" xmlns:ns2="b67e3235-af55-4b3b-8a4d-1a0f153a7b77" xmlns:ns3="fae15a0e-7e2f-43bd-afad-9f48e3d71b4b" targetNamespace="http://schemas.microsoft.com/office/2006/metadata/properties" ma:root="true" ma:fieldsID="e89190caab318276cd224c97ec754383" ns2:_="" ns3:_="">
    <xsd:import namespace="b67e3235-af55-4b3b-8a4d-1a0f153a7b77"/>
    <xsd:import namespace="fae15a0e-7e2f-43bd-afad-9f48e3d71b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7e3235-af55-4b3b-8a4d-1a0f153a7b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e15a0e-7e2f-43bd-afad-9f48e3d71b4b" elementFormDefault="qualified">
    <xsd:import namespace="http://schemas.microsoft.com/office/2006/documentManagement/types"/>
    <xsd:import namespace="http://schemas.microsoft.com/office/infopath/2007/PartnerControls"/>
    <xsd:element name="SharedWithUsers" ma:index="14"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88671E-7869-43E5-BAB1-F45F6AE3C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7e3235-af55-4b3b-8a4d-1a0f153a7b77"/>
    <ds:schemaRef ds:uri="fae15a0e-7e2f-43bd-afad-9f48e3d71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368C32-75A5-464D-9D4C-C38C451FF7AB}">
  <ds:schemaRefs>
    <ds:schemaRef ds:uri="http://schemas.microsoft.com/sharepoint/v3/contenttype/forms"/>
  </ds:schemaRefs>
</ds:datastoreItem>
</file>

<file path=customXml/itemProps3.xml><?xml version="1.0" encoding="utf-8"?>
<ds:datastoreItem xmlns:ds="http://schemas.openxmlformats.org/officeDocument/2006/customXml" ds:itemID="{4686F16B-7CE9-4120-B543-1BFDA51D93D0}">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b67e3235-af55-4b3b-8a4d-1a0f153a7b77"/>
    <ds:schemaRef ds:uri="http://purl.org/dc/elements/1.1/"/>
    <ds:schemaRef ds:uri="http://schemas.microsoft.com/office/infopath/2007/PartnerControls"/>
    <ds:schemaRef ds:uri="fae15a0e-7e2f-43bd-afad-9f48e3d71b4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2018_presentacio_CRAIgenerica</Template>
  <TotalTime>1568</TotalTime>
  <Words>4071</Words>
  <Application>Microsoft Office PowerPoint</Application>
  <PresentationFormat>Presentació en pantalla (4:3)</PresentationFormat>
  <Paragraphs>537</Paragraphs>
  <Slides>43</Slides>
  <Notes>22</Notes>
  <HiddenSlides>0</HiddenSlides>
  <MMClips>0</MMClips>
  <ScaleCrop>false</ScaleCrop>
  <HeadingPairs>
    <vt:vector size="6" baseType="variant">
      <vt:variant>
        <vt:lpstr>Tipus de lletra utilitzats</vt:lpstr>
      </vt:variant>
      <vt:variant>
        <vt:i4>5</vt:i4>
      </vt:variant>
      <vt:variant>
        <vt:lpstr>Tema</vt:lpstr>
      </vt:variant>
      <vt:variant>
        <vt:i4>2</vt:i4>
      </vt:variant>
      <vt:variant>
        <vt:lpstr>Títols de les diapositives</vt:lpstr>
      </vt:variant>
      <vt:variant>
        <vt:i4>43</vt:i4>
      </vt:variant>
    </vt:vector>
  </HeadingPairs>
  <TitlesOfParts>
    <vt:vector size="50" baseType="lpstr">
      <vt:lpstr>Arial</vt:lpstr>
      <vt:lpstr>Calibri</vt:lpstr>
      <vt:lpstr>Calibri Light</vt:lpstr>
      <vt:lpstr>Verdana</vt:lpstr>
      <vt:lpstr>Wingdings</vt:lpstr>
      <vt:lpstr>Tema de Office</vt:lpstr>
      <vt:lpstr>1_Tema de Office</vt:lpstr>
      <vt:lpstr>Presentació del PowerPoint</vt:lpstr>
      <vt:lpstr>El objetivo de esta sesión es:</vt:lpstr>
      <vt:lpstr>¿De qué hablaremos?</vt:lpstr>
      <vt:lpstr>¿Dónde estamos y cuándo puedes venir?</vt:lpstr>
      <vt:lpstr>Plano de la Biblioteca</vt:lpstr>
      <vt:lpstr>Equipamiento</vt:lpstr>
      <vt:lpstr>Presentació del PowerPoint</vt:lpstr>
      <vt:lpstr>El fondo: libros, revistas, etc.</vt:lpstr>
      <vt:lpstr>Presentació del PowerPoint</vt:lpstr>
      <vt:lpstr>Presentació del PowerPoint</vt:lpstr>
      <vt:lpstr>Presentació del PowerPoint</vt:lpstr>
      <vt:lpstr>Presentació del PowerPoint</vt:lpstr>
      <vt:lpstr>¡Iníciate en el CRAI! crai.ub.edu/es/conoce-el-crai/iniciate-en-el-crai  </vt:lpstr>
      <vt:lpstr>Cercabib. Dos maneras de acceder.  Acceso desde la página web del CRAI crai.ub.edu/es   </vt:lpstr>
      <vt:lpstr>Cercabib  Acceso desde la página web del Cercabib cercabib.ub.edu</vt:lpstr>
      <vt:lpstr>Cercabib: búsqueda rápida </vt:lpstr>
      <vt:lpstr>Presentació del PowerPoint</vt:lpstr>
      <vt:lpstr>Presentació del PowerPoint</vt:lpstr>
      <vt:lpstr>Presentació del PowerPoint</vt:lpstr>
      <vt:lpstr>¿Qué has de hacer para llevarte libros en préstamo?</vt:lpstr>
      <vt:lpstr>El servicio de préstamo de documentos (I)</vt:lpstr>
      <vt:lpstr>Presentació del PowerPoint</vt:lpstr>
      <vt:lpstr>Presentació del PowerPoint</vt:lpstr>
      <vt:lpstr>Préstamo con otras bibliotecas de la UB</vt:lpstr>
      <vt:lpstr>Uso de salas de trabajo crai.ub.edu/es/que-ofrece-el-crai/prestamo/prestamo-equipamientos  </vt:lpstr>
      <vt:lpstr>Presentació del PowerPoint</vt:lpstr>
      <vt:lpstr>¿Qué tienes en préstamo? Mi cuenta      </vt:lpstr>
      <vt:lpstr>Servicio de préstamo consorciado (PUC) crai.ub.edu/es/que-ofrece-el-crai/prestamo/prestamo-puc </vt:lpstr>
      <vt:lpstr>PUC vía web crai.ub.edu/es/que-ofrece-el-crai/prestamo/prestamo-puc </vt:lpstr>
      <vt:lpstr>Condiciones de préstamo del PUC</vt:lpstr>
      <vt:lpstr>Préstamo interbibliotecario crai.ub.edu/es/que-ofrece-el-crai/prestamo/prestamo-pi  </vt:lpstr>
      <vt:lpstr>Presentació del PowerPoint</vt:lpstr>
      <vt:lpstr>Presentació del PowerPoint</vt:lpstr>
      <vt:lpstr>Presentació del PowerPoint</vt:lpstr>
      <vt:lpstr>Presentació del PowerPoint</vt:lpstr>
      <vt:lpstr>Servicio de Atención a los Usuarios (S@U) crai.ub.edu/es/que-ofrece-el-crai/sau </vt:lpstr>
      <vt:lpstr>Formación de usuarios crai.ub.edu/es/que-ofrece-el-crai/formacion-usuarios  </vt:lpstr>
      <vt:lpstr>Fondos y colecciones crai.ub.edu/es/conoce-el-crai/bibliotecas  </vt:lpstr>
      <vt:lpstr>Presentació del PowerPoint</vt:lpstr>
      <vt:lpstr>Wifi y acceso a los ordenadores de la Facultad</vt:lpstr>
      <vt:lpstr>¡Síguenos en las redes! crai.ub.edu/ca/coneix-el-crai/difusio-marqueting/blogs-i-xarxes-socials </vt:lpstr>
      <vt:lpstr>Presentació del PowerPoint</vt:lpstr>
      <vt:lpstr>Presentació del PowerPoint</vt:lpstr>
    </vt:vector>
  </TitlesOfParts>
  <Company>Universidad de Barcelona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Conocer el CRAI Biblioteca de Campus de Mundet. Curso 2021-22</dc:title>
  <dc:creator>CRAI Biblioteca Campus de Mundet</dc:creator>
  <cp:keywords>Conocer, Formación de usuarios, CRAI, Universidad de Barcelona, biblioteca, recursos de información, servicios</cp:keywords>
  <cp:lastModifiedBy>Laia Bonet Bagant</cp:lastModifiedBy>
  <cp:revision>117</cp:revision>
  <dcterms:created xsi:type="dcterms:W3CDTF">2018-05-24T13:23:12Z</dcterms:created>
  <dcterms:modified xsi:type="dcterms:W3CDTF">2021-11-05T07:10:21Z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0x010100F045BFA69393414D8B6C6029A502B13F</vt:lpwstr>
  </property>
</Properties>
</file>