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5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7"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ca-ES" sz="1800" b="0" strike="noStrike" spc="-1">
                <a:solidFill>
                  <a:srgbClr val="000000"/>
                </a:solidFill>
                <a:latin typeface="Arial"/>
              </a:rPr>
              <a:t>Feu clic per a moure la diapositiva</a:t>
            </a:r>
          </a:p>
        </p:txBody>
      </p:sp>
      <p:sp>
        <p:nvSpPr>
          <p:cNvPr id="78" name="PlaceHolder 2"/>
          <p:cNvSpPr>
            <a:spLocks noGrp="1"/>
          </p:cNvSpPr>
          <p:nvPr>
            <p:ph type="body"/>
          </p:nvPr>
        </p:nvSpPr>
        <p:spPr>
          <a:xfrm>
            <a:off x="756000" y="5078520"/>
            <a:ext cx="6047640" cy="4811040"/>
          </a:xfrm>
          <a:prstGeom prst="rect">
            <a:avLst/>
          </a:prstGeom>
        </p:spPr>
        <p:txBody>
          <a:bodyPr lIns="0" tIns="0" rIns="0" bIns="0">
            <a:noAutofit/>
          </a:bodyPr>
          <a:lstStyle/>
          <a:p>
            <a:r>
              <a:rPr lang="ca-ES" sz="2000" b="0" strike="noStrike" spc="-1">
                <a:latin typeface="Arial"/>
              </a:rPr>
              <a:t>Feu clic per a editar el format de les notes</a:t>
            </a:r>
          </a:p>
        </p:txBody>
      </p:sp>
      <p:sp>
        <p:nvSpPr>
          <p:cNvPr id="79" name="PlaceHolder 3"/>
          <p:cNvSpPr>
            <a:spLocks noGrp="1"/>
          </p:cNvSpPr>
          <p:nvPr>
            <p:ph type="hdr"/>
          </p:nvPr>
        </p:nvSpPr>
        <p:spPr>
          <a:xfrm>
            <a:off x="0" y="0"/>
            <a:ext cx="3280680" cy="534240"/>
          </a:xfrm>
          <a:prstGeom prst="rect">
            <a:avLst/>
          </a:prstGeom>
        </p:spPr>
        <p:txBody>
          <a:bodyPr lIns="0" tIns="0" rIns="0" bIns="0">
            <a:noAutofit/>
          </a:bodyPr>
          <a:lstStyle/>
          <a:p>
            <a:r>
              <a:rPr lang="ca-ES" sz="1400" b="0" strike="noStrike" spc="-1">
                <a:latin typeface="Times New Roman"/>
              </a:rPr>
              <a:t>&lt;capçalera&gt;</a:t>
            </a:r>
          </a:p>
        </p:txBody>
      </p:sp>
      <p:sp>
        <p:nvSpPr>
          <p:cNvPr id="80"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ca-ES" sz="1400" b="0" strike="noStrike" spc="-1">
                <a:latin typeface="Times New Roman"/>
              </a:rPr>
              <a:t>&lt;data/hora&gt;</a:t>
            </a:r>
          </a:p>
        </p:txBody>
      </p:sp>
      <p:sp>
        <p:nvSpPr>
          <p:cNvPr id="81" name="PlaceHolder 5"/>
          <p:cNvSpPr>
            <a:spLocks noGrp="1"/>
          </p:cNvSpPr>
          <p:nvPr>
            <p:ph type="ftr"/>
          </p:nvPr>
        </p:nvSpPr>
        <p:spPr>
          <a:xfrm>
            <a:off x="0" y="10157400"/>
            <a:ext cx="3280680" cy="534240"/>
          </a:xfrm>
          <a:prstGeom prst="rect">
            <a:avLst/>
          </a:prstGeom>
        </p:spPr>
        <p:txBody>
          <a:bodyPr lIns="0" tIns="0" rIns="0" bIns="0" anchor="b">
            <a:noAutofit/>
          </a:bodyPr>
          <a:lstStyle/>
          <a:p>
            <a:r>
              <a:rPr lang="ca-ES" sz="1400" b="0" strike="noStrike" spc="-1">
                <a:latin typeface="Times New Roman"/>
              </a:rPr>
              <a:t>&lt;peu de pàgina&gt;</a:t>
            </a:r>
          </a:p>
        </p:txBody>
      </p:sp>
      <p:sp>
        <p:nvSpPr>
          <p:cNvPr id="82"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8C7375ED-4D14-45E4-99BE-02DF1EE24419}" type="slidenum">
              <a:rPr lang="ca-ES" sz="1400" b="0" strike="noStrike" spc="-1">
                <a:latin typeface="Times New Roman"/>
              </a:rPr>
              <a:pPr algn="r"/>
              <a:t>‹#›</a:t>
            </a:fld>
            <a:endParaRPr lang="ca-E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PlaceHolder 1"/>
          <p:cNvSpPr>
            <a:spLocks noGrp="1" noRot="1" noChangeAspect="1"/>
          </p:cNvSpPr>
          <p:nvPr>
            <p:ph type="sldImg"/>
          </p:nvPr>
        </p:nvSpPr>
        <p:spPr>
          <a:xfrm>
            <a:off x="1371600" y="1143000"/>
            <a:ext cx="4114800" cy="3086100"/>
          </a:xfrm>
          <a:prstGeom prst="rect">
            <a:avLst/>
          </a:prstGeom>
        </p:spPr>
      </p:sp>
      <p:sp>
        <p:nvSpPr>
          <p:cNvPr id="336" name="PlaceHolder 2"/>
          <p:cNvSpPr>
            <a:spLocks noGrp="1"/>
          </p:cNvSpPr>
          <p:nvPr>
            <p:ph type="body"/>
          </p:nvPr>
        </p:nvSpPr>
        <p:spPr>
          <a:xfrm>
            <a:off x="685800" y="4400640"/>
            <a:ext cx="5484960" cy="3598920"/>
          </a:xfrm>
          <a:prstGeom prst="rect">
            <a:avLst/>
          </a:prstGeom>
        </p:spPr>
        <p:txBody>
          <a:bodyPr lIns="0" tIns="0" rIns="0" bIns="0">
            <a:noAutofit/>
          </a:bodyPr>
          <a:lstStyle/>
          <a:p>
            <a:endParaRPr lang="ca-ES" sz="2000" b="0" strike="noStrike" spc="-1">
              <a:latin typeface="Arial"/>
            </a:endParaRPr>
          </a:p>
        </p:txBody>
      </p:sp>
      <p:sp>
        <p:nvSpPr>
          <p:cNvPr id="337" name="CustomShape 3"/>
          <p:cNvSpPr/>
          <p:nvPr/>
        </p:nvSpPr>
        <p:spPr>
          <a:xfrm>
            <a:off x="3884760" y="8685360"/>
            <a:ext cx="2970360" cy="45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A7BF6B0-33CA-47C0-AB5C-F38F1F970FD2}" type="slidenum">
              <a:rPr lang="ca-ES" sz="1200" b="0" strike="noStrike" spc="-1">
                <a:solidFill>
                  <a:srgbClr val="000000"/>
                </a:solidFill>
                <a:latin typeface="+mn-lt"/>
                <a:ea typeface="+mn-ea"/>
              </a:rPr>
              <a:pPr algn="r">
                <a:lnSpc>
                  <a:spcPct val="100000"/>
                </a:lnSpc>
              </a:pPr>
              <a:t>2</a:t>
            </a:fld>
            <a:endParaRPr lang="ca-ES"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ceHolder 1"/>
          <p:cNvSpPr>
            <a:spLocks noGrp="1" noRot="1" noChangeAspect="1"/>
          </p:cNvSpPr>
          <p:nvPr>
            <p:ph type="sldImg"/>
          </p:nvPr>
        </p:nvSpPr>
        <p:spPr>
          <a:xfrm>
            <a:off x="1371600" y="1143000"/>
            <a:ext cx="4114800" cy="3086100"/>
          </a:xfrm>
          <a:prstGeom prst="rect">
            <a:avLst/>
          </a:prstGeom>
        </p:spPr>
      </p:sp>
      <p:sp>
        <p:nvSpPr>
          <p:cNvPr id="339" name="PlaceHolder 2"/>
          <p:cNvSpPr>
            <a:spLocks noGrp="1"/>
          </p:cNvSpPr>
          <p:nvPr>
            <p:ph type="body"/>
          </p:nvPr>
        </p:nvSpPr>
        <p:spPr>
          <a:xfrm>
            <a:off x="685800" y="4400640"/>
            <a:ext cx="5484960" cy="3598920"/>
          </a:xfrm>
          <a:prstGeom prst="rect">
            <a:avLst/>
          </a:prstGeom>
        </p:spPr>
        <p:txBody>
          <a:bodyPr lIns="0" tIns="0" rIns="0" bIns="0">
            <a:noAutofit/>
          </a:bodyPr>
          <a:lstStyle/>
          <a:p>
            <a:endParaRPr lang="ca-ES" sz="2000" b="0" strike="noStrike" spc="-1">
              <a:latin typeface="Arial"/>
            </a:endParaRPr>
          </a:p>
        </p:txBody>
      </p:sp>
      <p:sp>
        <p:nvSpPr>
          <p:cNvPr id="340" name="CustomShape 3"/>
          <p:cNvSpPr/>
          <p:nvPr/>
        </p:nvSpPr>
        <p:spPr>
          <a:xfrm>
            <a:off x="3884760" y="8685360"/>
            <a:ext cx="2970360" cy="45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D211B2C-A1D8-4A21-9905-CCF10AD90524}" type="slidenum">
              <a:rPr lang="ca-ES" sz="1200" b="0" strike="noStrike" spc="-1">
                <a:solidFill>
                  <a:srgbClr val="000000"/>
                </a:solidFill>
                <a:latin typeface="+mn-lt"/>
                <a:ea typeface="+mn-ea"/>
              </a:rPr>
              <a:pPr algn="r">
                <a:lnSpc>
                  <a:spcPct val="100000"/>
                </a:lnSpc>
              </a:pPr>
              <a:t>3</a:t>
            </a:fld>
            <a:endParaRPr lang="ca-ES"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PlaceHolder 1"/>
          <p:cNvSpPr>
            <a:spLocks noGrp="1" noRot="1" noChangeAspect="1"/>
          </p:cNvSpPr>
          <p:nvPr>
            <p:ph type="sldImg"/>
          </p:nvPr>
        </p:nvSpPr>
        <p:spPr>
          <a:xfrm>
            <a:off x="1371600" y="1143000"/>
            <a:ext cx="4114800" cy="3086100"/>
          </a:xfrm>
          <a:prstGeom prst="rect">
            <a:avLst/>
          </a:prstGeom>
        </p:spPr>
      </p:sp>
      <p:sp>
        <p:nvSpPr>
          <p:cNvPr id="342" name="PlaceHolder 2"/>
          <p:cNvSpPr>
            <a:spLocks noGrp="1"/>
          </p:cNvSpPr>
          <p:nvPr>
            <p:ph type="body"/>
          </p:nvPr>
        </p:nvSpPr>
        <p:spPr>
          <a:xfrm>
            <a:off x="685800" y="4400640"/>
            <a:ext cx="5484960" cy="3598920"/>
          </a:xfrm>
          <a:prstGeom prst="rect">
            <a:avLst/>
          </a:prstGeom>
        </p:spPr>
        <p:txBody>
          <a:bodyPr lIns="0" tIns="0" rIns="0" bIns="0">
            <a:noAutofit/>
          </a:bodyPr>
          <a:lstStyle/>
          <a:p>
            <a:endParaRPr lang="ca-ES" sz="2000" b="0" strike="noStrike" spc="-1">
              <a:latin typeface="Arial"/>
            </a:endParaRPr>
          </a:p>
        </p:txBody>
      </p:sp>
      <p:sp>
        <p:nvSpPr>
          <p:cNvPr id="343" name="CustomShape 3"/>
          <p:cNvSpPr/>
          <p:nvPr/>
        </p:nvSpPr>
        <p:spPr>
          <a:xfrm>
            <a:off x="3884760" y="8685360"/>
            <a:ext cx="2970360" cy="45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80FC751-92BE-4B1E-B348-12DAA4E0CDFB}" type="slidenum">
              <a:rPr lang="ca-ES" sz="1200" b="0" strike="noStrike" spc="-1">
                <a:solidFill>
                  <a:srgbClr val="000000"/>
                </a:solidFill>
                <a:latin typeface="+mn-lt"/>
                <a:ea typeface="+mn-ea"/>
              </a:rPr>
              <a:pPr algn="r">
                <a:lnSpc>
                  <a:spcPct val="100000"/>
                </a:lnSpc>
              </a:pPr>
              <a:t>4</a:t>
            </a:fld>
            <a:endParaRPr lang="ca-ES"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ca-ES" sz="1800" b="0" strike="noStrike" spc="-1">
              <a:solidFill>
                <a:srgbClr val="000000"/>
              </a:solid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ca-ES"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ca-ES" sz="1800" b="0" strike="noStrike" spc="-1">
              <a:solidFill>
                <a:srgbClr val="000000"/>
              </a:solid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ca-ES"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ca-ES" sz="1800" b="0" strike="noStrike" spc="-1">
              <a:solidFill>
                <a:srgbClr val="000000"/>
              </a:solidFill>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ca-ES"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ca-ES" sz="1800" b="0" strike="noStrike" spc="-1">
              <a:solidFill>
                <a:srgbClr val="000000"/>
              </a:solidFill>
              <a:latin typeface="Arial"/>
            </a:endParaRPr>
          </a:p>
        </p:txBody>
      </p:sp>
      <p:sp>
        <p:nvSpPr>
          <p:cNvPr id="42"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ca-E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ca-ES" sz="1800" b="0" strike="noStrike" spc="-1">
              <a:solidFill>
                <a:srgbClr val="000000"/>
              </a:solidFill>
              <a:latin typeface="Arial"/>
            </a:endParaRPr>
          </a:p>
        </p:txBody>
      </p:sp>
      <p:sp>
        <p:nvSpPr>
          <p:cNvPr id="44"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ca-ES"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ca-ES" sz="1800" b="0" strike="noStrike" spc="-1">
              <a:solidFill>
                <a:srgbClr val="000000"/>
              </a:solidFill>
              <a:latin typeface="Arial"/>
            </a:endParaRPr>
          </a:p>
        </p:txBody>
      </p:sp>
      <p:sp>
        <p:nvSpPr>
          <p:cNvPr id="4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4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ca-ES"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ca-ES"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ca-E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ca-ES" sz="1800" b="0" strike="noStrike" spc="-1">
              <a:solidFill>
                <a:srgbClr val="000000"/>
              </a:solidFill>
              <a:latin typeface="Arial"/>
            </a:endParaRPr>
          </a:p>
        </p:txBody>
      </p:sp>
      <p:sp>
        <p:nvSpPr>
          <p:cNvPr id="5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5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5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ca-ES"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ca-ES" sz="1800" b="0" strike="noStrike" spc="-1">
              <a:solidFill>
                <a:srgbClr val="000000"/>
              </a:solid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ca-E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ca-ES" sz="1800" b="0" strike="noStrike" spc="-1">
              <a:solidFill>
                <a:srgbClr val="000000"/>
              </a:solidFill>
              <a:latin typeface="Arial"/>
            </a:endParaRPr>
          </a:p>
        </p:txBody>
      </p:sp>
      <p:sp>
        <p:nvSpPr>
          <p:cNvPr id="5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5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57"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ca-ES"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ca-ES" sz="1800" b="0" strike="noStrike" spc="-1">
              <a:solidFill>
                <a:srgbClr val="000000"/>
              </a:solidFill>
              <a:latin typeface="Arial"/>
            </a:endParaRPr>
          </a:p>
        </p:txBody>
      </p:sp>
      <p:sp>
        <p:nvSpPr>
          <p:cNvPr id="5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6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61"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ca-ES"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ca-ES" sz="1800" b="0" strike="noStrike" spc="-1">
              <a:solidFill>
                <a:srgbClr val="000000"/>
              </a:solidFill>
              <a:latin typeface="Arial"/>
            </a:endParaRPr>
          </a:p>
        </p:txBody>
      </p:sp>
      <p:sp>
        <p:nvSpPr>
          <p:cNvPr id="63"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64"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ca-ES"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ca-ES" sz="1800" b="0" strike="noStrike" spc="-1">
              <a:solidFill>
                <a:srgbClr val="000000"/>
              </a:solidFill>
              <a:latin typeface="Arial"/>
            </a:endParaRPr>
          </a:p>
        </p:txBody>
      </p:sp>
      <p:sp>
        <p:nvSpPr>
          <p:cNvPr id="6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6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6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69"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ca-ES"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ca-ES" sz="1800" b="0" strike="noStrike" spc="-1">
              <a:solidFill>
                <a:srgbClr val="000000"/>
              </a:solidFill>
              <a:latin typeface="Arial"/>
            </a:endParaRPr>
          </a:p>
        </p:txBody>
      </p:sp>
      <p:sp>
        <p:nvSpPr>
          <p:cNvPr id="71"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72"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73"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74"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75"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76"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ca-ES" sz="2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ca-ES" sz="1800" b="0" strike="noStrike" spc="-1">
              <a:solidFill>
                <a:srgbClr val="000000"/>
              </a:solid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ca-ES"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ca-ES" sz="1800" b="0" strike="noStrike" spc="-1">
              <a:solidFill>
                <a:srgbClr val="000000"/>
              </a:solid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ca-ES"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ca-E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ca-E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ca-ES" sz="1800" b="0" strike="noStrike" spc="-1">
              <a:solidFill>
                <a:srgbClr val="000000"/>
              </a:solid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ca-ES"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ca-ES" sz="1800" b="0" strike="noStrike" spc="-1">
              <a:solidFill>
                <a:srgbClr val="000000"/>
              </a:solid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ca-ES"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noAutofit/>
          </a:bodyPr>
          <a:lstStyle/>
          <a:p>
            <a:endParaRPr lang="ca-ES" sz="1800" b="0" strike="noStrike" spc="-1">
              <a:solidFill>
                <a:srgbClr val="000000"/>
              </a:solid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ca-ES" sz="2800" b="0" strike="noStrike" spc="-1">
              <a:solidFill>
                <a:srgbClr val="000000"/>
              </a:solid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ca-ES"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noAutofit/>
          </a:bodyPr>
          <a:lstStyle/>
          <a:p>
            <a:r>
              <a:rPr lang="ca-ES" sz="1800" b="0" strike="noStrike" spc="-1">
                <a:solidFill>
                  <a:srgbClr val="000000"/>
                </a:solidFill>
                <a:latin typeface="Arial"/>
              </a:rPr>
              <a:t>Feu clic per a editar el format del text del títol</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a-ES" sz="2800" b="0" strike="noStrike" spc="-1">
                <a:solidFill>
                  <a:srgbClr val="000000"/>
                </a:solidFill>
                <a:latin typeface="Arial"/>
              </a:rPr>
              <a:t>Feu clic per a editar el format del text de l'esquema</a:t>
            </a:r>
          </a:p>
          <a:p>
            <a:pPr marL="864000" lvl="1" indent="-324000">
              <a:spcBef>
                <a:spcPts val="1134"/>
              </a:spcBef>
              <a:buClr>
                <a:srgbClr val="000000"/>
              </a:buClr>
              <a:buSzPct val="75000"/>
              <a:buFont typeface="Symbol" charset="2"/>
              <a:buChar char=""/>
            </a:pPr>
            <a:r>
              <a:rPr lang="ca-ES" sz="2000" b="0" strike="noStrike" spc="-1">
                <a:solidFill>
                  <a:srgbClr val="000000"/>
                </a:solidFill>
                <a:latin typeface="Arial"/>
              </a:rPr>
              <a:t>Segon nivell d'esquema</a:t>
            </a:r>
          </a:p>
          <a:p>
            <a:pPr marL="1296000" lvl="2" indent="-288000">
              <a:spcBef>
                <a:spcPts val="850"/>
              </a:spcBef>
              <a:buClr>
                <a:srgbClr val="000000"/>
              </a:buClr>
              <a:buSzPct val="45000"/>
              <a:buFont typeface="Wingdings" charset="2"/>
              <a:buChar char=""/>
            </a:pPr>
            <a:r>
              <a:rPr lang="ca-ES" sz="1800" b="0" strike="noStrike" spc="-1">
                <a:solidFill>
                  <a:srgbClr val="000000"/>
                </a:solidFill>
                <a:latin typeface="Arial"/>
              </a:rPr>
              <a:t>Tercer nivell d'esquema</a:t>
            </a:r>
          </a:p>
          <a:p>
            <a:pPr marL="1728000" lvl="3" indent="-216000">
              <a:spcBef>
                <a:spcPts val="567"/>
              </a:spcBef>
              <a:buClr>
                <a:srgbClr val="000000"/>
              </a:buClr>
              <a:buSzPct val="75000"/>
              <a:buFont typeface="Symbol" charset="2"/>
              <a:buChar char=""/>
            </a:pPr>
            <a:r>
              <a:rPr lang="ca-ES" sz="1800" b="0" strike="noStrike" spc="-1">
                <a:solidFill>
                  <a:srgbClr val="000000"/>
                </a:solidFill>
                <a:latin typeface="Arial"/>
              </a:rPr>
              <a:t>Quart nivell d'esquema</a:t>
            </a:r>
          </a:p>
          <a:p>
            <a:pPr marL="2160000" lvl="4" indent="-216000">
              <a:spcBef>
                <a:spcPts val="283"/>
              </a:spcBef>
              <a:buClr>
                <a:srgbClr val="000000"/>
              </a:buClr>
              <a:buSzPct val="45000"/>
              <a:buFont typeface="Wingdings" charset="2"/>
              <a:buChar char=""/>
            </a:pPr>
            <a:r>
              <a:rPr lang="ca-ES" sz="2000" b="0" strike="noStrike" spc="-1">
                <a:solidFill>
                  <a:srgbClr val="000000"/>
                </a:solidFill>
                <a:latin typeface="Arial"/>
              </a:rPr>
              <a:t>Cinquè nivell d'esquema</a:t>
            </a:r>
          </a:p>
          <a:p>
            <a:pPr marL="2592000" lvl="5" indent="-216000">
              <a:spcBef>
                <a:spcPts val="283"/>
              </a:spcBef>
              <a:buClr>
                <a:srgbClr val="000000"/>
              </a:buClr>
              <a:buSzPct val="45000"/>
              <a:buFont typeface="Wingdings" charset="2"/>
              <a:buChar char=""/>
            </a:pPr>
            <a:r>
              <a:rPr lang="ca-ES" sz="2000" b="0" strike="noStrike" spc="-1">
                <a:solidFill>
                  <a:srgbClr val="000000"/>
                </a:solidFill>
                <a:latin typeface="Arial"/>
              </a:rPr>
              <a:t>Sisè nivell d'esquema</a:t>
            </a:r>
          </a:p>
          <a:p>
            <a:pPr marL="3024000" lvl="6" indent="-216000">
              <a:spcBef>
                <a:spcPts val="283"/>
              </a:spcBef>
              <a:buClr>
                <a:srgbClr val="000000"/>
              </a:buClr>
              <a:buSzPct val="45000"/>
              <a:buFont typeface="Wingdings" charset="2"/>
              <a:buChar char=""/>
            </a:pPr>
            <a:r>
              <a:rPr lang="ca-ES" sz="2000" b="0" strike="noStrike" spc="-1">
                <a:solidFill>
                  <a:srgbClr val="000000"/>
                </a:solidFill>
                <a:latin typeface="Arial"/>
              </a:rPr>
              <a:t>Setè nivell d'esquema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8" name="Imagen 5"/>
          <p:cNvPicPr/>
          <p:nvPr/>
        </p:nvPicPr>
        <p:blipFill>
          <a:blip r:embed="rId14" cstate="print"/>
          <a:stretch/>
        </p:blipFill>
        <p:spPr>
          <a:xfrm>
            <a:off x="53640" y="91800"/>
            <a:ext cx="9025920" cy="1242360"/>
          </a:xfrm>
          <a:prstGeom prst="rect">
            <a:avLst/>
          </a:prstGeom>
          <a:ln w="0">
            <a:noFill/>
          </a:ln>
        </p:spPr>
      </p:pic>
      <p:sp>
        <p:nvSpPr>
          <p:cNvPr id="39" name="PlaceHolder 1"/>
          <p:cNvSpPr>
            <a:spLocks noGrp="1"/>
          </p:cNvSpPr>
          <p:nvPr>
            <p:ph type="title"/>
          </p:nvPr>
        </p:nvSpPr>
        <p:spPr>
          <a:xfrm>
            <a:off x="457200" y="273600"/>
            <a:ext cx="8229240" cy="1144800"/>
          </a:xfrm>
          <a:prstGeom prst="rect">
            <a:avLst/>
          </a:prstGeom>
        </p:spPr>
        <p:txBody>
          <a:bodyPr lIns="0" tIns="0" rIns="0" bIns="0" anchor="ctr">
            <a:noAutofit/>
          </a:bodyPr>
          <a:lstStyle/>
          <a:p>
            <a:r>
              <a:rPr lang="ca-ES" sz="1800" b="0" strike="noStrike" spc="-1">
                <a:solidFill>
                  <a:srgbClr val="000000"/>
                </a:solidFill>
                <a:latin typeface="Arial"/>
              </a:rPr>
              <a:t>Feu clic per a editar el format del text del títol</a:t>
            </a:r>
          </a:p>
        </p:txBody>
      </p:sp>
      <p:sp>
        <p:nvSpPr>
          <p:cNvPr id="40"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a-ES" sz="2800" b="0" strike="noStrike" spc="-1">
                <a:solidFill>
                  <a:srgbClr val="000000"/>
                </a:solidFill>
                <a:latin typeface="Arial"/>
              </a:rPr>
              <a:t>Feu clic per a editar el format del text de l'esquema</a:t>
            </a:r>
          </a:p>
          <a:p>
            <a:pPr marL="864000" lvl="1" indent="-324000">
              <a:spcBef>
                <a:spcPts val="1134"/>
              </a:spcBef>
              <a:buClr>
                <a:srgbClr val="000000"/>
              </a:buClr>
              <a:buSzPct val="75000"/>
              <a:buFont typeface="Symbol" charset="2"/>
              <a:buChar char=""/>
            </a:pPr>
            <a:r>
              <a:rPr lang="ca-ES" sz="2000" b="0" strike="noStrike" spc="-1">
                <a:solidFill>
                  <a:srgbClr val="000000"/>
                </a:solidFill>
                <a:latin typeface="Arial"/>
              </a:rPr>
              <a:t>Segon nivell d'esquema</a:t>
            </a:r>
          </a:p>
          <a:p>
            <a:pPr marL="1296000" lvl="2" indent="-288000">
              <a:spcBef>
                <a:spcPts val="850"/>
              </a:spcBef>
              <a:buClr>
                <a:srgbClr val="000000"/>
              </a:buClr>
              <a:buSzPct val="45000"/>
              <a:buFont typeface="Wingdings" charset="2"/>
              <a:buChar char=""/>
            </a:pPr>
            <a:r>
              <a:rPr lang="ca-ES" sz="1800" b="0" strike="noStrike" spc="-1">
                <a:solidFill>
                  <a:srgbClr val="000000"/>
                </a:solidFill>
                <a:latin typeface="Arial"/>
              </a:rPr>
              <a:t>Tercer nivell d'esquema</a:t>
            </a:r>
          </a:p>
          <a:p>
            <a:pPr marL="1728000" lvl="3" indent="-216000">
              <a:spcBef>
                <a:spcPts val="567"/>
              </a:spcBef>
              <a:buClr>
                <a:srgbClr val="000000"/>
              </a:buClr>
              <a:buSzPct val="75000"/>
              <a:buFont typeface="Symbol" charset="2"/>
              <a:buChar char=""/>
            </a:pPr>
            <a:r>
              <a:rPr lang="ca-ES" sz="1800" b="0" strike="noStrike" spc="-1">
                <a:solidFill>
                  <a:srgbClr val="000000"/>
                </a:solidFill>
                <a:latin typeface="Arial"/>
              </a:rPr>
              <a:t>Quart nivell d'esquema</a:t>
            </a:r>
          </a:p>
          <a:p>
            <a:pPr marL="2160000" lvl="4" indent="-216000">
              <a:spcBef>
                <a:spcPts val="283"/>
              </a:spcBef>
              <a:buClr>
                <a:srgbClr val="000000"/>
              </a:buClr>
              <a:buSzPct val="45000"/>
              <a:buFont typeface="Wingdings" charset="2"/>
              <a:buChar char=""/>
            </a:pPr>
            <a:r>
              <a:rPr lang="ca-ES" sz="2000" b="0" strike="noStrike" spc="-1">
                <a:solidFill>
                  <a:srgbClr val="000000"/>
                </a:solidFill>
                <a:latin typeface="Arial"/>
              </a:rPr>
              <a:t>Cinquè nivell d'esquema</a:t>
            </a:r>
          </a:p>
          <a:p>
            <a:pPr marL="2592000" lvl="5" indent="-216000">
              <a:spcBef>
                <a:spcPts val="283"/>
              </a:spcBef>
              <a:buClr>
                <a:srgbClr val="000000"/>
              </a:buClr>
              <a:buSzPct val="45000"/>
              <a:buFont typeface="Wingdings" charset="2"/>
              <a:buChar char=""/>
            </a:pPr>
            <a:r>
              <a:rPr lang="ca-ES" sz="2000" b="0" strike="noStrike" spc="-1">
                <a:solidFill>
                  <a:srgbClr val="000000"/>
                </a:solidFill>
                <a:latin typeface="Arial"/>
              </a:rPr>
              <a:t>Sisè nivell d'esquema</a:t>
            </a:r>
          </a:p>
          <a:p>
            <a:pPr marL="3024000" lvl="6" indent="-216000">
              <a:spcBef>
                <a:spcPts val="283"/>
              </a:spcBef>
              <a:buClr>
                <a:srgbClr val="000000"/>
              </a:buClr>
              <a:buSzPct val="45000"/>
              <a:buFont typeface="Wingdings" charset="2"/>
              <a:buChar char=""/>
            </a:pPr>
            <a:r>
              <a:rPr lang="ca-ES" sz="2000" b="0" strike="noStrike" spc="-1">
                <a:solidFill>
                  <a:srgbClr val="000000"/>
                </a:solidFill>
                <a:latin typeface="Arial"/>
              </a:rPr>
              <a:t>Setè nivell d'esquema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hyperlink" Target="https://crai.ub.edu/ca/node/3461" TargetMode="External"/><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hyperlink" Target="https://crai.ub.edu/ca/node/15084" TargetMode="External"/><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crai.ub.edu/ca/node/3444" TargetMode="External"/><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hyperlink" Target="https://crai.ub.edu/ca/node/3441" TargetMode="External"/><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5.xml"/><Relationship Id="rId18" Type="http://schemas.openxmlformats.org/officeDocument/2006/relationships/slide" Target="slide44.xml"/><Relationship Id="rId3" Type="http://schemas.openxmlformats.org/officeDocument/2006/relationships/slide" Target="slide3.xml"/><Relationship Id="rId7" Type="http://schemas.openxmlformats.org/officeDocument/2006/relationships/slide" Target="slide8.xml"/><Relationship Id="rId12" Type="http://schemas.openxmlformats.org/officeDocument/2006/relationships/slide" Target="slide19.xml"/><Relationship Id="rId17" Type="http://schemas.openxmlformats.org/officeDocument/2006/relationships/slide" Target="slide39.xml"/><Relationship Id="rId2" Type="http://schemas.openxmlformats.org/officeDocument/2006/relationships/notesSlide" Target="../notesSlides/notesSlide1.xml"/><Relationship Id="rId16" Type="http://schemas.openxmlformats.org/officeDocument/2006/relationships/slide" Target="slide35.xml"/><Relationship Id="rId1" Type="http://schemas.openxmlformats.org/officeDocument/2006/relationships/slideLayout" Target="../slideLayouts/slideLayout13.xml"/><Relationship Id="rId6" Type="http://schemas.openxmlformats.org/officeDocument/2006/relationships/slide" Target="slide7.xml"/><Relationship Id="rId11" Type="http://schemas.openxmlformats.org/officeDocument/2006/relationships/slide" Target="slide17.xml"/><Relationship Id="rId5" Type="http://schemas.openxmlformats.org/officeDocument/2006/relationships/slide" Target="slide6.xml"/><Relationship Id="rId15" Type="http://schemas.openxmlformats.org/officeDocument/2006/relationships/slide" Target="slide33.xml"/><Relationship Id="rId10" Type="http://schemas.openxmlformats.org/officeDocument/2006/relationships/slide" Target="slide13.xml"/><Relationship Id="rId4" Type="http://schemas.openxmlformats.org/officeDocument/2006/relationships/slide" Target="slide4.xml"/><Relationship Id="rId9" Type="http://schemas.openxmlformats.org/officeDocument/2006/relationships/slide" Target="slide11.xml"/><Relationship Id="rId14" Type="http://schemas.openxmlformats.org/officeDocument/2006/relationships/slide" Target="slide31.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hyperlink" Target="https://crai.ub.edu/ca/node/3451" TargetMode="External"/><Relationship Id="rId2" Type="http://schemas.openxmlformats.org/officeDocument/2006/relationships/image" Target="../media/image22.gif"/><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crai.ub.edu/ca/node/3450" TargetMode="External"/><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hyperlink" Target="https://crai.ub.edu/ca/que-ofereix-el-crai/formacio/recursos-autoformacio/amadeu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4.jpeg"/><Relationship Id="rId3" Type="http://schemas.openxmlformats.org/officeDocument/2006/relationships/image" Target="../media/image54.jpeg"/><Relationship Id="rId7" Type="http://schemas.openxmlformats.org/officeDocument/2006/relationships/image" Target="../media/image58.jpeg"/><Relationship Id="rId12" Type="http://schemas.openxmlformats.org/officeDocument/2006/relationships/image" Target="../media/image63.png"/><Relationship Id="rId2" Type="http://schemas.openxmlformats.org/officeDocument/2006/relationships/image" Target="../media/image53.jpeg"/><Relationship Id="rId1" Type="http://schemas.openxmlformats.org/officeDocument/2006/relationships/slideLayout" Target="../slideLayouts/slideLayout13.xml"/><Relationship Id="rId6" Type="http://schemas.openxmlformats.org/officeDocument/2006/relationships/image" Target="../media/image57.jpeg"/><Relationship Id="rId11" Type="http://schemas.openxmlformats.org/officeDocument/2006/relationships/image" Target="../media/image62.jpeg"/><Relationship Id="rId5" Type="http://schemas.openxmlformats.org/officeDocument/2006/relationships/image" Target="../media/image56.jpeg"/><Relationship Id="rId15" Type="http://schemas.openxmlformats.org/officeDocument/2006/relationships/slide" Target="slide2.xml"/><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jpeg"/><Relationship Id="rId14" Type="http://schemas.openxmlformats.org/officeDocument/2006/relationships/image" Target="../media/image65.jpe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6.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9.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0.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2.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3.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4.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5.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5.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6.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7.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8.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81.jpeg"/><Relationship Id="rId4" Type="http://schemas.openxmlformats.org/officeDocument/2006/relationships/hyperlink" Target="https://bit.ly/2sO5WCQ"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slide" Target="slide2.xml"/><Relationship Id="rId2" Type="http://schemas.openxmlformats.org/officeDocument/2006/relationships/image" Target="../media/image18.jpeg"/><Relationship Id="rId1" Type="http://schemas.openxmlformats.org/officeDocument/2006/relationships/slideLayout" Target="../slideLayouts/slideLayout13.xml"/><Relationship Id="rId6" Type="http://schemas.openxmlformats.org/officeDocument/2006/relationships/image" Target="../media/image22.gif"/><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hyperlink" Target="https://crai.ub.edu/ca/node/3493" TargetMode="External"/><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Imagen 3"/>
          <p:cNvPicPr/>
          <p:nvPr/>
        </p:nvPicPr>
        <p:blipFill>
          <a:blip r:embed="rId2" cstate="print"/>
          <a:stretch/>
        </p:blipFill>
        <p:spPr>
          <a:xfrm>
            <a:off x="0" y="0"/>
            <a:ext cx="9142560" cy="6856560"/>
          </a:xfrm>
          <a:prstGeom prst="rect">
            <a:avLst/>
          </a:prstGeom>
          <a:ln w="0">
            <a:noFill/>
          </a:ln>
        </p:spPr>
      </p:pic>
      <p:sp>
        <p:nvSpPr>
          <p:cNvPr id="84" name="CustomShape 1"/>
          <p:cNvSpPr/>
          <p:nvPr/>
        </p:nvSpPr>
        <p:spPr>
          <a:xfrm>
            <a:off x="137160" y="1544040"/>
            <a:ext cx="8795160" cy="1064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599"/>
              </a:spcBef>
            </a:pPr>
            <a:r>
              <a:rPr lang="ca-ES" sz="3200" b="1" strike="noStrike" spc="-1">
                <a:solidFill>
                  <a:srgbClr val="FFFFFF"/>
                </a:solidFill>
                <a:latin typeface="Verdana"/>
                <a:ea typeface="DejaVu Sans"/>
              </a:rPr>
              <a:t>Eines de cerca per als estudiants d’Economia, Empresa i Sociologia</a:t>
            </a:r>
            <a:endParaRPr lang="ca-ES" sz="3200" b="0" strike="noStrike" spc="-1">
              <a:latin typeface="Arial"/>
            </a:endParaRPr>
          </a:p>
        </p:txBody>
      </p:sp>
      <p:sp>
        <p:nvSpPr>
          <p:cNvPr id="85" name="CustomShape 2"/>
          <p:cNvSpPr/>
          <p:nvPr/>
        </p:nvSpPr>
        <p:spPr>
          <a:xfrm>
            <a:off x="1131480" y="4257000"/>
            <a:ext cx="7040920" cy="13835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spcBef>
                <a:spcPts val="1400"/>
              </a:spcBef>
            </a:pPr>
            <a:r>
              <a:rPr lang="ca-ES" sz="2800" b="1" spc="-1" dirty="0">
                <a:solidFill>
                  <a:srgbClr val="FFFFFF"/>
                </a:solidFill>
                <a:latin typeface="Verdana"/>
                <a:ea typeface="DejaVu Sans"/>
              </a:rPr>
              <a:t>R</a:t>
            </a:r>
            <a:r>
              <a:rPr lang="ca-ES" sz="2800" b="1" strike="noStrike" spc="-1" dirty="0">
                <a:solidFill>
                  <a:srgbClr val="FFFFFF"/>
                </a:solidFill>
                <a:latin typeface="Verdana"/>
                <a:ea typeface="DejaVu Sans"/>
              </a:rPr>
              <a:t>ecursos a l’abast de professors i estudiants per cercar informació sobre les matèries de la Facultat</a:t>
            </a:r>
            <a:endParaRPr lang="ca-ES" sz="2800" b="0" strike="noStrike" spc="-1" dirty="0">
              <a:latin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 name="Table 1"/>
          <p:cNvGraphicFramePr/>
          <p:nvPr/>
        </p:nvGraphicFramePr>
        <p:xfrm>
          <a:off x="230400" y="878400"/>
          <a:ext cx="8578440" cy="370800"/>
        </p:xfrm>
        <a:graphic>
          <a:graphicData uri="http://schemas.openxmlformats.org/drawingml/2006/table">
            <a:tbl>
              <a:tblPr/>
              <a:tblGrid>
                <a:gridCol w="8578440">
                  <a:extLst>
                    <a:ext uri="{9D8B030D-6E8A-4147-A177-3AD203B41FA5}">
                      <a16:colId xmlns:a16="http://schemas.microsoft.com/office/drawing/2014/main" val="20000"/>
                    </a:ext>
                  </a:extLst>
                </a:gridCol>
              </a:tblGrid>
              <a:tr h="370800">
                <a:tc>
                  <a:txBody>
                    <a:bodyPr/>
                    <a:lstStyle/>
                    <a:p>
                      <a:pPr>
                        <a:lnSpc>
                          <a:spcPct val="100000"/>
                        </a:lnSpc>
                      </a:pPr>
                      <a:r>
                        <a:rPr lang="ca-ES" sz="1800" b="1" strike="noStrike" spc="-1">
                          <a:solidFill>
                            <a:srgbClr val="FFFFFF"/>
                          </a:solidFill>
                          <a:latin typeface="Verdana"/>
                          <a:ea typeface="Verdana"/>
                        </a:rPr>
                        <a:t>Scopus</a:t>
                      </a:r>
                      <a:endParaRPr lang="ca-ES"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extLst>
                  <a:ext uri="{0D108BD9-81ED-4DB2-BD59-A6C34878D82A}">
                    <a16:rowId xmlns:a16="http://schemas.microsoft.com/office/drawing/2014/main" val="10000"/>
                  </a:ext>
                </a:extLst>
              </a:tr>
            </a:tbl>
          </a:graphicData>
        </a:graphic>
      </p:graphicFrame>
      <p:sp>
        <p:nvSpPr>
          <p:cNvPr id="131" name="CustomShape 2"/>
          <p:cNvSpPr/>
          <p:nvPr/>
        </p:nvSpPr>
        <p:spPr>
          <a:xfrm>
            <a:off x="230400" y="1872000"/>
            <a:ext cx="8577000" cy="82954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1640">
              <a:lnSpc>
                <a:spcPct val="100000"/>
              </a:lnSpc>
              <a:buClr>
                <a:srgbClr val="000000"/>
              </a:buClr>
              <a:buSzPct val="80000"/>
              <a:buFont typeface="Wingdings" charset="2"/>
              <a:buChar char=""/>
            </a:pPr>
            <a:r>
              <a:rPr lang="ca-ES" sz="1600" b="0" strike="noStrike" spc="-1" dirty="0">
                <a:solidFill>
                  <a:srgbClr val="000000"/>
                </a:solidFill>
                <a:latin typeface="Verdana"/>
                <a:ea typeface="Verdana"/>
              </a:rPr>
              <a:t>Base de dades multidisciplinària de referències i cites produïda per </a:t>
            </a:r>
            <a:r>
              <a:rPr lang="ca-ES" sz="1600" b="0" strike="noStrike" spc="-1" dirty="0" err="1">
                <a:solidFill>
                  <a:srgbClr val="000000"/>
                </a:solidFill>
                <a:latin typeface="Verdana"/>
                <a:ea typeface="Verdana"/>
              </a:rPr>
              <a:t>Elsevier</a:t>
            </a:r>
            <a:r>
              <a:rPr lang="ca-ES" sz="1600" b="0" strike="noStrike" spc="-1" dirty="0">
                <a:solidFill>
                  <a:srgbClr val="000000"/>
                </a:solidFill>
                <a:latin typeface="Verdana"/>
                <a:ea typeface="Verdana"/>
              </a:rPr>
              <a:t>. Conté més de 60 milions de registres </a:t>
            </a:r>
            <a:r>
              <a:rPr lang="ca-ES" sz="1600" b="0" strike="noStrike" spc="-1" dirty="0" smtClean="0">
                <a:solidFill>
                  <a:srgbClr val="000000"/>
                </a:solidFill>
                <a:latin typeface="Verdana"/>
                <a:ea typeface="Verdana"/>
              </a:rPr>
              <a:t>i </a:t>
            </a:r>
            <a:r>
              <a:rPr lang="ca-ES" sz="1600" b="0" strike="noStrike" spc="-1" dirty="0">
                <a:solidFill>
                  <a:srgbClr val="000000"/>
                </a:solidFill>
                <a:latin typeface="Verdana"/>
                <a:ea typeface="Verdana"/>
              </a:rPr>
              <a:t>dona accés a una gran col·lecció de literatura científica</a:t>
            </a:r>
            <a:endParaRPr lang="ca-ES" sz="1600" b="0" strike="noStrike" spc="-1" dirty="0">
              <a:latin typeface="Arial"/>
            </a:endParaRPr>
          </a:p>
        </p:txBody>
      </p:sp>
      <p:graphicFrame>
        <p:nvGraphicFramePr>
          <p:cNvPr id="132" name="Table 3"/>
          <p:cNvGraphicFramePr/>
          <p:nvPr/>
        </p:nvGraphicFramePr>
        <p:xfrm>
          <a:off x="230400" y="1447200"/>
          <a:ext cx="8578440" cy="370800"/>
        </p:xfrm>
        <a:graphic>
          <a:graphicData uri="http://schemas.openxmlformats.org/drawingml/2006/table">
            <a:tbl>
              <a:tblPr/>
              <a:tblGrid>
                <a:gridCol w="8578440">
                  <a:extLst>
                    <a:ext uri="{9D8B030D-6E8A-4147-A177-3AD203B41FA5}">
                      <a16:colId xmlns:a16="http://schemas.microsoft.com/office/drawing/2014/main" val="20000"/>
                    </a:ext>
                  </a:extLst>
                </a:gridCol>
              </a:tblGrid>
              <a:tr h="370800">
                <a:tc>
                  <a:txBody>
                    <a:bodyPr/>
                    <a:lstStyle/>
                    <a:p>
                      <a:pPr>
                        <a:lnSpc>
                          <a:spcPct val="100000"/>
                        </a:lnSpc>
                      </a:pPr>
                      <a:r>
                        <a:rPr lang="ca-ES" sz="1600" b="1" strike="noStrike" spc="-1">
                          <a:solidFill>
                            <a:srgbClr val="FFFFFF"/>
                          </a:solidFill>
                          <a:latin typeface="Verdana"/>
                          <a:ea typeface="Verdana"/>
                        </a:rPr>
                        <a:t>Característiques</a:t>
                      </a:r>
                      <a:endParaRPr lang="ca-ES"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extLst>
                  <a:ext uri="{0D108BD9-81ED-4DB2-BD59-A6C34878D82A}">
                    <a16:rowId xmlns:a16="http://schemas.microsoft.com/office/drawing/2014/main" val="10000"/>
                  </a:ext>
                </a:extLst>
              </a:tr>
            </a:tbl>
          </a:graphicData>
        </a:graphic>
      </p:graphicFrame>
      <p:graphicFrame>
        <p:nvGraphicFramePr>
          <p:cNvPr id="133" name="Table 4"/>
          <p:cNvGraphicFramePr/>
          <p:nvPr/>
        </p:nvGraphicFramePr>
        <p:xfrm>
          <a:off x="230400" y="3706200"/>
          <a:ext cx="8578440" cy="370800"/>
        </p:xfrm>
        <a:graphic>
          <a:graphicData uri="http://schemas.openxmlformats.org/drawingml/2006/table">
            <a:tbl>
              <a:tblPr/>
              <a:tblGrid>
                <a:gridCol w="8578440">
                  <a:extLst>
                    <a:ext uri="{9D8B030D-6E8A-4147-A177-3AD203B41FA5}">
                      <a16:colId xmlns:a16="http://schemas.microsoft.com/office/drawing/2014/main" val="20000"/>
                    </a:ext>
                  </a:extLst>
                </a:gridCol>
              </a:tblGrid>
              <a:tr h="370800">
                <a:tc>
                  <a:txBody>
                    <a:bodyPr/>
                    <a:lstStyle/>
                    <a:p>
                      <a:pPr>
                        <a:lnSpc>
                          <a:spcPct val="100000"/>
                        </a:lnSpc>
                      </a:pPr>
                      <a:r>
                        <a:rPr lang="ca-ES" sz="1600" b="1" strike="noStrike" spc="-1">
                          <a:solidFill>
                            <a:srgbClr val="FFFFFF"/>
                          </a:solidFill>
                          <a:latin typeface="Verdana"/>
                          <a:ea typeface="Verdana"/>
                        </a:rPr>
                        <a:t>Continguts</a:t>
                      </a:r>
                      <a:endParaRPr lang="ca-ES"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extLst>
                  <a:ext uri="{0D108BD9-81ED-4DB2-BD59-A6C34878D82A}">
                    <a16:rowId xmlns:a16="http://schemas.microsoft.com/office/drawing/2014/main" val="10000"/>
                  </a:ext>
                </a:extLst>
              </a:tr>
            </a:tbl>
          </a:graphicData>
        </a:graphic>
      </p:graphicFrame>
      <p:sp>
        <p:nvSpPr>
          <p:cNvPr id="134" name="CustomShape 5"/>
          <p:cNvSpPr/>
          <p:nvPr/>
        </p:nvSpPr>
        <p:spPr>
          <a:xfrm>
            <a:off x="3196080" y="4411800"/>
            <a:ext cx="4979160" cy="1549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Articles científics</a:t>
            </a:r>
            <a:endParaRPr lang="ca-ES" sz="1600" b="0" strike="noStrike" spc="-1">
              <a:latin typeface="Arial"/>
            </a:endParaRPr>
          </a:p>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Llibres digitals</a:t>
            </a:r>
            <a:endParaRPr lang="ca-ES" sz="1600" b="0" strike="noStrike" spc="-1">
              <a:latin typeface="Arial"/>
            </a:endParaRPr>
          </a:p>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Ponències de congressos</a:t>
            </a:r>
            <a:endParaRPr lang="ca-ES" sz="1600" b="0" strike="noStrike" spc="-1">
              <a:latin typeface="Arial"/>
            </a:endParaRPr>
          </a:p>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Patents</a:t>
            </a:r>
            <a:endParaRPr lang="ca-ES" sz="1600" b="0" strike="noStrike" spc="-1">
              <a:latin typeface="Arial"/>
            </a:endParaRPr>
          </a:p>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Resums i cites de literatura científica avaluada per experts (peer reviewed) </a:t>
            </a:r>
            <a:endParaRPr lang="ca-ES" sz="1600" b="0" strike="noStrike" spc="-1">
              <a:latin typeface="Arial"/>
            </a:endParaRPr>
          </a:p>
        </p:txBody>
      </p:sp>
      <p:pic>
        <p:nvPicPr>
          <p:cNvPr id="135" name="Imatge 6"/>
          <p:cNvPicPr/>
          <p:nvPr/>
        </p:nvPicPr>
        <p:blipFill>
          <a:blip r:embed="rId2" cstate="print"/>
          <a:stretch/>
        </p:blipFill>
        <p:spPr>
          <a:xfrm>
            <a:off x="3852000" y="2627640"/>
            <a:ext cx="1428840" cy="1001880"/>
          </a:xfrm>
          <a:prstGeom prst="rect">
            <a:avLst/>
          </a:prstGeom>
          <a:ln w="0">
            <a:noFill/>
          </a:ln>
        </p:spPr>
      </p:pic>
      <p:pic>
        <p:nvPicPr>
          <p:cNvPr id="136" name="Imatge 7"/>
          <p:cNvPicPr/>
          <p:nvPr/>
        </p:nvPicPr>
        <p:blipFill>
          <a:blip r:embed="rId3" cstate="print"/>
          <a:stretch/>
        </p:blipFill>
        <p:spPr>
          <a:xfrm>
            <a:off x="1017720" y="4554000"/>
            <a:ext cx="1424520" cy="1072080"/>
          </a:xfrm>
          <a:prstGeom prst="rect">
            <a:avLst/>
          </a:prstGeom>
          <a:ln w="0">
            <a:noFill/>
          </a:ln>
        </p:spPr>
      </p:pic>
      <p:sp>
        <p:nvSpPr>
          <p:cNvPr id="9" name="QuadreDeText 8"/>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4" action="ppaction://hlinksldjump"/>
              </a:rPr>
              <a:t>Inici</a:t>
            </a:r>
            <a:endParaRPr lang="es-E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Web of Science</a:t>
            </a:r>
            <a:endParaRPr lang="ca-ES" sz="1800" b="0" strike="noStrike" spc="-1">
              <a:latin typeface="Arial"/>
            </a:endParaRPr>
          </a:p>
        </p:txBody>
      </p:sp>
      <p:pic>
        <p:nvPicPr>
          <p:cNvPr id="138" name="Picture 2"/>
          <p:cNvPicPr/>
          <p:nvPr/>
        </p:nvPicPr>
        <p:blipFill>
          <a:blip r:embed="rId2" cstate="print"/>
          <a:stretch/>
        </p:blipFill>
        <p:spPr>
          <a:xfrm>
            <a:off x="447480" y="2334240"/>
            <a:ext cx="8247240" cy="3178440"/>
          </a:xfrm>
          <a:prstGeom prst="rect">
            <a:avLst/>
          </a:prstGeom>
          <a:ln w="0">
            <a:noFill/>
          </a:ln>
        </p:spPr>
      </p:pic>
      <p:graphicFrame>
        <p:nvGraphicFramePr>
          <p:cNvPr id="139" name="Table 2"/>
          <p:cNvGraphicFramePr/>
          <p:nvPr/>
        </p:nvGraphicFramePr>
        <p:xfrm>
          <a:off x="230400" y="1447200"/>
          <a:ext cx="8614440" cy="370800"/>
        </p:xfrm>
        <a:graphic>
          <a:graphicData uri="http://schemas.openxmlformats.org/drawingml/2006/table">
            <a:tbl>
              <a:tblPr/>
              <a:tblGrid>
                <a:gridCol w="8614440">
                  <a:extLst>
                    <a:ext uri="{9D8B030D-6E8A-4147-A177-3AD203B41FA5}">
                      <a16:colId xmlns:a16="http://schemas.microsoft.com/office/drawing/2014/main" val="20000"/>
                    </a:ext>
                  </a:extLst>
                </a:gridCol>
              </a:tblGrid>
              <a:tr h="370800">
                <a:tc>
                  <a:txBody>
                    <a:bodyPr/>
                    <a:lstStyle/>
                    <a:p>
                      <a:pPr>
                        <a:lnSpc>
                          <a:spcPct val="100000"/>
                        </a:lnSpc>
                      </a:pPr>
                      <a:r>
                        <a:rPr lang="ca-ES" sz="1600" b="1" strike="noStrike" spc="-1">
                          <a:solidFill>
                            <a:srgbClr val="FFFFFF"/>
                          </a:solidFill>
                          <a:latin typeface="Verdana"/>
                          <a:ea typeface="Verdana"/>
                        </a:rPr>
                        <a:t>Pàgina inicial</a:t>
                      </a:r>
                      <a:endParaRPr lang="ca-ES"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extLst>
                  <a:ext uri="{0D108BD9-81ED-4DB2-BD59-A6C34878D82A}">
                    <a16:rowId xmlns:a16="http://schemas.microsoft.com/office/drawing/2014/main" val="10000"/>
                  </a:ext>
                </a:extLst>
              </a:tr>
            </a:tbl>
          </a:graphicData>
        </a:graphic>
      </p:graphicFrame>
      <p:sp>
        <p:nvSpPr>
          <p:cNvPr id="140" name="CustomShape 3"/>
          <p:cNvSpPr/>
          <p:nvPr/>
        </p:nvSpPr>
        <p:spPr>
          <a:xfrm>
            <a:off x="6840000" y="5991840"/>
            <a:ext cx="1799280" cy="30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ca-ES" sz="1400" b="0" u="sng" strike="noStrike" spc="-1">
                <a:solidFill>
                  <a:srgbClr val="0563C1"/>
                </a:solidFill>
                <a:uFillTx/>
                <a:latin typeface="Verdana"/>
                <a:ea typeface="DejaVu Sans"/>
                <a:hlinkClick r:id="rId3"/>
              </a:rPr>
              <a:t>Més informació</a:t>
            </a:r>
            <a:endParaRPr lang="ca-ES" sz="1400" b="0" strike="noStrike" spc="-1">
              <a:latin typeface="Arial"/>
            </a:endParaRPr>
          </a:p>
        </p:txBody>
      </p:sp>
      <p:sp>
        <p:nvSpPr>
          <p:cNvPr id="6" name="QuadreDeText 5"/>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4" action="ppaction://hlinksldjump"/>
              </a:rPr>
              <a:t>Inici</a:t>
            </a:r>
            <a:endParaRPr lang="es-E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 name="Table 1"/>
          <p:cNvGraphicFramePr/>
          <p:nvPr/>
        </p:nvGraphicFramePr>
        <p:xfrm>
          <a:off x="230400" y="878400"/>
          <a:ext cx="8590320" cy="370800"/>
        </p:xfrm>
        <a:graphic>
          <a:graphicData uri="http://schemas.openxmlformats.org/drawingml/2006/table">
            <a:tbl>
              <a:tblPr/>
              <a:tblGrid>
                <a:gridCol w="8590320">
                  <a:extLst>
                    <a:ext uri="{9D8B030D-6E8A-4147-A177-3AD203B41FA5}">
                      <a16:colId xmlns:a16="http://schemas.microsoft.com/office/drawing/2014/main" val="20000"/>
                    </a:ext>
                  </a:extLst>
                </a:gridCol>
              </a:tblGrid>
              <a:tr h="370800">
                <a:tc>
                  <a:txBody>
                    <a:bodyPr/>
                    <a:lstStyle/>
                    <a:p>
                      <a:pPr>
                        <a:lnSpc>
                          <a:spcPct val="100000"/>
                        </a:lnSpc>
                      </a:pPr>
                      <a:r>
                        <a:rPr lang="ca-ES" sz="1800" b="1" strike="noStrike" spc="-1">
                          <a:solidFill>
                            <a:srgbClr val="FFFFFF"/>
                          </a:solidFill>
                          <a:latin typeface="Verdana"/>
                          <a:ea typeface="Verdana"/>
                        </a:rPr>
                        <a:t>Web of Science</a:t>
                      </a:r>
                      <a:endParaRPr lang="ca-ES"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extLst>
                  <a:ext uri="{0D108BD9-81ED-4DB2-BD59-A6C34878D82A}">
                    <a16:rowId xmlns:a16="http://schemas.microsoft.com/office/drawing/2014/main" val="10000"/>
                  </a:ext>
                </a:extLst>
              </a:tr>
            </a:tbl>
          </a:graphicData>
        </a:graphic>
      </p:graphicFrame>
      <p:sp>
        <p:nvSpPr>
          <p:cNvPr id="142" name="CustomShape 2"/>
          <p:cNvSpPr/>
          <p:nvPr/>
        </p:nvSpPr>
        <p:spPr>
          <a:xfrm>
            <a:off x="230400" y="1886400"/>
            <a:ext cx="858924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Web of Science és la plataforma web amb la que es consulten les bases de dades de l’editor Clarivate Analytics (proveïdor FECYT)</a:t>
            </a:r>
            <a:endParaRPr lang="ca-ES" sz="1600" b="0" strike="noStrike" spc="-1">
              <a:latin typeface="Arial"/>
            </a:endParaRPr>
          </a:p>
          <a:p>
            <a:pPr>
              <a:lnSpc>
                <a:spcPct val="100000"/>
              </a:lnSpc>
            </a:pPr>
            <a:endParaRPr lang="ca-ES" sz="1600" b="0" strike="noStrike" spc="-1">
              <a:latin typeface="Arial"/>
            </a:endParaRPr>
          </a:p>
        </p:txBody>
      </p:sp>
      <p:graphicFrame>
        <p:nvGraphicFramePr>
          <p:cNvPr id="143" name="Table 3"/>
          <p:cNvGraphicFramePr/>
          <p:nvPr/>
        </p:nvGraphicFramePr>
        <p:xfrm>
          <a:off x="230400" y="1447200"/>
          <a:ext cx="8590320" cy="370800"/>
        </p:xfrm>
        <a:graphic>
          <a:graphicData uri="http://schemas.openxmlformats.org/drawingml/2006/table">
            <a:tbl>
              <a:tblPr/>
              <a:tblGrid>
                <a:gridCol w="8590320">
                  <a:extLst>
                    <a:ext uri="{9D8B030D-6E8A-4147-A177-3AD203B41FA5}">
                      <a16:colId xmlns:a16="http://schemas.microsoft.com/office/drawing/2014/main" val="20000"/>
                    </a:ext>
                  </a:extLst>
                </a:gridCol>
              </a:tblGrid>
              <a:tr h="370800">
                <a:tc>
                  <a:txBody>
                    <a:bodyPr/>
                    <a:lstStyle/>
                    <a:p>
                      <a:pPr>
                        <a:lnSpc>
                          <a:spcPct val="100000"/>
                        </a:lnSpc>
                      </a:pPr>
                      <a:r>
                        <a:rPr lang="ca-ES" sz="1600" b="1" strike="noStrike" spc="-1">
                          <a:solidFill>
                            <a:srgbClr val="FFFFFF"/>
                          </a:solidFill>
                          <a:latin typeface="Verdana"/>
                          <a:ea typeface="Verdana"/>
                        </a:rPr>
                        <a:t>Característiques</a:t>
                      </a:r>
                      <a:endParaRPr lang="ca-ES"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extLst>
                  <a:ext uri="{0D108BD9-81ED-4DB2-BD59-A6C34878D82A}">
                    <a16:rowId xmlns:a16="http://schemas.microsoft.com/office/drawing/2014/main" val="10000"/>
                  </a:ext>
                </a:extLst>
              </a:tr>
            </a:tbl>
          </a:graphicData>
        </a:graphic>
      </p:graphicFrame>
      <p:graphicFrame>
        <p:nvGraphicFramePr>
          <p:cNvPr id="144" name="Table 4"/>
          <p:cNvGraphicFramePr/>
          <p:nvPr/>
        </p:nvGraphicFramePr>
        <p:xfrm>
          <a:off x="230400" y="3808800"/>
          <a:ext cx="8590320" cy="370800"/>
        </p:xfrm>
        <a:graphic>
          <a:graphicData uri="http://schemas.openxmlformats.org/drawingml/2006/table">
            <a:tbl>
              <a:tblPr/>
              <a:tblGrid>
                <a:gridCol w="8590320">
                  <a:extLst>
                    <a:ext uri="{9D8B030D-6E8A-4147-A177-3AD203B41FA5}">
                      <a16:colId xmlns:a16="http://schemas.microsoft.com/office/drawing/2014/main" val="20000"/>
                    </a:ext>
                  </a:extLst>
                </a:gridCol>
              </a:tblGrid>
              <a:tr h="370800">
                <a:tc>
                  <a:txBody>
                    <a:bodyPr/>
                    <a:lstStyle/>
                    <a:p>
                      <a:pPr>
                        <a:lnSpc>
                          <a:spcPct val="100000"/>
                        </a:lnSpc>
                      </a:pPr>
                      <a:r>
                        <a:rPr lang="ca-ES" sz="1600" b="1" strike="noStrike" spc="-1">
                          <a:solidFill>
                            <a:srgbClr val="FFFFFF"/>
                          </a:solidFill>
                          <a:latin typeface="Verdana"/>
                          <a:ea typeface="Verdana"/>
                        </a:rPr>
                        <a:t>Continguts</a:t>
                      </a:r>
                      <a:endParaRPr lang="ca-ES"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extLst>
                  <a:ext uri="{0D108BD9-81ED-4DB2-BD59-A6C34878D82A}">
                    <a16:rowId xmlns:a16="http://schemas.microsoft.com/office/drawing/2014/main" val="10000"/>
                  </a:ext>
                </a:extLst>
              </a:tr>
            </a:tbl>
          </a:graphicData>
        </a:graphic>
      </p:graphicFrame>
      <p:sp>
        <p:nvSpPr>
          <p:cNvPr id="145" name="CustomShape 5"/>
          <p:cNvSpPr/>
          <p:nvPr/>
        </p:nvSpPr>
        <p:spPr>
          <a:xfrm>
            <a:off x="4531680" y="4248000"/>
            <a:ext cx="4177800" cy="1580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ca-ES" sz="1800" b="0" strike="noStrike" spc="-1">
              <a:latin typeface="Arial"/>
            </a:endParaRPr>
          </a:p>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Índexs de cites ISI Citation Indexes </a:t>
            </a:r>
            <a:endParaRPr lang="ca-ES" sz="1600" b="0" strike="noStrike" spc="-1">
              <a:latin typeface="Arial"/>
            </a:endParaRPr>
          </a:p>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Referències d’articles de revista </a:t>
            </a:r>
            <a:endParaRPr lang="ca-ES" sz="1600" b="0" strike="noStrike" spc="-1">
              <a:latin typeface="Arial"/>
            </a:endParaRPr>
          </a:p>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Ponències de congressos</a:t>
            </a:r>
            <a:endParaRPr lang="ca-ES" sz="1600" b="0" strike="noStrike" spc="-1">
              <a:latin typeface="Arial"/>
            </a:endParaRPr>
          </a:p>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Patents</a:t>
            </a:r>
            <a:endParaRPr lang="ca-ES" sz="1600" b="0" strike="noStrike" spc="-1">
              <a:latin typeface="Arial"/>
            </a:endParaRPr>
          </a:p>
          <a:p>
            <a:pPr>
              <a:lnSpc>
                <a:spcPct val="100000"/>
              </a:lnSpc>
            </a:pPr>
            <a:endParaRPr lang="ca-ES" sz="1600" b="0" strike="noStrike" spc="-1">
              <a:latin typeface="Arial"/>
            </a:endParaRPr>
          </a:p>
        </p:txBody>
      </p:sp>
      <p:pic>
        <p:nvPicPr>
          <p:cNvPr id="146" name="Imatge 6"/>
          <p:cNvPicPr/>
          <p:nvPr/>
        </p:nvPicPr>
        <p:blipFill>
          <a:blip r:embed="rId2" cstate="print"/>
          <a:stretch/>
        </p:blipFill>
        <p:spPr>
          <a:xfrm>
            <a:off x="3720600" y="2535480"/>
            <a:ext cx="1441080" cy="1180800"/>
          </a:xfrm>
          <a:prstGeom prst="rect">
            <a:avLst/>
          </a:prstGeom>
          <a:ln w="0">
            <a:noFill/>
          </a:ln>
        </p:spPr>
      </p:pic>
      <p:pic>
        <p:nvPicPr>
          <p:cNvPr id="147" name="Imatge 8"/>
          <p:cNvPicPr/>
          <p:nvPr/>
        </p:nvPicPr>
        <p:blipFill>
          <a:blip r:embed="rId3" cstate="print"/>
          <a:stretch/>
        </p:blipFill>
        <p:spPr>
          <a:xfrm>
            <a:off x="345960" y="4480560"/>
            <a:ext cx="3899520" cy="1301040"/>
          </a:xfrm>
          <a:prstGeom prst="rect">
            <a:avLst/>
          </a:prstGeom>
          <a:ln w="0">
            <a:noFill/>
          </a:ln>
        </p:spPr>
      </p:pic>
      <p:sp>
        <p:nvSpPr>
          <p:cNvPr id="9" name="QuadreDeText 8"/>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4" action="ppaction://hlinksldjump"/>
              </a:rPr>
              <a:t>Inici</a:t>
            </a:r>
            <a:endParaRPr lang="es-E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 name="Table 1"/>
          <p:cNvGraphicFramePr/>
          <p:nvPr/>
        </p:nvGraphicFramePr>
        <p:xfrm>
          <a:off x="230400" y="878400"/>
          <a:ext cx="8590320" cy="370800"/>
        </p:xfrm>
        <a:graphic>
          <a:graphicData uri="http://schemas.openxmlformats.org/drawingml/2006/table">
            <a:tbl>
              <a:tblPr/>
              <a:tblGrid>
                <a:gridCol w="8590320">
                  <a:extLst>
                    <a:ext uri="{9D8B030D-6E8A-4147-A177-3AD203B41FA5}">
                      <a16:colId xmlns:a16="http://schemas.microsoft.com/office/drawing/2014/main" val="20000"/>
                    </a:ext>
                  </a:extLst>
                </a:gridCol>
              </a:tblGrid>
              <a:tr h="370800">
                <a:tc>
                  <a:txBody>
                    <a:bodyPr/>
                    <a:lstStyle/>
                    <a:p>
                      <a:pPr>
                        <a:lnSpc>
                          <a:spcPct val="100000"/>
                        </a:lnSpc>
                      </a:pPr>
                      <a:r>
                        <a:rPr lang="ca-ES" sz="1800" b="1" strike="noStrike" spc="-1">
                          <a:solidFill>
                            <a:srgbClr val="FFFFFF"/>
                          </a:solidFill>
                          <a:latin typeface="Verdana"/>
                          <a:ea typeface="Verdana"/>
                        </a:rPr>
                        <a:t>Statista</a:t>
                      </a:r>
                      <a:endParaRPr lang="ca-ES"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extLst>
                  <a:ext uri="{0D108BD9-81ED-4DB2-BD59-A6C34878D82A}">
                    <a16:rowId xmlns:a16="http://schemas.microsoft.com/office/drawing/2014/main" val="10000"/>
                  </a:ext>
                </a:extLst>
              </a:tr>
            </a:tbl>
          </a:graphicData>
        </a:graphic>
      </p:graphicFrame>
      <p:graphicFrame>
        <p:nvGraphicFramePr>
          <p:cNvPr id="149" name="Table 2"/>
          <p:cNvGraphicFramePr/>
          <p:nvPr/>
        </p:nvGraphicFramePr>
        <p:xfrm>
          <a:off x="230400" y="1447200"/>
          <a:ext cx="8614440" cy="370800"/>
        </p:xfrm>
        <a:graphic>
          <a:graphicData uri="http://schemas.openxmlformats.org/drawingml/2006/table">
            <a:tbl>
              <a:tblPr/>
              <a:tblGrid>
                <a:gridCol w="8614440">
                  <a:extLst>
                    <a:ext uri="{9D8B030D-6E8A-4147-A177-3AD203B41FA5}">
                      <a16:colId xmlns:a16="http://schemas.microsoft.com/office/drawing/2014/main" val="20000"/>
                    </a:ext>
                  </a:extLst>
                </a:gridCol>
              </a:tblGrid>
              <a:tr h="370800">
                <a:tc>
                  <a:txBody>
                    <a:bodyPr/>
                    <a:lstStyle/>
                    <a:p>
                      <a:pPr>
                        <a:lnSpc>
                          <a:spcPct val="100000"/>
                        </a:lnSpc>
                      </a:pPr>
                      <a:r>
                        <a:rPr lang="ca-ES" sz="1600" b="1" strike="noStrike" spc="-1">
                          <a:solidFill>
                            <a:srgbClr val="FFFFFF"/>
                          </a:solidFill>
                          <a:latin typeface="Verdana"/>
                          <a:ea typeface="Verdana"/>
                        </a:rPr>
                        <a:t>Pàgina inicial</a:t>
                      </a:r>
                      <a:endParaRPr lang="ca-ES"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extLst>
                  <a:ext uri="{0D108BD9-81ED-4DB2-BD59-A6C34878D82A}">
                    <a16:rowId xmlns:a16="http://schemas.microsoft.com/office/drawing/2014/main" val="10000"/>
                  </a:ext>
                </a:extLst>
              </a:tr>
            </a:tbl>
          </a:graphicData>
        </a:graphic>
      </p:graphicFrame>
      <p:pic>
        <p:nvPicPr>
          <p:cNvPr id="150" name="Imatge 151"/>
          <p:cNvPicPr/>
          <p:nvPr/>
        </p:nvPicPr>
        <p:blipFill>
          <a:blip r:embed="rId2" cstate="print"/>
          <a:stretch/>
        </p:blipFill>
        <p:spPr>
          <a:xfrm>
            <a:off x="937800" y="2179440"/>
            <a:ext cx="7267320" cy="3467880"/>
          </a:xfrm>
          <a:prstGeom prst="rect">
            <a:avLst/>
          </a:prstGeom>
          <a:ln w="0">
            <a:noFill/>
          </a:ln>
        </p:spPr>
      </p:pic>
      <p:sp>
        <p:nvSpPr>
          <p:cNvPr id="151" name="CustomShape 3"/>
          <p:cNvSpPr/>
          <p:nvPr/>
        </p:nvSpPr>
        <p:spPr>
          <a:xfrm>
            <a:off x="6840000" y="5992200"/>
            <a:ext cx="1799280" cy="30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ca-ES" sz="1400" b="0" u="sng" strike="noStrike" spc="-1">
                <a:solidFill>
                  <a:srgbClr val="0563C1"/>
                </a:solidFill>
                <a:uFillTx/>
                <a:latin typeface="Verdana"/>
                <a:ea typeface="DejaVu Sans"/>
                <a:hlinkClick r:id="rId3"/>
              </a:rPr>
              <a:t>Més informació</a:t>
            </a:r>
            <a:endParaRPr lang="ca-ES" sz="1400" b="0" strike="noStrike" spc="-1">
              <a:latin typeface="Arial"/>
            </a:endParaRPr>
          </a:p>
        </p:txBody>
      </p:sp>
      <p:sp>
        <p:nvSpPr>
          <p:cNvPr id="6" name="QuadreDeText 5"/>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4" action="ppaction://hlinksldjump"/>
              </a:rPr>
              <a:t>Inici</a:t>
            </a:r>
            <a:endParaRPr lang="es-E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2" name="Table 1"/>
          <p:cNvGraphicFramePr/>
          <p:nvPr/>
        </p:nvGraphicFramePr>
        <p:xfrm>
          <a:off x="230400" y="878400"/>
          <a:ext cx="8590320" cy="370800"/>
        </p:xfrm>
        <a:graphic>
          <a:graphicData uri="http://schemas.openxmlformats.org/drawingml/2006/table">
            <a:tbl>
              <a:tblPr/>
              <a:tblGrid>
                <a:gridCol w="8590320">
                  <a:extLst>
                    <a:ext uri="{9D8B030D-6E8A-4147-A177-3AD203B41FA5}">
                      <a16:colId xmlns:a16="http://schemas.microsoft.com/office/drawing/2014/main" val="20000"/>
                    </a:ext>
                  </a:extLst>
                </a:gridCol>
              </a:tblGrid>
              <a:tr h="370800">
                <a:tc>
                  <a:txBody>
                    <a:bodyPr/>
                    <a:lstStyle/>
                    <a:p>
                      <a:pPr>
                        <a:lnSpc>
                          <a:spcPct val="100000"/>
                        </a:lnSpc>
                      </a:pPr>
                      <a:r>
                        <a:rPr lang="ca-ES" sz="1800" b="1" strike="noStrike" spc="-1">
                          <a:solidFill>
                            <a:srgbClr val="FFFFFF"/>
                          </a:solidFill>
                          <a:latin typeface="Verdana"/>
                          <a:ea typeface="Verdana"/>
                        </a:rPr>
                        <a:t>Statista</a:t>
                      </a:r>
                      <a:endParaRPr lang="ca-ES"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extLst>
                  <a:ext uri="{0D108BD9-81ED-4DB2-BD59-A6C34878D82A}">
                    <a16:rowId xmlns:a16="http://schemas.microsoft.com/office/drawing/2014/main" val="10000"/>
                  </a:ext>
                </a:extLst>
              </a:tr>
            </a:tbl>
          </a:graphicData>
        </a:graphic>
      </p:graphicFrame>
      <p:sp>
        <p:nvSpPr>
          <p:cNvPr id="153" name="CustomShape 2"/>
          <p:cNvSpPr/>
          <p:nvPr/>
        </p:nvSpPr>
        <p:spPr>
          <a:xfrm>
            <a:off x="230400" y="1922400"/>
            <a:ext cx="8589240" cy="107576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gn="just">
              <a:lnSpc>
                <a:spcPct val="100000"/>
              </a:lnSpc>
              <a:buClr>
                <a:srgbClr val="000000"/>
              </a:buClr>
              <a:buSzPct val="80000"/>
              <a:buFont typeface="Wingdings" charset="2"/>
              <a:buChar char=""/>
            </a:pPr>
            <a:r>
              <a:rPr lang="ca-ES" sz="1600" b="0" strike="noStrike" spc="-1" dirty="0">
                <a:solidFill>
                  <a:srgbClr val="000000"/>
                </a:solidFill>
                <a:latin typeface="Verdana"/>
                <a:ea typeface="Verdana"/>
              </a:rPr>
              <a:t>Portal d’estadístiques en </a:t>
            </a:r>
            <a:r>
              <a:rPr lang="ca-ES" sz="1600" b="0" strike="noStrike" spc="-1" dirty="0" smtClean="0">
                <a:solidFill>
                  <a:srgbClr val="000000"/>
                </a:solidFill>
                <a:latin typeface="Verdana"/>
                <a:ea typeface="Verdana"/>
              </a:rPr>
              <a:t>línia. Recopila </a:t>
            </a:r>
            <a:r>
              <a:rPr lang="ca-ES" sz="1600" b="0" strike="noStrike" spc="-1" dirty="0">
                <a:solidFill>
                  <a:srgbClr val="000000"/>
                </a:solidFill>
                <a:latin typeface="Verdana"/>
                <a:ea typeface="Verdana"/>
              </a:rPr>
              <a:t>dades estadístiques procedents d’estudis de mercat i d’opinió, així com indicadors econòmics i estadístiques oficials. Les fonts són tant públiques com privades, i també </a:t>
            </a:r>
            <a:r>
              <a:rPr lang="ca-ES" sz="1600" b="0" strike="noStrike" spc="-1" dirty="0" err="1">
                <a:solidFill>
                  <a:srgbClr val="000000"/>
                </a:solidFill>
                <a:latin typeface="Verdana"/>
                <a:ea typeface="Verdana"/>
              </a:rPr>
              <a:t>Statista</a:t>
            </a:r>
            <a:r>
              <a:rPr lang="ca-ES" sz="1600" b="0" strike="noStrike" spc="-1" dirty="0">
                <a:solidFill>
                  <a:srgbClr val="000000"/>
                </a:solidFill>
                <a:latin typeface="Verdana"/>
                <a:ea typeface="Verdana"/>
              </a:rPr>
              <a:t> esdevé font primària quan fa enquestes i publica els resultats.</a:t>
            </a:r>
            <a:endParaRPr lang="ca-ES" sz="1600" b="0" strike="noStrike" spc="-1" dirty="0">
              <a:latin typeface="Arial"/>
            </a:endParaRPr>
          </a:p>
        </p:txBody>
      </p:sp>
      <p:graphicFrame>
        <p:nvGraphicFramePr>
          <p:cNvPr id="154" name="Table 3"/>
          <p:cNvGraphicFramePr/>
          <p:nvPr/>
        </p:nvGraphicFramePr>
        <p:xfrm>
          <a:off x="230400" y="1447200"/>
          <a:ext cx="8590320" cy="370800"/>
        </p:xfrm>
        <a:graphic>
          <a:graphicData uri="http://schemas.openxmlformats.org/drawingml/2006/table">
            <a:tbl>
              <a:tblPr/>
              <a:tblGrid>
                <a:gridCol w="8590320">
                  <a:extLst>
                    <a:ext uri="{9D8B030D-6E8A-4147-A177-3AD203B41FA5}">
                      <a16:colId xmlns:a16="http://schemas.microsoft.com/office/drawing/2014/main" val="20000"/>
                    </a:ext>
                  </a:extLst>
                </a:gridCol>
              </a:tblGrid>
              <a:tr h="370800">
                <a:tc>
                  <a:txBody>
                    <a:bodyPr/>
                    <a:lstStyle/>
                    <a:p>
                      <a:pPr>
                        <a:lnSpc>
                          <a:spcPct val="100000"/>
                        </a:lnSpc>
                      </a:pPr>
                      <a:r>
                        <a:rPr lang="ca-ES" sz="1600" b="1" strike="noStrike" spc="-1">
                          <a:solidFill>
                            <a:srgbClr val="FFFFFF"/>
                          </a:solidFill>
                          <a:latin typeface="Verdana"/>
                          <a:ea typeface="Verdana"/>
                        </a:rPr>
                        <a:t>Característiques</a:t>
                      </a:r>
                      <a:endParaRPr lang="ca-ES"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extLst>
                  <a:ext uri="{0D108BD9-81ED-4DB2-BD59-A6C34878D82A}">
                    <a16:rowId xmlns:a16="http://schemas.microsoft.com/office/drawing/2014/main" val="10000"/>
                  </a:ext>
                </a:extLst>
              </a:tr>
            </a:tbl>
          </a:graphicData>
        </a:graphic>
      </p:graphicFrame>
      <p:graphicFrame>
        <p:nvGraphicFramePr>
          <p:cNvPr id="155" name="Table 4"/>
          <p:cNvGraphicFramePr/>
          <p:nvPr/>
        </p:nvGraphicFramePr>
        <p:xfrm>
          <a:off x="257760" y="3232800"/>
          <a:ext cx="8590320" cy="370800"/>
        </p:xfrm>
        <a:graphic>
          <a:graphicData uri="http://schemas.openxmlformats.org/drawingml/2006/table">
            <a:tbl>
              <a:tblPr/>
              <a:tblGrid>
                <a:gridCol w="8590320">
                  <a:extLst>
                    <a:ext uri="{9D8B030D-6E8A-4147-A177-3AD203B41FA5}">
                      <a16:colId xmlns:a16="http://schemas.microsoft.com/office/drawing/2014/main" val="20000"/>
                    </a:ext>
                  </a:extLst>
                </a:gridCol>
              </a:tblGrid>
              <a:tr h="370800">
                <a:tc>
                  <a:txBody>
                    <a:bodyPr/>
                    <a:lstStyle/>
                    <a:p>
                      <a:pPr>
                        <a:lnSpc>
                          <a:spcPct val="100000"/>
                        </a:lnSpc>
                      </a:pPr>
                      <a:r>
                        <a:rPr lang="ca-ES" sz="1600" b="1" strike="noStrike" spc="-1">
                          <a:solidFill>
                            <a:srgbClr val="FFFFFF"/>
                          </a:solidFill>
                          <a:latin typeface="Verdana"/>
                          <a:ea typeface="Verdana"/>
                        </a:rPr>
                        <a:t>Continguts</a:t>
                      </a:r>
                      <a:endParaRPr lang="ca-ES"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extLst>
                  <a:ext uri="{0D108BD9-81ED-4DB2-BD59-A6C34878D82A}">
                    <a16:rowId xmlns:a16="http://schemas.microsoft.com/office/drawing/2014/main" val="10000"/>
                  </a:ext>
                </a:extLst>
              </a:tr>
            </a:tbl>
          </a:graphicData>
        </a:graphic>
      </p:graphicFrame>
      <p:sp>
        <p:nvSpPr>
          <p:cNvPr id="156" name="CustomShape 5"/>
          <p:cNvSpPr/>
          <p:nvPr/>
        </p:nvSpPr>
        <p:spPr>
          <a:xfrm>
            <a:off x="3883320" y="3860280"/>
            <a:ext cx="4755600" cy="1580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ca-ES" sz="1800" b="0" strike="noStrike" spc="-1">
              <a:latin typeface="Arial"/>
            </a:endParaRPr>
          </a:p>
          <a:p>
            <a:pPr marL="285840" indent="-284400" algn="just">
              <a:lnSpc>
                <a:spcPct val="100000"/>
              </a:lnSpc>
              <a:buClr>
                <a:srgbClr val="000000"/>
              </a:buClr>
              <a:buSzPct val="80000"/>
              <a:buFont typeface="Wingdings" charset="2"/>
              <a:buChar char=""/>
            </a:pPr>
            <a:r>
              <a:rPr lang="ca-ES" sz="1600" b="0" strike="noStrike" spc="-1">
                <a:solidFill>
                  <a:srgbClr val="000000"/>
                </a:solidFill>
                <a:latin typeface="Verdana"/>
                <a:ea typeface="Verdana"/>
              </a:rPr>
              <a:t>Estadístiques</a:t>
            </a:r>
            <a:endParaRPr lang="ca-ES" sz="1600" b="0" strike="noStrike" spc="-1">
              <a:latin typeface="Arial"/>
            </a:endParaRPr>
          </a:p>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Estudis i informes</a:t>
            </a:r>
            <a:endParaRPr lang="ca-ES" sz="1600" b="0" strike="noStrike" spc="-1">
              <a:latin typeface="Arial"/>
            </a:endParaRPr>
          </a:p>
          <a:p>
            <a:pPr marL="285840" indent="-284400" algn="just">
              <a:lnSpc>
                <a:spcPct val="100000"/>
              </a:lnSpc>
              <a:buClr>
                <a:srgbClr val="000000"/>
              </a:buClr>
              <a:buSzPct val="80000"/>
              <a:buFont typeface="Wingdings" charset="2"/>
              <a:buChar char=""/>
            </a:pPr>
            <a:r>
              <a:rPr lang="ca-ES" sz="1600" b="0" strike="noStrike" spc="-1">
                <a:solidFill>
                  <a:srgbClr val="000000"/>
                </a:solidFill>
                <a:latin typeface="Verdana"/>
                <a:ea typeface="Verdana"/>
              </a:rPr>
              <a:t>Previsions de mercat i enquestes</a:t>
            </a:r>
            <a:endParaRPr lang="ca-ES" sz="1600" b="0" strike="noStrike" spc="-1">
              <a:latin typeface="Arial"/>
            </a:endParaRPr>
          </a:p>
          <a:p>
            <a:pPr marL="285840" indent="-284400" algn="just">
              <a:lnSpc>
                <a:spcPct val="100000"/>
              </a:lnSpc>
              <a:buClr>
                <a:srgbClr val="000000"/>
              </a:buClr>
              <a:buSzPct val="80000"/>
              <a:buFont typeface="Wingdings" charset="2"/>
              <a:buChar char=""/>
            </a:pPr>
            <a:r>
              <a:rPr lang="ca-ES" sz="1600" b="0" strike="noStrike" spc="-1">
                <a:solidFill>
                  <a:srgbClr val="000000"/>
                </a:solidFill>
                <a:latin typeface="Verdana"/>
                <a:ea typeface="Verdana"/>
              </a:rPr>
              <a:t>Infografies</a:t>
            </a:r>
            <a:endParaRPr lang="ca-ES" sz="1600" b="0" strike="noStrike" spc="-1">
              <a:latin typeface="Arial"/>
            </a:endParaRPr>
          </a:p>
          <a:p>
            <a:pPr marL="285840" indent="-284400">
              <a:lnSpc>
                <a:spcPct val="100000"/>
              </a:lnSpc>
              <a:tabLst>
                <a:tab pos="0" algn="l"/>
              </a:tabLst>
            </a:pPr>
            <a:endParaRPr lang="ca-ES" sz="1600" b="0" strike="noStrike" spc="-1">
              <a:latin typeface="Arial"/>
            </a:endParaRPr>
          </a:p>
        </p:txBody>
      </p:sp>
      <p:pic>
        <p:nvPicPr>
          <p:cNvPr id="157" name="Imatge 158"/>
          <p:cNvPicPr/>
          <p:nvPr/>
        </p:nvPicPr>
        <p:blipFill>
          <a:blip r:embed="rId2" cstate="print"/>
          <a:stretch/>
        </p:blipFill>
        <p:spPr>
          <a:xfrm>
            <a:off x="386640" y="4009320"/>
            <a:ext cx="3068280" cy="1569600"/>
          </a:xfrm>
          <a:prstGeom prst="rect">
            <a:avLst/>
          </a:prstGeom>
          <a:ln w="0">
            <a:noFill/>
          </a:ln>
        </p:spPr>
      </p:pic>
      <p:sp>
        <p:nvSpPr>
          <p:cNvPr id="8" name="QuadreDeText 7"/>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Pàgina de resultats</a:t>
            </a:r>
            <a:endParaRPr lang="ca-ES" sz="1600" b="0" strike="noStrike" spc="-1">
              <a:latin typeface="Arial"/>
            </a:endParaRPr>
          </a:p>
        </p:txBody>
      </p:sp>
      <p:sp>
        <p:nvSpPr>
          <p:cNvPr id="159" name="CustomShape 2"/>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Statista</a:t>
            </a:r>
            <a:endParaRPr lang="ca-ES" sz="1800" b="0" strike="noStrike" spc="-1">
              <a:latin typeface="Arial"/>
            </a:endParaRPr>
          </a:p>
        </p:txBody>
      </p:sp>
      <p:pic>
        <p:nvPicPr>
          <p:cNvPr id="160" name="Imatge 161"/>
          <p:cNvPicPr/>
          <p:nvPr/>
        </p:nvPicPr>
        <p:blipFill>
          <a:blip r:embed="rId2" cstate="print"/>
          <a:stretch/>
        </p:blipFill>
        <p:spPr>
          <a:xfrm>
            <a:off x="1065600" y="2041200"/>
            <a:ext cx="7011720" cy="4303080"/>
          </a:xfrm>
          <a:prstGeom prst="rect">
            <a:avLst/>
          </a:prstGeom>
          <a:ln w="0">
            <a:noFill/>
          </a:ln>
        </p:spPr>
      </p:pic>
      <p:sp>
        <p:nvSpPr>
          <p:cNvPr id="5" name="QuadreDeText 4"/>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p:nvPr/>
        </p:nvSpPr>
        <p:spPr>
          <a:xfrm>
            <a:off x="230400" y="1447200"/>
            <a:ext cx="8692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Global Consumer Survey</a:t>
            </a:r>
            <a:endParaRPr lang="ca-ES" sz="1600" b="0" strike="noStrike" spc="-1">
              <a:latin typeface="Arial"/>
            </a:endParaRPr>
          </a:p>
        </p:txBody>
      </p:sp>
      <p:sp>
        <p:nvSpPr>
          <p:cNvPr id="162" name="CustomShape 2"/>
          <p:cNvSpPr/>
          <p:nvPr/>
        </p:nvSpPr>
        <p:spPr>
          <a:xfrm>
            <a:off x="230400" y="878400"/>
            <a:ext cx="8683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Statista</a:t>
            </a:r>
            <a:endParaRPr lang="ca-ES" sz="1800" b="0" strike="noStrike" spc="-1">
              <a:latin typeface="Arial"/>
            </a:endParaRPr>
          </a:p>
        </p:txBody>
      </p:sp>
      <p:pic>
        <p:nvPicPr>
          <p:cNvPr id="163" name="Imatge 164"/>
          <p:cNvPicPr/>
          <p:nvPr/>
        </p:nvPicPr>
        <p:blipFill>
          <a:blip r:embed="rId2" cstate="print"/>
          <a:stretch/>
        </p:blipFill>
        <p:spPr>
          <a:xfrm>
            <a:off x="2191320" y="3132000"/>
            <a:ext cx="4760280" cy="2798280"/>
          </a:xfrm>
          <a:prstGeom prst="rect">
            <a:avLst/>
          </a:prstGeom>
          <a:ln w="0">
            <a:noFill/>
          </a:ln>
        </p:spPr>
      </p:pic>
      <p:sp>
        <p:nvSpPr>
          <p:cNvPr id="164" name="CustomShape 3"/>
          <p:cNvSpPr/>
          <p:nvPr/>
        </p:nvSpPr>
        <p:spPr>
          <a:xfrm>
            <a:off x="230400" y="1922400"/>
            <a:ext cx="8589240" cy="106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gn="just">
              <a:lnSpc>
                <a:spcPct val="100000"/>
              </a:lnSpc>
              <a:buClr>
                <a:srgbClr val="000000"/>
              </a:buClr>
              <a:buSzPct val="80000"/>
              <a:buFont typeface="Wingdings" charset="2"/>
              <a:buChar char=""/>
            </a:pPr>
            <a:r>
              <a:rPr lang="ca-ES" sz="1600" b="0" strike="noStrike" spc="-1">
                <a:solidFill>
                  <a:srgbClr val="000000"/>
                </a:solidFill>
                <a:latin typeface="Verdana"/>
                <a:ea typeface="Verdana"/>
              </a:rPr>
              <a:t>Eina especialitzada que ens ajuda a analitzar com pensa el consumidor en determinades indústries i en determinats països. Ens ofereix una perspectiva global del consum i l’ús de mitjans per poder descobrir de manera fàcil una visió del comportament del consumidor.</a:t>
            </a:r>
            <a:endParaRPr lang="ca-ES" sz="1600" b="0" strike="noStrike" spc="-1">
              <a:latin typeface="Arial"/>
            </a:endParaRPr>
          </a:p>
        </p:txBody>
      </p:sp>
      <p:sp>
        <p:nvSpPr>
          <p:cNvPr id="6" name="QuadreDeText 5"/>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Factiva</a:t>
            </a:r>
            <a:endParaRPr lang="ca-ES" sz="1800" b="0" strike="noStrike" spc="-1">
              <a:latin typeface="Arial"/>
            </a:endParaRPr>
          </a:p>
        </p:txBody>
      </p:sp>
      <p:graphicFrame>
        <p:nvGraphicFramePr>
          <p:cNvPr id="166" name="Table 2"/>
          <p:cNvGraphicFramePr/>
          <p:nvPr/>
        </p:nvGraphicFramePr>
        <p:xfrm>
          <a:off x="230760" y="1453320"/>
          <a:ext cx="8614440" cy="370800"/>
        </p:xfrm>
        <a:graphic>
          <a:graphicData uri="http://schemas.openxmlformats.org/drawingml/2006/table">
            <a:tbl>
              <a:tblPr/>
              <a:tblGrid>
                <a:gridCol w="8614440">
                  <a:extLst>
                    <a:ext uri="{9D8B030D-6E8A-4147-A177-3AD203B41FA5}">
                      <a16:colId xmlns:a16="http://schemas.microsoft.com/office/drawing/2014/main" val="20000"/>
                    </a:ext>
                  </a:extLst>
                </a:gridCol>
              </a:tblGrid>
              <a:tr h="370800">
                <a:tc>
                  <a:txBody>
                    <a:bodyPr/>
                    <a:lstStyle/>
                    <a:p>
                      <a:pPr>
                        <a:lnSpc>
                          <a:spcPct val="100000"/>
                        </a:lnSpc>
                      </a:pPr>
                      <a:r>
                        <a:rPr lang="ca-ES" sz="1600" b="1" strike="noStrike" spc="-1">
                          <a:solidFill>
                            <a:srgbClr val="FFFFFF"/>
                          </a:solidFill>
                          <a:latin typeface="Verdana"/>
                          <a:ea typeface="Verdana"/>
                        </a:rPr>
                        <a:t>Pàgina de cerca</a:t>
                      </a:r>
                      <a:endParaRPr lang="ca-ES"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extLst>
                  <a:ext uri="{0D108BD9-81ED-4DB2-BD59-A6C34878D82A}">
                    <a16:rowId xmlns:a16="http://schemas.microsoft.com/office/drawing/2014/main" val="10000"/>
                  </a:ext>
                </a:extLst>
              </a:tr>
            </a:tbl>
          </a:graphicData>
        </a:graphic>
      </p:graphicFrame>
      <p:pic>
        <p:nvPicPr>
          <p:cNvPr id="167" name="Imatge 168"/>
          <p:cNvPicPr/>
          <p:nvPr/>
        </p:nvPicPr>
        <p:blipFill>
          <a:blip r:embed="rId2" cstate="print"/>
          <a:stretch/>
        </p:blipFill>
        <p:spPr>
          <a:xfrm>
            <a:off x="986760" y="2160000"/>
            <a:ext cx="7169400" cy="3598920"/>
          </a:xfrm>
          <a:prstGeom prst="rect">
            <a:avLst/>
          </a:prstGeom>
          <a:ln w="0">
            <a:noFill/>
          </a:ln>
        </p:spPr>
      </p:pic>
      <p:sp>
        <p:nvSpPr>
          <p:cNvPr id="168" name="CustomShape 3"/>
          <p:cNvSpPr/>
          <p:nvPr/>
        </p:nvSpPr>
        <p:spPr>
          <a:xfrm>
            <a:off x="6840000" y="5992560"/>
            <a:ext cx="1799280" cy="30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ca-ES" sz="1400" b="0" u="sng" strike="noStrike" spc="-1">
                <a:solidFill>
                  <a:srgbClr val="0563C1"/>
                </a:solidFill>
                <a:uFillTx/>
                <a:latin typeface="Verdana"/>
                <a:ea typeface="DejaVu Sans"/>
                <a:hlinkClick r:id="rId3"/>
              </a:rPr>
              <a:t>Més informació</a:t>
            </a:r>
            <a:endParaRPr lang="ca-ES" sz="1400" b="0" strike="noStrike" spc="-1">
              <a:latin typeface="Arial"/>
            </a:endParaRPr>
          </a:p>
        </p:txBody>
      </p:sp>
      <p:sp>
        <p:nvSpPr>
          <p:cNvPr id="6" name="QuadreDeText 5"/>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4" action="ppaction://hlinksldjump"/>
              </a:rPr>
              <a:t>Inici</a:t>
            </a:r>
            <a:endParaRPr lang="es-E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Factiva</a:t>
            </a:r>
            <a:endParaRPr lang="ca-ES" sz="1800" b="0" strike="noStrike" spc="-1">
              <a:latin typeface="Arial"/>
            </a:endParaRPr>
          </a:p>
        </p:txBody>
      </p:sp>
      <p:sp>
        <p:nvSpPr>
          <p:cNvPr id="170" name="CustomShape 2"/>
          <p:cNvSpPr/>
          <p:nvPr/>
        </p:nvSpPr>
        <p:spPr>
          <a:xfrm>
            <a:off x="230400" y="1872000"/>
            <a:ext cx="860112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Base de dades de notícies econòmiques i dades d’empreses creada per Dow Jones </a:t>
            </a:r>
            <a:endParaRPr lang="ca-ES" sz="1600" b="0" strike="noStrike" spc="-1">
              <a:latin typeface="Arial"/>
            </a:endParaRPr>
          </a:p>
        </p:txBody>
      </p:sp>
      <p:sp>
        <p:nvSpPr>
          <p:cNvPr id="171" name="CustomShape 3"/>
          <p:cNvSpPr/>
          <p:nvPr/>
        </p:nvSpPr>
        <p:spPr>
          <a:xfrm>
            <a:off x="3402000" y="4366440"/>
            <a:ext cx="6318000" cy="1306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Notícies econòmiques i d’empreses</a:t>
            </a:r>
            <a:endParaRPr lang="ca-ES" sz="1600" b="0" strike="noStrike" spc="-1">
              <a:latin typeface="Arial"/>
            </a:endParaRPr>
          </a:p>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Diaris econòmics de diferents països del món</a:t>
            </a:r>
            <a:endParaRPr lang="ca-ES" sz="1600" b="0" strike="noStrike" spc="-1">
              <a:latin typeface="Arial"/>
            </a:endParaRPr>
          </a:p>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Fitxa de les dades de les empreses</a:t>
            </a:r>
            <a:endParaRPr lang="ca-ES" sz="1600" b="0" strike="noStrike" spc="-1">
              <a:latin typeface="Arial"/>
            </a:endParaRPr>
          </a:p>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Possibilitat de comparar les dades d’empreses</a:t>
            </a:r>
            <a:endParaRPr lang="ca-ES" sz="1600" b="0" strike="noStrike" spc="-1">
              <a:latin typeface="Arial"/>
            </a:endParaRPr>
          </a:p>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Índexs borsaris de diferents països</a:t>
            </a:r>
            <a:endParaRPr lang="ca-ES" sz="1600" b="0" strike="noStrike" spc="-1">
              <a:latin typeface="Arial"/>
            </a:endParaRPr>
          </a:p>
        </p:txBody>
      </p:sp>
      <p:pic>
        <p:nvPicPr>
          <p:cNvPr id="172" name="Imatge 9"/>
          <p:cNvPicPr/>
          <p:nvPr/>
        </p:nvPicPr>
        <p:blipFill>
          <a:blip r:embed="rId2" cstate="print"/>
          <a:stretch/>
        </p:blipFill>
        <p:spPr>
          <a:xfrm>
            <a:off x="511200" y="4097160"/>
            <a:ext cx="2539440" cy="1860840"/>
          </a:xfrm>
          <a:prstGeom prst="rect">
            <a:avLst/>
          </a:prstGeom>
          <a:ln w="0">
            <a:noFill/>
          </a:ln>
        </p:spPr>
      </p:pic>
      <p:sp>
        <p:nvSpPr>
          <p:cNvPr id="173" name="CustomShape 4"/>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Característiques</a:t>
            </a:r>
            <a:endParaRPr lang="ca-ES" sz="1600" b="0" strike="noStrike" spc="-1">
              <a:latin typeface="Arial"/>
            </a:endParaRPr>
          </a:p>
        </p:txBody>
      </p:sp>
      <p:sp>
        <p:nvSpPr>
          <p:cNvPr id="174" name="CustomShape 5"/>
          <p:cNvSpPr/>
          <p:nvPr/>
        </p:nvSpPr>
        <p:spPr>
          <a:xfrm>
            <a:off x="230400" y="34848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Continguts</a:t>
            </a:r>
            <a:endParaRPr lang="ca-ES" sz="1600" b="0" strike="noStrike" spc="-1">
              <a:latin typeface="Arial"/>
            </a:endParaRPr>
          </a:p>
        </p:txBody>
      </p:sp>
      <p:pic>
        <p:nvPicPr>
          <p:cNvPr id="175" name="Imatge 176"/>
          <p:cNvPicPr/>
          <p:nvPr/>
        </p:nvPicPr>
        <p:blipFill>
          <a:blip r:embed="rId3" cstate="print"/>
          <a:stretch/>
        </p:blipFill>
        <p:spPr>
          <a:xfrm>
            <a:off x="2949480" y="2429280"/>
            <a:ext cx="3243960" cy="629640"/>
          </a:xfrm>
          <a:prstGeom prst="rect">
            <a:avLst/>
          </a:prstGeom>
          <a:ln w="0">
            <a:noFill/>
          </a:ln>
        </p:spPr>
      </p:pic>
      <p:sp>
        <p:nvSpPr>
          <p:cNvPr id="9" name="QuadreDeText 8"/>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4" action="ppaction://hlinksldjump"/>
              </a:rPr>
              <a:t>Inici</a:t>
            </a:r>
            <a:endParaRPr lang="es-E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403560" y="643320"/>
            <a:ext cx="639000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a-ES" sz="3200" b="0" strike="noStrike" spc="-1">
                <a:solidFill>
                  <a:srgbClr val="000000"/>
                </a:solidFill>
                <a:latin typeface="Calibri"/>
                <a:ea typeface="DejaVu Sans"/>
              </a:rPr>
              <a:t> </a:t>
            </a:r>
            <a:endParaRPr lang="ca-ES" sz="3200" b="0" strike="noStrike" spc="-1">
              <a:latin typeface="Arial"/>
            </a:endParaRPr>
          </a:p>
        </p:txBody>
      </p:sp>
      <p:sp>
        <p:nvSpPr>
          <p:cNvPr id="177" name="CustomShape 2"/>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Pàgina inicial</a:t>
            </a:r>
            <a:endParaRPr lang="ca-ES" sz="1600" b="0" strike="noStrike" spc="-1">
              <a:latin typeface="Arial"/>
            </a:endParaRPr>
          </a:p>
        </p:txBody>
      </p:sp>
      <p:sp>
        <p:nvSpPr>
          <p:cNvPr id="178" name="CustomShape 3"/>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Econlit</a:t>
            </a:r>
            <a:endParaRPr lang="ca-ES" sz="1800" b="0" strike="noStrike" spc="-1">
              <a:latin typeface="Arial"/>
            </a:endParaRPr>
          </a:p>
        </p:txBody>
      </p:sp>
      <p:pic>
        <p:nvPicPr>
          <p:cNvPr id="179" name="Imatge 181"/>
          <p:cNvPicPr/>
          <p:nvPr/>
        </p:nvPicPr>
        <p:blipFill>
          <a:blip r:embed="rId2" cstate="print"/>
          <a:stretch/>
        </p:blipFill>
        <p:spPr>
          <a:xfrm>
            <a:off x="975600" y="2345400"/>
            <a:ext cx="7191720" cy="2998800"/>
          </a:xfrm>
          <a:prstGeom prst="rect">
            <a:avLst/>
          </a:prstGeom>
          <a:ln w="0">
            <a:noFill/>
          </a:ln>
        </p:spPr>
      </p:pic>
      <p:sp>
        <p:nvSpPr>
          <p:cNvPr id="180" name="CustomShape 4"/>
          <p:cNvSpPr/>
          <p:nvPr/>
        </p:nvSpPr>
        <p:spPr>
          <a:xfrm>
            <a:off x="6840000" y="5992920"/>
            <a:ext cx="1799280" cy="30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ca-ES" sz="1400" b="0" u="sng" strike="noStrike" spc="-1">
                <a:solidFill>
                  <a:srgbClr val="0563C1"/>
                </a:solidFill>
                <a:uFillTx/>
                <a:latin typeface="Verdana"/>
                <a:ea typeface="DejaVu Sans"/>
                <a:hlinkClick r:id="rId3"/>
              </a:rPr>
              <a:t>Més informació</a:t>
            </a:r>
            <a:endParaRPr lang="ca-ES" sz="1400" b="0" strike="noStrike" spc="-1">
              <a:latin typeface="Arial"/>
            </a:endParaRPr>
          </a:p>
        </p:txBody>
      </p:sp>
      <p:sp>
        <p:nvSpPr>
          <p:cNvPr id="7" name="QuadreDeText 6"/>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4" action="ppaction://hlinksldjump"/>
              </a:rPr>
              <a:t>Inici</a:t>
            </a:r>
            <a:endParaRPr lang="es-E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Sumari</a:t>
            </a:r>
            <a:endParaRPr lang="ca-ES" sz="1800" b="0" strike="noStrike" spc="-1">
              <a:latin typeface="Arial"/>
            </a:endParaRPr>
          </a:p>
        </p:txBody>
      </p:sp>
      <p:sp>
        <p:nvSpPr>
          <p:cNvPr id="87" name="CustomShape 2"/>
          <p:cNvSpPr/>
          <p:nvPr/>
        </p:nvSpPr>
        <p:spPr>
          <a:xfrm>
            <a:off x="453600" y="1171800"/>
            <a:ext cx="7534800" cy="4938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50000"/>
              </a:lnSpc>
            </a:pPr>
            <a:endParaRPr lang="ca-ES" sz="1800" b="0" strike="noStrike" spc="-1" dirty="0">
              <a:latin typeface="Arial"/>
            </a:endParaRPr>
          </a:p>
          <a:p>
            <a:pPr marL="285840" indent="-284400">
              <a:lnSpc>
                <a:spcPct val="100000"/>
              </a:lnSpc>
              <a:buClr>
                <a:srgbClr val="000000"/>
              </a:buClr>
              <a:buSzPct val="80000"/>
              <a:buFont typeface="Wingdings" charset="2"/>
              <a:buChar char=""/>
            </a:pPr>
            <a:r>
              <a:rPr lang="ca-ES" sz="1800" b="0" u="sng" strike="noStrike" spc="-1" dirty="0">
                <a:solidFill>
                  <a:srgbClr val="0563C1"/>
                </a:solidFill>
                <a:uFillTx/>
                <a:latin typeface="Verdana"/>
                <a:ea typeface="Verdana"/>
                <a:hlinkClick r:id="rId3" action="ppaction://hlinksldjump"/>
              </a:rPr>
              <a:t>Objectius de la guia</a:t>
            </a:r>
            <a:endParaRPr lang="ca-ES" sz="1800" b="0" strike="noStrike" spc="-1" dirty="0">
              <a:latin typeface="Arial"/>
            </a:endParaRPr>
          </a:p>
          <a:p>
            <a:pPr marL="285840" indent="-284400">
              <a:lnSpc>
                <a:spcPct val="100000"/>
              </a:lnSpc>
              <a:buClr>
                <a:srgbClr val="000000"/>
              </a:buClr>
              <a:buSzPct val="80000"/>
              <a:buFont typeface="Wingdings" charset="2"/>
              <a:buChar char=""/>
            </a:pPr>
            <a:r>
              <a:rPr lang="ca-ES" sz="1800" b="0" u="sng" strike="noStrike" spc="-1" dirty="0" err="1">
                <a:solidFill>
                  <a:srgbClr val="0563C1"/>
                </a:solidFill>
                <a:uFillTx/>
                <a:latin typeface="Verdana"/>
                <a:ea typeface="Verdana"/>
                <a:hlinkClick r:id="rId4" action="ppaction://hlinksldjump"/>
              </a:rPr>
              <a:t>Cercabib</a:t>
            </a:r>
            <a:endParaRPr lang="ca-ES" sz="1800" b="0" strike="noStrike" spc="-1" dirty="0">
              <a:latin typeface="Arial"/>
            </a:endParaRPr>
          </a:p>
          <a:p>
            <a:pPr marL="285840" indent="-284400">
              <a:lnSpc>
                <a:spcPct val="100000"/>
              </a:lnSpc>
              <a:buClr>
                <a:srgbClr val="000000"/>
              </a:buClr>
              <a:buSzPct val="80000"/>
              <a:buFont typeface="Wingdings" charset="2"/>
              <a:buChar char=""/>
            </a:pPr>
            <a:r>
              <a:rPr lang="ca-ES" sz="1800" b="0" u="sng" strike="noStrike" spc="-1" dirty="0">
                <a:solidFill>
                  <a:srgbClr val="0563C1"/>
                </a:solidFill>
                <a:uFillTx/>
                <a:latin typeface="Verdana"/>
                <a:ea typeface="Verdana"/>
                <a:hlinkClick r:id="rId5" action="ppaction://hlinksldjump"/>
              </a:rPr>
              <a:t>Altres catàlegs</a:t>
            </a:r>
            <a:endParaRPr lang="ca-ES" sz="1800" b="0" strike="noStrike" spc="-1" dirty="0">
              <a:latin typeface="Arial"/>
            </a:endParaRPr>
          </a:p>
          <a:p>
            <a:pPr marL="285840" indent="-284400">
              <a:lnSpc>
                <a:spcPct val="100000"/>
              </a:lnSpc>
              <a:buClr>
                <a:srgbClr val="000000"/>
              </a:buClr>
              <a:buSzPct val="80000"/>
              <a:buFont typeface="Wingdings" charset="2"/>
              <a:buChar char=""/>
            </a:pPr>
            <a:r>
              <a:rPr lang="ca-ES" sz="1800" b="0" u="sng" strike="noStrike" spc="-1" dirty="0">
                <a:solidFill>
                  <a:srgbClr val="0563C1"/>
                </a:solidFill>
                <a:uFillTx/>
                <a:latin typeface="Verdana"/>
                <a:ea typeface="Verdana"/>
                <a:hlinkClick r:id="rId6" action="ppaction://hlinksldjump"/>
              </a:rPr>
              <a:t>Bases de dades genèriques</a:t>
            </a:r>
            <a:endParaRPr lang="ca-ES" sz="1800" b="0" strike="noStrike" spc="-1" dirty="0">
              <a:latin typeface="Arial"/>
            </a:endParaRPr>
          </a:p>
          <a:p>
            <a:pPr marL="285840" indent="-284400">
              <a:lnSpc>
                <a:spcPct val="100000"/>
              </a:lnSpc>
              <a:buClr>
                <a:srgbClr val="000000"/>
              </a:buClr>
              <a:buSzPct val="80000"/>
              <a:buFont typeface="Wingdings" charset="2"/>
              <a:buChar char=""/>
            </a:pPr>
            <a:r>
              <a:rPr lang="ca-ES" sz="1800" b="0" u="sng" strike="noStrike" spc="-1" dirty="0">
                <a:solidFill>
                  <a:srgbClr val="0563C1"/>
                </a:solidFill>
                <a:uFillTx/>
                <a:latin typeface="Verdana"/>
                <a:ea typeface="Verdana"/>
                <a:hlinkClick r:id="rId7" action="ppaction://hlinksldjump"/>
              </a:rPr>
              <a:t>Bases de dades temàtiques</a:t>
            </a:r>
            <a:endParaRPr lang="ca-ES" sz="1800" b="0" strike="noStrike" spc="-1" dirty="0">
              <a:latin typeface="Arial"/>
            </a:endParaRPr>
          </a:p>
          <a:p>
            <a:pPr marL="285840" indent="-284400">
              <a:lnSpc>
                <a:spcPct val="100000"/>
              </a:lnSpc>
              <a:buClr>
                <a:srgbClr val="000000"/>
              </a:buClr>
              <a:buSzPct val="80000"/>
              <a:buFont typeface="Wingdings" charset="2"/>
              <a:buChar char=""/>
            </a:pPr>
            <a:r>
              <a:rPr lang="ca-ES" sz="1800" b="0" u="sng" strike="noStrike" spc="-1" dirty="0" err="1">
                <a:solidFill>
                  <a:srgbClr val="0563C1"/>
                </a:solidFill>
                <a:uFillTx/>
                <a:latin typeface="Verdana"/>
                <a:ea typeface="Verdana"/>
                <a:hlinkClick r:id="rId8" action="ppaction://hlinksldjump"/>
              </a:rPr>
              <a:t>Scopus</a:t>
            </a:r>
            <a:endParaRPr lang="ca-ES" sz="1800" b="0" strike="noStrike" spc="-1" dirty="0">
              <a:latin typeface="Arial"/>
            </a:endParaRPr>
          </a:p>
          <a:p>
            <a:pPr marL="285840" indent="-284400">
              <a:lnSpc>
                <a:spcPct val="100000"/>
              </a:lnSpc>
              <a:buClr>
                <a:srgbClr val="000000"/>
              </a:buClr>
              <a:buSzPct val="80000"/>
              <a:buFont typeface="Wingdings" charset="2"/>
              <a:buChar char=""/>
            </a:pPr>
            <a:r>
              <a:rPr lang="ca-ES" sz="1800" b="0" u="sng" strike="noStrike" spc="-1" dirty="0">
                <a:solidFill>
                  <a:srgbClr val="0563C1"/>
                </a:solidFill>
                <a:uFillTx/>
                <a:latin typeface="Verdana"/>
                <a:ea typeface="Verdana"/>
                <a:hlinkClick r:id="rId9" action="ppaction://hlinksldjump"/>
              </a:rPr>
              <a:t>Web of </a:t>
            </a:r>
            <a:r>
              <a:rPr lang="ca-ES" sz="1800" b="0" u="sng" strike="noStrike" spc="-1" dirty="0" err="1">
                <a:solidFill>
                  <a:srgbClr val="0563C1"/>
                </a:solidFill>
                <a:uFillTx/>
                <a:latin typeface="Verdana"/>
                <a:ea typeface="Verdana"/>
                <a:hlinkClick r:id="rId9" action="ppaction://hlinksldjump"/>
              </a:rPr>
              <a:t>Science</a:t>
            </a:r>
            <a:endParaRPr lang="ca-ES" sz="1800" b="0" strike="noStrike" spc="-1" dirty="0">
              <a:latin typeface="Arial"/>
            </a:endParaRPr>
          </a:p>
          <a:p>
            <a:pPr marL="285840" indent="-284400">
              <a:lnSpc>
                <a:spcPct val="100000"/>
              </a:lnSpc>
              <a:buClr>
                <a:srgbClr val="000000"/>
              </a:buClr>
              <a:buSzPct val="80000"/>
              <a:buFont typeface="Wingdings" charset="2"/>
              <a:buChar char=""/>
            </a:pPr>
            <a:r>
              <a:rPr lang="ca-ES" sz="1800" b="0" u="sng" strike="noStrike" spc="-1" dirty="0" err="1">
                <a:solidFill>
                  <a:srgbClr val="0563C1"/>
                </a:solidFill>
                <a:uFillTx/>
                <a:latin typeface="Verdana"/>
                <a:ea typeface="Verdana"/>
                <a:hlinkClick r:id="rId10" action="ppaction://hlinksldjump"/>
              </a:rPr>
              <a:t>Statista</a:t>
            </a:r>
            <a:endParaRPr lang="ca-ES" sz="1800" b="0" strike="noStrike" spc="-1" dirty="0">
              <a:latin typeface="Arial"/>
            </a:endParaRPr>
          </a:p>
          <a:p>
            <a:pPr marL="285840" indent="-284400">
              <a:lnSpc>
                <a:spcPct val="100000"/>
              </a:lnSpc>
              <a:buClr>
                <a:srgbClr val="000000"/>
              </a:buClr>
              <a:buSzPct val="80000"/>
              <a:buFont typeface="Wingdings" charset="2"/>
              <a:buChar char=""/>
            </a:pPr>
            <a:r>
              <a:rPr lang="ca-ES" sz="1800" b="0" u="sng" strike="noStrike" spc="-1" dirty="0" err="1">
                <a:solidFill>
                  <a:srgbClr val="0563C1"/>
                </a:solidFill>
                <a:uFillTx/>
                <a:latin typeface="Verdana"/>
                <a:ea typeface="Verdana"/>
                <a:hlinkClick r:id="rId11" action="ppaction://hlinksldjump"/>
              </a:rPr>
              <a:t>Factiva</a:t>
            </a:r>
            <a:endParaRPr lang="ca-ES" sz="1800" b="0" strike="noStrike" spc="-1" dirty="0">
              <a:latin typeface="Arial"/>
            </a:endParaRPr>
          </a:p>
          <a:p>
            <a:pPr marL="285840" indent="-284400">
              <a:lnSpc>
                <a:spcPct val="100000"/>
              </a:lnSpc>
              <a:buClr>
                <a:srgbClr val="000000"/>
              </a:buClr>
              <a:buSzPct val="80000"/>
              <a:buFont typeface="Wingdings" charset="2"/>
              <a:buChar char=""/>
            </a:pPr>
            <a:r>
              <a:rPr lang="ca-ES" sz="1800" b="0" u="sng" strike="noStrike" spc="-1" dirty="0" err="1">
                <a:solidFill>
                  <a:srgbClr val="0563C1"/>
                </a:solidFill>
                <a:uFillTx/>
                <a:latin typeface="Verdana"/>
                <a:ea typeface="Verdana"/>
                <a:hlinkClick r:id="rId12" action="ppaction://hlinksldjump"/>
              </a:rPr>
              <a:t>Econlit</a:t>
            </a:r>
            <a:endParaRPr lang="ca-ES" sz="1800" b="0" strike="noStrike" spc="-1" dirty="0">
              <a:latin typeface="Arial"/>
            </a:endParaRPr>
          </a:p>
          <a:p>
            <a:pPr marL="285840" indent="-284400">
              <a:lnSpc>
                <a:spcPct val="100000"/>
              </a:lnSpc>
              <a:buClr>
                <a:srgbClr val="000000"/>
              </a:buClr>
              <a:buSzPct val="80000"/>
              <a:buFont typeface="Wingdings" charset="2"/>
              <a:buChar char=""/>
            </a:pPr>
            <a:r>
              <a:rPr lang="ca-ES" sz="1800" b="0" u="sng" strike="noStrike" spc="-1" dirty="0" err="1">
                <a:solidFill>
                  <a:srgbClr val="0563C1"/>
                </a:solidFill>
                <a:uFillTx/>
                <a:latin typeface="Verdana"/>
                <a:ea typeface="Verdana"/>
                <a:hlinkClick r:id="rId13" action="ppaction://hlinksldjump"/>
              </a:rPr>
              <a:t>Sociological</a:t>
            </a:r>
            <a:r>
              <a:rPr lang="ca-ES" sz="1800" b="0" u="sng" strike="noStrike" spc="-1" dirty="0">
                <a:solidFill>
                  <a:srgbClr val="0563C1"/>
                </a:solidFill>
                <a:uFillTx/>
                <a:latin typeface="Verdana"/>
                <a:ea typeface="Verdana"/>
                <a:hlinkClick r:id="rId13" action="ppaction://hlinksldjump"/>
              </a:rPr>
              <a:t> </a:t>
            </a:r>
            <a:r>
              <a:rPr lang="ca-ES" sz="1800" b="0" u="sng" strike="noStrike" spc="-1" dirty="0" err="1">
                <a:solidFill>
                  <a:srgbClr val="0563C1"/>
                </a:solidFill>
                <a:uFillTx/>
                <a:latin typeface="Verdana"/>
                <a:ea typeface="Verdana"/>
                <a:hlinkClick r:id="rId13" action="ppaction://hlinksldjump"/>
              </a:rPr>
              <a:t>Abstracts</a:t>
            </a:r>
            <a:endParaRPr lang="ca-ES" sz="1800" b="0" strike="noStrike" spc="-1" dirty="0">
              <a:latin typeface="Arial"/>
            </a:endParaRPr>
          </a:p>
          <a:p>
            <a:pPr marL="285840" indent="-284400">
              <a:lnSpc>
                <a:spcPct val="100000"/>
              </a:lnSpc>
              <a:buClr>
                <a:srgbClr val="000000"/>
              </a:buClr>
              <a:buSzPct val="80000"/>
              <a:buFont typeface="Wingdings" charset="2"/>
              <a:buChar char=""/>
            </a:pPr>
            <a:r>
              <a:rPr lang="ca-ES" sz="1800" b="0" u="sng" strike="noStrike" spc="-1" dirty="0">
                <a:solidFill>
                  <a:srgbClr val="0563C1"/>
                </a:solidFill>
                <a:uFillTx/>
                <a:latin typeface="Verdana"/>
                <a:ea typeface="Verdana"/>
                <a:hlinkClick r:id="rId14" action="ppaction://hlinksldjump"/>
              </a:rPr>
              <a:t>Amadeus i </a:t>
            </a:r>
            <a:r>
              <a:rPr lang="ca-ES" sz="1800" b="0" u="sng" strike="noStrike" spc="-1" dirty="0" err="1">
                <a:solidFill>
                  <a:srgbClr val="0563C1"/>
                </a:solidFill>
                <a:uFillTx/>
                <a:latin typeface="Verdana"/>
                <a:ea typeface="Verdana"/>
                <a:hlinkClick r:id="rId14" action="ppaction://hlinksldjump"/>
              </a:rPr>
              <a:t>Sabi</a:t>
            </a:r>
            <a:endParaRPr lang="ca-ES" sz="1800" b="0" strike="noStrike" spc="-1" dirty="0">
              <a:latin typeface="Arial"/>
            </a:endParaRPr>
          </a:p>
          <a:p>
            <a:pPr marL="285840" indent="-284400">
              <a:lnSpc>
                <a:spcPct val="100000"/>
              </a:lnSpc>
              <a:buClr>
                <a:srgbClr val="000000"/>
              </a:buClr>
              <a:buSzPct val="80000"/>
              <a:buFont typeface="Wingdings" charset="2"/>
              <a:buChar char=""/>
            </a:pPr>
            <a:r>
              <a:rPr lang="ca-ES" sz="1800" b="0" u="sng" strike="noStrike" spc="-1" dirty="0">
                <a:solidFill>
                  <a:srgbClr val="0563C1"/>
                </a:solidFill>
                <a:uFillTx/>
                <a:latin typeface="Verdana"/>
                <a:ea typeface="Verdana"/>
                <a:hlinkClick r:id="rId15" action="ppaction://hlinksldjump"/>
              </a:rPr>
              <a:t>Accés Obert</a:t>
            </a:r>
            <a:endParaRPr lang="ca-ES" sz="1800" b="0" strike="noStrike" spc="-1" dirty="0">
              <a:latin typeface="Arial"/>
            </a:endParaRPr>
          </a:p>
          <a:p>
            <a:pPr marL="743040" lvl="1" indent="-284400">
              <a:lnSpc>
                <a:spcPct val="100000"/>
              </a:lnSpc>
              <a:buClr>
                <a:srgbClr val="000000"/>
              </a:buClr>
              <a:buSzPct val="80000"/>
              <a:buFont typeface="Wingdings" charset="2"/>
              <a:buChar char=""/>
            </a:pPr>
            <a:r>
              <a:rPr lang="ca-ES" sz="1800" b="0" u="sng" strike="noStrike" spc="-1" dirty="0">
                <a:solidFill>
                  <a:srgbClr val="0563C1"/>
                </a:solidFill>
                <a:uFillTx/>
                <a:latin typeface="Verdana"/>
                <a:ea typeface="Verdana"/>
                <a:hlinkClick r:id="rId16" action="ppaction://hlinksldjump"/>
              </a:rPr>
              <a:t>Dipòsit Digital</a:t>
            </a:r>
            <a:endParaRPr lang="ca-ES" sz="1800" b="0" strike="noStrike" spc="-1" dirty="0">
              <a:latin typeface="Arial"/>
            </a:endParaRPr>
          </a:p>
          <a:p>
            <a:pPr marL="743040" lvl="1" indent="-284400">
              <a:lnSpc>
                <a:spcPct val="100000"/>
              </a:lnSpc>
              <a:buClr>
                <a:srgbClr val="000000"/>
              </a:buClr>
              <a:buSzPct val="80000"/>
              <a:buFont typeface="Wingdings" charset="2"/>
              <a:buChar char=""/>
            </a:pPr>
            <a:r>
              <a:rPr lang="ca-ES" sz="1800" b="0" u="sng" strike="noStrike" spc="-1" dirty="0">
                <a:solidFill>
                  <a:srgbClr val="0563C1"/>
                </a:solidFill>
                <a:uFillTx/>
                <a:latin typeface="Verdana"/>
                <a:ea typeface="Verdana"/>
                <a:hlinkClick r:id="rId17" action="ppaction://hlinksldjump"/>
              </a:rPr>
              <a:t>TDX</a:t>
            </a:r>
            <a:endParaRPr lang="ca-ES" sz="1800" b="0" strike="noStrike" spc="-1" dirty="0">
              <a:latin typeface="Arial"/>
            </a:endParaRPr>
          </a:p>
          <a:p>
            <a:pPr marL="743040" lvl="1" indent="-284400">
              <a:lnSpc>
                <a:spcPct val="100000"/>
              </a:lnSpc>
              <a:buClr>
                <a:srgbClr val="000000"/>
              </a:buClr>
              <a:buSzPct val="80000"/>
              <a:buFont typeface="Wingdings" charset="2"/>
              <a:buChar char=""/>
            </a:pPr>
            <a:r>
              <a:rPr lang="ca-ES" sz="1800" b="0" u="sng" strike="noStrike" spc="-1" dirty="0">
                <a:solidFill>
                  <a:srgbClr val="0563C1"/>
                </a:solidFill>
                <a:uFillTx/>
                <a:latin typeface="Verdana"/>
                <a:ea typeface="Verdana"/>
                <a:hlinkClick r:id="rId18" action="ppaction://hlinksldjump"/>
              </a:rPr>
              <a:t>DOAJ</a:t>
            </a:r>
            <a:endParaRPr lang="ca-ES" sz="1800" b="0" strike="noStrike" spc="-1" dirty="0">
              <a:latin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230400" y="1872000"/>
            <a:ext cx="8613000" cy="228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040" algn="just">
              <a:lnSpc>
                <a:spcPct val="100000"/>
              </a:lnSpc>
              <a:buClr>
                <a:srgbClr val="000000"/>
              </a:buClr>
              <a:buSzPct val="80000"/>
              <a:buFont typeface="Wingdings" charset="2"/>
              <a:buChar char=""/>
            </a:pPr>
            <a:r>
              <a:rPr lang="ca-ES" sz="1600" b="0" strike="noStrike" spc="-1">
                <a:solidFill>
                  <a:srgbClr val="000000"/>
                </a:solidFill>
                <a:latin typeface="Verdana"/>
                <a:ea typeface="Verdana"/>
              </a:rPr>
              <a:t>Base de dades bibliogràfica sobre economia i finances produïda per l’American Economic Association (AEA) i distribuïda per Proquest. És la font més important del món en referències de literatura econòmica</a:t>
            </a:r>
            <a:endParaRPr lang="ca-ES" sz="1600" b="0" strike="noStrike" spc="-1">
              <a:latin typeface="Arial"/>
            </a:endParaRPr>
          </a:p>
          <a:p>
            <a:pPr algn="just">
              <a:lnSpc>
                <a:spcPct val="100000"/>
              </a:lnSpc>
            </a:pPr>
            <a:endParaRPr lang="ca-ES" sz="1600" b="0" strike="noStrike" spc="-1">
              <a:latin typeface="Arial"/>
            </a:endParaRPr>
          </a:p>
          <a:p>
            <a:pPr marL="285840" indent="-284040" algn="just">
              <a:lnSpc>
                <a:spcPct val="100000"/>
              </a:lnSpc>
              <a:buClr>
                <a:srgbClr val="000000"/>
              </a:buClr>
              <a:buSzPct val="80000"/>
              <a:buFont typeface="Wingdings" charset="2"/>
              <a:buChar char=""/>
            </a:pPr>
            <a:r>
              <a:rPr lang="ca-ES" sz="1600" b="0" strike="noStrike" spc="-1">
                <a:solidFill>
                  <a:srgbClr val="000000"/>
                </a:solidFill>
                <a:latin typeface="Verdana"/>
                <a:ea typeface="Verdana"/>
              </a:rPr>
              <a:t>Inclou referències bibliogràfiques, resums, citacions, ressenyes i enllaços a articles a text complet de revistes, llibres, tesis i documents de treball de tots els àmbits de l'economia, tant des de la vessant teòrica com de l’economia aplicada. La cobertura és des de 1969, i l’actualització és mensual, amb uns 30.000 registres nous anuals</a:t>
            </a:r>
            <a:endParaRPr lang="ca-ES" sz="1600" b="0" strike="noStrike" spc="-1">
              <a:latin typeface="Arial"/>
            </a:endParaRPr>
          </a:p>
        </p:txBody>
      </p:sp>
      <p:sp>
        <p:nvSpPr>
          <p:cNvPr id="182" name="CustomShape 2"/>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Contingut</a:t>
            </a:r>
            <a:endParaRPr lang="ca-ES" sz="1600" b="0" strike="noStrike" spc="-1">
              <a:latin typeface="Arial"/>
            </a:endParaRPr>
          </a:p>
        </p:txBody>
      </p:sp>
      <p:sp>
        <p:nvSpPr>
          <p:cNvPr id="183" name="CustomShape 3"/>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Econlit</a:t>
            </a:r>
            <a:endParaRPr lang="ca-ES" sz="1800" b="0" strike="noStrike" spc="-1">
              <a:latin typeface="Arial"/>
            </a:endParaRPr>
          </a:p>
        </p:txBody>
      </p:sp>
      <p:sp>
        <p:nvSpPr>
          <p:cNvPr id="184" name="CustomShape 4"/>
          <p:cNvSpPr/>
          <p:nvPr/>
        </p:nvSpPr>
        <p:spPr>
          <a:xfrm>
            <a:off x="3013200" y="4209120"/>
            <a:ext cx="3124080" cy="2197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a-ES" sz="1500" b="1" strike="noStrike" spc="-1">
                <a:solidFill>
                  <a:srgbClr val="FFFFFF"/>
                </a:solidFill>
                <a:latin typeface="Verdana"/>
                <a:ea typeface="DejaVu Sans"/>
              </a:rPr>
              <a:t>Altres bases de dades de ProQuest</a:t>
            </a:r>
            <a:endParaRPr lang="ca-ES" sz="1500" b="0" strike="noStrike" spc="-1">
              <a:latin typeface="Arial"/>
            </a:endParaRPr>
          </a:p>
          <a:p>
            <a:pPr algn="ctr">
              <a:lnSpc>
                <a:spcPct val="100000"/>
              </a:lnSpc>
            </a:pPr>
            <a:endParaRPr lang="ca-ES" sz="1500" b="0" strike="noStrike" spc="-1">
              <a:latin typeface="Arial"/>
            </a:endParaRPr>
          </a:p>
          <a:p>
            <a:pPr algn="ctr">
              <a:lnSpc>
                <a:spcPct val="100000"/>
              </a:lnSpc>
            </a:pPr>
            <a:r>
              <a:rPr lang="ca-ES" sz="1500" b="0" strike="noStrike" spc="-1">
                <a:solidFill>
                  <a:srgbClr val="FFFFFF"/>
                </a:solidFill>
                <a:latin typeface="Verdana"/>
                <a:ea typeface="DejaVu Sans"/>
              </a:rPr>
              <a:t>SS Premium</a:t>
            </a:r>
            <a:endParaRPr lang="ca-ES" sz="1500" b="0" strike="noStrike" spc="-1">
              <a:latin typeface="Arial"/>
            </a:endParaRPr>
          </a:p>
          <a:p>
            <a:pPr algn="ctr">
              <a:lnSpc>
                <a:spcPct val="100000"/>
              </a:lnSpc>
            </a:pPr>
            <a:r>
              <a:rPr lang="ca-ES" sz="1500" b="0" strike="noStrike" spc="-1">
                <a:solidFill>
                  <a:srgbClr val="FFFFFF"/>
                </a:solidFill>
                <a:latin typeface="Arial"/>
                <a:ea typeface="Arial"/>
              </a:rPr>
              <a:t>Periodicals index Periodicals archive</a:t>
            </a:r>
            <a:endParaRPr lang="ca-ES" sz="1500" b="0" strike="noStrike" spc="-1">
              <a:latin typeface="Arial"/>
            </a:endParaRPr>
          </a:p>
        </p:txBody>
      </p:sp>
      <p:sp>
        <p:nvSpPr>
          <p:cNvPr id="6" name="QuadreDeText 5"/>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2" action="ppaction://hlinksldjump"/>
              </a:rPr>
              <a:t>Inici</a:t>
            </a:r>
            <a:endParaRPr lang="es-ES"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403560" y="643320"/>
            <a:ext cx="639000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a-ES" sz="3200" b="0" strike="noStrike" spc="-1">
                <a:solidFill>
                  <a:srgbClr val="000000"/>
                </a:solidFill>
                <a:latin typeface="Calibri"/>
                <a:ea typeface="DejaVu Sans"/>
              </a:rPr>
              <a:t> </a:t>
            </a:r>
            <a:endParaRPr lang="ca-ES" sz="3200" b="0" strike="noStrike" spc="-1">
              <a:latin typeface="Arial"/>
            </a:endParaRPr>
          </a:p>
        </p:txBody>
      </p:sp>
      <p:sp>
        <p:nvSpPr>
          <p:cNvPr id="186" name="CustomShape 2"/>
          <p:cNvSpPr/>
          <p:nvPr/>
        </p:nvSpPr>
        <p:spPr>
          <a:xfrm>
            <a:off x="230400" y="1872000"/>
            <a:ext cx="8638560" cy="138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601"/>
              </a:spcBef>
            </a:pPr>
            <a:r>
              <a:rPr lang="es-ES" sz="1600" b="0" strike="noStrike" spc="-1">
                <a:solidFill>
                  <a:srgbClr val="000000"/>
                </a:solidFill>
                <a:latin typeface="Verdana"/>
                <a:ea typeface="Verdana"/>
              </a:rPr>
              <a:t>EconLit permet:</a:t>
            </a:r>
            <a:endParaRPr lang="ca-ES" sz="1600" b="0" strike="noStrike" spc="-1">
              <a:latin typeface="Arial"/>
            </a:endParaRPr>
          </a:p>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Fer cerques i refinar-les amb limitadors</a:t>
            </a:r>
            <a:endParaRPr lang="ca-ES" sz="1600" b="0" strike="noStrike" spc="-1">
              <a:latin typeface="Arial"/>
            </a:endParaRPr>
          </a:p>
          <a:p>
            <a:pPr marL="285840" indent="-284400" algn="just">
              <a:lnSpc>
                <a:spcPct val="100000"/>
              </a:lnSpc>
              <a:buClr>
                <a:srgbClr val="000000"/>
              </a:buClr>
              <a:buSzPct val="80000"/>
              <a:buFont typeface="Wingdings" charset="2"/>
              <a:buChar char=""/>
            </a:pPr>
            <a:r>
              <a:rPr lang="es-ES" sz="1600" b="0" strike="noStrike" spc="-1">
                <a:solidFill>
                  <a:srgbClr val="000000"/>
                </a:solidFill>
                <a:latin typeface="Verdana"/>
                <a:ea typeface="Verdana"/>
              </a:rPr>
              <a:t>Crear un compte personal i serveis d’alerta </a:t>
            </a:r>
            <a:endParaRPr lang="ca-ES" sz="1600" b="0" strike="noStrike" spc="-1">
              <a:latin typeface="Arial"/>
            </a:endParaRPr>
          </a:p>
          <a:p>
            <a:pPr marL="285840" indent="-284400" algn="just">
              <a:lnSpc>
                <a:spcPct val="100000"/>
              </a:lnSpc>
              <a:buClr>
                <a:srgbClr val="000000"/>
              </a:buClr>
              <a:buSzPct val="80000"/>
              <a:buFont typeface="Wingdings" charset="2"/>
              <a:buChar char=""/>
            </a:pPr>
            <a:r>
              <a:rPr lang="es-ES" sz="1600" b="0" strike="noStrike" spc="-1">
                <a:solidFill>
                  <a:srgbClr val="000000"/>
                </a:solidFill>
                <a:latin typeface="Verdana"/>
                <a:ea typeface="Verdana"/>
              </a:rPr>
              <a:t>Compartir documents o llistes de documents amb altres usuaris Proquest </a:t>
            </a:r>
            <a:endParaRPr lang="ca-ES" sz="1600" b="0" strike="noStrike" spc="-1">
              <a:latin typeface="Arial"/>
            </a:endParaRPr>
          </a:p>
          <a:p>
            <a:pPr marL="285840" indent="-284400" algn="just">
              <a:lnSpc>
                <a:spcPct val="100000"/>
              </a:lnSpc>
              <a:buClr>
                <a:srgbClr val="000000"/>
              </a:buClr>
              <a:buSzPct val="80000"/>
              <a:buFont typeface="Wingdings" charset="2"/>
              <a:buChar char=""/>
            </a:pPr>
            <a:r>
              <a:rPr lang="es-ES" sz="1600" b="0" strike="noStrike" spc="-1">
                <a:solidFill>
                  <a:srgbClr val="000000"/>
                </a:solidFill>
                <a:latin typeface="Verdana"/>
                <a:ea typeface="Verdana"/>
              </a:rPr>
              <a:t>Exportació directa a Mendeley</a:t>
            </a:r>
            <a:endParaRPr lang="ca-ES" sz="1600" b="0" strike="noStrike" spc="-1">
              <a:latin typeface="Arial"/>
            </a:endParaRPr>
          </a:p>
        </p:txBody>
      </p:sp>
      <p:sp>
        <p:nvSpPr>
          <p:cNvPr id="187" name="CustomShape 3"/>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Característiques</a:t>
            </a:r>
            <a:endParaRPr lang="ca-ES" sz="1600" b="0" strike="noStrike" spc="-1">
              <a:latin typeface="Arial"/>
            </a:endParaRPr>
          </a:p>
        </p:txBody>
      </p:sp>
      <p:sp>
        <p:nvSpPr>
          <p:cNvPr id="188" name="CustomShape 4"/>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Econlit</a:t>
            </a:r>
            <a:endParaRPr lang="ca-ES" sz="1800" b="0" strike="noStrike" spc="-1">
              <a:latin typeface="Arial"/>
            </a:endParaRPr>
          </a:p>
        </p:txBody>
      </p:sp>
      <p:pic>
        <p:nvPicPr>
          <p:cNvPr id="189" name="Imatge 4"/>
          <p:cNvPicPr/>
          <p:nvPr/>
        </p:nvPicPr>
        <p:blipFill>
          <a:blip r:embed="rId2" cstate="print"/>
          <a:stretch/>
        </p:blipFill>
        <p:spPr>
          <a:xfrm>
            <a:off x="1721520" y="3462120"/>
            <a:ext cx="5584320" cy="2859480"/>
          </a:xfrm>
          <a:prstGeom prst="rect">
            <a:avLst/>
          </a:prstGeom>
          <a:ln w="0">
            <a:noFill/>
          </a:ln>
        </p:spPr>
      </p:pic>
      <p:sp>
        <p:nvSpPr>
          <p:cNvPr id="7" name="QuadreDeText 6"/>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ustomShape 1"/>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Cerques</a:t>
            </a:r>
            <a:endParaRPr lang="ca-ES" sz="1600" b="0" strike="noStrike" spc="-1">
              <a:latin typeface="Arial"/>
            </a:endParaRPr>
          </a:p>
        </p:txBody>
      </p:sp>
      <p:sp>
        <p:nvSpPr>
          <p:cNvPr id="191" name="CustomShape 2"/>
          <p:cNvSpPr/>
          <p:nvPr/>
        </p:nvSpPr>
        <p:spPr>
          <a:xfrm>
            <a:off x="230400" y="1872000"/>
            <a:ext cx="8625240" cy="291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La cerca bàsica permet cercar dins del títol, autor, resum, matèries, text complet i etiquetes personalitzades</a:t>
            </a:r>
            <a:endParaRPr lang="ca-ES" sz="1600" b="0" strike="noStrike" spc="-1">
              <a:latin typeface="Arial"/>
            </a:endParaRPr>
          </a:p>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La cerca avançada permet escollir els camps dels registres on volem localitzar els termes triats i combinar-los amb l’ús dels operadors booleans i modificadors. Ens ofereix dues opcions: diferents camps de cerca, o bé mitjançant la línia de comandaments (amb codis de camp)</a:t>
            </a:r>
            <a:endParaRPr lang="ca-ES" sz="1600" b="0" strike="noStrike" spc="-1">
              <a:latin typeface="Arial"/>
            </a:endParaRPr>
          </a:p>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Tant la cerca bàsica com l’avançada ens ofereixen la possibilitat de restringir els resultats escollint només els documents avaluats per experts, o segons el tipus de font, el tipus de document, la data de publicació, el títol de la revista, la matèria o l’idioma. També ens ofereix les “Búsquedas relacionadas”, basant-se en els termes que haguem fet servir per a la cerca</a:t>
            </a:r>
            <a:endParaRPr lang="ca-ES" sz="1600" b="0" strike="noStrike" spc="-1">
              <a:latin typeface="Arial"/>
            </a:endParaRPr>
          </a:p>
        </p:txBody>
      </p:sp>
      <p:sp>
        <p:nvSpPr>
          <p:cNvPr id="192" name="CustomShape 3"/>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Econlit</a:t>
            </a:r>
            <a:endParaRPr lang="ca-ES" sz="1800" b="0" strike="noStrike" spc="-1">
              <a:latin typeface="Arial"/>
            </a:endParaRPr>
          </a:p>
        </p:txBody>
      </p:sp>
      <p:pic>
        <p:nvPicPr>
          <p:cNvPr id="193" name="Imatge 5"/>
          <p:cNvPicPr/>
          <p:nvPr/>
        </p:nvPicPr>
        <p:blipFill>
          <a:blip r:embed="rId2" cstate="print"/>
          <a:stretch/>
        </p:blipFill>
        <p:spPr>
          <a:xfrm>
            <a:off x="3719160" y="4856760"/>
            <a:ext cx="1716120" cy="1716120"/>
          </a:xfrm>
          <a:prstGeom prst="rect">
            <a:avLst/>
          </a:prstGeom>
          <a:ln w="0">
            <a:noFill/>
          </a:ln>
        </p:spPr>
      </p:pic>
      <p:sp>
        <p:nvSpPr>
          <p:cNvPr id="6" name="QuadreDeText 5"/>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CustomShape 1"/>
          <p:cNvSpPr/>
          <p:nvPr/>
        </p:nvSpPr>
        <p:spPr>
          <a:xfrm>
            <a:off x="403560" y="643320"/>
            <a:ext cx="639000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a-ES" sz="3200" b="0" strike="noStrike" spc="-1">
                <a:solidFill>
                  <a:srgbClr val="000000"/>
                </a:solidFill>
                <a:latin typeface="Calibri"/>
                <a:ea typeface="DejaVu Sans"/>
              </a:rPr>
              <a:t> </a:t>
            </a:r>
            <a:endParaRPr lang="ca-ES" sz="3200" b="0" strike="noStrike" spc="-1">
              <a:latin typeface="Arial"/>
            </a:endParaRPr>
          </a:p>
        </p:txBody>
      </p:sp>
      <p:sp>
        <p:nvSpPr>
          <p:cNvPr id="195" name="CustomShape 2"/>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Resultats</a:t>
            </a:r>
            <a:endParaRPr lang="ca-ES" sz="1600" b="0" strike="noStrike" spc="-1">
              <a:latin typeface="Arial"/>
            </a:endParaRPr>
          </a:p>
        </p:txBody>
      </p:sp>
      <p:sp>
        <p:nvSpPr>
          <p:cNvPr id="196" name="CustomShape 3"/>
          <p:cNvSpPr/>
          <p:nvPr/>
        </p:nvSpPr>
        <p:spPr>
          <a:xfrm>
            <a:off x="230400" y="1872000"/>
            <a:ext cx="8552880" cy="211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Els resultats s’ordenen per rellevància, però es poden ordenar per data de publicació</a:t>
            </a:r>
            <a:endParaRPr lang="ca-ES" sz="1600" b="0" strike="noStrike" spc="-1">
              <a:latin typeface="Arial"/>
            </a:endParaRPr>
          </a:p>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Proquest ens permet guardar la informació recuperada (ja sigui tots els resultats d’una cerca o només les entrades seleccionades) al nostre compte personal. D’aquests resultats en podem obtenir la citació (en diferents formats), podem enviar-los per correu electrònic, imprimirlos o bé exportar-los. Es poden exportar també al gestor bibliogràfic Mendeley (per a la qual cosa haurem de desar el fitxer en format RIS)</a:t>
            </a:r>
            <a:endParaRPr lang="ca-ES" sz="1600" b="0" strike="noStrike" spc="-1">
              <a:latin typeface="Arial"/>
            </a:endParaRPr>
          </a:p>
        </p:txBody>
      </p:sp>
      <p:sp>
        <p:nvSpPr>
          <p:cNvPr id="197" name="CustomShape 4"/>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Econlit</a:t>
            </a:r>
            <a:endParaRPr lang="ca-ES" sz="1800" b="0" strike="noStrike" spc="-1">
              <a:latin typeface="Arial"/>
            </a:endParaRPr>
          </a:p>
        </p:txBody>
      </p:sp>
      <p:pic>
        <p:nvPicPr>
          <p:cNvPr id="198" name="Imatge 1"/>
          <p:cNvPicPr/>
          <p:nvPr/>
        </p:nvPicPr>
        <p:blipFill>
          <a:blip r:embed="rId2" cstate="print"/>
          <a:stretch/>
        </p:blipFill>
        <p:spPr>
          <a:xfrm>
            <a:off x="2298240" y="4187160"/>
            <a:ext cx="4579560" cy="2320560"/>
          </a:xfrm>
          <a:prstGeom prst="rect">
            <a:avLst/>
          </a:prstGeom>
          <a:ln w="0">
            <a:noFill/>
          </a:ln>
        </p:spPr>
      </p:pic>
      <p:sp>
        <p:nvSpPr>
          <p:cNvPr id="7" name="QuadreDeText 6"/>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Resultats</a:t>
            </a:r>
            <a:endParaRPr lang="ca-ES" sz="1600" b="0" strike="noStrike" spc="-1">
              <a:latin typeface="Arial"/>
            </a:endParaRPr>
          </a:p>
        </p:txBody>
      </p:sp>
      <p:sp>
        <p:nvSpPr>
          <p:cNvPr id="200" name="CustomShape 2"/>
          <p:cNvSpPr/>
          <p:nvPr/>
        </p:nvSpPr>
        <p:spPr>
          <a:xfrm>
            <a:off x="230400" y="1872000"/>
            <a:ext cx="8552880" cy="2356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Cada registre bibliogràfic el podem veure en Vista breu, Vista detallada o al complet, amb totes les dades del document (resum, autoria, títol, publicació, tipus de document, matèries, ISSN, números d’identificació, etc.). També podem veure documents similars, accedir als articles que comparteixen referències amb el que hem triat i veure’ls ordenats pel nombre de referències compartides. Quan les cites i referències estan indexades, accedim també a veure qui ha citat el document i la bibliografia que porta</a:t>
            </a:r>
            <a:endParaRPr lang="ca-ES" sz="1600" b="0" strike="noStrike" spc="-1">
              <a:latin typeface="Arial"/>
            </a:endParaRPr>
          </a:p>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Cada registre porta la icona            que dóna accés a l’article mitjançant el gestor d’enllaços Full Text Finder (FTF) </a:t>
            </a:r>
            <a:endParaRPr lang="ca-ES" sz="1600" b="0" strike="noStrike" spc="-1">
              <a:latin typeface="Arial"/>
            </a:endParaRPr>
          </a:p>
        </p:txBody>
      </p:sp>
      <p:sp>
        <p:nvSpPr>
          <p:cNvPr id="201" name="CustomShape 3"/>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Econlit</a:t>
            </a:r>
            <a:endParaRPr lang="ca-ES" sz="1800" b="0" strike="noStrike" spc="-1">
              <a:latin typeface="Arial"/>
            </a:endParaRPr>
          </a:p>
        </p:txBody>
      </p:sp>
      <p:pic>
        <p:nvPicPr>
          <p:cNvPr id="202" name="Imatge 5"/>
          <p:cNvPicPr/>
          <p:nvPr/>
        </p:nvPicPr>
        <p:blipFill>
          <a:blip r:embed="rId2" cstate="print"/>
          <a:stretch/>
        </p:blipFill>
        <p:spPr>
          <a:xfrm>
            <a:off x="3671280" y="3651480"/>
            <a:ext cx="779040" cy="273960"/>
          </a:xfrm>
          <a:prstGeom prst="rect">
            <a:avLst/>
          </a:prstGeom>
          <a:ln w="0">
            <a:noFill/>
          </a:ln>
        </p:spPr>
      </p:pic>
      <p:pic>
        <p:nvPicPr>
          <p:cNvPr id="203" name="Imatge 6"/>
          <p:cNvPicPr/>
          <p:nvPr/>
        </p:nvPicPr>
        <p:blipFill>
          <a:blip r:embed="rId3" cstate="print"/>
          <a:stretch/>
        </p:blipFill>
        <p:spPr>
          <a:xfrm>
            <a:off x="2648520" y="4412880"/>
            <a:ext cx="3833640" cy="2044440"/>
          </a:xfrm>
          <a:prstGeom prst="rect">
            <a:avLst/>
          </a:prstGeom>
          <a:ln w="0">
            <a:noFill/>
          </a:ln>
        </p:spPr>
      </p:pic>
      <p:sp>
        <p:nvSpPr>
          <p:cNvPr id="7" name="QuadreDeText 6"/>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4" action="ppaction://hlinksldjump"/>
              </a:rPr>
              <a:t>Inici</a:t>
            </a:r>
            <a:endParaRPr lang="es-ES"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Contingut</a:t>
            </a:r>
            <a:endParaRPr lang="ca-ES" sz="1600" b="0" strike="noStrike" spc="-1">
              <a:latin typeface="Arial"/>
            </a:endParaRPr>
          </a:p>
        </p:txBody>
      </p:sp>
      <p:sp>
        <p:nvSpPr>
          <p:cNvPr id="205" name="CustomShape 2"/>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Sociological Abstracts</a:t>
            </a:r>
            <a:endParaRPr lang="ca-ES" sz="1800" b="0" strike="noStrike" spc="-1">
              <a:latin typeface="Arial"/>
            </a:endParaRPr>
          </a:p>
        </p:txBody>
      </p:sp>
      <p:sp>
        <p:nvSpPr>
          <p:cNvPr id="206" name="CustomShape 3"/>
          <p:cNvSpPr/>
          <p:nvPr/>
        </p:nvSpPr>
        <p:spPr>
          <a:xfrm>
            <a:off x="230400" y="1872000"/>
            <a:ext cx="8565120" cy="162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Sociological Abstracts (també anomenada Sociofile) és una base de dades sobre sociologia, ciències socials i ciències del comportament. Està produïda per Cambridge Scientific Abstracts (CSA) i distribuïda per Proquest</a:t>
            </a:r>
            <a:endParaRPr lang="ca-ES" sz="1600" b="0" strike="noStrike" spc="-1">
              <a:latin typeface="Arial"/>
            </a:endParaRPr>
          </a:p>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Inclou continguts des del 1952. Conté resums d’articles de revistes, cites de ressenyes de llibres, resums i capítols de llibres, tesis doctorals i ponències de més de 2000 publicacions. S’actualitza mensualment</a:t>
            </a:r>
            <a:endParaRPr lang="ca-ES" sz="1600" b="0" strike="noStrike" spc="-1">
              <a:latin typeface="Arial"/>
            </a:endParaRPr>
          </a:p>
        </p:txBody>
      </p:sp>
      <p:pic>
        <p:nvPicPr>
          <p:cNvPr id="207" name="Picture 2" descr="Resultat d'imatges de sociological abstracts"/>
          <p:cNvPicPr/>
          <p:nvPr/>
        </p:nvPicPr>
        <p:blipFill>
          <a:blip r:embed="rId2" cstate="print"/>
          <a:stretch/>
        </p:blipFill>
        <p:spPr>
          <a:xfrm>
            <a:off x="3615120" y="3835080"/>
            <a:ext cx="1912320" cy="2089800"/>
          </a:xfrm>
          <a:prstGeom prst="rect">
            <a:avLst/>
          </a:prstGeom>
          <a:ln w="0">
            <a:noFill/>
          </a:ln>
        </p:spPr>
      </p:pic>
      <p:sp>
        <p:nvSpPr>
          <p:cNvPr id="208" name="CustomShape 4"/>
          <p:cNvSpPr/>
          <p:nvPr/>
        </p:nvSpPr>
        <p:spPr>
          <a:xfrm>
            <a:off x="6840000" y="5993280"/>
            <a:ext cx="1799280" cy="30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ca-ES" sz="1400" b="0" u="sng" strike="noStrike" spc="-1">
                <a:solidFill>
                  <a:srgbClr val="0563C1"/>
                </a:solidFill>
                <a:uFillTx/>
                <a:latin typeface="Verdana"/>
                <a:ea typeface="DejaVu Sans"/>
                <a:hlinkClick r:id="rId3"/>
              </a:rPr>
              <a:t>Més informació</a:t>
            </a:r>
            <a:endParaRPr lang="ca-ES" sz="1400" b="0" strike="noStrike" spc="-1">
              <a:latin typeface="Arial"/>
            </a:endParaRPr>
          </a:p>
        </p:txBody>
      </p:sp>
      <p:sp>
        <p:nvSpPr>
          <p:cNvPr id="7" name="QuadreDeText 6"/>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4" action="ppaction://hlinksldjump"/>
              </a:rPr>
              <a:t>Inici</a:t>
            </a:r>
            <a:endParaRPr lang="es-E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Pàgina inicial</a:t>
            </a:r>
            <a:endParaRPr lang="ca-ES" sz="1600" b="0" strike="noStrike" spc="-1">
              <a:latin typeface="Arial"/>
            </a:endParaRPr>
          </a:p>
        </p:txBody>
      </p:sp>
      <p:sp>
        <p:nvSpPr>
          <p:cNvPr id="210" name="CustomShape 2"/>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Sociological Abstracts</a:t>
            </a:r>
            <a:endParaRPr lang="ca-ES" sz="1800" b="0" strike="noStrike" spc="-1">
              <a:latin typeface="Arial"/>
            </a:endParaRPr>
          </a:p>
        </p:txBody>
      </p:sp>
      <p:pic>
        <p:nvPicPr>
          <p:cNvPr id="211" name="Imatge 3"/>
          <p:cNvPicPr/>
          <p:nvPr/>
        </p:nvPicPr>
        <p:blipFill>
          <a:blip r:embed="rId2" cstate="print"/>
          <a:stretch/>
        </p:blipFill>
        <p:spPr>
          <a:xfrm>
            <a:off x="1190880" y="1990440"/>
            <a:ext cx="6773040" cy="4308480"/>
          </a:xfrm>
          <a:prstGeom prst="rect">
            <a:avLst/>
          </a:prstGeom>
          <a:ln w="0">
            <a:noFill/>
          </a:ln>
        </p:spPr>
      </p:pic>
      <p:sp>
        <p:nvSpPr>
          <p:cNvPr id="5" name="QuadreDeText 4"/>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ustomShape 1"/>
          <p:cNvSpPr/>
          <p:nvPr/>
        </p:nvSpPr>
        <p:spPr>
          <a:xfrm>
            <a:off x="230400" y="1872000"/>
            <a:ext cx="8589240" cy="138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601"/>
              </a:spcBef>
            </a:pPr>
            <a:r>
              <a:rPr lang="es-ES" sz="1600" b="0" strike="noStrike" spc="-1">
                <a:solidFill>
                  <a:srgbClr val="000000"/>
                </a:solidFill>
                <a:latin typeface="Verdana"/>
                <a:ea typeface="Verdana"/>
              </a:rPr>
              <a:t>Sociological Abstracts permet:</a:t>
            </a:r>
            <a:endParaRPr lang="ca-ES" sz="1600" b="0" strike="noStrike" spc="-1">
              <a:latin typeface="Arial"/>
            </a:endParaRPr>
          </a:p>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Fer cerques i refinar-les amb limitadors</a:t>
            </a:r>
            <a:endParaRPr lang="ca-ES" sz="1600" b="0" strike="noStrike" spc="-1">
              <a:latin typeface="Arial"/>
            </a:endParaRPr>
          </a:p>
          <a:p>
            <a:pPr marL="285840" indent="-284400" algn="just">
              <a:lnSpc>
                <a:spcPct val="100000"/>
              </a:lnSpc>
              <a:buClr>
                <a:srgbClr val="000000"/>
              </a:buClr>
              <a:buSzPct val="80000"/>
              <a:buFont typeface="Wingdings" charset="2"/>
              <a:buChar char=""/>
            </a:pPr>
            <a:r>
              <a:rPr lang="es-ES" sz="1600" b="0" strike="noStrike" spc="-1">
                <a:solidFill>
                  <a:srgbClr val="000000"/>
                </a:solidFill>
                <a:latin typeface="Verdana"/>
                <a:ea typeface="Verdana"/>
              </a:rPr>
              <a:t>Crear un compte personal i serveis d’alerta </a:t>
            </a:r>
            <a:endParaRPr lang="ca-ES" sz="1600" b="0" strike="noStrike" spc="-1">
              <a:latin typeface="Arial"/>
            </a:endParaRPr>
          </a:p>
          <a:p>
            <a:pPr marL="285840" indent="-284400" algn="just">
              <a:lnSpc>
                <a:spcPct val="100000"/>
              </a:lnSpc>
              <a:buClr>
                <a:srgbClr val="000000"/>
              </a:buClr>
              <a:buSzPct val="80000"/>
              <a:buFont typeface="Wingdings" charset="2"/>
              <a:buChar char=""/>
            </a:pPr>
            <a:r>
              <a:rPr lang="es-ES" sz="1600" b="0" strike="noStrike" spc="-1">
                <a:solidFill>
                  <a:srgbClr val="000000"/>
                </a:solidFill>
                <a:latin typeface="Verdana"/>
                <a:ea typeface="Verdana"/>
              </a:rPr>
              <a:t>Compartir documents o llistes de documents amb altres usuaris Proquest </a:t>
            </a:r>
            <a:endParaRPr lang="ca-ES" sz="1600" b="0" strike="noStrike" spc="-1">
              <a:latin typeface="Arial"/>
            </a:endParaRPr>
          </a:p>
          <a:p>
            <a:pPr marL="285840" indent="-284400" algn="just">
              <a:lnSpc>
                <a:spcPct val="100000"/>
              </a:lnSpc>
              <a:buClr>
                <a:srgbClr val="000000"/>
              </a:buClr>
              <a:buSzPct val="80000"/>
              <a:buFont typeface="Wingdings" charset="2"/>
              <a:buChar char=""/>
            </a:pPr>
            <a:r>
              <a:rPr lang="es-ES" sz="1600" b="0" strike="noStrike" spc="-1">
                <a:solidFill>
                  <a:srgbClr val="000000"/>
                </a:solidFill>
                <a:latin typeface="Verdana"/>
                <a:ea typeface="Verdana"/>
              </a:rPr>
              <a:t>Exportació directa a Mendeley</a:t>
            </a:r>
            <a:endParaRPr lang="ca-ES" sz="1600" b="0" strike="noStrike" spc="-1">
              <a:latin typeface="Arial"/>
            </a:endParaRPr>
          </a:p>
        </p:txBody>
      </p:sp>
      <p:sp>
        <p:nvSpPr>
          <p:cNvPr id="213" name="CustomShape 2"/>
          <p:cNvSpPr/>
          <p:nvPr/>
        </p:nvSpPr>
        <p:spPr>
          <a:xfrm>
            <a:off x="230400" y="146412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Característique</a:t>
            </a:r>
            <a:r>
              <a:rPr lang="ca-ES" sz="1600" b="0" strike="noStrike" spc="-1">
                <a:solidFill>
                  <a:srgbClr val="FFFFFF"/>
                </a:solidFill>
                <a:latin typeface="Verdana"/>
                <a:ea typeface="Verdana"/>
              </a:rPr>
              <a:t>s</a:t>
            </a:r>
            <a:endParaRPr lang="ca-ES" sz="1600" b="0" strike="noStrike" spc="-1">
              <a:latin typeface="Arial"/>
            </a:endParaRPr>
          </a:p>
        </p:txBody>
      </p:sp>
      <p:sp>
        <p:nvSpPr>
          <p:cNvPr id="214" name="CustomShape 3"/>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Sociological Abstracts</a:t>
            </a:r>
            <a:endParaRPr lang="ca-ES" sz="1800" b="0" strike="noStrike" spc="-1">
              <a:latin typeface="Arial"/>
            </a:endParaRPr>
          </a:p>
        </p:txBody>
      </p:sp>
      <p:pic>
        <p:nvPicPr>
          <p:cNvPr id="215" name="Imatge 7"/>
          <p:cNvPicPr/>
          <p:nvPr/>
        </p:nvPicPr>
        <p:blipFill>
          <a:blip r:embed="rId2" cstate="print"/>
          <a:stretch/>
        </p:blipFill>
        <p:spPr>
          <a:xfrm>
            <a:off x="1877040" y="3531960"/>
            <a:ext cx="5406480" cy="2847960"/>
          </a:xfrm>
          <a:prstGeom prst="rect">
            <a:avLst/>
          </a:prstGeom>
          <a:ln w="0">
            <a:noFill/>
          </a:ln>
        </p:spPr>
      </p:pic>
      <p:sp>
        <p:nvSpPr>
          <p:cNvPr id="6" name="QuadreDeText 5"/>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1"/>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Sociological Abstracts</a:t>
            </a:r>
            <a:endParaRPr lang="ca-ES" sz="1800" b="0" strike="noStrike" spc="-1">
              <a:latin typeface="Arial"/>
            </a:endParaRPr>
          </a:p>
        </p:txBody>
      </p:sp>
      <p:sp>
        <p:nvSpPr>
          <p:cNvPr id="217" name="CustomShape 2"/>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Cerques</a:t>
            </a:r>
            <a:endParaRPr lang="ca-ES" sz="1600" b="0" strike="noStrike" spc="-1">
              <a:latin typeface="Arial"/>
            </a:endParaRPr>
          </a:p>
        </p:txBody>
      </p:sp>
      <p:sp>
        <p:nvSpPr>
          <p:cNvPr id="218" name="CustomShape 3"/>
          <p:cNvSpPr/>
          <p:nvPr/>
        </p:nvSpPr>
        <p:spPr>
          <a:xfrm>
            <a:off x="230400" y="1872000"/>
            <a:ext cx="8589240" cy="291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La cerca bàsica permet cercar dins del títol, autor, resum, matèries, text complet i etiquetes personalitzades</a:t>
            </a:r>
            <a:endParaRPr lang="ca-ES" sz="1600" b="0" strike="noStrike" spc="-1">
              <a:latin typeface="Arial"/>
            </a:endParaRPr>
          </a:p>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La cerca avançada permet escollir els camps dels registres on volem localitzar els termes triats i combinar-los amb l’ús dels operadors booleans i modificadors. Ens ofereix dues opcions: diferents camps de cerca, o bé mitjançant la línia de comandaments (amb codis de camp)</a:t>
            </a:r>
            <a:endParaRPr lang="ca-ES" sz="1600" b="0" strike="noStrike" spc="-1">
              <a:latin typeface="Arial"/>
            </a:endParaRPr>
          </a:p>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Tant la cerca bàsica com l’avançada ens ofereixen la possibilitat de restringir els resultats escollint només els documents avaluats per experts, o segons el tipus de font, el tipus de document, la data de publicació, el títol de la revista, la matèria o l’idioma. També ens ofereix les “Búsquedas relacionadas”, basant-se en els termes que haguem fet servir per a la cerca</a:t>
            </a:r>
            <a:endParaRPr lang="ca-ES" sz="1600" b="0" strike="noStrike" spc="-1">
              <a:latin typeface="Arial"/>
            </a:endParaRPr>
          </a:p>
        </p:txBody>
      </p:sp>
      <p:pic>
        <p:nvPicPr>
          <p:cNvPr id="219" name="Imatge 5"/>
          <p:cNvPicPr/>
          <p:nvPr/>
        </p:nvPicPr>
        <p:blipFill>
          <a:blip r:embed="rId2" cstate="print"/>
          <a:stretch/>
        </p:blipFill>
        <p:spPr>
          <a:xfrm>
            <a:off x="3767760" y="4912560"/>
            <a:ext cx="1665000" cy="1557360"/>
          </a:xfrm>
          <a:prstGeom prst="rect">
            <a:avLst/>
          </a:prstGeom>
          <a:ln w="0">
            <a:noFill/>
          </a:ln>
        </p:spPr>
      </p:pic>
      <p:sp>
        <p:nvSpPr>
          <p:cNvPr id="6" name="QuadreDeText 5"/>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Resultats</a:t>
            </a:r>
            <a:endParaRPr lang="ca-ES" sz="1600" b="0" strike="noStrike" spc="-1">
              <a:latin typeface="Arial"/>
            </a:endParaRPr>
          </a:p>
        </p:txBody>
      </p:sp>
      <p:sp>
        <p:nvSpPr>
          <p:cNvPr id="221" name="CustomShape 2"/>
          <p:cNvSpPr/>
          <p:nvPr/>
        </p:nvSpPr>
        <p:spPr>
          <a:xfrm>
            <a:off x="230400" y="1872000"/>
            <a:ext cx="8601120" cy="211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Els resultats s’ordenen per rellevància, però es poden ordenar per data de publicació</a:t>
            </a:r>
            <a:endParaRPr lang="ca-ES" sz="1600" b="0" strike="noStrike" spc="-1">
              <a:latin typeface="Arial"/>
            </a:endParaRPr>
          </a:p>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Proquest ens permet guardar la informació recuperada (ja sigui tots els resultats d’una cerca o només les entrades seleccionades) al nostre compte personal. D’aquests resultats en podem obtenir la citació (en diferents formats), podem enviar-los per correu electrònic, imprimirlos o bé exportar-los. Es poden exportar també al gestor bibliogràfic Mendeley (per a la qual cosa haurem de desar el fitxer en format RIS)</a:t>
            </a:r>
            <a:endParaRPr lang="ca-ES" sz="1600" b="0" strike="noStrike" spc="-1">
              <a:latin typeface="Arial"/>
            </a:endParaRPr>
          </a:p>
        </p:txBody>
      </p:sp>
      <p:pic>
        <p:nvPicPr>
          <p:cNvPr id="222" name="Imatge 1"/>
          <p:cNvPicPr/>
          <p:nvPr/>
        </p:nvPicPr>
        <p:blipFill>
          <a:blip r:embed="rId2" cstate="print"/>
          <a:stretch/>
        </p:blipFill>
        <p:spPr>
          <a:xfrm>
            <a:off x="2502720" y="4168080"/>
            <a:ext cx="4152240" cy="2241720"/>
          </a:xfrm>
          <a:prstGeom prst="rect">
            <a:avLst/>
          </a:prstGeom>
          <a:ln w="0">
            <a:noFill/>
          </a:ln>
        </p:spPr>
      </p:pic>
      <p:sp>
        <p:nvSpPr>
          <p:cNvPr id="223" name="CustomShape 3"/>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Sociological Abstracts</a:t>
            </a:r>
            <a:endParaRPr lang="ca-ES" sz="1800" b="0" strike="noStrike" spc="-1">
              <a:latin typeface="Arial"/>
            </a:endParaRPr>
          </a:p>
        </p:txBody>
      </p:sp>
      <p:sp>
        <p:nvSpPr>
          <p:cNvPr id="6" name="QuadreDeText 5"/>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2286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dirty="0">
                <a:solidFill>
                  <a:srgbClr val="FFFFFF"/>
                </a:solidFill>
                <a:latin typeface="Verdana"/>
                <a:ea typeface="Verdana"/>
              </a:rPr>
              <a:t>Objectius de la guia</a:t>
            </a:r>
            <a:endParaRPr lang="ca-ES" sz="1800" b="0" strike="noStrike" spc="-1" dirty="0">
              <a:latin typeface="Arial"/>
            </a:endParaRPr>
          </a:p>
        </p:txBody>
      </p:sp>
      <p:sp>
        <p:nvSpPr>
          <p:cNvPr id="89" name="CustomShape 2"/>
          <p:cNvSpPr/>
          <p:nvPr/>
        </p:nvSpPr>
        <p:spPr>
          <a:xfrm>
            <a:off x="228600" y="1617480"/>
            <a:ext cx="7784640" cy="289164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ca-ES" sz="1800" b="0" strike="noStrike" spc="-1" dirty="0">
              <a:latin typeface="Arial"/>
            </a:endParaRPr>
          </a:p>
          <a:p>
            <a:pPr marL="285840" indent="-284400">
              <a:lnSpc>
                <a:spcPct val="150000"/>
              </a:lnSpc>
              <a:spcBef>
                <a:spcPts val="600"/>
              </a:spcBef>
              <a:buClr>
                <a:srgbClr val="000000"/>
              </a:buClr>
              <a:buSzPct val="80000"/>
              <a:buFont typeface="Wingdings" charset="2"/>
              <a:buChar char=""/>
            </a:pPr>
            <a:r>
              <a:rPr lang="ca-ES" sz="1600" spc="-1" dirty="0">
                <a:latin typeface="Verdana"/>
              </a:rPr>
              <a:t>Conèixer els recursos a l’abast de professors i estudiants </a:t>
            </a:r>
          </a:p>
          <a:p>
            <a:pPr marL="1440">
              <a:lnSpc>
                <a:spcPct val="150000"/>
              </a:lnSpc>
              <a:spcBef>
                <a:spcPts val="600"/>
              </a:spcBef>
              <a:buClr>
                <a:srgbClr val="000000"/>
              </a:buClr>
              <a:buSzPct val="80000"/>
            </a:pPr>
            <a:r>
              <a:rPr lang="ca-ES" sz="1600" spc="-1" dirty="0">
                <a:solidFill>
                  <a:srgbClr val="000000"/>
                </a:solidFill>
                <a:latin typeface="Verdana"/>
                <a:ea typeface="Verdana"/>
              </a:rPr>
              <a:t>d’Economia i Empresa per cercar informació </a:t>
            </a:r>
          </a:p>
          <a:p>
            <a:pPr marL="285840" indent="-284400">
              <a:lnSpc>
                <a:spcPct val="150000"/>
              </a:lnSpc>
              <a:spcBef>
                <a:spcPts val="600"/>
              </a:spcBef>
              <a:buClr>
                <a:srgbClr val="000000"/>
              </a:buClr>
              <a:buSzPct val="80000"/>
              <a:buFont typeface="Wingdings" charset="2"/>
              <a:buChar char=""/>
            </a:pPr>
            <a:r>
              <a:rPr lang="ca-ES" sz="1600" spc="-1" dirty="0">
                <a:solidFill>
                  <a:srgbClr val="000000"/>
                </a:solidFill>
                <a:latin typeface="Verdana"/>
                <a:ea typeface="Verdana"/>
              </a:rPr>
              <a:t>Aproximar </a:t>
            </a:r>
            <a:r>
              <a:rPr lang="ca-ES" sz="1600" b="0" strike="noStrike" spc="-1" dirty="0">
                <a:solidFill>
                  <a:srgbClr val="000000"/>
                </a:solidFill>
                <a:latin typeface="Verdana"/>
                <a:ea typeface="Verdana"/>
              </a:rPr>
              <a:t>les bases de dades als usuaris</a:t>
            </a:r>
            <a:endParaRPr lang="ca-ES" sz="1600" b="0" strike="noStrike" spc="-1" dirty="0">
              <a:latin typeface="Arial"/>
            </a:endParaRPr>
          </a:p>
          <a:p>
            <a:pPr marL="285840" indent="-284400">
              <a:lnSpc>
                <a:spcPct val="150000"/>
              </a:lnSpc>
              <a:spcBef>
                <a:spcPts val="600"/>
              </a:spcBef>
              <a:buClr>
                <a:srgbClr val="000000"/>
              </a:buClr>
              <a:buSzPct val="80000"/>
              <a:buFont typeface="Wingdings" charset="2"/>
              <a:buChar char=""/>
            </a:pPr>
            <a:r>
              <a:rPr lang="ca-ES" sz="1600" spc="-1" dirty="0">
                <a:latin typeface="Verdana"/>
              </a:rPr>
              <a:t>Trobar informació de qualitat per a la creació de treballs </a:t>
            </a:r>
            <a:r>
              <a:rPr lang="ca-ES" sz="1600" b="0" strike="noStrike" spc="-1" dirty="0">
                <a:solidFill>
                  <a:srgbClr val="000000"/>
                </a:solidFill>
                <a:latin typeface="Verdana"/>
                <a:ea typeface="Verdana"/>
              </a:rPr>
              <a:t>acadèmics</a:t>
            </a:r>
            <a:endParaRPr lang="ca-ES" sz="1600" b="0" strike="noStrike" spc="-1" dirty="0">
              <a:latin typeface="Arial"/>
            </a:endParaRPr>
          </a:p>
          <a:p>
            <a:pPr>
              <a:lnSpc>
                <a:spcPct val="100000"/>
              </a:lnSpc>
            </a:pPr>
            <a:endParaRPr lang="ca-ES" sz="1600" b="0" strike="noStrike" spc="-1" dirty="0">
              <a:latin typeface="Arial"/>
            </a:endParaRPr>
          </a:p>
          <a:p>
            <a:pPr>
              <a:lnSpc>
                <a:spcPct val="100000"/>
              </a:lnSpc>
            </a:pPr>
            <a:endParaRPr lang="ca-ES" sz="1600" b="0" strike="noStrike" spc="-1" dirty="0">
              <a:latin typeface="Arial"/>
            </a:endParaRPr>
          </a:p>
          <a:p>
            <a:pPr>
              <a:lnSpc>
                <a:spcPct val="100000"/>
              </a:lnSpc>
            </a:pPr>
            <a:endParaRPr lang="ca-ES" sz="1600" b="0" strike="noStrike" spc="-1" dirty="0">
              <a:latin typeface="Arial"/>
            </a:endParaRPr>
          </a:p>
        </p:txBody>
      </p:sp>
      <p:pic>
        <p:nvPicPr>
          <p:cNvPr id="90" name="Imatge 2"/>
          <p:cNvPicPr/>
          <p:nvPr/>
        </p:nvPicPr>
        <p:blipFill>
          <a:blip r:embed="rId3" cstate="print"/>
          <a:stretch/>
        </p:blipFill>
        <p:spPr>
          <a:xfrm>
            <a:off x="6977268" y="1594777"/>
            <a:ext cx="1807200" cy="1807200"/>
          </a:xfrm>
          <a:prstGeom prst="rect">
            <a:avLst/>
          </a:prstGeom>
          <a:ln w="0">
            <a:noFill/>
          </a:ln>
        </p:spPr>
      </p:pic>
      <p:pic>
        <p:nvPicPr>
          <p:cNvPr id="91" name="Imatge 5"/>
          <p:cNvPicPr/>
          <p:nvPr/>
        </p:nvPicPr>
        <p:blipFill>
          <a:blip r:embed="rId4" cstate="print"/>
          <a:stretch/>
        </p:blipFill>
        <p:spPr>
          <a:xfrm>
            <a:off x="3095836" y="4293096"/>
            <a:ext cx="2952328" cy="2267680"/>
          </a:xfrm>
          <a:prstGeom prst="rect">
            <a:avLst/>
          </a:prstGeom>
          <a:ln w="0">
            <a:noFill/>
          </a:ln>
        </p:spPr>
      </p:pic>
      <p:sp>
        <p:nvSpPr>
          <p:cNvPr id="6" name="QuadreDeText 5"/>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5" action="ppaction://hlinksldjump"/>
              </a:rPr>
              <a:t>Inici</a:t>
            </a:r>
            <a:endParaRPr lang="es-E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ustomShape 1"/>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Resultats</a:t>
            </a:r>
            <a:endParaRPr lang="ca-ES" sz="1600" b="0" strike="noStrike" spc="-1">
              <a:latin typeface="Arial"/>
            </a:endParaRPr>
          </a:p>
        </p:txBody>
      </p:sp>
      <p:sp>
        <p:nvSpPr>
          <p:cNvPr id="225" name="CustomShape 2"/>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Sociological Abstracts</a:t>
            </a:r>
            <a:endParaRPr lang="ca-ES" sz="1800" b="0" strike="noStrike" spc="-1">
              <a:latin typeface="Arial"/>
            </a:endParaRPr>
          </a:p>
        </p:txBody>
      </p:sp>
      <p:sp>
        <p:nvSpPr>
          <p:cNvPr id="226" name="CustomShape 3"/>
          <p:cNvSpPr/>
          <p:nvPr/>
        </p:nvSpPr>
        <p:spPr>
          <a:xfrm>
            <a:off x="230400" y="1872000"/>
            <a:ext cx="8601120" cy="2356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Cada registre bibliogràfic el podem veure en Vista breu, Vista detallada o al complet, amb totes les dades del document (resum, autoria, títol, publicació, tipus de document, matèries, ISSN, números d’identificació, etc.). També podem veure documents similars, accedir als articles que comparteixen referències amb el que hem triat i veure’ls ordenats pel nombre de referències compartides. Quan les cites i referències estan indexades, accedim també a veure qui ha citat el document i la bibliografia que porta</a:t>
            </a:r>
            <a:endParaRPr lang="ca-ES" sz="1600" b="0" strike="noStrike" spc="-1">
              <a:latin typeface="Arial"/>
            </a:endParaRPr>
          </a:p>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Cada registre porta la icona            que dóna accés a l’article mitjançant el gestor d’enllaços Full Text Finder (FTF)</a:t>
            </a:r>
            <a:endParaRPr lang="ca-ES" sz="1600" b="0" strike="noStrike" spc="-1">
              <a:latin typeface="Arial"/>
            </a:endParaRPr>
          </a:p>
        </p:txBody>
      </p:sp>
      <p:pic>
        <p:nvPicPr>
          <p:cNvPr id="227" name="Imatge 5"/>
          <p:cNvPicPr/>
          <p:nvPr/>
        </p:nvPicPr>
        <p:blipFill>
          <a:blip r:embed="rId2" cstate="print"/>
          <a:stretch/>
        </p:blipFill>
        <p:spPr>
          <a:xfrm>
            <a:off x="3741120" y="3686760"/>
            <a:ext cx="789120" cy="292680"/>
          </a:xfrm>
          <a:prstGeom prst="rect">
            <a:avLst/>
          </a:prstGeom>
          <a:ln w="0">
            <a:noFill/>
          </a:ln>
        </p:spPr>
      </p:pic>
      <p:pic>
        <p:nvPicPr>
          <p:cNvPr id="228" name="Imatge 6"/>
          <p:cNvPicPr/>
          <p:nvPr/>
        </p:nvPicPr>
        <p:blipFill>
          <a:blip r:embed="rId3" cstate="print"/>
          <a:stretch/>
        </p:blipFill>
        <p:spPr>
          <a:xfrm>
            <a:off x="2288520" y="4420440"/>
            <a:ext cx="4568760" cy="2099520"/>
          </a:xfrm>
          <a:prstGeom prst="rect">
            <a:avLst/>
          </a:prstGeom>
          <a:ln w="0">
            <a:noFill/>
          </a:ln>
        </p:spPr>
      </p:pic>
      <p:sp>
        <p:nvSpPr>
          <p:cNvPr id="7" name="QuadreDeText 6"/>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4" action="ppaction://hlinksldjump"/>
              </a:rPr>
              <a:t>Inici</a:t>
            </a:r>
            <a:endParaRPr lang="es-ES"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CustomShape 1"/>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Amadeus i Sabi</a:t>
            </a:r>
            <a:endParaRPr lang="ca-ES" sz="1800" b="0" strike="noStrike" spc="-1">
              <a:latin typeface="Arial"/>
            </a:endParaRPr>
          </a:p>
        </p:txBody>
      </p:sp>
      <p:graphicFrame>
        <p:nvGraphicFramePr>
          <p:cNvPr id="230" name="Table 2"/>
          <p:cNvGraphicFramePr/>
          <p:nvPr/>
        </p:nvGraphicFramePr>
        <p:xfrm>
          <a:off x="230760" y="1453320"/>
          <a:ext cx="8614440" cy="370800"/>
        </p:xfrm>
        <a:graphic>
          <a:graphicData uri="http://schemas.openxmlformats.org/drawingml/2006/table">
            <a:tbl>
              <a:tblPr/>
              <a:tblGrid>
                <a:gridCol w="8614440">
                  <a:extLst>
                    <a:ext uri="{9D8B030D-6E8A-4147-A177-3AD203B41FA5}">
                      <a16:colId xmlns:a16="http://schemas.microsoft.com/office/drawing/2014/main" val="20000"/>
                    </a:ext>
                  </a:extLst>
                </a:gridCol>
              </a:tblGrid>
              <a:tr h="370800">
                <a:tc>
                  <a:txBody>
                    <a:bodyPr/>
                    <a:lstStyle/>
                    <a:p>
                      <a:pPr>
                        <a:lnSpc>
                          <a:spcPct val="100000"/>
                        </a:lnSpc>
                      </a:pPr>
                      <a:r>
                        <a:rPr lang="ca-ES" sz="1600" b="1" strike="noStrike" spc="-1">
                          <a:solidFill>
                            <a:srgbClr val="FFFFFF"/>
                          </a:solidFill>
                          <a:latin typeface="Verdana"/>
                          <a:ea typeface="Verdana"/>
                        </a:rPr>
                        <a:t>Pàgina inicial</a:t>
                      </a:r>
                      <a:endParaRPr lang="ca-ES"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extLst>
                  <a:ext uri="{0D108BD9-81ED-4DB2-BD59-A6C34878D82A}">
                    <a16:rowId xmlns:a16="http://schemas.microsoft.com/office/drawing/2014/main" val="10000"/>
                  </a:ext>
                </a:extLst>
              </a:tr>
            </a:tbl>
          </a:graphicData>
        </a:graphic>
      </p:graphicFrame>
      <p:sp>
        <p:nvSpPr>
          <p:cNvPr id="231" name="CustomShape 3"/>
          <p:cNvSpPr/>
          <p:nvPr/>
        </p:nvSpPr>
        <p:spPr>
          <a:xfrm>
            <a:off x="6120000" y="5884560"/>
            <a:ext cx="2519280" cy="30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ca-ES" sz="1400" b="0" u="sng" strike="noStrike" spc="-1">
                <a:solidFill>
                  <a:srgbClr val="0563C1"/>
                </a:solidFill>
                <a:uFillTx/>
                <a:latin typeface="Verdana"/>
                <a:ea typeface="DejaVu Sans"/>
                <a:hlinkClick r:id="rId2"/>
              </a:rPr>
              <a:t>Més informació Sabi</a:t>
            </a:r>
            <a:endParaRPr lang="ca-ES" sz="1400" b="0" strike="noStrike" spc="-1">
              <a:latin typeface="Arial"/>
            </a:endParaRPr>
          </a:p>
          <a:p>
            <a:pPr>
              <a:lnSpc>
                <a:spcPct val="100000"/>
              </a:lnSpc>
            </a:pPr>
            <a:endParaRPr lang="ca-ES" sz="1400" b="0" strike="noStrike" spc="-1">
              <a:latin typeface="Arial"/>
            </a:endParaRPr>
          </a:p>
        </p:txBody>
      </p:sp>
      <p:pic>
        <p:nvPicPr>
          <p:cNvPr id="232" name="Imatge 231"/>
          <p:cNvPicPr/>
          <p:nvPr/>
        </p:nvPicPr>
        <p:blipFill>
          <a:blip r:embed="rId3" cstate="print"/>
          <a:stretch/>
        </p:blipFill>
        <p:spPr>
          <a:xfrm>
            <a:off x="645480" y="2280600"/>
            <a:ext cx="7853040" cy="2939040"/>
          </a:xfrm>
          <a:prstGeom prst="rect">
            <a:avLst/>
          </a:prstGeom>
          <a:ln w="0">
            <a:noFill/>
          </a:ln>
        </p:spPr>
      </p:pic>
      <p:sp>
        <p:nvSpPr>
          <p:cNvPr id="233" name="CustomShape 4"/>
          <p:cNvSpPr/>
          <p:nvPr/>
        </p:nvSpPr>
        <p:spPr>
          <a:xfrm>
            <a:off x="6120000" y="6192000"/>
            <a:ext cx="2519640" cy="30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ca-ES" sz="1400" b="0" u="sng" strike="noStrike" spc="-1">
                <a:solidFill>
                  <a:srgbClr val="0563C1"/>
                </a:solidFill>
                <a:uFillTx/>
                <a:latin typeface="Verdana"/>
                <a:ea typeface="DejaVu Sans"/>
                <a:hlinkClick r:id="rId4"/>
              </a:rPr>
              <a:t>Més informació Amadeus</a:t>
            </a:r>
            <a:endParaRPr lang="ca-ES" sz="1400" b="0" strike="noStrike" spc="-1">
              <a:latin typeface="Arial"/>
            </a:endParaRPr>
          </a:p>
          <a:p>
            <a:pPr>
              <a:lnSpc>
                <a:spcPct val="100000"/>
              </a:lnSpc>
            </a:pPr>
            <a:endParaRPr lang="ca-ES" sz="1400" b="0" strike="noStrike" spc="-1">
              <a:latin typeface="Arial"/>
            </a:endParaRPr>
          </a:p>
        </p:txBody>
      </p:sp>
      <p:sp>
        <p:nvSpPr>
          <p:cNvPr id="7" name="QuadreDeText 6"/>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5" action="ppaction://hlinksldjump"/>
              </a:rPr>
              <a:t>Inici</a:t>
            </a:r>
            <a:endParaRPr lang="es-ES" sz="1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Imatge 233"/>
          <p:cNvPicPr/>
          <p:nvPr/>
        </p:nvPicPr>
        <p:blipFill>
          <a:blip r:embed="rId2" cstate="print"/>
          <a:stretch/>
        </p:blipFill>
        <p:spPr>
          <a:xfrm>
            <a:off x="4422240" y="1998720"/>
            <a:ext cx="2485440" cy="1837440"/>
          </a:xfrm>
          <a:prstGeom prst="rect">
            <a:avLst/>
          </a:prstGeom>
          <a:ln w="0">
            <a:noFill/>
          </a:ln>
        </p:spPr>
      </p:pic>
      <p:pic>
        <p:nvPicPr>
          <p:cNvPr id="235" name="Imatge 234"/>
          <p:cNvPicPr/>
          <p:nvPr/>
        </p:nvPicPr>
        <p:blipFill>
          <a:blip r:embed="rId3" cstate="print"/>
          <a:stretch/>
        </p:blipFill>
        <p:spPr>
          <a:xfrm>
            <a:off x="540000" y="4118040"/>
            <a:ext cx="3059640" cy="2361600"/>
          </a:xfrm>
          <a:prstGeom prst="rect">
            <a:avLst/>
          </a:prstGeom>
          <a:ln w="0">
            <a:noFill/>
          </a:ln>
        </p:spPr>
      </p:pic>
      <p:sp>
        <p:nvSpPr>
          <p:cNvPr id="236" name="CustomShape 1"/>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Amadeus i Sabi</a:t>
            </a:r>
            <a:endParaRPr lang="ca-ES" sz="1800" b="0" strike="noStrike" spc="-1">
              <a:latin typeface="Arial"/>
            </a:endParaRPr>
          </a:p>
        </p:txBody>
      </p:sp>
      <p:sp>
        <p:nvSpPr>
          <p:cNvPr id="237" name="CustomShape 2"/>
          <p:cNvSpPr/>
          <p:nvPr/>
        </p:nvSpPr>
        <p:spPr>
          <a:xfrm>
            <a:off x="230400" y="1872000"/>
            <a:ext cx="860112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Bases de dades que contenen informació econòmica i financera d’empreses espanyoles (Sabi) i europees (Amadeus). Compten amb programari d’anàlisi financera.</a:t>
            </a:r>
            <a:endParaRPr lang="ca-ES" sz="1600" b="0" strike="noStrike" spc="-1">
              <a:latin typeface="Arial"/>
            </a:endParaRPr>
          </a:p>
        </p:txBody>
      </p:sp>
      <p:sp>
        <p:nvSpPr>
          <p:cNvPr id="238" name="CustomShape 3"/>
          <p:cNvSpPr/>
          <p:nvPr/>
        </p:nvSpPr>
        <p:spPr>
          <a:xfrm>
            <a:off x="3402000" y="4366440"/>
            <a:ext cx="5417640" cy="1306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Informació econòmica d’empreses</a:t>
            </a:r>
            <a:endParaRPr lang="ca-ES" sz="1600" b="0" strike="noStrike" spc="-1">
              <a:latin typeface="Arial"/>
            </a:endParaRPr>
          </a:p>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Informes d’empreses</a:t>
            </a:r>
            <a:endParaRPr lang="ca-ES" sz="1600" b="0" strike="noStrike" spc="-1">
              <a:latin typeface="Arial"/>
            </a:endParaRPr>
          </a:p>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Dipòsits de comptes</a:t>
            </a:r>
            <a:endParaRPr lang="ca-ES" sz="1600" b="0" strike="noStrike" spc="-1">
              <a:latin typeface="Arial"/>
            </a:endParaRPr>
          </a:p>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Estats financers, ràtios, accionistes, empreses filials, classificacions d’activitat, etc. </a:t>
            </a:r>
            <a:endParaRPr lang="ca-ES" sz="1600" b="0" strike="noStrike" spc="-1">
              <a:latin typeface="Arial"/>
            </a:endParaRPr>
          </a:p>
        </p:txBody>
      </p:sp>
      <p:sp>
        <p:nvSpPr>
          <p:cNvPr id="239" name="CustomShape 4"/>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Característiques</a:t>
            </a:r>
            <a:endParaRPr lang="ca-ES" sz="1600" b="0" strike="noStrike" spc="-1">
              <a:latin typeface="Arial"/>
            </a:endParaRPr>
          </a:p>
        </p:txBody>
      </p:sp>
      <p:sp>
        <p:nvSpPr>
          <p:cNvPr id="240" name="CustomShape 5"/>
          <p:cNvSpPr/>
          <p:nvPr/>
        </p:nvSpPr>
        <p:spPr>
          <a:xfrm>
            <a:off x="230400" y="34848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Continguts</a:t>
            </a:r>
            <a:endParaRPr lang="ca-ES" sz="1600" b="0" strike="noStrike" spc="-1">
              <a:latin typeface="Arial"/>
            </a:endParaRPr>
          </a:p>
        </p:txBody>
      </p:sp>
      <p:pic>
        <p:nvPicPr>
          <p:cNvPr id="241" name="Imatge 240"/>
          <p:cNvPicPr/>
          <p:nvPr/>
        </p:nvPicPr>
        <p:blipFill>
          <a:blip r:embed="rId4" cstate="print"/>
          <a:stretch/>
        </p:blipFill>
        <p:spPr>
          <a:xfrm>
            <a:off x="1851120" y="2059560"/>
            <a:ext cx="2324520" cy="1720080"/>
          </a:xfrm>
          <a:prstGeom prst="rect">
            <a:avLst/>
          </a:prstGeom>
          <a:ln w="0">
            <a:noFill/>
          </a:ln>
        </p:spPr>
      </p:pic>
      <p:sp>
        <p:nvSpPr>
          <p:cNvPr id="10" name="QuadreDeText 9"/>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5" action="ppaction://hlinksldjump"/>
              </a:rPr>
              <a:t>Inici</a:t>
            </a:r>
            <a:endParaRPr lang="es-ES"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Imatge 2"/>
          <p:cNvPicPr/>
          <p:nvPr/>
        </p:nvPicPr>
        <p:blipFill>
          <a:blip r:embed="rId2" cstate="print"/>
          <a:stretch/>
        </p:blipFill>
        <p:spPr>
          <a:xfrm>
            <a:off x="2822760" y="2679480"/>
            <a:ext cx="3016800" cy="2007000"/>
          </a:xfrm>
          <a:prstGeom prst="rect">
            <a:avLst/>
          </a:prstGeom>
          <a:ln w="0">
            <a:noFill/>
          </a:ln>
        </p:spPr>
      </p:pic>
      <p:sp>
        <p:nvSpPr>
          <p:cNvPr id="243" name="CustomShape 1"/>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Accés Obert (Open Access)</a:t>
            </a:r>
            <a:endParaRPr lang="ca-ES" sz="1800" b="0" strike="noStrike" spc="-1">
              <a:latin typeface="Arial"/>
            </a:endParaRPr>
          </a:p>
        </p:txBody>
      </p:sp>
      <p:sp>
        <p:nvSpPr>
          <p:cNvPr id="244" name="CustomShape 2"/>
          <p:cNvSpPr/>
          <p:nvPr/>
        </p:nvSpPr>
        <p:spPr>
          <a:xfrm>
            <a:off x="230400" y="1523880"/>
            <a:ext cx="8638560" cy="4755240"/>
          </a:xfrm>
          <a:prstGeom prst="rect">
            <a:avLst/>
          </a:prstGeom>
          <a:noFill/>
          <a:ln w="63360">
            <a:solidFill>
              <a:srgbClr val="4F81BD"/>
            </a:solidFill>
            <a:miter/>
          </a:ln>
        </p:spPr>
        <p:style>
          <a:lnRef idx="0">
            <a:scrgbClr r="0" g="0" b="0"/>
          </a:lnRef>
          <a:fillRef idx="0">
            <a:scrgbClr r="0" g="0" b="0"/>
          </a:fillRef>
          <a:effectRef idx="0">
            <a:scrgbClr r="0" g="0" b="0"/>
          </a:effectRef>
          <a:fontRef idx="minor"/>
        </p:style>
        <p:txBody>
          <a:bodyPr lIns="90000" tIns="46800" rIns="90000" bIns="46800">
            <a:noAutofit/>
          </a:bodyPr>
          <a:lstStyle/>
          <a:p>
            <a:pPr>
              <a:lnSpc>
                <a:spcPct val="115000"/>
              </a:lnSpc>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a-ES" sz="1800" b="0" strike="noStrike" spc="-1">
              <a:latin typeface="Arial"/>
            </a:endParaRPr>
          </a:p>
          <a:p>
            <a:pPr marL="285840" indent="-284400">
              <a:lnSpc>
                <a:spcPct val="115000"/>
              </a:lnSpc>
              <a:spcBef>
                <a:spcPts val="499"/>
              </a:spcBef>
              <a:buClr>
                <a:srgbClr val="000000"/>
              </a:buClr>
              <a:buSzPct val="80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z="1600" b="0" strike="noStrike" spc="-1">
                <a:solidFill>
                  <a:srgbClr val="000000"/>
                </a:solidFill>
                <a:latin typeface="Verdana"/>
                <a:ea typeface="Verdana"/>
              </a:rPr>
              <a:t>És un moviment que sorgeix del desig dels autors de difondre els seus treballs, de la preocupació dels bibliotecaris per l’encariment de les publicacions i per l’avenç de les TIC</a:t>
            </a:r>
            <a:endParaRPr lang="ca-ES" sz="1600" b="0" strike="noStrike" spc="-1">
              <a:latin typeface="Arial"/>
            </a:endParaRPr>
          </a:p>
          <a:p>
            <a:pPr>
              <a:lnSpc>
                <a:spcPct val="115000"/>
              </a:lnSpc>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a-ES" sz="1600" b="0" strike="noStrike" spc="-1">
              <a:latin typeface="Arial"/>
            </a:endParaRPr>
          </a:p>
          <a:p>
            <a:pPr algn="ctr">
              <a:lnSpc>
                <a:spcPct val="115000"/>
              </a:lnSpc>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a-ES" sz="1600" b="0" strike="noStrike" spc="-1">
              <a:latin typeface="Arial"/>
            </a:endParaRPr>
          </a:p>
          <a:p>
            <a:pPr algn="ctr">
              <a:lnSpc>
                <a:spcPct val="115000"/>
              </a:lnSpc>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a-ES" sz="1600" b="0" strike="noStrike" spc="-1">
              <a:latin typeface="Arial"/>
            </a:endParaRPr>
          </a:p>
          <a:p>
            <a:pPr algn="ctr">
              <a:lnSpc>
                <a:spcPct val="115000"/>
              </a:lnSpc>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a-ES" sz="1600" b="0" strike="noStrike" spc="-1">
              <a:latin typeface="Arial"/>
            </a:endParaRPr>
          </a:p>
          <a:p>
            <a:pPr algn="ctr">
              <a:lnSpc>
                <a:spcPct val="115000"/>
              </a:lnSpc>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a-ES" sz="1600" b="0" strike="noStrike" spc="-1">
              <a:latin typeface="Arial"/>
            </a:endParaRPr>
          </a:p>
          <a:p>
            <a:pPr algn="ctr">
              <a:lnSpc>
                <a:spcPct val="115000"/>
              </a:lnSpc>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a-ES" sz="1600" b="0" strike="noStrike" spc="-1">
              <a:latin typeface="Arial"/>
            </a:endParaRPr>
          </a:p>
          <a:p>
            <a:pPr marL="343080" indent="-341640">
              <a:lnSpc>
                <a:spcPct val="115000"/>
              </a:lnSpc>
              <a:spcBef>
                <a:spcPts val="499"/>
              </a:spcBef>
              <a:buClr>
                <a:srgbClr val="000000"/>
              </a:buClr>
              <a:buSzPct val="80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z="1600" b="0" strike="noStrike" spc="-1">
                <a:solidFill>
                  <a:srgbClr val="000000"/>
                </a:solidFill>
                <a:latin typeface="Verdana"/>
                <a:ea typeface="Verdana"/>
              </a:rPr>
              <a:t>Qualsevol iniciativa que promogui l’accés en línia, gratuït, immediat i permanent al text complet d’un article científic o acadèmic des de qualsevol part del món sense barreres tècniques ni legals</a:t>
            </a:r>
            <a:endParaRPr lang="ca-ES" sz="1600" b="0" strike="noStrike" spc="-1">
              <a:latin typeface="Arial"/>
            </a:endParaRPr>
          </a:p>
        </p:txBody>
      </p:sp>
      <p:sp>
        <p:nvSpPr>
          <p:cNvPr id="5" name="QuadreDeText 4"/>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Repositoris (Accès obert)</a:t>
            </a:r>
            <a:endParaRPr lang="ca-ES" sz="1800" b="0" strike="noStrike" spc="-1">
              <a:latin typeface="Arial"/>
            </a:endParaRPr>
          </a:p>
        </p:txBody>
      </p:sp>
      <p:sp>
        <p:nvSpPr>
          <p:cNvPr id="246" name="CustomShape 2"/>
          <p:cNvSpPr/>
          <p:nvPr/>
        </p:nvSpPr>
        <p:spPr>
          <a:xfrm>
            <a:off x="968760" y="1794960"/>
            <a:ext cx="2693520" cy="29268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a-ES" sz="1600" b="1" strike="noStrike" spc="-1">
                <a:solidFill>
                  <a:srgbClr val="FFFFFF"/>
                </a:solidFill>
                <a:latin typeface="Verdana"/>
                <a:ea typeface="Verdana"/>
              </a:rPr>
              <a:t>UB</a:t>
            </a:r>
            <a:endParaRPr lang="ca-ES" sz="1600" b="0" strike="noStrike" spc="-1">
              <a:latin typeface="Arial"/>
            </a:endParaRPr>
          </a:p>
        </p:txBody>
      </p:sp>
      <p:sp>
        <p:nvSpPr>
          <p:cNvPr id="247" name="CustomShape 3"/>
          <p:cNvSpPr/>
          <p:nvPr/>
        </p:nvSpPr>
        <p:spPr>
          <a:xfrm>
            <a:off x="5447160" y="1778760"/>
            <a:ext cx="2694960" cy="29268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a-ES" sz="1600" b="1" strike="noStrike" spc="-1">
                <a:solidFill>
                  <a:srgbClr val="FFFFFF"/>
                </a:solidFill>
                <a:latin typeface="Verdana"/>
                <a:ea typeface="Verdana"/>
              </a:rPr>
              <a:t>Tesis</a:t>
            </a:r>
            <a:endParaRPr lang="ca-ES" sz="1600" b="0" strike="noStrike" spc="-1">
              <a:latin typeface="Arial"/>
            </a:endParaRPr>
          </a:p>
        </p:txBody>
      </p:sp>
      <p:sp>
        <p:nvSpPr>
          <p:cNvPr id="248" name="CustomShape 4"/>
          <p:cNvSpPr/>
          <p:nvPr/>
        </p:nvSpPr>
        <p:spPr>
          <a:xfrm>
            <a:off x="3127680" y="4529880"/>
            <a:ext cx="2693520" cy="29268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a-ES" sz="1600" b="1" strike="noStrike" spc="-1">
                <a:solidFill>
                  <a:srgbClr val="FFFFFF"/>
                </a:solidFill>
                <a:latin typeface="Verdana"/>
                <a:ea typeface="Verdana"/>
              </a:rPr>
              <a:t>Altres</a:t>
            </a:r>
            <a:endParaRPr lang="ca-ES" sz="1600" b="0" strike="noStrike" spc="-1">
              <a:latin typeface="Arial"/>
            </a:endParaRPr>
          </a:p>
        </p:txBody>
      </p:sp>
      <p:pic>
        <p:nvPicPr>
          <p:cNvPr id="249" name="Picture 2" descr="Resultat d'imatges de diposit digital ub"/>
          <p:cNvPicPr/>
          <p:nvPr/>
        </p:nvPicPr>
        <p:blipFill>
          <a:blip r:embed="rId2" cstate="print"/>
          <a:stretch/>
        </p:blipFill>
        <p:spPr>
          <a:xfrm>
            <a:off x="968760" y="2276640"/>
            <a:ext cx="1221120" cy="414720"/>
          </a:xfrm>
          <a:prstGeom prst="rect">
            <a:avLst/>
          </a:prstGeom>
          <a:ln w="0">
            <a:noFill/>
          </a:ln>
        </p:spPr>
      </p:pic>
      <p:pic>
        <p:nvPicPr>
          <p:cNvPr id="250" name="Picture 4" descr="Resultat d'imatges de rcub"/>
          <p:cNvPicPr/>
          <p:nvPr/>
        </p:nvPicPr>
        <p:blipFill>
          <a:blip r:embed="rId3" cstate="print"/>
          <a:stretch/>
        </p:blipFill>
        <p:spPr>
          <a:xfrm>
            <a:off x="2501640" y="2276640"/>
            <a:ext cx="1305000" cy="480240"/>
          </a:xfrm>
          <a:prstGeom prst="rect">
            <a:avLst/>
          </a:prstGeom>
          <a:ln w="0">
            <a:noFill/>
          </a:ln>
        </p:spPr>
      </p:pic>
      <p:pic>
        <p:nvPicPr>
          <p:cNvPr id="251" name="Picture 6" descr="Resultat d'imatges de raco acces obert"/>
          <p:cNvPicPr/>
          <p:nvPr/>
        </p:nvPicPr>
        <p:blipFill>
          <a:blip r:embed="rId4" cstate="print"/>
          <a:stretch/>
        </p:blipFill>
        <p:spPr>
          <a:xfrm>
            <a:off x="968760" y="3023280"/>
            <a:ext cx="812160" cy="665640"/>
          </a:xfrm>
          <a:prstGeom prst="rect">
            <a:avLst/>
          </a:prstGeom>
          <a:ln w="0">
            <a:noFill/>
          </a:ln>
        </p:spPr>
      </p:pic>
      <p:pic>
        <p:nvPicPr>
          <p:cNvPr id="252" name="Picture 8" descr="Resultat d'imatges de recercat"/>
          <p:cNvPicPr/>
          <p:nvPr/>
        </p:nvPicPr>
        <p:blipFill>
          <a:blip r:embed="rId5" cstate="print"/>
          <a:stretch/>
        </p:blipFill>
        <p:spPr>
          <a:xfrm>
            <a:off x="2261880" y="3157200"/>
            <a:ext cx="1134360" cy="487080"/>
          </a:xfrm>
          <a:prstGeom prst="rect">
            <a:avLst/>
          </a:prstGeom>
          <a:ln w="0">
            <a:noFill/>
          </a:ln>
        </p:spPr>
      </p:pic>
      <p:pic>
        <p:nvPicPr>
          <p:cNvPr id="253" name="Picture 10" descr="Resultat d'imatges de materials docents en xarca"/>
          <p:cNvPicPr/>
          <p:nvPr/>
        </p:nvPicPr>
        <p:blipFill>
          <a:blip r:embed="rId6" cstate="print"/>
          <a:stretch/>
        </p:blipFill>
        <p:spPr>
          <a:xfrm>
            <a:off x="1692360" y="3902760"/>
            <a:ext cx="1245960" cy="511920"/>
          </a:xfrm>
          <a:prstGeom prst="rect">
            <a:avLst/>
          </a:prstGeom>
          <a:ln w="0">
            <a:noFill/>
          </a:ln>
        </p:spPr>
      </p:pic>
      <p:pic>
        <p:nvPicPr>
          <p:cNvPr id="254" name="Picture 12" descr="Resultat d'imatges de tdx"/>
          <p:cNvPicPr/>
          <p:nvPr/>
        </p:nvPicPr>
        <p:blipFill>
          <a:blip r:embed="rId7" cstate="print"/>
          <a:stretch/>
        </p:blipFill>
        <p:spPr>
          <a:xfrm>
            <a:off x="5447160" y="2291040"/>
            <a:ext cx="1346760" cy="577800"/>
          </a:xfrm>
          <a:prstGeom prst="rect">
            <a:avLst/>
          </a:prstGeom>
          <a:ln w="0">
            <a:noFill/>
          </a:ln>
        </p:spPr>
      </p:pic>
      <p:pic>
        <p:nvPicPr>
          <p:cNvPr id="255" name="Picture 14" descr="Resultat d'imatges de teseo tesis"/>
          <p:cNvPicPr/>
          <p:nvPr/>
        </p:nvPicPr>
        <p:blipFill>
          <a:blip r:embed="rId8" cstate="print"/>
          <a:stretch/>
        </p:blipFill>
        <p:spPr>
          <a:xfrm>
            <a:off x="6897960" y="2248560"/>
            <a:ext cx="1269720" cy="615960"/>
          </a:xfrm>
          <a:prstGeom prst="rect">
            <a:avLst/>
          </a:prstGeom>
          <a:ln w="0">
            <a:noFill/>
          </a:ln>
        </p:spPr>
      </p:pic>
      <p:pic>
        <p:nvPicPr>
          <p:cNvPr id="256" name="Picture 16" descr="Resultat d'imatges de dialnet"/>
          <p:cNvPicPr/>
          <p:nvPr/>
        </p:nvPicPr>
        <p:blipFill>
          <a:blip r:embed="rId9" cstate="print"/>
          <a:stretch/>
        </p:blipFill>
        <p:spPr>
          <a:xfrm>
            <a:off x="5497560" y="2998440"/>
            <a:ext cx="1346760" cy="548280"/>
          </a:xfrm>
          <a:prstGeom prst="rect">
            <a:avLst/>
          </a:prstGeom>
          <a:ln w="0">
            <a:noFill/>
          </a:ln>
        </p:spPr>
      </p:pic>
      <p:pic>
        <p:nvPicPr>
          <p:cNvPr id="257" name="Picture 18" descr="Resultat d'imatges de dart europe"/>
          <p:cNvPicPr/>
          <p:nvPr/>
        </p:nvPicPr>
        <p:blipFill>
          <a:blip r:embed="rId10" cstate="print"/>
          <a:stretch/>
        </p:blipFill>
        <p:spPr>
          <a:xfrm>
            <a:off x="7035120" y="2933280"/>
            <a:ext cx="1132560" cy="609120"/>
          </a:xfrm>
          <a:prstGeom prst="rect">
            <a:avLst/>
          </a:prstGeom>
          <a:ln w="0">
            <a:noFill/>
          </a:ln>
        </p:spPr>
      </p:pic>
      <p:pic>
        <p:nvPicPr>
          <p:cNvPr id="258" name="Picture 20" descr="Resultat d'imatges de open access theses and dissertations"/>
          <p:cNvPicPr/>
          <p:nvPr/>
        </p:nvPicPr>
        <p:blipFill>
          <a:blip r:embed="rId11" cstate="print"/>
          <a:stretch/>
        </p:blipFill>
        <p:spPr>
          <a:xfrm>
            <a:off x="5533920" y="3690000"/>
            <a:ext cx="2425680" cy="610200"/>
          </a:xfrm>
          <a:prstGeom prst="rect">
            <a:avLst/>
          </a:prstGeom>
          <a:ln w="0">
            <a:noFill/>
          </a:ln>
        </p:spPr>
      </p:pic>
      <p:pic>
        <p:nvPicPr>
          <p:cNvPr id="259" name="Picture 22" descr="Resultat d'imatges de repec"/>
          <p:cNvPicPr/>
          <p:nvPr/>
        </p:nvPicPr>
        <p:blipFill>
          <a:blip r:embed="rId12" cstate="print"/>
          <a:stretch/>
        </p:blipFill>
        <p:spPr>
          <a:xfrm>
            <a:off x="3088440" y="4889880"/>
            <a:ext cx="1262520" cy="897480"/>
          </a:xfrm>
          <a:prstGeom prst="rect">
            <a:avLst/>
          </a:prstGeom>
          <a:ln w="0">
            <a:noFill/>
          </a:ln>
        </p:spPr>
      </p:pic>
      <p:pic>
        <p:nvPicPr>
          <p:cNvPr id="260" name="Picture 24" descr="Resultat d'imatges de econbiz"/>
          <p:cNvPicPr/>
          <p:nvPr/>
        </p:nvPicPr>
        <p:blipFill>
          <a:blip r:embed="rId13" cstate="print"/>
          <a:stretch/>
        </p:blipFill>
        <p:spPr>
          <a:xfrm>
            <a:off x="4475160" y="4991040"/>
            <a:ext cx="1474920" cy="695160"/>
          </a:xfrm>
          <a:prstGeom prst="rect">
            <a:avLst/>
          </a:prstGeom>
          <a:ln w="0">
            <a:noFill/>
          </a:ln>
        </p:spPr>
      </p:pic>
      <p:pic>
        <p:nvPicPr>
          <p:cNvPr id="261" name="Picture 26" descr="Resultat d'imatges de doaj"/>
          <p:cNvPicPr/>
          <p:nvPr/>
        </p:nvPicPr>
        <p:blipFill>
          <a:blip r:embed="rId14" cstate="print"/>
          <a:stretch/>
        </p:blipFill>
        <p:spPr>
          <a:xfrm>
            <a:off x="3808080" y="5687640"/>
            <a:ext cx="1187640" cy="837000"/>
          </a:xfrm>
          <a:prstGeom prst="rect">
            <a:avLst/>
          </a:prstGeom>
          <a:ln w="0">
            <a:noFill/>
          </a:ln>
        </p:spPr>
      </p:pic>
      <p:sp>
        <p:nvSpPr>
          <p:cNvPr id="19" name="QuadreDeText 18"/>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15" action="ppaction://hlinksldjump"/>
              </a:rPr>
              <a:t>Inici</a:t>
            </a:r>
            <a:endParaRPr lang="es-ES" sz="1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CustomShape 1"/>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Contingut</a:t>
            </a:r>
            <a:endParaRPr lang="ca-ES" sz="1600" b="0" strike="noStrike" spc="-1">
              <a:latin typeface="Arial"/>
            </a:endParaRPr>
          </a:p>
        </p:txBody>
      </p:sp>
      <p:sp>
        <p:nvSpPr>
          <p:cNvPr id="263" name="CustomShape 2"/>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Dipòsit Digital UB</a:t>
            </a:r>
            <a:endParaRPr lang="ca-ES" sz="1800" b="0" strike="noStrike" spc="-1">
              <a:latin typeface="Arial"/>
            </a:endParaRPr>
          </a:p>
        </p:txBody>
      </p:sp>
      <p:pic>
        <p:nvPicPr>
          <p:cNvPr id="264" name="Picture 2" descr="Resultat d'imatges de diposit digital ub"/>
          <p:cNvPicPr/>
          <p:nvPr/>
        </p:nvPicPr>
        <p:blipFill>
          <a:blip r:embed="rId2" cstate="print"/>
          <a:stretch/>
        </p:blipFill>
        <p:spPr>
          <a:xfrm>
            <a:off x="3634560" y="5916240"/>
            <a:ext cx="1896480" cy="719640"/>
          </a:xfrm>
          <a:prstGeom prst="rect">
            <a:avLst/>
          </a:prstGeom>
          <a:ln w="0">
            <a:noFill/>
          </a:ln>
        </p:spPr>
      </p:pic>
      <p:sp>
        <p:nvSpPr>
          <p:cNvPr id="265" name="CustomShape 3"/>
          <p:cNvSpPr/>
          <p:nvPr/>
        </p:nvSpPr>
        <p:spPr>
          <a:xfrm>
            <a:off x="230400" y="1872000"/>
            <a:ext cx="8649360" cy="1066680"/>
          </a:xfrm>
          <a:prstGeom prst="rect">
            <a:avLst/>
          </a:prstGeom>
          <a:solidFill>
            <a:schemeClr val="bg1"/>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100000"/>
              </a:lnSpc>
              <a:spcBef>
                <a:spcPts val="451"/>
              </a:spcBef>
              <a:spcAft>
                <a:spcPts val="601"/>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z="1600" b="0" strike="noStrike" spc="-1">
                <a:solidFill>
                  <a:srgbClr val="000000"/>
                </a:solidFill>
                <a:latin typeface="Verdana"/>
                <a:ea typeface="Verdana"/>
              </a:rPr>
              <a:t>El Dipòsit Digital de la UB recull les publicacions digitals en accés obert derivades de l’activitat docent, investigadora i institucional del  professorat i altres membres de la comunitat universitària, amb voluntat de preservar i difondre qualsevol material creat per la Universitat.</a:t>
            </a:r>
            <a:endParaRPr lang="ca-ES" sz="1600" b="0" strike="noStrike" spc="-1">
              <a:latin typeface="Arial"/>
            </a:endParaRPr>
          </a:p>
        </p:txBody>
      </p:sp>
      <p:sp>
        <p:nvSpPr>
          <p:cNvPr id="266" name="CustomShape 4"/>
          <p:cNvSpPr/>
          <p:nvPr/>
        </p:nvSpPr>
        <p:spPr>
          <a:xfrm>
            <a:off x="230400" y="3449160"/>
            <a:ext cx="8649360" cy="823320"/>
          </a:xfrm>
          <a:prstGeom prst="rect">
            <a:avLst/>
          </a:prstGeom>
          <a:solidFill>
            <a:schemeClr val="bg1"/>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spAutoFit/>
          </a:bodyPr>
          <a:lstStyle/>
          <a:p>
            <a:pPr algn="just">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z="1600" b="0" u="sng" strike="noStrike" spc="-1">
                <a:solidFill>
                  <a:srgbClr val="000000"/>
                </a:solidFill>
                <a:uFillTx/>
                <a:latin typeface="Verdana"/>
                <a:ea typeface="Verdana"/>
              </a:rPr>
              <a:t>Objectiu principal:</a:t>
            </a:r>
            <a:r>
              <a:rPr lang="ca-ES" sz="1600" b="0" strike="noStrike" spc="-1">
                <a:solidFill>
                  <a:srgbClr val="000000"/>
                </a:solidFill>
                <a:latin typeface="Verdana"/>
                <a:ea typeface="Verdana"/>
              </a:rPr>
              <a:t> Difondre els documents publicats per la Universitat de Barcelona i per membres de la comunitat universitària incrementant i potenciant la seva visibilitat.</a:t>
            </a:r>
            <a:endParaRPr lang="ca-ES" sz="1600" b="0" strike="noStrike" spc="-1">
              <a:latin typeface="Arial"/>
            </a:endParaRPr>
          </a:p>
        </p:txBody>
      </p:sp>
      <p:sp>
        <p:nvSpPr>
          <p:cNvPr id="267" name="CustomShape 5"/>
          <p:cNvSpPr/>
          <p:nvPr/>
        </p:nvSpPr>
        <p:spPr>
          <a:xfrm>
            <a:off x="230400" y="4761360"/>
            <a:ext cx="8649360" cy="1066680"/>
          </a:xfrm>
          <a:prstGeom prst="rect">
            <a:avLst/>
          </a:prstGeom>
          <a:solidFill>
            <a:schemeClr val="bg1"/>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spAutoFit/>
          </a:bodyPr>
          <a:lstStyle/>
          <a:p>
            <a:pPr algn="just">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a-ES" sz="1600" b="0" u="sng" strike="noStrike" spc="-1">
                <a:solidFill>
                  <a:srgbClr val="000000"/>
                </a:solidFill>
                <a:uFillTx/>
                <a:latin typeface="Verdana"/>
                <a:ea typeface="Verdana"/>
              </a:rPr>
              <a:t>Comunitats:</a:t>
            </a:r>
            <a:r>
              <a:rPr lang="ca-ES" sz="1600" b="0" strike="noStrike" spc="-1">
                <a:solidFill>
                  <a:srgbClr val="000000"/>
                </a:solidFill>
                <a:latin typeface="Verdana"/>
                <a:ea typeface="Verdana"/>
              </a:rPr>
              <a:t> Els documents dins del Dipòsit es publiquen en col·leccions, i les col·leccions s’organitzen en vuit grans comunitats: “Dades”, “Docència”, “Institucional”, “Mediateca”, “Programari”, “Recerca”, “Tesis Doctorals” i “Treballs d’alumnat”</a:t>
            </a:r>
            <a:endParaRPr lang="ca-ES" sz="1600" b="0" strike="noStrike" spc="-1">
              <a:latin typeface="Arial"/>
            </a:endParaRPr>
          </a:p>
        </p:txBody>
      </p:sp>
      <p:sp>
        <p:nvSpPr>
          <p:cNvPr id="268" name="CustomShape 6"/>
          <p:cNvSpPr/>
          <p:nvPr/>
        </p:nvSpPr>
        <p:spPr>
          <a:xfrm>
            <a:off x="4307760" y="3034440"/>
            <a:ext cx="501840" cy="357480"/>
          </a:xfrm>
          <a:prstGeom prst="downArrow">
            <a:avLst>
              <a:gd name="adj1" fmla="val 50000"/>
              <a:gd name="adj2" fmla="val 2500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269" name="CustomShape 7"/>
          <p:cNvSpPr/>
          <p:nvPr/>
        </p:nvSpPr>
        <p:spPr>
          <a:xfrm>
            <a:off x="4307760" y="4348800"/>
            <a:ext cx="501840" cy="357480"/>
          </a:xfrm>
          <a:prstGeom prst="downArrow">
            <a:avLst>
              <a:gd name="adj1" fmla="val 50000"/>
              <a:gd name="adj2" fmla="val 2500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0" name="QuadreDeText 9"/>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CustomShape 1"/>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Pàgina inicial</a:t>
            </a:r>
            <a:endParaRPr lang="ca-ES" sz="1600" b="0" strike="noStrike" spc="-1">
              <a:latin typeface="Arial"/>
            </a:endParaRPr>
          </a:p>
        </p:txBody>
      </p:sp>
      <p:sp>
        <p:nvSpPr>
          <p:cNvPr id="271" name="CustomShape 2"/>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Dipòsit Digital UB</a:t>
            </a:r>
            <a:endParaRPr lang="ca-ES" sz="1800" b="0" strike="noStrike" spc="-1">
              <a:latin typeface="Arial"/>
            </a:endParaRPr>
          </a:p>
        </p:txBody>
      </p:sp>
      <p:pic>
        <p:nvPicPr>
          <p:cNvPr id="272" name="Imatge 4"/>
          <p:cNvPicPr/>
          <p:nvPr/>
        </p:nvPicPr>
        <p:blipFill>
          <a:blip r:embed="rId2" cstate="print"/>
          <a:stretch/>
        </p:blipFill>
        <p:spPr>
          <a:xfrm>
            <a:off x="755280" y="1987560"/>
            <a:ext cx="7631640" cy="4494240"/>
          </a:xfrm>
          <a:prstGeom prst="rect">
            <a:avLst/>
          </a:prstGeom>
          <a:ln w="0">
            <a:noFill/>
          </a:ln>
        </p:spPr>
      </p:pic>
      <p:sp>
        <p:nvSpPr>
          <p:cNvPr id="5" name="QuadreDeText 4"/>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CustomShape 1"/>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Característiques</a:t>
            </a:r>
            <a:endParaRPr lang="ca-ES" sz="1600" b="0" strike="noStrike" spc="-1">
              <a:latin typeface="Arial"/>
            </a:endParaRPr>
          </a:p>
        </p:txBody>
      </p:sp>
      <p:sp>
        <p:nvSpPr>
          <p:cNvPr id="274" name="CustomShape 2"/>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Dipòsit Digital UB</a:t>
            </a:r>
            <a:endParaRPr lang="ca-ES" sz="1800" b="0" strike="noStrike" spc="-1">
              <a:latin typeface="Arial"/>
            </a:endParaRPr>
          </a:p>
        </p:txBody>
      </p:sp>
      <p:sp>
        <p:nvSpPr>
          <p:cNvPr id="275" name="CustomShape 3"/>
          <p:cNvSpPr/>
          <p:nvPr/>
        </p:nvSpPr>
        <p:spPr>
          <a:xfrm>
            <a:off x="230400" y="1872000"/>
            <a:ext cx="8589240" cy="138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601"/>
              </a:spcBef>
            </a:pPr>
            <a:r>
              <a:rPr lang="es-ES" sz="1600" b="0" strike="noStrike" spc="-1">
                <a:solidFill>
                  <a:srgbClr val="000000"/>
                </a:solidFill>
                <a:latin typeface="Verdana"/>
                <a:ea typeface="Verdana"/>
              </a:rPr>
              <a:t>El Dipòsit Digital permet:</a:t>
            </a:r>
            <a:endParaRPr lang="ca-ES" sz="1600" b="0" strike="noStrike" spc="-1">
              <a:latin typeface="Arial"/>
            </a:endParaRPr>
          </a:p>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Crear un compte personal per rebre novetats a través del nostre e-mail</a:t>
            </a:r>
            <a:endParaRPr lang="ca-ES" sz="1600" b="0" strike="noStrike" spc="-1">
              <a:latin typeface="Arial"/>
            </a:endParaRPr>
          </a:p>
          <a:p>
            <a:pPr marL="285840" indent="-284400" algn="just">
              <a:lnSpc>
                <a:spcPct val="100000"/>
              </a:lnSpc>
              <a:buClr>
                <a:srgbClr val="000000"/>
              </a:buClr>
              <a:buSzPct val="80000"/>
              <a:buFont typeface="Wingdings" charset="2"/>
              <a:buChar char=""/>
            </a:pPr>
            <a:r>
              <a:rPr lang="es-ES" sz="1600" b="0" strike="noStrike" spc="-1">
                <a:solidFill>
                  <a:srgbClr val="000000"/>
                </a:solidFill>
                <a:latin typeface="Verdana"/>
                <a:ea typeface="Verdana"/>
              </a:rPr>
              <a:t>Fer cerques i refinar-les amb limitadors </a:t>
            </a:r>
            <a:endParaRPr lang="ca-ES" sz="1600" b="0" strike="noStrike" spc="-1">
              <a:latin typeface="Arial"/>
            </a:endParaRPr>
          </a:p>
          <a:p>
            <a:pPr marL="285840" indent="-284400" algn="just">
              <a:lnSpc>
                <a:spcPct val="100000"/>
              </a:lnSpc>
              <a:buClr>
                <a:srgbClr val="000000"/>
              </a:buClr>
              <a:buSzPct val="80000"/>
              <a:buFont typeface="Wingdings" charset="2"/>
              <a:buChar char=""/>
            </a:pPr>
            <a:r>
              <a:rPr lang="ca-ES" sz="1600" b="0" strike="noStrike" spc="-1">
                <a:solidFill>
                  <a:srgbClr val="000000"/>
                </a:solidFill>
                <a:latin typeface="Verdana"/>
                <a:ea typeface="Verdana"/>
              </a:rPr>
              <a:t>Publicar el nostres treballs o articles</a:t>
            </a:r>
            <a:endParaRPr lang="ca-ES" sz="1600" b="0" strike="noStrike" spc="-1">
              <a:latin typeface="Arial"/>
            </a:endParaRPr>
          </a:p>
          <a:p>
            <a:pPr marL="285840" indent="-284400" algn="just">
              <a:lnSpc>
                <a:spcPct val="100000"/>
              </a:lnSpc>
              <a:buClr>
                <a:srgbClr val="000000"/>
              </a:buClr>
              <a:buSzPct val="80000"/>
              <a:buFont typeface="Wingdings" charset="2"/>
              <a:buChar char=""/>
            </a:pPr>
            <a:r>
              <a:rPr lang="es-ES" sz="1600" b="0" strike="noStrike" spc="-1">
                <a:solidFill>
                  <a:srgbClr val="000000"/>
                </a:solidFill>
                <a:latin typeface="Verdana"/>
                <a:ea typeface="Verdana"/>
              </a:rPr>
              <a:t>Exportació directa a Mendeley</a:t>
            </a:r>
            <a:endParaRPr lang="ca-ES" sz="1600" b="0" strike="noStrike" spc="-1">
              <a:latin typeface="Arial"/>
            </a:endParaRPr>
          </a:p>
        </p:txBody>
      </p:sp>
      <p:sp>
        <p:nvSpPr>
          <p:cNvPr id="276" name="CustomShape 4"/>
          <p:cNvSpPr/>
          <p:nvPr/>
        </p:nvSpPr>
        <p:spPr>
          <a:xfrm>
            <a:off x="230400" y="360036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Cerques</a:t>
            </a:r>
            <a:endParaRPr lang="ca-ES" sz="1600" b="0" strike="noStrike" spc="-1">
              <a:latin typeface="Arial"/>
            </a:endParaRPr>
          </a:p>
        </p:txBody>
      </p:sp>
      <p:sp>
        <p:nvSpPr>
          <p:cNvPr id="277" name="CustomShape 5"/>
          <p:cNvSpPr/>
          <p:nvPr/>
        </p:nvSpPr>
        <p:spPr>
          <a:xfrm>
            <a:off x="230400" y="4050720"/>
            <a:ext cx="8589240" cy="162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La Cerca bàsica permet cercar dins del títol, autor, resum, matèries, text complet i etiquetes personalitzades</a:t>
            </a:r>
            <a:endParaRPr lang="ca-ES" sz="1600" b="0" strike="noStrike" spc="-1">
              <a:latin typeface="Arial"/>
            </a:endParaRPr>
          </a:p>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La Cerca avançada permet escollir els camps dels registres on volem localitzar els termes triats i combinar-los amb l’ús dels operadors booleans i modificadors. Ens ofereix quatre opcions: títol, autor, materia i data de publicació</a:t>
            </a:r>
            <a:endParaRPr lang="ca-ES" sz="1600" b="0" strike="noStrike" spc="-1">
              <a:latin typeface="Arial"/>
            </a:endParaRPr>
          </a:p>
        </p:txBody>
      </p:sp>
      <p:pic>
        <p:nvPicPr>
          <p:cNvPr id="278" name="Imatge 6"/>
          <p:cNvPicPr/>
          <p:nvPr/>
        </p:nvPicPr>
        <p:blipFill>
          <a:blip r:embed="rId2" cstate="print"/>
          <a:stretch/>
        </p:blipFill>
        <p:spPr>
          <a:xfrm>
            <a:off x="6584040" y="2573280"/>
            <a:ext cx="1707120" cy="858240"/>
          </a:xfrm>
          <a:prstGeom prst="rect">
            <a:avLst/>
          </a:prstGeom>
          <a:ln w="0">
            <a:noFill/>
          </a:ln>
        </p:spPr>
      </p:pic>
      <p:pic>
        <p:nvPicPr>
          <p:cNvPr id="279" name="Imatge 8"/>
          <p:cNvPicPr/>
          <p:nvPr/>
        </p:nvPicPr>
        <p:blipFill>
          <a:blip r:embed="rId3" cstate="print"/>
          <a:stretch/>
        </p:blipFill>
        <p:spPr>
          <a:xfrm>
            <a:off x="6820560" y="5517000"/>
            <a:ext cx="1311480" cy="1102320"/>
          </a:xfrm>
          <a:prstGeom prst="rect">
            <a:avLst/>
          </a:prstGeom>
          <a:ln w="0">
            <a:noFill/>
          </a:ln>
        </p:spPr>
      </p:pic>
      <p:sp>
        <p:nvSpPr>
          <p:cNvPr id="9" name="QuadreDeText 8"/>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4" action="ppaction://hlinksldjump"/>
              </a:rPr>
              <a:t>Inici</a:t>
            </a:r>
            <a:endParaRPr lang="es-ES" sz="1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230400" y="1447200"/>
            <a:ext cx="863712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Resultats</a:t>
            </a:r>
            <a:endParaRPr lang="ca-ES" sz="1600" b="0" strike="noStrike" spc="-1">
              <a:latin typeface="Arial"/>
            </a:endParaRPr>
          </a:p>
        </p:txBody>
      </p:sp>
      <p:sp>
        <p:nvSpPr>
          <p:cNvPr id="281" name="CustomShape 2"/>
          <p:cNvSpPr/>
          <p:nvPr/>
        </p:nvSpPr>
        <p:spPr>
          <a:xfrm>
            <a:off x="230400" y="878400"/>
            <a:ext cx="863712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Dipòsit Digital UB</a:t>
            </a:r>
            <a:endParaRPr lang="ca-ES" sz="1800" b="0" strike="noStrike" spc="-1">
              <a:latin typeface="Arial"/>
            </a:endParaRPr>
          </a:p>
        </p:txBody>
      </p:sp>
      <p:sp>
        <p:nvSpPr>
          <p:cNvPr id="282" name="CustomShape 3"/>
          <p:cNvSpPr/>
          <p:nvPr/>
        </p:nvSpPr>
        <p:spPr>
          <a:xfrm>
            <a:off x="230400" y="1872000"/>
            <a:ext cx="8637120" cy="282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Els resultats s’ordenen per rellevància, però es poden ordenar per títol o per data de publicació </a:t>
            </a:r>
            <a:endParaRPr lang="ca-ES" sz="1600" b="0" strike="noStrike" spc="-1">
              <a:latin typeface="Arial"/>
            </a:endParaRPr>
          </a:p>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Podem enviar-los per correu electrònic, imprimir-los o bé exportar-los. Es poden exportar també al gestor bibliogràfic Mendeley</a:t>
            </a:r>
            <a:endParaRPr lang="ca-ES" sz="1600" b="0" strike="noStrike" spc="-1">
              <a:latin typeface="Arial"/>
            </a:endParaRPr>
          </a:p>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Cada registre bibliogràfic el podem veure en Vista breu o mostrant el registre complet amb totes les metadades</a:t>
            </a:r>
            <a:endParaRPr lang="ca-ES" sz="1600" b="0" strike="noStrike" spc="-1">
              <a:latin typeface="Arial"/>
            </a:endParaRPr>
          </a:p>
          <a:p>
            <a:pPr marL="285840" indent="-284400" algn="just">
              <a:lnSpc>
                <a:spcPct val="100000"/>
              </a:lnSpc>
              <a:spcBef>
                <a:spcPts val="601"/>
              </a:spcBef>
              <a:buClr>
                <a:srgbClr val="000000"/>
              </a:buClr>
              <a:buSzPct val="80000"/>
              <a:buFont typeface="Wingdings" charset="2"/>
              <a:buChar char=""/>
            </a:pPr>
            <a:r>
              <a:rPr lang="ca-ES" sz="1600" b="0" strike="noStrike" spc="-1">
                <a:solidFill>
                  <a:srgbClr val="000000"/>
                </a:solidFill>
                <a:latin typeface="Verdana"/>
                <a:ea typeface="Verdana"/>
              </a:rPr>
              <a:t>Cada document porta el seu identificador handle, que ens servirà per citar i enllaçar el nostre document</a:t>
            </a:r>
            <a:endParaRPr lang="ca-ES" sz="1600" b="0" strike="noStrike" spc="-1">
              <a:latin typeface="Arial"/>
            </a:endParaRPr>
          </a:p>
          <a:p>
            <a:pPr marL="285840" indent="-284400" algn="just">
              <a:lnSpc>
                <a:spcPct val="100000"/>
              </a:lnSpc>
              <a:spcBef>
                <a:spcPts val="601"/>
              </a:spcBef>
              <a:buClr>
                <a:srgbClr val="000000"/>
              </a:buClr>
              <a:buSzPct val="80000"/>
              <a:buFont typeface="Wingdings" charset="2"/>
              <a:buChar char=""/>
            </a:pPr>
            <a:r>
              <a:rPr lang="ca-ES" sz="1600" b="0" strike="noStrike" spc="-1">
                <a:solidFill>
                  <a:srgbClr val="000000"/>
                </a:solidFill>
                <a:latin typeface="Verdana"/>
                <a:ea typeface="Verdana"/>
              </a:rPr>
              <a:t>Al final del registre apareix el fitxer del document accessible (accés obert) en diferents formats</a:t>
            </a:r>
            <a:endParaRPr lang="ca-ES" sz="1600" b="0" strike="noStrike" spc="-1">
              <a:latin typeface="Arial"/>
            </a:endParaRPr>
          </a:p>
        </p:txBody>
      </p:sp>
      <p:pic>
        <p:nvPicPr>
          <p:cNvPr id="283" name="Imatge 6"/>
          <p:cNvPicPr/>
          <p:nvPr/>
        </p:nvPicPr>
        <p:blipFill>
          <a:blip r:embed="rId2" cstate="print"/>
          <a:stretch/>
        </p:blipFill>
        <p:spPr>
          <a:xfrm>
            <a:off x="2412000" y="4734360"/>
            <a:ext cx="4273920" cy="1659960"/>
          </a:xfrm>
          <a:prstGeom prst="rect">
            <a:avLst/>
          </a:prstGeom>
          <a:ln w="0">
            <a:noFill/>
          </a:ln>
        </p:spPr>
      </p:pic>
      <p:sp>
        <p:nvSpPr>
          <p:cNvPr id="6" name="QuadreDeText 5"/>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Contingut</a:t>
            </a:r>
            <a:endParaRPr lang="ca-ES" sz="1600" b="0" strike="noStrike" spc="-1">
              <a:latin typeface="Arial"/>
            </a:endParaRPr>
          </a:p>
        </p:txBody>
      </p:sp>
      <p:sp>
        <p:nvSpPr>
          <p:cNvPr id="285" name="CustomShape 2"/>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TDX (Tesis Doctorals en Xarxa)</a:t>
            </a:r>
            <a:endParaRPr lang="ca-ES" sz="1800" b="0" strike="noStrike" spc="-1">
              <a:latin typeface="Arial"/>
            </a:endParaRPr>
          </a:p>
        </p:txBody>
      </p:sp>
      <p:sp>
        <p:nvSpPr>
          <p:cNvPr id="286" name="CustomShape 3"/>
          <p:cNvSpPr/>
          <p:nvPr/>
        </p:nvSpPr>
        <p:spPr>
          <a:xfrm>
            <a:off x="230400" y="1872000"/>
            <a:ext cx="8601120" cy="299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gn="just">
              <a:lnSpc>
                <a:spcPct val="100000"/>
              </a:lnSpc>
              <a:spcAft>
                <a:spcPts val="601"/>
              </a:spcAft>
              <a:buClr>
                <a:srgbClr val="000000"/>
              </a:buClr>
              <a:buSzPct val="80000"/>
              <a:buFont typeface="Wingdings" charset="2"/>
              <a:buChar char=""/>
            </a:pPr>
            <a:r>
              <a:rPr lang="es-ES" sz="1600" b="0" strike="noStrike" spc="-1">
                <a:solidFill>
                  <a:srgbClr val="000000"/>
                </a:solidFill>
                <a:latin typeface="Verdana"/>
                <a:ea typeface="Verdana"/>
              </a:rPr>
              <a:t>És un repositori cooperatiu que conté, en format digital, un conjunt de tesis doctorals llegides a les universitats de Catalunya i d’altres comunitats autònomes (País Valencià, Múrcia, Cantàbria, Astúries) </a:t>
            </a:r>
            <a:endParaRPr lang="ca-ES" sz="1600" b="0" strike="noStrike" spc="-1">
              <a:latin typeface="Arial"/>
            </a:endParaRPr>
          </a:p>
          <a:p>
            <a:pPr marL="285840" indent="-284400" algn="just">
              <a:lnSpc>
                <a:spcPct val="100000"/>
              </a:lnSpc>
              <a:spcAft>
                <a:spcPts val="601"/>
              </a:spcAft>
              <a:buClr>
                <a:srgbClr val="000000"/>
              </a:buClr>
              <a:buSzPct val="80000"/>
              <a:buFont typeface="Wingdings" charset="2"/>
              <a:buChar char=""/>
            </a:pPr>
            <a:r>
              <a:rPr lang="es-ES" sz="1600" b="0" strike="noStrike" spc="-1">
                <a:solidFill>
                  <a:srgbClr val="000000"/>
                </a:solidFill>
                <a:latin typeface="Verdana"/>
                <a:ea typeface="Verdana"/>
              </a:rPr>
              <a:t>Les tesis disponibles al TDX es troben agrupades per Universitats, i aquestes tenen diverses col·leccions estructurades per Departaments</a:t>
            </a:r>
            <a:endParaRPr lang="ca-ES" sz="1600" b="0" strike="noStrike" spc="-1">
              <a:latin typeface="Arial"/>
            </a:endParaRPr>
          </a:p>
          <a:p>
            <a:pPr marL="285840" indent="-284400" algn="just">
              <a:lnSpc>
                <a:spcPct val="100000"/>
              </a:lnSpc>
              <a:spcAft>
                <a:spcPts val="601"/>
              </a:spcAft>
              <a:buClr>
                <a:srgbClr val="000000"/>
              </a:buClr>
              <a:buSzPct val="80000"/>
              <a:buFont typeface="Wingdings" charset="2"/>
              <a:buChar char=""/>
            </a:pPr>
            <a:r>
              <a:rPr lang="es-ES" sz="1600" b="0" strike="noStrike" spc="-1">
                <a:solidFill>
                  <a:srgbClr val="000000"/>
                </a:solidFill>
                <a:latin typeface="Verdana"/>
                <a:ea typeface="Verdana"/>
              </a:rPr>
              <a:t>L’accés a les tesis és lliure, bo i respectant la reserva de drets de propietat intel·lectual per part de l’autor, que es pot presentar de tres maneres: TOTS ELS DRETS RESERVATS, LLICÈNCIA CREATIVE COMMONS (ús amb condicions) o DOMINI PÚBLIC (ús lliure)</a:t>
            </a:r>
            <a:endParaRPr lang="ca-ES" sz="1600" b="0" strike="noStrike" spc="-1">
              <a:latin typeface="Arial"/>
            </a:endParaRPr>
          </a:p>
          <a:p>
            <a:pPr marL="285840" indent="-284400" algn="just">
              <a:lnSpc>
                <a:spcPct val="100000"/>
              </a:lnSpc>
              <a:spcAft>
                <a:spcPts val="601"/>
              </a:spcAft>
              <a:buClr>
                <a:srgbClr val="000000"/>
              </a:buClr>
              <a:buSzPct val="80000"/>
              <a:buFont typeface="Wingdings" charset="2"/>
              <a:buChar char=""/>
            </a:pPr>
            <a:r>
              <a:rPr lang="es-ES" sz="1600" b="0" strike="noStrike" spc="-1">
                <a:solidFill>
                  <a:srgbClr val="000000"/>
                </a:solidFill>
                <a:latin typeface="Verdana"/>
                <a:ea typeface="Verdana"/>
              </a:rPr>
              <a:t>L’autor o autora també pot prohibir l’accés total o parcial als continguts de la tesi durant un temps determinat (embargament)</a:t>
            </a:r>
            <a:endParaRPr lang="ca-ES" sz="1600" b="0" strike="noStrike" spc="-1">
              <a:latin typeface="Arial"/>
            </a:endParaRPr>
          </a:p>
        </p:txBody>
      </p:sp>
      <p:pic>
        <p:nvPicPr>
          <p:cNvPr id="287" name="Picture 2" descr="Resultat d'imatges de tdx"/>
          <p:cNvPicPr/>
          <p:nvPr/>
        </p:nvPicPr>
        <p:blipFill>
          <a:blip r:embed="rId2" cstate="print"/>
          <a:stretch/>
        </p:blipFill>
        <p:spPr>
          <a:xfrm>
            <a:off x="3177000" y="5156640"/>
            <a:ext cx="2800800" cy="1007280"/>
          </a:xfrm>
          <a:prstGeom prst="rect">
            <a:avLst/>
          </a:prstGeom>
          <a:ln w="0">
            <a:noFill/>
          </a:ln>
        </p:spPr>
      </p:pic>
      <p:sp>
        <p:nvSpPr>
          <p:cNvPr id="6" name="QuadreDeText 5"/>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228600" y="87732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Cercabib</a:t>
            </a:r>
            <a:endParaRPr lang="ca-ES" sz="1800" b="0" strike="noStrike" spc="-1">
              <a:latin typeface="Arial"/>
            </a:endParaRPr>
          </a:p>
        </p:txBody>
      </p:sp>
      <p:sp>
        <p:nvSpPr>
          <p:cNvPr id="93" name="CustomShape 2"/>
          <p:cNvSpPr/>
          <p:nvPr/>
        </p:nvSpPr>
        <p:spPr>
          <a:xfrm>
            <a:off x="228600" y="144828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Pàgina inicial</a:t>
            </a:r>
            <a:endParaRPr lang="ca-ES" sz="1600" b="0" strike="noStrike" spc="-1">
              <a:latin typeface="Arial"/>
            </a:endParaRPr>
          </a:p>
        </p:txBody>
      </p:sp>
      <p:grpSp>
        <p:nvGrpSpPr>
          <p:cNvPr id="94" name="Group 3"/>
          <p:cNvGrpSpPr/>
          <p:nvPr/>
        </p:nvGrpSpPr>
        <p:grpSpPr>
          <a:xfrm>
            <a:off x="869040" y="2060280"/>
            <a:ext cx="7656840" cy="4532040"/>
            <a:chOff x="869040" y="2060280"/>
            <a:chExt cx="7656840" cy="4532040"/>
          </a:xfrm>
        </p:grpSpPr>
        <p:pic>
          <p:nvPicPr>
            <p:cNvPr id="95" name="Picture 3"/>
            <p:cNvPicPr/>
            <p:nvPr/>
          </p:nvPicPr>
          <p:blipFill>
            <a:blip r:embed="rId3" cstate="print"/>
            <a:srcRect b="11692"/>
            <a:stretch/>
          </p:blipFill>
          <p:spPr>
            <a:xfrm>
              <a:off x="869040" y="2060280"/>
              <a:ext cx="7656840" cy="1798560"/>
            </a:xfrm>
            <a:prstGeom prst="rect">
              <a:avLst/>
            </a:prstGeom>
            <a:ln w="0">
              <a:noFill/>
            </a:ln>
          </p:spPr>
        </p:pic>
        <p:pic>
          <p:nvPicPr>
            <p:cNvPr id="96" name="Picture 4"/>
            <p:cNvPicPr/>
            <p:nvPr/>
          </p:nvPicPr>
          <p:blipFill>
            <a:blip r:embed="rId4" cstate="print"/>
            <a:stretch/>
          </p:blipFill>
          <p:spPr>
            <a:xfrm>
              <a:off x="1050120" y="3669480"/>
              <a:ext cx="7294680" cy="2922840"/>
            </a:xfrm>
            <a:prstGeom prst="rect">
              <a:avLst/>
            </a:prstGeom>
            <a:ln w="0">
              <a:noFill/>
            </a:ln>
          </p:spPr>
        </p:pic>
      </p:grpSp>
      <p:sp>
        <p:nvSpPr>
          <p:cNvPr id="7" name="QuadreDeText 6"/>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5" action="ppaction://hlinksldjump"/>
              </a:rPr>
              <a:t>Inici</a:t>
            </a:r>
            <a:endParaRPr lang="es-ES" sz="1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Pàgina inicial</a:t>
            </a:r>
            <a:endParaRPr lang="ca-ES" sz="1600" b="0" strike="noStrike" spc="-1">
              <a:latin typeface="Arial"/>
            </a:endParaRPr>
          </a:p>
        </p:txBody>
      </p:sp>
      <p:sp>
        <p:nvSpPr>
          <p:cNvPr id="289" name="CustomShape 2"/>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TDX (Tesis Doctorals en Xarxa)</a:t>
            </a:r>
            <a:endParaRPr lang="ca-ES" sz="1800" b="0" strike="noStrike" spc="-1">
              <a:latin typeface="Arial"/>
            </a:endParaRPr>
          </a:p>
        </p:txBody>
      </p:sp>
      <p:pic>
        <p:nvPicPr>
          <p:cNvPr id="290" name="Imatge 2"/>
          <p:cNvPicPr/>
          <p:nvPr/>
        </p:nvPicPr>
        <p:blipFill>
          <a:blip r:embed="rId2" cstate="print"/>
          <a:stretch/>
        </p:blipFill>
        <p:spPr>
          <a:xfrm>
            <a:off x="799560" y="2204280"/>
            <a:ext cx="7543800" cy="3728520"/>
          </a:xfrm>
          <a:prstGeom prst="rect">
            <a:avLst/>
          </a:prstGeom>
          <a:ln w="0">
            <a:noFill/>
          </a:ln>
        </p:spPr>
      </p:pic>
      <p:sp>
        <p:nvSpPr>
          <p:cNvPr id="5" name="QuadreDeText 4"/>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CustomShape 1"/>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Característiques</a:t>
            </a:r>
            <a:endParaRPr lang="ca-ES" sz="1600" b="0" strike="noStrike" spc="-1">
              <a:latin typeface="Arial"/>
            </a:endParaRPr>
          </a:p>
        </p:txBody>
      </p:sp>
      <p:sp>
        <p:nvSpPr>
          <p:cNvPr id="292" name="CustomShape 2"/>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TDX (Tesis Doctorals en Xarxa)</a:t>
            </a:r>
            <a:endParaRPr lang="ca-ES" sz="1800" b="0" strike="noStrike" spc="-1">
              <a:latin typeface="Arial"/>
            </a:endParaRPr>
          </a:p>
        </p:txBody>
      </p:sp>
      <p:sp>
        <p:nvSpPr>
          <p:cNvPr id="293" name="CustomShape 3"/>
          <p:cNvSpPr/>
          <p:nvPr/>
        </p:nvSpPr>
        <p:spPr>
          <a:xfrm>
            <a:off x="230400" y="1872000"/>
            <a:ext cx="8589240" cy="138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601"/>
              </a:spcBef>
            </a:pPr>
            <a:r>
              <a:rPr lang="es-ES" sz="1600" b="0" strike="noStrike" spc="-1">
                <a:solidFill>
                  <a:srgbClr val="000000"/>
                </a:solidFill>
                <a:latin typeface="Verdana"/>
                <a:ea typeface="Verdana"/>
              </a:rPr>
              <a:t>TDX permet:</a:t>
            </a:r>
            <a:endParaRPr lang="ca-ES" sz="1600" b="0" strike="noStrike" spc="-1">
              <a:latin typeface="Arial"/>
            </a:endParaRPr>
          </a:p>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Fer cerques i refinar-les amb limitadors</a:t>
            </a:r>
            <a:endParaRPr lang="ca-ES" sz="1600" b="0" strike="noStrike" spc="-1">
              <a:latin typeface="Arial"/>
            </a:endParaRPr>
          </a:p>
          <a:p>
            <a:pPr marL="285840" indent="-284400" algn="just">
              <a:lnSpc>
                <a:spcPct val="100000"/>
              </a:lnSpc>
              <a:buClr>
                <a:srgbClr val="000000"/>
              </a:buClr>
              <a:buSzPct val="80000"/>
              <a:buFont typeface="Wingdings" charset="2"/>
              <a:buChar char=""/>
            </a:pPr>
            <a:r>
              <a:rPr lang="es-ES" sz="1600" b="0" strike="noStrike" spc="-1">
                <a:solidFill>
                  <a:srgbClr val="000000"/>
                </a:solidFill>
                <a:latin typeface="Verdana"/>
                <a:ea typeface="Verdana"/>
              </a:rPr>
              <a:t>Crear un compte personal per rebre novetats a través del nostre e-mail</a:t>
            </a:r>
            <a:endParaRPr lang="ca-ES" sz="1600" b="0" strike="noStrike" spc="-1">
              <a:latin typeface="Arial"/>
            </a:endParaRPr>
          </a:p>
          <a:p>
            <a:pPr marL="285840" indent="-284400" algn="just">
              <a:lnSpc>
                <a:spcPct val="100000"/>
              </a:lnSpc>
              <a:buClr>
                <a:srgbClr val="000000"/>
              </a:buClr>
              <a:buSzPct val="80000"/>
              <a:buFont typeface="Wingdings" charset="2"/>
              <a:buChar char=""/>
            </a:pPr>
            <a:r>
              <a:rPr lang="ca-ES" sz="1600" b="0" strike="noStrike" spc="-1">
                <a:solidFill>
                  <a:srgbClr val="000000"/>
                </a:solidFill>
                <a:latin typeface="Verdana"/>
                <a:ea typeface="Verdana"/>
              </a:rPr>
              <a:t>Publicar </a:t>
            </a:r>
            <a:r>
              <a:rPr lang="en-US" sz="1600" b="0" strike="noStrike" spc="-1">
                <a:solidFill>
                  <a:srgbClr val="000000"/>
                </a:solidFill>
                <a:latin typeface="Verdana"/>
                <a:ea typeface="Verdana"/>
              </a:rPr>
              <a:t>la nostra tesi</a:t>
            </a:r>
            <a:endParaRPr lang="ca-ES" sz="1600" b="0" strike="noStrike" spc="-1">
              <a:latin typeface="Arial"/>
            </a:endParaRPr>
          </a:p>
          <a:p>
            <a:pPr marL="285840" indent="-284400" algn="just">
              <a:lnSpc>
                <a:spcPct val="100000"/>
              </a:lnSpc>
              <a:buClr>
                <a:srgbClr val="000000"/>
              </a:buClr>
              <a:buSzPct val="80000"/>
              <a:buFont typeface="Wingdings" charset="2"/>
              <a:buChar char=""/>
            </a:pPr>
            <a:r>
              <a:rPr lang="es-ES" sz="1600" b="0" strike="noStrike" spc="-1">
                <a:solidFill>
                  <a:srgbClr val="000000"/>
                </a:solidFill>
                <a:latin typeface="Verdana"/>
                <a:ea typeface="Verdana"/>
              </a:rPr>
              <a:t>Exportació directa a Mendeley</a:t>
            </a:r>
            <a:endParaRPr lang="ca-ES" sz="1600" b="0" strike="noStrike" spc="-1">
              <a:latin typeface="Arial"/>
            </a:endParaRPr>
          </a:p>
        </p:txBody>
      </p:sp>
      <p:pic>
        <p:nvPicPr>
          <p:cNvPr id="294" name="Imatge 1"/>
          <p:cNvPicPr/>
          <p:nvPr/>
        </p:nvPicPr>
        <p:blipFill>
          <a:blip r:embed="rId2" cstate="print"/>
          <a:stretch/>
        </p:blipFill>
        <p:spPr>
          <a:xfrm>
            <a:off x="2343600" y="3453120"/>
            <a:ext cx="4479120" cy="2837520"/>
          </a:xfrm>
          <a:prstGeom prst="rect">
            <a:avLst/>
          </a:prstGeom>
          <a:ln w="0">
            <a:noFill/>
          </a:ln>
        </p:spPr>
      </p:pic>
      <p:sp>
        <p:nvSpPr>
          <p:cNvPr id="6" name="QuadreDeText 5"/>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CustomShape 1"/>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TDX (Tesis Doctorals en Xarxa)</a:t>
            </a:r>
            <a:endParaRPr lang="ca-ES" sz="1800" b="0" strike="noStrike" spc="-1">
              <a:latin typeface="Arial"/>
            </a:endParaRPr>
          </a:p>
        </p:txBody>
      </p:sp>
      <p:sp>
        <p:nvSpPr>
          <p:cNvPr id="296" name="CustomShape 2"/>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Cerques</a:t>
            </a:r>
            <a:endParaRPr lang="ca-ES" sz="1600" b="0" strike="noStrike" spc="-1">
              <a:latin typeface="Arial"/>
            </a:endParaRPr>
          </a:p>
        </p:txBody>
      </p:sp>
      <p:sp>
        <p:nvSpPr>
          <p:cNvPr id="297" name="CustomShape 3"/>
          <p:cNvSpPr/>
          <p:nvPr/>
        </p:nvSpPr>
        <p:spPr>
          <a:xfrm>
            <a:off x="230400" y="1872000"/>
            <a:ext cx="8565120" cy="303014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gn="just">
              <a:lnSpc>
                <a:spcPct val="100000"/>
              </a:lnSpc>
              <a:spcBef>
                <a:spcPts val="601"/>
              </a:spcBef>
              <a:buClr>
                <a:srgbClr val="000000"/>
              </a:buClr>
              <a:buSzPct val="80000"/>
              <a:buFont typeface="Wingdings" charset="2"/>
              <a:buChar char=""/>
              <a:tabLst>
                <a:tab pos="685800" algn="l"/>
              </a:tabLst>
            </a:pPr>
            <a:r>
              <a:rPr lang="es-ES" sz="1600" b="0" strike="noStrike" spc="-1" dirty="0">
                <a:solidFill>
                  <a:srgbClr val="000000"/>
                </a:solidFill>
                <a:latin typeface="Verdana"/>
                <a:ea typeface="Verdana"/>
              </a:rPr>
              <a:t>Cerca: </a:t>
            </a:r>
            <a:r>
              <a:rPr lang="es-ES" sz="1600" b="0" strike="noStrike" spc="-1" dirty="0" smtClean="0">
                <a:solidFill>
                  <a:srgbClr val="000000"/>
                </a:solidFill>
                <a:latin typeface="Verdana"/>
                <a:ea typeface="Verdana"/>
              </a:rPr>
              <a:t>al </a:t>
            </a:r>
            <a:r>
              <a:rPr lang="es-ES" sz="1600" b="0" strike="noStrike" spc="-1" dirty="0">
                <a:solidFill>
                  <a:srgbClr val="000000"/>
                </a:solidFill>
                <a:latin typeface="Verdana"/>
                <a:ea typeface="Verdana"/>
              </a:rPr>
              <a:t>desplegable </a:t>
            </a:r>
            <a:r>
              <a:rPr lang="es-ES" sz="1600" b="0" strike="noStrike" spc="-1" dirty="0" err="1">
                <a:solidFill>
                  <a:srgbClr val="000000"/>
                </a:solidFill>
                <a:latin typeface="Verdana"/>
                <a:ea typeface="Verdana"/>
              </a:rPr>
              <a:t>podem</a:t>
            </a:r>
            <a:r>
              <a:rPr lang="es-ES" sz="1600" b="0" strike="noStrike" spc="-1" dirty="0">
                <a:solidFill>
                  <a:srgbClr val="000000"/>
                </a:solidFill>
                <a:latin typeface="Verdana"/>
                <a:ea typeface="Verdana"/>
              </a:rPr>
              <a:t> triar si </a:t>
            </a:r>
            <a:r>
              <a:rPr lang="es-ES" sz="1600" b="0" strike="noStrike" spc="-1" dirty="0" err="1">
                <a:solidFill>
                  <a:srgbClr val="000000"/>
                </a:solidFill>
                <a:latin typeface="Verdana"/>
                <a:ea typeface="Verdana"/>
              </a:rPr>
              <a:t>fer</a:t>
            </a:r>
            <a:r>
              <a:rPr lang="es-ES" sz="1600" b="0" strike="noStrike" spc="-1" dirty="0">
                <a:solidFill>
                  <a:srgbClr val="000000"/>
                </a:solidFill>
                <a:latin typeface="Verdana"/>
                <a:ea typeface="Verdana"/>
              </a:rPr>
              <a:t> la cerca a </a:t>
            </a:r>
            <a:r>
              <a:rPr lang="es-ES" sz="1600" b="0" strike="noStrike" spc="-1" dirty="0" err="1">
                <a:solidFill>
                  <a:srgbClr val="000000"/>
                </a:solidFill>
                <a:latin typeface="Verdana"/>
                <a:ea typeface="Verdana"/>
              </a:rPr>
              <a:t>tot</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tdx</a:t>
            </a:r>
            <a:r>
              <a:rPr lang="es-ES" sz="1600" b="0" strike="noStrike" spc="-1" dirty="0">
                <a:solidFill>
                  <a:srgbClr val="000000"/>
                </a:solidFill>
                <a:latin typeface="Verdana"/>
                <a:ea typeface="Verdana"/>
              </a:rPr>
              <a:t>, per una </a:t>
            </a:r>
            <a:r>
              <a:rPr lang="es-ES" sz="1600" b="0" strike="noStrike" spc="-1" dirty="0" err="1">
                <a:solidFill>
                  <a:srgbClr val="000000"/>
                </a:solidFill>
                <a:latin typeface="Verdana"/>
                <a:ea typeface="Verdana"/>
              </a:rPr>
              <a:t>universitat</a:t>
            </a:r>
            <a:r>
              <a:rPr lang="es-ES" sz="1600" b="0" strike="noStrike" spc="-1" dirty="0">
                <a:solidFill>
                  <a:srgbClr val="000000"/>
                </a:solidFill>
                <a:latin typeface="Verdana"/>
                <a:ea typeface="Verdana"/>
              </a:rPr>
              <a:t> concreta o totes les tesis consultables a través del </a:t>
            </a:r>
            <a:r>
              <a:rPr lang="es-ES" sz="1600" b="0" strike="noStrike" spc="-1" dirty="0" err="1">
                <a:solidFill>
                  <a:srgbClr val="000000"/>
                </a:solidFill>
                <a:latin typeface="Verdana"/>
                <a:ea typeface="Verdana"/>
              </a:rPr>
              <a:t>protocol</a:t>
            </a:r>
            <a:r>
              <a:rPr lang="es-ES" sz="1600" b="0" strike="noStrike" spc="-1" dirty="0">
                <a:solidFill>
                  <a:srgbClr val="000000"/>
                </a:solidFill>
                <a:latin typeface="Verdana"/>
                <a:ea typeface="Verdana"/>
              </a:rPr>
              <a:t> OAI-PMH</a:t>
            </a:r>
            <a:endParaRPr lang="ca-ES" sz="1600" b="0" strike="noStrike" spc="-1" dirty="0">
              <a:latin typeface="Arial"/>
            </a:endParaRPr>
          </a:p>
          <a:p>
            <a:pPr marL="285840" indent="-284400" algn="just">
              <a:lnSpc>
                <a:spcPct val="100000"/>
              </a:lnSpc>
              <a:spcBef>
                <a:spcPts val="601"/>
              </a:spcBef>
              <a:buClr>
                <a:srgbClr val="000000"/>
              </a:buClr>
              <a:buSzPct val="80000"/>
              <a:buFont typeface="Wingdings" charset="2"/>
              <a:buChar char=""/>
              <a:tabLst>
                <a:tab pos="685800" algn="l"/>
              </a:tabLst>
            </a:pPr>
            <a:r>
              <a:rPr lang="es-ES" sz="1600" b="0" strike="noStrike" spc="-1" dirty="0">
                <a:solidFill>
                  <a:srgbClr val="000000"/>
                </a:solidFill>
                <a:latin typeface="Verdana"/>
                <a:ea typeface="Verdana"/>
              </a:rPr>
              <a:t>Filtres: </a:t>
            </a:r>
            <a:r>
              <a:rPr lang="es-ES" sz="1600" spc="-1" dirty="0" err="1">
                <a:solidFill>
                  <a:srgbClr val="000000"/>
                </a:solidFill>
                <a:latin typeface="Verdana"/>
                <a:ea typeface="Verdana"/>
              </a:rPr>
              <a:t>p</a:t>
            </a:r>
            <a:r>
              <a:rPr lang="es-ES" sz="1600" b="0" strike="noStrike" spc="-1" dirty="0" err="1" smtClean="0">
                <a:solidFill>
                  <a:srgbClr val="000000"/>
                </a:solidFill>
                <a:latin typeface="Verdana"/>
                <a:ea typeface="Verdana"/>
              </a:rPr>
              <a:t>odem</a:t>
            </a:r>
            <a:r>
              <a:rPr lang="es-ES" sz="1600" b="0" strike="noStrike" spc="-1" dirty="0" smtClean="0">
                <a:solidFill>
                  <a:srgbClr val="000000"/>
                </a:solidFill>
                <a:latin typeface="Verdana"/>
                <a:ea typeface="Verdana"/>
              </a:rPr>
              <a:t> </a:t>
            </a:r>
            <a:r>
              <a:rPr lang="es-ES" sz="1600" b="0" strike="noStrike" spc="-1" dirty="0">
                <a:solidFill>
                  <a:srgbClr val="000000"/>
                </a:solidFill>
                <a:latin typeface="Verdana"/>
                <a:ea typeface="Verdana"/>
              </a:rPr>
              <a:t>filtrar la cerca </a:t>
            </a:r>
            <a:r>
              <a:rPr lang="es-ES" sz="1600" b="0" strike="noStrike" spc="-1" dirty="0" err="1">
                <a:solidFill>
                  <a:srgbClr val="000000"/>
                </a:solidFill>
                <a:latin typeface="Verdana"/>
                <a:ea typeface="Verdana"/>
              </a:rPr>
              <a:t>pels</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diferents</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camps</a:t>
            </a:r>
            <a:r>
              <a:rPr lang="es-ES" sz="1600" b="0" strike="noStrike" spc="-1" dirty="0">
                <a:solidFill>
                  <a:srgbClr val="000000"/>
                </a:solidFill>
                <a:latin typeface="Verdana"/>
                <a:ea typeface="Verdana"/>
              </a:rPr>
              <a:t> (autor, director, </a:t>
            </a:r>
            <a:r>
              <a:rPr lang="es-ES" sz="1600" b="0" strike="noStrike" spc="-1" dirty="0" err="1">
                <a:solidFill>
                  <a:srgbClr val="000000"/>
                </a:solidFill>
                <a:latin typeface="Verdana"/>
                <a:ea typeface="Verdana"/>
              </a:rPr>
              <a:t>títol</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paraula</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clau</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llengua</a:t>
            </a:r>
            <a:r>
              <a:rPr lang="es-ES" sz="1600" b="0" strike="noStrike" spc="-1" dirty="0">
                <a:solidFill>
                  <a:srgbClr val="000000"/>
                </a:solidFill>
                <a:latin typeface="Verdana"/>
                <a:ea typeface="Verdana"/>
              </a:rPr>
              <a:t>, data de defensa, data </a:t>
            </a:r>
            <a:r>
              <a:rPr lang="es-ES" sz="1600" b="0" strike="noStrike" spc="-1" dirty="0" err="1">
                <a:solidFill>
                  <a:srgbClr val="000000"/>
                </a:solidFill>
                <a:latin typeface="Verdana"/>
                <a:ea typeface="Verdana"/>
              </a:rPr>
              <a:t>d’introducció</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matèria</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Podem</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anar</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afegint</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diverses</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línies</a:t>
            </a:r>
            <a:r>
              <a:rPr lang="es-ES" sz="1600" b="0" strike="noStrike" spc="-1" dirty="0">
                <a:solidFill>
                  <a:srgbClr val="000000"/>
                </a:solidFill>
                <a:latin typeface="Verdana"/>
                <a:ea typeface="Verdana"/>
              </a:rPr>
              <a:t> a la </a:t>
            </a:r>
            <a:r>
              <a:rPr lang="es-ES" sz="1600" b="0" strike="noStrike" spc="-1" dirty="0" err="1">
                <a:solidFill>
                  <a:srgbClr val="000000"/>
                </a:solidFill>
                <a:latin typeface="Verdana"/>
                <a:ea typeface="Verdana"/>
              </a:rPr>
              <a:t>nostra</a:t>
            </a:r>
            <a:r>
              <a:rPr lang="es-ES" sz="1600" b="0" strike="noStrike" spc="-1" dirty="0">
                <a:solidFill>
                  <a:srgbClr val="000000"/>
                </a:solidFill>
                <a:latin typeface="Verdana"/>
                <a:ea typeface="Verdana"/>
              </a:rPr>
              <a:t> cerca a través de les </a:t>
            </a:r>
            <a:r>
              <a:rPr lang="es-ES" sz="1600" b="0" strike="noStrike" spc="-1" dirty="0" err="1">
                <a:solidFill>
                  <a:srgbClr val="000000"/>
                </a:solidFill>
                <a:latin typeface="Verdana"/>
                <a:ea typeface="Verdana"/>
              </a:rPr>
              <a:t>icones</a:t>
            </a:r>
            <a:r>
              <a:rPr lang="es-ES" sz="1600" b="0" strike="noStrike" spc="-1" dirty="0">
                <a:solidFill>
                  <a:srgbClr val="000000"/>
                </a:solidFill>
                <a:latin typeface="Verdana"/>
                <a:ea typeface="Verdana"/>
              </a:rPr>
              <a:t> del </a:t>
            </a:r>
            <a:r>
              <a:rPr lang="es-ES" sz="1600" b="0" strike="noStrike" spc="-1" dirty="0" err="1">
                <a:solidFill>
                  <a:srgbClr val="000000"/>
                </a:solidFill>
                <a:latin typeface="Verdana"/>
                <a:ea typeface="Verdana"/>
              </a:rPr>
              <a:t>més</a:t>
            </a:r>
            <a:r>
              <a:rPr lang="es-ES" sz="1600" b="0" strike="noStrike" spc="-1" dirty="0">
                <a:solidFill>
                  <a:srgbClr val="000000"/>
                </a:solidFill>
                <a:latin typeface="Verdana"/>
                <a:ea typeface="Verdana"/>
              </a:rPr>
              <a:t> i </a:t>
            </a:r>
            <a:r>
              <a:rPr lang="es-ES" sz="1600" b="0" strike="noStrike" spc="-1" dirty="0" err="1">
                <a:solidFill>
                  <a:srgbClr val="000000"/>
                </a:solidFill>
                <a:latin typeface="Verdana"/>
                <a:ea typeface="Verdana"/>
              </a:rPr>
              <a:t>menys</a:t>
            </a:r>
            <a:r>
              <a:rPr lang="es-ES" sz="1600" b="0" strike="noStrike" spc="-1" dirty="0">
                <a:solidFill>
                  <a:srgbClr val="000000"/>
                </a:solidFill>
                <a:latin typeface="Verdana"/>
                <a:ea typeface="Verdana"/>
              </a:rPr>
              <a:t> que hi ha a la </a:t>
            </a:r>
            <a:r>
              <a:rPr lang="es-ES" sz="1600" b="0" strike="noStrike" spc="-1" dirty="0" err="1">
                <a:solidFill>
                  <a:srgbClr val="000000"/>
                </a:solidFill>
                <a:latin typeface="Verdana"/>
                <a:ea typeface="Verdana"/>
              </a:rPr>
              <a:t>part</a:t>
            </a:r>
            <a:r>
              <a:rPr lang="es-ES" sz="1600" b="0" strike="noStrike" spc="-1" dirty="0">
                <a:solidFill>
                  <a:srgbClr val="000000"/>
                </a:solidFill>
                <a:latin typeface="Verdana"/>
                <a:ea typeface="Verdana"/>
              </a:rPr>
              <a:t> de la </a:t>
            </a:r>
            <a:r>
              <a:rPr lang="es-ES" sz="1600" b="0" strike="noStrike" spc="-1" dirty="0" err="1">
                <a:solidFill>
                  <a:srgbClr val="000000"/>
                </a:solidFill>
                <a:latin typeface="Verdana"/>
                <a:ea typeface="Verdana"/>
              </a:rPr>
              <a:t>dreta</a:t>
            </a:r>
            <a:endParaRPr lang="ca-ES" sz="1600" b="0" strike="noStrike" spc="-1" dirty="0">
              <a:latin typeface="Arial"/>
            </a:endParaRPr>
          </a:p>
          <a:p>
            <a:pPr marL="285840" indent="-284400" algn="just">
              <a:lnSpc>
                <a:spcPct val="100000"/>
              </a:lnSpc>
              <a:spcBef>
                <a:spcPts val="601"/>
              </a:spcBef>
              <a:buClr>
                <a:srgbClr val="000000"/>
              </a:buClr>
              <a:buSzPct val="80000"/>
              <a:buFont typeface="Wingdings" charset="2"/>
              <a:buChar char=""/>
              <a:tabLst>
                <a:tab pos="685800" algn="l"/>
              </a:tabLst>
            </a:pPr>
            <a:r>
              <a:rPr lang="es-ES" sz="1600" b="0" strike="noStrike" spc="-1" dirty="0" err="1">
                <a:solidFill>
                  <a:srgbClr val="000000"/>
                </a:solidFill>
                <a:latin typeface="Verdana"/>
                <a:ea typeface="Verdana"/>
              </a:rPr>
              <a:t>Delimitadors</a:t>
            </a:r>
            <a:r>
              <a:rPr lang="es-ES" sz="1600" b="0" strike="noStrike" spc="-1" dirty="0">
                <a:solidFill>
                  <a:srgbClr val="000000"/>
                </a:solidFill>
                <a:latin typeface="Verdana"/>
                <a:ea typeface="Verdana"/>
              </a:rPr>
              <a:t>: </a:t>
            </a:r>
            <a:r>
              <a:rPr lang="es-ES" sz="1600" spc="-1" dirty="0" err="1">
                <a:solidFill>
                  <a:srgbClr val="000000"/>
                </a:solidFill>
                <a:latin typeface="Verdana"/>
                <a:ea typeface="Verdana"/>
              </a:rPr>
              <a:t>p</a:t>
            </a:r>
            <a:r>
              <a:rPr lang="es-ES" sz="1600" b="0" strike="noStrike" spc="-1" dirty="0" err="1" smtClean="0">
                <a:solidFill>
                  <a:srgbClr val="000000"/>
                </a:solidFill>
                <a:latin typeface="Verdana"/>
                <a:ea typeface="Verdana"/>
              </a:rPr>
              <a:t>odem</a:t>
            </a:r>
            <a:r>
              <a:rPr lang="es-ES" sz="1600" b="0" strike="noStrike" spc="-1" dirty="0" smtClean="0">
                <a:solidFill>
                  <a:srgbClr val="000000"/>
                </a:solidFill>
                <a:latin typeface="Verdana"/>
                <a:ea typeface="Verdana"/>
              </a:rPr>
              <a:t> </a:t>
            </a:r>
            <a:r>
              <a:rPr lang="es-ES" sz="1600" b="0" strike="noStrike" spc="-1" dirty="0">
                <a:solidFill>
                  <a:srgbClr val="000000"/>
                </a:solidFill>
                <a:latin typeface="Verdana"/>
                <a:ea typeface="Verdana"/>
              </a:rPr>
              <a:t>refinar també la </a:t>
            </a:r>
            <a:r>
              <a:rPr lang="es-ES" sz="1600" b="0" strike="noStrike" spc="-1" dirty="0" err="1">
                <a:solidFill>
                  <a:srgbClr val="000000"/>
                </a:solidFill>
                <a:latin typeface="Verdana"/>
                <a:ea typeface="Verdana"/>
              </a:rPr>
              <a:t>nostra</a:t>
            </a:r>
            <a:r>
              <a:rPr lang="es-ES" sz="1600" b="0" strike="noStrike" spc="-1" dirty="0">
                <a:solidFill>
                  <a:srgbClr val="000000"/>
                </a:solidFill>
                <a:latin typeface="Verdana"/>
                <a:ea typeface="Verdana"/>
              </a:rPr>
              <a:t> cerca a través </a:t>
            </a:r>
            <a:r>
              <a:rPr lang="es-ES" sz="1600" b="0" strike="noStrike" spc="-1" dirty="0" err="1">
                <a:solidFill>
                  <a:srgbClr val="000000"/>
                </a:solidFill>
                <a:latin typeface="Verdana"/>
                <a:ea typeface="Verdana"/>
              </a:rPr>
              <a:t>dels</a:t>
            </a:r>
            <a:r>
              <a:rPr lang="es-ES" sz="1600" b="0" strike="noStrike" spc="-1" dirty="0">
                <a:solidFill>
                  <a:srgbClr val="000000"/>
                </a:solidFill>
                <a:latin typeface="Verdana"/>
                <a:ea typeface="Verdana"/>
              </a:rPr>
              <a:t> filtres </a:t>
            </a:r>
            <a:r>
              <a:rPr lang="es-ES" sz="1600" b="0" strike="noStrike" spc="-1" dirty="0" err="1">
                <a:solidFill>
                  <a:srgbClr val="000000"/>
                </a:solidFill>
                <a:latin typeface="Verdana"/>
                <a:ea typeface="Verdana"/>
              </a:rPr>
              <a:t>aleatoris</a:t>
            </a:r>
            <a:r>
              <a:rPr lang="es-ES" sz="1600" b="0" strike="noStrike" spc="-1" dirty="0">
                <a:solidFill>
                  <a:srgbClr val="000000"/>
                </a:solidFill>
                <a:latin typeface="Verdana"/>
                <a:ea typeface="Verdana"/>
              </a:rPr>
              <a:t> que surten per </a:t>
            </a:r>
            <a:r>
              <a:rPr lang="es-ES" sz="1600" b="0" strike="noStrike" spc="-1" dirty="0" err="1">
                <a:solidFill>
                  <a:srgbClr val="000000"/>
                </a:solidFill>
                <a:latin typeface="Verdana"/>
                <a:ea typeface="Verdana"/>
              </a:rPr>
              <a:t>defecte</a:t>
            </a:r>
            <a:r>
              <a:rPr lang="es-ES" sz="1600" b="0" strike="noStrike" spc="-1" dirty="0">
                <a:solidFill>
                  <a:srgbClr val="000000"/>
                </a:solidFill>
                <a:latin typeface="Verdana"/>
                <a:ea typeface="Verdana"/>
              </a:rPr>
              <a:t> a la </a:t>
            </a:r>
            <a:r>
              <a:rPr lang="es-ES" sz="1600" b="0" strike="noStrike" spc="-1" dirty="0" err="1">
                <a:solidFill>
                  <a:srgbClr val="000000"/>
                </a:solidFill>
                <a:latin typeface="Verdana"/>
                <a:ea typeface="Verdana"/>
              </a:rPr>
              <a:t>part</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dreta</a:t>
            </a:r>
            <a:r>
              <a:rPr lang="es-ES" sz="1600" b="0" strike="noStrike" spc="-1" dirty="0">
                <a:solidFill>
                  <a:srgbClr val="000000"/>
                </a:solidFill>
                <a:latin typeface="Verdana"/>
                <a:ea typeface="Verdana"/>
              </a:rPr>
              <a:t> de la pantalla</a:t>
            </a:r>
            <a:endParaRPr lang="ca-ES" sz="1600" b="0" strike="noStrike" spc="-1" dirty="0">
              <a:latin typeface="Arial"/>
            </a:endParaRPr>
          </a:p>
          <a:p>
            <a:pPr marL="285840" indent="-284400" algn="just">
              <a:lnSpc>
                <a:spcPct val="100000"/>
              </a:lnSpc>
              <a:spcBef>
                <a:spcPts val="601"/>
              </a:spcBef>
              <a:buClr>
                <a:srgbClr val="000000"/>
              </a:buClr>
              <a:buSzPct val="80000"/>
              <a:buFont typeface="Wingdings" charset="2"/>
              <a:buChar char=""/>
              <a:tabLst>
                <a:tab pos="685800" algn="l"/>
              </a:tabLst>
            </a:pPr>
            <a:r>
              <a:rPr lang="es-ES" sz="1600" b="0" strike="noStrike" spc="-1" dirty="0" err="1">
                <a:solidFill>
                  <a:srgbClr val="000000"/>
                </a:solidFill>
                <a:latin typeface="Verdana"/>
                <a:ea typeface="Verdana"/>
              </a:rPr>
              <a:t>Opcions</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d’ordenació</a:t>
            </a:r>
            <a:r>
              <a:rPr lang="es-ES" sz="1600" b="0" strike="noStrike" spc="-1" dirty="0">
                <a:solidFill>
                  <a:srgbClr val="000000"/>
                </a:solidFill>
                <a:latin typeface="Verdana"/>
                <a:ea typeface="Verdana"/>
              </a:rPr>
              <a:t>: </a:t>
            </a:r>
            <a:r>
              <a:rPr lang="es-ES" sz="1600" spc="-1" dirty="0" err="1">
                <a:solidFill>
                  <a:srgbClr val="000000"/>
                </a:solidFill>
                <a:latin typeface="Verdana"/>
                <a:ea typeface="Verdana"/>
              </a:rPr>
              <a:t>p</a:t>
            </a:r>
            <a:r>
              <a:rPr lang="es-ES" sz="1600" b="0" strike="noStrike" spc="-1" dirty="0" err="1" smtClean="0">
                <a:solidFill>
                  <a:srgbClr val="000000"/>
                </a:solidFill>
                <a:latin typeface="Verdana"/>
                <a:ea typeface="Verdana"/>
              </a:rPr>
              <a:t>odem</a:t>
            </a:r>
            <a:r>
              <a:rPr lang="es-ES" sz="1600" b="0" strike="noStrike" spc="-1" dirty="0" smtClean="0">
                <a:solidFill>
                  <a:srgbClr val="000000"/>
                </a:solidFill>
                <a:latin typeface="Verdana"/>
                <a:ea typeface="Verdana"/>
              </a:rPr>
              <a:t> </a:t>
            </a:r>
            <a:r>
              <a:rPr lang="es-ES" sz="1600" b="0" strike="noStrike" spc="-1" dirty="0">
                <a:solidFill>
                  <a:srgbClr val="000000"/>
                </a:solidFill>
                <a:latin typeface="Verdana"/>
                <a:ea typeface="Verdana"/>
              </a:rPr>
              <a:t>triar </a:t>
            </a:r>
            <a:r>
              <a:rPr lang="es-ES" sz="1600" b="0" strike="noStrike" spc="-1" dirty="0" err="1">
                <a:solidFill>
                  <a:srgbClr val="000000"/>
                </a:solidFill>
                <a:latin typeface="Verdana"/>
                <a:ea typeface="Verdana"/>
              </a:rPr>
              <a:t>l’opció</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d’ordenació</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rellevància</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títol</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ascendent</a:t>
            </a:r>
            <a:r>
              <a:rPr lang="es-ES" sz="1600" b="0" strike="noStrike" spc="-1" dirty="0">
                <a:solidFill>
                  <a:srgbClr val="000000"/>
                </a:solidFill>
                <a:latin typeface="Verdana"/>
                <a:ea typeface="Verdana"/>
              </a:rPr>
              <a:t> o </a:t>
            </a:r>
            <a:r>
              <a:rPr lang="es-ES" sz="1600" b="0" strike="noStrike" spc="-1" dirty="0" err="1">
                <a:solidFill>
                  <a:srgbClr val="000000"/>
                </a:solidFill>
                <a:latin typeface="Verdana"/>
                <a:ea typeface="Verdana"/>
              </a:rPr>
              <a:t>descendent</a:t>
            </a:r>
            <a:r>
              <a:rPr lang="es-ES" sz="1600" b="0" strike="noStrike" spc="-1" dirty="0">
                <a:solidFill>
                  <a:srgbClr val="000000"/>
                </a:solidFill>
                <a:latin typeface="Verdana"/>
                <a:ea typeface="Verdana"/>
              </a:rPr>
              <a:t> i data </a:t>
            </a:r>
            <a:r>
              <a:rPr lang="es-ES" sz="1600" b="0" strike="noStrike" spc="-1" dirty="0" err="1">
                <a:solidFill>
                  <a:srgbClr val="000000"/>
                </a:solidFill>
                <a:latin typeface="Verdana"/>
                <a:ea typeface="Verdana"/>
              </a:rPr>
              <a:t>ascendent</a:t>
            </a:r>
            <a:r>
              <a:rPr lang="es-ES" sz="1600" b="0" strike="noStrike" spc="-1" dirty="0">
                <a:solidFill>
                  <a:srgbClr val="000000"/>
                </a:solidFill>
                <a:latin typeface="Verdana"/>
                <a:ea typeface="Verdana"/>
              </a:rPr>
              <a:t> o </a:t>
            </a:r>
            <a:r>
              <a:rPr lang="es-ES" sz="1600" b="0" strike="noStrike" spc="-1" dirty="0" err="1">
                <a:solidFill>
                  <a:srgbClr val="000000"/>
                </a:solidFill>
                <a:latin typeface="Verdana"/>
                <a:ea typeface="Verdana"/>
              </a:rPr>
              <a:t>descendent</a:t>
            </a:r>
            <a:r>
              <a:rPr lang="es-ES" sz="1600" b="0" strike="noStrike" spc="-1" dirty="0">
                <a:solidFill>
                  <a:srgbClr val="000000"/>
                </a:solidFill>
                <a:latin typeface="Verdana"/>
                <a:ea typeface="Verdana"/>
              </a:rPr>
              <a:t>), i </a:t>
            </a:r>
            <a:r>
              <a:rPr lang="es-ES" sz="1600" b="0" strike="noStrike" spc="-1" dirty="0" err="1">
                <a:solidFill>
                  <a:srgbClr val="000000"/>
                </a:solidFill>
                <a:latin typeface="Verdana"/>
                <a:ea typeface="Verdana"/>
              </a:rPr>
              <a:t>podem</a:t>
            </a:r>
            <a:r>
              <a:rPr lang="es-ES" sz="1600" b="0" strike="noStrike" spc="-1" dirty="0">
                <a:solidFill>
                  <a:srgbClr val="000000"/>
                </a:solidFill>
                <a:latin typeface="Verdana"/>
                <a:ea typeface="Verdana"/>
              </a:rPr>
              <a:t> triar </a:t>
            </a:r>
            <a:r>
              <a:rPr lang="es-ES" sz="1600" b="0" strike="noStrike" spc="-1" dirty="0" err="1">
                <a:solidFill>
                  <a:srgbClr val="000000"/>
                </a:solidFill>
                <a:latin typeface="Verdana"/>
                <a:ea typeface="Verdana"/>
              </a:rPr>
              <a:t>quants</a:t>
            </a:r>
            <a:r>
              <a:rPr lang="es-ES" sz="1600" b="0" strike="noStrike" spc="-1" dirty="0">
                <a:solidFill>
                  <a:srgbClr val="000000"/>
                </a:solidFill>
                <a:latin typeface="Verdana"/>
                <a:ea typeface="Verdana"/>
              </a:rPr>
              <a:t>   </a:t>
            </a:r>
            <a:r>
              <a:rPr lang="en-GB" sz="1600" b="0" strike="noStrike" spc="-1" dirty="0" err="1">
                <a:solidFill>
                  <a:srgbClr val="000000"/>
                </a:solidFill>
                <a:latin typeface="Verdana"/>
                <a:ea typeface="Verdana"/>
              </a:rPr>
              <a:t>resultats</a:t>
            </a:r>
            <a:r>
              <a:rPr lang="en-GB" sz="1600" b="0" strike="noStrike" spc="-1" dirty="0">
                <a:solidFill>
                  <a:srgbClr val="000000"/>
                </a:solidFill>
                <a:latin typeface="Verdana"/>
                <a:ea typeface="Verdana"/>
              </a:rPr>
              <a:t> </a:t>
            </a:r>
            <a:r>
              <a:rPr lang="en-GB" sz="1600" b="0" strike="noStrike" spc="-1" dirty="0" err="1">
                <a:solidFill>
                  <a:srgbClr val="000000"/>
                </a:solidFill>
                <a:latin typeface="Verdana"/>
                <a:ea typeface="Verdana"/>
              </a:rPr>
              <a:t>volem</a:t>
            </a:r>
            <a:r>
              <a:rPr lang="en-GB" sz="1600" b="0" strike="noStrike" spc="-1" dirty="0">
                <a:solidFill>
                  <a:srgbClr val="000000"/>
                </a:solidFill>
                <a:latin typeface="Verdana"/>
                <a:ea typeface="Verdana"/>
              </a:rPr>
              <a:t> </a:t>
            </a:r>
            <a:r>
              <a:rPr lang="en-GB" sz="1600" b="0" strike="noStrike" spc="-1" dirty="0" err="1">
                <a:solidFill>
                  <a:srgbClr val="000000"/>
                </a:solidFill>
                <a:latin typeface="Verdana"/>
                <a:ea typeface="Verdana"/>
              </a:rPr>
              <a:t>veure</a:t>
            </a:r>
            <a:r>
              <a:rPr lang="en-GB" sz="1600" b="0" strike="noStrike" spc="-1" dirty="0">
                <a:solidFill>
                  <a:srgbClr val="000000"/>
                </a:solidFill>
                <a:latin typeface="Verdana"/>
                <a:ea typeface="Verdana"/>
              </a:rPr>
              <a:t> per </a:t>
            </a:r>
            <a:r>
              <a:rPr lang="en-GB" sz="1600" b="0" strike="noStrike" spc="-1" dirty="0" err="1">
                <a:solidFill>
                  <a:srgbClr val="000000"/>
                </a:solidFill>
                <a:latin typeface="Verdana"/>
                <a:ea typeface="Verdana"/>
              </a:rPr>
              <a:t>pàgina</a:t>
            </a:r>
            <a:endParaRPr lang="ca-ES" sz="1600" b="0" strike="noStrike" spc="-1" dirty="0">
              <a:latin typeface="Arial"/>
            </a:endParaRPr>
          </a:p>
        </p:txBody>
      </p:sp>
      <p:pic>
        <p:nvPicPr>
          <p:cNvPr id="298" name="Imatge 4"/>
          <p:cNvPicPr/>
          <p:nvPr/>
        </p:nvPicPr>
        <p:blipFill>
          <a:blip r:embed="rId2" cstate="print"/>
          <a:stretch/>
        </p:blipFill>
        <p:spPr>
          <a:xfrm>
            <a:off x="3292560" y="4974480"/>
            <a:ext cx="2552400" cy="1697760"/>
          </a:xfrm>
          <a:prstGeom prst="rect">
            <a:avLst/>
          </a:prstGeom>
          <a:ln w="0">
            <a:noFill/>
          </a:ln>
        </p:spPr>
      </p:pic>
      <p:sp>
        <p:nvSpPr>
          <p:cNvPr id="6" name="QuadreDeText 5"/>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ustomShape 1"/>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Resultats</a:t>
            </a:r>
            <a:endParaRPr lang="ca-ES" sz="1600" b="0" strike="noStrike" spc="-1">
              <a:latin typeface="Arial"/>
            </a:endParaRPr>
          </a:p>
        </p:txBody>
      </p:sp>
      <p:sp>
        <p:nvSpPr>
          <p:cNvPr id="300" name="CustomShape 2"/>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TDX (Tesis Doctorals en Xarxa)</a:t>
            </a:r>
            <a:endParaRPr lang="ca-ES" sz="1800" b="0" strike="noStrike" spc="-1">
              <a:latin typeface="Arial"/>
            </a:endParaRPr>
          </a:p>
        </p:txBody>
      </p:sp>
      <p:sp>
        <p:nvSpPr>
          <p:cNvPr id="301" name="CustomShape 3"/>
          <p:cNvSpPr/>
          <p:nvPr/>
        </p:nvSpPr>
        <p:spPr>
          <a:xfrm>
            <a:off x="230400" y="1872000"/>
            <a:ext cx="8613000" cy="343025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gn="just">
              <a:lnSpc>
                <a:spcPct val="100000"/>
              </a:lnSpc>
              <a:spcBef>
                <a:spcPts val="601"/>
              </a:spcBef>
              <a:buClr>
                <a:srgbClr val="000000"/>
              </a:buClr>
              <a:buSzPct val="80000"/>
              <a:buFont typeface="Wingdings" charset="2"/>
              <a:buChar char=""/>
            </a:pPr>
            <a:r>
              <a:rPr lang="es-ES" sz="1600" b="0" strike="noStrike" spc="-1" dirty="0" err="1">
                <a:solidFill>
                  <a:srgbClr val="000000"/>
                </a:solidFill>
                <a:latin typeface="Verdana"/>
                <a:ea typeface="Verdana"/>
              </a:rPr>
              <a:t>Fitxa</a:t>
            </a:r>
            <a:r>
              <a:rPr lang="es-ES" sz="1600" b="0" strike="noStrike" spc="-1" dirty="0">
                <a:solidFill>
                  <a:srgbClr val="000000"/>
                </a:solidFill>
                <a:latin typeface="Verdana"/>
                <a:ea typeface="Verdana"/>
              </a:rPr>
              <a:t> del registre: </a:t>
            </a:r>
            <a:r>
              <a:rPr lang="es-ES" sz="1600" spc="-1" dirty="0" err="1">
                <a:solidFill>
                  <a:srgbClr val="000000"/>
                </a:solidFill>
                <a:latin typeface="Verdana"/>
                <a:ea typeface="Verdana"/>
              </a:rPr>
              <a:t>f</a:t>
            </a:r>
            <a:r>
              <a:rPr lang="es-ES" sz="1600" b="0" strike="noStrike" spc="-1" dirty="0" err="1" smtClean="0">
                <a:solidFill>
                  <a:srgbClr val="000000"/>
                </a:solidFill>
                <a:latin typeface="Verdana"/>
                <a:ea typeface="Verdana"/>
              </a:rPr>
              <a:t>itxa</a:t>
            </a:r>
            <a:r>
              <a:rPr lang="es-ES" sz="1600" b="0" strike="noStrike" spc="-1" dirty="0" smtClean="0">
                <a:solidFill>
                  <a:srgbClr val="000000"/>
                </a:solidFill>
                <a:latin typeface="Verdana"/>
                <a:ea typeface="Verdana"/>
              </a:rPr>
              <a:t> </a:t>
            </a:r>
            <a:r>
              <a:rPr lang="es-ES" sz="1600" b="0" strike="noStrike" spc="-1" dirty="0">
                <a:solidFill>
                  <a:srgbClr val="000000"/>
                </a:solidFill>
                <a:latin typeface="Verdana"/>
                <a:ea typeface="Verdana"/>
              </a:rPr>
              <a:t>completa del registre </a:t>
            </a:r>
            <a:r>
              <a:rPr lang="es-ES" sz="1600" b="0" strike="noStrike" spc="-1" dirty="0" err="1">
                <a:solidFill>
                  <a:srgbClr val="000000"/>
                </a:solidFill>
                <a:latin typeface="Verdana"/>
                <a:ea typeface="Verdana"/>
              </a:rPr>
              <a:t>amb</a:t>
            </a:r>
            <a:r>
              <a:rPr lang="es-ES" sz="1600" b="0" strike="noStrike" spc="-1" dirty="0">
                <a:solidFill>
                  <a:srgbClr val="000000"/>
                </a:solidFill>
                <a:latin typeface="Verdana"/>
                <a:ea typeface="Verdana"/>
              </a:rPr>
              <a:t> un </a:t>
            </a:r>
            <a:r>
              <a:rPr lang="es-ES" sz="1600" b="0" strike="noStrike" spc="-1" dirty="0" err="1">
                <a:solidFill>
                  <a:srgbClr val="000000"/>
                </a:solidFill>
                <a:latin typeface="Verdana"/>
                <a:ea typeface="Verdana"/>
              </a:rPr>
              <a:t>breu</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resum</a:t>
            </a:r>
            <a:r>
              <a:rPr lang="es-ES" sz="1600" b="0" strike="noStrike" spc="-1" dirty="0">
                <a:solidFill>
                  <a:srgbClr val="000000"/>
                </a:solidFill>
                <a:latin typeface="Verdana"/>
                <a:ea typeface="Verdana"/>
              </a:rPr>
              <a:t> de la </a:t>
            </a:r>
            <a:r>
              <a:rPr lang="es-ES" sz="1600" b="0" strike="noStrike" spc="-1" dirty="0" err="1">
                <a:solidFill>
                  <a:srgbClr val="000000"/>
                </a:solidFill>
                <a:latin typeface="Verdana"/>
                <a:ea typeface="Verdana"/>
              </a:rPr>
              <a:t>tesi</a:t>
            </a:r>
            <a:r>
              <a:rPr lang="es-ES" sz="1600" b="0" strike="noStrike" spc="-1" dirty="0">
                <a:solidFill>
                  <a:srgbClr val="000000"/>
                </a:solidFill>
                <a:latin typeface="Verdana"/>
                <a:ea typeface="Verdana"/>
              </a:rPr>
              <a:t> en </a:t>
            </a:r>
            <a:r>
              <a:rPr lang="es-ES" sz="1600" b="0" strike="noStrike" spc="-1" dirty="0" err="1">
                <a:solidFill>
                  <a:srgbClr val="000000"/>
                </a:solidFill>
                <a:latin typeface="Verdana"/>
                <a:ea typeface="Verdana"/>
              </a:rPr>
              <a:t>anglès</a:t>
            </a:r>
            <a:r>
              <a:rPr lang="es-ES" sz="1600" b="0" strike="noStrike" spc="-1" dirty="0">
                <a:solidFill>
                  <a:srgbClr val="000000"/>
                </a:solidFill>
                <a:latin typeface="Verdana"/>
                <a:ea typeface="Verdana"/>
              </a:rPr>
              <a:t> i </a:t>
            </a:r>
            <a:r>
              <a:rPr lang="es-ES" sz="1600" b="0" strike="noStrike" spc="-1" dirty="0" err="1">
                <a:solidFill>
                  <a:srgbClr val="000000"/>
                </a:solidFill>
                <a:latin typeface="Verdana"/>
                <a:ea typeface="Verdana"/>
              </a:rPr>
              <a:t>castellà</a:t>
            </a:r>
            <a:endParaRPr lang="ca-ES" sz="1600" b="0" strike="noStrike" spc="-1" dirty="0">
              <a:latin typeface="Arial"/>
            </a:endParaRPr>
          </a:p>
          <a:p>
            <a:pPr marL="285840" indent="-284400" algn="just">
              <a:lnSpc>
                <a:spcPct val="100000"/>
              </a:lnSpc>
              <a:spcBef>
                <a:spcPts val="601"/>
              </a:spcBef>
              <a:buClr>
                <a:srgbClr val="000000"/>
              </a:buClr>
              <a:buSzPct val="80000"/>
              <a:buFont typeface="Wingdings" charset="2"/>
              <a:buChar char=""/>
            </a:pPr>
            <a:r>
              <a:rPr lang="es-ES" sz="1600" b="0" strike="noStrike" spc="-1" dirty="0">
                <a:solidFill>
                  <a:srgbClr val="000000"/>
                </a:solidFill>
                <a:latin typeface="Verdana"/>
                <a:ea typeface="Verdana"/>
              </a:rPr>
              <a:t>Identificador </a:t>
            </a:r>
            <a:r>
              <a:rPr lang="es-ES" sz="1600" b="0" strike="noStrike" spc="-1" dirty="0" err="1">
                <a:solidFill>
                  <a:srgbClr val="000000"/>
                </a:solidFill>
                <a:latin typeface="Verdana"/>
                <a:ea typeface="Verdana"/>
              </a:rPr>
              <a:t>handle</a:t>
            </a:r>
            <a:r>
              <a:rPr lang="es-ES" sz="1600" b="0" strike="noStrike" spc="-1" dirty="0">
                <a:solidFill>
                  <a:srgbClr val="000000"/>
                </a:solidFill>
                <a:latin typeface="Verdana"/>
                <a:ea typeface="Verdana"/>
              </a:rPr>
              <a:t>: que </a:t>
            </a:r>
            <a:r>
              <a:rPr lang="es-ES" sz="1600" b="0" strike="noStrike" spc="-1" dirty="0" err="1">
                <a:solidFill>
                  <a:srgbClr val="000000"/>
                </a:solidFill>
                <a:latin typeface="Verdana"/>
                <a:ea typeface="Verdana"/>
              </a:rPr>
              <a:t>servirà</a:t>
            </a:r>
            <a:r>
              <a:rPr lang="es-ES" sz="1600" b="0" strike="noStrike" spc="-1" dirty="0">
                <a:solidFill>
                  <a:srgbClr val="000000"/>
                </a:solidFill>
                <a:latin typeface="Verdana"/>
                <a:ea typeface="Verdana"/>
              </a:rPr>
              <a:t> per </a:t>
            </a:r>
            <a:r>
              <a:rPr lang="es-ES" sz="1600" b="0" strike="noStrike" spc="-1" dirty="0" err="1">
                <a:solidFill>
                  <a:srgbClr val="000000"/>
                </a:solidFill>
                <a:latin typeface="Verdana"/>
                <a:ea typeface="Verdana"/>
              </a:rPr>
              <a:t>enllaçar</a:t>
            </a:r>
            <a:r>
              <a:rPr lang="es-ES" sz="1600" b="0" strike="noStrike" spc="-1" dirty="0">
                <a:solidFill>
                  <a:srgbClr val="000000"/>
                </a:solidFill>
                <a:latin typeface="Verdana"/>
                <a:ea typeface="Verdana"/>
              </a:rPr>
              <a:t> i citar la </a:t>
            </a:r>
            <a:r>
              <a:rPr lang="es-ES" sz="1600" b="0" strike="noStrike" spc="-1" dirty="0" err="1">
                <a:solidFill>
                  <a:srgbClr val="000000"/>
                </a:solidFill>
                <a:latin typeface="Verdana"/>
                <a:ea typeface="Verdana"/>
              </a:rPr>
              <a:t>tesi</a:t>
            </a:r>
            <a:endParaRPr lang="ca-ES" sz="1600" b="0" strike="noStrike" spc="-1" dirty="0">
              <a:latin typeface="Arial"/>
            </a:endParaRPr>
          </a:p>
          <a:p>
            <a:pPr marL="285840" indent="-284400" algn="just">
              <a:lnSpc>
                <a:spcPct val="100000"/>
              </a:lnSpc>
              <a:spcBef>
                <a:spcPts val="601"/>
              </a:spcBef>
              <a:buClr>
                <a:srgbClr val="000000"/>
              </a:buClr>
              <a:buSzPct val="80000"/>
              <a:buFont typeface="Wingdings" charset="2"/>
              <a:buChar char=""/>
            </a:pPr>
            <a:r>
              <a:rPr lang="es-ES" sz="1600" b="0" strike="noStrike" spc="-1" dirty="0" err="1">
                <a:solidFill>
                  <a:srgbClr val="000000"/>
                </a:solidFill>
                <a:latin typeface="Verdana"/>
                <a:ea typeface="Verdana"/>
              </a:rPr>
              <a:t>Drets</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d’autor</a:t>
            </a:r>
            <a:r>
              <a:rPr lang="es-ES" sz="1600" b="0" strike="noStrike" spc="-1" dirty="0">
                <a:solidFill>
                  <a:srgbClr val="000000"/>
                </a:solidFill>
                <a:latin typeface="Verdana"/>
                <a:ea typeface="Verdana"/>
              </a:rPr>
              <a:t>: </a:t>
            </a:r>
            <a:r>
              <a:rPr lang="es-ES" sz="1600" b="0" strike="noStrike" spc="-1" dirty="0" smtClean="0">
                <a:solidFill>
                  <a:srgbClr val="000000"/>
                </a:solidFill>
                <a:latin typeface="Verdana"/>
                <a:ea typeface="Verdana"/>
              </a:rPr>
              <a:t>explica </a:t>
            </a:r>
            <a:r>
              <a:rPr lang="es-ES" sz="1600" b="0" strike="noStrike" spc="-1" dirty="0" err="1">
                <a:solidFill>
                  <a:srgbClr val="000000"/>
                </a:solidFill>
                <a:latin typeface="Verdana"/>
                <a:ea typeface="Verdana"/>
              </a:rPr>
              <a:t>els</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drets</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d’autor</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als</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quals</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està</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sotmesa</a:t>
            </a:r>
            <a:r>
              <a:rPr lang="es-ES" sz="1600" b="0" strike="noStrike" spc="-1" dirty="0">
                <a:solidFill>
                  <a:srgbClr val="000000"/>
                </a:solidFill>
                <a:latin typeface="Verdana"/>
                <a:ea typeface="Verdana"/>
              </a:rPr>
              <a:t> la </a:t>
            </a:r>
            <a:r>
              <a:rPr lang="es-ES" sz="1600" b="0" strike="noStrike" spc="-1" dirty="0" err="1">
                <a:solidFill>
                  <a:srgbClr val="000000"/>
                </a:solidFill>
                <a:latin typeface="Verdana"/>
                <a:ea typeface="Verdana"/>
              </a:rPr>
              <a:t>tesi</a:t>
            </a:r>
            <a:r>
              <a:rPr lang="es-ES" sz="1600" b="0" strike="noStrike" spc="-1" dirty="0">
                <a:solidFill>
                  <a:srgbClr val="000000"/>
                </a:solidFill>
                <a:latin typeface="Verdana"/>
                <a:ea typeface="Verdana"/>
              </a:rPr>
              <a:t>, de </a:t>
            </a:r>
            <a:r>
              <a:rPr lang="es-ES" sz="1600" b="0" strike="noStrike" spc="-1" dirty="0" err="1">
                <a:solidFill>
                  <a:srgbClr val="000000"/>
                </a:solidFill>
                <a:latin typeface="Verdana"/>
                <a:ea typeface="Verdana"/>
              </a:rPr>
              <a:t>vegades</a:t>
            </a:r>
            <a:r>
              <a:rPr lang="es-ES" sz="1600" b="0" strike="noStrike" spc="-1" dirty="0">
                <a:solidFill>
                  <a:srgbClr val="000000"/>
                </a:solidFill>
                <a:latin typeface="Verdana"/>
                <a:ea typeface="Verdana"/>
              </a:rPr>
              <a:t> si es </a:t>
            </a:r>
            <a:r>
              <a:rPr lang="es-ES" sz="1600" b="0" strike="noStrike" spc="-1" dirty="0" err="1">
                <a:solidFill>
                  <a:srgbClr val="000000"/>
                </a:solidFill>
                <a:latin typeface="Verdana"/>
                <a:ea typeface="Verdana"/>
              </a:rPr>
              <a:t>troba</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amb</a:t>
            </a:r>
            <a:r>
              <a:rPr lang="es-ES" sz="1600" b="0" strike="noStrike" spc="-1" dirty="0">
                <a:solidFill>
                  <a:srgbClr val="000000"/>
                </a:solidFill>
                <a:latin typeface="Verdana"/>
                <a:ea typeface="Verdana"/>
              </a:rPr>
              <a:t> un </a:t>
            </a:r>
            <a:r>
              <a:rPr lang="es-ES" sz="1600" b="0" strike="noStrike" spc="-1" dirty="0" err="1">
                <a:solidFill>
                  <a:srgbClr val="000000"/>
                </a:solidFill>
                <a:latin typeface="Verdana"/>
                <a:ea typeface="Verdana"/>
              </a:rPr>
              <a:t>embargament</a:t>
            </a:r>
            <a:r>
              <a:rPr lang="es-ES" sz="1600" b="0" strike="noStrike" spc="-1" dirty="0">
                <a:solidFill>
                  <a:srgbClr val="000000"/>
                </a:solidFill>
                <a:latin typeface="Verdana"/>
                <a:ea typeface="Verdana"/>
              </a:rPr>
              <a:t> consta en </a:t>
            </a:r>
            <a:r>
              <a:rPr lang="es-ES" sz="1600" b="0" strike="noStrike" spc="-1" dirty="0" err="1">
                <a:solidFill>
                  <a:srgbClr val="000000"/>
                </a:solidFill>
                <a:latin typeface="Verdana"/>
                <a:ea typeface="Verdana"/>
              </a:rPr>
              <a:t>aquesta</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part</a:t>
            </a:r>
            <a:endParaRPr lang="ca-ES" sz="1600" b="0" strike="noStrike" spc="-1" dirty="0">
              <a:latin typeface="Arial"/>
            </a:endParaRPr>
          </a:p>
          <a:p>
            <a:pPr marL="285840" indent="-284400" algn="just">
              <a:lnSpc>
                <a:spcPct val="100000"/>
              </a:lnSpc>
              <a:spcBef>
                <a:spcPts val="601"/>
              </a:spcBef>
              <a:buClr>
                <a:srgbClr val="000000"/>
              </a:buClr>
              <a:buSzPct val="80000"/>
              <a:buFont typeface="Wingdings" charset="2"/>
              <a:buChar char=""/>
            </a:pPr>
            <a:r>
              <a:rPr lang="es-ES" sz="1600" b="0" strike="noStrike" spc="-1" dirty="0">
                <a:solidFill>
                  <a:srgbClr val="000000"/>
                </a:solidFill>
                <a:latin typeface="Verdana"/>
                <a:ea typeface="Verdana"/>
              </a:rPr>
              <a:t>Compartir: </a:t>
            </a:r>
            <a:r>
              <a:rPr lang="es-ES" sz="1600" spc="-1" dirty="0" err="1">
                <a:solidFill>
                  <a:srgbClr val="000000"/>
                </a:solidFill>
                <a:latin typeface="Verdana"/>
                <a:ea typeface="Verdana"/>
              </a:rPr>
              <a:t>p</a:t>
            </a:r>
            <a:r>
              <a:rPr lang="es-ES" sz="1600" b="0" strike="noStrike" spc="-1" dirty="0" err="1" smtClean="0">
                <a:solidFill>
                  <a:srgbClr val="000000"/>
                </a:solidFill>
                <a:latin typeface="Verdana"/>
                <a:ea typeface="Verdana"/>
              </a:rPr>
              <a:t>odem</a:t>
            </a:r>
            <a:r>
              <a:rPr lang="es-ES" sz="1600" b="0" strike="noStrike" spc="-1" dirty="0" smtClean="0">
                <a:solidFill>
                  <a:srgbClr val="000000"/>
                </a:solidFill>
                <a:latin typeface="Verdana"/>
                <a:ea typeface="Verdana"/>
              </a:rPr>
              <a:t> </a:t>
            </a:r>
            <a:r>
              <a:rPr lang="es-ES" sz="1600" b="0" strike="noStrike" spc="-1" dirty="0">
                <a:solidFill>
                  <a:srgbClr val="000000"/>
                </a:solidFill>
                <a:latin typeface="Verdana"/>
                <a:ea typeface="Verdana"/>
              </a:rPr>
              <a:t>compartir la </a:t>
            </a:r>
            <a:r>
              <a:rPr lang="es-ES" sz="1600" b="0" strike="noStrike" spc="-1" dirty="0" err="1">
                <a:solidFill>
                  <a:srgbClr val="000000"/>
                </a:solidFill>
                <a:latin typeface="Verdana"/>
                <a:ea typeface="Verdana"/>
              </a:rPr>
              <a:t>tesi</a:t>
            </a:r>
            <a:r>
              <a:rPr lang="es-ES" sz="1600" b="0" strike="noStrike" spc="-1" dirty="0">
                <a:solidFill>
                  <a:srgbClr val="000000"/>
                </a:solidFill>
                <a:latin typeface="Verdana"/>
                <a:ea typeface="Verdana"/>
              </a:rPr>
              <a:t> a les </a:t>
            </a:r>
            <a:r>
              <a:rPr lang="es-ES" sz="1600" b="0" strike="noStrike" spc="-1" dirty="0" err="1">
                <a:solidFill>
                  <a:srgbClr val="000000"/>
                </a:solidFill>
                <a:latin typeface="Verdana"/>
                <a:ea typeface="Verdana"/>
              </a:rPr>
              <a:t>nostres</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xarxes</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socials</a:t>
            </a:r>
            <a:r>
              <a:rPr lang="es-ES" sz="1600" b="0" strike="noStrike" spc="-1" dirty="0">
                <a:solidFill>
                  <a:srgbClr val="000000"/>
                </a:solidFill>
                <a:latin typeface="Verdana"/>
                <a:ea typeface="Verdana"/>
              </a:rPr>
              <a:t>, o </a:t>
            </a:r>
            <a:r>
              <a:rPr lang="es-ES" sz="1600" b="0" strike="noStrike" spc="-1" dirty="0" err="1">
                <a:solidFill>
                  <a:srgbClr val="000000"/>
                </a:solidFill>
                <a:latin typeface="Verdana"/>
                <a:ea typeface="Verdana"/>
              </a:rPr>
              <a:t>bé</a:t>
            </a:r>
            <a:r>
              <a:rPr lang="es-ES" sz="1600" b="0" strike="noStrike" spc="-1" dirty="0">
                <a:solidFill>
                  <a:srgbClr val="000000"/>
                </a:solidFill>
                <a:latin typeface="Verdana"/>
                <a:ea typeface="Verdana"/>
              </a:rPr>
              <a:t> imprimir-la, enviar-la per </a:t>
            </a:r>
            <a:r>
              <a:rPr lang="es-ES" sz="1600" b="0" strike="noStrike" spc="-1" dirty="0" err="1">
                <a:solidFill>
                  <a:srgbClr val="000000"/>
                </a:solidFill>
                <a:latin typeface="Verdana"/>
                <a:ea typeface="Verdana"/>
              </a:rPr>
              <a:t>correu</a:t>
            </a:r>
            <a:r>
              <a:rPr lang="es-ES" sz="1600" b="0" strike="noStrike" spc="-1" dirty="0">
                <a:solidFill>
                  <a:srgbClr val="000000"/>
                </a:solidFill>
                <a:latin typeface="Verdana"/>
                <a:ea typeface="Verdana"/>
              </a:rPr>
              <a:t> o guardar-la al </a:t>
            </a:r>
            <a:r>
              <a:rPr lang="es-ES" sz="1600" b="0" strike="noStrike" spc="-1" dirty="0" err="1">
                <a:solidFill>
                  <a:srgbClr val="000000"/>
                </a:solidFill>
                <a:latin typeface="Verdana"/>
                <a:ea typeface="Verdana"/>
              </a:rPr>
              <a:t>nostre</a:t>
            </a:r>
            <a:r>
              <a:rPr lang="es-ES" sz="1600" b="0" strike="noStrike" spc="-1" dirty="0">
                <a:solidFill>
                  <a:srgbClr val="000000"/>
                </a:solidFill>
                <a:latin typeface="Verdana"/>
                <a:ea typeface="Verdana"/>
              </a:rPr>
              <a:t> Mendeley</a:t>
            </a:r>
            <a:endParaRPr lang="ca-ES" sz="1600" b="0" strike="noStrike" spc="-1" dirty="0">
              <a:latin typeface="Arial"/>
            </a:endParaRPr>
          </a:p>
          <a:p>
            <a:pPr marL="285840" indent="-284400" algn="just">
              <a:lnSpc>
                <a:spcPct val="100000"/>
              </a:lnSpc>
              <a:spcBef>
                <a:spcPts val="601"/>
              </a:spcBef>
              <a:buClr>
                <a:srgbClr val="000000"/>
              </a:buClr>
              <a:buSzPct val="80000"/>
              <a:buFont typeface="Wingdings" charset="2"/>
              <a:buChar char=""/>
            </a:pPr>
            <a:r>
              <a:rPr lang="es-ES" sz="1600" b="0" strike="noStrike" spc="-1" dirty="0" err="1">
                <a:solidFill>
                  <a:srgbClr val="000000"/>
                </a:solidFill>
                <a:latin typeface="Verdana"/>
                <a:ea typeface="Verdana"/>
              </a:rPr>
              <a:t>Mostra</a:t>
            </a:r>
            <a:r>
              <a:rPr lang="es-ES" sz="1600" b="0" strike="noStrike" spc="-1" dirty="0">
                <a:solidFill>
                  <a:srgbClr val="000000"/>
                </a:solidFill>
                <a:latin typeface="Verdana"/>
                <a:ea typeface="Verdana"/>
              </a:rPr>
              <a:t> el registre </a:t>
            </a:r>
            <a:r>
              <a:rPr lang="es-ES" sz="1600" b="0" strike="noStrike" spc="-1" dirty="0" err="1">
                <a:solidFill>
                  <a:srgbClr val="000000"/>
                </a:solidFill>
                <a:latin typeface="Verdana"/>
                <a:ea typeface="Verdana"/>
              </a:rPr>
              <a:t>complet</a:t>
            </a:r>
            <a:r>
              <a:rPr lang="es-ES" sz="1600" b="0" strike="noStrike" spc="-1" dirty="0">
                <a:solidFill>
                  <a:srgbClr val="000000"/>
                </a:solidFill>
                <a:latin typeface="Verdana"/>
                <a:ea typeface="Verdana"/>
              </a:rPr>
              <a:t> del </a:t>
            </a:r>
            <a:r>
              <a:rPr lang="es-ES" sz="1600" b="0" strike="noStrike" spc="-1" dirty="0" err="1">
                <a:solidFill>
                  <a:srgbClr val="000000"/>
                </a:solidFill>
                <a:latin typeface="Verdana"/>
                <a:ea typeface="Verdana"/>
              </a:rPr>
              <a:t>document</a:t>
            </a:r>
            <a:r>
              <a:rPr lang="es-ES" sz="1600" b="0" strike="noStrike" spc="-1" dirty="0">
                <a:solidFill>
                  <a:srgbClr val="000000"/>
                </a:solidFill>
                <a:latin typeface="Verdana"/>
                <a:ea typeface="Verdana"/>
              </a:rPr>
              <a:t>: </a:t>
            </a:r>
            <a:r>
              <a:rPr lang="es-ES" sz="1600" b="0" strike="noStrike" spc="-1" dirty="0" smtClean="0">
                <a:solidFill>
                  <a:srgbClr val="000000"/>
                </a:solidFill>
                <a:latin typeface="Verdana"/>
                <a:ea typeface="Verdana"/>
              </a:rPr>
              <a:t>dona </a:t>
            </a:r>
            <a:r>
              <a:rPr lang="es-ES" sz="1600" b="0" strike="noStrike" spc="-1" dirty="0" err="1">
                <a:solidFill>
                  <a:srgbClr val="000000"/>
                </a:solidFill>
                <a:latin typeface="Verdana"/>
                <a:ea typeface="Verdana"/>
              </a:rPr>
              <a:t>accés</a:t>
            </a:r>
            <a:r>
              <a:rPr lang="es-ES" sz="1600" b="0" strike="noStrike" spc="-1" dirty="0">
                <a:solidFill>
                  <a:srgbClr val="000000"/>
                </a:solidFill>
                <a:latin typeface="Verdana"/>
                <a:ea typeface="Verdana"/>
              </a:rPr>
              <a:t> al registre </a:t>
            </a:r>
            <a:r>
              <a:rPr lang="es-ES" sz="1600" b="0" strike="noStrike" spc="-1" dirty="0" err="1">
                <a:solidFill>
                  <a:srgbClr val="000000"/>
                </a:solidFill>
                <a:latin typeface="Verdana"/>
                <a:ea typeface="Verdana"/>
              </a:rPr>
              <a:t>complet</a:t>
            </a:r>
            <a:r>
              <a:rPr lang="es-ES" sz="1600" b="0" strike="noStrike" spc="-1" dirty="0">
                <a:solidFill>
                  <a:srgbClr val="000000"/>
                </a:solidFill>
                <a:latin typeface="Verdana"/>
                <a:ea typeface="Verdana"/>
              </a:rPr>
              <a:t> del </a:t>
            </a:r>
            <a:r>
              <a:rPr lang="es-ES" sz="1600" b="0" strike="noStrike" spc="-1" dirty="0" err="1">
                <a:solidFill>
                  <a:srgbClr val="000000"/>
                </a:solidFill>
                <a:latin typeface="Verdana"/>
                <a:ea typeface="Verdana"/>
              </a:rPr>
              <a:t>document</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on</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apareixen</a:t>
            </a:r>
            <a:r>
              <a:rPr lang="es-ES" sz="1600" b="0" strike="noStrike" spc="-1" dirty="0">
                <a:solidFill>
                  <a:srgbClr val="000000"/>
                </a:solidFill>
                <a:latin typeface="Verdana"/>
                <a:ea typeface="Verdana"/>
              </a:rPr>
              <a:t> totes les </a:t>
            </a:r>
            <a:r>
              <a:rPr lang="es-ES" sz="1600" b="0" strike="noStrike" spc="-1" dirty="0" err="1">
                <a:solidFill>
                  <a:srgbClr val="000000"/>
                </a:solidFill>
                <a:latin typeface="Verdana"/>
                <a:ea typeface="Verdana"/>
              </a:rPr>
              <a:t>metadades</a:t>
            </a:r>
            <a:r>
              <a:rPr lang="es-ES" sz="1600" b="0" strike="noStrike" spc="-1" dirty="0">
                <a:solidFill>
                  <a:srgbClr val="000000"/>
                </a:solidFill>
                <a:latin typeface="Verdana"/>
                <a:ea typeface="Verdana"/>
              </a:rPr>
              <a:t> i </a:t>
            </a:r>
            <a:r>
              <a:rPr lang="es-ES" sz="1600" b="0" strike="noStrike" spc="-1" dirty="0" err="1">
                <a:solidFill>
                  <a:srgbClr val="000000"/>
                </a:solidFill>
                <a:latin typeface="Verdana"/>
                <a:ea typeface="Verdana"/>
              </a:rPr>
              <a:t>més</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informació</a:t>
            </a:r>
            <a:endParaRPr lang="ca-ES" sz="1600" b="0" strike="noStrike" spc="-1" dirty="0">
              <a:latin typeface="Arial"/>
            </a:endParaRPr>
          </a:p>
          <a:p>
            <a:pPr marL="285840" indent="-284400" algn="just">
              <a:lnSpc>
                <a:spcPct val="100000"/>
              </a:lnSpc>
              <a:spcBef>
                <a:spcPts val="601"/>
              </a:spcBef>
              <a:buClr>
                <a:srgbClr val="000000"/>
              </a:buClr>
              <a:buSzPct val="80000"/>
              <a:buFont typeface="Wingdings" charset="2"/>
              <a:buChar char=""/>
            </a:pPr>
            <a:r>
              <a:rPr lang="es-ES" sz="1600" b="0" strike="noStrike" spc="-1" dirty="0" err="1">
                <a:solidFill>
                  <a:srgbClr val="000000"/>
                </a:solidFill>
                <a:latin typeface="Verdana"/>
                <a:ea typeface="Verdana"/>
              </a:rPr>
              <a:t>Documents</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amb</a:t>
            </a:r>
            <a:r>
              <a:rPr lang="es-ES" sz="1600" b="0" strike="noStrike" spc="-1" dirty="0">
                <a:solidFill>
                  <a:srgbClr val="000000"/>
                </a:solidFill>
                <a:latin typeface="Verdana"/>
                <a:ea typeface="Verdana"/>
              </a:rPr>
              <a:t> el </a:t>
            </a:r>
            <a:r>
              <a:rPr lang="es-ES" sz="1600" b="0" strike="noStrike" spc="-1" dirty="0" err="1">
                <a:solidFill>
                  <a:srgbClr val="000000"/>
                </a:solidFill>
                <a:latin typeface="Verdana"/>
                <a:ea typeface="Verdana"/>
              </a:rPr>
              <a:t>text</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complet</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d’aquesta</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tesi</a:t>
            </a:r>
            <a:r>
              <a:rPr lang="es-ES" sz="1600" b="0" strike="noStrike" spc="-1" dirty="0">
                <a:solidFill>
                  <a:srgbClr val="000000"/>
                </a:solidFill>
                <a:latin typeface="Verdana"/>
                <a:ea typeface="Verdana"/>
              </a:rPr>
              <a:t>: </a:t>
            </a:r>
            <a:r>
              <a:rPr lang="es-ES" sz="1600" b="0" strike="noStrike" spc="-1" dirty="0" smtClean="0">
                <a:solidFill>
                  <a:srgbClr val="000000"/>
                </a:solidFill>
                <a:latin typeface="Verdana"/>
                <a:ea typeface="Verdana"/>
              </a:rPr>
              <a:t>dona </a:t>
            </a:r>
            <a:r>
              <a:rPr lang="es-ES" sz="1600" b="0" strike="noStrike" spc="-1" dirty="0" err="1">
                <a:solidFill>
                  <a:srgbClr val="000000"/>
                </a:solidFill>
                <a:latin typeface="Verdana"/>
                <a:ea typeface="Verdana"/>
              </a:rPr>
              <a:t>accés</a:t>
            </a:r>
            <a:r>
              <a:rPr lang="es-ES" sz="1600" b="0" strike="noStrike" spc="-1" dirty="0">
                <a:solidFill>
                  <a:srgbClr val="000000"/>
                </a:solidFill>
                <a:latin typeface="Verdana"/>
                <a:ea typeface="Verdana"/>
              </a:rPr>
              <a:t>, des del botó de la </a:t>
            </a:r>
            <a:r>
              <a:rPr lang="es-ES" sz="1600" b="0" strike="noStrike" spc="-1" dirty="0" err="1">
                <a:solidFill>
                  <a:srgbClr val="000000"/>
                </a:solidFill>
                <a:latin typeface="Verdana"/>
                <a:ea typeface="Verdana"/>
              </a:rPr>
              <a:t>dreta</a:t>
            </a:r>
            <a:r>
              <a:rPr lang="es-ES" sz="1600" b="0" strike="noStrike" spc="-1" dirty="0">
                <a:solidFill>
                  <a:srgbClr val="000000"/>
                </a:solidFill>
                <a:latin typeface="Verdana"/>
                <a:ea typeface="Verdana"/>
              </a:rPr>
              <a:t>, al PDF de la </a:t>
            </a:r>
            <a:r>
              <a:rPr lang="es-ES" sz="1600" b="0" strike="noStrike" spc="-1" dirty="0" err="1">
                <a:solidFill>
                  <a:srgbClr val="000000"/>
                </a:solidFill>
                <a:latin typeface="Verdana"/>
                <a:ea typeface="Verdana"/>
              </a:rPr>
              <a:t>tesi</a:t>
            </a:r>
            <a:r>
              <a:rPr lang="es-ES" sz="1600" b="0" strike="noStrike" spc="-1" dirty="0">
                <a:solidFill>
                  <a:srgbClr val="000000"/>
                </a:solidFill>
                <a:latin typeface="Verdana"/>
                <a:ea typeface="Verdana"/>
              </a:rPr>
              <a:t>, des </a:t>
            </a:r>
            <a:r>
              <a:rPr lang="es-ES" sz="1600" b="0" strike="noStrike" spc="-1" dirty="0" err="1">
                <a:solidFill>
                  <a:srgbClr val="000000"/>
                </a:solidFill>
                <a:latin typeface="Verdana"/>
                <a:ea typeface="Verdana"/>
              </a:rPr>
              <a:t>d’on</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podem</a:t>
            </a:r>
            <a:r>
              <a:rPr lang="es-ES" sz="1600" b="0" strike="noStrike" spc="-1" dirty="0">
                <a:solidFill>
                  <a:srgbClr val="000000"/>
                </a:solidFill>
                <a:latin typeface="Verdana"/>
                <a:ea typeface="Verdana"/>
              </a:rPr>
              <a:t> guardar-la o imprimir-la. I </a:t>
            </a:r>
            <a:r>
              <a:rPr lang="es-ES" sz="1600" b="0" strike="noStrike" spc="-1" dirty="0" err="1">
                <a:solidFill>
                  <a:srgbClr val="000000"/>
                </a:solidFill>
                <a:latin typeface="Verdana"/>
                <a:ea typeface="Verdana"/>
              </a:rPr>
              <a:t>més</a:t>
            </a:r>
            <a:r>
              <a:rPr lang="es-ES" sz="1600" b="0" strike="noStrike" spc="-1" dirty="0">
                <a:solidFill>
                  <a:srgbClr val="000000"/>
                </a:solidFill>
                <a:latin typeface="Verdana"/>
                <a:ea typeface="Verdana"/>
              </a:rPr>
              <a:t> a sota </a:t>
            </a:r>
            <a:r>
              <a:rPr lang="es-ES" sz="1600" b="0" strike="noStrike" spc="-1" dirty="0" err="1">
                <a:solidFill>
                  <a:srgbClr val="000000"/>
                </a:solidFill>
                <a:latin typeface="Verdana"/>
                <a:ea typeface="Verdana"/>
              </a:rPr>
              <a:t>ens</a:t>
            </a:r>
            <a:r>
              <a:rPr lang="es-ES" sz="1600" b="0" strike="noStrike" spc="-1" dirty="0">
                <a:solidFill>
                  <a:srgbClr val="000000"/>
                </a:solidFill>
                <a:latin typeface="Verdana"/>
                <a:ea typeface="Verdana"/>
              </a:rPr>
              <a:t> indica a </a:t>
            </a:r>
            <a:r>
              <a:rPr lang="es-ES" sz="1600" b="0" strike="noStrike" spc="-1" dirty="0" err="1">
                <a:solidFill>
                  <a:srgbClr val="000000"/>
                </a:solidFill>
                <a:latin typeface="Verdana"/>
                <a:ea typeface="Verdana"/>
              </a:rPr>
              <a:t>quines</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col·leccions</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apareix</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aquesta</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tesi</a:t>
            </a:r>
            <a:endParaRPr lang="ca-ES" sz="1600" b="0" strike="noStrike" spc="-1" dirty="0">
              <a:latin typeface="Arial"/>
            </a:endParaRPr>
          </a:p>
        </p:txBody>
      </p:sp>
      <p:pic>
        <p:nvPicPr>
          <p:cNvPr id="302" name="Imatge 5"/>
          <p:cNvPicPr/>
          <p:nvPr/>
        </p:nvPicPr>
        <p:blipFill>
          <a:blip r:embed="rId2" cstate="print"/>
          <a:stretch/>
        </p:blipFill>
        <p:spPr>
          <a:xfrm>
            <a:off x="6864840" y="5135400"/>
            <a:ext cx="1406880" cy="1230120"/>
          </a:xfrm>
          <a:prstGeom prst="rect">
            <a:avLst/>
          </a:prstGeom>
          <a:ln w="0">
            <a:noFill/>
          </a:ln>
        </p:spPr>
      </p:pic>
      <p:sp>
        <p:nvSpPr>
          <p:cNvPr id="6" name="QuadreDeText 5"/>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CustomShape 1"/>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Contingut</a:t>
            </a:r>
            <a:endParaRPr lang="ca-ES" sz="1600" b="0" strike="noStrike" spc="-1">
              <a:latin typeface="Arial"/>
            </a:endParaRPr>
          </a:p>
        </p:txBody>
      </p:sp>
      <p:sp>
        <p:nvSpPr>
          <p:cNvPr id="304" name="CustomShape 2"/>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DOAJ (Directory Open Access Journals)</a:t>
            </a:r>
            <a:endParaRPr lang="ca-ES" sz="1800" b="0" strike="noStrike" spc="-1">
              <a:latin typeface="Arial"/>
            </a:endParaRPr>
          </a:p>
        </p:txBody>
      </p:sp>
      <p:sp>
        <p:nvSpPr>
          <p:cNvPr id="305" name="CustomShape 3"/>
          <p:cNvSpPr/>
          <p:nvPr/>
        </p:nvSpPr>
        <p:spPr>
          <a:xfrm>
            <a:off x="230400" y="1872000"/>
            <a:ext cx="8574840" cy="138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gn="just">
              <a:lnSpc>
                <a:spcPct val="100000"/>
              </a:lnSpc>
              <a:spcBef>
                <a:spcPts val="300"/>
              </a:spcBef>
              <a:buClr>
                <a:srgbClr val="000000"/>
              </a:buClr>
              <a:buSzPct val="80000"/>
              <a:buFont typeface="Wingdings" charset="2"/>
              <a:buChar char=""/>
            </a:pPr>
            <a:r>
              <a:rPr lang="es-ES" sz="1600" b="0" strike="noStrike" spc="-1">
                <a:solidFill>
                  <a:srgbClr val="000000"/>
                </a:solidFill>
                <a:latin typeface="Verdana"/>
                <a:ea typeface="Verdana"/>
              </a:rPr>
              <a:t>El Directory of Open Access Journals es va fundar el maig de 2003, a la Universitat de Lund, Suècia </a:t>
            </a:r>
            <a:endParaRPr lang="ca-ES" sz="1600" b="0" strike="noStrike" spc="-1">
              <a:latin typeface="Arial"/>
            </a:endParaRPr>
          </a:p>
          <a:p>
            <a:pPr marL="285840" indent="-284400" algn="just">
              <a:lnSpc>
                <a:spcPct val="100000"/>
              </a:lnSpc>
              <a:spcBef>
                <a:spcPts val="300"/>
              </a:spcBef>
              <a:buClr>
                <a:srgbClr val="000000"/>
              </a:buClr>
              <a:buSzPct val="80000"/>
              <a:buFont typeface="Wingdings" charset="2"/>
              <a:buChar char=""/>
            </a:pPr>
            <a:r>
              <a:rPr lang="es-ES" sz="1600" b="0" strike="noStrike" spc="-1">
                <a:solidFill>
                  <a:srgbClr val="000000"/>
                </a:solidFill>
                <a:latin typeface="Verdana"/>
                <a:ea typeface="Verdana"/>
              </a:rPr>
              <a:t>És una base de dades mantinguda per la comunitat i sense ànim de lucre</a:t>
            </a:r>
            <a:endParaRPr lang="ca-ES" sz="1600" b="0" strike="noStrike" spc="-1">
              <a:latin typeface="Arial"/>
            </a:endParaRPr>
          </a:p>
          <a:p>
            <a:pPr marL="285840" indent="-284400" algn="just">
              <a:lnSpc>
                <a:spcPct val="100000"/>
              </a:lnSpc>
              <a:spcBef>
                <a:spcPts val="300"/>
              </a:spcBef>
              <a:buClr>
                <a:srgbClr val="000000"/>
              </a:buClr>
              <a:buSzPct val="80000"/>
              <a:buFont typeface="Wingdings" charset="2"/>
              <a:buChar char=""/>
            </a:pPr>
            <a:r>
              <a:rPr lang="es-ES" sz="1600" b="0" strike="noStrike" spc="-1">
                <a:solidFill>
                  <a:srgbClr val="000000"/>
                </a:solidFill>
                <a:latin typeface="Verdana"/>
                <a:ea typeface="Verdana"/>
              </a:rPr>
              <a:t>Actualment inclou al voltant d’11.600 revistes i més de 3 milions de links a articles en accés obert</a:t>
            </a:r>
            <a:endParaRPr lang="ca-ES" sz="1600" b="0" strike="noStrike" spc="-1">
              <a:latin typeface="Arial"/>
            </a:endParaRPr>
          </a:p>
        </p:txBody>
      </p:sp>
      <p:sp>
        <p:nvSpPr>
          <p:cNvPr id="306" name="CustomShape 4"/>
          <p:cNvSpPr/>
          <p:nvPr/>
        </p:nvSpPr>
        <p:spPr>
          <a:xfrm>
            <a:off x="230400" y="3871440"/>
            <a:ext cx="8574840" cy="1664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gn="just">
              <a:lnSpc>
                <a:spcPct val="100000"/>
              </a:lnSpc>
              <a:spcBef>
                <a:spcPts val="300"/>
              </a:spcBef>
              <a:buClr>
                <a:srgbClr val="000000"/>
              </a:buClr>
              <a:buSzPct val="80000"/>
              <a:buFont typeface="Wingdings" charset="2"/>
              <a:buChar char=""/>
            </a:pPr>
            <a:r>
              <a:rPr lang="es-ES" sz="1600" b="0" strike="noStrike" spc="-1">
                <a:solidFill>
                  <a:srgbClr val="000000"/>
                </a:solidFill>
                <a:latin typeface="Verdana"/>
                <a:ea typeface="Verdana"/>
              </a:rPr>
              <a:t>Mantenir i desenvolupar un directori de qualitat de revistes acadèmiques en accés obert</a:t>
            </a:r>
            <a:endParaRPr lang="ca-ES" sz="1600" b="0" strike="noStrike" spc="-1">
              <a:latin typeface="Arial"/>
            </a:endParaRPr>
          </a:p>
          <a:p>
            <a:pPr marL="285840" indent="-284400" algn="just">
              <a:lnSpc>
                <a:spcPct val="100000"/>
              </a:lnSpc>
              <a:spcBef>
                <a:spcPts val="300"/>
              </a:spcBef>
              <a:buClr>
                <a:srgbClr val="000000"/>
              </a:buClr>
              <a:buSzPct val="80000"/>
              <a:buFont typeface="Wingdings" charset="2"/>
              <a:buChar char=""/>
            </a:pPr>
            <a:r>
              <a:rPr lang="es-ES" sz="1600" b="0" strike="noStrike" spc="-1">
                <a:solidFill>
                  <a:srgbClr val="000000"/>
                </a:solidFill>
                <a:latin typeface="Verdana"/>
                <a:ea typeface="Verdana"/>
              </a:rPr>
              <a:t>Augmentar la visibilitat, difusió i descobriment de les revistes en OA </a:t>
            </a:r>
            <a:endParaRPr lang="ca-ES" sz="1600" b="0" strike="noStrike" spc="-1">
              <a:latin typeface="Arial"/>
            </a:endParaRPr>
          </a:p>
          <a:p>
            <a:pPr marL="285840" indent="-284400" algn="just">
              <a:lnSpc>
                <a:spcPct val="100000"/>
              </a:lnSpc>
              <a:spcBef>
                <a:spcPts val="300"/>
              </a:spcBef>
              <a:buClr>
                <a:srgbClr val="000000"/>
              </a:buClr>
              <a:buSzPct val="80000"/>
              <a:buFont typeface="Wingdings" charset="2"/>
              <a:buChar char=""/>
            </a:pPr>
            <a:r>
              <a:rPr lang="es-ES" sz="1600" b="0" strike="noStrike" spc="-1">
                <a:solidFill>
                  <a:srgbClr val="000000"/>
                </a:solidFill>
                <a:latin typeface="Verdana"/>
                <a:ea typeface="Verdana"/>
              </a:rPr>
              <a:t>Ser el punt de partida per a totes les recerques sobre revistes de qualitat</a:t>
            </a:r>
            <a:endParaRPr lang="ca-ES" sz="1600" b="0" strike="noStrike" spc="-1">
              <a:latin typeface="Arial"/>
            </a:endParaRPr>
          </a:p>
          <a:p>
            <a:pPr marL="285840" indent="-284400" algn="just">
              <a:lnSpc>
                <a:spcPct val="100000"/>
              </a:lnSpc>
              <a:spcBef>
                <a:spcPts val="300"/>
              </a:spcBef>
              <a:buClr>
                <a:srgbClr val="000000"/>
              </a:buClr>
              <a:buSzPct val="80000"/>
              <a:buFont typeface="Wingdings" charset="2"/>
              <a:buChar char=""/>
            </a:pPr>
            <a:r>
              <a:rPr lang="es-ES" sz="1600" b="0" strike="noStrike" spc="-1">
                <a:solidFill>
                  <a:srgbClr val="000000"/>
                </a:solidFill>
                <a:latin typeface="Verdana"/>
                <a:ea typeface="Verdana"/>
              </a:rPr>
              <a:t>Permetre als acadèmics, biblioteques i universitats beneficiar-se de la informació disponible</a:t>
            </a:r>
            <a:endParaRPr lang="ca-ES" sz="1600" b="0" strike="noStrike" spc="-1">
              <a:latin typeface="Arial"/>
            </a:endParaRPr>
          </a:p>
        </p:txBody>
      </p:sp>
      <p:sp>
        <p:nvSpPr>
          <p:cNvPr id="307" name="CustomShape 5"/>
          <p:cNvSpPr/>
          <p:nvPr/>
        </p:nvSpPr>
        <p:spPr>
          <a:xfrm>
            <a:off x="230400" y="339012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Missi</a:t>
            </a:r>
            <a:r>
              <a:rPr lang="es-ES" sz="1600" b="1" strike="noStrike" spc="-1">
                <a:solidFill>
                  <a:srgbClr val="FFFFFF"/>
                </a:solidFill>
                <a:latin typeface="Verdana"/>
                <a:ea typeface="Verdana"/>
              </a:rPr>
              <a:t>ó</a:t>
            </a:r>
            <a:endParaRPr lang="ca-ES" sz="1600" b="0" strike="noStrike" spc="-1">
              <a:latin typeface="Arial"/>
            </a:endParaRPr>
          </a:p>
        </p:txBody>
      </p:sp>
      <p:pic>
        <p:nvPicPr>
          <p:cNvPr id="308" name="Picture 2" descr="Resultat d'imatges de doaj"/>
          <p:cNvPicPr/>
          <p:nvPr/>
        </p:nvPicPr>
        <p:blipFill>
          <a:blip r:embed="rId2" cstate="print"/>
          <a:stretch/>
        </p:blipFill>
        <p:spPr>
          <a:xfrm>
            <a:off x="3976560" y="5310360"/>
            <a:ext cx="1199520" cy="1359720"/>
          </a:xfrm>
          <a:prstGeom prst="rect">
            <a:avLst/>
          </a:prstGeom>
          <a:ln w="0">
            <a:noFill/>
          </a:ln>
        </p:spPr>
      </p:pic>
      <p:sp>
        <p:nvSpPr>
          <p:cNvPr id="8" name="QuadreDeText 7"/>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ustomShape 1"/>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Pàgina inicial</a:t>
            </a:r>
            <a:endParaRPr lang="ca-ES" sz="1600" b="0" strike="noStrike" spc="-1">
              <a:latin typeface="Arial"/>
            </a:endParaRPr>
          </a:p>
        </p:txBody>
      </p:sp>
      <p:pic>
        <p:nvPicPr>
          <p:cNvPr id="310" name="Imatge 6"/>
          <p:cNvPicPr/>
          <p:nvPr/>
        </p:nvPicPr>
        <p:blipFill>
          <a:blip r:embed="rId2" cstate="print"/>
          <a:stretch/>
        </p:blipFill>
        <p:spPr>
          <a:xfrm>
            <a:off x="1137600" y="1976040"/>
            <a:ext cx="6823800" cy="4177800"/>
          </a:xfrm>
          <a:prstGeom prst="rect">
            <a:avLst/>
          </a:prstGeom>
          <a:ln w="0">
            <a:noFill/>
          </a:ln>
        </p:spPr>
      </p:pic>
      <p:sp>
        <p:nvSpPr>
          <p:cNvPr id="311" name="CustomShape 2"/>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DOAJ (Directory Open Access Journals)</a:t>
            </a:r>
            <a:endParaRPr lang="ca-ES" sz="1800" b="0" strike="noStrike" spc="-1">
              <a:latin typeface="Arial"/>
            </a:endParaRPr>
          </a:p>
        </p:txBody>
      </p:sp>
      <p:sp>
        <p:nvSpPr>
          <p:cNvPr id="5" name="QuadreDeText 4"/>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1"/>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Característiques</a:t>
            </a:r>
            <a:endParaRPr lang="ca-ES" sz="1600" b="0" strike="noStrike" spc="-1">
              <a:latin typeface="Arial"/>
            </a:endParaRPr>
          </a:p>
        </p:txBody>
      </p:sp>
      <p:sp>
        <p:nvSpPr>
          <p:cNvPr id="313" name="CustomShape 2"/>
          <p:cNvSpPr/>
          <p:nvPr/>
        </p:nvSpPr>
        <p:spPr>
          <a:xfrm>
            <a:off x="230400" y="1872000"/>
            <a:ext cx="8552880" cy="138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601"/>
              </a:spcBef>
            </a:pPr>
            <a:r>
              <a:rPr lang="es-ES" sz="1600" b="0" strike="noStrike" spc="-1">
                <a:solidFill>
                  <a:srgbClr val="000000"/>
                </a:solidFill>
                <a:latin typeface="Verdana"/>
                <a:ea typeface="Verdana"/>
              </a:rPr>
              <a:t>DOAJ permet:</a:t>
            </a:r>
            <a:endParaRPr lang="ca-ES" sz="1600" b="0" strike="noStrike" spc="-1">
              <a:latin typeface="Arial"/>
            </a:endParaRPr>
          </a:p>
          <a:p>
            <a:pPr marL="285840" indent="-284400" algn="just">
              <a:lnSpc>
                <a:spcPct val="100000"/>
              </a:lnSpc>
              <a:spcBef>
                <a:spcPts val="601"/>
              </a:spcBef>
              <a:buClr>
                <a:srgbClr val="000000"/>
              </a:buClr>
              <a:buSzPct val="80000"/>
              <a:buFont typeface="Wingdings" charset="2"/>
              <a:buChar char=""/>
            </a:pPr>
            <a:r>
              <a:rPr lang="es-ES" sz="1600" b="0" strike="noStrike" spc="-1">
                <a:solidFill>
                  <a:srgbClr val="000000"/>
                </a:solidFill>
                <a:latin typeface="Verdana"/>
                <a:ea typeface="Verdana"/>
              </a:rPr>
              <a:t>Fer cerques i refinar-les amb limitadors</a:t>
            </a:r>
            <a:endParaRPr lang="ca-ES" sz="1600" b="0" strike="noStrike" spc="-1">
              <a:latin typeface="Arial"/>
            </a:endParaRPr>
          </a:p>
          <a:p>
            <a:pPr marL="285840" indent="-284400" algn="just">
              <a:lnSpc>
                <a:spcPct val="100000"/>
              </a:lnSpc>
              <a:buClr>
                <a:srgbClr val="000000"/>
              </a:buClr>
              <a:buSzPct val="80000"/>
              <a:buFont typeface="Wingdings" charset="2"/>
              <a:buChar char=""/>
            </a:pPr>
            <a:r>
              <a:rPr lang="es-ES" sz="1600" b="0" strike="noStrike" spc="-1">
                <a:solidFill>
                  <a:srgbClr val="000000"/>
                </a:solidFill>
                <a:latin typeface="Verdana"/>
                <a:ea typeface="Verdana"/>
              </a:rPr>
              <a:t>Crear un compte personal per rebre novetats a través del nostre e-mail</a:t>
            </a:r>
            <a:endParaRPr lang="ca-ES" sz="1600" b="0" strike="noStrike" spc="-1">
              <a:latin typeface="Arial"/>
            </a:endParaRPr>
          </a:p>
          <a:p>
            <a:pPr marL="285840" indent="-284400" algn="just">
              <a:lnSpc>
                <a:spcPct val="100000"/>
              </a:lnSpc>
              <a:buClr>
                <a:srgbClr val="000000"/>
              </a:buClr>
              <a:buSzPct val="80000"/>
              <a:buFont typeface="Wingdings" charset="2"/>
              <a:buChar char=""/>
            </a:pPr>
            <a:r>
              <a:rPr lang="ca-ES" sz="1600" b="0" strike="noStrike" spc="-1">
                <a:solidFill>
                  <a:srgbClr val="000000"/>
                </a:solidFill>
                <a:latin typeface="Verdana"/>
                <a:ea typeface="Verdana"/>
              </a:rPr>
              <a:t>Editar les notres revistes i obtenir un segell de qualitat </a:t>
            </a:r>
            <a:endParaRPr lang="ca-ES" sz="1600" b="0" strike="noStrike" spc="-1">
              <a:latin typeface="Arial"/>
            </a:endParaRPr>
          </a:p>
          <a:p>
            <a:pPr marL="285840" indent="-284400" algn="just">
              <a:lnSpc>
                <a:spcPct val="100000"/>
              </a:lnSpc>
              <a:buClr>
                <a:srgbClr val="000000"/>
              </a:buClr>
              <a:buSzPct val="80000"/>
              <a:buFont typeface="Wingdings" charset="2"/>
              <a:buChar char=""/>
            </a:pPr>
            <a:r>
              <a:rPr lang="es-ES" sz="1600" b="0" strike="noStrike" spc="-1">
                <a:solidFill>
                  <a:srgbClr val="000000"/>
                </a:solidFill>
                <a:latin typeface="Verdana"/>
                <a:ea typeface="Verdana"/>
              </a:rPr>
              <a:t>Exportació directa a Mendeley</a:t>
            </a:r>
            <a:endParaRPr lang="ca-ES" sz="1600" b="0" strike="noStrike" spc="-1">
              <a:latin typeface="Arial"/>
            </a:endParaRPr>
          </a:p>
        </p:txBody>
      </p:sp>
      <p:pic>
        <p:nvPicPr>
          <p:cNvPr id="314" name="Imatge 2"/>
          <p:cNvPicPr/>
          <p:nvPr/>
        </p:nvPicPr>
        <p:blipFill>
          <a:blip r:embed="rId2" cstate="print"/>
          <a:stretch/>
        </p:blipFill>
        <p:spPr>
          <a:xfrm>
            <a:off x="1587600" y="3404880"/>
            <a:ext cx="5979240" cy="2925360"/>
          </a:xfrm>
          <a:prstGeom prst="rect">
            <a:avLst/>
          </a:prstGeom>
          <a:ln w="0">
            <a:noFill/>
          </a:ln>
        </p:spPr>
      </p:pic>
      <p:sp>
        <p:nvSpPr>
          <p:cNvPr id="315" name="CustomShape 3"/>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DOAJ (Directory Open Access Journals)</a:t>
            </a:r>
            <a:endParaRPr lang="ca-ES" sz="1800" b="0" strike="noStrike" spc="-1">
              <a:latin typeface="Arial"/>
            </a:endParaRPr>
          </a:p>
        </p:txBody>
      </p:sp>
      <p:sp>
        <p:nvSpPr>
          <p:cNvPr id="6" name="QuadreDeText 5"/>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CustomShape 1"/>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Cerques</a:t>
            </a:r>
            <a:endParaRPr lang="ca-ES" sz="1600" b="0" strike="noStrike" spc="-1">
              <a:latin typeface="Arial"/>
            </a:endParaRPr>
          </a:p>
        </p:txBody>
      </p:sp>
      <p:sp>
        <p:nvSpPr>
          <p:cNvPr id="317" name="CustomShape 2"/>
          <p:cNvSpPr/>
          <p:nvPr/>
        </p:nvSpPr>
        <p:spPr>
          <a:xfrm>
            <a:off x="230400" y="1872000"/>
            <a:ext cx="8601120" cy="229148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gn="just">
              <a:lnSpc>
                <a:spcPct val="100000"/>
              </a:lnSpc>
              <a:spcBef>
                <a:spcPts val="601"/>
              </a:spcBef>
              <a:buClr>
                <a:srgbClr val="000000"/>
              </a:buClr>
              <a:buSzPct val="80000"/>
              <a:buFont typeface="Wingdings" charset="2"/>
              <a:buChar char=""/>
              <a:tabLst>
                <a:tab pos="685800" algn="l"/>
              </a:tabLst>
            </a:pPr>
            <a:r>
              <a:rPr lang="es-ES" sz="1600" b="0" strike="noStrike" spc="-1" dirty="0">
                <a:solidFill>
                  <a:srgbClr val="000000"/>
                </a:solidFill>
                <a:latin typeface="Verdana"/>
                <a:ea typeface="Verdana"/>
              </a:rPr>
              <a:t>Cerca: </a:t>
            </a:r>
            <a:r>
              <a:rPr lang="es-ES" sz="1600" spc="-1" dirty="0" err="1">
                <a:solidFill>
                  <a:srgbClr val="000000"/>
                </a:solidFill>
                <a:latin typeface="Verdana"/>
                <a:ea typeface="Verdana"/>
              </a:rPr>
              <a:t>p</a:t>
            </a:r>
            <a:r>
              <a:rPr lang="es-ES" sz="1600" b="0" strike="noStrike" spc="-1" dirty="0" err="1" smtClean="0">
                <a:solidFill>
                  <a:srgbClr val="000000"/>
                </a:solidFill>
                <a:latin typeface="Verdana"/>
                <a:ea typeface="Verdana"/>
              </a:rPr>
              <a:t>odem</a:t>
            </a:r>
            <a:r>
              <a:rPr lang="es-ES" sz="1600" b="0" strike="noStrike" spc="-1" dirty="0" smtClean="0">
                <a:solidFill>
                  <a:srgbClr val="000000"/>
                </a:solidFill>
                <a:latin typeface="Verdana"/>
                <a:ea typeface="Verdana"/>
              </a:rPr>
              <a:t> </a:t>
            </a:r>
            <a:r>
              <a:rPr lang="es-ES" sz="1600" b="0" strike="noStrike" spc="-1" dirty="0">
                <a:solidFill>
                  <a:srgbClr val="000000"/>
                </a:solidFill>
                <a:latin typeface="Verdana"/>
                <a:ea typeface="Verdana"/>
              </a:rPr>
              <a:t>triar buscar per revistes, per </a:t>
            </a:r>
            <a:r>
              <a:rPr lang="es-ES" sz="1600" b="0" strike="noStrike" spc="-1" dirty="0" err="1">
                <a:solidFill>
                  <a:srgbClr val="000000"/>
                </a:solidFill>
                <a:latin typeface="Verdana"/>
                <a:ea typeface="Verdana"/>
              </a:rPr>
              <a:t>articles</a:t>
            </a:r>
            <a:r>
              <a:rPr lang="es-ES" sz="1600" b="0" strike="noStrike" spc="-1" dirty="0">
                <a:solidFill>
                  <a:srgbClr val="000000"/>
                </a:solidFill>
                <a:latin typeface="Verdana"/>
                <a:ea typeface="Verdana"/>
              </a:rPr>
              <a:t> o per </a:t>
            </a:r>
            <a:r>
              <a:rPr lang="es-ES" sz="1600" b="0" strike="noStrike" spc="-1" dirty="0" err="1">
                <a:solidFill>
                  <a:srgbClr val="000000"/>
                </a:solidFill>
                <a:latin typeface="Verdana"/>
                <a:ea typeface="Verdana"/>
              </a:rPr>
              <a:t>tots</a:t>
            </a:r>
            <a:r>
              <a:rPr lang="es-ES" sz="1600" b="0" strike="noStrike" spc="-1" dirty="0">
                <a:solidFill>
                  <a:srgbClr val="000000"/>
                </a:solidFill>
                <a:latin typeface="Verdana"/>
                <a:ea typeface="Verdana"/>
              </a:rPr>
              <a:t> dos a la vegada</a:t>
            </a:r>
            <a:endParaRPr lang="ca-ES" sz="1600" b="0" strike="noStrike" spc="-1" dirty="0">
              <a:latin typeface="Arial"/>
            </a:endParaRPr>
          </a:p>
          <a:p>
            <a:pPr marL="285840" indent="-284400" algn="just">
              <a:lnSpc>
                <a:spcPct val="100000"/>
              </a:lnSpc>
              <a:spcBef>
                <a:spcPts val="601"/>
              </a:spcBef>
              <a:buClr>
                <a:srgbClr val="000000"/>
              </a:buClr>
              <a:buSzPct val="80000"/>
              <a:buFont typeface="Wingdings" charset="2"/>
              <a:buChar char=""/>
              <a:tabLst>
                <a:tab pos="685800" algn="l"/>
              </a:tabLst>
            </a:pPr>
            <a:r>
              <a:rPr lang="es-ES" sz="1600" b="0" strike="noStrike" spc="-1" dirty="0">
                <a:solidFill>
                  <a:srgbClr val="000000"/>
                </a:solidFill>
                <a:latin typeface="Verdana"/>
                <a:ea typeface="Verdana"/>
              </a:rPr>
              <a:t>Facetes: </a:t>
            </a:r>
            <a:r>
              <a:rPr lang="es-ES" sz="1600" b="0" strike="noStrike" spc="-1" dirty="0" smtClean="0">
                <a:solidFill>
                  <a:srgbClr val="000000"/>
                </a:solidFill>
                <a:latin typeface="Verdana"/>
                <a:ea typeface="Verdana"/>
              </a:rPr>
              <a:t>poden </a:t>
            </a:r>
            <a:r>
              <a:rPr lang="es-ES" sz="1600" b="0" strike="noStrike" spc="-1" dirty="0">
                <a:solidFill>
                  <a:srgbClr val="000000"/>
                </a:solidFill>
                <a:latin typeface="Verdana"/>
                <a:ea typeface="Verdana"/>
              </a:rPr>
              <a:t>filtrar per tota una </a:t>
            </a:r>
            <a:r>
              <a:rPr lang="es-ES" sz="1600" b="0" strike="noStrike" spc="-1" dirty="0" err="1">
                <a:solidFill>
                  <a:srgbClr val="000000"/>
                </a:solidFill>
                <a:latin typeface="Verdana"/>
                <a:ea typeface="Verdana"/>
              </a:rPr>
              <a:t>sèrie</a:t>
            </a:r>
            <a:r>
              <a:rPr lang="es-ES" sz="1600" b="0" strike="noStrike" spc="-1" dirty="0">
                <a:solidFill>
                  <a:srgbClr val="000000"/>
                </a:solidFill>
                <a:latin typeface="Verdana"/>
                <a:ea typeface="Verdana"/>
              </a:rPr>
              <a:t> de facetes que </a:t>
            </a:r>
            <a:r>
              <a:rPr lang="es-ES" sz="1600" b="0" strike="noStrike" spc="-1" dirty="0" err="1">
                <a:solidFill>
                  <a:srgbClr val="000000"/>
                </a:solidFill>
                <a:latin typeface="Verdana"/>
                <a:ea typeface="Verdana"/>
              </a:rPr>
              <a:t>ofereix</a:t>
            </a:r>
            <a:r>
              <a:rPr lang="es-ES" sz="1600" b="0" strike="noStrike" spc="-1" dirty="0">
                <a:solidFill>
                  <a:srgbClr val="000000"/>
                </a:solidFill>
                <a:latin typeface="Verdana"/>
                <a:ea typeface="Verdana"/>
              </a:rPr>
              <a:t> la plataforma:  </a:t>
            </a:r>
            <a:r>
              <a:rPr lang="es-ES" sz="1600" b="0" strike="noStrike" spc="-1" dirty="0" err="1">
                <a:solidFill>
                  <a:srgbClr val="000000"/>
                </a:solidFill>
                <a:latin typeface="Verdana"/>
                <a:ea typeface="Verdana"/>
              </a:rPr>
              <a:t>articles</a:t>
            </a:r>
            <a:r>
              <a:rPr lang="es-ES" sz="1600" b="0" strike="noStrike" spc="-1" dirty="0">
                <a:solidFill>
                  <a:srgbClr val="000000"/>
                </a:solidFill>
                <a:latin typeface="Verdana"/>
                <a:ea typeface="Verdana"/>
              </a:rPr>
              <a:t> o revistes, </a:t>
            </a:r>
            <a:r>
              <a:rPr lang="es-ES" sz="1600" b="0" strike="noStrike" spc="-1" dirty="0" err="1">
                <a:solidFill>
                  <a:srgbClr val="000000"/>
                </a:solidFill>
                <a:latin typeface="Verdana"/>
                <a:ea typeface="Verdana"/>
              </a:rPr>
              <a:t>matèries</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Doaj</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Seal</a:t>
            </a:r>
            <a:r>
              <a:rPr lang="es-ES" sz="1600" b="0" strike="noStrike" spc="-1" dirty="0">
                <a:solidFill>
                  <a:srgbClr val="000000"/>
                </a:solidFill>
                <a:latin typeface="Verdana"/>
                <a:ea typeface="Verdana"/>
              </a:rPr>
              <a:t> (revistes que porten el </a:t>
            </a:r>
            <a:r>
              <a:rPr lang="es-ES" sz="1600" b="0" strike="noStrike" spc="-1" dirty="0" err="1">
                <a:solidFill>
                  <a:srgbClr val="000000"/>
                </a:solidFill>
                <a:latin typeface="Verdana"/>
                <a:ea typeface="Verdana"/>
              </a:rPr>
              <a:t>seu</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segell</a:t>
            </a:r>
            <a:r>
              <a:rPr lang="es-ES" sz="1600" b="0" strike="noStrike" spc="-1" dirty="0">
                <a:solidFill>
                  <a:srgbClr val="000000"/>
                </a:solidFill>
                <a:latin typeface="Verdana"/>
                <a:ea typeface="Verdana"/>
              </a:rPr>
              <a:t> de </a:t>
            </a:r>
            <a:r>
              <a:rPr lang="es-ES" sz="1600" b="0" strike="noStrike" spc="-1" dirty="0" err="1">
                <a:solidFill>
                  <a:srgbClr val="000000"/>
                </a:solidFill>
                <a:latin typeface="Verdana"/>
                <a:ea typeface="Verdana"/>
              </a:rPr>
              <a:t>qualitat</a:t>
            </a:r>
            <a:r>
              <a:rPr lang="es-ES" sz="1600" b="0" strike="noStrike" spc="-1" dirty="0">
                <a:solidFill>
                  <a:srgbClr val="000000"/>
                </a:solidFill>
                <a:latin typeface="Verdana"/>
                <a:ea typeface="Verdana"/>
              </a:rPr>
              <a:t>), per </a:t>
            </a:r>
            <a:r>
              <a:rPr lang="es-ES" sz="1600" b="0" strike="noStrike" spc="-1" dirty="0" err="1">
                <a:solidFill>
                  <a:srgbClr val="000000"/>
                </a:solidFill>
                <a:latin typeface="Verdana"/>
                <a:ea typeface="Verdana"/>
              </a:rPr>
              <a:t>llicència</a:t>
            </a:r>
            <a:r>
              <a:rPr lang="es-ES" sz="1600" b="0" strike="noStrike" spc="-1" dirty="0">
                <a:solidFill>
                  <a:srgbClr val="000000"/>
                </a:solidFill>
                <a:latin typeface="Verdana"/>
                <a:ea typeface="Verdana"/>
              </a:rPr>
              <a:t> de la revista, per </a:t>
            </a:r>
            <a:r>
              <a:rPr lang="es-ES" sz="1600" b="0" strike="noStrike" spc="-1" dirty="0" err="1">
                <a:solidFill>
                  <a:srgbClr val="000000"/>
                </a:solidFill>
                <a:latin typeface="Verdana"/>
                <a:ea typeface="Verdana"/>
              </a:rPr>
              <a:t>editors</a:t>
            </a:r>
            <a:r>
              <a:rPr lang="es-ES" sz="1600" b="0" strike="noStrike" spc="-1" dirty="0">
                <a:solidFill>
                  <a:srgbClr val="000000"/>
                </a:solidFill>
                <a:latin typeface="Verdana"/>
                <a:ea typeface="Verdana"/>
              </a:rPr>
              <a:t> i per idioma del </a:t>
            </a:r>
            <a:r>
              <a:rPr lang="es-ES" sz="1600" b="0" strike="noStrike" spc="-1" dirty="0" err="1">
                <a:solidFill>
                  <a:srgbClr val="000000"/>
                </a:solidFill>
                <a:latin typeface="Verdana"/>
                <a:ea typeface="Verdana"/>
              </a:rPr>
              <a:t>text</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complet</a:t>
            </a:r>
            <a:endParaRPr lang="ca-ES" sz="1600" b="0" strike="noStrike" spc="-1" dirty="0">
              <a:latin typeface="Arial"/>
            </a:endParaRPr>
          </a:p>
          <a:p>
            <a:pPr marL="285840" indent="-284400">
              <a:lnSpc>
                <a:spcPct val="100000"/>
              </a:lnSpc>
              <a:spcBef>
                <a:spcPts val="601"/>
              </a:spcBef>
              <a:buClr>
                <a:srgbClr val="000000"/>
              </a:buClr>
              <a:buSzPct val="80000"/>
              <a:buFont typeface="Wingdings" charset="2"/>
              <a:buChar char=""/>
              <a:tabLst>
                <a:tab pos="685800" algn="l"/>
              </a:tabLst>
            </a:pPr>
            <a:r>
              <a:rPr lang="es-ES" sz="1600" b="0" strike="noStrike" spc="-1" dirty="0" err="1">
                <a:solidFill>
                  <a:srgbClr val="000000"/>
                </a:solidFill>
                <a:latin typeface="Verdana"/>
                <a:ea typeface="Verdana"/>
              </a:rPr>
              <a:t>Ens</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permet</a:t>
            </a:r>
            <a:r>
              <a:rPr lang="es-ES" sz="1600" b="0" strike="noStrike" spc="-1" dirty="0">
                <a:solidFill>
                  <a:srgbClr val="000000"/>
                </a:solidFill>
                <a:latin typeface="Verdana"/>
                <a:ea typeface="Verdana"/>
              </a:rPr>
              <a:t> delimitar </a:t>
            </a:r>
            <a:r>
              <a:rPr lang="es-ES" sz="1600" b="0" strike="noStrike" spc="-1" dirty="0" err="1">
                <a:solidFill>
                  <a:srgbClr val="000000"/>
                </a:solidFill>
                <a:latin typeface="Verdana"/>
                <a:ea typeface="Verdana"/>
              </a:rPr>
              <a:t>quants</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resultats</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volem</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veure</a:t>
            </a:r>
            <a:r>
              <a:rPr lang="es-ES" sz="1600" b="0" strike="noStrike" spc="-1" dirty="0">
                <a:solidFill>
                  <a:srgbClr val="000000"/>
                </a:solidFill>
                <a:latin typeface="Verdana"/>
                <a:ea typeface="Verdana"/>
              </a:rPr>
              <a:t> per pantalla, </a:t>
            </a:r>
            <a:r>
              <a:rPr lang="es-ES" sz="1600" b="0" strike="noStrike" spc="-1" dirty="0" err="1">
                <a:solidFill>
                  <a:srgbClr val="000000"/>
                </a:solidFill>
                <a:latin typeface="Verdana"/>
                <a:ea typeface="Verdana"/>
              </a:rPr>
              <a:t>així</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com</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canviar</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l’ordre</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ascendent</a:t>
            </a:r>
            <a:r>
              <a:rPr lang="es-ES" sz="1600" b="0" strike="noStrike" spc="-1" dirty="0">
                <a:solidFill>
                  <a:srgbClr val="000000"/>
                </a:solidFill>
                <a:latin typeface="Verdana"/>
                <a:ea typeface="Verdana"/>
              </a:rPr>
              <a:t> o </a:t>
            </a:r>
            <a:r>
              <a:rPr lang="es-ES" sz="1600" b="0" strike="noStrike" spc="-1" dirty="0" err="1">
                <a:solidFill>
                  <a:srgbClr val="000000"/>
                </a:solidFill>
                <a:latin typeface="Verdana"/>
                <a:ea typeface="Verdana"/>
              </a:rPr>
              <a:t>descendent</a:t>
            </a:r>
            <a:endParaRPr lang="ca-ES" sz="1600" b="0" strike="noStrike" spc="-1" dirty="0">
              <a:latin typeface="Arial"/>
            </a:endParaRPr>
          </a:p>
          <a:p>
            <a:pPr marL="285840" indent="-284400" algn="just">
              <a:lnSpc>
                <a:spcPct val="100000"/>
              </a:lnSpc>
              <a:spcBef>
                <a:spcPts val="601"/>
              </a:spcBef>
              <a:buClr>
                <a:srgbClr val="000000"/>
              </a:buClr>
              <a:buSzPct val="80000"/>
              <a:buFont typeface="Wingdings" charset="2"/>
              <a:buChar char=""/>
              <a:tabLst>
                <a:tab pos="685800" algn="l"/>
              </a:tabLst>
            </a:pPr>
            <a:r>
              <a:rPr lang="es-ES" sz="1600" b="0" strike="noStrike" spc="-1" dirty="0" err="1">
                <a:solidFill>
                  <a:srgbClr val="000000"/>
                </a:solidFill>
                <a:latin typeface="Verdana"/>
                <a:ea typeface="Verdana"/>
              </a:rPr>
              <a:t>Ens</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permet</a:t>
            </a:r>
            <a:r>
              <a:rPr lang="es-ES" sz="1600" b="0" strike="noStrike" spc="-1" dirty="0">
                <a:solidFill>
                  <a:srgbClr val="000000"/>
                </a:solidFill>
                <a:latin typeface="Verdana"/>
                <a:ea typeface="Verdana"/>
              </a:rPr>
              <a:t> ordenar per: </a:t>
            </a:r>
            <a:r>
              <a:rPr lang="es-ES" sz="1600" b="0" strike="noStrike" spc="-1" dirty="0" err="1">
                <a:solidFill>
                  <a:srgbClr val="000000"/>
                </a:solidFill>
                <a:latin typeface="Verdana"/>
                <a:ea typeface="Verdana"/>
              </a:rPr>
              <a:t>rellevància</a:t>
            </a:r>
            <a:r>
              <a:rPr lang="es-ES" sz="1600" b="0" strike="noStrike" spc="-1" dirty="0">
                <a:solidFill>
                  <a:srgbClr val="000000"/>
                </a:solidFill>
                <a:latin typeface="Verdana"/>
                <a:ea typeface="Verdana"/>
              </a:rPr>
              <a:t>, data que es va </a:t>
            </a:r>
            <a:r>
              <a:rPr lang="es-ES" sz="1600" b="0" strike="noStrike" spc="-1" dirty="0" err="1">
                <a:solidFill>
                  <a:srgbClr val="000000"/>
                </a:solidFill>
                <a:latin typeface="Verdana"/>
                <a:ea typeface="Verdana"/>
              </a:rPr>
              <a:t>afegir</a:t>
            </a:r>
            <a:r>
              <a:rPr lang="es-ES" sz="1600" b="0" strike="noStrike" spc="-1" dirty="0">
                <a:solidFill>
                  <a:srgbClr val="000000"/>
                </a:solidFill>
                <a:latin typeface="Verdana"/>
                <a:ea typeface="Verdana"/>
              </a:rPr>
              <a:t> al DOAJ, </a:t>
            </a:r>
            <a:r>
              <a:rPr lang="es-ES" sz="1600" b="0" strike="noStrike" spc="-1" dirty="0" err="1">
                <a:solidFill>
                  <a:srgbClr val="000000"/>
                </a:solidFill>
                <a:latin typeface="Verdana"/>
                <a:ea typeface="Verdana"/>
              </a:rPr>
              <a:t>pel</a:t>
            </a:r>
            <a:r>
              <a:rPr lang="es-ES" sz="1600" b="0" strike="noStrike" spc="-1" dirty="0">
                <a:solidFill>
                  <a:srgbClr val="000000"/>
                </a:solidFill>
                <a:latin typeface="Verdana"/>
                <a:ea typeface="Verdana"/>
              </a:rPr>
              <a:t> </a:t>
            </a:r>
            <a:r>
              <a:rPr lang="es-ES" sz="1600" b="0" strike="noStrike" spc="-1" dirty="0" err="1">
                <a:solidFill>
                  <a:srgbClr val="000000"/>
                </a:solidFill>
                <a:latin typeface="Verdana"/>
                <a:ea typeface="Verdana"/>
              </a:rPr>
              <a:t>títol</a:t>
            </a:r>
            <a:r>
              <a:rPr lang="es-ES" sz="1600" b="0" strike="noStrike" spc="-1" dirty="0">
                <a:solidFill>
                  <a:srgbClr val="000000"/>
                </a:solidFill>
                <a:latin typeface="Verdana"/>
                <a:ea typeface="Verdana"/>
              </a:rPr>
              <a:t>, o per la data de </a:t>
            </a:r>
            <a:r>
              <a:rPr lang="es-ES" sz="1600" b="0" strike="noStrike" spc="-1" dirty="0" err="1">
                <a:solidFill>
                  <a:srgbClr val="000000"/>
                </a:solidFill>
                <a:latin typeface="Verdana"/>
                <a:ea typeface="Verdana"/>
              </a:rPr>
              <a:t>publicació</a:t>
            </a:r>
            <a:r>
              <a:rPr lang="es-ES" sz="1600" b="0" strike="noStrike" spc="-1" dirty="0">
                <a:solidFill>
                  <a:srgbClr val="000000"/>
                </a:solidFill>
                <a:latin typeface="Verdana"/>
                <a:ea typeface="Verdana"/>
              </a:rPr>
              <a:t> de </a:t>
            </a:r>
            <a:r>
              <a:rPr lang="es-ES" sz="1600" b="0" strike="noStrike" spc="-1" dirty="0" err="1">
                <a:solidFill>
                  <a:srgbClr val="000000"/>
                </a:solidFill>
                <a:latin typeface="Verdana"/>
                <a:ea typeface="Verdana"/>
              </a:rPr>
              <a:t>l’article</a:t>
            </a:r>
            <a:endParaRPr lang="ca-ES" sz="1600" b="0" strike="noStrike" spc="-1" dirty="0">
              <a:latin typeface="Arial"/>
            </a:endParaRPr>
          </a:p>
        </p:txBody>
      </p:sp>
      <p:pic>
        <p:nvPicPr>
          <p:cNvPr id="318" name="Imatge 5"/>
          <p:cNvPicPr/>
          <p:nvPr/>
        </p:nvPicPr>
        <p:blipFill>
          <a:blip r:embed="rId2" cstate="print"/>
          <a:stretch/>
        </p:blipFill>
        <p:spPr>
          <a:xfrm>
            <a:off x="3286800" y="4072680"/>
            <a:ext cx="2526120" cy="2526120"/>
          </a:xfrm>
          <a:prstGeom prst="rect">
            <a:avLst/>
          </a:prstGeom>
          <a:ln w="0">
            <a:noFill/>
          </a:ln>
        </p:spPr>
      </p:pic>
      <p:sp>
        <p:nvSpPr>
          <p:cNvPr id="319" name="CustomShape 3"/>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DOAJ (Directory Open Access Journals)</a:t>
            </a:r>
            <a:endParaRPr lang="ca-ES" sz="1800" b="0" strike="noStrike" spc="-1">
              <a:latin typeface="Arial"/>
            </a:endParaRPr>
          </a:p>
        </p:txBody>
      </p:sp>
      <p:sp>
        <p:nvSpPr>
          <p:cNvPr id="6" name="QuadreDeText 5"/>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ustomShape 1"/>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Resultats</a:t>
            </a:r>
            <a:endParaRPr lang="ca-ES" sz="1600" b="0" strike="noStrike" spc="-1">
              <a:latin typeface="Arial"/>
            </a:endParaRPr>
          </a:p>
        </p:txBody>
      </p:sp>
      <p:sp>
        <p:nvSpPr>
          <p:cNvPr id="321" name="CustomShape 2"/>
          <p:cNvSpPr/>
          <p:nvPr/>
        </p:nvSpPr>
        <p:spPr>
          <a:xfrm>
            <a:off x="230400" y="2365200"/>
            <a:ext cx="8048160" cy="174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nSpc>
                <a:spcPct val="100000"/>
              </a:lnSpc>
              <a:spcBef>
                <a:spcPts val="300"/>
              </a:spcBef>
              <a:buClr>
                <a:srgbClr val="000000"/>
              </a:buClr>
              <a:buSzPct val="80000"/>
              <a:buFont typeface="Wingdings" charset="2"/>
              <a:buChar char=""/>
            </a:pPr>
            <a:r>
              <a:rPr lang="es-ES" sz="1600" b="0" strike="noStrike" spc="-1">
                <a:solidFill>
                  <a:srgbClr val="000000"/>
                </a:solidFill>
                <a:latin typeface="Verdana"/>
                <a:ea typeface="Verdana"/>
              </a:rPr>
              <a:t>Títol de l’article. Títol i número de la revista</a:t>
            </a:r>
            <a:endParaRPr lang="ca-ES" sz="1600" b="0" strike="noStrike" spc="-1">
              <a:latin typeface="Arial"/>
            </a:endParaRPr>
          </a:p>
          <a:p>
            <a:pPr marL="285840" indent="-284400">
              <a:lnSpc>
                <a:spcPct val="100000"/>
              </a:lnSpc>
              <a:spcBef>
                <a:spcPts val="300"/>
              </a:spcBef>
              <a:buClr>
                <a:srgbClr val="000000"/>
              </a:buClr>
              <a:buSzPct val="80000"/>
              <a:buFont typeface="Wingdings" charset="2"/>
              <a:buChar char=""/>
            </a:pPr>
            <a:r>
              <a:rPr lang="es-ES" sz="1600" b="0" strike="noStrike" spc="-1">
                <a:solidFill>
                  <a:srgbClr val="000000"/>
                </a:solidFill>
                <a:latin typeface="Verdana"/>
                <a:ea typeface="Verdana"/>
              </a:rPr>
              <a:t>Dades de la revista: títol, ISSN, editor, etc.</a:t>
            </a:r>
            <a:endParaRPr lang="ca-ES" sz="1600" b="0" strike="noStrike" spc="-1">
              <a:latin typeface="Arial"/>
            </a:endParaRPr>
          </a:p>
          <a:p>
            <a:pPr marL="285840" indent="-284400">
              <a:lnSpc>
                <a:spcPct val="100000"/>
              </a:lnSpc>
              <a:spcBef>
                <a:spcPts val="300"/>
              </a:spcBef>
              <a:buClr>
                <a:srgbClr val="000000"/>
              </a:buClr>
              <a:buSzPct val="80000"/>
              <a:buFont typeface="Wingdings" charset="2"/>
              <a:buChar char=""/>
            </a:pPr>
            <a:r>
              <a:rPr lang="es-ES" sz="1600" b="0" strike="noStrike" spc="-1">
                <a:solidFill>
                  <a:srgbClr val="000000"/>
                </a:solidFill>
                <a:latin typeface="Verdana"/>
                <a:ea typeface="Verdana"/>
              </a:rPr>
              <a:t>Dades de l’article: matèria, país de l’editor, llengua de l’article…</a:t>
            </a:r>
            <a:endParaRPr lang="ca-ES" sz="1600" b="0" strike="noStrike" spc="-1">
              <a:latin typeface="Arial"/>
            </a:endParaRPr>
          </a:p>
          <a:p>
            <a:pPr marL="285840" indent="-284400">
              <a:lnSpc>
                <a:spcPct val="100000"/>
              </a:lnSpc>
              <a:spcBef>
                <a:spcPts val="300"/>
              </a:spcBef>
              <a:buClr>
                <a:srgbClr val="000000"/>
              </a:buClr>
              <a:buSzPct val="80000"/>
              <a:buFont typeface="Wingdings" charset="2"/>
              <a:buChar char=""/>
            </a:pPr>
            <a:r>
              <a:rPr lang="es-ES" sz="1600" b="0" strike="noStrike" spc="-1">
                <a:solidFill>
                  <a:srgbClr val="000000"/>
                </a:solidFill>
                <a:latin typeface="Verdana"/>
                <a:ea typeface="Verdana"/>
              </a:rPr>
              <a:t>Autors</a:t>
            </a:r>
            <a:endParaRPr lang="ca-ES" sz="1600" b="0" strike="noStrike" spc="-1">
              <a:latin typeface="Arial"/>
            </a:endParaRPr>
          </a:p>
          <a:p>
            <a:pPr marL="285840" indent="-284400">
              <a:lnSpc>
                <a:spcPct val="100000"/>
              </a:lnSpc>
              <a:spcBef>
                <a:spcPts val="300"/>
              </a:spcBef>
              <a:buClr>
                <a:srgbClr val="000000"/>
              </a:buClr>
              <a:buSzPct val="80000"/>
              <a:buFont typeface="Wingdings" charset="2"/>
              <a:buChar char=""/>
            </a:pPr>
            <a:r>
              <a:rPr lang="es-ES" sz="1600" b="0" strike="noStrike" spc="-1">
                <a:solidFill>
                  <a:srgbClr val="000000"/>
                </a:solidFill>
                <a:latin typeface="Verdana"/>
                <a:ea typeface="Verdana"/>
              </a:rPr>
              <a:t>Informació del editors de la revista</a:t>
            </a:r>
            <a:endParaRPr lang="ca-ES" sz="1600" b="0" strike="noStrike" spc="-1">
              <a:latin typeface="Arial"/>
            </a:endParaRPr>
          </a:p>
          <a:p>
            <a:pPr marL="285840" indent="-284400">
              <a:lnSpc>
                <a:spcPct val="100000"/>
              </a:lnSpc>
              <a:spcBef>
                <a:spcPts val="300"/>
              </a:spcBef>
              <a:buClr>
                <a:srgbClr val="000000"/>
              </a:buClr>
              <a:buSzPct val="80000"/>
              <a:buFont typeface="Wingdings" charset="2"/>
              <a:buChar char=""/>
            </a:pPr>
            <a:r>
              <a:rPr lang="es-ES" sz="1600" b="0" strike="noStrike" spc="-1">
                <a:solidFill>
                  <a:srgbClr val="000000"/>
                </a:solidFill>
                <a:latin typeface="Verdana"/>
                <a:ea typeface="Verdana"/>
              </a:rPr>
              <a:t>Accés al resum o al text complet per descarregar-lo</a:t>
            </a:r>
            <a:endParaRPr lang="ca-ES" sz="1600" b="0" strike="noStrike" spc="-1">
              <a:latin typeface="Arial"/>
            </a:endParaRPr>
          </a:p>
        </p:txBody>
      </p:sp>
      <p:sp>
        <p:nvSpPr>
          <p:cNvPr id="322" name="CustomShape 3"/>
          <p:cNvSpPr/>
          <p:nvPr/>
        </p:nvSpPr>
        <p:spPr>
          <a:xfrm>
            <a:off x="230400" y="19980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Articles</a:t>
            </a:r>
            <a:endParaRPr lang="ca-ES" sz="1600" b="0" strike="noStrike" spc="-1">
              <a:latin typeface="Arial"/>
            </a:endParaRPr>
          </a:p>
        </p:txBody>
      </p:sp>
      <p:pic>
        <p:nvPicPr>
          <p:cNvPr id="323" name="Imatge 4"/>
          <p:cNvPicPr/>
          <p:nvPr/>
        </p:nvPicPr>
        <p:blipFill>
          <a:blip r:embed="rId2" cstate="print"/>
          <a:stretch/>
        </p:blipFill>
        <p:spPr>
          <a:xfrm>
            <a:off x="2407320" y="4185720"/>
            <a:ext cx="4352040" cy="2325600"/>
          </a:xfrm>
          <a:prstGeom prst="rect">
            <a:avLst/>
          </a:prstGeom>
          <a:ln w="0">
            <a:noFill/>
          </a:ln>
        </p:spPr>
      </p:pic>
      <p:sp>
        <p:nvSpPr>
          <p:cNvPr id="324" name="CustomShape 4"/>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DOAJ (Directory Open Access Journals)</a:t>
            </a:r>
            <a:endParaRPr lang="ca-ES" sz="1800" b="0" strike="noStrike" spc="-1">
              <a:latin typeface="Arial"/>
            </a:endParaRPr>
          </a:p>
        </p:txBody>
      </p:sp>
      <p:sp>
        <p:nvSpPr>
          <p:cNvPr id="7" name="QuadreDeText 6"/>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CustomShape 1"/>
          <p:cNvSpPr/>
          <p:nvPr/>
        </p:nvSpPr>
        <p:spPr>
          <a:xfrm>
            <a:off x="230400" y="14472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Revistes</a:t>
            </a:r>
            <a:endParaRPr lang="ca-ES" sz="1600" b="0" strike="noStrike" spc="-1">
              <a:latin typeface="Arial"/>
            </a:endParaRPr>
          </a:p>
        </p:txBody>
      </p:sp>
      <p:sp>
        <p:nvSpPr>
          <p:cNvPr id="326" name="CustomShape 2"/>
          <p:cNvSpPr/>
          <p:nvPr/>
        </p:nvSpPr>
        <p:spPr>
          <a:xfrm>
            <a:off x="230400" y="1872000"/>
            <a:ext cx="8589240" cy="2470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nSpc>
                <a:spcPct val="100000"/>
              </a:lnSpc>
              <a:spcBef>
                <a:spcPts val="300"/>
              </a:spcBef>
              <a:buClr>
                <a:srgbClr val="000000"/>
              </a:buClr>
              <a:buSzPct val="80000"/>
              <a:buFont typeface="Wingdings" charset="2"/>
              <a:buChar char=""/>
            </a:pPr>
            <a:r>
              <a:rPr lang="es-ES" sz="1600" b="0" strike="noStrike" spc="-1">
                <a:solidFill>
                  <a:srgbClr val="000000"/>
                </a:solidFill>
                <a:latin typeface="Verdana"/>
                <a:ea typeface="Verdana"/>
              </a:rPr>
              <a:t>Títol de la revista. ISSN</a:t>
            </a:r>
            <a:endParaRPr lang="ca-ES" sz="1600" b="0" strike="noStrike" spc="-1">
              <a:latin typeface="Arial"/>
            </a:endParaRPr>
          </a:p>
          <a:p>
            <a:pPr marL="285840" indent="-284400">
              <a:lnSpc>
                <a:spcPct val="100000"/>
              </a:lnSpc>
              <a:spcBef>
                <a:spcPts val="300"/>
              </a:spcBef>
              <a:buClr>
                <a:srgbClr val="000000"/>
              </a:buClr>
              <a:buSzPct val="80000"/>
              <a:buFont typeface="Wingdings" charset="2"/>
              <a:buChar char=""/>
            </a:pPr>
            <a:r>
              <a:rPr lang="es-ES" sz="1600" b="0" strike="noStrike" spc="-1">
                <a:solidFill>
                  <a:srgbClr val="000000"/>
                </a:solidFill>
                <a:latin typeface="Verdana"/>
                <a:ea typeface="Verdana"/>
              </a:rPr>
              <a:t>Homepage. Dona accés a la pàgina de la revista. A continuació mostra dades sobre la revista, com l’editor, institució, país, data d’inclusió al DOAJ i últim registre entrat</a:t>
            </a:r>
            <a:endParaRPr lang="ca-ES" sz="1600" b="0" strike="noStrike" spc="-1">
              <a:latin typeface="Arial"/>
            </a:endParaRPr>
          </a:p>
          <a:p>
            <a:pPr marL="285840" indent="-284400">
              <a:lnSpc>
                <a:spcPct val="100000"/>
              </a:lnSpc>
              <a:spcBef>
                <a:spcPts val="300"/>
              </a:spcBef>
              <a:buClr>
                <a:srgbClr val="000000"/>
              </a:buClr>
              <a:buSzPct val="80000"/>
              <a:buFont typeface="Wingdings" charset="2"/>
              <a:buChar char=""/>
            </a:pPr>
            <a:r>
              <a:rPr lang="es-ES" sz="1600" b="0" strike="noStrike" spc="-1">
                <a:solidFill>
                  <a:srgbClr val="000000"/>
                </a:solidFill>
                <a:latin typeface="Verdana"/>
                <a:ea typeface="Verdana"/>
              </a:rPr>
              <a:t>Més dades sobre la revista: matèries, paraules clau de l’editor, llenguatge del text complet i format de disponibilitat del text complet</a:t>
            </a:r>
            <a:endParaRPr lang="ca-ES" sz="1600" b="0" strike="noStrike" spc="-1">
              <a:latin typeface="Arial"/>
            </a:endParaRPr>
          </a:p>
          <a:p>
            <a:pPr marL="285840" indent="-284400">
              <a:lnSpc>
                <a:spcPct val="100000"/>
              </a:lnSpc>
              <a:spcBef>
                <a:spcPts val="300"/>
              </a:spcBef>
              <a:buClr>
                <a:srgbClr val="000000"/>
              </a:buClr>
              <a:buSzPct val="80000"/>
              <a:buFont typeface="Wingdings" charset="2"/>
              <a:buChar char=""/>
            </a:pPr>
            <a:r>
              <a:rPr lang="es-ES" sz="1600" b="0" strike="noStrike" spc="-1">
                <a:solidFill>
                  <a:srgbClr val="000000"/>
                </a:solidFill>
                <a:latin typeface="Verdana"/>
                <a:ea typeface="Verdana"/>
              </a:rPr>
              <a:t>Dades sobre la política per publicar a la revista</a:t>
            </a:r>
            <a:endParaRPr lang="ca-ES" sz="1600" b="0" strike="noStrike" spc="-1">
              <a:latin typeface="Arial"/>
            </a:endParaRPr>
          </a:p>
          <a:p>
            <a:pPr marL="285840" indent="-284400">
              <a:lnSpc>
                <a:spcPct val="100000"/>
              </a:lnSpc>
              <a:spcBef>
                <a:spcPts val="300"/>
              </a:spcBef>
              <a:buClr>
                <a:srgbClr val="000000"/>
              </a:buClr>
              <a:buSzPct val="80000"/>
              <a:buFont typeface="Wingdings" charset="2"/>
              <a:buChar char=""/>
            </a:pPr>
            <a:r>
              <a:rPr lang="es-ES" sz="1600" b="0" strike="noStrike" spc="-1">
                <a:solidFill>
                  <a:srgbClr val="000000"/>
                </a:solidFill>
                <a:latin typeface="Verdana"/>
                <a:ea typeface="Verdana"/>
              </a:rPr>
              <a:t>Informació editorial </a:t>
            </a:r>
            <a:endParaRPr lang="ca-ES" sz="1600" b="0" strike="noStrike" spc="-1">
              <a:latin typeface="Arial"/>
            </a:endParaRPr>
          </a:p>
          <a:p>
            <a:pPr marL="285840" indent="-284400">
              <a:lnSpc>
                <a:spcPct val="100000"/>
              </a:lnSpc>
              <a:spcBef>
                <a:spcPts val="300"/>
              </a:spcBef>
              <a:buClr>
                <a:srgbClr val="000000"/>
              </a:buClr>
              <a:buSzPct val="80000"/>
              <a:buFont typeface="Wingdings" charset="2"/>
              <a:buChar char=""/>
            </a:pPr>
            <a:r>
              <a:rPr lang="es-ES" sz="1600" b="0" strike="noStrike" spc="-1">
                <a:solidFill>
                  <a:srgbClr val="000000"/>
                </a:solidFill>
                <a:latin typeface="Verdana"/>
                <a:ea typeface="Verdana"/>
              </a:rPr>
              <a:t>Llistat del articles de la revista</a:t>
            </a:r>
            <a:endParaRPr lang="ca-ES" sz="1600" b="0" strike="noStrike" spc="-1">
              <a:latin typeface="Arial"/>
            </a:endParaRPr>
          </a:p>
        </p:txBody>
      </p:sp>
      <p:pic>
        <p:nvPicPr>
          <p:cNvPr id="327" name="Imatge 4"/>
          <p:cNvPicPr/>
          <p:nvPr/>
        </p:nvPicPr>
        <p:blipFill>
          <a:blip r:embed="rId2" cstate="print"/>
          <a:stretch/>
        </p:blipFill>
        <p:spPr>
          <a:xfrm>
            <a:off x="4021560" y="3928680"/>
            <a:ext cx="4797720" cy="2491200"/>
          </a:xfrm>
          <a:prstGeom prst="rect">
            <a:avLst/>
          </a:prstGeom>
          <a:ln w="0">
            <a:noFill/>
          </a:ln>
        </p:spPr>
      </p:pic>
      <p:sp>
        <p:nvSpPr>
          <p:cNvPr id="328" name="CustomShape 3"/>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DOAJ (Directory Open Access Journals)</a:t>
            </a:r>
            <a:endParaRPr lang="ca-ES" sz="1800" b="0" strike="noStrike" spc="-1">
              <a:latin typeface="Arial"/>
            </a:endParaRPr>
          </a:p>
        </p:txBody>
      </p:sp>
      <p:sp>
        <p:nvSpPr>
          <p:cNvPr id="6" name="QuadreDeText 5"/>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230400" y="1872000"/>
            <a:ext cx="8661240" cy="1793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És l’eina principal que tenim al CRAI per buscar bibliografia. En una cerca engloba tots els recursos disponibles. Està basada en el comportament de l’usuari i s’adequa a les seves necessitats </a:t>
            </a:r>
            <a:endParaRPr lang="ca-ES" sz="1600" b="0" strike="noStrike" spc="-1">
              <a:latin typeface="Arial"/>
            </a:endParaRPr>
          </a:p>
          <a:p>
            <a:pPr>
              <a:lnSpc>
                <a:spcPct val="100000"/>
              </a:lnSpc>
            </a:pPr>
            <a:endParaRPr lang="ca-ES" sz="1600" b="0" strike="noStrike" spc="-1">
              <a:latin typeface="Arial"/>
            </a:endParaRPr>
          </a:p>
          <a:p>
            <a:pPr>
              <a:lnSpc>
                <a:spcPct val="100000"/>
              </a:lnSpc>
            </a:pPr>
            <a:endParaRPr lang="ca-ES" sz="1600" b="0" strike="noStrike" spc="-1">
              <a:latin typeface="Arial"/>
            </a:endParaRPr>
          </a:p>
          <a:p>
            <a:pPr>
              <a:lnSpc>
                <a:spcPct val="100000"/>
              </a:lnSpc>
            </a:pPr>
            <a:endParaRPr lang="ca-ES" sz="1600" b="0" strike="noStrike" spc="-1">
              <a:latin typeface="Arial"/>
            </a:endParaRPr>
          </a:p>
          <a:p>
            <a:pPr>
              <a:lnSpc>
                <a:spcPct val="100000"/>
              </a:lnSpc>
            </a:pPr>
            <a:endParaRPr lang="ca-ES" sz="1600" b="0" strike="noStrike" spc="-1">
              <a:latin typeface="Arial"/>
            </a:endParaRPr>
          </a:p>
        </p:txBody>
      </p:sp>
      <p:graphicFrame>
        <p:nvGraphicFramePr>
          <p:cNvPr id="98" name="Table 2"/>
          <p:cNvGraphicFramePr/>
          <p:nvPr/>
        </p:nvGraphicFramePr>
        <p:xfrm>
          <a:off x="230400" y="878400"/>
          <a:ext cx="8662680" cy="370800"/>
        </p:xfrm>
        <a:graphic>
          <a:graphicData uri="http://schemas.openxmlformats.org/drawingml/2006/table">
            <a:tbl>
              <a:tblPr/>
              <a:tblGrid>
                <a:gridCol w="8662680">
                  <a:extLst>
                    <a:ext uri="{9D8B030D-6E8A-4147-A177-3AD203B41FA5}">
                      <a16:colId xmlns:a16="http://schemas.microsoft.com/office/drawing/2014/main" val="20000"/>
                    </a:ext>
                  </a:extLst>
                </a:gridCol>
              </a:tblGrid>
              <a:tr h="370800">
                <a:tc>
                  <a:txBody>
                    <a:bodyPr/>
                    <a:lstStyle/>
                    <a:p>
                      <a:pPr>
                        <a:lnSpc>
                          <a:spcPct val="100000"/>
                        </a:lnSpc>
                      </a:pPr>
                      <a:r>
                        <a:rPr lang="ca-ES" sz="1800" b="1" strike="noStrike" spc="-1">
                          <a:solidFill>
                            <a:srgbClr val="FFFFFF"/>
                          </a:solidFill>
                          <a:latin typeface="Verdana"/>
                          <a:ea typeface="Verdana"/>
                        </a:rPr>
                        <a:t>Cercabib</a:t>
                      </a:r>
                      <a:endParaRPr lang="ca-ES"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extLst>
                  <a:ext uri="{0D108BD9-81ED-4DB2-BD59-A6C34878D82A}">
                    <a16:rowId xmlns:a16="http://schemas.microsoft.com/office/drawing/2014/main" val="10000"/>
                  </a:ext>
                </a:extLst>
              </a:tr>
            </a:tbl>
          </a:graphicData>
        </a:graphic>
      </p:graphicFrame>
      <p:sp>
        <p:nvSpPr>
          <p:cNvPr id="99" name="CustomShape 3"/>
          <p:cNvSpPr/>
          <p:nvPr/>
        </p:nvSpPr>
        <p:spPr>
          <a:xfrm>
            <a:off x="4215600" y="4188600"/>
            <a:ext cx="4170240" cy="1549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a-ES" sz="1600" b="0" strike="noStrike" spc="-1">
                <a:solidFill>
                  <a:srgbClr val="000000"/>
                </a:solidFill>
                <a:latin typeface="Verdana"/>
                <a:ea typeface="Verdana"/>
              </a:rPr>
              <a:t>Permet buscar: </a:t>
            </a:r>
            <a:endParaRPr lang="ca-ES" sz="1600" b="0" strike="noStrike" spc="-1">
              <a:latin typeface="Arial"/>
            </a:endParaRPr>
          </a:p>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Tesis</a:t>
            </a:r>
            <a:endParaRPr lang="ca-ES" sz="1600" b="0" strike="noStrike" spc="-1">
              <a:latin typeface="Arial"/>
            </a:endParaRPr>
          </a:p>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Revistes i llibres digitals</a:t>
            </a:r>
            <a:endParaRPr lang="ca-ES" sz="1600" b="0" strike="noStrike" spc="-1">
              <a:latin typeface="Arial"/>
            </a:endParaRPr>
          </a:p>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Articles de revista</a:t>
            </a:r>
            <a:endParaRPr lang="ca-ES" sz="1600" b="0" strike="noStrike" spc="-1">
              <a:latin typeface="Arial"/>
            </a:endParaRPr>
          </a:p>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Consultar les bases de dades</a:t>
            </a:r>
            <a:endParaRPr lang="ca-ES" sz="1600" b="0" strike="noStrike" spc="-1">
              <a:latin typeface="Arial"/>
            </a:endParaRPr>
          </a:p>
          <a:p>
            <a:pPr marL="285840" indent="-284400">
              <a:lnSpc>
                <a:spcPct val="100000"/>
              </a:lnSpc>
              <a:buClr>
                <a:srgbClr val="000000"/>
              </a:buClr>
              <a:buSzPct val="80000"/>
              <a:buFont typeface="Wingdings" charset="2"/>
              <a:buChar char=""/>
            </a:pPr>
            <a:r>
              <a:rPr lang="ca-ES" sz="1600" b="0" strike="noStrike" spc="-1">
                <a:solidFill>
                  <a:srgbClr val="000000"/>
                </a:solidFill>
                <a:latin typeface="Verdana"/>
                <a:ea typeface="Verdana"/>
              </a:rPr>
              <a:t>Llibres i documents impresos</a:t>
            </a:r>
            <a:endParaRPr lang="ca-ES" sz="1600" b="0" strike="noStrike" spc="-1">
              <a:latin typeface="Arial"/>
            </a:endParaRPr>
          </a:p>
        </p:txBody>
      </p:sp>
      <p:pic>
        <p:nvPicPr>
          <p:cNvPr id="100" name="Imatge 2"/>
          <p:cNvPicPr/>
          <p:nvPr/>
        </p:nvPicPr>
        <p:blipFill>
          <a:blip r:embed="rId2" cstate="print"/>
          <a:stretch/>
        </p:blipFill>
        <p:spPr>
          <a:xfrm>
            <a:off x="495000" y="3454560"/>
            <a:ext cx="2742480" cy="2742480"/>
          </a:xfrm>
          <a:prstGeom prst="rect">
            <a:avLst/>
          </a:prstGeom>
          <a:ln w="0">
            <a:noFill/>
          </a:ln>
        </p:spPr>
      </p:pic>
      <p:sp>
        <p:nvSpPr>
          <p:cNvPr id="101" name="CustomShape 4"/>
          <p:cNvSpPr/>
          <p:nvPr/>
        </p:nvSpPr>
        <p:spPr>
          <a:xfrm>
            <a:off x="228600" y="144828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Característiques</a:t>
            </a:r>
            <a:endParaRPr lang="ca-ES" sz="1600" b="0" strike="noStrike" spc="-1">
              <a:latin typeface="Arial"/>
            </a:endParaRPr>
          </a:p>
        </p:txBody>
      </p:sp>
      <p:sp>
        <p:nvSpPr>
          <p:cNvPr id="102" name="CustomShape 5"/>
          <p:cNvSpPr/>
          <p:nvPr/>
        </p:nvSpPr>
        <p:spPr>
          <a:xfrm>
            <a:off x="228600" y="310032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Contingut</a:t>
            </a:r>
            <a:endParaRPr lang="ca-ES" sz="1600" b="0" strike="noStrike" spc="-1">
              <a:latin typeface="Arial"/>
            </a:endParaRPr>
          </a:p>
        </p:txBody>
      </p:sp>
      <p:sp>
        <p:nvSpPr>
          <p:cNvPr id="8" name="QuadreDeText 7"/>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3" action="ppaction://hlinksldjump"/>
              </a:rPr>
              <a:t>Inici</a:t>
            </a:r>
            <a:endParaRPr lang="es-ES" sz="1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 name="Imagen 3"/>
          <p:cNvPicPr/>
          <p:nvPr/>
        </p:nvPicPr>
        <p:blipFill>
          <a:blip r:embed="rId2" cstate="print"/>
          <a:stretch/>
        </p:blipFill>
        <p:spPr>
          <a:xfrm>
            <a:off x="0" y="0"/>
            <a:ext cx="9142560" cy="6856560"/>
          </a:xfrm>
          <a:prstGeom prst="rect">
            <a:avLst/>
          </a:prstGeom>
          <a:ln w="0">
            <a:noFill/>
          </a:ln>
        </p:spPr>
      </p:pic>
      <p:sp>
        <p:nvSpPr>
          <p:cNvPr id="330" name="CustomShape 1"/>
          <p:cNvSpPr/>
          <p:nvPr/>
        </p:nvSpPr>
        <p:spPr>
          <a:xfrm>
            <a:off x="2968200" y="3545640"/>
            <a:ext cx="3196080" cy="516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ca-ES" sz="2800" b="1" strike="noStrike" spc="-1">
                <a:solidFill>
                  <a:srgbClr val="FFFFFF"/>
                </a:solidFill>
                <a:latin typeface="Verdana"/>
                <a:ea typeface="Verdana"/>
              </a:rPr>
              <a:t>Moltes gràcies!</a:t>
            </a:r>
            <a:endParaRPr lang="ca-ES" sz="2800" b="0" strike="noStrike" spc="-1">
              <a:latin typeface="Arial"/>
            </a:endParaRPr>
          </a:p>
        </p:txBody>
      </p:sp>
      <p:sp>
        <p:nvSpPr>
          <p:cNvPr id="331" name="CustomShape 2"/>
          <p:cNvSpPr/>
          <p:nvPr/>
        </p:nvSpPr>
        <p:spPr>
          <a:xfrm>
            <a:off x="3393720" y="2552400"/>
            <a:ext cx="183240" cy="644760"/>
          </a:xfrm>
          <a:prstGeom prst="rect">
            <a:avLst/>
          </a:prstGeom>
          <a:noFill/>
          <a:ln w="0">
            <a:noFill/>
          </a:ln>
        </p:spPr>
        <p:style>
          <a:lnRef idx="0">
            <a:scrgbClr r="0" g="0" b="0"/>
          </a:lnRef>
          <a:fillRef idx="0">
            <a:scrgbClr r="0" g="0" b="0"/>
          </a:fillRef>
          <a:effectRef idx="0">
            <a:scrgbClr r="0" g="0" b="0"/>
          </a:effectRef>
          <a:fontRef idx="minor"/>
        </p:style>
      </p:sp>
      <p:sp>
        <p:nvSpPr>
          <p:cNvPr id="332" name="CustomShape 3"/>
          <p:cNvSpPr/>
          <p:nvPr/>
        </p:nvSpPr>
        <p:spPr>
          <a:xfrm>
            <a:off x="1869840" y="6301080"/>
            <a:ext cx="457056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601"/>
              </a:spcBef>
            </a:pPr>
            <a:r>
              <a:rPr lang="ca-ES" sz="1200" b="1" strike="noStrike" spc="-1">
                <a:solidFill>
                  <a:srgbClr val="FFFFFF"/>
                </a:solidFill>
                <a:latin typeface="Verdana"/>
                <a:ea typeface="DejaVu Sans"/>
              </a:rPr>
              <a:t>© CRAI Universitat de Barcelona, curs 2020-21</a:t>
            </a:r>
            <a:endParaRPr lang="ca-ES" sz="1200" b="0" strike="noStrike" spc="-1">
              <a:latin typeface="Arial"/>
            </a:endParaRPr>
          </a:p>
        </p:txBody>
      </p:sp>
      <p:pic>
        <p:nvPicPr>
          <p:cNvPr id="333" name="Imagen 7"/>
          <p:cNvPicPr/>
          <p:nvPr/>
        </p:nvPicPr>
        <p:blipFill>
          <a:blip r:embed="rId3" cstate="print"/>
          <a:stretch/>
        </p:blipFill>
        <p:spPr>
          <a:xfrm>
            <a:off x="975240" y="6291360"/>
            <a:ext cx="791280" cy="272880"/>
          </a:xfrm>
          <a:prstGeom prst="rect">
            <a:avLst/>
          </a:prstGeom>
          <a:ln w="0">
            <a:noFill/>
          </a:ln>
        </p:spPr>
      </p:pic>
      <p:pic>
        <p:nvPicPr>
          <p:cNvPr id="334" name="Imagen 8">
            <a:hlinkClick r:id="rId4"/>
          </p:cNvPr>
          <p:cNvPicPr/>
          <p:nvPr/>
        </p:nvPicPr>
        <p:blipFill>
          <a:blip r:embed="rId5" cstate="print"/>
          <a:stretch/>
        </p:blipFill>
        <p:spPr>
          <a:xfrm>
            <a:off x="2316600" y="4574160"/>
            <a:ext cx="4499280" cy="1220040"/>
          </a:xfrm>
          <a:prstGeom prst="rect">
            <a:avLst/>
          </a:prstGeom>
          <a:ln w="0">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Imatge 9"/>
          <p:cNvPicPr/>
          <p:nvPr/>
        </p:nvPicPr>
        <p:blipFill>
          <a:blip r:embed="rId2" cstate="print"/>
          <a:stretch/>
        </p:blipFill>
        <p:spPr>
          <a:xfrm>
            <a:off x="2167200" y="1597680"/>
            <a:ext cx="993240" cy="579960"/>
          </a:xfrm>
          <a:prstGeom prst="rect">
            <a:avLst/>
          </a:prstGeom>
          <a:ln w="0">
            <a:noFill/>
          </a:ln>
        </p:spPr>
      </p:pic>
      <p:sp>
        <p:nvSpPr>
          <p:cNvPr id="104" name="CustomShape 1"/>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Altres catàlegs</a:t>
            </a:r>
            <a:endParaRPr lang="ca-ES" sz="1800" b="0" strike="noStrike" spc="-1">
              <a:latin typeface="Arial"/>
            </a:endParaRPr>
          </a:p>
        </p:txBody>
      </p:sp>
      <p:sp>
        <p:nvSpPr>
          <p:cNvPr id="105" name="CustomShape 2"/>
          <p:cNvSpPr/>
          <p:nvPr/>
        </p:nvSpPr>
        <p:spPr>
          <a:xfrm>
            <a:off x="607680" y="1511640"/>
            <a:ext cx="4570560" cy="273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7000"/>
              </a:lnSpc>
              <a:spcAft>
                <a:spcPts val="799"/>
              </a:spcAft>
            </a:pPr>
            <a:endParaRPr lang="ca-ES" sz="1800" b="0" strike="noStrike" spc="-1">
              <a:latin typeface="Arial"/>
            </a:endParaRPr>
          </a:p>
          <a:p>
            <a:pPr>
              <a:lnSpc>
                <a:spcPct val="107000"/>
              </a:lnSpc>
              <a:spcAft>
                <a:spcPts val="799"/>
              </a:spcAft>
            </a:pPr>
            <a:endParaRPr lang="ca-ES" sz="1800" b="0" strike="noStrike" spc="-1">
              <a:latin typeface="Arial"/>
            </a:endParaRPr>
          </a:p>
          <a:p>
            <a:pPr>
              <a:lnSpc>
                <a:spcPct val="107000"/>
              </a:lnSpc>
              <a:spcAft>
                <a:spcPts val="799"/>
              </a:spcAft>
            </a:pPr>
            <a:endParaRPr lang="ca-ES" sz="1800" b="0" strike="noStrike" spc="-1">
              <a:latin typeface="Arial"/>
            </a:endParaRPr>
          </a:p>
          <a:p>
            <a:pPr>
              <a:lnSpc>
                <a:spcPct val="107000"/>
              </a:lnSpc>
              <a:spcAft>
                <a:spcPts val="799"/>
              </a:spcAft>
            </a:pPr>
            <a:endParaRPr lang="ca-ES" sz="1800" b="0" strike="noStrike" spc="-1">
              <a:latin typeface="Arial"/>
            </a:endParaRPr>
          </a:p>
          <a:p>
            <a:pPr>
              <a:lnSpc>
                <a:spcPct val="107000"/>
              </a:lnSpc>
              <a:spcAft>
                <a:spcPts val="799"/>
              </a:spcAft>
            </a:pPr>
            <a:endParaRPr lang="ca-ES" sz="1800" b="0" strike="noStrike" spc="-1">
              <a:latin typeface="Arial"/>
            </a:endParaRPr>
          </a:p>
          <a:p>
            <a:pPr>
              <a:lnSpc>
                <a:spcPct val="107000"/>
              </a:lnSpc>
              <a:spcAft>
                <a:spcPts val="799"/>
              </a:spcAft>
            </a:pPr>
            <a:endParaRPr lang="ca-ES" sz="1800" b="0" strike="noStrike" spc="-1">
              <a:latin typeface="Arial"/>
            </a:endParaRPr>
          </a:p>
          <a:p>
            <a:pPr>
              <a:lnSpc>
                <a:spcPct val="107000"/>
              </a:lnSpc>
              <a:spcAft>
                <a:spcPts val="799"/>
              </a:spcAft>
            </a:pPr>
            <a:endParaRPr lang="ca-ES" sz="1800" b="0" strike="noStrike" spc="-1">
              <a:latin typeface="Arial"/>
            </a:endParaRPr>
          </a:p>
        </p:txBody>
      </p:sp>
      <p:pic>
        <p:nvPicPr>
          <p:cNvPr id="106" name="Imatge 3"/>
          <p:cNvPicPr/>
          <p:nvPr/>
        </p:nvPicPr>
        <p:blipFill>
          <a:blip r:embed="rId3" cstate="print"/>
          <a:stretch/>
        </p:blipFill>
        <p:spPr>
          <a:xfrm>
            <a:off x="2661480" y="2375280"/>
            <a:ext cx="3732480" cy="408240"/>
          </a:xfrm>
          <a:prstGeom prst="rect">
            <a:avLst/>
          </a:prstGeom>
          <a:ln w="0">
            <a:noFill/>
          </a:ln>
        </p:spPr>
      </p:pic>
      <p:pic>
        <p:nvPicPr>
          <p:cNvPr id="107" name="Imatge 4"/>
          <p:cNvPicPr/>
          <p:nvPr/>
        </p:nvPicPr>
        <p:blipFill>
          <a:blip r:embed="rId4" cstate="print"/>
          <a:stretch/>
        </p:blipFill>
        <p:spPr>
          <a:xfrm>
            <a:off x="2701440" y="3101760"/>
            <a:ext cx="3732480" cy="475920"/>
          </a:xfrm>
          <a:prstGeom prst="rect">
            <a:avLst/>
          </a:prstGeom>
          <a:ln w="0">
            <a:noFill/>
          </a:ln>
        </p:spPr>
      </p:pic>
      <p:pic>
        <p:nvPicPr>
          <p:cNvPr id="108" name="Imatge 5"/>
          <p:cNvPicPr/>
          <p:nvPr/>
        </p:nvPicPr>
        <p:blipFill>
          <a:blip r:embed="rId5" cstate="print"/>
          <a:stretch/>
        </p:blipFill>
        <p:spPr>
          <a:xfrm>
            <a:off x="3423960" y="3897720"/>
            <a:ext cx="2251440" cy="472320"/>
          </a:xfrm>
          <a:prstGeom prst="rect">
            <a:avLst/>
          </a:prstGeom>
          <a:ln w="0">
            <a:noFill/>
          </a:ln>
        </p:spPr>
      </p:pic>
      <p:pic>
        <p:nvPicPr>
          <p:cNvPr id="109" name="Imatge 6"/>
          <p:cNvPicPr/>
          <p:nvPr/>
        </p:nvPicPr>
        <p:blipFill>
          <a:blip r:embed="rId6" cstate="print"/>
          <a:stretch/>
        </p:blipFill>
        <p:spPr>
          <a:xfrm>
            <a:off x="2661480" y="4654080"/>
            <a:ext cx="3817800" cy="617040"/>
          </a:xfrm>
          <a:prstGeom prst="rect">
            <a:avLst/>
          </a:prstGeom>
          <a:ln w="0">
            <a:noFill/>
          </a:ln>
        </p:spPr>
      </p:pic>
      <p:pic>
        <p:nvPicPr>
          <p:cNvPr id="110" name="Imatge 7"/>
          <p:cNvPicPr/>
          <p:nvPr/>
        </p:nvPicPr>
        <p:blipFill>
          <a:blip r:embed="rId7" cstate="print"/>
          <a:stretch/>
        </p:blipFill>
        <p:spPr>
          <a:xfrm>
            <a:off x="2807280" y="5704560"/>
            <a:ext cx="3520800" cy="615960"/>
          </a:xfrm>
          <a:prstGeom prst="rect">
            <a:avLst/>
          </a:prstGeom>
          <a:ln w="0">
            <a:noFill/>
          </a:ln>
        </p:spPr>
      </p:pic>
      <p:pic>
        <p:nvPicPr>
          <p:cNvPr id="111" name="Imatge 8"/>
          <p:cNvPicPr/>
          <p:nvPr/>
        </p:nvPicPr>
        <p:blipFill>
          <a:blip r:embed="rId8" cstate="print"/>
          <a:stretch/>
        </p:blipFill>
        <p:spPr>
          <a:xfrm>
            <a:off x="2956680" y="1709280"/>
            <a:ext cx="4260240" cy="484200"/>
          </a:xfrm>
          <a:prstGeom prst="rect">
            <a:avLst/>
          </a:prstGeom>
          <a:ln w="0">
            <a:noFill/>
          </a:ln>
        </p:spPr>
      </p:pic>
      <p:sp>
        <p:nvSpPr>
          <p:cNvPr id="12" name="QuadreDeText 11"/>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9" action="ppaction://hlinksldjump"/>
              </a:rPr>
              <a:t>Inici</a:t>
            </a:r>
            <a:endParaRPr lang="es-E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Bases de dades genèriques</a:t>
            </a:r>
            <a:endParaRPr lang="ca-ES" sz="1800" b="0" strike="noStrike" spc="-1">
              <a:latin typeface="Arial"/>
            </a:endParaRPr>
          </a:p>
        </p:txBody>
      </p:sp>
      <p:pic>
        <p:nvPicPr>
          <p:cNvPr id="113" name="Imatge 5"/>
          <p:cNvPicPr/>
          <p:nvPr/>
        </p:nvPicPr>
        <p:blipFill>
          <a:blip r:embed="rId2" cstate="print"/>
          <a:stretch/>
        </p:blipFill>
        <p:spPr>
          <a:xfrm>
            <a:off x="864360" y="2225880"/>
            <a:ext cx="4859280" cy="4859280"/>
          </a:xfrm>
          <a:prstGeom prst="rect">
            <a:avLst/>
          </a:prstGeom>
          <a:ln w="0">
            <a:noFill/>
          </a:ln>
        </p:spPr>
      </p:pic>
      <p:pic>
        <p:nvPicPr>
          <p:cNvPr id="114" name="Imatge 7"/>
          <p:cNvPicPr/>
          <p:nvPr/>
        </p:nvPicPr>
        <p:blipFill>
          <a:blip r:embed="rId3" cstate="print"/>
          <a:stretch/>
        </p:blipFill>
        <p:spPr>
          <a:xfrm>
            <a:off x="2426040" y="1667160"/>
            <a:ext cx="4296240" cy="1373400"/>
          </a:xfrm>
          <a:prstGeom prst="rect">
            <a:avLst/>
          </a:prstGeom>
          <a:ln w="0">
            <a:noFill/>
          </a:ln>
        </p:spPr>
      </p:pic>
      <p:pic>
        <p:nvPicPr>
          <p:cNvPr id="115" name="Imagen 10" descr="Statista: el portal de estadísticas para datos de mercado, investigaciones  de mercado y estudios de mercado"/>
          <p:cNvPicPr/>
          <p:nvPr/>
        </p:nvPicPr>
        <p:blipFill>
          <a:blip r:embed="rId4" cstate="print"/>
          <a:stretch/>
        </p:blipFill>
        <p:spPr>
          <a:xfrm>
            <a:off x="5748120" y="3636720"/>
            <a:ext cx="2620440" cy="1375200"/>
          </a:xfrm>
          <a:prstGeom prst="rect">
            <a:avLst/>
          </a:prstGeom>
          <a:ln w="0">
            <a:noFill/>
          </a:ln>
        </p:spPr>
      </p:pic>
      <p:sp>
        <p:nvSpPr>
          <p:cNvPr id="6" name="QuadreDeText 5"/>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5" action="ppaction://hlinksldjump"/>
              </a:rPr>
              <a:t>Inici</a:t>
            </a:r>
            <a:endParaRPr lang="es-E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230400" y="878400"/>
            <a:ext cx="863712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Bases de dades temàtiques</a:t>
            </a:r>
            <a:endParaRPr lang="ca-ES" sz="1800" b="0" strike="noStrike" spc="-1">
              <a:latin typeface="Arial"/>
            </a:endParaRPr>
          </a:p>
        </p:txBody>
      </p:sp>
      <p:sp>
        <p:nvSpPr>
          <p:cNvPr id="117" name="CustomShape 2"/>
          <p:cNvSpPr/>
          <p:nvPr/>
        </p:nvSpPr>
        <p:spPr>
          <a:xfrm>
            <a:off x="968760" y="1794960"/>
            <a:ext cx="27201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a-ES" sz="1600" b="1" strike="noStrike" spc="-1">
                <a:solidFill>
                  <a:srgbClr val="FFFFFF"/>
                </a:solidFill>
                <a:latin typeface="Verdana"/>
                <a:ea typeface="Verdana"/>
              </a:rPr>
              <a:t>ADE</a:t>
            </a:r>
            <a:endParaRPr lang="ca-ES" sz="1600" b="0" strike="noStrike" spc="-1">
              <a:latin typeface="Arial"/>
            </a:endParaRPr>
          </a:p>
        </p:txBody>
      </p:sp>
      <p:sp>
        <p:nvSpPr>
          <p:cNvPr id="118" name="CustomShape 3"/>
          <p:cNvSpPr/>
          <p:nvPr/>
        </p:nvSpPr>
        <p:spPr>
          <a:xfrm>
            <a:off x="5434920" y="1778760"/>
            <a:ext cx="272052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a-ES" sz="1600" b="1" strike="noStrike" spc="-1">
                <a:solidFill>
                  <a:srgbClr val="FFFFFF"/>
                </a:solidFill>
                <a:latin typeface="Verdana"/>
                <a:ea typeface="Verdana"/>
              </a:rPr>
              <a:t>Economia</a:t>
            </a:r>
            <a:endParaRPr lang="ca-ES" sz="1600" b="0" strike="noStrike" spc="-1">
              <a:latin typeface="Arial"/>
            </a:endParaRPr>
          </a:p>
        </p:txBody>
      </p:sp>
      <p:sp>
        <p:nvSpPr>
          <p:cNvPr id="119" name="CustomShape 4"/>
          <p:cNvSpPr/>
          <p:nvPr/>
        </p:nvSpPr>
        <p:spPr>
          <a:xfrm>
            <a:off x="3223080" y="4218120"/>
            <a:ext cx="27201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a-ES" sz="1600" b="1" strike="noStrike" spc="-1">
                <a:solidFill>
                  <a:srgbClr val="FFFFFF"/>
                </a:solidFill>
                <a:latin typeface="Verdana"/>
                <a:ea typeface="Verdana"/>
              </a:rPr>
              <a:t>Sociologia</a:t>
            </a:r>
            <a:endParaRPr lang="ca-ES" sz="1600" b="0" strike="noStrike" spc="-1">
              <a:latin typeface="Arial"/>
            </a:endParaRPr>
          </a:p>
        </p:txBody>
      </p:sp>
      <p:pic>
        <p:nvPicPr>
          <p:cNvPr id="120" name="Imatge 7"/>
          <p:cNvPicPr/>
          <p:nvPr/>
        </p:nvPicPr>
        <p:blipFill>
          <a:blip r:embed="rId2" cstate="print"/>
          <a:stretch/>
        </p:blipFill>
        <p:spPr>
          <a:xfrm>
            <a:off x="1477800" y="2368800"/>
            <a:ext cx="1602720" cy="446040"/>
          </a:xfrm>
          <a:prstGeom prst="rect">
            <a:avLst/>
          </a:prstGeom>
          <a:ln w="0">
            <a:noFill/>
          </a:ln>
        </p:spPr>
      </p:pic>
      <p:pic>
        <p:nvPicPr>
          <p:cNvPr id="121" name="Imatge 8"/>
          <p:cNvPicPr/>
          <p:nvPr/>
        </p:nvPicPr>
        <p:blipFill>
          <a:blip r:embed="rId3" cstate="print"/>
          <a:stretch/>
        </p:blipFill>
        <p:spPr>
          <a:xfrm>
            <a:off x="1126800" y="3411000"/>
            <a:ext cx="2305080" cy="1045080"/>
          </a:xfrm>
          <a:prstGeom prst="rect">
            <a:avLst/>
          </a:prstGeom>
          <a:ln w="0">
            <a:noFill/>
          </a:ln>
        </p:spPr>
      </p:pic>
      <p:pic>
        <p:nvPicPr>
          <p:cNvPr id="122" name="Picture 2" descr="Resultat d'imatges de factiva"/>
          <p:cNvPicPr/>
          <p:nvPr/>
        </p:nvPicPr>
        <p:blipFill>
          <a:blip r:embed="rId4" cstate="print"/>
          <a:stretch/>
        </p:blipFill>
        <p:spPr>
          <a:xfrm>
            <a:off x="1442880" y="2981160"/>
            <a:ext cx="1779480" cy="351360"/>
          </a:xfrm>
          <a:prstGeom prst="rect">
            <a:avLst/>
          </a:prstGeom>
          <a:ln w="0">
            <a:noFill/>
          </a:ln>
        </p:spPr>
      </p:pic>
      <p:pic>
        <p:nvPicPr>
          <p:cNvPr id="123" name="Picture 2" descr="Resultat d'imatges de factiva"/>
          <p:cNvPicPr/>
          <p:nvPr/>
        </p:nvPicPr>
        <p:blipFill>
          <a:blip r:embed="rId4" cstate="print"/>
          <a:stretch/>
        </p:blipFill>
        <p:spPr>
          <a:xfrm>
            <a:off x="5967360" y="3625200"/>
            <a:ext cx="1779480" cy="351360"/>
          </a:xfrm>
          <a:prstGeom prst="rect">
            <a:avLst/>
          </a:prstGeom>
          <a:ln w="0">
            <a:noFill/>
          </a:ln>
        </p:spPr>
      </p:pic>
      <p:pic>
        <p:nvPicPr>
          <p:cNvPr id="124" name="Picture 6" descr="Resultat d'imatges de econlit"/>
          <p:cNvPicPr/>
          <p:nvPr/>
        </p:nvPicPr>
        <p:blipFill>
          <a:blip r:embed="rId5" cstate="print"/>
          <a:stretch/>
        </p:blipFill>
        <p:spPr>
          <a:xfrm>
            <a:off x="5618520" y="2592720"/>
            <a:ext cx="2453040" cy="673200"/>
          </a:xfrm>
          <a:prstGeom prst="rect">
            <a:avLst/>
          </a:prstGeom>
          <a:ln w="0">
            <a:noFill/>
          </a:ln>
        </p:spPr>
      </p:pic>
      <p:pic>
        <p:nvPicPr>
          <p:cNvPr id="125" name="Picture 8" descr="Resultat d'imatges de sociological abstracts"/>
          <p:cNvPicPr/>
          <p:nvPr/>
        </p:nvPicPr>
        <p:blipFill>
          <a:blip r:embed="rId6" cstate="print"/>
          <a:stretch/>
        </p:blipFill>
        <p:spPr>
          <a:xfrm>
            <a:off x="3915360" y="4755240"/>
            <a:ext cx="1335600" cy="1533960"/>
          </a:xfrm>
          <a:prstGeom prst="rect">
            <a:avLst/>
          </a:prstGeom>
          <a:ln w="0">
            <a:noFill/>
          </a:ln>
        </p:spPr>
      </p:pic>
      <p:sp>
        <p:nvSpPr>
          <p:cNvPr id="12" name="QuadreDeText 11"/>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7" action="ppaction://hlinksldjump"/>
              </a:rPr>
              <a:t>Inici</a:t>
            </a:r>
            <a:endParaRPr lang="es-E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1"/>
          <p:cNvSpPr/>
          <p:nvPr/>
        </p:nvSpPr>
        <p:spPr>
          <a:xfrm>
            <a:off x="230400" y="87840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800" b="1" strike="noStrike" spc="-1">
                <a:solidFill>
                  <a:srgbClr val="FFFFFF"/>
                </a:solidFill>
                <a:latin typeface="Verdana"/>
                <a:ea typeface="Verdana"/>
              </a:rPr>
              <a:t>Scopus</a:t>
            </a:r>
            <a:endParaRPr lang="ca-ES" sz="1800" b="0" strike="noStrike" spc="-1">
              <a:latin typeface="Arial"/>
            </a:endParaRPr>
          </a:p>
        </p:txBody>
      </p:sp>
      <p:pic>
        <p:nvPicPr>
          <p:cNvPr id="127" name="Picture 5"/>
          <p:cNvPicPr/>
          <p:nvPr/>
        </p:nvPicPr>
        <p:blipFill>
          <a:blip r:embed="rId2" cstate="print"/>
          <a:stretch/>
        </p:blipFill>
        <p:spPr>
          <a:xfrm>
            <a:off x="668880" y="2354040"/>
            <a:ext cx="7804800" cy="3243600"/>
          </a:xfrm>
          <a:prstGeom prst="rect">
            <a:avLst/>
          </a:prstGeom>
          <a:ln w="0">
            <a:noFill/>
          </a:ln>
        </p:spPr>
      </p:pic>
      <p:sp>
        <p:nvSpPr>
          <p:cNvPr id="128" name="CustomShape 2"/>
          <p:cNvSpPr/>
          <p:nvPr/>
        </p:nvSpPr>
        <p:spPr>
          <a:xfrm>
            <a:off x="6840000" y="5991480"/>
            <a:ext cx="1799280" cy="30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ca-ES" sz="1400" b="0" u="sng" strike="noStrike" spc="-1">
                <a:solidFill>
                  <a:srgbClr val="0563C1"/>
                </a:solidFill>
                <a:uFillTx/>
                <a:latin typeface="Verdana"/>
                <a:ea typeface="DejaVu Sans"/>
                <a:hlinkClick r:id="rId3"/>
              </a:rPr>
              <a:t>Més informació</a:t>
            </a:r>
            <a:endParaRPr lang="ca-ES" sz="1400" b="0" strike="noStrike" spc="-1">
              <a:latin typeface="Arial"/>
            </a:endParaRPr>
          </a:p>
        </p:txBody>
      </p:sp>
      <p:sp>
        <p:nvSpPr>
          <p:cNvPr id="129" name="CustomShape 3"/>
          <p:cNvSpPr/>
          <p:nvPr/>
        </p:nvSpPr>
        <p:spPr>
          <a:xfrm>
            <a:off x="228600" y="1448280"/>
            <a:ext cx="8638560" cy="3693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a-ES" sz="1600" b="1" strike="noStrike" spc="-1">
                <a:solidFill>
                  <a:srgbClr val="FFFFFF"/>
                </a:solidFill>
                <a:latin typeface="Verdana"/>
                <a:ea typeface="Verdana"/>
              </a:rPr>
              <a:t>Pàgina inicial</a:t>
            </a:r>
            <a:endParaRPr lang="ca-ES" sz="1600" b="0" strike="noStrike" spc="-1">
              <a:latin typeface="Arial"/>
            </a:endParaRPr>
          </a:p>
        </p:txBody>
      </p:sp>
      <p:sp>
        <p:nvSpPr>
          <p:cNvPr id="6" name="QuadreDeText 5"/>
          <p:cNvSpPr txBox="1"/>
          <p:nvPr/>
        </p:nvSpPr>
        <p:spPr>
          <a:xfrm>
            <a:off x="8532440" y="6453336"/>
            <a:ext cx="504056" cy="307777"/>
          </a:xfrm>
          <a:prstGeom prst="rect">
            <a:avLst/>
          </a:prstGeom>
          <a:noFill/>
          <a:ln>
            <a:solidFill>
              <a:schemeClr val="accent1"/>
            </a:solidFill>
          </a:ln>
        </p:spPr>
        <p:txBody>
          <a:bodyPr wrap="square" rtlCol="0">
            <a:spAutoFit/>
          </a:bodyPr>
          <a:lstStyle/>
          <a:p>
            <a:r>
              <a:rPr lang="ca-ES" sz="1400" dirty="0">
                <a:hlinkClick r:id="rId4" action="ppaction://hlinksldjump"/>
              </a:rPr>
              <a:t>Inici</a:t>
            </a:r>
            <a:endParaRPr lang="es-E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2018_presentacio_craigenerica</Template>
  <TotalTime>2451</TotalTime>
  <Words>2827</Words>
  <Application>Microsoft Office PowerPoint</Application>
  <PresentationFormat>Presentació en pantalla (4:3)</PresentationFormat>
  <Paragraphs>340</Paragraphs>
  <Slides>50</Slides>
  <Notes>3</Notes>
  <HiddenSlides>0</HiddenSlides>
  <MMClips>0</MMClips>
  <ScaleCrop>false</ScaleCrop>
  <HeadingPairs>
    <vt:vector size="6" baseType="variant">
      <vt:variant>
        <vt:lpstr>Tipus de lletra utilitzats</vt:lpstr>
      </vt:variant>
      <vt:variant>
        <vt:i4>7</vt:i4>
      </vt:variant>
      <vt:variant>
        <vt:lpstr>Tema</vt:lpstr>
      </vt:variant>
      <vt:variant>
        <vt:i4>2</vt:i4>
      </vt:variant>
      <vt:variant>
        <vt:lpstr>Títols de les diapositives</vt:lpstr>
      </vt:variant>
      <vt:variant>
        <vt:i4>50</vt:i4>
      </vt:variant>
    </vt:vector>
  </HeadingPairs>
  <TitlesOfParts>
    <vt:vector size="59" baseType="lpstr">
      <vt:lpstr>Arial</vt:lpstr>
      <vt:lpstr>Calibri</vt:lpstr>
      <vt:lpstr>DejaVu Sans</vt:lpstr>
      <vt:lpstr>Symbol</vt:lpstr>
      <vt:lpstr>Times New Roman</vt:lpstr>
      <vt:lpstr>Verdana</vt:lpstr>
      <vt:lpstr>Wingdings</vt:lpstr>
      <vt:lpstr>Office Theme</vt:lpstr>
      <vt:lpstr>Office Theme</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Company>Universitat de Barcelona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Eines de cerca per als estudiants d’Economia, Empresa i Sociologia. Curs 2020-21</dc:title>
  <dc:subject/>
  <dc:creator>CRAI Biblioteca d'Economia i Empresa</dc:creator>
  <cp:keywords>Cerca Cerca bibliogràfica Formació d'usuaris CRAI Universitat de Barcelona biblioteca</cp:keywords>
  <dc:description/>
  <dcterms:created xsi:type="dcterms:W3CDTF">2018-06-14T14:21:50Z</dcterms:created>
  <dcterms:modified xsi:type="dcterms:W3CDTF">2021-03-23T08:59:12Z</dcterms:modified>
  <dc:language>ca-ES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Universita tde Barcelona</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3</vt:i4>
  </property>
  <property fmtid="{D5CDD505-2E9C-101B-9397-08002B2CF9AE}" pid="9" name="PresentationFormat">
    <vt:lpwstr>Presentació en pantalla (4:3)</vt:lpwstr>
  </property>
  <property fmtid="{D5CDD505-2E9C-101B-9397-08002B2CF9AE}" pid="10" name="ScaleCrop">
    <vt:bool>false</vt:bool>
  </property>
  <property fmtid="{D5CDD505-2E9C-101B-9397-08002B2CF9AE}" pid="11" name="ShareDoc">
    <vt:bool>false</vt:bool>
  </property>
  <property fmtid="{D5CDD505-2E9C-101B-9397-08002B2CF9AE}" pid="12" name="Slides">
    <vt:i4>50</vt:i4>
  </property>
</Properties>
</file>