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3" d="100"/>
          <a:sy n="103" d="100"/>
        </p:scale>
        <p:origin x="23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1269467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6028184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8532009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4734454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Google Shape;162;p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3" name="Google Shape;163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6305353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1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0" name="Google Shape;17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542852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Google Shape;176;p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7" name="Google Shape;177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7233918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4" name="Google Shape;184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5552248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1" name="Google Shape;191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3523046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2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8" name="Google Shape;198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17381055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1872195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0" name="Google Shape;10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31502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7" name="Google Shape;107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504715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4" name="Google Shape;114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516791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1" name="Google Shape;121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6444482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8" name="Google Shape;128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9153165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5" name="Google Shape;135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245336480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"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8218306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3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 type="twoObj">
  <p:cSld name="TWO_OBJECTS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  <a:defRPr sz="20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2800"/>
              <a:buFont typeface="Arial"/>
              <a:buNone/>
              <a:defRPr sz="18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2400"/>
              <a:buFont typeface="Arial"/>
              <a:buNone/>
              <a:defRPr sz="16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Arial"/>
              <a:buNone/>
              <a:defRPr sz="14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6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R="0" lvl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228600" algn="l" rtl="0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1" name="Google Shape;51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6" name="Google Shape;56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ólo el título" type="titleOnly">
  <p:cSld name="TITLE_ONLY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 type="twoTxTwoObj">
  <p:cSld name="TWO_OBJECTS_WITH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/>
          <a:lstStyle>
            <a:lvl1pPr marL="457200" marR="0" lvl="0" indent="-2286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24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429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30200" algn="l" rtl="0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4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  <a:defRPr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3"/>
          <p:cNvSpPr txBox="1">
            <a:spLocks noGrp="1"/>
          </p:cNvSpPr>
          <p:nvPr>
            <p:ph type="subTitle" idx="1"/>
          </p:nvPr>
        </p:nvSpPr>
        <p:spPr>
          <a:xfrm>
            <a:off x="1371600" y="1571625"/>
            <a:ext cx="6400800" cy="406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DEFINICIÓ: DELIMITA ELS CONCEPTES NECESSARIS PER PREPARAR I PRESENTAR ELS INFORMES QUE HAN D’UTILITZAR ELS USUARIS DE LA INFORMACIÓ.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DEFINEIX UNES HIPÒTESIS FONAMENTALS PER ELABORAR LA INFORMACIÓ.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2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2" name="Google Shape;152;p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7561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PRUDÈNCIA: S’HA DE SER PRUDENT AL VALORAR I TENIR EN COMPTE LA INCERTESA. NOMÉS ES COMPTABILITZARAN ELS BENEFICIS OBTINGUTS AL FINAL DE L’EXERCICI. PER CONTRA, ELS RISCS S’HAN DE TENIR EN COMPTE TAN AVIAT COM SIGUIN CONEGUTS.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S’HAN DE TENIR EN COMPTE AMORTITZACIONS I DETERIORAMENTS TANT SI HI HA BENEFICI COM PERDUA.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2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3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3"/>
          <p:cNvSpPr txBox="1">
            <a:spLocks noGrp="1"/>
          </p:cNvSpPr>
          <p:nvPr>
            <p:ph type="subTitle" idx="1"/>
          </p:nvPr>
        </p:nvSpPr>
        <p:spPr>
          <a:xfrm>
            <a:off x="281354" y="1571625"/>
            <a:ext cx="8567224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NO COMPENSACIÓ: NO ES PODEN COMPENSAR PARTIDES D’ACTIU I PASSIU NI DE DESPESA I INGRÉS.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6) IMPORTÀNCIA RELATIVA: ES POT NO APLICAR ALGUN CRITERI COMPTABLE SI LA IMPORTÀNCIA RELATIVA EN TERMES QUANTITATIUS, NO ÉS SIGNIFICATIVA.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Google Shape;160;p23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p24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6" name="Google Shape;166;p24"/>
          <p:cNvSpPr txBox="1">
            <a:spLocks noGrp="1"/>
          </p:cNvSpPr>
          <p:nvPr>
            <p:ph type="subTitle" idx="1"/>
          </p:nvPr>
        </p:nvSpPr>
        <p:spPr>
          <a:xfrm>
            <a:off x="295421" y="1571625"/>
            <a:ext cx="8510953" cy="45759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6.5. CRITERIS DE REGISTRE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EXPLICA TAMBÉ UNS CRITERIS DE REGISTRE DE LES OPERACIONS. 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ACTIUS S’HAN DE RECONEIXER QUAN L’EMPRESA PUGUI OBTENIR UN RENDIMENT ECONÒMIC.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Google Shape;167;p2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Google Shape;172;p25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3" name="Google Shape;173;p25"/>
          <p:cNvSpPr txBox="1">
            <a:spLocks noGrp="1"/>
          </p:cNvSpPr>
          <p:nvPr>
            <p:ph type="subTitle" idx="1"/>
          </p:nvPr>
        </p:nvSpPr>
        <p:spPr>
          <a:xfrm>
            <a:off x="351692" y="1571625"/>
            <a:ext cx="8335108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DEUTES S’HAN DE RECONEIXER QUAN L’EMPRESA HAGI DE PAGAR UNS DINERS.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INGRESSOS S’HAN DE RECONEIXER QUAN L’EMPRESA INCREMENTI ELS RECURSOS.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LES DESPESES QUAN A L’EMPRESA LI DISMINUEIXIN ELS RECURSOS.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Google Shape;174;p25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26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0" name="Google Shape;180;p26"/>
          <p:cNvSpPr txBox="1">
            <a:spLocks noGrp="1"/>
          </p:cNvSpPr>
          <p:nvPr>
            <p:ph type="subTitle" idx="1"/>
          </p:nvPr>
        </p:nvSpPr>
        <p:spPr>
          <a:xfrm>
            <a:off x="351692" y="1571625"/>
            <a:ext cx="8335108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TAMBÉ HI HA UN CONCEPTE ANOMENAT CORRELACIÓ D’INGRESSOS I DESPESES: EN UN MATEIX EXERCICI S’HAN DE REGISTRAR ELS INGRESSOS I LES DESPESES RELACIONADES AMB AQUESTS INGRESSOS.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1" name="Google Shape;181;p26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7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7"/>
          <p:cNvSpPr txBox="1">
            <a:spLocks noGrp="1"/>
          </p:cNvSpPr>
          <p:nvPr>
            <p:ph type="subTitle" idx="1"/>
          </p:nvPr>
        </p:nvSpPr>
        <p:spPr>
          <a:xfrm>
            <a:off x="365760" y="1571625"/>
            <a:ext cx="8321040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6.6. CRITERIS DE VALORACIÓ DEL PGC.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1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PREU D’ADQUISICIÓ O COST DE PRODUCCIÓ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EL PA ESTÀ FORMAT PER TOTS ELS IMPORTS PAGATS O COMPROMESOS PER A ADQUIRIR I POSAR EN MARXA UN ACTIU. EL CP INCLOU EL PREU D’ADQUISICIÓ DE LES PM + CD + CI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Google Shape;193;p28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4" name="Google Shape;194;p28"/>
          <p:cNvSpPr txBox="1">
            <a:spLocks noGrp="1"/>
          </p:cNvSpPr>
          <p:nvPr>
            <p:ph type="subTitle" idx="1"/>
          </p:nvPr>
        </p:nvSpPr>
        <p:spPr>
          <a:xfrm>
            <a:off x="379828" y="1571625"/>
            <a:ext cx="8078372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RAONABLE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ÉS EL VALOR DE MERCAT DE LES COSES COMPRADES O VENUDES SENSE PRESA.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NET REALITZABLE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ÉS EL VALOR DE VENDA D’UN BÉ MENYS ELS COSTOS NECESSARIS PER FER LA VENDA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5" name="Google Shape;195;p28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16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29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Google Shape;201;p29"/>
          <p:cNvSpPr txBox="1">
            <a:spLocks noGrp="1"/>
          </p:cNvSpPr>
          <p:nvPr>
            <p:ph type="subTitle" idx="1"/>
          </p:nvPr>
        </p:nvSpPr>
        <p:spPr>
          <a:xfrm>
            <a:off x="351692" y="1571625"/>
            <a:ext cx="8335108" cy="4784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COMPTABLE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ÉS L’IMPORT NET PEL QUAL UN ACTIU O UN PASSIU ESTÀ REGISTRAT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</a:t>
            </a: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 RESIDUAL</a:t>
            </a: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 ÉS L’IMPORT QUE L’EMPRESA ESTIMA PODRÀ OBTENIR PER LA VENDA D’UN BÉ QUAN JA NO SIGUI ÚTIL.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Google Shape;202;p2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17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LA NORMATIVA COMPTABLE ESPANYOLA EL MARC CONCEPTUAL FORMA PART DEL DOCUMENT ANOMENAT PLA GENERAL DE COMPTABILITAT.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PGC ES DIVIDEIX EN 5 PARTS. LA PRIMERA PART ÉS EL MARC CONCEPTUAL. ÉS D’OBLIGAT COMPLIMENT.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7" name="Google Shape;97;p14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Google Shape;103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8709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6.1. COMPTES ANUALS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1) BALANÇ DE SITUACIÓ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COMPTE DE PÈRDUES I GUANYS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MEMÒRIA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4) ESTAT DE CANVIS EN EL PATRIMONI NET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5) ESTAT DE FLUXES D’EFECTIU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AQUESTS DOCUMENTS FORMEN UNA UNITAT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Google Shape;104;p1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16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0" name="Google Shape;110;p16"/>
          <p:cNvSpPr txBox="1">
            <a:spLocks noGrp="1"/>
          </p:cNvSpPr>
          <p:nvPr>
            <p:ph type="body" idx="1"/>
          </p:nvPr>
        </p:nvSpPr>
        <p:spPr>
          <a:xfrm>
            <a:off x="457200" y="14176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254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54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BALANÇ DE SITUACIÓ ÉS EL DOCUMENT QUE EXPRESA EL PATRIMONI DE L’EMPRESA, LA SITUACIÓ ECONÒMICA I FINANCERA EN UN MOMENT DONAT.</a:t>
            </a:r>
            <a:endParaRPr/>
          </a:p>
          <a:p>
            <a:pPr marL="25400" marR="0" lvl="0" indent="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ELEMENTS DEL BALANÇ SÓN ELS ACTIUS, ELS PASSIUS I EL PATRIMONI NET.</a:t>
            </a:r>
            <a:endParaRPr/>
          </a:p>
          <a:p>
            <a:pPr marL="457200" marR="0" lvl="0" indent="-2286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Google Shape;111;p1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17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7" name="Google Shape;117;p17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COMPTE DE PÈRDUES I GUANYS</a:t>
            </a:r>
            <a:endParaRPr/>
          </a:p>
          <a:p>
            <a:pPr marL="457200" marR="0" lvl="0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RECULL LES DESPESES I INGRESSOS ORIGINATS EN L’EXERCICI PER MOSTRAR, PER DIFERÈNCIA, EL RESULTAT OBTINGUT PER L’EMPRESA EN EL DESENVOLUOAMENT DE LA SEVA ACTIVITAT.</a:t>
            </a:r>
            <a:endParaRPr/>
          </a:p>
        </p:txBody>
      </p:sp>
      <p:sp>
        <p:nvSpPr>
          <p:cNvPr id="118" name="Google Shape;118;p1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4" name="Google Shape;124;p18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marR="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MEMÒRIA</a:t>
            </a:r>
            <a:endParaRPr/>
          </a:p>
          <a:p>
            <a:pPr marL="457200" marR="0" lvl="0" indent="-4318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ÉS UN DOCUMENT FORMAT PER UN CONJUNT DE NOTES QUE COMPLEMENTEN, AMPLIEN I ACLAREN L’INFORMACIÓ CONTINGUDA A LA RESTA DE COMPTES ANUALS. </a:t>
            </a:r>
            <a:endParaRPr sz="32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sz="1200" b="0" i="0" u="none" strike="noStrike" cap="none">
              <a:solidFill>
                <a:srgbClr val="89898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1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1" name="Google Shape;131;p19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EN EL MARC CONCEPTUAL ES PRESENTEN UN CONJUNT DE FONAMENTS, PRINCIPIS I CONCEPTES BÀSICS.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1397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6.3. PRINCIPIS COMPTABLES</a:t>
            </a:r>
            <a:endParaRPr/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ELS PRINCIPIS COMPTABLES O NORMES BÀSIQUES PER ELABORAR LA INFORMACIÓ SÓN:</a:t>
            </a: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0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8" name="Google Shape;138;p20"/>
          <p:cNvSpPr txBox="1">
            <a:spLocks noGrp="1"/>
          </p:cNvSpPr>
          <p:nvPr>
            <p:ph type="subTitle" idx="1"/>
          </p:nvPr>
        </p:nvSpPr>
        <p:spPr>
          <a:xfrm>
            <a:off x="1371600" y="1571625"/>
            <a:ext cx="6400800" cy="4067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514350" marR="0" lvl="0" indent="-51435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AutoNum type="arabicParenR"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MERITACIÓ (EL DEVENGO): ELS FETS ES RECONEIXEN QUAN ES PRODUEIXEN I NO QUAN ES REP O ES PAGA EL DINER.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9" name="Google Shape;139;p20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1"/>
          <p:cNvSpPr txBox="1">
            <a:spLocks noGrp="1"/>
          </p:cNvSpPr>
          <p:nvPr>
            <p:ph type="ctrTitle"/>
          </p:nvPr>
        </p:nvSpPr>
        <p:spPr>
          <a:xfrm>
            <a:off x="685800" y="2143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</a:pPr>
            <a:r>
              <a:rPr lang="en-US" sz="4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EL MARC CONCEPTUAL DE LA COMPTABILITAT</a:t>
            </a:r>
            <a:endParaRPr sz="44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5" name="Google Shape;145;p21"/>
          <p:cNvSpPr txBox="1">
            <a:spLocks noGrp="1"/>
          </p:cNvSpPr>
          <p:nvPr>
            <p:ph type="subTitle" idx="1"/>
          </p:nvPr>
        </p:nvSpPr>
        <p:spPr>
          <a:xfrm>
            <a:off x="365760" y="1571625"/>
            <a:ext cx="8321040" cy="4660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2) EMPRESA EN FUNCIONAMENT: ELS INFORMES S’ELABOREN SOBRE LA BASE DE QUE L’EMPRESA ESTÀ EN FUNCIONAMENT I CONTINUARÀ LES SEVES ACTIVITATS EN UN FUTUR.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</a:pPr>
            <a:r>
              <a:rPr lang="en-US"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3) UNIFORMITAT: UN COP ES PREN UN CRITERI, S’HA DE MANTENIR EN EL TEMPS.</a:t>
            </a:r>
            <a:endParaRPr sz="3200" b="0" i="0" u="none" strike="noStrike" cap="none">
              <a:solidFill>
                <a:srgbClr val="888888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Font typeface="Arial"/>
              <a:buNone/>
            </a:pPr>
            <a:endParaRPr sz="3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1"/>
          <p:cNvSpPr txBox="1"/>
          <p:nvPr/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Calibri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898989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750</Words>
  <Application>Microsoft Office PowerPoint</Application>
  <PresentationFormat>Presentació en pantalla (4:3)</PresentationFormat>
  <Paragraphs>84</Paragraphs>
  <Slides>17</Slides>
  <Notes>17</Notes>
  <HiddenSlides>0</HiddenSlides>
  <MMClips>0</MMClips>
  <ScaleCrop>false</ScaleCrop>
  <HeadingPairs>
    <vt:vector size="6" baseType="variant">
      <vt:variant>
        <vt:lpstr>Tipus de lletra utilitzats</vt:lpstr>
      </vt:variant>
      <vt:variant>
        <vt:i4>2</vt:i4>
      </vt:variant>
      <vt:variant>
        <vt:lpstr>Tema</vt:lpstr>
      </vt:variant>
      <vt:variant>
        <vt:i4>1</vt:i4>
      </vt:variant>
      <vt:variant>
        <vt:lpstr>Títols de les diapositives</vt:lpstr>
      </vt:variant>
      <vt:variant>
        <vt:i4>17</vt:i4>
      </vt:variant>
    </vt:vector>
  </HeadingPairs>
  <TitlesOfParts>
    <vt:vector size="20" baseType="lpstr">
      <vt:lpstr>Arial</vt:lpstr>
      <vt:lpstr>Calibri</vt:lpstr>
      <vt:lpstr>Tema de Office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  <vt:lpstr>EL MARC CONCEPTUAL DE LA COMPTABILITAT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MARC CONCEPTUAL DE LA COMPTABILITAT</dc:title>
  <dc:creator>Alfred Salvador</dc:creator>
  <cp:lastModifiedBy>ALFRED SALVADOR PITARCH</cp:lastModifiedBy>
  <cp:revision>1</cp:revision>
  <dcterms:modified xsi:type="dcterms:W3CDTF">2018-12-11T13:06:53Z</dcterms:modified>
</cp:coreProperties>
</file>