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B4E3E66-307D-487E-8AED-2235F6C553F3}">
  <a:tblStyle styleId="{1B4E3E66-307D-487E-8AED-2235F6C553F3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21629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11322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78450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443950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00947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22827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13765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276438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746778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391152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696785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92599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514220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962889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0415845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0836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31803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075413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89438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43565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21910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297250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59753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</a:t>
            </a:r>
            <a:b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357187" y="1428750"/>
            <a:ext cx="8358187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SÓN LES OBLIGACIONS DE PAGAMENT I ELS DRETS DE COBRAMENT GENERATS EN OPERACIONS COMERCIALS ORDINÀRIES.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SÓN CREDITORS REPRESENTEN DEUTES DE L’EMPRESA I SI SÓN DEUTORS REPRESENTEN DRETS DE L’EMPRESA.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</a:t>
            </a: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CREDITORS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MÉS HABITUALS SÓN: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PROVEÏDORS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EFECTES A PAGAR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AVANÇAMENTS DE CLIENTS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SEGURETAT SOCIAL CREDITORA</a:t>
            </a:r>
            <a:endParaRPr/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H.P. CREDITORA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2"/>
          <p:cNvSpPr txBox="1">
            <a:spLocks noGrp="1"/>
          </p:cNvSpPr>
          <p:nvPr>
            <p:ph type="subTitle" idx="1"/>
          </p:nvPr>
        </p:nvSpPr>
        <p:spPr>
          <a:xfrm>
            <a:off x="357187" y="1428750"/>
            <a:ext cx="8358187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COMPTABILITZACIÓ DEL FULL DE SALARIS: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3" name="Google Shape;163;p22"/>
          <p:cNvGraphicFramePr/>
          <p:nvPr/>
        </p:nvGraphicFramePr>
        <p:xfrm>
          <a:off x="468312" y="22050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1641475"/>
                <a:gridCol w="2268525"/>
                <a:gridCol w="388925"/>
                <a:gridCol w="2268525"/>
                <a:gridCol w="1641475"/>
              </a:tblGrid>
              <a:tr h="1189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SALARIS BRUTS.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2.800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DESPESA PER SALARIS (D)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REMUNERACIONS PENDENTS DE PAGAMENT (P)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SALARIS NETS.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2.072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H.P. CREDITORA PER RETENCIONS (P)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 DE HISENDA.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560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1189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S.S. CREDITORA PER RETENCIONS (P)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 DE SEGURETAT SOCIAL.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168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23"/>
          <p:cNvSpPr txBox="1">
            <a:spLocks noGrp="1"/>
          </p:cNvSpPr>
          <p:nvPr>
            <p:ph type="subTitle" idx="1"/>
          </p:nvPr>
        </p:nvSpPr>
        <p:spPr>
          <a:xfrm>
            <a:off x="357187" y="1428750"/>
            <a:ext cx="8358187" cy="524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COMPTABILITZACIÓ DEL TC1 I TC2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QUAN PAGUEM A CADASCUN DELS CREDITORS: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1" name="Google Shape;171;p23"/>
          <p:cNvGraphicFramePr/>
          <p:nvPr/>
        </p:nvGraphicFramePr>
        <p:xfrm>
          <a:off x="539750" y="198913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1584325"/>
                <a:gridCol w="2232025"/>
                <a:gridCol w="360350"/>
                <a:gridCol w="2160575"/>
                <a:gridCol w="1584325"/>
              </a:tblGrid>
              <a:tr h="1189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QUOTA A LIQUIDAR.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980</a:t>
                      </a:r>
                      <a:endParaRPr sz="1400" u="none" strike="noStrike" cap="none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SEGURETAT SOCIAL A CÀRREC EMPRESA (D)</a:t>
                      </a:r>
                      <a:endParaRPr sz="1400" u="none" strike="noStrike" cap="none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S.S. CREDITORA PER RETENCIONS (P)</a:t>
                      </a:r>
                      <a:endParaRPr sz="1400" u="none" strike="noStrike" cap="none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QUOTA.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980</a:t>
                      </a:r>
                      <a:endParaRPr sz="1400" u="none" strike="noStrike" cap="none"/>
                    </a:p>
                  </a:txBody>
                  <a:tcPr marL="91450" marR="91450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172" name="Google Shape;172;p23"/>
          <p:cNvGraphicFramePr/>
          <p:nvPr/>
        </p:nvGraphicFramePr>
        <p:xfrm>
          <a:off x="611187" y="37893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1570025"/>
                <a:gridCol w="2174875"/>
                <a:gridCol w="287325"/>
                <a:gridCol w="2246300"/>
                <a:gridCol w="1570025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SALARIS NETS.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2.072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REMUNERACIONS PENDENTS DE`PAGAMENT (P)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BANCS(A)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SALARIS NETS.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2.072</a:t>
                      </a:r>
                      <a:endParaRPr sz="1400" u="none" strike="noStrike" cap="none"/>
                    </a:p>
                  </a:txBody>
                  <a:tcPr marL="91425" marR="91425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173" name="Google Shape;173;p23"/>
          <p:cNvGraphicFramePr/>
          <p:nvPr/>
        </p:nvGraphicFramePr>
        <p:xfrm>
          <a:off x="611187" y="479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1570025"/>
                <a:gridCol w="2246300"/>
                <a:gridCol w="360350"/>
                <a:gridCol w="2101850"/>
                <a:gridCol w="1570025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 D’HISENDA.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560</a:t>
                      </a:r>
                      <a:endParaRPr sz="1400" u="none" strike="noStrike" cap="none"/>
                    </a:p>
                  </a:txBody>
                  <a:tcPr marL="91425" marR="91425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H.P. CREDITORA PER RETENCIONS (P)</a:t>
                      </a:r>
                      <a:endParaRPr sz="1400" u="none" strike="noStrike" cap="none"/>
                    </a:p>
                  </a:txBody>
                  <a:tcPr marL="91425" marR="91425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25" marR="91425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BANCS (A)</a:t>
                      </a:r>
                      <a:endParaRPr sz="1400" u="none" strike="noStrike" cap="none"/>
                    </a:p>
                  </a:txBody>
                  <a:tcPr marL="91425" marR="91425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PART D’HISENDA.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560</a:t>
                      </a:r>
                      <a:endParaRPr sz="1400" u="none" strike="noStrike" cap="none"/>
                    </a:p>
                  </a:txBody>
                  <a:tcPr marL="91425" marR="91425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174" name="Google Shape;174;p23"/>
          <p:cNvGraphicFramePr/>
          <p:nvPr/>
        </p:nvGraphicFramePr>
        <p:xfrm>
          <a:off x="611187" y="58054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1584325"/>
                <a:gridCol w="2195500"/>
                <a:gridCol w="361950"/>
                <a:gridCol w="2195500"/>
                <a:gridCol w="1584325"/>
              </a:tblGrid>
              <a:tr h="1068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DUES PARTS D LA SEG.SOC.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168+980 = 1.148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endParaRPr sz="16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S.S. CREDITORA PER RETENCIONS (P)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BANCS (A)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DUES PARTS DE SEG.SOC.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1.148</a:t>
                      </a:r>
                      <a:endParaRPr sz="1400" u="none" strike="noStrike" cap="none"/>
                    </a:p>
                  </a:txBody>
                  <a:tcPr marL="91425" marR="91425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4"/>
          <p:cNvSpPr txBox="1">
            <a:spLocks noGrp="1"/>
          </p:cNvSpPr>
          <p:nvPr>
            <p:ph type="subTitle" idx="1"/>
          </p:nvPr>
        </p:nvSpPr>
        <p:spPr>
          <a:xfrm>
            <a:off x="357187" y="1428750"/>
            <a:ext cx="8358187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PERIODIFICACIÓ.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Periodificar vol dir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situar en cada periode comptable els ingressos i despeses reals del periode. Principi del devengo.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5"/>
          <p:cNvSpPr txBox="1">
            <a:spLocks noGrp="1"/>
          </p:cNvSpPr>
          <p:nvPr>
            <p:ph type="ctrTitle" idx="4294967295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5"/>
          <p:cNvSpPr txBox="1">
            <a:spLocks noGrp="1"/>
          </p:cNvSpPr>
          <p:nvPr>
            <p:ph type="subTitle" idx="4294967295"/>
          </p:nvPr>
        </p:nvSpPr>
        <p:spPr>
          <a:xfrm>
            <a:off x="357187" y="1428750"/>
            <a:ext cx="8358187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DESPESES PAGADES AQUEST ANY I QUE AFECTEN A AQUEST I A L’ANY SEGÜENT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LES DESPESES QUE AFECTEN A DOS ANYS, S’HA DE CALCULAR LA PART DE CADA ANY. LA PART CORRESPONENT A L’ANY SEGÜENT ES DESCOMPTABILITZA I ES FA L’ASSENTAMENT EL 31/12/XX: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9" name="Google Shape;189;p25"/>
          <p:cNvGraphicFramePr/>
          <p:nvPr/>
        </p:nvGraphicFramePr>
        <p:xfrm>
          <a:off x="428625" y="53578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1071550"/>
                <a:gridCol w="2857500"/>
                <a:gridCol w="285750"/>
                <a:gridCol w="2857500"/>
                <a:gridCol w="1143000"/>
              </a:tblGrid>
              <a:tr h="1071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DE L’ANY SEGÜENT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DESPESES ANTICIPADES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DESPESES PER ...(ASSEGURANCES) (D)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6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6"/>
          <p:cNvSpPr txBox="1">
            <a:spLocks noGrp="1"/>
          </p:cNvSpPr>
          <p:nvPr>
            <p:ph type="subTitle" idx="1"/>
          </p:nvPr>
        </p:nvSpPr>
        <p:spPr>
          <a:xfrm>
            <a:off x="357187" y="1428750"/>
            <a:ext cx="8358187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 COMENÇA L’ANY SEGÜENT, PER EXEMPLE EL 02/01/XX ES FA L’ASSENTAMENT: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7" name="Google Shape;197;p26"/>
          <p:cNvGraphicFramePr/>
          <p:nvPr/>
        </p:nvGraphicFramePr>
        <p:xfrm>
          <a:off x="500062" y="271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1428750"/>
                <a:gridCol w="2428875"/>
                <a:gridCol w="285750"/>
                <a:gridCol w="2571750"/>
                <a:gridCol w="1285875"/>
              </a:tblGrid>
              <a:tr h="928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DESPESA ANY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DESPESES PER ...(ASSEGURANCES) (D)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DESPESES ANTICIPADES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...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7"/>
          <p:cNvSpPr txBox="1">
            <a:spLocks noGrp="1"/>
          </p:cNvSpPr>
          <p:nvPr>
            <p:ph type="ctrTitle" idx="4294967295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27"/>
          <p:cNvSpPr txBox="1">
            <a:spLocks noGrp="1"/>
          </p:cNvSpPr>
          <p:nvPr>
            <p:ph type="subTitle" idx="4294967295"/>
          </p:nvPr>
        </p:nvSpPr>
        <p:spPr>
          <a:xfrm>
            <a:off x="357187" y="1428750"/>
            <a:ext cx="8358187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EXEMPLE: EL DIA 01/10/2018 PAGUEM UNA ASSEGURANÇA PER 1.200 €.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ASSENTAMENT 01/10/2018: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5" name="Google Shape;205;p27"/>
          <p:cNvGraphicFramePr/>
          <p:nvPr/>
        </p:nvGraphicFramePr>
        <p:xfrm>
          <a:off x="428625" y="3860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857250"/>
                <a:gridCol w="3143250"/>
                <a:gridCol w="285750"/>
                <a:gridCol w="2286000"/>
                <a:gridCol w="164305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1.200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DESPESA PER ASSEGURANCES 2018 (D)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CAIXA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1.200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CÀLCULS EL 31/12/2018: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1.200/12 = 100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MESOS DEL 2018 ASSEGURATS: 3 X 100 = 300 € (Octubre, novembre i desembre 2018)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MESOS DEL 2019 ASSEGURATS I PAGATS ARA: 9 X 100 = 900 € (gener a setembre 2019)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ASSENTAMENT A FER EL 31/12/2018: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2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13" name="Google Shape;213;p28"/>
          <p:cNvGraphicFramePr/>
          <p:nvPr/>
        </p:nvGraphicFramePr>
        <p:xfrm>
          <a:off x="714375" y="56435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642925"/>
                <a:gridCol w="3214675"/>
                <a:gridCol w="285750"/>
                <a:gridCol w="3071800"/>
                <a:gridCol w="785800"/>
              </a:tblGrid>
              <a:tr h="7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900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DESPESES ANTICIPADES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DESPESES PER ASSEGURANCES 2018 (D)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900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QUAN COMENCI L’ANY SEGÜENT 02/01/2019 FAREM: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1" name="Google Shape;221;p29"/>
          <p:cNvGraphicFramePr/>
          <p:nvPr/>
        </p:nvGraphicFramePr>
        <p:xfrm>
          <a:off x="428625" y="271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1000125"/>
                <a:gridCol w="2928925"/>
                <a:gridCol w="357175"/>
                <a:gridCol w="2928925"/>
                <a:gridCol w="928675"/>
              </a:tblGrid>
              <a:tr h="1071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900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DESPESES PER ASSEGURANCES 2019 (D)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DESPESES ANTICIPADES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900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0"/>
          <p:cNvSpPr txBox="1">
            <a:spLocks noGrp="1"/>
          </p:cNvSpPr>
          <p:nvPr>
            <p:ph type="ctrTitle" idx="4294967295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30"/>
          <p:cNvSpPr txBox="1">
            <a:spLocks noGrp="1"/>
          </p:cNvSpPr>
          <p:nvPr>
            <p:ph type="subTitle" idx="4294967295"/>
          </p:nvPr>
        </p:nvSpPr>
        <p:spPr>
          <a:xfrm>
            <a:off x="357187" y="1428750"/>
            <a:ext cx="8358187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INGRESSOS COBRATS AQUEST ANY I QUE AFECTEN A AQUEST I A L’ANY SEGÜENT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DELS INGRESSOS QUE AFECTEN A DOS ANYS, S’HA DE CALCULAR LA PART DE CADA ANY. LA PART CORRESPONENT A L’ANY SEGÜENT ES DESCOMPTABILITZA I ES FA L’ASSENTAMENT EL 31/12/2018: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3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9" name="Google Shape;229;p30"/>
          <p:cNvGraphicFramePr/>
          <p:nvPr/>
        </p:nvGraphicFramePr>
        <p:xfrm>
          <a:off x="428625" y="535781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1071550"/>
                <a:gridCol w="2857500"/>
                <a:gridCol w="285750"/>
                <a:gridCol w="2857500"/>
                <a:gridCol w="1143000"/>
              </a:tblGrid>
              <a:tr h="1071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DE L’ANY SEGÜENT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INGRESSOS PER ... (LLOGUERS) (i)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INGRESSOS ANTICIPATS (P)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1"/>
          <p:cNvSpPr txBox="1">
            <a:spLocks noGrp="1"/>
          </p:cNvSpPr>
          <p:nvPr>
            <p:ph type="ctrTitle" idx="4294967295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1"/>
          <p:cNvSpPr txBox="1">
            <a:spLocks noGrp="1"/>
          </p:cNvSpPr>
          <p:nvPr>
            <p:ph type="subTitle" idx="4294967295"/>
          </p:nvPr>
        </p:nvSpPr>
        <p:spPr>
          <a:xfrm>
            <a:off x="357187" y="1428750"/>
            <a:ext cx="8358187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 COMENÇA L’ANY SEGÜENT, PER EXEMPLE EL 02/01/2019 ES FA L’ASSENTAMENT: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37" name="Google Shape;237;p31"/>
          <p:cNvGraphicFramePr/>
          <p:nvPr/>
        </p:nvGraphicFramePr>
        <p:xfrm>
          <a:off x="500062" y="271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1428750"/>
                <a:gridCol w="2428875"/>
                <a:gridCol w="285750"/>
                <a:gridCol w="2571750"/>
                <a:gridCol w="1285875"/>
              </a:tblGrid>
              <a:tr h="928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INGRÉS ANY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INGRESSOS ANTICIPATS (P)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INGRESSOS PER LLOGUERS (P)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...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1"/>
          </p:nvPr>
        </p:nvSpPr>
        <p:spPr>
          <a:xfrm>
            <a:off x="357187" y="1428750"/>
            <a:ext cx="8358187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DEUTORS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MÉS HABITUALS SÓN: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CLIENTS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EFECTES A COBRAR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EFECTES DESCOMPTATS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CLIENTS DE DUBTÓS COBRAMENT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AVANÇAMENTS A PROVEÏDORS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2"/>
          <p:cNvSpPr txBox="1">
            <a:spLocks noGrp="1"/>
          </p:cNvSpPr>
          <p:nvPr>
            <p:ph type="ctrTitle" idx="4294967295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2"/>
          <p:cNvSpPr txBox="1">
            <a:spLocks noGrp="1"/>
          </p:cNvSpPr>
          <p:nvPr>
            <p:ph type="subTitle" idx="4294967295"/>
          </p:nvPr>
        </p:nvSpPr>
        <p:spPr>
          <a:xfrm>
            <a:off x="357187" y="1428750"/>
            <a:ext cx="8358187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EXEMPLE: EL DIA 01/09/2018 COBREM UN LLOGUER SEMESTRAL AVANÇAT PER 1.800 €.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ASSENTAMENT 01/09/2018: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3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5" name="Google Shape;245;p32"/>
          <p:cNvGraphicFramePr/>
          <p:nvPr/>
        </p:nvGraphicFramePr>
        <p:xfrm>
          <a:off x="428625" y="3860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857250"/>
                <a:gridCol w="3143250"/>
                <a:gridCol w="285750"/>
                <a:gridCol w="2286000"/>
                <a:gridCol w="164305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1.800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BANCS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INGRESSOS PER LLOGUERS 2018 (I)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1.800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3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33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92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CÀLCULS EL 31/12/2018: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1.800/6 = 300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MESOS DEL 2018 LLOGUER: 4 X 300 = 1.200 € (Setembre, octubre, novembre i desembre 2018)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MESOS DEL 2019 LLOGUER COBRAT ARA: 2 X 300 = 600 € (gener i febrer 2019)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ASSENTAMENT A FER EL 31/12/2018: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3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53" name="Google Shape;253;p33"/>
          <p:cNvGraphicFramePr/>
          <p:nvPr/>
        </p:nvGraphicFramePr>
        <p:xfrm>
          <a:off x="714375" y="515778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642925"/>
                <a:gridCol w="3214675"/>
                <a:gridCol w="285750"/>
                <a:gridCol w="3071800"/>
                <a:gridCol w="785800"/>
              </a:tblGrid>
              <a:tr h="7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600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INGRESSOS PER LLOGUERS 2018 (I)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INGRESSOS ANTICIPATS (P)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600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4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4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QUAN COMENCI L’ANY SEGÜENT 02/01/2019 FAREM: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61" name="Google Shape;261;p34"/>
          <p:cNvGraphicFramePr/>
          <p:nvPr/>
        </p:nvGraphicFramePr>
        <p:xfrm>
          <a:off x="428625" y="2714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1000125"/>
                <a:gridCol w="2928925"/>
                <a:gridCol w="357175"/>
                <a:gridCol w="2928925"/>
                <a:gridCol w="928675"/>
              </a:tblGrid>
              <a:tr h="1071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600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INGRESSOS ANTICIPATS (P)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INGRESSOS PER LLOGUERS 2019 (I)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600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357187" y="1428750"/>
            <a:ext cx="8358187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PAGAR ELS DEUTES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GIR D’EFECTES PER PAGAR EL DEUTE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PAGAR ELS EFECTES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5" name="Google Shape;105;p15"/>
          <p:cNvGraphicFramePr/>
          <p:nvPr/>
        </p:nvGraphicFramePr>
        <p:xfrm>
          <a:off x="428625" y="22145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1657350"/>
                <a:gridCol w="2343150"/>
                <a:gridCol w="285750"/>
                <a:gridCol w="2343150"/>
                <a:gridCol w="1657350"/>
              </a:tblGrid>
              <a:tr h="7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PAGAT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PROVEÏDORS (P)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BANCS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PAGAT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106" name="Google Shape;106;p15"/>
          <p:cNvGraphicFramePr/>
          <p:nvPr/>
        </p:nvGraphicFramePr>
        <p:xfrm>
          <a:off x="428625" y="5570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1657350"/>
                <a:gridCol w="2343150"/>
                <a:gridCol w="285750"/>
                <a:gridCol w="2343150"/>
                <a:gridCol w="1657350"/>
              </a:tblGrid>
              <a:tr h="785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PAGAT 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EFECTES A PAGAR (P)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BANCS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PAGAT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107" name="Google Shape;107;p15"/>
          <p:cNvGraphicFramePr/>
          <p:nvPr/>
        </p:nvGraphicFramePr>
        <p:xfrm>
          <a:off x="428625" y="3784624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{1B4E3E66-307D-487E-8AED-2235F6C553F3}</a:tableStyleId>
              </a:tblPr>
              <a:tblGrid>
                <a:gridCol w="1651625"/>
                <a:gridCol w="2318325"/>
                <a:gridCol w="346850"/>
                <a:gridCol w="2289750"/>
                <a:gridCol w="1651625"/>
              </a:tblGrid>
              <a:tr h="519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IMPORT EFECTE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PROVEÏDORS (P)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</a:tr>
              <a:tr h="519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EFECTES A PAGAR (P)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strike="noStrike" cap="none"/>
                        <a:t>IMPORT EFECTE</a:t>
                      </a: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ctrTitle"/>
          </p:nvPr>
        </p:nvSpPr>
        <p:spPr>
          <a:xfrm>
            <a:off x="685800" y="333375"/>
            <a:ext cx="7772400" cy="1150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6"/>
          <p:cNvSpPr txBox="1">
            <a:spLocks noGrp="1"/>
          </p:cNvSpPr>
          <p:nvPr>
            <p:ph type="subTitle" idx="1"/>
          </p:nvPr>
        </p:nvSpPr>
        <p:spPr>
          <a:xfrm>
            <a:off x="539750" y="1628775"/>
            <a:ext cx="7993062" cy="4752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COMPTE DE PROVEÏDORS ES FA SERVIR QUAN ES FAN COMPRES DE PM O MERCADERIES I S’ADQUIREIXEN DEUTES.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 NO SÓN COMPRES DE PM O MERCADERIES,PER EXEMPLE COMPRES DE SERVEIS (llum, professionals, etc), S’UTILITZA UN COMPTE MOLT SIMILAR A PROVEÏDORS I ÉS EL DE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CREDITORS DIVERSOS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FUNCIONEN IGUAL.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7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7"/>
          <p:cNvSpPr txBox="1">
            <a:spLocks noGrp="1"/>
          </p:cNvSpPr>
          <p:nvPr>
            <p:ph type="subTitle" idx="1"/>
          </p:nvPr>
        </p:nvSpPr>
        <p:spPr>
          <a:xfrm>
            <a:off x="323850" y="1484312"/>
            <a:ext cx="8358187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GIR D’EFECTES PER COBRAR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 COBREM L’EFECTE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2" name="Google Shape;122;p17"/>
          <p:cNvGraphicFramePr/>
          <p:nvPr/>
        </p:nvGraphicFramePr>
        <p:xfrm>
          <a:off x="468312" y="214411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1612900"/>
                <a:gridCol w="2274875"/>
                <a:gridCol w="360350"/>
                <a:gridCol w="2203450"/>
                <a:gridCol w="1612900"/>
              </a:tblGrid>
              <a:tr h="1040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DE L’EFECTE</a:t>
                      </a:r>
                      <a:endParaRPr sz="1400" u="none" strike="noStrike" cap="none"/>
                    </a:p>
                  </a:txBody>
                  <a:tcPr marL="91425" marR="91425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EFECTES A COBRAR (A)</a:t>
                      </a:r>
                      <a:endParaRPr sz="1400" u="none" strike="noStrike" cap="none"/>
                    </a:p>
                  </a:txBody>
                  <a:tcPr marL="91425" marR="91425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25" marR="91425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CLIENTS (A)</a:t>
                      </a:r>
                      <a:endParaRPr sz="1400" u="none" strike="noStrike" cap="none"/>
                    </a:p>
                  </a:txBody>
                  <a:tcPr marL="91425" marR="91425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DE L’EFECTE</a:t>
                      </a:r>
                      <a:endParaRPr sz="1400" u="none" strike="noStrike" cap="none"/>
                    </a:p>
                  </a:txBody>
                  <a:tcPr marL="91425" marR="91425" marT="45750" marB="457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123" name="Google Shape;123;p17"/>
          <p:cNvGraphicFramePr/>
          <p:nvPr/>
        </p:nvGraphicFramePr>
        <p:xfrm>
          <a:off x="395287" y="38444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1627175"/>
                <a:gridCol w="2333625"/>
                <a:gridCol w="287325"/>
                <a:gridCol w="2262175"/>
                <a:gridCol w="1627175"/>
              </a:tblGrid>
              <a:tr h="869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COBRAT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BANCS (A)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EFECTES A COBRAR (A)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COBRAT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8"/>
          <p:cNvSpPr txBox="1">
            <a:spLocks noGrp="1"/>
          </p:cNvSpPr>
          <p:nvPr>
            <p:ph type="subTitle" idx="1"/>
          </p:nvPr>
        </p:nvSpPr>
        <p:spPr>
          <a:xfrm>
            <a:off x="357187" y="1428750"/>
            <a:ext cx="8358187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SI COBREM DIRECTAMENT DEL CLIENT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1" name="Google Shape;131;p18"/>
          <p:cNvGraphicFramePr/>
          <p:nvPr/>
        </p:nvGraphicFramePr>
        <p:xfrm>
          <a:off x="611187" y="2133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{1B4E3E66-307D-487E-8AED-2235F6C553F3}</a:tableStyleId>
              </a:tblPr>
              <a:tblGrid>
                <a:gridCol w="1584325"/>
                <a:gridCol w="2232025"/>
                <a:gridCol w="360350"/>
                <a:gridCol w="2160575"/>
                <a:gridCol w="1584325"/>
              </a:tblGrid>
              <a:tr h="1008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COBRAT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BANCS (A)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CLIENTS (A)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COBRAT</a:t>
                      </a: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9"/>
          <p:cNvSpPr txBox="1">
            <a:spLocks noGrp="1"/>
          </p:cNvSpPr>
          <p:nvPr>
            <p:ph type="subTitle" idx="1"/>
          </p:nvPr>
        </p:nvSpPr>
        <p:spPr>
          <a:xfrm>
            <a:off x="357187" y="1428750"/>
            <a:ext cx="8358187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COMPTABILITZACIÓ I PAGAMENT DELS SALARIS DEL PERSONAL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TENIR PERSONAL CONTRACTAT SUPOSA 2 COSES: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PACTAR I PAGAR UN SALARI, PERÒ DESCOMPTANT D’AQUEST SALARI UNS DINERS QUE S’HAN D’ENTREGAR A L’ESTAT (HISENDA I SEGURETAT SOCIAL)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PAGAR UNS DINERS, A BANDA DELS ANTERIORS, A LA SEGURETAT SOCIAL.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0"/>
          <p:cNvSpPr txBox="1">
            <a:spLocks noGrp="1"/>
          </p:cNvSpPr>
          <p:nvPr>
            <p:ph type="subTitle" idx="1"/>
          </p:nvPr>
        </p:nvSpPr>
        <p:spPr>
          <a:xfrm>
            <a:off x="357187" y="1428750"/>
            <a:ext cx="8358187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CADA MES ES REDACTA UN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FULL DE SALARIS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AL PERSONAL ON FIGURA: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DEVENGAT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SALARI BRUT (PACTAT AMB L’EMPLEAT): 2.800 €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DESCOMPTE PER IRPF (PER A HISENDA):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20% = -560 €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-"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DESCOMPTE PER SEG.SOC. (PER A SEG.SOC):6%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 -168 €  			SALARI NET A COBRAR = 2.072 €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LÍQUID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6" name="Google Shape;146;p20"/>
          <p:cNvCxnSpPr/>
          <p:nvPr/>
        </p:nvCxnSpPr>
        <p:spPr>
          <a:xfrm>
            <a:off x="5003800" y="4292600"/>
            <a:ext cx="3744912" cy="0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147" name="Google Shape;147;p20"/>
          <p:cNvCxnSpPr/>
          <p:nvPr/>
        </p:nvCxnSpPr>
        <p:spPr>
          <a:xfrm rot="10800000" flipH="1">
            <a:off x="2627312" y="2781300"/>
            <a:ext cx="792162" cy="360362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stealth" w="med" len="med"/>
          </a:ln>
        </p:spPr>
      </p:cxnSp>
      <p:cxnSp>
        <p:nvCxnSpPr>
          <p:cNvPr id="148" name="Google Shape;148;p20"/>
          <p:cNvCxnSpPr/>
          <p:nvPr/>
        </p:nvCxnSpPr>
        <p:spPr>
          <a:xfrm>
            <a:off x="3348037" y="5373687"/>
            <a:ext cx="360362" cy="50323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1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00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2n BLOC. TEMA 8. CREDITORS I DEUTORS I PER O.C.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21"/>
          <p:cNvSpPr txBox="1">
            <a:spLocks noGrp="1"/>
          </p:cNvSpPr>
          <p:nvPr>
            <p:ph type="subTitle" idx="1"/>
          </p:nvPr>
        </p:nvSpPr>
        <p:spPr>
          <a:xfrm>
            <a:off x="357187" y="1428750"/>
            <a:ext cx="8358187" cy="507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MES D’AIXÒ I A BANDA,  CADA MES ES REDACTA UNA AUTOLIQUIDACIÓ A LA SEGURETAT SOCIAL (TC1 I TC2) ON FIGURA: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SALARIS BRUTS DE TOTS ELS EMPLEATS: 2.800 €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35% (APROX) = 980 €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QUOTA PATRONAL (EMPRESA) A LIQUIDAR A LA SEGURETAT SOCIAL.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2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1329</Words>
  <Application>Microsoft Office PowerPoint</Application>
  <PresentationFormat>Presentació en pantalla (4:3)</PresentationFormat>
  <Paragraphs>264</Paragraphs>
  <Slides>22</Slides>
  <Notes>22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de Office</vt:lpstr>
      <vt:lpstr>2n BLOC. TEMA 8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  <vt:lpstr>2n BLOC. TEMA 8. CREDITORS I DEUTORS I PER O.C.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 BLOC. TEMA 8 CREDITORS I DEUTORS I PER O.C.</dc:title>
  <dc:creator>Alfred Salvador</dc:creator>
  <cp:lastModifiedBy>ALFRED SALVADOR PITARCH</cp:lastModifiedBy>
  <cp:revision>1</cp:revision>
  <dcterms:modified xsi:type="dcterms:W3CDTF">2018-12-11T13:06:31Z</dcterms:modified>
</cp:coreProperties>
</file>