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5987" y="744537"/>
            <a:ext cx="4965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40416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84502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25991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8647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94926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87096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6243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8622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3111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9676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61355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035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62558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3586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4338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88640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052261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698030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49497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43835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89261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842980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39500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2bc0fd19_0_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322bc0fd1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45862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567984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23592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340753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91986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381075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114550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811399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8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86189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667907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5312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819506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63999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7035144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062746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6158124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4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213927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2652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046785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087062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4275048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7335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25252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35c915d4f_0_1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335c915d4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625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35c915d4f_0_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335c915d4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10721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4631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23706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277837" y="214312"/>
            <a:ext cx="8180363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06437" y="1571625"/>
            <a:ext cx="8180363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5.1. EL COMPTE COM A INSTRUMENT DE REPRESENTACIÓ I MESURA: CONCEPTE I FUNCIONS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COMPTE ÉS UN INSTRUMENT QUE SERVEIX PER REPRESENTAR ELS ELEMENTS DE L’EMPRESA PER TAL DE PODER FER UN SEGUIMENT DE LA SEVA EVOLUCIÓ.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3"/>
          <p:cNvSpPr txBox="1">
            <a:spLocks noGrp="1"/>
          </p:cNvSpPr>
          <p:nvPr>
            <p:ph type="subTitle" idx="1"/>
          </p:nvPr>
        </p:nvSpPr>
        <p:spPr>
          <a:xfrm>
            <a:off x="1371600" y="1571625"/>
            <a:ext cx="6400800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 COBREM DINERS, COMPREM UN ORDINADOR, COMPREM UN VEHICLE, FEM UNA FACTURA DE VENDA A UN CLIENT,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0" name="Google Shape;170;p23"/>
          <p:cNvCxnSpPr/>
          <p:nvPr/>
        </p:nvCxnSpPr>
        <p:spPr>
          <a:xfrm>
            <a:off x="2643187" y="4286250"/>
            <a:ext cx="3929062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71" name="Google Shape;171;p23"/>
          <p:cNvCxnSpPr/>
          <p:nvPr/>
        </p:nvCxnSpPr>
        <p:spPr>
          <a:xfrm rot="5400000">
            <a:off x="3713956" y="5072856"/>
            <a:ext cx="1571625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172" name="Google Shape;172;p23"/>
          <p:cNvSpPr txBox="1"/>
          <p:nvPr/>
        </p:nvSpPr>
        <p:spPr>
          <a:xfrm>
            <a:off x="2714625" y="4500562"/>
            <a:ext cx="164306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3"/>
          <p:cNvSpPr txBox="1"/>
          <p:nvPr/>
        </p:nvSpPr>
        <p:spPr>
          <a:xfrm>
            <a:off x="3429000" y="3857625"/>
            <a:ext cx="264318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DEL COMPTE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>
            <a:spLocks noGrp="1"/>
          </p:cNvSpPr>
          <p:nvPr>
            <p:ph type="title"/>
          </p:nvPr>
        </p:nvSpPr>
        <p:spPr>
          <a:xfrm>
            <a:off x="357187" y="3571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 PAGUEM DINERS, COBREM A UN CLIENT, VENEM UN ORDINADOR,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24"/>
          <p:cNvCxnSpPr/>
          <p:nvPr/>
        </p:nvCxnSpPr>
        <p:spPr>
          <a:xfrm>
            <a:off x="2143125" y="3286125"/>
            <a:ext cx="3857625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82" name="Google Shape;182;p24"/>
          <p:cNvCxnSpPr/>
          <p:nvPr/>
        </p:nvCxnSpPr>
        <p:spPr>
          <a:xfrm rot="5400000">
            <a:off x="3355975" y="3929062"/>
            <a:ext cx="1287462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183" name="Google Shape;183;p24"/>
          <p:cNvSpPr txBox="1"/>
          <p:nvPr/>
        </p:nvSpPr>
        <p:spPr>
          <a:xfrm>
            <a:off x="2857500" y="2786062"/>
            <a:ext cx="24288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DEL COMPTE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4"/>
          <p:cNvSpPr txBox="1"/>
          <p:nvPr/>
        </p:nvSpPr>
        <p:spPr>
          <a:xfrm>
            <a:off x="4214812" y="3643312"/>
            <a:ext cx="150018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5"/>
          <p:cNvSpPr txBox="1">
            <a:spLocks noGrp="1"/>
          </p:cNvSpPr>
          <p:nvPr>
            <p:ph type="subTitle" idx="1"/>
          </p:nvPr>
        </p:nvSpPr>
        <p:spPr>
          <a:xfrm>
            <a:off x="324850" y="1606550"/>
            <a:ext cx="85905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</a:rPr>
              <a:t>2) DE PASSIU: </a:t>
            </a:r>
            <a:endParaRPr sz="32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DEUTES O OBLIGACIONS DE L’EMPRESA. A L’HAVER EL VALOR INICIAL AL PRINCIPI DE L’EXERCICI MÉS ELS INCREMENTS DE LES OBLIGACIONS. AL DEURE LES CANCEL.LACIONS O DISMINUCIONS DELS DEUTES.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 ENS PASSA FACTURA UN PROVEÏDOR, ENS CONCEDEIXEN UN PRÉSTEC, SE LI DEUEN DINERS A HISENDA, 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9" name="Google Shape;199;p26"/>
          <p:cNvCxnSpPr/>
          <p:nvPr/>
        </p:nvCxnSpPr>
        <p:spPr>
          <a:xfrm>
            <a:off x="2643187" y="3786187"/>
            <a:ext cx="371475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00" name="Google Shape;200;p26"/>
          <p:cNvCxnSpPr/>
          <p:nvPr/>
        </p:nvCxnSpPr>
        <p:spPr>
          <a:xfrm rot="5400000">
            <a:off x="3784600" y="4500562"/>
            <a:ext cx="1430337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01" name="Google Shape;201;p26"/>
          <p:cNvSpPr txBox="1"/>
          <p:nvPr/>
        </p:nvSpPr>
        <p:spPr>
          <a:xfrm>
            <a:off x="3071812" y="3357562"/>
            <a:ext cx="28575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DEL COMPTE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6"/>
          <p:cNvSpPr txBox="1"/>
          <p:nvPr/>
        </p:nvSpPr>
        <p:spPr>
          <a:xfrm>
            <a:off x="4714875" y="4000500"/>
            <a:ext cx="1428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 PAGUEM ALS PROVEÏDORS, TORNEM UN PRÉSTEC, CANCEL.LEM EL DEUTE  AMB HISENDA, 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0" name="Google Shape;210;p27"/>
          <p:cNvCxnSpPr/>
          <p:nvPr/>
        </p:nvCxnSpPr>
        <p:spPr>
          <a:xfrm>
            <a:off x="2643187" y="3786187"/>
            <a:ext cx="371475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11" name="Google Shape;211;p27"/>
          <p:cNvCxnSpPr/>
          <p:nvPr/>
        </p:nvCxnSpPr>
        <p:spPr>
          <a:xfrm rot="5400000">
            <a:off x="3784600" y="4500562"/>
            <a:ext cx="1430337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12" name="Google Shape;212;p27"/>
          <p:cNvSpPr txBox="1"/>
          <p:nvPr/>
        </p:nvSpPr>
        <p:spPr>
          <a:xfrm>
            <a:off x="3071812" y="3357562"/>
            <a:ext cx="28575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 DEL COMPTE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7"/>
          <p:cNvSpPr txBox="1"/>
          <p:nvPr/>
        </p:nvSpPr>
        <p:spPr>
          <a:xfrm>
            <a:off x="2928937" y="3929062"/>
            <a:ext cx="1428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8"/>
          <p:cNvSpPr txBox="1">
            <a:spLocks noGrp="1"/>
          </p:cNvSpPr>
          <p:nvPr>
            <p:ph type="subTitle" idx="1"/>
          </p:nvPr>
        </p:nvSpPr>
        <p:spPr>
          <a:xfrm>
            <a:off x="433125" y="1571625"/>
            <a:ext cx="82536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lang="en-US" sz="3200" b="1" i="0" u="none" strike="noStrike" cap="none">
                <a:solidFill>
                  <a:schemeClr val="dk1"/>
                </a:solidFill>
              </a:rPr>
              <a:t>COMPTES DE PATRIMONI NET: FUNCIONEN IGUAL QUE </a:t>
            </a:r>
            <a:r>
              <a:rPr lang="en-US" b="1">
                <a:solidFill>
                  <a:schemeClr val="dk1"/>
                </a:solidFill>
              </a:rPr>
              <a:t>ELS</a:t>
            </a:r>
            <a:r>
              <a:rPr lang="en-US" sz="3200" b="1" i="0" u="none" strike="noStrike" cap="none">
                <a:solidFill>
                  <a:schemeClr val="dk1"/>
                </a:solidFill>
              </a:rPr>
              <a:t> DE PASSIU.</a:t>
            </a:r>
            <a:endParaRPr sz="32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 ES CONSTITUEIX UNA EMPRESA AMB UNA APORTACIÓ DELS SOCIS,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1" name="Google Shape;221;p28"/>
          <p:cNvCxnSpPr/>
          <p:nvPr/>
        </p:nvCxnSpPr>
        <p:spPr>
          <a:xfrm>
            <a:off x="2786062" y="5072062"/>
            <a:ext cx="342900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22" name="Google Shape;222;p28"/>
          <p:cNvCxnSpPr/>
          <p:nvPr/>
        </p:nvCxnSpPr>
        <p:spPr>
          <a:xfrm rot="5400000">
            <a:off x="3928268" y="5501481"/>
            <a:ext cx="85725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23" name="Google Shape;223;p28"/>
          <p:cNvSpPr txBox="1"/>
          <p:nvPr/>
        </p:nvSpPr>
        <p:spPr>
          <a:xfrm>
            <a:off x="3429000" y="4714875"/>
            <a:ext cx="214312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CAPITAL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8"/>
          <p:cNvSpPr txBox="1"/>
          <p:nvPr/>
        </p:nvSpPr>
        <p:spPr>
          <a:xfrm>
            <a:off x="4643437" y="5286375"/>
            <a:ext cx="1785937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 APORTACIÓ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9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9"/>
          <p:cNvSpPr txBox="1">
            <a:spLocks noGrp="1"/>
          </p:cNvSpPr>
          <p:nvPr>
            <p:ph type="subTitle" idx="1"/>
          </p:nvPr>
        </p:nvSpPr>
        <p:spPr>
          <a:xfrm>
            <a:off x="216575" y="1606575"/>
            <a:ext cx="8656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</a:rPr>
              <a:t>4) COMPTES DE DESPESA: </a:t>
            </a:r>
            <a:endParaRPr sz="32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REGISTRAR QUAN L’EMPRESA ADQUIREIX UN FACTOR PRODUCTIU DE CONSUM RÀPID: PM, LLUM, AIGUA, TELÈFON, PERSONAL, ETC. NO TENEN VALOR INICIAL AL COMENÇAR L’ANY. EL PRIMER MOVIMENT AL DEURE I ELS SEGÜENTS TAMBÉ. GAIREBÉ MAI TENEN MOVIMENTS A L’HAVER.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0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 txBox="1">
            <a:spLocks noGrp="1"/>
          </p:cNvSpPr>
          <p:nvPr>
            <p:ph type="subTitle" idx="1"/>
          </p:nvPr>
        </p:nvSpPr>
        <p:spPr>
          <a:xfrm>
            <a:off x="216575" y="1571625"/>
            <a:ext cx="85905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ENS ARRIBA LA FACTURA DEL TELÈFON, LLOGUEM UN LOCAL, PAGUEM SALARIS, FACTURA D’UN ADVOCAT, LLUM,  COMPREM FUSTA,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30"/>
          <p:cNvCxnSpPr/>
          <p:nvPr/>
        </p:nvCxnSpPr>
        <p:spPr>
          <a:xfrm rot="10800000">
            <a:off x="1714500" y="4214812"/>
            <a:ext cx="2500312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40" name="Google Shape;240;p30"/>
          <p:cNvCxnSpPr/>
          <p:nvPr/>
        </p:nvCxnSpPr>
        <p:spPr>
          <a:xfrm>
            <a:off x="5143500" y="4214812"/>
            <a:ext cx="285750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41" name="Google Shape;241;p30"/>
          <p:cNvCxnSpPr/>
          <p:nvPr/>
        </p:nvCxnSpPr>
        <p:spPr>
          <a:xfrm rot="5400000">
            <a:off x="2213768" y="4787106"/>
            <a:ext cx="114300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42" name="Google Shape;242;p30"/>
          <p:cNvCxnSpPr/>
          <p:nvPr/>
        </p:nvCxnSpPr>
        <p:spPr>
          <a:xfrm rot="5400000">
            <a:off x="5930106" y="4787106"/>
            <a:ext cx="114300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43" name="Google Shape;243;p30"/>
          <p:cNvSpPr txBox="1"/>
          <p:nvPr/>
        </p:nvSpPr>
        <p:spPr>
          <a:xfrm>
            <a:off x="1785937" y="3786187"/>
            <a:ext cx="22860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DESPESES PER 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0"/>
          <p:cNvSpPr txBox="1"/>
          <p:nvPr/>
        </p:nvSpPr>
        <p:spPr>
          <a:xfrm>
            <a:off x="5357812" y="3857625"/>
            <a:ext cx="23574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COMPRES DE PM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0"/>
          <p:cNvSpPr txBox="1"/>
          <p:nvPr/>
        </p:nvSpPr>
        <p:spPr>
          <a:xfrm>
            <a:off x="1214437" y="4429125"/>
            <a:ext cx="13573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0"/>
          <p:cNvSpPr txBox="1"/>
          <p:nvPr/>
        </p:nvSpPr>
        <p:spPr>
          <a:xfrm>
            <a:off x="5072062" y="4429125"/>
            <a:ext cx="13573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1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1"/>
          <p:cNvSpPr txBox="1">
            <a:spLocks noGrp="1"/>
          </p:cNvSpPr>
          <p:nvPr>
            <p:ph type="subTitle" idx="1"/>
          </p:nvPr>
        </p:nvSpPr>
        <p:spPr>
          <a:xfrm>
            <a:off x="306800" y="1571625"/>
            <a:ext cx="85185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</a:t>
            </a:r>
            <a:r>
              <a:rPr lang="en-US" sz="3200" b="1" i="0" u="none" strike="noStrike" cap="none">
                <a:solidFill>
                  <a:schemeClr val="dk1"/>
                </a:solidFill>
              </a:rPr>
              <a:t>COMPTES D’INGRÉS:</a:t>
            </a:r>
            <a:endParaRPr sz="32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SERVEIXEN PER REGISTRAR QUAN DE L’EMPRESA SURTEN BÉNS I SERVEIS FABRICATS. NO TENEN VALOR INICIAL AL COMENÇAR L’ANY. EL PRIMER MOVIMENT DE SORTIDA A L’HAVER I ELS SEGÜENTS TAMBÉ. AL DEURE GAIREBÉ MAI NO TENEN IMPORTS.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 txBox="1">
            <a:spLocks noGrp="1"/>
          </p:cNvSpPr>
          <p:nvPr>
            <p:ph type="subTitle" idx="1"/>
          </p:nvPr>
        </p:nvSpPr>
        <p:spPr>
          <a:xfrm>
            <a:off x="162425" y="1571625"/>
            <a:ext cx="8698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VENEM PRODUCTES ACABATS, LLOGUEM UN LOCAL DE LA NOSTRA PROPIETAT, ENS ABONEN INTERESSOS BANCARIS,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2"/>
          <p:cNvCxnSpPr/>
          <p:nvPr/>
        </p:nvCxnSpPr>
        <p:spPr>
          <a:xfrm>
            <a:off x="1500187" y="4143375"/>
            <a:ext cx="2643187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62" name="Google Shape;262;p32"/>
          <p:cNvCxnSpPr/>
          <p:nvPr/>
        </p:nvCxnSpPr>
        <p:spPr>
          <a:xfrm>
            <a:off x="4929187" y="4214812"/>
            <a:ext cx="2643187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63" name="Google Shape;263;p32"/>
          <p:cNvCxnSpPr/>
          <p:nvPr/>
        </p:nvCxnSpPr>
        <p:spPr>
          <a:xfrm rot="5400000">
            <a:off x="5608637" y="4751387"/>
            <a:ext cx="1071562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264" name="Google Shape;264;p32"/>
          <p:cNvCxnSpPr/>
          <p:nvPr/>
        </p:nvCxnSpPr>
        <p:spPr>
          <a:xfrm rot="5400000">
            <a:off x="2070893" y="4715668"/>
            <a:ext cx="1143000" cy="1587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65" name="Google Shape;265;p32"/>
          <p:cNvSpPr txBox="1"/>
          <p:nvPr/>
        </p:nvSpPr>
        <p:spPr>
          <a:xfrm>
            <a:off x="1571625" y="3714750"/>
            <a:ext cx="22860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VENDES DE PA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2"/>
          <p:cNvSpPr txBox="1"/>
          <p:nvPr/>
        </p:nvSpPr>
        <p:spPr>
          <a:xfrm>
            <a:off x="5143500" y="3857625"/>
            <a:ext cx="2571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INGRESSOS PER 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32"/>
          <p:cNvSpPr txBox="1"/>
          <p:nvPr/>
        </p:nvSpPr>
        <p:spPr>
          <a:xfrm>
            <a:off x="2857500" y="4357687"/>
            <a:ext cx="12858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2"/>
          <p:cNvSpPr txBox="1"/>
          <p:nvPr/>
        </p:nvSpPr>
        <p:spPr>
          <a:xfrm>
            <a:off x="6357937" y="4429125"/>
            <a:ext cx="1428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COMPTES INDIQUEN EL VALOR INICIAL, ELS AUGMENTS I DISMINUCIONS I EL VALOR FINAL DE CADA ELEMENT.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3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3"/>
          <p:cNvSpPr txBox="1">
            <a:spLocks noGrp="1"/>
          </p:cNvSpPr>
          <p:nvPr>
            <p:ph type="subTitle" idx="1"/>
          </p:nvPr>
        </p:nvSpPr>
        <p:spPr>
          <a:xfrm>
            <a:off x="252675" y="1571625"/>
            <a:ext cx="8734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COMPTABILITZAR S’UTILITZA EL MÈTODE LA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PARTIDA DOBLE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BASAT EN EL PRINCIPI DE DUALITAT.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 HI HAGI UN FET ECONÒMIC A COMPTABILITZAR  UTILIZAREM COMPTES QUE ES CARREGUEN (ANOTACIONS AL DEURE) I COMPTES QUE S’ABONEN (ANOTACIONS A L’HAVER).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4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4"/>
          <p:cNvSpPr txBox="1">
            <a:spLocks noGrp="1"/>
          </p:cNvSpPr>
          <p:nvPr>
            <p:ph type="subTitle" idx="1"/>
          </p:nvPr>
        </p:nvSpPr>
        <p:spPr>
          <a:xfrm>
            <a:off x="198525" y="1571625"/>
            <a:ext cx="8716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SUMA DELS IMPORTS DEL DEURE ÉS IGUAL A LA SUMA DELS IMPORTS DE L’HAVER.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A MÍNIM SEMPRE UTILITZAREM DOS COMPTES PERÒ EN PODEM UTILITZAR MÉS, SEMPRE I QUAN ES COMPLEIXI L’EQUILIBRI DE SUMES DEURE = SUMES HAVER.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5"/>
          <p:cNvSpPr txBox="1">
            <a:spLocks noGrp="1"/>
          </p:cNvSpPr>
          <p:nvPr>
            <p:ph type="subTitle" idx="1"/>
          </p:nvPr>
        </p:nvSpPr>
        <p:spPr>
          <a:xfrm>
            <a:off x="642937" y="1571625"/>
            <a:ext cx="7929562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EXEMPLES: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CREA UNA EMPRESA I ELS SOCIS APORTEN 60.000 €.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60.000 Bancs (A)	a	Capital (PN) 60.000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ES LLOGA UN LOCAL I PAGUEM 1.200  €.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1.200 Arrendaments (D) a	Bancs (A) 1.200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3) ES CONTRACTA PERSONAL PER 800 I NO ES PAGA ENCARA.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800 Sous i Salaris (D) a Remuneracions pendents de 			                    pagament (P)                             800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4) ES COMPREN PM A CRÈDIT PER 12.500.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12.500 Compres de p.m. (D) a Proveïdors (P) 12.500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5) ES PAGA LA FACTURA DE LLUM PER 790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790 Subministraments (D) a Bancs (A) 790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6) ES COMPRA UN ORDINADOR PER 1.250 I NO ES PAGA.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1.250 Ordinadors   a   Proveïdors d’immobilitzat (P) 1.250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7) ES COMPREN PM PER 8.100, ½ A CRÈDIT, ½ AL COMPTAT.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8.100 Compres de p.m. (D) a Proveïdors (P) 4.050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        	       a Bancs (A)         4.050</a:t>
            </a: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8) ES VENEN PRODUCTES ACABATS AL COMPTAT PER 18.900.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18.900 Bancs (A) a Vendes de p.a. (I) 18.900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9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9"/>
          <p:cNvSpPr txBox="1">
            <a:spLocks noGrp="1"/>
          </p:cNvSpPr>
          <p:nvPr>
            <p:ph type="subTitle" idx="1"/>
          </p:nvPr>
        </p:nvSpPr>
        <p:spPr>
          <a:xfrm>
            <a:off x="571500" y="1643062"/>
            <a:ext cx="8143875" cy="478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9) ES PAGA AL PROVEÏDOR DE LA OPERACIÓ 4).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12.500 Proveïdors (P) a Bancs (A) 12.500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10) ES VENEN PRODUCTES ACABATS A CRÈDIT PER 15.500.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15.500 Clients (A) a Vendes de p.a. (I) 15.500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0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40"/>
          <p:cNvSpPr txBox="1">
            <a:spLocks noGrp="1"/>
          </p:cNvSpPr>
          <p:nvPr>
            <p:ph type="subTitle" idx="1"/>
          </p:nvPr>
        </p:nvSpPr>
        <p:spPr>
          <a:xfrm>
            <a:off x="342900" y="1571625"/>
            <a:ext cx="85365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11) ES COBRA DEL CLIENT ANTERIOR PER 8.000, 6.000 a Caixa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2.000 Bancs (A) a Clients (A) 8.000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6.000 Caixa (A)                  			_________________________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12) ES PORTEN DINERS AL COMPTE CORRENT DEL BANC, DELS QUE TENIEM GUARDATS A LA CAIXA FORT PER 2.000.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2.000 Bancs (A) a Caixa (A) 2.000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4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13) Un client ens accepta (signa) una lletra de canvi per 3.200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3.200 Efectes a cobrar (A) a    Clients (A) 3.200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14) Un proveïdor ens demana acceptar (signar) un pagaré per 1.800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1.800 Proveïdors (P) a Efectes a pagar (P) 1.800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2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42"/>
          <p:cNvSpPr txBox="1">
            <a:spLocks noGrp="1"/>
          </p:cNvSpPr>
          <p:nvPr>
            <p:ph type="subTitle" idx="1"/>
          </p:nvPr>
        </p:nvSpPr>
        <p:spPr>
          <a:xfrm>
            <a:off x="234625" y="1571625"/>
            <a:ext cx="8662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CADASCUNA DE LES ANOTACIONS ANTERIORS S’ANOMENA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ASSENTAMENT DE DIARI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ASSENTAMENT DE DIARI S’HA DE TRASPASSAR AL MAJOR I FER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L’ASSENTAMENT DE MAJOR.</a:t>
            </a:r>
            <a:endParaRPr sz="3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b="1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COM?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DEURE DEL DIARI AMB DEURE DEL MAJOR I HAVER DEL DIARI AMB HAVER DEL MAJOR.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>
            <a:spLocks noGrp="1"/>
          </p:cNvSpPr>
          <p:nvPr>
            <p:ph type="subTitle" idx="1"/>
          </p:nvPr>
        </p:nvSpPr>
        <p:spPr>
          <a:xfrm>
            <a:off x="231475" y="1606525"/>
            <a:ext cx="8611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>
                <a:solidFill>
                  <a:schemeClr val="dk1"/>
                </a:solidFill>
              </a:rPr>
              <a:t>5.2. TECNICISMES I ESTRUCTURA DEL COMPTE</a:t>
            </a:r>
            <a:endParaRPr>
              <a:solidFill>
                <a:schemeClr val="dk1"/>
              </a:solidFill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SI ES FA COMPTABILLITAT MANUAL,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LA FORMA DE REPRESENTAR EL COMPTE ÉS: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Nom del compte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Número Data    Concepte	Debe    Haber       Saldo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1" name="Google Shape;111;p16"/>
          <p:cNvCxnSpPr/>
          <p:nvPr/>
        </p:nvCxnSpPr>
        <p:spPr>
          <a:xfrm rot="10800000" flipH="1">
            <a:off x="342950" y="4403550"/>
            <a:ext cx="8229600" cy="5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" name="Google Shape;112;p16"/>
          <p:cNvCxnSpPr/>
          <p:nvPr/>
        </p:nvCxnSpPr>
        <p:spPr>
          <a:xfrm>
            <a:off x="5558600" y="4403550"/>
            <a:ext cx="18000" cy="1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Google Shape;113;p16"/>
          <p:cNvCxnSpPr/>
          <p:nvPr/>
        </p:nvCxnSpPr>
        <p:spPr>
          <a:xfrm>
            <a:off x="6009775" y="4439650"/>
            <a:ext cx="0" cy="1696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3" name="Google Shape;343;p4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428750" y="1600200"/>
            <a:ext cx="6284912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9" name="Google Shape;349;p4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84300" y="1600200"/>
            <a:ext cx="6372225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5" name="Google Shape;355;p4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87400" y="2574925"/>
            <a:ext cx="7567612" cy="257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6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46"/>
          <p:cNvSpPr txBox="1">
            <a:spLocks noGrp="1"/>
          </p:cNvSpPr>
          <p:nvPr>
            <p:ph type="subTitle" idx="1"/>
          </p:nvPr>
        </p:nvSpPr>
        <p:spPr>
          <a:xfrm>
            <a:off x="216575" y="1571625"/>
            <a:ext cx="8698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</a:rPr>
              <a:t>CICLE COMPTABLE:</a:t>
            </a:r>
            <a:endParaRPr sz="32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PERIÒDICAMENT S’HAN DE DONAR RESULTATS DEL QUE FA L’EMPRESA I VEURE COM ESTÀ. PER AIXÒ, CADA ANY ES TANCA LA COMPTABILITAT, ES CALCULEN RESULTATS I ES TORNA A OBRIR.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= ANY NATURAL ENCARA QUE NO OBLIGATORI. RESULTATS = RESULTATS ANUALS O EN PERIODES DIFERENTS.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4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7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47"/>
          <p:cNvSpPr txBox="1">
            <a:spLocks noGrp="1"/>
          </p:cNvSpPr>
          <p:nvPr>
            <p:ph type="subTitle" idx="1"/>
          </p:nvPr>
        </p:nvSpPr>
        <p:spPr>
          <a:xfrm>
            <a:off x="198525" y="1571625"/>
            <a:ext cx="8716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ETAPES DEL CICLE COMPTABLE: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APERTURA DE LA COMPTABILITAT. ES FA QUAN L’EMPRESA INICIA LA SEVA ACTIVITAT I EN COMENÇAR CADA EXERCICI ECONÒMIC.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S’HA DE FER UNA RELACIÓ DE TOTS ELS BÉNS, DRETS I OBLIGACIONS I VALORAR-LA.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4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8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48"/>
          <p:cNvSpPr txBox="1">
            <a:spLocks noGrp="1"/>
          </p:cNvSpPr>
          <p:nvPr>
            <p:ph type="subTitle" idx="1"/>
          </p:nvPr>
        </p:nvSpPr>
        <p:spPr>
          <a:xfrm>
            <a:off x="270700" y="1571625"/>
            <a:ext cx="87711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S’HA DE FER 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INVENTARI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UNA RELACIÓ DE TOTS ELS BÉNS, DRETS I OBLIGACIONS I VALORAR-LA.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 SEGUIT (01/01/ANY) ES FA UN ASSENTAMENT ANOMENAT 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D’APERTURA: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AL DEURE TOTS ELS COMPTES DE SALDO DEUTOR (NORMALMENT ACTIU) I A L’HAVER TOTS ELS DE SALDO CREDITOR (NORMALMENT PASSIU I PATRIMONI NET)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4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9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49"/>
          <p:cNvSpPr txBox="1">
            <a:spLocks noGrp="1"/>
          </p:cNvSpPr>
          <p:nvPr>
            <p:ph type="subTitle" idx="1"/>
          </p:nvPr>
        </p:nvSpPr>
        <p:spPr>
          <a:xfrm>
            <a:off x="324850" y="1571625"/>
            <a:ext cx="84822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AQUEST ASSENTAMENT DE DIARI ES PASSA AL MAJOR I JA TENIM ELS SALDOS INICIALS EN ELS COMPTES.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LLARG DE L’ANY ES REGISTREN LES OPERACIONS DE L’EMPRESA. ES FA DIARI I MAJOR.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PERIODICAMENT ES COMPROVA QUE ELS COMPTES DE MAJOR ESTIGUIN BEN ANOTATS.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4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0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50"/>
          <p:cNvSpPr txBox="1">
            <a:spLocks noGrp="1"/>
          </p:cNvSpPr>
          <p:nvPr>
            <p:ph type="subTitle" idx="1"/>
          </p:nvPr>
        </p:nvSpPr>
        <p:spPr>
          <a:xfrm>
            <a:off x="270700" y="1571625"/>
            <a:ext cx="8644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AIXÒ ES FA EL BALANÇ DE SUMES I SALDOS. 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COMPROVA QUE LES SUMES DELS DEURES DE TOTS ELS COMPTES COINCIDEIXIN AMB LES SUMES DEL DEURE DE TOTS ELS ASSENTAMENTS DE DIARI. 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TAMBÉ AMB L’HAVER. TAMBÉ ES MIRA QUE LA SUMA DE TOTS ELS SALDOS DEUTORS SIGUI IGUAL A LA SUMA DE TOTS ELS SALDOS CREDITORS.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5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1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51"/>
          <p:cNvSpPr txBox="1">
            <a:spLocks noGrp="1"/>
          </p:cNvSpPr>
          <p:nvPr>
            <p:ph type="subTitle" idx="1"/>
          </p:nvPr>
        </p:nvSpPr>
        <p:spPr>
          <a:xfrm>
            <a:off x="379000" y="1571625"/>
            <a:ext cx="84462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FINAL DE L’EXERCICI  (31/12/ANY) ES VA PER TANCAR LA COMPTABILITAT I ENCARA S’HAN DE FER UNES OPERACIONS PRÈVIES AL TANCAMENT: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REGULARITZACIÓ COMPTABLE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CÀLCUL DEL RESULTAT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TANCAMENT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arenR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PRESENTACIÓ D’ESTATS FINANCERS.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5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52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52"/>
          <p:cNvSpPr txBox="1">
            <a:spLocks noGrp="1"/>
          </p:cNvSpPr>
          <p:nvPr>
            <p:ph type="subTitle" idx="1"/>
          </p:nvPr>
        </p:nvSpPr>
        <p:spPr>
          <a:xfrm>
            <a:off x="252675" y="1571625"/>
            <a:ext cx="8716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REGULARITZACIÓ COMPTABLE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CONSISTEIX EN: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PERIODIFICAR ELS INGRESSOS I LES DESPESES. ÉS A DIR, COMPROVAR I AJUSTAR QUE TOTS ELS INGRESSOS DE L’EXERCICI ESTIGUIN VERITABLEMENT COMPTABILIZATS DINTRE DE L’EXERCICI I TAMBÉ EL MATEIX AMB LES DESPESES.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5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 txBox="1">
            <a:spLocks noGrp="1"/>
          </p:cNvSpPr>
          <p:nvPr>
            <p:ph type="subTitle" idx="1"/>
          </p:nvPr>
        </p:nvSpPr>
        <p:spPr>
          <a:xfrm>
            <a:off x="396919" y="1500175"/>
            <a:ext cx="80643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DE VEGADES EN ELS LLIBRES SE SON ABREUJAR COM:</a:t>
            </a:r>
            <a:endParaRPr sz="3200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0" name="Google Shape;120;p17"/>
          <p:cNvCxnSpPr/>
          <p:nvPr/>
        </p:nvCxnSpPr>
        <p:spPr>
          <a:xfrm>
            <a:off x="1285875" y="3927475"/>
            <a:ext cx="6286500" cy="1500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cxnSp>
        <p:nvCxnSpPr>
          <p:cNvPr id="121" name="Google Shape;121;p17"/>
          <p:cNvCxnSpPr/>
          <p:nvPr/>
        </p:nvCxnSpPr>
        <p:spPr>
          <a:xfrm rot="5400000">
            <a:off x="3321862" y="5034013"/>
            <a:ext cx="2214600" cy="1500"/>
          </a:xfrm>
          <a:prstGeom prst="straightConnector1">
            <a:avLst/>
          </a:prstGeom>
          <a:noFill/>
          <a:ln w="9525" cap="flat" cmpd="sng">
            <a:solidFill>
              <a:srgbClr val="4A7EBB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122" name="Google Shape;122;p17"/>
          <p:cNvSpPr txBox="1"/>
          <p:nvPr/>
        </p:nvSpPr>
        <p:spPr>
          <a:xfrm>
            <a:off x="1214425" y="3557505"/>
            <a:ext cx="11430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DEURE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6643675" y="3562325"/>
            <a:ext cx="928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2357425" y="3384075"/>
            <a:ext cx="41433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 DE L’ELEMENT A CONTROLAR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1785937" y="4000500"/>
            <a:ext cx="22145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ANOTACIONS AL DEURE. EN EUROS.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4714875" y="4000500"/>
            <a:ext cx="242887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ANOTACIONS A L’HAVER. EN EUROS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53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53"/>
          <p:cNvSpPr txBox="1">
            <a:spLocks noGrp="1"/>
          </p:cNvSpPr>
          <p:nvPr>
            <p:ph type="subTitle" idx="1"/>
          </p:nvPr>
        </p:nvSpPr>
        <p:spPr>
          <a:xfrm>
            <a:off x="288750" y="1571625"/>
            <a:ext cx="85725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FER LES CORRECCIONS VALORATIVES PERTINENTS.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RECLASSIFICAR ELS COMPTES D’ACORD AMB ELS PERIODES REALS DE VENCIMENT (LL/T O C/T)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REGULARITZAR EXISTÈNCIES. FER L’INVENTARI I VALORACIÓ.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5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54"/>
          <p:cNvSpPr txBox="1">
            <a:spLocks noGrp="1"/>
          </p:cNvSpPr>
          <p:nvPr>
            <p:ph type="subTitle" idx="1"/>
          </p:nvPr>
        </p:nvSpPr>
        <p:spPr>
          <a:xfrm>
            <a:off x="288750" y="1571625"/>
            <a:ext cx="8644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CÀLCUL DEL RESULTAT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CONSISTEIX EN: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SALDAR ELS COMPTES DE DESPESA I ELS COMPTES D’INGRÉS CONTRA UN COMPTE ANOMENAT RESULTAT DE L’EXERCICI.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5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5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55"/>
          <p:cNvSpPr txBox="1">
            <a:spLocks noGrp="1"/>
          </p:cNvSpPr>
          <p:nvPr>
            <p:ph type="subTitle" idx="1"/>
          </p:nvPr>
        </p:nvSpPr>
        <p:spPr>
          <a:xfrm>
            <a:off x="234625" y="1571625"/>
            <a:ext cx="8644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TANCAMENT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COMPTABILITAT CONSISTEIX EN: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514350" marR="0" lvl="0" indent="-51435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FER L’ASSENTAMENT DE TANCAMENT ON TOTS ELS COMPTES DE SALDO CREDITOR ES CANCEL.LEN CONTRA TOTS ELS COMPTES DE SALDO DEUTOR.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5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56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56"/>
          <p:cNvSpPr txBox="1">
            <a:spLocks noGrp="1"/>
          </p:cNvSpPr>
          <p:nvPr>
            <p:ph type="subTitle" idx="1"/>
          </p:nvPr>
        </p:nvSpPr>
        <p:spPr>
          <a:xfrm>
            <a:off x="324850" y="1571625"/>
            <a:ext cx="8698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PRESENTACIÓ D’ESTATS FINANCERS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CONSTITUEIX LA ULTIMA FASE DEL CICLE COMPTABLE I ES PRODUEIX LA ELABORACIÓ DE LA INFORMACIÓ QUE ES PRESENTA ALS USUARIS: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COMPTE DE P I G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BALANÇ DE SITUACIÓ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MEMÒRIA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5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7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57"/>
          <p:cNvSpPr txBox="1">
            <a:spLocks noGrp="1"/>
          </p:cNvSpPr>
          <p:nvPr>
            <p:ph type="subTitle" idx="1"/>
          </p:nvPr>
        </p:nvSpPr>
        <p:spPr>
          <a:xfrm>
            <a:off x="1371600" y="1571625"/>
            <a:ext cx="6400800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ESTAT DE CANVIS EN ELPATRIMONI NET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ESTAT DE FLUXES D’EFECTIU.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5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58"/>
          <p:cNvSpPr txBox="1">
            <a:spLocks noGrp="1"/>
          </p:cNvSpPr>
          <p:nvPr>
            <p:ph type="ctrTitle"/>
          </p:nvPr>
        </p:nvSpPr>
        <p:spPr>
          <a:xfrm>
            <a:off x="685800" y="142875"/>
            <a:ext cx="7772400" cy="121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58"/>
          <p:cNvSpPr txBox="1">
            <a:spLocks noGrp="1"/>
          </p:cNvSpPr>
          <p:nvPr>
            <p:ph type="subTitle" idx="1"/>
          </p:nvPr>
        </p:nvSpPr>
        <p:spPr>
          <a:xfrm>
            <a:off x="857250" y="1500187"/>
            <a:ext cx="7572375" cy="507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5.4. EL REGISTRE COMPTABLE: ELS LLIBRES DE COMPTABILITAT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LLIBRES DE COMPTABILITAT SÓN AQUELLS INSTRUMENTS DE REGISTRE DE LES OPERACIONS COMPTABILITZADES PRÈVIAMENT. S’ENTÈN PER LLIBRES ELS DE PAPER I ELS DE SUPORT DIGITAL QUE ES PUGUIN IMPRIMIR.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5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OBLIGATORIS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SÓN TRES: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LLIBRE DIARI,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LLIBRE D’INVENTARIS I COMPTES ANUALS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LLIBRE D’ACTAS. 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VOLUNTARIS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SÓN: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LLIBRE MAJOR (VOLUNTARI PERÒ NECESSARI)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LLIBRES AUXILIARS.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5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60"/>
          <p:cNvSpPr txBox="1">
            <a:spLocks noGrp="1"/>
          </p:cNvSpPr>
          <p:nvPr>
            <p:ph type="ctrTitle"/>
          </p:nvPr>
        </p:nvSpPr>
        <p:spPr>
          <a:xfrm>
            <a:off x="685800" y="142875"/>
            <a:ext cx="7772400" cy="121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60"/>
          <p:cNvSpPr txBox="1">
            <a:spLocks noGrp="1"/>
          </p:cNvSpPr>
          <p:nvPr>
            <p:ph type="subTitle" idx="1"/>
          </p:nvPr>
        </p:nvSpPr>
        <p:spPr>
          <a:xfrm>
            <a:off x="857250" y="1500187"/>
            <a:ext cx="7572375" cy="507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LLIBRE DIARI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ES REGISTREN DIA A DIA TOTES LES OPERACIONS. PER ORDRE CRONOLÒGIC.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LLIBRE MAJOR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ES UN REGISTRE PER CONCEPTES: BÉNS, DRETS, OBLIGACIONS, DESPESES, INGRESSOS. TOT EL QUE S’HA FET AL DIARI S’HA DE PASSAR AL MAJOR.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LLIBRE D’INVENTARIS I COMPTES ANUALS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HI VA EL BALANÇ INICIAL DE L’ANY, ELS BALANÇOS DE SUMES I SALDOS TRIMESTRALS, L’INVENTARI DE FINAL D’ANY I ELS INFORMES ELABORATS O COMPTES ANUALS.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6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61"/>
          <p:cNvSpPr txBox="1">
            <a:spLocks noGrp="1"/>
          </p:cNvSpPr>
          <p:nvPr>
            <p:ph type="ctrTitle"/>
          </p:nvPr>
        </p:nvSpPr>
        <p:spPr>
          <a:xfrm>
            <a:off x="685800" y="142875"/>
            <a:ext cx="7772400" cy="121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61"/>
          <p:cNvSpPr txBox="1">
            <a:spLocks noGrp="1"/>
          </p:cNvSpPr>
          <p:nvPr>
            <p:ph type="subTitle" idx="1"/>
          </p:nvPr>
        </p:nvSpPr>
        <p:spPr>
          <a:xfrm>
            <a:off x="857250" y="1500187"/>
            <a:ext cx="7572375" cy="507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LLIBRES AUXILIARS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TOTS AQUELLS REGISTRES QUE L’EMPRESA PUGUI PORTAR DE FORMA VOLUNTÀRIA PER AJUDAR AL CONEIXEMENT DE LES OPERACIONS: DE VENDES, DE QUANTITATS A COBRAR CLIENTS, D’IMPAGATS, ETC.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ALTRES LLIBRES IMPOSATS PER LA NORMA TRIBUTÀRIA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PER EXEMPLE, LA NORMATIVA DE L’IVA (de factures emeses i de factures rebudes).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6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62"/>
          <p:cNvSpPr txBox="1">
            <a:spLocks noGrp="1"/>
          </p:cNvSpPr>
          <p:nvPr>
            <p:ph type="ctrTitle"/>
          </p:nvPr>
        </p:nvSpPr>
        <p:spPr>
          <a:xfrm>
            <a:off x="685800" y="142875"/>
            <a:ext cx="7772400" cy="121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62"/>
          <p:cNvSpPr txBox="1">
            <a:spLocks noGrp="1"/>
          </p:cNvSpPr>
          <p:nvPr>
            <p:ph type="subTitle" idx="1"/>
          </p:nvPr>
        </p:nvSpPr>
        <p:spPr>
          <a:xfrm>
            <a:off x="857250" y="1500187"/>
            <a:ext cx="7572375" cy="507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 COMPTES ANUALS O INFORMES ELABORATS S’HAN DE PRESENTAR UN COP APROVATS I ABANS D’UN MES, EN UN REGISTRE PÚBLIC ANOMENAT REGISTRE MERCANTIL, ON QUEDEN DIPOSITATS PER PODER SER CONSULTATS PER TOTHOM.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6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subTitle" idx="1"/>
          </p:nvPr>
        </p:nvSpPr>
        <p:spPr>
          <a:xfrm>
            <a:off x="306800" y="1571625"/>
            <a:ext cx="85002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LA QÜESTIÓ ÉS QUE S’HA DE CONTROLAR EL QUE LI PASSA A CADA COSA I S’HA DE PRENDRE NOTA SI S’AFEGEIXEN IMPORTS O ES DISMINUEXEN.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ES FA UN CONVENI QUE ÉS:</a:t>
            </a:r>
            <a:endParaRPr>
              <a:solidFill>
                <a:srgbClr val="000000"/>
              </a:solidFill>
            </a:endParaRPr>
          </a:p>
          <a:p>
            <a:pPr marL="457200" marR="0" lvl="0" indent="-4318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AutoNum type="arabicParenR"/>
            </a:pPr>
            <a:r>
              <a:rPr lang="en-US">
                <a:solidFill>
                  <a:srgbClr val="000000"/>
                </a:solidFill>
              </a:rPr>
              <a:t>ELS COMPTES DE ACTIU I DESPESA S’INCREMENTEN PER L’ESQUERRA O DEURE I ES DECREMENTEN PER LA DRETA O HAVER.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34" name="Google Shape;134;p1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subTitle" idx="1"/>
          </p:nvPr>
        </p:nvSpPr>
        <p:spPr>
          <a:xfrm>
            <a:off x="306800" y="1571625"/>
            <a:ext cx="85002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2) ELS COMPTES DE PASSIU, PATRIMONI NET I INGRÉS S’INCREMENTEN PER LA DRETA O HAVER I ES DECREMENTEN PER L’ESQUERRA O DEURE.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JUST AL CONTRARI.</a:t>
            </a: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41" name="Google Shape;141;p19"/>
          <p:cNvSpPr txBox="1"/>
          <p:nvPr/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0"/>
          <p:cNvSpPr txBox="1">
            <a:spLocks noGrp="1"/>
          </p:cNvSpPr>
          <p:nvPr>
            <p:ph type="subTitle" idx="1"/>
          </p:nvPr>
        </p:nvSpPr>
        <p:spPr>
          <a:xfrm>
            <a:off x="1371600" y="1571625"/>
            <a:ext cx="64008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VOCABULARI ESPECÍFIC: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OBRIR UN COMPTE VOL DIR DONAR-LI UN NOM I UN VALOR INICIAL.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CARREGAR (ADEUDAR O DEBITAR) UN COMPTE: ANOTAR EN EL DEURE DEL COMPTE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ABONAR (ACREDITAR) UN COMPTE: ANOTAR A L’HAVER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1"/>
          <p:cNvSpPr txBox="1">
            <a:spLocks noGrp="1"/>
          </p:cNvSpPr>
          <p:nvPr>
            <p:ph type="subTitle" idx="1"/>
          </p:nvPr>
        </p:nvSpPr>
        <p:spPr>
          <a:xfrm>
            <a:off x="520505" y="1571625"/>
            <a:ext cx="8166295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LIQUIDAR UN COMPTE: FER LES OPERACIONS NECESSÀRIES PER OBTENIR EL SALDO DEL COMPTE. EL SALDO ÉS LA DIFERÈNCIA ENTRE LA SUMA DEL DEURE I LA SUMA DE L’HAVER. EL SALDO ÉS DEUTOR SI LA SUMA DEL DEURE ÉS &gt; A LA SUMA DE L’HAVER. EL SALDO ÉS CREDITOR SI LA SUMA DE L’HAVER ÉS &gt; A LA SUMA DEL DEURE. 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>
            <a:spLocks noGrp="1"/>
          </p:cNvSpPr>
          <p:nvPr>
            <p:ph type="ctrTitle"/>
          </p:nvPr>
        </p:nvSpPr>
        <p:spPr>
          <a:xfrm>
            <a:off x="685800" y="214312"/>
            <a:ext cx="7772400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 5. LA INSTRUMENTACIÓ FORMAL COMPTABLE.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2"/>
          <p:cNvSpPr txBox="1">
            <a:spLocks noGrp="1"/>
          </p:cNvSpPr>
          <p:nvPr>
            <p:ph type="subTitle" idx="1"/>
          </p:nvPr>
        </p:nvSpPr>
        <p:spPr>
          <a:xfrm>
            <a:off x="211015" y="1571625"/>
            <a:ext cx="8595360" cy="464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5.3. CLASSIFICACIÓ I FUNCIONAMENT DELS COMPTES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TIPUS DE COMPTES: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arenR"/>
            </a:pPr>
            <a:r>
              <a:rPr lang="en-US" sz="3200" b="1" i="0" u="none" strike="noStrike" cap="none">
                <a:solidFill>
                  <a:schemeClr val="dk1"/>
                </a:solidFill>
              </a:rPr>
              <a:t>D’ACTIU: BÉNS I DRETS DE L’EMPRESA.</a:t>
            </a:r>
            <a:endParaRPr sz="3200" b="1" i="0" u="none" strike="noStrike" cap="none">
              <a:solidFill>
                <a:srgbClr val="888888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DEURE VA EL VALOR INICIAL I ELS AUGMENTS DE VALOR O ENTRADES. A L’HAVER LES DISMINUCIONS DE VALOR O SORTIDES.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2213</Words>
  <Application>Microsoft Office PowerPoint</Application>
  <PresentationFormat>Presentació en pantalla (4:3)</PresentationFormat>
  <Paragraphs>306</Paragraphs>
  <Slides>49</Slides>
  <Notes>49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49</vt:i4>
      </vt:variant>
    </vt:vector>
  </HeadingPairs>
  <TitlesOfParts>
    <vt:vector size="52" baseType="lpstr">
      <vt:lpstr>Arial</vt:lpstr>
      <vt:lpstr>Calibri</vt:lpstr>
      <vt:lpstr>Tema de Office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  <vt:lpstr>TEMA 5. LA INSTRUMENTACIÓ FORMAL COMPTABLE.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5. LA INSTRUMENTACIÓ FORMAL COMPTABLE.</dc:title>
  <dc:creator>Alfred Salvador</dc:creator>
  <cp:lastModifiedBy>ALFRED SALVADOR PITARCH</cp:lastModifiedBy>
  <cp:revision>1</cp:revision>
  <dcterms:modified xsi:type="dcterms:W3CDTF">2018-12-11T13:03:40Z</dcterms:modified>
</cp:coreProperties>
</file>