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42"/>
  </p:notesMasterIdLst>
  <p:handoutMasterIdLst>
    <p:handoutMasterId r:id="rId43"/>
  </p:handoutMasterIdLst>
  <p:sldIdLst>
    <p:sldId id="337" r:id="rId5"/>
    <p:sldId id="317" r:id="rId6"/>
    <p:sldId id="288" r:id="rId7"/>
    <p:sldId id="326" r:id="rId8"/>
    <p:sldId id="289" r:id="rId9"/>
    <p:sldId id="333" r:id="rId10"/>
    <p:sldId id="290" r:id="rId11"/>
    <p:sldId id="291" r:id="rId12"/>
    <p:sldId id="292" r:id="rId13"/>
    <p:sldId id="293" r:id="rId14"/>
    <p:sldId id="327" r:id="rId15"/>
    <p:sldId id="294" r:id="rId16"/>
    <p:sldId id="296" r:id="rId17"/>
    <p:sldId id="334" r:id="rId18"/>
    <p:sldId id="324" r:id="rId19"/>
    <p:sldId id="328" r:id="rId20"/>
    <p:sldId id="329" r:id="rId21"/>
    <p:sldId id="330" r:id="rId22"/>
    <p:sldId id="299" r:id="rId23"/>
    <p:sldId id="300" r:id="rId24"/>
    <p:sldId id="301" r:id="rId25"/>
    <p:sldId id="331" r:id="rId26"/>
    <p:sldId id="303" r:id="rId27"/>
    <p:sldId id="304" r:id="rId28"/>
    <p:sldId id="32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38" r:id="rId41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4D4D4D"/>
    <a:srgbClr val="004F8A"/>
    <a:srgbClr val="88AD13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2" autoAdjust="0"/>
    <p:restoredTop sz="94670" autoAdjust="0"/>
  </p:normalViewPr>
  <p:slideViewPr>
    <p:cSldViewPr showGuides="1">
      <p:cViewPr varScale="1">
        <p:scale>
          <a:sx n="86" d="100"/>
          <a:sy n="86" d="100"/>
        </p:scale>
        <p:origin x="12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51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A0C6-8072-4BE0-9601-C3724444C84E}" type="datetimeFigureOut">
              <a:rPr lang="es-ES" smtClean="0"/>
              <a:t>09/02/2023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72D07-D7E6-40DF-B9A2-3861AE54B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Feu clic aquí per editar els estils de text del patró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772349B8-A37F-491B-AB89-A1487E01762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543780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147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6148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66C5D0-05A8-4039-B588-C732CC2FF783}" type="slidenum">
              <a:rPr lang="ca-ES" altLang="es-ES"/>
              <a:pPr/>
              <a:t>3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97638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1024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EAEE3C-DCC5-4DB0-9F2A-10BEF5E0BDB8}" type="slidenum">
              <a:rPr lang="ca-ES" altLang="es-ES"/>
              <a:pPr/>
              <a:t>8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1570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2291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>
              <a:latin typeface="Arial" panose="020B0604020202020204" pitchFamily="34" charset="0"/>
            </a:endParaRPr>
          </a:p>
        </p:txBody>
      </p:sp>
      <p:sp>
        <p:nvSpPr>
          <p:cNvPr id="12292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A3AC74-0486-4649-AED7-8CC5B4EA843C}" type="slidenum">
              <a:rPr lang="ca-ES" altLang="es-ES"/>
              <a:pPr/>
              <a:t>9</a:t>
            </a:fld>
            <a:endParaRPr lang="ca-ES" altLang="es-ES" dirty="0"/>
          </a:p>
        </p:txBody>
      </p:sp>
    </p:spTree>
    <p:extLst>
      <p:ext uri="{BB962C8B-B14F-4D97-AF65-F5344CB8AC3E}">
        <p14:creationId xmlns:p14="http://schemas.microsoft.com/office/powerpoint/2010/main" val="191668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0723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0724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2355AE-047E-494C-9D44-0F9641D33218}" type="slidenum">
              <a:rPr lang="ca-ES" altLang="es-ES"/>
              <a:pPr/>
              <a:t>29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059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5" name="Contenidor de not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3379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AA2B85-52D4-4EE1-AA3A-1359483669E9}" type="slidenum">
              <a:rPr lang="ca-ES" altLang="es-ES"/>
              <a:pPr/>
              <a:t>31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41253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7323032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67D34-1FA1-419A-8572-1DB4EDD5A374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4875903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C090F-2AEB-4DF9-82FC-C8437A9FC6A7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383869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7926169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494278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640346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3762573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8912991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D4F07B71-6067-4574-B013-E327F130B8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44472" y="6415801"/>
            <a:ext cx="1314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ca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Volver al sumario</a:t>
            </a:r>
            <a:endParaRPr lang="es-ES" altLang="ca-E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7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EAE5-203A-4C91-A6EE-66C269D96006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0921500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C28E2-2957-443C-998B-5CB90A8D335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25519861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/>
              <a:t>Editeu els estils de text del patró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6FBFA-444C-49E6-8D4E-E0CB303806D8}" type="slidenum">
              <a:rPr lang="ca-ES" altLang="es-ES" smtClean="0"/>
              <a:pPr>
                <a:defRPr/>
              </a:pPr>
              <a:t>‹Nº›</a:t>
            </a:fld>
            <a:endParaRPr lang="ca-ES" altLang="es-ES"/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92D70627-8B45-463D-B708-0686E84FF8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0" y="163829"/>
            <a:ext cx="11700959" cy="1511106"/>
          </a:xfrm>
          <a:prstGeom prst="rect">
            <a:avLst/>
          </a:prstGeom>
        </p:spPr>
      </p:pic>
      <p:sp>
        <p:nvSpPr>
          <p:cNvPr id="8" name="Contenidor de peu de pàgina 2">
            <a:extLst>
              <a:ext uri="{FF2B5EF4-FFF2-40B4-BE49-F238E27FC236}">
                <a16:creationId xmlns:a16="http://schemas.microsoft.com/office/drawing/2014/main" id="{8C424940-BFB1-47BB-B499-0827A2A3EC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53058" y="6446927"/>
            <a:ext cx="7273925" cy="2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a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sz="1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herramientas para la elaboración del TFM - Curso 2022-23</a:t>
            </a:r>
            <a:endParaRPr lang="ca-ES" sz="1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ercabib.ub.edu/discovery/search?vid=34CSUC_UB:VU1&amp;lang=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ai.ub.edu/es/recursos-de-informacion/thub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discovery/search?vid=34CSUC_UB:VU1&amp;lang=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ercabib.ub.edu/iii/encore/record/C__Rb1680784?lang=sp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cercabib.ub.edu/iii/encore/record/C__Rb1900118?lang=spi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hyperlink" Target="https://cercabib.ub.edu/iii/encore/record/C__Rb1714420?lang=sp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ercabib.ub.edu/iii/encore/record/C__Rb1629108?lang=spi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cercabib.ub.edu/iii/encore/record/C__Rb1828195?lang=spi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it.ly/3SGUO36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bit.ly/3SVxsGO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t.ly/3kd4xi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6.xml"/><Relationship Id="rId3" Type="http://schemas.openxmlformats.org/officeDocument/2006/relationships/slide" Target="slide29.xml"/><Relationship Id="rId7" Type="http://schemas.openxmlformats.org/officeDocument/2006/relationships/slide" Target="slide6.xml"/><Relationship Id="rId12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27.xml"/><Relationship Id="rId15" Type="http://schemas.openxmlformats.org/officeDocument/2006/relationships/slide" Target="slide31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reativecommons.org/licenses/?lang=es_E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diposit.ub.edu/dspace/?locale=e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dx.cat/?locale-attribute=e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cholar.google.es/schhp?hl=es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pec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ercabib.ub.edu/permalink/34CSUC_UB/13d0big/alma991000980759706708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es.csic.es/" TargetMode="External"/><Relationship Id="rId2" Type="http://schemas.openxmlformats.org/officeDocument/2006/relationships/hyperlink" Target="https://bit.ly/3fKwWx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es/que-ofrece-el-crai/elaboracion-trabajos-academicos/plagio#alumnes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learn/index.aspx" TargetMode="External"/><Relationship Id="rId2" Type="http://schemas.openxmlformats.org/officeDocument/2006/relationships/hyperlink" Target="http://www.mla.org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que-ofereix-el-crai/citacions-bibliografiques/mendeley" TargetMode="External"/><Relationship Id="rId2" Type="http://schemas.openxmlformats.org/officeDocument/2006/relationships/hyperlink" Target="https://crai.ub.edu/es/que-ofrece-el-crai/citaciones-bibliograficas/gestores-bibliografico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sO5WCQ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35666" y="2982431"/>
            <a:ext cx="612067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Recursos y herramientas para la elaboración del TFM</a:t>
            </a:r>
          </a:p>
          <a:p>
            <a:pPr algn="ctr">
              <a:spcBef>
                <a:spcPct val="50000"/>
              </a:spcBef>
            </a:pPr>
            <a:r>
              <a:rPr lang="es-ES" altLang="es-ES" b="1" dirty="0">
                <a:solidFill>
                  <a:schemeClr val="bg1"/>
                </a:solidFill>
                <a:latin typeface="Verdana" panose="020B0604030504040204" pitchFamily="34" charset="0"/>
              </a:rPr>
              <a:t>Estudios de la Facultad de Economía y Empresa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6AC70BEC-FD2B-4FE7-97DD-5455E4195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búsqueda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331494" y="1931019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IDENTIFICAR</a:t>
            </a:r>
          </a:p>
        </p:txBody>
      </p:sp>
      <p:sp>
        <p:nvSpPr>
          <p:cNvPr id="13316" name="QuadreDeText 5"/>
          <p:cNvSpPr txBox="1">
            <a:spLocks noChangeArrowheads="1"/>
          </p:cNvSpPr>
          <p:nvPr/>
        </p:nvSpPr>
        <p:spPr bwMode="auto">
          <a:xfrm>
            <a:off x="2170117" y="3019423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Conceptos clave</a:t>
            </a:r>
          </a:p>
        </p:txBody>
      </p:sp>
      <p:sp>
        <p:nvSpPr>
          <p:cNvPr id="13317" name="QuadreDeText 7"/>
          <p:cNvSpPr txBox="1">
            <a:spLocks noChangeArrowheads="1"/>
          </p:cNvSpPr>
          <p:nvPr/>
        </p:nvSpPr>
        <p:spPr bwMode="auto">
          <a:xfrm>
            <a:off x="4795658" y="2880930"/>
            <a:ext cx="2647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información</a:t>
            </a:r>
          </a:p>
        </p:txBody>
      </p:sp>
      <p:sp>
        <p:nvSpPr>
          <p:cNvPr id="13318" name="QuadreDeText 8"/>
          <p:cNvSpPr txBox="1">
            <a:spLocks noChangeArrowheads="1"/>
          </p:cNvSpPr>
          <p:nvPr/>
        </p:nvSpPr>
        <p:spPr bwMode="auto">
          <a:xfrm>
            <a:off x="7585080" y="2880929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de información</a:t>
            </a:r>
          </a:p>
        </p:txBody>
      </p:sp>
      <p:sp>
        <p:nvSpPr>
          <p:cNvPr id="13319" name="QuadreDeText 9"/>
          <p:cNvSpPr txBox="1">
            <a:spLocks noChangeArrowheads="1"/>
          </p:cNvSpPr>
          <p:nvPr/>
        </p:nvSpPr>
        <p:spPr bwMode="auto">
          <a:xfrm>
            <a:off x="2170117" y="4306893"/>
            <a:ext cx="2447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Palabras clave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Sinónimos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Términos alternativos</a:t>
            </a:r>
          </a:p>
        </p:txBody>
      </p:sp>
      <p:sp>
        <p:nvSpPr>
          <p:cNvPr id="13320" name="QuadreDeText 11"/>
          <p:cNvSpPr txBox="1">
            <a:spLocks noChangeArrowheads="1"/>
          </p:cNvSpPr>
          <p:nvPr/>
        </p:nvSpPr>
        <p:spPr bwMode="auto">
          <a:xfrm>
            <a:off x="4794250" y="4002093"/>
            <a:ext cx="26479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Nivel de contenido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Tipología de datos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cronológico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social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Alcance geográfico</a:t>
            </a:r>
          </a:p>
        </p:txBody>
      </p:sp>
      <p:sp>
        <p:nvSpPr>
          <p:cNvPr id="13321" name="QuadreDeText 12"/>
          <p:cNvSpPr txBox="1">
            <a:spLocks noChangeArrowheads="1"/>
          </p:cNvSpPr>
          <p:nvPr/>
        </p:nvSpPr>
        <p:spPr bwMode="auto">
          <a:xfrm>
            <a:off x="7678738" y="4306888"/>
            <a:ext cx="2476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Catálogos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datos</a:t>
            </a:r>
          </a:p>
          <a:p>
            <a:pPr algn="ctr"/>
            <a:r>
              <a:rPr lang="es-ES" altLang="es-ES" sz="1600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grpSp>
        <p:nvGrpSpPr>
          <p:cNvPr id="3" name="Agrupa 2"/>
          <p:cNvGrpSpPr/>
          <p:nvPr/>
        </p:nvGrpSpPr>
        <p:grpSpPr>
          <a:xfrm>
            <a:off x="1974850" y="2768600"/>
            <a:ext cx="8242300" cy="3384550"/>
            <a:chOff x="515938" y="2768600"/>
            <a:chExt cx="8242300" cy="3384550"/>
          </a:xfrm>
        </p:grpSpPr>
        <p:sp>
          <p:nvSpPr>
            <p:cNvPr id="2" name="Rectangle 1"/>
            <p:cNvSpPr/>
            <p:nvPr/>
          </p:nvSpPr>
          <p:spPr>
            <a:xfrm>
              <a:off x="515938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00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49963" y="2768600"/>
              <a:ext cx="2708275" cy="3384550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4931396" y="6145416"/>
            <a:ext cx="23292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https://cercabib.ub.edu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331494" y="1936750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CERCABIB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534" y="3140973"/>
            <a:ext cx="8024943" cy="190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0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85064" y="6165309"/>
            <a:ext cx="496475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https://crai.ub.edu/es/recursos-de-informacion/thub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1494" y="1948770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TESAURUS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2" y="2876861"/>
            <a:ext cx="8038800" cy="2116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1494" y="1947416"/>
            <a:ext cx="3529012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CCUC/PUC</a:t>
            </a:r>
          </a:p>
        </p:txBody>
      </p:sp>
      <p:grpSp>
        <p:nvGrpSpPr>
          <p:cNvPr id="7" name="Agrupa 6"/>
          <p:cNvGrpSpPr/>
          <p:nvPr/>
        </p:nvGrpSpPr>
        <p:grpSpPr>
          <a:xfrm>
            <a:off x="2083800" y="2996952"/>
            <a:ext cx="8024400" cy="2477640"/>
            <a:chOff x="559800" y="2996952"/>
            <a:chExt cx="8024400" cy="2477640"/>
          </a:xfrm>
        </p:grpSpPr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800" y="2996952"/>
              <a:ext cx="8024400" cy="247764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7088" y="5157192"/>
              <a:ext cx="1152624" cy="31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5688" y="5157192"/>
              <a:ext cx="1152624" cy="31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1" name="1 CuadroTexto">
            <a:extLst>
              <a:ext uri="{FF2B5EF4-FFF2-40B4-BE49-F238E27FC236}">
                <a16:creationId xmlns:a16="http://schemas.microsoft.com/office/drawing/2014/main" id="{AEF80856-1BE3-47FC-958D-9EDAE59904F0}"/>
              </a:ext>
            </a:extLst>
          </p:cNvPr>
          <p:cNvSpPr txBox="1"/>
          <p:nvPr/>
        </p:nvSpPr>
        <p:spPr>
          <a:xfrm>
            <a:off x="4931396" y="6145416"/>
            <a:ext cx="23292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https://cercabib.ub.edu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A255D61C-17D6-446C-9C88-E0583CAE1AEA}"/>
              </a:ext>
            </a:extLst>
          </p:cNvPr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MULTIDISCIPLINARIAS</a:t>
            </a:r>
          </a:p>
        </p:txBody>
      </p:sp>
      <p:sp>
        <p:nvSpPr>
          <p:cNvPr id="12" name="AutoShape 6" descr="Resultado de imagen de WEB OF SCIENCE LOGO">
            <a:extLst>
              <a:ext uri="{FF2B5EF4-FFF2-40B4-BE49-F238E27FC236}">
                <a16:creationId xmlns:a16="http://schemas.microsoft.com/office/drawing/2014/main" id="{A5521CF2-C441-4B31-91BD-595845D6C0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7088" y="5037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tge 15">
            <a:hlinkClick r:id="rId2"/>
            <a:extLst>
              <a:ext uri="{FF2B5EF4-FFF2-40B4-BE49-F238E27FC236}">
                <a16:creationId xmlns:a16="http://schemas.microsoft.com/office/drawing/2014/main" id="{E75E1760-87A8-42F9-83B4-B8484C797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780928"/>
            <a:ext cx="1783085" cy="1783085"/>
          </a:xfrm>
          <a:prstGeom prst="rect">
            <a:avLst/>
          </a:prstGeom>
        </p:spPr>
      </p:pic>
      <p:pic>
        <p:nvPicPr>
          <p:cNvPr id="17" name="Imatge 16">
            <a:hlinkClick r:id="rId4"/>
            <a:extLst>
              <a:ext uri="{FF2B5EF4-FFF2-40B4-BE49-F238E27FC236}">
                <a16:creationId xmlns:a16="http://schemas.microsoft.com/office/drawing/2014/main" id="{250D77CC-B7CF-4D21-B44E-2E0CA89E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56" y="4761559"/>
            <a:ext cx="3555371" cy="1021031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CBAAFDB5-AEFE-4D07-BDB9-CB2990DC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BF3CF37-BC3E-4BDE-90A0-8BF246D5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965522"/>
            <a:ext cx="3990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1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ESPECIALIZADAS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tge 10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98" y="3737422"/>
            <a:ext cx="3028339" cy="600060"/>
          </a:xfrm>
          <a:prstGeom prst="rect">
            <a:avLst/>
          </a:prstGeom>
        </p:spPr>
      </p:pic>
      <p:pic>
        <p:nvPicPr>
          <p:cNvPr id="18" name="Imatge 1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0" y="3015374"/>
            <a:ext cx="2376264" cy="455355"/>
          </a:xfrm>
          <a:prstGeom prst="rect">
            <a:avLst/>
          </a:prstGeom>
        </p:spPr>
      </p:pic>
      <p:pic>
        <p:nvPicPr>
          <p:cNvPr id="21" name="Imatge 2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25" y="4590015"/>
            <a:ext cx="1224136" cy="751831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645448"/>
            <a:ext cx="2771800" cy="673119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2375A330-8074-454B-8293-A895389CB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759831"/>
            <a:ext cx="3718226" cy="8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4944884" y="6145416"/>
            <a:ext cx="23022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https://bit.ly/3SGUO36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641" y="2636917"/>
            <a:ext cx="7856727" cy="31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datos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OF SCIENCE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4963311" y="6145416"/>
            <a:ext cx="2265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https://bit.ly/3SVxsGO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369" y="2583069"/>
            <a:ext cx="6957273" cy="33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del CRAI: Bases de </a:t>
            </a:r>
            <a:r>
              <a:rPr lang="ca-ES" altLang="es-ES" sz="2400" b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4028241" y="1936750"/>
            <a:ext cx="4135529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FACTIVA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5099683" y="6069533"/>
            <a:ext cx="2135521" cy="30777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https://bit.ly/3kd4xiP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00" y="3140968"/>
            <a:ext cx="7560000" cy="180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7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abierto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459" name="Picture 2" descr="http://www.ub.edu/web/ub/galeries/imatges/noticies/2012/03/logo-acces-o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276475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363" y="2276475"/>
            <a:ext cx="3600450" cy="360045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19461" name="QuadreDeText 3"/>
          <p:cNvSpPr txBox="1">
            <a:spLocks noChangeArrowheads="1"/>
          </p:cNvSpPr>
          <p:nvPr/>
        </p:nvSpPr>
        <p:spPr bwMode="auto">
          <a:xfrm>
            <a:off x="6600830" y="2676525"/>
            <a:ext cx="33115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... </a:t>
            </a:r>
            <a:r>
              <a:rPr lang="es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disponibilidad gratuita en Internet público, permitiendo a cualquier usuario leer, descargar, copiar, distribuir, imprimir, buscar o usarlos con cualquier propósito legal, sin ninguna barrera financiera, legal o técnica, fuera de las que son inseparables de las que implica acceder a Internet mismo</a:t>
            </a:r>
            <a:r>
              <a:rPr lang="ca-ES" altLang="es-ES" sz="1600" dirty="0">
                <a:solidFill>
                  <a:srgbClr val="4D4D4D"/>
                </a:solidFill>
                <a:latin typeface="Calibri" panose="020F0502020204030204" pitchFamily="34" charset="0"/>
              </a:rPr>
              <a:t>...</a:t>
            </a:r>
          </a:p>
          <a:p>
            <a:endParaRPr lang="ca-ES" altLang="es-ES" sz="16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endParaRPr lang="ca-ES" altLang="es-ES" sz="16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r"/>
            <a:r>
              <a:rPr lang="ca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Iniciativa de Budapest, </a:t>
            </a:r>
            <a:r>
              <a:rPr lang="es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febrero</a:t>
            </a:r>
            <a:r>
              <a:rPr lang="ca-ES" altLang="es-ES" sz="1600" i="1" dirty="0">
                <a:solidFill>
                  <a:srgbClr val="4D4D4D"/>
                </a:solidFill>
                <a:latin typeface="Calibri" panose="020F0502020204030204" pitchFamily="34" charset="0"/>
              </a:rPr>
              <a:t> 2002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79851" y="6145416"/>
            <a:ext cx="437517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http://www.budapestopenaccessinitiative.org/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QuadreDeText 1"/>
          <p:cNvSpPr txBox="1">
            <a:spLocks noChangeArrowheads="1"/>
          </p:cNvSpPr>
          <p:nvPr/>
        </p:nvSpPr>
        <p:spPr bwMode="auto">
          <a:xfrm>
            <a:off x="2207568" y="1209247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0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y herramientas para la elaboración del TFM</a:t>
            </a:r>
            <a:endParaRPr lang="es-ES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063552" y="1609357"/>
            <a:ext cx="8064896" cy="46357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anchor="t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sldjump"/>
              </a:rPr>
              <a:t>Elaboración del trabajo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 action="ppaction://hlinksldjump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Planificación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5" action="ppaction://hlinksldjump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Escoger el tema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 action="ppaction://hlinksldjump"/>
              </a:rPr>
              <a:t>Fundamentación teórica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 action="ppaction://hlinksldjump"/>
              </a:rPr>
              <a:t>Fuentes de información y operadores booleanos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 action="ppaction://hlinksldjump"/>
              </a:rPr>
              <a:t>Búsqueda de información: herramientas y estrategias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 action="ppaction://hlinksldjump"/>
              </a:rPr>
              <a:t>Estrategia de búsqueda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 action="ppaction://hlinksldjump"/>
              </a:rPr>
              <a:t>Recursos del CRAI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 action="ppaction://hlinksldjump"/>
              </a:rPr>
              <a:t>Acceso abierto. Concepto y recursos 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3" action="ppaction://hlinksldjump"/>
              </a:rPr>
              <a:t>Otros recursos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Criterios </a:t>
            </a:r>
            <a:r>
              <a:rPr lang="es-ES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4" action="ppaction://hlinksldjump"/>
              </a:rPr>
              <a:t>para</a:t>
            </a:r>
            <a:r>
              <a:rPr lang="es-ES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evaluar la información</a:t>
            </a:r>
            <a:endParaRPr lang="es-ES" b="1" dirty="0">
              <a:solidFill>
                <a:srgbClr val="005EA4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 action="ppaction://hlinksldjump"/>
              </a:rPr>
              <a:t>Pautas de utilización de obras ajenas: derechos de autor, el plagio</a:t>
            </a:r>
            <a:endParaRPr lang="es-ES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s-ES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5" action="ppaction://hlinksldjump"/>
              </a:rPr>
              <a:t>Cómo citar y gestionar bibliografía</a:t>
            </a:r>
            <a:endParaRPr lang="es-ES" sz="20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6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 abierto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CREATIVE COMMONS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652066" y="6097069"/>
            <a:ext cx="488787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https://creativecommons.org/licenses/?lang=es_ES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0508D0A8-420B-4A2D-8205-C6B1571D3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743178"/>
            <a:ext cx="7200000" cy="32061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170028" y="1971820"/>
            <a:ext cx="3851944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REPOSITORIO DIGITAL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054758" y="6145416"/>
            <a:ext cx="208249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http://diposit.ub.edu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2">
            <a:extLst>
              <a:ext uri="{FF2B5EF4-FFF2-40B4-BE49-F238E27FC236}">
                <a16:creationId xmlns:a16="http://schemas.microsoft.com/office/drawing/2014/main" id="{8F0934CB-863B-484A-AF00-CA4516A3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acceso abierto en la UB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000" y="2835311"/>
            <a:ext cx="7200000" cy="28082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CuadroTexto"/>
          <p:cNvSpPr txBox="1"/>
          <p:nvPr/>
        </p:nvSpPr>
        <p:spPr>
          <a:xfrm>
            <a:off x="5087423" y="6145416"/>
            <a:ext cx="20171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https://www.tdx.cat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TDX</a:t>
            </a:r>
          </a:p>
        </p:txBody>
      </p:sp>
      <p:sp>
        <p:nvSpPr>
          <p:cNvPr id="10" name="QuadreDeText 2">
            <a:extLst>
              <a:ext uri="{FF2B5EF4-FFF2-40B4-BE49-F238E27FC236}">
                <a16:creationId xmlns:a16="http://schemas.microsoft.com/office/drawing/2014/main" id="{6D0A4F75-66EE-40BE-89AD-801F73F1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acceso abierto en la UB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FE7B27C0-174A-467E-A5D7-50F9AA22C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82" y="2543527"/>
            <a:ext cx="6199435" cy="34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Open Access (OA)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332293" y="1916832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DOAJ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5304064" y="6145416"/>
            <a:ext cx="1726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https://doaj.org/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8430" y="2684836"/>
            <a:ext cx="7210821" cy="31924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ACADÉMICO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907188" y="6145416"/>
            <a:ext cx="25204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https://scholar.google.es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000" y="2536760"/>
            <a:ext cx="7560000" cy="3408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RePEc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 OA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38" y="2550023"/>
            <a:ext cx="6480000" cy="3355714"/>
          </a:xfrm>
          <a:prstGeom prst="rect">
            <a:avLst/>
          </a:prstGeom>
        </p:spPr>
      </p:pic>
      <p:sp>
        <p:nvSpPr>
          <p:cNvPr id="9" name="3 CuadroTexto"/>
          <p:cNvSpPr txBox="1"/>
          <p:nvPr/>
        </p:nvSpPr>
        <p:spPr>
          <a:xfrm>
            <a:off x="5226215" y="6145416"/>
            <a:ext cx="173957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http://repec.org/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77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DIALNET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15331" y="6145416"/>
            <a:ext cx="25971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https://dialnet.unirioja.es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00" y="2646580"/>
            <a:ext cx="5760000" cy="31891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recursos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4332293" y="1936750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ÍnDICEs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CSIC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378205" y="5314950"/>
            <a:ext cx="557847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Texto completo Cercabib: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https://bit.ly/3fKwWx6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 gratuita sumarios: </a:t>
            </a: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https://indices.csic.es/</a:t>
            </a:r>
            <a:endParaRPr 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000" y="2780928"/>
            <a:ext cx="6480000" cy="22086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Criterios para evaluar la información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244776" y="2312807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90000" rIns="91440" bIns="90000" anchor="t">
            <a:no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AUTORÍA</a:t>
            </a:r>
            <a:endParaRPr lang="es-ES" sz="20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2244776" y="3368803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ACTUALIDAD</a:t>
            </a:r>
            <a:endParaRPr lang="ca-ES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2244776" y="4424799"/>
            <a:ext cx="2300400" cy="48960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 bIns="90000">
            <a:no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CONTENIDO</a:t>
            </a:r>
            <a:endParaRPr lang="ca-ES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2299965" y="5480795"/>
            <a:ext cx="2190022" cy="489534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90000" bIns="90000"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OBJETIVIDAD</a:t>
            </a:r>
          </a:p>
        </p:txBody>
      </p:sp>
      <p:sp>
        <p:nvSpPr>
          <p:cNvPr id="28679" name="QuadreDeText 9"/>
          <p:cNvSpPr txBox="1">
            <a:spLocks noChangeArrowheads="1"/>
          </p:cNvSpPr>
          <p:nvPr/>
        </p:nvSpPr>
        <p:spPr bwMode="auto">
          <a:xfrm>
            <a:off x="4901807" y="2270185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¿Quién es el autor? ¿Experto en su campo? ¿Cita las fuentes? ¿Incluye datos de contacto?</a:t>
            </a:r>
          </a:p>
        </p:txBody>
      </p:sp>
      <p:sp>
        <p:nvSpPr>
          <p:cNvPr id="28680" name="QuadreDeText 11"/>
          <p:cNvSpPr txBox="1">
            <a:spLocks noChangeArrowheads="1"/>
          </p:cNvSpPr>
          <p:nvPr/>
        </p:nvSpPr>
        <p:spPr bwMode="auto">
          <a:xfrm>
            <a:off x="4903077" y="3326678"/>
            <a:ext cx="5329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fácil localizar los datos de publicación o actualización?</a:t>
            </a:r>
          </a:p>
        </p:txBody>
      </p:sp>
      <p:sp>
        <p:nvSpPr>
          <p:cNvPr id="28681" name="QuadreDeText 12"/>
          <p:cNvSpPr txBox="1">
            <a:spLocks noChangeArrowheads="1"/>
          </p:cNvSpPr>
          <p:nvPr/>
        </p:nvSpPr>
        <p:spPr bwMode="auto">
          <a:xfrm>
            <a:off x="4901801" y="4377216"/>
            <a:ext cx="53292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pertinente, útil y relevante para tu trabajo? ¿Tiene bibliografía? ¿Contiene errores?</a:t>
            </a:r>
          </a:p>
        </p:txBody>
      </p:sp>
      <p:sp>
        <p:nvSpPr>
          <p:cNvPr id="28682" name="QuadreDeText 13"/>
          <p:cNvSpPr txBox="1">
            <a:spLocks noChangeArrowheads="1"/>
          </p:cNvSpPr>
          <p:nvPr/>
        </p:nvSpPr>
        <p:spPr bwMode="auto">
          <a:xfrm>
            <a:off x="4901801" y="5310068"/>
            <a:ext cx="5329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¿Es imparcial y exacta? ¿Contiene opiniones, están razonadas? ¿La información está verificada con citaciones?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Pautas de utilización de obras ajenas: derechos de autor, el plagio</a:t>
            </a: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Elaboración del trabajo</a:t>
            </a:r>
          </a:p>
          <a:p>
            <a:pPr algn="ctr"/>
            <a:endParaRPr lang="ca-ES" alt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Pautas de utilización de obras ajenas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2279650" y="2293938"/>
            <a:ext cx="7632700" cy="2498571"/>
            <a:chOff x="827088" y="2293938"/>
            <a:chExt cx="7632700" cy="2498571"/>
          </a:xfrm>
        </p:grpSpPr>
        <p:sp>
          <p:nvSpPr>
            <p:cNvPr id="4" name="QuadreDeText 3"/>
            <p:cNvSpPr txBox="1"/>
            <p:nvPr/>
          </p:nvSpPr>
          <p:spPr>
            <a:xfrm>
              <a:off x="827088" y="2293938"/>
              <a:ext cx="3527425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DERECHOS DE AUTOR</a:t>
              </a:r>
            </a:p>
          </p:txBody>
        </p:sp>
        <p:sp>
          <p:nvSpPr>
            <p:cNvPr id="5" name="QuadreDeText 4"/>
            <p:cNvSpPr txBox="1"/>
            <p:nvPr/>
          </p:nvSpPr>
          <p:spPr>
            <a:xfrm>
              <a:off x="4932363" y="2293938"/>
              <a:ext cx="3527425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 PLAGIO</a:t>
              </a:r>
            </a:p>
          </p:txBody>
        </p:sp>
        <p:sp>
          <p:nvSpPr>
            <p:cNvPr id="31749" name="QuadreDeText 1"/>
            <p:cNvSpPr txBox="1">
              <a:spLocks noChangeArrowheads="1"/>
            </p:cNvSpPr>
            <p:nvPr/>
          </p:nvSpPr>
          <p:spPr bwMode="auto">
            <a:xfrm>
              <a:off x="827088" y="3068960"/>
              <a:ext cx="352742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6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Respetar los derechos de autor. No se puede utilizar una obra sin autorización expresa del autor o titular de los derechos, a no ser que se indique lo contrario</a:t>
              </a:r>
            </a:p>
          </p:txBody>
        </p:sp>
        <p:sp>
          <p:nvSpPr>
            <p:cNvPr id="31750" name="QuadreDeText 6"/>
            <p:cNvSpPr txBox="1">
              <a:spLocks noChangeArrowheads="1"/>
            </p:cNvSpPr>
            <p:nvPr/>
          </p:nvSpPr>
          <p:spPr bwMode="auto">
            <a:xfrm>
              <a:off x="4932363" y="3068960"/>
              <a:ext cx="3527425" cy="17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16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El plagio es “el acto de presentar el trabajo de otro o sus ideas como propias” (CRAI UB, 2007)</a:t>
              </a:r>
            </a:p>
            <a:p>
              <a:pPr algn="ctr"/>
              <a:endParaRPr lang="ca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/>
              <a:r>
                <a:rPr lang="ca-ES" altLang="es-ES" sz="10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2"/>
                </a:rPr>
                <a:t>-&gt; Recursos sobre el plagio en el CRAI</a:t>
              </a:r>
              <a:endParaRPr lang="ca-ES" altLang="es-E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s-ES" altLang="es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" name="Agrupa 1"/>
          <p:cNvGrpSpPr/>
          <p:nvPr/>
        </p:nvGrpSpPr>
        <p:grpSpPr>
          <a:xfrm>
            <a:off x="2279650" y="4884738"/>
            <a:ext cx="7632700" cy="1439862"/>
            <a:chOff x="827088" y="4884738"/>
            <a:chExt cx="7632700" cy="1439862"/>
          </a:xfrm>
        </p:grpSpPr>
        <p:sp>
          <p:nvSpPr>
            <p:cNvPr id="8" name="Rectangle 7"/>
            <p:cNvSpPr/>
            <p:nvPr/>
          </p:nvSpPr>
          <p:spPr>
            <a:xfrm>
              <a:off x="827088" y="4884738"/>
              <a:ext cx="7632700" cy="1439862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752" name="QuadreDeText 2"/>
            <p:cNvSpPr txBox="1">
              <a:spLocks noChangeArrowheads="1"/>
            </p:cNvSpPr>
            <p:nvPr/>
          </p:nvSpPr>
          <p:spPr bwMode="auto">
            <a:xfrm>
              <a:off x="935037" y="5019893"/>
              <a:ext cx="7416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Utilizaremos</a:t>
              </a:r>
              <a:r>
                <a:rPr lang="ca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nuestras</a:t>
              </a:r>
              <a:r>
                <a:rPr lang="ca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propias palabras para expresar ideas de otros, pero incluyendo siempre las referencias bibliográficas de las fuentes</a:t>
              </a:r>
            </a:p>
            <a:p>
              <a:pPr>
                <a:buFont typeface="Wingdings" panose="05000000000000000000" pitchFamily="2" charset="2"/>
                <a:buChar char="q"/>
              </a:pPr>
              <a:r>
                <a:rPr lang="es-ES" altLang="es-ES" sz="1400" dirty="0">
                  <a:solidFill>
                    <a:srgbClr val="4D4D4D"/>
                  </a:solidFill>
                  <a:latin typeface="Verdana"/>
                  <a:ea typeface="Verdana"/>
                  <a:cs typeface="Verdana" panose="020B0604030504040204" pitchFamily="34" charset="0"/>
                </a:rPr>
                <a:t>Si citamos literalmente un fragmento de un libro, artículo de revista, contenido de Internet... lo escribiremos entre comillas y haremos constar los datos del autor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QuadreDeText 4"/>
          <p:cNvSpPr txBox="1">
            <a:spLocks noChangeArrowheads="1"/>
          </p:cNvSpPr>
          <p:nvPr/>
        </p:nvSpPr>
        <p:spPr bwMode="auto">
          <a:xfrm>
            <a:off x="2387600" y="2492380"/>
            <a:ext cx="7416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Cómo citar y gestionar bibliografía</a:t>
            </a: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28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819" name="Agrupa 5"/>
          <p:cNvGrpSpPr>
            <a:grpSpLocks/>
          </p:cNvGrpSpPr>
          <p:nvPr/>
        </p:nvGrpSpPr>
        <p:grpSpPr bwMode="auto">
          <a:xfrm>
            <a:off x="2279650" y="2998786"/>
            <a:ext cx="7632700" cy="2065336"/>
            <a:chOff x="827089" y="2946822"/>
            <a:chExt cx="7632699" cy="2066354"/>
          </a:xfrm>
        </p:grpSpPr>
        <p:sp>
          <p:nvSpPr>
            <p:cNvPr id="5" name="Rectangle 4"/>
            <p:cNvSpPr/>
            <p:nvPr/>
          </p:nvSpPr>
          <p:spPr>
            <a:xfrm>
              <a:off x="827089" y="2946822"/>
              <a:ext cx="7632699" cy="2066354"/>
            </a:xfrm>
            <a:prstGeom prst="rect">
              <a:avLst/>
            </a:prstGeom>
            <a:noFill/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825" name="QuadreDeText 2"/>
            <p:cNvSpPr txBox="1">
              <a:spLocks noChangeArrowheads="1"/>
            </p:cNvSpPr>
            <p:nvPr/>
          </p:nvSpPr>
          <p:spPr bwMode="auto">
            <a:xfrm>
              <a:off x="899592" y="3258850"/>
              <a:ext cx="7344816" cy="1385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ES" altLang="es-ES" sz="14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Citaciones en el texto</a:t>
              </a:r>
            </a:p>
            <a:p>
              <a:endPara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 autor: (Marina, 2011)</a:t>
              </a: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Dos autores: (García, &amp; </a:t>
              </a:r>
              <a:r>
                <a:rPr lang="es-ES" altLang="es-ES" sz="14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Magaz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2009)</a:t>
              </a: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Hasta 5 autores: (Smith, Johnson, Williams, Jones &amp; Davis, 2000)</a:t>
              </a:r>
            </a:p>
            <a:p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Seis o más autores: (</a:t>
              </a:r>
              <a:r>
                <a:rPr lang="es-ES" altLang="es-ES" sz="1400" dirty="0" err="1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Corbillon</a:t>
              </a:r>
              <a:r>
                <a:rPr lang="es-ES" altLang="es-ES" sz="1400" dirty="0">
                  <a:solidFill>
                    <a:srgbClr val="4D4D4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et al., 2008)</a:t>
              </a:r>
            </a:p>
          </p:txBody>
        </p:sp>
      </p:grpSp>
      <p:sp>
        <p:nvSpPr>
          <p:cNvPr id="34822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2998788"/>
            <a:ext cx="7632700" cy="26416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45" name="QuadreDeText 2"/>
          <p:cNvSpPr txBox="1">
            <a:spLocks noChangeArrowheads="1"/>
          </p:cNvSpPr>
          <p:nvPr/>
        </p:nvSpPr>
        <p:spPr bwMode="auto">
          <a:xfrm>
            <a:off x="2424118" y="3308350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Libros</a:t>
            </a:r>
          </a:p>
          <a:p>
            <a:endParaRPr lang="ca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Apellido, Inicial nombre. (año). </a:t>
            </a:r>
            <a:r>
              <a:rPr lang="es-ES" altLang="es-ES" sz="1400" b="1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en cursiva: Subtítulo</a:t>
            </a:r>
            <a:r>
              <a:rPr lang="es-ES" altLang="es-ES" sz="1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(# edición). Ciudad: Editorial.</a:t>
            </a:r>
          </a:p>
          <a:p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Codina, L. (1996). 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digital: Una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sobre la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electrònica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el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l’edició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(2a ed.). Barcelona: Generalitat de Catalunya, Centre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d’Investigació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2">
            <a:extLst>
              <a:ext uri="{FF2B5EF4-FFF2-40B4-BE49-F238E27FC236}">
                <a16:creationId xmlns:a16="http://schemas.microsoft.com/office/drawing/2014/main" id="{D6A92BAA-8232-4493-A17C-2BB9F3392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2998793"/>
            <a:ext cx="7632700" cy="2808287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68" name="QuadreDeText 2"/>
          <p:cNvSpPr txBox="1">
            <a:spLocks noChangeArrowheads="1"/>
          </p:cNvSpPr>
          <p:nvPr/>
        </p:nvSpPr>
        <p:spPr bwMode="auto">
          <a:xfrm>
            <a:off x="2424118" y="3390900"/>
            <a:ext cx="7343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Artículos de revista</a:t>
            </a:r>
          </a:p>
          <a:p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Apellido, N. (fecha). Título del artículo: Subtítulo del artículo.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Título de la revista en cursiva: Subtítulo, # volumen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en cursiva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(# del número), # primera página </a:t>
            </a:r>
            <a:r>
              <a:rPr lang="es-ES" altLang="es-ES" sz="1400" b="1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del artículo-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# última página del artículo.</a:t>
            </a:r>
          </a:p>
          <a:p>
            <a:endParaRPr lang="es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Heery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 (1998).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Organització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biblioteca: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Repàs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d’estructures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Ítem: Revista de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biblioteconomia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es-ES" altLang="es-ES" sz="1400" i="1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documentació</a:t>
            </a:r>
            <a:r>
              <a:rPr lang="es-ES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23</a:t>
            </a:r>
            <a:r>
              <a:rPr lang="es-ES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8-15.</a:t>
            </a: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DB75DCF0-09D2-47C5-8FD4-3768BCE7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650" y="2998788"/>
            <a:ext cx="7632700" cy="2374900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2" name="QuadreDeText 2"/>
          <p:cNvSpPr txBox="1">
            <a:spLocks noChangeArrowheads="1"/>
          </p:cNvSpPr>
          <p:nvPr/>
        </p:nvSpPr>
        <p:spPr bwMode="auto">
          <a:xfrm>
            <a:off x="2424118" y="3451230"/>
            <a:ext cx="7343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Páginas web</a:t>
            </a:r>
          </a:p>
          <a:p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Autor. (año). </a:t>
            </a:r>
            <a:r>
              <a:rPr lang="es-ES" altLang="es-ES" sz="1400" b="1" i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Título en cursiva</a:t>
            </a:r>
            <a:r>
              <a:rPr lang="es-ES" altLang="es-ES" sz="1400" b="1" dirty="0">
                <a:solidFill>
                  <a:srgbClr val="4D4D4D"/>
                </a:solidFill>
                <a:latin typeface="Verdana"/>
                <a:ea typeface="Verdana"/>
                <a:cs typeface="Verdana" panose="020B0604030504040204" pitchFamily="34" charset="0"/>
              </a:rPr>
              <a:t>. Recuperado de </a:t>
            </a:r>
            <a:r>
              <a:rPr lang="es-ES" altLang="es-ES" sz="1400" b="1" dirty="0">
                <a:solidFill>
                  <a:srgbClr val="005EA4"/>
                </a:solidFill>
                <a:latin typeface="Verdana"/>
                <a:ea typeface="Verdana"/>
                <a:cs typeface="Verdana" panose="020B0604030504040204" pitchFamily="34" charset="0"/>
              </a:rPr>
              <a:t>http://dirección URL</a:t>
            </a:r>
            <a:endParaRPr lang="es-ES" altLang="es-ES" sz="1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altLang="es-ES" sz="1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</a:t>
            </a:r>
            <a:r>
              <a:rPr lang="fr-FR" altLang="es-ES" sz="140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fr-FR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Association. (2003). </a:t>
            </a:r>
            <a:r>
              <a:rPr lang="fr-FR" altLang="es-ES" sz="1400" i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MLA Style.</a:t>
            </a:r>
            <a:r>
              <a:rPr lang="fr-FR" altLang="es-ES" sz="1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Recuperado de </a:t>
            </a:r>
            <a:r>
              <a:rPr lang="fr-FR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http://www.mla.org</a:t>
            </a:r>
            <a:endParaRPr lang="ca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5655346" y="6024865"/>
            <a:ext cx="1024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APA </a:t>
            </a:r>
            <a:r>
              <a:rPr lang="es-ES" altLang="es-E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style</a:t>
            </a:r>
            <a:endParaRPr lang="es-ES" altLang="es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F6CC44A9-DB28-42F6-880D-0C4B87866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4332293" y="2163763"/>
            <a:ext cx="3527425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FORMATO APA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3"/>
          <p:cNvSpPr txBox="1"/>
          <p:nvPr/>
        </p:nvSpPr>
        <p:spPr>
          <a:xfrm>
            <a:off x="3836875" y="1936750"/>
            <a:ext cx="4518261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ca-E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a-ES" dirty="0"/>
              <a:t>GESTORES BIBLIOGRÁFICOS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980867" y="6144453"/>
            <a:ext cx="82302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https://crai.ub.edu/es/que-ofrece-el-crai/citaciones-bibliograficas/gestores-bibliograficos</a:t>
            </a:r>
            <a:endParaRPr lang="es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2">
            <a:extLst>
              <a:ext uri="{FF2B5EF4-FFF2-40B4-BE49-F238E27FC236}">
                <a16:creationId xmlns:a16="http://schemas.microsoft.com/office/drawing/2014/main" id="{AA132F45-4AE4-4137-96E1-BFDFE6EC9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Cómo citar y gestionar bibliografía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4" descr="http://www.publishingtechnology.com/wp-content/uploads/2013/04/mendele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013213"/>
            <a:ext cx="1591560" cy="15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27800" y="3103099"/>
            <a:ext cx="3312616" cy="2126102"/>
          </a:xfrm>
          <a:prstGeom prst="rect">
            <a:avLst/>
          </a:prstGeom>
          <a:noFill/>
          <a:ln>
            <a:solidFill>
              <a:srgbClr val="005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698394" y="3319769"/>
            <a:ext cx="307001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una biblioteca personal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Importar </a:t>
            </a: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Organizar en carpetas</a:t>
            </a:r>
          </a:p>
          <a:p>
            <a:pPr>
              <a:lnSpc>
                <a:spcPts val="1500"/>
              </a:lnSpc>
              <a:buClr>
                <a:srgbClr val="005EA4"/>
              </a:buClr>
              <a:buSzPct val="80000"/>
              <a:buFont typeface="Wingdings" panose="05000000000000000000" pitchFamily="2" charset="2"/>
              <a:buChar char="ü"/>
            </a:pPr>
            <a:r>
              <a:rPr lang="es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Incluir citaciones en procesadores de texto y generar bibliografías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a-ES" altLang="es-ES" sz="13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Crear un perfil personal</a:t>
            </a:r>
          </a:p>
        </p:txBody>
      </p:sp>
      <p:pic>
        <p:nvPicPr>
          <p:cNvPr id="14" name="Imat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08" y="4876653"/>
            <a:ext cx="2761020" cy="614579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592" y="2924134"/>
            <a:ext cx="1981692" cy="118783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0CF85834-E6B4-421A-8466-E27FD8663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917816" y="255236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pic>
        <p:nvPicPr>
          <p:cNvPr id="10" name="Imagen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4354040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5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eDeText 1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38501"/>
              </p:ext>
            </p:extLst>
          </p:nvPr>
        </p:nvGraphicFramePr>
        <p:xfrm>
          <a:off x="5159896" y="2132857"/>
          <a:ext cx="5535613" cy="33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ACTIVIDADES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Oc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Nv</a:t>
                      </a: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Dc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</a:t>
                      </a:r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005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Escoger</a:t>
                      </a:r>
                      <a:r>
                        <a:rPr lang="ca-ES" b="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el tema</a:t>
                      </a:r>
                      <a:endParaRPr lang="es-ES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Búsqueda</a:t>
                      </a:r>
                      <a:r>
                        <a:rPr lang="ca-ES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</a:t>
                      </a:r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Redacción</a:t>
                      </a:r>
                      <a:r>
                        <a:rPr lang="es-ES" b="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del trabajo</a:t>
                      </a:r>
                      <a:endParaRPr lang="es-ES" b="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l"/>
                      <a:r>
                        <a:rPr lang="es-ES" b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74504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4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QuadreDeText 1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Escoger el tema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F4F36692-C2CF-4A35-958C-7FF2B907A437}"/>
              </a:ext>
            </a:extLst>
          </p:cNvPr>
          <p:cNvGrpSpPr/>
          <p:nvPr/>
        </p:nvGrpSpPr>
        <p:grpSpPr>
          <a:xfrm>
            <a:off x="6528126" y="2224622"/>
            <a:ext cx="3888354" cy="3745004"/>
            <a:chOff x="6189678" y="2186171"/>
            <a:chExt cx="3888354" cy="3745004"/>
          </a:xfrm>
        </p:grpSpPr>
        <p:sp>
          <p:nvSpPr>
            <p:cNvPr id="7181" name="QuadreDeText 25"/>
            <p:cNvSpPr txBox="1">
              <a:spLocks noChangeArrowheads="1"/>
            </p:cNvSpPr>
            <p:nvPr/>
          </p:nvSpPr>
          <p:spPr bwMode="auto">
            <a:xfrm>
              <a:off x="6189681" y="2186171"/>
              <a:ext cx="3888342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Lluvia de ideas</a:t>
              </a:r>
            </a:p>
          </p:txBody>
        </p:sp>
        <p:sp>
          <p:nvSpPr>
            <p:cNvPr id="4" name="Fletxa cap avall 3"/>
            <p:cNvSpPr/>
            <p:nvPr/>
          </p:nvSpPr>
          <p:spPr bwMode="auto">
            <a:xfrm>
              <a:off x="8014842" y="2721161"/>
              <a:ext cx="310680" cy="223837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183" name="QuadreDeText 27"/>
            <p:cNvSpPr txBox="1">
              <a:spLocks noChangeArrowheads="1"/>
            </p:cNvSpPr>
            <p:nvPr/>
          </p:nvSpPr>
          <p:spPr bwMode="auto">
            <a:xfrm>
              <a:off x="6189681" y="3023439"/>
              <a:ext cx="3888342" cy="400107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ca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Mapa conceptual</a:t>
              </a:r>
            </a:p>
          </p:txBody>
        </p:sp>
        <p:sp>
          <p:nvSpPr>
            <p:cNvPr id="7184" name="QuadreDeText 28"/>
            <p:cNvSpPr txBox="1">
              <a:spLocks noChangeArrowheads="1"/>
            </p:cNvSpPr>
            <p:nvPr/>
          </p:nvSpPr>
          <p:spPr bwMode="auto">
            <a:xfrm>
              <a:off x="6190244" y="3863770"/>
              <a:ext cx="3887788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Puntos fuertes y débiles</a:t>
              </a:r>
            </a:p>
          </p:txBody>
        </p:sp>
        <p:sp>
          <p:nvSpPr>
            <p:cNvPr id="7185" name="QuadreDeText 30"/>
            <p:cNvSpPr txBox="1">
              <a:spLocks noChangeArrowheads="1"/>
            </p:cNvSpPr>
            <p:nvPr/>
          </p:nvSpPr>
          <p:spPr bwMode="auto">
            <a:xfrm>
              <a:off x="6189681" y="4704111"/>
              <a:ext cx="3888342" cy="400107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Revisión bibliográfica</a:t>
              </a:r>
            </a:p>
          </p:txBody>
        </p:sp>
        <p:sp>
          <p:nvSpPr>
            <p:cNvPr id="7186" name="QuadreDeText 35"/>
            <p:cNvSpPr txBox="1">
              <a:spLocks noChangeArrowheads="1"/>
            </p:cNvSpPr>
            <p:nvPr/>
          </p:nvSpPr>
          <p:spPr bwMode="auto">
            <a:xfrm>
              <a:off x="6189678" y="5531065"/>
              <a:ext cx="3888344" cy="400110"/>
            </a:xfrm>
            <a:prstGeom prst="rect">
              <a:avLst/>
            </a:prstGeom>
            <a:noFill/>
            <a:ln w="9525">
              <a:solidFill>
                <a:srgbClr val="1B6FA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5EA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Acotación</a:t>
              </a:r>
            </a:p>
          </p:txBody>
        </p:sp>
        <p:sp>
          <p:nvSpPr>
            <p:cNvPr id="38" name="Fletxa cap avall 37"/>
            <p:cNvSpPr/>
            <p:nvPr/>
          </p:nvSpPr>
          <p:spPr bwMode="auto">
            <a:xfrm>
              <a:off x="8014842" y="3556183"/>
              <a:ext cx="310680" cy="223837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9" name="Fletxa cap avall 38"/>
            <p:cNvSpPr/>
            <p:nvPr/>
          </p:nvSpPr>
          <p:spPr bwMode="auto">
            <a:xfrm>
              <a:off x="8014841" y="4394395"/>
              <a:ext cx="310680" cy="225425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0" name="Fletxa cap avall 39"/>
            <p:cNvSpPr/>
            <p:nvPr/>
          </p:nvSpPr>
          <p:spPr bwMode="auto">
            <a:xfrm>
              <a:off x="8014835" y="5240520"/>
              <a:ext cx="310680" cy="223838"/>
            </a:xfrm>
            <a:prstGeom prst="downArrow">
              <a:avLst/>
            </a:prstGeom>
            <a:solidFill>
              <a:srgbClr val="005EA4"/>
            </a:solidFill>
            <a:ln>
              <a:solidFill>
                <a:srgbClr val="1B6F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3" name="Agrupa 2">
            <a:extLst>
              <a:ext uri="{FF2B5EF4-FFF2-40B4-BE49-F238E27FC236}">
                <a16:creationId xmlns:a16="http://schemas.microsoft.com/office/drawing/2014/main" id="{79B683D6-DD51-447A-BDC5-DA2C9D51D1E2}"/>
              </a:ext>
            </a:extLst>
          </p:cNvPr>
          <p:cNvGrpSpPr/>
          <p:nvPr/>
        </p:nvGrpSpPr>
        <p:grpSpPr>
          <a:xfrm>
            <a:off x="1775520" y="2698140"/>
            <a:ext cx="3502025" cy="2429247"/>
            <a:chOff x="2113968" y="2760082"/>
            <a:chExt cx="3502025" cy="2429247"/>
          </a:xfrm>
        </p:grpSpPr>
        <p:grpSp>
          <p:nvGrpSpPr>
            <p:cNvPr id="7174" name="Agrupa 42"/>
            <p:cNvGrpSpPr>
              <a:grpSpLocks/>
            </p:cNvGrpSpPr>
            <p:nvPr/>
          </p:nvGrpSpPr>
          <p:grpSpPr bwMode="auto">
            <a:xfrm>
              <a:off x="2113968" y="2760082"/>
              <a:ext cx="3502025" cy="2429247"/>
              <a:chOff x="827088" y="2135355"/>
              <a:chExt cx="3501660" cy="27429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27088" y="2135355"/>
                <a:ext cx="3501660" cy="2742977"/>
              </a:xfrm>
              <a:prstGeom prst="rect">
                <a:avLst/>
              </a:prstGeom>
              <a:solidFill>
                <a:srgbClr val="005E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" name="QuadreDeText 6"/>
              <p:cNvSpPr txBox="1"/>
              <p:nvPr/>
            </p:nvSpPr>
            <p:spPr>
              <a:xfrm>
                <a:off x="1907758" y="4383005"/>
                <a:ext cx="1641304" cy="34752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a-ES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Preciso</a:t>
                </a:r>
              </a:p>
            </p:txBody>
          </p:sp>
          <p:sp>
            <p:nvSpPr>
              <p:cNvPr id="51" name="QuadreDeText 50"/>
              <p:cNvSpPr txBox="1"/>
              <p:nvPr/>
            </p:nvSpPr>
            <p:spPr>
              <a:xfrm>
                <a:off x="2183296" y="4044250"/>
                <a:ext cx="1690197" cy="52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a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Original</a:t>
                </a:r>
                <a:endParaRPr lang="ca-E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2" name="QuadreDeText 51"/>
              <p:cNvSpPr txBox="1"/>
              <p:nvPr/>
            </p:nvSpPr>
            <p:spPr>
              <a:xfrm>
                <a:off x="1712056" y="3154086"/>
                <a:ext cx="2346082" cy="799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ca-ES" sz="40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Viable</a:t>
                </a:r>
                <a:endParaRPr lang="ca-ES" sz="3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QuadreDeText 52"/>
              <p:cNvSpPr txBox="1"/>
              <p:nvPr/>
            </p:nvSpPr>
            <p:spPr>
              <a:xfrm>
                <a:off x="1650547" y="2456128"/>
                <a:ext cx="1657177" cy="451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Relevante</a:t>
                </a:r>
                <a:endParaRPr lang="es-E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4" name="QuadreDeText 53"/>
              <p:cNvSpPr txBox="1"/>
              <p:nvPr/>
            </p:nvSpPr>
            <p:spPr>
              <a:xfrm>
                <a:off x="1829239" y="3707061"/>
                <a:ext cx="2499509" cy="521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Contrastado</a:t>
                </a:r>
              </a:p>
            </p:txBody>
          </p:sp>
        </p:grpSp>
        <p:sp>
          <p:nvSpPr>
            <p:cNvPr id="23" name="QuadreDeText 22"/>
            <p:cNvSpPr txBox="1"/>
            <p:nvPr/>
          </p:nvSpPr>
          <p:spPr bwMode="auto">
            <a:xfrm>
              <a:off x="3252490" y="2836427"/>
              <a:ext cx="16114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Significativo</a:t>
              </a:r>
            </a:p>
          </p:txBody>
        </p:sp>
        <p:sp>
          <p:nvSpPr>
            <p:cNvPr id="24" name="QuadreDeText 23"/>
            <p:cNvSpPr txBox="1"/>
            <p:nvPr/>
          </p:nvSpPr>
          <p:spPr bwMode="auto">
            <a:xfrm>
              <a:off x="2525141" y="3251331"/>
              <a:ext cx="275646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a-ES" sz="4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Motivador</a:t>
              </a:r>
              <a:endParaRPr lang="ca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QuadreDeText 9">
            <a:extLst>
              <a:ext uri="{FF2B5EF4-FFF2-40B4-BE49-F238E27FC236}">
                <a16:creationId xmlns:a16="http://schemas.microsoft.com/office/drawing/2014/main" id="{CACA2FE8-9D04-48F5-8A4F-5B24090117E6}"/>
              </a:ext>
            </a:extLst>
          </p:cNvPr>
          <p:cNvSpPr txBox="1"/>
          <p:nvPr/>
        </p:nvSpPr>
        <p:spPr>
          <a:xfrm>
            <a:off x="2351088" y="2848436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ca-ES" sz="20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BUSCAR</a:t>
            </a:r>
            <a:endParaRPr lang="ca-ES" sz="24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primarias y secundarias, criterios de búsqueda, palabras clave</a:t>
            </a:r>
            <a:endParaRPr lang="es-ES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CBA12F1B-AFFC-436B-8536-A9D201115846}"/>
              </a:ext>
            </a:extLst>
          </p:cNvPr>
          <p:cNvSpPr txBox="1"/>
          <p:nvPr/>
        </p:nvSpPr>
        <p:spPr>
          <a:xfrm>
            <a:off x="6311404" y="2844364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ca-ES" dirty="0"/>
              <a:t>REVISAR</a:t>
            </a:r>
            <a:endParaRPr lang="ca-ES" sz="2400" dirty="0"/>
          </a:p>
          <a:p>
            <a:pPr>
              <a:defRPr/>
            </a:pPr>
            <a:r>
              <a:rPr lang="es-ES" sz="1800" b="0" dirty="0">
                <a:solidFill>
                  <a:srgbClr val="4D4D4D"/>
                </a:solidFill>
              </a:rPr>
              <a:t>exhaustivamente, empezar con criterios amplios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23899A62-1E65-41D7-B795-678CC248C2D9}"/>
              </a:ext>
            </a:extLst>
          </p:cNvPr>
          <p:cNvSpPr txBox="1"/>
          <p:nvPr/>
        </p:nvSpPr>
        <p:spPr>
          <a:xfrm>
            <a:off x="2351584" y="4689320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ca-ES" dirty="0"/>
              <a:t>ANALIZAR</a:t>
            </a:r>
            <a:endParaRPr lang="ca-ES" sz="2400" dirty="0"/>
          </a:p>
          <a:p>
            <a:r>
              <a:rPr lang="es-ES" sz="1800" b="0" dirty="0">
                <a:solidFill>
                  <a:srgbClr val="4D4D4D"/>
                </a:solidFill>
              </a:rPr>
              <a:t>organizar la información, mostrar relaciones entre conceptos y teorías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65B272F9-6144-4D3D-BB4B-6B49187686BB}"/>
              </a:ext>
            </a:extLst>
          </p:cNvPr>
          <p:cNvSpPr txBox="1"/>
          <p:nvPr/>
        </p:nvSpPr>
        <p:spPr>
          <a:xfrm>
            <a:off x="6311404" y="4689320"/>
            <a:ext cx="3529012" cy="1620000"/>
          </a:xfrm>
          <a:prstGeom prst="rect">
            <a:avLst/>
          </a:prstGeom>
          <a:ln>
            <a:solidFill>
              <a:srgbClr val="005EA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ca-ES"/>
            </a:defPPr>
            <a:lvl1pPr algn="ctr">
              <a:defRPr sz="2000" b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ca-ES" dirty="0"/>
              <a:t>INTERPRETAR</a:t>
            </a:r>
            <a:endParaRPr lang="ca-ES" sz="2400" dirty="0"/>
          </a:p>
          <a:p>
            <a:r>
              <a:rPr lang="es-ES" sz="1800" b="0" dirty="0">
                <a:solidFill>
                  <a:srgbClr val="4D4D4D"/>
                </a:solidFill>
              </a:rPr>
              <a:t>principales ideas, juicios de valor fundamentados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10768F2D-54C3-4745-AC50-542B8047A8CA}"/>
              </a:ext>
            </a:extLst>
          </p:cNvPr>
          <p:cNvSpPr txBox="1"/>
          <p:nvPr/>
        </p:nvSpPr>
        <p:spPr>
          <a:xfrm>
            <a:off x="2349839" y="1992803"/>
            <a:ext cx="7489328" cy="584775"/>
          </a:xfrm>
          <a:prstGeom prst="rect">
            <a:avLst/>
          </a:prstGeom>
          <a:solidFill>
            <a:srgbClr val="005E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Mostrar razonadamente las bases teóricas que sostienen el diseño y elaboración del trabajo</a:t>
            </a:r>
          </a:p>
        </p:txBody>
      </p:sp>
      <p:sp>
        <p:nvSpPr>
          <p:cNvPr id="16" name="QuadreDeText 1">
            <a:extLst>
              <a:ext uri="{FF2B5EF4-FFF2-40B4-BE49-F238E27FC236}">
                <a16:creationId xmlns:a16="http://schemas.microsoft.com/office/drawing/2014/main" id="{8004316B-7C2A-4AF6-B52A-20F66A04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Fundamentación teórica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8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QuadreDeText 1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de información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193700" y="2298700"/>
            <a:ext cx="3686400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ca-ES"/>
            </a:defPPr>
            <a:lvl1pPr algn="ctr">
              <a:defRPr sz="2000" b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FUENTES PRIMARIAS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6296850" y="2298700"/>
            <a:ext cx="3686943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FUENTES SECUNDARIAS</a:t>
            </a:r>
          </a:p>
        </p:txBody>
      </p:sp>
      <p:sp>
        <p:nvSpPr>
          <p:cNvPr id="8197" name="QuadreDeText 3"/>
          <p:cNvSpPr txBox="1">
            <a:spLocks noChangeArrowheads="1"/>
          </p:cNvSpPr>
          <p:nvPr/>
        </p:nvSpPr>
        <p:spPr bwMode="auto">
          <a:xfrm>
            <a:off x="2272394" y="3296013"/>
            <a:ext cx="3529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2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acceso directo a la información</a:t>
            </a:r>
          </a:p>
        </p:txBody>
      </p:sp>
      <p:sp>
        <p:nvSpPr>
          <p:cNvPr id="8198" name="QuadreDeText 6"/>
          <p:cNvSpPr txBox="1">
            <a:spLocks noChangeArrowheads="1"/>
          </p:cNvSpPr>
          <p:nvPr/>
        </p:nvSpPr>
        <p:spPr bwMode="auto">
          <a:xfrm>
            <a:off x="6412322" y="3128575"/>
            <a:ext cx="34559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2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Recopilan información sobre las fuentes primarias</a:t>
            </a:r>
          </a:p>
        </p:txBody>
      </p:sp>
      <p:sp>
        <p:nvSpPr>
          <p:cNvPr id="4104" name="QuadreDeText 5"/>
          <p:cNvSpPr txBox="1">
            <a:spLocks noChangeArrowheads="1"/>
          </p:cNvSpPr>
          <p:nvPr/>
        </p:nvSpPr>
        <p:spPr bwMode="auto">
          <a:xfrm>
            <a:off x="2193700" y="4666342"/>
            <a:ext cx="3686400" cy="1135281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Diccionarios</a:t>
            </a:r>
          </a:p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Enciclopedias</a:t>
            </a:r>
          </a:p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Monografías</a:t>
            </a:r>
          </a:p>
          <a:p>
            <a:pPr algn="ctr">
              <a:defRPr/>
            </a:pPr>
            <a:r>
              <a: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Publicaciones periódicas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6297388" y="4666336"/>
            <a:ext cx="3686400" cy="1135282"/>
          </a:xfrm>
          <a:prstGeom prst="rect">
            <a:avLst/>
          </a:prstGeom>
          <a:solidFill>
            <a:srgbClr val="005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ca-ES"/>
            </a:defPPr>
            <a:lvl1pPr algn="ctr">
              <a:defRPr sz="1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" dirty="0"/>
              <a:t>Catálogos</a:t>
            </a:r>
          </a:p>
          <a:p>
            <a:r>
              <a:rPr lang="es-ES" dirty="0"/>
              <a:t>Bases de datos</a:t>
            </a:r>
          </a:p>
          <a:p>
            <a:r>
              <a:rPr lang="es-ES" dirty="0"/>
              <a:t>Guías temáticas</a:t>
            </a:r>
          </a:p>
          <a:p>
            <a:r>
              <a:rPr lang="es-ES" dirty="0"/>
              <a:t>Bibliografías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QuadreDeText 2"/>
          <p:cNvSpPr txBox="1">
            <a:spLocks noChangeArrowheads="1"/>
          </p:cNvSpPr>
          <p:nvPr/>
        </p:nvSpPr>
        <p:spPr bwMode="auto">
          <a:xfrm>
            <a:off x="2351088" y="126841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Operadores </a:t>
            </a:r>
            <a:r>
              <a:rPr lang="es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booleanos</a:t>
            </a:r>
            <a:endParaRPr lang="es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2329449" y="2298700"/>
            <a:ext cx="1728787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ca-ES" sz="24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282199" y="2301875"/>
            <a:ext cx="1728787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8234944" y="2298700"/>
            <a:ext cx="1727200" cy="400110"/>
          </a:xfrm>
          <a:prstGeom prst="rect">
            <a:avLst/>
          </a:prstGeom>
          <a:solidFill>
            <a:srgbClr val="005E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20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</a:p>
        </p:txBody>
      </p:sp>
      <p:grpSp>
        <p:nvGrpSpPr>
          <p:cNvPr id="16" name="Agrupa 15"/>
          <p:cNvGrpSpPr/>
          <p:nvPr/>
        </p:nvGrpSpPr>
        <p:grpSpPr>
          <a:xfrm>
            <a:off x="5110444" y="3732050"/>
            <a:ext cx="2268252" cy="1382180"/>
            <a:chOff x="3599892" y="3717032"/>
            <a:chExt cx="2268252" cy="1382180"/>
          </a:xfrm>
          <a:solidFill>
            <a:srgbClr val="004F8A"/>
          </a:solidFill>
        </p:grpSpPr>
        <p:sp>
          <p:nvSpPr>
            <p:cNvPr id="9" name="Oval 8"/>
            <p:cNvSpPr/>
            <p:nvPr/>
          </p:nvSpPr>
          <p:spPr>
            <a:xfrm>
              <a:off x="3599892" y="3731060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355976" y="3717032"/>
              <a:ext cx="1512168" cy="1368152"/>
            </a:xfrm>
            <a:prstGeom prst="ellipse">
              <a:avLst/>
            </a:prstGeom>
            <a:solidFill>
              <a:srgbClr val="005EA4"/>
            </a:solidFill>
            <a:ln>
              <a:solidFill>
                <a:srgbClr val="005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 dirty="0"/>
            </a:p>
          </p:txBody>
        </p:sp>
      </p:grpSp>
      <p:pic>
        <p:nvPicPr>
          <p:cNvPr id="9223" name="Imat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93" y="3716343"/>
            <a:ext cx="2263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t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69" y="3721105"/>
            <a:ext cx="226695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>
            <a:spLocks noChangeAspect="1"/>
          </p:cNvSpPr>
          <p:nvPr/>
        </p:nvSpPr>
        <p:spPr>
          <a:xfrm>
            <a:off x="5889630" y="3713163"/>
            <a:ext cx="1584325" cy="14335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084768" y="3716343"/>
            <a:ext cx="1584325" cy="14319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2606675" y="5461005"/>
            <a:ext cx="144943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Intersección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776918" y="5467355"/>
            <a:ext cx="7713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Unión</a:t>
            </a:r>
            <a:endParaRPr lang="es-ES" sz="1600" b="1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647118" y="5468943"/>
            <a:ext cx="111921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Negación</a:t>
            </a:r>
            <a:endParaRPr lang="es-ES" sz="1600" b="1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QuadreDeText 4"/>
          <p:cNvSpPr txBox="1">
            <a:spLocks noChangeArrowheads="1"/>
          </p:cNvSpPr>
          <p:nvPr/>
        </p:nvSpPr>
        <p:spPr bwMode="auto">
          <a:xfrm>
            <a:off x="2387600" y="2492375"/>
            <a:ext cx="741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Búsqueda de información: herramientas y estrategias</a:t>
            </a:r>
          </a:p>
          <a:p>
            <a:pPr algn="ctr"/>
            <a:endParaRPr lang="ca-ES" altLang="es-ES" sz="3600" b="1" dirty="0">
              <a:solidFill>
                <a:srgbClr val="005EA4"/>
              </a:solidFill>
              <a:latin typeface="Calibri" panose="020F0502020204030204" pitchFamily="34" charset="0"/>
            </a:endParaRPr>
          </a:p>
          <a:p>
            <a:pPr algn="ctr"/>
            <a:endParaRPr lang="ca-ES" alt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37c54e43-3712-4322-b504-4484c89963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0ECE763B3AF4CAACDA30FB74FC6F9" ma:contentTypeVersion="16" ma:contentTypeDescription="Crea un document nou" ma:contentTypeScope="" ma:versionID="0976f65998447f17a68e83b7888fddbc">
  <xsd:schema xmlns:xsd="http://www.w3.org/2001/XMLSchema" xmlns:xs="http://www.w3.org/2001/XMLSchema" xmlns:p="http://schemas.microsoft.com/office/2006/metadata/properties" xmlns:ns2="37c54e43-3712-4322-b504-4484c899634b" xmlns:ns3="02438a32-e18b-4eac-be57-1917724db1f8" targetNamespace="http://schemas.microsoft.com/office/2006/metadata/properties" ma:root="true" ma:fieldsID="f0889401c0396df267c7c80bbd0f7aea" ns2:_="" ns3:_="">
    <xsd:import namespace="37c54e43-3712-4322-b504-4484c899634b"/>
    <xsd:import namespace="02438a32-e18b-4eac-be57-1917724db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4e43-3712-4322-b504-4484c89963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D31AF-D000-4E5A-BAE6-AE086E4B888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02438a32-e18b-4eac-be57-1917724db1f8"/>
    <ds:schemaRef ds:uri="http://purl.org/dc/elements/1.1/"/>
    <ds:schemaRef ds:uri="37c54e43-3712-4322-b504-4484c899634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43999A-A4AD-40A6-9FB8-DB81DADF9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28CA1-1782-49C5-80B3-35910D18A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4e43-3712-4322-b504-4484c899634b"/>
    <ds:schemaRef ds:uri="02438a32-e18b-4eac-be57-1917724db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3032</TotalTime>
  <Words>1084</Words>
  <Application>Microsoft Office PowerPoint</Application>
  <PresentationFormat>Panorámica</PresentationFormat>
  <Paragraphs>208</Paragraphs>
  <Slides>37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Wingdings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y herramientas para la elaboración del TFM: estudios de la Facultad de Economía y Empresa. Curso 2022-23</dc:title>
  <dc:creator>CRAI Biblioteca de Economía y Empresa</dc:creator>
  <cp:keywords>CRAI, Biblioteca, Economía, Empresa, formación de usuarios, Universidad de Barcelona, TFM, trabajos académicos, servicios, recursos de información</cp:keywords>
  <cp:lastModifiedBy>Ximena Valeria Paczy Taran</cp:lastModifiedBy>
  <cp:revision>254</cp:revision>
  <dcterms:created xsi:type="dcterms:W3CDTF">2011-04-27T09:10:14Z</dcterms:created>
  <dcterms:modified xsi:type="dcterms:W3CDTF">2023-02-09T08:15:20Z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0x010100B8F0ECE763B3AF4CAACDA30FB74FC6F9</vt:lpwstr>
  </property>
  <property fmtid="{D5CDD505-2E9C-101B-9397-08002B2CF9AE}" pid="3" name="MediaServiceImageTags">
    <vt:lpwstr/>
  </property>
</Properties>
</file>