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5" r:id="rId2"/>
    <p:sldId id="262" r:id="rId3"/>
    <p:sldId id="260" r:id="rId4"/>
    <p:sldId id="263" r:id="rId5"/>
    <p:sldId id="265" r:id="rId6"/>
    <p:sldId id="266" r:id="rId7"/>
    <p:sldId id="291" r:id="rId8"/>
    <p:sldId id="290" r:id="rId9"/>
    <p:sldId id="267" r:id="rId10"/>
    <p:sldId id="279" r:id="rId11"/>
    <p:sldId id="292" r:id="rId12"/>
    <p:sldId id="281" r:id="rId13"/>
    <p:sldId id="278" r:id="rId14"/>
    <p:sldId id="268" r:id="rId15"/>
    <p:sldId id="273" r:id="rId16"/>
    <p:sldId id="271" r:id="rId17"/>
    <p:sldId id="272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96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0271C-F353-4ABC-AD16-F88226CE23BB}" type="datetimeFigureOut">
              <a:rPr lang="ca-ES" smtClean="0"/>
              <a:t>30/8/2020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00382-A13D-472A-93FE-DF5F73AFFBB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559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7047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599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674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17806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8486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0044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8459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3173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1045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536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076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1625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943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681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200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572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5726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5529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61298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20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533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551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5566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0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898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46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2446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36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38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56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277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5302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703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rcabib.ub.edu/iii/encore/?lang=c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hyperlink" Target="http://bit.ly/2sO5WC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cercabib.ub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ebscohost.com/discovery/content/research-starters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93529" y="3357837"/>
            <a:ext cx="4356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Eina de descoberta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558395"/>
            <a:ext cx="28575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D995A94-2163-4D7F-8369-68BADE195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44" t="14337" r="29375" b="16884"/>
          <a:stretch/>
        </p:blipFill>
        <p:spPr>
          <a:xfrm>
            <a:off x="841935" y="1583837"/>
            <a:ext cx="6558449" cy="4879695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Cerca avançada (1)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514267" y="1332491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Possibles cerques i límits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57950" y="5093112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Sobre resultats de EDS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3353491" y="2728114"/>
            <a:ext cx="1163045" cy="5259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6" name="Agrupa 2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7" name="Imat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8" name="Imatge 27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23" name="Rectangle 24">
            <a:extLst>
              <a:ext uri="{FF2B5EF4-FFF2-40B4-BE49-F238E27FC236}">
                <a16:creationId xmlns:a16="http://schemas.microsoft.com/office/drawing/2014/main" id="{ED2FCBA4-4EF7-4490-8C79-8B5B93D3404D}"/>
              </a:ext>
            </a:extLst>
          </p:cNvPr>
          <p:cNvSpPr/>
          <p:nvPr/>
        </p:nvSpPr>
        <p:spPr>
          <a:xfrm rot="16200000">
            <a:off x="3120634" y="59527"/>
            <a:ext cx="1617366" cy="52707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ED2FCBA4-4EF7-4490-8C79-8B5B93D3404D}"/>
              </a:ext>
            </a:extLst>
          </p:cNvPr>
          <p:cNvSpPr/>
          <p:nvPr/>
        </p:nvSpPr>
        <p:spPr>
          <a:xfrm rot="16200000">
            <a:off x="3315134" y="1491943"/>
            <a:ext cx="1228365" cy="52707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Oval 4"/>
          <p:cNvSpPr/>
          <p:nvPr/>
        </p:nvSpPr>
        <p:spPr>
          <a:xfrm>
            <a:off x="1305323" y="4992857"/>
            <a:ext cx="1723627" cy="469587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Rectangle 18"/>
          <p:cNvSpPr/>
          <p:nvPr/>
        </p:nvSpPr>
        <p:spPr>
          <a:xfrm>
            <a:off x="6564702" y="3820427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Sobre resultats de Catàleg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04206" y="5867574"/>
            <a:ext cx="2642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200" dirty="0">
                <a:solidFill>
                  <a:srgbClr val="00B0F0"/>
                </a:solidFill>
              </a:rPr>
              <a:t>Permet limitar només als recursos  subscrits per la UB</a:t>
            </a:r>
          </a:p>
        </p:txBody>
      </p:sp>
      <p:cxnSp>
        <p:nvCxnSpPr>
          <p:cNvPr id="8" name="Connector de fletxa recta 7"/>
          <p:cNvCxnSpPr/>
          <p:nvPr/>
        </p:nvCxnSpPr>
        <p:spPr>
          <a:xfrm flipH="1" flipV="1">
            <a:off x="2877954" y="5444711"/>
            <a:ext cx="548640" cy="49461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7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3"/>
          <a:srcRect l="21369" t="19790" r="22828" b="11579"/>
          <a:stretch/>
        </p:blipFill>
        <p:spPr>
          <a:xfrm>
            <a:off x="335793" y="1471713"/>
            <a:ext cx="4783756" cy="4706754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</a:t>
            </a:r>
            <a:r>
              <a:rPr lang="ca-ES" sz="2800" b="1">
                <a:solidFill>
                  <a:srgbClr val="002060"/>
                </a:solidFill>
              </a:rPr>
              <a:t>Cerca avançada (2)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 rot="16200000">
            <a:off x="2018435" y="3118578"/>
            <a:ext cx="1163045" cy="43483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6" name="Agrupa 2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7" name="Imat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8" name="Imatge 27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5" name="Oval 4"/>
          <p:cNvSpPr/>
          <p:nvPr/>
        </p:nvSpPr>
        <p:spPr>
          <a:xfrm>
            <a:off x="425781" y="4823167"/>
            <a:ext cx="1729539" cy="469587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angle 19"/>
          <p:cNvSpPr/>
          <p:nvPr/>
        </p:nvSpPr>
        <p:spPr>
          <a:xfrm>
            <a:off x="1953406" y="5917947"/>
            <a:ext cx="264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200" dirty="0">
                <a:solidFill>
                  <a:srgbClr val="00B0F0"/>
                </a:solidFill>
              </a:rPr>
              <a:t>Sembla que ens permet accedir només als recursos marcats com a subscrits i  no llançar la cerca a text complert</a:t>
            </a:r>
          </a:p>
        </p:txBody>
      </p:sp>
      <p:cxnSp>
        <p:nvCxnSpPr>
          <p:cNvPr id="8" name="Connector de fletxa recta 7"/>
          <p:cNvCxnSpPr/>
          <p:nvPr/>
        </p:nvCxnSpPr>
        <p:spPr>
          <a:xfrm flipH="1" flipV="1">
            <a:off x="2877954" y="5444711"/>
            <a:ext cx="548640" cy="49461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387049" y="4831863"/>
            <a:ext cx="1729539" cy="519127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 rotWithShape="1">
          <a:blip r:embed="rId7"/>
          <a:srcRect l="72" t="13840" r="10015"/>
          <a:stretch/>
        </p:blipFill>
        <p:spPr>
          <a:xfrm>
            <a:off x="4317511" y="1594597"/>
            <a:ext cx="4222892" cy="323726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7834964" y="2290416"/>
            <a:ext cx="973446" cy="2532751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Oval 29"/>
          <p:cNvSpPr/>
          <p:nvPr/>
        </p:nvSpPr>
        <p:spPr>
          <a:xfrm>
            <a:off x="4317511" y="2030852"/>
            <a:ext cx="1729539" cy="519127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ctangle 30"/>
          <p:cNvSpPr/>
          <p:nvPr/>
        </p:nvSpPr>
        <p:spPr>
          <a:xfrm>
            <a:off x="5351278" y="4913739"/>
            <a:ext cx="2642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200" dirty="0">
                <a:solidFill>
                  <a:srgbClr val="00B0F0"/>
                </a:solidFill>
              </a:rPr>
              <a:t>Amb l’opció de full text mostra 382 resultats</a:t>
            </a:r>
          </a:p>
        </p:txBody>
      </p:sp>
    </p:spTree>
    <p:extLst>
      <p:ext uri="{BB962C8B-B14F-4D97-AF65-F5344CB8AC3E}">
        <p14:creationId xmlns:p14="http://schemas.microsoft.com/office/powerpoint/2010/main" val="54501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CFECDD-22D2-4DAB-81D4-C52AE3FE9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76" y="1386742"/>
            <a:ext cx="8292774" cy="4997563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Cerques i resultats (2)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115050" y="1987976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Operadors booleans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3228249" y="1371509"/>
            <a:ext cx="368076" cy="23194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Rectangle 24"/>
          <p:cNvSpPr/>
          <p:nvPr/>
        </p:nvSpPr>
        <p:spPr>
          <a:xfrm rot="16200000">
            <a:off x="209728" y="4592703"/>
            <a:ext cx="1872689" cy="17105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6" name="Agrupa 2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7" name="Imat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8" name="Imatge 27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18" name="Rectangle 38">
            <a:extLst>
              <a:ext uri="{FF2B5EF4-FFF2-40B4-BE49-F238E27FC236}">
                <a16:creationId xmlns:a16="http://schemas.microsoft.com/office/drawing/2014/main" id="{D4EAFEFA-5793-4F86-BD32-ADC8DBF1C6AD}"/>
              </a:ext>
            </a:extLst>
          </p:cNvPr>
          <p:cNvSpPr/>
          <p:nvPr/>
        </p:nvSpPr>
        <p:spPr>
          <a:xfrm>
            <a:off x="6278767" y="5720469"/>
            <a:ext cx="264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Facetes matèria i idioma provinents de EDS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36EAF5-1FBF-4850-B7E4-CC73A396B834}"/>
              </a:ext>
            </a:extLst>
          </p:cNvPr>
          <p:cNvCxnSpPr/>
          <p:nvPr/>
        </p:nvCxnSpPr>
        <p:spPr>
          <a:xfrm flipH="1" flipV="1">
            <a:off x="2069569" y="5461451"/>
            <a:ext cx="4124197" cy="51665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DB13E12E-7E20-4D10-91AC-4752CBB0EEDE}"/>
              </a:ext>
            </a:extLst>
          </p:cNvPr>
          <p:cNvCxnSpPr>
            <a:cxnSpLocks/>
          </p:cNvCxnSpPr>
          <p:nvPr/>
        </p:nvCxnSpPr>
        <p:spPr>
          <a:xfrm flipH="1">
            <a:off x="4572001" y="2341418"/>
            <a:ext cx="2329131" cy="23403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3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El meu cistell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253443" y="3073972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Funcions possibles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3529758" y="1372142"/>
            <a:ext cx="736600" cy="15115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Rectangle 23"/>
          <p:cNvSpPr/>
          <p:nvPr/>
        </p:nvSpPr>
        <p:spPr>
          <a:xfrm>
            <a:off x="3596747" y="4410453"/>
            <a:ext cx="264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Dades bibliogràfiques i d’exemplar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733071" y="4197064"/>
            <a:ext cx="680660" cy="1981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6" name="Agrupa 2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7" name="Imatg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8" name="Imatge 27"/>
            <p:cNvPicPr>
              <a:picLocks noChangeAspect="1"/>
            </p:cNvPicPr>
            <p:nvPr/>
          </p:nvPicPr>
          <p:blipFill rotWithShape="1">
            <a:blip r:embed="rId5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FDEDC7EE-B3C3-46BD-A98C-01D060EDE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30" y="1549181"/>
            <a:ext cx="6598884" cy="5127511"/>
          </a:xfrm>
          <a:prstGeom prst="rect">
            <a:avLst/>
          </a:prstGeom>
        </p:spPr>
      </p:pic>
      <p:sp>
        <p:nvSpPr>
          <p:cNvPr id="29" name="Rectangle 19">
            <a:extLst>
              <a:ext uri="{FF2B5EF4-FFF2-40B4-BE49-F238E27FC236}">
                <a16:creationId xmlns:a16="http://schemas.microsoft.com/office/drawing/2014/main" id="{165AD86F-60A9-4B06-8B79-542C942A3182}"/>
              </a:ext>
            </a:extLst>
          </p:cNvPr>
          <p:cNvSpPr/>
          <p:nvPr/>
        </p:nvSpPr>
        <p:spPr>
          <a:xfrm rot="16200000">
            <a:off x="1563212" y="2120270"/>
            <a:ext cx="281013" cy="8885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30" name="Connector de fletxa recta 21">
            <a:extLst>
              <a:ext uri="{FF2B5EF4-FFF2-40B4-BE49-F238E27FC236}">
                <a16:creationId xmlns:a16="http://schemas.microsoft.com/office/drawing/2014/main" id="{FE4B9489-5A9B-4129-92C3-1A66365A9123}"/>
              </a:ext>
            </a:extLst>
          </p:cNvPr>
          <p:cNvCxnSpPr>
            <a:cxnSpLocks/>
          </p:cNvCxnSpPr>
          <p:nvPr/>
        </p:nvCxnSpPr>
        <p:spPr>
          <a:xfrm flipH="1" flipV="1">
            <a:off x="2192205" y="2632708"/>
            <a:ext cx="3778744" cy="239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B6003749-C6BF-4906-9985-F2CEAAFB07AB}"/>
              </a:ext>
            </a:extLst>
          </p:cNvPr>
          <p:cNvSpPr/>
          <p:nvPr/>
        </p:nvSpPr>
        <p:spPr>
          <a:xfrm>
            <a:off x="5872693" y="2659955"/>
            <a:ext cx="264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Només correu per a dades dels diferents contextos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6A37BFA-E8C4-466D-BC17-5E9CD0FD9F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124" y="4010707"/>
            <a:ext cx="3809876" cy="1860023"/>
          </a:xfrm>
          <a:prstGeom prst="rect">
            <a:avLst/>
          </a:prstGeom>
        </p:spPr>
      </p:pic>
      <p:sp>
        <p:nvSpPr>
          <p:cNvPr id="32" name="Rectangle 19">
            <a:extLst>
              <a:ext uri="{FF2B5EF4-FFF2-40B4-BE49-F238E27FC236}">
                <a16:creationId xmlns:a16="http://schemas.microsoft.com/office/drawing/2014/main" id="{F25DD173-6C5C-4985-8C65-F1C7B7D70D12}"/>
              </a:ext>
            </a:extLst>
          </p:cNvPr>
          <p:cNvSpPr/>
          <p:nvPr/>
        </p:nvSpPr>
        <p:spPr>
          <a:xfrm rot="16200000" flipV="1">
            <a:off x="6285833" y="3161811"/>
            <a:ext cx="1757929" cy="34408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4945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3"/>
          <a:srcRect t="13754" r="1270" b="14526"/>
          <a:stretch/>
        </p:blipFill>
        <p:spPr>
          <a:xfrm>
            <a:off x="627220" y="1750090"/>
            <a:ext cx="8463614" cy="4918509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Elements registre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16200000">
            <a:off x="5503345" y="2521443"/>
            <a:ext cx="941632" cy="9715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angle 19"/>
          <p:cNvSpPr/>
          <p:nvPr/>
        </p:nvSpPr>
        <p:spPr>
          <a:xfrm rot="16200000">
            <a:off x="7340049" y="2800928"/>
            <a:ext cx="1812096" cy="1234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3" name="Agrupa 22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6" name="Imatg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7" name="Imatge 26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15" name="Rectangle 18">
            <a:extLst>
              <a:ext uri="{FF2B5EF4-FFF2-40B4-BE49-F238E27FC236}">
                <a16:creationId xmlns:a16="http://schemas.microsoft.com/office/drawing/2014/main" id="{CA9E746D-8C10-4995-9439-8D16F62EBD5E}"/>
              </a:ext>
            </a:extLst>
          </p:cNvPr>
          <p:cNvSpPr/>
          <p:nvPr/>
        </p:nvSpPr>
        <p:spPr>
          <a:xfrm rot="16200000">
            <a:off x="2408931" y="2219146"/>
            <a:ext cx="741868" cy="41881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924D0FD0-9718-4180-AB24-723AE3F10C35}"/>
              </a:ext>
            </a:extLst>
          </p:cNvPr>
          <p:cNvSpPr/>
          <p:nvPr/>
        </p:nvSpPr>
        <p:spPr>
          <a:xfrm rot="16200000">
            <a:off x="1208240" y="4312772"/>
            <a:ext cx="1530131" cy="25570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1EF4957F-3BCB-4F19-AFBC-617F8AA3FD9B}"/>
              </a:ext>
            </a:extLst>
          </p:cNvPr>
          <p:cNvSpPr/>
          <p:nvPr/>
        </p:nvSpPr>
        <p:spPr>
          <a:xfrm rot="16200000">
            <a:off x="2111732" y="1382603"/>
            <a:ext cx="562519" cy="3396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430B1384-98B1-433B-B477-DFB525DC8323}"/>
              </a:ext>
            </a:extLst>
          </p:cNvPr>
          <p:cNvSpPr/>
          <p:nvPr/>
        </p:nvSpPr>
        <p:spPr>
          <a:xfrm rot="16200000">
            <a:off x="1037463" y="2133484"/>
            <a:ext cx="217310" cy="8579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8923184D-9214-47AE-AA09-BEC8F6F3F2FE}"/>
              </a:ext>
            </a:extLst>
          </p:cNvPr>
          <p:cNvSpPr/>
          <p:nvPr/>
        </p:nvSpPr>
        <p:spPr>
          <a:xfrm rot="16200000">
            <a:off x="2714181" y="1909126"/>
            <a:ext cx="217310" cy="8579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051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98" y="1687221"/>
            <a:ext cx="7340601" cy="4711978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El meu compte : elements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16200000">
            <a:off x="1015715" y="3386502"/>
            <a:ext cx="1336451" cy="14732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15"/>
          <p:cNvSpPr/>
          <p:nvPr/>
        </p:nvSpPr>
        <p:spPr>
          <a:xfrm rot="16200000">
            <a:off x="4070799" y="-83001"/>
            <a:ext cx="461164" cy="65453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3" name="Agrupa 22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4" name="Imatg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5" name="Imatge 24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15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tge 15"/>
          <p:cNvPicPr>
            <a:picLocks noChangeAspect="1"/>
          </p:cNvPicPr>
          <p:nvPr/>
        </p:nvPicPr>
        <p:blipFill rotWithShape="1">
          <a:blip r:embed="rId3"/>
          <a:srcRect l="21109" t="9074" r="2298" b="45740"/>
          <a:stretch/>
        </p:blipFill>
        <p:spPr>
          <a:xfrm>
            <a:off x="2222500" y="1721705"/>
            <a:ext cx="6735630" cy="3098800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0" y="1617035"/>
            <a:ext cx="6016625" cy="4813300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El meu compte : Reserves 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76551" y="5414319"/>
            <a:ext cx="30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Gestió més àgil i amb notificacions més immediates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7449883" y="3406404"/>
            <a:ext cx="980115" cy="14780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Rectangle 27"/>
          <p:cNvSpPr/>
          <p:nvPr/>
        </p:nvSpPr>
        <p:spPr>
          <a:xfrm rot="16200000">
            <a:off x="3771588" y="2882714"/>
            <a:ext cx="1829430" cy="2336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" name="Rectangle 28"/>
          <p:cNvSpPr/>
          <p:nvPr/>
        </p:nvSpPr>
        <p:spPr>
          <a:xfrm rot="16200000">
            <a:off x="7339263" y="965489"/>
            <a:ext cx="668965" cy="20622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Rectangle 29"/>
          <p:cNvSpPr/>
          <p:nvPr/>
        </p:nvSpPr>
        <p:spPr>
          <a:xfrm>
            <a:off x="6642606" y="870477"/>
            <a:ext cx="2315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Notificacions al costat del </a:t>
            </a:r>
            <a:r>
              <a:rPr lang="ca-ES" dirty="0" err="1">
                <a:solidFill>
                  <a:srgbClr val="FF0000"/>
                </a:solidFill>
              </a:rPr>
              <a:t>login</a:t>
            </a:r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31" name="Connector de fletxa recta 30"/>
          <p:cNvCxnSpPr/>
          <p:nvPr/>
        </p:nvCxnSpPr>
        <p:spPr>
          <a:xfrm flipV="1">
            <a:off x="4862651" y="4635500"/>
            <a:ext cx="2122349" cy="1130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de fletxa recta 33"/>
          <p:cNvCxnSpPr/>
          <p:nvPr/>
        </p:nvCxnSpPr>
        <p:spPr>
          <a:xfrm flipV="1">
            <a:off x="2322380" y="3975100"/>
            <a:ext cx="1055820" cy="14392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de fletxa recta 37"/>
          <p:cNvCxnSpPr/>
          <p:nvPr/>
        </p:nvCxnSpPr>
        <p:spPr>
          <a:xfrm flipV="1">
            <a:off x="4470400" y="2425700"/>
            <a:ext cx="2514600" cy="3111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Agrupa 39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41" name="Imatg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42" name="Imatge 41"/>
            <p:cNvPicPr>
              <a:picLocks noChangeAspect="1"/>
            </p:cNvPicPr>
            <p:nvPr/>
          </p:nvPicPr>
          <p:blipFill rotWithShape="1">
            <a:blip r:embed="rId7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55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467582"/>
            <a:ext cx="8393229" cy="5390417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El meu compte : Reserves de sala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16200000">
            <a:off x="7155313" y="4147687"/>
            <a:ext cx="368300" cy="9121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angle 16"/>
          <p:cNvSpPr/>
          <p:nvPr/>
        </p:nvSpPr>
        <p:spPr>
          <a:xfrm rot="16200000">
            <a:off x="7159627" y="1641473"/>
            <a:ext cx="952497" cy="17589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8" name="Connector de fletxa recta 17"/>
          <p:cNvCxnSpPr/>
          <p:nvPr/>
        </p:nvCxnSpPr>
        <p:spPr>
          <a:xfrm>
            <a:off x="5597525" y="3164033"/>
            <a:ext cx="1158874" cy="1439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28950" y="2468181"/>
            <a:ext cx="30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Només mostra el botó un cop autenticat en el Meu Compte</a:t>
            </a:r>
          </a:p>
        </p:txBody>
      </p:sp>
      <p:cxnSp>
        <p:nvCxnSpPr>
          <p:cNvPr id="23" name="Connector de fletxa recta 22"/>
          <p:cNvCxnSpPr>
            <a:endCxn id="17" idx="0"/>
          </p:cNvCxnSpPr>
          <p:nvPr/>
        </p:nvCxnSpPr>
        <p:spPr>
          <a:xfrm flipV="1">
            <a:off x="5999947" y="2520949"/>
            <a:ext cx="756453" cy="3432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Agrupa 1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19" name="Imatg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1" name="Imatge 20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300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881" y="2932112"/>
            <a:ext cx="1843087" cy="2197100"/>
            <a:chOff x="107766465" y="108990580"/>
            <a:chExt cx="1843548" cy="2197509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07766465" y="108990580"/>
              <a:ext cx="1843548" cy="2197509"/>
            </a:xfrm>
            <a:prstGeom prst="flowChartMagneticDisk">
              <a:avLst/>
            </a:prstGeom>
            <a:solidFill>
              <a:srgbClr val="5B9BD5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866016" y="110358495"/>
              <a:ext cx="1640758" cy="368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altLang="es-ES" sz="2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Index EBSCO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392775" y="1812109"/>
            <a:ext cx="280988" cy="973138"/>
          </a:xfrm>
          <a:prstGeom prst="downArrow">
            <a:avLst>
              <a:gd name="adj1" fmla="val 50000"/>
              <a:gd name="adj2" fmla="val 86582"/>
            </a:avLst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8600" y="1414977"/>
            <a:ext cx="2286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Cerca d’informació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8600" y="5561436"/>
            <a:ext cx="20256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Metadades de bases de dades bibliogràfiques o de text complet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44250" y="4273980"/>
            <a:ext cx="1189037" cy="295275"/>
          </a:xfrm>
          <a:prstGeom prst="rightArrow">
            <a:avLst>
              <a:gd name="adj1" fmla="val 50000"/>
              <a:gd name="adj2" fmla="val 100672"/>
            </a:avLst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01" y="1849012"/>
            <a:ext cx="5011738" cy="287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762176" y="1463887"/>
            <a:ext cx="264160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Resultats recuperats: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780399" y="4188023"/>
            <a:ext cx="1055688" cy="592137"/>
          </a:xfrm>
          <a:prstGeom prst="rect">
            <a:avLst/>
          </a:prstGeom>
          <a:noFill/>
          <a:ln w="31750" algn="ctr">
            <a:solidFill>
              <a:srgbClr val="ED7D3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810500" y="2884062"/>
            <a:ext cx="771525" cy="1784350"/>
          </a:xfrm>
          <a:prstGeom prst="rect">
            <a:avLst/>
          </a:prstGeom>
          <a:noFill/>
          <a:ln w="31750" algn="ctr">
            <a:solidFill>
              <a:srgbClr val="ED7D3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8109743" y="4780160"/>
            <a:ext cx="173038" cy="650875"/>
          </a:xfrm>
          <a:prstGeom prst="downArrow">
            <a:avLst>
              <a:gd name="adj1" fmla="val 50000"/>
              <a:gd name="adj2" fmla="val 94036"/>
            </a:avLst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872171" y="5561436"/>
            <a:ext cx="2052754" cy="65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Accés al document</a:t>
            </a:r>
            <a:r>
              <a:rPr kumimoji="0" lang="ca-ES" altLang="es-E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        Holdings Management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ítol 9"/>
          <p:cNvSpPr txBox="1">
            <a:spLocks/>
          </p:cNvSpPr>
          <p:nvPr/>
        </p:nvSpPr>
        <p:spPr>
          <a:xfrm>
            <a:off x="518600" y="60177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	Cerca de recursos electrònics</a:t>
            </a:r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 17"/>
          <p:cNvGrpSpPr/>
          <p:nvPr/>
        </p:nvGrpSpPr>
        <p:grpSpPr>
          <a:xfrm>
            <a:off x="709612" y="1363727"/>
            <a:ext cx="7929564" cy="4913247"/>
            <a:chOff x="700087" y="1001398"/>
            <a:chExt cx="7848600" cy="4849033"/>
          </a:xfrm>
        </p:grpSpPr>
        <p:sp>
          <p:nvSpPr>
            <p:cNvPr id="2" name="Títol 1"/>
            <p:cNvSpPr txBox="1">
              <a:spLocks/>
            </p:cNvSpPr>
            <p:nvPr/>
          </p:nvSpPr>
          <p:spPr>
            <a:xfrm>
              <a:off x="700087" y="1001398"/>
              <a:ext cx="7848600" cy="70240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ca-ES" sz="2400" dirty="0"/>
                <a:t>Botons d’accés al document:</a:t>
              </a:r>
            </a:p>
          </p:txBody>
        </p:sp>
        <p:sp>
          <p:nvSpPr>
            <p:cNvPr id="3" name="QuadreDeText 2"/>
            <p:cNvSpPr txBox="1"/>
            <p:nvPr/>
          </p:nvSpPr>
          <p:spPr>
            <a:xfrm>
              <a:off x="2023332" y="1496286"/>
              <a:ext cx="62062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/>
                <a:t>Accés al text complet dels recursos electrònics subscrits per la UB (Cal autenticació)</a:t>
              </a:r>
            </a:p>
          </p:txBody>
        </p:sp>
        <p:pic>
          <p:nvPicPr>
            <p:cNvPr id="4" name="Imat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088" y="1511290"/>
              <a:ext cx="917916" cy="374660"/>
            </a:xfrm>
            <a:prstGeom prst="rect">
              <a:avLst/>
            </a:prstGeom>
          </p:spPr>
        </p:pic>
        <p:pic>
          <p:nvPicPr>
            <p:cNvPr id="5" name="Imat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087" y="2039028"/>
              <a:ext cx="1323245" cy="527447"/>
            </a:xfrm>
            <a:prstGeom prst="rect">
              <a:avLst/>
            </a:prstGeom>
          </p:spPr>
        </p:pic>
        <p:pic>
          <p:nvPicPr>
            <p:cNvPr id="6" name="Imatg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088" y="2671123"/>
              <a:ext cx="1182092" cy="430619"/>
            </a:xfrm>
            <a:prstGeom prst="rect">
              <a:avLst/>
            </a:prstGeom>
          </p:spPr>
        </p:pic>
        <p:pic>
          <p:nvPicPr>
            <p:cNvPr id="7" name="Imatg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087" y="3273065"/>
              <a:ext cx="667010" cy="365485"/>
            </a:xfrm>
            <a:prstGeom prst="rect">
              <a:avLst/>
            </a:prstGeom>
          </p:spPr>
        </p:pic>
        <p:sp>
          <p:nvSpPr>
            <p:cNvPr id="8" name="Títol 1"/>
            <p:cNvSpPr txBox="1">
              <a:spLocks/>
            </p:cNvSpPr>
            <p:nvPr/>
          </p:nvSpPr>
          <p:spPr>
            <a:xfrm>
              <a:off x="700087" y="4151334"/>
              <a:ext cx="4100513" cy="62820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sz="32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ca-ES" sz="2400" dirty="0"/>
                <a:t>Botons d’informació addicional:</a:t>
              </a:r>
            </a:p>
          </p:txBody>
        </p:sp>
        <p:pic>
          <p:nvPicPr>
            <p:cNvPr id="9" name="Imatg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0087" y="4762244"/>
              <a:ext cx="1118267" cy="527183"/>
            </a:xfrm>
            <a:prstGeom prst="rect">
              <a:avLst/>
            </a:prstGeom>
          </p:spPr>
        </p:pic>
        <p:pic>
          <p:nvPicPr>
            <p:cNvPr id="10" name="Imatg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0087" y="5430090"/>
              <a:ext cx="1118267" cy="420341"/>
            </a:xfrm>
            <a:prstGeom prst="rect">
              <a:avLst/>
            </a:prstGeom>
          </p:spPr>
        </p:pic>
        <p:sp>
          <p:nvSpPr>
            <p:cNvPr id="11" name="QuadreDeText 10"/>
            <p:cNvSpPr txBox="1"/>
            <p:nvPr/>
          </p:nvSpPr>
          <p:spPr>
            <a:xfrm>
              <a:off x="2099532" y="2762559"/>
              <a:ext cx="620626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/>
                <a:t>Accés als recursos electrònics no disponibles a la UB per sol·licitar a través del Servei de Préstec interbibliotecari</a:t>
              </a:r>
            </a:p>
          </p:txBody>
        </p:sp>
        <p:sp>
          <p:nvSpPr>
            <p:cNvPr id="12" name="QuadreDeText 11"/>
            <p:cNvSpPr txBox="1"/>
            <p:nvPr/>
          </p:nvSpPr>
          <p:spPr>
            <a:xfrm>
              <a:off x="2023332" y="2161083"/>
              <a:ext cx="62062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/>
                <a:t> Accés directe als recursos electrònics d’accés lliure</a:t>
              </a:r>
            </a:p>
          </p:txBody>
        </p:sp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0087" y="3781297"/>
              <a:ext cx="742950" cy="362188"/>
            </a:xfrm>
            <a:prstGeom prst="rect">
              <a:avLst/>
            </a:prstGeom>
          </p:spPr>
        </p:pic>
        <p:sp>
          <p:nvSpPr>
            <p:cNvPr id="14" name="QuadreDeText 13"/>
            <p:cNvSpPr txBox="1"/>
            <p:nvPr/>
          </p:nvSpPr>
          <p:spPr>
            <a:xfrm>
              <a:off x="2099532" y="3306367"/>
              <a:ext cx="62062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/>
                <a:t>Accés a text complet recuperat de bases de dades </a:t>
              </a:r>
              <a:r>
                <a:rPr lang="ca-ES" sz="1350" dirty="0" err="1"/>
                <a:t>EBSCOhost</a:t>
              </a:r>
              <a:endParaRPr lang="ca-ES" sz="1350" dirty="0"/>
            </a:p>
          </p:txBody>
        </p:sp>
        <p:sp>
          <p:nvSpPr>
            <p:cNvPr id="15" name="QuadreDeText 14"/>
            <p:cNvSpPr txBox="1"/>
            <p:nvPr/>
          </p:nvSpPr>
          <p:spPr>
            <a:xfrm>
              <a:off x="2099532" y="3820228"/>
              <a:ext cx="62062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/>
                <a:t>Accés a la </a:t>
              </a:r>
              <a:r>
                <a:rPr lang="ca-ES" sz="1350" dirty="0" err="1"/>
                <a:t>eBook</a:t>
              </a:r>
              <a:r>
                <a:rPr lang="ca-ES" sz="1350" dirty="0"/>
                <a:t> </a:t>
              </a:r>
              <a:r>
                <a:rPr lang="ca-ES" sz="1350" dirty="0" err="1"/>
                <a:t>Collection</a:t>
              </a:r>
              <a:r>
                <a:rPr lang="ca-ES" sz="1350" dirty="0"/>
                <a:t> </a:t>
              </a:r>
              <a:r>
                <a:rPr lang="ca-ES" sz="1350" dirty="0" err="1"/>
                <a:t>d’EBSCOhost</a:t>
              </a:r>
              <a:endParaRPr lang="ca-ES" sz="1350" dirty="0"/>
            </a:p>
          </p:txBody>
        </p:sp>
        <p:sp>
          <p:nvSpPr>
            <p:cNvPr id="16" name="QuadreDeText 15"/>
            <p:cNvSpPr txBox="1"/>
            <p:nvPr/>
          </p:nvSpPr>
          <p:spPr>
            <a:xfrm>
              <a:off x="2099532" y="5501760"/>
              <a:ext cx="62062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/>
                <a:t>Informació addicional sobre l’article a </a:t>
              </a:r>
              <a:r>
                <a:rPr lang="ca-ES" sz="1350" dirty="0" err="1"/>
                <a:t>Scopus</a:t>
              </a:r>
              <a:endParaRPr lang="ca-ES" sz="1350" dirty="0"/>
            </a:p>
          </p:txBody>
        </p:sp>
        <p:sp>
          <p:nvSpPr>
            <p:cNvPr id="17" name="QuadreDeText 16"/>
            <p:cNvSpPr txBox="1"/>
            <p:nvPr/>
          </p:nvSpPr>
          <p:spPr>
            <a:xfrm>
              <a:off x="2099532" y="4887747"/>
              <a:ext cx="62062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/>
                <a:t>Informació addicional sobre l’article a Web of </a:t>
              </a:r>
              <a:r>
                <a:rPr lang="ca-ES" sz="1350" dirty="0" err="1"/>
                <a:t>Science</a:t>
              </a:r>
              <a:endParaRPr lang="ca-ES" sz="1350" dirty="0"/>
            </a:p>
          </p:txBody>
        </p:sp>
      </p:grpSp>
      <p:sp>
        <p:nvSpPr>
          <p:cNvPr id="19" name="Títol 9"/>
          <p:cNvSpPr txBox="1">
            <a:spLocks/>
          </p:cNvSpPr>
          <p:nvPr/>
        </p:nvSpPr>
        <p:spPr>
          <a:xfrm>
            <a:off x="518600" y="60177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Botons d’accés i informació </a:t>
            </a:r>
          </a:p>
        </p:txBody>
      </p:sp>
      <p:pic>
        <p:nvPicPr>
          <p:cNvPr id="20" name="Imat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8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49" y="621758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</a:t>
            </a:r>
            <a:r>
              <a:rPr lang="ca-ES" sz="2800" b="1" dirty="0">
                <a:solidFill>
                  <a:srgbClr val="002060"/>
                </a:solidFill>
              </a:rPr>
              <a:t>Què és ?</a:t>
            </a:r>
            <a:br>
              <a:rPr lang="ca-ES" sz="2800" b="1" dirty="0">
                <a:solidFill>
                  <a:srgbClr val="002060"/>
                </a:solidFill>
              </a:rPr>
            </a:br>
            <a:r>
              <a:rPr lang="es-ES" sz="1600" dirty="0">
                <a:latin typeface="+mn-lt"/>
                <a:hlinkClick r:id="rId3"/>
              </a:rPr>
              <a:t>http://cercabib.ub.edu/iii/encore/?lang=cat</a:t>
            </a:r>
            <a:endParaRPr lang="ca-ES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ontenidor de text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44321"/>
          </a:xfrm>
        </p:spPr>
        <p:txBody>
          <a:bodyPr wrap="square">
            <a:spAutoFit/>
          </a:bodyPr>
          <a:lstStyle/>
          <a:p>
            <a:r>
              <a:rPr lang="ca-ES" sz="2400" dirty="0"/>
              <a:t>Eina de </a:t>
            </a:r>
            <a:r>
              <a:rPr lang="ca-ES" sz="2400" u="sng" dirty="0">
                <a:solidFill>
                  <a:srgbClr val="002060"/>
                </a:solidFill>
              </a:rPr>
              <a:t>descoberta</a:t>
            </a:r>
            <a:r>
              <a:rPr lang="ca-ES" sz="2400" dirty="0"/>
              <a:t> de recursos bibliogràfics</a:t>
            </a:r>
          </a:p>
          <a:p>
            <a:endParaRPr lang="ca-ES" sz="2400" dirty="0"/>
          </a:p>
          <a:p>
            <a:endParaRPr lang="ca-ES" sz="2400" dirty="0"/>
          </a:p>
          <a:p>
            <a:endParaRPr lang="ca-ES" sz="2400" dirty="0"/>
          </a:p>
          <a:p>
            <a:endParaRPr lang="ca-ES" sz="2400" dirty="0"/>
          </a:p>
          <a:p>
            <a:r>
              <a:rPr lang="ca-ES" sz="2400" dirty="0"/>
              <a:t>Nova filosofia de cerca : </a:t>
            </a:r>
          </a:p>
          <a:p>
            <a:pPr lvl="3"/>
            <a:r>
              <a:rPr lang="ca-ES" sz="2000" dirty="0"/>
              <a:t>Caixa única de cerca per a tots els recursos</a:t>
            </a:r>
          </a:p>
          <a:p>
            <a:pPr lvl="3"/>
            <a:r>
              <a:rPr lang="ca-ES" sz="2000" dirty="0"/>
              <a:t>Cerca per paraula clau sempre, també en els filtres o en la cerca avançada</a:t>
            </a:r>
          </a:p>
          <a:p>
            <a:pPr lvl="3"/>
            <a:r>
              <a:rPr lang="ca-ES" sz="2000" dirty="0"/>
              <a:t>Accés directe als recursos electrònics des de l’eina </a:t>
            </a:r>
          </a:p>
          <a:p>
            <a:pPr marL="0" indent="0">
              <a:buNone/>
            </a:pPr>
            <a:r>
              <a:rPr lang="ca-ES" dirty="0"/>
              <a:t>                      </a:t>
            </a: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07" y="898459"/>
            <a:ext cx="1657144" cy="366247"/>
          </a:xfrm>
          <a:prstGeom prst="rect">
            <a:avLst/>
          </a:prstGeom>
        </p:spPr>
      </p:pic>
      <p:sp>
        <p:nvSpPr>
          <p:cNvPr id="8" name="Rectangle arrodonit 7"/>
          <p:cNvSpPr/>
          <p:nvPr/>
        </p:nvSpPr>
        <p:spPr>
          <a:xfrm>
            <a:off x="4653814" y="2461122"/>
            <a:ext cx="1894589" cy="1555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ca-ES" dirty="0"/>
          </a:p>
          <a:p>
            <a:pPr marL="87313" lvl="2"/>
            <a:r>
              <a:rPr lang="ca-ES" dirty="0"/>
              <a:t>Recursos digitals (subscrits i seleccionats de l’accés lliure)</a:t>
            </a:r>
          </a:p>
          <a:p>
            <a:pPr algn="ctr"/>
            <a:endParaRPr lang="ca-ES" dirty="0"/>
          </a:p>
        </p:txBody>
      </p:sp>
      <p:sp>
        <p:nvSpPr>
          <p:cNvPr id="36" name="Rectangle arrodonit 35"/>
          <p:cNvSpPr/>
          <p:nvPr/>
        </p:nvSpPr>
        <p:spPr>
          <a:xfrm>
            <a:off x="257514" y="2477571"/>
            <a:ext cx="1668240" cy="1516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  <a:p>
            <a:pPr algn="ctr"/>
            <a:r>
              <a:rPr lang="ca-ES" dirty="0"/>
              <a:t>Recursos  físics disponibles</a:t>
            </a:r>
          </a:p>
          <a:p>
            <a:pPr algn="ctr"/>
            <a:endParaRPr lang="ca-ES" dirty="0"/>
          </a:p>
        </p:txBody>
      </p:sp>
      <p:sp>
        <p:nvSpPr>
          <p:cNvPr id="37" name="Rectangle arrodonit 36"/>
          <p:cNvSpPr/>
          <p:nvPr/>
        </p:nvSpPr>
        <p:spPr>
          <a:xfrm>
            <a:off x="7122174" y="2393100"/>
            <a:ext cx="1654417" cy="1577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  <a:p>
            <a:pPr algn="ctr"/>
            <a:r>
              <a:rPr lang="ca-ES" dirty="0"/>
              <a:t>Recursos no subscrits</a:t>
            </a:r>
          </a:p>
          <a:p>
            <a:pPr algn="ctr"/>
            <a:endParaRPr lang="ca-ES" dirty="0"/>
          </a:p>
        </p:txBody>
      </p:sp>
      <p:sp>
        <p:nvSpPr>
          <p:cNvPr id="9" name="Suma 8"/>
          <p:cNvSpPr/>
          <p:nvPr/>
        </p:nvSpPr>
        <p:spPr>
          <a:xfrm>
            <a:off x="2072722" y="3003139"/>
            <a:ext cx="327259" cy="4005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8" name="Suma 37"/>
          <p:cNvSpPr/>
          <p:nvPr/>
        </p:nvSpPr>
        <p:spPr>
          <a:xfrm>
            <a:off x="6697303" y="2981330"/>
            <a:ext cx="327259" cy="4005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51" name="Agrupa 50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52" name="Imatg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53" name="Imatge 52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17" name="Rectangle arrodonit 35">
            <a:extLst>
              <a:ext uri="{FF2B5EF4-FFF2-40B4-BE49-F238E27FC236}">
                <a16:creationId xmlns:a16="http://schemas.microsoft.com/office/drawing/2014/main" id="{73A54478-C3ED-4542-8FB8-42298CBD10BA}"/>
              </a:ext>
            </a:extLst>
          </p:cNvPr>
          <p:cNvSpPr/>
          <p:nvPr/>
        </p:nvSpPr>
        <p:spPr>
          <a:xfrm>
            <a:off x="2495400" y="2437597"/>
            <a:ext cx="1628372" cy="1531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  <a:p>
            <a:pPr algn="ctr"/>
            <a:r>
              <a:rPr lang="ca-ES" dirty="0" err="1"/>
              <a:t>Repositoris</a:t>
            </a:r>
            <a:endParaRPr lang="ca-ES" dirty="0"/>
          </a:p>
          <a:p>
            <a:pPr algn="ctr"/>
            <a:r>
              <a:rPr lang="ca-ES" dirty="0"/>
              <a:t>UB</a:t>
            </a:r>
          </a:p>
          <a:p>
            <a:pPr algn="ctr"/>
            <a:endParaRPr lang="ca-ES" dirty="0"/>
          </a:p>
        </p:txBody>
      </p:sp>
      <p:sp>
        <p:nvSpPr>
          <p:cNvPr id="18" name="Suma 37">
            <a:extLst>
              <a:ext uri="{FF2B5EF4-FFF2-40B4-BE49-F238E27FC236}">
                <a16:creationId xmlns:a16="http://schemas.microsoft.com/office/drawing/2014/main" id="{F442EC5A-8CBD-45FC-9E96-155270F07442}"/>
              </a:ext>
            </a:extLst>
          </p:cNvPr>
          <p:cNvSpPr/>
          <p:nvPr/>
        </p:nvSpPr>
        <p:spPr>
          <a:xfrm>
            <a:off x="4203299" y="3004018"/>
            <a:ext cx="327259" cy="4005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47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36" y="1398589"/>
            <a:ext cx="7562514" cy="5224462"/>
          </a:xfrm>
          <a:prstGeom prst="rect">
            <a:avLst/>
          </a:prstGeom>
        </p:spPr>
      </p:pic>
      <p:sp>
        <p:nvSpPr>
          <p:cNvPr id="5" name="Títol 9"/>
          <p:cNvSpPr txBox="1">
            <a:spLocks/>
          </p:cNvSpPr>
          <p:nvPr/>
        </p:nvSpPr>
        <p:spPr>
          <a:xfrm>
            <a:off x="518600" y="60177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Filtrant només per recursos electrònics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13916" y="3714751"/>
            <a:ext cx="1359724" cy="674369"/>
          </a:xfrm>
          <a:prstGeom prst="rect">
            <a:avLst/>
          </a:prstGeom>
          <a:noFill/>
          <a:ln w="31750" algn="ctr">
            <a:solidFill>
              <a:srgbClr val="ED7D3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43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1" y="1337220"/>
            <a:ext cx="7650957" cy="4962453"/>
          </a:xfrm>
          <a:prstGeom prst="rect">
            <a:avLst/>
          </a:prstGeom>
        </p:spPr>
      </p:pic>
      <p:sp>
        <p:nvSpPr>
          <p:cNvPr id="6" name="Títol 9"/>
          <p:cNvSpPr txBox="1">
            <a:spLocks/>
          </p:cNvSpPr>
          <p:nvPr/>
        </p:nvSpPr>
        <p:spPr>
          <a:xfrm>
            <a:off x="518600" y="60177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Visualització de la referència detallada</a:t>
            </a: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67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96" y="1647824"/>
            <a:ext cx="8294258" cy="4124325"/>
          </a:xfrm>
          <a:prstGeom prst="rect">
            <a:avLst/>
          </a:prstGeom>
        </p:spPr>
      </p:pic>
      <p:sp>
        <p:nvSpPr>
          <p:cNvPr id="5" name="Títol 9"/>
          <p:cNvSpPr txBox="1">
            <a:spLocks/>
          </p:cNvSpPr>
          <p:nvPr/>
        </p:nvSpPr>
        <p:spPr>
          <a:xfrm>
            <a:off x="518600" y="60177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Botó Consulta’l – Accés al text complet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87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459873"/>
            <a:ext cx="7683643" cy="4950452"/>
          </a:xfrm>
          <a:prstGeom prst="rect">
            <a:avLst/>
          </a:prstGeom>
        </p:spPr>
      </p:pic>
      <p:sp>
        <p:nvSpPr>
          <p:cNvPr id="4" name="Títol 9"/>
          <p:cNvSpPr txBox="1">
            <a:spLocks/>
          </p:cNvSpPr>
          <p:nvPr/>
        </p:nvSpPr>
        <p:spPr>
          <a:xfrm>
            <a:off x="518600" y="601777"/>
            <a:ext cx="8153762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Llista A-Z de Revistes i Llibres electrònics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77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3" y="1440391"/>
            <a:ext cx="8372475" cy="5112809"/>
          </a:xfrm>
          <a:prstGeom prst="rect">
            <a:avLst/>
          </a:prstGeom>
        </p:spPr>
      </p:pic>
      <p:sp>
        <p:nvSpPr>
          <p:cNvPr id="4" name="Títol 9"/>
          <p:cNvSpPr txBox="1">
            <a:spLocks/>
          </p:cNvSpPr>
          <p:nvPr/>
        </p:nvSpPr>
        <p:spPr>
          <a:xfrm>
            <a:off x="518600" y="601777"/>
            <a:ext cx="8153762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Llista A-Z de Revistes i Llibres electrònics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71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"/>
            <a:ext cx="9144000" cy="6858000"/>
          </a:xfrm>
          <a:prstGeom prst="rect">
            <a:avLst/>
          </a:prstGeom>
        </p:spPr>
      </p:pic>
      <p:sp>
        <p:nvSpPr>
          <p:cNvPr id="7" name="Rectángulo 4"/>
          <p:cNvSpPr/>
          <p:nvPr/>
        </p:nvSpPr>
        <p:spPr>
          <a:xfrm>
            <a:off x="3258150" y="3146065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976" y="6115696"/>
            <a:ext cx="792549" cy="274344"/>
          </a:xfrm>
          <a:prstGeom prst="rect">
            <a:avLst/>
          </a:prstGeom>
        </p:spPr>
      </p:pic>
      <p:sp>
        <p:nvSpPr>
          <p:cNvPr id="9" name="Rectángulo 6"/>
          <p:cNvSpPr/>
          <p:nvPr/>
        </p:nvSpPr>
        <p:spPr>
          <a:xfrm>
            <a:off x="2771775" y="611569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curs 2020-21</a:t>
            </a:r>
          </a:p>
          <a:p>
            <a:pPr>
              <a:spcBef>
                <a:spcPct val="50000"/>
              </a:spcBef>
            </a:pP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4574175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3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5A91F1F-A738-41E7-A0EC-21D0FADFB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1" t="10168" r="8181" b="6142"/>
          <a:stretch/>
        </p:blipFill>
        <p:spPr>
          <a:xfrm>
            <a:off x="656927" y="1471713"/>
            <a:ext cx="8147658" cy="4946340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Configuració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693595" y="1285827"/>
            <a:ext cx="4238919" cy="800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2487" y="1992749"/>
            <a:ext cx="1567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Enllaços ràpids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2545935"/>
            <a:ext cx="1717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Caixa de cerca única</a:t>
            </a:r>
          </a:p>
        </p:txBody>
      </p:sp>
      <p:sp>
        <p:nvSpPr>
          <p:cNvPr id="40" name="Oval 39"/>
          <p:cNvSpPr/>
          <p:nvPr/>
        </p:nvSpPr>
        <p:spPr>
          <a:xfrm>
            <a:off x="2452540" y="2620926"/>
            <a:ext cx="4534856" cy="1144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42" name="Connector de fletxa recta 41"/>
          <p:cNvCxnSpPr>
            <a:cxnSpLocks/>
          </p:cNvCxnSpPr>
          <p:nvPr/>
        </p:nvCxnSpPr>
        <p:spPr>
          <a:xfrm flipH="1">
            <a:off x="1818555" y="1885661"/>
            <a:ext cx="2875040" cy="316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de fletxa recta 43"/>
          <p:cNvCxnSpPr>
            <a:cxnSpLocks/>
          </p:cNvCxnSpPr>
          <p:nvPr/>
        </p:nvCxnSpPr>
        <p:spPr>
          <a:xfrm>
            <a:off x="1230703" y="2889667"/>
            <a:ext cx="1143826" cy="203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Agrupa 4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47" name="Imatg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48" name="Imatge 47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24" name="Rectangle 38">
            <a:extLst>
              <a:ext uri="{FF2B5EF4-FFF2-40B4-BE49-F238E27FC236}">
                <a16:creationId xmlns:a16="http://schemas.microsoft.com/office/drawing/2014/main" id="{1CA3F2DB-F52E-424E-8FEA-4C79A9EED91C}"/>
              </a:ext>
            </a:extLst>
          </p:cNvPr>
          <p:cNvSpPr/>
          <p:nvPr/>
        </p:nvSpPr>
        <p:spPr>
          <a:xfrm>
            <a:off x="6082587" y="4033467"/>
            <a:ext cx="249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Idiomes de la interfície i altres enllaços</a:t>
            </a:r>
          </a:p>
        </p:txBody>
      </p:sp>
      <p:cxnSp>
        <p:nvCxnSpPr>
          <p:cNvPr id="25" name="Connector de fletxa recta 43">
            <a:extLst>
              <a:ext uri="{FF2B5EF4-FFF2-40B4-BE49-F238E27FC236}">
                <a16:creationId xmlns:a16="http://schemas.microsoft.com/office/drawing/2014/main" id="{7ECA52D7-2385-44AB-B6ED-35978940F247}"/>
              </a:ext>
            </a:extLst>
          </p:cNvPr>
          <p:cNvCxnSpPr>
            <a:cxnSpLocks/>
          </p:cNvCxnSpPr>
          <p:nvPr/>
        </p:nvCxnSpPr>
        <p:spPr>
          <a:xfrm flipH="1">
            <a:off x="2686051" y="5915871"/>
            <a:ext cx="7386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9">
            <a:extLst>
              <a:ext uri="{FF2B5EF4-FFF2-40B4-BE49-F238E27FC236}">
                <a16:creationId xmlns:a16="http://schemas.microsoft.com/office/drawing/2014/main" id="{88DDD6AC-4C8F-4844-93D4-316788FE4988}"/>
              </a:ext>
            </a:extLst>
          </p:cNvPr>
          <p:cNvSpPr/>
          <p:nvPr/>
        </p:nvSpPr>
        <p:spPr>
          <a:xfrm>
            <a:off x="5995358" y="4676722"/>
            <a:ext cx="2683621" cy="8786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30" name="Rectangle 38">
            <a:extLst>
              <a:ext uri="{FF2B5EF4-FFF2-40B4-BE49-F238E27FC236}">
                <a16:creationId xmlns:a16="http://schemas.microsoft.com/office/drawing/2014/main" id="{D313D49B-16A2-4453-AB32-BF21CE61C6CA}"/>
              </a:ext>
            </a:extLst>
          </p:cNvPr>
          <p:cNvSpPr/>
          <p:nvPr/>
        </p:nvSpPr>
        <p:spPr>
          <a:xfrm>
            <a:off x="3424686" y="5592706"/>
            <a:ext cx="2570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Cerques anteriors (depèn de la memòria cau)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7521" y="4201479"/>
            <a:ext cx="2857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Cerca sensible a diacrítics</a:t>
            </a:r>
          </a:p>
        </p:txBody>
      </p:sp>
      <p:sp>
        <p:nvSpPr>
          <p:cNvPr id="26" name="QuadreDeText 25">
            <a:hlinkClick r:id="rId7"/>
          </p:cNvPr>
          <p:cNvSpPr txBox="1"/>
          <p:nvPr/>
        </p:nvSpPr>
        <p:spPr>
          <a:xfrm>
            <a:off x="3514350" y="4300556"/>
            <a:ext cx="1888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accent1">
                    <a:lumMod val="50000"/>
                  </a:schemeClr>
                </a:solidFill>
              </a:rPr>
              <a:t>http://cercabib.ub.edu</a:t>
            </a:r>
          </a:p>
        </p:txBody>
      </p:sp>
    </p:spTree>
    <p:extLst>
      <p:ext uri="{BB962C8B-B14F-4D97-AF65-F5344CB8AC3E}">
        <p14:creationId xmlns:p14="http://schemas.microsoft.com/office/powerpoint/2010/main" val="29790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t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0" y="1566812"/>
            <a:ext cx="8231030" cy="5128642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5" name="Contenidor de text 4"/>
          <p:cNvSpPr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r>
              <a:rPr lang="ca-ES" dirty="0"/>
              <a:t>                                                </a:t>
            </a:r>
            <a:endParaRPr lang="ca-ES" sz="32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Elements dels resultats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65021" y="2895599"/>
            <a:ext cx="1262179" cy="533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2149" y="2385295"/>
            <a:ext cx="152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Dos pestanyes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621" y="3538296"/>
            <a:ext cx="1563879" cy="311774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angle 14"/>
          <p:cNvSpPr/>
          <p:nvPr/>
        </p:nvSpPr>
        <p:spPr>
          <a:xfrm>
            <a:off x="4581222" y="4927628"/>
            <a:ext cx="1580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Facetes i filtres</a:t>
            </a:r>
          </a:p>
        </p:txBody>
      </p:sp>
      <p:cxnSp>
        <p:nvCxnSpPr>
          <p:cNvPr id="16" name="Connector de fletxa recta 15"/>
          <p:cNvCxnSpPr/>
          <p:nvPr/>
        </p:nvCxnSpPr>
        <p:spPr>
          <a:xfrm flipH="1">
            <a:off x="1757171" y="2569961"/>
            <a:ext cx="3034978" cy="468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de fletxa recta 18"/>
          <p:cNvCxnSpPr/>
          <p:nvPr/>
        </p:nvCxnSpPr>
        <p:spPr>
          <a:xfrm flipH="1">
            <a:off x="2322381" y="5341485"/>
            <a:ext cx="1960892" cy="414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200000">
            <a:off x="6383344" y="4448970"/>
            <a:ext cx="2601180" cy="13769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34731" y="3353630"/>
            <a:ext cx="189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Resultats conjunts</a:t>
            </a:r>
          </a:p>
        </p:txBody>
      </p:sp>
      <p:cxnSp>
        <p:nvCxnSpPr>
          <p:cNvPr id="25" name="Connector de fletxa recta 24"/>
          <p:cNvCxnSpPr/>
          <p:nvPr/>
        </p:nvCxnSpPr>
        <p:spPr>
          <a:xfrm>
            <a:off x="6830879" y="3668509"/>
            <a:ext cx="255721" cy="572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16200000">
            <a:off x="3326689" y="2531428"/>
            <a:ext cx="768866" cy="259099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ctangle 30"/>
          <p:cNvSpPr/>
          <p:nvPr/>
        </p:nvSpPr>
        <p:spPr>
          <a:xfrm>
            <a:off x="3772858" y="2739335"/>
            <a:ext cx="273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  <a:hlinkClick r:id="rId5"/>
              </a:rPr>
              <a:t>Research</a:t>
            </a:r>
            <a:r>
              <a:rPr lang="ca-ES" dirty="0">
                <a:solidFill>
                  <a:srgbClr val="FF0000"/>
                </a:solidFill>
                <a:hlinkClick r:id="rId5"/>
              </a:rPr>
              <a:t> </a:t>
            </a:r>
            <a:r>
              <a:rPr lang="ca-ES" dirty="0" err="1">
                <a:solidFill>
                  <a:srgbClr val="FF0000"/>
                </a:solidFill>
                <a:hlinkClick r:id="rId5"/>
              </a:rPr>
              <a:t>Starter</a:t>
            </a:r>
            <a:r>
              <a:rPr lang="ca-ES" dirty="0">
                <a:solidFill>
                  <a:srgbClr val="FF0000"/>
                </a:solidFill>
                <a:hlinkClick r:id="rId5"/>
              </a:rPr>
              <a:t> de EBSCO </a:t>
            </a:r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32" name="Connector de fletxa recta 31"/>
          <p:cNvCxnSpPr>
            <a:endCxn id="30" idx="3"/>
          </p:cNvCxnSpPr>
          <p:nvPr/>
        </p:nvCxnSpPr>
        <p:spPr>
          <a:xfrm flipH="1">
            <a:off x="3711122" y="3108667"/>
            <a:ext cx="885947" cy="333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393285" y="2539274"/>
            <a:ext cx="1739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Ampliar la cerca </a:t>
            </a:r>
          </a:p>
        </p:txBody>
      </p:sp>
      <p:sp>
        <p:nvSpPr>
          <p:cNvPr id="39" name="Oval 38"/>
          <p:cNvSpPr/>
          <p:nvPr/>
        </p:nvSpPr>
        <p:spPr>
          <a:xfrm>
            <a:off x="7540438" y="2959444"/>
            <a:ext cx="1262179" cy="533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40" name="Connector de fletxa recta 39"/>
          <p:cNvCxnSpPr/>
          <p:nvPr/>
        </p:nvCxnSpPr>
        <p:spPr>
          <a:xfrm>
            <a:off x="7086600" y="2835139"/>
            <a:ext cx="398205" cy="391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 40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42" name="Imatge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43" name="Imatge 42"/>
            <p:cNvPicPr>
              <a:picLocks noChangeAspect="1"/>
            </p:cNvPicPr>
            <p:nvPr/>
          </p:nvPicPr>
          <p:blipFill rotWithShape="1">
            <a:blip r:embed="rId7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1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4998F36-058C-4ABA-9638-4F193699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7" y="1598159"/>
            <a:ext cx="8390221" cy="5109498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Funcionament facetes (1)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500165" y="1195483"/>
            <a:ext cx="190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Facetes conjuntes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64954" y="3540220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chemeClr val="accent6">
                    <a:lumMod val="75000"/>
                  </a:schemeClr>
                </a:solidFill>
              </a:rPr>
              <a:t>Facetes només Catàleg</a:t>
            </a:r>
          </a:p>
        </p:txBody>
      </p:sp>
      <p:cxnSp>
        <p:nvCxnSpPr>
          <p:cNvPr id="42" name="Connector de fletxa recta 41"/>
          <p:cNvCxnSpPr>
            <a:cxnSpLocks/>
          </p:cNvCxnSpPr>
          <p:nvPr/>
        </p:nvCxnSpPr>
        <p:spPr>
          <a:xfrm flipH="1">
            <a:off x="2169821" y="1540821"/>
            <a:ext cx="4330343" cy="8807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de fletxa recta 43"/>
          <p:cNvCxnSpPr>
            <a:cxnSpLocks/>
          </p:cNvCxnSpPr>
          <p:nvPr/>
        </p:nvCxnSpPr>
        <p:spPr>
          <a:xfrm flipH="1">
            <a:off x="2169820" y="3750140"/>
            <a:ext cx="3782406" cy="27894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793" y="1641033"/>
            <a:ext cx="1691416" cy="15507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ctangle 20"/>
          <p:cNvSpPr/>
          <p:nvPr/>
        </p:nvSpPr>
        <p:spPr>
          <a:xfrm>
            <a:off x="335793" y="3225119"/>
            <a:ext cx="1691416" cy="1674328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4" name="Agrupa 23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5" name="Imatg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6" name="Imatge 25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355279" y="4943022"/>
            <a:ext cx="1671930" cy="17784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2" name="Connector de fletxa recta 21"/>
          <p:cNvCxnSpPr>
            <a:cxnSpLocks/>
          </p:cNvCxnSpPr>
          <p:nvPr/>
        </p:nvCxnSpPr>
        <p:spPr>
          <a:xfrm flipH="1">
            <a:off x="2169820" y="1641033"/>
            <a:ext cx="4825962" cy="4218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8">
            <a:extLst>
              <a:ext uri="{FF2B5EF4-FFF2-40B4-BE49-F238E27FC236}">
                <a16:creationId xmlns:a16="http://schemas.microsoft.com/office/drawing/2014/main" id="{BC122A09-72E4-412B-A5AE-4FF4CEDA6A96}"/>
              </a:ext>
            </a:extLst>
          </p:cNvPr>
          <p:cNvSpPr/>
          <p:nvPr/>
        </p:nvSpPr>
        <p:spPr>
          <a:xfrm>
            <a:off x="5255319" y="4092825"/>
            <a:ext cx="3260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chemeClr val="accent6">
                    <a:lumMod val="75000"/>
                  </a:schemeClr>
                </a:solidFill>
              </a:rPr>
              <a:t>Col·lecció = </a:t>
            </a:r>
            <a:r>
              <a:rPr lang="ca-ES" dirty="0" err="1">
                <a:solidFill>
                  <a:schemeClr val="accent6">
                    <a:lumMod val="75000"/>
                  </a:schemeClr>
                </a:solidFill>
              </a:rPr>
              <a:t>Repositoris</a:t>
            </a:r>
            <a:r>
              <a:rPr lang="ca-ES" dirty="0">
                <a:solidFill>
                  <a:schemeClr val="accent6">
                    <a:lumMod val="75000"/>
                  </a:schemeClr>
                </a:solidFill>
              </a:rPr>
              <a:t> + </a:t>
            </a:r>
            <a:r>
              <a:rPr lang="ca-ES" dirty="0" err="1">
                <a:solidFill>
                  <a:schemeClr val="accent6">
                    <a:lumMod val="75000"/>
                  </a:schemeClr>
                </a:solidFill>
              </a:rPr>
              <a:t>Scopes</a:t>
            </a:r>
            <a:endParaRPr lang="ca-E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Connector de fletxa recta 43">
            <a:extLst>
              <a:ext uri="{FF2B5EF4-FFF2-40B4-BE49-F238E27FC236}">
                <a16:creationId xmlns:a16="http://schemas.microsoft.com/office/drawing/2014/main" id="{7E77F9C4-30A2-4ED7-998A-BB915A84599F}"/>
              </a:ext>
            </a:extLst>
          </p:cNvPr>
          <p:cNvCxnSpPr>
            <a:cxnSpLocks/>
          </p:cNvCxnSpPr>
          <p:nvPr/>
        </p:nvCxnSpPr>
        <p:spPr>
          <a:xfrm flipH="1">
            <a:off x="1846053" y="4277491"/>
            <a:ext cx="3409267" cy="18466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29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3"/>
          <a:srcRect l="1" t="22081" r="19897" b="5292"/>
          <a:stretch/>
        </p:blipFill>
        <p:spPr>
          <a:xfrm>
            <a:off x="465021" y="1589215"/>
            <a:ext cx="6902450" cy="5054600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5" name="Contenidor de text 4"/>
          <p:cNvSpPr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r>
              <a:rPr lang="ca-ES" dirty="0"/>
              <a:t>                                                </a:t>
            </a:r>
            <a:endParaRPr lang="ca-ES" sz="32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Funcionament facetes  (2)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764954" y="3540220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Facetes només EDS</a:t>
            </a:r>
          </a:p>
        </p:txBody>
      </p:sp>
      <p:cxnSp>
        <p:nvCxnSpPr>
          <p:cNvPr id="44" name="Connector de fletxa recta 43"/>
          <p:cNvCxnSpPr/>
          <p:nvPr/>
        </p:nvCxnSpPr>
        <p:spPr>
          <a:xfrm flipH="1">
            <a:off x="2486009" y="3801193"/>
            <a:ext cx="3629042" cy="529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5021" y="2180291"/>
            <a:ext cx="1857359" cy="43889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2" name="Agrupa 21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3" name="Imatg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4" name="Imatge 23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621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3"/>
          <a:srcRect t="8460" b="12061"/>
          <a:stretch/>
        </p:blipFill>
        <p:spPr>
          <a:xfrm>
            <a:off x="335793" y="1542719"/>
            <a:ext cx="8221109" cy="4732734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Funcionament facetes  (3)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725057" y="3878192"/>
            <a:ext cx="3205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Podem seleccionar més d’un valor en cada filtre</a:t>
            </a:r>
          </a:p>
        </p:txBody>
      </p:sp>
      <p:cxnSp>
        <p:nvCxnSpPr>
          <p:cNvPr id="44" name="Connector de fletxa recta 43"/>
          <p:cNvCxnSpPr/>
          <p:nvPr/>
        </p:nvCxnSpPr>
        <p:spPr>
          <a:xfrm flipH="1">
            <a:off x="2432911" y="4001099"/>
            <a:ext cx="3332043" cy="462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7556" y="3243714"/>
            <a:ext cx="1579745" cy="30008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2" name="Agrupa 21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3" name="Imatg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4" name="Imatge 23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315016" y="2393663"/>
            <a:ext cx="1185109" cy="2684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angle 17"/>
          <p:cNvSpPr/>
          <p:nvPr/>
        </p:nvSpPr>
        <p:spPr>
          <a:xfrm>
            <a:off x="481264" y="5467149"/>
            <a:ext cx="1018861" cy="4908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536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3"/>
          <a:srcRect t="8806"/>
          <a:stretch/>
        </p:blipFill>
        <p:spPr>
          <a:xfrm>
            <a:off x="465021" y="1610990"/>
            <a:ext cx="8060697" cy="4417997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Punts d’accés i autoritats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764954" y="3540220"/>
            <a:ext cx="3205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Termes establerts i suggeriments – Cerca per punts d’accés i/o termes controlats</a:t>
            </a:r>
          </a:p>
        </p:txBody>
      </p:sp>
      <p:cxnSp>
        <p:nvCxnSpPr>
          <p:cNvPr id="44" name="Connector de fletxa recta 43"/>
          <p:cNvCxnSpPr/>
          <p:nvPr/>
        </p:nvCxnSpPr>
        <p:spPr>
          <a:xfrm flipH="1">
            <a:off x="2432911" y="4001099"/>
            <a:ext cx="3332043" cy="462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5021" y="2180291"/>
            <a:ext cx="1857359" cy="43889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2" name="Agrupa 21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3" name="Imatg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4" name="Imatge 23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pic>
        <p:nvPicPr>
          <p:cNvPr id="9" name="Imatge 8"/>
          <p:cNvPicPr>
            <a:picLocks noChangeAspect="1"/>
          </p:cNvPicPr>
          <p:nvPr/>
        </p:nvPicPr>
        <p:blipFill rotWithShape="1">
          <a:blip r:embed="rId7"/>
          <a:srcRect l="1382" t="11509" r="79530" b="35298"/>
          <a:stretch/>
        </p:blipFill>
        <p:spPr>
          <a:xfrm>
            <a:off x="575552" y="2950314"/>
            <a:ext cx="1636295" cy="36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1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3"/>
          <a:srcRect t="14034" r="259" b="9334"/>
          <a:stretch/>
        </p:blipFill>
        <p:spPr>
          <a:xfrm>
            <a:off x="296879" y="1474755"/>
            <a:ext cx="8550242" cy="4983797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Resultats del catàleg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253443" y="3073972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Funcions possibles</a:t>
            </a:r>
          </a:p>
        </p:txBody>
      </p:sp>
      <p:cxnSp>
        <p:nvCxnSpPr>
          <p:cNvPr id="44" name="Connector de fletxa recta 43"/>
          <p:cNvCxnSpPr/>
          <p:nvPr/>
        </p:nvCxnSpPr>
        <p:spPr>
          <a:xfrm>
            <a:off x="6115050" y="3375856"/>
            <a:ext cx="1035050" cy="1266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7283556" y="4449038"/>
            <a:ext cx="736600" cy="15115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angle 19"/>
          <p:cNvSpPr/>
          <p:nvPr/>
        </p:nvSpPr>
        <p:spPr>
          <a:xfrm rot="16200000">
            <a:off x="7766254" y="734052"/>
            <a:ext cx="434763" cy="16670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2" name="Connector de fletxa recta 21"/>
          <p:cNvCxnSpPr/>
          <p:nvPr/>
        </p:nvCxnSpPr>
        <p:spPr>
          <a:xfrm flipV="1">
            <a:off x="6115050" y="1675000"/>
            <a:ext cx="1035050" cy="1398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96747" y="4410453"/>
            <a:ext cx="264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Dades bibliogràfiques i d’exemplar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733071" y="4197064"/>
            <a:ext cx="680660" cy="1981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6" name="Agrupa 2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7" name="Imat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8" name="Imatge 27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1884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l'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638</Words>
  <Application>Microsoft Office PowerPoint</Application>
  <PresentationFormat>Presentación en pantalla (4:3)</PresentationFormat>
  <Paragraphs>129</Paragraphs>
  <Slides>25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Tema de l'Office</vt:lpstr>
      <vt:lpstr>Presentación de PowerPoint</vt:lpstr>
      <vt:lpstr>  Què és ? http://cercabib.ub.edu/iii/encore/?lang=cat</vt:lpstr>
      <vt:lpstr>    </vt:lpstr>
      <vt:lpstr>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Cercabib: Nova eina de descobriment del CRAI. Curs 2020-21</dc:title>
  <dc:creator>CRAI Unitat de Procés Tècnic</dc:creator>
  <cp:keywords>Cercabib, catàlegs, cerca bibliogràfica, formació d'usuaris, CRAI, Universitat de Barcelona</cp:keywords>
  <cp:lastModifiedBy>Nuria Hombrabella Teruel</cp:lastModifiedBy>
  <cp:revision>83</cp:revision>
  <dcterms:created xsi:type="dcterms:W3CDTF">2018-01-19T11:23:37Z</dcterms:created>
  <dcterms:modified xsi:type="dcterms:W3CDTF">2020-08-30T17:09:16Z</dcterms:modified>
</cp:coreProperties>
</file>