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0" r:id="rId2"/>
    <p:sldId id="279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7" r:id="rId11"/>
    <p:sldId id="271" r:id="rId12"/>
    <p:sldId id="272" r:id="rId13"/>
    <p:sldId id="278" r:id="rId14"/>
    <p:sldId id="273" r:id="rId15"/>
    <p:sldId id="276" r:id="rId16"/>
    <p:sldId id="281" r:id="rId1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20/4/2020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038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04EAC1-E807-46CC-BC95-F1726FDF775C}" type="datetime1">
              <a:rPr lang="ca-ES" smtClean="0"/>
              <a:t>20/4/2020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56" y="3278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03FAC2-643E-4B51-A9A9-0BF21F39A75F}" type="datetime1">
              <a:rPr lang="ca-ES" smtClean="0"/>
              <a:t>20/4/2020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A4A95A-7CFF-4E6D-BE05-B062D97F539F}" type="datetime1">
              <a:rPr lang="ca-ES" smtClean="0"/>
              <a:t>20/4/2020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56" y="3278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495083-2BEF-4AB5-8468-FDA7A5D50F8C}" type="datetime1">
              <a:rPr lang="ca-ES" smtClean="0"/>
              <a:t>20/4/2020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336F0D-4877-4CB1-9F16-B70BDF6D6CBE}" type="datetime1">
              <a:rPr lang="ca-ES" smtClean="0"/>
              <a:t>20/4/2020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56" y="3278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6560D6-806C-40E2-AC58-C9E511C887CA}" type="datetime1">
              <a:rPr lang="ca-ES" smtClean="0"/>
              <a:t>20/4/2020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167577-0E50-4682-8E68-0C962A97F9BF}" type="datetime1">
              <a:rPr lang="ca-ES" smtClean="0"/>
              <a:t>20/4/2020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56" y="3278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079C83-22BD-4A95-B5A4-E663EC5FE71C}" type="datetime1">
              <a:rPr lang="ca-ES" smtClean="0"/>
              <a:t>20/4/2020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7F88B1-DFC1-45F9-A8C9-C292CD8F3857}" type="datetime1">
              <a:rPr lang="ca-ES" smtClean="0"/>
              <a:t>20/4/2020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C8B5E0-7BD1-4A61-B63B-F1873C86CA6B}" type="datetime1">
              <a:rPr lang="ca-ES" smtClean="0"/>
              <a:t>20/4/2020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F2CBC3-EBA3-4983-BBFB-F9326D6CDAED}" type="datetime1">
              <a:rPr lang="ca-ES" smtClean="0"/>
              <a:t>20/4/2020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9"/>
            <a:ext cx="9144000" cy="12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bit.ly/2sO5W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acces-recursos/acces-recursos-prox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568F2DD-A8D7-461E-A10A-7D991E1BE2D5}"/>
              </a:ext>
            </a:extLst>
          </p:cNvPr>
          <p:cNvSpPr/>
          <p:nvPr/>
        </p:nvSpPr>
        <p:spPr>
          <a:xfrm>
            <a:off x="1251177" y="3003421"/>
            <a:ext cx="710964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Avaluació de revistes</a:t>
            </a:r>
          </a:p>
          <a:p>
            <a:pPr algn="ctr"/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factor d’impacte (FI) i el quartil</a:t>
            </a:r>
          </a:p>
        </p:txBody>
      </p:sp>
    </p:spTree>
    <p:extLst>
      <p:ext uri="{BB962C8B-B14F-4D97-AF65-F5344CB8AC3E}">
        <p14:creationId xmlns:p14="http://schemas.microsoft.com/office/powerpoint/2010/main" val="315854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915F2-149A-4D46-BC29-38497F17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Factor d’impacte (FI)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11B7C0-8372-41C5-BF8A-F2404182FCA2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9728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5330900-48D1-4660-A73D-06CE9CBEC706}"/>
              </a:ext>
            </a:extLst>
          </p:cNvPr>
          <p:cNvSpPr/>
          <p:nvPr/>
        </p:nvSpPr>
        <p:spPr>
          <a:xfrm>
            <a:off x="278295" y="1311965"/>
            <a:ext cx="2994993" cy="90114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5D17FE-5371-4AF1-8774-F5DEBE7AB7CF}"/>
              </a:ext>
            </a:extLst>
          </p:cNvPr>
          <p:cNvSpPr/>
          <p:nvPr/>
        </p:nvSpPr>
        <p:spPr>
          <a:xfrm>
            <a:off x="404191" y="1562484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Cerca per títol de revista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27F2F1-5D0A-49D2-A0D2-FD79CA99C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82" y="998330"/>
            <a:ext cx="4480880" cy="17858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105BA4-2BEE-4B65-9C67-849DA8A96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8" y="2784227"/>
            <a:ext cx="4480879" cy="402456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E61AB78-BAAB-488A-825B-BE0D132779A2}"/>
              </a:ext>
            </a:extLst>
          </p:cNvPr>
          <p:cNvSpPr/>
          <p:nvPr/>
        </p:nvSpPr>
        <p:spPr>
          <a:xfrm>
            <a:off x="4572000" y="2120348"/>
            <a:ext cx="1643270" cy="569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AC6EAB7-A6E3-45B8-A97A-0298A988D5B0}"/>
              </a:ext>
            </a:extLst>
          </p:cNvPr>
          <p:cNvSpPr/>
          <p:nvPr/>
        </p:nvSpPr>
        <p:spPr>
          <a:xfrm>
            <a:off x="404191" y="4101549"/>
            <a:ext cx="1663148" cy="5433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947AF60-C2CB-4FD9-B0FE-ACC701F88DD2}"/>
              </a:ext>
            </a:extLst>
          </p:cNvPr>
          <p:cNvSpPr/>
          <p:nvPr/>
        </p:nvSpPr>
        <p:spPr>
          <a:xfrm>
            <a:off x="5596169" y="3895363"/>
            <a:ext cx="2994993" cy="178589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51AC7C5-5AC1-4B2B-A878-8C242739FAFD}"/>
              </a:ext>
            </a:extLst>
          </p:cNvPr>
          <p:cNvSpPr/>
          <p:nvPr/>
        </p:nvSpPr>
        <p:spPr>
          <a:xfrm>
            <a:off x="5933279" y="4134792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A la fitxa de la revista podem veure, entre altres dades, el factor d’impacte.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51ABBF-B415-43FD-9C4D-5D12E733EC20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1411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FAF6C-9C10-4729-9E5F-16E9EA79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7349EA-9B27-4191-A32D-5F1025DA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219"/>
            <a:ext cx="9144000" cy="358687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0213306-CE14-4513-AC18-3AAC0F84489F}"/>
              </a:ext>
            </a:extLst>
          </p:cNvPr>
          <p:cNvSpPr/>
          <p:nvPr/>
        </p:nvSpPr>
        <p:spPr>
          <a:xfrm>
            <a:off x="970331" y="5072092"/>
            <a:ext cx="7454349" cy="161603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74DC9A-56E5-48D8-A486-95B235691FE4}"/>
              </a:ext>
            </a:extLst>
          </p:cNvPr>
          <p:cNvSpPr/>
          <p:nvPr/>
        </p:nvSpPr>
        <p:spPr>
          <a:xfrm>
            <a:off x="1354772" y="5210786"/>
            <a:ext cx="6685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b="1" dirty="0"/>
              <a:t>Factor d’impacte (FI)</a:t>
            </a:r>
          </a:p>
          <a:p>
            <a:endParaRPr lang="ca-ES" sz="2000" dirty="0"/>
          </a:p>
          <a:p>
            <a:r>
              <a:rPr lang="ca-ES" sz="2000" dirty="0"/>
              <a:t>Calcula el nombre de vegades que són citats en un determinat any els articles dels dos darrers anys de la revista en qüestió.</a:t>
            </a:r>
            <a:r>
              <a:rPr lang="es-ES" sz="2000" dirty="0"/>
              <a:t>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3D3D85A-D5A1-4EFD-B785-7438D65CE919}"/>
              </a:ext>
            </a:extLst>
          </p:cNvPr>
          <p:cNvSpPr/>
          <p:nvPr/>
        </p:nvSpPr>
        <p:spPr>
          <a:xfrm>
            <a:off x="0" y="1311965"/>
            <a:ext cx="3220278" cy="32922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D6F2C2-8584-4CD7-8BAB-E8B20D9E2A25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266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915F2-149A-4D46-BC29-38497F17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Quartil de revistes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F86A78-1129-455C-91B9-8D6273756340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6514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21F0BC-08DD-4338-A2C7-59DF6E87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4" y="1609403"/>
            <a:ext cx="7886700" cy="323151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07DDD15-5D3C-47ED-A876-C66E00911D91}"/>
              </a:ext>
            </a:extLst>
          </p:cNvPr>
          <p:cNvSpPr/>
          <p:nvPr/>
        </p:nvSpPr>
        <p:spPr>
          <a:xfrm>
            <a:off x="1396749" y="1476754"/>
            <a:ext cx="477079" cy="5433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C994542-6220-47E3-B668-7EEBC6DB2FCD}"/>
              </a:ext>
            </a:extLst>
          </p:cNvPr>
          <p:cNvSpPr/>
          <p:nvPr/>
        </p:nvSpPr>
        <p:spPr>
          <a:xfrm>
            <a:off x="316697" y="4956314"/>
            <a:ext cx="8562259" cy="18719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4D6997-193B-4B01-9539-49070B31DEA9}"/>
              </a:ext>
            </a:extLst>
          </p:cNvPr>
          <p:cNvSpPr/>
          <p:nvPr/>
        </p:nvSpPr>
        <p:spPr>
          <a:xfrm>
            <a:off x="2947023" y="662757"/>
            <a:ext cx="426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A la fitxa també s’indica el quartil on es troba la revista (dins l’opció </a:t>
            </a:r>
            <a:r>
              <a:rPr lang="ca-ES" sz="2000" b="1" dirty="0" err="1"/>
              <a:t>Rank</a:t>
            </a:r>
            <a:r>
              <a:rPr lang="ca-ES" sz="2000" dirty="0"/>
              <a:t>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BE0EE5C-1C95-4691-B9F5-B5FA4682463A}"/>
              </a:ext>
            </a:extLst>
          </p:cNvPr>
          <p:cNvSpPr/>
          <p:nvPr/>
        </p:nvSpPr>
        <p:spPr>
          <a:xfrm>
            <a:off x="728260" y="5076695"/>
            <a:ext cx="76874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El quartil d’una revista serveix per avaluar la seva importància relativa respecte al total de revistes de la seva àrea. Si una llista de revistes ordenades de major a menor factor d'impacte es divideix en 4 parts iguals, cadascuna és un quartil. Les revistes amb el factor d'impacte més alt es troben al primer quartil (Q1).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4482F86-C143-4E4F-ADEC-5CB5D66B6BFA}"/>
              </a:ext>
            </a:extLst>
          </p:cNvPr>
          <p:cNvSpPr/>
          <p:nvPr/>
        </p:nvSpPr>
        <p:spPr>
          <a:xfrm>
            <a:off x="2816086" y="556645"/>
            <a:ext cx="4524399" cy="9201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B4EE1CA-186D-4A28-B579-BB4E711C4102}"/>
              </a:ext>
            </a:extLst>
          </p:cNvPr>
          <p:cNvSpPr/>
          <p:nvPr/>
        </p:nvSpPr>
        <p:spPr>
          <a:xfrm>
            <a:off x="4537514" y="3060389"/>
            <a:ext cx="1200677" cy="5574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5F2700-F9C2-4DCF-8EF7-3C5D8DF652CF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69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13F9C10-33C2-4B7A-8D42-37ADFB959681}"/>
              </a:ext>
            </a:extLst>
          </p:cNvPr>
          <p:cNvSpPr/>
          <p:nvPr/>
        </p:nvSpPr>
        <p:spPr>
          <a:xfrm>
            <a:off x="278295" y="1197450"/>
            <a:ext cx="8070575" cy="122680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C1D6B4-69D5-458B-9707-34E9DCD40383}"/>
              </a:ext>
            </a:extLst>
          </p:cNvPr>
          <p:cNvSpPr/>
          <p:nvPr/>
        </p:nvSpPr>
        <p:spPr>
          <a:xfrm>
            <a:off x="632791" y="1303022"/>
            <a:ext cx="7613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Si la revista pertany a més d’una categoria el JCR ens indicarà el quartil per a cada cadascuna. En aquests casos, les agències d’avaluació permeten seleccionar la categoria on el quartil es posiciona més alt.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4152D-C486-4164-AD51-42296A193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2821053"/>
            <a:ext cx="8521148" cy="3331281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F1B2A00-DA5C-4492-BA8F-175A7EDB40BB}"/>
              </a:ext>
            </a:extLst>
          </p:cNvPr>
          <p:cNvSpPr/>
          <p:nvPr/>
        </p:nvSpPr>
        <p:spPr>
          <a:xfrm>
            <a:off x="2491409" y="4002157"/>
            <a:ext cx="1948069" cy="331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DC2ABCC-8F24-4BB7-B911-E9B155348649}"/>
              </a:ext>
            </a:extLst>
          </p:cNvPr>
          <p:cNvSpPr/>
          <p:nvPr/>
        </p:nvSpPr>
        <p:spPr>
          <a:xfrm>
            <a:off x="5870713" y="4002157"/>
            <a:ext cx="1543878" cy="318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3AD4779-2167-4712-B331-F559337C7E2A}"/>
              </a:ext>
            </a:extLst>
          </p:cNvPr>
          <p:cNvSpPr/>
          <p:nvPr/>
        </p:nvSpPr>
        <p:spPr>
          <a:xfrm>
            <a:off x="1510748" y="2715479"/>
            <a:ext cx="384313" cy="4476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7B7136A-EDF8-4609-9BF2-A5874B120BA9}"/>
              </a:ext>
            </a:extLst>
          </p:cNvPr>
          <p:cNvSpPr/>
          <p:nvPr/>
        </p:nvSpPr>
        <p:spPr>
          <a:xfrm>
            <a:off x="3485321" y="4625009"/>
            <a:ext cx="172277" cy="267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EEF7A01-A976-4753-9ED1-BB941B1BED6E}"/>
              </a:ext>
            </a:extLst>
          </p:cNvPr>
          <p:cNvSpPr/>
          <p:nvPr/>
        </p:nvSpPr>
        <p:spPr>
          <a:xfrm>
            <a:off x="6586329" y="4625008"/>
            <a:ext cx="172277" cy="267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CF6ACA7-69C0-4CED-8D33-25D282D47302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91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409" y="3387483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>
                <a:solidFill>
                  <a:schemeClr val="bg1"/>
                </a:solidFill>
                <a:latin typeface="Verdana" panose="020B0604030504040204" pitchFamily="34" charset="0"/>
              </a:rPr>
              <a:t>curs 2019-20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498" y="4425773"/>
            <a:ext cx="3379001" cy="9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5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6F138C3-F5FF-4DCB-9490-333B3999CCF2}"/>
              </a:ext>
            </a:extLst>
          </p:cNvPr>
          <p:cNvSpPr txBox="1"/>
          <p:nvPr/>
        </p:nvSpPr>
        <p:spPr>
          <a:xfrm>
            <a:off x="662609" y="1630017"/>
            <a:ext cx="70501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chemeClr val="accent1">
                    <a:lumMod val="75000"/>
                  </a:schemeClr>
                </a:solidFill>
              </a:rPr>
              <a:t>Sumari</a:t>
            </a:r>
          </a:p>
          <a:p>
            <a:endParaRPr lang="ca-ES" dirty="0"/>
          </a:p>
          <a:p>
            <a:endParaRPr lang="ca-E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>
                <a:hlinkClick r:id="rId2" action="ppaction://hlinksldjump"/>
              </a:rPr>
              <a:t>Avaluació de revistes</a:t>
            </a:r>
            <a:endParaRPr lang="ca-ES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>
                <a:hlinkClick r:id="rId3" action="ppaction://hlinksldjump"/>
              </a:rPr>
              <a:t>Accés al </a:t>
            </a:r>
            <a:r>
              <a:rPr lang="ca-ES" sz="2400" i="1" dirty="0" err="1">
                <a:hlinkClick r:id="rId3" action="ppaction://hlinksldjump"/>
              </a:rPr>
              <a:t>Journal</a:t>
            </a:r>
            <a:r>
              <a:rPr lang="ca-ES" sz="2400" i="1" dirty="0">
                <a:hlinkClick r:id="rId3" action="ppaction://hlinksldjump"/>
              </a:rPr>
              <a:t> </a:t>
            </a:r>
            <a:r>
              <a:rPr lang="ca-ES" sz="2400" i="1" dirty="0" err="1">
                <a:hlinkClick r:id="rId3" action="ppaction://hlinksldjump"/>
              </a:rPr>
              <a:t>Citation</a:t>
            </a:r>
            <a:r>
              <a:rPr lang="ca-ES" sz="2400" i="1" dirty="0">
                <a:hlinkClick r:id="rId3" action="ppaction://hlinksldjump"/>
              </a:rPr>
              <a:t> Reports</a:t>
            </a:r>
            <a:endParaRPr lang="ca-ES" sz="2400" i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>
                <a:hlinkClick r:id="rId4" action="ppaction://hlinksldjump"/>
              </a:rPr>
              <a:t>Factor d’impacte (FI)</a:t>
            </a:r>
            <a:endParaRPr lang="ca-ES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>
                <a:hlinkClick r:id="rId5" action="ppaction://hlinksldjump"/>
              </a:rPr>
              <a:t>Quartil de revistes</a:t>
            </a:r>
            <a:endParaRPr lang="ca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B3CC80-C986-4CF6-8422-D149CA09591D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393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151" y="1706186"/>
            <a:ext cx="7587698" cy="994172"/>
          </a:xfrm>
        </p:spPr>
        <p:txBody>
          <a:bodyPr/>
          <a:lstStyle/>
          <a:p>
            <a:r>
              <a:rPr lang="ca-E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L’avaluació de revistes es duu a terme mitjançant índexs bibliomètrics que informen de la seva repercussió en la comunitat científica.</a:t>
            </a:r>
            <a:br>
              <a:rPr lang="ca-E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 agències avaluadores i institucions que financen la recerca tenen en compte aquestes dades.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255AD2C-155F-4006-A2D7-DFA002D48182}"/>
              </a:ext>
            </a:extLst>
          </p:cNvPr>
          <p:cNvSpPr/>
          <p:nvPr/>
        </p:nvSpPr>
        <p:spPr>
          <a:xfrm>
            <a:off x="384312" y="1464593"/>
            <a:ext cx="8150087" cy="247153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0452386-C87C-4A20-9724-B7055C87072F}"/>
              </a:ext>
            </a:extLst>
          </p:cNvPr>
          <p:cNvSpPr/>
          <p:nvPr/>
        </p:nvSpPr>
        <p:spPr>
          <a:xfrm>
            <a:off x="384312" y="4048279"/>
            <a:ext cx="8150087" cy="247153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208F719-A925-4665-A78D-2807F40202A7}"/>
              </a:ext>
            </a:extLst>
          </p:cNvPr>
          <p:cNvSpPr txBox="1">
            <a:spLocks/>
          </p:cNvSpPr>
          <p:nvPr/>
        </p:nvSpPr>
        <p:spPr>
          <a:xfrm>
            <a:off x="778151" y="4428794"/>
            <a:ext cx="7587698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dirty="0">
                <a:latin typeface="+mn-lt"/>
                <a:ea typeface="Verdana" panose="020B0604030504040204" pitchFamily="34" charset="0"/>
              </a:rPr>
              <a:t>Tot i presentar importants limitacions i biaixos temàtics i de llengua, el factor d’impacte (FI) i el quartil són sol·licitats habitualment per avaluar la vostra producció científica.</a:t>
            </a:r>
          </a:p>
          <a:p>
            <a:endParaRPr lang="ca-ES" sz="2400" dirty="0">
              <a:latin typeface="+mn-lt"/>
              <a:ea typeface="Verdana" panose="020B0604030504040204" pitchFamily="34" charset="0"/>
            </a:endParaRPr>
          </a:p>
          <a:p>
            <a:r>
              <a:rPr lang="ca-ES" sz="2400" dirty="0">
                <a:latin typeface="+mn-lt"/>
                <a:ea typeface="Verdana" panose="020B0604030504040204" pitchFamily="34" charset="0"/>
              </a:rPr>
              <a:t>S’obtenen al recurs </a:t>
            </a:r>
            <a:r>
              <a:rPr lang="ca-ES" sz="2400" b="1" i="1" dirty="0" err="1">
                <a:latin typeface="+mn-lt"/>
                <a:ea typeface="Verdana" panose="020B0604030504040204" pitchFamily="34" charset="0"/>
              </a:rPr>
              <a:t>Journal</a:t>
            </a:r>
            <a:r>
              <a:rPr lang="ca-ES" sz="2400" b="1" i="1" dirty="0">
                <a:latin typeface="+mn-lt"/>
                <a:ea typeface="Verdana" panose="020B0604030504040204" pitchFamily="34" charset="0"/>
              </a:rPr>
              <a:t> </a:t>
            </a:r>
            <a:r>
              <a:rPr lang="ca-ES" sz="2400" b="1" i="1" dirty="0" err="1">
                <a:latin typeface="+mn-lt"/>
                <a:ea typeface="Verdana" panose="020B0604030504040204" pitchFamily="34" charset="0"/>
              </a:rPr>
              <a:t>Citation</a:t>
            </a:r>
            <a:r>
              <a:rPr lang="ca-ES" sz="2400" b="1" i="1" dirty="0">
                <a:latin typeface="+mn-lt"/>
                <a:ea typeface="Verdana" panose="020B0604030504040204" pitchFamily="34" charset="0"/>
              </a:rPr>
              <a:t> Reports (JCR)</a:t>
            </a:r>
            <a:r>
              <a:rPr lang="ca-ES" sz="24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C01D3C-E204-4B55-9898-E979437722C3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456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915F2-149A-4D46-BC29-38497F17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Accés al </a:t>
            </a:r>
            <a:r>
              <a:rPr lang="ca-ES" b="1" i="1" dirty="0" err="1">
                <a:solidFill>
                  <a:srgbClr val="0070C0"/>
                </a:solidFill>
              </a:rPr>
              <a:t>Journal</a:t>
            </a:r>
            <a:r>
              <a:rPr lang="ca-ES" b="1" i="1" dirty="0">
                <a:solidFill>
                  <a:srgbClr val="0070C0"/>
                </a:solidFill>
              </a:rPr>
              <a:t> </a:t>
            </a:r>
            <a:r>
              <a:rPr lang="ca-ES" b="1" i="1" dirty="0" err="1">
                <a:solidFill>
                  <a:srgbClr val="0070C0"/>
                </a:solidFill>
              </a:rPr>
              <a:t>Citation</a:t>
            </a:r>
            <a:r>
              <a:rPr lang="ca-ES" b="1" i="1" dirty="0">
                <a:solidFill>
                  <a:srgbClr val="0070C0"/>
                </a:solidFill>
              </a:rPr>
              <a:t> Reports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C706FD-0ADA-485D-891D-851B1E863DFE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938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29E890-B4D8-4826-897A-88A1279B7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4" y="2340081"/>
            <a:ext cx="8525493" cy="4100475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A57C921-1134-4958-91A0-EB6D80B2F769}"/>
              </a:ext>
            </a:extLst>
          </p:cNvPr>
          <p:cNvSpPr/>
          <p:nvPr/>
        </p:nvSpPr>
        <p:spPr>
          <a:xfrm>
            <a:off x="496956" y="1358088"/>
            <a:ext cx="8150087" cy="70925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9BAE67-B8DF-47F4-AE3C-E6243EC433CA}"/>
              </a:ext>
            </a:extLst>
          </p:cNvPr>
          <p:cNvSpPr txBox="1"/>
          <p:nvPr/>
        </p:nvSpPr>
        <p:spPr>
          <a:xfrm>
            <a:off x="1819891" y="1481880"/>
            <a:ext cx="628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Accediu al web del CRAI a </a:t>
            </a:r>
            <a:r>
              <a:rPr lang="ca-ES" sz="2400" b="1" dirty="0">
                <a:solidFill>
                  <a:srgbClr val="0070C0"/>
                </a:solidFill>
              </a:rPr>
              <a:t>crai.ub.edu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383A0A-730F-4600-B6C2-9B39EF55886B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0260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040FBF-8436-4CBA-9ADD-77258716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3" y="2570920"/>
            <a:ext cx="7667625" cy="32004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E9820FA-862A-4FF3-8FA8-35BA749F5240}"/>
              </a:ext>
            </a:extLst>
          </p:cNvPr>
          <p:cNvSpPr/>
          <p:nvPr/>
        </p:nvSpPr>
        <p:spPr>
          <a:xfrm>
            <a:off x="496956" y="1358088"/>
            <a:ext cx="8150087" cy="70925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98409F-4B43-4672-92ED-A579FD4BCB26}"/>
              </a:ext>
            </a:extLst>
          </p:cNvPr>
          <p:cNvSpPr txBox="1"/>
          <p:nvPr/>
        </p:nvSpPr>
        <p:spPr>
          <a:xfrm>
            <a:off x="1899404" y="1481880"/>
            <a:ext cx="628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Cliqueu a l’enllaç directe a </a:t>
            </a:r>
            <a:r>
              <a:rPr lang="ca-ES" sz="2400" b="1" dirty="0"/>
              <a:t>Web of </a:t>
            </a:r>
            <a:r>
              <a:rPr lang="ca-ES" sz="2400" b="1" dirty="0" err="1"/>
              <a:t>Science</a:t>
            </a:r>
            <a:endParaRPr lang="ca-ES" sz="2400" b="1" dirty="0">
              <a:solidFill>
                <a:srgbClr val="0070C0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4F48645-8F2D-45C8-BC19-1757C7BDF065}"/>
              </a:ext>
            </a:extLst>
          </p:cNvPr>
          <p:cNvSpPr/>
          <p:nvPr/>
        </p:nvSpPr>
        <p:spPr>
          <a:xfrm>
            <a:off x="6188765" y="4518991"/>
            <a:ext cx="954156" cy="2517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9C8D0D-76ED-4E34-8ADA-3A2D6BA4E3AA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8681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B6A92-ABEB-4F63-9F21-9758120BB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1442209"/>
            <a:ext cx="5749580" cy="3970877"/>
          </a:xfrm>
          <a:prstGeom prst="rect">
            <a:avLst/>
          </a:prstGeom>
        </p:spPr>
      </p:pic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D02EE319-7E41-4D7F-A903-02695B39D3A5}"/>
              </a:ext>
            </a:extLst>
          </p:cNvPr>
          <p:cNvSpPr/>
          <p:nvPr/>
        </p:nvSpPr>
        <p:spPr>
          <a:xfrm>
            <a:off x="4412974" y="3384577"/>
            <a:ext cx="318052" cy="2522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42B38F-CEDC-48BD-8AC4-EFF10968D14F}"/>
              </a:ext>
            </a:extLst>
          </p:cNvPr>
          <p:cNvSpPr/>
          <p:nvPr/>
        </p:nvSpPr>
        <p:spPr>
          <a:xfrm>
            <a:off x="3246783" y="5795066"/>
            <a:ext cx="5248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El </a:t>
            </a:r>
            <a:r>
              <a:rPr lang="ca-ES" sz="2000" i="1" dirty="0"/>
              <a:t>JCR</a:t>
            </a:r>
            <a:r>
              <a:rPr lang="ca-ES" sz="2000" dirty="0"/>
              <a:t> té dues edicions anuals: el </a:t>
            </a:r>
            <a:r>
              <a:rPr lang="ca-ES" sz="2000" i="1" dirty="0"/>
              <a:t>JCR </a:t>
            </a:r>
            <a:r>
              <a:rPr lang="ca-ES" sz="2000" i="1" dirty="0" err="1"/>
              <a:t>Science</a:t>
            </a:r>
            <a:r>
              <a:rPr lang="ca-ES" sz="2000" i="1" dirty="0"/>
              <a:t> Edition</a:t>
            </a:r>
            <a:r>
              <a:rPr lang="ca-ES" sz="2000" dirty="0"/>
              <a:t> i el </a:t>
            </a:r>
            <a:r>
              <a:rPr lang="ca-ES" sz="2000" i="1" dirty="0"/>
              <a:t>JCR Social </a:t>
            </a:r>
            <a:r>
              <a:rPr lang="ca-ES" sz="2000" i="1" dirty="0" err="1"/>
              <a:t>Sciences</a:t>
            </a:r>
            <a:r>
              <a:rPr lang="ca-ES" sz="2000" i="1" dirty="0"/>
              <a:t> Edition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7545FF0-D1FE-4CA6-9596-4DFC9537351E}"/>
              </a:ext>
            </a:extLst>
          </p:cNvPr>
          <p:cNvSpPr/>
          <p:nvPr/>
        </p:nvSpPr>
        <p:spPr>
          <a:xfrm>
            <a:off x="2994991" y="5698435"/>
            <a:ext cx="5353879" cy="90114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077041E-82C9-47C1-9044-A4DF00748D64}"/>
              </a:ext>
            </a:extLst>
          </p:cNvPr>
          <p:cNvSpPr/>
          <p:nvPr/>
        </p:nvSpPr>
        <p:spPr>
          <a:xfrm>
            <a:off x="5091165" y="3060120"/>
            <a:ext cx="3668988" cy="90114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BDD001D-6688-4B48-8949-AFCA113E7B56}"/>
              </a:ext>
            </a:extLst>
          </p:cNvPr>
          <p:cNvSpPr/>
          <p:nvPr/>
        </p:nvSpPr>
        <p:spPr>
          <a:xfrm>
            <a:off x="5091165" y="3236701"/>
            <a:ext cx="3710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Cliqueu</a:t>
            </a:r>
            <a:r>
              <a:rPr lang="es-ES" sz="2000" dirty="0"/>
              <a:t> a </a:t>
            </a:r>
            <a:r>
              <a:rPr lang="es-ES" sz="2000" i="1" dirty="0" err="1"/>
              <a:t>Journal</a:t>
            </a:r>
            <a:r>
              <a:rPr lang="es-ES" sz="2000" i="1" dirty="0"/>
              <a:t> </a:t>
            </a:r>
            <a:r>
              <a:rPr lang="es-ES" sz="2000" i="1" dirty="0" err="1"/>
              <a:t>citation</a:t>
            </a:r>
            <a:r>
              <a:rPr lang="es-ES" sz="2000" i="1" dirty="0"/>
              <a:t> </a:t>
            </a:r>
            <a:r>
              <a:rPr lang="es-ES" sz="2000" i="1" dirty="0" err="1"/>
              <a:t>reports</a:t>
            </a:r>
            <a:endParaRPr lang="es-ES" sz="2000" i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B2066A-D202-4949-8249-57D616563AA4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1893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C965C6D-3367-4024-892C-67B173E423FB}"/>
              </a:ext>
            </a:extLst>
          </p:cNvPr>
          <p:cNvSpPr/>
          <p:nvPr/>
        </p:nvSpPr>
        <p:spPr>
          <a:xfrm>
            <a:off x="496956" y="1716157"/>
            <a:ext cx="8150087" cy="37834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8CAF50-F789-47A9-BBA9-BE5D769C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71" y="2030452"/>
            <a:ext cx="5294658" cy="9177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B5F816-DAB9-4411-AD93-3F12CD356DDB}"/>
              </a:ext>
            </a:extLst>
          </p:cNvPr>
          <p:cNvSpPr txBox="1"/>
          <p:nvPr/>
        </p:nvSpPr>
        <p:spPr>
          <a:xfrm>
            <a:off x="857452" y="3406772"/>
            <a:ext cx="76995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Recordeu que </a:t>
            </a:r>
            <a:r>
              <a:rPr lang="ca-ES" sz="2400"/>
              <a:t>per accedir, </a:t>
            </a:r>
            <a:r>
              <a:rPr lang="ca-ES" sz="2400" dirty="0"/>
              <a:t>des de </a:t>
            </a:r>
            <a:r>
              <a:rPr lang="ca-ES" sz="2400"/>
              <a:t>qualsevol dispositiu, </a:t>
            </a:r>
            <a:r>
              <a:rPr lang="ca-ES" sz="2400" dirty="0"/>
              <a:t>als recursos electrònics a què la UB </a:t>
            </a:r>
            <a:r>
              <a:rPr lang="ca-ES" sz="2400"/>
              <a:t>està subscrita </a:t>
            </a:r>
            <a:r>
              <a:rPr lang="ca-ES" sz="2400" dirty="0"/>
              <a:t>heu de fer servir el SIRE </a:t>
            </a:r>
          </a:p>
          <a:p>
            <a:endParaRPr lang="es-ES" dirty="0">
              <a:solidFill>
                <a:srgbClr val="0070C0"/>
              </a:solidFill>
              <a:hlinkClick r:id="rId3"/>
            </a:endParaRPr>
          </a:p>
          <a:p>
            <a:r>
              <a:rPr lang="es-ES" sz="2000" dirty="0">
                <a:solidFill>
                  <a:srgbClr val="0070C0"/>
                </a:solidFill>
                <a:hlinkClick r:id="rId3"/>
              </a:rPr>
              <a:t>https://crai.ub.edu/ca/que-ofereix-el-crai/acces-recursos/acces-recursos-proxy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83F262-B721-4B7D-91D4-DD6D3638B366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466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C2781E9-6D33-424E-8295-58FFFA43EC0E}"/>
              </a:ext>
            </a:extLst>
          </p:cNvPr>
          <p:cNvSpPr/>
          <p:nvPr/>
        </p:nvSpPr>
        <p:spPr>
          <a:xfrm>
            <a:off x="530087" y="1408596"/>
            <a:ext cx="5248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Un cop accedim al recurs trobem diferents opcions de cerca (títol, categoria científica)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E302CD8-97B8-4EA9-A762-8CB0497629DD}"/>
              </a:ext>
            </a:extLst>
          </p:cNvPr>
          <p:cNvSpPr/>
          <p:nvPr/>
        </p:nvSpPr>
        <p:spPr>
          <a:xfrm>
            <a:off x="278295" y="1311965"/>
            <a:ext cx="5353879" cy="90114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F4798A7-48A5-42E0-B702-69CF8565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2536263"/>
            <a:ext cx="6465002" cy="4008680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8D5E04B-0D49-4A9A-9D2B-B044D6DF1990}"/>
              </a:ext>
            </a:extLst>
          </p:cNvPr>
          <p:cNvSpPr/>
          <p:nvPr/>
        </p:nvSpPr>
        <p:spPr>
          <a:xfrm>
            <a:off x="2823178" y="4706776"/>
            <a:ext cx="662609" cy="516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66C8EA9-071F-4881-ADF3-045E95D9D800}"/>
              </a:ext>
            </a:extLst>
          </p:cNvPr>
          <p:cNvSpPr/>
          <p:nvPr/>
        </p:nvSpPr>
        <p:spPr>
          <a:xfrm>
            <a:off x="3478859" y="3860270"/>
            <a:ext cx="801758" cy="2010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D07E84-7EF8-491F-940E-1551461A2296}"/>
              </a:ext>
            </a:extLst>
          </p:cNvPr>
          <p:cNvSpPr txBox="1"/>
          <p:nvPr/>
        </p:nvSpPr>
        <p:spPr>
          <a:xfrm>
            <a:off x="397565" y="702365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46975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B54944B-9039-489C-AC79-5796B4846044}" vid="{6C28914A-3C75-4AE8-B81C-94E9FCE04A2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2018_presentacio_campusclinic</Template>
  <TotalTime>460</TotalTime>
  <Words>381</Words>
  <Application>Microsoft Office PowerPoint</Application>
  <PresentationFormat>Presentación en pantalla (4:3)</PresentationFormat>
  <Paragraphs>36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L’avaluació de revistes es duu a terme mitjançant índexs bibliomètrics que informen de la seva repercussió en la comunitat científica.  Les agències avaluadores i institucions que financen la recerca tenen en compte aquestes dades. </vt:lpstr>
      <vt:lpstr>Accés al Journal Citation Reports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 d’impacte (FI)</vt:lpstr>
      <vt:lpstr>Presentación de PowerPoint</vt:lpstr>
      <vt:lpstr>Presentación de PowerPoint</vt:lpstr>
      <vt:lpstr>Quartil de revistes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Avaluació de revistes: el factor d'impacte (FI) i el quartil. Curs 2019-20</dc:title>
  <dc:creator>CRAI Biblioteca Campus Clínic</dc:creator>
  <cp:keywords>avaluació de revistes, factor d'impacte, quartil, Universitat de Barcelona, CRAI, formació d'usuaris</cp:keywords>
  <cp:lastModifiedBy>Nuria Hombrabella Teruel</cp:lastModifiedBy>
  <cp:revision>59</cp:revision>
  <dcterms:created xsi:type="dcterms:W3CDTF">2020-03-19T15:55:02Z</dcterms:created>
  <dcterms:modified xsi:type="dcterms:W3CDTF">2020-04-20T18:41:34Z</dcterms:modified>
</cp:coreProperties>
</file>