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72" r:id="rId3"/>
  </p:sldMasterIdLst>
  <p:notesMasterIdLst>
    <p:notesMasterId r:id="rId50"/>
  </p:notesMasterIdLst>
  <p:sldIdLst>
    <p:sldId id="262" r:id="rId4"/>
    <p:sldId id="258" r:id="rId5"/>
    <p:sldId id="263" r:id="rId6"/>
    <p:sldId id="264" r:id="rId7"/>
    <p:sldId id="265" r:id="rId8"/>
    <p:sldId id="267" r:id="rId9"/>
    <p:sldId id="266" r:id="rId10"/>
    <p:sldId id="268" r:id="rId11"/>
    <p:sldId id="269" r:id="rId12"/>
    <p:sldId id="270" r:id="rId13"/>
    <p:sldId id="274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300" r:id="rId22"/>
    <p:sldId id="302" r:id="rId23"/>
    <p:sldId id="303" r:id="rId24"/>
    <p:sldId id="329" r:id="rId25"/>
    <p:sldId id="305" r:id="rId26"/>
    <p:sldId id="330" r:id="rId27"/>
    <p:sldId id="331" r:id="rId28"/>
    <p:sldId id="332" r:id="rId29"/>
    <p:sldId id="309" r:id="rId30"/>
    <p:sldId id="333" r:id="rId31"/>
    <p:sldId id="311" r:id="rId32"/>
    <p:sldId id="335" r:id="rId33"/>
    <p:sldId id="326" r:id="rId34"/>
    <p:sldId id="314" r:id="rId35"/>
    <p:sldId id="315" r:id="rId36"/>
    <p:sldId id="316" r:id="rId37"/>
    <p:sldId id="317" r:id="rId38"/>
    <p:sldId id="318" r:id="rId39"/>
    <p:sldId id="327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8" r:id="rId48"/>
    <p:sldId id="261" r:id="rId49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Del Carmen Barragan Fernan" initials="MDCB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7A4"/>
    <a:srgbClr val="0497A5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249" autoAdjust="0"/>
  </p:normalViewPr>
  <p:slideViewPr>
    <p:cSldViewPr snapToGrid="0">
      <p:cViewPr varScale="1">
        <p:scale>
          <a:sx n="73" d="100"/>
          <a:sy n="73" d="100"/>
        </p:scale>
        <p:origin x="62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19/5/2020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dirty="0"/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0389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44663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17478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79389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dirty="0"/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55660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98045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2505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78048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2875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39045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6141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39712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97311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dirty="0"/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31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35900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32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0389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134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02730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22729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9302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59602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80405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0850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EAC1-E807-46CC-BC95-F1726FDF775C}" type="datetime1">
              <a:rPr lang="ca-ES" smtClean="0"/>
              <a:t>19/5/2020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FAC2-643E-4B51-A9A9-0BF21F39A75F}" type="datetime1">
              <a:rPr lang="ca-ES" smtClean="0"/>
              <a:t>19/5/2020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95A-7CFF-4E6D-BE05-B062D97F539F}" type="datetime1">
              <a:rPr lang="ca-ES" smtClean="0"/>
              <a:t>19/5/2020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6C2CDE-CEAC-4811-A219-E884EAD72FC0}" type="datetimeFigureOut">
              <a:rPr lang="ca-ES" smtClean="0"/>
              <a:t>19/5/2020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0C88C5-95AF-41B2-BDED-F0581BB3E57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46731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6C2CDE-CEAC-4811-A219-E884EAD72FC0}" type="datetimeFigureOut">
              <a:rPr lang="ca-ES" smtClean="0"/>
              <a:t>19/5/2020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0C88C5-95AF-41B2-BDED-F0581BB3E57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76070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6C2CDE-CEAC-4811-A219-E884EAD72FC0}" type="datetimeFigureOut">
              <a:rPr lang="ca-ES" smtClean="0"/>
              <a:t>19/5/2020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0C88C5-95AF-41B2-BDED-F0581BB3E57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3722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6C2CDE-CEAC-4811-A219-E884EAD72FC0}" type="datetimeFigureOut">
              <a:rPr lang="ca-ES" smtClean="0"/>
              <a:t>19/5/2020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0C88C5-95AF-41B2-BDED-F0581BB3E57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64128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6C2CDE-CEAC-4811-A219-E884EAD72FC0}" type="datetimeFigureOut">
              <a:rPr lang="ca-ES" smtClean="0"/>
              <a:t>19/5/2020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0C88C5-95AF-41B2-BDED-F0581BB3E57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9016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6C2CDE-CEAC-4811-A219-E884EAD72FC0}" type="datetimeFigureOut">
              <a:rPr lang="ca-ES" smtClean="0"/>
              <a:t>19/5/2020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0C88C5-95AF-41B2-BDED-F0581BB3E57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88173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6C2CDE-CEAC-4811-A219-E884EAD72FC0}" type="datetimeFigureOut">
              <a:rPr lang="ca-ES" smtClean="0"/>
              <a:t>19/5/2020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0C88C5-95AF-41B2-BDED-F0581BB3E57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52013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6C2CDE-CEAC-4811-A219-E884EAD72FC0}" type="datetimeFigureOut">
              <a:rPr lang="ca-ES" smtClean="0"/>
              <a:t>19/5/2020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0C88C5-95AF-41B2-BDED-F0581BB3E57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2544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51"/>
            <a:ext cx="11889118" cy="140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6C2CDE-CEAC-4811-A219-E884EAD72FC0}" type="datetimeFigureOut">
              <a:rPr lang="ca-ES" smtClean="0"/>
              <a:t>19/5/2020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0C88C5-95AF-41B2-BDED-F0581BB3E57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04298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6C2CDE-CEAC-4811-A219-E884EAD72FC0}" type="datetimeFigureOut">
              <a:rPr lang="ca-ES" smtClean="0"/>
              <a:t>19/5/2020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0C88C5-95AF-41B2-BDED-F0581BB3E57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00484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6C2CDE-CEAC-4811-A219-E884EAD72FC0}" type="datetimeFigureOut">
              <a:rPr lang="ca-ES" smtClean="0"/>
              <a:t>19/5/2020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0C88C5-95AF-41B2-BDED-F0581BB3E57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82523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8771C16-ADEA-4B5F-BF0A-DBCD31A470BE}" type="datetimeFigureOut">
              <a:rPr lang="ca-ES" smtClean="0"/>
              <a:t>19/5/2020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879134-6382-4B0E-96B4-85B7B02869F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60823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8771C16-ADEA-4B5F-BF0A-DBCD31A470BE}" type="datetimeFigureOut">
              <a:rPr lang="ca-ES" smtClean="0"/>
              <a:t>19/5/2020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879134-6382-4B0E-96B4-85B7B02869F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57445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8771C16-ADEA-4B5F-BF0A-DBCD31A470BE}" type="datetimeFigureOut">
              <a:rPr lang="ca-ES" smtClean="0"/>
              <a:t>19/5/2020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879134-6382-4B0E-96B4-85B7B02869F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75420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8771C16-ADEA-4B5F-BF0A-DBCD31A470BE}" type="datetimeFigureOut">
              <a:rPr lang="ca-ES" smtClean="0"/>
              <a:t>19/5/2020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879134-6382-4B0E-96B4-85B7B02869F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52264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8771C16-ADEA-4B5F-BF0A-DBCD31A470BE}" type="datetimeFigureOut">
              <a:rPr lang="ca-ES" smtClean="0"/>
              <a:t>19/5/2020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879134-6382-4B0E-96B4-85B7B02869F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98023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8771C16-ADEA-4B5F-BF0A-DBCD31A470BE}" type="datetimeFigureOut">
              <a:rPr lang="ca-ES" smtClean="0"/>
              <a:t>19/5/2020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879134-6382-4B0E-96B4-85B7B02869F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51636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8771C16-ADEA-4B5F-BF0A-DBCD31A470BE}" type="datetimeFigureOut">
              <a:rPr lang="ca-ES" smtClean="0"/>
              <a:t>19/5/2020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879134-6382-4B0E-96B4-85B7B02869F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9905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083-2BEF-4AB5-8468-FDA7A5D50F8C}" type="datetime1">
              <a:rPr lang="ca-ES" smtClean="0"/>
              <a:t>19/5/2020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8771C16-ADEA-4B5F-BF0A-DBCD31A470BE}" type="datetimeFigureOut">
              <a:rPr lang="ca-ES" smtClean="0"/>
              <a:t>19/5/2020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879134-6382-4B0E-96B4-85B7B02869F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72145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8771C16-ADEA-4B5F-BF0A-DBCD31A470BE}" type="datetimeFigureOut">
              <a:rPr lang="ca-ES" smtClean="0"/>
              <a:t>19/5/2020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879134-6382-4B0E-96B4-85B7B02869F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82439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8771C16-ADEA-4B5F-BF0A-DBCD31A470BE}" type="datetimeFigureOut">
              <a:rPr lang="ca-ES" smtClean="0"/>
              <a:t>19/5/2020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879134-6382-4B0E-96B4-85B7B02869F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16828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8771C16-ADEA-4B5F-BF0A-DBCD31A470BE}" type="datetimeFigureOut">
              <a:rPr lang="ca-ES" smtClean="0"/>
              <a:t>19/5/2020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879134-6382-4B0E-96B4-85B7B02869F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7482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6F0D-4877-4CB1-9F16-B70BDF6D6CBE}" type="datetime1">
              <a:rPr lang="ca-ES" smtClean="0"/>
              <a:t>19/5/2020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60D6-806C-40E2-AC58-C9E511C887CA}" type="datetime1">
              <a:rPr lang="ca-ES" smtClean="0"/>
              <a:t>19/5/2020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7577-0E50-4682-8E68-0C962A97F9BF}" type="datetime1">
              <a:rPr lang="ca-ES" smtClean="0"/>
              <a:t>19/5/2020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88B1-DFC1-45F9-A8C9-C292CD8F3857}" type="datetime1">
              <a:rPr lang="ca-ES" smtClean="0"/>
              <a:t>19/5/2020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B5E0-7BD1-4A61-B63B-F1873C86CA6B}" type="datetime1">
              <a:rPr lang="ca-ES" smtClean="0"/>
              <a:t>19/5/2020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CBC3-EBA3-4983-BBFB-F9326D6CDAED}" type="datetime1">
              <a:rPr lang="ca-ES" smtClean="0"/>
              <a:t>19/5/2020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518-C8D6-4A22-ADB0-38CAA77BE472}" type="datetime1">
              <a:rPr lang="ca-ES" smtClean="0"/>
              <a:t>19/5/2020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3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3"/>
            <a:ext cx="12192000" cy="125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4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74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ai.ub.ed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que-ofereix-el-crai/acces-recurso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edu/iub/eduroam/inici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time_continue=2&amp;v=1HQbU4KELtk&amp;feature=emb_log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diposit.ub.edu/dspace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bipadi.ub.edu/" TargetMode="External"/><Relationship Id="rId4" Type="http://schemas.openxmlformats.org/officeDocument/2006/relationships/hyperlink" Target="https://revistes.ub.ed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ercabib.ub.edu/iii/encore/?lang=ca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diposit.ub.edu/dspace/bitstream/2445/119371/15/CERCABIB_Formacio_usuaris_052019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diposit.ub.edu/dspace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bipadi.ub.edu/" TargetMode="External"/><Relationship Id="rId4" Type="http://schemas.openxmlformats.org/officeDocument/2006/relationships/hyperlink" Target="https://revistes.ub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que-ofereix-el-cra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ai.ub.edu/ca/recursos-d-informacio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edu/carnet/ca/alumnat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que-ofereix-el-crai/prestec/prestec-puc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ai.ub.edu/coneix-el-crai/marc-normatiu/tarifes-modalitats-pagament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crai.ub.edu/que-ofereix-el-crai/sau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pmf-generals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que-ofereix-el-crai/citacions-bibliografiques/mendeley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2445/128215" TargetMode="External"/><Relationship Id="rId2" Type="http://schemas.openxmlformats.org/officeDocument/2006/relationships/hyperlink" Target="https://crai.ub.edu/ca/que-ofereix-el-crai/drets-d-autor-i-propietat-intellectual-i-acces-obert/us-recursos-informacio-alien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hyperlink" Target="https://crai.ub.edu/ca/que-ofereix-el-crai/drets-d-autor-i-propietat-intellectual-i-acces-obert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hyperlink" Target="http://crai.ub.edu/ca/que-ofereix-el-crai/formacio-usuaris/cursos-programats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que-ofereix-el-crai/formacio-usuaris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crai.ub.edu/que-ofereix-el-crai/sau" TargetMode="External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s://crai.ub.edu/valora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rai.ub.edu/ca/coneix-el-crai/bibliotequ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coneix-el-crai/biblioteques/biblioteca-reserv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crai.ub.edu/ca/coneix-el-crai/biblioteques/biblioteca-pavello-republic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c.cat/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s://www.rebiun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diposit.ub.edu/dspace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bipadi.ub.edu/" TargetMode="External"/><Relationship Id="rId4" Type="http://schemas.openxmlformats.org/officeDocument/2006/relationships/hyperlink" Target="https://revistes.ub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7BC194AE-6A12-4F21-92FE-A08AB42D2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1</a:t>
            </a:fld>
            <a:endParaRPr lang="ca-ES"/>
          </a:p>
        </p:txBody>
      </p:sp>
      <p:sp>
        <p:nvSpPr>
          <p:cNvPr id="5" name="Rectángulo 4"/>
          <p:cNvSpPr/>
          <p:nvPr/>
        </p:nvSpPr>
        <p:spPr>
          <a:xfrm>
            <a:off x="2848576" y="3296680"/>
            <a:ext cx="649485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CRAI DE LA UB: </a:t>
            </a:r>
          </a:p>
          <a:p>
            <a:pPr algn="ctr"/>
            <a:r>
              <a:rPr lang="ca-E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i serveis</a:t>
            </a:r>
          </a:p>
          <a:p>
            <a:endParaRPr lang="ca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38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>
            <a:extLst>
              <a:ext uri="{FF2B5EF4-FFF2-40B4-BE49-F238E27FC236}">
                <a16:creationId xmlns:a16="http://schemas.microsoft.com/office/drawing/2014/main" id="{9149399A-01AF-49D3-B44B-4FC831D1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07" y="813920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WEB 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9E19928-06B8-4F55-AD41-A2D58096933B}"/>
              </a:ext>
            </a:extLst>
          </p:cNvPr>
          <p:cNvSpPr txBox="1">
            <a:spLocks/>
          </p:cNvSpPr>
          <p:nvPr/>
        </p:nvSpPr>
        <p:spPr>
          <a:xfrm>
            <a:off x="589207" y="2431206"/>
            <a:ext cx="10172700" cy="38403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a-ES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1EE679-263F-4A55-9557-A04A92A635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0" t="1371" r="4396" b="7018"/>
          <a:stretch/>
        </p:blipFill>
        <p:spPr>
          <a:xfrm>
            <a:off x="1861829" y="2139483"/>
            <a:ext cx="8024293" cy="444664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560DB38-AA6D-4966-81F0-4FB63E69D06B}"/>
              </a:ext>
            </a:extLst>
          </p:cNvPr>
          <p:cNvSpPr/>
          <p:nvPr/>
        </p:nvSpPr>
        <p:spPr>
          <a:xfrm>
            <a:off x="4389059" y="1455592"/>
            <a:ext cx="2230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24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crai.ub.edu </a:t>
            </a:r>
            <a:endParaRPr lang="es-ES" altLang="es-ES" sz="28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4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2A978A0-6F00-4AF3-BB62-2B71B0685B70}"/>
              </a:ext>
            </a:extLst>
          </p:cNvPr>
          <p:cNvSpPr/>
          <p:nvPr/>
        </p:nvSpPr>
        <p:spPr>
          <a:xfrm>
            <a:off x="2369820" y="3589020"/>
            <a:ext cx="3429000" cy="944880"/>
          </a:xfrm>
          <a:prstGeom prst="rect">
            <a:avLst/>
          </a:prstGeom>
          <a:noFill/>
          <a:ln w="41275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5DC2DF6-B180-414D-A5D8-BA0B7604B2F6}"/>
              </a:ext>
            </a:extLst>
          </p:cNvPr>
          <p:cNvSpPr/>
          <p:nvPr/>
        </p:nvSpPr>
        <p:spPr>
          <a:xfrm>
            <a:off x="5787390" y="881452"/>
            <a:ext cx="480061" cy="333634"/>
          </a:xfrm>
          <a:prstGeom prst="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1F5353D-38BB-4A1F-86C3-BFE32AFFBA57}"/>
              </a:ext>
            </a:extLst>
          </p:cNvPr>
          <p:cNvSpPr/>
          <p:nvPr/>
        </p:nvSpPr>
        <p:spPr>
          <a:xfrm>
            <a:off x="1924767" y="3909247"/>
            <a:ext cx="483374" cy="304425"/>
          </a:xfrm>
          <a:prstGeom prst="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B24EB25-5798-4C84-8569-064FF5FA02A6}"/>
              </a:ext>
            </a:extLst>
          </p:cNvPr>
          <p:cNvSpPr/>
          <p:nvPr/>
        </p:nvSpPr>
        <p:spPr>
          <a:xfrm>
            <a:off x="2038846" y="4938192"/>
            <a:ext cx="483374" cy="304425"/>
          </a:xfrm>
          <a:prstGeom prst="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DF4BC28-9EFA-4F84-90F9-AEEDA9FBFEF3}"/>
              </a:ext>
            </a:extLst>
          </p:cNvPr>
          <p:cNvGrpSpPr/>
          <p:nvPr/>
        </p:nvGrpSpPr>
        <p:grpSpPr>
          <a:xfrm>
            <a:off x="36537" y="747637"/>
            <a:ext cx="7148572" cy="5967865"/>
            <a:chOff x="1924767" y="874490"/>
            <a:chExt cx="7148572" cy="596786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CD19DF1-B8B1-42BC-BF86-5043B1E487B4}"/>
                </a:ext>
              </a:extLst>
            </p:cNvPr>
            <p:cNvSpPr/>
            <p:nvPr/>
          </p:nvSpPr>
          <p:spPr>
            <a:xfrm>
              <a:off x="8589965" y="1324850"/>
              <a:ext cx="483374" cy="304425"/>
            </a:xfrm>
            <a:prstGeom prst="rect">
              <a:avLst/>
            </a:prstGeom>
            <a:noFill/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b="1" dirty="0">
                  <a:solidFill>
                    <a:srgbClr val="0597A4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A2E58643-FACD-4415-8006-0E6A3B624A3E}"/>
                </a:ext>
              </a:extLst>
            </p:cNvPr>
            <p:cNvGrpSpPr/>
            <p:nvPr/>
          </p:nvGrpSpPr>
          <p:grpSpPr>
            <a:xfrm>
              <a:off x="1924767" y="874490"/>
              <a:ext cx="7085993" cy="5967865"/>
              <a:chOff x="1924767" y="874490"/>
              <a:chExt cx="7085993" cy="5967865"/>
            </a:xfrm>
          </p:grpSpPr>
          <p:pic>
            <p:nvPicPr>
              <p:cNvPr id="4" name="Imagen 3">
                <a:extLst>
                  <a:ext uri="{FF2B5EF4-FFF2-40B4-BE49-F238E27FC236}">
                    <a16:creationId xmlns:a16="http://schemas.microsoft.com/office/drawing/2014/main" id="{104AFC00-6DB0-4687-A717-3039902A35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0435" t="8531" r="22610" b="2392"/>
              <a:stretch/>
            </p:blipFill>
            <p:spPr>
              <a:xfrm>
                <a:off x="2227725" y="1114907"/>
                <a:ext cx="6513719" cy="5727448"/>
              </a:xfrm>
              <a:prstGeom prst="rect">
                <a:avLst/>
              </a:prstGeom>
            </p:spPr>
          </p:pic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77B338DB-0A17-45E2-87B6-7C4D296C3057}"/>
                  </a:ext>
                </a:extLst>
              </p:cNvPr>
              <p:cNvSpPr/>
              <p:nvPr/>
            </p:nvSpPr>
            <p:spPr>
              <a:xfrm>
                <a:off x="2522220" y="4640580"/>
                <a:ext cx="4343400" cy="944880"/>
              </a:xfrm>
              <a:prstGeom prst="rect">
                <a:avLst/>
              </a:prstGeom>
              <a:noFill/>
              <a:ln w="41275">
                <a:solidFill>
                  <a:srgbClr val="0597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24F63A0D-9CDF-4803-8193-FAE0FDC10923}"/>
                  </a:ext>
                </a:extLst>
              </p:cNvPr>
              <p:cNvSpPr/>
              <p:nvPr/>
            </p:nvSpPr>
            <p:spPr>
              <a:xfrm>
                <a:off x="3540926" y="5608248"/>
                <a:ext cx="1031074" cy="1135026"/>
              </a:xfrm>
              <a:prstGeom prst="rect">
                <a:avLst/>
              </a:prstGeom>
              <a:noFill/>
              <a:ln w="41275">
                <a:solidFill>
                  <a:srgbClr val="0597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D93A344-F535-477A-8B1B-C92BB7FC5497}"/>
                  </a:ext>
                </a:extLst>
              </p:cNvPr>
              <p:cNvSpPr/>
              <p:nvPr/>
            </p:nvSpPr>
            <p:spPr>
              <a:xfrm>
                <a:off x="5798820" y="5608248"/>
                <a:ext cx="1066800" cy="1174940"/>
              </a:xfrm>
              <a:prstGeom prst="rect">
                <a:avLst/>
              </a:prstGeom>
              <a:noFill/>
              <a:ln w="41275">
                <a:solidFill>
                  <a:srgbClr val="0597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B2976A4D-9545-4E26-8B96-4CD2BF1B5033}"/>
                  </a:ext>
                </a:extLst>
              </p:cNvPr>
              <p:cNvSpPr/>
              <p:nvPr/>
            </p:nvSpPr>
            <p:spPr>
              <a:xfrm>
                <a:off x="4463323" y="6499830"/>
                <a:ext cx="483374" cy="304425"/>
              </a:xfrm>
              <a:prstGeom prst="rect">
                <a:avLst/>
              </a:prstGeom>
              <a:noFill/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b="1" dirty="0">
                    <a:solidFill>
                      <a:srgbClr val="0597A4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7</a:t>
                </a:r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62E95839-7A46-4351-A408-C75B85E18C54}"/>
                  </a:ext>
                </a:extLst>
              </p:cNvPr>
              <p:cNvSpPr/>
              <p:nvPr/>
            </p:nvSpPr>
            <p:spPr>
              <a:xfrm>
                <a:off x="6761868" y="6481043"/>
                <a:ext cx="483374" cy="304425"/>
              </a:xfrm>
              <a:prstGeom prst="rect">
                <a:avLst/>
              </a:prstGeom>
              <a:noFill/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b="1" dirty="0">
                    <a:solidFill>
                      <a:srgbClr val="0597A4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8</a:t>
                </a:r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BC0578C1-8FB7-453F-8D87-04A7DE963705}"/>
                  </a:ext>
                </a:extLst>
              </p:cNvPr>
              <p:cNvSpPr/>
              <p:nvPr/>
            </p:nvSpPr>
            <p:spPr>
              <a:xfrm>
                <a:off x="6330951" y="1381964"/>
                <a:ext cx="2282189" cy="225494"/>
              </a:xfrm>
              <a:prstGeom prst="rect">
                <a:avLst/>
              </a:prstGeom>
              <a:noFill/>
              <a:ln w="41275">
                <a:solidFill>
                  <a:srgbClr val="0597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1D48DB43-316E-4FAA-B946-39E9AFA9124D}"/>
                  </a:ext>
                </a:extLst>
              </p:cNvPr>
              <p:cNvSpPr/>
              <p:nvPr/>
            </p:nvSpPr>
            <p:spPr>
              <a:xfrm>
                <a:off x="6134100" y="1172276"/>
                <a:ext cx="847726" cy="182838"/>
              </a:xfrm>
              <a:prstGeom prst="rect">
                <a:avLst/>
              </a:prstGeom>
              <a:noFill/>
              <a:ln w="41275">
                <a:solidFill>
                  <a:srgbClr val="0597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0D1044B7-6FEE-49B0-8A88-648D8C2C82F2}"/>
                  </a:ext>
                </a:extLst>
              </p:cNvPr>
              <p:cNvSpPr/>
              <p:nvPr/>
            </p:nvSpPr>
            <p:spPr>
              <a:xfrm>
                <a:off x="2433320" y="3582058"/>
                <a:ext cx="3429000" cy="944880"/>
              </a:xfrm>
              <a:prstGeom prst="rect">
                <a:avLst/>
              </a:prstGeom>
              <a:noFill/>
              <a:ln w="41275">
                <a:solidFill>
                  <a:srgbClr val="0597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4A5ACD1F-C73B-4FF7-B441-98D7CEDB0664}"/>
                  </a:ext>
                </a:extLst>
              </p:cNvPr>
              <p:cNvSpPr/>
              <p:nvPr/>
            </p:nvSpPr>
            <p:spPr>
              <a:xfrm>
                <a:off x="6091086" y="4092598"/>
                <a:ext cx="863434" cy="434340"/>
              </a:xfrm>
              <a:prstGeom prst="rect">
                <a:avLst/>
              </a:prstGeom>
              <a:noFill/>
              <a:ln w="41275">
                <a:solidFill>
                  <a:srgbClr val="0597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4CDE87FA-651F-4E75-8D3F-80A78817F344}"/>
                  </a:ext>
                </a:extLst>
              </p:cNvPr>
              <p:cNvSpPr/>
              <p:nvPr/>
            </p:nvSpPr>
            <p:spPr>
              <a:xfrm>
                <a:off x="7077076" y="2506450"/>
                <a:ext cx="1510664" cy="629838"/>
              </a:xfrm>
              <a:prstGeom prst="rect">
                <a:avLst/>
              </a:prstGeom>
              <a:noFill/>
              <a:ln w="41275">
                <a:solidFill>
                  <a:srgbClr val="0597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id="{D5615DC5-BCD1-4552-9D98-5D08C3D3A1F7}"/>
                  </a:ext>
                </a:extLst>
              </p:cNvPr>
              <p:cNvSpPr/>
              <p:nvPr/>
            </p:nvSpPr>
            <p:spPr>
              <a:xfrm>
                <a:off x="5787390" y="874490"/>
                <a:ext cx="480061" cy="333634"/>
              </a:xfrm>
              <a:prstGeom prst="rect">
                <a:avLst/>
              </a:prstGeom>
              <a:noFill/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b="1" dirty="0">
                    <a:solidFill>
                      <a:srgbClr val="0597A4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</a:t>
                </a:r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B689DA92-A207-480B-97E7-BA53BBD976B0}"/>
                  </a:ext>
                </a:extLst>
              </p:cNvPr>
              <p:cNvSpPr/>
              <p:nvPr/>
            </p:nvSpPr>
            <p:spPr>
              <a:xfrm>
                <a:off x="8527386" y="2669156"/>
                <a:ext cx="483374" cy="304425"/>
              </a:xfrm>
              <a:prstGeom prst="rect">
                <a:avLst/>
              </a:prstGeom>
              <a:noFill/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b="1" dirty="0">
                    <a:solidFill>
                      <a:srgbClr val="0597A4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3</a:t>
                </a:r>
              </a:p>
            </p:txBody>
          </p: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925687C4-683C-47C6-87D9-EFD29B4B371C}"/>
                  </a:ext>
                </a:extLst>
              </p:cNvPr>
              <p:cNvSpPr/>
              <p:nvPr/>
            </p:nvSpPr>
            <p:spPr>
              <a:xfrm>
                <a:off x="1924767" y="3902285"/>
                <a:ext cx="483374" cy="304425"/>
              </a:xfrm>
              <a:prstGeom prst="rect">
                <a:avLst/>
              </a:prstGeom>
              <a:noFill/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b="1" dirty="0">
                    <a:solidFill>
                      <a:srgbClr val="0597A4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31CAE84E-2981-49DC-9C6C-D49C5E4CE7DB}"/>
                  </a:ext>
                </a:extLst>
              </p:cNvPr>
              <p:cNvSpPr/>
              <p:nvPr/>
            </p:nvSpPr>
            <p:spPr>
              <a:xfrm>
                <a:off x="2038846" y="4931230"/>
                <a:ext cx="483374" cy="304425"/>
              </a:xfrm>
              <a:prstGeom prst="rect">
                <a:avLst/>
              </a:prstGeom>
              <a:noFill/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b="1" dirty="0">
                    <a:solidFill>
                      <a:srgbClr val="0597A4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5</a:t>
                </a:r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1D24AA88-5FF9-4EBF-A663-49D488821D7D}"/>
                  </a:ext>
                </a:extLst>
              </p:cNvPr>
              <p:cNvSpPr/>
              <p:nvPr/>
            </p:nvSpPr>
            <p:spPr>
              <a:xfrm>
                <a:off x="6866697" y="4440506"/>
                <a:ext cx="483374" cy="304425"/>
              </a:xfrm>
              <a:prstGeom prst="rect">
                <a:avLst/>
              </a:prstGeom>
              <a:noFill/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b="1" dirty="0">
                    <a:solidFill>
                      <a:srgbClr val="0597A4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6</a:t>
                </a:r>
              </a:p>
            </p:txBody>
          </p:sp>
        </p:grpSp>
      </p:grpSp>
      <p:sp>
        <p:nvSpPr>
          <p:cNvPr id="39" name="Rectángulo 2">
            <a:extLst>
              <a:ext uri="{FF2B5EF4-FFF2-40B4-BE49-F238E27FC236}">
                <a16:creationId xmlns:a16="http://schemas.microsoft.com/office/drawing/2014/main" id="{71E2180E-253E-4984-88AB-A75F09453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121" y="1812418"/>
            <a:ext cx="5147748" cy="44980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18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1. </a:t>
            </a:r>
            <a:r>
              <a:rPr lang="ca-ES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Biblioteques i horaris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18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2.</a:t>
            </a:r>
            <a:r>
              <a:rPr lang="ca-ES" sz="18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ca-ES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Recursos i serveis CRAI UB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18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3.</a:t>
            </a:r>
            <a:r>
              <a:rPr lang="ca-ES" sz="18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ca-ES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S@U. Servei d’atenció als usuaris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18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4. </a:t>
            </a:r>
            <a:r>
              <a:rPr lang="ca-ES" sz="18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Cercabib</a:t>
            </a:r>
            <a:endParaRPr lang="ca-ES" sz="18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18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5. </a:t>
            </a:r>
            <a:r>
              <a:rPr lang="ca-ES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Enllaços ràpids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18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6. </a:t>
            </a:r>
            <a:r>
              <a:rPr lang="ca-ES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El meu compte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18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7. </a:t>
            </a:r>
            <a:r>
              <a:rPr lang="ca-ES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Suport a la Recerca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18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8.</a:t>
            </a:r>
            <a:r>
              <a:rPr lang="ca-ES" sz="18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ca-ES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Altres enllaços</a:t>
            </a:r>
          </a:p>
          <a:p>
            <a:pPr marL="742950" indent="-742950">
              <a:spcBef>
                <a:spcPct val="0"/>
              </a:spcBef>
              <a:spcAft>
                <a:spcPts val="600"/>
              </a:spcAft>
              <a:buAutoNum type="arabicPeriod"/>
              <a:defRPr/>
            </a:pPr>
            <a:endParaRPr lang="ca-ES" sz="1800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a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185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>
            <a:extLst>
              <a:ext uri="{FF2B5EF4-FFF2-40B4-BE49-F238E27FC236}">
                <a16:creationId xmlns:a16="http://schemas.microsoft.com/office/drawing/2014/main" id="{9149399A-01AF-49D3-B44B-4FC831D1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57" y="622540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Codis i contrasenyes </a:t>
            </a:r>
            <a:endParaRPr lang="es-ES" alt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9E19928-06B8-4F55-AD41-A2D58096933B}"/>
              </a:ext>
            </a:extLst>
          </p:cNvPr>
          <p:cNvSpPr txBox="1">
            <a:spLocks/>
          </p:cNvSpPr>
          <p:nvPr/>
        </p:nvSpPr>
        <p:spPr>
          <a:xfrm>
            <a:off x="589207" y="2431206"/>
            <a:ext cx="10172700" cy="38403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a-ES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Group 28">
            <a:extLst>
              <a:ext uri="{FF2B5EF4-FFF2-40B4-BE49-F238E27FC236}">
                <a16:creationId xmlns:a16="http://schemas.microsoft.com/office/drawing/2014/main" id="{FBE2F165-658B-44AA-8936-3929A4CA5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246239"/>
              </p:ext>
            </p:extLst>
          </p:nvPr>
        </p:nvGraphicFramePr>
        <p:xfrm>
          <a:off x="553281" y="1715076"/>
          <a:ext cx="10515599" cy="412807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15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ca-ES" altLang="ca-ES" sz="2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Identificador</a:t>
                      </a:r>
                    </a:p>
                  </a:txBody>
                  <a:tcPr marL="91428" marR="91428" marT="45722" marB="45722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+mn-lt"/>
                        </a:rPr>
                        <a:t>Serveis</a:t>
                      </a:r>
                      <a:endParaRPr kumimoji="0" lang="es-ES" altLang="ca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597A4"/>
                        </a:solidFill>
                        <a:effectLst/>
                        <a:latin typeface="+mn-lt"/>
                      </a:endParaRPr>
                    </a:p>
                  </a:txBody>
                  <a:tcPr marL="91428" marR="91428" marT="45722" marB="45722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2150">
                <a:tc>
                  <a:txBody>
                    <a:bodyPr/>
                    <a:lstStyle>
                      <a:lvl1pPr marL="179388" indent="-1793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Identificador local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 partir del correu UB més “.alumnes”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ca-ES" sz="1800" u="none" strike="noStrike" cap="none" normalizeH="0" baseline="0" dirty="0">
                        <a:ln>
                          <a:noFill/>
                        </a:ln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 el correu és </a:t>
                      </a:r>
                      <a:r>
                        <a:rPr kumimoji="0" lang="ca-ES" altLang="ca-ES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mgarm008</a:t>
                      </a:r>
                      <a:r>
                        <a:rPr kumimoji="0" lang="ca-ES" altLang="ca-ES" sz="1800" b="0" i="1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@alumnes.ub.edu</a:t>
                      </a:r>
                      <a:r>
                        <a:rPr kumimoji="0" lang="ca-ES" altLang="ca-E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l’identificador serà  </a:t>
                      </a:r>
                      <a:r>
                        <a:rPr kumimoji="0" lang="ca-ES" altLang="ca-ES" sz="18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mgarm008.alumnes</a:t>
                      </a:r>
                      <a:endParaRPr kumimoji="0" lang="ca-ES" altLang="ca-E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1428" marR="91428" marT="45722" marB="45722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−"/>
                        <a:tabLst/>
                      </a:pPr>
                      <a:r>
                        <a:rPr kumimoji="0" lang="ca-ES" altLang="ca-ES" sz="1800" u="none" strike="noStrike" kern="1200" cap="none" normalizeH="0" baseline="0" noProof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Campus Virtual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−"/>
                        <a:tabLst/>
                      </a:pPr>
                      <a:r>
                        <a:rPr kumimoji="0" lang="ca-ES" altLang="ca-ES" sz="1800" u="none" strike="noStrike" kern="1200" cap="none" normalizeH="0" baseline="0" noProof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Accés als recursos electrònics (SIRE)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−"/>
                        <a:tabLst/>
                      </a:pPr>
                      <a:r>
                        <a:rPr kumimoji="0" lang="ca-ES" altLang="ca-ES" sz="1800" u="none" strike="noStrike" kern="1200" cap="none" normalizeH="0" baseline="0" noProof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Ordinadors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−"/>
                        <a:tabLst/>
                      </a:pPr>
                      <a:r>
                        <a:rPr kumimoji="0" lang="ca-ES" altLang="ca-ES" sz="1800" u="none" strike="noStrike" kern="1200" cap="none" normalizeH="0" baseline="0" noProof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Préstec interbibliotecari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−"/>
                        <a:tabLst/>
                      </a:pPr>
                      <a:r>
                        <a:rPr kumimoji="0" lang="ca-ES" altLang="ca-ES" sz="1800" u="none" strike="noStrike" kern="1200" cap="none" normalizeH="0" baseline="0" noProof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PUC o préstec consorciat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−"/>
                        <a:tabLst/>
                      </a:pPr>
                      <a:r>
                        <a:rPr kumimoji="0" lang="ca-ES" altLang="ca-ES" sz="1800" u="none" strike="noStrike" kern="1200" cap="none" normalizeH="0" baseline="0" noProof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 meu compte,  “El meu espai”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−"/>
                        <a:tabLst/>
                      </a:pPr>
                      <a:r>
                        <a:rPr kumimoji="0" lang="ca-ES" altLang="ca-ES" sz="1800" u="none" strike="noStrike" kern="1200" cap="none" normalizeH="0" baseline="0" noProof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Zona </a:t>
                      </a:r>
                      <a:r>
                        <a:rPr kumimoji="0" lang="ca-ES" altLang="ca-ES" sz="1800" u="none" strike="noStrike" kern="1200" cap="none" normalizeH="0" baseline="0" noProof="0" dirty="0" err="1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</a:t>
                      </a:r>
                      <a:r>
                        <a:rPr kumimoji="0" lang="ca-ES" altLang="ca-ES" sz="1800" u="none" strike="noStrike" kern="1200" cap="none" normalizeH="0" baseline="0" noProof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-Fi i xarxa </a:t>
                      </a:r>
                      <a:r>
                        <a:rPr kumimoji="0" lang="ca-ES" altLang="ca-ES" sz="1800" u="none" strike="noStrike" kern="1200" cap="none" normalizeH="0" baseline="0" noProof="0" dirty="0" err="1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Eduroam</a:t>
                      </a:r>
                      <a:endParaRPr kumimoji="0" lang="ca-ES" altLang="ca-ES" sz="1800" b="1" u="none" strike="noStrike" cap="none" normalizeH="0" baseline="0" dirty="0">
                        <a:ln>
                          <a:noFill/>
                        </a:ln>
                        <a:solidFill>
                          <a:srgbClr val="0597A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28" marR="91428" marT="45722" marB="45722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339">
                <a:tc>
                  <a:txBody>
                    <a:bodyPr/>
                    <a:lstStyle>
                      <a:lvl1pPr marL="179388" indent="-1793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597A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Identificador Món UB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(4 caràcters: vegeu el resguard de la matrícula)</a:t>
                      </a:r>
                      <a:endParaRPr kumimoji="0" lang="es-ES" altLang="ca-E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1428" marR="91428" marT="45722" marB="45722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−"/>
                        <a:tabLst/>
                      </a:pPr>
                      <a:r>
                        <a:rPr kumimoji="0" lang="ca-ES" altLang="ca-ES" sz="1800" u="none" strike="noStrike" kern="1200" cap="none" normalizeH="0" baseline="0" noProof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Campus Virtual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−"/>
                        <a:tabLst/>
                      </a:pPr>
                      <a:r>
                        <a:rPr kumimoji="0" lang="ca-ES" altLang="ca-ES" sz="1800" u="none" strike="noStrike" kern="1200" cap="none" normalizeH="0" baseline="0" noProof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Accés als recursos electrònics (SIRE)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−"/>
                        <a:tabLst/>
                      </a:pPr>
                      <a:r>
                        <a:rPr kumimoji="0" lang="ca-ES" altLang="ca-ES" sz="1800" u="none" strike="noStrike" kern="1200" cap="none" normalizeH="0" baseline="0" noProof="0" dirty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Préstec interbibliotecari</a:t>
                      </a:r>
                      <a:endParaRPr kumimoji="0" lang="ca-ES" altLang="ca-ES" sz="1800" b="1" u="none" strike="noStrike" cap="none" normalizeH="0" baseline="0" dirty="0">
                        <a:ln>
                          <a:noFill/>
                        </a:ln>
                        <a:solidFill>
                          <a:srgbClr val="0597A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28" marR="91428" marT="45722" marB="45722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A4F7B4A4-35D8-4C9C-AD32-71C274AB425C}"/>
              </a:ext>
            </a:extLst>
          </p:cNvPr>
          <p:cNvSpPr/>
          <p:nvPr/>
        </p:nvSpPr>
        <p:spPr>
          <a:xfrm>
            <a:off x="2391507" y="3541693"/>
            <a:ext cx="3319976" cy="298787"/>
          </a:xfrm>
          <a:prstGeom prst="rect">
            <a:avLst/>
          </a:prstGeom>
          <a:solidFill>
            <a:srgbClr val="0597A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1EC72C6-F8E1-4E8A-A949-DF5DA4FF7A4E}"/>
              </a:ext>
            </a:extLst>
          </p:cNvPr>
          <p:cNvGrpSpPr/>
          <p:nvPr/>
        </p:nvGrpSpPr>
        <p:grpSpPr>
          <a:xfrm>
            <a:off x="748470" y="5947274"/>
            <a:ext cx="3247341" cy="830997"/>
            <a:chOff x="8449239" y="3868380"/>
            <a:chExt cx="3247341" cy="830997"/>
          </a:xfrm>
        </p:grpSpPr>
        <p:sp>
          <p:nvSpPr>
            <p:cNvPr id="13" name="QuadreDeText 3">
              <a:extLst>
                <a:ext uri="{FF2B5EF4-FFF2-40B4-BE49-F238E27FC236}">
                  <a16:creationId xmlns:a16="http://schemas.microsoft.com/office/drawing/2014/main" id="{0AF47652-1210-4A21-B18F-A5B5D27C89B4}"/>
                </a:ext>
              </a:extLst>
            </p:cNvPr>
            <p:cNvSpPr txBox="1"/>
            <p:nvPr/>
          </p:nvSpPr>
          <p:spPr>
            <a:xfrm>
              <a:off x="8937869" y="4097076"/>
              <a:ext cx="2758711" cy="4001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597A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a-ES" sz="2000" dirty="0"/>
                <a:t>Contrasenya del Món UB</a:t>
              </a:r>
              <a:endParaRPr lang="es-ES" sz="2000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B0ED7EB0-A393-4950-BA30-82407CDB8858}"/>
                </a:ext>
              </a:extLst>
            </p:cNvPr>
            <p:cNvSpPr txBox="1"/>
            <p:nvPr/>
          </p:nvSpPr>
          <p:spPr>
            <a:xfrm>
              <a:off x="8449239" y="3868380"/>
              <a:ext cx="4908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800" b="1" dirty="0">
                  <a:solidFill>
                    <a:srgbClr val="0597A4"/>
                  </a:solidFill>
                </a:rPr>
                <a:t>+</a:t>
              </a: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B8F94E24-A194-4572-8BDF-ACFBE74D94D0}"/>
              </a:ext>
            </a:extLst>
          </p:cNvPr>
          <p:cNvSpPr/>
          <p:nvPr/>
        </p:nvSpPr>
        <p:spPr>
          <a:xfrm>
            <a:off x="7921865" y="6086898"/>
            <a:ext cx="322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Accés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als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recursos en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línia</a:t>
            </a:r>
            <a:endParaRPr lang="es-ES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56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>
            <a:extLst>
              <a:ext uri="{FF2B5EF4-FFF2-40B4-BE49-F238E27FC236}">
                <a16:creationId xmlns:a16="http://schemas.microsoft.com/office/drawing/2014/main" id="{9149399A-01AF-49D3-B44B-4FC831D1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198501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Eduroam</a:t>
            </a:r>
            <a:r>
              <a:rPr lang="ca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endParaRPr lang="es-ES" alt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9E19928-06B8-4F55-AD41-A2D58096933B}"/>
              </a:ext>
            </a:extLst>
          </p:cNvPr>
          <p:cNvSpPr txBox="1">
            <a:spLocks/>
          </p:cNvSpPr>
          <p:nvPr/>
        </p:nvSpPr>
        <p:spPr>
          <a:xfrm>
            <a:off x="589207" y="2431206"/>
            <a:ext cx="10172700" cy="38403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a-ES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68E4477-926B-4F01-B49A-C776BF7F2427}"/>
              </a:ext>
            </a:extLst>
          </p:cNvPr>
          <p:cNvSpPr/>
          <p:nvPr/>
        </p:nvSpPr>
        <p:spPr>
          <a:xfrm>
            <a:off x="1008307" y="2431206"/>
            <a:ext cx="9753600" cy="278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4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Servei que permet que </a:t>
            </a:r>
            <a:r>
              <a:rPr lang="ca-ES" sz="2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estudiants, investigadors i personal de les institucions </a:t>
            </a:r>
            <a:r>
              <a:rPr lang="ca-ES" sz="24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participants puguin </a:t>
            </a:r>
            <a:r>
              <a:rPr lang="ca-ES" sz="2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connectar-se a internet quan visiten altres institucions</a:t>
            </a:r>
            <a:r>
              <a:rPr lang="ca-ES" sz="24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participants, simplement obrint el seu portàtil i introduint les credencials que usa a la seva institució per a la connexió.</a:t>
            </a:r>
            <a:endParaRPr lang="ca-ES" altLang="ca-ES" sz="3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7F00DC0-800D-4E89-9D98-117AB14A1970}"/>
              </a:ext>
            </a:extLst>
          </p:cNvPr>
          <p:cNvSpPr/>
          <p:nvPr/>
        </p:nvSpPr>
        <p:spPr>
          <a:xfrm>
            <a:off x="7475046" y="5614286"/>
            <a:ext cx="3878754" cy="877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a-ES" alt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Guia de configuració </a:t>
            </a:r>
            <a:r>
              <a:rPr lang="ca-ES" altLang="ca-E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d’Eduroam</a:t>
            </a:r>
            <a:endParaRPr lang="ca-ES" altLang="ca-ES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Vídeo explicatiu </a:t>
            </a:r>
            <a:r>
              <a:rPr lang="ca-E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Eduroam</a:t>
            </a:r>
            <a:endParaRPr lang="ca-ES" dirty="0"/>
          </a:p>
        </p:txBody>
      </p:sp>
      <p:pic>
        <p:nvPicPr>
          <p:cNvPr id="2050" name="Picture 2" descr="eduroam ES">
            <a:extLst>
              <a:ext uri="{FF2B5EF4-FFF2-40B4-BE49-F238E27FC236}">
                <a16:creationId xmlns:a16="http://schemas.microsoft.com/office/drawing/2014/main" id="{29DDDA18-8AE1-4915-8E64-872AA8D52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97"/>
          <a:stretch/>
        </p:blipFill>
        <p:spPr bwMode="auto">
          <a:xfrm>
            <a:off x="8563259" y="1234395"/>
            <a:ext cx="1982104" cy="9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16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>
            <a:extLst>
              <a:ext uri="{FF2B5EF4-FFF2-40B4-BE49-F238E27FC236}">
                <a16:creationId xmlns:a16="http://schemas.microsoft.com/office/drawing/2014/main" id="{9149399A-01AF-49D3-B44B-4FC831D1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198501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SIRE </a:t>
            </a:r>
            <a:endParaRPr lang="es-ES" alt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9E19928-06B8-4F55-AD41-A2D58096933B}"/>
              </a:ext>
            </a:extLst>
          </p:cNvPr>
          <p:cNvSpPr txBox="1">
            <a:spLocks/>
          </p:cNvSpPr>
          <p:nvPr/>
        </p:nvSpPr>
        <p:spPr>
          <a:xfrm>
            <a:off x="589207" y="2431206"/>
            <a:ext cx="10172700" cy="38403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a-ES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C74A2271-52FA-4C87-97E5-7B7803DA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425" y="2386693"/>
            <a:ext cx="938226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altLang="ca-ES" sz="2800" dirty="0">
                <a:solidFill>
                  <a:srgbClr val="646464"/>
                </a:solidFill>
                <a:latin typeface="+mn-lt"/>
              </a:rPr>
              <a:t>Mitjançant el </a:t>
            </a:r>
            <a:r>
              <a:rPr lang="ca-ES" altLang="ca-ES" sz="2800" b="1" dirty="0">
                <a:solidFill>
                  <a:srgbClr val="646464"/>
                </a:solidFill>
                <a:latin typeface="+mn-lt"/>
              </a:rPr>
              <a:t>Servei Intermediari d’Accés als Recursos Electrònics (SIRE)</a:t>
            </a:r>
            <a:r>
              <a:rPr lang="ca-ES" altLang="ca-ES" sz="2800" dirty="0">
                <a:solidFill>
                  <a:srgbClr val="646464"/>
                </a:solidFill>
                <a:latin typeface="+mn-lt"/>
              </a:rPr>
              <a:t>, des de qualsevol dispositiu situat dins o fora de la xarxa de la UB, podeu accedir als recursos electrònics d’informació contractats pel CRAI.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a-ES" altLang="ca-ES" sz="2800" dirty="0">
              <a:solidFill>
                <a:srgbClr val="646464"/>
              </a:solidFill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altLang="ca-ES" sz="2800" dirty="0">
                <a:solidFill>
                  <a:srgbClr val="646464"/>
                </a:solidFill>
                <a:latin typeface="+mn-lt"/>
              </a:rPr>
              <a:t>Per entrar-hi, heu de disposar de l’</a:t>
            </a:r>
            <a:r>
              <a:rPr lang="ca-ES" altLang="ca-ES" sz="2800" b="1" dirty="0">
                <a:solidFill>
                  <a:srgbClr val="646464"/>
                </a:solidFill>
                <a:latin typeface="+mn-lt"/>
              </a:rPr>
              <a:t>identificador UB</a:t>
            </a:r>
            <a:r>
              <a:rPr lang="ca-ES" altLang="ca-ES" sz="2800" dirty="0">
                <a:solidFill>
                  <a:srgbClr val="646464"/>
                </a:solidFill>
                <a:latin typeface="+mn-lt"/>
              </a:rPr>
              <a:t> i de la </a:t>
            </a:r>
            <a:r>
              <a:rPr lang="ca-ES" altLang="ca-ES" sz="2800" b="1" dirty="0">
                <a:solidFill>
                  <a:srgbClr val="646464"/>
                </a:solidFill>
                <a:latin typeface="+mn-lt"/>
              </a:rPr>
              <a:t>contrasenya</a:t>
            </a:r>
            <a:r>
              <a:rPr lang="ca-ES" altLang="ca-ES" sz="2800" dirty="0">
                <a:solidFill>
                  <a:srgbClr val="646464"/>
                </a:solidFill>
                <a:latin typeface="+mn-lt"/>
              </a:rPr>
              <a:t> amb què accediu a la intranet de la Universitat (PDI, PAS o Món UB).</a:t>
            </a:r>
          </a:p>
        </p:txBody>
      </p:sp>
      <p:pic>
        <p:nvPicPr>
          <p:cNvPr id="1026" name="Picture 2" descr="SIRE Recursos-e CRAI UB">
            <a:extLst>
              <a:ext uri="{FF2B5EF4-FFF2-40B4-BE49-F238E27FC236}">
                <a16:creationId xmlns:a16="http://schemas.microsoft.com/office/drawing/2014/main" id="{73E389DA-1B19-4D7F-BB58-23F8B8632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571" y="5788171"/>
            <a:ext cx="2826118" cy="62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142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7CDA5CF3-5E3B-4D48-92B8-CC9F2C2E8A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35" t="8531" r="22610" b="17685"/>
          <a:stretch/>
        </p:blipFill>
        <p:spPr>
          <a:xfrm>
            <a:off x="2320472" y="1479975"/>
            <a:ext cx="6946735" cy="5162523"/>
          </a:xfrm>
          <a:prstGeom prst="rect">
            <a:avLst/>
          </a:prstGeom>
          <a:solidFill>
            <a:srgbClr val="0597A4"/>
          </a:solidFill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0569F552-EE1D-4DE0-8F7B-E88E1503BFD6}"/>
              </a:ext>
            </a:extLst>
          </p:cNvPr>
          <p:cNvSpPr/>
          <p:nvPr/>
        </p:nvSpPr>
        <p:spPr>
          <a:xfrm>
            <a:off x="2399697" y="5325041"/>
            <a:ext cx="4871960" cy="1092200"/>
          </a:xfrm>
          <a:prstGeom prst="rect">
            <a:avLst/>
          </a:prstGeom>
          <a:noFill/>
          <a:ln w="41275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BA6A98D2-702D-417D-A292-EC36E40874B8}"/>
              </a:ext>
            </a:extLst>
          </p:cNvPr>
          <p:cNvSpPr/>
          <p:nvPr/>
        </p:nvSpPr>
        <p:spPr>
          <a:xfrm>
            <a:off x="4560423" y="5550153"/>
            <a:ext cx="693747" cy="705503"/>
          </a:xfrm>
          <a:prstGeom prst="rect">
            <a:avLst/>
          </a:prstGeom>
          <a:solidFill>
            <a:srgbClr val="0597A4">
              <a:alpha val="36000"/>
            </a:srgbClr>
          </a:solidFill>
          <a:ln w="41275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882C64E7-5B63-400D-9537-9A4F25D153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29" t="65020" r="55092" b="21272"/>
          <a:stretch/>
        </p:blipFill>
        <p:spPr>
          <a:xfrm>
            <a:off x="5173301" y="4182252"/>
            <a:ext cx="1089612" cy="1457355"/>
          </a:xfrm>
          <a:prstGeom prst="rect">
            <a:avLst/>
          </a:prstGeom>
          <a:noFill/>
          <a:ln w="50800">
            <a:solidFill>
              <a:srgbClr val="0597A4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40457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16</a:t>
            </a:fld>
            <a:endParaRPr lang="ca-ES"/>
          </a:p>
        </p:txBody>
      </p:sp>
      <p:sp>
        <p:nvSpPr>
          <p:cNvPr id="6" name="Rectángulo 2">
            <a:extLst>
              <a:ext uri="{FF2B5EF4-FFF2-40B4-BE49-F238E27FC236}">
                <a16:creationId xmlns:a16="http://schemas.microsoft.com/office/drawing/2014/main" id="{7372C832-676B-4A49-8F86-4BAC828E7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00" y="1207094"/>
            <a:ext cx="8156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a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RECURSOS</a:t>
            </a:r>
            <a:endParaRPr lang="es-ES" alt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9CDC947-1B53-4261-B9D4-B136389A90F2}"/>
              </a:ext>
            </a:extLst>
          </p:cNvPr>
          <p:cNvSpPr/>
          <p:nvPr/>
        </p:nvSpPr>
        <p:spPr>
          <a:xfrm>
            <a:off x="3734234" y="1811120"/>
            <a:ext cx="5002620" cy="4545231"/>
          </a:xfrm>
          <a:prstGeom prst="ellipse">
            <a:avLst/>
          </a:prstGeom>
          <a:solidFill>
            <a:srgbClr val="0597A4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a-E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Biblioteca híbrida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a-E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recursos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electrònics 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ca-E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recursos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físics </a:t>
            </a:r>
          </a:p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97500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>
            <a:extLst>
              <a:ext uri="{FF2B5EF4-FFF2-40B4-BE49-F238E27FC236}">
                <a16:creationId xmlns:a16="http://schemas.microsoft.com/office/drawing/2014/main" id="{9149399A-01AF-49D3-B44B-4FC831D1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07" y="778668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s-ES" alt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9DDA0236-FCD2-4FB1-9989-44E8CC50CBD3}"/>
              </a:ext>
            </a:extLst>
          </p:cNvPr>
          <p:cNvSpPr txBox="1">
            <a:spLocks/>
          </p:cNvSpPr>
          <p:nvPr/>
        </p:nvSpPr>
        <p:spPr>
          <a:xfrm>
            <a:off x="4568906" y="2548338"/>
            <a:ext cx="3697496" cy="36602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ca-ES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1.700.000 </a:t>
            </a:r>
            <a:r>
              <a:rPr lang="ca-ES" sz="18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documents físics</a:t>
            </a:r>
          </a:p>
          <a:p>
            <a:pPr algn="just">
              <a:lnSpc>
                <a:spcPct val="100000"/>
              </a:lnSpc>
              <a:defRPr/>
            </a:pPr>
            <a:r>
              <a:rPr lang="ca-ES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Llibres</a:t>
            </a:r>
          </a:p>
          <a:p>
            <a:pPr algn="just">
              <a:lnSpc>
                <a:spcPct val="100000"/>
              </a:lnSpc>
              <a:defRPr/>
            </a:pPr>
            <a:r>
              <a:rPr lang="ca-ES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Revistes</a:t>
            </a:r>
          </a:p>
          <a:p>
            <a:pPr algn="just">
              <a:lnSpc>
                <a:spcPct val="100000"/>
              </a:lnSpc>
              <a:defRPr/>
            </a:pPr>
            <a:r>
              <a:rPr lang="ca-ES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Manuscrits</a:t>
            </a:r>
          </a:p>
          <a:p>
            <a:pPr algn="just">
              <a:lnSpc>
                <a:spcPct val="100000"/>
              </a:lnSpc>
              <a:defRPr/>
            </a:pPr>
            <a:r>
              <a:rPr lang="ca-ES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Gravats</a:t>
            </a:r>
          </a:p>
          <a:p>
            <a:pPr algn="just">
              <a:lnSpc>
                <a:spcPct val="100000"/>
              </a:lnSpc>
              <a:defRPr/>
            </a:pPr>
            <a:r>
              <a:rPr lang="ca-ES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Pergamins</a:t>
            </a:r>
          </a:p>
          <a:p>
            <a:pPr algn="just">
              <a:lnSpc>
                <a:spcPct val="100000"/>
              </a:lnSpc>
              <a:defRPr/>
            </a:pPr>
            <a:r>
              <a:rPr lang="ca-ES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mapes, audiovisuals, 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ectángulo 2">
            <a:extLst>
              <a:ext uri="{FF2B5EF4-FFF2-40B4-BE49-F238E27FC236}">
                <a16:creationId xmlns:a16="http://schemas.microsoft.com/office/drawing/2014/main" id="{0C1E3436-6F14-4B2D-8400-F786CC3D8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01" y="1000721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s-ES" alt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Recursos </a:t>
            </a:r>
            <a:r>
              <a:rPr lang="es-ES" alt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físics</a:t>
            </a:r>
            <a:endParaRPr lang="es-ES" alt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2041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>
            <a:extLst>
              <a:ext uri="{FF2B5EF4-FFF2-40B4-BE49-F238E27FC236}">
                <a16:creationId xmlns:a16="http://schemas.microsoft.com/office/drawing/2014/main" id="{9149399A-01AF-49D3-B44B-4FC831D1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07" y="778668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s-ES" alt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3" name="Rectángulo 2">
            <a:extLst>
              <a:ext uri="{FF2B5EF4-FFF2-40B4-BE49-F238E27FC236}">
                <a16:creationId xmlns:a16="http://schemas.microsoft.com/office/drawing/2014/main" id="{0C1E3436-6F14-4B2D-8400-F786CC3D8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01" y="1000721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s-ES" alt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Recursos </a:t>
            </a:r>
            <a:r>
              <a:rPr lang="es-ES" alt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electrònics</a:t>
            </a:r>
            <a:endParaRPr lang="es-ES" alt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A3A32C2-4D6B-4ADD-80B6-703E02911571}"/>
              </a:ext>
            </a:extLst>
          </p:cNvPr>
          <p:cNvCxnSpPr>
            <a:cxnSpLocks/>
          </p:cNvCxnSpPr>
          <p:nvPr/>
        </p:nvCxnSpPr>
        <p:spPr>
          <a:xfrm flipV="1">
            <a:off x="1940852" y="2675462"/>
            <a:ext cx="0" cy="2801429"/>
          </a:xfrm>
          <a:prstGeom prst="line">
            <a:avLst/>
          </a:prstGeom>
          <a:ln w="2540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8BFA98-2D61-4C9F-8D2A-3CBD7DD5AA69}"/>
              </a:ext>
            </a:extLst>
          </p:cNvPr>
          <p:cNvSpPr txBox="1">
            <a:spLocks/>
          </p:cNvSpPr>
          <p:nvPr/>
        </p:nvSpPr>
        <p:spPr>
          <a:xfrm>
            <a:off x="1940852" y="2653292"/>
            <a:ext cx="4155148" cy="22203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ca-ES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117.000 </a:t>
            </a:r>
            <a:r>
              <a:rPr lang="ca-ES" sz="17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documents electrònics</a:t>
            </a:r>
          </a:p>
          <a:p>
            <a:pPr algn="just">
              <a:lnSpc>
                <a:spcPct val="100000"/>
              </a:lnSpc>
              <a:defRPr/>
            </a:pPr>
            <a:r>
              <a:rPr lang="ca-ES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Llibres</a:t>
            </a:r>
          </a:p>
          <a:p>
            <a:pPr algn="just">
              <a:lnSpc>
                <a:spcPct val="100000"/>
              </a:lnSpc>
              <a:defRPr/>
            </a:pPr>
            <a:r>
              <a:rPr lang="ca-ES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Revistes</a:t>
            </a:r>
          </a:p>
          <a:p>
            <a:pPr algn="just">
              <a:lnSpc>
                <a:spcPct val="100000"/>
              </a:lnSpc>
              <a:defRPr/>
            </a:pPr>
            <a:r>
              <a:rPr lang="ca-ES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Bases de dades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C12E800-AAED-4EAE-AA41-89A74920B4EA}"/>
              </a:ext>
            </a:extLst>
          </p:cNvPr>
          <p:cNvSpPr txBox="1">
            <a:spLocks/>
          </p:cNvSpPr>
          <p:nvPr/>
        </p:nvSpPr>
        <p:spPr>
          <a:xfrm>
            <a:off x="5907989" y="2653291"/>
            <a:ext cx="4227443" cy="22203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ca-ES" sz="17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Dipòsits Digitals </a:t>
            </a:r>
          </a:p>
          <a:p>
            <a:pPr algn="just">
              <a:lnSpc>
                <a:spcPct val="100000"/>
              </a:lnSpc>
              <a:defRPr/>
            </a:pPr>
            <a:r>
              <a:rPr lang="ca-ES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Dipòsit Digital UB (DDUB) </a:t>
            </a:r>
            <a:endParaRPr lang="ca-ES" sz="17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ca-ES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Revistes Científiques UB (RCUB)</a:t>
            </a:r>
            <a:endParaRPr lang="ca-ES" sz="17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ca-ES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Biblioteca Patrimonial Digital (</a:t>
            </a:r>
            <a:r>
              <a:rPr lang="ca-ES" sz="1700" dirty="0" err="1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BiPaDi</a:t>
            </a:r>
            <a:r>
              <a:rPr lang="ca-ES" sz="17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)</a:t>
            </a:r>
            <a:endParaRPr lang="ca-ES" sz="17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63C93C-655B-4A77-9038-2FE5890683C5}"/>
              </a:ext>
            </a:extLst>
          </p:cNvPr>
          <p:cNvCxnSpPr>
            <a:cxnSpLocks/>
          </p:cNvCxnSpPr>
          <p:nvPr/>
        </p:nvCxnSpPr>
        <p:spPr>
          <a:xfrm flipV="1">
            <a:off x="5907989" y="2653291"/>
            <a:ext cx="0" cy="2801429"/>
          </a:xfrm>
          <a:prstGeom prst="line">
            <a:avLst/>
          </a:prstGeom>
          <a:ln w="2540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4">
            <a:extLst>
              <a:ext uri="{FF2B5EF4-FFF2-40B4-BE49-F238E27FC236}">
                <a16:creationId xmlns:a16="http://schemas.microsoft.com/office/drawing/2014/main" id="{4214B473-E727-4F9D-B4D6-C1BCFC122D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144" r="3089"/>
          <a:stretch/>
        </p:blipFill>
        <p:spPr>
          <a:xfrm>
            <a:off x="8636006" y="4872264"/>
            <a:ext cx="1325295" cy="475712"/>
          </a:xfrm>
          <a:prstGeom prst="rect">
            <a:avLst/>
          </a:prstGeom>
        </p:spPr>
      </p:pic>
      <p:pic>
        <p:nvPicPr>
          <p:cNvPr id="11" name="Imatge 2">
            <a:extLst>
              <a:ext uri="{FF2B5EF4-FFF2-40B4-BE49-F238E27FC236}">
                <a16:creationId xmlns:a16="http://schemas.microsoft.com/office/drawing/2014/main" id="{A8BA36EF-CF01-40F5-8A1C-1DEFD584E4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1315" y="4798998"/>
            <a:ext cx="1325296" cy="6222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873B836-294B-4ADC-8842-8C16CCBEFA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3676" y="4774019"/>
            <a:ext cx="1060386" cy="62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26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Subtítulo"/>
          <p:cNvSpPr>
            <a:spLocks/>
          </p:cNvSpPr>
          <p:nvPr/>
        </p:nvSpPr>
        <p:spPr bwMode="auto">
          <a:xfrm>
            <a:off x="1963738" y="1879099"/>
            <a:ext cx="7588250" cy="249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endParaRPr lang="ca-ES" altLang="ca-ES" sz="20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74B1387-B752-4C31-9D6E-071EE37D8CBD}"/>
              </a:ext>
            </a:extLst>
          </p:cNvPr>
          <p:cNvSpPr/>
          <p:nvPr/>
        </p:nvSpPr>
        <p:spPr>
          <a:xfrm>
            <a:off x="1963738" y="2153987"/>
            <a:ext cx="8264524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a-ES" dirty="0" err="1">
                <a:hlinkClick r:id="rId3"/>
              </a:rPr>
              <a:t>Cercabib</a:t>
            </a:r>
            <a:r>
              <a:rPr lang="ca-ES" dirty="0"/>
              <a:t> és l'eina de descoberta del CRAI de la Universitat de Barcelona. Amb aquesta eina podeu realitzar cerques de manera simultània a tot el fons del CRAI al marge del suport, tipologia o ubicació del recurs. És a dir: llibres, revistes, articles de revista, tesis, audiovisuals i altres, independentment de si són recursos en paper o format electrònic i de si estan ubicats físicament a algun dels nostres CRAI Biblioteques o allotjats en un servidor propi o aliè.</a:t>
            </a: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DA4D0774-48EF-4D1C-9988-41703BAE0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091" y="4211787"/>
            <a:ext cx="337581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dirty="0">
                <a:solidFill>
                  <a:srgbClr val="336699"/>
                </a:solidFill>
                <a:latin typeface="+mn-lt"/>
                <a:hlinkClick r:id="rId4"/>
              </a:rPr>
              <a:t>Més informació sobre la cerca</a:t>
            </a:r>
            <a:endParaRPr lang="ca-ES" altLang="ca-ES" sz="2000" dirty="0">
              <a:solidFill>
                <a:srgbClr val="336699"/>
              </a:solidFill>
              <a:latin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29FDD4-0170-40C5-BD7C-F16BD6573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132" y="4550954"/>
            <a:ext cx="3028950" cy="847725"/>
          </a:xfrm>
          <a:prstGeom prst="rect">
            <a:avLst/>
          </a:prstGeom>
        </p:spPr>
      </p:pic>
      <p:sp>
        <p:nvSpPr>
          <p:cNvPr id="8" name="Rectángulo 2">
            <a:extLst>
              <a:ext uri="{FF2B5EF4-FFF2-40B4-BE49-F238E27FC236}">
                <a16:creationId xmlns:a16="http://schemas.microsoft.com/office/drawing/2014/main" id="{DD4552CA-D9F7-4DF3-AF11-E897C9A4D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01" y="1000721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s-ES" alt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Cercabib</a:t>
            </a:r>
            <a:endParaRPr lang="es-ES" alt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951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2</a:t>
            </a:fld>
            <a:endParaRPr lang="ca-ES"/>
          </a:p>
        </p:txBody>
      </p:sp>
      <p:sp>
        <p:nvSpPr>
          <p:cNvPr id="6" name="Rectángulo 2">
            <a:extLst>
              <a:ext uri="{FF2B5EF4-FFF2-40B4-BE49-F238E27FC236}">
                <a16:creationId xmlns:a16="http://schemas.microsoft.com/office/drawing/2014/main" id="{7372C832-676B-4A49-8F86-4BAC828E7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00" y="1207094"/>
            <a:ext cx="8156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a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CRAI és un ...</a:t>
            </a:r>
            <a:endParaRPr lang="es-ES" alt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9CDC947-1B53-4261-B9D4-B136389A90F2}"/>
              </a:ext>
            </a:extLst>
          </p:cNvPr>
          <p:cNvSpPr/>
          <p:nvPr/>
        </p:nvSpPr>
        <p:spPr>
          <a:xfrm>
            <a:off x="3747486" y="2230917"/>
            <a:ext cx="5002620" cy="4001071"/>
          </a:xfrm>
          <a:prstGeom prst="ellipse">
            <a:avLst/>
          </a:prstGeom>
          <a:solidFill>
            <a:srgbClr val="0597A4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a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Centre de Recursos </a:t>
            </a:r>
          </a:p>
          <a:p>
            <a:pPr algn="ctr">
              <a:defRPr/>
            </a:pPr>
            <a:r>
              <a:rPr lang="ca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per a l’Aprenentatge </a:t>
            </a:r>
          </a:p>
          <a:p>
            <a:pPr algn="ctr">
              <a:defRPr/>
            </a:pPr>
            <a:r>
              <a:rPr lang="ca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i la Investigació</a:t>
            </a:r>
          </a:p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74567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36AAA12-EE3F-4035-831B-915C0C55F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399" y="2207731"/>
            <a:ext cx="3813106" cy="3900224"/>
          </a:xfrm>
          <a:prstGeom prst="rect">
            <a:avLst/>
          </a:prstGeom>
        </p:spPr>
      </p:pic>
      <p:sp>
        <p:nvSpPr>
          <p:cNvPr id="5" name="Rectángulo 2">
            <a:extLst>
              <a:ext uri="{FF2B5EF4-FFF2-40B4-BE49-F238E27FC236}">
                <a16:creationId xmlns:a16="http://schemas.microsoft.com/office/drawing/2014/main" id="{04667996-D514-4295-96F8-B9559CF11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01" y="1000721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s-ES" alt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Què</a:t>
            </a:r>
            <a:r>
              <a:rPr lang="es-ES" alt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es-ES" alt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trobem</a:t>
            </a:r>
            <a:r>
              <a:rPr lang="es-ES" alt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al </a:t>
            </a:r>
            <a:r>
              <a:rPr lang="es-ES" alt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Cercabib</a:t>
            </a:r>
            <a:r>
              <a:rPr lang="es-ES" alt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4391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343" y="2013509"/>
            <a:ext cx="7909810" cy="458018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891325" y="2700563"/>
            <a:ext cx="1964828" cy="389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QuadreDeText 7"/>
          <p:cNvSpPr txBox="1"/>
          <p:nvPr/>
        </p:nvSpPr>
        <p:spPr>
          <a:xfrm>
            <a:off x="8028735" y="5359350"/>
            <a:ext cx="2405508" cy="738664"/>
          </a:xfrm>
          <a:prstGeom prst="rect">
            <a:avLst/>
          </a:prstGeom>
          <a:solidFill>
            <a:srgbClr val="0597A4"/>
          </a:solidFill>
          <a:ln w="19050">
            <a:solidFill>
              <a:srgbClr val="82CBD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a-ES" sz="1400" dirty="0">
                <a:solidFill>
                  <a:schemeClr val="bg1"/>
                </a:solidFill>
                <a:latin typeface="+mj-lt"/>
              </a:rPr>
              <a:t>Podeu llençar la cerca directament en aquest quadre de cerca.</a:t>
            </a:r>
          </a:p>
        </p:txBody>
      </p:sp>
      <p:sp>
        <p:nvSpPr>
          <p:cNvPr id="14" name="QuadreDeText 6"/>
          <p:cNvSpPr txBox="1"/>
          <p:nvPr/>
        </p:nvSpPr>
        <p:spPr>
          <a:xfrm>
            <a:off x="7909812" y="2969740"/>
            <a:ext cx="2405508" cy="738664"/>
          </a:xfrm>
          <a:prstGeom prst="rect">
            <a:avLst/>
          </a:prstGeom>
          <a:solidFill>
            <a:srgbClr val="0597A4"/>
          </a:solidFill>
          <a:ln w="19050">
            <a:solidFill>
              <a:srgbClr val="82CBD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ca-ES" sz="1400" dirty="0">
                <a:solidFill>
                  <a:schemeClr val="bg1"/>
                </a:solidFill>
                <a:latin typeface="+mj-lt"/>
              </a:rPr>
              <a:t>Integra en una única eina de cerca tot tipus de recursos en diferents formats.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2083753" y="5056564"/>
            <a:ext cx="5807572" cy="1344236"/>
          </a:xfrm>
          <a:prstGeom prst="roundRect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B9CDE7-9C7C-4C14-AA6E-49ADC3986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754" y="2826369"/>
            <a:ext cx="5688647" cy="2032559"/>
          </a:xfrm>
          <a:prstGeom prst="rect">
            <a:avLst/>
          </a:prstGeom>
        </p:spPr>
      </p:pic>
      <p:sp>
        <p:nvSpPr>
          <p:cNvPr id="10" name="Rectángulo 2">
            <a:extLst>
              <a:ext uri="{FF2B5EF4-FFF2-40B4-BE49-F238E27FC236}">
                <a16:creationId xmlns:a16="http://schemas.microsoft.com/office/drawing/2014/main" id="{A79284A1-4EB7-4161-A026-C7AEB4EEF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01" y="1000721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s-ES" alt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Com</a:t>
            </a:r>
            <a:r>
              <a:rPr lang="es-ES" alt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el </a:t>
            </a:r>
            <a:r>
              <a:rPr lang="es-ES" alt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consultem</a:t>
            </a:r>
            <a:r>
              <a:rPr lang="es-ES" alt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018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03" y="1918509"/>
            <a:ext cx="6926094" cy="44705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QuadreDeText 8"/>
          <p:cNvSpPr txBox="1"/>
          <p:nvPr/>
        </p:nvSpPr>
        <p:spPr>
          <a:xfrm>
            <a:off x="642203" y="3862228"/>
            <a:ext cx="1410510" cy="760095"/>
          </a:xfrm>
          <a:prstGeom prst="roundRect">
            <a:avLst>
              <a:gd name="adj" fmla="val 5954"/>
            </a:avLst>
          </a:prstGeom>
          <a:solidFill>
            <a:srgbClr val="0597A4"/>
          </a:solidFill>
          <a:ln w="19050">
            <a:solidFill>
              <a:srgbClr val="82CBD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sz="1400" dirty="0">
                <a:solidFill>
                  <a:schemeClr val="bg1"/>
                </a:solidFill>
                <a:latin typeface="+mj-lt"/>
              </a:rPr>
              <a:t>Limiteu la cerca a través d’aquest menú.</a:t>
            </a:r>
          </a:p>
        </p:txBody>
      </p:sp>
      <p:sp>
        <p:nvSpPr>
          <p:cNvPr id="11" name="QuadreDeText 10"/>
          <p:cNvSpPr txBox="1"/>
          <p:nvPr/>
        </p:nvSpPr>
        <p:spPr>
          <a:xfrm>
            <a:off x="6218398" y="3186480"/>
            <a:ext cx="3159055" cy="285036"/>
          </a:xfrm>
          <a:prstGeom prst="roundRect">
            <a:avLst>
              <a:gd name="adj" fmla="val 5954"/>
            </a:avLst>
          </a:prstGeom>
          <a:solidFill>
            <a:srgbClr val="0597A4"/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ca-ES" sz="1200" dirty="0">
                <a:solidFill>
                  <a:schemeClr val="bg1"/>
                </a:solidFill>
                <a:latin typeface="+mj-lt"/>
              </a:rPr>
              <a:t>Ordeneu els resultats per data o per rellevància.</a:t>
            </a:r>
          </a:p>
        </p:txBody>
      </p:sp>
      <p:sp>
        <p:nvSpPr>
          <p:cNvPr id="12" name="7 Flecha derecha"/>
          <p:cNvSpPr/>
          <p:nvPr/>
        </p:nvSpPr>
        <p:spPr>
          <a:xfrm rot="10800000">
            <a:off x="5712302" y="3190130"/>
            <a:ext cx="418226" cy="225165"/>
          </a:xfrm>
          <a:prstGeom prst="rightArrow">
            <a:avLst>
              <a:gd name="adj1" fmla="val 52625"/>
              <a:gd name="adj2" fmla="val 50000"/>
            </a:avLst>
          </a:prstGeom>
          <a:noFill/>
          <a:ln w="190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4623703" y="3471516"/>
            <a:ext cx="1379618" cy="2917572"/>
          </a:xfrm>
          <a:prstGeom prst="roundRect">
            <a:avLst/>
          </a:prstGeom>
          <a:noFill/>
          <a:ln w="28575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2">
            <a:extLst>
              <a:ext uri="{FF2B5EF4-FFF2-40B4-BE49-F238E27FC236}">
                <a16:creationId xmlns:a16="http://schemas.microsoft.com/office/drawing/2014/main" id="{24D09439-7AD5-4730-9377-7A9D56F98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01" y="1000721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s-ES" alt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Cerca </a:t>
            </a:r>
            <a:r>
              <a:rPr lang="es-ES" alt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ràpida</a:t>
            </a:r>
            <a:endParaRPr lang="es-ES" alt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F93F5C-DA83-482C-BE53-77A0ECDB9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877" y="2037101"/>
            <a:ext cx="2319956" cy="4856057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85FC489C-41D0-48BA-BBF3-E0DB2D7D0E0F}"/>
              </a:ext>
            </a:extLst>
          </p:cNvPr>
          <p:cNvSpPr/>
          <p:nvPr/>
        </p:nvSpPr>
        <p:spPr>
          <a:xfrm rot="10800000">
            <a:off x="4261282" y="4296792"/>
            <a:ext cx="335132" cy="585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8427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QuadreDeText 9"/>
          <p:cNvSpPr txBox="1"/>
          <p:nvPr/>
        </p:nvSpPr>
        <p:spPr>
          <a:xfrm>
            <a:off x="3220401" y="3374305"/>
            <a:ext cx="2237359" cy="923330"/>
          </a:xfrm>
          <a:prstGeom prst="rect">
            <a:avLst/>
          </a:prstGeom>
          <a:solidFill>
            <a:srgbClr val="0597A4"/>
          </a:solidFill>
          <a:ln w="19050">
            <a:solidFill>
              <a:srgbClr val="82CBD2"/>
            </a:solidFill>
          </a:ln>
        </p:spPr>
        <p:txBody>
          <a:bodyPr wrap="square" rtlCol="0">
            <a:spAutoFit/>
          </a:bodyPr>
          <a:lstStyle>
            <a:defPPr>
              <a:defRPr lang="ca-ES"/>
            </a:defPPr>
            <a:lvl1pPr algn="just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a-ES" sz="1800" dirty="0"/>
              <a:t>Permet combinar més d’un camp de cerca i aplicar límits.</a:t>
            </a: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335" y="2460752"/>
            <a:ext cx="4241990" cy="4098194"/>
          </a:xfrm>
          <a:prstGeom prst="rect">
            <a:avLst/>
          </a:prstGeom>
          <a:ln>
            <a:noFill/>
          </a:ln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33" y="1674032"/>
            <a:ext cx="5496128" cy="74272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759089" y="1674032"/>
            <a:ext cx="5914922" cy="488491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7 Flecha derecha"/>
          <p:cNvSpPr/>
          <p:nvPr/>
        </p:nvSpPr>
        <p:spPr>
          <a:xfrm rot="20566551">
            <a:off x="5838892" y="3261722"/>
            <a:ext cx="418226" cy="225165"/>
          </a:xfrm>
          <a:prstGeom prst="rightArrow">
            <a:avLst>
              <a:gd name="adj1" fmla="val 52625"/>
              <a:gd name="adj2" fmla="val 50000"/>
            </a:avLst>
          </a:prstGeom>
          <a:noFill/>
          <a:ln w="190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7 Flecha derecha"/>
          <p:cNvSpPr/>
          <p:nvPr/>
        </p:nvSpPr>
        <p:spPr>
          <a:xfrm rot="1225155">
            <a:off x="5838891" y="4003907"/>
            <a:ext cx="418226" cy="225165"/>
          </a:xfrm>
          <a:prstGeom prst="rightArrow">
            <a:avLst>
              <a:gd name="adj1" fmla="val 52625"/>
              <a:gd name="adj2" fmla="val 50000"/>
            </a:avLst>
          </a:prstGeom>
          <a:noFill/>
          <a:ln w="190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ángulo 2">
            <a:extLst>
              <a:ext uri="{FF2B5EF4-FFF2-40B4-BE49-F238E27FC236}">
                <a16:creationId xmlns:a16="http://schemas.microsoft.com/office/drawing/2014/main" id="{C5A00A02-7DE5-4556-BD77-489E7BE31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01" y="1000721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s-ES" alt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Cerca </a:t>
            </a:r>
            <a:r>
              <a:rPr lang="es-ES" alt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avançada</a:t>
            </a:r>
            <a:endParaRPr lang="es-ES" alt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517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2"/>
          <a:stretch/>
        </p:blipFill>
        <p:spPr>
          <a:xfrm>
            <a:off x="4169269" y="2380318"/>
            <a:ext cx="7091464" cy="374414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Rectángulo redondeado 10"/>
          <p:cNvSpPr/>
          <p:nvPr/>
        </p:nvSpPr>
        <p:spPr>
          <a:xfrm>
            <a:off x="4550114" y="3301853"/>
            <a:ext cx="461152" cy="271434"/>
          </a:xfrm>
          <a:prstGeom prst="roundRect">
            <a:avLst/>
          </a:prstGeom>
          <a:noFill/>
          <a:ln w="28575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/>
          <p:cNvSpPr/>
          <p:nvPr/>
        </p:nvSpPr>
        <p:spPr>
          <a:xfrm>
            <a:off x="4240290" y="4217925"/>
            <a:ext cx="1082475" cy="220691"/>
          </a:xfrm>
          <a:prstGeom prst="roundRect">
            <a:avLst/>
          </a:prstGeom>
          <a:noFill/>
          <a:ln w="28575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29C3E842-7F4D-43B1-B822-4882C1693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01" y="1000721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s-ES" alt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Localització</a:t>
            </a:r>
            <a:r>
              <a:rPr lang="es-ES" alt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es-ES" alt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dels</a:t>
            </a:r>
            <a:r>
              <a:rPr lang="es-ES" alt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es-ES" alt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documents</a:t>
            </a:r>
            <a:endParaRPr lang="es-ES" alt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45C613F-6B54-43D8-9091-DDF7FDF2B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684" y="2380318"/>
            <a:ext cx="2535962" cy="4116596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244F59F2-C4B1-4E4A-BF01-B7CC8B5B6D8C}"/>
              </a:ext>
            </a:extLst>
          </p:cNvPr>
          <p:cNvSpPr/>
          <p:nvPr/>
        </p:nvSpPr>
        <p:spPr>
          <a:xfrm rot="10800000">
            <a:off x="3675612" y="4217925"/>
            <a:ext cx="385108" cy="806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071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73" y="2020988"/>
            <a:ext cx="7733490" cy="450864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7 Flecha derecha"/>
          <p:cNvSpPr/>
          <p:nvPr/>
        </p:nvSpPr>
        <p:spPr>
          <a:xfrm rot="10800000">
            <a:off x="6320888" y="4266468"/>
            <a:ext cx="418226" cy="225165"/>
          </a:xfrm>
          <a:prstGeom prst="rightArrow">
            <a:avLst>
              <a:gd name="adj1" fmla="val 52625"/>
              <a:gd name="adj2" fmla="val 50000"/>
            </a:avLst>
          </a:prstGeom>
          <a:noFill/>
          <a:ln w="190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5349292" y="4836919"/>
            <a:ext cx="3208553" cy="1362914"/>
          </a:xfrm>
          <a:prstGeom prst="roundRect">
            <a:avLst/>
          </a:prstGeom>
          <a:noFill/>
          <a:ln w="28575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2">
            <a:extLst>
              <a:ext uri="{FF2B5EF4-FFF2-40B4-BE49-F238E27FC236}">
                <a16:creationId xmlns:a16="http://schemas.microsoft.com/office/drawing/2014/main" id="{4C2B56D8-9E09-4FEB-A000-7CB2A9970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01" y="1000721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s-ES" alt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Documents</a:t>
            </a:r>
            <a:r>
              <a:rPr lang="es-ES" alt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es-ES" alt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físics</a:t>
            </a:r>
            <a:endParaRPr lang="es-ES" alt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AB28932-96DA-4601-B0FA-BAE3B5B86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432" y="4491634"/>
            <a:ext cx="5011032" cy="236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5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3101" y="2077373"/>
            <a:ext cx="9067112" cy="4148789"/>
          </a:xfrm>
          <a:prstGeom prst="rect">
            <a:avLst/>
          </a:prstGeom>
          <a:solidFill>
            <a:srgbClr val="0597A4"/>
          </a:solidFill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7 Flecha derecha"/>
          <p:cNvSpPr/>
          <p:nvPr/>
        </p:nvSpPr>
        <p:spPr>
          <a:xfrm rot="8180758">
            <a:off x="5673437" y="3862438"/>
            <a:ext cx="732798" cy="718301"/>
          </a:xfrm>
          <a:prstGeom prst="rightArrow">
            <a:avLst>
              <a:gd name="adj1" fmla="val 52625"/>
              <a:gd name="adj2" fmla="val 50000"/>
            </a:avLst>
          </a:prstGeom>
          <a:solidFill>
            <a:srgbClr val="0597A4"/>
          </a:solidFill>
          <a:ln w="19050">
            <a:solidFill>
              <a:srgbClr val="0597A4"/>
            </a:solidFill>
          </a:ln>
          <a:effectLst>
            <a:outerShdw blurRad="50800" dist="50800" dir="5400000" algn="ctr" rotWithShape="0">
              <a:srgbClr val="0597A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7598709" y="5061946"/>
            <a:ext cx="4410075" cy="1650953"/>
          </a:xfrm>
          <a:prstGeom prst="roundRect">
            <a:avLst/>
          </a:prstGeom>
          <a:solidFill>
            <a:srgbClr val="0597A4"/>
          </a:solidFill>
          <a:ln w="28575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2">
            <a:extLst>
              <a:ext uri="{FF2B5EF4-FFF2-40B4-BE49-F238E27FC236}">
                <a16:creationId xmlns:a16="http://schemas.microsoft.com/office/drawing/2014/main" id="{4C2B56D8-9E09-4FEB-A000-7CB2A9970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01" y="1000721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s-ES" alt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Documents</a:t>
            </a:r>
            <a:r>
              <a:rPr lang="es-ES" alt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es-ES" alt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electrònics</a:t>
            </a:r>
            <a:endParaRPr lang="es-ES" alt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6" name="7 Flecha derecha">
            <a:extLst>
              <a:ext uri="{FF2B5EF4-FFF2-40B4-BE49-F238E27FC236}">
                <a16:creationId xmlns:a16="http://schemas.microsoft.com/office/drawing/2014/main" id="{5917D062-DD02-4BEC-8769-A24A9B456F48}"/>
              </a:ext>
            </a:extLst>
          </p:cNvPr>
          <p:cNvSpPr/>
          <p:nvPr/>
        </p:nvSpPr>
        <p:spPr>
          <a:xfrm rot="10800000">
            <a:off x="6271727" y="5350089"/>
            <a:ext cx="418226" cy="225165"/>
          </a:xfrm>
          <a:prstGeom prst="rightArrow">
            <a:avLst>
              <a:gd name="adj1" fmla="val 52625"/>
              <a:gd name="adj2" fmla="val 50000"/>
            </a:avLst>
          </a:prstGeom>
          <a:noFill/>
          <a:ln w="190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7 Flecha derecha">
            <a:extLst>
              <a:ext uri="{FF2B5EF4-FFF2-40B4-BE49-F238E27FC236}">
                <a16:creationId xmlns:a16="http://schemas.microsoft.com/office/drawing/2014/main" id="{7E6E63EC-FB7B-41DF-B6B3-8C0D74372E19}"/>
              </a:ext>
            </a:extLst>
          </p:cNvPr>
          <p:cNvSpPr/>
          <p:nvPr/>
        </p:nvSpPr>
        <p:spPr>
          <a:xfrm rot="10800000">
            <a:off x="6249274" y="6113581"/>
            <a:ext cx="418226" cy="225165"/>
          </a:xfrm>
          <a:prstGeom prst="rightArrow">
            <a:avLst>
              <a:gd name="adj1" fmla="val 52625"/>
              <a:gd name="adj2" fmla="val 50000"/>
            </a:avLst>
          </a:prstGeom>
          <a:noFill/>
          <a:ln w="190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2FA3F2D-FE5F-4A24-B4A5-396F5364205A}"/>
              </a:ext>
            </a:extLst>
          </p:cNvPr>
          <p:cNvSpPr txBox="1"/>
          <p:nvPr/>
        </p:nvSpPr>
        <p:spPr>
          <a:xfrm>
            <a:off x="7732059" y="5143240"/>
            <a:ext cx="4209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000" b="1" dirty="0">
                <a:solidFill>
                  <a:schemeClr val="bg1"/>
                </a:solidFill>
              </a:rPr>
              <a:t>Atenció</a:t>
            </a:r>
            <a:r>
              <a:rPr lang="ca-ES" sz="3600" b="1" dirty="0">
                <a:solidFill>
                  <a:schemeClr val="bg1"/>
                </a:solidFill>
              </a:rPr>
              <a:t>! </a:t>
            </a:r>
          </a:p>
          <a:p>
            <a:pPr algn="ctr"/>
            <a:r>
              <a:rPr lang="ca-ES" sz="2800" b="1" dirty="0">
                <a:solidFill>
                  <a:schemeClr val="bg1"/>
                </a:solidFill>
              </a:rPr>
              <a:t>L’accés requerirà acreditació (SIRE)</a:t>
            </a:r>
            <a:endParaRPr lang="ca-ES" sz="2400" b="1" dirty="0">
              <a:solidFill>
                <a:srgbClr val="0597A4"/>
              </a:solidFill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BC1CFFF-116A-428A-9C2E-00FFA3A0F697}"/>
              </a:ext>
            </a:extLst>
          </p:cNvPr>
          <p:cNvSpPr/>
          <p:nvPr/>
        </p:nvSpPr>
        <p:spPr>
          <a:xfrm>
            <a:off x="2381250" y="4183058"/>
            <a:ext cx="866775" cy="34865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21B4E8-797C-4D2B-AE1E-93747557F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31" y="3818259"/>
            <a:ext cx="1590675" cy="971550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1E804EB-ED7C-469B-BC18-7EA2850DA8BD}"/>
              </a:ext>
            </a:extLst>
          </p:cNvPr>
          <p:cNvSpPr/>
          <p:nvPr/>
        </p:nvSpPr>
        <p:spPr>
          <a:xfrm>
            <a:off x="690931" y="3793925"/>
            <a:ext cx="1590675" cy="99588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1C2F038-0B57-40B8-B97F-D9F1BF5910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3214"/>
          <a:stretch/>
        </p:blipFill>
        <p:spPr>
          <a:xfrm>
            <a:off x="6559182" y="3124078"/>
            <a:ext cx="5194640" cy="1408282"/>
          </a:xfrm>
          <a:prstGeom prst="rect">
            <a:avLst/>
          </a:prstGeom>
          <a:ln w="79375" cmpd="sng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1582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2">
            <a:extLst>
              <a:ext uri="{FF2B5EF4-FFF2-40B4-BE49-F238E27FC236}">
                <a16:creationId xmlns:a16="http://schemas.microsoft.com/office/drawing/2014/main" id="{29C3E842-7F4D-43B1-B822-4882C1693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01" y="1000721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s-ES" alt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Bases de </a:t>
            </a:r>
            <a:r>
              <a:rPr lang="es-ES" alt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dades</a:t>
            </a:r>
            <a:endParaRPr lang="es-ES" alt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CA549F-4CE2-4144-92E7-2EBF49245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2452687"/>
            <a:ext cx="8724900" cy="1952625"/>
          </a:xfrm>
          <a:prstGeom prst="rect">
            <a:avLst/>
          </a:prstGeom>
        </p:spPr>
      </p:pic>
      <p:sp>
        <p:nvSpPr>
          <p:cNvPr id="9" name="Rectángulo redondeado 11">
            <a:extLst>
              <a:ext uri="{FF2B5EF4-FFF2-40B4-BE49-F238E27FC236}">
                <a16:creationId xmlns:a16="http://schemas.microsoft.com/office/drawing/2014/main" id="{23A8BE7C-A0BD-42F2-9C94-75475929891B}"/>
              </a:ext>
            </a:extLst>
          </p:cNvPr>
          <p:cNvSpPr/>
          <p:nvPr/>
        </p:nvSpPr>
        <p:spPr>
          <a:xfrm>
            <a:off x="2173365" y="3703575"/>
            <a:ext cx="1722360" cy="344550"/>
          </a:xfrm>
          <a:prstGeom prst="roundRect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91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00DDDC3-CEE2-4A76-AF5A-371878711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585"/>
          <a:stretch/>
        </p:blipFill>
        <p:spPr>
          <a:xfrm>
            <a:off x="5148874" y="1234151"/>
            <a:ext cx="6122252" cy="550409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D3329C5-32C5-465D-8C93-5B8321934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" y="2852720"/>
            <a:ext cx="3709988" cy="3462655"/>
          </a:xfrm>
          <a:prstGeom prst="rect">
            <a:avLst/>
          </a:prstGeom>
          <a:ln w="63500">
            <a:solidFill>
              <a:schemeClr val="bg1">
                <a:lumMod val="85000"/>
              </a:schemeClr>
            </a:solidFill>
          </a:ln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8B6BDDCA-6336-431F-898F-24D8D7A4B611}"/>
              </a:ext>
            </a:extLst>
          </p:cNvPr>
          <p:cNvSpPr/>
          <p:nvPr/>
        </p:nvSpPr>
        <p:spPr>
          <a:xfrm>
            <a:off x="4739299" y="5448300"/>
            <a:ext cx="819150" cy="666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57431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>
            <a:extLst>
              <a:ext uri="{FF2B5EF4-FFF2-40B4-BE49-F238E27FC236}">
                <a16:creationId xmlns:a16="http://schemas.microsoft.com/office/drawing/2014/main" id="{4C2B56D8-9E09-4FEB-A000-7CB2A9970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57" y="999294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s-ES" alt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Dipòsits</a:t>
            </a:r>
            <a:r>
              <a:rPr lang="es-ES" alt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es-ES" alt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digitals</a:t>
            </a:r>
            <a:endParaRPr lang="es-ES" alt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932F9FCE-C1D3-42E8-AB7E-BE34B691B34E}"/>
              </a:ext>
            </a:extLst>
          </p:cNvPr>
          <p:cNvSpPr txBox="1">
            <a:spLocks/>
          </p:cNvSpPr>
          <p:nvPr/>
        </p:nvSpPr>
        <p:spPr>
          <a:xfrm>
            <a:off x="3027675" y="2512382"/>
            <a:ext cx="8505028" cy="367485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  <a:defRPr/>
            </a:pPr>
            <a:r>
              <a:rPr lang="ca-ES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Dipòsit Digital UB (DDUB) </a:t>
            </a:r>
            <a:endParaRPr lang="ca-ES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ca-ES" sz="2200" dirty="0"/>
              <a:t>publicacions digitals en accés obert derivades de l'activitat docent, investigadora i institucional del professorat i d'altres membres de la comunitat universitària.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ca-ES" sz="2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ca-ES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Revistes Científiques UB (RCUB)</a:t>
            </a:r>
            <a:endParaRPr lang="ca-ES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s-ES" sz="2400" dirty="0"/>
              <a:t>revistes </a:t>
            </a:r>
            <a:r>
              <a:rPr lang="es-ES" sz="2400" dirty="0" err="1"/>
              <a:t>científiques</a:t>
            </a:r>
            <a:r>
              <a:rPr lang="es-ES" sz="2400" dirty="0"/>
              <a:t> </a:t>
            </a:r>
            <a:r>
              <a:rPr lang="es-ES" sz="2400" dirty="0" err="1"/>
              <a:t>editades</a:t>
            </a:r>
            <a:r>
              <a:rPr lang="es-ES" sz="2400" dirty="0"/>
              <a:t> per la </a:t>
            </a:r>
            <a:r>
              <a:rPr lang="es-ES" sz="2400" dirty="0" err="1"/>
              <a:t>Universitat</a:t>
            </a:r>
            <a:r>
              <a:rPr lang="es-ES" sz="2400" dirty="0"/>
              <a:t> de Barcelona. 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ca-ES" sz="17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ca-ES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Biblioteca Patrimonial Digital (</a:t>
            </a:r>
            <a:r>
              <a:rPr lang="ca-ES" dirty="0" err="1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BiPaDi</a:t>
            </a:r>
            <a:r>
              <a:rPr lang="ca-ES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)</a:t>
            </a:r>
            <a:endParaRPr lang="ca-ES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ca-ES" sz="2400" dirty="0"/>
              <a:t>còpies digitalitzades dels fons patrimonials, bibliogràfics i documentals de la Universitat de Barcelona: manuscrits, incunables i impresos del segle XVI al XIX, així com altres col·leccions bibliogràfiques úniques de documents i fons d´arxiu</a:t>
            </a:r>
            <a:endParaRPr lang="en-US" sz="2400" dirty="0"/>
          </a:p>
        </p:txBody>
      </p:sp>
      <p:pic>
        <p:nvPicPr>
          <p:cNvPr id="11" name="Imatge 2">
            <a:extLst>
              <a:ext uri="{FF2B5EF4-FFF2-40B4-BE49-F238E27FC236}">
                <a16:creationId xmlns:a16="http://schemas.microsoft.com/office/drawing/2014/main" id="{651922B1-9D00-4DF1-B110-C63F683DD0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898" y="2591894"/>
            <a:ext cx="1755658" cy="82430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99BFD6C-1BF7-4A81-901B-263D2C534C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418" y="3744481"/>
            <a:ext cx="1746886" cy="1025087"/>
          </a:xfrm>
          <a:prstGeom prst="rect">
            <a:avLst/>
          </a:prstGeom>
        </p:spPr>
      </p:pic>
      <p:pic>
        <p:nvPicPr>
          <p:cNvPr id="13" name="Imagen 14">
            <a:extLst>
              <a:ext uri="{FF2B5EF4-FFF2-40B4-BE49-F238E27FC236}">
                <a16:creationId xmlns:a16="http://schemas.microsoft.com/office/drawing/2014/main" id="{25BCE7F0-3006-42A3-949D-2D93150522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144" r="3089"/>
          <a:stretch/>
        </p:blipFill>
        <p:spPr>
          <a:xfrm>
            <a:off x="870118" y="5036605"/>
            <a:ext cx="2101737" cy="7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7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>
            <a:extLst>
              <a:ext uri="{FF2B5EF4-FFF2-40B4-BE49-F238E27FC236}">
                <a16:creationId xmlns:a16="http://schemas.microsoft.com/office/drawing/2014/main" id="{4338F36F-241F-49D2-A7C5-FAC0FBD48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57" y="1181053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Un CRAI és un ...</a:t>
            </a:r>
            <a:endParaRPr lang="es-ES" alt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Imatge 2" descr="Imagen que contiene interior, biblioteca, escena, edificio&#10;&#10;Descripción generada automáticamente">
            <a:extLst>
              <a:ext uri="{FF2B5EF4-FFF2-40B4-BE49-F238E27FC236}">
                <a16:creationId xmlns:a16="http://schemas.microsoft.com/office/drawing/2014/main" id="{4466F2A8-57F2-4555-9923-9B9ECC3DA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26" r="30378" b="-1"/>
          <a:stretch/>
        </p:blipFill>
        <p:spPr>
          <a:xfrm>
            <a:off x="517770" y="2525152"/>
            <a:ext cx="5157787" cy="3684588"/>
          </a:xfrm>
          <a:prstGeom prst="rect">
            <a:avLst/>
          </a:prstGeo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B3DD3-631C-4553-B0E7-1907081A7D1C}"/>
              </a:ext>
            </a:extLst>
          </p:cNvPr>
          <p:cNvSpPr txBox="1">
            <a:spLocks/>
          </p:cNvSpPr>
          <p:nvPr/>
        </p:nvSpPr>
        <p:spPr>
          <a:xfrm>
            <a:off x="6096000" y="2506616"/>
            <a:ext cx="5813473" cy="384035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ca-E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espai que permet accedir a tots els </a:t>
            </a:r>
            <a:r>
              <a:rPr lang="ca-E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serveis</a:t>
            </a:r>
            <a:r>
              <a:rPr lang="ca-E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 </a:t>
            </a:r>
            <a:r>
              <a:rPr lang="ca-E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recursos</a:t>
            </a:r>
            <a:r>
              <a:rPr lang="ca-E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ofereix la Universitat per a l’aprenentatge i la recerca. </a:t>
            </a:r>
          </a:p>
          <a:p>
            <a:pPr algn="just">
              <a:lnSpc>
                <a:spcPct val="150000"/>
              </a:lnSpc>
              <a:defRPr/>
            </a:pPr>
            <a:endParaRPr lang="ca-ES" sz="23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ca-E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que facilita l’accés a la informació i a les noves tecnologies en un entorn més dinàmic i fàcil d’utilitzar, i s’adapta a les necessitats dels usuaris</a:t>
            </a:r>
            <a:r>
              <a:rPr lang="en-U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ca-ES" sz="23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93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62B4B45-7D22-4D28-9497-2A3F32C85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51" y="1076921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s-ES" alt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Altres</a:t>
            </a:r>
            <a:r>
              <a:rPr lang="es-ES" alt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recursos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F0039B-D24E-4CEE-A7ED-DF1AE2794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3" t="13992" r="18201" b="15806"/>
          <a:stretch/>
        </p:blipFill>
        <p:spPr>
          <a:xfrm>
            <a:off x="1669002" y="2170480"/>
            <a:ext cx="7270812" cy="44350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70C5F200-53F7-41EF-9944-F21B56719260}"/>
              </a:ext>
            </a:extLst>
          </p:cNvPr>
          <p:cNvSpPr/>
          <p:nvPr/>
        </p:nvSpPr>
        <p:spPr>
          <a:xfrm>
            <a:off x="7686675" y="3610832"/>
            <a:ext cx="1253139" cy="2994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54ABD86E-4274-4657-ADBE-319552E8A5C9}"/>
              </a:ext>
            </a:extLst>
          </p:cNvPr>
          <p:cNvSpPr/>
          <p:nvPr/>
        </p:nvSpPr>
        <p:spPr>
          <a:xfrm>
            <a:off x="8286701" y="3562360"/>
            <a:ext cx="2467073" cy="55858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D2DC642-BE42-4780-BD48-37103B9EDEF6}"/>
              </a:ext>
            </a:extLst>
          </p:cNvPr>
          <p:cNvSpPr txBox="1"/>
          <p:nvPr/>
        </p:nvSpPr>
        <p:spPr>
          <a:xfrm>
            <a:off x="8363227" y="3634196"/>
            <a:ext cx="2290439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0597A4"/>
                </a:solidFill>
              </a:rPr>
              <a:t>Thesaurus</a:t>
            </a:r>
            <a:r>
              <a:rPr lang="es-ES" b="1" dirty="0">
                <a:solidFill>
                  <a:srgbClr val="0597A4"/>
                </a:solidFill>
              </a:rPr>
              <a:t> UB (THUB)</a:t>
            </a:r>
            <a:endParaRPr lang="ca-ES" b="1" dirty="0">
              <a:solidFill>
                <a:srgbClr val="0597A4"/>
              </a:solidFill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4E369A59-C9F0-4B69-A43E-27171304661E}"/>
              </a:ext>
            </a:extLst>
          </p:cNvPr>
          <p:cNvSpPr/>
          <p:nvPr/>
        </p:nvSpPr>
        <p:spPr>
          <a:xfrm>
            <a:off x="8286701" y="4280543"/>
            <a:ext cx="2467073" cy="55858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907950A-3A67-47F4-8BD7-22C5151756B1}"/>
              </a:ext>
            </a:extLst>
          </p:cNvPr>
          <p:cNvSpPr txBox="1"/>
          <p:nvPr/>
        </p:nvSpPr>
        <p:spPr>
          <a:xfrm>
            <a:off x="8363227" y="4352379"/>
            <a:ext cx="2290439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0597A4"/>
                </a:solidFill>
              </a:rPr>
              <a:t>Premsa</a:t>
            </a:r>
            <a:r>
              <a:rPr lang="es-ES" b="1" dirty="0">
                <a:solidFill>
                  <a:srgbClr val="0597A4"/>
                </a:solidFill>
              </a:rPr>
              <a:t> digital</a:t>
            </a:r>
            <a:endParaRPr lang="ca-ES" b="1" dirty="0">
              <a:solidFill>
                <a:srgbClr val="0597A4"/>
              </a:solidFill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EF58EBAF-B167-4271-9082-229EE6EC86DA}"/>
              </a:ext>
            </a:extLst>
          </p:cNvPr>
          <p:cNvSpPr/>
          <p:nvPr/>
        </p:nvSpPr>
        <p:spPr>
          <a:xfrm>
            <a:off x="8286701" y="5002712"/>
            <a:ext cx="2467073" cy="55858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15E6E46-28B4-4763-B77C-A6B0E46ADC4F}"/>
              </a:ext>
            </a:extLst>
          </p:cNvPr>
          <p:cNvSpPr txBox="1"/>
          <p:nvPr/>
        </p:nvSpPr>
        <p:spPr>
          <a:xfrm>
            <a:off x="8363227" y="5074548"/>
            <a:ext cx="2290439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0597A4"/>
                </a:solidFill>
              </a:rPr>
              <a:t>Autoritats</a:t>
            </a:r>
            <a:endParaRPr lang="ca-ES" b="1" dirty="0">
              <a:solidFill>
                <a:srgbClr val="0597A4"/>
              </a:solidFill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EAB123E-4319-4F70-B11C-A02E08385933}"/>
              </a:ext>
            </a:extLst>
          </p:cNvPr>
          <p:cNvSpPr/>
          <p:nvPr/>
        </p:nvSpPr>
        <p:spPr>
          <a:xfrm>
            <a:off x="8286701" y="5731241"/>
            <a:ext cx="2467073" cy="55858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B8816BC-1678-47C5-B4C4-15E9E4F2F016}"/>
              </a:ext>
            </a:extLst>
          </p:cNvPr>
          <p:cNvSpPr txBox="1"/>
          <p:nvPr/>
        </p:nvSpPr>
        <p:spPr>
          <a:xfrm>
            <a:off x="8363227" y="5803077"/>
            <a:ext cx="2290439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0597A4"/>
                </a:solidFill>
              </a:rPr>
              <a:t>Recuros</a:t>
            </a:r>
            <a:r>
              <a:rPr lang="es-ES" b="1" dirty="0">
                <a:solidFill>
                  <a:srgbClr val="0597A4"/>
                </a:solidFill>
              </a:rPr>
              <a:t> en </a:t>
            </a:r>
            <a:r>
              <a:rPr lang="es-ES" b="1" dirty="0" err="1">
                <a:solidFill>
                  <a:srgbClr val="0597A4"/>
                </a:solidFill>
              </a:rPr>
              <a:t>proves</a:t>
            </a:r>
            <a:endParaRPr lang="ca-ES" b="1" dirty="0">
              <a:solidFill>
                <a:srgbClr val="0597A4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F2E1734-6042-47AA-BD31-CE7D76221DE2}"/>
              </a:ext>
            </a:extLst>
          </p:cNvPr>
          <p:cNvSpPr/>
          <p:nvPr/>
        </p:nvSpPr>
        <p:spPr>
          <a:xfrm>
            <a:off x="1538334" y="3397740"/>
            <a:ext cx="4697789" cy="320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98DDDA7-9ACD-4215-AF5A-CC8CB283772F}"/>
              </a:ext>
            </a:extLst>
          </p:cNvPr>
          <p:cNvSpPr/>
          <p:nvPr/>
        </p:nvSpPr>
        <p:spPr>
          <a:xfrm>
            <a:off x="6010275" y="2952750"/>
            <a:ext cx="1847850" cy="809625"/>
          </a:xfrm>
          <a:prstGeom prst="ellipse">
            <a:avLst/>
          </a:prstGeom>
          <a:noFill/>
          <a:ln w="508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08220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31</a:t>
            </a:fld>
            <a:endParaRPr lang="ca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9CDC947-1B53-4261-B9D4-B136389A90F2}"/>
              </a:ext>
            </a:extLst>
          </p:cNvPr>
          <p:cNvSpPr/>
          <p:nvPr/>
        </p:nvSpPr>
        <p:spPr>
          <a:xfrm>
            <a:off x="3747486" y="1644064"/>
            <a:ext cx="5002620" cy="4001071"/>
          </a:xfrm>
          <a:prstGeom prst="ellipse">
            <a:avLst/>
          </a:prstGeom>
          <a:solidFill>
            <a:srgbClr val="0597A4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a-ES" sz="3600" b="1" dirty="0">
                <a:latin typeface="Verdana" panose="020B0604030504040204" pitchFamily="34" charset="0"/>
                <a:ea typeface="Verdana" panose="020B0604030504040204" pitchFamily="34" charset="0"/>
              </a:rPr>
              <a:t>Serveis</a:t>
            </a:r>
          </a:p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60301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96464" y="1212015"/>
            <a:ext cx="7886700" cy="994172"/>
          </a:xfrm>
        </p:spPr>
        <p:txBody>
          <a:bodyPr>
            <a:normAutofit/>
          </a:bodyPr>
          <a:lstStyle/>
          <a:p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Préstec</a:t>
            </a:r>
            <a:r>
              <a:rPr 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documents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sz="2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32</a:t>
            </a:fld>
            <a:endParaRPr lang="ca-ES"/>
          </a:p>
        </p:txBody>
      </p:sp>
      <p:sp>
        <p:nvSpPr>
          <p:cNvPr id="3" name="2 CuadroTexto"/>
          <p:cNvSpPr txBox="1"/>
          <p:nvPr/>
        </p:nvSpPr>
        <p:spPr>
          <a:xfrm>
            <a:off x="1582615" y="2473569"/>
            <a:ext cx="963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21241" y="2513798"/>
            <a:ext cx="11102186" cy="3359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100000"/>
              </a:spcBef>
              <a:buClr>
                <a:srgbClr val="0597A4"/>
              </a:buClr>
              <a:buSzPct val="75000"/>
              <a:buFont typeface="Wingdings" panose="05000000000000000000" pitchFamily="2" charset="2"/>
              <a:buChar char="ü"/>
            </a:pPr>
            <a:r>
              <a:rPr lang="ca-ES" altLang="ca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Només necessiteu el </a:t>
            </a:r>
            <a:r>
              <a:rPr lang="ca-ES" altLang="ca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carnet de la UB</a:t>
            </a:r>
            <a:r>
              <a:rPr lang="ca-ES" altLang="ca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>
              <a:spcBef>
                <a:spcPct val="100000"/>
              </a:spcBef>
              <a:buClr>
                <a:srgbClr val="0597A4"/>
              </a:buClr>
              <a:buSzPct val="75000"/>
              <a:buFont typeface="Wingdings" panose="05000000000000000000" pitchFamily="2" charset="2"/>
              <a:buChar char="ü"/>
            </a:pPr>
            <a:r>
              <a:rPr lang="ca-ES" altLang="ca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L’heu de validar en qualsevol CRAI Biblioteca.</a:t>
            </a:r>
          </a:p>
          <a:p>
            <a:pPr marL="342900" indent="-342900">
              <a:lnSpc>
                <a:spcPts val="2300"/>
              </a:lnSpc>
              <a:spcBef>
                <a:spcPct val="100000"/>
              </a:spcBef>
              <a:buClr>
                <a:srgbClr val="0597A4"/>
              </a:buClr>
              <a:buSzPct val="75000"/>
              <a:buFont typeface="Wingdings" panose="05000000000000000000" pitchFamily="2" charset="2"/>
              <a:buChar char="ü"/>
            </a:pPr>
            <a:r>
              <a:rPr lang="ca-ES" altLang="ca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Podeu </a:t>
            </a:r>
            <a:r>
              <a:rPr lang="ca-ES" altLang="ca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demanar documents de qualsevol CRAI Biblioteca UB.</a:t>
            </a:r>
          </a:p>
          <a:p>
            <a:pPr marL="342900" indent="-342900">
              <a:lnSpc>
                <a:spcPts val="2300"/>
              </a:lnSpc>
              <a:spcBef>
                <a:spcPct val="100000"/>
              </a:spcBef>
              <a:buClr>
                <a:srgbClr val="0597A4"/>
              </a:buClr>
              <a:buSzPct val="75000"/>
              <a:buFont typeface="Wingdings" panose="05000000000000000000" pitchFamily="2" charset="2"/>
              <a:buChar char="ü"/>
            </a:pPr>
            <a:r>
              <a:rPr lang="ca-ES" altLang="ca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Podeu endur-vos 20 documents durant 30 dies.</a:t>
            </a:r>
            <a:endParaRPr lang="ca-ES" altLang="ca-ES" sz="2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8" name="Imat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584" y="2473569"/>
            <a:ext cx="2070415" cy="138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tg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2" r="1874"/>
          <a:stretch/>
        </p:blipFill>
        <p:spPr bwMode="auto">
          <a:xfrm>
            <a:off x="10328073" y="2846313"/>
            <a:ext cx="1078439" cy="664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207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0"/>
          <p:cNvPicPr>
            <a:picLocks noChangeAspect="1"/>
          </p:cNvPicPr>
          <p:nvPr/>
        </p:nvPicPr>
        <p:blipFill rotWithShape="1">
          <a:blip r:embed="rId2"/>
          <a:srcRect l="1346" t="58018" r="27128" b="24774"/>
          <a:stretch/>
        </p:blipFill>
        <p:spPr>
          <a:xfrm>
            <a:off x="6225754" y="4408008"/>
            <a:ext cx="5637265" cy="1107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527537" y="1712004"/>
            <a:ext cx="48650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Podeu renovar el préstec dels documents</a:t>
            </a:r>
            <a:r>
              <a:rPr lang="es-ES" altLang="ca-ES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b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tantes vegades com vulgueu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sempre que el document no hagi estat reservat. Podeu demanar la renovació al </a:t>
            </a:r>
            <a:r>
              <a:rPr lang="ca-ES" altLang="ca-ES" b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taulell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per </a:t>
            </a:r>
            <a:r>
              <a:rPr lang="ca-ES" altLang="ca-ES" b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telèfon</a:t>
            </a:r>
            <a:r>
              <a:rPr lang="ca-ES" altLang="ca-ES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bé via web, des de l’opció </a:t>
            </a:r>
            <a:r>
              <a:rPr lang="ca-ES" altLang="ca-ES" b="1" i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meu compte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27537" y="1342672"/>
            <a:ext cx="2776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altLang="ca-ES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Renovacions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27537" y="4498803"/>
            <a:ext cx="4677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permeten </a:t>
            </a:r>
            <a:r>
              <a:rPr lang="ca-ES" altLang="ca-ES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fins a 8 reserves 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simultànies, que es poden activar des d’</a:t>
            </a:r>
            <a:r>
              <a:rPr lang="ca-ES" altLang="ca-ES" b="1" i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meu compte</a:t>
            </a:r>
            <a:r>
              <a:rPr lang="ca-ES" altLang="ca-ES" i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des dels taulells.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27537" y="4083418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altLang="ca-ES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Reserves</a:t>
            </a:r>
            <a:endParaRPr lang="ca-ES" altLang="ca-ES" sz="14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772883" y="1712004"/>
            <a:ext cx="487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Activant l’</a:t>
            </a:r>
            <a:r>
              <a:rPr lang="ca-ES" altLang="ca-ES" b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historial</a:t>
            </a:r>
            <a:r>
              <a:rPr lang="ca-ES" altLang="ca-ES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de l’opció </a:t>
            </a:r>
            <a:r>
              <a:rPr lang="ca-ES" altLang="ca-ES" b="1" i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meu compte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podeu veure una </a:t>
            </a:r>
            <a:r>
              <a:rPr lang="ca-ES" altLang="ca-ES" b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llista dels documents</a:t>
            </a:r>
            <a:r>
              <a:rPr lang="ca-ES" altLang="ca-ES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us emporteu en préstec al llarg dels vostres estudis a la UB.</a:t>
            </a:r>
            <a:endParaRPr lang="ca-ES" altLang="ca-ES" dirty="0">
              <a:solidFill>
                <a:srgbClr val="E7E6E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772883" y="1342672"/>
            <a:ext cx="1901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altLang="ca-ES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Historial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27B36D3-D7D3-4CD6-826F-CDB1C8047B0A}"/>
              </a:ext>
            </a:extLst>
          </p:cNvPr>
          <p:cNvSpPr/>
          <p:nvPr/>
        </p:nvSpPr>
        <p:spPr>
          <a:xfrm>
            <a:off x="10694504" y="4929809"/>
            <a:ext cx="1168515" cy="585518"/>
          </a:xfrm>
          <a:prstGeom prst="rect">
            <a:avLst/>
          </a:prstGeom>
          <a:noFill/>
          <a:ln w="41275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4527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83211" y="1110239"/>
            <a:ext cx="923336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Servei</a:t>
            </a:r>
            <a:r>
              <a:rPr 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Préstec</a:t>
            </a:r>
            <a:r>
              <a:rPr 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consorciat</a:t>
            </a:r>
            <a:r>
              <a:rPr 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(PUC)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4618892"/>
            <a:ext cx="194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7" name="Agrupa 7"/>
          <p:cNvGrpSpPr>
            <a:grpSpLocks noChangeAspect="1"/>
          </p:cNvGrpSpPr>
          <p:nvPr/>
        </p:nvGrpSpPr>
        <p:grpSpPr bwMode="auto">
          <a:xfrm>
            <a:off x="9613063" y="1666760"/>
            <a:ext cx="1617952" cy="4824000"/>
            <a:chOff x="6715125" y="1289050"/>
            <a:chExt cx="2012950" cy="5072063"/>
          </a:xfrm>
        </p:grpSpPr>
        <p:pic>
          <p:nvPicPr>
            <p:cNvPr id="8" name="Picture 14" descr="Logo U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5313" y="1289050"/>
              <a:ext cx="1454150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6" descr="http://www.upf.edu/marca/_img/_marca/simbo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5" t="17960" r="15746" b="12088"/>
            <a:stretch>
              <a:fillRect/>
            </a:stretch>
          </p:blipFill>
          <p:spPr bwMode="auto">
            <a:xfrm>
              <a:off x="7942263" y="1898650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8" descr="https://upload.wikimedia.org/wikipedia/ca/thumb/b/b5/Logo_upc.svg/1024px-Logo_upc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3" y="1987550"/>
              <a:ext cx="696912" cy="69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0" descr="https://static.udg.edu/0/media/noticies/d384933b-f267-4b96-936e-9ac5777876d1_b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2749550"/>
              <a:ext cx="836613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2" descr="https://upload.wikimedia.org/wikipedia/ca/thumb/4/48/Logo_UdL.svg/1280px-Logo_UdL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413" y="2935288"/>
              <a:ext cx="717550" cy="563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4" descr="http://www.urv.cat/media/upload/arxius/logos/A-color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025" y="3692525"/>
              <a:ext cx="9080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0" descr="http://www.uoc.edu/portal/_resources/common/imatges/marca_UOC/marca_UOC_negre_paper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3925888"/>
              <a:ext cx="957263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2" descr="http://www.recercat.cat/bitstream/id/48588/?sequence=-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9075" y="4662488"/>
              <a:ext cx="865188" cy="4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6" descr="http://uvic-ucc.cat/sites/all/themes/zen/UVic1/logo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488" y="4802188"/>
              <a:ext cx="800100" cy="744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8" descr="http://www.cccb.org/rcs_gene/Logo_Biblio_Cat_web_CCCB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97" t="18971" r="2097" b="24113"/>
            <a:stretch>
              <a:fillRect/>
            </a:stretch>
          </p:blipFill>
          <p:spPr bwMode="auto">
            <a:xfrm>
              <a:off x="7019925" y="5788025"/>
              <a:ext cx="1484313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17 CuadroTexto"/>
          <p:cNvSpPr txBox="1"/>
          <p:nvPr/>
        </p:nvSpPr>
        <p:spPr>
          <a:xfrm>
            <a:off x="613167" y="2077244"/>
            <a:ext cx="8597093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ca-ES" alt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PUC és un servei de préstec consorciat </a:t>
            </a:r>
            <a:r>
              <a:rPr lang="ca-ES" alt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gratuït</a:t>
            </a:r>
            <a:r>
              <a:rPr lang="ca-ES" alt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permet als usuaris sol·licitar i tenir en préstec documents d’una altra biblioteca del Consorci de Serveis Universitaris de Catalunya (CSUC). </a:t>
            </a:r>
          </a:p>
          <a:p>
            <a:pPr algn="just">
              <a:spcBef>
                <a:spcPct val="20000"/>
              </a:spcBef>
              <a:defRPr/>
            </a:pPr>
            <a:endParaRPr lang="ca-ES" altLang="ca-ES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ca-ES" alt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Com se sol·liciten els documents?</a:t>
            </a:r>
          </a:p>
          <a:p>
            <a:pPr marL="285750" indent="-285750" algn="just">
              <a:spcBef>
                <a:spcPct val="20000"/>
              </a:spcBef>
              <a:buClr>
                <a:srgbClr val="0597A4"/>
              </a:buClr>
              <a:buFont typeface="Wingdings" panose="05000000000000000000" pitchFamily="2" charset="2"/>
              <a:buChar char="ü"/>
              <a:defRPr/>
            </a:pPr>
            <a:r>
              <a:rPr lang="ca-ES" alt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Presencialment, a la biblioteca on estan dipositats: </a:t>
            </a:r>
            <a:r>
              <a:rPr lang="ca-ES" alt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PUC in situ</a:t>
            </a:r>
            <a:r>
              <a:rPr lang="ca-ES" alt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 algn="just">
              <a:spcBef>
                <a:spcPct val="20000"/>
              </a:spcBef>
              <a:buClr>
                <a:srgbClr val="0597A4"/>
              </a:buClr>
              <a:buFont typeface="Wingdings" panose="05000000000000000000" pitchFamily="2" charset="2"/>
              <a:buChar char="ü"/>
              <a:defRPr/>
            </a:pPr>
            <a:r>
              <a:rPr lang="ca-ES" alt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línia, mitjançant la interfície del </a:t>
            </a:r>
            <a:r>
              <a:rPr lang="ca-ES" alt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PUC via web</a:t>
            </a:r>
            <a:r>
              <a:rPr lang="ca-ES" alt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altLang="ca-ES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ca-ES" altLang="ca-ES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ca-ES" alt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On es tornen els documents?</a:t>
            </a:r>
          </a:p>
          <a:p>
            <a:pPr marL="285750" indent="-285750" algn="just">
              <a:spcBef>
                <a:spcPct val="20000"/>
              </a:spcBef>
              <a:buClr>
                <a:srgbClr val="0597A4"/>
              </a:buClr>
              <a:buFont typeface="Wingdings" panose="05000000000000000000" pitchFamily="2" charset="2"/>
              <a:buChar char="ü"/>
              <a:defRPr/>
            </a:pPr>
            <a:r>
              <a:rPr lang="ca-ES" alt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qualsevol de les biblioteques del CRAI de la UB.</a:t>
            </a:r>
          </a:p>
          <a:p>
            <a:pPr marL="285750" indent="-285750" algn="just">
              <a:spcBef>
                <a:spcPct val="20000"/>
              </a:spcBef>
              <a:buClr>
                <a:srgbClr val="0597A4"/>
              </a:buClr>
              <a:buFont typeface="Wingdings" panose="05000000000000000000" pitchFamily="2" charset="2"/>
              <a:buChar char="ü"/>
              <a:defRPr/>
            </a:pPr>
            <a:r>
              <a:rPr lang="ca-ES" alt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qualsevol de les biblioteques de la institució a la qual pertany el document.</a:t>
            </a:r>
            <a:endParaRPr lang="es-ES" altLang="ca-ES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37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85856" y="988744"/>
            <a:ext cx="106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Préstec</a:t>
            </a:r>
            <a:r>
              <a:rPr 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interbibliotecari</a:t>
            </a:r>
            <a:endParaRPr lang="es-ES" sz="3600" dirty="0">
              <a:solidFill>
                <a:srgbClr val="0597A4"/>
              </a:solidFill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 rotWithShape="1">
          <a:blip r:embed="rId2"/>
          <a:srcRect t="26901" b="51050"/>
          <a:stretch/>
        </p:blipFill>
        <p:spPr>
          <a:xfrm>
            <a:off x="885856" y="2003381"/>
            <a:ext cx="9994178" cy="1652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885856" y="4024522"/>
            <a:ext cx="10198059" cy="211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servei de préstec interbibliotecari té com a objectiu localitzar i obtenir l'original o la còpia de qualsevol tipus de document que no es trobi al CRAI de la UB i que tampoc no estigui disponible en altres universitats catalanes a través del </a:t>
            </a:r>
            <a:r>
              <a:rPr lang="ca-ES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 tooltip="PUC"/>
              </a:rPr>
              <a:t>PUC</a:t>
            </a:r>
            <a:r>
              <a:rPr lang="ca-ES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però també actua com a centre prestatari dels fons propis per a altres institucions. Aquest servei està subjecte a </a:t>
            </a:r>
            <a:r>
              <a:rPr lang="ca-ES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tooltip="Tarifes"/>
              </a:rPr>
              <a:t>tarifes</a:t>
            </a:r>
            <a:r>
              <a:rPr lang="ca-ES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2173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99815" y="1465384"/>
            <a:ext cx="7491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Servei</a:t>
            </a:r>
            <a:r>
              <a:rPr 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d’Atenció</a:t>
            </a:r>
            <a:r>
              <a:rPr 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</a:t>
            </a:r>
            <a:r>
              <a:rPr 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Usuaris</a:t>
            </a:r>
            <a:endParaRPr 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13" descr="logo sa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37" y="2390011"/>
            <a:ext cx="3880304" cy="146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32336" y="2718428"/>
            <a:ext cx="927448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spcBef>
                <a:spcPct val="100000"/>
              </a:spcBef>
              <a:buClr>
                <a:srgbClr val="0597A4"/>
              </a:buClr>
              <a:buSzPct val="75000"/>
              <a:buFont typeface="Wingdings" panose="05000000000000000000" pitchFamily="2" charset="2"/>
              <a:buChar char="ü"/>
            </a:pP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Servei virtual de consultes </a:t>
            </a:r>
          </a:p>
          <a:p>
            <a:pPr indent="-285750" algn="just">
              <a:spcBef>
                <a:spcPct val="100000"/>
              </a:spcBef>
              <a:buClr>
                <a:srgbClr val="0597A4"/>
              </a:buClr>
              <a:buSzPct val="75000"/>
              <a:buFont typeface="Wingdings" panose="05000000000000000000" pitchFamily="2" charset="2"/>
              <a:buChar char="ü"/>
            </a:pP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Funciona 24 hores al dia </a:t>
            </a:r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els </a:t>
            </a: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 dies de la setmana</a:t>
            </a:r>
          </a:p>
          <a:p>
            <a:pPr indent="-285750" algn="just">
              <a:spcBef>
                <a:spcPct val="100000"/>
              </a:spcBef>
              <a:buClr>
                <a:srgbClr val="0597A4"/>
              </a:buClr>
              <a:buSzPct val="75000"/>
              <a:buFont typeface="Wingdings" panose="05000000000000000000" pitchFamily="2" charset="2"/>
              <a:buChar char="ü"/>
            </a:pP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respondrem en un màxim de 48 hores</a:t>
            </a:r>
          </a:p>
          <a:p>
            <a:pPr indent="-285750" algn="just">
              <a:spcBef>
                <a:spcPct val="100000"/>
              </a:spcBef>
              <a:buClr>
                <a:srgbClr val="0597A4"/>
              </a:buClr>
              <a:buSzPct val="75000"/>
              <a:buFont typeface="Wingdings" panose="05000000000000000000" pitchFamily="2" charset="2"/>
              <a:buChar char="ü"/>
            </a:pP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També ens podeu fer arribar queixes, suggeriments o agraïments</a:t>
            </a:r>
          </a:p>
          <a:p>
            <a:pPr algn="just"/>
            <a:endParaRPr lang="es-ES" sz="2000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921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9" y="1246211"/>
            <a:ext cx="8358286" cy="533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516203" y="6208889"/>
            <a:ext cx="346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3"/>
              </a:rPr>
              <a:t>https://crai.ub.edu/pmf-generals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3600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6138" y="1383322"/>
            <a:ext cx="1056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Suport</a:t>
            </a:r>
            <a:r>
              <a:rPr 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la </a:t>
            </a:r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Docència</a:t>
            </a:r>
            <a:r>
              <a:rPr 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a la Recerca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6138" y="2044003"/>
            <a:ext cx="7444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Sol·licitar</a:t>
            </a:r>
            <a:r>
              <a:rPr lang="es-ES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</a:t>
            </a:r>
            <a:r>
              <a:rPr lang="es-ES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bibliogràfica</a:t>
            </a:r>
            <a:endParaRPr lang="es-ES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756138" y="2609503"/>
            <a:ext cx="10468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Aquest servei té com a finalitat facilitar informació bibliogràfica, ja sigui bibliografia sobre un tema o el resultat de les cerques curriculars a Web of </a:t>
            </a:r>
            <a:r>
              <a:rPr lang="ca-E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Science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a-E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Scopus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 en altres bases de dades. Es un servei en línia i es dona una resposta en un termini màxim de cinc dies laborables</a:t>
            </a:r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491" y="4413707"/>
            <a:ext cx="60483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7320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6035" y="1375955"/>
            <a:ext cx="1078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Suport</a:t>
            </a:r>
            <a:r>
              <a:rPr 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 gestor de </a:t>
            </a:r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bibliografia</a:t>
            </a:r>
            <a:r>
              <a:rPr 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Mendeley</a:t>
            </a:r>
            <a:endParaRPr 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671" y="4418178"/>
            <a:ext cx="2975438" cy="217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6035" y="2266187"/>
            <a:ext cx="95457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100000"/>
              </a:spcBef>
              <a:buClr>
                <a:schemeClr val="tx1"/>
              </a:buClr>
              <a:buSzPct val="75000"/>
            </a:pPr>
            <a:r>
              <a:rPr lang="ca-ES" sz="2400" dirty="0" err="1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Mendeley</a:t>
            </a:r>
            <a:r>
              <a:rPr lang="ca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és un gestor de referencies bibliogràfiques integrat amb </a:t>
            </a:r>
            <a:r>
              <a:rPr lang="ca-E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Cercabib</a:t>
            </a:r>
            <a:r>
              <a:rPr lang="ca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altres bases de dades disponibles a la UB. Permet realitzar les cites i bibliografies dels vostres treballs, organitzar les vostres recerques, col·laborar amb altres usuaris i conèixer els darrers documents publicats sobre el vostre àmbit temàtic.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3758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>
            <a:extLst>
              <a:ext uri="{FF2B5EF4-FFF2-40B4-BE49-F238E27FC236}">
                <a16:creationId xmlns:a16="http://schemas.microsoft.com/office/drawing/2014/main" id="{9149399A-01AF-49D3-B44B-4FC831D1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57" y="1181053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CRAI UB</a:t>
            </a:r>
            <a:endParaRPr lang="es-ES" alt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9E19928-06B8-4F55-AD41-A2D58096933B}"/>
              </a:ext>
            </a:extLst>
          </p:cNvPr>
          <p:cNvSpPr txBox="1">
            <a:spLocks/>
          </p:cNvSpPr>
          <p:nvPr/>
        </p:nvSpPr>
        <p:spPr>
          <a:xfrm>
            <a:off x="589207" y="2431206"/>
            <a:ext cx="10172700" cy="38403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a-ES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B367C792-AAFB-486C-B436-3DBBA7DF921E}"/>
              </a:ext>
            </a:extLst>
          </p:cNvPr>
          <p:cNvSpPr txBox="1">
            <a:spLocks/>
          </p:cNvSpPr>
          <p:nvPr/>
        </p:nvSpPr>
        <p:spPr>
          <a:xfrm>
            <a:off x="589207" y="2468911"/>
            <a:ext cx="4334485" cy="34113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ca-E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CRAI UB dona suport a:</a:t>
            </a:r>
          </a:p>
          <a:p>
            <a:pPr algn="just">
              <a:lnSpc>
                <a:spcPct val="150000"/>
              </a:lnSpc>
              <a:defRPr/>
            </a:pPr>
            <a:r>
              <a:rPr lang="ca-E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Aprenentatge</a:t>
            </a:r>
          </a:p>
          <a:p>
            <a:pPr algn="just">
              <a:lnSpc>
                <a:spcPct val="150000"/>
              </a:lnSpc>
              <a:defRPr/>
            </a:pPr>
            <a:r>
              <a:rPr lang="ca-E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Docència </a:t>
            </a:r>
          </a:p>
          <a:p>
            <a:pPr algn="just">
              <a:lnSpc>
                <a:spcPct val="150000"/>
              </a:lnSpc>
              <a:defRPr/>
            </a:pPr>
            <a:r>
              <a:rPr lang="ca-E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Recerca</a:t>
            </a:r>
          </a:p>
          <a:p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5D306C8-ECE2-457D-B5BD-020D8DD105EE}"/>
              </a:ext>
            </a:extLst>
          </p:cNvPr>
          <p:cNvSpPr txBox="1">
            <a:spLocks/>
          </p:cNvSpPr>
          <p:nvPr/>
        </p:nvSpPr>
        <p:spPr>
          <a:xfrm>
            <a:off x="5820044" y="2468911"/>
            <a:ext cx="5532583" cy="34113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ca-ES" sz="23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biblioteques</a:t>
            </a:r>
            <a:r>
              <a:rPr lang="ca-ES" sz="2300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repartides en 21 espais</a:t>
            </a:r>
          </a:p>
          <a:p>
            <a:pPr algn="just">
              <a:lnSpc>
                <a:spcPct val="150000"/>
              </a:lnSpc>
              <a:defRPr/>
            </a:pPr>
            <a:r>
              <a:rPr lang="ca-ES" sz="2300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biblioteques són de caràcter patrimonial</a:t>
            </a:r>
          </a:p>
          <a:p>
            <a:endParaRPr lang="en-US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56BBE535-0F13-424B-B40C-6922A303AC38}"/>
              </a:ext>
            </a:extLst>
          </p:cNvPr>
          <p:cNvCxnSpPr>
            <a:cxnSpLocks/>
          </p:cNvCxnSpPr>
          <p:nvPr/>
        </p:nvCxnSpPr>
        <p:spPr>
          <a:xfrm>
            <a:off x="5148775" y="2506616"/>
            <a:ext cx="0" cy="2754701"/>
          </a:xfrm>
          <a:prstGeom prst="line">
            <a:avLst/>
          </a:prstGeom>
          <a:ln w="2540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369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79231" y="1359877"/>
            <a:ext cx="8452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Publicar</a:t>
            </a:r>
            <a:r>
              <a:rPr lang="es-ES" sz="3600" dirty="0">
                <a:solidFill>
                  <a:srgbClr val="0597A4"/>
                </a:solidFill>
              </a:rPr>
              <a:t> </a:t>
            </a:r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</a:t>
            </a:r>
            <a:r>
              <a:rPr 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repositoris</a:t>
            </a:r>
            <a:r>
              <a:rPr 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UB</a:t>
            </a:r>
          </a:p>
          <a:p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886782" y="2283207"/>
            <a:ext cx="10517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 a investigadors podeu publicar als diferents dipòsits de la UB i a altres dipòsits cooperatius.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95" y="3546116"/>
            <a:ext cx="22657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368" y="5207108"/>
            <a:ext cx="2432988" cy="8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74" y="3527044"/>
            <a:ext cx="42291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36" y="5058000"/>
            <a:ext cx="2601424" cy="98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729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32849" y="1371600"/>
            <a:ext cx="10232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Oficina de </a:t>
            </a:r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Difusió</a:t>
            </a:r>
            <a:r>
              <a:rPr 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Coneixement</a:t>
            </a:r>
            <a:endParaRPr 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927652" y="2056686"/>
            <a:ext cx="9589477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És un departament del CRAI on s’ofereix als membres de la Universitat de Barcelona un servei d'assessorament i d'informació sobre tot allò que es refereix a la difusió del coneixement científic que s'hi genera, i sobre la utilització de materials aliens, posant un èmfasi especial en les alternatives de divulgació lliure. També s'ofereix informació i iniciatives sobre l'accés obert. </a:t>
            </a:r>
          </a:p>
          <a:p>
            <a:pPr algn="just">
              <a:lnSpc>
                <a:spcPct val="150000"/>
              </a:lnSpc>
            </a:pPr>
            <a:endParaRPr lang="ca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Assessorament en drets d'autor i propietat intel·lectual: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0597A4"/>
              </a:buClr>
              <a:buFont typeface="Wingdings" panose="05000000000000000000" pitchFamily="2" charset="2"/>
              <a:buChar char="ü"/>
            </a:pP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  <a:hlinkClick r:id="rId2" tooltip="Ús dels recursos d'informació aliens"/>
              </a:rPr>
              <a:t> 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Ús dels recursos d'informació aliens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0597A4"/>
              </a:buClr>
              <a:buFont typeface="Wingdings" panose="05000000000000000000" pitchFamily="2" charset="2"/>
              <a:buChar char="ü"/>
            </a:pP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Instruccions per publicar i difondre publicacions en els </a:t>
            </a:r>
            <a:r>
              <a:rPr lang="ca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repositoris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digitals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0597A4"/>
              </a:buClr>
              <a:buFont typeface="Wingdings" panose="05000000000000000000" pitchFamily="2" charset="2"/>
              <a:buChar char="ü"/>
            </a:pP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  <a:hlinkClick r:id="rId3" tooltip="Propietat intel·lectual: guia ràpida"/>
              </a:rPr>
              <a:t> 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Propietat intel·lectual: guia ràpida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0597A4"/>
              </a:buClr>
              <a:buFont typeface="Wingdings" panose="05000000000000000000" pitchFamily="2" charset="2"/>
              <a:buChar char="ü"/>
            </a:pP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Els recursos docents i els drets d'autor</a:t>
            </a:r>
          </a:p>
          <a:p>
            <a:pPr marL="285750" indent="-285750" algn="just">
              <a:lnSpc>
                <a:spcPct val="150000"/>
              </a:lnSpc>
              <a:buClr>
                <a:srgbClr val="0597A4"/>
              </a:buClr>
              <a:buFont typeface="Wingdings" panose="05000000000000000000" pitchFamily="2" charset="2"/>
              <a:buChar char="ü"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endParaRPr lang="es-ES" dirty="0"/>
          </a:p>
        </p:txBody>
      </p:sp>
      <p:pic>
        <p:nvPicPr>
          <p:cNvPr id="614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178" y="4107043"/>
            <a:ext cx="2321170" cy="193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279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85368" y="1220744"/>
            <a:ext cx="11021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altLang="ca-ES" sz="3600" b="1" dirty="0">
                <a:solidFill>
                  <a:srgbClr val="0597A4"/>
                </a:solidFill>
                <a:latin typeface="Verdana" pitchFamily="34" charset="0"/>
              </a:rPr>
              <a:t>Formació d’usuaris</a:t>
            </a:r>
            <a:endParaRPr lang="es-ES" sz="3600" dirty="0">
              <a:solidFill>
                <a:srgbClr val="0597A4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96462" y="2039815"/>
            <a:ext cx="876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4087"/>
          <a:stretch>
            <a:fillRect/>
          </a:stretch>
        </p:blipFill>
        <p:spPr bwMode="auto">
          <a:xfrm>
            <a:off x="445552" y="1869209"/>
            <a:ext cx="741680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t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42" y="3490047"/>
            <a:ext cx="3505489" cy="214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77717" y="3729299"/>
            <a:ext cx="6503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alt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 oferim </a:t>
            </a:r>
            <a:r>
              <a:rPr lang="ca-ES" alt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cursos de formació</a:t>
            </a:r>
            <a:r>
              <a:rPr lang="ca-ES" alt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perquè milloreu els vostres coneixements i habilitats en la cerca d’informació, en l’ús de bases de dades especialitzades o del gestor bibliogràfic </a:t>
            </a:r>
            <a:r>
              <a:rPr lang="ca-ES" altLang="ca-E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Mendeley</a:t>
            </a:r>
            <a:r>
              <a:rPr lang="ca-ES" alt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40" y="3510924"/>
            <a:ext cx="906165" cy="36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92" y="4446419"/>
            <a:ext cx="1265139" cy="23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5304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23" y="1116832"/>
            <a:ext cx="5693204" cy="562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666327" y="5841628"/>
            <a:ext cx="32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3"/>
              </a:rPr>
              <a:t>https://crai.ub.edu/ca/que-ofereix-el-crai/formacio-usuaris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05160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5112" y="1232852"/>
            <a:ext cx="8771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597A4"/>
                </a:solidFill>
                <a:latin typeface="Verdana" pitchFamily="34" charset="0"/>
              </a:rPr>
              <a:t>Canals de </a:t>
            </a:r>
            <a:r>
              <a:rPr lang="es-ES" sz="3600" b="1" dirty="0" err="1">
                <a:solidFill>
                  <a:srgbClr val="0597A4"/>
                </a:solidFill>
                <a:latin typeface="Verdana" pitchFamily="34" charset="0"/>
              </a:rPr>
              <a:t>comunicació</a:t>
            </a:r>
            <a:endParaRPr lang="es-ES" sz="3600" b="1" dirty="0">
              <a:solidFill>
                <a:srgbClr val="0597A4"/>
              </a:solidFill>
              <a:latin typeface="Verdana" pitchFamily="34" charset="0"/>
            </a:endParaRPr>
          </a:p>
          <a:p>
            <a:endParaRPr lang="es-ES" dirty="0"/>
          </a:p>
        </p:txBody>
      </p:sp>
      <p:pic>
        <p:nvPicPr>
          <p:cNvPr id="1025" name="Picture 1" descr="https://crai.ub.edu/sites/default/files/xarxes_socials/wordpre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256" y="2472690"/>
            <a:ext cx="1306268" cy="130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rai.ub.edu/sites/default/files/xarxes_socials/twit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29" y="247796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crai.ub.edu/sites/default/files/xarxes_socials/instagra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546" y="2472690"/>
            <a:ext cx="1411049" cy="13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cebook del CRA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83" y="247796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crai.ub.edu/sites/default/files/xarxes_socials/youtub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90" y="2477962"/>
            <a:ext cx="1365281" cy="136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rai.ub.edu/sites/default/files/xarxes_socials/pinterest_fav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066" y="2477962"/>
            <a:ext cx="1239348" cy="123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logo sau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983" y="4462019"/>
            <a:ext cx="4005095" cy="15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2512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87104" y="1678674"/>
            <a:ext cx="9171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</a:t>
            </a:r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</a:t>
            </a:r>
            <a:r>
              <a:rPr 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plau</a:t>
            </a:r>
            <a:r>
              <a:rPr 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ajudan’s</a:t>
            </a:r>
            <a:r>
              <a:rPr lang="es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s-ES" sz="3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millorar</a:t>
            </a:r>
            <a:endParaRPr 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05468" y="3429000"/>
            <a:ext cx="8734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https://crai.ub.edu/valora</a:t>
            </a:r>
            <a:endParaRPr lang="es-E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544" y="2476785"/>
            <a:ext cx="36099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3786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B02ED14A-46A9-4103-A6C0-5B9406EA7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46</a:t>
            </a:fld>
            <a:endParaRPr lang="ca-ES" dirty="0"/>
          </a:p>
        </p:txBody>
      </p:sp>
      <p:sp>
        <p:nvSpPr>
          <p:cNvPr id="5" name="Rectángulo 4"/>
          <p:cNvSpPr/>
          <p:nvPr/>
        </p:nvSpPr>
        <p:spPr>
          <a:xfrm>
            <a:off x="4260401" y="3249611"/>
            <a:ext cx="3671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altLang="ca-ES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Moltes gràcies!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729" y="6165366"/>
            <a:ext cx="1120697" cy="38793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772426" y="6187545"/>
            <a:ext cx="7223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curs 2019-20</a:t>
            </a:r>
          </a:p>
        </p:txBody>
      </p:sp>
    </p:spTree>
    <p:extLst>
      <p:ext uri="{BB962C8B-B14F-4D97-AF65-F5344CB8AC3E}">
        <p14:creationId xmlns:p14="http://schemas.microsoft.com/office/powerpoint/2010/main" val="34050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>
            <a:extLst>
              <a:ext uri="{FF2B5EF4-FFF2-40B4-BE49-F238E27FC236}">
                <a16:creationId xmlns:a16="http://schemas.microsoft.com/office/drawing/2014/main" id="{9149399A-01AF-49D3-B44B-4FC831D1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57" y="766685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CRAI UB</a:t>
            </a:r>
            <a:endParaRPr lang="es-ES" alt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9E19928-06B8-4F55-AD41-A2D58096933B}"/>
              </a:ext>
            </a:extLst>
          </p:cNvPr>
          <p:cNvSpPr txBox="1">
            <a:spLocks/>
          </p:cNvSpPr>
          <p:nvPr/>
        </p:nvSpPr>
        <p:spPr>
          <a:xfrm>
            <a:off x="589207" y="2431206"/>
            <a:ext cx="10172700" cy="38403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a-ES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45743FF-6CD8-4C95-8D6A-BC339B910678}"/>
              </a:ext>
            </a:extLst>
          </p:cNvPr>
          <p:cNvSpPr/>
          <p:nvPr/>
        </p:nvSpPr>
        <p:spPr>
          <a:xfrm>
            <a:off x="589207" y="1795237"/>
            <a:ext cx="10664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5656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Els </a:t>
            </a:r>
            <a:r>
              <a:rPr lang="fr-FR" dirty="0">
                <a:solidFill>
                  <a:srgbClr val="565656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16 CRAI </a:t>
            </a:r>
            <a:r>
              <a:rPr lang="fr-FR" dirty="0" err="1">
                <a:solidFill>
                  <a:srgbClr val="565656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biblioteques</a:t>
            </a:r>
            <a:r>
              <a:rPr lang="fr-FR" dirty="0">
                <a:solidFill>
                  <a:srgbClr val="565656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 </a:t>
            </a:r>
            <a:r>
              <a:rPr lang="fr-FR" dirty="0">
                <a:solidFill>
                  <a:srgbClr val="5656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 </a:t>
            </a:r>
            <a:r>
              <a:rPr lang="fr-FR" dirty="0" err="1">
                <a:solidFill>
                  <a:srgbClr val="5656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distribueixen</a:t>
            </a:r>
            <a:r>
              <a:rPr lang="fr-FR" dirty="0">
                <a:solidFill>
                  <a:srgbClr val="5656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err="1">
                <a:solidFill>
                  <a:srgbClr val="5656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pels</a:t>
            </a:r>
            <a:r>
              <a:rPr lang="fr-FR" dirty="0">
                <a:solidFill>
                  <a:srgbClr val="5656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err="1">
                <a:solidFill>
                  <a:srgbClr val="5656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diferents</a:t>
            </a:r>
            <a:r>
              <a:rPr lang="fr-FR" dirty="0">
                <a:solidFill>
                  <a:srgbClr val="5656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campus de la </a:t>
            </a:r>
            <a:r>
              <a:rPr lang="fr-FR" dirty="0" err="1">
                <a:solidFill>
                  <a:srgbClr val="5656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Universitat</a:t>
            </a:r>
            <a:r>
              <a:rPr lang="fr-FR" dirty="0">
                <a:solidFill>
                  <a:srgbClr val="5656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ca-E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n 3" descr="Imagen que contiene reloj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EA5DE52B-24E9-42A8-8BEF-A4D423904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580" y="2220841"/>
            <a:ext cx="4589817" cy="458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2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>
            <a:extLst>
              <a:ext uri="{FF2B5EF4-FFF2-40B4-BE49-F238E27FC236}">
                <a16:creationId xmlns:a16="http://schemas.microsoft.com/office/drawing/2014/main" id="{9149399A-01AF-49D3-B44B-4FC831D1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57" y="1181053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CRAI UB. </a:t>
            </a:r>
            <a:r>
              <a:rPr lang="ca-ES" sz="3600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Biblioteques patrimonials</a:t>
            </a:r>
            <a:endParaRPr lang="es-ES" altLang="es-ES" sz="3600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9E19928-06B8-4F55-AD41-A2D58096933B}"/>
              </a:ext>
            </a:extLst>
          </p:cNvPr>
          <p:cNvSpPr txBox="1">
            <a:spLocks/>
          </p:cNvSpPr>
          <p:nvPr/>
        </p:nvSpPr>
        <p:spPr>
          <a:xfrm>
            <a:off x="589207" y="2431206"/>
            <a:ext cx="10172700" cy="38403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a-ES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B367C792-AAFB-486C-B436-3DBBA7DF921E}"/>
              </a:ext>
            </a:extLst>
          </p:cNvPr>
          <p:cNvSpPr txBox="1">
            <a:spLocks/>
          </p:cNvSpPr>
          <p:nvPr/>
        </p:nvSpPr>
        <p:spPr>
          <a:xfrm>
            <a:off x="589207" y="2506616"/>
            <a:ext cx="4334485" cy="6743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es-E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CRAI Biblioteca de Reserva</a:t>
            </a:r>
            <a:endParaRPr lang="en-US" sz="23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47ACBFE-76A6-448C-85E3-57EE6130E007}"/>
              </a:ext>
            </a:extLst>
          </p:cNvPr>
          <p:cNvSpPr txBox="1">
            <a:spLocks/>
          </p:cNvSpPr>
          <p:nvPr/>
        </p:nvSpPr>
        <p:spPr>
          <a:xfrm>
            <a:off x="5732707" y="2564161"/>
            <a:ext cx="5602043" cy="67433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es-E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CRAI Biblioteca </a:t>
            </a:r>
            <a:r>
              <a:rPr lang="es-ES" sz="23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Pavelló</a:t>
            </a:r>
            <a:r>
              <a:rPr lang="es-E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 de la República </a:t>
            </a:r>
            <a:endParaRPr lang="en-US" sz="23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Imatge 5">
            <a:extLst>
              <a:ext uri="{FF2B5EF4-FFF2-40B4-BE49-F238E27FC236}">
                <a16:creationId xmlns:a16="http://schemas.microsoft.com/office/drawing/2014/main" id="{09159CED-188E-4B2F-82AD-4079BCC016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743" r="38699"/>
          <a:stretch/>
        </p:blipFill>
        <p:spPr>
          <a:xfrm>
            <a:off x="713703" y="3677045"/>
            <a:ext cx="4209989" cy="236897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Imatge 4">
            <a:extLst>
              <a:ext uri="{FF2B5EF4-FFF2-40B4-BE49-F238E27FC236}">
                <a16:creationId xmlns:a16="http://schemas.microsoft.com/office/drawing/2014/main" id="{3027F3D1-90BA-485F-BAEF-3EF4A36A20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r="16693"/>
          <a:stretch/>
        </p:blipFill>
        <p:spPr bwMode="auto">
          <a:xfrm>
            <a:off x="6379082" y="3677045"/>
            <a:ext cx="4309292" cy="236897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2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>
            <a:extLst>
              <a:ext uri="{FF2B5EF4-FFF2-40B4-BE49-F238E27FC236}">
                <a16:creationId xmlns:a16="http://schemas.microsoft.com/office/drawing/2014/main" id="{9149399A-01AF-49D3-B44B-4FC831D1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57" y="1181053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CRAI UB </a:t>
            </a:r>
            <a:endParaRPr lang="es-ES" alt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9E19928-06B8-4F55-AD41-A2D58096933B}"/>
              </a:ext>
            </a:extLst>
          </p:cNvPr>
          <p:cNvSpPr txBox="1">
            <a:spLocks/>
          </p:cNvSpPr>
          <p:nvPr/>
        </p:nvSpPr>
        <p:spPr>
          <a:xfrm>
            <a:off x="589207" y="2431206"/>
            <a:ext cx="10172700" cy="38403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a-ES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B367C792-AAFB-486C-B436-3DBBA7DF921E}"/>
              </a:ext>
            </a:extLst>
          </p:cNvPr>
          <p:cNvSpPr txBox="1">
            <a:spLocks/>
          </p:cNvSpPr>
          <p:nvPr/>
        </p:nvSpPr>
        <p:spPr>
          <a:xfrm>
            <a:off x="589207" y="3436065"/>
            <a:ext cx="4334485" cy="1062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es-E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CRAI UB </a:t>
            </a:r>
            <a:r>
              <a:rPr lang="es-ES" sz="23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s-E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membre 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5D306C8-ECE2-457D-B5BD-020D8DD105EE}"/>
              </a:ext>
            </a:extLst>
          </p:cNvPr>
          <p:cNvSpPr txBox="1">
            <a:spLocks/>
          </p:cNvSpPr>
          <p:nvPr/>
        </p:nvSpPr>
        <p:spPr>
          <a:xfrm>
            <a:off x="5820044" y="2468911"/>
            <a:ext cx="5954195" cy="34113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s-E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</a:t>
            </a:r>
            <a:r>
              <a:rPr lang="es-ES" sz="23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Consorci</a:t>
            </a:r>
            <a:r>
              <a:rPr lang="es-E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Serveis </a:t>
            </a:r>
            <a:r>
              <a:rPr lang="es-ES" sz="23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Universitaris</a:t>
            </a:r>
            <a:r>
              <a:rPr lang="es-E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Catalunya (</a:t>
            </a:r>
            <a:r>
              <a:rPr lang="es-E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CSUC</a:t>
            </a:r>
            <a:r>
              <a:rPr lang="es-E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</a:p>
          <a:p>
            <a:pPr algn="just">
              <a:lnSpc>
                <a:spcPct val="150000"/>
              </a:lnSpc>
              <a:defRPr/>
            </a:pPr>
            <a:r>
              <a:rPr lang="es-E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Red de Bibliotecas Universitarias Españolas (</a:t>
            </a:r>
            <a:r>
              <a:rPr lang="es-E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REBIUN</a:t>
            </a:r>
            <a:r>
              <a:rPr lang="es-ES" sz="23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US" sz="23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56BBE535-0F13-424B-B40C-6922A303AC38}"/>
              </a:ext>
            </a:extLst>
          </p:cNvPr>
          <p:cNvCxnSpPr>
            <a:cxnSpLocks/>
          </p:cNvCxnSpPr>
          <p:nvPr/>
        </p:nvCxnSpPr>
        <p:spPr>
          <a:xfrm>
            <a:off x="5148775" y="2599380"/>
            <a:ext cx="0" cy="2754701"/>
          </a:xfrm>
          <a:prstGeom prst="line">
            <a:avLst/>
          </a:prstGeom>
          <a:ln w="2540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tge 6">
            <a:extLst>
              <a:ext uri="{FF2B5EF4-FFF2-40B4-BE49-F238E27FC236}">
                <a16:creationId xmlns:a16="http://schemas.microsoft.com/office/drawing/2014/main" id="{FF9E6628-F66C-40DF-AB8E-D674C49815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673" y="5379260"/>
            <a:ext cx="1678258" cy="59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tge 8">
            <a:extLst>
              <a:ext uri="{FF2B5EF4-FFF2-40B4-BE49-F238E27FC236}">
                <a16:creationId xmlns:a16="http://schemas.microsoft.com/office/drawing/2014/main" id="{83718AB3-91EC-4F3E-B4DD-703EA9AB18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560" y="5379260"/>
            <a:ext cx="2731159" cy="82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33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>
            <a:extLst>
              <a:ext uri="{FF2B5EF4-FFF2-40B4-BE49-F238E27FC236}">
                <a16:creationId xmlns:a16="http://schemas.microsoft.com/office/drawing/2014/main" id="{9149399A-01AF-49D3-B44B-4FC831D1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57" y="1181053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CRAI UB </a:t>
            </a:r>
            <a:endParaRPr lang="es-ES" alt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9E19928-06B8-4F55-AD41-A2D58096933B}"/>
              </a:ext>
            </a:extLst>
          </p:cNvPr>
          <p:cNvSpPr txBox="1">
            <a:spLocks/>
          </p:cNvSpPr>
          <p:nvPr/>
        </p:nvSpPr>
        <p:spPr>
          <a:xfrm>
            <a:off x="589207" y="2431206"/>
            <a:ext cx="10172700" cy="38403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a-ES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B367C792-AAFB-486C-B436-3DBBA7DF921E}"/>
              </a:ext>
            </a:extLst>
          </p:cNvPr>
          <p:cNvSpPr txBox="1">
            <a:spLocks/>
          </p:cNvSpPr>
          <p:nvPr/>
        </p:nvSpPr>
        <p:spPr>
          <a:xfrm>
            <a:off x="960268" y="3595033"/>
            <a:ext cx="4334485" cy="1062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ca-ES" sz="20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Instal·lacions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56BBE535-0F13-424B-B40C-6922A303AC38}"/>
              </a:ext>
            </a:extLst>
          </p:cNvPr>
          <p:cNvCxnSpPr>
            <a:cxnSpLocks/>
          </p:cNvCxnSpPr>
          <p:nvPr/>
        </p:nvCxnSpPr>
        <p:spPr>
          <a:xfrm>
            <a:off x="3395347" y="2361915"/>
            <a:ext cx="0" cy="3442537"/>
          </a:xfrm>
          <a:prstGeom prst="line">
            <a:avLst/>
          </a:prstGeom>
          <a:ln w="2540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ula 15">
            <a:extLst>
              <a:ext uri="{FF2B5EF4-FFF2-40B4-BE49-F238E27FC236}">
                <a16:creationId xmlns:a16="http://schemas.microsoft.com/office/drawing/2014/main" id="{D24052A4-E3A8-4AF9-BAFE-7B7A068F5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971126"/>
              </p:ext>
            </p:extLst>
          </p:nvPr>
        </p:nvGraphicFramePr>
        <p:xfrm>
          <a:off x="3730688" y="2446765"/>
          <a:ext cx="7872105" cy="322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5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27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" sz="2000" b="1" dirty="0">
                          <a:solidFill>
                            <a:srgbClr val="0597A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37.000</a:t>
                      </a:r>
                      <a:endParaRPr lang="es-ES" altLang="ca-ES" sz="2000" b="1" dirty="0">
                        <a:solidFill>
                          <a:srgbClr val="0597A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" sz="2000" b="1" dirty="0">
                          <a:solidFill>
                            <a:srgbClr val="0597A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6.500</a:t>
                      </a:r>
                      <a:endParaRPr lang="es-ES" altLang="ca-ES" sz="2000" b="1" dirty="0">
                        <a:solidFill>
                          <a:srgbClr val="0597A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" sz="2000" b="1" dirty="0">
                          <a:solidFill>
                            <a:srgbClr val="0597A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74</a:t>
                      </a:r>
                      <a:endParaRPr lang="es-ES" altLang="ca-ES" sz="2000" b="1" dirty="0">
                        <a:solidFill>
                          <a:srgbClr val="0597A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rgbClr val="0597A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rgbClr val="0597A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ca-ES" sz="2000" b="1" dirty="0">
                          <a:solidFill>
                            <a:srgbClr val="0597A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+2400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ca-ES" sz="2000" b="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m² d’equipaments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ca-ES" sz="2000" b="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punts de lectura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ca-ES" sz="2000" b="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sales d’estudi</a:t>
                      </a:r>
                      <a:endParaRPr lang="ca-ES" sz="2000" b="0" baseline="0" noProof="0" dirty="0">
                        <a:solidFill>
                          <a:schemeClr val="bg2">
                            <a:lumMod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ca-ES" sz="2000" b="0" baseline="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sales d’ordinadors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ca-ES" sz="2000" b="0" baseline="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ordinadors portàtils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ca-ES" sz="2000" b="0" baseline="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punts connexió elèctrica</a:t>
                      </a:r>
                      <a:endParaRPr lang="ca-ES" sz="2000" b="0" noProof="0" dirty="0">
                        <a:solidFill>
                          <a:schemeClr val="bg2">
                            <a:lumMod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28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>
            <a:extLst>
              <a:ext uri="{FF2B5EF4-FFF2-40B4-BE49-F238E27FC236}">
                <a16:creationId xmlns:a16="http://schemas.microsoft.com/office/drawing/2014/main" id="{9149399A-01AF-49D3-B44B-4FC831D1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07" y="760912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3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FONS  </a:t>
            </a:r>
            <a:endParaRPr lang="es-ES" altLang="es-ES" sz="3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9E19928-06B8-4F55-AD41-A2D58096933B}"/>
              </a:ext>
            </a:extLst>
          </p:cNvPr>
          <p:cNvSpPr txBox="1">
            <a:spLocks/>
          </p:cNvSpPr>
          <p:nvPr/>
        </p:nvSpPr>
        <p:spPr>
          <a:xfrm>
            <a:off x="589207" y="2431206"/>
            <a:ext cx="10172700" cy="38403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a-ES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56BBE535-0F13-424B-B40C-6922A303AC38}"/>
              </a:ext>
            </a:extLst>
          </p:cNvPr>
          <p:cNvCxnSpPr>
            <a:cxnSpLocks/>
          </p:cNvCxnSpPr>
          <p:nvPr/>
        </p:nvCxnSpPr>
        <p:spPr>
          <a:xfrm flipV="1">
            <a:off x="3751939" y="2950670"/>
            <a:ext cx="0" cy="2801429"/>
          </a:xfrm>
          <a:prstGeom prst="line">
            <a:avLst/>
          </a:prstGeom>
          <a:ln w="2540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9DDA0236-FCD2-4FB1-9989-44E8CC50CBD3}"/>
              </a:ext>
            </a:extLst>
          </p:cNvPr>
          <p:cNvSpPr txBox="1">
            <a:spLocks/>
          </p:cNvSpPr>
          <p:nvPr/>
        </p:nvSpPr>
        <p:spPr>
          <a:xfrm>
            <a:off x="245481" y="2948041"/>
            <a:ext cx="3697496" cy="36602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ca-ES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1.700.000 </a:t>
            </a:r>
            <a:r>
              <a:rPr lang="ca-ES" sz="17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documents físics</a:t>
            </a:r>
          </a:p>
          <a:p>
            <a:pPr algn="just">
              <a:lnSpc>
                <a:spcPct val="100000"/>
              </a:lnSpc>
              <a:defRPr/>
            </a:pPr>
            <a:r>
              <a:rPr lang="ca-ES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Llibres</a:t>
            </a:r>
          </a:p>
          <a:p>
            <a:pPr algn="just">
              <a:lnSpc>
                <a:spcPct val="100000"/>
              </a:lnSpc>
              <a:defRPr/>
            </a:pPr>
            <a:r>
              <a:rPr lang="ca-ES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Revistes</a:t>
            </a:r>
          </a:p>
          <a:p>
            <a:pPr algn="just">
              <a:lnSpc>
                <a:spcPct val="100000"/>
              </a:lnSpc>
              <a:defRPr/>
            </a:pPr>
            <a:r>
              <a:rPr lang="ca-ES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Manuscrits</a:t>
            </a:r>
          </a:p>
          <a:p>
            <a:pPr algn="just">
              <a:lnSpc>
                <a:spcPct val="100000"/>
              </a:lnSpc>
              <a:defRPr/>
            </a:pPr>
            <a:r>
              <a:rPr lang="ca-ES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Gravats</a:t>
            </a:r>
          </a:p>
          <a:p>
            <a:pPr algn="just">
              <a:lnSpc>
                <a:spcPct val="100000"/>
              </a:lnSpc>
              <a:defRPr/>
            </a:pPr>
            <a:r>
              <a:rPr lang="ca-ES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Pergamins</a:t>
            </a:r>
          </a:p>
          <a:p>
            <a:pPr algn="just">
              <a:lnSpc>
                <a:spcPct val="100000"/>
              </a:lnSpc>
              <a:defRPr/>
            </a:pPr>
            <a:r>
              <a:rPr lang="ca-ES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mapes, audiovisuals, </a:t>
            </a:r>
            <a:r>
              <a:rPr lang="ca-ES" sz="17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etc.</a:t>
            </a:r>
            <a:endParaRPr lang="ca-ES" sz="17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729F4FC-F2CA-4ADD-BD76-62443387420E}"/>
              </a:ext>
            </a:extLst>
          </p:cNvPr>
          <p:cNvSpPr txBox="1">
            <a:spLocks/>
          </p:cNvSpPr>
          <p:nvPr/>
        </p:nvSpPr>
        <p:spPr>
          <a:xfrm>
            <a:off x="3751939" y="2928500"/>
            <a:ext cx="4155148" cy="22203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ca-ES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117.000 </a:t>
            </a:r>
            <a:r>
              <a:rPr lang="ca-ES" sz="17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documents electrònics</a:t>
            </a:r>
          </a:p>
          <a:p>
            <a:pPr algn="just">
              <a:lnSpc>
                <a:spcPct val="100000"/>
              </a:lnSpc>
              <a:defRPr/>
            </a:pPr>
            <a:r>
              <a:rPr lang="ca-ES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Llibres</a:t>
            </a:r>
          </a:p>
          <a:p>
            <a:pPr algn="just">
              <a:lnSpc>
                <a:spcPct val="100000"/>
              </a:lnSpc>
              <a:defRPr/>
            </a:pPr>
            <a:r>
              <a:rPr lang="ca-ES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Revistes</a:t>
            </a:r>
          </a:p>
          <a:p>
            <a:pPr algn="just">
              <a:lnSpc>
                <a:spcPct val="100000"/>
              </a:lnSpc>
              <a:defRPr/>
            </a:pPr>
            <a:r>
              <a:rPr lang="ca-ES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Bases de dades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60AA3DF0-55EB-48F9-BB6C-6570865FB127}"/>
              </a:ext>
            </a:extLst>
          </p:cNvPr>
          <p:cNvSpPr txBox="1">
            <a:spLocks/>
          </p:cNvSpPr>
          <p:nvPr/>
        </p:nvSpPr>
        <p:spPr>
          <a:xfrm>
            <a:off x="7719076" y="2928499"/>
            <a:ext cx="4227443" cy="22203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ca-ES" sz="17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Dipòsits Digitals </a:t>
            </a:r>
          </a:p>
          <a:p>
            <a:pPr algn="just">
              <a:lnSpc>
                <a:spcPct val="100000"/>
              </a:lnSpc>
              <a:defRPr/>
            </a:pPr>
            <a:r>
              <a:rPr lang="ca-ES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Dipòsit Digital UB (DDUB) </a:t>
            </a:r>
            <a:endParaRPr lang="ca-ES" sz="17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ca-ES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Revistes Científiques UB (RCUB)</a:t>
            </a:r>
            <a:endParaRPr lang="ca-ES" sz="17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ca-ES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Biblioteca Patrimonial Digital (</a:t>
            </a:r>
            <a:r>
              <a:rPr lang="ca-ES" sz="1700" dirty="0" err="1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BiPaDi</a:t>
            </a:r>
            <a:r>
              <a:rPr lang="ca-ES" sz="17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)</a:t>
            </a:r>
            <a:endParaRPr lang="ca-ES" sz="17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0CCA7F79-C285-4AF3-9121-F29A54827AF7}"/>
              </a:ext>
            </a:extLst>
          </p:cNvPr>
          <p:cNvCxnSpPr>
            <a:cxnSpLocks/>
          </p:cNvCxnSpPr>
          <p:nvPr/>
        </p:nvCxnSpPr>
        <p:spPr>
          <a:xfrm flipV="1">
            <a:off x="7719076" y="2928499"/>
            <a:ext cx="0" cy="2801429"/>
          </a:xfrm>
          <a:prstGeom prst="line">
            <a:avLst/>
          </a:prstGeom>
          <a:ln w="2540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14">
            <a:extLst>
              <a:ext uri="{FF2B5EF4-FFF2-40B4-BE49-F238E27FC236}">
                <a16:creationId xmlns:a16="http://schemas.microsoft.com/office/drawing/2014/main" id="{57E37301-54D3-47D8-AE10-E01293A4BD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144" r="3089"/>
          <a:stretch/>
        </p:blipFill>
        <p:spPr>
          <a:xfrm>
            <a:off x="10447093" y="5147472"/>
            <a:ext cx="1325295" cy="475712"/>
          </a:xfrm>
          <a:prstGeom prst="rect">
            <a:avLst/>
          </a:prstGeom>
        </p:spPr>
      </p:pic>
      <p:pic>
        <p:nvPicPr>
          <p:cNvPr id="32" name="Imatge 2">
            <a:extLst>
              <a:ext uri="{FF2B5EF4-FFF2-40B4-BE49-F238E27FC236}">
                <a16:creationId xmlns:a16="http://schemas.microsoft.com/office/drawing/2014/main" id="{4EF1EBE8-E9B1-463C-A53B-D83AD35FBE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2402" y="5074206"/>
            <a:ext cx="1325296" cy="62224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8695EA7-BF3F-4041-A27C-02A01FF4FB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4763" y="5049227"/>
            <a:ext cx="1060386" cy="622243"/>
          </a:xfrm>
          <a:prstGeom prst="rect">
            <a:avLst/>
          </a:prstGeom>
        </p:spPr>
      </p:pic>
      <p:sp>
        <p:nvSpPr>
          <p:cNvPr id="34" name="Rectángulo 2">
            <a:extLst>
              <a:ext uri="{FF2B5EF4-FFF2-40B4-BE49-F238E27FC236}">
                <a16:creationId xmlns:a16="http://schemas.microsoft.com/office/drawing/2014/main" id="{9FDAFE6B-3892-4D87-AD25-DA0A1CA86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144" y="1297801"/>
            <a:ext cx="6111957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20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Biblioteca híbrida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a-ES" sz="20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(recursos físics + recursos electrònics)  </a:t>
            </a:r>
            <a:endParaRPr lang="es-ES" altLang="es-ES" sz="20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7862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700CBAA1-E199-4341-B69E-462A6BF899C5}" vid="{7090067C-41EA-4920-A8A0-5B2B52802046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700CBAA1-E199-4341-B69E-462A6BF899C5}" vid="{BA3AB7E7-3060-401D-8E35-8C55B9FA82D8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700CBAA1-E199-4341-B69E-462A6BF899C5}" vid="{4F0D3AD1-1AFB-4844-89C3-25EA808C6E97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1362</Words>
  <Application>Microsoft Office PowerPoint</Application>
  <PresentationFormat>Panorámica</PresentationFormat>
  <Paragraphs>261</Paragraphs>
  <Slides>46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46</vt:i4>
      </vt:variant>
    </vt:vector>
  </HeadingPairs>
  <TitlesOfParts>
    <vt:vector size="54" baseType="lpstr">
      <vt:lpstr>Arial</vt:lpstr>
      <vt:lpstr>Calibri</vt:lpstr>
      <vt:lpstr>Calibri Light</vt:lpstr>
      <vt:lpstr>Verdana</vt:lpstr>
      <vt:lpstr>Wingdings</vt:lpstr>
      <vt:lpstr>Tema de Office</vt:lpstr>
      <vt:lpstr>1_Diseño personalizado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Préstec de documents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CRAI Escola Doctorat. Curs 2019-20</dc:title>
  <dc:creator>CRAI Universitat de Barcelona</dc:creator>
  <cp:keywords>Formació usuaris, doctorands, doctorat, CRAI, informació bibliogràfica, bases de dades, recursos electrònics, Cercabib</cp:keywords>
  <cp:lastModifiedBy>HP</cp:lastModifiedBy>
  <cp:revision>94</cp:revision>
  <dcterms:created xsi:type="dcterms:W3CDTF">2020-04-23T15:51:24Z</dcterms:created>
  <dcterms:modified xsi:type="dcterms:W3CDTF">2020-05-19T19:11:16Z</dcterms:modified>
</cp:coreProperties>
</file>