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  <p:sldMasterId id="2147483718" r:id="rId5"/>
    <p:sldMasterId id="2147483650" r:id="rId6"/>
    <p:sldMasterId id="2147483711" r:id="rId7"/>
    <p:sldMasterId id="2147483743" r:id="rId8"/>
    <p:sldMasterId id="2147483652" r:id="rId9"/>
    <p:sldMasterId id="2147483746" r:id="rId10"/>
    <p:sldMasterId id="2147483716" r:id="rId11"/>
    <p:sldMasterId id="2147483653" r:id="rId12"/>
  </p:sldMasterIdLst>
  <p:notesMasterIdLst>
    <p:notesMasterId r:id="rId39"/>
  </p:notesMasterIdLst>
  <p:sldIdLst>
    <p:sldId id="281" r:id="rId13"/>
    <p:sldId id="365" r:id="rId14"/>
    <p:sldId id="1281" r:id="rId15"/>
    <p:sldId id="366" r:id="rId16"/>
    <p:sldId id="1279" r:id="rId17"/>
    <p:sldId id="1292" r:id="rId18"/>
    <p:sldId id="1293" r:id="rId19"/>
    <p:sldId id="1298" r:id="rId20"/>
    <p:sldId id="1300" r:id="rId21"/>
    <p:sldId id="1299" r:id="rId22"/>
    <p:sldId id="1285" r:id="rId23"/>
    <p:sldId id="1304" r:id="rId24"/>
    <p:sldId id="1287" r:id="rId25"/>
    <p:sldId id="349" r:id="rId26"/>
    <p:sldId id="1297" r:id="rId27"/>
    <p:sldId id="1294" r:id="rId28"/>
    <p:sldId id="341" r:id="rId29"/>
    <p:sldId id="352" r:id="rId30"/>
    <p:sldId id="353" r:id="rId31"/>
    <p:sldId id="346" r:id="rId32"/>
    <p:sldId id="1301" r:id="rId33"/>
    <p:sldId id="1295" r:id="rId34"/>
    <p:sldId id="263" r:id="rId35"/>
    <p:sldId id="1296" r:id="rId36"/>
    <p:sldId id="363" r:id="rId37"/>
    <p:sldId id="348" r:id="rId38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20000"/>
      </a:spcBef>
      <a:spcAft>
        <a:spcPct val="0"/>
      </a:spcAft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488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00"/>
    <a:srgbClr val="00638F"/>
    <a:srgbClr val="FF6600"/>
    <a:srgbClr val="BEE3EA"/>
    <a:srgbClr val="008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45" autoAdjust="0"/>
    <p:restoredTop sz="96405" autoAdjust="0"/>
  </p:normalViewPr>
  <p:slideViewPr>
    <p:cSldViewPr snapToGrid="0">
      <p:cViewPr varScale="1">
        <p:scale>
          <a:sx n="118" d="100"/>
          <a:sy n="118" d="100"/>
        </p:scale>
        <p:origin x="200" y="480"/>
      </p:cViewPr>
      <p:guideLst>
        <p:guide orient="horz" pos="2160"/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BD55560-3740-436F-A4B3-F8F0B02F4E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2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8EF20-B18C-4A01-A4DB-506652934123}" type="slidenum">
              <a:rPr lang="nl-NL"/>
              <a:pPr/>
              <a:t>1</a:t>
            </a:fld>
            <a:endParaRPr lang="nl-NL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066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55560-3740-436F-A4B3-F8F0B02F4E30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15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55560-3740-436F-A4B3-F8F0B02F4E30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97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53a1c17d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53a1c17d4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753a1c17d4_0_2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28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Alition S Logo Fro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9467"/>
            <a:ext cx="9144000" cy="644613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54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60000" y="1584000"/>
            <a:ext cx="7164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704000" cy="18166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540000" indent="-540000">
              <a:buFontTx/>
              <a:buBlip>
                <a:blip r:embed="rId2"/>
              </a:buBlip>
              <a:defRPr>
                <a:solidFill>
                  <a:srgbClr val="EF7D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60000" y="2520000"/>
            <a:ext cx="7164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87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704000" cy="18166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540000" indent="-540000">
              <a:buFontTx/>
              <a:buBlip>
                <a:blip r:embed="rId2"/>
              </a:buBlip>
              <a:defRPr>
                <a:solidFill>
                  <a:srgbClr val="EF7D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60000" y="2520000"/>
            <a:ext cx="7164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4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0000" y="5832000"/>
            <a:ext cx="53633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14300" y="115200"/>
            <a:ext cx="8915400" cy="662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0000" y="404814"/>
            <a:ext cx="6984000" cy="121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40000" y="1800000"/>
            <a:ext cx="6954837" cy="4835525"/>
          </a:xfrm>
        </p:spPr>
        <p:txBody>
          <a:bodyPr/>
          <a:lstStyle>
            <a:lvl1pPr>
              <a:defRPr baseline="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tx1"/>
                </a:solidFill>
              </a:rPr>
              <a:t>cOAlition S </a:t>
            </a:r>
            <a:r>
              <a:rPr lang="nl-NL" sz="1000" dirty="0">
                <a:solidFill>
                  <a:srgbClr val="EF7D00"/>
                </a:solidFill>
              </a:rPr>
              <a:t>I </a:t>
            </a:r>
            <a:fld id="{82446AD1-00D3-4011-8661-5C7EBC2C5A5E}" type="slidenum">
              <a:rPr lang="nl-NL" sz="1000">
                <a:solidFill>
                  <a:srgbClr val="EF7D00"/>
                </a:solidFill>
              </a:rPr>
              <a:pPr algn="l" eaLnBrk="0" hangingPunct="0">
                <a:spcBef>
                  <a:spcPct val="0"/>
                </a:spcBef>
              </a:pPr>
              <a:t>‹#›</a:t>
            </a:fld>
            <a:endParaRPr lang="nl-NL" sz="1000" dirty="0">
              <a:solidFill>
                <a:srgbClr val="EF7D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0000" y="5832000"/>
            <a:ext cx="53633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14300" y="115200"/>
            <a:ext cx="8915400" cy="662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0000" y="404814"/>
            <a:ext cx="6984000" cy="121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40000" y="1800000"/>
            <a:ext cx="6954837" cy="4835525"/>
          </a:xfrm>
        </p:spPr>
        <p:txBody>
          <a:bodyPr/>
          <a:lstStyle>
            <a:lvl1pPr>
              <a:defRPr baseline="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tx1"/>
                </a:solidFill>
              </a:rPr>
              <a:t>cOAlition S </a:t>
            </a:r>
            <a:r>
              <a:rPr lang="nl-NL" sz="1000" dirty="0">
                <a:solidFill>
                  <a:srgbClr val="EF7D00"/>
                </a:solidFill>
              </a:rPr>
              <a:t>I </a:t>
            </a:r>
            <a:fld id="{82446AD1-00D3-4011-8661-5C7EBC2C5A5E}" type="slidenum">
              <a:rPr lang="nl-NL" sz="1000">
                <a:solidFill>
                  <a:srgbClr val="EF7D00"/>
                </a:solidFill>
              </a:rPr>
              <a:pPr algn="l" eaLnBrk="0" hangingPunct="0">
                <a:spcBef>
                  <a:spcPct val="0"/>
                </a:spcBef>
              </a:pPr>
              <a:t>‹#›</a:t>
            </a:fld>
            <a:endParaRPr lang="nl-NL" sz="1000" dirty="0">
              <a:solidFill>
                <a:srgbClr val="EF7D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24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440000" y="2408238"/>
            <a:ext cx="6984000" cy="4240212"/>
          </a:xfrm>
        </p:spPr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4398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440000" y="2408238"/>
            <a:ext cx="6984000" cy="4240212"/>
          </a:xfrm>
        </p:spPr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8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440000" y="1752600"/>
            <a:ext cx="6984000" cy="4895850"/>
          </a:xfrm>
        </p:spPr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5877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440000" y="1752600"/>
            <a:ext cx="6984000" cy="4895850"/>
          </a:xfrm>
        </p:spPr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43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440000" y="2471738"/>
            <a:ext cx="6984000" cy="4176000"/>
          </a:xfrm>
        </p:spPr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9512952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0000" y="2520000"/>
            <a:ext cx="7704000" cy="1800000"/>
          </a:xfrm>
          <a:prstGeom prst="rect">
            <a:avLst/>
          </a:prstGeom>
          <a:solidFill>
            <a:srgbClr val="EF7D00"/>
          </a:solidFill>
        </p:spPr>
        <p:txBody>
          <a:bodyPr lIns="36000" bIns="45720" anchor="b" anchorCtr="0"/>
          <a:lstStyle>
            <a:lvl1pPr indent="0" algn="l">
              <a:lnSpc>
                <a:spcPts val="4000"/>
              </a:lnSpc>
              <a:buFontTx/>
              <a:buNone/>
              <a:defRPr sz="4000">
                <a:solidFill>
                  <a:schemeClr val="bg1"/>
                </a:solidFill>
                <a:latin typeface="HelveticaNeueLT Std Blk Cn" pitchFamily="34" charset="0"/>
              </a:defRPr>
            </a:lvl1pPr>
          </a:lstStyle>
          <a:p>
            <a:r>
              <a:rPr lang="en-US" dirty="0"/>
              <a:t> 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0000" y="4320000"/>
            <a:ext cx="7704000" cy="1800000"/>
          </a:xfrm>
          <a:prstGeom prst="rect">
            <a:avLst/>
          </a:prstGeom>
          <a:solidFill>
            <a:srgbClr val="EF7D00"/>
          </a:solidFill>
        </p:spPr>
        <p:txBody>
          <a:bodyPr lIns="0" rIns="0" bIns="0"/>
          <a:lstStyle>
            <a:lvl1pPr marL="0" indent="0">
              <a:lnSpc>
                <a:spcPts val="3000"/>
              </a:lnSpc>
              <a:buFontTx/>
              <a:buNone/>
              <a:defRPr sz="2800">
                <a:solidFill>
                  <a:schemeClr val="bg1"/>
                </a:solidFill>
                <a:latin typeface="HelveticaNeueLT Std Cn" pitchFamily="34" charset="0"/>
              </a:defRPr>
            </a:lvl1pPr>
          </a:lstStyle>
          <a:p>
            <a:r>
              <a:rPr lang="en-US" dirty="0"/>
              <a:t>  Click to edit Master subtitle style</a:t>
            </a:r>
            <a:endParaRPr lang="nl-NL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901700" y="5746476"/>
            <a:ext cx="7369900" cy="1844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nl-NL" dirty="0"/>
              <a:t>SCIENCE EUROPE I </a:t>
            </a:r>
            <a:fld id="{AA5939D9-57CE-4769-9351-8C0C898D933F}" type="datetime1">
              <a:rPr lang="nl-NL" smtClean="0">
                <a:latin typeface="HelveticaNeueLT Std Cn" pitchFamily="34" charset="0"/>
              </a:rPr>
              <a:pPr/>
              <a:t>27-05-2020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5565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440000" y="2471738"/>
            <a:ext cx="6984000" cy="4176000"/>
          </a:xfrm>
        </p:spPr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43"/>
            <a:ext cx="9144000" cy="68576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0000" y="719999"/>
            <a:ext cx="7704000" cy="54000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  <a:latin typeface="HelveticaNeueLT Std Blk Cn" panose="020B0806030702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2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179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7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1_Content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720000" y="1764000"/>
            <a:ext cx="77040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45700" rIns="91425" bIns="45700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638F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638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638F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638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719999" y="720000"/>
            <a:ext cx="7704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45700" rIns="18000" bIns="82800" anchor="b" anchorCtr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87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719998" y="2448000"/>
            <a:ext cx="7704000" cy="41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719998" y="2448000"/>
            <a:ext cx="7704000" cy="41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54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60000" y="1584000"/>
            <a:ext cx="7164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982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5" r:id="rId2"/>
    <p:sldLayoutId id="2147483734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bg1"/>
                </a:solidFill>
              </a:rPr>
              <a:t>cOAlition S</a:t>
            </a:r>
            <a:r>
              <a:rPr lang="nl-NL" sz="1000" dirty="0">
                <a:solidFill>
                  <a:srgbClr val="BEE3EA"/>
                </a:solidFill>
              </a:rPr>
              <a:t> </a:t>
            </a:r>
            <a:r>
              <a:rPr lang="nl-NL" sz="1000" dirty="0">
                <a:solidFill>
                  <a:schemeClr val="tx2"/>
                </a:solidFill>
              </a:rPr>
              <a:t>I </a:t>
            </a:r>
            <a:fld id="{77ACBCB9-9CBE-47EC-808D-8B09835A86EF}" type="slidenum">
              <a:rPr lang="nl-NL" sz="1000" smtClean="0">
                <a:solidFill>
                  <a:schemeClr val="tx2"/>
                </a:solidFill>
              </a:rPr>
              <a:pPr/>
              <a:t>‹#›</a:t>
            </a:fld>
            <a:r>
              <a:rPr lang="nl-NL" sz="1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6712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48" r:id="rId2"/>
    <p:sldLayoutId id="2147483756" r:id="rId3"/>
  </p:sldLayoutIdLst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5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5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5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5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5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2362202"/>
            <a:ext cx="8915400" cy="4379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2520000"/>
            <a:ext cx="7704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bg1"/>
                </a:solidFill>
              </a:rPr>
              <a:t>cOAlition S</a:t>
            </a:r>
            <a:r>
              <a:rPr lang="nl-NL" sz="1000" dirty="0">
                <a:solidFill>
                  <a:srgbClr val="BEE3EA"/>
                </a:solidFill>
              </a:rPr>
              <a:t> </a:t>
            </a:r>
            <a:r>
              <a:rPr lang="nl-NL" sz="1000" dirty="0">
                <a:solidFill>
                  <a:schemeClr val="bg2"/>
                </a:solidFill>
              </a:rPr>
              <a:t>I </a:t>
            </a:r>
            <a:fld id="{77ACBCB9-9CBE-47EC-808D-8B09835A86EF}" type="slidenum">
              <a:rPr lang="nl-NL" sz="1000" smtClean="0">
                <a:solidFill>
                  <a:schemeClr val="bg2"/>
                </a:solidFill>
              </a:rPr>
              <a:pPr algn="l"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chemeClr val="bg2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49" r:id="rId2"/>
  </p:sldLayoutIdLst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14300" y="115890"/>
            <a:ext cx="8915400" cy="662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1440000"/>
            <a:ext cx="9144000" cy="0"/>
          </a:xfrm>
          <a:prstGeom prst="line">
            <a:avLst/>
          </a:prstGeom>
          <a:noFill/>
          <a:ln w="25400">
            <a:solidFill>
              <a:srgbClr val="00638F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BE" sz="300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54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000" y="1584000"/>
            <a:ext cx="7164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tx1"/>
                </a:solidFill>
              </a:rPr>
              <a:t>cOAlition S </a:t>
            </a:r>
            <a:r>
              <a:rPr lang="nl-NL" sz="1000" dirty="0">
                <a:solidFill>
                  <a:srgbClr val="EF7D00"/>
                </a:solidFill>
              </a:rPr>
              <a:t>I </a:t>
            </a:r>
            <a:fld id="{82446AD1-00D3-4011-8661-5C7EBC2C5A5E}" type="slidenum">
              <a:rPr lang="nl-NL" sz="1000">
                <a:solidFill>
                  <a:srgbClr val="EF7D00"/>
                </a:solidFill>
              </a:rPr>
              <a:pPr algn="l" eaLnBrk="0" hangingPunct="0">
                <a:spcBef>
                  <a:spcPct val="0"/>
                </a:spcBef>
              </a:pPr>
              <a:t>‹#›</a:t>
            </a:fld>
            <a:endParaRPr lang="nl-NL" sz="1000" dirty="0">
              <a:solidFill>
                <a:srgbClr val="EF7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50" r:id="rId2"/>
  </p:sldLayoutIdLst>
  <p:txStyles>
    <p:titleStyle>
      <a:lvl1pPr marL="540000" indent="-540000" algn="l" rtl="0" fontAlgn="base">
        <a:lnSpc>
          <a:spcPct val="100000"/>
        </a:lnSpc>
        <a:spcBef>
          <a:spcPct val="0"/>
        </a:spcBef>
        <a:spcAft>
          <a:spcPct val="0"/>
        </a:spcAft>
        <a:buSzPct val="155000"/>
        <a:buFontTx/>
        <a:buBlip>
          <a:blip r:embed="rId4"/>
        </a:buBlip>
        <a:defRPr sz="3000">
          <a:solidFill>
            <a:srgbClr val="EF7D00"/>
          </a:solidFill>
          <a:latin typeface="+mj-lt"/>
          <a:ea typeface="+mj-ea"/>
          <a:cs typeface="+mj-cs"/>
        </a:defRPr>
      </a:lvl1pPr>
      <a:lvl2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2pPr>
      <a:lvl3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3pPr>
      <a:lvl4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4pPr>
      <a:lvl5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5pPr>
      <a:lvl6pPr marL="4572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6pPr>
      <a:lvl7pPr marL="9144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7pPr>
      <a:lvl8pPr marL="13716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8pPr>
      <a:lvl9pPr marL="18288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2pPr>
      <a:lvl3pPr marL="864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3pPr>
      <a:lvl4pPr marL="1152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4pPr>
      <a:lvl5pPr marL="1440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14300" y="115890"/>
            <a:ext cx="8915400" cy="662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2340000"/>
            <a:ext cx="9144000" cy="0"/>
          </a:xfrm>
          <a:prstGeom prst="line">
            <a:avLst/>
          </a:prstGeom>
          <a:noFill/>
          <a:ln w="25400">
            <a:solidFill>
              <a:srgbClr val="00638F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BE" sz="300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tx1"/>
                </a:solidFill>
              </a:rPr>
              <a:t>cOAlition S </a:t>
            </a:r>
            <a:r>
              <a:rPr lang="nl-NL" sz="1000" dirty="0">
                <a:solidFill>
                  <a:srgbClr val="EF7D00"/>
                </a:solidFill>
              </a:rPr>
              <a:t>I </a:t>
            </a:r>
            <a:fld id="{82446AD1-00D3-4011-8661-5C7EBC2C5A5E}" type="slidenum">
              <a:rPr lang="nl-NL" sz="1000">
                <a:solidFill>
                  <a:srgbClr val="EF7D00"/>
                </a:solidFill>
              </a:rPr>
              <a:pPr algn="l" eaLnBrk="0" hangingPunct="0">
                <a:spcBef>
                  <a:spcPct val="0"/>
                </a:spcBef>
              </a:pPr>
              <a:t>‹#›</a:t>
            </a:fld>
            <a:endParaRPr lang="nl-NL" sz="1000" dirty="0">
              <a:solidFill>
                <a:srgbClr val="EF7D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704000" cy="18166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2520000"/>
            <a:ext cx="716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344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1" r:id="rId2"/>
  </p:sldLayoutIdLst>
  <p:txStyles>
    <p:titleStyle>
      <a:lvl1pPr marL="540000" indent="-540000" algn="l" rtl="0" fontAlgn="base">
        <a:lnSpc>
          <a:spcPct val="100000"/>
        </a:lnSpc>
        <a:spcBef>
          <a:spcPct val="0"/>
        </a:spcBef>
        <a:spcAft>
          <a:spcPct val="0"/>
        </a:spcAft>
        <a:buSzPct val="155000"/>
        <a:buFontTx/>
        <a:buBlip>
          <a:blip r:embed="rId4"/>
        </a:buBlip>
        <a:defRPr sz="3000">
          <a:solidFill>
            <a:srgbClr val="EF7D00"/>
          </a:solidFill>
          <a:latin typeface="+mj-lt"/>
          <a:ea typeface="+mj-ea"/>
          <a:cs typeface="+mj-cs"/>
        </a:defRPr>
      </a:lvl1pPr>
      <a:lvl2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2pPr>
      <a:lvl3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3pPr>
      <a:lvl4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4pPr>
      <a:lvl5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5pPr>
      <a:lvl6pPr marL="4572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6pPr>
      <a:lvl7pPr marL="9144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7pPr>
      <a:lvl8pPr marL="13716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8pPr>
      <a:lvl9pPr marL="18288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2pPr>
      <a:lvl3pPr marL="864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3pPr>
      <a:lvl4pPr marL="1152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4pPr>
      <a:lvl5pPr marL="1440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9" name="Rectangle 7"/>
          <p:cNvSpPr>
            <a:spLocks noChangeArrowheads="1"/>
          </p:cNvSpPr>
          <p:nvPr userDrawn="1"/>
        </p:nvSpPr>
        <p:spPr bwMode="auto">
          <a:xfrm>
            <a:off x="114300" y="115200"/>
            <a:ext cx="8915400" cy="662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0000" y="404814"/>
            <a:ext cx="6984000" cy="121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om het </a:t>
            </a:r>
            <a:r>
              <a:rPr lang="en-GB" noProof="0" dirty="0" err="1"/>
              <a:t>opmaakprofiel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0000" y="1812471"/>
            <a:ext cx="6984000" cy="483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51564" name="Text Box 12"/>
          <p:cNvSpPr txBox="1">
            <a:spLocks noChangeArrowheads="1"/>
          </p:cNvSpPr>
          <p:nvPr userDrawn="1"/>
        </p:nvSpPr>
        <p:spPr bwMode="auto">
          <a:xfrm>
            <a:off x="1354139" y="3827463"/>
            <a:ext cx="6478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tx1"/>
                </a:solidFill>
              </a:rPr>
              <a:t>cOAlition</a:t>
            </a:r>
            <a:r>
              <a:rPr lang="nl-NL" sz="1000" baseline="0" dirty="0">
                <a:solidFill>
                  <a:schemeClr val="tx1"/>
                </a:solidFill>
              </a:rPr>
              <a:t> S</a:t>
            </a:r>
            <a:r>
              <a:rPr lang="nl-NL" sz="1000" dirty="0">
                <a:solidFill>
                  <a:schemeClr val="tx1"/>
                </a:solidFill>
              </a:rPr>
              <a:t> </a:t>
            </a:r>
            <a:r>
              <a:rPr lang="nl-NL" sz="1000" dirty="0">
                <a:solidFill>
                  <a:srgbClr val="EF7D00"/>
                </a:solidFill>
              </a:rPr>
              <a:t>I </a:t>
            </a:r>
            <a:fld id="{82446AD1-00D3-4011-8661-5C7EBC2C5A5E}" type="slidenum">
              <a:rPr lang="nl-NL" sz="1000">
                <a:solidFill>
                  <a:srgbClr val="EF7D00"/>
                </a:solidFill>
              </a:rPr>
              <a:pPr algn="l" eaLnBrk="0" hangingPunct="0">
                <a:spcBef>
                  <a:spcPct val="0"/>
                </a:spcBef>
              </a:pPr>
              <a:t>‹#›</a:t>
            </a:fld>
            <a:endParaRPr lang="nl-NL" sz="1000" dirty="0">
              <a:solidFill>
                <a:srgbClr val="EF7D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52" r:id="rId2"/>
  </p:sldLayoutIdLst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EF7D00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000">
          <a:solidFill>
            <a:srgbClr val="EF7D00"/>
          </a:solidFill>
          <a:latin typeface="+mn-lt"/>
          <a:ea typeface="+mn-ea"/>
          <a:cs typeface="+mn-cs"/>
        </a:defRPr>
      </a:lvl1pPr>
      <a:lvl2pPr marL="0" indent="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HelveticaNeueLT Std Lt" pitchFamily="34" charset="0"/>
          <a:cs typeface="+mn-cs"/>
        </a:defRPr>
      </a:lvl2pPr>
      <a:lvl3pPr marL="358775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538163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9" name="Rectangle 7"/>
          <p:cNvSpPr>
            <a:spLocks noChangeArrowheads="1"/>
          </p:cNvSpPr>
          <p:nvPr userDrawn="1"/>
        </p:nvSpPr>
        <p:spPr bwMode="auto">
          <a:xfrm>
            <a:off x="114300" y="115890"/>
            <a:ext cx="8915400" cy="662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0000" y="274640"/>
            <a:ext cx="69840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0000" y="2471736"/>
            <a:ext cx="698400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51560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tx1"/>
                </a:solidFill>
              </a:rPr>
              <a:t>cOAlition S</a:t>
            </a:r>
            <a:r>
              <a:rPr lang="nl-NL" sz="1000" baseline="0" dirty="0">
                <a:solidFill>
                  <a:schemeClr val="tx1"/>
                </a:solidFill>
              </a:rPr>
              <a:t> </a:t>
            </a:r>
            <a:r>
              <a:rPr lang="nl-NL" sz="1000" dirty="0">
                <a:solidFill>
                  <a:srgbClr val="EF7D00"/>
                </a:solidFill>
              </a:rPr>
              <a:t>I </a:t>
            </a:r>
            <a:fld id="{82446AD1-00D3-4011-8661-5C7EBC2C5A5E}" type="slidenum">
              <a:rPr lang="nl-NL" sz="1000" smtClean="0">
                <a:solidFill>
                  <a:srgbClr val="EF7D00"/>
                </a:solidFill>
              </a:rPr>
              <a:pPr/>
              <a:t>‹#›</a:t>
            </a:fld>
            <a:endParaRPr lang="nl-NL" sz="1000" dirty="0">
              <a:solidFill>
                <a:srgbClr val="EF7D00"/>
              </a:solidFill>
            </a:endParaRPr>
          </a:p>
        </p:txBody>
      </p:sp>
      <p:sp>
        <p:nvSpPr>
          <p:cNvPr id="151564" name="Text Box 12"/>
          <p:cNvSpPr txBox="1">
            <a:spLocks noChangeArrowheads="1"/>
          </p:cNvSpPr>
          <p:nvPr userDrawn="1"/>
        </p:nvSpPr>
        <p:spPr bwMode="auto">
          <a:xfrm>
            <a:off x="1354139" y="3827463"/>
            <a:ext cx="6478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5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3" r:id="rId2"/>
  </p:sldLayoutIdLst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EF7D00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000" baseline="0">
          <a:solidFill>
            <a:srgbClr val="EF7D00"/>
          </a:solidFill>
          <a:latin typeface="+mn-lt"/>
          <a:ea typeface="+mn-ea"/>
          <a:cs typeface="+mn-cs"/>
        </a:defRPr>
      </a:lvl1pPr>
      <a:lvl2pPr marL="0" indent="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HelveticaNeueLT Std Lt" pitchFamily="34" charset="0"/>
          <a:cs typeface="+mn-cs"/>
        </a:defRPr>
      </a:lvl2pPr>
      <a:lvl3pPr marL="358775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538163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38276" y="274638"/>
            <a:ext cx="69840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276" y="1753200"/>
            <a:ext cx="6984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>
                <a:solidFill>
                  <a:schemeClr val="bg1"/>
                </a:solidFill>
              </a:rPr>
              <a:t>cOAlition S</a:t>
            </a:r>
            <a:r>
              <a:rPr lang="nl-NL" sz="1000" dirty="0">
                <a:solidFill>
                  <a:srgbClr val="BEE3EA"/>
                </a:solidFill>
              </a:rPr>
              <a:t> </a:t>
            </a:r>
            <a:r>
              <a:rPr lang="nl-NL" sz="1000" dirty="0">
                <a:solidFill>
                  <a:schemeClr val="bg2"/>
                </a:solidFill>
              </a:rPr>
              <a:t>I </a:t>
            </a:r>
            <a:fld id="{77ACBCB9-9CBE-47EC-808D-8B09835A86EF}" type="slidenum">
              <a:rPr lang="nl-NL" sz="1000" smtClean="0">
                <a:solidFill>
                  <a:schemeClr val="bg2"/>
                </a:solidFill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nl-NL" sz="1000" dirty="0">
                <a:solidFill>
                  <a:schemeClr val="bg2"/>
                </a:solidFill>
              </a:rPr>
              <a:t> </a:t>
            </a:r>
          </a:p>
          <a:p>
            <a:pPr algn="l" eaLnBrk="0" hangingPunct="0">
              <a:spcBef>
                <a:spcPct val="0"/>
              </a:spcBef>
            </a:pPr>
            <a:endParaRPr lang="nl-NL" sz="1000" dirty="0">
              <a:solidFill>
                <a:srgbClr val="BEE3EA"/>
              </a:solidFill>
            </a:endParaRPr>
          </a:p>
        </p:txBody>
      </p:sp>
      <p:sp>
        <p:nvSpPr>
          <p:cNvPr id="219143" name="Text Box 7"/>
          <p:cNvSpPr txBox="1">
            <a:spLocks noChangeArrowheads="1"/>
          </p:cNvSpPr>
          <p:nvPr userDrawn="1"/>
        </p:nvSpPr>
        <p:spPr bwMode="auto">
          <a:xfrm>
            <a:off x="1354139" y="3827463"/>
            <a:ext cx="6478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19144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838" y="1745107"/>
            <a:ext cx="487362" cy="487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0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4" r:id="rId2"/>
  </p:sldLayoutIdLst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000">
          <a:solidFill>
            <a:srgbClr val="EF7D00"/>
          </a:solidFill>
          <a:latin typeface="+mn-lt"/>
          <a:ea typeface="+mn-ea"/>
          <a:cs typeface="+mn-cs"/>
        </a:defRPr>
      </a:lvl1pPr>
      <a:lvl2pPr marL="0" indent="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HelveticaNeueLT Std Lt" pitchFamily="34" charset="0"/>
          <a:cs typeface="+mn-cs"/>
        </a:defRPr>
      </a:lvl2pPr>
      <a:lvl3pPr marL="358775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538163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 userDrawn="1"/>
        </p:nvSpPr>
        <p:spPr bwMode="auto">
          <a:xfrm>
            <a:off x="114300" y="2362202"/>
            <a:ext cx="8915400" cy="4379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38276" y="274640"/>
            <a:ext cx="69840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276" y="2471738"/>
            <a:ext cx="698400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>
                <a:solidFill>
                  <a:schemeClr val="bg1"/>
                </a:solidFill>
              </a:rPr>
              <a:t>cOAlition S </a:t>
            </a:r>
            <a:r>
              <a:rPr lang="nl-NL" sz="1000" dirty="0">
                <a:solidFill>
                  <a:schemeClr val="bg2"/>
                </a:solidFill>
              </a:rPr>
              <a:t>I </a:t>
            </a:r>
            <a:fld id="{77ACBCB9-9CBE-47EC-808D-8B09835A86EF}" type="slidenum">
              <a:rPr lang="nl-NL" sz="1000" smtClean="0">
                <a:solidFill>
                  <a:schemeClr val="bg2"/>
                </a:solidFill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nl-NL" sz="1000" dirty="0">
                <a:solidFill>
                  <a:schemeClr val="bg2"/>
                </a:solidFill>
              </a:rPr>
              <a:t> </a:t>
            </a:r>
          </a:p>
          <a:p>
            <a:pPr algn="l" eaLnBrk="0" hangingPunct="0">
              <a:spcBef>
                <a:spcPct val="0"/>
              </a:spcBef>
            </a:pPr>
            <a:endParaRPr lang="nl-NL" sz="1000" dirty="0">
              <a:solidFill>
                <a:srgbClr val="BEE3EA"/>
              </a:solidFill>
            </a:endParaRPr>
          </a:p>
        </p:txBody>
      </p:sp>
      <p:pic>
        <p:nvPicPr>
          <p:cNvPr id="219144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838" y="2468563"/>
            <a:ext cx="487362" cy="4873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55" r:id="rId2"/>
  </p:sldLayoutIdLst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000">
          <a:solidFill>
            <a:srgbClr val="EF7D00"/>
          </a:solidFill>
          <a:latin typeface="+mn-lt"/>
          <a:ea typeface="+mn-ea"/>
          <a:cs typeface="+mn-cs"/>
        </a:defRPr>
      </a:lvl1pPr>
      <a:lvl2pPr marL="0" indent="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HelveticaNeueLT Std Lt" pitchFamily="34" charset="0"/>
          <a:cs typeface="+mn-cs"/>
        </a:defRPr>
      </a:lvl2pPr>
      <a:lvl3pPr marL="358775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538163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ellcome.figshare.com/" TargetMode="External"/><Relationship Id="rId5" Type="http://schemas.openxmlformats.org/officeDocument/2006/relationships/hyperlink" Target="https://zenodo.org/record/3406178#.XhH0-i2ZNiN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52648"/>
            <a:ext cx="7704000" cy="20967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sz="3200" dirty="0"/>
              <a:t>  El Pla S d’open access: </a:t>
            </a:r>
            <a:br>
              <a:rPr lang="nl-BE" sz="3200" dirty="0"/>
            </a:br>
            <a:r>
              <a:rPr lang="nl-BE" sz="3200" dirty="0"/>
              <a:t>  reptes i oportunitats  </a:t>
            </a:r>
            <a:r>
              <a:rPr lang="nl-BE" sz="2400" dirty="0"/>
              <a:t>(en angles)</a:t>
            </a:r>
            <a:br>
              <a:rPr lang="en-US" sz="3200" dirty="0"/>
            </a:br>
            <a:endParaRPr lang="nl-B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338536"/>
            <a:ext cx="7704000" cy="2354094"/>
          </a:xfrm>
        </p:spPr>
        <p:txBody>
          <a:bodyPr/>
          <a:lstStyle/>
          <a:p>
            <a:r>
              <a:rPr lang="nl-BE" sz="2400" dirty="0"/>
              <a:t>   </a:t>
            </a:r>
            <a:br>
              <a:rPr lang="nl-BE" sz="2400" dirty="0"/>
            </a:br>
            <a:r>
              <a:rPr lang="nl-BE" sz="2400" dirty="0"/>
              <a:t>    </a:t>
            </a:r>
            <a:r>
              <a:rPr lang="nl-BE" dirty="0"/>
              <a:t>Webinar</a:t>
            </a:r>
            <a:r>
              <a:rPr lang="nl-BE"/>
              <a:t>: la </a:t>
            </a:r>
            <a:r>
              <a:rPr lang="nl-BE" dirty="0"/>
              <a:t>politica d’Open Access a la UB,</a:t>
            </a:r>
            <a:br>
              <a:rPr lang="nl-BE" dirty="0"/>
            </a:br>
            <a:r>
              <a:rPr lang="nl-BE" dirty="0"/>
              <a:t>   Universitat de Barcelona, 27/05/2020</a:t>
            </a:r>
            <a:br>
              <a:rPr lang="nl-BE" dirty="0"/>
            </a:br>
            <a:r>
              <a:rPr lang="nl-BE" dirty="0"/>
              <a:t>   </a:t>
            </a:r>
            <a:endParaRPr lang="nl-BE" sz="100" dirty="0"/>
          </a:p>
          <a:p>
            <a:r>
              <a:rPr lang="nl-BE" dirty="0"/>
              <a:t>   </a:t>
            </a:r>
            <a:r>
              <a:rPr lang="nl-BE" sz="2400" dirty="0"/>
              <a:t>Johan Rooryck | </a:t>
            </a:r>
            <a:r>
              <a:rPr lang="nl-BE" sz="2000" dirty="0"/>
              <a:t>Open Access Champion, cOAlition S</a:t>
            </a:r>
            <a:br>
              <a:rPr lang="nl-BE" sz="2400" dirty="0"/>
            </a:b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4172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53" y="454529"/>
            <a:ext cx="8502659" cy="9951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 err="1"/>
              <a:t>Implementation</a:t>
            </a:r>
            <a:r>
              <a:rPr lang="fr-FR" b="1" dirty="0"/>
              <a:t> guidance:</a:t>
            </a:r>
            <a:br>
              <a:rPr lang="fr-FR" b="1" dirty="0"/>
            </a:br>
            <a:r>
              <a:rPr lang="fr-FR" b="1" dirty="0"/>
              <a:t>Transformative arrangements (1)</a:t>
            </a:r>
            <a:endParaRPr lang="en-GB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9E5A3C6-F297-6248-B711-751598ADBE62}"/>
              </a:ext>
            </a:extLst>
          </p:cNvPr>
          <p:cNvSpPr txBox="1">
            <a:spLocks/>
          </p:cNvSpPr>
          <p:nvPr/>
        </p:nvSpPr>
        <p:spPr bwMode="auto">
          <a:xfrm>
            <a:off x="829305" y="4764380"/>
            <a:ext cx="5561767" cy="9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endParaRPr lang="en-GB" sz="2000" kern="0" dirty="0"/>
          </a:p>
          <a:p>
            <a:pPr marL="0" indent="0">
              <a:buFontTx/>
              <a:buNone/>
            </a:pPr>
            <a:br>
              <a:rPr lang="en-GB" kern="0" dirty="0"/>
            </a:br>
            <a:endParaRPr lang="en-GB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656017-40AC-6F42-827B-5AF8799034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556">
                        <a14:foregroundMark x1="24889" y1="37333" x2="24889" y2="37333"/>
                        <a14:foregroundMark x1="60444" y1="74667" x2="60444" y2="74667"/>
                        <a14:foregroundMark x1="51111" y1="33333" x2="51111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13136"/>
            <a:ext cx="1080074" cy="1047313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B0E4738-FB4C-ED4D-B543-18C7880B8D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8921" y="1895252"/>
            <a:ext cx="8649273" cy="459263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Plan S supports three strategies:</a:t>
            </a:r>
            <a:br>
              <a:rPr lang="en-GB" b="1" dirty="0"/>
            </a:br>
            <a:endParaRPr lang="en-GB" sz="1050" b="1" dirty="0"/>
          </a:p>
          <a:p>
            <a:pPr marL="687894" lvl="1" indent="-422041">
              <a:buFont typeface="+mj-lt"/>
              <a:buAutoNum type="arabicPeriod"/>
            </a:pPr>
            <a:r>
              <a:rPr lang="en-GB" b="1" i="1" dirty="0"/>
              <a:t>Transformative agreements </a:t>
            </a:r>
            <a:r>
              <a:rPr lang="en-GB" b="1" dirty="0"/>
              <a:t>(TAs) </a:t>
            </a:r>
          </a:p>
          <a:p>
            <a:pPr marL="265853" lvl="1" indent="0">
              <a:buNone/>
            </a:pPr>
            <a:endParaRPr lang="en-GB" sz="1200" b="1" dirty="0"/>
          </a:p>
          <a:p>
            <a:pPr lvl="2"/>
            <a:r>
              <a:rPr lang="en-GB" dirty="0"/>
              <a:t> TAs are contracts between library consortia</a:t>
            </a:r>
            <a:br>
              <a:rPr lang="en-GB" dirty="0"/>
            </a:br>
            <a:r>
              <a:rPr lang="en-GB" dirty="0"/>
              <a:t> and publishers that convert current subscription</a:t>
            </a:r>
            <a:br>
              <a:rPr lang="en-GB" dirty="0"/>
            </a:br>
            <a:r>
              <a:rPr lang="en-GB" dirty="0"/>
              <a:t> costs into Open Access publishing costs.</a:t>
            </a:r>
          </a:p>
          <a:p>
            <a:pPr lvl="2"/>
            <a:r>
              <a:rPr lang="en-GB" dirty="0"/>
              <a:t> OA2020 promotes TAs to accelerate </a:t>
            </a:r>
            <a:br>
              <a:rPr lang="en-GB" dirty="0"/>
            </a:br>
            <a:r>
              <a:rPr lang="en-GB" dirty="0"/>
              <a:t> the transition to Open Access </a:t>
            </a:r>
          </a:p>
          <a:p>
            <a:pPr lvl="2"/>
            <a:r>
              <a:rPr lang="en-GB" b="1" dirty="0"/>
              <a:t> OA2020 aims for cost-neutral </a:t>
            </a:r>
            <a:r>
              <a:rPr lang="en-GB" b="1" dirty="0" err="1"/>
              <a:t>TAs.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(i.e. subscription cost to Publish &amp; Read)</a:t>
            </a:r>
            <a:br>
              <a:rPr lang="en-GB" sz="2800" b="1" dirty="0"/>
            </a:b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017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53" y="454529"/>
            <a:ext cx="8502659" cy="9951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 err="1"/>
              <a:t>Implementation</a:t>
            </a:r>
            <a:r>
              <a:rPr lang="fr-FR" b="1" dirty="0"/>
              <a:t> guidance:</a:t>
            </a:r>
            <a:br>
              <a:rPr lang="fr-FR" b="1" dirty="0"/>
            </a:br>
            <a:r>
              <a:rPr lang="fr-FR" b="1" dirty="0"/>
              <a:t>Transformative arrangements (1): ESAC</a:t>
            </a:r>
            <a:endParaRPr lang="en-GB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9E5A3C6-F297-6248-B711-751598ADBE62}"/>
              </a:ext>
            </a:extLst>
          </p:cNvPr>
          <p:cNvSpPr txBox="1">
            <a:spLocks/>
          </p:cNvSpPr>
          <p:nvPr/>
        </p:nvSpPr>
        <p:spPr bwMode="auto">
          <a:xfrm>
            <a:off x="829305" y="4764380"/>
            <a:ext cx="5561767" cy="9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endParaRPr lang="en-GB" sz="2000" kern="0" dirty="0"/>
          </a:p>
          <a:p>
            <a:pPr marL="0" indent="0">
              <a:buFontTx/>
              <a:buNone/>
            </a:pPr>
            <a:br>
              <a:rPr lang="en-GB" kern="0" dirty="0"/>
            </a:br>
            <a:endParaRPr lang="en-GB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656017-40AC-6F42-827B-5AF8799034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556">
                        <a14:foregroundMark x1="24889" y1="37333" x2="24889" y2="37333"/>
                        <a14:foregroundMark x1="60444" y1="74667" x2="60444" y2="74667"/>
                        <a14:foregroundMark x1="51111" y1="33333" x2="51111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13136"/>
            <a:ext cx="1080074" cy="1047313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5FF7284-302B-7A4D-B2C9-CFDACB7BF8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785" y="1889186"/>
            <a:ext cx="8517409" cy="4860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err="1"/>
              <a:t>cOAlition</a:t>
            </a:r>
            <a:r>
              <a:rPr lang="en-GB" dirty="0"/>
              <a:t> S encourages publishers, institutions, </a:t>
            </a:r>
            <a:br>
              <a:rPr lang="en-GB" dirty="0"/>
            </a:br>
            <a:r>
              <a:rPr lang="en-GB" dirty="0"/>
              <a:t>and library consortia to enter into TAs that </a:t>
            </a:r>
            <a:br>
              <a:rPr lang="en-GB" dirty="0"/>
            </a:br>
            <a:r>
              <a:rPr lang="en-GB" dirty="0"/>
              <a:t>adhere to Plan S principles and ESAC guidelines. </a:t>
            </a:r>
          </a:p>
          <a:p>
            <a:pPr>
              <a:spcAft>
                <a:spcPts val="1200"/>
              </a:spcAft>
            </a:pPr>
            <a:r>
              <a:rPr lang="en-GB" dirty="0"/>
              <a:t>Temporary and transitional [Plan S – end 2024]</a:t>
            </a:r>
          </a:p>
          <a:p>
            <a:pPr>
              <a:spcAft>
                <a:spcPts val="1200"/>
              </a:spcAft>
            </a:pPr>
            <a:r>
              <a:rPr lang="en-GB" dirty="0"/>
              <a:t>Authors retain copyright [Plan S – non-negotiable]</a:t>
            </a:r>
          </a:p>
          <a:p>
            <a:pPr>
              <a:spcAft>
                <a:spcPts val="1200"/>
              </a:spcAft>
            </a:pPr>
            <a:r>
              <a:rPr lang="en-GB" dirty="0"/>
              <a:t>Agreements must be transparent.</a:t>
            </a:r>
          </a:p>
          <a:p>
            <a:pPr>
              <a:spcAft>
                <a:spcPts val="1200"/>
              </a:spcAft>
            </a:pPr>
            <a:r>
              <a:rPr lang="en-GB" dirty="0"/>
              <a:t>Experience shows that national (library) consortia </a:t>
            </a:r>
            <a:br>
              <a:rPr lang="en-GB" dirty="0"/>
            </a:br>
            <a:r>
              <a:rPr lang="en-GB" dirty="0"/>
              <a:t>teaming up with national funders are best equipped </a:t>
            </a:r>
            <a:br>
              <a:rPr lang="en-GB" dirty="0"/>
            </a:br>
            <a:r>
              <a:rPr lang="en-GB" dirty="0"/>
              <a:t>to negotiate successful </a:t>
            </a:r>
            <a:r>
              <a:rPr lang="en-GB" dirty="0" err="1"/>
              <a:t>TAs.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6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86D001-EC7E-5148-BB58-60B962CC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911" y="1753348"/>
            <a:ext cx="3683164" cy="2071779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B06D008-6209-7848-98E3-FE0F28C1CA43}"/>
              </a:ext>
            </a:extLst>
          </p:cNvPr>
          <p:cNvSpPr txBox="1">
            <a:spLocks/>
          </p:cNvSpPr>
          <p:nvPr/>
        </p:nvSpPr>
        <p:spPr bwMode="auto">
          <a:xfrm>
            <a:off x="218554" y="3778066"/>
            <a:ext cx="8502658" cy="295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/>
              <a:t>Societies can use this Transformative Model Agreement </a:t>
            </a:r>
            <a:br>
              <a:rPr lang="en-US" kern="0" dirty="0"/>
            </a:br>
            <a:r>
              <a:rPr lang="en-US" kern="0" dirty="0"/>
              <a:t>as early as 2020</a:t>
            </a:r>
          </a:p>
          <a:p>
            <a:r>
              <a:rPr lang="en-GB" dirty="0"/>
              <a:t>Libraries continue to pay their old subscription in exchange for immediate Open Access of all journal content. No APCs. </a:t>
            </a:r>
            <a:endParaRPr lang="en-US" kern="0" dirty="0"/>
          </a:p>
          <a:p>
            <a:r>
              <a:rPr lang="en-GB" dirty="0"/>
              <a:t>The Microbiology Society is negotiating a TMA for its 6 journals with the help of JISC.</a:t>
            </a:r>
          </a:p>
          <a:p>
            <a:r>
              <a:rPr lang="en-GB" dirty="0">
                <a:hlinkClick r:id="rId5"/>
              </a:rPr>
              <a:t>https://zenodo.org/record/3406178#.XhH0-i2ZNiN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br>
              <a:rPr lang="en-GB" sz="2800" b="1" kern="0" dirty="0"/>
            </a:br>
            <a:endParaRPr lang="en-GB" sz="2800" b="1" kern="0" dirty="0"/>
          </a:p>
          <a:p>
            <a:pPr lvl="1"/>
            <a:endParaRPr lang="en-US" kern="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br>
              <a:rPr lang="en-GB" sz="2800" b="1" kern="0" dirty="0"/>
            </a:br>
            <a:endParaRPr lang="en-GB" sz="2800" b="1" kern="0" dirty="0"/>
          </a:p>
          <a:p>
            <a:pPr marL="288000" lvl="1" indent="0">
              <a:buFontTx/>
              <a:buNone/>
            </a:pPr>
            <a:endParaRPr lang="en-GB" kern="0" dirty="0"/>
          </a:p>
          <a:p>
            <a:pPr lvl="1"/>
            <a:endParaRPr lang="en-GB" b="1" kern="0" dirty="0"/>
          </a:p>
          <a:p>
            <a:pPr marL="288000" lvl="1" indent="0">
              <a:buFontTx/>
              <a:buNone/>
            </a:pPr>
            <a:endParaRPr lang="en-GB" b="1" kern="0" dirty="0"/>
          </a:p>
          <a:p>
            <a:pPr lvl="1"/>
            <a:endParaRPr lang="en-GB" b="1" kern="0" dirty="0"/>
          </a:p>
          <a:p>
            <a:pPr marL="576000" lvl="2" indent="0">
              <a:buFontTx/>
              <a:buNone/>
            </a:pPr>
            <a:endParaRPr lang="en-GB" b="1" kern="0" dirty="0"/>
          </a:p>
          <a:p>
            <a:pPr marL="288000" lvl="1" indent="0">
              <a:buFontTx/>
              <a:buNone/>
            </a:pPr>
            <a:endParaRPr lang="en-GB" sz="1300" b="1" i="1" kern="0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kern="0" dirty="0"/>
          </a:p>
          <a:p>
            <a:pPr marL="0" indent="0">
              <a:buFontTx/>
              <a:buNone/>
            </a:pPr>
            <a:endParaRPr lang="nl-BE" kern="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77FC5BE-E8CD-054E-B8AA-8FBE1EBF94EF}"/>
              </a:ext>
            </a:extLst>
          </p:cNvPr>
          <p:cNvSpPr txBox="1">
            <a:spLocks/>
          </p:cNvSpPr>
          <p:nvPr/>
        </p:nvSpPr>
        <p:spPr bwMode="auto">
          <a:xfrm>
            <a:off x="294753" y="1659162"/>
            <a:ext cx="5485562" cy="213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i="1" dirty="0"/>
              <a:t>2. Transformative model agreements</a:t>
            </a:r>
          </a:p>
          <a:p>
            <a:pPr marL="0" indent="0">
              <a:buNone/>
            </a:pPr>
            <a:r>
              <a:rPr lang="en-GB" dirty="0"/>
              <a:t>  Report, Model Agreement, and</a:t>
            </a:r>
            <a:br>
              <a:rPr lang="en-GB" dirty="0"/>
            </a:br>
            <a:r>
              <a:rPr lang="en-GB" dirty="0"/>
              <a:t>  implementation toolkit published </a:t>
            </a:r>
            <a:br>
              <a:rPr lang="en-GB" dirty="0"/>
            </a:br>
            <a:r>
              <a:rPr lang="en-GB" dirty="0"/>
              <a:t>  on 12 September 2019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hlinkClick r:id="rId6"/>
              </a:rPr>
              <a:t>https://wellcome.figshare.com/</a:t>
            </a:r>
            <a:endParaRPr lang="en-GB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br>
              <a:rPr lang="en-GB" sz="2800" b="1" kern="0" dirty="0"/>
            </a:br>
            <a:endParaRPr lang="en-GB" sz="2800" b="1" kern="0" dirty="0"/>
          </a:p>
          <a:p>
            <a:pPr marL="288000" lvl="1" indent="0">
              <a:buNone/>
            </a:pPr>
            <a:endParaRPr lang="en-GB" b="1" kern="0" dirty="0"/>
          </a:p>
          <a:p>
            <a:pPr marL="288000" lvl="1" indent="0">
              <a:buFontTx/>
              <a:buNone/>
            </a:pPr>
            <a:endParaRPr lang="en-GB" b="1" kern="0" dirty="0"/>
          </a:p>
          <a:p>
            <a:pPr marL="288000" lvl="1" indent="0">
              <a:buNone/>
            </a:pPr>
            <a:endParaRPr lang="en-GB" b="1" kern="0" dirty="0"/>
          </a:p>
          <a:p>
            <a:pPr marL="576000" lvl="2" indent="0">
              <a:buFontTx/>
              <a:buNone/>
            </a:pPr>
            <a:endParaRPr lang="en-GB" b="1" kern="0" dirty="0"/>
          </a:p>
          <a:p>
            <a:pPr marL="288000" lvl="1" indent="0">
              <a:buFontTx/>
              <a:buNone/>
            </a:pPr>
            <a:endParaRPr lang="en-GB" sz="1300" b="1" i="1" kern="0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kern="0" dirty="0"/>
          </a:p>
          <a:p>
            <a:pPr marL="0" indent="0">
              <a:buFontTx/>
              <a:buNone/>
            </a:pPr>
            <a:endParaRPr lang="nl-BE" kern="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149BC98-6868-7C42-97DF-AE351613FCCA}"/>
              </a:ext>
            </a:extLst>
          </p:cNvPr>
          <p:cNvSpPr txBox="1">
            <a:spLocks/>
          </p:cNvSpPr>
          <p:nvPr/>
        </p:nvSpPr>
        <p:spPr bwMode="auto">
          <a:xfrm>
            <a:off x="218553" y="500062"/>
            <a:ext cx="8502659" cy="9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2pPr>
            <a:lvl3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3pPr>
            <a:lvl4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4pPr>
            <a:lvl5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err="1"/>
              <a:t>Implementation</a:t>
            </a:r>
            <a:r>
              <a:rPr lang="fr-FR" b="1" kern="0" dirty="0"/>
              <a:t> guidance:</a:t>
            </a:r>
            <a:br>
              <a:rPr lang="fr-FR" b="1" kern="0" dirty="0"/>
            </a:br>
            <a:r>
              <a:rPr lang="fr-FR" b="1" kern="0" dirty="0"/>
              <a:t>Transformative arrangements (2)</a:t>
            </a:r>
            <a:endParaRPr lang="en-GB" b="1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029286-CA06-AD4F-824B-3BCD8AAF08C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556">
                        <a14:foregroundMark x1="24889" y1="37333" x2="24889" y2="37333"/>
                        <a14:foregroundMark x1="60444" y1="74667" x2="60444" y2="74667"/>
                        <a14:foregroundMark x1="51111" y1="33333" x2="51111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34" y="336092"/>
            <a:ext cx="1080074" cy="10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4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53" y="454529"/>
            <a:ext cx="8502659" cy="9951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 err="1"/>
              <a:t>Implementation</a:t>
            </a:r>
            <a:r>
              <a:rPr lang="fr-FR" b="1" dirty="0"/>
              <a:t> guidance:</a:t>
            </a:r>
            <a:br>
              <a:rPr lang="fr-FR" b="1" dirty="0"/>
            </a:br>
            <a:r>
              <a:rPr lang="fr-FR" b="1" dirty="0"/>
              <a:t>Transformative arrangements (3)</a:t>
            </a:r>
            <a:endParaRPr lang="en-GB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9E5A3C6-F297-6248-B711-751598ADBE62}"/>
              </a:ext>
            </a:extLst>
          </p:cNvPr>
          <p:cNvSpPr txBox="1">
            <a:spLocks/>
          </p:cNvSpPr>
          <p:nvPr/>
        </p:nvSpPr>
        <p:spPr bwMode="auto">
          <a:xfrm>
            <a:off x="829305" y="4764380"/>
            <a:ext cx="5561767" cy="9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endParaRPr lang="en-GB" sz="2000" kern="0" dirty="0"/>
          </a:p>
          <a:p>
            <a:pPr marL="0" indent="0">
              <a:buFontTx/>
              <a:buNone/>
            </a:pPr>
            <a:br>
              <a:rPr lang="en-GB" kern="0" dirty="0"/>
            </a:br>
            <a:endParaRPr lang="en-GB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656017-40AC-6F42-827B-5AF8799034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556">
                        <a14:foregroundMark x1="24889" y1="37333" x2="24889" y2="37333"/>
                        <a14:foregroundMark x1="60444" y1="74667" x2="60444" y2="74667"/>
                        <a14:foregroundMark x1="51111" y1="33333" x2="51111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13136"/>
            <a:ext cx="1080074" cy="1047313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1C7E483-71DF-3346-B029-8648821058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4554" y="1360449"/>
            <a:ext cx="8939718" cy="5180953"/>
          </a:xfrm>
        </p:spPr>
        <p:txBody>
          <a:bodyPr/>
          <a:lstStyle/>
          <a:p>
            <a:pPr marL="0" indent="0">
              <a:buNone/>
            </a:pPr>
            <a:endParaRPr lang="en-GB" sz="2200" dirty="0"/>
          </a:p>
          <a:p>
            <a:pPr marL="422041" indent="-422041">
              <a:buFont typeface="+mj-lt"/>
              <a:buAutoNum type="arabicPeriod" startAt="3"/>
            </a:pPr>
            <a:r>
              <a:rPr lang="en-GB" b="1" i="1" dirty="0"/>
              <a:t>Transformative journals</a:t>
            </a:r>
            <a:r>
              <a:rPr lang="en-GB" b="1" dirty="0"/>
              <a:t> </a:t>
            </a:r>
            <a:br>
              <a:rPr lang="en-GB" b="1" dirty="0"/>
            </a:br>
            <a:br>
              <a:rPr lang="en-GB" sz="1400" dirty="0"/>
            </a:br>
            <a:r>
              <a:rPr lang="en-GB" dirty="0"/>
              <a:t>A framework for journal transitions where: </a:t>
            </a:r>
          </a:p>
          <a:p>
            <a:pPr lvl="2"/>
            <a:r>
              <a:rPr lang="en-GB" dirty="0"/>
              <a:t>The share of Open Access content is gradually increased with at least 5% in absolute terms and at least 15% in relative terms, year-on-year</a:t>
            </a:r>
          </a:p>
          <a:p>
            <a:pPr lvl="2"/>
            <a:r>
              <a:rPr lang="en-GB" dirty="0"/>
              <a:t>Subscription costs decrease as income from Open Access fees increases (no double payments)</a:t>
            </a:r>
          </a:p>
          <a:p>
            <a:pPr lvl="2"/>
            <a:r>
              <a:rPr lang="en-GB" dirty="0"/>
              <a:t>The journal commits to transition to full </a:t>
            </a:r>
            <a:br>
              <a:rPr lang="en-GB" dirty="0"/>
            </a:br>
            <a:r>
              <a:rPr lang="en-GB" dirty="0"/>
              <a:t>Open Access and no later than when 75% of research content is published Open Access</a:t>
            </a:r>
          </a:p>
        </p:txBody>
      </p:sp>
    </p:spTree>
    <p:extLst>
      <p:ext uri="{BB962C8B-B14F-4D97-AF65-F5344CB8AC3E}">
        <p14:creationId xmlns:p14="http://schemas.microsoft.com/office/powerpoint/2010/main" val="160248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955364"/>
            <a:ext cx="9014791" cy="4902636"/>
          </a:xfrm>
        </p:spPr>
        <p:txBody>
          <a:bodyPr/>
          <a:lstStyle/>
          <a:p>
            <a:pPr lvl="1"/>
            <a:r>
              <a:rPr lang="en-GB" dirty="0"/>
              <a:t>Making it easy: a </a:t>
            </a:r>
            <a:r>
              <a:rPr lang="en-GB" i="1" dirty="0"/>
              <a:t>Journal Checker Tool, </a:t>
            </a:r>
            <a:r>
              <a:rPr lang="en-GB" dirty="0"/>
              <a:t>available on 1 January 2021, that allows researchers to identify journals that enable compliance with Plan S. </a:t>
            </a:r>
          </a:p>
          <a:p>
            <a:pPr lvl="1"/>
            <a:r>
              <a:rPr lang="en-US" dirty="0"/>
              <a:t>A supplier has now been selected, work has started.</a:t>
            </a:r>
            <a:endParaRPr lang="en-GB" dirty="0"/>
          </a:p>
          <a:p>
            <a:pPr lvl="1"/>
            <a:r>
              <a:rPr lang="en-US" dirty="0"/>
              <a:t>The initial focus will be on identifying publishing venues that:</a:t>
            </a:r>
          </a:p>
          <a:p>
            <a:pPr lvl="2"/>
            <a:r>
              <a:rPr lang="en-US" dirty="0"/>
              <a:t>offer a route to compliance, as set out </a:t>
            </a:r>
            <a:br>
              <a:rPr lang="en-US" dirty="0"/>
            </a:br>
            <a:r>
              <a:rPr lang="en-US" dirty="0"/>
              <a:t>in the </a:t>
            </a:r>
            <a:r>
              <a:rPr lang="en-US" i="1" dirty="0"/>
              <a:t>Implementation</a:t>
            </a:r>
            <a:r>
              <a:rPr lang="en-US" dirty="0"/>
              <a:t> of Plan S</a:t>
            </a:r>
          </a:p>
          <a:p>
            <a:pPr lvl="2"/>
            <a:r>
              <a:rPr lang="en-US" dirty="0"/>
              <a:t>offer a CC-BY option to all researchers </a:t>
            </a:r>
            <a:br>
              <a:rPr lang="en-US" dirty="0"/>
            </a:br>
            <a:r>
              <a:rPr lang="en-US" dirty="0"/>
              <a:t>working under a Plan S policy</a:t>
            </a:r>
          </a:p>
          <a:p>
            <a:pPr lvl="2"/>
            <a:r>
              <a:rPr lang="en-US" dirty="0"/>
              <a:t>allow the author to retain copyright</a:t>
            </a:r>
          </a:p>
          <a:p>
            <a:pPr lvl="2"/>
            <a:endParaRPr lang="en-US" dirty="0"/>
          </a:p>
          <a:p>
            <a:pPr lvl="1"/>
            <a:endParaRPr lang="en-GB" dirty="0"/>
          </a:p>
          <a:p>
            <a:pPr marL="288000" lvl="1" indent="0">
              <a:buNone/>
            </a:pPr>
            <a:endParaRPr lang="en-GB" dirty="0"/>
          </a:p>
          <a:p>
            <a:pPr marL="288000" lvl="1" indent="0">
              <a:buNone/>
            </a:pPr>
            <a:endParaRPr lang="en-GB" dirty="0"/>
          </a:p>
          <a:p>
            <a:pPr lvl="1"/>
            <a:endParaRPr lang="en-GB" b="1" dirty="0"/>
          </a:p>
          <a:p>
            <a:pPr marL="288000" lvl="1" indent="0">
              <a:buNone/>
            </a:pPr>
            <a:endParaRPr lang="en-GB" b="1" dirty="0"/>
          </a:p>
          <a:p>
            <a:pPr lvl="1"/>
            <a:endParaRPr lang="en-GB" b="1" dirty="0"/>
          </a:p>
          <a:p>
            <a:pPr marL="576000" lvl="2" indent="0">
              <a:buNone/>
            </a:pPr>
            <a:endParaRPr lang="en-GB" b="1" dirty="0"/>
          </a:p>
          <a:p>
            <a:pPr marL="288000" lvl="1" indent="0">
              <a:buNone/>
            </a:pPr>
            <a:endParaRPr lang="en-GB" sz="1300" b="1" i="1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753" y="462396"/>
            <a:ext cx="8978247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b="1" dirty="0"/>
              <a:t>Implementation:</a:t>
            </a:r>
            <a:br>
              <a:rPr lang="nl-BE" b="1" dirty="0"/>
            </a:br>
            <a:r>
              <a:rPr lang="nl-BE" b="1" dirty="0"/>
              <a:t>Developing a Journal Checker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23F37-170B-B54D-B92F-EB06EEF5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100000" l="873" r="100000">
                        <a14:foregroundMark x1="17031" y1="41364" x2="17031" y2="41364"/>
                        <a14:foregroundMark x1="28384" y1="13182" x2="28384" y2="13182"/>
                        <a14:foregroundMark x1="54585" y1="25909" x2="54585" y2="25909"/>
                        <a14:foregroundMark x1="62882" y1="40909" x2="62882" y2="40909"/>
                        <a14:foregroundMark x1="62882" y1="55455" x2="62882" y2="5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6676"/>
            <a:ext cx="1112858" cy="10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746245"/>
            <a:ext cx="5035512" cy="4902636"/>
          </a:xfrm>
        </p:spPr>
        <p:txBody>
          <a:bodyPr/>
          <a:lstStyle/>
          <a:p>
            <a:pPr lvl="1"/>
            <a:r>
              <a:rPr lang="en-GB" dirty="0"/>
              <a:t>Working with researcher groups to ensure we understand their concerns and find ways of mitigating them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Ambassador network established – to engage with research community and share concerns with cOAlition S leadership team</a:t>
            </a:r>
          </a:p>
          <a:p>
            <a:pPr marL="288000" lvl="1" indent="0">
              <a:buNone/>
            </a:pPr>
            <a:endParaRPr lang="en-GB" dirty="0"/>
          </a:p>
          <a:p>
            <a:pPr marL="288000" lvl="1" indent="0">
              <a:buNone/>
            </a:pPr>
            <a:endParaRPr lang="en-GB" dirty="0"/>
          </a:p>
          <a:p>
            <a:pPr marL="288000" lvl="1" indent="0">
              <a:buNone/>
            </a:pPr>
            <a:endParaRPr lang="en-GB" dirty="0"/>
          </a:p>
          <a:p>
            <a:pPr lvl="1"/>
            <a:endParaRPr lang="en-GB" b="1" dirty="0"/>
          </a:p>
          <a:p>
            <a:pPr marL="288000" lvl="1" indent="0">
              <a:buNone/>
            </a:pPr>
            <a:endParaRPr lang="en-GB" b="1" dirty="0"/>
          </a:p>
          <a:p>
            <a:pPr lvl="1"/>
            <a:endParaRPr lang="en-GB" b="1" dirty="0"/>
          </a:p>
          <a:p>
            <a:pPr marL="576000" lvl="2" indent="0">
              <a:buNone/>
            </a:pPr>
            <a:endParaRPr lang="en-GB" b="1" dirty="0"/>
          </a:p>
          <a:p>
            <a:pPr marL="288000" lvl="1" indent="0">
              <a:buNone/>
            </a:pPr>
            <a:endParaRPr lang="en-GB" sz="1300" b="1" i="1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753" y="462396"/>
            <a:ext cx="8978247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b="1" dirty="0"/>
              <a:t>Working with key stakeholders: </a:t>
            </a:r>
            <a:br>
              <a:rPr lang="nl-BE" b="1" dirty="0"/>
            </a:br>
            <a:r>
              <a:rPr lang="nl-BE" b="1" dirty="0"/>
              <a:t>researchers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1946B7-BD7A-4CA0-9E4C-E59CA30AA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0" b="100000" l="0" r="100000">
                        <a14:foregroundMark x1="17681" y1="12913" x2="17681" y2="12913"/>
                        <a14:foregroundMark x1="39734" y1="14331" x2="39734" y2="14331"/>
                        <a14:foregroundMark x1="67110" y1="15591" x2="67110" y2="15591"/>
                        <a14:foregroundMark x1="82129" y1="15433" x2="82129" y2="15433"/>
                        <a14:foregroundMark x1="84791" y1="34961" x2="84791" y2="34961"/>
                        <a14:foregroundMark x1="63118" y1="37638" x2="63118" y2="37638"/>
                        <a14:foregroundMark x1="37452" y1="37323" x2="37452" y2="37323"/>
                        <a14:foregroundMark x1="17110" y1="36850" x2="17110" y2="36850"/>
                        <a14:foregroundMark x1="18441" y1="58740" x2="18441" y2="58740"/>
                        <a14:foregroundMark x1="44106" y1="60157" x2="44106" y2="60157"/>
                        <a14:foregroundMark x1="56274" y1="61575" x2="57795" y2="61732"/>
                        <a14:foregroundMark x1="78707" y1="60787" x2="78707" y2="60787"/>
                        <a14:foregroundMark x1="63878" y1="80787" x2="63878" y2="80787"/>
                        <a14:foregroundMark x1="39163" y1="82992" x2="39163" y2="82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9052" y="1644006"/>
            <a:ext cx="4108488" cy="4959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323F37-170B-B54D-B92F-EB06EEF5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3" b="100000" l="873" r="100000">
                        <a14:foregroundMark x1="17031" y1="41364" x2="17031" y2="41364"/>
                        <a14:foregroundMark x1="28384" y1="13182" x2="28384" y2="13182"/>
                        <a14:foregroundMark x1="54585" y1="25909" x2="54585" y2="25909"/>
                        <a14:foregroundMark x1="62882" y1="40909" x2="62882" y2="40909"/>
                        <a14:foregroundMark x1="62882" y1="55455" x2="62882" y2="5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6676"/>
            <a:ext cx="1112858" cy="10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845636"/>
            <a:ext cx="4303643" cy="4902636"/>
          </a:xfrm>
        </p:spPr>
        <p:txBody>
          <a:bodyPr/>
          <a:lstStyle/>
          <a:p>
            <a:pPr lvl="1"/>
            <a:r>
              <a:rPr lang="en-GB" dirty="0" err="1"/>
              <a:t>cOAlition</a:t>
            </a:r>
            <a:r>
              <a:rPr lang="en-GB" dirty="0"/>
              <a:t> S has established a Task Force to measure the impact of Plan S on ECRs, including representatives from </a:t>
            </a:r>
            <a:br>
              <a:rPr lang="en-GB" dirty="0"/>
            </a:br>
            <a:r>
              <a:rPr lang="en-GB" dirty="0"/>
              <a:t>4 ECR organizations: </a:t>
            </a:r>
            <a:br>
              <a:rPr lang="en-GB" dirty="0"/>
            </a:br>
            <a:br>
              <a:rPr lang="en-GB" dirty="0"/>
            </a:br>
            <a:r>
              <a:rPr lang="en-GB" i="1" dirty="0"/>
              <a:t>Global Young Academy </a:t>
            </a:r>
            <a:r>
              <a:rPr lang="en-GB" dirty="0"/>
              <a:t>(GYA), </a:t>
            </a:r>
            <a:r>
              <a:rPr lang="en-GB" i="1" dirty="0"/>
              <a:t>Young Academy Europe </a:t>
            </a:r>
            <a:r>
              <a:rPr lang="en-GB" dirty="0"/>
              <a:t>(YAE), </a:t>
            </a:r>
            <a:r>
              <a:rPr lang="en-GB" i="1" dirty="0"/>
              <a:t>Marie Curie Alumni Association </a:t>
            </a:r>
            <a:r>
              <a:rPr lang="en-GB" dirty="0"/>
              <a:t>(MCAA), and </a:t>
            </a:r>
            <a:r>
              <a:rPr lang="en-GB" i="1" dirty="0" err="1"/>
              <a:t>EuroDoc</a:t>
            </a:r>
            <a:r>
              <a:rPr lang="en-GB" dirty="0"/>
              <a:t>. </a:t>
            </a:r>
          </a:p>
          <a:p>
            <a:pPr marL="288000" lvl="1" indent="0">
              <a:buNone/>
            </a:pPr>
            <a:endParaRPr lang="en-GB" dirty="0"/>
          </a:p>
          <a:p>
            <a:pPr marL="288000" lvl="1" indent="0">
              <a:buNone/>
            </a:pPr>
            <a:endParaRPr lang="en-GB" dirty="0"/>
          </a:p>
          <a:p>
            <a:pPr marL="288000" lvl="1" indent="0">
              <a:buNone/>
            </a:pPr>
            <a:endParaRPr lang="en-GB" dirty="0"/>
          </a:p>
          <a:p>
            <a:pPr lvl="1"/>
            <a:endParaRPr lang="en-GB" b="1" dirty="0"/>
          </a:p>
          <a:p>
            <a:pPr marL="288000" lvl="1" indent="0">
              <a:buNone/>
            </a:pPr>
            <a:endParaRPr lang="en-GB" b="1" dirty="0"/>
          </a:p>
          <a:p>
            <a:pPr lvl="1"/>
            <a:endParaRPr lang="en-GB" b="1" dirty="0"/>
          </a:p>
          <a:p>
            <a:pPr marL="576000" lvl="2" indent="0">
              <a:buNone/>
            </a:pPr>
            <a:endParaRPr lang="en-GB" b="1" dirty="0"/>
          </a:p>
          <a:p>
            <a:pPr marL="288000" lvl="1" indent="0">
              <a:buNone/>
            </a:pPr>
            <a:endParaRPr lang="en-GB" sz="1300" b="1" i="1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753" y="462396"/>
            <a:ext cx="8978247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b="1" dirty="0"/>
              <a:t>Working with key stakeholders: </a:t>
            </a:r>
            <a:br>
              <a:rPr lang="nl-BE" b="1" dirty="0"/>
            </a:br>
            <a:r>
              <a:rPr lang="nl-BE" b="1" dirty="0"/>
              <a:t>early career researchers (ECR)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23F37-170B-B54D-B92F-EB06EEF5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100000" l="873" r="100000">
                        <a14:foregroundMark x1="17031" y1="41364" x2="17031" y2="41364"/>
                        <a14:foregroundMark x1="28384" y1="13182" x2="28384" y2="13182"/>
                        <a14:foregroundMark x1="54585" y1="25909" x2="54585" y2="25909"/>
                        <a14:foregroundMark x1="62882" y1="40909" x2="62882" y2="40909"/>
                        <a14:foregroundMark x1="62882" y1="55455" x2="62882" y2="5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6676"/>
            <a:ext cx="1112858" cy="1073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6A4864-8A59-B84A-BF90-97C32229C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07" y="1765358"/>
            <a:ext cx="2941706" cy="1288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F4C831-C8B1-7B4F-A345-86D6C7548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06" y="4556505"/>
            <a:ext cx="2112652" cy="2112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D225DC-D958-E744-8086-C66FD8C6E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23" y="4556505"/>
            <a:ext cx="2180802" cy="2112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1A0ED4-9765-8B4F-A99E-5F46D43C41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23" y="3262796"/>
            <a:ext cx="2946990" cy="11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08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65752" y="1702445"/>
            <a:ext cx="8179689" cy="4693159"/>
          </a:xfrm>
        </p:spPr>
        <p:txBody>
          <a:bodyPr/>
          <a:lstStyle/>
          <a:p>
            <a:pPr lvl="1"/>
            <a:r>
              <a:rPr lang="en-GB" dirty="0"/>
              <a:t>In active discussions with publishers – such as the Society Publishers’ Coalition, Springer Nature and others – to explore the “transformative journal” model</a:t>
            </a:r>
            <a:endParaRPr lang="en-GB" b="1" dirty="0"/>
          </a:p>
          <a:p>
            <a:pPr marL="288000" lvl="1" indent="0">
              <a:buNone/>
            </a:pPr>
            <a:endParaRPr lang="en-GB" b="1" dirty="0"/>
          </a:p>
          <a:p>
            <a:pPr lvl="1"/>
            <a:endParaRPr lang="en-GB" b="1" dirty="0"/>
          </a:p>
          <a:p>
            <a:pPr marL="576000" lvl="2" indent="0">
              <a:buNone/>
            </a:pPr>
            <a:endParaRPr lang="en-GB" b="1" dirty="0"/>
          </a:p>
          <a:p>
            <a:pPr marL="288000" lvl="1" indent="0">
              <a:buNone/>
            </a:pPr>
            <a:endParaRPr lang="en-GB" sz="1300" b="1" i="1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48C9E0-830D-40D1-A3A2-49E7BF1B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92" y="3028334"/>
            <a:ext cx="3928504" cy="29214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D40C85-3ED9-4A33-BDF7-B3F0D85D7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773" y="3028333"/>
            <a:ext cx="2898813" cy="3554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447204-031B-B14C-9721-A5698BAE8CA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13" y="25828"/>
            <a:ext cx="1893687" cy="1893687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82A762C-6E62-0D4A-AC17-46C783F1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53" y="462396"/>
            <a:ext cx="8978247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b="1" dirty="0"/>
              <a:t>Working with key stakeholders: </a:t>
            </a:r>
            <a:br>
              <a:rPr lang="nl-BE" b="1" dirty="0"/>
            </a:br>
            <a:r>
              <a:rPr lang="nl-BE" b="1" dirty="0"/>
              <a:t>publishers</a:t>
            </a:r>
          </a:p>
        </p:txBody>
      </p:sp>
    </p:spTree>
    <p:extLst>
      <p:ext uri="{BB962C8B-B14F-4D97-AF65-F5344CB8AC3E}">
        <p14:creationId xmlns:p14="http://schemas.microsoft.com/office/powerpoint/2010/main" val="300938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65752" y="1702446"/>
            <a:ext cx="8875965" cy="4631448"/>
          </a:xfrm>
        </p:spPr>
        <p:txBody>
          <a:bodyPr/>
          <a:lstStyle/>
          <a:p>
            <a:pPr lvl="1"/>
            <a:r>
              <a:rPr lang="en-GB" dirty="0"/>
              <a:t>…</a:t>
            </a:r>
            <a:r>
              <a:rPr lang="en-GB" sz="2800" dirty="0"/>
              <a:t>other journals and publishers support “Green Open Access” (at least as an interim model)</a:t>
            </a:r>
          </a:p>
          <a:p>
            <a:pPr lvl="1"/>
            <a:endParaRPr lang="en-GB" b="1" dirty="0"/>
          </a:p>
          <a:p>
            <a:pPr marL="288000" lvl="1" indent="0">
              <a:buNone/>
            </a:pPr>
            <a:endParaRPr lang="en-GB" b="1" dirty="0"/>
          </a:p>
          <a:p>
            <a:pPr lvl="1"/>
            <a:endParaRPr lang="en-GB" b="1" dirty="0"/>
          </a:p>
          <a:p>
            <a:pPr marL="576000" lvl="2" indent="0">
              <a:buNone/>
            </a:pPr>
            <a:endParaRPr lang="en-GB" b="1" dirty="0"/>
          </a:p>
          <a:p>
            <a:pPr marL="288000" lvl="1" indent="0">
              <a:buNone/>
            </a:pPr>
            <a:endParaRPr lang="en-GB" sz="1300" b="1" i="1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78F907-9775-4BA6-9307-92070E675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03" y="2713676"/>
            <a:ext cx="5863948" cy="396026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8925259-2A76-EB42-870A-1FA90D2F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53" y="462396"/>
            <a:ext cx="8978247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b="1" dirty="0"/>
              <a:t>Working with key stakeholders: </a:t>
            </a:r>
            <a:br>
              <a:rPr lang="nl-BE" b="1" dirty="0"/>
            </a:br>
            <a:r>
              <a:rPr lang="nl-BE" b="1" dirty="0"/>
              <a:t>publishers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83FD4-145A-2148-8333-4E5D9DAB12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13" y="25828"/>
            <a:ext cx="1893687" cy="1893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597B83-6C0C-434E-93C8-377BC858F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6" y="3238407"/>
            <a:ext cx="6651785" cy="3435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1A1232-CE04-314A-9A7A-DB45BBC22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77" y="4018170"/>
            <a:ext cx="4587824" cy="27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1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65752" y="1702445"/>
            <a:ext cx="8624957" cy="4693159"/>
          </a:xfrm>
        </p:spPr>
        <p:txBody>
          <a:bodyPr/>
          <a:lstStyle/>
          <a:p>
            <a:pPr marL="576000" lvl="2" indent="0">
              <a:buNone/>
            </a:pPr>
            <a:endParaRPr lang="en-GB" b="1" dirty="0"/>
          </a:p>
          <a:p>
            <a:pPr marL="288000" lvl="1" indent="0">
              <a:buNone/>
            </a:pPr>
            <a:endParaRPr lang="en-GB" sz="1300" b="1" i="1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752" y="462396"/>
            <a:ext cx="8978247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b="1" dirty="0"/>
              <a:t>Working with key stakeholders: </a:t>
            </a:r>
            <a:br>
              <a:rPr lang="nl-BE" b="1" dirty="0"/>
            </a:br>
            <a:r>
              <a:rPr lang="nl-BE" b="1" dirty="0"/>
              <a:t>universities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CF302B-7397-4A4A-AE99-A01C88F9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2" y="3246124"/>
            <a:ext cx="8858250" cy="1238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FDCBDE-2A61-445B-971B-46EFD8D73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23" y="4530679"/>
            <a:ext cx="7561289" cy="1864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9B0029-A49B-4D8E-BD1B-C84ABC17D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95" y="4913757"/>
            <a:ext cx="1571625" cy="1352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D3F158-23A2-4069-A95D-72F6090F4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91" y="1609835"/>
            <a:ext cx="4607103" cy="1535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CAE20D-614F-D643-ACC6-AAC75A31D72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22" l="0" r="99556">
                        <a14:foregroundMark x1="39111" y1="66222" x2="39111" y2="6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12" y="124459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533187"/>
            <a:ext cx="7704000" cy="706547"/>
          </a:xfrm>
        </p:spPr>
        <p:txBody>
          <a:bodyPr/>
          <a:lstStyle/>
          <a:p>
            <a:r>
              <a:rPr lang="nl-BE" b="1" dirty="0"/>
              <a:t>Summary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DA6AF6-E59E-9948-94B3-690F02C4A71E}"/>
              </a:ext>
            </a:extLst>
          </p:cNvPr>
          <p:cNvSpPr/>
          <p:nvPr/>
        </p:nvSpPr>
        <p:spPr>
          <a:xfrm>
            <a:off x="550639" y="2135852"/>
            <a:ext cx="8173844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l">
              <a:buBlip>
                <a:blip r:embed="rId3"/>
              </a:buBlip>
            </a:pPr>
            <a:r>
              <a:rPr lang="en-US" sz="2800" dirty="0" err="1">
                <a:solidFill>
                  <a:schemeClr val="tx1"/>
                </a:solidFill>
              </a:rPr>
              <a:t>cOAlition</a:t>
            </a:r>
            <a:r>
              <a:rPr lang="en-US" sz="2800" dirty="0">
                <a:solidFill>
                  <a:schemeClr val="tx1"/>
                </a:solidFill>
              </a:rPr>
              <a:t> S</a:t>
            </a:r>
          </a:p>
          <a:p>
            <a:pPr marL="354013" indent="-354013" algn="l"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</a:rPr>
              <a:t>Why Plan S ?</a:t>
            </a:r>
          </a:p>
          <a:p>
            <a:pPr marL="354013" indent="-354013" algn="l">
              <a:buFontTx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</a:rPr>
              <a:t>Plan S: strong principles</a:t>
            </a:r>
          </a:p>
          <a:p>
            <a:pPr marL="354013" indent="-354013" algn="l">
              <a:buFontTx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</a:rPr>
              <a:t>Implementation guidance and challenges</a:t>
            </a:r>
          </a:p>
          <a:p>
            <a:pPr marL="354013" indent="-354013" algn="l">
              <a:buFontTx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</a:rPr>
              <a:t>Working with key stakeholders</a:t>
            </a:r>
          </a:p>
          <a:p>
            <a:pPr marL="354013" indent="-354013" algn="l">
              <a:buFontTx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</a:rPr>
              <a:t>Other activities  </a:t>
            </a:r>
          </a:p>
          <a:p>
            <a:pPr marL="354013" indent="-354013" algn="l">
              <a:buFontTx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</a:rPr>
              <a:t>Questions and discussion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D90C75-8550-3848-A0D7-2D3CBB36C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11905" y1="42105" x2="11905" y2="42105"/>
                        <a14:foregroundMark x1="50340" y1="59649" x2="50340" y2="59649"/>
                        <a14:foregroundMark x1="29592" y1="6433" x2="29592" y2="6433"/>
                        <a14:foregroundMark x1="30612" y1="3509" x2="30612" y2="3509"/>
                        <a14:foregroundMark x1="62245" y1="6433" x2="62245" y2="6433"/>
                        <a14:foregroundMark x1="84354" y1="35088" x2="84354" y2="35088"/>
                        <a14:foregroundMark x1="93197" y1="87719" x2="93197" y2="87719"/>
                        <a14:foregroundMark x1="96599" y1="19298" x2="96599" y2="19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15" y="111512"/>
            <a:ext cx="2489280" cy="14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2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Other activities </a:t>
            </a:r>
            <a:br>
              <a:rPr lang="nl-BE" b="1" dirty="0"/>
            </a:br>
            <a:r>
              <a:rPr lang="nl-BE" b="1" dirty="0"/>
              <a:t>Transparent pricing</a:t>
            </a:r>
            <a:endParaRPr lang="nl-BE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8CA83-E687-9547-ACC0-9AA3D7FF1ED5}"/>
              </a:ext>
            </a:extLst>
          </p:cNvPr>
          <p:cNvSpPr txBox="1"/>
          <p:nvPr/>
        </p:nvSpPr>
        <p:spPr>
          <a:xfrm>
            <a:off x="101858" y="1675872"/>
            <a:ext cx="904214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2"/>
              </a:buBlip>
            </a:pPr>
            <a:r>
              <a:rPr lang="en-US" sz="2400" dirty="0">
                <a:solidFill>
                  <a:schemeClr val="tx1"/>
                </a:solidFill>
              </a:rPr>
              <a:t>Plan S Guidance specifies: “</a:t>
            </a:r>
            <a:r>
              <a:rPr lang="en-GB" sz="2400" i="1" dirty="0" err="1">
                <a:solidFill>
                  <a:schemeClr val="tx1"/>
                </a:solidFill>
              </a:rPr>
              <a:t>cOAlition</a:t>
            </a:r>
            <a:r>
              <a:rPr lang="en-GB" sz="2400" i="1" dirty="0">
                <a:solidFill>
                  <a:schemeClr val="tx1"/>
                </a:solidFill>
              </a:rPr>
              <a:t> S, in partnership with publisher representatives and other stakeholders, will define the various services (e.g., triaging, peer review, editorial work, copy editing) publishers will be asked to price.”</a:t>
            </a:r>
          </a:p>
          <a:p>
            <a:pPr marL="541338" indent="0" algn="l">
              <a:buFont typeface="Arial" panose="020B0604020202020204" pitchFamily="34" charset="0"/>
              <a:buNone/>
            </a:pPr>
            <a:endParaRPr lang="en-US" sz="1100" b="1" dirty="0">
              <a:solidFill>
                <a:schemeClr val="tx1"/>
              </a:solidFill>
            </a:endParaRPr>
          </a:p>
          <a:p>
            <a:pPr marL="354013" indent="-354013" algn="l">
              <a:buBlip>
                <a:blip r:embed="rId2"/>
              </a:buBlip>
            </a:pPr>
            <a:r>
              <a:rPr lang="en-GB" sz="2400" dirty="0" err="1">
                <a:solidFill>
                  <a:schemeClr val="tx1"/>
                </a:solidFill>
              </a:rPr>
              <a:t>cOAlition</a:t>
            </a:r>
            <a:r>
              <a:rPr lang="en-GB" sz="2400" dirty="0">
                <a:solidFill>
                  <a:schemeClr val="tx1"/>
                </a:solidFill>
              </a:rPr>
              <a:t> S aims to help make the nature and prices of OA publishing services more transparent, to build confidence amongst stakeholders that prices are fair and reasonable.</a:t>
            </a:r>
          </a:p>
          <a:p>
            <a:pPr marL="354013" indent="-354013" algn="l">
              <a:buFontTx/>
              <a:buBlip>
                <a:blip r:embed="rId2"/>
              </a:buBlip>
            </a:pPr>
            <a:r>
              <a:rPr lang="en-GB" sz="2400" dirty="0" err="1">
                <a:solidFill>
                  <a:schemeClr val="tx1"/>
                </a:solidFill>
              </a:rPr>
              <a:t>cOAlition</a:t>
            </a:r>
            <a:r>
              <a:rPr lang="en-GB" sz="2400" dirty="0">
                <a:solidFill>
                  <a:schemeClr val="tx1"/>
                </a:solidFill>
              </a:rPr>
              <a:t> S has recently announced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their price transparency requirements.</a:t>
            </a:r>
          </a:p>
          <a:p>
            <a:pPr marL="354013" indent="-354013" algn="l">
              <a:buFontTx/>
              <a:buBlip>
                <a:blip r:embed="rId2"/>
              </a:buBlip>
            </a:pPr>
            <a:r>
              <a:rPr lang="en-GB" sz="2400" dirty="0">
                <a:solidFill>
                  <a:schemeClr val="tx1"/>
                </a:solidFill>
              </a:rPr>
              <a:t>From July 2022, only publishers adhering to the Plan S price transparency frameworks will be eligible to receive publication funds from </a:t>
            </a:r>
            <a:r>
              <a:rPr lang="en-GB" sz="2400" dirty="0" err="1">
                <a:solidFill>
                  <a:schemeClr val="tx1"/>
                </a:solidFill>
              </a:rPr>
              <a:t>cOAlition</a:t>
            </a:r>
            <a:r>
              <a:rPr lang="en-GB" sz="2400" dirty="0">
                <a:solidFill>
                  <a:schemeClr val="tx1"/>
                </a:solidFill>
              </a:rPr>
              <a:t> S members.</a:t>
            </a:r>
            <a:endParaRPr lang="en-GB" sz="1050" dirty="0">
              <a:solidFill>
                <a:schemeClr val="tx1"/>
              </a:solidFill>
            </a:endParaRPr>
          </a:p>
          <a:p>
            <a:pPr algn="l"/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6475D-BCEA-AC43-A325-7AE7DEF7AF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556">
                        <a14:foregroundMark x1="13333" y1="57333" x2="13333" y2="57333"/>
                        <a14:foregroundMark x1="29333" y1="50222" x2="29333" y2="50222"/>
                        <a14:foregroundMark x1="28000" y1="37333" x2="28000" y2="37333"/>
                        <a14:foregroundMark x1="28889" y1="65333" x2="28889" y2="65333"/>
                        <a14:foregroundMark x1="29778" y1="78667" x2="29778" y2="78667"/>
                        <a14:foregroundMark x1="53333" y1="80444" x2="53333" y2="80444"/>
                        <a14:foregroundMark x1="53333" y1="64889" x2="53333" y2="64889"/>
                        <a14:foregroundMark x1="45333" y1="50667" x2="45333" y2="50667"/>
                        <a14:foregroundMark x1="44889" y1="34667" x2="44889" y2="34667"/>
                        <a14:backgroundMark x1="3556" y1="44000" x2="3556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5" y="274796"/>
            <a:ext cx="1027385" cy="10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Other activities </a:t>
            </a:r>
            <a:br>
              <a:rPr lang="nl-BE" b="1" dirty="0"/>
            </a:br>
            <a:r>
              <a:rPr lang="nl-BE" b="1" dirty="0"/>
              <a:t>Transparent pricing</a:t>
            </a:r>
            <a:endParaRPr lang="nl-BE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8CA83-E687-9547-ACC0-9AA3D7FF1ED5}"/>
              </a:ext>
            </a:extLst>
          </p:cNvPr>
          <p:cNvSpPr txBox="1"/>
          <p:nvPr/>
        </p:nvSpPr>
        <p:spPr>
          <a:xfrm>
            <a:off x="101859" y="1889881"/>
            <a:ext cx="9042141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2"/>
              </a:buBlip>
            </a:pPr>
            <a:r>
              <a:rPr lang="en-US" sz="2400" dirty="0">
                <a:solidFill>
                  <a:schemeClr val="tx1"/>
                </a:solidFill>
              </a:rPr>
              <a:t>The two approved price breakdown frameworks are:</a:t>
            </a:r>
          </a:p>
          <a:p>
            <a:pPr marL="811213" lvl="1" indent="-354013" algn="l">
              <a:buBlip>
                <a:blip r:embed="rId2"/>
              </a:buBlip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>
                <a:solidFill>
                  <a:schemeClr val="tx1"/>
                </a:solidFill>
              </a:rPr>
              <a:t>Breakdown of Publication Services and Fees </a:t>
            </a:r>
            <a:r>
              <a:rPr lang="en-US" sz="2400" dirty="0">
                <a:solidFill>
                  <a:schemeClr val="tx1"/>
                </a:solidFill>
              </a:rPr>
              <a:t>developed by the Fair Open Access Alliance (FOAA), already implemented by </a:t>
            </a:r>
            <a:r>
              <a:rPr lang="en-US" sz="2400" i="1" dirty="0">
                <a:solidFill>
                  <a:schemeClr val="tx1"/>
                </a:solidFill>
              </a:rPr>
              <a:t>Frontiers, MIT Press, Copernicus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i="1" dirty="0">
                <a:solidFill>
                  <a:schemeClr val="tx1"/>
                </a:solidFill>
              </a:rPr>
              <a:t> MDPI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811213" lvl="1" indent="-354013" algn="l">
              <a:buBlip>
                <a:blip r:embed="rId2"/>
              </a:buBlip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>
                <a:solidFill>
                  <a:schemeClr val="tx1"/>
                </a:solidFill>
              </a:rPr>
              <a:t>Plan S Price and Transparency Framework </a:t>
            </a:r>
            <a:r>
              <a:rPr lang="en-US" sz="2400" dirty="0">
                <a:solidFill>
                  <a:schemeClr val="tx1"/>
                </a:solidFill>
              </a:rPr>
              <a:t>developed by Information Power, which has been piloted by </a:t>
            </a:r>
            <a:r>
              <a:rPr lang="en-US" sz="2400" i="1" dirty="0">
                <a:solidFill>
                  <a:schemeClr val="tx1"/>
                </a:solidFill>
              </a:rPr>
              <a:t>Annual Reviews, Brill, The Company of Biologists, EMBO Press, European Respiratory Society, F1000 Research, </a:t>
            </a:r>
            <a:r>
              <a:rPr lang="en-US" sz="2400" i="1" dirty="0" err="1">
                <a:solidFill>
                  <a:schemeClr val="tx1"/>
                </a:solidFill>
              </a:rPr>
              <a:t>Hindawi</a:t>
            </a:r>
            <a:r>
              <a:rPr lang="en-US" sz="2400" i="1" dirty="0">
                <a:solidFill>
                  <a:schemeClr val="tx1"/>
                </a:solidFill>
              </a:rPr>
              <a:t>, IOP Publishing, PLOS,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i="1" dirty="0">
                <a:solidFill>
                  <a:schemeClr val="tx1"/>
                </a:solidFill>
              </a:rPr>
              <a:t> Springer Nature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6475D-BCEA-AC43-A325-7AE7DEF7AF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556">
                        <a14:foregroundMark x1="13333" y1="57333" x2="13333" y2="57333"/>
                        <a14:foregroundMark x1="29333" y1="50222" x2="29333" y2="50222"/>
                        <a14:foregroundMark x1="28000" y1="37333" x2="28000" y2="37333"/>
                        <a14:foregroundMark x1="28889" y1="65333" x2="28889" y2="65333"/>
                        <a14:foregroundMark x1="29778" y1="78667" x2="29778" y2="78667"/>
                        <a14:foregroundMark x1="53333" y1="80444" x2="53333" y2="80444"/>
                        <a14:foregroundMark x1="53333" y1="64889" x2="53333" y2="64889"/>
                        <a14:foregroundMark x1="45333" y1="50667" x2="45333" y2="50667"/>
                        <a14:foregroundMark x1="44889" y1="34667" x2="44889" y2="34667"/>
                        <a14:backgroundMark x1="3556" y1="44000" x2="3556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5" y="274796"/>
            <a:ext cx="1027385" cy="10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Other activities</a:t>
            </a:r>
            <a:br>
              <a:rPr lang="nl-BE" b="1" dirty="0"/>
            </a:br>
            <a:r>
              <a:rPr lang="nl-BE" b="1" dirty="0"/>
              <a:t>Transparent pricing – FOAA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6475D-BCEA-AC43-A325-7AE7DEF7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556">
                        <a14:foregroundMark x1="13333" y1="57333" x2="13333" y2="57333"/>
                        <a14:foregroundMark x1="29333" y1="50222" x2="29333" y2="50222"/>
                        <a14:foregroundMark x1="28000" y1="37333" x2="28000" y2="37333"/>
                        <a14:foregroundMark x1="28889" y1="65333" x2="28889" y2="65333"/>
                        <a14:foregroundMark x1="29778" y1="78667" x2="29778" y2="78667"/>
                        <a14:foregroundMark x1="53333" y1="80444" x2="53333" y2="80444"/>
                        <a14:foregroundMark x1="53333" y1="64889" x2="53333" y2="64889"/>
                        <a14:foregroundMark x1="45333" y1="50667" x2="45333" y2="50667"/>
                        <a14:foregroundMark x1="44889" y1="34667" x2="44889" y2="34667"/>
                        <a14:backgroundMark x1="3556" y1="44000" x2="3556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5" y="274796"/>
            <a:ext cx="1027385" cy="1027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F63F8-793E-564C-8441-D148289C14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" t="6812" r="318" b="22174"/>
          <a:stretch/>
        </p:blipFill>
        <p:spPr>
          <a:xfrm>
            <a:off x="191525" y="1627312"/>
            <a:ext cx="7211708" cy="51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60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53a1c17d4_0_20"/>
          <p:cNvSpPr txBox="1">
            <a:spLocks noGrp="1"/>
          </p:cNvSpPr>
          <p:nvPr>
            <p:ph type="body" idx="1"/>
          </p:nvPr>
        </p:nvSpPr>
        <p:spPr>
          <a:xfrm>
            <a:off x="121750" y="1635050"/>
            <a:ext cx="8644200" cy="1201200"/>
          </a:xfrm>
          <a:prstGeom prst="rect">
            <a:avLst/>
          </a:prstGeom>
        </p:spPr>
        <p:txBody>
          <a:bodyPr spcFirstLastPara="1" wrap="square" lIns="18000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Principle 5: </a:t>
            </a:r>
            <a:r>
              <a:rPr lang="en-GB" i="1" dirty="0"/>
              <a:t>"The Funders support the diversity of business models for Open Access journals and platforms."</a:t>
            </a:r>
            <a:br>
              <a:rPr lang="en-GB" i="1" dirty="0"/>
            </a:br>
            <a:endParaRPr sz="1400" i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g753a1c17d4_0_20"/>
          <p:cNvSpPr txBox="1">
            <a:spLocks noGrp="1"/>
          </p:cNvSpPr>
          <p:nvPr>
            <p:ph type="body" idx="1"/>
          </p:nvPr>
        </p:nvSpPr>
        <p:spPr>
          <a:xfrm>
            <a:off x="121750" y="2536700"/>
            <a:ext cx="7915800" cy="648900"/>
          </a:xfrm>
          <a:prstGeom prst="rect">
            <a:avLst/>
          </a:prstGeom>
        </p:spPr>
        <p:txBody>
          <a:bodyPr spcFirstLastPara="1" wrap="square" lIns="18000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‘Diamond’ initiatives rarely rely on per-unit payments.</a:t>
            </a:r>
            <a:br>
              <a:rPr lang="en-GB"/>
            </a:br>
            <a:endParaRPr/>
          </a:p>
        </p:txBody>
      </p:sp>
      <p:sp>
        <p:nvSpPr>
          <p:cNvPr id="99" name="Google Shape;99;g753a1c17d4_0_20"/>
          <p:cNvSpPr txBox="1">
            <a:spLocks noGrp="1"/>
          </p:cNvSpPr>
          <p:nvPr>
            <p:ph type="body" idx="1"/>
          </p:nvPr>
        </p:nvSpPr>
        <p:spPr>
          <a:xfrm>
            <a:off x="121750" y="4228825"/>
            <a:ext cx="8644200" cy="1360200"/>
          </a:xfrm>
          <a:prstGeom prst="rect">
            <a:avLst/>
          </a:prstGeom>
        </p:spPr>
        <p:txBody>
          <a:bodyPr spcFirstLastPara="1" wrap="square" lIns="18000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Analysis of global landscape and funding models, potential collaboration, challenges, and recommendations for funding mechanisms.</a:t>
            </a:r>
            <a:br>
              <a:rPr lang="en-GB"/>
            </a:br>
            <a:endParaRPr sz="14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753a1c17d4_0_20"/>
          <p:cNvSpPr txBox="1">
            <a:spLocks noGrp="1"/>
          </p:cNvSpPr>
          <p:nvPr>
            <p:ph type="body" idx="1"/>
          </p:nvPr>
        </p:nvSpPr>
        <p:spPr>
          <a:xfrm>
            <a:off x="121750" y="5589025"/>
            <a:ext cx="8644200" cy="1020000"/>
          </a:xfrm>
          <a:prstGeom prst="rect">
            <a:avLst/>
          </a:prstGeom>
        </p:spPr>
        <p:txBody>
          <a:bodyPr spcFirstLastPara="1" wrap="square" lIns="18000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Tender closed on 24 April, 11 proposals received, </a:t>
            </a:r>
            <a:br>
              <a:rPr lang="en-GB" dirty="0"/>
            </a:br>
            <a:r>
              <a:rPr lang="en-GB" dirty="0"/>
              <a:t>outcome selection expected beginning June 2020.</a:t>
            </a:r>
            <a:endParaRPr dirty="0"/>
          </a:p>
        </p:txBody>
      </p:sp>
      <p:sp>
        <p:nvSpPr>
          <p:cNvPr id="101" name="Google Shape;101;g753a1c17d4_0_20"/>
          <p:cNvSpPr txBox="1">
            <a:spLocks noGrp="1"/>
          </p:cNvSpPr>
          <p:nvPr>
            <p:ph type="body" idx="1"/>
          </p:nvPr>
        </p:nvSpPr>
        <p:spPr>
          <a:xfrm>
            <a:off x="121750" y="3185600"/>
            <a:ext cx="8644200" cy="1119000"/>
          </a:xfrm>
          <a:prstGeom prst="rect">
            <a:avLst/>
          </a:prstGeom>
        </p:spPr>
        <p:txBody>
          <a:bodyPr spcFirstLastPara="1" wrap="square" lIns="18000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Tender for study on ‘Diamond’ journals and platforms:</a:t>
            </a:r>
            <a:br>
              <a:rPr lang="en-GB" dirty="0"/>
            </a:br>
            <a:r>
              <a:rPr lang="en-GB" dirty="0"/>
              <a:t>How can Plan S funders support ‘Diamond’ publishing?</a:t>
            </a:r>
            <a:br>
              <a:rPr lang="en-GB" dirty="0"/>
            </a:br>
            <a:endParaRPr sz="15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32659CA-9490-EE44-A72B-5C4BCC71AF4E}"/>
              </a:ext>
            </a:extLst>
          </p:cNvPr>
          <p:cNvSpPr txBox="1">
            <a:spLocks/>
          </p:cNvSpPr>
          <p:nvPr/>
        </p:nvSpPr>
        <p:spPr bwMode="auto">
          <a:xfrm>
            <a:off x="227650" y="542838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18000" tIns="45700" rIns="18000" bIns="82800" numCol="1" anchor="b" anchorCtr="0" compatLnSpc="1">
            <a:prstTxWarp prst="textNoShape">
              <a:avLst/>
            </a:prstTxWarp>
            <a:noAutofit/>
          </a:bodyPr>
          <a:lstStyle>
            <a:lvl1pPr lvl="0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lvl="1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2pPr>
            <a:lvl3pPr lvl="2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3pPr>
            <a:lvl4pPr lvl="3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4pPr>
            <a:lvl5pPr lvl="4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5pPr>
            <a:lvl6pPr marL="457200" lvl="5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6pPr>
            <a:lvl7pPr marL="914400" lvl="6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7pPr>
            <a:lvl8pPr marL="1371600" lvl="7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8pPr>
            <a:lvl9pPr marL="1828800" lvl="8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nl-BE" b="1" kern="0" dirty="0"/>
              <a:t>Other activities</a:t>
            </a:r>
            <a:br>
              <a:rPr lang="nl-BE" b="1" kern="0" dirty="0"/>
            </a:br>
            <a:r>
              <a:rPr lang="nl-BE" b="1" kern="0" dirty="0"/>
              <a:t>Non-APC funding models</a:t>
            </a:r>
          </a:p>
        </p:txBody>
      </p:sp>
      <p:pic>
        <p:nvPicPr>
          <p:cNvPr id="14" name="Google Shape;96;g753a1c17d4_0_20">
            <a:extLst>
              <a:ext uri="{FF2B5EF4-FFF2-40B4-BE49-F238E27FC236}">
                <a16:creationId xmlns:a16="http://schemas.microsoft.com/office/drawing/2014/main" id="{2BED2A5A-1296-2746-995C-7A663E3B52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800" y="205900"/>
            <a:ext cx="2223150" cy="128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6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090EDC8-3FD3-4E41-A84E-BFCAF248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Other activities – cOAlition S office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85A96-A309-2548-A195-625E06B92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59050"/>
            <a:ext cx="4572000" cy="173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DB2D0B-DCFE-E341-8876-6CC6B5D3F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11450"/>
            <a:ext cx="4572000" cy="1739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A87786-1767-654A-A9D8-AF2815122D3D}"/>
              </a:ext>
            </a:extLst>
          </p:cNvPr>
          <p:cNvSpPr txBox="1"/>
          <p:nvPr/>
        </p:nvSpPr>
        <p:spPr>
          <a:xfrm>
            <a:off x="448003" y="2022850"/>
            <a:ext cx="6562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3"/>
              </a:buBlip>
            </a:pPr>
            <a:r>
              <a:rPr lang="en-GB" sz="2400" dirty="0">
                <a:solidFill>
                  <a:schemeClr val="tx1"/>
                </a:solidFill>
              </a:rPr>
              <a:t>A </a:t>
            </a:r>
            <a:r>
              <a:rPr lang="en-GB" sz="2400" dirty="0" err="1">
                <a:solidFill>
                  <a:schemeClr val="tx1"/>
                </a:solidFill>
              </a:rPr>
              <a:t>cOAlition</a:t>
            </a:r>
            <a:r>
              <a:rPr lang="en-GB" sz="2400" dirty="0">
                <a:solidFill>
                  <a:schemeClr val="tx1"/>
                </a:solidFill>
              </a:rPr>
              <a:t> S office has now been established at the </a:t>
            </a:r>
            <a:r>
              <a:rPr lang="en-GB" sz="2400" i="1" dirty="0">
                <a:solidFill>
                  <a:schemeClr val="tx1"/>
                </a:solidFill>
              </a:rPr>
              <a:t>European Science Foundation </a:t>
            </a:r>
            <a:r>
              <a:rPr lang="en-GB" sz="2400" dirty="0">
                <a:solidFill>
                  <a:schemeClr val="tx1"/>
                </a:solidFill>
              </a:rPr>
              <a:t>(ESF) in Strasbourg with </a:t>
            </a:r>
            <a:r>
              <a:rPr lang="en-US" sz="2400" dirty="0">
                <a:solidFill>
                  <a:schemeClr val="tx1"/>
                </a:solidFill>
              </a:rPr>
              <a:t>€</a:t>
            </a:r>
            <a:r>
              <a:rPr lang="en-GB" sz="2400" dirty="0">
                <a:solidFill>
                  <a:schemeClr val="tx1"/>
                </a:solidFill>
              </a:rPr>
              <a:t>2m contributed by a subset of </a:t>
            </a:r>
            <a:r>
              <a:rPr lang="en-GB" sz="2400" dirty="0" err="1">
                <a:solidFill>
                  <a:schemeClr val="tx1"/>
                </a:solidFill>
              </a:rPr>
              <a:t>cOAlition</a:t>
            </a:r>
            <a:r>
              <a:rPr lang="en-GB" sz="2400" dirty="0">
                <a:solidFill>
                  <a:schemeClr val="tx1"/>
                </a:solidFill>
              </a:rPr>
              <a:t> S funders.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F897F-4D0A-8F4C-9A98-966B71605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09" y="99312"/>
            <a:ext cx="1483807" cy="1483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B95286-79BD-BB48-AE64-3345C466F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0" y="4830575"/>
            <a:ext cx="1478704" cy="1908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AEF60-F92E-8E40-91CB-F99001E1C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67" y="3420509"/>
            <a:ext cx="1606939" cy="16069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7186C6-5FD8-5B48-AAE3-7BF9EF6A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t="31734" r="59914" b="13478"/>
          <a:stretch/>
        </p:blipFill>
        <p:spPr>
          <a:xfrm>
            <a:off x="7601209" y="1656645"/>
            <a:ext cx="1431235" cy="17723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72C18F-6EAE-A141-9D20-9D670C414249}"/>
              </a:ext>
            </a:extLst>
          </p:cNvPr>
          <p:cNvSpPr txBox="1"/>
          <p:nvPr/>
        </p:nvSpPr>
        <p:spPr>
          <a:xfrm>
            <a:off x="448002" y="4223979"/>
            <a:ext cx="656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Nora Papp-Le Roy (</a:t>
            </a:r>
            <a:r>
              <a:rPr lang="en-US" sz="2400" dirty="0" err="1">
                <a:solidFill>
                  <a:schemeClr val="tx1"/>
                </a:solidFill>
              </a:rPr>
              <a:t>Programme</a:t>
            </a:r>
            <a:r>
              <a:rPr lang="en-US" sz="2400" dirty="0">
                <a:solidFill>
                  <a:schemeClr val="tx1"/>
                </a:solidFill>
              </a:rPr>
              <a:t> Manager)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F5D418-F525-7D48-8EBE-16B39A66C420}"/>
              </a:ext>
            </a:extLst>
          </p:cNvPr>
          <p:cNvSpPr txBox="1"/>
          <p:nvPr/>
        </p:nvSpPr>
        <p:spPr>
          <a:xfrm>
            <a:off x="448002" y="4830575"/>
            <a:ext cx="656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Robert Kiley (Coordinator)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BAA1A-8CFD-7B48-88E6-0890388EBD68}"/>
              </a:ext>
            </a:extLst>
          </p:cNvPr>
          <p:cNvSpPr txBox="1"/>
          <p:nvPr/>
        </p:nvSpPr>
        <p:spPr>
          <a:xfrm>
            <a:off x="448002" y="5437171"/>
            <a:ext cx="656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Johan </a:t>
            </a:r>
            <a:r>
              <a:rPr lang="en-US" sz="2400" dirty="0" err="1">
                <a:solidFill>
                  <a:schemeClr val="tx1"/>
                </a:solidFill>
              </a:rPr>
              <a:t>Rooryck</a:t>
            </a:r>
            <a:r>
              <a:rPr lang="en-US" sz="2400" dirty="0">
                <a:solidFill>
                  <a:schemeClr val="tx1"/>
                </a:solidFill>
              </a:rPr>
              <a:t> (Open Access Champion)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0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Working together to deliver OA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D0BD3-4586-4AF0-85E6-1CD847DE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510" y="2012079"/>
            <a:ext cx="2410747" cy="3763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A5F044-6CCB-8D4F-99BE-D852B9EF6C5E}"/>
              </a:ext>
            </a:extLst>
          </p:cNvPr>
          <p:cNvSpPr txBox="1"/>
          <p:nvPr/>
        </p:nvSpPr>
        <p:spPr>
          <a:xfrm>
            <a:off x="448003" y="2036407"/>
            <a:ext cx="5559507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3"/>
              </a:buBlip>
            </a:pPr>
            <a:r>
              <a:rPr lang="en-GB" sz="2400" dirty="0">
                <a:solidFill>
                  <a:schemeClr val="tx1"/>
                </a:solidFill>
              </a:rPr>
              <a:t>Plan S is part of a wider open science movement, looking to accelerate the transition to providing research results in Open Access</a:t>
            </a:r>
            <a:br>
              <a:rPr lang="en-GB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354013" indent="-354013" algn="l"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To fully deliver on its ambition – </a:t>
            </a:r>
            <a:r>
              <a:rPr lang="en-US" sz="2400" b="1" dirty="0">
                <a:solidFill>
                  <a:schemeClr val="tx1"/>
                </a:solidFill>
              </a:rPr>
              <a:t>to make full and immediate OA a reality</a:t>
            </a:r>
            <a:r>
              <a:rPr lang="en-US" sz="2400" dirty="0">
                <a:solidFill>
                  <a:schemeClr val="tx1"/>
                </a:solidFill>
              </a:rPr>
              <a:t> – we need a global coalition of funders, but also institutions, researchers, and publishers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B543E3-9913-1246-A327-30C469922AF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" b="99688" l="78" r="100000">
                        <a14:foregroundMark x1="20234" y1="46875" x2="20234" y2="46875"/>
                        <a14:foregroundMark x1="15391" y1="22891" x2="15391" y2="22891"/>
                        <a14:foregroundMark x1="45313" y1="92656" x2="45313" y2="92656"/>
                        <a14:foregroundMark x1="55781" y1="75156" x2="55781" y2="75156"/>
                        <a14:foregroundMark x1="65391" y1="37578" x2="65391" y2="37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25" y="283469"/>
            <a:ext cx="1137424" cy="11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Questions and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D0BD3-4586-4AF0-85E6-1CD847DE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873" y="2252011"/>
            <a:ext cx="2410747" cy="3763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B12D76-DCAC-9C4E-9A80-CAC4EDF2EB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71111" y1="70222" x2="71111" y2="70222"/>
                        <a14:foregroundMark x1="51556" y1="63111" x2="51556" y2="6311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5" y="166380"/>
            <a:ext cx="1594625" cy="159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E3D1F-152C-574D-9247-04653640FD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7500" l="5714" r="91905">
                        <a14:foregroundMark x1="45714" y1="92500" x2="45714" y2="92500"/>
                        <a14:foregroundMark x1="58095" y1="49583" x2="58095" y2="4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8" y="528794"/>
            <a:ext cx="955572" cy="86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6306551" cy="900000"/>
          </a:xfrm>
        </p:spPr>
        <p:txBody>
          <a:bodyPr/>
          <a:lstStyle/>
          <a:p>
            <a:r>
              <a:rPr lang="nl-BE" b="1" dirty="0"/>
              <a:t>cOAlition S: 24 funders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AEBD3-01C5-6A43-8DED-DBAE01C16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16940D-0F39-8D40-B78A-6BF6C5C2AB95}"/>
              </a:ext>
            </a:extLst>
          </p:cNvPr>
          <p:cNvSpPr txBox="1"/>
          <p:nvPr/>
        </p:nvSpPr>
        <p:spPr>
          <a:xfrm>
            <a:off x="2993735" y="2324100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3348A0-23E6-1742-9E82-6C003811DD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71" y="132999"/>
            <a:ext cx="1334215" cy="1334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CBBDE-516F-9A4D-B6B3-728AD4835540}"/>
              </a:ext>
            </a:extLst>
          </p:cNvPr>
          <p:cNvSpPr txBox="1"/>
          <p:nvPr/>
        </p:nvSpPr>
        <p:spPr>
          <a:xfrm>
            <a:off x="243223" y="1760604"/>
            <a:ext cx="443287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</a:rPr>
              <a:t>National European funders: 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Austria: FWF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Finland: AKA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France: ANR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Ireland: SFI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Italy: INFN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Luxembourg: FNR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Netherlands: NWO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Norway: RCN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Poland: NCN 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Slovenia: ARRS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Sweden: FORMAS, FORTE, VINNOVA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UK: UKRI</a:t>
            </a:r>
          </a:p>
          <a:p>
            <a:pPr algn="l">
              <a:spcBef>
                <a:spcPts val="0"/>
              </a:spcBef>
            </a:pPr>
            <a:endParaRPr lang="en-US" sz="11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European funders: </a:t>
            </a:r>
          </a:p>
          <a:p>
            <a:pPr marL="285750" lvl="0" indent="-285750"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1800" dirty="0">
                <a:solidFill>
                  <a:schemeClr val="tx1"/>
                </a:solidFill>
              </a:rPr>
              <a:t>European Commission</a:t>
            </a:r>
          </a:p>
          <a:p>
            <a:pPr marL="285750" indent="-28575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European Research Council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A9824-06ED-154A-99AC-57C335AC27AB}"/>
              </a:ext>
            </a:extLst>
          </p:cNvPr>
          <p:cNvSpPr txBox="1"/>
          <p:nvPr/>
        </p:nvSpPr>
        <p:spPr>
          <a:xfrm>
            <a:off x="4171682" y="1779687"/>
            <a:ext cx="497231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Charitable foundations: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err="1">
                <a:solidFill>
                  <a:schemeClr val="tx1"/>
                </a:solidFill>
              </a:rPr>
              <a:t>Wellcome</a:t>
            </a:r>
            <a:r>
              <a:rPr lang="en-US" sz="1800" dirty="0">
                <a:solidFill>
                  <a:schemeClr val="tx1"/>
                </a:solidFill>
              </a:rPr>
              <a:t> Trust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The Bill &amp; Melinda Gates Foundation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Aligning Science Across Parkinson’s</a:t>
            </a:r>
          </a:p>
          <a:p>
            <a:pPr marL="0" indent="0" algn="l">
              <a:spcBef>
                <a:spcPts val="0"/>
              </a:spcBef>
              <a:buFontTx/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FontTx/>
              <a:buNone/>
            </a:pPr>
            <a:r>
              <a:rPr lang="en-US" sz="1800" b="1" dirty="0">
                <a:solidFill>
                  <a:schemeClr val="tx1"/>
                </a:solidFill>
              </a:rPr>
              <a:t>Global dimension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World Health </a:t>
            </a:r>
            <a:r>
              <a:rPr lang="en-US" sz="1800" dirty="0" err="1">
                <a:solidFill>
                  <a:schemeClr val="tx1"/>
                </a:solidFill>
              </a:rPr>
              <a:t>Organisation</a:t>
            </a:r>
            <a:r>
              <a:rPr lang="en-US" sz="1800" dirty="0">
                <a:solidFill>
                  <a:schemeClr val="tx1"/>
                </a:solidFill>
              </a:rPr>
              <a:t> + TDR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Jordan: HCST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Zambia : NSTC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South Africa : SAMRC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African Academy of Sciences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/>
                </a:solidFill>
              </a:rPr>
              <a:t>São Paulo Statement : </a:t>
            </a:r>
            <a:r>
              <a:rPr lang="en-US" sz="1800" dirty="0" err="1">
                <a:solidFill>
                  <a:schemeClr val="tx1"/>
                </a:solidFill>
              </a:rPr>
              <a:t>AmeliCA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 err="1">
                <a:solidFill>
                  <a:schemeClr val="tx1"/>
                </a:solidFill>
              </a:rPr>
              <a:t>SciELo</a:t>
            </a:r>
            <a:r>
              <a:rPr lang="en-US" sz="1800" dirty="0">
                <a:solidFill>
                  <a:schemeClr val="tx1"/>
                </a:solidFill>
              </a:rPr>
              <a:t>, African Open Science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Platform, OA2020, </a:t>
            </a:r>
            <a:r>
              <a:rPr lang="en-US" sz="1800" dirty="0" err="1">
                <a:solidFill>
                  <a:schemeClr val="tx1"/>
                </a:solidFill>
              </a:rPr>
              <a:t>cOAlition</a:t>
            </a:r>
            <a:r>
              <a:rPr lang="en-US" sz="1800" dirty="0">
                <a:solidFill>
                  <a:schemeClr val="tx1"/>
                </a:solidFill>
              </a:rPr>
              <a:t> S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/>
                </a:solidFill>
              </a:rPr>
              <a:t>Coordinated action with OA2020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/>
                </a:solidFill>
              </a:rPr>
              <a:t>Coordinated action with COAR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7AEBD3-01C5-6A43-8DED-DBAE01C16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9DDC9B-CC14-9947-BB5C-6526A415D0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>
                        <a14:foregroundMark x1="14222" y1="36444" x2="14222" y2="36444"/>
                        <a14:foregroundMark x1="58222" y1="52000" x2="58222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85" y="206280"/>
            <a:ext cx="1291801" cy="1291801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ECACF80-D7B1-1143-9AD1-3F1BC2B44F22}"/>
              </a:ext>
            </a:extLst>
          </p:cNvPr>
          <p:cNvSpPr txBox="1">
            <a:spLocks/>
          </p:cNvSpPr>
          <p:nvPr/>
        </p:nvSpPr>
        <p:spPr bwMode="auto">
          <a:xfrm>
            <a:off x="191526" y="1730200"/>
            <a:ext cx="8864925" cy="489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Research funding organizations in </a:t>
            </a:r>
            <a:r>
              <a:rPr lang="en-US" dirty="0" err="1"/>
              <a:t>cOAlition</a:t>
            </a:r>
            <a:r>
              <a:rPr lang="en-US" dirty="0"/>
              <a:t> S want:</a:t>
            </a:r>
            <a:br>
              <a:rPr lang="en-US" dirty="0"/>
            </a:br>
            <a:endParaRPr lang="en-GB" b="1" kern="0" dirty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To accelerate science by making research results immediately available to the largest possible audience worldwide.</a:t>
            </a:r>
            <a:endParaRPr lang="en-GB" kern="0" dirty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Greater transparency in research communication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 cost-effective transition from the (unsustainable) subscription model to an Open Access model.</a:t>
            </a:r>
          </a:p>
          <a:p>
            <a:pPr lvl="1">
              <a:spcAft>
                <a:spcPts val="600"/>
              </a:spcAft>
            </a:pPr>
            <a:r>
              <a:rPr lang="en-US" kern="0" dirty="0"/>
              <a:t>Use their funding to drive academic publishing </a:t>
            </a:r>
            <a:br>
              <a:rPr lang="en-US" kern="0" dirty="0"/>
            </a:br>
            <a:r>
              <a:rPr lang="en-US" kern="0" dirty="0"/>
              <a:t>towards full and immediate Open Access</a:t>
            </a:r>
            <a:endParaRPr lang="en-GB" kern="0" dirty="0"/>
          </a:p>
          <a:p>
            <a:endParaRPr lang="en-GB" sz="2000" kern="0" dirty="0"/>
          </a:p>
          <a:p>
            <a:pPr marL="0" indent="0">
              <a:buFontTx/>
              <a:buNone/>
            </a:pPr>
            <a:br>
              <a:rPr lang="en-GB" kern="0" dirty="0"/>
            </a:br>
            <a:endParaRPr lang="en-GB" kern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D1D6653D-A69C-9544-8595-60635626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26" y="598081"/>
            <a:ext cx="7832011" cy="900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nl-BE" b="1" dirty="0"/>
              <a:t>Why Plan S ?  </a:t>
            </a:r>
            <a:br>
              <a:rPr lang="nl-BE" b="1" dirty="0"/>
            </a:br>
            <a:r>
              <a:rPr lang="nl-BE" b="1" dirty="0"/>
              <a:t>Funders</a:t>
            </a:r>
          </a:p>
        </p:txBody>
      </p:sp>
    </p:spTree>
    <p:extLst>
      <p:ext uri="{BB962C8B-B14F-4D97-AF65-F5344CB8AC3E}">
        <p14:creationId xmlns:p14="http://schemas.microsoft.com/office/powerpoint/2010/main" val="29409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9DDC9B-CC14-9947-BB5C-6526A415D0C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56">
                        <a14:foregroundMark x1="14222" y1="36444" x2="14222" y2="36444"/>
                        <a14:foregroundMark x1="58222" y1="52000" x2="58222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85" y="206280"/>
            <a:ext cx="1291801" cy="1291801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4DC4C31-D503-1F4C-A68B-41EEE8981E3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0" y="1798131"/>
            <a:ext cx="8332602" cy="272111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7A02CD-D641-6C46-9084-D981AB3C6A7D}"/>
              </a:ext>
            </a:extLst>
          </p:cNvPr>
          <p:cNvSpPr txBox="1"/>
          <p:nvPr/>
        </p:nvSpPr>
        <p:spPr>
          <a:xfrm>
            <a:off x="191526" y="4592675"/>
            <a:ext cx="55121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chemeClr val="tx1"/>
                </a:solidFill>
              </a:rPr>
              <a:t>In 2019: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31% of all journal articles are available as “OA”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52% of article views are to “OA” articles</a:t>
            </a:r>
          </a:p>
          <a:p>
            <a:pPr algn="l"/>
            <a:r>
              <a:rPr lang="en-GB" sz="1800" b="1" dirty="0">
                <a:solidFill>
                  <a:schemeClr val="tx1"/>
                </a:solidFill>
              </a:rPr>
              <a:t>Given existing trends, we estimate that by 2025: 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44% of all journal articles will be available as “OA”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70% of article views will be to “OA” articles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D9C90-E315-2D4F-A0C1-EC2822589891}"/>
              </a:ext>
            </a:extLst>
          </p:cNvPr>
          <p:cNvSpPr txBox="1"/>
          <p:nvPr/>
        </p:nvSpPr>
        <p:spPr>
          <a:xfrm>
            <a:off x="5703632" y="4666104"/>
            <a:ext cx="3410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>
                <a:solidFill>
                  <a:schemeClr val="tx1"/>
                </a:solidFill>
              </a:rPr>
              <a:t>Heather Piwowar, Jason </a:t>
            </a:r>
            <a:r>
              <a:rPr lang="en-GB" sz="1800" dirty="0" err="1">
                <a:solidFill>
                  <a:schemeClr val="tx1"/>
                </a:solidFill>
              </a:rPr>
              <a:t>Priem</a:t>
            </a:r>
            <a:r>
              <a:rPr lang="en-GB" sz="1800" dirty="0">
                <a:solidFill>
                  <a:schemeClr val="tx1"/>
                </a:solidFill>
              </a:rPr>
              <a:t>, &amp; Richard Orr (2019) The Future of OA: A large-scale analysis projecting Open Access publication and readership. </a:t>
            </a:r>
            <a:r>
              <a:rPr lang="en-GB" sz="1800" dirty="0" err="1">
                <a:solidFill>
                  <a:schemeClr val="tx1"/>
                </a:solidFill>
              </a:rPr>
              <a:t>doi</a:t>
            </a:r>
            <a:r>
              <a:rPr lang="en-GB" sz="1800" dirty="0">
                <a:solidFill>
                  <a:schemeClr val="tx1"/>
                </a:solidFill>
              </a:rPr>
              <a:t>: https://doi.org/10.1101/795310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7035666-DA13-9646-973E-651E22FB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26" y="598081"/>
            <a:ext cx="7832011" cy="900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nl-BE" b="1" dirty="0"/>
              <a:t>Why Plan S ?  </a:t>
            </a:r>
            <a:br>
              <a:rPr lang="nl-BE" b="1" dirty="0"/>
            </a:br>
            <a:r>
              <a:rPr lang="nl-BE" b="1" dirty="0"/>
              <a:t>Research visibility</a:t>
            </a:r>
          </a:p>
        </p:txBody>
      </p:sp>
    </p:spTree>
    <p:extLst>
      <p:ext uri="{BB962C8B-B14F-4D97-AF65-F5344CB8AC3E}">
        <p14:creationId xmlns:p14="http://schemas.microsoft.com/office/powerpoint/2010/main" val="2677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Plan S : strong principles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AEBD3-01C5-6A43-8DED-DBAE01C16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9DDC9B-CC14-9947-BB5C-6526A415D0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>
                        <a14:foregroundMark x1="14222" y1="36444" x2="14222" y2="36444"/>
                        <a14:foregroundMark x1="58222" y1="52000" x2="58222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85" y="206280"/>
            <a:ext cx="1291801" cy="1291801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BCA0F06-C30E-3C4F-A463-FB08E893D24E}"/>
              </a:ext>
            </a:extLst>
          </p:cNvPr>
          <p:cNvSpPr txBox="1">
            <a:spLocks/>
          </p:cNvSpPr>
          <p:nvPr/>
        </p:nvSpPr>
        <p:spPr bwMode="auto">
          <a:xfrm>
            <a:off x="191526" y="2031759"/>
            <a:ext cx="8561653" cy="442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endParaRPr lang="en-GB" sz="2000" kern="0" dirty="0"/>
          </a:p>
          <a:p>
            <a:pPr marL="0" indent="0">
              <a:buFontTx/>
              <a:buNone/>
            </a:pPr>
            <a:br>
              <a:rPr lang="en-GB" kern="0" dirty="0"/>
            </a:br>
            <a:endParaRPr lang="en-GB" kern="0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E736DB71-5DA1-8E47-8FFC-4DEF78F9CB7F}"/>
              </a:ext>
            </a:extLst>
          </p:cNvPr>
          <p:cNvSpPr txBox="1">
            <a:spLocks/>
          </p:cNvSpPr>
          <p:nvPr/>
        </p:nvSpPr>
        <p:spPr bwMode="auto">
          <a:xfrm>
            <a:off x="363033" y="1860264"/>
            <a:ext cx="8561653" cy="442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/>
              <a:t> </a:t>
            </a:r>
            <a:r>
              <a:rPr lang="en-US" dirty="0"/>
              <a:t>Research results are a public good and should be</a:t>
            </a:r>
            <a:br>
              <a:rPr lang="en-US" dirty="0"/>
            </a:br>
            <a:r>
              <a:rPr lang="en-US" dirty="0"/>
              <a:t> immediately available so as to accelerate science</a:t>
            </a:r>
          </a:p>
          <a:p>
            <a:pPr>
              <a:spcAft>
                <a:spcPts val="600"/>
              </a:spcAft>
            </a:pPr>
            <a:r>
              <a:rPr lang="en-US" b="1" dirty="0"/>
              <a:t> No more paywalled publications</a:t>
            </a:r>
          </a:p>
          <a:p>
            <a:pPr>
              <a:spcAft>
                <a:spcPts val="600"/>
              </a:spcAft>
            </a:pPr>
            <a:r>
              <a:rPr lang="en-US" b="1" dirty="0"/>
              <a:t> </a:t>
            </a:r>
            <a:r>
              <a:rPr lang="en-US" dirty="0"/>
              <a:t>Open Access must be </a:t>
            </a:r>
            <a:r>
              <a:rPr lang="en-US" b="1" dirty="0"/>
              <a:t>immediate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no embargo periods</a:t>
            </a:r>
          </a:p>
          <a:p>
            <a:pPr>
              <a:spcAft>
                <a:spcPts val="600"/>
              </a:spcAft>
            </a:pPr>
            <a:r>
              <a:rPr lang="en-US" dirty="0"/>
              <a:t> Publication under a </a:t>
            </a:r>
            <a:r>
              <a:rPr lang="en-US" b="1" dirty="0"/>
              <a:t>CC-BY license </a:t>
            </a:r>
            <a:r>
              <a:rPr lang="en-US" dirty="0"/>
              <a:t>by</a:t>
            </a:r>
            <a:br>
              <a:rPr lang="en-US" dirty="0"/>
            </a:br>
            <a:r>
              <a:rPr lang="en-US" dirty="0"/>
              <a:t> default, </a:t>
            </a:r>
            <a:r>
              <a:rPr lang="en-US" b="1" dirty="0"/>
              <a:t>no copyright transfer</a:t>
            </a:r>
            <a:r>
              <a:rPr lang="en-US" dirty="0"/>
              <a:t> (</a:t>
            </a:r>
            <a:r>
              <a:rPr lang="en-US" i="1" dirty="0"/>
              <a:t>Principle 1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 No ‘hybrid’ model of publication, except as a</a:t>
            </a:r>
            <a:br>
              <a:rPr lang="en-US" dirty="0"/>
            </a:br>
            <a:r>
              <a:rPr lang="en-US" dirty="0"/>
              <a:t> transitional arrangement with a defined endpoint</a:t>
            </a:r>
            <a:br>
              <a:rPr lang="en-US" dirty="0"/>
            </a:br>
            <a:endParaRPr lang="en-GB" kern="0" dirty="0"/>
          </a:p>
          <a:p>
            <a:pPr marL="0" indent="0">
              <a:buFontTx/>
              <a:buNone/>
            </a:pPr>
            <a:br>
              <a:rPr lang="en-GB" kern="0" dirty="0"/>
            </a:b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766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Plan S : strong principles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F07DB3-35D5-A240-8E6D-4D9A31123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F32E7029-9538-0242-A3C9-505521A10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703851"/>
              </p:ext>
            </p:extLst>
          </p:nvPr>
        </p:nvGraphicFramePr>
        <p:xfrm>
          <a:off x="191525" y="2854211"/>
          <a:ext cx="8733161" cy="871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1057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4"/>
                        </a:buBlip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Tx/>
                        <a:buBlip>
                          <a:blip r:embed="rId4"/>
                        </a:buBlip>
                      </a:pPr>
                      <a:endParaRPr lang="en-GB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D268E71-0282-C745-B2EC-7FCD6D74B0E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56">
                        <a14:foregroundMark x1="14222" y1="36444" x2="14222" y2="36444"/>
                        <a14:foregroundMark x1="58222" y1="52000" x2="58222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85" y="206280"/>
            <a:ext cx="1291801" cy="1291801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6B68DF6-C5EC-0B42-9236-BD29D42C4AC9}"/>
              </a:ext>
            </a:extLst>
          </p:cNvPr>
          <p:cNvSpPr txBox="1">
            <a:spLocks/>
          </p:cNvSpPr>
          <p:nvPr/>
        </p:nvSpPr>
        <p:spPr bwMode="auto">
          <a:xfrm>
            <a:off x="410839" y="1974564"/>
            <a:ext cx="8733161" cy="464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/>
              <a:t> </a:t>
            </a:r>
            <a:r>
              <a:rPr lang="en-US" dirty="0"/>
              <a:t>Pricing, contracts and publication fees should </a:t>
            </a:r>
            <a:br>
              <a:rPr lang="en-US" dirty="0"/>
            </a:br>
            <a:r>
              <a:rPr lang="en-US" dirty="0"/>
              <a:t> be transparent and reasonable (</a:t>
            </a:r>
            <a:r>
              <a:rPr lang="en-US" i="1" dirty="0"/>
              <a:t>Principle 5</a:t>
            </a:r>
            <a:r>
              <a:rPr lang="en-US" dirty="0"/>
              <a:t>)</a:t>
            </a: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/>
              <a:t> Funders</a:t>
            </a:r>
            <a:r>
              <a:rPr lang="en-US" dirty="0"/>
              <a:t> commit to support such publication fees,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 individual researchers do not pay </a:t>
            </a:r>
            <a:r>
              <a:rPr lang="en-US" dirty="0"/>
              <a:t>(</a:t>
            </a:r>
            <a:r>
              <a:rPr lang="en-US" i="1" dirty="0"/>
              <a:t>Principle 4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b="1" dirty="0"/>
              <a:t> Multiple routes </a:t>
            </a:r>
            <a:r>
              <a:rPr lang="en-US" dirty="0"/>
              <a:t>to OA compliance (</a:t>
            </a:r>
            <a:r>
              <a:rPr lang="en-US" i="1" dirty="0"/>
              <a:t>Principle 5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 A commitment to assess research outputs based </a:t>
            </a:r>
            <a:br>
              <a:rPr lang="en-US" dirty="0"/>
            </a:br>
            <a:r>
              <a:rPr lang="en-US" dirty="0"/>
              <a:t> on their </a:t>
            </a:r>
            <a:r>
              <a:rPr lang="en-US" b="1" dirty="0"/>
              <a:t>intrinsic merit </a:t>
            </a:r>
            <a:r>
              <a:rPr lang="en-US" dirty="0"/>
              <a:t>and NOT their venue of</a:t>
            </a:r>
            <a:br>
              <a:rPr lang="en-US" dirty="0"/>
            </a:br>
            <a:r>
              <a:rPr lang="en-US" dirty="0"/>
              <a:t> publication or quantitative metrics </a:t>
            </a:r>
            <a:br>
              <a:rPr lang="en-US" dirty="0"/>
            </a:br>
            <a:r>
              <a:rPr lang="en-US" dirty="0"/>
              <a:t> following DORA (</a:t>
            </a:r>
            <a:r>
              <a:rPr lang="en-US" i="1" dirty="0"/>
              <a:t>Principle 10</a:t>
            </a:r>
            <a:r>
              <a:rPr lang="en-US" dirty="0"/>
              <a:t>).</a:t>
            </a:r>
            <a:endParaRPr lang="en-GB" kern="0" dirty="0"/>
          </a:p>
          <a:p>
            <a:pPr marL="0" indent="0">
              <a:buFontTx/>
              <a:buNone/>
            </a:pPr>
            <a:br>
              <a:rPr lang="en-GB" kern="0" dirty="0"/>
            </a:b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3236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91982" y="1824795"/>
            <a:ext cx="8852018" cy="2385400"/>
          </a:xfrm>
        </p:spPr>
        <p:txBody>
          <a:bodyPr/>
          <a:lstStyle/>
          <a:p>
            <a:r>
              <a:rPr lang="en-GB" b="1" dirty="0"/>
              <a:t>Timeline extended by one year: </a:t>
            </a:r>
          </a:p>
          <a:p>
            <a:pPr lvl="1"/>
            <a:r>
              <a:rPr lang="en-GB" dirty="0"/>
              <a:t>Publications from calls published as </a:t>
            </a:r>
            <a:br>
              <a:rPr lang="en-GB" dirty="0"/>
            </a:br>
            <a:r>
              <a:rPr lang="en-GB" dirty="0"/>
              <a:t>of 1 January 2021 must be in Open Access.</a:t>
            </a:r>
          </a:p>
          <a:p>
            <a:pPr lvl="1"/>
            <a:r>
              <a:rPr lang="en-GB" dirty="0"/>
              <a:t>Transformative arrangements will be </a:t>
            </a:r>
            <a:br>
              <a:rPr lang="en-GB" dirty="0"/>
            </a:br>
            <a:r>
              <a:rPr lang="en-GB" dirty="0"/>
              <a:t>supported until the end of 2024</a:t>
            </a:r>
            <a:br>
              <a:rPr lang="en-GB" dirty="0"/>
            </a:br>
            <a:endParaRPr lang="en-GB" dirty="0"/>
          </a:p>
          <a:p>
            <a:endParaRPr lang="en-GB" sz="2000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9E5A3C6-F297-6248-B711-751598ADBE62}"/>
              </a:ext>
            </a:extLst>
          </p:cNvPr>
          <p:cNvSpPr txBox="1">
            <a:spLocks/>
          </p:cNvSpPr>
          <p:nvPr/>
        </p:nvSpPr>
        <p:spPr bwMode="auto">
          <a:xfrm>
            <a:off x="829305" y="4764380"/>
            <a:ext cx="5561767" cy="9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endParaRPr lang="en-GB" sz="2000" kern="0" dirty="0"/>
          </a:p>
          <a:p>
            <a:pPr marL="0" indent="0">
              <a:buFontTx/>
              <a:buNone/>
            </a:pPr>
            <a:br>
              <a:rPr lang="en-GB" kern="0" dirty="0"/>
            </a:br>
            <a:endParaRPr lang="en-GB" kern="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1D05D88-4B04-C447-8B73-91A0D56086BE}"/>
              </a:ext>
            </a:extLst>
          </p:cNvPr>
          <p:cNvSpPr txBox="1">
            <a:spLocks/>
          </p:cNvSpPr>
          <p:nvPr/>
        </p:nvSpPr>
        <p:spPr bwMode="auto">
          <a:xfrm>
            <a:off x="291982" y="4120985"/>
            <a:ext cx="8852018" cy="20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r>
              <a:rPr lang="en-GB" b="1" kern="0" dirty="0"/>
              <a:t>Greater clarity on compliance routes: </a:t>
            </a:r>
          </a:p>
          <a:p>
            <a:pPr lvl="1"/>
            <a:r>
              <a:rPr lang="en-GB" kern="0" dirty="0" err="1"/>
              <a:t>cOAlition</a:t>
            </a:r>
            <a:r>
              <a:rPr lang="en-GB" kern="0" dirty="0"/>
              <a:t> S supports a diversity of business models</a:t>
            </a:r>
          </a:p>
          <a:p>
            <a:pPr lvl="1"/>
            <a:r>
              <a:rPr lang="en-GB" kern="0" dirty="0"/>
              <a:t>Plan S is </a:t>
            </a:r>
            <a:r>
              <a:rPr lang="en-GB" b="1" kern="0" dirty="0"/>
              <a:t>NOT</a:t>
            </a:r>
            <a:r>
              <a:rPr lang="en-GB" kern="0" dirty="0"/>
              <a:t> just about Gold OA:</a:t>
            </a:r>
          </a:p>
          <a:p>
            <a:pPr lvl="1"/>
            <a:r>
              <a:rPr lang="en-GB" b="1" kern="0" dirty="0">
                <a:solidFill>
                  <a:srgbClr val="00B050"/>
                </a:solidFill>
              </a:rPr>
              <a:t>Immediate Green is fully compliant!</a:t>
            </a:r>
            <a:endParaRPr lang="en-GB" kern="0" dirty="0"/>
          </a:p>
          <a:p>
            <a:pPr marL="288000" lvl="1" indent="0">
              <a:buNone/>
            </a:pPr>
            <a:endParaRPr lang="en-GB" b="1" kern="0" dirty="0">
              <a:solidFill>
                <a:srgbClr val="00B050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21B69BC-4767-9A40-B0EB-7B6912C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53" y="454529"/>
            <a:ext cx="8502659" cy="9951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 err="1"/>
              <a:t>Implementation</a:t>
            </a:r>
            <a:r>
              <a:rPr lang="fr-FR" b="1" dirty="0"/>
              <a:t> guidance:</a:t>
            </a:r>
            <a:br>
              <a:rPr lang="fr-FR" b="1" dirty="0"/>
            </a:br>
            <a:r>
              <a:rPr lang="fr-FR" b="1" dirty="0"/>
              <a:t>key changes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6351B4-7473-C14E-86FE-2539B408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556">
                        <a14:foregroundMark x1="24889" y1="37333" x2="24889" y2="37333"/>
                        <a14:foregroundMark x1="60444" y1="74667" x2="60444" y2="74667"/>
                        <a14:foregroundMark x1="51111" y1="33333" x2="51111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13136"/>
            <a:ext cx="1080074" cy="10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614980-B255-5F41-BB3F-2229757945DE}"/>
              </a:ext>
            </a:extLst>
          </p:cNvPr>
          <p:cNvSpPr/>
          <p:nvPr/>
        </p:nvSpPr>
        <p:spPr bwMode="auto">
          <a:xfrm>
            <a:off x="5932915" y="2081719"/>
            <a:ext cx="3104081" cy="4659549"/>
          </a:xfrm>
          <a:prstGeom prst="rect">
            <a:avLst/>
          </a:prstGeom>
          <a:gradFill flip="none" rotWithShape="1">
            <a:gsLst>
              <a:gs pos="0">
                <a:srgbClr val="EF7D00">
                  <a:tint val="66000"/>
                  <a:satMod val="160000"/>
                </a:srgbClr>
              </a:gs>
              <a:gs pos="50000">
                <a:srgbClr val="EF7D00">
                  <a:tint val="44500"/>
                  <a:satMod val="160000"/>
                </a:srgbClr>
              </a:gs>
              <a:gs pos="100000">
                <a:srgbClr val="EF7D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18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00638F"/>
              </a:solidFill>
              <a:effectLst/>
              <a:latin typeface="HelveticaNeueLT Std Med Cn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EF9C8E-28CB-F74A-9FE8-274757A788D7}"/>
              </a:ext>
            </a:extLst>
          </p:cNvPr>
          <p:cNvSpPr/>
          <p:nvPr/>
        </p:nvSpPr>
        <p:spPr bwMode="auto">
          <a:xfrm>
            <a:off x="2936075" y="2081719"/>
            <a:ext cx="3050493" cy="4659549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18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00638F"/>
              </a:solidFill>
              <a:effectLst/>
              <a:latin typeface="HelveticaNeueLT Std Med Cn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A991427-5601-E44B-81B7-3F23A5AB231F}"/>
              </a:ext>
            </a:extLst>
          </p:cNvPr>
          <p:cNvSpPr txBox="1">
            <a:spLocks/>
          </p:cNvSpPr>
          <p:nvPr/>
        </p:nvSpPr>
        <p:spPr bwMode="auto">
          <a:xfrm>
            <a:off x="2970606" y="1688990"/>
            <a:ext cx="3102039" cy="503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kern="0" dirty="0">
                <a:solidFill>
                  <a:srgbClr val="00B050"/>
                </a:solidFill>
              </a:rPr>
              <a:t>    Green route</a:t>
            </a:r>
          </a:p>
          <a:p>
            <a:r>
              <a:rPr lang="en-GB" sz="2000" b="1" kern="0" dirty="0"/>
              <a:t>Subscription</a:t>
            </a:r>
            <a:br>
              <a:rPr lang="en-GB" sz="2000" b="1" kern="0" dirty="0"/>
            </a:br>
            <a:r>
              <a:rPr lang="en-GB" sz="2000" b="1" kern="0" dirty="0"/>
              <a:t>journals</a:t>
            </a:r>
            <a:endParaRPr lang="en-GB" kern="0" dirty="0"/>
          </a:p>
          <a:p>
            <a:r>
              <a:rPr lang="en-GB" sz="2000" kern="0" dirty="0"/>
              <a:t>Authors </a:t>
            </a:r>
            <a:r>
              <a:rPr lang="en-GB" sz="2000" b="1" kern="0" dirty="0"/>
              <a:t>can</a:t>
            </a:r>
            <a:r>
              <a:rPr lang="en-GB" sz="2000" kern="0" dirty="0"/>
              <a:t> publish in a subscription journal…</a:t>
            </a:r>
          </a:p>
          <a:p>
            <a:r>
              <a:rPr lang="en-GB" sz="2000" kern="0" dirty="0"/>
              <a:t>…*IF* they make the Version of Record or Author Accepted Manuscript instantly available in a repository</a:t>
            </a:r>
            <a:endParaRPr lang="en-GB" kern="0" dirty="0"/>
          </a:p>
          <a:p>
            <a:r>
              <a:rPr lang="en-GB" sz="2000" kern="0" dirty="0" err="1"/>
              <a:t>cOAlition</a:t>
            </a:r>
            <a:r>
              <a:rPr lang="en-GB" sz="2000" kern="0" dirty="0"/>
              <a:t> S funders do *NOT* financially support publication fees in ‘hybrid’ subscription journals</a:t>
            </a:r>
            <a:br>
              <a:rPr lang="en-GB" sz="2000" kern="0" dirty="0"/>
            </a:br>
            <a:endParaRPr lang="en-GB" kern="0" dirty="0"/>
          </a:p>
          <a:p>
            <a:endParaRPr lang="en-GB" sz="2000" kern="0" dirty="0"/>
          </a:p>
          <a:p>
            <a:pPr marL="0" indent="0">
              <a:buFontTx/>
              <a:buNone/>
            </a:pPr>
            <a:br>
              <a:rPr lang="en-GB" kern="0" dirty="0"/>
            </a:br>
            <a:endParaRPr lang="en-GB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FFFC6-8DD6-384A-B710-9E4F5570CC2F}"/>
              </a:ext>
            </a:extLst>
          </p:cNvPr>
          <p:cNvSpPr/>
          <p:nvPr/>
        </p:nvSpPr>
        <p:spPr bwMode="auto">
          <a:xfrm>
            <a:off x="117331" y="2081719"/>
            <a:ext cx="2818744" cy="465954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18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00638F"/>
              </a:solidFill>
              <a:effectLst/>
              <a:latin typeface="HelveticaNeueLT Std Med Cn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4342" y="1688990"/>
            <a:ext cx="2855386" cy="4663171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FFC000"/>
                </a:solidFill>
              </a:rPr>
              <a:t>Gold &amp; Diamond route</a:t>
            </a:r>
          </a:p>
          <a:p>
            <a:r>
              <a:rPr lang="en-GB" sz="2000" b="1" dirty="0"/>
              <a:t>Open Access </a:t>
            </a:r>
            <a:br>
              <a:rPr lang="en-GB" sz="2000" b="1" dirty="0"/>
            </a:br>
            <a:r>
              <a:rPr lang="en-GB" sz="2000" b="1" dirty="0"/>
              <a:t>journals/ platforms</a:t>
            </a:r>
            <a:endParaRPr lang="en-GB" dirty="0"/>
          </a:p>
          <a:p>
            <a:r>
              <a:rPr lang="en-GB" sz="2000" dirty="0"/>
              <a:t>Authors publish in Open Access journal…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… </a:t>
            </a:r>
            <a:r>
              <a:rPr lang="en-GB" sz="2000" dirty="0" err="1"/>
              <a:t>cOAlition</a:t>
            </a:r>
            <a:r>
              <a:rPr lang="en-GB" sz="2000" dirty="0"/>
              <a:t> S funders financially support publication fees for author.</a:t>
            </a:r>
            <a:br>
              <a:rPr lang="en-GB" sz="2000" dirty="0"/>
            </a:br>
            <a:endParaRPr lang="en-GB" dirty="0"/>
          </a:p>
          <a:p>
            <a:endParaRPr lang="en-GB" sz="2000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9E5A3C6-F297-6248-B711-751598ADBE62}"/>
              </a:ext>
            </a:extLst>
          </p:cNvPr>
          <p:cNvSpPr txBox="1">
            <a:spLocks/>
          </p:cNvSpPr>
          <p:nvPr/>
        </p:nvSpPr>
        <p:spPr bwMode="auto">
          <a:xfrm>
            <a:off x="3004639" y="4950292"/>
            <a:ext cx="5561767" cy="9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endParaRPr lang="en-GB" sz="2000" kern="0" dirty="0"/>
          </a:p>
          <a:p>
            <a:pPr marL="0" indent="0">
              <a:buFontTx/>
              <a:buNone/>
            </a:pPr>
            <a:br>
              <a:rPr lang="en-GB" kern="0" dirty="0"/>
            </a:br>
            <a:endParaRPr lang="en-GB" kern="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21B69BC-4767-9A40-B0EB-7B6912C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53" y="454529"/>
            <a:ext cx="8502659" cy="9951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 err="1"/>
              <a:t>Implementation</a:t>
            </a:r>
            <a:r>
              <a:rPr lang="fr-FR" b="1" dirty="0"/>
              <a:t> guidance:</a:t>
            </a:r>
            <a:br>
              <a:rPr lang="fr-FR" b="1" dirty="0"/>
            </a:br>
            <a:r>
              <a:rPr lang="fr-FR" b="1" dirty="0"/>
              <a:t>Routes to compliance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6351B4-7473-C14E-86FE-2539B408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9556">
                        <a14:foregroundMark x1="24889" y1="37333" x2="24889" y2="37333"/>
                        <a14:foregroundMark x1="60444" y1="74667" x2="60444" y2="74667"/>
                        <a14:foregroundMark x1="51111" y1="33333" x2="51111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13136"/>
            <a:ext cx="1080074" cy="1047313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481CBD3-0508-4B47-9A4C-C5767A0B015D}"/>
              </a:ext>
            </a:extLst>
          </p:cNvPr>
          <p:cNvSpPr txBox="1">
            <a:spLocks/>
          </p:cNvSpPr>
          <p:nvPr/>
        </p:nvSpPr>
        <p:spPr bwMode="auto">
          <a:xfrm>
            <a:off x="5998164" y="1685368"/>
            <a:ext cx="3113314" cy="483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kern="0" dirty="0"/>
              <a:t>Transformative route</a:t>
            </a:r>
          </a:p>
          <a:p>
            <a:r>
              <a:rPr lang="en-GB" sz="2000" b="1" kern="0" dirty="0"/>
              <a:t>Hybrid/ subscription journals</a:t>
            </a:r>
          </a:p>
          <a:p>
            <a:r>
              <a:rPr lang="en-GB" sz="2000" kern="0" dirty="0"/>
              <a:t>Authors publish in a journal with a Transformative Arrangement.</a:t>
            </a:r>
            <a:br>
              <a:rPr lang="en-GB" sz="2000" kern="0" dirty="0"/>
            </a:br>
            <a:endParaRPr lang="en-GB" sz="2000" kern="0" dirty="0"/>
          </a:p>
          <a:p>
            <a:r>
              <a:rPr lang="en-GB" sz="2000" kern="0" dirty="0" err="1"/>
              <a:t>cOAlition</a:t>
            </a:r>
            <a:r>
              <a:rPr lang="en-GB" sz="2000" kern="0" dirty="0"/>
              <a:t> S funders *CAN* financially support Open Access under Transformative Arrangements</a:t>
            </a:r>
            <a:br>
              <a:rPr lang="en-GB" sz="2000" kern="0" dirty="0"/>
            </a:br>
            <a:endParaRPr lang="en-GB" sz="2000" kern="0" dirty="0"/>
          </a:p>
          <a:p>
            <a:endParaRPr lang="en-GB" sz="2000" kern="0" dirty="0"/>
          </a:p>
          <a:p>
            <a:pPr marL="0" indent="0">
              <a:buFontTx/>
              <a:buNone/>
            </a:pPr>
            <a:br>
              <a:rPr lang="en-GB" kern="0" dirty="0"/>
            </a:br>
            <a:endParaRPr lang="en-GB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FC55CE-3581-F54D-AA53-F3C9D42C19B7}"/>
              </a:ext>
            </a:extLst>
          </p:cNvPr>
          <p:cNvSpPr/>
          <p:nvPr/>
        </p:nvSpPr>
        <p:spPr bwMode="auto">
          <a:xfrm>
            <a:off x="758757" y="5447489"/>
            <a:ext cx="1245141" cy="9046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18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00638F"/>
              </a:solidFill>
              <a:effectLst/>
              <a:latin typeface="HelveticaNeueLT Std Med Cn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theme/theme1.xml><?xml version="1.0" encoding="utf-8"?>
<a:theme xmlns:a="http://schemas.openxmlformats.org/drawingml/2006/main" name="SE Title Slides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Fro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Fro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Fro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Fro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Fro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Fro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Fro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Fro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Fro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Fro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Fro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Fro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Fro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4E067862-2CE4-4B72-8CEE-AEB53477CEC3}"/>
    </a:ext>
  </a:extLst>
</a:theme>
</file>

<file path=ppt/theme/theme10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3.xml><?xml version="1.0" encoding="utf-8"?>
<a:theme xmlns:a="http://schemas.openxmlformats.org/drawingml/2006/main" name="cOAlition S Content Slides 2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9C426209-AD6E-4E31-93AE-4D9F66A8B14A}"/>
    </a:ext>
  </a:extLst>
</a:theme>
</file>

<file path=ppt/theme/theme4.xml><?xml version="1.0" encoding="utf-8"?>
<a:theme xmlns:a="http://schemas.openxmlformats.org/drawingml/2006/main" name="cOAlition S Slides 3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Title">
      <a:majorFont>
        <a:latin typeface="HelveticaNeueLT Std Med Cn"/>
        <a:ea typeface="ＭＳ Ｐゴシック"/>
        <a:cs typeface=""/>
      </a:majorFont>
      <a:minorFont>
        <a:latin typeface="HelveticaNeueLT Std Lt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480A5F3E-04AD-416E-977C-6A8B2DA5D7C1}"/>
    </a:ext>
  </a:extLst>
</a:theme>
</file>

<file path=ppt/theme/theme5.xml><?xml version="1.0" encoding="utf-8"?>
<a:theme xmlns:a="http://schemas.openxmlformats.org/drawingml/2006/main" name="cOAlition S Content Slides 4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Title">
      <a:majorFont>
        <a:latin typeface="HelveticaNeueLT Std Med Cn"/>
        <a:ea typeface="ＭＳ Ｐゴシック"/>
        <a:cs typeface=""/>
      </a:majorFont>
      <a:minorFont>
        <a:latin typeface="HelveticaNeueLT Std Lt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548B4809-0419-4A74-BB3E-BCEC685B7FC4}"/>
    </a:ext>
  </a:extLst>
</a:theme>
</file>

<file path=ppt/theme/theme6.xml><?xml version="1.0" encoding="utf-8"?>
<a:theme xmlns:a="http://schemas.openxmlformats.org/drawingml/2006/main" name="cOAlition S Content Slides 5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3">
      <a:majorFont>
        <a:latin typeface="HelveticaNeueLT Std Blk Cn"/>
        <a:ea typeface=""/>
        <a:cs typeface="Arial"/>
      </a:majorFont>
      <a:minorFont>
        <a:latin typeface="HelveticaNeueLT Std Med Cn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EF67E411-00D6-43B3-B080-060B59DD2869}"/>
    </a:ext>
  </a:extLst>
</a:theme>
</file>

<file path=ppt/theme/theme7.xml><?xml version="1.0" encoding="utf-8"?>
<a:theme xmlns:a="http://schemas.openxmlformats.org/drawingml/2006/main" name="cOAlition S Content Slides 6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3">
      <a:majorFont>
        <a:latin typeface="HelveticaNeueLT Std Blk Cn"/>
        <a:ea typeface=""/>
        <a:cs typeface="Arial"/>
      </a:majorFont>
      <a:minorFont>
        <a:latin typeface="HelveticaNeueLT Std Med Cn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88FD8353-F4E1-4095-9A25-F60C4F845382}"/>
    </a:ext>
  </a:extLst>
</a:theme>
</file>

<file path=ppt/theme/theme8.xml><?xml version="1.0" encoding="utf-8"?>
<a:theme xmlns:a="http://schemas.openxmlformats.org/drawingml/2006/main" name="cOAlition S Content Slides 7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4">
      <a:majorFont>
        <a:latin typeface="HelveticaNeueLT Std Blk Cn"/>
        <a:ea typeface=""/>
        <a:cs typeface="Arial"/>
      </a:majorFont>
      <a:minorFont>
        <a:latin typeface="HelveticaNeueLT Std Med Cn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10E971B4-0754-4009-B9B1-63E36672A160}"/>
    </a:ext>
  </a:extLst>
</a:theme>
</file>

<file path=ppt/theme/theme9.xml><?xml version="1.0" encoding="utf-8"?>
<a:theme xmlns:a="http://schemas.openxmlformats.org/drawingml/2006/main" name="cOAlition S Content Slides 8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4">
      <a:majorFont>
        <a:latin typeface="HelveticaNeueLT Std Blk Cn"/>
        <a:ea typeface=""/>
        <a:cs typeface="Arial"/>
      </a:majorFont>
      <a:minorFont>
        <a:latin typeface="HelveticaNeueLT Std Med Cn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163AA38A-4D95-4469-99F3-8DF6985A78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A723A1BC6B644A064FF6CC9F67FE2" ma:contentTypeVersion="11" ma:contentTypeDescription="Create a new document." ma:contentTypeScope="" ma:versionID="0ab7f74456b386a78693bd178c457c58">
  <xsd:schema xmlns:xsd="http://www.w3.org/2001/XMLSchema" xmlns:xs="http://www.w3.org/2001/XMLSchema" xmlns:p="http://schemas.microsoft.com/office/2006/metadata/properties" xmlns:ns3="99ba272d-8c11-4c80-98d9-a1f2536f33fd" xmlns:ns4="18de3254-f808-453f-a615-2c414961d601" targetNamespace="http://schemas.microsoft.com/office/2006/metadata/properties" ma:root="true" ma:fieldsID="6ac32c0318067c1015396f9826938d47" ns3:_="" ns4:_="">
    <xsd:import namespace="99ba272d-8c11-4c80-98d9-a1f2536f33fd"/>
    <xsd:import namespace="18de3254-f808-453f-a615-2c414961d6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a272d-8c11-4c80-98d9-a1f2536f33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e3254-f808-453f-a615-2c414961d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66802C-A0BB-43C6-BD5F-BDB367093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ba272d-8c11-4c80-98d9-a1f2536f33fd"/>
    <ds:schemaRef ds:uri="18de3254-f808-453f-a615-2c414961d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7C49CE-9A97-404D-AB4C-50EB2CDD4B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7C22AA-D0B0-409E-BC66-4181167C082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Europe PPT blank slides</Template>
  <TotalTime>13398</TotalTime>
  <Words>1790</Words>
  <Application>Microsoft Macintosh PowerPoint</Application>
  <PresentationFormat>On-screen Show (4:3)</PresentationFormat>
  <Paragraphs>239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ＭＳ Ｐゴシック</vt:lpstr>
      <vt:lpstr>Arial</vt:lpstr>
      <vt:lpstr>HelveticaNeueLT Std Blk Cn</vt:lpstr>
      <vt:lpstr>HelveticaNeueLT Std Cn</vt:lpstr>
      <vt:lpstr>HelveticaNeueLT Std Lt</vt:lpstr>
      <vt:lpstr>HelveticaNeueLT Std Med Cn</vt:lpstr>
      <vt:lpstr>Verdana</vt:lpstr>
      <vt:lpstr>SE Title Slides</vt:lpstr>
      <vt:lpstr>cOAlition S Content Slides 1</vt:lpstr>
      <vt:lpstr>cOAlition S Content Slides 2</vt:lpstr>
      <vt:lpstr>cOAlition S Slides 3</vt:lpstr>
      <vt:lpstr>cOAlition S Content Slides 4</vt:lpstr>
      <vt:lpstr>cOAlition S Content Slides 5</vt:lpstr>
      <vt:lpstr>cOAlition S Content Slides 6</vt:lpstr>
      <vt:lpstr>cOAlition S Content Slides 7</vt:lpstr>
      <vt:lpstr>cOAlition S Content Slides 8</vt:lpstr>
      <vt:lpstr>  El Pla S d’open access:    reptes i oportunitats  (en angles) </vt:lpstr>
      <vt:lpstr>Summary</vt:lpstr>
      <vt:lpstr>cOAlition S: 24 funders</vt:lpstr>
      <vt:lpstr>Why Plan S ?   Funders</vt:lpstr>
      <vt:lpstr>Why Plan S ?   Research visibility</vt:lpstr>
      <vt:lpstr>Plan S : strong principles</vt:lpstr>
      <vt:lpstr>Plan S : strong principles</vt:lpstr>
      <vt:lpstr>Implementation guidance: key changes</vt:lpstr>
      <vt:lpstr>Implementation guidance: Routes to compliance</vt:lpstr>
      <vt:lpstr>Implementation guidance: Transformative arrangements (1)</vt:lpstr>
      <vt:lpstr>Implementation guidance: Transformative arrangements (1): ESAC</vt:lpstr>
      <vt:lpstr>PowerPoint Presentation</vt:lpstr>
      <vt:lpstr>Implementation guidance: Transformative arrangements (3)</vt:lpstr>
      <vt:lpstr>Implementation: Developing a Journal Checker Tool</vt:lpstr>
      <vt:lpstr>Working with key stakeholders:  researchers</vt:lpstr>
      <vt:lpstr>Working with key stakeholders:  early career researchers (ECR)</vt:lpstr>
      <vt:lpstr>Working with key stakeholders:  publishers</vt:lpstr>
      <vt:lpstr>Working with key stakeholders:  publishers</vt:lpstr>
      <vt:lpstr>Working with key stakeholders:  universities</vt:lpstr>
      <vt:lpstr>Other activities  Transparent pricing</vt:lpstr>
      <vt:lpstr>Other activities  Transparent pricing</vt:lpstr>
      <vt:lpstr>Other activities Transparent pricing – FOAA</vt:lpstr>
      <vt:lpstr>PowerPoint Presentation</vt:lpstr>
      <vt:lpstr>Other activities – cOAlition S office</vt:lpstr>
      <vt:lpstr>Working together to deliver OA</vt:lpstr>
      <vt:lpstr>Questions and discussion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Stokes</dc:creator>
  <cp:lastModifiedBy>Johan Rooryck</cp:lastModifiedBy>
  <cp:revision>175</cp:revision>
  <cp:lastPrinted>2020-01-20T14:04:43Z</cp:lastPrinted>
  <dcterms:created xsi:type="dcterms:W3CDTF">2018-09-11T11:49:37Z</dcterms:created>
  <dcterms:modified xsi:type="dcterms:W3CDTF">2020-05-27T07:49:03Z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0x010100C3BA723A1BC6B644A064FF6CC9F67FE2</vt:lpwstr>
  </property>
</Properties>
</file>