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jpg" ContentType="image/jpg"/>
  <Override PartName="/ppt/notesSlides/notesSlide1.xml" ContentType="application/vnd.openxmlformats-officedocument.presentationml.notesSlide+xml"/>
  <Override PartName="/ppt/media/image6.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31"/>
  </p:notesMasterIdLst>
  <p:sldIdLst>
    <p:sldId id="285" r:id="rId3"/>
    <p:sldId id="324" r:id="rId4"/>
    <p:sldId id="325" r:id="rId5"/>
    <p:sldId id="259" r:id="rId6"/>
    <p:sldId id="260" r:id="rId7"/>
    <p:sldId id="326" r:id="rId8"/>
    <p:sldId id="327" r:id="rId9"/>
    <p:sldId id="328" r:id="rId10"/>
    <p:sldId id="264" r:id="rId11"/>
    <p:sldId id="329" r:id="rId12"/>
    <p:sldId id="330" r:id="rId13"/>
    <p:sldId id="331" r:id="rId14"/>
    <p:sldId id="332" r:id="rId15"/>
    <p:sldId id="333" r:id="rId16"/>
    <p:sldId id="334" r:id="rId17"/>
    <p:sldId id="335" r:id="rId18"/>
    <p:sldId id="336" r:id="rId19"/>
    <p:sldId id="337" r:id="rId20"/>
    <p:sldId id="338" r:id="rId21"/>
    <p:sldId id="339" r:id="rId22"/>
    <p:sldId id="276" r:id="rId23"/>
    <p:sldId id="277" r:id="rId24"/>
    <p:sldId id="278" r:id="rId25"/>
    <p:sldId id="280" r:id="rId26"/>
    <p:sldId id="281" r:id="rId27"/>
    <p:sldId id="282" r:id="rId28"/>
    <p:sldId id="283" r:id="rId29"/>
    <p:sldId id="284" r:id="rId30"/>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A5AF171-3D98-4BE4-A349-3B4D2D70BD2F}" type="datetimeFigureOut">
              <a:rPr lang="es-ES" smtClean="0"/>
              <a:t>14/06/2020</a:t>
            </a:fld>
            <a:endParaRPr lang="es-ES"/>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CE93C60-A1F5-4650-9FD9-1AD9F064A823}" type="slidenum">
              <a:rPr lang="es-ES" smtClean="0"/>
              <a:t>‹Nº›</a:t>
            </a:fld>
            <a:endParaRPr lang="es-ES"/>
          </a:p>
        </p:txBody>
      </p:sp>
    </p:spTree>
    <p:extLst>
      <p:ext uri="{BB962C8B-B14F-4D97-AF65-F5344CB8AC3E}">
        <p14:creationId xmlns:p14="http://schemas.microsoft.com/office/powerpoint/2010/main" val="366483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E93C60-A1F5-4650-9FD9-1AD9F064A823}" type="slidenum">
              <a:rPr lang="es-ES" smtClean="0"/>
              <a:t>9</a:t>
            </a:fld>
            <a:endParaRPr lang="es-ES"/>
          </a:p>
        </p:txBody>
      </p:sp>
    </p:spTree>
    <p:extLst>
      <p:ext uri="{BB962C8B-B14F-4D97-AF65-F5344CB8AC3E}">
        <p14:creationId xmlns:p14="http://schemas.microsoft.com/office/powerpoint/2010/main" val="253083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616" y="1954479"/>
            <a:ext cx="6128766" cy="7575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222106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399737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193858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18654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74498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50095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406189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198028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31223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293400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245139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36CBD8-90F7-437D-8DCA-1686790044D6}" type="datetimeFigureOut">
              <a:rPr lang="es-ES" smtClean="0"/>
              <a:t>14/06/2020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D4CF84-CAE0-4F99-9EAC-F289BC9E93E4}" type="slidenum">
              <a:rPr lang="es-ES" smtClean="0"/>
              <a:t>‹Nº›</a:t>
            </a:fld>
            <a:endParaRPr lang="es-ES"/>
          </a:p>
        </p:txBody>
      </p:sp>
    </p:spTree>
    <p:extLst>
      <p:ext uri="{BB962C8B-B14F-4D97-AF65-F5344CB8AC3E}">
        <p14:creationId xmlns:p14="http://schemas.microsoft.com/office/powerpoint/2010/main" val="3435268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3014" y="241172"/>
            <a:ext cx="7554595" cy="848994"/>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394462" y="2743580"/>
            <a:ext cx="8355075" cy="2585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6CBD8-90F7-437D-8DCA-1686790044D6}" type="datetimeFigureOut">
              <a:rPr lang="es-ES" smtClean="0"/>
              <a:t>14/06/2020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4CF84-CAE0-4F99-9EAC-F289BC9E93E4}" type="slidenum">
              <a:rPr lang="es-ES" smtClean="0"/>
              <a:t>‹Nº›</a:t>
            </a:fld>
            <a:endParaRPr lang="es-ES"/>
          </a:p>
        </p:txBody>
      </p:sp>
    </p:spTree>
    <p:extLst>
      <p:ext uri="{BB962C8B-B14F-4D97-AF65-F5344CB8AC3E}">
        <p14:creationId xmlns:p14="http://schemas.microsoft.com/office/powerpoint/2010/main" val="9525322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1422" y="1600200"/>
            <a:ext cx="6505956" cy="1600200"/>
          </a:xfrm>
          <a:prstGeom prst="rect">
            <a:avLst/>
          </a:prstGeom>
          <a:blipFill>
            <a:blip r:embed="rId2" cstate="print"/>
            <a:stretch>
              <a:fillRect/>
            </a:stretch>
          </a:blipFill>
        </p:spPr>
        <p:txBody>
          <a:bodyPr wrap="square" lIns="0" tIns="0" rIns="0" bIns="0" rtlCol="0"/>
          <a:lstStyle/>
          <a:p>
            <a:pPr marL="12700">
              <a:lnSpc>
                <a:spcPct val="100000"/>
              </a:lnSpc>
            </a:pPr>
            <a:endParaRPr lang="es-ES" dirty="0">
              <a:latin typeface="Arial"/>
              <a:cs typeface="Arial"/>
            </a:endParaRPr>
          </a:p>
        </p:txBody>
      </p:sp>
      <p:sp>
        <p:nvSpPr>
          <p:cNvPr id="3" name="object 3"/>
          <p:cNvSpPr/>
          <p:nvPr/>
        </p:nvSpPr>
        <p:spPr>
          <a:xfrm>
            <a:off x="0" y="0"/>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sp>
        <p:nvSpPr>
          <p:cNvPr id="6" name="object 6"/>
          <p:cNvSpPr txBox="1"/>
          <p:nvPr/>
        </p:nvSpPr>
        <p:spPr>
          <a:xfrm>
            <a:off x="3918902" y="5638800"/>
            <a:ext cx="1610995" cy="452755"/>
          </a:xfrm>
          <a:prstGeom prst="rect">
            <a:avLst/>
          </a:prstGeom>
        </p:spPr>
        <p:txBody>
          <a:bodyPr vert="horz" wrap="square" lIns="0" tIns="12700" rIns="0" bIns="0" rtlCol="0">
            <a:spAutoFit/>
          </a:bodyPr>
          <a:lstStyle/>
          <a:p>
            <a:pPr marL="606425" marR="5080" indent="-594360">
              <a:lnSpc>
                <a:spcPct val="100000"/>
              </a:lnSpc>
              <a:spcBef>
                <a:spcPts val="100"/>
              </a:spcBef>
            </a:pPr>
            <a:r>
              <a:rPr sz="1400" b="1" i="1" spc="-5" dirty="0">
                <a:cs typeface="Arial"/>
              </a:rPr>
              <a:t>Antoni Ruiz</a:t>
            </a:r>
            <a:r>
              <a:rPr sz="1400" b="1" i="1" spc="-105" dirty="0">
                <a:cs typeface="Arial"/>
              </a:rPr>
              <a:t> </a:t>
            </a:r>
            <a:r>
              <a:rPr sz="1400" b="1" i="1" spc="-5" dirty="0">
                <a:cs typeface="Arial"/>
              </a:rPr>
              <a:t>Bueno  20</a:t>
            </a:r>
            <a:r>
              <a:rPr lang="es-ES" sz="1400" b="1" i="1" spc="-5" dirty="0">
                <a:cs typeface="Arial"/>
              </a:rPr>
              <a:t>20</a:t>
            </a:r>
            <a:endParaRPr sz="1400" dirty="0">
              <a:cs typeface="Arial"/>
            </a:endParaRPr>
          </a:p>
        </p:txBody>
      </p:sp>
      <p:sp>
        <p:nvSpPr>
          <p:cNvPr id="9" name="Rectángulo 8">
            <a:extLst>
              <a:ext uri="{FF2B5EF4-FFF2-40B4-BE49-F238E27FC236}">
                <a16:creationId xmlns:a16="http://schemas.microsoft.com/office/drawing/2014/main" id="{450A953A-C2B6-4FBA-B31C-5ABCB08ED28B}"/>
              </a:ext>
            </a:extLst>
          </p:cNvPr>
          <p:cNvSpPr/>
          <p:nvPr/>
        </p:nvSpPr>
        <p:spPr>
          <a:xfrm>
            <a:off x="1600200" y="1800135"/>
            <a:ext cx="6505956" cy="1200329"/>
          </a:xfrm>
          <a:prstGeom prst="rect">
            <a:avLst/>
          </a:prstGeom>
        </p:spPr>
        <p:txBody>
          <a:bodyPr wrap="square">
            <a:spAutoFit/>
          </a:bodyPr>
          <a:lstStyle/>
          <a:p>
            <a:pPr marL="12700" algn="ctr">
              <a:lnSpc>
                <a:spcPct val="100000"/>
              </a:lnSpc>
            </a:pPr>
            <a:r>
              <a:rPr lang="es-ES" sz="2400" b="1" i="1" dirty="0">
                <a:latin typeface="Arial"/>
                <a:cs typeface="Arial"/>
              </a:rPr>
              <a:t>LA OBSERVACIÓN:  </a:t>
            </a:r>
          </a:p>
          <a:p>
            <a:pPr marL="12700" algn="ctr">
              <a:lnSpc>
                <a:spcPct val="100000"/>
              </a:lnSpc>
            </a:pPr>
            <a:r>
              <a:rPr lang="es-ES" sz="2400" b="1" i="1" dirty="0">
                <a:latin typeface="Arial"/>
                <a:cs typeface="Arial"/>
              </a:rPr>
              <a:t>PARTE_III</a:t>
            </a:r>
          </a:p>
          <a:p>
            <a:pPr marL="12700" algn="ctr">
              <a:lnSpc>
                <a:spcPct val="100000"/>
              </a:lnSpc>
            </a:pPr>
            <a:r>
              <a:rPr lang="es-ES" sz="2400" b="1" dirty="0">
                <a:latin typeface="Arial"/>
                <a:cs typeface="Arial"/>
              </a:rPr>
              <a:t>El proceso de análisis de la información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E3384A-B5EB-4E10-89EE-59B4A96F7B98}"/>
              </a:ext>
            </a:extLst>
          </p:cNvPr>
          <p:cNvSpPr/>
          <p:nvPr/>
        </p:nvSpPr>
        <p:spPr>
          <a:xfrm>
            <a:off x="76200" y="304800"/>
            <a:ext cx="8763000" cy="5909310"/>
          </a:xfrm>
          <a:prstGeom prst="rect">
            <a:avLst/>
          </a:prstGeom>
        </p:spPr>
        <p:txBody>
          <a:bodyPr wrap="square">
            <a:spAutoFit/>
          </a:bodyPr>
          <a:lstStyle/>
          <a:p>
            <a:r>
              <a:rPr lang="es-ES" b="1" dirty="0"/>
              <a:t>Organización del análisis de contenido.</a:t>
            </a:r>
            <a:br>
              <a:rPr lang="es-ES" b="1" dirty="0"/>
            </a:br>
            <a:endParaRPr lang="es-ES" b="1" dirty="0"/>
          </a:p>
          <a:p>
            <a:br>
              <a:rPr lang="es-ES" dirty="0"/>
            </a:br>
            <a:br>
              <a:rPr lang="es-ES" dirty="0"/>
            </a:br>
            <a:r>
              <a:rPr lang="es-ES" b="1" dirty="0"/>
              <a:t>2.- Explotación del material</a:t>
            </a:r>
            <a:br>
              <a:rPr lang="es-ES" dirty="0"/>
            </a:br>
            <a:br>
              <a:rPr lang="es-ES" dirty="0"/>
            </a:br>
            <a:r>
              <a:rPr lang="es-ES" dirty="0"/>
              <a:t>Una vez hecha la fase previa de análisis, viene la fase de explotación del material o fase propiamente dicha de análisis. Consiste en la aplicación sistemática de las decisiones tomadas y además, en las operaciones de codificación, descomposición o enumeración en función de las consignas que se han formulado previamente.</a:t>
            </a:r>
            <a:br>
              <a:rPr lang="es-ES" dirty="0"/>
            </a:br>
            <a:r>
              <a:rPr lang="es-ES" dirty="0"/>
              <a:t>(Más adelante veremos cómo se codifica y categoriza el texto).</a:t>
            </a:r>
            <a:br>
              <a:rPr lang="es-ES" dirty="0"/>
            </a:br>
            <a:br>
              <a:rPr lang="es-ES" dirty="0"/>
            </a:br>
            <a:r>
              <a:rPr lang="es-ES" dirty="0"/>
              <a:t>El procedimiento es el mismo tanto si el análisis es informatizado o no.</a:t>
            </a:r>
            <a:br>
              <a:rPr lang="es-ES" dirty="0"/>
            </a:br>
            <a:br>
              <a:rPr lang="es-ES" dirty="0"/>
            </a:br>
            <a:br>
              <a:rPr lang="es-ES" dirty="0"/>
            </a:br>
            <a:r>
              <a:rPr lang="es-ES" b="1" dirty="0"/>
              <a:t>3.- Explotación del material</a:t>
            </a:r>
          </a:p>
          <a:p>
            <a:br>
              <a:rPr lang="es-ES" dirty="0"/>
            </a:br>
            <a:r>
              <a:rPr lang="es-ES" dirty="0"/>
              <a:t>Los resultados obtenidos son tratados de forma que resulten significativos y válidos. Se pueden presentar frecuencias, porcentajes o análisis complejos (análisis multivariados etc.) que nos permiten hacer cuadros, figuras o modelos que condensan y ponen de relieve las informaciones aportadas por el análisis.</a:t>
            </a:r>
          </a:p>
        </p:txBody>
      </p:sp>
    </p:spTree>
    <p:extLst>
      <p:ext uri="{BB962C8B-B14F-4D97-AF65-F5344CB8AC3E}">
        <p14:creationId xmlns:p14="http://schemas.microsoft.com/office/powerpoint/2010/main" val="129414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DCBE3A0-76F2-455D-B969-A6BBFE3164E0}"/>
              </a:ext>
            </a:extLst>
          </p:cNvPr>
          <p:cNvSpPr/>
          <p:nvPr/>
        </p:nvSpPr>
        <p:spPr>
          <a:xfrm>
            <a:off x="91440" y="838200"/>
            <a:ext cx="9067800" cy="5386090"/>
          </a:xfrm>
          <a:prstGeom prst="rect">
            <a:avLst/>
          </a:prstGeom>
        </p:spPr>
        <p:txBody>
          <a:bodyPr wrap="square">
            <a:spAutoFit/>
          </a:bodyPr>
          <a:lstStyle/>
          <a:p>
            <a:r>
              <a:rPr lang="es-ES" dirty="0"/>
              <a:t>Lo primero de todo es saber “</a:t>
            </a:r>
            <a:r>
              <a:rPr lang="es-ES" b="1" dirty="0"/>
              <a:t>el por qué” </a:t>
            </a:r>
            <a:r>
              <a:rPr lang="es-ES" dirty="0"/>
              <a:t>se analiza y explicarlo, para poder conocer </a:t>
            </a:r>
            <a:r>
              <a:rPr lang="es-ES" b="1" dirty="0"/>
              <a:t>“el cómo analizar”</a:t>
            </a:r>
            <a:r>
              <a:rPr lang="es-ES" dirty="0"/>
              <a:t>. En este caso, las hipótesis son muy necesarias.</a:t>
            </a:r>
            <a:br>
              <a:rPr lang="es-ES" dirty="0"/>
            </a:br>
            <a:br>
              <a:rPr lang="es-ES" dirty="0"/>
            </a:br>
            <a:r>
              <a:rPr lang="es-ES" dirty="0"/>
              <a:t>Pero también se puede analizar para describir </a:t>
            </a:r>
            <a:r>
              <a:rPr lang="es-ES" b="1" dirty="0"/>
              <a:t>"para ver que hay" </a:t>
            </a:r>
            <a:r>
              <a:rPr lang="es-ES" dirty="0"/>
              <a:t>(análisis exploratorio), en este caso, el cómo analizo es lo que podrá precisar el por qué.</a:t>
            </a:r>
            <a:br>
              <a:rPr lang="es-ES" dirty="0"/>
            </a:br>
            <a:br>
              <a:rPr lang="es-ES" dirty="0"/>
            </a:br>
            <a:r>
              <a:rPr lang="es-ES" dirty="0"/>
              <a:t>Tratar el texto es, por decirlo de alguna manera, </a:t>
            </a:r>
            <a:r>
              <a:rPr lang="es-ES" sz="2000" b="1" dirty="0"/>
              <a:t>codificarlo.</a:t>
            </a:r>
            <a:br>
              <a:rPr lang="es-ES" dirty="0"/>
            </a:br>
            <a:r>
              <a:rPr lang="es-ES" dirty="0"/>
              <a:t>         "La codificación es el proceso por el cual los datos brutos son transformadas</a:t>
            </a:r>
          </a:p>
          <a:p>
            <a:r>
              <a:rPr lang="es-ES" dirty="0"/>
              <a:t>           sistemáticamente y agregadas en unidades que permiten una descripción precisa de las </a:t>
            </a:r>
          </a:p>
          <a:p>
            <a:r>
              <a:rPr lang="es-ES" dirty="0"/>
              <a:t>           características que pertenecen al contenido“</a:t>
            </a:r>
          </a:p>
          <a:p>
            <a:r>
              <a:rPr lang="es-ES" dirty="0"/>
              <a:t>            </a:t>
            </a:r>
            <a:r>
              <a:rPr lang="es-ES" sz="1100" b="1" dirty="0" err="1"/>
              <a:t>Holsti</a:t>
            </a:r>
            <a:r>
              <a:rPr lang="es-ES" sz="1100" b="1" dirty="0"/>
              <a:t> (1969). Content </a:t>
            </a:r>
            <a:r>
              <a:rPr lang="es-ES" sz="1100" b="1" dirty="0" err="1"/>
              <a:t>Analysis</a:t>
            </a:r>
            <a:r>
              <a:rPr lang="es-ES" sz="1100" b="1" dirty="0"/>
              <a:t> </a:t>
            </a:r>
            <a:r>
              <a:rPr lang="es-ES" sz="1100" b="1" dirty="0" err="1"/>
              <a:t>for</a:t>
            </a:r>
            <a:r>
              <a:rPr lang="es-ES" sz="1100" b="1" dirty="0"/>
              <a:t> </a:t>
            </a:r>
            <a:r>
              <a:rPr lang="es-ES" sz="1100" b="1" dirty="0" err="1"/>
              <a:t>the</a:t>
            </a:r>
            <a:r>
              <a:rPr lang="es-ES" sz="1100" b="1" dirty="0"/>
              <a:t> social </a:t>
            </a:r>
            <a:r>
              <a:rPr lang="es-ES" sz="1100" b="1" dirty="0" err="1"/>
              <a:t>sciencessand</a:t>
            </a:r>
            <a:r>
              <a:rPr lang="es-ES" sz="1100" b="1" dirty="0"/>
              <a:t> </a:t>
            </a:r>
            <a:r>
              <a:rPr lang="es-ES" sz="1100" b="1" dirty="0" err="1"/>
              <a:t>Humanities</a:t>
            </a:r>
            <a:r>
              <a:rPr lang="es-ES" sz="1100" b="1" dirty="0"/>
              <a:t>.  Reading, MA: Addison Wesley.</a:t>
            </a:r>
            <a:br>
              <a:rPr lang="es-ES" sz="1100" b="1" dirty="0"/>
            </a:br>
            <a:br>
              <a:rPr lang="es-ES" dirty="0"/>
            </a:br>
            <a:br>
              <a:rPr lang="es-ES" dirty="0"/>
            </a:br>
            <a:r>
              <a:rPr lang="es-ES" dirty="0"/>
              <a:t>La organización de la codificación comprende 3 grandes apartados (caso del análisis de</a:t>
            </a:r>
            <a:br>
              <a:rPr lang="es-ES" dirty="0"/>
            </a:br>
            <a:r>
              <a:rPr lang="es-ES" dirty="0"/>
              <a:t>contenido cuantitativo y categorial):</a:t>
            </a:r>
            <a:br>
              <a:rPr lang="es-ES" dirty="0"/>
            </a:br>
            <a:br>
              <a:rPr lang="es-ES" dirty="0"/>
            </a:br>
            <a:r>
              <a:rPr lang="es-ES" b="1" dirty="0"/>
              <a:t>1.- La descomposición del texto</a:t>
            </a:r>
            <a:r>
              <a:rPr lang="es-ES" dirty="0"/>
              <a:t>: La elección de las unidades a registrar</a:t>
            </a:r>
          </a:p>
          <a:p>
            <a:r>
              <a:rPr lang="es-ES" b="1" dirty="0"/>
              <a:t>2.- La enumeración: </a:t>
            </a:r>
            <a:r>
              <a:rPr lang="es-ES" dirty="0"/>
              <a:t>Elección de las reglas de recuento</a:t>
            </a:r>
            <a:br>
              <a:rPr lang="es-ES" dirty="0"/>
            </a:br>
            <a:r>
              <a:rPr lang="es-ES" b="1" dirty="0"/>
              <a:t>3.- La clasificación y la agregación</a:t>
            </a:r>
            <a:r>
              <a:rPr lang="es-ES" dirty="0"/>
              <a:t>: elección de las categorías.</a:t>
            </a:r>
          </a:p>
        </p:txBody>
      </p:sp>
      <p:sp>
        <p:nvSpPr>
          <p:cNvPr id="3" name="Rectángulo 2">
            <a:extLst>
              <a:ext uri="{FF2B5EF4-FFF2-40B4-BE49-F238E27FC236}">
                <a16:creationId xmlns:a16="http://schemas.microsoft.com/office/drawing/2014/main" id="{4FC54FAF-B33C-4F1B-A8DB-7E919811F5D9}"/>
              </a:ext>
            </a:extLst>
          </p:cNvPr>
          <p:cNvSpPr/>
          <p:nvPr/>
        </p:nvSpPr>
        <p:spPr>
          <a:xfrm>
            <a:off x="152400" y="152400"/>
            <a:ext cx="3895682" cy="369332"/>
          </a:xfrm>
          <a:prstGeom prst="rect">
            <a:avLst/>
          </a:prstGeom>
        </p:spPr>
        <p:txBody>
          <a:bodyPr wrap="none">
            <a:spAutoFit/>
          </a:bodyPr>
          <a:lstStyle/>
          <a:p>
            <a:r>
              <a:rPr lang="es-ES" b="1" spc="-5" dirty="0"/>
              <a:t>La concreción del análisis de</a:t>
            </a:r>
            <a:r>
              <a:rPr lang="es-ES" b="1" spc="10" dirty="0"/>
              <a:t> </a:t>
            </a:r>
            <a:r>
              <a:rPr lang="es-ES" b="1" dirty="0"/>
              <a:t>contenido</a:t>
            </a:r>
          </a:p>
        </p:txBody>
      </p:sp>
    </p:spTree>
    <p:extLst>
      <p:ext uri="{BB962C8B-B14F-4D97-AF65-F5344CB8AC3E}">
        <p14:creationId xmlns:p14="http://schemas.microsoft.com/office/powerpoint/2010/main" val="13787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A87D4E-EFD5-4BD1-BFF8-5306E4352BD2}"/>
              </a:ext>
            </a:extLst>
          </p:cNvPr>
          <p:cNvSpPr/>
          <p:nvPr/>
        </p:nvSpPr>
        <p:spPr>
          <a:xfrm>
            <a:off x="304800" y="304800"/>
            <a:ext cx="8763000" cy="6186309"/>
          </a:xfrm>
          <a:prstGeom prst="rect">
            <a:avLst/>
          </a:prstGeom>
        </p:spPr>
        <p:txBody>
          <a:bodyPr wrap="square">
            <a:spAutoFit/>
          </a:bodyPr>
          <a:lstStyle/>
          <a:p>
            <a:r>
              <a:rPr lang="es-ES" b="1" dirty="0"/>
              <a:t>1.- La descomposición del texto: La elección de las unidades a registrar.</a:t>
            </a:r>
          </a:p>
          <a:p>
            <a:br>
              <a:rPr lang="es-ES" dirty="0"/>
            </a:br>
            <a:r>
              <a:rPr lang="es-ES" dirty="0"/>
              <a:t>Este apartado se refiere a ¿qué elementos del texto debemos tener en cuenta?.</a:t>
            </a:r>
            <a:br>
              <a:rPr lang="es-ES" dirty="0"/>
            </a:br>
            <a:r>
              <a:rPr lang="es-ES" dirty="0"/>
              <a:t>¿De qué manera debemos descomponer el texto en elementos acabados?. </a:t>
            </a:r>
          </a:p>
          <a:p>
            <a:r>
              <a:rPr lang="es-ES" dirty="0"/>
              <a:t>La elección de las unidades de registro deben tener una concordancia con las características del material y los objetivos de estudio.</a:t>
            </a:r>
            <a:br>
              <a:rPr lang="es-ES" dirty="0"/>
            </a:br>
            <a:br>
              <a:rPr lang="es-ES" dirty="0"/>
            </a:br>
            <a:endParaRPr lang="es-ES" dirty="0"/>
          </a:p>
          <a:p>
            <a:pPr marL="265113" indent="-265113"/>
            <a:r>
              <a:rPr lang="es-ES" b="1" dirty="0"/>
              <a:t>La unidad de registro</a:t>
            </a:r>
            <a:br>
              <a:rPr lang="es-ES" dirty="0"/>
            </a:br>
            <a:r>
              <a:rPr lang="es-ES" dirty="0"/>
              <a:t>Es la unidad de significación que debemos codificar (anotar, cuantificar, etc.). Corresponde a un segmento o corte de contenido del texto que formará la base para poder categorizar y recontar.</a:t>
            </a:r>
            <a:br>
              <a:rPr lang="es-ES" dirty="0"/>
            </a:br>
            <a:r>
              <a:rPr lang="es-ES" dirty="0"/>
              <a:t>De hecho en el análisis de contenido, el criterio de descomposición es siempre de orden semántico (lo que significa) pero se puede dar también una correspondencia con las unidades formales (palabra, palabra y frase, frase y unidad significante, etc.)</a:t>
            </a:r>
            <a:br>
              <a:rPr lang="es-ES" dirty="0"/>
            </a:br>
            <a:br>
              <a:rPr lang="es-ES" dirty="0"/>
            </a:br>
            <a:r>
              <a:rPr lang="es-ES" dirty="0"/>
              <a:t>Las unidades de registro más utilizadas son:</a:t>
            </a:r>
            <a:br>
              <a:rPr lang="es-ES" dirty="0"/>
            </a:br>
            <a:r>
              <a:rPr lang="es-ES" b="1" dirty="0"/>
              <a:t>a.- La palabra. </a:t>
            </a:r>
          </a:p>
          <a:p>
            <a:pPr marL="265113" indent="-265113"/>
            <a:r>
              <a:rPr lang="es-ES" b="1" dirty="0"/>
              <a:t>     b.- El tema.</a:t>
            </a:r>
            <a:br>
              <a:rPr lang="es-ES" b="1" dirty="0"/>
            </a:br>
            <a:r>
              <a:rPr lang="es-ES" b="1" dirty="0"/>
              <a:t>c.- El objeto o referente.</a:t>
            </a:r>
            <a:br>
              <a:rPr lang="es-ES" b="1" dirty="0"/>
            </a:br>
            <a:r>
              <a:rPr lang="es-ES" b="1" dirty="0"/>
              <a:t>d.- El personaje.</a:t>
            </a:r>
            <a:br>
              <a:rPr lang="es-ES" b="1" dirty="0"/>
            </a:br>
            <a:r>
              <a:rPr lang="es-ES" b="1" dirty="0"/>
              <a:t>e.- El evento, - El documento. -La unidad de contexto. (No lo explicaremos aquí)</a:t>
            </a:r>
          </a:p>
        </p:txBody>
      </p:sp>
    </p:spTree>
    <p:extLst>
      <p:ext uri="{BB962C8B-B14F-4D97-AF65-F5344CB8AC3E}">
        <p14:creationId xmlns:p14="http://schemas.microsoft.com/office/powerpoint/2010/main" val="362434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D25EAF-7F14-468D-8B0C-77B63334E9B8}"/>
              </a:ext>
            </a:extLst>
          </p:cNvPr>
          <p:cNvSpPr/>
          <p:nvPr/>
        </p:nvSpPr>
        <p:spPr>
          <a:xfrm>
            <a:off x="381000" y="152400"/>
            <a:ext cx="8382000" cy="923330"/>
          </a:xfrm>
          <a:prstGeom prst="rect">
            <a:avLst/>
          </a:prstGeom>
        </p:spPr>
        <p:txBody>
          <a:bodyPr wrap="square">
            <a:spAutoFit/>
          </a:bodyPr>
          <a:lstStyle/>
          <a:p>
            <a:r>
              <a:rPr lang="es-ES" b="1" dirty="0"/>
              <a:t>a.- La palabra</a:t>
            </a:r>
          </a:p>
          <a:p>
            <a:r>
              <a:rPr lang="es-ES" dirty="0"/>
              <a:t>Es una unidad mínima del texto. Se pueden retener todas las palabras, o bien las palabras clave o palabras tema.</a:t>
            </a:r>
          </a:p>
        </p:txBody>
      </p:sp>
      <p:sp>
        <p:nvSpPr>
          <p:cNvPr id="3" name="Rectángulo 2">
            <a:extLst>
              <a:ext uri="{FF2B5EF4-FFF2-40B4-BE49-F238E27FC236}">
                <a16:creationId xmlns:a16="http://schemas.microsoft.com/office/drawing/2014/main" id="{80CEF66A-0B26-4524-BA14-4B654FA77CC5}"/>
              </a:ext>
            </a:extLst>
          </p:cNvPr>
          <p:cNvSpPr/>
          <p:nvPr/>
        </p:nvSpPr>
        <p:spPr>
          <a:xfrm>
            <a:off x="390144" y="1087922"/>
            <a:ext cx="8534400" cy="5632311"/>
          </a:xfrm>
          <a:prstGeom prst="rect">
            <a:avLst/>
          </a:prstGeom>
        </p:spPr>
        <p:txBody>
          <a:bodyPr wrap="square">
            <a:spAutoFit/>
          </a:bodyPr>
          <a:lstStyle/>
          <a:p>
            <a:r>
              <a:rPr lang="es-ES" dirty="0"/>
              <a:t>Ejemplo:</a:t>
            </a:r>
            <a:br>
              <a:rPr lang="es-ES" dirty="0"/>
            </a:br>
            <a:r>
              <a:rPr lang="es-ES" dirty="0"/>
              <a:t>Realizar un análisis sobre una categoría de palabras (los sustantivos, los adjetivos, los verbos, adverbios etc.)</a:t>
            </a:r>
            <a:br>
              <a:rPr lang="es-ES" dirty="0"/>
            </a:br>
            <a:br>
              <a:rPr lang="es-ES" dirty="0"/>
            </a:br>
            <a:r>
              <a:rPr lang="es-ES" b="1" dirty="0"/>
              <a:t>b.- El tema</a:t>
            </a:r>
            <a:br>
              <a:rPr lang="es-ES" dirty="0"/>
            </a:br>
            <a:r>
              <a:rPr lang="es-ES" dirty="0"/>
              <a:t>Podemos definir el tema como unidad de registro:</a:t>
            </a:r>
            <a:br>
              <a:rPr lang="es-ES" dirty="0"/>
            </a:br>
            <a:r>
              <a:rPr lang="es-ES" b="1" i="1" dirty="0"/>
              <a:t>"Una afirmación sobre un sujeto. Es decir, una frase, o una frase compuesta, </a:t>
            </a:r>
          </a:p>
          <a:p>
            <a:r>
              <a:rPr lang="es-ES" b="1" i="1" dirty="0"/>
              <a:t>habitualmente un resumen o una frase condensada, detrás de la cual puede resultar </a:t>
            </a:r>
          </a:p>
          <a:p>
            <a:r>
              <a:rPr lang="es-ES" b="1" i="1" dirty="0"/>
              <a:t>afectado un amplio conjunto de formulaciones singulares “</a:t>
            </a:r>
          </a:p>
          <a:p>
            <a:r>
              <a:rPr lang="es-ES" dirty="0"/>
              <a:t>.</a:t>
            </a:r>
            <a:r>
              <a:rPr lang="en-US" dirty="0"/>
              <a:t> </a:t>
            </a:r>
            <a:r>
              <a:rPr lang="en-US" sz="1050" b="1" dirty="0" err="1"/>
              <a:t>Berelson</a:t>
            </a:r>
            <a:r>
              <a:rPr lang="en-US" sz="1050" b="1" dirty="0"/>
              <a:t> (1952). </a:t>
            </a:r>
            <a:r>
              <a:rPr lang="en-US" sz="1050" b="1" i="1" dirty="0"/>
              <a:t>Content analysis in communications research</a:t>
            </a:r>
            <a:r>
              <a:rPr lang="en-US" sz="1050" b="1" dirty="0"/>
              <a:t>. Glencoe: Free press publications</a:t>
            </a:r>
            <a:r>
              <a:rPr lang="en-US" dirty="0"/>
              <a:t>.</a:t>
            </a:r>
            <a:br>
              <a:rPr lang="es-ES" dirty="0"/>
            </a:br>
            <a:br>
              <a:rPr lang="es-ES" dirty="0"/>
            </a:br>
            <a:r>
              <a:rPr lang="es-ES" dirty="0"/>
              <a:t>“</a:t>
            </a:r>
            <a:r>
              <a:rPr lang="es-ES" b="1" i="1" dirty="0"/>
              <a:t>Una unidad de significación compleja, de longitud variable: su realidad no es de orden lingüístico, sino de orden psicológico: una afirmación, y también una alusión, pueden constituir un tema; a la inversa, un tema puede ser desarrollado en varias</a:t>
            </a:r>
            <a:br>
              <a:rPr lang="es-ES" b="1" i="1" dirty="0"/>
            </a:br>
            <a:r>
              <a:rPr lang="es-ES" b="1" i="1" dirty="0"/>
              <a:t>afirmaciones (proposiciones). Un fragmento cualquiera puede remitir a varios temas”.</a:t>
            </a:r>
            <a:br>
              <a:rPr lang="es-ES" b="1" i="1" dirty="0"/>
            </a:br>
            <a:r>
              <a:rPr lang="es-ES" sz="1050" b="1" dirty="0" err="1"/>
              <a:t>Unrug</a:t>
            </a:r>
            <a:r>
              <a:rPr lang="es-ES" sz="1050" b="1" dirty="0"/>
              <a:t> (1974). </a:t>
            </a:r>
            <a:r>
              <a:rPr lang="es-ES" sz="1050" b="1" dirty="0" err="1"/>
              <a:t>Analyse</a:t>
            </a:r>
            <a:r>
              <a:rPr lang="es-ES" sz="1050" b="1" dirty="0"/>
              <a:t> de </a:t>
            </a:r>
            <a:r>
              <a:rPr lang="es-ES" sz="1050" b="1" dirty="0" err="1"/>
              <a:t>contenu</a:t>
            </a:r>
            <a:r>
              <a:rPr lang="es-ES" sz="1050" b="1" dirty="0"/>
              <a:t> et </a:t>
            </a:r>
            <a:r>
              <a:rPr lang="es-ES" sz="1050" b="1" dirty="0" err="1"/>
              <a:t>acte</a:t>
            </a:r>
            <a:r>
              <a:rPr lang="es-ES" sz="1050" b="1" dirty="0"/>
              <a:t> de </a:t>
            </a:r>
            <a:r>
              <a:rPr lang="es-ES" sz="1050" b="1" dirty="0" err="1"/>
              <a:t>parole</a:t>
            </a:r>
            <a:r>
              <a:rPr lang="es-ES" sz="1050" b="1" dirty="0"/>
              <a:t>. Paris: </a:t>
            </a:r>
            <a:r>
              <a:rPr lang="es-ES" sz="1050" b="1" dirty="0" err="1"/>
              <a:t>Delagarde</a:t>
            </a:r>
            <a:r>
              <a:rPr lang="es-ES" sz="1050" b="1" dirty="0"/>
              <a:t> Ed. </a:t>
            </a:r>
            <a:r>
              <a:rPr lang="es-ES" sz="1050" b="1" dirty="0" err="1"/>
              <a:t>universitaires</a:t>
            </a:r>
            <a:br>
              <a:rPr lang="es-ES" dirty="0"/>
            </a:br>
            <a:br>
              <a:rPr lang="es-ES" dirty="0"/>
            </a:br>
            <a:r>
              <a:rPr lang="es-ES" dirty="0"/>
              <a:t>Hacer un análisis temático consiste en localizar los "</a:t>
            </a:r>
            <a:r>
              <a:rPr lang="es-ES" b="1" dirty="0"/>
              <a:t>núcleos de sentido</a:t>
            </a:r>
            <a:r>
              <a:rPr lang="es-ES" dirty="0"/>
              <a:t>" que componen el texto, la comunicación, las imágenes etc., y su presencia o frecuencia de aparición podrán significar algo para el objetivo de análisis elegido.</a:t>
            </a:r>
          </a:p>
        </p:txBody>
      </p:sp>
    </p:spTree>
    <p:extLst>
      <p:ext uri="{BB962C8B-B14F-4D97-AF65-F5344CB8AC3E}">
        <p14:creationId xmlns:p14="http://schemas.microsoft.com/office/powerpoint/2010/main" val="415447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C879A1-AD44-4C35-931E-EAA07097F95A}"/>
              </a:ext>
            </a:extLst>
          </p:cNvPr>
          <p:cNvSpPr/>
          <p:nvPr/>
        </p:nvSpPr>
        <p:spPr>
          <a:xfrm>
            <a:off x="304800" y="474345"/>
            <a:ext cx="8610600" cy="5909310"/>
          </a:xfrm>
          <a:prstGeom prst="rect">
            <a:avLst/>
          </a:prstGeom>
        </p:spPr>
        <p:txBody>
          <a:bodyPr wrap="square">
            <a:spAutoFit/>
          </a:bodyPr>
          <a:lstStyle/>
          <a:p>
            <a:r>
              <a:rPr lang="es-ES" b="1" dirty="0"/>
              <a:t>c.- El objeto o referente.</a:t>
            </a:r>
          </a:p>
          <a:p>
            <a:br>
              <a:rPr lang="es-ES" b="1" dirty="0"/>
            </a:br>
            <a:r>
              <a:rPr lang="es-ES" dirty="0"/>
              <a:t>Se trata de temas ejes alrededor de los cuales se organiza el discurso. </a:t>
            </a:r>
          </a:p>
          <a:p>
            <a:endParaRPr lang="es-ES" dirty="0"/>
          </a:p>
          <a:p>
            <a:r>
              <a:rPr lang="es-ES" dirty="0"/>
              <a:t>Ejemplo:</a:t>
            </a:r>
            <a:br>
              <a:rPr lang="es-ES" dirty="0"/>
            </a:br>
            <a:r>
              <a:rPr lang="es-ES" dirty="0"/>
              <a:t>Análisis de los objetos de actitud en los diarios de información general sobre los catalanes. </a:t>
            </a:r>
          </a:p>
          <a:p>
            <a:r>
              <a:rPr lang="es-ES" dirty="0"/>
              <a:t>En este caso se descompone el texto en función de las actitudes y se agrupa en torno a este todo lo que dicen los periódicos.</a:t>
            </a:r>
            <a:br>
              <a:rPr lang="es-ES" dirty="0"/>
            </a:br>
            <a:endParaRPr lang="es-ES" dirty="0"/>
          </a:p>
          <a:p>
            <a:endParaRPr lang="es-ES" dirty="0"/>
          </a:p>
          <a:p>
            <a:br>
              <a:rPr lang="es-ES" dirty="0"/>
            </a:br>
            <a:r>
              <a:rPr lang="es-ES" b="1" dirty="0"/>
              <a:t>d.- El personaje</a:t>
            </a:r>
          </a:p>
          <a:p>
            <a:br>
              <a:rPr lang="es-ES" dirty="0"/>
            </a:br>
            <a:r>
              <a:rPr lang="es-ES" dirty="0"/>
              <a:t>Se explora el personaje (el ser humano o equivalentes, animales etc.) y se clasifica según las categorías de análisis.</a:t>
            </a:r>
            <a:br>
              <a:rPr lang="es-ES" dirty="0"/>
            </a:br>
            <a:endParaRPr lang="es-ES" dirty="0"/>
          </a:p>
          <a:p>
            <a:r>
              <a:rPr lang="es-ES" dirty="0"/>
              <a:t>Ejemplo:</a:t>
            </a:r>
            <a:br>
              <a:rPr lang="es-ES" dirty="0"/>
            </a:br>
            <a:r>
              <a:rPr lang="es-ES" dirty="0"/>
              <a:t>Se busca el personaje (de dibujos animados TV y el trato a las niñas). </a:t>
            </a:r>
          </a:p>
          <a:p>
            <a:r>
              <a:rPr lang="es-ES" dirty="0"/>
              <a:t>En este caso se establece la plantilla de registro en función de las características o atributos del personaje, las niñas en las dibujos animados de TV, anotando el carácter, rol, status social, edad, la tipología familiar, etc.</a:t>
            </a:r>
          </a:p>
        </p:txBody>
      </p:sp>
    </p:spTree>
    <p:extLst>
      <p:ext uri="{BB962C8B-B14F-4D97-AF65-F5344CB8AC3E}">
        <p14:creationId xmlns:p14="http://schemas.microsoft.com/office/powerpoint/2010/main" val="365930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6CE7B02-0E2B-44C3-82D4-A2ABBF19D212}"/>
              </a:ext>
            </a:extLst>
          </p:cNvPr>
          <p:cNvSpPr txBox="1">
            <a:spLocks/>
          </p:cNvSpPr>
          <p:nvPr/>
        </p:nvSpPr>
        <p:spPr>
          <a:xfrm>
            <a:off x="228600" y="152400"/>
            <a:ext cx="6248400" cy="289823"/>
          </a:xfrm>
          <a:prstGeom prst="rect">
            <a:avLst/>
          </a:prstGeom>
        </p:spPr>
        <p:txBody>
          <a:bodyPr vert="horz" wrap="square" lIns="0" tIns="12700" rIns="0" bIns="0" rtlCol="0">
            <a:spAutoFit/>
          </a:bodyPr>
          <a:lstStyle>
            <a:lvl1pPr>
              <a:defRPr sz="1800" b="1" i="0">
                <a:solidFill>
                  <a:schemeClr val="tx1"/>
                </a:solidFill>
                <a:latin typeface="Arial"/>
                <a:ea typeface="+mj-ea"/>
                <a:cs typeface="Arial"/>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ES" sz="1800" b="1" i="0" u="none" strike="noStrike" kern="0" cap="none" spc="-5" normalizeH="0" baseline="0" noProof="0" dirty="0">
                <a:ln>
                  <a:noFill/>
                </a:ln>
                <a:solidFill>
                  <a:sysClr val="windowText" lastClr="000000"/>
                </a:solidFill>
                <a:effectLst/>
                <a:uLnTx/>
                <a:uFillTx/>
                <a:latin typeface="+mn-lt"/>
                <a:ea typeface="+mj-ea"/>
                <a:cs typeface="Arial"/>
              </a:rPr>
              <a:t>2.- </a:t>
            </a:r>
            <a:r>
              <a:rPr kumimoji="0" lang="es-ES" sz="1800" b="1" i="0" u="none" strike="noStrike" kern="0" cap="none" spc="-15" normalizeH="0" baseline="0" noProof="0" dirty="0">
                <a:ln>
                  <a:noFill/>
                </a:ln>
                <a:solidFill>
                  <a:sysClr val="windowText" lastClr="000000"/>
                </a:solidFill>
                <a:effectLst/>
                <a:uLnTx/>
                <a:uFillTx/>
                <a:latin typeface="+mn-lt"/>
                <a:ea typeface="+mj-ea"/>
                <a:cs typeface="Arial"/>
              </a:rPr>
              <a:t>La enumeración : </a:t>
            </a:r>
            <a:r>
              <a:rPr kumimoji="0" lang="es-ES" sz="1800" b="1" i="0" u="none" strike="noStrike" kern="0" cap="none" spc="-5" normalizeH="0" baseline="0" noProof="0" dirty="0">
                <a:ln>
                  <a:noFill/>
                </a:ln>
                <a:solidFill>
                  <a:sysClr val="windowText" lastClr="000000"/>
                </a:solidFill>
                <a:effectLst/>
                <a:uLnTx/>
                <a:uFillTx/>
                <a:latin typeface="+mn-lt"/>
                <a:ea typeface="+mj-ea"/>
                <a:cs typeface="Arial"/>
              </a:rPr>
              <a:t>Elección de las reglas de recuento</a:t>
            </a:r>
            <a:endParaRPr kumimoji="0" lang="es-ES" sz="1800" b="1" i="0" u="none" strike="noStrike" kern="0" cap="none" spc="-10" normalizeH="0" baseline="0" noProof="0" dirty="0">
              <a:ln>
                <a:noFill/>
              </a:ln>
              <a:solidFill>
                <a:sysClr val="windowText" lastClr="000000"/>
              </a:solidFill>
              <a:effectLst/>
              <a:uLnTx/>
              <a:uFillTx/>
              <a:latin typeface="+mn-lt"/>
              <a:ea typeface="+mj-ea"/>
              <a:cs typeface="Arial"/>
            </a:endParaRPr>
          </a:p>
        </p:txBody>
      </p:sp>
      <p:sp>
        <p:nvSpPr>
          <p:cNvPr id="4" name="Rectángulo 3">
            <a:extLst>
              <a:ext uri="{FF2B5EF4-FFF2-40B4-BE49-F238E27FC236}">
                <a16:creationId xmlns:a16="http://schemas.microsoft.com/office/drawing/2014/main" id="{0D427844-8495-47CB-99A2-5891E6CE5F41}"/>
              </a:ext>
            </a:extLst>
          </p:cNvPr>
          <p:cNvSpPr/>
          <p:nvPr/>
        </p:nvSpPr>
        <p:spPr>
          <a:xfrm>
            <a:off x="381000" y="762000"/>
            <a:ext cx="8305800" cy="2031325"/>
          </a:xfrm>
          <a:prstGeom prst="rect">
            <a:avLst/>
          </a:prstGeom>
        </p:spPr>
        <p:txBody>
          <a:bodyPr wrap="square">
            <a:spAutoFit/>
          </a:bodyPr>
          <a:lstStyle/>
          <a:p>
            <a:r>
              <a:rPr lang="es-ES" dirty="0"/>
              <a:t>Debemos diferenciar entre la unidad de registro (lo que se dice o explica) y la regla de enumeración (el modo de contar).</a:t>
            </a:r>
            <a:br>
              <a:rPr lang="es-ES" dirty="0"/>
            </a:br>
            <a:br>
              <a:rPr lang="es-ES" dirty="0"/>
            </a:br>
            <a:r>
              <a:rPr lang="es-ES" dirty="0"/>
              <a:t>Aquí presentaremos algunas formas de contar las unidades escogidas para el análisis (palabras, temas, personajes etc.). La idea que presenta este aspecto es que si en un texto aparece un número de veces más alto una unidad de registro, en principio debemos suponer que es más importante que otra que aparezca menos.</a:t>
            </a:r>
          </a:p>
        </p:txBody>
      </p:sp>
      <p:sp>
        <p:nvSpPr>
          <p:cNvPr id="5" name="object 4">
            <a:extLst>
              <a:ext uri="{FF2B5EF4-FFF2-40B4-BE49-F238E27FC236}">
                <a16:creationId xmlns:a16="http://schemas.microsoft.com/office/drawing/2014/main" id="{386DA522-516C-49C9-A512-2F9E1376B958}"/>
              </a:ext>
            </a:extLst>
          </p:cNvPr>
          <p:cNvSpPr/>
          <p:nvPr/>
        </p:nvSpPr>
        <p:spPr>
          <a:xfrm>
            <a:off x="350520" y="3048000"/>
            <a:ext cx="2289048" cy="2647188"/>
          </a:xfrm>
          <a:prstGeom prst="rect">
            <a:avLst/>
          </a:prstGeom>
          <a:blipFill>
            <a:blip r:embed="rId2"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endParaRPr/>
          </a:p>
        </p:txBody>
      </p:sp>
      <p:sp>
        <p:nvSpPr>
          <p:cNvPr id="6" name="Rectángulo 5">
            <a:extLst>
              <a:ext uri="{FF2B5EF4-FFF2-40B4-BE49-F238E27FC236}">
                <a16:creationId xmlns:a16="http://schemas.microsoft.com/office/drawing/2014/main" id="{D234C997-DD93-4D35-B1B0-005A7EE3B465}"/>
              </a:ext>
            </a:extLst>
          </p:cNvPr>
          <p:cNvSpPr/>
          <p:nvPr/>
        </p:nvSpPr>
        <p:spPr>
          <a:xfrm>
            <a:off x="298704" y="3113102"/>
            <a:ext cx="2392680" cy="2487861"/>
          </a:xfrm>
          <a:prstGeom prst="rect">
            <a:avLst/>
          </a:prstGeom>
        </p:spPr>
        <p:txBody>
          <a:bodyPr wrap="square">
            <a:spAutoFit/>
          </a:bodyPr>
          <a:lstStyle/>
          <a:p>
            <a:pPr marL="162560" marR="299085" algn="just">
              <a:lnSpc>
                <a:spcPct val="100000"/>
              </a:lnSpc>
              <a:spcBef>
                <a:spcPts val="1440"/>
              </a:spcBef>
            </a:pPr>
            <a:r>
              <a:rPr lang="es-ES" spc="-5" dirty="0">
                <a:latin typeface="Arial"/>
                <a:cs typeface="Arial"/>
              </a:rPr>
              <a:t>Suponiendo que las unidades de registro son las siguiente:</a:t>
            </a:r>
          </a:p>
          <a:p>
            <a:pPr marL="162560" marR="299085" algn="just">
              <a:lnSpc>
                <a:spcPct val="100000"/>
              </a:lnSpc>
              <a:spcBef>
                <a:spcPts val="1440"/>
              </a:spcBef>
            </a:pPr>
            <a:r>
              <a:rPr lang="fr-FR" dirty="0">
                <a:latin typeface="Arial"/>
                <a:cs typeface="Arial"/>
              </a:rPr>
              <a:t>A</a:t>
            </a:r>
          </a:p>
          <a:p>
            <a:pPr marL="162560" marR="1950085" algn="just">
              <a:lnSpc>
                <a:spcPct val="100000"/>
              </a:lnSpc>
            </a:pPr>
            <a:r>
              <a:rPr lang="fr-FR" dirty="0">
                <a:latin typeface="Arial"/>
                <a:cs typeface="Arial"/>
              </a:rPr>
              <a:t>B  </a:t>
            </a:r>
            <a:r>
              <a:rPr lang="fr-FR" spc="-5" dirty="0">
                <a:latin typeface="Arial"/>
                <a:cs typeface="Arial"/>
              </a:rPr>
              <a:t>C  D</a:t>
            </a:r>
            <a:endParaRPr lang="fr-FR" dirty="0">
              <a:latin typeface="Arial"/>
              <a:cs typeface="Arial"/>
            </a:endParaRPr>
          </a:p>
        </p:txBody>
      </p:sp>
      <p:sp>
        <p:nvSpPr>
          <p:cNvPr id="7" name="object 7">
            <a:extLst>
              <a:ext uri="{FF2B5EF4-FFF2-40B4-BE49-F238E27FC236}">
                <a16:creationId xmlns:a16="http://schemas.microsoft.com/office/drawing/2014/main" id="{1ED4627E-F979-42C9-8AFB-F8C5B744BB14}"/>
              </a:ext>
            </a:extLst>
          </p:cNvPr>
          <p:cNvSpPr/>
          <p:nvPr/>
        </p:nvSpPr>
        <p:spPr>
          <a:xfrm>
            <a:off x="2785872" y="3962400"/>
            <a:ext cx="500380" cy="1000125"/>
          </a:xfrm>
          <a:custGeom>
            <a:avLst/>
            <a:gdLst/>
            <a:ahLst/>
            <a:cxnLst/>
            <a:rect l="l" t="t" r="r" b="b"/>
            <a:pathLst>
              <a:path w="500379" h="1000125">
                <a:moveTo>
                  <a:pt x="15621" y="269113"/>
                </a:moveTo>
                <a:lnTo>
                  <a:pt x="0" y="269113"/>
                </a:lnTo>
                <a:lnTo>
                  <a:pt x="0" y="731138"/>
                </a:lnTo>
                <a:lnTo>
                  <a:pt x="15621" y="731138"/>
                </a:lnTo>
                <a:lnTo>
                  <a:pt x="15621" y="269113"/>
                </a:lnTo>
                <a:close/>
              </a:path>
              <a:path w="500379" h="1000125">
                <a:moveTo>
                  <a:pt x="62484" y="269113"/>
                </a:moveTo>
                <a:lnTo>
                  <a:pt x="31242" y="269113"/>
                </a:lnTo>
                <a:lnTo>
                  <a:pt x="31242" y="731138"/>
                </a:lnTo>
                <a:lnTo>
                  <a:pt x="62484" y="731138"/>
                </a:lnTo>
                <a:lnTo>
                  <a:pt x="62484" y="269113"/>
                </a:lnTo>
                <a:close/>
              </a:path>
              <a:path w="500379" h="1000125">
                <a:moveTo>
                  <a:pt x="249936" y="0"/>
                </a:moveTo>
                <a:lnTo>
                  <a:pt x="249936" y="269113"/>
                </a:lnTo>
                <a:lnTo>
                  <a:pt x="78105" y="269113"/>
                </a:lnTo>
                <a:lnTo>
                  <a:pt x="78105" y="731138"/>
                </a:lnTo>
                <a:lnTo>
                  <a:pt x="249936" y="731138"/>
                </a:lnTo>
                <a:lnTo>
                  <a:pt x="249936" y="1000125"/>
                </a:lnTo>
                <a:lnTo>
                  <a:pt x="499999" y="500125"/>
                </a:lnTo>
                <a:lnTo>
                  <a:pt x="249936" y="0"/>
                </a:lnTo>
                <a:close/>
              </a:path>
            </a:pathLst>
          </a:cu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8" name="Rectángulo 7">
            <a:extLst>
              <a:ext uri="{FF2B5EF4-FFF2-40B4-BE49-F238E27FC236}">
                <a16:creationId xmlns:a16="http://schemas.microsoft.com/office/drawing/2014/main" id="{7A11EAE5-18F8-471A-B649-C2799C2FC4C9}"/>
              </a:ext>
            </a:extLst>
          </p:cNvPr>
          <p:cNvSpPr/>
          <p:nvPr/>
        </p:nvSpPr>
        <p:spPr>
          <a:xfrm>
            <a:off x="3295396" y="2956679"/>
            <a:ext cx="5681472" cy="3416320"/>
          </a:xfrm>
          <a:prstGeom prst="rect">
            <a:avLst/>
          </a:prstGeom>
        </p:spPr>
        <p:txBody>
          <a:bodyPr wrap="square">
            <a:spAutoFit/>
          </a:bodyPr>
          <a:lstStyle/>
          <a:p>
            <a:r>
              <a:rPr lang="es-ES" b="1" dirty="0"/>
              <a:t>La presencia o ausencia de la unidad de registro</a:t>
            </a:r>
            <a:br>
              <a:rPr lang="es-ES" dirty="0"/>
            </a:br>
            <a:r>
              <a:rPr lang="es-ES" dirty="0"/>
              <a:t>Se trata de ver si una unidad de registro (por ejemplo el tema) aparece más o menos en el texto. En este caso podríamos decir que aparece B pero no D.</a:t>
            </a:r>
            <a:br>
              <a:rPr lang="es-ES" dirty="0"/>
            </a:br>
            <a:r>
              <a:rPr lang="es-ES" b="1" dirty="0"/>
              <a:t>La frecuencia de aparición </a:t>
            </a:r>
          </a:p>
          <a:p>
            <a:r>
              <a:rPr lang="es-ES" dirty="0"/>
              <a:t>Que</a:t>
            </a:r>
            <a:r>
              <a:rPr lang="es-ES" b="1" dirty="0"/>
              <a:t> </a:t>
            </a:r>
            <a:r>
              <a:rPr lang="es-ES" dirty="0"/>
              <a:t>puede ser absoluta o ponderada.</a:t>
            </a:r>
          </a:p>
          <a:p>
            <a:r>
              <a:rPr lang="es-ES" dirty="0"/>
              <a:t>Se trata de registrar la cantidad de veces que aparece la unidad de registro en el texto. (A, aparece 3 veces, D = 2; B= 10 y C=0)</a:t>
            </a:r>
          </a:p>
          <a:p>
            <a:br>
              <a:rPr lang="es-ES" dirty="0"/>
            </a:br>
            <a:r>
              <a:rPr lang="es-ES" b="1" dirty="0"/>
              <a:t>Otras formas</a:t>
            </a:r>
            <a:r>
              <a:rPr lang="es-ES" dirty="0"/>
              <a:t>:</a:t>
            </a:r>
          </a:p>
          <a:p>
            <a:r>
              <a:rPr lang="es-ES" b="1" dirty="0"/>
              <a:t>La intensidad, la dirección, El orden de aparición </a:t>
            </a:r>
            <a:r>
              <a:rPr lang="es-ES" dirty="0"/>
              <a:t>etc.</a:t>
            </a:r>
          </a:p>
        </p:txBody>
      </p:sp>
    </p:spTree>
    <p:extLst>
      <p:ext uri="{BB962C8B-B14F-4D97-AF65-F5344CB8AC3E}">
        <p14:creationId xmlns:p14="http://schemas.microsoft.com/office/powerpoint/2010/main" val="375410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E60B2A2-36B2-403B-A0DC-9BDE00C742F9}"/>
              </a:ext>
            </a:extLst>
          </p:cNvPr>
          <p:cNvSpPr txBox="1">
            <a:spLocks/>
          </p:cNvSpPr>
          <p:nvPr/>
        </p:nvSpPr>
        <p:spPr>
          <a:xfrm>
            <a:off x="228600" y="228600"/>
            <a:ext cx="6461760" cy="299720"/>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a:spcBef>
                <a:spcPts val="100"/>
              </a:spcBef>
            </a:pPr>
            <a:r>
              <a:rPr lang="es-ES" sz="1800" b="1" spc="-5" dirty="0"/>
              <a:t>3.- La clasificación y</a:t>
            </a:r>
            <a:r>
              <a:rPr lang="es-ES" sz="1800" b="1" dirty="0"/>
              <a:t> </a:t>
            </a:r>
            <a:r>
              <a:rPr lang="es-ES" sz="1800" b="1" spc="-5" dirty="0"/>
              <a:t>la agregación: elección de las</a:t>
            </a:r>
            <a:r>
              <a:rPr lang="es-ES" sz="1800" b="1" spc="100" dirty="0"/>
              <a:t> </a:t>
            </a:r>
            <a:r>
              <a:rPr lang="es-ES" sz="1800" b="1" spc="-5" dirty="0"/>
              <a:t>categorías</a:t>
            </a:r>
            <a:r>
              <a:rPr lang="es-ES" sz="1800" spc="-5" dirty="0"/>
              <a:t>.</a:t>
            </a:r>
          </a:p>
        </p:txBody>
      </p:sp>
      <p:sp>
        <p:nvSpPr>
          <p:cNvPr id="3" name="Rectángulo 2">
            <a:extLst>
              <a:ext uri="{FF2B5EF4-FFF2-40B4-BE49-F238E27FC236}">
                <a16:creationId xmlns:a16="http://schemas.microsoft.com/office/drawing/2014/main" id="{5C83BA37-CACF-4673-8B67-6800ED3B04A2}"/>
              </a:ext>
            </a:extLst>
          </p:cNvPr>
          <p:cNvSpPr/>
          <p:nvPr/>
        </p:nvSpPr>
        <p:spPr>
          <a:xfrm>
            <a:off x="246888" y="762000"/>
            <a:ext cx="8763000" cy="5239896"/>
          </a:xfrm>
          <a:prstGeom prst="rect">
            <a:avLst/>
          </a:prstGeom>
        </p:spPr>
        <p:txBody>
          <a:bodyPr wrap="square">
            <a:spAutoFit/>
          </a:bodyPr>
          <a:lstStyle/>
          <a:p>
            <a:r>
              <a:rPr lang="es-ES" dirty="0"/>
              <a:t>La mayoría de los análisis de contenido se organizan en torno a un proceso de categorización.</a:t>
            </a:r>
            <a:br>
              <a:rPr lang="es-ES" dirty="0"/>
            </a:br>
            <a:br>
              <a:rPr lang="es-ES" dirty="0"/>
            </a:br>
            <a:r>
              <a:rPr lang="es-ES" b="1" dirty="0"/>
              <a:t>"La categorización es una operación de clasificación de los elementos constitutivos de un conjunto por diferenciación, mediante la agrupación por analogía, a partir de criterios previamente definidos. Las categorías son clases que reúnen un grupo de elementos (unidades de registro) bajo un título genérico, esta reunión se hace a partir de las características comunes de los elementos. "</a:t>
            </a:r>
            <a:br>
              <a:rPr lang="es-ES" b="1" dirty="0"/>
            </a:br>
            <a:r>
              <a:rPr lang="es-ES" sz="1050" b="1" dirty="0"/>
              <a:t>Fuente: </a:t>
            </a:r>
            <a:r>
              <a:rPr lang="es-ES" sz="1050" b="1" dirty="0" err="1"/>
              <a:t>Bardin</a:t>
            </a:r>
            <a:r>
              <a:rPr lang="es-ES" sz="1050" b="1" dirty="0"/>
              <a:t> (1986). Análisis de contenido. Madrid. Akal-Universitaria (p. 90)</a:t>
            </a:r>
            <a:br>
              <a:rPr lang="es-ES" dirty="0"/>
            </a:br>
            <a:br>
              <a:rPr lang="es-ES" dirty="0"/>
            </a:br>
            <a:r>
              <a:rPr lang="es-ES" dirty="0"/>
              <a:t>El criterio de categorización puede ser semántico (categorías temáticas: por ejemplo, todos los temas que denoten ansiedad se colocarán en la </a:t>
            </a:r>
            <a:r>
              <a:rPr lang="es-ES" b="1" dirty="0"/>
              <a:t>categoría "ansiedad</a:t>
            </a:r>
            <a:r>
              <a:rPr lang="es-ES" dirty="0"/>
              <a:t>", mientras que los que signifiquen posesión ubicarán en la </a:t>
            </a:r>
            <a:r>
              <a:rPr lang="es-ES" b="1" dirty="0"/>
              <a:t>categoría "posesión“</a:t>
            </a:r>
            <a:r>
              <a:rPr lang="es-ES" dirty="0"/>
              <a:t>).</a:t>
            </a:r>
            <a:br>
              <a:rPr lang="es-ES" b="1" dirty="0"/>
            </a:br>
            <a:endParaRPr lang="es-ES" b="1" dirty="0"/>
          </a:p>
          <a:p>
            <a:br>
              <a:rPr lang="es-ES" dirty="0"/>
            </a:br>
            <a:r>
              <a:rPr lang="es-ES" dirty="0"/>
              <a:t>El proceso de categorización es de tipo estructuralista y comporta dos etapas:</a:t>
            </a:r>
            <a:br>
              <a:rPr lang="es-ES" dirty="0"/>
            </a:br>
            <a:r>
              <a:rPr lang="es-ES" b="1" dirty="0"/>
              <a:t>1.- El inventario: </a:t>
            </a:r>
            <a:r>
              <a:rPr lang="es-ES" dirty="0"/>
              <a:t>aislar los elementos.</a:t>
            </a:r>
            <a:br>
              <a:rPr lang="es-ES" dirty="0"/>
            </a:br>
            <a:r>
              <a:rPr lang="es-ES" b="1" dirty="0"/>
              <a:t>2.- La clasificación: </a:t>
            </a:r>
            <a:r>
              <a:rPr lang="es-ES" dirty="0"/>
              <a:t>distribuir los elementos y buscar o imponer a los mensajes una cierta organización.</a:t>
            </a:r>
          </a:p>
        </p:txBody>
      </p:sp>
    </p:spTree>
    <p:extLst>
      <p:ext uri="{BB962C8B-B14F-4D97-AF65-F5344CB8AC3E}">
        <p14:creationId xmlns:p14="http://schemas.microsoft.com/office/powerpoint/2010/main" val="339552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55CA3E-26CA-443D-A3BA-E5EA83CD7509}"/>
              </a:ext>
            </a:extLst>
          </p:cNvPr>
          <p:cNvSpPr/>
          <p:nvPr/>
        </p:nvSpPr>
        <p:spPr>
          <a:xfrm>
            <a:off x="152400" y="76200"/>
            <a:ext cx="8686800" cy="923330"/>
          </a:xfrm>
          <a:prstGeom prst="rect">
            <a:avLst/>
          </a:prstGeom>
        </p:spPr>
        <p:txBody>
          <a:bodyPr wrap="square">
            <a:spAutoFit/>
          </a:bodyPr>
          <a:lstStyle/>
          <a:p>
            <a:r>
              <a:rPr lang="es-ES" dirty="0"/>
              <a:t>La categorización puede tomar dos procesos inversos:</a:t>
            </a:r>
            <a:br>
              <a:rPr lang="es-ES" dirty="0"/>
            </a:br>
            <a:r>
              <a:rPr lang="es-ES" b="1" dirty="0"/>
              <a:t>1.- </a:t>
            </a:r>
            <a:r>
              <a:rPr lang="es-ES" dirty="0"/>
              <a:t>Si se tienen las categorías previamente, el análisis consiste en ubicar los elementos que se encuentran en el texto en cada una de las categorías.</a:t>
            </a:r>
          </a:p>
        </p:txBody>
      </p:sp>
      <p:sp>
        <p:nvSpPr>
          <p:cNvPr id="3" name="object 3">
            <a:extLst>
              <a:ext uri="{FF2B5EF4-FFF2-40B4-BE49-F238E27FC236}">
                <a16:creationId xmlns:a16="http://schemas.microsoft.com/office/drawing/2014/main" id="{BA7A80D4-1D84-48BA-BB61-2C304F91D080}"/>
              </a:ext>
            </a:extLst>
          </p:cNvPr>
          <p:cNvSpPr/>
          <p:nvPr/>
        </p:nvSpPr>
        <p:spPr>
          <a:xfrm>
            <a:off x="1143000" y="1030010"/>
            <a:ext cx="7000875" cy="5541900"/>
          </a:xfrm>
          <a:prstGeom prst="rect">
            <a:avLst/>
          </a:prstGeom>
          <a:blipFill>
            <a:blip r:embed="rId2" cstate="print"/>
            <a:stretch>
              <a:fillRect/>
            </a:stretch>
          </a:blipFill>
          <a:ln>
            <a:solidFill>
              <a:schemeClr val="tx1"/>
            </a:solidFill>
          </a:ln>
        </p:spPr>
        <p:txBody>
          <a:bodyPr wrap="square" lIns="0" tIns="0" rIns="0" bIns="0" rtlCol="0"/>
          <a:lstStyle/>
          <a:p>
            <a:endParaRPr/>
          </a:p>
        </p:txBody>
      </p:sp>
      <p:sp>
        <p:nvSpPr>
          <p:cNvPr id="5" name="CuadroTexto 4">
            <a:extLst>
              <a:ext uri="{FF2B5EF4-FFF2-40B4-BE49-F238E27FC236}">
                <a16:creationId xmlns:a16="http://schemas.microsoft.com/office/drawing/2014/main" id="{B7D15F69-2E27-4162-9537-2727EDCB1DFF}"/>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a:t>
            </a:r>
            <a:r>
              <a:rPr lang="es-ES" sz="1000" b="1" i="1" spc="65" dirty="0">
                <a:solidFill>
                  <a:prstClr val="black"/>
                </a:solidFill>
                <a:latin typeface="Arial"/>
                <a:cs typeface="Arial"/>
              </a:rPr>
              <a:t> 47</a:t>
            </a:r>
            <a:r>
              <a:rPr lang="es-ES" sz="1000" b="1" i="1" spc="-5" dirty="0">
                <a:solidFill>
                  <a:prstClr val="black"/>
                </a:solidFill>
                <a:latin typeface="Arial"/>
                <a:cs typeface="Arial"/>
              </a:rPr>
              <a:t>)</a:t>
            </a:r>
            <a:endParaRPr lang="es-ES" sz="1000" dirty="0">
              <a:solidFill>
                <a:prstClr val="black"/>
              </a:solidFill>
              <a:latin typeface="Arial"/>
              <a:cs typeface="Arial"/>
            </a:endParaRPr>
          </a:p>
        </p:txBody>
      </p:sp>
    </p:spTree>
    <p:extLst>
      <p:ext uri="{BB962C8B-B14F-4D97-AF65-F5344CB8AC3E}">
        <p14:creationId xmlns:p14="http://schemas.microsoft.com/office/powerpoint/2010/main" val="9913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36A760-7CC8-4CA2-B1A6-B695044DEB32}"/>
              </a:ext>
            </a:extLst>
          </p:cNvPr>
          <p:cNvSpPr/>
          <p:nvPr/>
        </p:nvSpPr>
        <p:spPr>
          <a:xfrm>
            <a:off x="152400" y="457200"/>
            <a:ext cx="8686800" cy="3139321"/>
          </a:xfrm>
          <a:prstGeom prst="rect">
            <a:avLst/>
          </a:prstGeom>
        </p:spPr>
        <p:txBody>
          <a:bodyPr wrap="square">
            <a:spAutoFit/>
          </a:bodyPr>
          <a:lstStyle/>
          <a:p>
            <a:r>
              <a:rPr lang="es-ES" b="1" dirty="0"/>
              <a:t>2.- </a:t>
            </a:r>
            <a:r>
              <a:rPr lang="es-ES" dirty="0"/>
              <a:t>Cuando </a:t>
            </a:r>
            <a:r>
              <a:rPr lang="es-ES" b="1" dirty="0"/>
              <a:t>NO</a:t>
            </a:r>
            <a:r>
              <a:rPr lang="es-ES" dirty="0"/>
              <a:t> se tienen las categorías, lo que se hace es una clasificación analógica y progresiva de los elementos del texto.</a:t>
            </a:r>
            <a:br>
              <a:rPr lang="es-ES" dirty="0"/>
            </a:br>
            <a:br>
              <a:rPr lang="es-ES" dirty="0"/>
            </a:br>
            <a:r>
              <a:rPr lang="es-ES" dirty="0"/>
              <a:t>Podemos decir que es un procedimientos de similitud o parecidos respecto al significado , es como amontonar cosas parecidas.</a:t>
            </a:r>
          </a:p>
          <a:p>
            <a:endParaRPr lang="es-ES" dirty="0"/>
          </a:p>
          <a:p>
            <a:r>
              <a:rPr lang="es-ES" dirty="0"/>
              <a:t> La definición conceptual de cada categoría no se define hasta el final de la operación de “amontonamiento”</a:t>
            </a:r>
          </a:p>
          <a:p>
            <a:endParaRPr lang="es-ES" dirty="0"/>
          </a:p>
          <a:p>
            <a:r>
              <a:rPr lang="es-ES" dirty="0"/>
              <a:t>Veamos el ejemplo que nos propone Gil Robles (1994):</a:t>
            </a:r>
          </a:p>
          <a:p>
            <a:endParaRPr lang="es-ES" dirty="0"/>
          </a:p>
        </p:txBody>
      </p:sp>
    </p:spTree>
    <p:extLst>
      <p:ext uri="{BB962C8B-B14F-4D97-AF65-F5344CB8AC3E}">
        <p14:creationId xmlns:p14="http://schemas.microsoft.com/office/powerpoint/2010/main" val="415225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2D0DD79-4A33-4034-AA72-2547248F5AA5}"/>
              </a:ext>
            </a:extLst>
          </p:cNvPr>
          <p:cNvSpPr txBox="1"/>
          <p:nvPr/>
        </p:nvSpPr>
        <p:spPr>
          <a:xfrm>
            <a:off x="1079093" y="6489293"/>
            <a:ext cx="6630670" cy="166071"/>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Gil Flores, J. (1994). </a:t>
            </a:r>
            <a:r>
              <a:rPr sz="1000" b="1" i="1" spc="-5" dirty="0">
                <a:latin typeface="Arial"/>
                <a:cs typeface="Arial"/>
              </a:rPr>
              <a:t>Análisis de datos cualitativos. Aplicaciones a la investigación educativa. Barcelona:</a:t>
            </a:r>
            <a:r>
              <a:rPr sz="1000" b="1" i="1" spc="55" dirty="0">
                <a:latin typeface="Arial"/>
                <a:cs typeface="Arial"/>
              </a:rPr>
              <a:t> </a:t>
            </a:r>
            <a:r>
              <a:rPr sz="1000" b="1" i="1" spc="-5" dirty="0">
                <a:latin typeface="Arial"/>
                <a:cs typeface="Arial"/>
              </a:rPr>
              <a:t>PPU.</a:t>
            </a:r>
            <a:endParaRPr sz="1000" dirty="0">
              <a:latin typeface="Arial"/>
              <a:cs typeface="Arial"/>
            </a:endParaRPr>
          </a:p>
        </p:txBody>
      </p:sp>
      <p:sp>
        <p:nvSpPr>
          <p:cNvPr id="3" name="object 2">
            <a:extLst>
              <a:ext uri="{FF2B5EF4-FFF2-40B4-BE49-F238E27FC236}">
                <a16:creationId xmlns:a16="http://schemas.microsoft.com/office/drawing/2014/main" id="{EA668BBD-8E2C-4758-A0A8-726203CFD791}"/>
              </a:ext>
            </a:extLst>
          </p:cNvPr>
          <p:cNvSpPr/>
          <p:nvPr/>
        </p:nvSpPr>
        <p:spPr>
          <a:xfrm>
            <a:off x="1079093" y="190907"/>
            <a:ext cx="7455307" cy="6221005"/>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41598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4 Rectángulo"/>
          <p:cNvSpPr/>
          <p:nvPr/>
        </p:nvSpPr>
        <p:spPr>
          <a:xfrm>
            <a:off x="-6856" y="0"/>
            <a:ext cx="9144000" cy="6858000"/>
          </a:xfrm>
          <a:prstGeom prst="rect">
            <a:avLst/>
          </a:prstGeom>
          <a:solidFill>
            <a:schemeClr val="bg1"/>
          </a:solidFill>
          <a:ln w="31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sp>
        <p:nvSpPr>
          <p:cNvPr id="37" name="36 Redondear rectángulo de esquina sencilla"/>
          <p:cNvSpPr/>
          <p:nvPr/>
        </p:nvSpPr>
        <p:spPr>
          <a:xfrm>
            <a:off x="6715140" y="1285860"/>
            <a:ext cx="2214578" cy="857256"/>
          </a:xfrm>
          <a:prstGeom prst="round1Rect">
            <a:avLst/>
          </a:prstGeom>
          <a:solidFill>
            <a:srgbClr val="FFFF00">
              <a:alpha val="55000"/>
            </a:srgbClr>
          </a:solidFill>
          <a:ln w="12700">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4" name="13 Elipse"/>
          <p:cNvSpPr/>
          <p:nvPr/>
        </p:nvSpPr>
        <p:spPr>
          <a:xfrm>
            <a:off x="3500430" y="2857496"/>
            <a:ext cx="1857388" cy="1285884"/>
          </a:xfrm>
          <a:prstGeom prst="ellipse">
            <a:avLst/>
          </a:prstGeom>
          <a:solidFill>
            <a:schemeClr val="accent6">
              <a:lumMod val="75000"/>
            </a:schemeClr>
          </a:solidFill>
          <a:ln w="1270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9" name="8 Datos almacenados"/>
          <p:cNvSpPr/>
          <p:nvPr/>
        </p:nvSpPr>
        <p:spPr>
          <a:xfrm>
            <a:off x="611560" y="2996952"/>
            <a:ext cx="2232248" cy="1003552"/>
          </a:xfrm>
          <a:prstGeom prst="flowChartOnlineStorage">
            <a:avLst/>
          </a:prstGeom>
          <a:solidFill>
            <a:srgbClr val="FFC000"/>
          </a:solidFill>
          <a:ln w="63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86" name="1 CuadroTexto"/>
          <p:cNvSpPr txBox="1">
            <a:spLocks noChangeArrowheads="1"/>
          </p:cNvSpPr>
          <p:nvPr/>
        </p:nvSpPr>
        <p:spPr bwMode="auto">
          <a:xfrm>
            <a:off x="827088" y="3068638"/>
            <a:ext cx="1728787" cy="830997"/>
          </a:xfrm>
          <a:prstGeom prst="rect">
            <a:avLst/>
          </a:prstGeom>
          <a:noFill/>
          <a:ln w="9525">
            <a:noFill/>
            <a:miter lim="800000"/>
            <a:headEnd/>
            <a:tailEnd/>
          </a:ln>
        </p:spPr>
        <p:txBody>
          <a:bodyPr>
            <a:spAutoFit/>
          </a:bodyPr>
          <a:lstStyle/>
          <a:p>
            <a:pPr algn="ctr" defTabSz="912813"/>
            <a:r>
              <a:rPr lang="es-ES" sz="1600" b="1" i="1" dirty="0"/>
              <a:t>TIPOS DE INFORMACIÓ</a:t>
            </a:r>
          </a:p>
          <a:p>
            <a:pPr algn="ctr" defTabSz="912813"/>
            <a:r>
              <a:rPr lang="es-ES" sz="1600" b="1" i="1" dirty="0"/>
              <a:t>RECOGIDA</a:t>
            </a:r>
          </a:p>
        </p:txBody>
      </p:sp>
      <p:sp>
        <p:nvSpPr>
          <p:cNvPr id="3088" name="3 CuadroTexto"/>
          <p:cNvSpPr txBox="1">
            <a:spLocks noChangeArrowheads="1"/>
          </p:cNvSpPr>
          <p:nvPr/>
        </p:nvSpPr>
        <p:spPr bwMode="auto">
          <a:xfrm>
            <a:off x="395288" y="4941888"/>
            <a:ext cx="1838901" cy="369332"/>
          </a:xfrm>
          <a:prstGeom prst="rect">
            <a:avLst/>
          </a:prstGeom>
          <a:noFill/>
          <a:ln w="9525">
            <a:noFill/>
            <a:miter lim="800000"/>
            <a:headEnd/>
            <a:tailEnd/>
          </a:ln>
        </p:spPr>
        <p:txBody>
          <a:bodyPr wrap="none">
            <a:spAutoFit/>
          </a:bodyPr>
          <a:lstStyle/>
          <a:p>
            <a:pPr defTabSz="912813"/>
            <a:r>
              <a:rPr lang="es-ES" b="1" i="1" dirty="0"/>
              <a:t>CUANTITATIVA</a:t>
            </a:r>
          </a:p>
        </p:txBody>
      </p:sp>
      <p:sp>
        <p:nvSpPr>
          <p:cNvPr id="3089" name="4 CuadroTexto"/>
          <p:cNvSpPr txBox="1">
            <a:spLocks noChangeArrowheads="1"/>
          </p:cNvSpPr>
          <p:nvPr/>
        </p:nvSpPr>
        <p:spPr bwMode="auto">
          <a:xfrm>
            <a:off x="395288" y="1125538"/>
            <a:ext cx="1672189" cy="369332"/>
          </a:xfrm>
          <a:prstGeom prst="rect">
            <a:avLst/>
          </a:prstGeom>
          <a:noFill/>
          <a:ln w="9525">
            <a:noFill/>
            <a:miter lim="800000"/>
            <a:headEnd/>
            <a:tailEnd/>
          </a:ln>
        </p:spPr>
        <p:txBody>
          <a:bodyPr wrap="none">
            <a:spAutoFit/>
          </a:bodyPr>
          <a:lstStyle/>
          <a:p>
            <a:pPr defTabSz="912813"/>
            <a:r>
              <a:rPr lang="es-ES" b="1" i="1" dirty="0"/>
              <a:t>CUALITATIVA</a:t>
            </a:r>
          </a:p>
        </p:txBody>
      </p:sp>
      <p:sp>
        <p:nvSpPr>
          <p:cNvPr id="3090" name="6 CuadroTexto"/>
          <p:cNvSpPr txBox="1">
            <a:spLocks noChangeArrowheads="1"/>
          </p:cNvSpPr>
          <p:nvPr/>
        </p:nvSpPr>
        <p:spPr bwMode="auto">
          <a:xfrm>
            <a:off x="357188" y="1428750"/>
            <a:ext cx="3389312" cy="646331"/>
          </a:xfrm>
          <a:prstGeom prst="rect">
            <a:avLst/>
          </a:prstGeom>
          <a:noFill/>
          <a:ln w="9525">
            <a:noFill/>
            <a:miter lim="800000"/>
            <a:headEnd/>
            <a:tailEnd/>
          </a:ln>
        </p:spPr>
        <p:txBody>
          <a:bodyPr>
            <a:spAutoFit/>
          </a:bodyPr>
          <a:lstStyle/>
          <a:p>
            <a:pPr defTabSz="912813"/>
            <a:r>
              <a:rPr lang="es-ES" sz="1200" dirty="0"/>
              <a:t>1.- Textos escritos (cualquier material escrito)</a:t>
            </a:r>
            <a:br>
              <a:rPr lang="es-ES" sz="1200" dirty="0"/>
            </a:br>
            <a:r>
              <a:rPr lang="es-ES" sz="1200" dirty="0"/>
              <a:t>2.- Imágenes (estáticas o en movimiento)</a:t>
            </a:r>
            <a:br>
              <a:rPr lang="es-ES" sz="1200" dirty="0"/>
            </a:br>
            <a:r>
              <a:rPr lang="es-ES" sz="1200" dirty="0"/>
              <a:t>     Toda información sin cuantificar</a:t>
            </a:r>
            <a:endParaRPr lang="ca-ES" sz="1200" b="1" i="1" u="sng" dirty="0"/>
          </a:p>
        </p:txBody>
      </p:sp>
      <p:sp>
        <p:nvSpPr>
          <p:cNvPr id="10" name="9 Flecha a la derecha con muesca"/>
          <p:cNvSpPr/>
          <p:nvPr/>
        </p:nvSpPr>
        <p:spPr>
          <a:xfrm rot="14278827">
            <a:off x="1197001" y="2042580"/>
            <a:ext cx="931405" cy="864096"/>
          </a:xfrm>
          <a:prstGeom prst="notchedRightArrow">
            <a:avLst/>
          </a:prstGeom>
          <a:solidFill>
            <a:srgbClr val="C00000"/>
          </a:solidFill>
          <a:ln w="12700">
            <a:solidFill>
              <a:schemeClr val="tx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Flecha a la derecha con muesca"/>
          <p:cNvSpPr/>
          <p:nvPr/>
        </p:nvSpPr>
        <p:spPr>
          <a:xfrm rot="6558094">
            <a:off x="1094105" y="4083350"/>
            <a:ext cx="937348" cy="864096"/>
          </a:xfrm>
          <a:prstGeom prst="notchedRightArrow">
            <a:avLst/>
          </a:prstGeom>
          <a:solidFill>
            <a:srgbClr val="C00000"/>
          </a:solidFill>
          <a:ln w="12700">
            <a:solidFill>
              <a:schemeClr val="tx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97" name="11 CuadroTexto"/>
          <p:cNvSpPr txBox="1">
            <a:spLocks noChangeArrowheads="1"/>
          </p:cNvSpPr>
          <p:nvPr/>
        </p:nvSpPr>
        <p:spPr bwMode="auto">
          <a:xfrm>
            <a:off x="428625" y="5286375"/>
            <a:ext cx="2571750" cy="646331"/>
          </a:xfrm>
          <a:prstGeom prst="rect">
            <a:avLst/>
          </a:prstGeom>
          <a:noFill/>
          <a:ln w="9525">
            <a:noFill/>
            <a:miter lim="800000"/>
            <a:headEnd/>
            <a:tailEnd/>
          </a:ln>
        </p:spPr>
        <p:txBody>
          <a:bodyPr wrap="square">
            <a:spAutoFit/>
          </a:bodyPr>
          <a:lstStyle/>
          <a:p>
            <a:r>
              <a:rPr lang="es-ES" sz="1200" dirty="0"/>
              <a:t>1.- Información recogida mediante</a:t>
            </a:r>
          </a:p>
          <a:p>
            <a:r>
              <a:rPr lang="es-ES" sz="1200" dirty="0"/>
              <a:t>     categorización apriorística.</a:t>
            </a:r>
            <a:br>
              <a:rPr lang="es-ES" sz="1200" dirty="0"/>
            </a:br>
            <a:r>
              <a:rPr lang="es-ES" sz="1200" dirty="0"/>
              <a:t>    Toda información cuantificada.</a:t>
            </a:r>
            <a:endParaRPr lang="ca-ES" sz="1200" b="1" dirty="0"/>
          </a:p>
        </p:txBody>
      </p:sp>
      <p:sp>
        <p:nvSpPr>
          <p:cNvPr id="3098" name="12 CuadroTexto"/>
          <p:cNvSpPr txBox="1">
            <a:spLocks noChangeArrowheads="1"/>
          </p:cNvSpPr>
          <p:nvPr/>
        </p:nvSpPr>
        <p:spPr bwMode="auto">
          <a:xfrm>
            <a:off x="3643313" y="3143250"/>
            <a:ext cx="1714500" cy="646331"/>
          </a:xfrm>
          <a:prstGeom prst="rect">
            <a:avLst/>
          </a:prstGeom>
          <a:noFill/>
          <a:ln w="9525">
            <a:noFill/>
            <a:miter lim="800000"/>
            <a:headEnd/>
            <a:tailEnd/>
          </a:ln>
        </p:spPr>
        <p:txBody>
          <a:bodyPr>
            <a:spAutoFit/>
          </a:bodyPr>
          <a:lstStyle/>
          <a:p>
            <a:r>
              <a:rPr lang="es-ES" dirty="0"/>
              <a:t>Proceso de Categorización</a:t>
            </a:r>
          </a:p>
        </p:txBody>
      </p:sp>
      <p:cxnSp>
        <p:nvCxnSpPr>
          <p:cNvPr id="18" name="17 Conector recto de flecha"/>
          <p:cNvCxnSpPr/>
          <p:nvPr/>
        </p:nvCxnSpPr>
        <p:spPr>
          <a:xfrm flipV="1">
            <a:off x="3000375" y="4143375"/>
            <a:ext cx="1285875" cy="857250"/>
          </a:xfrm>
          <a:prstGeom prst="straightConnector1">
            <a:avLst/>
          </a:prstGeom>
          <a:ln w="25400">
            <a:solidFill>
              <a:srgbClr val="C00000"/>
            </a:solidFill>
            <a:headEnd type="arrow"/>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968219" y="2075081"/>
            <a:ext cx="1532344" cy="782419"/>
          </a:xfrm>
          <a:prstGeom prst="straightConnector1">
            <a:avLst/>
          </a:prstGeom>
          <a:ln w="25400">
            <a:solidFill>
              <a:srgbClr val="C00000"/>
            </a:solidFill>
            <a:headEnd type="arrow"/>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22 Rectángulo redondeado"/>
          <p:cNvSpPr/>
          <p:nvPr/>
        </p:nvSpPr>
        <p:spPr>
          <a:xfrm>
            <a:off x="6215074" y="2928934"/>
            <a:ext cx="1428760" cy="1071570"/>
          </a:xfrm>
          <a:prstGeom prst="roundRect">
            <a:avLst/>
          </a:prstGeom>
          <a:solidFill>
            <a:schemeClr val="tx2">
              <a:lumMod val="40000"/>
              <a:lumOff val="60000"/>
            </a:schemeClr>
          </a:solidFill>
          <a:ln w="1270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3104" name="23 CuadroTexto"/>
          <p:cNvSpPr txBox="1">
            <a:spLocks noChangeArrowheads="1"/>
          </p:cNvSpPr>
          <p:nvPr/>
        </p:nvSpPr>
        <p:spPr bwMode="auto">
          <a:xfrm>
            <a:off x="6357938" y="3143250"/>
            <a:ext cx="1214437" cy="646331"/>
          </a:xfrm>
          <a:prstGeom prst="rect">
            <a:avLst/>
          </a:prstGeom>
          <a:noFill/>
          <a:ln w="9525">
            <a:noFill/>
            <a:miter lim="800000"/>
            <a:headEnd/>
            <a:tailEnd/>
          </a:ln>
        </p:spPr>
        <p:txBody>
          <a:bodyPr>
            <a:spAutoFit/>
          </a:bodyPr>
          <a:lstStyle/>
          <a:p>
            <a:r>
              <a:rPr lang="es-ES" b="1" dirty="0"/>
              <a:t>Análisis de datos</a:t>
            </a:r>
          </a:p>
        </p:txBody>
      </p:sp>
      <p:sp>
        <p:nvSpPr>
          <p:cNvPr id="3105" name="24 CuadroTexto"/>
          <p:cNvSpPr txBox="1">
            <a:spLocks noChangeArrowheads="1"/>
          </p:cNvSpPr>
          <p:nvPr/>
        </p:nvSpPr>
        <p:spPr bwMode="auto">
          <a:xfrm>
            <a:off x="3427096" y="1862650"/>
            <a:ext cx="3147015" cy="369332"/>
          </a:xfrm>
          <a:prstGeom prst="rect">
            <a:avLst/>
          </a:prstGeom>
          <a:noFill/>
          <a:ln w="9525">
            <a:noFill/>
            <a:miter lim="800000"/>
            <a:headEnd/>
            <a:tailEnd/>
          </a:ln>
        </p:spPr>
        <p:txBody>
          <a:bodyPr wrap="none">
            <a:spAutoFit/>
          </a:bodyPr>
          <a:lstStyle/>
          <a:p>
            <a:r>
              <a:rPr lang="es-ES" b="1" i="1" dirty="0"/>
              <a:t>Análisis de datos textuales</a:t>
            </a:r>
          </a:p>
        </p:txBody>
      </p:sp>
      <p:sp>
        <p:nvSpPr>
          <p:cNvPr id="3106" name="25 CuadroTexto"/>
          <p:cNvSpPr txBox="1">
            <a:spLocks noChangeArrowheads="1"/>
          </p:cNvSpPr>
          <p:nvPr/>
        </p:nvSpPr>
        <p:spPr bwMode="auto">
          <a:xfrm>
            <a:off x="3580002" y="4660942"/>
            <a:ext cx="3313728" cy="369332"/>
          </a:xfrm>
          <a:prstGeom prst="rect">
            <a:avLst/>
          </a:prstGeom>
          <a:noFill/>
          <a:ln w="9525">
            <a:noFill/>
            <a:miter lim="800000"/>
            <a:headEnd/>
            <a:tailEnd/>
          </a:ln>
        </p:spPr>
        <p:txBody>
          <a:bodyPr wrap="none">
            <a:spAutoFit/>
          </a:bodyPr>
          <a:lstStyle/>
          <a:p>
            <a:r>
              <a:rPr lang="es-ES" b="1" i="1" dirty="0"/>
              <a:t>Análisis de datos numéricos</a:t>
            </a:r>
          </a:p>
        </p:txBody>
      </p:sp>
      <p:cxnSp>
        <p:nvCxnSpPr>
          <p:cNvPr id="28" name="27 Conector recto de flecha"/>
          <p:cNvCxnSpPr>
            <a:stCxn id="0" idx="0"/>
          </p:cNvCxnSpPr>
          <p:nvPr/>
        </p:nvCxnSpPr>
        <p:spPr>
          <a:xfrm rot="5400000" flipH="1" flipV="1">
            <a:off x="6965156" y="2321720"/>
            <a:ext cx="714375" cy="500062"/>
          </a:xfrm>
          <a:prstGeom prst="straightConnector1">
            <a:avLst/>
          </a:prstGeom>
          <a:ln w="34925">
            <a:solidFill>
              <a:srgbClr val="C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6200000" flipH="1">
            <a:off x="6893718" y="4107657"/>
            <a:ext cx="785813" cy="571500"/>
          </a:xfrm>
          <a:prstGeom prst="straightConnector1">
            <a:avLst/>
          </a:prstGeom>
          <a:ln w="34925">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09" name="35 CuadroTexto"/>
          <p:cNvSpPr txBox="1">
            <a:spLocks noChangeArrowheads="1"/>
          </p:cNvSpPr>
          <p:nvPr/>
        </p:nvSpPr>
        <p:spPr bwMode="auto">
          <a:xfrm>
            <a:off x="6715125" y="1357313"/>
            <a:ext cx="2008370" cy="769441"/>
          </a:xfrm>
          <a:prstGeom prst="rect">
            <a:avLst/>
          </a:prstGeom>
          <a:noFill/>
          <a:ln w="9525">
            <a:noFill/>
            <a:miter lim="800000"/>
            <a:headEnd/>
            <a:tailEnd/>
          </a:ln>
        </p:spPr>
        <p:txBody>
          <a:bodyPr wrap="none">
            <a:spAutoFit/>
          </a:bodyPr>
          <a:lstStyle/>
          <a:p>
            <a:r>
              <a:rPr lang="es-ES" sz="1600" b="1" i="1" u="sng" dirty="0"/>
              <a:t>Análisis de Contenido</a:t>
            </a:r>
          </a:p>
          <a:p>
            <a:r>
              <a:rPr lang="es-ES" sz="1400" b="1" dirty="0"/>
              <a:t>Análisis Interpretativo</a:t>
            </a:r>
          </a:p>
          <a:p>
            <a:r>
              <a:rPr lang="es-ES" sz="1400" b="1" dirty="0"/>
              <a:t>Análisis del Discurso</a:t>
            </a:r>
          </a:p>
        </p:txBody>
      </p:sp>
      <p:sp>
        <p:nvSpPr>
          <p:cNvPr id="38" name="37 Redondear rectángulo de esquina sencilla"/>
          <p:cNvSpPr/>
          <p:nvPr/>
        </p:nvSpPr>
        <p:spPr>
          <a:xfrm>
            <a:off x="7072312" y="4838898"/>
            <a:ext cx="1785982" cy="428628"/>
          </a:xfrm>
          <a:prstGeom prst="round1Rect">
            <a:avLst/>
          </a:prstGeom>
          <a:solidFill>
            <a:srgbClr val="FFFF00">
              <a:alpha val="55000"/>
            </a:srgbClr>
          </a:solidFill>
          <a:ln w="12700">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3113" name="38 CuadroTexto"/>
          <p:cNvSpPr txBox="1">
            <a:spLocks noChangeArrowheads="1"/>
          </p:cNvSpPr>
          <p:nvPr/>
        </p:nvSpPr>
        <p:spPr bwMode="auto">
          <a:xfrm>
            <a:off x="7054263" y="4899323"/>
            <a:ext cx="1874231" cy="307777"/>
          </a:xfrm>
          <a:prstGeom prst="rect">
            <a:avLst/>
          </a:prstGeom>
          <a:noFill/>
          <a:ln w="9525">
            <a:noFill/>
            <a:miter lim="800000"/>
            <a:headEnd/>
            <a:tailEnd/>
          </a:ln>
        </p:spPr>
        <p:txBody>
          <a:bodyPr wrap="none">
            <a:spAutoFit/>
          </a:bodyPr>
          <a:lstStyle/>
          <a:p>
            <a:r>
              <a:rPr lang="es-ES" sz="1400" b="1" dirty="0"/>
              <a:t>Análisis Estadístico</a:t>
            </a:r>
          </a:p>
        </p:txBody>
      </p:sp>
      <p:sp>
        <p:nvSpPr>
          <p:cNvPr id="42" name="41 Flecha a la derecha con bandas"/>
          <p:cNvSpPr/>
          <p:nvPr/>
        </p:nvSpPr>
        <p:spPr>
          <a:xfrm>
            <a:off x="5500688" y="3214688"/>
            <a:ext cx="500062" cy="571500"/>
          </a:xfrm>
          <a:prstGeom prst="stripedRightArrow">
            <a:avLst>
              <a:gd name="adj1" fmla="val 46109"/>
              <a:gd name="adj2" fmla="val 50000"/>
            </a:avLst>
          </a:prstGeom>
          <a:solidFill>
            <a:schemeClr val="accent2">
              <a:lumMod val="60000"/>
              <a:lumOff val="40000"/>
            </a:schemeClr>
          </a:solidFill>
          <a:ln w="63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43" name="42 Flecha a la derecha con bandas"/>
          <p:cNvSpPr/>
          <p:nvPr/>
        </p:nvSpPr>
        <p:spPr>
          <a:xfrm>
            <a:off x="2786063" y="3214688"/>
            <a:ext cx="500062" cy="571500"/>
          </a:xfrm>
          <a:prstGeom prst="stripedRightArrow">
            <a:avLst>
              <a:gd name="adj1" fmla="val 46109"/>
              <a:gd name="adj2" fmla="val 50000"/>
            </a:avLst>
          </a:prstGeom>
          <a:solidFill>
            <a:schemeClr val="accent2">
              <a:lumMod val="60000"/>
              <a:lumOff val="40000"/>
            </a:schemeClr>
          </a:solidFill>
          <a:ln w="63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3117" name="28 CuadroTexto"/>
          <p:cNvSpPr txBox="1">
            <a:spLocks noChangeArrowheads="1"/>
          </p:cNvSpPr>
          <p:nvPr/>
        </p:nvSpPr>
        <p:spPr bwMode="auto">
          <a:xfrm>
            <a:off x="7715250" y="3143250"/>
            <a:ext cx="1143000" cy="646331"/>
          </a:xfrm>
          <a:prstGeom prst="rect">
            <a:avLst/>
          </a:prstGeom>
          <a:noFill/>
          <a:ln w="9525">
            <a:noFill/>
            <a:miter lim="800000"/>
            <a:headEnd/>
            <a:tailEnd/>
          </a:ln>
        </p:spPr>
        <p:txBody>
          <a:bodyPr>
            <a:spAutoFit/>
          </a:bodyPr>
          <a:lstStyle/>
          <a:p>
            <a:r>
              <a:rPr lang="es-ES" sz="1200" b="1" i="1" dirty="0"/>
              <a:t>RECUENTO</a:t>
            </a:r>
          </a:p>
          <a:p>
            <a:r>
              <a:rPr lang="es-ES" sz="1200" b="1" i="1" dirty="0"/>
              <a:t>PRESENCIA AUSENCIA</a:t>
            </a:r>
          </a:p>
        </p:txBody>
      </p:sp>
      <p:cxnSp>
        <p:nvCxnSpPr>
          <p:cNvPr id="36" name="35 Conector recto de flecha"/>
          <p:cNvCxnSpPr/>
          <p:nvPr/>
        </p:nvCxnSpPr>
        <p:spPr>
          <a:xfrm rot="5400000" flipH="1" flipV="1">
            <a:off x="7716044" y="2642394"/>
            <a:ext cx="85725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5400000">
            <a:off x="7645400" y="4286250"/>
            <a:ext cx="998538"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095D8E45-067B-4859-9525-7D5ED539B25E}"/>
              </a:ext>
            </a:extLst>
          </p:cNvPr>
          <p:cNvSpPr/>
          <p:nvPr/>
        </p:nvSpPr>
        <p:spPr>
          <a:xfrm>
            <a:off x="1510658" y="128262"/>
            <a:ext cx="6480720" cy="487634"/>
          </a:xfrm>
          <a:prstGeom prst="roundRect">
            <a:avLst/>
          </a:prstGeom>
          <a:solidFill>
            <a:srgbClr val="00B0F0"/>
          </a:solidFill>
          <a:ln w="9525" cmpd="dbl">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Aspectos conceptuales de las técnicas de análisis de información</a:t>
            </a:r>
          </a:p>
        </p:txBody>
      </p:sp>
      <p:sp>
        <p:nvSpPr>
          <p:cNvPr id="4" name="CuadroTexto 3">
            <a:extLst>
              <a:ext uri="{FF2B5EF4-FFF2-40B4-BE49-F238E27FC236}">
                <a16:creationId xmlns:a16="http://schemas.microsoft.com/office/drawing/2014/main" id="{0BEF7594-BA2A-48CF-8D59-E55AB9ACE93B}"/>
              </a:ext>
            </a:extLst>
          </p:cNvPr>
          <p:cNvSpPr txBox="1"/>
          <p:nvPr/>
        </p:nvSpPr>
        <p:spPr>
          <a:xfrm>
            <a:off x="3286125" y="5713191"/>
            <a:ext cx="5269924" cy="769441"/>
          </a:xfrm>
          <a:prstGeom prst="rect">
            <a:avLst/>
          </a:prstGeom>
          <a:noFill/>
        </p:spPr>
        <p:txBody>
          <a:bodyPr wrap="square" rtlCol="0">
            <a:spAutoFit/>
          </a:bodyPr>
          <a:lstStyle/>
          <a:p>
            <a:r>
              <a:rPr lang="es-ES" sz="1600" b="1" dirty="0"/>
              <a:t>Categorización:</a:t>
            </a:r>
            <a:r>
              <a:rPr lang="es-ES" sz="1600" dirty="0"/>
              <a:t> </a:t>
            </a:r>
          </a:p>
          <a:p>
            <a:r>
              <a:rPr lang="es-ES" sz="1400" dirty="0"/>
              <a:t>Proceso por el cual se agrupan elementos que se piensan que tienen similitud teórico-empírica</a:t>
            </a:r>
          </a:p>
        </p:txBody>
      </p:sp>
    </p:spTree>
    <p:extLst>
      <p:ext uri="{BB962C8B-B14F-4D97-AF65-F5344CB8AC3E}">
        <p14:creationId xmlns:p14="http://schemas.microsoft.com/office/powerpoint/2010/main" val="56212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F18F460-8BD2-4890-A460-452DB510DC10}"/>
              </a:ext>
            </a:extLst>
          </p:cNvPr>
          <p:cNvSpPr/>
          <p:nvPr/>
        </p:nvSpPr>
        <p:spPr>
          <a:xfrm>
            <a:off x="1428750" y="428249"/>
            <a:ext cx="6786499" cy="5679876"/>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19DB1FF9-7585-4124-B2AD-47C274BE2E25}"/>
              </a:ext>
            </a:extLst>
          </p:cNvPr>
          <p:cNvSpPr txBox="1"/>
          <p:nvPr/>
        </p:nvSpPr>
        <p:spPr>
          <a:xfrm>
            <a:off x="1584579" y="6429751"/>
            <a:ext cx="6630670" cy="166071"/>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Gil Flores, J. (1994). </a:t>
            </a:r>
            <a:r>
              <a:rPr sz="1000" b="1" i="1" spc="-5" dirty="0">
                <a:latin typeface="Arial"/>
                <a:cs typeface="Arial"/>
              </a:rPr>
              <a:t>Análisis de datos cualitativos. Aplicaciones a la investigación educativa. Barcelona:</a:t>
            </a:r>
            <a:r>
              <a:rPr sz="1000" b="1" i="1" spc="55" dirty="0">
                <a:latin typeface="Arial"/>
                <a:cs typeface="Arial"/>
              </a:rPr>
              <a:t> </a:t>
            </a:r>
            <a:r>
              <a:rPr sz="1000" b="1" i="1" spc="-5" dirty="0">
                <a:latin typeface="Arial"/>
                <a:cs typeface="Arial"/>
              </a:rPr>
              <a:t>PPU.</a:t>
            </a:r>
            <a:endParaRPr sz="1000" dirty="0">
              <a:latin typeface="Arial"/>
              <a:cs typeface="Arial"/>
            </a:endParaRPr>
          </a:p>
        </p:txBody>
      </p:sp>
    </p:spTree>
    <p:extLst>
      <p:ext uri="{BB962C8B-B14F-4D97-AF65-F5344CB8AC3E}">
        <p14:creationId xmlns:p14="http://schemas.microsoft.com/office/powerpoint/2010/main" val="368900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3037" y="785876"/>
            <a:ext cx="8613775" cy="578637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0240" y="312801"/>
            <a:ext cx="2854960" cy="289823"/>
          </a:xfrm>
          <a:prstGeom prst="rect">
            <a:avLst/>
          </a:prstGeom>
        </p:spPr>
        <p:txBody>
          <a:bodyPr vert="horz" wrap="square" lIns="0" tIns="12700" rIns="0" bIns="0" rtlCol="0">
            <a:spAutoFit/>
          </a:bodyPr>
          <a:lstStyle/>
          <a:p>
            <a:pPr marL="12700">
              <a:lnSpc>
                <a:spcPct val="100000"/>
              </a:lnSpc>
              <a:spcBef>
                <a:spcPts val="100"/>
              </a:spcBef>
            </a:pPr>
            <a:r>
              <a:rPr lang="es-ES" sz="1800" spc="-5" dirty="0">
                <a:latin typeface="Arial"/>
                <a:cs typeface="Arial"/>
              </a:rPr>
              <a:t>An</a:t>
            </a:r>
            <a:r>
              <a:rPr lang="es-ES" spc="-5" dirty="0">
                <a:latin typeface="Arial"/>
                <a:cs typeface="Arial"/>
              </a:rPr>
              <a:t>á</a:t>
            </a:r>
            <a:r>
              <a:rPr lang="es-ES" sz="1800" spc="-5" dirty="0">
                <a:latin typeface="Arial"/>
                <a:cs typeface="Arial"/>
              </a:rPr>
              <a:t>lisis del </a:t>
            </a:r>
            <a:r>
              <a:rPr lang="es-ES" sz="1800" spc="-10" dirty="0">
                <a:latin typeface="Arial"/>
                <a:cs typeface="Arial"/>
              </a:rPr>
              <a:t>horóscopo</a:t>
            </a:r>
            <a:endParaRPr lang="es-ES" sz="1800" dirty="0">
              <a:latin typeface="Arial"/>
              <a:cs typeface="Arial"/>
            </a:endParaRPr>
          </a:p>
        </p:txBody>
      </p:sp>
      <p:sp>
        <p:nvSpPr>
          <p:cNvPr id="4" name="CuadroTexto 3">
            <a:extLst>
              <a:ext uri="{FF2B5EF4-FFF2-40B4-BE49-F238E27FC236}">
                <a16:creationId xmlns:a16="http://schemas.microsoft.com/office/drawing/2014/main" id="{3E41450B-42DD-4C38-AACE-2781833A2050}"/>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 56</a:t>
            </a:r>
            <a:r>
              <a:rPr lang="es-ES" sz="1000" b="1" i="1" spc="65" dirty="0">
                <a:solidFill>
                  <a:prstClr val="black"/>
                </a:solidFill>
                <a:latin typeface="Arial"/>
                <a:cs typeface="Arial"/>
              </a:rPr>
              <a:t> </a:t>
            </a:r>
            <a:r>
              <a:rPr lang="es-ES" sz="1000" b="1" i="1" spc="-5" dirty="0">
                <a:solidFill>
                  <a:prstClr val="black"/>
                </a:solidFill>
                <a:latin typeface="Arial"/>
                <a:cs typeface="Arial"/>
              </a:rPr>
              <a:t>)</a:t>
            </a:r>
            <a:endParaRPr lang="es-ES" sz="1000" dirty="0">
              <a:solidFill>
                <a:prstClr val="black"/>
              </a:solidFill>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3125" y="285750"/>
            <a:ext cx="6786499" cy="6416675"/>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682A1597-2A89-42A4-B70F-9D0BDDAA7F50}"/>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a:t>
            </a:r>
            <a:r>
              <a:rPr lang="es-ES" sz="1000" b="1" i="1" spc="65" dirty="0">
                <a:solidFill>
                  <a:prstClr val="black"/>
                </a:solidFill>
                <a:latin typeface="Arial"/>
                <a:cs typeface="Arial"/>
              </a:rPr>
              <a:t> 60</a:t>
            </a:r>
            <a:r>
              <a:rPr lang="es-ES" sz="1000" b="1" i="1" spc="-5" dirty="0">
                <a:solidFill>
                  <a:prstClr val="black"/>
                </a:solidFill>
                <a:latin typeface="Arial"/>
                <a:cs typeface="Arial"/>
              </a:rPr>
              <a:t>)</a:t>
            </a:r>
            <a:endParaRPr lang="es-ES" sz="1000" dirty="0">
              <a:solidFill>
                <a:prstClr val="black"/>
              </a:solidFill>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3125" y="258762"/>
            <a:ext cx="6643624" cy="6242050"/>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05CD876F-F27F-4931-BEF0-ED2F3829917A}"/>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a:t>
            </a:r>
            <a:r>
              <a:rPr lang="es-ES" sz="1000" b="1" i="1" spc="65" dirty="0">
                <a:solidFill>
                  <a:prstClr val="black"/>
                </a:solidFill>
                <a:latin typeface="Arial"/>
                <a:cs typeface="Arial"/>
              </a:rPr>
              <a:t> 61</a:t>
            </a:r>
            <a:r>
              <a:rPr lang="es-ES" sz="1000" b="1" i="1" spc="-5" dirty="0">
                <a:solidFill>
                  <a:prstClr val="black"/>
                </a:solidFill>
                <a:latin typeface="Arial"/>
                <a:cs typeface="Arial"/>
              </a:rPr>
              <a:t>)</a:t>
            </a:r>
            <a:endParaRPr lang="es-ES" sz="1000" dirty="0">
              <a:solidFill>
                <a:prstClr val="black"/>
              </a:solidFill>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642" y="590753"/>
            <a:ext cx="2253615" cy="635000"/>
          </a:xfrm>
          <a:prstGeom prst="rect">
            <a:avLst/>
          </a:prstGeom>
        </p:spPr>
        <p:txBody>
          <a:bodyPr vert="horz" wrap="square" lIns="0" tIns="12065" rIns="0" bIns="0" rtlCol="0">
            <a:spAutoFit/>
          </a:bodyPr>
          <a:lstStyle/>
          <a:p>
            <a:pPr marL="12700">
              <a:lnSpc>
                <a:spcPct val="100000"/>
              </a:lnSpc>
              <a:spcBef>
                <a:spcPts val="95"/>
              </a:spcBef>
            </a:pPr>
            <a:r>
              <a:rPr lang="es-ES" sz="4000" b="0" spc="-5" dirty="0">
                <a:latin typeface="Arial"/>
                <a:cs typeface="Arial"/>
              </a:rPr>
              <a:t>Ejempl</a:t>
            </a:r>
            <a:r>
              <a:rPr lang="es-ES" sz="4000" b="0" spc="-20" dirty="0"/>
              <a:t>o</a:t>
            </a:r>
            <a:r>
              <a:rPr lang="es-ES" sz="4000" b="0" spc="-5" dirty="0">
                <a:latin typeface="Arial"/>
                <a:cs typeface="Arial"/>
              </a:rPr>
              <a:t>s</a:t>
            </a:r>
            <a:endParaRPr lang="es-ES" sz="40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57375" y="571563"/>
            <a:ext cx="6500749" cy="60721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691" y="169926"/>
            <a:ext cx="60801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Associació lliure de paraules a conceptes. (Americà i</a:t>
            </a:r>
            <a:r>
              <a:rPr sz="1800" spc="100" dirty="0">
                <a:latin typeface="Arial"/>
                <a:cs typeface="Arial"/>
              </a:rPr>
              <a:t> </a:t>
            </a:r>
            <a:r>
              <a:rPr sz="1800" spc="-5" dirty="0">
                <a:latin typeface="Arial"/>
                <a:cs typeface="Arial"/>
              </a:rPr>
              <a:t>Xinés)</a:t>
            </a:r>
            <a:endParaRPr sz="1800">
              <a:latin typeface="Arial"/>
              <a:cs typeface="Arial"/>
            </a:endParaRPr>
          </a:p>
        </p:txBody>
      </p:sp>
      <p:sp>
        <p:nvSpPr>
          <p:cNvPr id="4" name="CuadroTexto 3">
            <a:extLst>
              <a:ext uri="{FF2B5EF4-FFF2-40B4-BE49-F238E27FC236}">
                <a16:creationId xmlns:a16="http://schemas.microsoft.com/office/drawing/2014/main" id="{C7423B31-3373-4565-9A7A-29EE66699CAC}"/>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a:t>
            </a:r>
            <a:r>
              <a:rPr lang="es-ES" sz="1000" b="1" i="1" spc="65" dirty="0">
                <a:solidFill>
                  <a:prstClr val="black"/>
                </a:solidFill>
                <a:latin typeface="Arial"/>
                <a:cs typeface="Arial"/>
              </a:rPr>
              <a:t> </a:t>
            </a:r>
            <a:r>
              <a:rPr lang="es-ES" sz="1000" b="1" i="1" spc="-5" dirty="0">
                <a:solidFill>
                  <a:prstClr val="black"/>
                </a:solidFill>
                <a:latin typeface="Arial"/>
                <a:cs typeface="Arial"/>
              </a:rPr>
              <a:t>40)</a:t>
            </a:r>
            <a:endParaRPr lang="es-ES" sz="1000" dirty="0">
              <a:solidFill>
                <a:prstClr val="black"/>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8750" y="63500"/>
            <a:ext cx="7286625" cy="6651625"/>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27B62820-98A7-41C2-8FBC-72D87658241B}"/>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a:t>
            </a:r>
            <a:r>
              <a:rPr lang="es-ES" sz="1000" b="1" i="1" spc="65" dirty="0">
                <a:solidFill>
                  <a:prstClr val="black"/>
                </a:solidFill>
                <a:latin typeface="Arial"/>
                <a:cs typeface="Arial"/>
              </a:rPr>
              <a:t> </a:t>
            </a:r>
            <a:r>
              <a:rPr lang="es-ES" sz="1000" b="1" i="1" spc="-5" dirty="0">
                <a:solidFill>
                  <a:prstClr val="black"/>
                </a:solidFill>
                <a:latin typeface="Arial"/>
                <a:cs typeface="Arial"/>
              </a:rPr>
              <a:t>42)</a:t>
            </a:r>
            <a:endParaRPr lang="es-ES" sz="1000" dirty="0">
              <a:solidFill>
                <a:prstClr val="black"/>
              </a:solidFill>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312" y="428688"/>
            <a:ext cx="8715375" cy="60721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690" y="169926"/>
            <a:ext cx="2597709" cy="289823"/>
          </a:xfrm>
          <a:prstGeom prst="rect">
            <a:avLst/>
          </a:prstGeom>
        </p:spPr>
        <p:txBody>
          <a:bodyPr vert="horz" wrap="square" lIns="0" tIns="12700" rIns="0" bIns="0" rtlCol="0">
            <a:spAutoFit/>
          </a:bodyPr>
          <a:lstStyle/>
          <a:p>
            <a:pPr marL="12700">
              <a:lnSpc>
                <a:spcPct val="100000"/>
              </a:lnSpc>
              <a:spcBef>
                <a:spcPts val="100"/>
              </a:spcBef>
            </a:pPr>
            <a:r>
              <a:rPr lang="es-ES" sz="1800" spc="-5" dirty="0" err="1">
                <a:latin typeface="Arial"/>
                <a:cs typeface="Arial"/>
              </a:rPr>
              <a:t>Categorias</a:t>
            </a:r>
            <a:r>
              <a:rPr lang="es-ES" sz="1800" spc="-40" dirty="0">
                <a:latin typeface="Arial"/>
                <a:cs typeface="Arial"/>
              </a:rPr>
              <a:t> </a:t>
            </a:r>
            <a:r>
              <a:rPr lang="es-ES" sz="1800" spc="-5" dirty="0">
                <a:latin typeface="Arial"/>
                <a:cs typeface="Arial"/>
              </a:rPr>
              <a:t>creadas</a:t>
            </a:r>
            <a:endParaRPr lang="es-ES" sz="1800" dirty="0">
              <a:latin typeface="Arial"/>
              <a:cs typeface="Arial"/>
            </a:endParaRPr>
          </a:p>
        </p:txBody>
      </p:sp>
      <p:sp>
        <p:nvSpPr>
          <p:cNvPr id="4" name="CuadroTexto 3">
            <a:extLst>
              <a:ext uri="{FF2B5EF4-FFF2-40B4-BE49-F238E27FC236}">
                <a16:creationId xmlns:a16="http://schemas.microsoft.com/office/drawing/2014/main" id="{85FA2A51-4508-4A0A-A0B7-9985233608C0}"/>
              </a:ext>
            </a:extLst>
          </p:cNvPr>
          <p:cNvSpPr txBox="1"/>
          <p:nvPr/>
        </p:nvSpPr>
        <p:spPr>
          <a:xfrm>
            <a:off x="534991" y="6535579"/>
            <a:ext cx="7648889" cy="246221"/>
          </a:xfrm>
          <a:prstGeom prst="rect">
            <a:avLst/>
          </a:prstGeom>
          <a:noFill/>
        </p:spPr>
        <p:txBody>
          <a:bodyPr wrap="none" rtlCol="0">
            <a:spAutoFit/>
          </a:bodyPr>
          <a:lstStyle/>
          <a:p>
            <a:pPr marL="2727325" lvl="0">
              <a:spcBef>
                <a:spcPts val="155"/>
              </a:spcBef>
            </a:pPr>
            <a:r>
              <a:rPr lang="es-ES" sz="1000" b="1" i="1" spc="-5" dirty="0">
                <a:solidFill>
                  <a:prstClr val="black"/>
                </a:solidFill>
                <a:latin typeface="Arial"/>
                <a:cs typeface="Arial"/>
              </a:rPr>
              <a:t>Fuente: </a:t>
            </a:r>
            <a:r>
              <a:rPr lang="es-ES" sz="1000" b="1" i="1" spc="-5" dirty="0" err="1">
                <a:solidFill>
                  <a:prstClr val="black"/>
                </a:solidFill>
                <a:latin typeface="Arial"/>
                <a:cs typeface="Arial"/>
              </a:rPr>
              <a:t>Bardin</a:t>
            </a:r>
            <a:r>
              <a:rPr lang="es-ES" sz="1000" b="1" i="1" spc="-5" dirty="0">
                <a:solidFill>
                  <a:prstClr val="black"/>
                </a:solidFill>
                <a:latin typeface="Arial"/>
                <a:cs typeface="Arial"/>
              </a:rPr>
              <a:t> (1986). Análisis de contenido. </a:t>
            </a:r>
            <a:r>
              <a:rPr lang="es-ES" sz="1000" b="1" i="1" spc="-10" dirty="0">
                <a:solidFill>
                  <a:prstClr val="black"/>
                </a:solidFill>
                <a:latin typeface="Arial"/>
                <a:cs typeface="Arial"/>
              </a:rPr>
              <a:t>Madrid. </a:t>
            </a:r>
            <a:r>
              <a:rPr lang="es-ES" sz="1000" b="1" i="1" spc="-5" dirty="0">
                <a:solidFill>
                  <a:prstClr val="black"/>
                </a:solidFill>
                <a:latin typeface="Arial"/>
                <a:cs typeface="Arial"/>
              </a:rPr>
              <a:t>Akal-Universitaria (p.</a:t>
            </a:r>
            <a:r>
              <a:rPr lang="es-ES" sz="1000" b="1" i="1" spc="65" dirty="0">
                <a:solidFill>
                  <a:prstClr val="black"/>
                </a:solidFill>
                <a:latin typeface="Arial"/>
                <a:cs typeface="Arial"/>
              </a:rPr>
              <a:t> 44</a:t>
            </a:r>
            <a:r>
              <a:rPr lang="es-ES" sz="1000" b="1" i="1" spc="-5" dirty="0">
                <a:solidFill>
                  <a:prstClr val="black"/>
                </a:solidFill>
                <a:latin typeface="Arial"/>
                <a:cs typeface="Arial"/>
              </a:rPr>
              <a:t>)</a:t>
            </a:r>
            <a:endParaRPr lang="es-ES" sz="1000" dirty="0">
              <a:solidFill>
                <a:prstClr val="black"/>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22275" y="279400"/>
          <a:ext cx="8286750" cy="6363335"/>
        </p:xfrm>
        <a:graphic>
          <a:graphicData uri="http://schemas.openxmlformats.org/drawingml/2006/table">
            <a:tbl>
              <a:tblPr firstRow="1" bandRow="1">
                <a:tableStyleId>{2D5ABB26-0587-4C30-8999-92F81FD0307C}</a:tableStyleId>
              </a:tblPr>
              <a:tblGrid>
                <a:gridCol w="3107690">
                  <a:extLst>
                    <a:ext uri="{9D8B030D-6E8A-4147-A177-3AD203B41FA5}">
                      <a16:colId xmlns:a16="http://schemas.microsoft.com/office/drawing/2014/main" val="20000"/>
                    </a:ext>
                  </a:extLst>
                </a:gridCol>
                <a:gridCol w="5179060">
                  <a:extLst>
                    <a:ext uri="{9D8B030D-6E8A-4147-A177-3AD203B41FA5}">
                      <a16:colId xmlns:a16="http://schemas.microsoft.com/office/drawing/2014/main" val="20001"/>
                    </a:ext>
                  </a:extLst>
                </a:gridCol>
              </a:tblGrid>
              <a:tr h="735965">
                <a:tc gridSpan="2">
                  <a:txBody>
                    <a:bodyPr/>
                    <a:lstStyle/>
                    <a:p>
                      <a:pPr marL="50800">
                        <a:lnSpc>
                          <a:spcPct val="100000"/>
                        </a:lnSpc>
                        <a:spcBef>
                          <a:spcPts val="50"/>
                        </a:spcBef>
                      </a:pPr>
                      <a:r>
                        <a:rPr sz="1400" b="1" spc="-10" dirty="0">
                          <a:latin typeface="Arial"/>
                          <a:cs typeface="Arial"/>
                        </a:rPr>
                        <a:t>GUÍAS </a:t>
                      </a:r>
                      <a:r>
                        <a:rPr sz="1400" b="1" spc="-5" dirty="0">
                          <a:latin typeface="Arial"/>
                          <a:cs typeface="Arial"/>
                        </a:rPr>
                        <a:t>DE</a:t>
                      </a:r>
                      <a:r>
                        <a:rPr sz="1400" b="1" spc="30" dirty="0">
                          <a:latin typeface="Arial"/>
                          <a:cs typeface="Arial"/>
                        </a:rPr>
                        <a:t> </a:t>
                      </a:r>
                      <a:r>
                        <a:rPr sz="1400" b="1" spc="-20" dirty="0">
                          <a:latin typeface="Arial"/>
                          <a:cs typeface="Arial"/>
                        </a:rPr>
                        <a:t>OBSERVACIÓN</a:t>
                      </a:r>
                      <a:endParaRPr sz="1400">
                        <a:latin typeface="Arial"/>
                        <a:cs typeface="Arial"/>
                      </a:endParaRPr>
                    </a:p>
                    <a:p>
                      <a:pPr marL="50800">
                        <a:lnSpc>
                          <a:spcPct val="100000"/>
                        </a:lnSpc>
                        <a:spcBef>
                          <a:spcPts val="254"/>
                        </a:spcBef>
                      </a:pPr>
                      <a:r>
                        <a:rPr sz="1400" b="1" spc="-10" dirty="0">
                          <a:latin typeface="Arial"/>
                          <a:cs typeface="Arial"/>
                        </a:rPr>
                        <a:t>TOM </a:t>
                      </a:r>
                      <a:r>
                        <a:rPr sz="1400" b="1" dirty="0">
                          <a:latin typeface="Arial"/>
                          <a:cs typeface="Arial"/>
                        </a:rPr>
                        <a:t>Y</a:t>
                      </a:r>
                      <a:r>
                        <a:rPr sz="1400" b="1" spc="-65" dirty="0">
                          <a:latin typeface="Arial"/>
                          <a:cs typeface="Arial"/>
                        </a:rPr>
                        <a:t> </a:t>
                      </a:r>
                      <a:r>
                        <a:rPr sz="1400" b="1" spc="-15" dirty="0">
                          <a:latin typeface="Arial"/>
                          <a:cs typeface="Arial"/>
                        </a:rPr>
                        <a:t>JERRY</a:t>
                      </a:r>
                      <a:endParaRPr sz="1400">
                        <a:latin typeface="Arial"/>
                        <a:cs typeface="Arial"/>
                      </a:endParaRPr>
                    </a:p>
                    <a:p>
                      <a:pPr marL="50800">
                        <a:lnSpc>
                          <a:spcPct val="100000"/>
                        </a:lnSpc>
                        <a:spcBef>
                          <a:spcPts val="250"/>
                        </a:spcBef>
                      </a:pPr>
                      <a:r>
                        <a:rPr sz="1400" spc="-10" dirty="0">
                          <a:latin typeface="Arial"/>
                          <a:cs typeface="Arial"/>
                        </a:rPr>
                        <a:t>CARTOON</a:t>
                      </a:r>
                      <a:r>
                        <a:rPr sz="1400" spc="-15" dirty="0">
                          <a:latin typeface="Arial"/>
                          <a:cs typeface="Arial"/>
                        </a:rPr>
                        <a:t> </a:t>
                      </a:r>
                      <a:r>
                        <a:rPr sz="1400" dirty="0">
                          <a:latin typeface="Arial"/>
                          <a:cs typeface="Arial"/>
                        </a:rPr>
                        <a:t>NETWORK</a:t>
                      </a:r>
                      <a:endParaRPr sz="14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04495">
                <a:tc>
                  <a:txBody>
                    <a:bodyPr/>
                    <a:lstStyle/>
                    <a:p>
                      <a:pPr marL="50800">
                        <a:lnSpc>
                          <a:spcPct val="100000"/>
                        </a:lnSpc>
                        <a:spcBef>
                          <a:spcPts val="815"/>
                        </a:spcBef>
                      </a:pPr>
                      <a:r>
                        <a:rPr sz="1200" b="1" spc="-5" dirty="0">
                          <a:latin typeface="Arial"/>
                          <a:cs typeface="Arial"/>
                        </a:rPr>
                        <a:t>ÍTEMS A </a:t>
                      </a:r>
                      <a:r>
                        <a:rPr sz="1200" b="1" spc="-20" dirty="0">
                          <a:latin typeface="Arial"/>
                          <a:cs typeface="Arial"/>
                        </a:rPr>
                        <a:t>OBSERVAR</a:t>
                      </a:r>
                      <a:r>
                        <a:rPr sz="1200" b="1" spc="-65" dirty="0">
                          <a:latin typeface="Arial"/>
                          <a:cs typeface="Arial"/>
                        </a:rPr>
                        <a:t> </a:t>
                      </a:r>
                      <a:r>
                        <a:rPr sz="1200" b="1" spc="-5" dirty="0">
                          <a:latin typeface="Arial"/>
                          <a:cs typeface="Arial"/>
                        </a:rPr>
                        <a:t>(Categorias)</a:t>
                      </a:r>
                      <a:endParaRPr sz="12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1435">
                        <a:lnSpc>
                          <a:spcPct val="100000"/>
                        </a:lnSpc>
                        <a:spcBef>
                          <a:spcPts val="815"/>
                        </a:spcBef>
                      </a:pPr>
                      <a:r>
                        <a:rPr sz="1200" b="1" spc="-5" dirty="0">
                          <a:latin typeface="Arial"/>
                          <a:cs typeface="Arial"/>
                        </a:rPr>
                        <a:t>ELEMENTOS </a:t>
                      </a:r>
                      <a:r>
                        <a:rPr sz="1200" b="1" spc="-35" dirty="0">
                          <a:latin typeface="Arial"/>
                          <a:cs typeface="Arial"/>
                        </a:rPr>
                        <a:t>PARA </a:t>
                      </a:r>
                      <a:r>
                        <a:rPr sz="1200" b="1" spc="-15" dirty="0">
                          <a:latin typeface="Arial"/>
                          <a:cs typeface="Arial"/>
                        </a:rPr>
                        <a:t>COMPLETAR </a:t>
                      </a:r>
                      <a:r>
                        <a:rPr sz="1200" b="1" spc="-5" dirty="0">
                          <a:latin typeface="Arial"/>
                          <a:cs typeface="Arial"/>
                        </a:rPr>
                        <a:t>LA</a:t>
                      </a:r>
                      <a:r>
                        <a:rPr sz="1200" b="1" spc="10" dirty="0">
                          <a:latin typeface="Arial"/>
                          <a:cs typeface="Arial"/>
                        </a:rPr>
                        <a:t> </a:t>
                      </a:r>
                      <a:r>
                        <a:rPr sz="1200" b="1" spc="-5" dirty="0">
                          <a:latin typeface="Arial"/>
                          <a:cs typeface="Arial"/>
                        </a:rPr>
                        <a:t>GUÍA</a:t>
                      </a:r>
                      <a:endParaRPr sz="1200">
                        <a:latin typeface="Arial"/>
                        <a:cs typeface="Arial"/>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943860">
                <a:tc>
                  <a:txBody>
                    <a:bodyPr/>
                    <a:lstStyle/>
                    <a:p>
                      <a:pPr marL="50800">
                        <a:lnSpc>
                          <a:spcPct val="100000"/>
                        </a:lnSpc>
                        <a:spcBef>
                          <a:spcPts val="50"/>
                        </a:spcBef>
                      </a:pPr>
                      <a:r>
                        <a:rPr sz="1200" b="1" spc="-5" dirty="0">
                          <a:latin typeface="Arial"/>
                          <a:cs typeface="Arial"/>
                        </a:rPr>
                        <a:t>1.1 </a:t>
                      </a:r>
                      <a:r>
                        <a:rPr sz="1200" b="1" spc="-15" dirty="0">
                          <a:latin typeface="Arial"/>
                          <a:cs typeface="Arial"/>
                        </a:rPr>
                        <a:t>PRINCIPALES </a:t>
                      </a:r>
                      <a:r>
                        <a:rPr sz="1200" b="1" spc="-10" dirty="0">
                          <a:latin typeface="Arial"/>
                          <a:cs typeface="Arial"/>
                        </a:rPr>
                        <a:t>TEMAS</a:t>
                      </a:r>
                      <a:r>
                        <a:rPr sz="1200" b="1" spc="50" dirty="0">
                          <a:latin typeface="Arial"/>
                          <a:cs typeface="Arial"/>
                        </a:rPr>
                        <a:t> </a:t>
                      </a:r>
                      <a:r>
                        <a:rPr sz="1200" b="1" spc="-10" dirty="0">
                          <a:latin typeface="Arial"/>
                          <a:cs typeface="Arial"/>
                        </a:rPr>
                        <a:t>PLANTEADOS</a:t>
                      </a:r>
                      <a:endParaRPr sz="1200">
                        <a:latin typeface="Arial"/>
                        <a:cs typeface="Arial"/>
                      </a:endParaRPr>
                    </a:p>
                    <a:p>
                      <a:pPr>
                        <a:lnSpc>
                          <a:spcPct val="100000"/>
                        </a:lnSpc>
                      </a:pPr>
                      <a:endParaRPr sz="1300">
                        <a:latin typeface="Times New Roman"/>
                        <a:cs typeface="Times New Roman"/>
                      </a:endParaRPr>
                    </a:p>
                    <a:p>
                      <a:pPr>
                        <a:lnSpc>
                          <a:spcPct val="100000"/>
                        </a:lnSpc>
                        <a:spcBef>
                          <a:spcPts val="20"/>
                        </a:spcBef>
                      </a:pPr>
                      <a:endParaRPr sz="1750">
                        <a:latin typeface="Times New Roman"/>
                        <a:cs typeface="Times New Roman"/>
                      </a:endParaRPr>
                    </a:p>
                    <a:p>
                      <a:pPr marL="50800" lvl="1">
                        <a:lnSpc>
                          <a:spcPct val="100000"/>
                        </a:lnSpc>
                        <a:buSzPct val="91666"/>
                        <a:buAutoNum type="arabicPeriod" startAt="2"/>
                        <a:tabLst>
                          <a:tab pos="307340" algn="l"/>
                        </a:tabLst>
                      </a:pPr>
                      <a:r>
                        <a:rPr sz="1200" b="1" spc="-15" dirty="0">
                          <a:latin typeface="Arial"/>
                          <a:cs typeface="Arial"/>
                        </a:rPr>
                        <a:t>TRAMA</a:t>
                      </a:r>
                      <a:r>
                        <a:rPr sz="1200" b="1" spc="-65" dirty="0">
                          <a:latin typeface="Arial"/>
                          <a:cs typeface="Arial"/>
                        </a:rPr>
                        <a:t> </a:t>
                      </a:r>
                      <a:r>
                        <a:rPr sz="1200" b="1" spc="-20" dirty="0">
                          <a:latin typeface="Arial"/>
                          <a:cs typeface="Arial"/>
                        </a:rPr>
                        <a:t>ARGUMENTAL</a:t>
                      </a:r>
                      <a:endParaRPr sz="1200">
                        <a:latin typeface="Arial"/>
                        <a:cs typeface="Arial"/>
                      </a:endParaRPr>
                    </a:p>
                    <a:p>
                      <a:pPr lvl="1">
                        <a:lnSpc>
                          <a:spcPct val="100000"/>
                        </a:lnSpc>
                        <a:buFont typeface="Arial"/>
                        <a:buAutoNum type="arabicPeriod" startAt="2"/>
                      </a:pPr>
                      <a:endParaRPr sz="1300">
                        <a:latin typeface="Times New Roman"/>
                        <a:cs typeface="Times New Roman"/>
                      </a:endParaRPr>
                    </a:p>
                    <a:p>
                      <a:pPr lvl="1">
                        <a:lnSpc>
                          <a:spcPct val="100000"/>
                        </a:lnSpc>
                        <a:buFont typeface="Arial"/>
                        <a:buAutoNum type="arabicPeriod" startAt="2"/>
                      </a:pPr>
                      <a:endParaRPr sz="1300">
                        <a:latin typeface="Times New Roman"/>
                        <a:cs typeface="Times New Roman"/>
                      </a:endParaRPr>
                    </a:p>
                    <a:p>
                      <a:pPr lvl="1">
                        <a:lnSpc>
                          <a:spcPct val="100000"/>
                        </a:lnSpc>
                        <a:buFont typeface="Arial"/>
                        <a:buAutoNum type="arabicPeriod" startAt="2"/>
                      </a:pPr>
                      <a:endParaRPr sz="1300">
                        <a:latin typeface="Times New Roman"/>
                        <a:cs typeface="Times New Roman"/>
                      </a:endParaRPr>
                    </a:p>
                    <a:p>
                      <a:pPr lvl="1">
                        <a:lnSpc>
                          <a:spcPct val="100000"/>
                        </a:lnSpc>
                        <a:buFont typeface="Arial"/>
                        <a:buAutoNum type="arabicPeriod" startAt="2"/>
                      </a:pPr>
                      <a:endParaRPr sz="1300">
                        <a:latin typeface="Times New Roman"/>
                        <a:cs typeface="Times New Roman"/>
                      </a:endParaRPr>
                    </a:p>
                    <a:p>
                      <a:pPr lvl="1">
                        <a:lnSpc>
                          <a:spcPct val="100000"/>
                        </a:lnSpc>
                        <a:buFont typeface="Arial"/>
                        <a:buAutoNum type="arabicPeriod" startAt="2"/>
                      </a:pPr>
                      <a:endParaRPr sz="1300">
                        <a:latin typeface="Times New Roman"/>
                        <a:cs typeface="Times New Roman"/>
                      </a:endParaRPr>
                    </a:p>
                    <a:p>
                      <a:pPr lvl="1">
                        <a:lnSpc>
                          <a:spcPct val="100000"/>
                        </a:lnSpc>
                        <a:buFont typeface="Arial"/>
                        <a:buAutoNum type="arabicPeriod" startAt="2"/>
                      </a:pPr>
                      <a:endParaRPr sz="1300">
                        <a:latin typeface="Times New Roman"/>
                        <a:cs typeface="Times New Roman"/>
                      </a:endParaRPr>
                    </a:p>
                    <a:p>
                      <a:pPr marL="50800" marR="266065" lvl="1">
                        <a:lnSpc>
                          <a:spcPct val="114999"/>
                        </a:lnSpc>
                        <a:spcBef>
                          <a:spcPts val="969"/>
                        </a:spcBef>
                        <a:buSzPct val="91666"/>
                        <a:buAutoNum type="arabicPeriod" startAt="2"/>
                        <a:tabLst>
                          <a:tab pos="307340" algn="l"/>
                        </a:tabLst>
                      </a:pPr>
                      <a:r>
                        <a:rPr sz="1200" b="1" spc="-10" dirty="0">
                          <a:latin typeface="Arial"/>
                          <a:cs typeface="Arial"/>
                        </a:rPr>
                        <a:t>FORMAS </a:t>
                      </a:r>
                      <a:r>
                        <a:rPr sz="1200" b="1" spc="-5" dirty="0">
                          <a:latin typeface="Arial"/>
                          <a:cs typeface="Arial"/>
                        </a:rPr>
                        <a:t>SIMBÓLICAS-  </a:t>
                      </a:r>
                      <a:r>
                        <a:rPr sz="1200" b="1" spc="-10" dirty="0">
                          <a:latin typeface="Arial"/>
                          <a:cs typeface="Arial"/>
                        </a:rPr>
                        <a:t>REPRESENTACIONALES </a:t>
                      </a:r>
                      <a:r>
                        <a:rPr sz="1200" b="1" spc="-5" dirty="0">
                          <a:latin typeface="Arial"/>
                          <a:cs typeface="Arial"/>
                        </a:rPr>
                        <a:t>PRESENTES  EN </a:t>
                      </a:r>
                      <a:r>
                        <a:rPr sz="1200" b="1" dirty="0">
                          <a:latin typeface="Arial"/>
                          <a:cs typeface="Arial"/>
                        </a:rPr>
                        <a:t>EL</a:t>
                      </a:r>
                      <a:r>
                        <a:rPr sz="1200" b="1" spc="-25" dirty="0">
                          <a:latin typeface="Arial"/>
                          <a:cs typeface="Arial"/>
                        </a:rPr>
                        <a:t> </a:t>
                      </a:r>
                      <a:r>
                        <a:rPr sz="1200" b="1" spc="-10" dirty="0">
                          <a:latin typeface="Arial"/>
                          <a:cs typeface="Arial"/>
                        </a:rPr>
                        <a:t>MENSAJE</a:t>
                      </a:r>
                      <a:endParaRPr sz="12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E3BC"/>
                    </a:solidFill>
                  </a:tcPr>
                </a:tc>
                <a:tc>
                  <a:txBody>
                    <a:bodyPr/>
                    <a:lstStyle/>
                    <a:p>
                      <a:pPr marL="51435">
                        <a:lnSpc>
                          <a:spcPct val="100000"/>
                        </a:lnSpc>
                        <a:spcBef>
                          <a:spcPts val="50"/>
                        </a:spcBef>
                      </a:pPr>
                      <a:r>
                        <a:rPr sz="1200" spc="-5" dirty="0">
                          <a:latin typeface="Arial"/>
                          <a:cs typeface="Arial"/>
                        </a:rPr>
                        <a:t>Los capítulos se articulan en torno a las disputas </a:t>
                      </a:r>
                      <a:r>
                        <a:rPr sz="1200" dirty="0">
                          <a:latin typeface="Arial"/>
                          <a:cs typeface="Arial"/>
                        </a:rPr>
                        <a:t>y </a:t>
                      </a:r>
                      <a:r>
                        <a:rPr sz="1200" spc="-5" dirty="0">
                          <a:latin typeface="Arial"/>
                          <a:cs typeface="Arial"/>
                        </a:rPr>
                        <a:t>rivalidades entre los</a:t>
                      </a:r>
                      <a:r>
                        <a:rPr sz="1200" spc="5" dirty="0">
                          <a:latin typeface="Arial"/>
                          <a:cs typeface="Arial"/>
                        </a:rPr>
                        <a:t> </a:t>
                      </a:r>
                      <a:r>
                        <a:rPr sz="1200" spc="-5" dirty="0">
                          <a:latin typeface="Arial"/>
                          <a:cs typeface="Arial"/>
                        </a:rPr>
                        <a:t>dos</a:t>
                      </a:r>
                      <a:endParaRPr sz="1200">
                        <a:latin typeface="Arial"/>
                        <a:cs typeface="Arial"/>
                      </a:endParaRPr>
                    </a:p>
                    <a:p>
                      <a:pPr marL="51435">
                        <a:lnSpc>
                          <a:spcPct val="100000"/>
                        </a:lnSpc>
                        <a:spcBef>
                          <a:spcPts val="215"/>
                        </a:spcBef>
                      </a:pPr>
                      <a:r>
                        <a:rPr sz="1200" spc="-5" dirty="0">
                          <a:latin typeface="Arial"/>
                          <a:cs typeface="Arial"/>
                        </a:rPr>
                        <a:t>personajes centrales: un gato </a:t>
                      </a:r>
                      <a:r>
                        <a:rPr sz="1200" dirty="0">
                          <a:latin typeface="Arial"/>
                          <a:cs typeface="Arial"/>
                        </a:rPr>
                        <a:t>y </a:t>
                      </a:r>
                      <a:r>
                        <a:rPr sz="1200" spc="-5" dirty="0">
                          <a:latin typeface="Arial"/>
                          <a:cs typeface="Arial"/>
                        </a:rPr>
                        <a:t>un</a:t>
                      </a:r>
                      <a:r>
                        <a:rPr sz="1200" spc="-75" dirty="0">
                          <a:latin typeface="Arial"/>
                          <a:cs typeface="Arial"/>
                        </a:rPr>
                        <a:t> </a:t>
                      </a:r>
                      <a:r>
                        <a:rPr sz="1200" dirty="0">
                          <a:latin typeface="Arial"/>
                          <a:cs typeface="Arial"/>
                        </a:rPr>
                        <a:t>ratón.</a:t>
                      </a:r>
                      <a:endParaRPr sz="1200">
                        <a:latin typeface="Arial"/>
                        <a:cs typeface="Arial"/>
                      </a:endParaRPr>
                    </a:p>
                    <a:p>
                      <a:pPr>
                        <a:lnSpc>
                          <a:spcPct val="100000"/>
                        </a:lnSpc>
                        <a:spcBef>
                          <a:spcPts val="35"/>
                        </a:spcBef>
                      </a:pPr>
                      <a:endParaRPr sz="1600">
                        <a:latin typeface="Times New Roman"/>
                        <a:cs typeface="Times New Roman"/>
                      </a:endParaRPr>
                    </a:p>
                    <a:p>
                      <a:pPr marL="51435">
                        <a:lnSpc>
                          <a:spcPct val="100000"/>
                        </a:lnSpc>
                      </a:pPr>
                      <a:r>
                        <a:rPr sz="1200" dirty="0">
                          <a:latin typeface="Arial"/>
                          <a:cs typeface="Arial"/>
                        </a:rPr>
                        <a:t>Este </a:t>
                      </a:r>
                      <a:r>
                        <a:rPr sz="1200" spc="-5" dirty="0">
                          <a:latin typeface="Arial"/>
                          <a:cs typeface="Arial"/>
                        </a:rPr>
                        <a:t>capítulo, </a:t>
                      </a:r>
                      <a:r>
                        <a:rPr sz="1200" dirty="0">
                          <a:latin typeface="Arial"/>
                          <a:cs typeface="Arial"/>
                        </a:rPr>
                        <a:t>como todos los de la serie, se estructuran en torno a</a:t>
                      </a:r>
                      <a:r>
                        <a:rPr sz="1200" spc="-180" dirty="0">
                          <a:latin typeface="Arial"/>
                          <a:cs typeface="Arial"/>
                        </a:rPr>
                        <a:t> </a:t>
                      </a:r>
                      <a:r>
                        <a:rPr sz="1200" dirty="0">
                          <a:latin typeface="Arial"/>
                          <a:cs typeface="Arial"/>
                        </a:rPr>
                        <a:t>una</a:t>
                      </a:r>
                      <a:endParaRPr sz="1200">
                        <a:latin typeface="Arial"/>
                        <a:cs typeface="Arial"/>
                      </a:endParaRPr>
                    </a:p>
                    <a:p>
                      <a:pPr marL="51435">
                        <a:lnSpc>
                          <a:spcPct val="100000"/>
                        </a:lnSpc>
                        <a:spcBef>
                          <a:spcPts val="215"/>
                        </a:spcBef>
                      </a:pPr>
                      <a:r>
                        <a:rPr sz="1200" spc="-5" dirty="0">
                          <a:latin typeface="Arial"/>
                          <a:cs typeface="Arial"/>
                        </a:rPr>
                        <a:t>situación de conflicto entre el gato </a:t>
                      </a:r>
                      <a:r>
                        <a:rPr sz="1200" dirty="0">
                          <a:latin typeface="Arial"/>
                          <a:cs typeface="Arial"/>
                        </a:rPr>
                        <a:t>y </a:t>
                      </a:r>
                      <a:r>
                        <a:rPr sz="1200" spc="-5" dirty="0">
                          <a:latin typeface="Arial"/>
                          <a:cs typeface="Arial"/>
                        </a:rPr>
                        <a:t>el</a:t>
                      </a:r>
                      <a:r>
                        <a:rPr sz="1200" spc="-90" dirty="0">
                          <a:latin typeface="Arial"/>
                          <a:cs typeface="Arial"/>
                        </a:rPr>
                        <a:t> </a:t>
                      </a:r>
                      <a:r>
                        <a:rPr sz="1200" dirty="0">
                          <a:latin typeface="Arial"/>
                          <a:cs typeface="Arial"/>
                        </a:rPr>
                        <a:t>ratón.</a:t>
                      </a:r>
                      <a:endParaRPr sz="1200">
                        <a:latin typeface="Arial"/>
                        <a:cs typeface="Arial"/>
                      </a:endParaRPr>
                    </a:p>
                    <a:p>
                      <a:pPr marL="51435" marR="176530">
                        <a:lnSpc>
                          <a:spcPct val="114999"/>
                        </a:lnSpc>
                      </a:pPr>
                      <a:r>
                        <a:rPr sz="1200" spc="-5" dirty="0">
                          <a:latin typeface="Arial"/>
                          <a:cs typeface="Arial"/>
                        </a:rPr>
                        <a:t>Situación que se repite, con variantes anecdóticas, de manera constante.  Las laceraciones físicas ponen un corte al conflicto para, un momento  después, dar origen a otro </a:t>
                      </a:r>
                      <a:r>
                        <a:rPr sz="1200" spc="-50" dirty="0">
                          <a:latin typeface="Arial"/>
                          <a:cs typeface="Arial"/>
                        </a:rPr>
                        <a:t>y, </a:t>
                      </a:r>
                      <a:r>
                        <a:rPr sz="1200" spc="-5" dirty="0">
                          <a:latin typeface="Arial"/>
                          <a:cs typeface="Arial"/>
                        </a:rPr>
                        <a:t>de ese modo, relanzar la</a:t>
                      </a:r>
                      <a:r>
                        <a:rPr sz="1200" spc="-15" dirty="0">
                          <a:latin typeface="Arial"/>
                          <a:cs typeface="Arial"/>
                        </a:rPr>
                        <a:t> </a:t>
                      </a:r>
                      <a:r>
                        <a:rPr sz="1200" spc="-5" dirty="0">
                          <a:latin typeface="Arial"/>
                          <a:cs typeface="Arial"/>
                        </a:rPr>
                        <a:t>animación.</a:t>
                      </a:r>
                      <a:endParaRPr sz="1200">
                        <a:latin typeface="Arial"/>
                        <a:cs typeface="Arial"/>
                      </a:endParaRPr>
                    </a:p>
                    <a:p>
                      <a:pPr>
                        <a:lnSpc>
                          <a:spcPct val="100000"/>
                        </a:lnSpc>
                      </a:pPr>
                      <a:endParaRPr sz="1300">
                        <a:latin typeface="Times New Roman"/>
                        <a:cs typeface="Times New Roman"/>
                      </a:endParaRPr>
                    </a:p>
                    <a:p>
                      <a:pPr>
                        <a:lnSpc>
                          <a:spcPct val="100000"/>
                        </a:lnSpc>
                        <a:spcBef>
                          <a:spcPts val="35"/>
                        </a:spcBef>
                      </a:pPr>
                      <a:endParaRPr sz="1550">
                        <a:latin typeface="Times New Roman"/>
                        <a:cs typeface="Times New Roman"/>
                      </a:endParaRPr>
                    </a:p>
                    <a:p>
                      <a:pPr marL="51435" marR="544195">
                        <a:lnSpc>
                          <a:spcPct val="114999"/>
                        </a:lnSpc>
                      </a:pPr>
                      <a:r>
                        <a:rPr sz="1200" dirty="0">
                          <a:latin typeface="Arial"/>
                          <a:cs typeface="Arial"/>
                        </a:rPr>
                        <a:t>Se recrean los estereotipos del </a:t>
                      </a:r>
                      <a:r>
                        <a:rPr sz="1200" spc="-5" dirty="0">
                          <a:latin typeface="Arial"/>
                          <a:cs typeface="Arial"/>
                        </a:rPr>
                        <a:t>personaje grande </a:t>
                      </a:r>
                      <a:r>
                        <a:rPr sz="1200" dirty="0">
                          <a:latin typeface="Arial"/>
                          <a:cs typeface="Arial"/>
                        </a:rPr>
                        <a:t>y torpe, en  </a:t>
                      </a:r>
                      <a:r>
                        <a:rPr sz="1200" spc="-5" dirty="0">
                          <a:latin typeface="Arial"/>
                          <a:cs typeface="Arial"/>
                        </a:rPr>
                        <a:t>contraposición al diminuto </a:t>
                      </a:r>
                      <a:r>
                        <a:rPr sz="1200" dirty="0">
                          <a:latin typeface="Arial"/>
                          <a:cs typeface="Arial"/>
                        </a:rPr>
                        <a:t>y </a:t>
                      </a:r>
                      <a:r>
                        <a:rPr sz="1200" spc="-5" dirty="0">
                          <a:latin typeface="Arial"/>
                          <a:cs typeface="Arial"/>
                        </a:rPr>
                        <a:t>hábil. Los enfrentamientos, </a:t>
                      </a:r>
                      <a:r>
                        <a:rPr sz="1200" dirty="0">
                          <a:latin typeface="Arial"/>
                          <a:cs typeface="Arial"/>
                        </a:rPr>
                        <a:t>profusos </a:t>
                      </a:r>
                      <a:r>
                        <a:rPr sz="1200" spc="-5" dirty="0">
                          <a:latin typeface="Arial"/>
                          <a:cs typeface="Arial"/>
                        </a:rPr>
                        <a:t>en  golpes, regresan cada secuencia a la situación</a:t>
                      </a:r>
                      <a:r>
                        <a:rPr sz="1200" spc="-90" dirty="0">
                          <a:latin typeface="Arial"/>
                          <a:cs typeface="Arial"/>
                        </a:rPr>
                        <a:t> </a:t>
                      </a:r>
                      <a:r>
                        <a:rPr sz="1200" spc="-5" dirty="0">
                          <a:latin typeface="Arial"/>
                          <a:cs typeface="Arial"/>
                        </a:rPr>
                        <a:t>inicial.</a:t>
                      </a:r>
                      <a:endParaRPr sz="12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87350">
                <a:tc>
                  <a:txBody>
                    <a:bodyPr/>
                    <a:lstStyle/>
                    <a:p>
                      <a:pPr marL="50800">
                        <a:lnSpc>
                          <a:spcPct val="100000"/>
                        </a:lnSpc>
                        <a:spcBef>
                          <a:spcPts val="55"/>
                        </a:spcBef>
                      </a:pPr>
                      <a:r>
                        <a:rPr sz="1200" b="1" spc="-5" dirty="0">
                          <a:latin typeface="Arial"/>
                          <a:cs typeface="Arial"/>
                        </a:rPr>
                        <a:t>2. COMPONENTES DE OTROS </a:t>
                      </a:r>
                      <a:r>
                        <a:rPr sz="1200" b="1" dirty="0">
                          <a:latin typeface="Arial"/>
                          <a:cs typeface="Arial"/>
                        </a:rPr>
                        <a:t>GÉNEROS</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E3BC"/>
                    </a:solidFill>
                  </a:tcPr>
                </a:tc>
                <a:tc>
                  <a:txBody>
                    <a:bodyPr/>
                    <a:lstStyle/>
                    <a:p>
                      <a:pPr marL="51435">
                        <a:lnSpc>
                          <a:spcPct val="100000"/>
                        </a:lnSpc>
                        <a:spcBef>
                          <a:spcPts val="55"/>
                        </a:spcBef>
                      </a:pPr>
                      <a:r>
                        <a:rPr sz="1200" spc="-5" dirty="0">
                          <a:latin typeface="Arial"/>
                          <a:cs typeface="Arial"/>
                        </a:rPr>
                        <a:t>Comedia </a:t>
                      </a:r>
                      <a:r>
                        <a:rPr sz="1200" dirty="0">
                          <a:latin typeface="Arial"/>
                          <a:cs typeface="Arial"/>
                        </a:rPr>
                        <a:t>y</a:t>
                      </a:r>
                      <a:r>
                        <a:rPr sz="1200" spc="-40" dirty="0">
                          <a:latin typeface="Arial"/>
                          <a:cs typeface="Arial"/>
                        </a:rPr>
                        <a:t> </a:t>
                      </a:r>
                      <a:r>
                        <a:rPr sz="1200" spc="-5" dirty="0">
                          <a:latin typeface="Arial"/>
                          <a:cs typeface="Arial"/>
                        </a:rPr>
                        <a:t>cómics.</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30555">
                <a:tc>
                  <a:txBody>
                    <a:bodyPr/>
                    <a:lstStyle/>
                    <a:p>
                      <a:pPr>
                        <a:lnSpc>
                          <a:spcPct val="100000"/>
                        </a:lnSpc>
                        <a:spcBef>
                          <a:spcPts val="40"/>
                        </a:spcBef>
                      </a:pPr>
                      <a:endParaRPr sz="1450">
                        <a:latin typeface="Times New Roman"/>
                        <a:cs typeface="Times New Roman"/>
                      </a:endParaRPr>
                    </a:p>
                    <a:p>
                      <a:pPr marL="50800">
                        <a:lnSpc>
                          <a:spcPct val="100000"/>
                        </a:lnSpc>
                      </a:pPr>
                      <a:r>
                        <a:rPr sz="1200" b="1" spc="-5" dirty="0">
                          <a:latin typeface="Arial"/>
                          <a:cs typeface="Arial"/>
                        </a:rPr>
                        <a:t>3.1. </a:t>
                      </a:r>
                      <a:r>
                        <a:rPr sz="1200" b="1" spc="-10" dirty="0">
                          <a:latin typeface="Arial"/>
                          <a:cs typeface="Arial"/>
                        </a:rPr>
                        <a:t>LENGUAJE</a:t>
                      </a:r>
                      <a:r>
                        <a:rPr sz="1200" b="1" spc="10" dirty="0">
                          <a:latin typeface="Arial"/>
                          <a:cs typeface="Arial"/>
                        </a:rPr>
                        <a:t> </a:t>
                      </a:r>
                      <a:r>
                        <a:rPr sz="1200" b="1" spc="-10" dirty="0">
                          <a:latin typeface="Arial"/>
                          <a:cs typeface="Arial"/>
                        </a:rPr>
                        <a:t>VERBAL</a:t>
                      </a:r>
                      <a:endParaRPr sz="12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E3BC"/>
                    </a:solidFill>
                  </a:tcPr>
                </a:tc>
                <a:tc>
                  <a:txBody>
                    <a:bodyPr/>
                    <a:lstStyle/>
                    <a:p>
                      <a:pPr marL="51435">
                        <a:lnSpc>
                          <a:spcPct val="100000"/>
                        </a:lnSpc>
                        <a:spcBef>
                          <a:spcPts val="55"/>
                        </a:spcBef>
                      </a:pPr>
                      <a:r>
                        <a:rPr sz="1200" spc="-5" dirty="0">
                          <a:latin typeface="Arial"/>
                          <a:cs typeface="Arial"/>
                        </a:rPr>
                        <a:t>Carga emotiva dominante: humorística. Características del</a:t>
                      </a:r>
                      <a:r>
                        <a:rPr sz="1200" spc="-35" dirty="0">
                          <a:latin typeface="Arial"/>
                          <a:cs typeface="Arial"/>
                        </a:rPr>
                        <a:t> </a:t>
                      </a:r>
                      <a:r>
                        <a:rPr sz="1200" spc="-5" dirty="0">
                          <a:latin typeface="Arial"/>
                          <a:cs typeface="Arial"/>
                        </a:rPr>
                        <a:t>vocabulario:</a:t>
                      </a:r>
                      <a:endParaRPr sz="1200">
                        <a:latin typeface="Arial"/>
                        <a:cs typeface="Arial"/>
                      </a:endParaRPr>
                    </a:p>
                    <a:p>
                      <a:pPr marL="51435">
                        <a:lnSpc>
                          <a:spcPct val="100000"/>
                        </a:lnSpc>
                        <a:spcBef>
                          <a:spcPts val="215"/>
                        </a:spcBef>
                      </a:pPr>
                      <a:r>
                        <a:rPr sz="1200" spc="-5" dirty="0">
                          <a:latin typeface="Arial"/>
                          <a:cs typeface="Arial"/>
                        </a:rPr>
                        <a:t>Los personajes no</a:t>
                      </a:r>
                      <a:r>
                        <a:rPr sz="1200" spc="-50" dirty="0">
                          <a:latin typeface="Arial"/>
                          <a:cs typeface="Arial"/>
                        </a:rPr>
                        <a:t> </a:t>
                      </a:r>
                      <a:r>
                        <a:rPr sz="1200" spc="-5" dirty="0">
                          <a:latin typeface="Arial"/>
                          <a:cs typeface="Arial"/>
                        </a:rPr>
                        <a:t>hablan.</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840740">
                <a:tc>
                  <a:txBody>
                    <a:bodyPr/>
                    <a:lstStyle/>
                    <a:p>
                      <a:pPr marL="50800">
                        <a:lnSpc>
                          <a:spcPct val="100000"/>
                        </a:lnSpc>
                        <a:spcBef>
                          <a:spcPts val="55"/>
                        </a:spcBef>
                      </a:pPr>
                      <a:r>
                        <a:rPr sz="1200" b="1" dirty="0">
                          <a:latin typeface="Arial"/>
                          <a:cs typeface="Arial"/>
                        </a:rPr>
                        <a:t>3.2.</a:t>
                      </a:r>
                      <a:r>
                        <a:rPr sz="1200" b="1" spc="-15" dirty="0">
                          <a:latin typeface="Arial"/>
                          <a:cs typeface="Arial"/>
                        </a:rPr>
                        <a:t> </a:t>
                      </a:r>
                      <a:r>
                        <a:rPr sz="1200" b="1" spc="-10" dirty="0">
                          <a:latin typeface="Arial"/>
                          <a:cs typeface="Arial"/>
                        </a:rPr>
                        <a:t>IMAGEN</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E3BC"/>
                    </a:solidFill>
                  </a:tcPr>
                </a:tc>
                <a:tc>
                  <a:txBody>
                    <a:bodyPr/>
                    <a:lstStyle/>
                    <a:p>
                      <a:pPr marL="51435">
                        <a:lnSpc>
                          <a:spcPct val="100000"/>
                        </a:lnSpc>
                        <a:spcBef>
                          <a:spcPts val="55"/>
                        </a:spcBef>
                      </a:pPr>
                      <a:r>
                        <a:rPr sz="1200" spc="-5" dirty="0">
                          <a:latin typeface="Arial"/>
                          <a:cs typeface="Arial"/>
                        </a:rPr>
                        <a:t>Encuadre: </a:t>
                      </a:r>
                      <a:r>
                        <a:rPr sz="1200" dirty="0">
                          <a:latin typeface="Arial"/>
                          <a:cs typeface="Arial"/>
                        </a:rPr>
                        <a:t>Planos </a:t>
                      </a:r>
                      <a:r>
                        <a:rPr sz="1200" spc="-5" dirty="0">
                          <a:latin typeface="Arial"/>
                          <a:cs typeface="Arial"/>
                        </a:rPr>
                        <a:t>móviles. </a:t>
                      </a:r>
                      <a:r>
                        <a:rPr sz="1200" dirty="0">
                          <a:latin typeface="Arial"/>
                          <a:cs typeface="Arial"/>
                        </a:rPr>
                        <a:t>Puesta en escena: Ubica a los </a:t>
                      </a:r>
                      <a:r>
                        <a:rPr sz="1200" spc="-5" dirty="0">
                          <a:latin typeface="Arial"/>
                          <a:cs typeface="Arial"/>
                        </a:rPr>
                        <a:t>personajes</a:t>
                      </a:r>
                      <a:r>
                        <a:rPr sz="1200" spc="-170" dirty="0">
                          <a:latin typeface="Arial"/>
                          <a:cs typeface="Arial"/>
                        </a:rPr>
                        <a:t> </a:t>
                      </a:r>
                      <a:r>
                        <a:rPr sz="1200" dirty="0">
                          <a:latin typeface="Arial"/>
                          <a:cs typeface="Arial"/>
                        </a:rPr>
                        <a:t>y</a:t>
                      </a:r>
                      <a:endParaRPr sz="1200">
                        <a:latin typeface="Arial"/>
                        <a:cs typeface="Arial"/>
                      </a:endParaRPr>
                    </a:p>
                    <a:p>
                      <a:pPr marL="51435" marR="855980">
                        <a:lnSpc>
                          <a:spcPct val="114999"/>
                        </a:lnSpc>
                      </a:pPr>
                      <a:r>
                        <a:rPr sz="1200" spc="-5" dirty="0">
                          <a:latin typeface="Arial"/>
                          <a:cs typeface="Arial"/>
                        </a:rPr>
                        <a:t>objetos en los diversos ámbitos inherentes a la trama narrativa.  Predominan las escenas en interiores. Perspectiva:</a:t>
                      </a:r>
                      <a:r>
                        <a:rPr sz="1200" spc="-65" dirty="0">
                          <a:latin typeface="Arial"/>
                          <a:cs typeface="Arial"/>
                        </a:rPr>
                        <a:t> </a:t>
                      </a:r>
                      <a:r>
                        <a:rPr sz="1200" spc="-5" dirty="0">
                          <a:latin typeface="Arial"/>
                          <a:cs typeface="Arial"/>
                        </a:rPr>
                        <a:t>Lineal.</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20370">
                <a:tc>
                  <a:txBody>
                    <a:bodyPr/>
                    <a:lstStyle/>
                    <a:p>
                      <a:pPr marL="50800">
                        <a:lnSpc>
                          <a:spcPct val="100000"/>
                        </a:lnSpc>
                        <a:spcBef>
                          <a:spcPts val="55"/>
                        </a:spcBef>
                      </a:pPr>
                      <a:r>
                        <a:rPr sz="1200" b="1" spc="-5" dirty="0">
                          <a:latin typeface="Arial"/>
                          <a:cs typeface="Arial"/>
                        </a:rPr>
                        <a:t>3.3.</a:t>
                      </a:r>
                      <a:r>
                        <a:rPr sz="1200" b="1" spc="-15" dirty="0">
                          <a:latin typeface="Arial"/>
                          <a:cs typeface="Arial"/>
                        </a:rPr>
                        <a:t> </a:t>
                      </a:r>
                      <a:r>
                        <a:rPr sz="1200" b="1" spc="-5" dirty="0">
                          <a:latin typeface="Arial"/>
                          <a:cs typeface="Arial"/>
                        </a:rPr>
                        <a:t>SONIDO</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E3BC"/>
                    </a:solidFill>
                  </a:tcPr>
                </a:tc>
                <a:tc>
                  <a:txBody>
                    <a:bodyPr/>
                    <a:lstStyle/>
                    <a:p>
                      <a:pPr marL="51435">
                        <a:lnSpc>
                          <a:spcPct val="100000"/>
                        </a:lnSpc>
                        <a:spcBef>
                          <a:spcPts val="55"/>
                        </a:spcBef>
                      </a:pPr>
                      <a:r>
                        <a:rPr sz="1200" spc="-5" dirty="0">
                          <a:latin typeface="Arial"/>
                          <a:cs typeface="Arial"/>
                        </a:rPr>
                        <a:t>Los fondos musicales </a:t>
                      </a:r>
                      <a:r>
                        <a:rPr sz="1200" dirty="0">
                          <a:latin typeface="Arial"/>
                          <a:cs typeface="Arial"/>
                        </a:rPr>
                        <a:t>y </a:t>
                      </a:r>
                      <a:r>
                        <a:rPr sz="1200" spc="-5" dirty="0">
                          <a:latin typeface="Arial"/>
                          <a:cs typeface="Arial"/>
                        </a:rPr>
                        <a:t>efectos sonoros trasmiten la carga emotiva de</a:t>
                      </a:r>
                      <a:r>
                        <a:rPr sz="1200" spc="-40" dirty="0">
                          <a:latin typeface="Arial"/>
                          <a:cs typeface="Arial"/>
                        </a:rPr>
                        <a:t> </a:t>
                      </a:r>
                      <a:r>
                        <a:rPr sz="1200" spc="-5" dirty="0">
                          <a:latin typeface="Arial"/>
                          <a:cs typeface="Arial"/>
                        </a:rPr>
                        <a:t>las</a:t>
                      </a:r>
                      <a:endParaRPr sz="1200">
                        <a:latin typeface="Arial"/>
                        <a:cs typeface="Arial"/>
                      </a:endParaRPr>
                    </a:p>
                    <a:p>
                      <a:pPr marL="51435">
                        <a:lnSpc>
                          <a:spcPct val="100000"/>
                        </a:lnSpc>
                        <a:spcBef>
                          <a:spcPts val="215"/>
                        </a:spcBef>
                      </a:pPr>
                      <a:r>
                        <a:rPr sz="1200" spc="-5" dirty="0">
                          <a:latin typeface="Arial"/>
                          <a:cs typeface="Arial"/>
                        </a:rPr>
                        <a:t>acciones.</a:t>
                      </a:r>
                      <a:endParaRPr sz="12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0 Imagen"/>
          <p:cNvPicPr/>
          <p:nvPr/>
        </p:nvPicPr>
        <p:blipFill>
          <a:blip r:embed="rId2">
            <a:extLst>
              <a:ext uri="{28A0092B-C50C-407E-A947-70E740481C1C}">
                <a14:useLocalDpi xmlns:a14="http://schemas.microsoft.com/office/drawing/2010/main" val="0"/>
              </a:ext>
            </a:extLst>
          </a:blip>
          <a:stretch>
            <a:fillRect/>
          </a:stretch>
        </p:blipFill>
        <p:spPr>
          <a:xfrm>
            <a:off x="395536" y="2924944"/>
            <a:ext cx="7992888" cy="3600399"/>
          </a:xfrm>
          <a:prstGeom prst="rect">
            <a:avLst/>
          </a:prstGeom>
        </p:spPr>
      </p:pic>
      <p:sp>
        <p:nvSpPr>
          <p:cNvPr id="2" name="Rectangle 1"/>
          <p:cNvSpPr/>
          <p:nvPr/>
        </p:nvSpPr>
        <p:spPr>
          <a:xfrm>
            <a:off x="179512" y="229004"/>
            <a:ext cx="8712968" cy="246913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s-E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Todo lo que se dice o escribe es susceptible de ser sometido a análisis de contenido” (Henry y Moscovici (1968)</a:t>
            </a: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 podríamos añadir, aquello que ven y piensan las personas (la construcción de significados, pero todos ellos para su análisis han de ser textos o elementos de representación de lo dicho, visto o escrito).</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 figura plasma de forma global los grados de inferencia </a:t>
            </a:r>
            <a:r>
              <a:rPr kumimoji="0" lang="es-ES_trad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que según la RAE, se define como “llevar consigo, ocasionar, conducir a un resultado”, o bien, “sacar una consecuencia o deducir algo de otra cosa” esta cosa son los datos-textos a análisis </a:t>
            </a:r>
            <a:r>
              <a:rPr kumimoji="0" lang="es-E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que se pueden presentar en cualquier análisis de contenido.</a:t>
            </a:r>
          </a:p>
        </p:txBody>
      </p:sp>
    </p:spTree>
    <p:extLst>
      <p:ext uri="{BB962C8B-B14F-4D97-AF65-F5344CB8AC3E}">
        <p14:creationId xmlns:p14="http://schemas.microsoft.com/office/powerpoint/2010/main" val="37930907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014" y="241172"/>
            <a:ext cx="2929255" cy="289823"/>
          </a:xfrm>
          <a:prstGeom prst="rect">
            <a:avLst/>
          </a:prstGeom>
        </p:spPr>
        <p:txBody>
          <a:bodyPr vert="horz" wrap="square" lIns="0" tIns="12700" rIns="0" bIns="0" rtlCol="0">
            <a:spAutoFit/>
          </a:bodyPr>
          <a:lstStyle/>
          <a:p>
            <a:pPr marL="12700">
              <a:lnSpc>
                <a:spcPct val="100000"/>
              </a:lnSpc>
              <a:spcBef>
                <a:spcPts val="100"/>
              </a:spcBef>
            </a:pPr>
            <a:r>
              <a:rPr i="1" spc="-20" dirty="0">
                <a:latin typeface="Arial"/>
                <a:cs typeface="Arial"/>
              </a:rPr>
              <a:t>AN</a:t>
            </a:r>
            <a:r>
              <a:rPr lang="es-ES" i="1" spc="-20" dirty="0">
                <a:latin typeface="Arial"/>
                <a:cs typeface="Arial"/>
              </a:rPr>
              <a:t>Á</a:t>
            </a:r>
            <a:r>
              <a:rPr i="1" spc="-20" dirty="0">
                <a:latin typeface="Arial"/>
                <a:cs typeface="Arial"/>
              </a:rPr>
              <a:t>LISI</a:t>
            </a:r>
            <a:r>
              <a:rPr lang="es-ES" i="1" spc="-20" dirty="0">
                <a:latin typeface="Arial"/>
                <a:cs typeface="Arial"/>
              </a:rPr>
              <a:t>S </a:t>
            </a:r>
            <a:r>
              <a:rPr i="1" spc="-5" dirty="0">
                <a:latin typeface="Arial"/>
                <a:cs typeface="Arial"/>
              </a:rPr>
              <a:t>DE</a:t>
            </a:r>
            <a:r>
              <a:rPr i="1" spc="-40" dirty="0">
                <a:latin typeface="Arial"/>
                <a:cs typeface="Arial"/>
              </a:rPr>
              <a:t> </a:t>
            </a:r>
            <a:r>
              <a:rPr i="1" spc="-5" dirty="0">
                <a:latin typeface="Arial"/>
                <a:cs typeface="Arial"/>
              </a:rPr>
              <a:t>CONT</a:t>
            </a:r>
            <a:r>
              <a:rPr lang="es-ES" i="1" spc="-5" dirty="0">
                <a:latin typeface="Arial"/>
                <a:cs typeface="Arial"/>
              </a:rPr>
              <a:t>E</a:t>
            </a:r>
            <a:r>
              <a:rPr i="1" spc="-5" dirty="0">
                <a:latin typeface="Arial"/>
                <a:cs typeface="Arial"/>
              </a:rPr>
              <a:t>N</a:t>
            </a:r>
            <a:r>
              <a:rPr lang="es-ES" i="1" spc="-5" dirty="0">
                <a:latin typeface="Arial"/>
                <a:cs typeface="Arial"/>
              </a:rPr>
              <a:t>IDO</a:t>
            </a:r>
            <a:endParaRPr i="1" spc="-5" dirty="0">
              <a:latin typeface="Arial"/>
              <a:cs typeface="Arial"/>
            </a:endParaRPr>
          </a:p>
        </p:txBody>
      </p:sp>
      <p:sp>
        <p:nvSpPr>
          <p:cNvPr id="4" name="Rectángulo 3">
            <a:extLst>
              <a:ext uri="{FF2B5EF4-FFF2-40B4-BE49-F238E27FC236}">
                <a16:creationId xmlns:a16="http://schemas.microsoft.com/office/drawing/2014/main" id="{717A48D2-1A3C-4F6B-B72E-E7CF14243A9B}"/>
              </a:ext>
            </a:extLst>
          </p:cNvPr>
          <p:cNvSpPr/>
          <p:nvPr/>
        </p:nvSpPr>
        <p:spPr>
          <a:xfrm>
            <a:off x="304800" y="914400"/>
            <a:ext cx="8534400" cy="5239896"/>
          </a:xfrm>
          <a:prstGeom prst="rect">
            <a:avLst/>
          </a:prstGeom>
        </p:spPr>
        <p:txBody>
          <a:bodyPr wrap="square">
            <a:spAutoFit/>
          </a:bodyPr>
          <a:lstStyle/>
          <a:p>
            <a:r>
              <a:rPr lang="es-ES" dirty="0"/>
              <a:t>Este análisis se mueve entre dos polos: el rigor de la objetividad y la fecundidad de la subjetividad.</a:t>
            </a:r>
            <a:br>
              <a:rPr lang="es-ES" dirty="0"/>
            </a:br>
            <a:br>
              <a:rPr lang="es-ES" dirty="0"/>
            </a:br>
            <a:br>
              <a:rPr lang="es-ES" dirty="0"/>
            </a:br>
            <a:r>
              <a:rPr lang="es-ES" b="1" i="1" dirty="0"/>
              <a:t>Una definición:</a:t>
            </a:r>
            <a:br>
              <a:rPr lang="es-ES" b="1" i="1" dirty="0"/>
            </a:br>
            <a:br>
              <a:rPr lang="es-ES" dirty="0"/>
            </a:br>
            <a:r>
              <a:rPr lang="es-ES" dirty="0"/>
              <a:t>"Es un conjunto de técnicas de comunicaciones tendente a obtener indicadores (cuantitativos o no) por procedimientos sistemáticos y objetivos de descripción del contenido de los mensajes, permitiendo la inferencia de conocimientos relativos a las condiciones de producción / recepción (variables inferidas) de estos mensajes . "</a:t>
            </a:r>
            <a:br>
              <a:rPr lang="es-ES" dirty="0"/>
            </a:br>
            <a:r>
              <a:rPr lang="es-ES" sz="1050" dirty="0"/>
              <a:t>Fuente: </a:t>
            </a:r>
            <a:r>
              <a:rPr lang="es-ES" sz="1050" dirty="0" err="1"/>
              <a:t>Bardin</a:t>
            </a:r>
            <a:r>
              <a:rPr lang="es-ES" sz="1050" dirty="0"/>
              <a:t> (1986). Análisis de contenido. Madrid. Akal-Universitaria. (p. 32)</a:t>
            </a:r>
            <a:br>
              <a:rPr lang="es-ES" dirty="0"/>
            </a:br>
            <a:br>
              <a:rPr lang="es-ES" dirty="0"/>
            </a:br>
            <a:br>
              <a:rPr lang="es-ES" dirty="0"/>
            </a:br>
            <a:br>
              <a:rPr lang="es-ES" dirty="0"/>
            </a:br>
            <a:r>
              <a:rPr lang="es-ES" dirty="0"/>
              <a:t>Por regla general, todo análisis de contenido conlleva tres fases diferenciadas o</a:t>
            </a:r>
            <a:br>
              <a:rPr lang="es-ES" dirty="0"/>
            </a:br>
            <a:r>
              <a:rPr lang="es-ES" dirty="0"/>
              <a:t>tres polos cronológicos:</a:t>
            </a:r>
            <a:br>
              <a:rPr lang="es-ES" dirty="0"/>
            </a:br>
            <a:r>
              <a:rPr lang="es-ES" dirty="0"/>
              <a:t>.- El preanálisis</a:t>
            </a:r>
            <a:br>
              <a:rPr lang="es-ES" dirty="0"/>
            </a:br>
            <a:r>
              <a:rPr lang="es-ES" dirty="0"/>
              <a:t>.- El aprovechamiento del material</a:t>
            </a:r>
            <a:br>
              <a:rPr lang="es-ES" dirty="0"/>
            </a:br>
            <a:r>
              <a:rPr lang="es-ES" dirty="0"/>
              <a:t>.- El tratamiento de los resultados, la inferencia y la interpretación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63"/>
            <a:ext cx="7143750" cy="6626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62200" y="6543677"/>
            <a:ext cx="4953000" cy="166071"/>
          </a:xfrm>
          <a:prstGeom prst="rect">
            <a:avLst/>
          </a:prstGeom>
        </p:spPr>
        <p:txBody>
          <a:bodyPr vert="horz" wrap="square" lIns="0" tIns="12065" rIns="0" bIns="0" rtlCol="0">
            <a:spAutoFit/>
          </a:bodyPr>
          <a:lstStyle/>
          <a:p>
            <a:pPr marL="12700">
              <a:lnSpc>
                <a:spcPct val="100000"/>
              </a:lnSpc>
              <a:spcBef>
                <a:spcPts val="95"/>
              </a:spcBef>
            </a:pPr>
            <a:r>
              <a:rPr sz="1000" b="1" i="1" spc="-5" dirty="0">
                <a:latin typeface="Arial"/>
                <a:cs typeface="Arial"/>
              </a:rPr>
              <a:t>F</a:t>
            </a:r>
            <a:r>
              <a:rPr lang="es-ES" sz="1000" b="1" i="1" spc="-5" dirty="0" err="1">
                <a:latin typeface="Arial"/>
                <a:cs typeface="Arial"/>
              </a:rPr>
              <a:t>uente</a:t>
            </a:r>
            <a:r>
              <a:rPr sz="1000" b="1" i="1" spc="-5" dirty="0">
                <a:latin typeface="Arial"/>
                <a:cs typeface="Arial"/>
              </a:rPr>
              <a:t>: Bardin (1986)</a:t>
            </a:r>
            <a:r>
              <a:rPr lang="es-ES" sz="1000" b="1" i="1" spc="-5" dirty="0">
                <a:latin typeface="Arial"/>
                <a:cs typeface="Arial"/>
              </a:rPr>
              <a:t>.</a:t>
            </a:r>
            <a:r>
              <a:rPr sz="1000" b="1" i="1" spc="-5" dirty="0">
                <a:latin typeface="Arial"/>
                <a:cs typeface="Arial"/>
              </a:rPr>
              <a:t> Análisis de contenido. </a:t>
            </a:r>
            <a:r>
              <a:rPr sz="1000" b="1" i="1" spc="-10" dirty="0">
                <a:latin typeface="Arial"/>
                <a:cs typeface="Arial"/>
              </a:rPr>
              <a:t>Madrid.</a:t>
            </a:r>
            <a:r>
              <a:rPr sz="1000" b="1" i="1" spc="110" dirty="0">
                <a:latin typeface="Arial"/>
                <a:cs typeface="Arial"/>
              </a:rPr>
              <a:t> </a:t>
            </a:r>
            <a:r>
              <a:rPr sz="1000" b="1" i="1" spc="-5" dirty="0">
                <a:latin typeface="Arial"/>
                <a:cs typeface="Arial"/>
              </a:rPr>
              <a:t>Akal-</a:t>
            </a:r>
            <a:r>
              <a:rPr sz="1000" b="1" i="1" spc="-5" dirty="0" err="1">
                <a:latin typeface="Arial"/>
                <a:cs typeface="Arial"/>
              </a:rPr>
              <a:t>Universitaria</a:t>
            </a:r>
            <a:r>
              <a:rPr lang="es-ES" sz="1000" b="1" i="1" spc="-5" dirty="0">
                <a:latin typeface="Arial"/>
                <a:cs typeface="Arial"/>
              </a:rPr>
              <a:t>. (p. 77)</a:t>
            </a:r>
            <a:endParaRPr sz="10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F7FEBC5-7EF6-4A21-BCF7-A2ACBA71745A}"/>
              </a:ext>
            </a:extLst>
          </p:cNvPr>
          <p:cNvSpPr/>
          <p:nvPr/>
        </p:nvSpPr>
        <p:spPr>
          <a:xfrm>
            <a:off x="228600" y="152400"/>
            <a:ext cx="8839200" cy="6186309"/>
          </a:xfrm>
          <a:prstGeom prst="rect">
            <a:avLst/>
          </a:prstGeom>
        </p:spPr>
        <p:txBody>
          <a:bodyPr wrap="square">
            <a:spAutoFit/>
          </a:bodyPr>
          <a:lstStyle/>
          <a:p>
            <a:r>
              <a:rPr lang="es-ES" b="1" dirty="0"/>
              <a:t>Organización del análisis de contenido.</a:t>
            </a:r>
            <a:br>
              <a:rPr lang="es-ES" b="1" dirty="0"/>
            </a:br>
            <a:r>
              <a:rPr lang="es-ES" b="1" dirty="0"/>
              <a:t>1.- La preanálisis</a:t>
            </a:r>
            <a:br>
              <a:rPr lang="es-ES" dirty="0"/>
            </a:br>
            <a:br>
              <a:rPr lang="es-ES" dirty="0"/>
            </a:br>
            <a:r>
              <a:rPr lang="es-ES" dirty="0"/>
              <a:t>Esta fase corresponde a una etapa de intuiciones sobre el texto que debemos analizar. Su objetivo es la operacionalización y la sistematización de las ideas que tenemos inicialmente para poder llegar a un sistema preciso para hacer el análisis.</a:t>
            </a:r>
          </a:p>
          <a:p>
            <a:br>
              <a:rPr lang="es-ES" dirty="0"/>
            </a:br>
            <a:r>
              <a:rPr lang="es-ES" dirty="0"/>
              <a:t>.- La primera actividad a realizar consiste en una </a:t>
            </a:r>
            <a:r>
              <a:rPr lang="es-ES" b="1" dirty="0"/>
              <a:t>lectura "superficial" </a:t>
            </a:r>
            <a:r>
              <a:rPr lang="es-ES" dirty="0"/>
              <a:t>del texto a analizar. </a:t>
            </a:r>
          </a:p>
          <a:p>
            <a:r>
              <a:rPr lang="es-ES" dirty="0"/>
              <a:t>Con esta lectura lo que se pretende es que surjan hipótesis emergentes y proyecciones sobre el material de las teorías adaptadas al estudio.</a:t>
            </a:r>
            <a:br>
              <a:rPr lang="es-ES" dirty="0"/>
            </a:br>
            <a:r>
              <a:rPr lang="es-ES" dirty="0"/>
              <a:t>Por lo tanto, esta fase del análisis persigue tres objetivos: </a:t>
            </a:r>
          </a:p>
          <a:p>
            <a:r>
              <a:rPr lang="es-ES" dirty="0"/>
              <a:t>    A.- La elección de los documentos que serán analizados</a:t>
            </a:r>
            <a:br>
              <a:rPr lang="es-ES" dirty="0"/>
            </a:br>
            <a:r>
              <a:rPr lang="es-ES" dirty="0"/>
              <a:t>    B.- La formulación de hipótesis y los objetivos</a:t>
            </a:r>
            <a:br>
              <a:rPr lang="es-ES" dirty="0"/>
            </a:br>
            <a:r>
              <a:rPr lang="es-ES" dirty="0"/>
              <a:t>    C.- La elaboración de los indicadores en que apoyar la interpretación final.</a:t>
            </a:r>
            <a:br>
              <a:rPr lang="es-ES" dirty="0"/>
            </a:br>
            <a:r>
              <a:rPr lang="es-ES" dirty="0"/>
              <a:t> </a:t>
            </a:r>
          </a:p>
          <a:p>
            <a:endParaRPr lang="es-ES" dirty="0"/>
          </a:p>
          <a:p>
            <a:r>
              <a:rPr lang="es-ES" b="1" dirty="0"/>
              <a:t>A.- Elección de los documentos a analizar</a:t>
            </a:r>
          </a:p>
          <a:p>
            <a:r>
              <a:rPr lang="es-ES" dirty="0"/>
              <a:t>.- Es el </a:t>
            </a:r>
            <a:r>
              <a:rPr lang="es-ES" b="1" dirty="0"/>
              <a:t>universo </a:t>
            </a:r>
            <a:r>
              <a:rPr lang="es-ES" dirty="0"/>
              <a:t>de documentos de análisis que utilizaremos (pueden estar dados a priori). En concreto, es el tipo de documentos en el que haremos el análisis. En nuestro caso (notas de campo, diarios o anecdotarios).</a:t>
            </a:r>
            <a:br>
              <a:rPr lang="es-ES" dirty="0"/>
            </a:br>
            <a:r>
              <a:rPr lang="es-ES" b="1" dirty="0"/>
              <a:t>"El corpus" es el conjunto de documentos tenidos en cuenta para ser sometidos a los procedimientos de análisis.</a:t>
            </a:r>
          </a:p>
        </p:txBody>
      </p:sp>
    </p:spTree>
    <p:extLst>
      <p:ext uri="{BB962C8B-B14F-4D97-AF65-F5344CB8AC3E}">
        <p14:creationId xmlns:p14="http://schemas.microsoft.com/office/powerpoint/2010/main" val="43321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AA283E-FAE4-4065-BCFA-5FF342B8F8A9}"/>
              </a:ext>
            </a:extLst>
          </p:cNvPr>
          <p:cNvSpPr/>
          <p:nvPr/>
        </p:nvSpPr>
        <p:spPr>
          <a:xfrm>
            <a:off x="381000" y="304800"/>
            <a:ext cx="7391400" cy="369332"/>
          </a:xfrm>
          <a:prstGeom prst="rect">
            <a:avLst/>
          </a:prstGeom>
        </p:spPr>
        <p:txBody>
          <a:bodyPr wrap="square">
            <a:spAutoFit/>
          </a:bodyPr>
          <a:lstStyle/>
          <a:p>
            <a:r>
              <a:rPr lang="es-ES" dirty="0"/>
              <a:t>Para constituir el </a:t>
            </a:r>
            <a:r>
              <a:rPr lang="es-ES" b="1" dirty="0"/>
              <a:t>"corpus" </a:t>
            </a:r>
            <a:r>
              <a:rPr lang="es-ES" dirty="0"/>
              <a:t>se deben seguir una serie de reglas:</a:t>
            </a:r>
          </a:p>
        </p:txBody>
      </p:sp>
      <p:sp>
        <p:nvSpPr>
          <p:cNvPr id="3" name="Rectángulo 2">
            <a:extLst>
              <a:ext uri="{FF2B5EF4-FFF2-40B4-BE49-F238E27FC236}">
                <a16:creationId xmlns:a16="http://schemas.microsoft.com/office/drawing/2014/main" id="{EEE822E3-CE90-4E8A-B057-F788AC16959D}"/>
              </a:ext>
            </a:extLst>
          </p:cNvPr>
          <p:cNvSpPr/>
          <p:nvPr/>
        </p:nvSpPr>
        <p:spPr>
          <a:xfrm>
            <a:off x="262128" y="762000"/>
            <a:ext cx="8915400" cy="5632311"/>
          </a:xfrm>
          <a:prstGeom prst="rect">
            <a:avLst/>
          </a:prstGeom>
        </p:spPr>
        <p:txBody>
          <a:bodyPr wrap="square">
            <a:spAutoFit/>
          </a:bodyPr>
          <a:lstStyle/>
          <a:p>
            <a:r>
              <a:rPr lang="es-ES" b="1" dirty="0"/>
              <a:t>1.- Exhaustividad: </a:t>
            </a:r>
            <a:r>
              <a:rPr lang="es-ES" dirty="0"/>
              <a:t>por</a:t>
            </a:r>
            <a:r>
              <a:rPr lang="es-ES" b="1" dirty="0"/>
              <a:t> </a:t>
            </a:r>
            <a:r>
              <a:rPr lang="es-ES" dirty="0"/>
              <a:t>ejemplo, material publicitario sobre los niños en casa que aparecen en TV durante un año. Por lo tanto se tendrá en cuenta todo anuncio con las características reseñadas para hacer el análisis.</a:t>
            </a:r>
            <a:br>
              <a:rPr lang="es-ES" dirty="0"/>
            </a:br>
            <a:r>
              <a:rPr lang="es-ES" b="1" dirty="0"/>
              <a:t>2.- Representatividad: </a:t>
            </a:r>
            <a:r>
              <a:rPr lang="es-ES" dirty="0"/>
              <a:t>Hacer el análisis sobre una muestra del material recogido (problemas de muestreo).</a:t>
            </a:r>
            <a:br>
              <a:rPr lang="es-ES" dirty="0"/>
            </a:br>
            <a:r>
              <a:rPr lang="es-ES" b="1" dirty="0"/>
              <a:t>3.- Homogeneidad: </a:t>
            </a:r>
            <a:r>
              <a:rPr lang="es-ES" dirty="0"/>
              <a:t>Los documentos deben obedecer a unos criterios de selección precisos y no presentar demasiada singularidad respecto a los criterios de selección.</a:t>
            </a:r>
            <a:br>
              <a:rPr lang="es-ES" dirty="0"/>
            </a:br>
            <a:r>
              <a:rPr lang="es-ES" b="1" dirty="0"/>
              <a:t>4.- Pertenencia: </a:t>
            </a:r>
            <a:r>
              <a:rPr lang="es-ES" dirty="0"/>
              <a:t>Los documentos deben ser adecuados a los objetivos del análisis.</a:t>
            </a:r>
            <a:br>
              <a:rPr lang="es-ES" dirty="0"/>
            </a:br>
            <a:br>
              <a:rPr lang="es-ES" dirty="0"/>
            </a:br>
            <a:br>
              <a:rPr lang="es-ES" dirty="0"/>
            </a:br>
            <a:r>
              <a:rPr lang="es-ES" b="1" dirty="0"/>
              <a:t>B.- La formulación de hipótesis y los objetivos</a:t>
            </a:r>
            <a:br>
              <a:rPr lang="es-ES" dirty="0"/>
            </a:br>
            <a:r>
              <a:rPr lang="es-ES" dirty="0"/>
              <a:t>Una hipótesis es, una afirmación provisional que hago que se pretende verificar o rechazar mediante los procedimientos de análisis. Su origen puede ser la intuición del investigador o bien el supuestos teórico de los que se parte.</a:t>
            </a:r>
            <a:br>
              <a:rPr lang="es-ES" dirty="0"/>
            </a:br>
            <a:r>
              <a:rPr lang="es-ES" dirty="0"/>
              <a:t>Las hipótesis se formulan a partir de preguntarse:</a:t>
            </a:r>
            <a:br>
              <a:rPr lang="es-ES" dirty="0"/>
            </a:br>
            <a:r>
              <a:rPr lang="es-ES" i="1" dirty="0"/>
              <a:t>"Es cierto que, como sugiere la teoría del problema en cuestión y el conocimiento que yo tengo ....... O bien, ¿Qué sugieren mis primeras lecturas del material ... "</a:t>
            </a:r>
            <a:br>
              <a:rPr lang="es-ES" i="1" dirty="0"/>
            </a:br>
            <a:endParaRPr lang="es-ES" i="1" dirty="0"/>
          </a:p>
          <a:p>
            <a:r>
              <a:rPr lang="es-ES" dirty="0"/>
              <a:t>El objetivo, podríamos decir que es la intención general que se le da a los resultados obtenidos. (Cuadro pragmático o teórico de los datos obtenidos).</a:t>
            </a:r>
          </a:p>
        </p:txBody>
      </p:sp>
    </p:spTree>
    <p:extLst>
      <p:ext uri="{BB962C8B-B14F-4D97-AF65-F5344CB8AC3E}">
        <p14:creationId xmlns:p14="http://schemas.microsoft.com/office/powerpoint/2010/main" val="10546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0481FA-DFCE-4E90-A453-BC06D84420F3}"/>
              </a:ext>
            </a:extLst>
          </p:cNvPr>
          <p:cNvSpPr/>
          <p:nvPr/>
        </p:nvSpPr>
        <p:spPr>
          <a:xfrm>
            <a:off x="268224" y="228600"/>
            <a:ext cx="8839200" cy="6463308"/>
          </a:xfrm>
          <a:prstGeom prst="rect">
            <a:avLst/>
          </a:prstGeom>
        </p:spPr>
        <p:txBody>
          <a:bodyPr wrap="square">
            <a:spAutoFit/>
          </a:bodyPr>
          <a:lstStyle/>
          <a:p>
            <a:r>
              <a:rPr lang="es-ES" b="1" dirty="0"/>
              <a:t>C.- La elaboración de los indicadores en que apoyar la interpretación final.</a:t>
            </a:r>
          </a:p>
          <a:p>
            <a:br>
              <a:rPr lang="es-ES" b="1" dirty="0"/>
            </a:br>
            <a:br>
              <a:rPr lang="es-ES" dirty="0"/>
            </a:br>
            <a:r>
              <a:rPr lang="es-ES" dirty="0"/>
              <a:t>Si consideramos los textos como portadores de índices o elementos que el análisis hará hablar.</a:t>
            </a:r>
            <a:br>
              <a:rPr lang="es-ES" dirty="0"/>
            </a:br>
            <a:r>
              <a:rPr lang="es-ES" dirty="0"/>
              <a:t>El trabajo preparatorio será la elección de estos elementos o índices en función de nuestras hipótesis y su organización sistemática en indicadores.</a:t>
            </a:r>
            <a:br>
              <a:rPr lang="es-ES" dirty="0"/>
            </a:br>
            <a:br>
              <a:rPr lang="es-ES" dirty="0"/>
            </a:br>
            <a:r>
              <a:rPr lang="es-ES" dirty="0"/>
              <a:t>Este trabajo de preanálisis conlleva:</a:t>
            </a:r>
            <a:br>
              <a:rPr lang="es-ES" dirty="0"/>
            </a:br>
            <a:r>
              <a:rPr lang="es-ES" dirty="0"/>
              <a:t>.- Delimitación del texto en unidades comparables</a:t>
            </a:r>
            <a:br>
              <a:rPr lang="es-ES" dirty="0"/>
            </a:br>
            <a:r>
              <a:rPr lang="es-ES" dirty="0"/>
              <a:t>.- De categorización por el análisis temático</a:t>
            </a:r>
            <a:br>
              <a:rPr lang="es-ES" dirty="0"/>
            </a:br>
            <a:r>
              <a:rPr lang="es-ES" dirty="0"/>
              <a:t>.- El tipo de codificación que se utilizará.</a:t>
            </a:r>
            <a:br>
              <a:rPr lang="es-ES" dirty="0"/>
            </a:br>
            <a:br>
              <a:rPr lang="es-ES" dirty="0"/>
            </a:br>
            <a:br>
              <a:rPr lang="es-ES" dirty="0"/>
            </a:br>
            <a:r>
              <a:rPr lang="es-ES" b="1" dirty="0"/>
              <a:t>Preparación del material:</a:t>
            </a:r>
          </a:p>
          <a:p>
            <a:br>
              <a:rPr lang="es-ES" b="1" dirty="0"/>
            </a:br>
            <a:r>
              <a:rPr lang="es-ES" dirty="0"/>
              <a:t>Antes del análisis propiamente dicho debemos preparar el material. Esta preparación consiste en una adecuación tanto material como formal de los datos. Si el análisis se realiza manualmente, consiste en la organización del material para registrar los códigos a utilizar (prever una columna o un margen amplio en la página donde se va a realizar el análisis). Por el contrario si el análisis es informatizado considerar las especificaciones de cada programa (Atlas.it, </a:t>
            </a:r>
            <a:r>
              <a:rPr lang="es-ES" dirty="0" err="1"/>
              <a:t>Spad</a:t>
            </a:r>
            <a:r>
              <a:rPr lang="es-ES" dirty="0"/>
              <a:t>, </a:t>
            </a:r>
            <a:r>
              <a:rPr lang="es-ES" dirty="0" err="1"/>
              <a:t>Mudist</a:t>
            </a:r>
            <a:r>
              <a:rPr lang="es-ES" dirty="0"/>
              <a:t>, AQUAD, </a:t>
            </a:r>
            <a:r>
              <a:rPr lang="es-ES" dirty="0" err="1"/>
              <a:t>QDAMiner</a:t>
            </a:r>
            <a:r>
              <a:rPr lang="es-ES" dirty="0"/>
              <a:t>, </a:t>
            </a:r>
            <a:r>
              <a:rPr lang="es-ES" dirty="0" err="1"/>
              <a:t>Nvivo</a:t>
            </a:r>
            <a:r>
              <a:rPr lang="es-ES" dirty="0"/>
              <a:t>, </a:t>
            </a:r>
            <a:r>
              <a:rPr lang="es-ES" dirty="0" err="1"/>
              <a:t>Iramuteq</a:t>
            </a:r>
            <a:r>
              <a:rPr lang="es-ES" dirty="0"/>
              <a:t>, </a:t>
            </a:r>
            <a:r>
              <a:rPr lang="es-ES" dirty="0" err="1"/>
              <a:t>etc</a:t>
            </a:r>
            <a:r>
              <a:rPr lang="es-ES" dirty="0"/>
              <a:t> ..)</a:t>
            </a:r>
          </a:p>
          <a:p>
            <a:endParaRPr lang="es-ES" dirty="0"/>
          </a:p>
        </p:txBody>
      </p:sp>
    </p:spTree>
    <p:extLst>
      <p:ext uri="{BB962C8B-B14F-4D97-AF65-F5344CB8AC3E}">
        <p14:creationId xmlns:p14="http://schemas.microsoft.com/office/powerpoint/2010/main" val="137449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714375"/>
            <a:ext cx="5924550" cy="502920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0035" y="343235"/>
            <a:ext cx="7650480" cy="289823"/>
          </a:xfrm>
          <a:prstGeom prst="rect">
            <a:avLst/>
          </a:prstGeom>
        </p:spPr>
        <p:txBody>
          <a:bodyPr vert="horz" wrap="square" lIns="0" tIns="12700" rIns="0" bIns="0" rtlCol="0">
            <a:spAutoFit/>
          </a:bodyPr>
          <a:lstStyle/>
          <a:p>
            <a:pPr marL="12700">
              <a:lnSpc>
                <a:spcPct val="100000"/>
              </a:lnSpc>
              <a:spcBef>
                <a:spcPts val="100"/>
              </a:spcBef>
            </a:pPr>
            <a:r>
              <a:rPr lang="es-ES" i="1" spc="-5" dirty="0">
                <a:latin typeface="Arial"/>
                <a:cs typeface="Arial"/>
              </a:rPr>
              <a:t>Algunos Programas informáticos de tratamiento de datos textuales</a:t>
            </a:r>
            <a:r>
              <a:rPr lang="es-ES" i="1" spc="110" dirty="0">
                <a:latin typeface="Arial"/>
                <a:cs typeface="Arial"/>
              </a:rPr>
              <a:t> </a:t>
            </a:r>
            <a:endParaRPr lang="es-ES" i="1" spc="-5" dirty="0">
              <a:latin typeface="Arial"/>
              <a:cs typeface="Arial"/>
            </a:endParaRPr>
          </a:p>
        </p:txBody>
      </p:sp>
      <p:sp>
        <p:nvSpPr>
          <p:cNvPr id="4" name="object 4"/>
          <p:cNvSpPr txBox="1"/>
          <p:nvPr/>
        </p:nvSpPr>
        <p:spPr>
          <a:xfrm>
            <a:off x="1066800" y="5682699"/>
            <a:ext cx="3962400" cy="468718"/>
          </a:xfrm>
          <a:prstGeom prst="rect">
            <a:avLst/>
          </a:prstGeom>
        </p:spPr>
        <p:txBody>
          <a:bodyPr vert="horz" wrap="square" lIns="0" tIns="98425" rIns="0" bIns="0" rtlCol="0">
            <a:spAutoFit/>
          </a:bodyPr>
          <a:lstStyle/>
          <a:p>
            <a:pPr marR="24765" algn="ctr">
              <a:lnSpc>
                <a:spcPct val="100000"/>
              </a:lnSpc>
              <a:spcBef>
                <a:spcPts val="775"/>
              </a:spcBef>
            </a:pPr>
            <a:r>
              <a:rPr sz="2400" b="1" spc="-5" dirty="0" err="1">
                <a:latin typeface="Arial"/>
                <a:cs typeface="Arial"/>
              </a:rPr>
              <a:t>S</a:t>
            </a:r>
            <a:r>
              <a:rPr sz="2400" b="1" spc="-15" dirty="0" err="1">
                <a:latin typeface="Arial"/>
                <a:cs typeface="Arial"/>
              </a:rPr>
              <a:t>p</a:t>
            </a:r>
            <a:r>
              <a:rPr sz="2400" b="1" spc="-5" dirty="0" err="1">
                <a:latin typeface="Arial"/>
                <a:cs typeface="Arial"/>
              </a:rPr>
              <a:t>a</a:t>
            </a:r>
            <a:r>
              <a:rPr sz="2400" b="1" spc="-10" dirty="0" err="1">
                <a:latin typeface="Arial"/>
                <a:cs typeface="Arial"/>
              </a:rPr>
              <a:t>d</a:t>
            </a:r>
            <a:r>
              <a:rPr sz="2400" b="1" spc="-5" dirty="0">
                <a:latin typeface="Arial"/>
                <a:cs typeface="Arial"/>
              </a:rPr>
              <a:t>-</a:t>
            </a:r>
            <a:r>
              <a:rPr sz="2400" b="1" dirty="0">
                <a:latin typeface="Arial"/>
                <a:cs typeface="Arial"/>
              </a:rPr>
              <a:t>t</a:t>
            </a:r>
            <a:r>
              <a:rPr lang="es-ES" sz="2400" b="1" dirty="0">
                <a:latin typeface="Arial"/>
                <a:cs typeface="Arial"/>
              </a:rPr>
              <a:t>  </a:t>
            </a:r>
            <a:r>
              <a:rPr lang="es-ES" sz="2400" dirty="0">
                <a:latin typeface="Arial"/>
                <a:cs typeface="Arial"/>
              </a:rPr>
              <a:t>  </a:t>
            </a:r>
            <a:r>
              <a:rPr sz="1800" b="1" spc="-5" dirty="0" err="1">
                <a:latin typeface="Arial"/>
                <a:cs typeface="Arial"/>
              </a:rPr>
              <a:t>Dt</a:t>
            </a:r>
            <a:r>
              <a:rPr sz="1800" b="1" spc="-15" dirty="0" err="1">
                <a:latin typeface="Arial"/>
                <a:cs typeface="Arial"/>
              </a:rPr>
              <a:t>m</a:t>
            </a:r>
            <a:r>
              <a:rPr sz="1800" b="1" spc="-5" dirty="0">
                <a:latin typeface="Arial"/>
                <a:cs typeface="Arial"/>
              </a:rPr>
              <a:t>-</a:t>
            </a:r>
            <a:r>
              <a:rPr sz="1800" b="1" spc="-45" dirty="0">
                <a:latin typeface="Arial"/>
                <a:cs typeface="Arial"/>
              </a:rPr>
              <a:t>V</a:t>
            </a:r>
            <a:r>
              <a:rPr sz="1800" b="1" spc="-5" dirty="0">
                <a:latin typeface="Arial"/>
                <a:cs typeface="Arial"/>
              </a:rPr>
              <a:t>ic</a:t>
            </a:r>
            <a:r>
              <a:rPr lang="es-ES" sz="1800" b="1" spc="-5" dirty="0">
                <a:latin typeface="Arial"/>
                <a:cs typeface="Arial"/>
              </a:rPr>
              <a:t>    </a:t>
            </a:r>
            <a:r>
              <a:rPr lang="es-ES" sz="1800" b="1" spc="-5" dirty="0" err="1">
                <a:latin typeface="Arial"/>
                <a:cs typeface="Arial"/>
              </a:rPr>
              <a:t>Iramuteq</a:t>
            </a:r>
            <a:endParaRPr sz="1800" dirty="0">
              <a:latin typeface="Arial"/>
              <a:cs typeface="Arial"/>
            </a:endParaRPr>
          </a:p>
        </p:txBody>
      </p:sp>
      <p:sp>
        <p:nvSpPr>
          <p:cNvPr id="5" name="object 5"/>
          <p:cNvSpPr txBox="1"/>
          <p:nvPr/>
        </p:nvSpPr>
        <p:spPr>
          <a:xfrm>
            <a:off x="4876800" y="5859698"/>
            <a:ext cx="694055" cy="299720"/>
          </a:xfrm>
          <a:prstGeom prst="rect">
            <a:avLst/>
          </a:prstGeom>
        </p:spPr>
        <p:txBody>
          <a:bodyPr vert="horz" wrap="square" lIns="0" tIns="12700" rIns="0" bIns="0" rtlCol="0">
            <a:spAutoFit/>
          </a:bodyPr>
          <a:lstStyle/>
          <a:p>
            <a:pPr marL="12700">
              <a:lnSpc>
                <a:spcPct val="100000"/>
              </a:lnSpc>
              <a:spcBef>
                <a:spcPts val="100"/>
              </a:spcBef>
            </a:pPr>
            <a:r>
              <a:rPr sz="1800" b="1" spc="-95" dirty="0">
                <a:latin typeface="Arial"/>
                <a:cs typeface="Arial"/>
              </a:rPr>
              <a:t>T</a:t>
            </a:r>
            <a:r>
              <a:rPr sz="1800" b="1" dirty="0">
                <a:latin typeface="Arial"/>
                <a:cs typeface="Arial"/>
              </a:rPr>
              <a:t>-L</a:t>
            </a:r>
            <a:r>
              <a:rPr sz="1800" b="1" spc="-55" dirty="0">
                <a:latin typeface="Arial"/>
                <a:cs typeface="Arial"/>
              </a:rPr>
              <a:t>A</a:t>
            </a:r>
            <a:r>
              <a:rPr sz="1800" b="1" spc="-5" dirty="0">
                <a:latin typeface="Arial"/>
                <a:cs typeface="Arial"/>
              </a:rPr>
              <a:t>B</a:t>
            </a:r>
            <a:endParaRPr sz="1800" dirty="0">
              <a:latin typeface="Arial"/>
              <a:cs typeface="Arial"/>
            </a:endParaRPr>
          </a:p>
        </p:txBody>
      </p:sp>
      <p:sp>
        <p:nvSpPr>
          <p:cNvPr id="6" name="CuadroTexto 5">
            <a:extLst>
              <a:ext uri="{FF2B5EF4-FFF2-40B4-BE49-F238E27FC236}">
                <a16:creationId xmlns:a16="http://schemas.microsoft.com/office/drawing/2014/main" id="{455335EF-C0FF-4F19-B8E5-B10BDBCB6728}"/>
              </a:ext>
            </a:extLst>
          </p:cNvPr>
          <p:cNvSpPr txBox="1"/>
          <p:nvPr/>
        </p:nvSpPr>
        <p:spPr>
          <a:xfrm>
            <a:off x="5638800" y="5824892"/>
            <a:ext cx="1254895" cy="369332"/>
          </a:xfrm>
          <a:prstGeom prst="rect">
            <a:avLst/>
          </a:prstGeom>
          <a:noFill/>
        </p:spPr>
        <p:txBody>
          <a:bodyPr wrap="none" rtlCol="0">
            <a:spAutoFit/>
          </a:bodyPr>
          <a:lstStyle/>
          <a:p>
            <a:r>
              <a:rPr lang="es-ES" b="1" dirty="0"/>
              <a:t>QDA </a:t>
            </a:r>
            <a:r>
              <a:rPr lang="es-ES" b="1" dirty="0" err="1"/>
              <a:t>Miner</a:t>
            </a:r>
            <a:endParaRPr lang="es-E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TotalTime>
  <Words>1005</Words>
  <Application>Microsoft Office PowerPoint</Application>
  <PresentationFormat>Presentación en pantalla (4:3)</PresentationFormat>
  <Paragraphs>146</Paragraphs>
  <Slides>28</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28</vt:i4>
      </vt:variant>
    </vt:vector>
  </HeadingPairs>
  <TitlesOfParts>
    <vt:vector size="33" baseType="lpstr">
      <vt:lpstr>Arial</vt:lpstr>
      <vt:lpstr>Calibri</vt:lpstr>
      <vt:lpstr>Times New Roman</vt:lpstr>
      <vt:lpstr>Office Theme</vt:lpstr>
      <vt:lpstr>Tema de Office</vt:lpstr>
      <vt:lpstr>Presentación de PowerPoint</vt:lpstr>
      <vt:lpstr>Presentación de PowerPoint</vt:lpstr>
      <vt:lpstr>Presentación de PowerPoint</vt:lpstr>
      <vt:lpstr>ANÁLISIS DE CONTENIDO</vt:lpstr>
      <vt:lpstr>Presentación de PowerPoint</vt:lpstr>
      <vt:lpstr>Presentación de PowerPoint</vt:lpstr>
      <vt:lpstr>Presentación de PowerPoint</vt:lpstr>
      <vt:lpstr>Presentación de PowerPoint</vt:lpstr>
      <vt:lpstr>Algunos Programas informáticos de tratamiento de datos textuales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antoniruizbueno</dc:creator>
  <cp:lastModifiedBy>Autor</cp:lastModifiedBy>
  <cp:revision>49</cp:revision>
  <dcterms:created xsi:type="dcterms:W3CDTF">2020-06-13T11:25:42Z</dcterms:created>
  <dcterms:modified xsi:type="dcterms:W3CDTF">2020-06-14T06:48:16Z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2015-03-11T00:00:00Z</vt:filetime>
  </property>
  <property fmtid="{D5CDD505-2E9C-101B-9397-08002B2CF9AE}" pid="3" name="Creator">
    <vt:lpwstr>Microsoft® PowerPoint® 2010</vt:lpwstr>
  </property>
  <property fmtid="{D5CDD505-2E9C-101B-9397-08002B2CF9AE}" pid="4" name="LastSaved">
    <vt:filetime>2020-06-13T00:00:00Z</vt:filetime>
  </property>
</Properties>
</file>