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34"/>
  </p:notesMasterIdLst>
  <p:sldIdLst>
    <p:sldId id="261" r:id="rId3"/>
    <p:sldId id="266" r:id="rId4"/>
    <p:sldId id="318" r:id="rId5"/>
    <p:sldId id="301" r:id="rId6"/>
    <p:sldId id="302" r:id="rId7"/>
    <p:sldId id="271" r:id="rId8"/>
    <p:sldId id="315" r:id="rId9"/>
    <p:sldId id="304" r:id="rId10"/>
    <p:sldId id="332" r:id="rId11"/>
    <p:sldId id="333" r:id="rId12"/>
    <p:sldId id="286" r:id="rId13"/>
    <p:sldId id="338" r:id="rId14"/>
    <p:sldId id="284" r:id="rId15"/>
    <p:sldId id="339" r:id="rId16"/>
    <p:sldId id="291" r:id="rId17"/>
    <p:sldId id="298" r:id="rId18"/>
    <p:sldId id="295" r:id="rId19"/>
    <p:sldId id="296" r:id="rId20"/>
    <p:sldId id="308" r:id="rId21"/>
    <p:sldId id="317" r:id="rId22"/>
    <p:sldId id="320" r:id="rId23"/>
    <p:sldId id="322" r:id="rId24"/>
    <p:sldId id="324" r:id="rId25"/>
    <p:sldId id="326" r:id="rId26"/>
    <p:sldId id="340" r:id="rId27"/>
    <p:sldId id="327" r:id="rId28"/>
    <p:sldId id="331" r:id="rId29"/>
    <p:sldId id="330" r:id="rId30"/>
    <p:sldId id="341" r:id="rId31"/>
    <p:sldId id="342" r:id="rId32"/>
    <p:sldId id="343" r:id="rId33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C0C0C0"/>
    <a:srgbClr val="64646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51" autoAdjust="0"/>
  </p:normalViewPr>
  <p:slideViewPr>
    <p:cSldViewPr snapToGrid="0">
      <p:cViewPr varScale="1">
        <p:scale>
          <a:sx n="98" d="100"/>
          <a:sy n="98" d="100"/>
        </p:scale>
        <p:origin x="2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pPr/>
              <a:t>4/2/2022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pPr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678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78879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18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51241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41066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 dirty="0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0649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38651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583753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50200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1076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79896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7020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902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8096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96394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67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204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092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9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1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1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5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5342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37AE-A3ED-4551-B28A-2060AC3876F8}" type="datetime1">
              <a:rPr lang="ca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4/2/2022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srgbClr val="000000">
                    <a:tint val="75000"/>
                  </a:srgb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B99-730A-4785-AEA8-5C4E982C463B}" type="slidenum">
              <a:rPr lang="es-E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9032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108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621-ED4F-48CA-B1A8-867AF237B02D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9C7-FF1B-4868-A7D1-6EF043F9973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1184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D8ED-7B4E-48E1-89A1-373B45C4D21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B5A-FFE9-4214-94A0-3D49F2CF88F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9678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25274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BD05-9B25-4E0C-B0C5-90A4F2EA400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D8B2-7DCD-46F6-8F39-F02F37682B6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155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9912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26969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2C51-A826-4399-9FDB-864057F230C8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4D3E-9893-42A1-A3B0-D5BA8AE8F3A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27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12" r:id="rId13"/>
    <p:sldLayoutId id="2147483715" r:id="rId14"/>
    <p:sldLayoutId id="2147483717" r:id="rId15"/>
    <p:sldLayoutId id="214748371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pPr/>
              <a:t>4/2/2022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2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ca/alumnat.html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b.edu/app-socub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sire" TargetMode="External"/><Relationship Id="rId2" Type="http://schemas.openxmlformats.org/officeDocument/2006/relationships/hyperlink" Target="https://crai.ub.edu/ca/que-ofereix-el-crai/acces-recursos/library-acces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.ub.edu/" TargetMode="External"/><Relationship Id="rId2" Type="http://schemas.openxmlformats.org/officeDocument/2006/relationships/hyperlink" Target="https://campusvirtual2.ub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acces-recursos/acces-recursos-wifi-eduroam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ub.edu/iub/eduroam/inici.html" TargetMode="External"/><Relationship Id="rId5" Type="http://schemas.openxmlformats.org/officeDocument/2006/relationships/hyperlink" Target="https://www.ub.edu/portal/web/iub/credencials" TargetMode="External"/><Relationship Id="rId4" Type="http://schemas.openxmlformats.org/officeDocument/2006/relationships/hyperlink" Target="https://www.ub.edu/portal/web/iub/wifi-o-eduroa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s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formaci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crai.ub.edu/ca/que-ofereix-el-crai/formacio-usuari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coneix-el-crai/estrategia-qualitat/carta-serveis" TargetMode="External"/><Relationship Id="rId3" Type="http://schemas.openxmlformats.org/officeDocument/2006/relationships/hyperlink" Target="https://crai.ub.edu/ca/coneix-el-crai/biblioteques/biblioteca-campus-mundet" TargetMode="External"/><Relationship Id="rId7" Type="http://schemas.openxmlformats.org/officeDocument/2006/relationships/hyperlink" Target="http://diposit.ub.edu/dspace/bitstream/2445/180128/1/reg-crai-bib-202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jpeg"/><Relationship Id="rId5" Type="http://schemas.openxmlformats.org/officeDocument/2006/relationships/hyperlink" Target="https://crai.ub.edu/ca/coneix-el-crai/biblioteques" TargetMode="External"/><Relationship Id="rId4" Type="http://schemas.openxmlformats.org/officeDocument/2006/relationships/hyperlink" Target="mailto:bib_mundet@ub.edu" TargetMode="External"/><Relationship Id="rId9" Type="http://schemas.openxmlformats.org/officeDocument/2006/relationships/hyperlink" Target="https://crai.ub.edu/coneix-el-crai/horari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biblioteques/biblioteca-campus-mund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ai.ub.edu/sites/default/files/desiderates/desiderate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crai.ub.edu/ca/coneix-el-crai/biblioteques/biblioteca-campus-mundet/serveis-whatsapp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RAImundet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play.google.com/store/apps/details?id=edu.ub.Mundet2049&amp;hl=e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rai.ub.edu/ca/coneix-el-crai/difusio-marqueting/exposicions-virtuals" TargetMode="External"/><Relationship Id="rId3" Type="http://schemas.openxmlformats.org/officeDocument/2006/relationships/hyperlink" Target="http://crai.ub.edu/ca/coneix-el-crai/difusio-marqueting/blogs-i-xarxes-socials" TargetMode="External"/><Relationship Id="rId7" Type="http://schemas.openxmlformats.org/officeDocument/2006/relationships/hyperlink" Target="http://www.youtube.com/channel/UCAvm8Yv97vnECk1WJYLglO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craimundet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crai.ub.edu/ca/coneix-el-crai/biblioteques/biblioteca-campus-mundet/serveis-whatsapp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2.pn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que-ofereix-el-crai/sau" TargetMode="External"/><Relationship Id="rId2" Type="http://schemas.openxmlformats.org/officeDocument/2006/relationships/hyperlink" Target="https://crai.ub.edu/ca/pmf-general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bit.ly/2sO5WC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ub.edu/web/portal/c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rai.ub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i.ub.edu/coneix-el-crai/inicia-t-en-el-cra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ai.ub.edu/ca/recursos-d-informacio/patrimoni-bibliografi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mdx.cat/" TargetMode="External"/><Relationship Id="rId3" Type="http://schemas.openxmlformats.org/officeDocument/2006/relationships/hyperlink" Target="http://diposit.ub.edu/dspace/" TargetMode="External"/><Relationship Id="rId7" Type="http://schemas.openxmlformats.org/officeDocument/2006/relationships/hyperlink" Target="https://raco.cat/raco/index.php/es/inicio/#gsc.tab=0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hyperlink" Target="https://www.recercat.cat/" TargetMode="External"/><Relationship Id="rId5" Type="http://schemas.openxmlformats.org/officeDocument/2006/relationships/hyperlink" Target="https://revistes.ub.edu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www.tesisenred.net/" TargetMode="Externa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160" y="3062353"/>
            <a:ext cx="8869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Conèixer</a:t>
            </a: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el CRAI </a:t>
            </a: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Biblioteca</a:t>
            </a: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del Campus de Mundet </a:t>
            </a:r>
            <a:r>
              <a:rPr lang="en-GB" altLang="ca-ES" b="1">
                <a:solidFill>
                  <a:schemeClr val="bg1"/>
                </a:solidFill>
                <a:latin typeface="Verdana" panose="020B0604030504040204" pitchFamily="34" charset="0"/>
              </a:rPr>
              <a:t>Curs </a:t>
            </a:r>
            <a:r>
              <a:rPr lang="en-GB" altLang="ca-ES" b="1" smtClean="0">
                <a:solidFill>
                  <a:schemeClr val="bg1"/>
                </a:solidFill>
                <a:latin typeface="Verdana" panose="020B0604030504040204" pitchFamily="34" charset="0"/>
              </a:rPr>
              <a:t>2021-22</a:t>
            </a:r>
            <a:endParaRPr lang="en-GB" altLang="ca-ES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Alumnat Universitat de l’Experiència</a:t>
            </a: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'imatges en línia 2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122" name="Picture 2" descr="https://euc-powerpoint.officeapps.live.com/pods/GetClipboardImage.ashx?Id=5ccbef03-2bd0-474a-8f06-0f10f9ebabbb&amp;DC=GEU8&amp;pkey=0941559f-c425-4a93-8a3a-a3b1e82b163f&amp;wdwaccluster=GE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23" cy="68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03223" y="6444762"/>
            <a:ext cx="281354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367706"/>
            <a:ext cx="2057400" cy="365125"/>
          </a:xfrm>
        </p:spPr>
        <p:txBody>
          <a:bodyPr/>
          <a:lstStyle/>
          <a:p>
            <a:pPr>
              <a:defRPr/>
            </a:pPr>
            <a:fld id="{8F361B92-C2A6-491B-BA54-C30C4EDD6CF0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E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835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83770" y="4228829"/>
            <a:ext cx="2349278" cy="701731"/>
          </a:xfr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de préstec consorciat (PUC)</a:t>
            </a:r>
            <a: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400" b="1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4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(cal carnet de la UB)</a:t>
            </a:r>
          </a:p>
        </p:txBody>
      </p:sp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11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3260777" y="4178119"/>
            <a:ext cx="5159923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 de préstec consorciat gratuït que permet als usuaris sol·licitar i tenir en préstec documents d’una altra biblioteca del Consorci de Serveis Universitaris de Catalunya (CSUC).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783770" y="1519344"/>
            <a:ext cx="2324861" cy="7017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de préstec </a:t>
            </a:r>
          </a:p>
          <a:p>
            <a:pPr algn="ctr"/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de documents</a:t>
            </a:r>
          </a:p>
          <a:p>
            <a:pPr algn="ctr"/>
            <a:endParaRPr lang="ca-ES" altLang="ca-ES" sz="4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ctr"/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(cal carnet de la UB)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0777" y="1452627"/>
            <a:ext cx="506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préstec de documents facilita la consulta dels fons bibliogràfics del CRAI fora dels seus recintes per un període de temps determinat.</a:t>
            </a:r>
          </a:p>
          <a:p>
            <a:pPr algn="just"/>
            <a:endParaRPr lang="ca-ES" altLang="es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3770" y="5519932"/>
            <a:ext cx="2349278" cy="7155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de préstec interbibliotecari</a:t>
            </a:r>
          </a:p>
          <a:p>
            <a:endParaRPr lang="ca-ES" altLang="ca-ES" sz="5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(cal carnet de la UB)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4 Subtítulo"/>
          <p:cNvSpPr>
            <a:spLocks/>
          </p:cNvSpPr>
          <p:nvPr/>
        </p:nvSpPr>
        <p:spPr bwMode="auto">
          <a:xfrm>
            <a:off x="2892489" y="5412406"/>
            <a:ext cx="55282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Localitza i obté l'original o la còpia de qualsevol tipus de document que no es trobi al CRAI de la 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 i que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tampoc no estigui disponible en altres universitats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catalanes a través del PUC. Aquest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 està subjecte 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tarifes.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83770" y="2823653"/>
            <a:ext cx="2337070" cy="8956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Préstec de sales de treball, portàtils</a:t>
            </a:r>
            <a:r>
              <a:rPr lang="pt-BR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 i </a:t>
            </a: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altres equipaments</a:t>
            </a:r>
          </a:p>
          <a:p>
            <a:endParaRPr lang="ca-ES" sz="4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(cal carnet de la UB)</a:t>
            </a:r>
          </a:p>
        </p:txBody>
      </p:sp>
      <p:sp>
        <p:nvSpPr>
          <p:cNvPr id="10" name="4 Subtítulo"/>
          <p:cNvSpPr>
            <a:spLocks/>
          </p:cNvSpPr>
          <p:nvPr/>
        </p:nvSpPr>
        <p:spPr bwMode="auto">
          <a:xfrm>
            <a:off x="3260777" y="2629712"/>
            <a:ext cx="51599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Aquest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 de préstec té per objecte 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facilitar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ordinadors portàtils, sales de treball 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equipaments propis en funció dels ensenyaments que s'imparteixen al centre on 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troben</a:t>
            </a:r>
            <a:r>
              <a:rPr 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689381" y="899538"/>
            <a:ext cx="3091914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de Préstec</a:t>
            </a:r>
          </a:p>
        </p:txBody>
      </p: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6768" y="1543793"/>
            <a:ext cx="6789818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100000"/>
              </a:spcBef>
              <a:buClr>
                <a:schemeClr val="tx1"/>
              </a:buClr>
              <a:buSzPct val="75000"/>
              <a:buNone/>
            </a:pP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Només necessiteu el </a:t>
            </a: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carnet de la UB</a:t>
            </a: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/>
            </a:r>
            <a:b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N’existeixen dos formats: 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99448-F44A-449F-A187-61DE68913ADF}" type="slidenum">
              <a:rPr lang="es-ES" altLang="en-US" smtClean="0">
                <a:solidFill>
                  <a:srgbClr val="898989"/>
                </a:solidFill>
              </a:rPr>
              <a:pPr/>
              <a:t>12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578" y="862817"/>
            <a:ext cx="83518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Què heu de fer per endur-vos llibres en préstec?</a:t>
            </a:r>
          </a:p>
        </p:txBody>
      </p:sp>
      <p:pic>
        <p:nvPicPr>
          <p:cNvPr id="39941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934" y="2411021"/>
            <a:ext cx="1843021" cy="11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694" y="2377400"/>
            <a:ext cx="1932511" cy="12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18"/>
          <p:cNvSpPr>
            <a:spLocks noChangeArrowheads="1"/>
          </p:cNvSpPr>
          <p:nvPr/>
        </p:nvSpPr>
        <p:spPr bwMode="auto">
          <a:xfrm>
            <a:off x="5709684" y="3789000"/>
            <a:ext cx="2288713" cy="854993"/>
          </a:xfrm>
          <a:prstGeom prst="wedgeRoundRectCallout">
            <a:avLst>
              <a:gd name="adj1" fmla="val -46218"/>
              <a:gd name="adj2" fmla="val -87115"/>
              <a:gd name="adj3" fmla="val 16667"/>
            </a:avLst>
          </a:prstGeom>
          <a:solidFill>
            <a:srgbClr val="3366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Núm. d’usuari UB</a:t>
            </a:r>
          </a:p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(codi de barres del carnet)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1052623" y="2488019"/>
            <a:ext cx="283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Targeta universitària intel·ligent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1052623" y="4645195"/>
            <a:ext cx="4508205" cy="79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052623" y="4765529"/>
            <a:ext cx="2627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Carnet digital disponible des de l’app </a:t>
            </a:r>
            <a:r>
              <a:rPr 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SocUB</a:t>
            </a:r>
            <a:endParaRPr 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51" y="4323543"/>
            <a:ext cx="1150304" cy="22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497" y="1376034"/>
            <a:ext cx="1870366" cy="14856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13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9795" y="818584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Què podeu tenir en préstec? </a:t>
            </a: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  <a:t>El meu compte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Rectangle arrodonit 16"/>
          <p:cNvSpPr/>
          <p:nvPr/>
        </p:nvSpPr>
        <p:spPr>
          <a:xfrm>
            <a:off x="1873680" y="2454176"/>
            <a:ext cx="405288" cy="148347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black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828" y="3253478"/>
            <a:ext cx="1892807" cy="11510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49833" y="1763420"/>
            <a:ext cx="4591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100000"/>
              </a:spcBef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Aquest servei us permet accedir al vostre </a:t>
            </a:r>
            <a:r>
              <a:rPr lang="ca-ES" altLang="es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registre d’usuari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 del CRAI.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49833" y="3115445"/>
            <a:ext cx="45913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100000"/>
              </a:spcBef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Una vegada identificats, podeu veure i renovar els vostres préstecs, reservar documents o crear llistes de registres, entre altres serveis.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31E0D1-D8BD-4729-A703-368ADB2491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19"/>
          <a:stretch/>
        </p:blipFill>
        <p:spPr>
          <a:xfrm>
            <a:off x="1319286" y="4646168"/>
            <a:ext cx="5886450" cy="2140603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6088284" y="5960962"/>
            <a:ext cx="89125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5">
                    <a:lumMod val="75000"/>
                  </a:schemeClr>
                </a:solidFill>
              </a:rPr>
              <a:t>21 dies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10023" y="925100"/>
            <a:ext cx="8567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Accés als recursos electrònics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22100" y="1846190"/>
            <a:ext cx="8422962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Mitjançant el Servei Intermediari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d’accés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als Recursos Electrònics (SIRE), des d’un ordinador/dispositiu situat dins o fora de la xarxa de la UB podeu accedir als recursos electrònics d’informació contractats pel CRAI de la UB. 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Per entrar-hi, heu de disposar de l’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i de la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contrasenya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amb què accediu a la intranet de la UB (PDI, PAS o Món UB).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Library</a:t>
            </a:r>
            <a:r>
              <a:rPr lang="ca-ES" altLang="ca-ES" b="1" dirty="0">
                <a:solidFill>
                  <a:srgbClr val="336699"/>
                </a:solidFill>
                <a:latin typeface="Verdana" panose="020B0604030504040204" pitchFamily="34" charset="0"/>
              </a:rPr>
              <a:t> Access: 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crai.ub.edu/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ca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/que-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ofereix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-el-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crai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/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acces</a:t>
            </a:r>
            <a:r>
              <a:rPr lang="es-ES" sz="15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-recursos/</a:t>
            </a:r>
            <a:r>
              <a:rPr lang="es-ES" sz="1500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library-access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ts val="1200"/>
              </a:lnSpc>
            </a:pP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dirty="0" err="1">
                <a:solidFill>
                  <a:srgbClr val="646464"/>
                </a:solidFill>
                <a:latin typeface="Verdana" panose="020B0604030504040204" pitchFamily="34" charset="0"/>
              </a:rPr>
              <a:t>Library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Access és una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extensió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del navegador que facilita l'accés als recursos electrònics subscrits pel CRAI de la Universitat de Barcelona. Mentre navegueu per revistes electròniques, bases de dades i altres recursos electrònics, l'extensió detectarà aquells que el CRAI tingui subscrits, us mostrarà un anunci emergent </a:t>
            </a:r>
            <a:r>
              <a:rPr lang="ca-ES" altLang="ca-ES" i="1" dirty="0">
                <a:solidFill>
                  <a:srgbClr val="646464"/>
                </a:solidFill>
                <a:latin typeface="Verdana" panose="020B0604030504040204" pitchFamily="34" charset="0"/>
              </a:rPr>
              <a:t>(pop-up)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i tindreu accés directe al contingut. 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100" y="1476858"/>
            <a:ext cx="280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336699"/>
                </a:solidFill>
                <a:latin typeface="Verdana" panose="020B0604030504040204" pitchFamily="34" charset="0"/>
              </a:rPr>
              <a:t>SIRE: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crai.ub.edu/sire</a:t>
            </a:r>
            <a:endParaRPr lang="ca-ES" altLang="ca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8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15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591445" y="979284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Campus Virtual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79988" y="1316875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https://campusvirtual.ub.edu</a:t>
            </a:r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prstClr val="black"/>
              </a:solidFill>
            </a:endParaRP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673100" y="1801351"/>
            <a:ext cx="7792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És l’eina de treball amb què accediu a les vostres assignatures i visualitzeu la bibliografia recomanada, els materials docents i les activitats. </a:t>
            </a: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3"/>
          <a:stretch>
            <a:fillRect/>
          </a:stretch>
        </p:blipFill>
        <p:spPr>
          <a:xfrm>
            <a:off x="907299" y="2707256"/>
            <a:ext cx="7380830" cy="38078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075" y="2617788"/>
            <a:ext cx="13636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arrodonit 14"/>
          <p:cNvSpPr/>
          <p:nvPr/>
        </p:nvSpPr>
        <p:spPr>
          <a:xfrm>
            <a:off x="7071862" y="2597938"/>
            <a:ext cx="1335537" cy="4754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black"/>
              </a:solidFill>
            </a:endParaRPr>
          </a:p>
        </p:txBody>
      </p:sp>
      <p:sp>
        <p:nvSpPr>
          <p:cNvPr id="16" name="7 Flecha derecha"/>
          <p:cNvSpPr/>
          <p:nvPr/>
        </p:nvSpPr>
        <p:spPr>
          <a:xfrm rot="13296633">
            <a:off x="8068597" y="3240101"/>
            <a:ext cx="971958" cy="680870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C89D9-17C6-40D8-8C89-372BDB03659C}" type="slidenum">
              <a:rPr lang="es-ES" altLang="en-US" smtClean="0">
                <a:solidFill>
                  <a:srgbClr val="898989"/>
                </a:solidFill>
              </a:rPr>
              <a:pPr/>
              <a:t>16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7783" y="933060"/>
            <a:ext cx="622788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 accés als ordinadors de la Facultat</a:t>
            </a:r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677783" y="1246994"/>
            <a:ext cx="859684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s-ES" altLang="ca-ES" sz="1400" dirty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https://crai.ub.edu/ca/que-ofereix-el-crai/acces-recursos/acces-recursos-wifi-eduroam</a:t>
            </a:r>
            <a:endParaRPr lang="es-ES" altLang="ca-ES" sz="1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715108" y="1830923"/>
            <a:ext cx="81456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servei de </a:t>
            </a:r>
            <a:r>
              <a:rPr lang="ca-ES" altLang="ca-ES" sz="1600" dirty="0" err="1" smtClean="0">
                <a:solidFill>
                  <a:srgbClr val="646464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de la Universitat ofereix connexió a Internet sense haver de disposar d’una connexió fixa a la xarxa. Per utilitzar-lo, cal que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configureu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el vostre ordinador portàtil i us identifiqueu amb l’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identificador local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La Universitat de Barcelona participa en el projecte </a:t>
            </a:r>
            <a:r>
              <a:rPr lang="ca-ES" altLang="ca-ES" sz="1600" dirty="0" err="1">
                <a:solidFill>
                  <a:srgbClr val="646464"/>
                </a:solidFill>
                <a:latin typeface="Verdana" panose="020B0604030504040204" pitchFamily="34" charset="0"/>
              </a:rPr>
              <a:t>Eduroam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, que té com a objectiu promoure un espai únic de mobilitat que permeti als usuaris, en arribar a una altra organització, disposar d’un entorn de treball virtual amb connexió a Internet. Podeu consultar la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Guia de configuració </a:t>
            </a:r>
            <a:r>
              <a:rPr lang="ca-ES" altLang="ca-ES" sz="1600" dirty="0" err="1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d’Eduroam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749" y="4017701"/>
            <a:ext cx="7959969" cy="14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0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332F0A-F36F-4A83-B65A-7A2AB775E453}" type="slidenum">
              <a:rPr lang="es-ES" altLang="en-US" smtClean="0">
                <a:solidFill>
                  <a:srgbClr val="898989"/>
                </a:solidFill>
              </a:rPr>
              <a:pPr/>
              <a:t>17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7788" y="963943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d’Atenció als Usuaris (S@U)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https://crai.ub.edu/que-ofereix-el-crai/sau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740075" y="4045880"/>
            <a:ext cx="77325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És un servei d’informació i referència virtual actiu les 24 hores del dia i els 7 dies de la setmana, i atès per bibliotecaris especialitzats. </a:t>
            </a:r>
          </a:p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Està pensat per resoldre qualsevol qüestió sobre els CRAI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i sobre els seus serveis i recursos.</a:t>
            </a:r>
          </a:p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 través del S@U també ens podeu fer arribar queixes, suggeriments i agraïments.</a:t>
            </a:r>
          </a:p>
        </p:txBody>
      </p:sp>
      <p:pic>
        <p:nvPicPr>
          <p:cNvPr id="68613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42" y="1750495"/>
            <a:ext cx="5064857" cy="212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2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18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0873" y="781525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Formació d’usuaris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crai.ub.edu/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formacio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640873" y="1472128"/>
            <a:ext cx="8229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Us oferim cursos avançats de formació perquè milloreu els vostres coneixements i habilitats de cerca, com ara cursos sobre bases de dades especialitzades o sobre el gestor bibliogràfic </a:t>
            </a:r>
            <a:r>
              <a:rPr lang="ca-ES" altLang="ca-ES" sz="1600" dirty="0" err="1">
                <a:solidFill>
                  <a:srgbClr val="646464"/>
                </a:solidFill>
                <a:latin typeface="Verdana" panose="020B0604030504040204" pitchFamily="34" charset="0"/>
              </a:rPr>
              <a:t>Mendeley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Podeu consultar a la pàgina del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Servei de Formació d’usuaris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del web del CRAI, els cursos de formació programats, o bé podeu sol·licitar un curs a mida que respongui a les vostres necessitats.</a:t>
            </a:r>
          </a:p>
          <a:p>
            <a:pPr algn="just">
              <a:spcAft>
                <a:spcPts val="600"/>
              </a:spcAft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També trobareu el material d’autoaprenentatge dels diferents serveis i recursos.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1FCF6D9-A81E-4DE5-93C6-A1A2E29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673" y="4099285"/>
            <a:ext cx="3863927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Des de les biblioteques del CRAI s’organitzen visites guiades per tal de donar a conèixer el nostre patrimoni bibliogràfic, incloent també, el Taller de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Restauració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7C7308-3EC2-4BDC-9DBC-CEE9A2E3D7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597" y="3912647"/>
            <a:ext cx="3817076" cy="21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3097" y="942939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Ús ètic de la informació 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774301" y="1813457"/>
            <a:ext cx="5408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Propietat temporal que </a:t>
            </a:r>
            <a:r>
              <a:rPr 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concedeix drets a autors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i prestadors per a obres originals creades en qualsevol mitjà o suport.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92962" y="2964439"/>
            <a:ext cx="54086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Per a la realització de qualsevol treball acadèmic </a:t>
            </a:r>
            <a:r>
              <a:rPr lang="ca-ES" altLang="es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és necessari 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especificar les fonts utilitzades mitjançant la cita bibliogràfica.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Aquestes fonts poden ser llibres, capítols de llibres, articles de revistes, imatges, fotografies,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1624" y="4854084"/>
            <a:ext cx="5502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 plagi és l’acte de presentar el treball </a:t>
            </a:r>
            <a:r>
              <a:rPr lang="ca-ES" altLang="es-ES" sz="1600" dirty="0" smtClean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d’altres 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 les seves idees com a </a:t>
            </a:r>
            <a:r>
              <a:rPr lang="ca-ES" altLang="es-ES" sz="1600" dirty="0" smtClean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pròpies (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CRAI UB, 2007).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És un delicte que atenta contra els drets d’autor, tant morals como d’explotació.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600" dirty="0">
              <a:solidFill>
                <a:srgbClr val="64646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791903" y="1952933"/>
            <a:ext cx="1833106" cy="369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>Drets d’autor</a:t>
            </a:r>
          </a:p>
          <a:p>
            <a:pPr algn="ctr"/>
            <a:endParaRPr lang="ca-ES" altLang="ca-ES" sz="4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791903" y="3115499"/>
            <a:ext cx="1833106" cy="3139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>Citar la </a:t>
            </a:r>
            <a:r>
              <a:rPr lang="ca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font</a:t>
            </a:r>
            <a:endParaRPr lang="ca-ES" altLang="ca-ES" sz="1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Rectangle 7"/>
          <p:cNvSpPr txBox="1">
            <a:spLocks noChangeArrowheads="1"/>
          </p:cNvSpPr>
          <p:nvPr/>
        </p:nvSpPr>
        <p:spPr bwMode="auto">
          <a:xfrm>
            <a:off x="791903" y="4958254"/>
            <a:ext cx="1833106" cy="3139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>El </a:t>
            </a:r>
            <a:r>
              <a:rPr lang="ca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plagi</a:t>
            </a:r>
            <a:endParaRPr lang="ca-ES" altLang="ca-ES" sz="1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0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27090-CCAC-45BD-AFEB-08E62F5731F6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707193"/>
            <a:ext cx="1872714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Sumari </a:t>
            </a: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03295" y="723921"/>
            <a:ext cx="7909950" cy="5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None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3" action="ppaction://hlinksldjump"/>
              </a:rPr>
              <a:t>La Universitat de Barcelona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4" action="ppaction://hlinksldjump"/>
              </a:rPr>
              <a:t>El CRAI de la Universitat de Barcelona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5" action="ppaction://hlinksldjump"/>
              </a:rPr>
              <a:t>El fons bibliogràfics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6" action="ppaction://hlinksldjump"/>
              </a:rPr>
              <a:t>El Patrimoni bibliogràfic i documental de la Universitat de Barcelona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7" action="ppaction://hlinksldjump"/>
              </a:rPr>
              <a:t>Repositoris digitals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8" action="ppaction://hlinksldjump"/>
              </a:rPr>
              <a:t>Cercabib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9" action="ppaction://hlinksldjump"/>
              </a:rPr>
              <a:t>Servei de préstec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0" action="ppaction://hlinksldjump"/>
              </a:rPr>
              <a:t>Carnet de la UB 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1" action="ppaction://hlinksldjump"/>
              </a:rPr>
              <a:t>Què podeu tenir en préstec? El meu compte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1" action="ppaction://hlinksldjump"/>
              </a:rPr>
              <a:t>Accés als recursos electrònics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2" action="ppaction://hlinksldjump"/>
              </a:rPr>
              <a:t>Campus 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12" action="ppaction://hlinksldjump"/>
              </a:rPr>
              <a:t>Virtual</a:t>
            </a:r>
            <a:endParaRPr 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sz="1400" dirty="0" err="1" smtClean="0">
                <a:solidFill>
                  <a:srgbClr val="646464"/>
                </a:solidFill>
                <a:latin typeface="Verdana" panose="020B0604030504040204" pitchFamily="34" charset="0"/>
                <a:hlinkClick r:id="rId13" action="ppaction://hlinksldjump"/>
              </a:rPr>
              <a:t>Wifi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13" action="ppaction://hlinksldjump"/>
              </a:rPr>
              <a:t>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3" action="ppaction://hlinksldjump"/>
              </a:rPr>
              <a:t>i accés als ordinadors de la 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13" action="ppaction://hlinksldjump"/>
              </a:rPr>
              <a:t>Facultat</a:t>
            </a:r>
            <a:endParaRPr 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4" action="ppaction://hlinksldjump"/>
              </a:rPr>
              <a:t>Servei d’Atenció als Usuaris (S@U)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5" action="ppaction://hlinksldjump"/>
              </a:rPr>
              <a:t>Formació d’usuaris</a:t>
            </a:r>
            <a:endParaRPr 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6" action="ppaction://hlinksldjump"/>
              </a:rPr>
              <a:t>Ús ètic de la informació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100000"/>
              </a:spcBef>
              <a:buClr>
                <a:schemeClr val="accent2"/>
              </a:buClr>
              <a:buSzPct val="75000"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4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D5737-C9E8-41C9-8699-CA70C9167784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799" y="647712"/>
            <a:ext cx="8080131" cy="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On som i quan podeu venir?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sz="1600" dirty="0">
                <a:solidFill>
                  <a:srgbClr val="FF0000"/>
                </a:solidFill>
                <a:latin typeface="Verdana" panose="020B0604030504040204" pitchFamily="34" charset="0"/>
                <a:hlinkClick r:id="rId3"/>
              </a:rPr>
              <a:t>https://crai.ub.edu/ca/coneix-el-crai/biblioteques/biblioteca-campus-mundet</a:t>
            </a:r>
            <a:endParaRPr lang="ca-ES" altLang="ca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531454" y="1739047"/>
            <a:ext cx="4201579" cy="28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1600" b="1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Adreça: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Passeig de la Vall d’Hebron, 171</a:t>
            </a:r>
            <a:b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934 021 035 </a:t>
            </a:r>
            <a:b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4"/>
              </a:rPr>
              <a:t>bib_mundet@ub.edu</a:t>
            </a:r>
            <a:endParaRPr kumimoji="0" lang="ca-ES" altLang="ca-ES" sz="16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</a:t>
            </a: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5"/>
              </a:rPr>
              <a:t>Adreces de les altres biblioteques</a:t>
            </a:r>
            <a:endParaRPr kumimoji="0" lang="ca-ES" altLang="ca-ES" sz="16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1600" b="1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Horari</a:t>
            </a:r>
            <a:r>
              <a:rPr kumimoji="0" lang="ca-ES" altLang="ca-E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*</a:t>
            </a:r>
            <a:r>
              <a:rPr kumimoji="0" lang="ca-ES" altLang="ca-ES" sz="1600" b="1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Dl-Dv: 	  de 8:30 a 20:30h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Caps de setmana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i festius: 	  de 9:30 a 20:30h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0" y="1985881"/>
            <a:ext cx="3828916" cy="2243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095" y="6340298"/>
            <a:ext cx="74977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Reglament dels serveis de 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biblioteca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8"/>
              </a:rPr>
              <a:t>Carta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8"/>
              </a:rPr>
              <a:t>de serveis del CRAI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185" y="4511532"/>
            <a:ext cx="8481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</a:rPr>
              <a:t>*Aquests horaris es poden modificar</a:t>
            </a:r>
          </a:p>
          <a:p>
            <a:pPr marL="514350" indent="-285750">
              <a:buFontTx/>
              <a:buChar char="-"/>
            </a:pPr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</a:rPr>
              <a:t>En períodes d’exàmens i vacances</a:t>
            </a:r>
          </a:p>
          <a:p>
            <a:pPr marL="514350" indent="-285750">
              <a:buFontTx/>
              <a:buChar char="-"/>
            </a:pPr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</a:rPr>
              <a:t>Per motius sanitaris</a:t>
            </a:r>
          </a:p>
          <a:p>
            <a:pPr marL="514350" indent="-285750">
              <a:buFontTx/>
              <a:buChar char="-"/>
            </a:pPr>
            <a:endParaRPr lang="ca-ES" altLang="ca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indent="0">
              <a:buNone/>
            </a:pPr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</a:rPr>
              <a:t>També pot ser necessari demanar </a:t>
            </a:r>
            <a:r>
              <a:rPr lang="ca-ES" altLang="ca-ES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cita prèvia</a:t>
            </a:r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</a:rPr>
              <a:t> per venir a estudiar i/o endur-se llibres en préstec, consulteu sempre el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9"/>
              </a:rPr>
              <a:t>web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4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29830" y="659756"/>
            <a:ext cx="82296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</a:t>
            </a:r>
          </a:p>
        </p:txBody>
      </p:sp>
      <p:sp>
        <p:nvSpPr>
          <p:cNvPr id="8" name="Rectangle 7"/>
          <p:cNvSpPr/>
          <p:nvPr/>
        </p:nvSpPr>
        <p:spPr>
          <a:xfrm>
            <a:off x="7409098" y="2123148"/>
            <a:ext cx="1743237" cy="4726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6047515" y="634533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21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8" b="37028"/>
          <a:stretch/>
        </p:blipFill>
        <p:spPr>
          <a:xfrm>
            <a:off x="212651" y="3189059"/>
            <a:ext cx="7790752" cy="36689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00897" y="3475119"/>
            <a:ext cx="1178805" cy="41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 b="60442"/>
          <a:stretch/>
        </p:blipFill>
        <p:spPr>
          <a:xfrm>
            <a:off x="0" y="584790"/>
            <a:ext cx="7790751" cy="3543291"/>
          </a:xfrm>
          <a:prstGeom prst="rect">
            <a:avLst/>
          </a:prstGeom>
        </p:spPr>
      </p:pic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370248" y="5140354"/>
            <a:ext cx="1530903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1800" b="1" dirty="0">
                <a:latin typeface="Verdana" panose="020B0604030504040204" pitchFamily="34" charset="0"/>
              </a:rPr>
              <a:t>Planta 1</a:t>
            </a:r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 bwMode="auto">
          <a:xfrm>
            <a:off x="0" y="2351228"/>
            <a:ext cx="1530903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1800" b="1" dirty="0">
                <a:latin typeface="Verdana" panose="020B0604030504040204" pitchFamily="34" charset="0"/>
              </a:rPr>
              <a:t>Planta 2</a:t>
            </a: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68412" r="77519" b="25834"/>
          <a:stretch/>
        </p:blipFill>
        <p:spPr>
          <a:xfrm>
            <a:off x="0" y="5621377"/>
            <a:ext cx="1586429" cy="1244905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6" t="66955" r="59986" b="25770"/>
          <a:stretch/>
        </p:blipFill>
        <p:spPr>
          <a:xfrm>
            <a:off x="7460667" y="2123149"/>
            <a:ext cx="1409390" cy="1346454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8" t="67134" r="42571" b="25591"/>
          <a:stretch/>
        </p:blipFill>
        <p:spPr>
          <a:xfrm>
            <a:off x="7438633" y="3469603"/>
            <a:ext cx="1494567" cy="1346454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7" t="67372" r="27835" b="27036"/>
          <a:stretch/>
        </p:blipFill>
        <p:spPr>
          <a:xfrm>
            <a:off x="7449650" y="4839639"/>
            <a:ext cx="1299764" cy="1034936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3" t="67074" r="6290" b="26954"/>
          <a:stretch/>
        </p:blipFill>
        <p:spPr>
          <a:xfrm>
            <a:off x="7409098" y="5832220"/>
            <a:ext cx="1751941" cy="1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131F2-18B2-4A5A-B054-06EC8A409A9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3900" y="930593"/>
            <a:ext cx="6858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Equipament</a:t>
            </a:r>
          </a:p>
        </p:txBody>
      </p:sp>
      <p:sp>
        <p:nvSpPr>
          <p:cNvPr id="5" name="5 Subtítulo"/>
          <p:cNvSpPr>
            <a:spLocks/>
          </p:cNvSpPr>
          <p:nvPr/>
        </p:nvSpPr>
        <p:spPr bwMode="auto">
          <a:xfrm>
            <a:off x="-308225" y="1298577"/>
            <a:ext cx="9452225" cy="46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Aula de formació amb 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20 ordinadors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51 ordinadors de consulta</a:t>
            </a:r>
            <a:r>
              <a:rPr lang="ca-ES" altLang="ca-ES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8 sales de treball per treballar en grup o individualment,</a:t>
            </a:r>
            <a:r>
              <a:rPr kumimoji="0" lang="ca-ES" altLang="ca-ES" sz="2000" b="0" i="0" u="none" strike="noStrike" kern="120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totes amb pissarra</a:t>
            </a:r>
            <a:r>
              <a:rPr lang="ca-ES" altLang="ca-ES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endParaRPr kumimoji="0" lang="ca-ES" altLang="ca-ES" sz="2000" b="0" i="0" u="none" strike="noStrike" kern="120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17 ordinadors portàtils 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per a préstec</a:t>
            </a:r>
            <a:r>
              <a:rPr lang="ca-ES" altLang="ca-ES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Zona </a:t>
            </a:r>
            <a:r>
              <a:rPr kumimoji="0" lang="ca-ES" altLang="ca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Wifi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846 punts de lectura, 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245 en cas de restriccions sanitàries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 *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 bústies per a la devolució de llibres (una al vestíbul de l’edifici de Llevant i l’altra al costat del bar)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Màquina </a:t>
            </a:r>
            <a:r>
              <a:rPr kumimoji="0" lang="ca-ES" altLang="ca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d’autopréstec</a:t>
            </a:r>
            <a:r>
              <a:rPr lang="ca-ES" altLang="ca-ES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Projector informatiu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Serveis per a discapacitats visuals: taula amb llum-lupa i 2 ordinadors amb programes </a:t>
            </a:r>
            <a:r>
              <a:rPr kumimoji="0" lang="ca-ES" altLang="ca-E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Zoom Text,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Non Visual Desktop Access 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(NVDA) </a:t>
            </a:r>
            <a:r>
              <a:rPr kumimoji="0" lang="ca-ES" altLang="ca-E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ca-ES" altLang="ca-E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ClaroRead</a:t>
            </a:r>
            <a:r>
              <a:rPr lang="ca-ES" altLang="ca-ES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*</a:t>
            </a:r>
            <a:endParaRPr kumimoji="0" lang="ca-ES" altLang="ca-E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Serveis per a persones</a:t>
            </a:r>
            <a:r>
              <a:rPr kumimoji="0" lang="ca-ES" altLang="ca-E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amb mobilitat reduïda: </a:t>
            </a:r>
            <a:r>
              <a:rPr kumimoji="0" lang="ca-ES" alt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taula amb alçada especial per a cadira de rodes i</a:t>
            </a:r>
            <a:r>
              <a:rPr kumimoji="0" lang="ca-ES" altLang="ca-E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cadira per llegir a peu dret</a:t>
            </a:r>
            <a:endParaRPr kumimoji="0" lang="ca-ES" altLang="ca-ES" sz="20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32" y="6103104"/>
            <a:ext cx="779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altLang="ca-ES" sz="16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* </a:t>
            </a:r>
            <a:r>
              <a:rPr lang="ca-ES" altLang="ca-ES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Es pot restringir l’ús de serveis i instal·lacions a causa de restriccions sanitàries.</a:t>
            </a:r>
          </a:p>
        </p:txBody>
      </p:sp>
    </p:spTree>
    <p:extLst>
      <p:ext uri="{BB962C8B-B14F-4D97-AF65-F5344CB8AC3E}">
        <p14:creationId xmlns:p14="http://schemas.microsoft.com/office/powerpoint/2010/main" val="418775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61B92-C2A6-491B-BA54-C30C4EDD6CF0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712470" y="925559"/>
            <a:ext cx="68580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Zonificació en espais segons nivell de soroll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705657"/>
            <a:ext cx="4115584" cy="4758644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4864100" y="1841500"/>
            <a:ext cx="365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90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 de </a:t>
            </a:r>
            <a:r>
              <a:rPr kumimoji="0" lang="ca-ES" sz="1600" b="1" i="0" u="none" strike="noStrike" kern="1200" cap="none" spc="0" normalizeH="0" baseline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ca-ES" sz="1600" b="1" i="0" u="none" strike="noStrike" kern="1200" cap="none" spc="0" normalizeH="0" baseline="0" dirty="0">
                <a:ln>
                  <a:noFill/>
                </a:ln>
                <a:solidFill>
                  <a:srgbClr val="BD07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vermella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53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Espais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silenciosos per facilitar la concentració. No pot haver-hi cap soroll.</a:t>
            </a:r>
          </a:p>
          <a:p>
            <a:pPr marL="0" marR="53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 de treball individual (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59E0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taronja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8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Espais de lectura o consulta. S’hi pot treballar però no hi ha silenci absolut.</a:t>
            </a:r>
          </a:p>
          <a:p>
            <a:pPr marL="0" marR="8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8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 de treball en grup (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8B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Espais de lectura o consulta. S’hi concentra el nivell més alt de soroll.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6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24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" y="93059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fons: llibres, revistes, etc.</a:t>
            </a:r>
          </a:p>
        </p:txBody>
      </p:sp>
      <p:sp>
        <p:nvSpPr>
          <p:cNvPr id="5" name="5 Subtítulo"/>
          <p:cNvSpPr>
            <a:spLocks/>
          </p:cNvSpPr>
          <p:nvPr/>
        </p:nvSpPr>
        <p:spPr bwMode="auto">
          <a:xfrm>
            <a:off x="390525" y="1619525"/>
            <a:ext cx="8362950" cy="48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 CRAI Biblioteca del Campus de Mundet combina els fons d’investigació i els fons especialitzats dels estudis següents: Educació social, Formació del professorat, Pedagogia, Psicologia, Psicopedagogia i Treball Social.</a:t>
            </a:r>
            <a:endParaRPr lang="ca-ES" altLang="ca-ES" sz="19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Els fons estan formats per monografies, revistes en paper, recursos electrònics i material audiovisual.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Els llibres i el material audiovisual s’ordenen segons la classificació</a:t>
            </a:r>
            <a:r>
              <a:rPr lang="ca-ES" altLang="ca-ES" sz="1900" i="1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En canvi, les revistes s’ordenen alfabèticament.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A la </a:t>
            </a: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també hi ha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col·leccions especials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: Biblioteca de l’Escola Normal de la Generalitat (1931-1939), tests psicològics, llibres de text, literatura infantil i juvenil i el fons bibliogràfic de l’Editorial Mateu.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Podeu fer-nos arribar la vostra proposta de compra de llibres des d’aquest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formulari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72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61B92-C2A6-491B-BA54-C30C4EDD6CF0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23701" y="894175"/>
            <a:ext cx="6414455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Instagram del CRAI Campus de Mundet</a:t>
            </a:r>
          </a:p>
          <a:p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5 Subtítulo"/>
          <p:cNvSpPr>
            <a:spLocks/>
          </p:cNvSpPr>
          <p:nvPr/>
        </p:nvSpPr>
        <p:spPr bwMode="auto">
          <a:xfrm>
            <a:off x="375338" y="1485106"/>
            <a:ext cx="8362950" cy="35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CRAI Biblioteca del Campus de Mundet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disposa d’un compte a Instagram. 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Seguiu-nos per conèixer les novetats de la Biblioteca i feu-vos partícips de la vida del campus!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8" y="2756754"/>
            <a:ext cx="5875468" cy="366898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6" y="2756754"/>
            <a:ext cx="1626974" cy="15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2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61B92-C2A6-491B-BA54-C30C4EDD6CF0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48851" y="1039391"/>
            <a:ext cx="6414455" cy="10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Servei de WhatsApp </a:t>
            </a:r>
          </a:p>
          <a:p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https://crai.ub.edu/ca/coneix-el-crai/biblioteques/biblioteca-campus-mundet/serveis-whatsapp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5 Subtítulo"/>
          <p:cNvSpPr>
            <a:spLocks/>
          </p:cNvSpPr>
          <p:nvPr/>
        </p:nvSpPr>
        <p:spPr bwMode="auto">
          <a:xfrm>
            <a:off x="416901" y="2756754"/>
            <a:ext cx="8362950" cy="35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CRAI Biblioteca del Campus de Mundet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posa a la vostra disposició un servei de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WhatsApp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per atendre les vostres consultes relacionades amb la B</a:t>
            </a: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iblioteca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: renovar llibres, localitzar documents, resoldre dubtes, etc.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Us podeu donar d'alta al servei seguint els passos següents:</a:t>
            </a: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1. Emplenar el formulari </a:t>
            </a: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d'alta </a:t>
            </a: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2. Enviar un missatge de WhatsApp amb la paraula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ALTA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al número 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648 971 585</a:t>
            </a: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3. Afegir aquest número de telèfon a la vostra Llista de contactes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Us atendrem dins l’horari d’obertura de la </a:t>
            </a: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Biblioteca.</a:t>
            </a: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13949" r="29974" b="17003"/>
          <a:stretch/>
        </p:blipFill>
        <p:spPr>
          <a:xfrm>
            <a:off x="6898031" y="705364"/>
            <a:ext cx="1881820" cy="19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13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F427B-4520-4430-99B5-7C0D38C61095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33" y="1664129"/>
            <a:ext cx="5652443" cy="4054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158" y="89659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b="1" dirty="0">
                <a:solidFill>
                  <a:srgbClr val="336699"/>
                </a:solidFill>
                <a:latin typeface="Verdana" panose="020B0604030504040204" pitchFamily="34" charset="0"/>
              </a:rPr>
              <a:t>Twitter del CRAI Campus Mundet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https://twitter.com/CRAImundet</a:t>
            </a:r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5 Subtítulo"/>
          <p:cNvSpPr>
            <a:spLocks/>
          </p:cNvSpPr>
          <p:nvPr/>
        </p:nvSpPr>
        <p:spPr bwMode="auto">
          <a:xfrm>
            <a:off x="441158" y="5997770"/>
            <a:ext cx="7248024" cy="44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Seguiu-nos per estar al dia de totes les novetats!</a:t>
            </a: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800100" lvl="2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12572" r="20170" b="15950"/>
          <a:stretch/>
        </p:blipFill>
        <p:spPr>
          <a:xfrm>
            <a:off x="6457950" y="1007219"/>
            <a:ext cx="2149642" cy="19410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F427B-4520-4430-99B5-7C0D38C61095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39140" y="1084899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Videojoc “Mundet 2049”</a:t>
            </a:r>
          </a:p>
          <a:p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https://play.google.com/store/apps/details?id=edu.ub.Mundet2049&amp;hl=es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Subtítulo"/>
          <p:cNvSpPr>
            <a:spLocks/>
          </p:cNvSpPr>
          <p:nvPr/>
        </p:nvSpPr>
        <p:spPr bwMode="auto">
          <a:xfrm>
            <a:off x="483576" y="1958975"/>
            <a:ext cx="8362950" cy="8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Vols protagonitzar una inquietant aventura a la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del futur?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Et veus amb cor de conèixer el terrorífic secret que s’amaga entre les seves parets?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Juga a “</a:t>
            </a:r>
            <a:r>
              <a:rPr lang="ca-ES" altLang="ca-ES" b="1" i="1" dirty="0">
                <a:solidFill>
                  <a:srgbClr val="646464"/>
                </a:solidFill>
                <a:latin typeface="Verdana" panose="020B0604030504040204" pitchFamily="34" charset="0"/>
              </a:rPr>
              <a:t>Mundet 2049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” i descobreix tots els racons de la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!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5" y="3305905"/>
            <a:ext cx="4783018" cy="2690448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62" y="3816715"/>
            <a:ext cx="1476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0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280C0-3E3C-4023-9FF2-98EDB282C531}" type="slidenum">
              <a:rPr lang="es-ES" altLang="en-US" smtClean="0">
                <a:solidFill>
                  <a:srgbClr val="898989"/>
                </a:solidFill>
              </a:rPr>
              <a:pPr/>
              <a:t>29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7758" y="840815"/>
            <a:ext cx="8569325" cy="8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Seguiu-nos a les xarxes!</a:t>
            </a:r>
            <a:b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crai.ub.edu/ca/coneix-el-crai/difusio-marqueting/blogs-i-xarxes-socials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768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7" y="3708960"/>
            <a:ext cx="490451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4"/>
          <p:cNvSpPr>
            <a:spLocks noChangeArrowheads="1"/>
          </p:cNvSpPr>
          <p:nvPr/>
        </p:nvSpPr>
        <p:spPr bwMode="auto">
          <a:xfrm>
            <a:off x="2298831" y="1769611"/>
            <a:ext cx="597883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Instagram del CRAI Biblioteca del Campus de Mundet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@</a:t>
            </a:r>
            <a:r>
              <a:rPr lang="ca-ES" altLang="ca-ES" sz="1400" dirty="0" err="1">
                <a:solidFill>
                  <a:srgbClr val="336699"/>
                </a:solidFill>
                <a:latin typeface="Verdana" panose="020B0604030504040204" pitchFamily="34" charset="0"/>
              </a:rPr>
              <a:t>craimundet</a:t>
            </a:r>
            <a:endParaRPr lang="ca-ES" altLang="ca-ES" sz="1400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WhatsApp del CRAI Biblioteca del Campus de Mundet</a:t>
            </a:r>
          </a:p>
          <a:p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crai.ub.edu/ca/coneix-el-crai/biblioteques/biblioteca-campus-mundet/serveis-whatsapp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Twitter del CRAI Biblioteca del Campus de Mundet</a:t>
            </a:r>
            <a:endParaRPr lang="es-ES" altLang="ca-ES" sz="1400" dirty="0">
              <a:solidFill>
                <a:srgbClr val="E7E6E6"/>
              </a:solidFill>
              <a:latin typeface="Verdana" panose="020B0604030504040204" pitchFamily="34" charset="0"/>
            </a:endParaRPr>
          </a:p>
          <a:p>
            <a:r>
              <a:rPr lang="es-ES" altLang="ca-ES" sz="1400" dirty="0">
                <a:solidFill>
                  <a:prstClr val="black"/>
                </a:solidFill>
                <a:latin typeface="Verdana" panose="020B0604030504040204" pitchFamily="34" charset="0"/>
                <a:hlinkClick r:id="rId6"/>
              </a:rPr>
              <a:t>twitter.com/craimundet</a:t>
            </a:r>
            <a:r>
              <a:rPr lang="es-ES" altLang="ca-ES" sz="14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4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ca-ES" altLang="ca-ES" sz="14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lvl="0"/>
            <a:r>
              <a:rPr lang="es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YouTube del CRAI Biblioteca del Campus de Mundet</a:t>
            </a:r>
            <a:endParaRPr lang="es-ES" altLang="ca-ES" sz="13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sz="1300" dirty="0">
                <a:solidFill>
                  <a:srgbClr val="0461C1"/>
                </a:solidFill>
                <a:latin typeface="Verdana" panose="020B0604030504040204" pitchFamily="34" charset="0"/>
                <a:hlinkClick r:id="rId7"/>
              </a:rPr>
              <a:t>youtube.com/channel/UCAvm8Yv97vnECk1WJYLglOg</a:t>
            </a:r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ca-ES" sz="14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endParaRPr lang="es-ES" altLang="ca-ES" sz="14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sz="1300" dirty="0">
                <a:solidFill>
                  <a:srgbClr val="0461C1"/>
                </a:solidFill>
                <a:latin typeface="Verdana" panose="020B0604030504040204" pitchFamily="34" charset="0"/>
              </a:rPr>
              <a:t> </a:t>
            </a:r>
            <a:endParaRPr lang="es-ES" altLang="ca-ES" sz="13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547758" y="5448534"/>
            <a:ext cx="87487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I a les exposicions virtuals:</a:t>
            </a:r>
          </a:p>
          <a:p>
            <a:pPr algn="just"/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8"/>
              </a:rPr>
              <a:t>crai.ub.edu/ca/coneix-el-crai/difusio-marqueting/exposicions-virtuals</a:t>
            </a:r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97" y="4527713"/>
            <a:ext cx="913958" cy="52552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6" y="2571445"/>
            <a:ext cx="727574" cy="72029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0" y="1748063"/>
            <a:ext cx="647887" cy="6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1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F427B-4520-4430-99B5-7C0D38C61095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320" y="653773"/>
            <a:ext cx="1932599" cy="536494"/>
          </a:xfrm>
          <a:prstGeom prst="rect">
            <a:avLst/>
          </a:prstGeom>
        </p:spPr>
      </p:pic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703295" y="723921"/>
            <a:ext cx="7909950" cy="50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4" action="ppaction://hlinksldjump"/>
              </a:rPr>
              <a:t>El CRAI Biblioteca del Campus de Mundet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4" action="ppaction://hlinksldjump"/>
              </a:rPr>
              <a:t>On som i quan podeu venir?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5" action="ppaction://hlinksldjump"/>
              </a:rPr>
              <a:t>Plànol de la </a:t>
            </a:r>
            <a:r>
              <a:rPr lang="ca-ES" alt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5" action="ppaction://hlinksldjump"/>
              </a:rPr>
              <a:t>Biblioteca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6" action="ppaction://hlinksldjump"/>
              </a:rPr>
              <a:t>Equipament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s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7" action="ppaction://hlinksldjump"/>
              </a:rPr>
              <a:t>Zonificació en 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7" action="ppaction://hlinksldjump"/>
              </a:rPr>
              <a:t>espais</a:t>
            </a:r>
            <a:r>
              <a:rPr lang="es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7" action="ppaction://hlinksldjump"/>
              </a:rPr>
              <a:t> segons nivell de soroll</a:t>
            </a:r>
            <a:endParaRPr lang="es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8" action="ppaction://hlinksldjump"/>
              </a:rPr>
              <a:t>El fons: llibres, revistes, etc</a:t>
            </a:r>
            <a:r>
              <a:rPr lang="ca-ES" alt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8" action="ppaction://hlinksldjump"/>
              </a:rPr>
              <a:t>.</a:t>
            </a:r>
            <a:endParaRPr lang="ca-ES" altLang="ca-ES" sz="14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u="sng" dirty="0" smtClean="0">
                <a:solidFill>
                  <a:srgbClr val="0563C1"/>
                </a:solidFill>
                <a:latin typeface="Verdana" panose="020B0604030504040204" pitchFamily="34" charset="0"/>
                <a:hlinkClick r:id="rId9" action="ppaction://hlinksldjump"/>
              </a:rPr>
              <a:t>Instagram del CRAI Campus Mundet</a:t>
            </a:r>
            <a:endParaRPr lang="ca-ES" altLang="ca-ES" sz="1400" u="sng" dirty="0">
              <a:solidFill>
                <a:srgbClr val="0563C1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0" action="ppaction://hlinksldjump"/>
              </a:rPr>
              <a:t>Servei de WhatsApp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 err="1" smtClean="0">
                <a:solidFill>
                  <a:srgbClr val="646464"/>
                </a:solidFill>
                <a:latin typeface="Verdana" panose="020B0604030504040204" pitchFamily="34" charset="0"/>
                <a:hlinkClick r:id="rId11" action="ppaction://hlinksldjump"/>
              </a:rPr>
              <a:t>Twitter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2" action="ppaction://hlinksldjump"/>
              </a:rPr>
              <a:t>Videojoc “Mundet 2049”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hlinkClick r:id="rId3" action="ppaction://hlinksldjump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3" action="ppaction://hlinksldjump"/>
              </a:rPr>
              <a:t>Seguiu-nos a les xarxes 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14" action="ppaction://hlinksldjump"/>
              </a:rPr>
              <a:t>Dubtes</a:t>
            </a: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100000"/>
              </a:spcBef>
              <a:buClr>
                <a:schemeClr val="accent2"/>
              </a:buClr>
              <a:buSzPct val="75000"/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9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08449" y="1005860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 si encara teniu dubtes...</a:t>
            </a:r>
          </a:p>
        </p:txBody>
      </p:sp>
      <p:sp>
        <p:nvSpPr>
          <p:cNvPr id="78851" name="5 Subtítulo"/>
          <p:cNvSpPr>
            <a:spLocks/>
          </p:cNvSpPr>
          <p:nvPr/>
        </p:nvSpPr>
        <p:spPr bwMode="auto">
          <a:xfrm>
            <a:off x="184639" y="1524794"/>
            <a:ext cx="8660424" cy="483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Pregunteu al CRAI Biblioteca</a:t>
            </a:r>
          </a:p>
          <a:p>
            <a:pPr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El personal de la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Biblioteca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resoldrà els vostres dubtes.</a:t>
            </a:r>
          </a:p>
          <a:p>
            <a:pPr algn="ctr"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Accediu al web inicial del CRAI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 la secció «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Preguntes més freqüents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»</a:t>
            </a:r>
          </a:p>
          <a:p>
            <a:pPr lvl="1"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trobareu les consultes més habituals ja respostes.</a:t>
            </a:r>
          </a:p>
          <a:p>
            <a:pPr lvl="1" algn="ctr"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Adreceu-vos al S@U</a:t>
            </a:r>
          </a:p>
          <a:p>
            <a:pPr lvl="1"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Servei d’informació virtual per a qualsevol consulta sobre els CRAI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b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iblioteca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i els seus recursos i serveis. </a:t>
            </a:r>
          </a:p>
          <a:p>
            <a:pPr algn="ctr"/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/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Escriviu al WhatsApp del CRAI Biblioteca del Campus de Mundet</a:t>
            </a:r>
          </a:p>
          <a:p>
            <a:pPr algn="ctr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648 971 585</a:t>
            </a:r>
            <a:endParaRPr lang="ca-ES" altLang="ca-ES" sz="16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/>
            <a:endParaRPr lang="ca-ES" altLang="ca-ES" sz="16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/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O bé truqueu-nos! </a:t>
            </a:r>
          </a:p>
          <a:p>
            <a:pPr algn="ctr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934 021 035</a:t>
            </a:r>
          </a:p>
        </p:txBody>
      </p:sp>
      <p:pic>
        <p:nvPicPr>
          <p:cNvPr id="78852" name="Picture 15" descr="Logo del Servei d'Atenció als Usuar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48" y="3520220"/>
            <a:ext cx="1265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30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38" y="4534838"/>
            <a:ext cx="602225" cy="5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1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2021-22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5" y="4555133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3516923" y="1421850"/>
            <a:ext cx="4412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Universitat de Barcelona és la principal universitat pública de Catalunya, la que té un nombre més gran d’estudiants i l’oferta formativa més àmplia i completa. </a:t>
            </a:r>
            <a:endParaRPr lang="ca-ES" sz="1400" dirty="0"/>
          </a:p>
        </p:txBody>
      </p:sp>
      <p:sp>
        <p:nvSpPr>
          <p:cNvPr id="4" name="AutoShape 2" descr="Resultat d'imatges de universitat de barcelona"/>
          <p:cNvSpPr>
            <a:spLocks noChangeAspect="1" noChangeArrowheads="1"/>
          </p:cNvSpPr>
          <p:nvPr/>
        </p:nvSpPr>
        <p:spPr bwMode="auto">
          <a:xfrm>
            <a:off x="624497" y="1558557"/>
            <a:ext cx="887779" cy="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01" y="1426214"/>
            <a:ext cx="2013193" cy="1185871"/>
          </a:xfrm>
          <a:prstGeom prst="rect">
            <a:avLst/>
          </a:prstGeom>
          <a:ln>
            <a:noFill/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81" y="2655077"/>
            <a:ext cx="1519604" cy="1530062"/>
          </a:xfrm>
          <a:prstGeom prst="rect">
            <a:avLst/>
          </a:prstGeom>
          <a:ln>
            <a:noFill/>
          </a:ln>
        </p:spPr>
      </p:pic>
      <p:sp>
        <p:nvSpPr>
          <p:cNvPr id="7" name="QuadreDeText 6"/>
          <p:cNvSpPr txBox="1"/>
          <p:nvPr/>
        </p:nvSpPr>
        <p:spPr>
          <a:xfrm>
            <a:off x="991394" y="2887347"/>
            <a:ext cx="4937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principal centre de recerca universitari de l’Estat i un dels més importants d’Europa, tant pel nombre de programes de recerca com per l’excel·lència assolida en aquest terreny.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3460374" y="4300498"/>
            <a:ext cx="4412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Estretament vinculada a la història de Barcelona i de Catalunya, la UB combina els valors de la tradició amb el fet de ser una institució innovadora i excel·lent en l’àmbit docent.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5"/>
          <a:stretch/>
        </p:blipFill>
        <p:spPr>
          <a:xfrm>
            <a:off x="1135769" y="4290735"/>
            <a:ext cx="1989225" cy="1262673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3" y="5386157"/>
            <a:ext cx="1093729" cy="1093729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r="6020"/>
          <a:stretch/>
        </p:blipFill>
        <p:spPr>
          <a:xfrm>
            <a:off x="2334657" y="5590556"/>
            <a:ext cx="4000486" cy="82426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6941" y="638251"/>
            <a:ext cx="65532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La Universitat de Barcelona</a:t>
            </a:r>
          </a:p>
          <a:p>
            <a:r>
              <a:rPr lang="ca-ES" altLang="ca-ES" sz="1600" dirty="0">
                <a:solidFill>
                  <a:srgbClr val="FF0000"/>
                </a:solidFill>
                <a:latin typeface="Verdana" panose="020B0604030504040204" pitchFamily="34" charset="0"/>
                <a:hlinkClick r:id="rId7"/>
              </a:rPr>
              <a:t>https://www.ub.edu/web/portal/ca</a:t>
            </a:r>
            <a:r>
              <a:rPr lang="ca-ES" altLang="ca-ES" sz="1600" dirty="0" smtClean="0">
                <a:solidFill>
                  <a:srgbClr val="FF0000"/>
                </a:solidFill>
                <a:latin typeface="Verdana" panose="020B0604030504040204" pitchFamily="34" charset="0"/>
                <a:hlinkClick r:id="rId7"/>
              </a:rPr>
              <a:t>/</a:t>
            </a:r>
            <a:r>
              <a:rPr lang="ca-ES" altLang="ca-ES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  </a:t>
            </a:r>
            <a:endParaRPr lang="ca-ES" altLang="ca-ES" sz="16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5179548" y="3798709"/>
            <a:ext cx="3572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biblioteques especialitzades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6.467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punts de lectura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1.675.012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llibres en format paper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187.632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llibres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electrònics</a:t>
            </a:r>
            <a:endParaRPr lang="ca-ES" sz="1400" b="1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40.282 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revistes en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36.682 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revistes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electròniques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46.888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al Dipòsit 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7.695 </a:t>
            </a:r>
            <a:r>
              <a:rPr lang="es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tesis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doctorals 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2.150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manuscrits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1.240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incunables</a:t>
            </a:r>
          </a:p>
          <a:p>
            <a:r>
              <a:rPr lang="ca-ES" sz="14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890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pergamins</a:t>
            </a:r>
            <a:endParaRPr lang="es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2" descr="Resultat d'imatges de universitat de barcelona"/>
          <p:cNvSpPr>
            <a:spLocks noChangeAspect="1" noChangeArrowheads="1"/>
          </p:cNvSpPr>
          <p:nvPr/>
        </p:nvSpPr>
        <p:spPr bwMode="auto">
          <a:xfrm>
            <a:off x="624497" y="1558557"/>
            <a:ext cx="887779" cy="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61821" y="726810"/>
            <a:ext cx="6754006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CRAI de la Universitat de Barcelona</a:t>
            </a:r>
          </a:p>
          <a:p>
            <a:r>
              <a:rPr lang="ca-ES" altLang="ca-ES" sz="1600" u="sng" dirty="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</a:t>
            </a:r>
            <a:endParaRPr lang="ca-ES" altLang="ca-ES" sz="1600" u="sng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AutoShape 8" descr="Resultat d'imatges de biblioteques universitat barcel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5" y="4089627"/>
            <a:ext cx="2406944" cy="159761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0C8A980-BA3B-42BF-9859-EE81E0FA6E87}"/>
              </a:ext>
            </a:extLst>
          </p:cNvPr>
          <p:cNvSpPr/>
          <p:nvPr/>
        </p:nvSpPr>
        <p:spPr>
          <a:xfrm>
            <a:off x="689814" y="1341598"/>
            <a:ext cx="831786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6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CRAI oferim</a:t>
            </a:r>
            <a:r>
              <a:rPr lang="ca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ca-ES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àmplia selecció de recursos d’informació, en diversos suports, especialitzats en els ensenyaments que s’imparteixen a la nostra Universitat</a:t>
            </a:r>
          </a:p>
          <a:p>
            <a:pPr algn="just"/>
            <a:endParaRPr lang="ca-ES" sz="500" b="1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a-ES" sz="16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També,</a:t>
            </a:r>
          </a:p>
          <a:p>
            <a:pPr algn="just"/>
            <a:endParaRPr lang="ca-ES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custodiem i difonem un dels fons antics i patrimonials més important de tot l’Estat espanyol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facilitem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publicació i difusió de la producció científica de la UB mitjançant la gestió del </a:t>
            </a:r>
            <a:r>
              <a:rPr lang="ca-ES" sz="1600" dirty="0" err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repositoris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institucionals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BE95DD-A3E7-4D13-AB22-39745D300243}"/>
              </a:ext>
            </a:extLst>
          </p:cNvPr>
          <p:cNvSpPr txBox="1"/>
          <p:nvPr/>
        </p:nvSpPr>
        <p:spPr>
          <a:xfrm>
            <a:off x="3619060" y="4528633"/>
            <a:ext cx="1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Algunes xifres del CRAI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D0FA8008-D6D8-497E-9B38-1A3AE9A79E1B}"/>
              </a:ext>
            </a:extLst>
          </p:cNvPr>
          <p:cNvSpPr/>
          <p:nvPr/>
        </p:nvSpPr>
        <p:spPr>
          <a:xfrm>
            <a:off x="4994033" y="3759192"/>
            <a:ext cx="227719" cy="2462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E68E280-F7F8-43E3-BC59-3BFA61D4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54" y="5744191"/>
            <a:ext cx="3905836" cy="5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Inicieu-vos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en el CRAI!</a:t>
            </a:r>
            <a:b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100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http://crai.ub.edu/coneix-el-crai/inicia-t-en-el-crai</a:t>
            </a:r>
            <a:endParaRPr lang="ca-ES" altLang="ca-ES" sz="11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6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9796" y="727485"/>
            <a:ext cx="480526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Els fons bibliogràfics</a:t>
            </a: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699796" y="1146896"/>
            <a:ext cx="8005665" cy="18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CRAI combina els fons d’investigació i els fons especialitzats de tots els graus de la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UB.</a:t>
            </a:r>
            <a:endParaRPr lang="ca-ES" altLang="ca-ES" sz="16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fons estan formats per monografies, revistes en paper, recursos electrònics, tesis doctorals i material audiovisual.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Als CRAI també hi ha </a:t>
            </a: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col·leccions especials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: fons </a:t>
            </a:r>
            <a:r>
              <a:rPr lang="ca-ES" altLang="ca-ES" sz="1600" dirty="0" err="1">
                <a:solidFill>
                  <a:srgbClr val="646464"/>
                </a:solidFill>
                <a:latin typeface="Verdana" panose="020B0604030504040204" pitchFamily="34" charset="0"/>
              </a:rPr>
              <a:t>Grewe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d’alimentació i gastronomia, fons Sabater Pi, fons Oriol Martorell.</a:t>
            </a:r>
          </a:p>
          <a:p>
            <a:pPr marL="0" indent="0" algn="just">
              <a:spcBef>
                <a:spcPct val="20000"/>
              </a:spcBef>
            </a:pPr>
            <a:endParaRPr lang="ca-ES" altLang="ca-ES" sz="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endParaRPr lang="ca-ES" altLang="ca-ES" sz="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r>
              <a:rPr lang="ca-ES" altLang="ca-ES" b="1" dirty="0">
                <a:solidFill>
                  <a:srgbClr val="336699"/>
                </a:solidFill>
                <a:latin typeface="Verdana" panose="020B0604030504040204" pitchFamily="34" charset="0"/>
              </a:rPr>
              <a:t>Fons i col·leccions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6C519F-F893-4E73-A096-06761B1B5A05}"/>
              </a:ext>
            </a:extLst>
          </p:cNvPr>
          <p:cNvSpPr/>
          <p:nvPr/>
        </p:nvSpPr>
        <p:spPr>
          <a:xfrm>
            <a:off x="699796" y="3801448"/>
            <a:ext cx="3523024" cy="229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CRAI Biblioteca recull en la seva web una </a:t>
            </a:r>
            <a:r>
              <a:rPr lang="ca-ES" altLang="es-ES" sz="16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 de recursos</a:t>
            </a:r>
            <a:r>
              <a:rPr lang="ca-ES" altLang="es-ES" sz="16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d’informació que inclou bases de dades, llibres i  </a:t>
            </a:r>
            <a:r>
              <a:rPr lang="ca-ES" altLang="es-ES" sz="16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revistes electròniques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manuals, etc.  </a:t>
            </a:r>
          </a:p>
          <a:p>
            <a:pPr algn="just">
              <a:defRPr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Trobareu aquesta selecció de recursos en l’apartat </a:t>
            </a:r>
            <a:r>
              <a:rPr lang="ca-ES" altLang="ca-ES" sz="1600" b="1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Fons i col·leccions.</a:t>
            </a:r>
            <a:endParaRPr lang="ca-ES" altLang="es-ES" sz="1600" dirty="0">
              <a:solidFill>
                <a:srgbClr val="E7E6E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43AE23-4347-4BCD-A586-A2C798CEB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56" t="5429" r="3590"/>
          <a:stretch/>
        </p:blipFill>
        <p:spPr>
          <a:xfrm>
            <a:off x="4433207" y="3430159"/>
            <a:ext cx="4049485" cy="30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7160" y="617437"/>
            <a:ext cx="8229600" cy="8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Patrimoni bibliogràfic i documental de la Universitat de Barcelona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703146" y="2727324"/>
            <a:ext cx="8173615" cy="413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per:</a:t>
            </a:r>
          </a:p>
          <a:p>
            <a:pPr marL="0" indent="0" algn="just">
              <a:spcBef>
                <a:spcPct val="20000"/>
              </a:spcBef>
            </a:pPr>
            <a:endParaRPr lang="ca-ES" sz="8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fons antic: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conté manuscrits, incunables i edicions des del segle XVI fins al XIX, entre altres documents bibliogràfics, dipositats principalment al CRAI Biblioteca de 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Fons Antic.</a:t>
            </a:r>
            <a:endParaRPr lang="ca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endParaRPr lang="ca-ES" sz="12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fons personals i col·leccions temàtiques: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conserven les obres que tenen el seu origen en la donació de documents per part de persones i institucions vinculades amb la 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Universitat.</a:t>
            </a:r>
            <a:endParaRPr lang="ca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BiPaDi (Biblioteca Patrimonial Digital):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conté les còpies digitalitzades dels fons patrimonials, bibliogràfics i documentals de la Universitat de Barcelona: manuscrits, incunables i impresos del segle XVI al XIX.</a:t>
            </a:r>
          </a:p>
          <a:p>
            <a:pPr algn="just"/>
            <a:endParaRPr lang="es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b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MDC (Memòria Digital de Catalunya):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4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onté </a:t>
            </a:r>
            <a:r>
              <a:rPr lang="ca-ES" sz="14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col·leccions digitalitzades relacionades amb Catalunya i el seu patrimoni o que formen part de col·leccions especials d'institucions científiques, culturals i/o erudites catalanes. </a:t>
            </a:r>
          </a:p>
          <a:p>
            <a:pPr marL="0" indent="0" algn="just">
              <a:spcBef>
                <a:spcPct val="20000"/>
              </a:spcBef>
            </a:pPr>
            <a:endParaRPr lang="ca-ES" altLang="ca-ES" sz="14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7" y="1621891"/>
            <a:ext cx="6206455" cy="1075786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703146" y="1222912"/>
            <a:ext cx="800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ca-ES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https://crai.ub.edu/ca/recursos-d-informacio/patrimoni-bibliografic</a:t>
            </a:r>
            <a:r>
              <a:rPr lang="ca-ES" altLang="ca-ES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010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8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8479" y="973708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Repositoris digitals</a:t>
            </a: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757141" y="1484383"/>
            <a:ext cx="7537774" cy="37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Recullen les publicacions digitals derivades de l’activitat científica i docent de la Universitat de Barcelona: revistes, articles, tesis doctorals, treball de fi de grau i de màster dels alumnes de la UB així com els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materials i recursos digitals resultants de l'activitat docent </a:t>
            </a:r>
            <a:r>
              <a:rPr lang="fr-FR" sz="1600" dirty="0">
                <a:solidFill>
                  <a:srgbClr val="646464"/>
                </a:solidFill>
                <a:latin typeface="Verdana" panose="020B0604030504040204" pitchFamily="34" charset="0"/>
              </a:rPr>
              <a:t>que es porta a terme a les </a:t>
            </a:r>
            <a:r>
              <a:rPr 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universitats membres del </a:t>
            </a:r>
            <a:r>
              <a:rPr lang="fr-FR" sz="1600" dirty="0">
                <a:solidFill>
                  <a:srgbClr val="646464"/>
                </a:solidFill>
                <a:latin typeface="Verdana" panose="020B0604030504040204" pitchFamily="34" charset="0"/>
              </a:rPr>
              <a:t>CBUC.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t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50" y="3009857"/>
            <a:ext cx="2371725" cy="952500"/>
          </a:xfrm>
          <a:prstGeom prst="rect">
            <a:avLst/>
          </a:prstGeom>
        </p:spPr>
      </p:pic>
      <p:pic>
        <p:nvPicPr>
          <p:cNvPr id="4" name="Imatg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99" y="4186402"/>
            <a:ext cx="3676650" cy="666750"/>
          </a:xfrm>
          <a:prstGeom prst="rect">
            <a:avLst/>
          </a:prstGeom>
        </p:spPr>
      </p:pic>
      <p:pic>
        <p:nvPicPr>
          <p:cNvPr id="5" name="Imatg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699" y="5077197"/>
            <a:ext cx="2476500" cy="666750"/>
          </a:xfrm>
          <a:prstGeom prst="rect">
            <a:avLst/>
          </a:prstGeom>
        </p:spPr>
      </p:pic>
      <p:pic>
        <p:nvPicPr>
          <p:cNvPr id="11" name="Imatg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467" y="3095803"/>
            <a:ext cx="3464157" cy="859624"/>
          </a:xfrm>
          <a:prstGeom prst="rect">
            <a:avLst/>
          </a:prstGeom>
        </p:spPr>
      </p:pic>
      <p:pic>
        <p:nvPicPr>
          <p:cNvPr id="12" name="Imatge 11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906" y="4206749"/>
            <a:ext cx="2479569" cy="666000"/>
          </a:xfrm>
          <a:prstGeom prst="rect">
            <a:avLst/>
          </a:prstGeom>
        </p:spPr>
      </p:pic>
      <p:pic>
        <p:nvPicPr>
          <p:cNvPr id="13" name="Imatge 12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2906" y="5077947"/>
            <a:ext cx="1843565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'imatges en línia 2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4" name="Conteni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61B92-C2A6-491B-BA54-C30C4EDD6CF0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4098" name="Picture 2" descr="https://euc-powerpoint.officeapps.live.com/pods/GetClipboardImage.ashx?Id=472f1eec-52fc-41a3-8f7d-35c9f16e20fc&amp;DC=GEU8&amp;pkey=07ad2960-ea0a-4af8-a8a4-94d1cdf4133f&amp;wdwaccluster=GEU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3" y="0"/>
            <a:ext cx="9174773" cy="68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57038" y="6427177"/>
            <a:ext cx="729762" cy="29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457950" y="6391763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9</a:t>
            </a:fld>
            <a:endParaRPr lang="es-ES" alt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47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seny personalitzat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9999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1705</TotalTime>
  <Words>2598</Words>
  <Application>Microsoft Office PowerPoint</Application>
  <PresentationFormat>Presentació en pantalla (4:3)</PresentationFormat>
  <Paragraphs>328</Paragraphs>
  <Slides>31</Slides>
  <Notes>17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Wingdings</vt:lpstr>
      <vt:lpstr>Tema de Office</vt:lpstr>
      <vt:lpstr>1_Tema de Office</vt:lpstr>
      <vt:lpstr>Presentació del PowerPoint</vt:lpstr>
      <vt:lpstr>Sumari </vt:lpstr>
      <vt:lpstr>Presentació del PowerPoint</vt:lpstr>
      <vt:lpstr>Presentació del PowerPoint</vt:lpstr>
      <vt:lpstr>Presentació del PowerPoint</vt:lpstr>
      <vt:lpstr>Els fons bibliogràfics</vt:lpstr>
      <vt:lpstr>El Patrimoni bibliogràfic i documental de la Universitat de Barcelona </vt:lpstr>
      <vt:lpstr>Repositoris digitals</vt:lpstr>
      <vt:lpstr>Presentació del PowerPoint</vt:lpstr>
      <vt:lpstr>Presentació del PowerPoint</vt:lpstr>
      <vt:lpstr>Servei de préstec consorciat (PUC)  (cal carnet de la UB)</vt:lpstr>
      <vt:lpstr>Què heu de fer per endur-vos llibres en préstec?</vt:lpstr>
      <vt:lpstr>Què podeu tenir en préstec? El meu compte</vt:lpstr>
      <vt:lpstr>Presentació del PowerPoint</vt:lpstr>
      <vt:lpstr>Presentació del PowerPoint</vt:lpstr>
      <vt:lpstr>Wifi i accés als ordinadors de la Facultat</vt:lpstr>
      <vt:lpstr>Servei d’Atenció als Usuaris (S@U) https://crai.ub.edu/que-ofereix-el-crai/sau </vt:lpstr>
      <vt:lpstr>Formació d’usuaris crai.ub.edu/formacio </vt:lpstr>
      <vt:lpstr>Ús ètic de la informació  </vt:lpstr>
      <vt:lpstr> On som i quan podeu venir? https://crai.ub.edu/ca/coneix-el-crai/biblioteques/biblioteca-campus-mundet</vt:lpstr>
      <vt:lpstr>Plànol de la biblioteca</vt:lpstr>
      <vt:lpstr>Equipament</vt:lpstr>
      <vt:lpstr>Presentació del PowerPoint</vt:lpstr>
      <vt:lpstr>El fons: llibres, revistes, etc.</vt:lpstr>
      <vt:lpstr>Presentació del PowerPoint</vt:lpstr>
      <vt:lpstr>Presentació del PowerPoint</vt:lpstr>
      <vt:lpstr>Presentació del PowerPoint</vt:lpstr>
      <vt:lpstr>Presentació del PowerPoint</vt:lpstr>
      <vt:lpstr>Seguiu-nos a les xarxes! crai.ub.edu/ca/coneix-el-crai/difusio-marqueting/blogs-i-xarxes-socials 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Campus de Mundet: alumnat Universitat de l'Experiència. Curs 2021-22</dc:title>
  <dc:creator>CRAI Biblioteca Campus de Mundet</dc:creator>
  <cp:keywords>Conèixer, Formació d'usuaris, CRAI, Universitat de Barcelona, biblioteca, Campus de Mundet, Universitat de l'Experiència, recursos d'informació, serveis</cp:keywords>
  <cp:lastModifiedBy>Laia Bonet Bagant</cp:lastModifiedBy>
  <cp:revision>192</cp:revision>
  <cp:lastPrinted>2019-06-11T17:37:07Z</cp:lastPrinted>
  <dcterms:created xsi:type="dcterms:W3CDTF">2018-05-24T13:23:12Z</dcterms:created>
  <dcterms:modified xsi:type="dcterms:W3CDTF">2022-02-04T09:09:57Z</dcterms:modified>
</cp:coreProperties>
</file>