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303" r:id="rId5"/>
    <p:sldId id="258" r:id="rId6"/>
    <p:sldId id="259" r:id="rId7"/>
    <p:sldId id="260" r:id="rId8"/>
    <p:sldId id="261" r:id="rId9"/>
    <p:sldId id="262" r:id="rId10"/>
    <p:sldId id="30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57" r:id="rId39"/>
    <p:sldId id="292" r:id="rId40"/>
    <p:sldId id="293" r:id="rId41"/>
    <p:sldId id="307" r:id="rId42"/>
    <p:sldId id="305" r:id="rId43"/>
    <p:sldId id="306" r:id="rId44"/>
    <p:sldId id="295" r:id="rId45"/>
    <p:sldId id="296" r:id="rId46"/>
    <p:sldId id="297" r:id="rId47"/>
    <p:sldId id="298" r:id="rId48"/>
    <p:sldId id="299" r:id="rId49"/>
    <p:sldId id="302" r:id="rId5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029C3-522B-4EF2-A695-019E2296702B}" type="datetimeFigureOut">
              <a:rPr lang="es-ES" smtClean="0"/>
              <a:t>01/12/2021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ECD86-9F26-491A-8558-22CB2A54C5B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1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49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97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D4A2FA1-CAA8-8440-AFFA-C19BFC46B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7" y="5962863"/>
            <a:ext cx="2304256" cy="770006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8283D9E-E4EB-994B-BDC2-22A8DADD09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846840" y="616530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741DA-0DD6-4182-94F0-5D49F1604A0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95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386"/>
            <a:ext cx="1152378" cy="6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ai.ub.edu/que-ofereix-el-crai/citacions-bibliografiques/mendele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mendeley.com/reference-management/reference-manage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mendeley.com/reference-management/mendeley-cit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deley.co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deley.com/download-desktop-new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hyperlink" Target="https://cercabib.ub.edu/permalink/34CSUC_UB/13d0big/alma991009939119706708" TargetMode="Externa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ai.ub.edu/ca/que-ofereix-el-crai/acces-recursos/acces-recursos-proxy" TargetMode="Externa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mendele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mendeley.com/reference-management/mendeley-desktop" TargetMode="External"/><Relationship Id="rId4" Type="http://schemas.openxmlformats.org/officeDocument/2006/relationships/hyperlink" Target="https://www.mendeley.com/download-reference-manager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crai.ub.edu/ca/que-ofereix-el-crai/acces-recursos/library-acces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hdl.handle.net/2445/109515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kXm10rdwRU" TargetMode="External"/><Relationship Id="rId3" Type="http://schemas.openxmlformats.org/officeDocument/2006/relationships/hyperlink" Target="https://crai.ub.edu/ca/pmf-generals?field_pmf_pregunta_value=mendeley&amp;field_pmf_resposta_value=" TargetMode="External"/><Relationship Id="rId7" Type="http://schemas.openxmlformats.org/officeDocument/2006/relationships/hyperlink" Target="https://youtu.be/QxVBp_iOKGU" TargetMode="External"/><Relationship Id="rId2" Type="http://schemas.openxmlformats.org/officeDocument/2006/relationships/hyperlink" Target="http://crai.ub.edu/que-ofereix-el-crai/citacions-bibliografiques/mendel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JjRJ1IWfZqY" TargetMode="External"/><Relationship Id="rId5" Type="http://schemas.openxmlformats.org/officeDocument/2006/relationships/hyperlink" Target="https://youtu.be/e07Ccy_y9OQ" TargetMode="External"/><Relationship Id="rId4" Type="http://schemas.openxmlformats.org/officeDocument/2006/relationships/hyperlink" Target="https://www.mendeley.com/guid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kbproip/index.php?sid=3334478&amp;lang=ca&amp;action=artikel&amp;cat=13&amp;id=307&amp;artlang=ca" TargetMode="External"/><Relationship Id="rId2" Type="http://schemas.openxmlformats.org/officeDocument/2006/relationships/hyperlink" Target="http://www.ub.edu/kbproip/index.php?sid=3334297&amp;lang=ca&amp;action=artikel&amp;cat=2&amp;id=306&amp;artlang=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rvice.elsevier.com/app/answers/detail/a_id/18117/p/16075/supporthub/mendeley/related/1/" TargetMode="External"/><Relationship Id="rId4" Type="http://schemas.openxmlformats.org/officeDocument/2006/relationships/hyperlink" Target="https://youtu.be/5Mz02_xmLR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crai.ub.edu/ca/que-ofereix-el-crai/sau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g"/><Relationship Id="rId4" Type="http://schemas.openxmlformats.org/officeDocument/2006/relationships/hyperlink" Target="http://bit.ly/2sO5WC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7BC194AE-6A12-4F21-92FE-A08AB42D2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hape 79"/>
          <p:cNvSpPr txBox="1">
            <a:spLocks/>
          </p:cNvSpPr>
          <p:nvPr/>
        </p:nvSpPr>
        <p:spPr>
          <a:xfrm>
            <a:off x="837282" y="2453598"/>
            <a:ext cx="10517436" cy="4749484"/>
          </a:xfrm>
          <a:prstGeom prst="rect">
            <a:avLst/>
          </a:prstGeom>
          <a:noFill/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a-ES" sz="5400" b="1" dirty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Gestionar la </a:t>
            </a:r>
            <a:r>
              <a:rPr lang="en" sz="5400" b="1" dirty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bibliografia </a:t>
            </a:r>
            <a:br>
              <a:rPr lang="en" sz="5400" b="1" dirty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</a:br>
            <a:r>
              <a:rPr lang="en" sz="5400" b="1" dirty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amb </a:t>
            </a:r>
            <a:r>
              <a:rPr lang="en" sz="5400" b="1" dirty="0" smtClean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Mendeley</a:t>
            </a:r>
          </a:p>
          <a:p>
            <a:pPr algn="ctr">
              <a:lnSpc>
                <a:spcPct val="150000"/>
              </a:lnSpc>
            </a:pPr>
            <a:r>
              <a:rPr lang="en" sz="3400" b="1" dirty="0" smtClean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</a:t>
            </a:r>
            <a:r>
              <a:rPr lang="en" sz="3400" b="1" smtClean="0">
                <a:solidFill>
                  <a:schemeClr val="bg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Desktop)</a:t>
            </a:r>
            <a:endParaRPr lang="en" sz="3400" b="1" dirty="0" smtClean="0">
              <a:solidFill>
                <a:schemeClr val="bg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68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reDeText 5"/>
          <p:cNvSpPr txBox="1"/>
          <p:nvPr/>
        </p:nvSpPr>
        <p:spPr>
          <a:xfrm>
            <a:off x="406956" y="180975"/>
            <a:ext cx="1188318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Importar fitxers de referències</a:t>
            </a:r>
            <a:endParaRPr lang="ca-ES" sz="5333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556" y="2368048"/>
            <a:ext cx="411123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Fitxers de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descàrrega de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resultats de cerques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 </a:t>
            </a:r>
            <a:r>
              <a:rPr lang="ca-E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Cercabib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bases de dades, </a:t>
            </a:r>
            <a:r>
              <a:rPr lang="ca-E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Google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ca-E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Scholar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etc. o des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d’altres gestors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bibliogràfics.</a:t>
            </a:r>
          </a:p>
          <a:p>
            <a:pPr>
              <a:lnSpc>
                <a:spcPct val="150000"/>
              </a:lnSpc>
            </a:pPr>
            <a:endParaRPr lang="ca-E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Formats: </a:t>
            </a:r>
            <a:r>
              <a:rPr lang="es-ES" sz="2000" dirty="0" smtClean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RIS</a:t>
            </a:r>
            <a:r>
              <a:rPr lang="es-ES" sz="2000" dirty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es-ES" sz="2000" dirty="0" err="1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BibTeX</a:t>
            </a:r>
            <a:r>
              <a:rPr lang="es-ES" sz="2000" dirty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es-ES" sz="2000" dirty="0" err="1" smtClean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EndNote</a:t>
            </a:r>
            <a:r>
              <a:rPr lang="es-ES" sz="2000" dirty="0" smtClean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, XML</a:t>
            </a:r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ca-ES" sz="2000" dirty="0">
              <a:solidFill>
                <a:schemeClr val="tx1">
                  <a:lumMod val="75000"/>
                  <a:lumOff val="2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7"/>
          <a:stretch/>
        </p:blipFill>
        <p:spPr>
          <a:xfrm>
            <a:off x="4642852" y="1683891"/>
            <a:ext cx="6876609" cy="47124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9" name="Rectangle arrodonit 8"/>
          <p:cNvSpPr/>
          <p:nvPr/>
        </p:nvSpPr>
        <p:spPr>
          <a:xfrm>
            <a:off x="9180207" y="3311236"/>
            <a:ext cx="822776" cy="482687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4146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372463" y="190500"/>
            <a:ext cx="76965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Afegir </a:t>
            </a:r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PDF </a:t>
            </a:r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directament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336915" y="2732821"/>
            <a:ext cx="4339885" cy="33085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 poden arrossegar directament els PDF a la biblioteca.</a:t>
            </a:r>
          </a:p>
          <a:p>
            <a:pPr>
              <a:lnSpc>
                <a:spcPct val="150000"/>
              </a:lnSpc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lnSpc>
                <a:spcPct val="150000"/>
              </a:lnSpc>
            </a:pP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Els </a:t>
            </a:r>
            <a:r>
              <a:rPr lang="ca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detalls dels documents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estaran més o menys complets  depenent de les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metadades </a:t>
            </a:r>
            <a:r>
              <a:rPr lang="ca-ES" sz="2200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 l’arxiu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(autor, títol, any...)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2237022"/>
            <a:ext cx="6061165" cy="4109766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267540">
            <a:off x="3242881" y="3993149"/>
            <a:ext cx="3272691" cy="1250141"/>
          </a:xfrm>
          <a:prstGeom prst="arc">
            <a:avLst>
              <a:gd name="adj1" fmla="val 21452403"/>
              <a:gd name="adj2" fmla="val 9926825"/>
            </a:avLst>
          </a:prstGeom>
          <a:ln w="28575">
            <a:solidFill>
              <a:srgbClr val="C00000">
                <a:alpha val="60000"/>
              </a:srgb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arrodonit 8"/>
          <p:cNvSpPr/>
          <p:nvPr/>
        </p:nvSpPr>
        <p:spPr>
          <a:xfrm>
            <a:off x="1856539" y="3286586"/>
            <a:ext cx="4234772" cy="244404"/>
          </a:xfrm>
          <a:prstGeom prst="roundRect">
            <a:avLst/>
          </a:prstGeom>
          <a:noFill/>
          <a:ln w="25400">
            <a:solidFill>
              <a:srgbClr val="962A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9658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/>
          </p:cNvSpPr>
          <p:nvPr/>
        </p:nvSpPr>
        <p:spPr>
          <a:xfrm>
            <a:off x="222876" y="1815062"/>
            <a:ext cx="6828283" cy="43355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lnSpc>
                <a:spcPct val="150000"/>
              </a:lnSpc>
            </a:pPr>
            <a:r>
              <a:rPr lang="ca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Watch Folder</a:t>
            </a:r>
          </a:p>
          <a:p>
            <a:pPr>
              <a:lnSpc>
                <a:spcPct val="150000"/>
              </a:lnSpc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lnSpc>
                <a:spcPct val="150000"/>
              </a:lnSpc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 pot designar una carpeta del nostre PC per afegir automàticament nous documents a la biblioteca de Mendeley. </a:t>
            </a:r>
          </a:p>
          <a:p>
            <a:pPr>
              <a:lnSpc>
                <a:spcPct val="150000"/>
              </a:lnSpc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lnSpc>
                <a:spcPct val="150000"/>
              </a:lnSpc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 arxius PDF desats en aquesta carpeta seran importats automàticament.</a:t>
            </a:r>
          </a:p>
          <a:p>
            <a:endParaRPr lang="ca-ES" sz="2667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pSp>
        <p:nvGrpSpPr>
          <p:cNvPr id="8" name="Agrupa 7"/>
          <p:cNvGrpSpPr/>
          <p:nvPr/>
        </p:nvGrpSpPr>
        <p:grpSpPr>
          <a:xfrm>
            <a:off x="7364118" y="2058045"/>
            <a:ext cx="4279365" cy="3174603"/>
            <a:chOff x="7364118" y="2058045"/>
            <a:chExt cx="4279365" cy="3174603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118" y="2058045"/>
              <a:ext cx="4279365" cy="317460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516518" y="3579963"/>
              <a:ext cx="3430403" cy="1575194"/>
            </a:xfrm>
            <a:prstGeom prst="rect">
              <a:avLst/>
            </a:pr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ca-ES" sz="2400" dirty="0">
                  <a:ea typeface="+mn-lt"/>
                  <a:cs typeface="+mn-lt"/>
                </a:rPr>
                <a:t>https://blocdelletres.files.wordpress.com/2020/10/versio-de-6-passos-mendeley.pdf</a:t>
              </a:r>
              <a:endParaRPr lang="es-E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413904" y="2700067"/>
              <a:ext cx="3662414" cy="494069"/>
            </a:xfrm>
            <a:prstGeom prst="rect">
              <a:avLst/>
            </a:pr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400">
                <a:latin typeface="Leelawadee UI" panose="020B0502040204020203" pitchFamily="34" charset="-34"/>
                <a:cs typeface="Leelawadee UI" panose="020B0502040204020203" pitchFamily="34" charset="-34"/>
              </a:endParaRPr>
            </a:p>
          </p:txBody>
        </p:sp>
      </p:grpSp>
      <p:sp>
        <p:nvSpPr>
          <p:cNvPr id="6" name="QuadreDeText 5"/>
          <p:cNvSpPr txBox="1"/>
          <p:nvPr/>
        </p:nvSpPr>
        <p:spPr>
          <a:xfrm>
            <a:off x="2888439" y="190500"/>
            <a:ext cx="623902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Carpeta de control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7413903" y="3194137"/>
            <a:ext cx="3049151" cy="449627"/>
          </a:xfrm>
          <a:prstGeom prst="roundRect">
            <a:avLst/>
          </a:prstGeom>
          <a:noFill/>
          <a:ln w="254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4141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4907" r="29267" b="33693"/>
          <a:stretch/>
        </p:blipFill>
        <p:spPr>
          <a:xfrm>
            <a:off x="2453163" y="1542178"/>
            <a:ext cx="7278858" cy="49954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1433951"/>
            <a:ext cx="2633183" cy="3466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arrodonit 4"/>
          <p:cNvSpPr/>
          <p:nvPr/>
        </p:nvSpPr>
        <p:spPr>
          <a:xfrm>
            <a:off x="2453162" y="1604326"/>
            <a:ext cx="687810" cy="526741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6" name="Connector de fletxa recta 5"/>
          <p:cNvCxnSpPr>
            <a:stCxn id="5" idx="3"/>
          </p:cNvCxnSpPr>
          <p:nvPr/>
        </p:nvCxnSpPr>
        <p:spPr>
          <a:xfrm>
            <a:off x="3140972" y="1867697"/>
            <a:ext cx="1735911" cy="479261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eDeText 6"/>
          <p:cNvSpPr txBox="1"/>
          <p:nvPr/>
        </p:nvSpPr>
        <p:spPr>
          <a:xfrm>
            <a:off x="1895063" y="198380"/>
            <a:ext cx="863618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Entrada manual</a:t>
            </a:r>
            <a:endParaRPr lang="ca-ES" sz="5333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47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113" r="29290" b="33414"/>
          <a:stretch/>
        </p:blipFill>
        <p:spPr>
          <a:xfrm>
            <a:off x="3178902" y="1206593"/>
            <a:ext cx="7233717" cy="53763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QuadreDeText 2"/>
          <p:cNvSpPr txBox="1"/>
          <p:nvPr/>
        </p:nvSpPr>
        <p:spPr>
          <a:xfrm>
            <a:off x="237516" y="1880951"/>
            <a:ext cx="257602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Cercar i afegir </a:t>
            </a:r>
          </a:p>
        </p:txBody>
      </p:sp>
      <p:sp>
        <p:nvSpPr>
          <p:cNvPr id="4" name="Rectangle arrodonit 3"/>
          <p:cNvSpPr/>
          <p:nvPr/>
        </p:nvSpPr>
        <p:spPr>
          <a:xfrm>
            <a:off x="3178902" y="2301848"/>
            <a:ext cx="1561910" cy="445943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61693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/>
          <p:cNvSpPr txBox="1">
            <a:spLocks/>
          </p:cNvSpPr>
          <p:nvPr/>
        </p:nvSpPr>
        <p:spPr>
          <a:xfrm>
            <a:off x="1977831" y="1683781"/>
            <a:ext cx="7748061" cy="32622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Organització</a:t>
            </a: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de la biblioteca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67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/>
          </p:cNvSpPr>
          <p:nvPr/>
        </p:nvSpPr>
        <p:spPr>
          <a:xfrm>
            <a:off x="0" y="2354607"/>
            <a:ext cx="5536271" cy="416230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609585" indent="-304792">
              <a:lnSpc>
                <a:spcPct val="10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És una manera de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categoritzar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els documents.</a:t>
            </a:r>
          </a:p>
          <a:p>
            <a:pPr marL="609585" indent="-304792">
              <a:lnSpc>
                <a:spcPct val="100000"/>
              </a:lnSpc>
              <a:buClr>
                <a:srgbClr val="2A95B7"/>
              </a:buClr>
              <a:buFont typeface="Sniglet"/>
              <a:buChar char="+"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  <a:sym typeface="Arial"/>
            </a:endParaRPr>
          </a:p>
          <a:p>
            <a:pPr marL="609585" indent="-304792">
              <a:lnSpc>
                <a:spcPct val="10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Els documents poden estar en tantes carpetes com es vulgui.</a:t>
            </a:r>
          </a:p>
          <a:p>
            <a:pPr marL="609585" indent="-304792">
              <a:lnSpc>
                <a:spcPct val="100000"/>
              </a:lnSpc>
              <a:buClr>
                <a:srgbClr val="2A95B7"/>
              </a:buClr>
              <a:buFont typeface="Sniglet"/>
              <a:buChar char="+"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  <a:sym typeface="Arial"/>
            </a:endParaRPr>
          </a:p>
          <a:p>
            <a:pPr marL="609585" indent="-304792">
              <a:lnSpc>
                <a:spcPct val="10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Es poden moure per posar-les en l’ordre desitjat.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9" t="-433" r="32172" b="43631"/>
          <a:stretch/>
        </p:blipFill>
        <p:spPr>
          <a:xfrm>
            <a:off x="5536271" y="1161620"/>
            <a:ext cx="6342176" cy="54999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Shape 90"/>
          <p:cNvSpPr txBox="1">
            <a:spLocks/>
          </p:cNvSpPr>
          <p:nvPr/>
        </p:nvSpPr>
        <p:spPr>
          <a:xfrm>
            <a:off x="735921" y="885575"/>
            <a:ext cx="4064429" cy="10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48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" sz="5333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Carpetes/</a:t>
            </a:r>
            <a:endParaRPr lang="en" sz="5333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/>
            <a:r>
              <a:rPr lang="en" sz="5333" dirty="0">
                <a:latin typeface="Leelawadee UI" panose="020B0502040204020203" pitchFamily="34" charset="-34"/>
                <a:cs typeface="Leelawadee UI" panose="020B0502040204020203" pitchFamily="34" charset="-34"/>
              </a:rPr>
              <a:t>Col·leccions</a:t>
            </a:r>
          </a:p>
        </p:txBody>
      </p:sp>
      <p:sp>
        <p:nvSpPr>
          <p:cNvPr id="5" name="Rectangle arrodonit 4"/>
          <p:cNvSpPr/>
          <p:nvPr/>
        </p:nvSpPr>
        <p:spPr>
          <a:xfrm>
            <a:off x="6010249" y="4025544"/>
            <a:ext cx="2201719" cy="2382813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082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/>
          </p:cNvSpPr>
          <p:nvPr/>
        </p:nvSpPr>
        <p:spPr>
          <a:xfrm>
            <a:off x="130629" y="3129301"/>
            <a:ext cx="5536271" cy="183754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 poden afegir etiquetes a les referències per recuperar-les fàcilment quan les necessitem.</a:t>
            </a:r>
          </a:p>
          <a:p>
            <a:endParaRPr lang="ca-ES" sz="2200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0" r="11399" b="9819"/>
          <a:stretch/>
        </p:blipFill>
        <p:spPr>
          <a:xfrm>
            <a:off x="5536271" y="1602088"/>
            <a:ext cx="6343479" cy="4826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arrodonit 3"/>
          <p:cNvSpPr/>
          <p:nvPr/>
        </p:nvSpPr>
        <p:spPr>
          <a:xfrm>
            <a:off x="5414924" y="3505258"/>
            <a:ext cx="2051416" cy="2923183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Shape 90"/>
          <p:cNvSpPr txBox="1">
            <a:spLocks/>
          </p:cNvSpPr>
          <p:nvPr/>
        </p:nvSpPr>
        <p:spPr>
          <a:xfrm>
            <a:off x="735921" y="1316603"/>
            <a:ext cx="4064429" cy="10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48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" sz="5333" dirty="0">
                <a:latin typeface="Leelawadee UI" panose="020B0502040204020203" pitchFamily="34" charset="-34"/>
                <a:cs typeface="Leelawadee UI" panose="020B0502040204020203" pitchFamily="34" charset="-34"/>
              </a:rPr>
              <a:t>Etiquetes</a:t>
            </a:r>
          </a:p>
        </p:txBody>
      </p:sp>
    </p:spTree>
    <p:extLst>
      <p:ext uri="{BB962C8B-B14F-4D97-AF65-F5344CB8AC3E}">
        <p14:creationId xmlns:p14="http://schemas.microsoft.com/office/powerpoint/2010/main" val="2266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2" b="27724"/>
          <a:stretch/>
        </p:blipFill>
        <p:spPr>
          <a:xfrm>
            <a:off x="5676901" y="1382757"/>
            <a:ext cx="6143015" cy="50552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hape 61"/>
          <p:cNvSpPr txBox="1">
            <a:spLocks/>
          </p:cNvSpPr>
          <p:nvPr/>
        </p:nvSpPr>
        <p:spPr>
          <a:xfrm>
            <a:off x="107913" y="2693542"/>
            <a:ext cx="5536271" cy="378345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304792">
              <a:lnSpc>
                <a:spcPct val="15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Els documents “favorits” es poden marcar i desmarcar amb l’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estrella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.</a:t>
            </a:r>
          </a:p>
          <a:p>
            <a:pPr marL="609585" indent="-304792">
              <a:lnSpc>
                <a:spcPct val="15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Amb el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punt verd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 s’indica un document com a llegit o no llegit.</a:t>
            </a:r>
          </a:p>
          <a:p>
            <a:pPr marL="609585" indent="-304792">
              <a:lnSpc>
                <a:spcPct val="150000"/>
              </a:lnSpc>
              <a:buClr>
                <a:srgbClr val="2A95B7"/>
              </a:buClr>
              <a:buFont typeface="Sniglet"/>
              <a:buChar char="+"/>
            </a:pPr>
            <a:r>
              <a:rPr lang="ca-ES" sz="2200" dirty="0" smtClean="0">
                <a:solidFill>
                  <a:srgbClr val="2A95B7"/>
                </a:solidFill>
                <a:latin typeface="Leelawadee UI"/>
                <a:cs typeface="Leelawadee UI"/>
              </a:rPr>
              <a:t>Ordenació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de les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referències per autor, títol, etc.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Rectangle arrodonit 2"/>
          <p:cNvSpPr/>
          <p:nvPr/>
        </p:nvSpPr>
        <p:spPr>
          <a:xfrm>
            <a:off x="8237174" y="4101370"/>
            <a:ext cx="229701" cy="217568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4" name="Connector de fletxa recta 3"/>
          <p:cNvCxnSpPr/>
          <p:nvPr/>
        </p:nvCxnSpPr>
        <p:spPr>
          <a:xfrm flipH="1" flipV="1">
            <a:off x="6572252" y="3932118"/>
            <a:ext cx="1656296" cy="268469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arrodonit 4"/>
          <p:cNvSpPr/>
          <p:nvPr/>
        </p:nvSpPr>
        <p:spPr>
          <a:xfrm>
            <a:off x="8466875" y="3089660"/>
            <a:ext cx="223043" cy="22295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6" name="Connector de fletxa recta 6"/>
          <p:cNvCxnSpPr/>
          <p:nvPr/>
        </p:nvCxnSpPr>
        <p:spPr>
          <a:xfrm flipH="1">
            <a:off x="9192345" y="1216663"/>
            <a:ext cx="432049" cy="1677151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QuadreDeText 1"/>
          <p:cNvSpPr txBox="1"/>
          <p:nvPr/>
        </p:nvSpPr>
        <p:spPr>
          <a:xfrm>
            <a:off x="9521244" y="878109"/>
            <a:ext cx="943244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Ordenar</a:t>
            </a:r>
            <a:r>
              <a:rPr lang="ca-ES" sz="1600" dirty="0" smtClean="0"/>
              <a:t> </a:t>
            </a:r>
            <a:endParaRPr lang="es-ES" sz="1600" dirty="0"/>
          </a:p>
        </p:txBody>
      </p:sp>
      <p:sp>
        <p:nvSpPr>
          <p:cNvPr id="8" name="Shape 90"/>
          <p:cNvSpPr txBox="1">
            <a:spLocks/>
          </p:cNvSpPr>
          <p:nvPr/>
        </p:nvSpPr>
        <p:spPr>
          <a:xfrm>
            <a:off x="140630" y="961671"/>
            <a:ext cx="5536271" cy="80975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48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" sz="5333" dirty="0">
                <a:latin typeface="Leelawadee UI" panose="020B0502040204020203" pitchFamily="34" charset="-34"/>
                <a:cs typeface="Leelawadee UI" panose="020B0502040204020203" pitchFamily="34" charset="-34"/>
              </a:rPr>
              <a:t>Marcar - Ordenar</a:t>
            </a:r>
          </a:p>
        </p:txBody>
      </p:sp>
      <p:cxnSp>
        <p:nvCxnSpPr>
          <p:cNvPr id="9" name="Connector de fletxa recta 6"/>
          <p:cNvCxnSpPr/>
          <p:nvPr/>
        </p:nvCxnSpPr>
        <p:spPr>
          <a:xfrm>
            <a:off x="10200456" y="1216663"/>
            <a:ext cx="376908" cy="1677150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"/>
          <p:cNvSpPr txBox="1">
            <a:spLocks/>
          </p:cNvSpPr>
          <p:nvPr/>
        </p:nvSpPr>
        <p:spPr>
          <a:xfrm>
            <a:off x="-301184" y="1438907"/>
            <a:ext cx="5022166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Llegir i anotar</a:t>
            </a:r>
            <a:endParaRPr lang="en" sz="5333" b="1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16" y="1447889"/>
            <a:ext cx="7526546" cy="48834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8986" y="2824231"/>
            <a:ext cx="36433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Subratllar i </a:t>
            </a:r>
            <a:r>
              <a:rPr lang="ca-E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posar-hi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anotacions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.</a:t>
            </a: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Les notes (</a:t>
            </a:r>
            <a:r>
              <a:rPr lang="ca-ES" sz="2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general notes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) son cercables.</a:t>
            </a: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Els </a:t>
            </a:r>
            <a:r>
              <a:rPr lang="ca-E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PDF 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es poden descarregar amb les anotacions.</a:t>
            </a: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</p:txBody>
      </p:sp>
    </p:spTree>
    <p:extLst>
      <p:ext uri="{BB962C8B-B14F-4D97-AF65-F5344CB8AC3E}">
        <p14:creationId xmlns:p14="http://schemas.microsoft.com/office/powerpoint/2010/main" val="13434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2732051" y="190500"/>
            <a:ext cx="7435875" cy="9130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5300" dirty="0">
                <a:solidFill>
                  <a:srgbClr val="2A95B7"/>
                </a:solidFill>
                <a:latin typeface="Leelawadee UI"/>
                <a:cs typeface="Leelawadee UI"/>
              </a:rPr>
              <a:t>Els gestors bibliogràfics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4950" y="2366498"/>
            <a:ext cx="9510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320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</a:rPr>
              <a:t>Un gestor bibliogràfic és una eina que permet crear una </a:t>
            </a:r>
            <a:r>
              <a:rPr lang="ca-ES" sz="3200" b="1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</a:rPr>
              <a:t>base de dades personal de referències bibliogràfiques </a:t>
            </a:r>
            <a:r>
              <a:rPr lang="ca-ES" sz="3200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</a:rPr>
              <a:t>i que facilita la creació de citacions i de bibliografies en l’estil de citació desitjat.</a:t>
            </a:r>
          </a:p>
        </p:txBody>
      </p:sp>
    </p:spTree>
    <p:extLst>
      <p:ext uri="{BB962C8B-B14F-4D97-AF65-F5344CB8AC3E}">
        <p14:creationId xmlns:p14="http://schemas.microsoft.com/office/powerpoint/2010/main" val="18782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/>
          </p:cNvSpPr>
          <p:nvPr/>
        </p:nvSpPr>
        <p:spPr>
          <a:xfrm>
            <a:off x="285785" y="1739775"/>
            <a:ext cx="6692985" cy="421911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Cercador intern:</a:t>
            </a: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>
              <a:buNone/>
            </a:pPr>
            <a:endParaRPr lang="ca-ES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28594" indent="-228594"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El cercador busca a tots els camps de la referència, al text del PDF i a les notes personals generals.</a:t>
            </a:r>
          </a:p>
          <a:p>
            <a:pPr marL="228594" indent="-228594">
              <a:buClr>
                <a:srgbClr val="2A95B7"/>
              </a:buClr>
              <a:buFont typeface="Sniglet"/>
              <a:buChar char="+"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28594" indent="-228594">
              <a:buClr>
                <a:srgbClr val="2A95B7"/>
              </a:buClr>
              <a:buFont typeface="Sniglet"/>
              <a:buChar char="+"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Amb menú desplegable per </a:t>
            </a:r>
            <a:r>
              <a:rPr lang="ca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limitar la cerca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un camp específic.</a:t>
            </a:r>
          </a:p>
          <a:p>
            <a:pPr marL="228594" indent="-228594">
              <a:buClr>
                <a:srgbClr val="2A95B7"/>
              </a:buClr>
              <a:buFont typeface="Sniglet"/>
              <a:buChar char="+"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28594" indent="-228594">
              <a:buClr>
                <a:srgbClr val="2A95B7"/>
              </a:buClr>
              <a:buFont typeface="Sniglet"/>
              <a:buChar char="+"/>
            </a:pP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Fa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 </a:t>
            </a:r>
            <a:r>
              <a:rPr lang="ca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cerca a la carpeta on </a:t>
            </a:r>
            <a:r>
              <a:rPr lang="ca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estem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situats.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Shape 209"/>
          <p:cNvSpPr txBox="1">
            <a:spLocks/>
          </p:cNvSpPr>
          <p:nvPr/>
        </p:nvSpPr>
        <p:spPr>
          <a:xfrm>
            <a:off x="3215680" y="333375"/>
            <a:ext cx="5543681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Buscar - localitzar</a:t>
            </a:r>
            <a:endParaRPr lang="en" sz="5333" b="1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31" y="2308618"/>
            <a:ext cx="4451195" cy="21670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1977830" y="1683782"/>
            <a:ext cx="8626375" cy="28257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Citar i referenciar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47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"/>
          <a:stretch/>
        </p:blipFill>
        <p:spPr>
          <a:xfrm>
            <a:off x="405467" y="1493147"/>
            <a:ext cx="7379324" cy="42587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7" y="2131919"/>
            <a:ext cx="4507193" cy="4017281"/>
          </a:xfrm>
          <a:prstGeom prst="rect">
            <a:avLst/>
          </a:prstGeom>
        </p:spPr>
      </p:pic>
      <p:sp>
        <p:nvSpPr>
          <p:cNvPr id="3" name="Rectangle arrodonit 2"/>
          <p:cNvSpPr/>
          <p:nvPr/>
        </p:nvSpPr>
        <p:spPr>
          <a:xfrm>
            <a:off x="977945" y="2346296"/>
            <a:ext cx="2409953" cy="29234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" name="Shape 209"/>
          <p:cNvSpPr txBox="1">
            <a:spLocks/>
          </p:cNvSpPr>
          <p:nvPr/>
        </p:nvSpPr>
        <p:spPr>
          <a:xfrm>
            <a:off x="2783632" y="314325"/>
            <a:ext cx="7003725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Estils de citació</a:t>
            </a:r>
            <a:endParaRPr lang="en" sz="5333" b="1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7499192" y="3383271"/>
            <a:ext cx="2756598" cy="276659"/>
          </a:xfrm>
          <a:prstGeom prst="roundRect">
            <a:avLst/>
          </a:prstGeom>
          <a:noFill/>
          <a:ln w="25400">
            <a:solidFill>
              <a:srgbClr val="962A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" name="Rectangle arrodonit 5"/>
          <p:cNvSpPr/>
          <p:nvPr/>
        </p:nvSpPr>
        <p:spPr>
          <a:xfrm>
            <a:off x="3387898" y="4416797"/>
            <a:ext cx="2409953" cy="29234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Rectangle arrodonit 6"/>
          <p:cNvSpPr/>
          <p:nvPr/>
        </p:nvSpPr>
        <p:spPr>
          <a:xfrm>
            <a:off x="977946" y="1711896"/>
            <a:ext cx="429938" cy="159662"/>
          </a:xfrm>
          <a:prstGeom prst="roundRect">
            <a:avLst/>
          </a:prstGeom>
          <a:noFill/>
          <a:ln w="254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ctangle arrodonit 7"/>
          <p:cNvSpPr/>
          <p:nvPr/>
        </p:nvSpPr>
        <p:spPr>
          <a:xfrm>
            <a:off x="7457101" y="5048828"/>
            <a:ext cx="1277257" cy="273551"/>
          </a:xfrm>
          <a:prstGeom prst="roundRect">
            <a:avLst/>
          </a:prstGeom>
          <a:noFill/>
          <a:ln w="25400">
            <a:solidFill>
              <a:srgbClr val="962A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641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1"/>
          <p:cNvGrpSpPr/>
          <p:nvPr/>
        </p:nvGrpSpPr>
        <p:grpSpPr>
          <a:xfrm>
            <a:off x="1212903" y="1653812"/>
            <a:ext cx="3967917" cy="3927291"/>
            <a:chOff x="352319" y="840648"/>
            <a:chExt cx="2975938" cy="2945468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319" y="840648"/>
              <a:ext cx="2975938" cy="294546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</p:pic>
        <p:sp>
          <p:nvSpPr>
            <p:cNvPr id="4" name="Rectangle 3"/>
            <p:cNvSpPr/>
            <p:nvPr/>
          </p:nvSpPr>
          <p:spPr>
            <a:xfrm>
              <a:off x="1428750" y="2126318"/>
              <a:ext cx="1899507" cy="618057"/>
            </a:xfrm>
            <a:prstGeom prst="rect">
              <a:avLst/>
            </a:pr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4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0791" y="1333499"/>
              <a:ext cx="1807465" cy="489765"/>
            </a:xfrm>
            <a:prstGeom prst="rect">
              <a:avLst/>
            </a:pr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400"/>
            </a:p>
          </p:txBody>
        </p:sp>
      </p:grpSp>
      <p:sp>
        <p:nvSpPr>
          <p:cNvPr id="6" name="QuadreDeText 5"/>
          <p:cNvSpPr txBox="1"/>
          <p:nvPr/>
        </p:nvSpPr>
        <p:spPr>
          <a:xfrm>
            <a:off x="5839879" y="3075699"/>
            <a:ext cx="5974080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Disponible per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Microsoft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Word (Windows, Mac), </a:t>
            </a:r>
            <a:r>
              <a:rPr lang="ca-E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LibreOffice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a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Actualment només es pot instal·lar des </a:t>
            </a:r>
            <a:r>
              <a:rPr lang="ca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del </a:t>
            </a:r>
            <a:r>
              <a:rPr lang="ca-ES" sz="2200" b="1" dirty="0">
                <a:solidFill>
                  <a:schemeClr val="accent1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Mendeley </a:t>
            </a:r>
            <a:r>
              <a:rPr lang="ca-ES" sz="2200" b="1" i="1" dirty="0">
                <a:solidFill>
                  <a:schemeClr val="accent1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Desktop</a:t>
            </a:r>
            <a:r>
              <a:rPr lang="ca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.</a:t>
            </a:r>
          </a:p>
        </p:txBody>
      </p:sp>
      <p:sp>
        <p:nvSpPr>
          <p:cNvPr id="7" name="Shape 209"/>
          <p:cNvSpPr txBox="1">
            <a:spLocks/>
          </p:cNvSpPr>
          <p:nvPr/>
        </p:nvSpPr>
        <p:spPr>
          <a:xfrm>
            <a:off x="4745502" y="1653812"/>
            <a:ext cx="7068457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Word Plug-in</a:t>
            </a:r>
          </a:p>
        </p:txBody>
      </p:sp>
      <p:sp>
        <p:nvSpPr>
          <p:cNvPr id="8" name="Rectangle arrodonit 7"/>
          <p:cNvSpPr/>
          <p:nvPr/>
        </p:nvSpPr>
        <p:spPr>
          <a:xfrm>
            <a:off x="2770867" y="3075699"/>
            <a:ext cx="2409953" cy="29234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9304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62" y="3398283"/>
            <a:ext cx="352252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Permet citar </a:t>
            </a:r>
            <a:r>
              <a:rPr lang="ca-E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fàcilment 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 ràpidament en </a:t>
            </a:r>
            <a:r>
              <a:rPr lang="ca-ES" sz="2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l’estil de citació desitjat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  <a:endParaRPr lang="ca-ES" sz="22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85" y="1273734"/>
            <a:ext cx="8454775" cy="47656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arrodonit 3"/>
          <p:cNvSpPr/>
          <p:nvPr/>
        </p:nvSpPr>
        <p:spPr>
          <a:xfrm>
            <a:off x="5848026" y="1620835"/>
            <a:ext cx="3084958" cy="975419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Shape 209"/>
          <p:cNvSpPr txBox="1">
            <a:spLocks/>
          </p:cNvSpPr>
          <p:nvPr/>
        </p:nvSpPr>
        <p:spPr>
          <a:xfrm>
            <a:off x="367446" y="1886601"/>
            <a:ext cx="3034155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Word </a:t>
            </a:r>
          </a:p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Plug-in</a:t>
            </a:r>
          </a:p>
        </p:txBody>
      </p:sp>
    </p:spTree>
    <p:extLst>
      <p:ext uri="{BB962C8B-B14F-4D97-AF65-F5344CB8AC3E}">
        <p14:creationId xmlns:p14="http://schemas.microsoft.com/office/powerpoint/2010/main" val="23133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57910" y="777783"/>
            <a:ext cx="5773271" cy="5735164"/>
            <a:chOff x="3896609" y="747371"/>
            <a:chExt cx="4329953" cy="4301373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609" y="747371"/>
              <a:ext cx="4329953" cy="430137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Rectangle arrodonit 3"/>
            <p:cNvSpPr/>
            <p:nvPr/>
          </p:nvSpPr>
          <p:spPr>
            <a:xfrm>
              <a:off x="6964439" y="2915602"/>
              <a:ext cx="626806" cy="110613"/>
            </a:xfrm>
            <a:prstGeom prst="round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5" name="Rectangle arrodonit 4"/>
            <p:cNvSpPr/>
            <p:nvPr/>
          </p:nvSpPr>
          <p:spPr>
            <a:xfrm>
              <a:off x="4393910" y="3026215"/>
              <a:ext cx="231057" cy="118229"/>
            </a:xfrm>
            <a:prstGeom prst="round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6" name="Rectangle arrodonit 5"/>
            <p:cNvSpPr/>
            <p:nvPr/>
          </p:nvSpPr>
          <p:spPr>
            <a:xfrm>
              <a:off x="4364873" y="3560881"/>
              <a:ext cx="983225" cy="120445"/>
            </a:xfrm>
            <a:prstGeom prst="round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292407" y="3498848"/>
            <a:ext cx="4775059" cy="206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2A95B7"/>
              </a:buClr>
              <a:buSzPct val="100000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Busca i introdueix la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citació en el text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mentre redactem.</a:t>
            </a:r>
          </a:p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</p:txBody>
      </p:sp>
      <p:sp>
        <p:nvSpPr>
          <p:cNvPr id="8" name="Rectangle arrodonit 13"/>
          <p:cNvSpPr/>
          <p:nvPr/>
        </p:nvSpPr>
        <p:spPr>
          <a:xfrm>
            <a:off x="10289930" y="4529130"/>
            <a:ext cx="236105" cy="160593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angle arrodonit 8"/>
          <p:cNvSpPr/>
          <p:nvPr/>
        </p:nvSpPr>
        <p:spPr>
          <a:xfrm>
            <a:off x="6997905" y="1104153"/>
            <a:ext cx="467833" cy="592583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1" name="Rectangle arrodonit 10"/>
          <p:cNvSpPr/>
          <p:nvPr/>
        </p:nvSpPr>
        <p:spPr>
          <a:xfrm>
            <a:off x="6332016" y="4689723"/>
            <a:ext cx="355589" cy="160595"/>
          </a:xfrm>
          <a:prstGeom prst="roundRect">
            <a:avLst/>
          </a:prstGeom>
          <a:solidFill>
            <a:srgbClr val="FFFF00">
              <a:alpha val="1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2" name="Shape 209"/>
          <p:cNvSpPr txBox="1">
            <a:spLocks/>
          </p:cNvSpPr>
          <p:nvPr/>
        </p:nvSpPr>
        <p:spPr>
          <a:xfrm>
            <a:off x="367446" y="1886601"/>
            <a:ext cx="3034155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Word </a:t>
            </a:r>
          </a:p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Plug-in</a:t>
            </a:r>
          </a:p>
        </p:txBody>
      </p:sp>
    </p:spTree>
    <p:extLst>
      <p:ext uri="{BB962C8B-B14F-4D97-AF65-F5344CB8AC3E}">
        <p14:creationId xmlns:p14="http://schemas.microsoft.com/office/powerpoint/2010/main" val="40965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446" y="3475911"/>
            <a:ext cx="56848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</a:t>
            </a:r>
            <a:r>
              <a:rPr lang="ca-ES" sz="2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Confecciona </a:t>
            </a:r>
            <a:r>
              <a:rPr lang="ca-ES" sz="2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 bibliografia </a:t>
            </a:r>
            <a:r>
              <a:rPr lang="ca-ES" sz="22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amb els materials citats</a:t>
            </a:r>
            <a:r>
              <a:rPr lang="ca-ES" sz="2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endParaRPr lang="ca-ES" sz="8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28594" indent="-228594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 smtClean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Podem </a:t>
            </a:r>
            <a:r>
              <a:rPr lang="ca-ES" sz="2200" b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afegir-hi altres referències no citades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al text copiant-les des del </a:t>
            </a:r>
            <a:r>
              <a:rPr lang="ca-ES" sz="2200" i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Desktop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. </a:t>
            </a:r>
          </a:p>
        </p:txBody>
      </p:sp>
      <p:grpSp>
        <p:nvGrpSpPr>
          <p:cNvPr id="3" name="Agrupa 2"/>
          <p:cNvGrpSpPr/>
          <p:nvPr/>
        </p:nvGrpSpPr>
        <p:grpSpPr>
          <a:xfrm>
            <a:off x="6120384" y="990647"/>
            <a:ext cx="5773271" cy="5486902"/>
            <a:chOff x="4590288" y="742986"/>
            <a:chExt cx="4329953" cy="4115177"/>
          </a:xfrm>
        </p:grpSpPr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288" y="746368"/>
              <a:ext cx="4329953" cy="411179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tg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" t="469" r="1217" b="82539"/>
            <a:stretch/>
          </p:blipFill>
          <p:spPr>
            <a:xfrm>
              <a:off x="4612675" y="742986"/>
              <a:ext cx="4301010" cy="733647"/>
            </a:xfrm>
            <a:prstGeom prst="rect">
              <a:avLst/>
            </a:prstGeom>
            <a:effectLst/>
          </p:spPr>
        </p:pic>
      </p:grpSp>
      <p:sp>
        <p:nvSpPr>
          <p:cNvPr id="6" name="Rectangle arrodonit 5"/>
          <p:cNvSpPr/>
          <p:nvPr/>
        </p:nvSpPr>
        <p:spPr>
          <a:xfrm>
            <a:off x="8261967" y="1373420"/>
            <a:ext cx="1105785" cy="14483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Shape 209"/>
          <p:cNvSpPr txBox="1">
            <a:spLocks/>
          </p:cNvSpPr>
          <p:nvPr/>
        </p:nvSpPr>
        <p:spPr>
          <a:xfrm>
            <a:off x="367446" y="1886601"/>
            <a:ext cx="3034155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Word </a:t>
            </a:r>
          </a:p>
          <a:p>
            <a:pPr algn="ctr"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Plug-in</a:t>
            </a:r>
          </a:p>
        </p:txBody>
      </p:sp>
    </p:spTree>
    <p:extLst>
      <p:ext uri="{BB962C8B-B14F-4D97-AF65-F5344CB8AC3E}">
        <p14:creationId xmlns:p14="http://schemas.microsoft.com/office/powerpoint/2010/main" val="2971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70" y="1832461"/>
            <a:ext cx="4545685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2A95B7"/>
              </a:buClr>
              <a:buSzPct val="100000"/>
            </a:pP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Per </a:t>
            </a:r>
            <a:r>
              <a:rPr lang="ca-ES" sz="2200" b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afegir referències no citades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a qualsevol </a:t>
            </a:r>
            <a:r>
              <a:rPr lang="ca-ES" sz="2200" dirty="0" smtClean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text:</a:t>
            </a:r>
          </a:p>
          <a:p>
            <a:pPr>
              <a:buClr>
                <a:srgbClr val="2A95B7"/>
              </a:buClr>
              <a:buSzPct val="100000"/>
            </a:pPr>
            <a:endParaRPr lang="ca-ES" sz="2200" dirty="0" smtClean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 smtClean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Seleccionar les referències a la biblioteca.</a:t>
            </a: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</a:t>
            </a:r>
            <a:r>
              <a:rPr lang="ca-ES" sz="2200" dirty="0" smtClean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Clicar amb 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el </a:t>
            </a:r>
            <a:r>
              <a:rPr lang="ca-ES" sz="2200" b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botó dret del ratolí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per obrir el menú.</a:t>
            </a: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Triar: </a:t>
            </a:r>
            <a:r>
              <a:rPr lang="ca-ES" sz="2200" i="1" dirty="0" err="1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Copy</a:t>
            </a:r>
            <a:r>
              <a:rPr lang="ca-ES" sz="2200" i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as </a:t>
            </a:r>
            <a:r>
              <a:rPr lang="ca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&gt;</a:t>
            </a:r>
            <a:r>
              <a:rPr lang="ca-ES" sz="2200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</a:t>
            </a:r>
            <a:r>
              <a:rPr lang="ca-ES" sz="2200" i="1" dirty="0" err="1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Formatted</a:t>
            </a:r>
            <a:r>
              <a:rPr lang="ca-ES" sz="2200" i="1" dirty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 </a:t>
            </a:r>
            <a:r>
              <a:rPr lang="ca-ES" sz="2200" i="1" dirty="0" smtClean="0">
                <a:solidFill>
                  <a:srgbClr val="434343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Sniglet"/>
              </a:rPr>
              <a:t>Citation.</a:t>
            </a:r>
            <a:endParaRPr lang="ca-ES" sz="2200" i="1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  <a:p>
            <a:pPr marL="228594" indent="-228594">
              <a:buClr>
                <a:srgbClr val="2A95B7"/>
              </a:buClr>
              <a:buSzPct val="100000"/>
              <a:buFont typeface="Sniglet"/>
              <a:buChar char="+"/>
            </a:pPr>
            <a:endParaRPr lang="ca-ES" sz="2200" dirty="0">
              <a:solidFill>
                <a:srgbClr val="434343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Sniglet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/>
          <a:stretch/>
        </p:blipFill>
        <p:spPr>
          <a:xfrm>
            <a:off x="4907078" y="1437418"/>
            <a:ext cx="6787587" cy="4550027"/>
          </a:xfrm>
          <a:prstGeom prst="rect">
            <a:avLst/>
          </a:prstGeom>
        </p:spPr>
      </p:pic>
      <p:sp>
        <p:nvSpPr>
          <p:cNvPr id="4" name="Rectangle arrodonit 3"/>
          <p:cNvSpPr/>
          <p:nvPr/>
        </p:nvSpPr>
        <p:spPr>
          <a:xfrm>
            <a:off x="5015880" y="4293096"/>
            <a:ext cx="3295580" cy="360040"/>
          </a:xfrm>
          <a:prstGeom prst="roundRect">
            <a:avLst/>
          </a:prstGeom>
          <a:noFill/>
          <a:ln w="381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/>
              <a:t> </a:t>
            </a:r>
            <a:endParaRPr lang="es-ES" sz="2400" dirty="0"/>
          </a:p>
        </p:txBody>
      </p:sp>
      <p:sp>
        <p:nvSpPr>
          <p:cNvPr id="5" name="Rectangle arrodonit 4"/>
          <p:cNvSpPr/>
          <p:nvPr/>
        </p:nvSpPr>
        <p:spPr>
          <a:xfrm>
            <a:off x="10218416" y="3212976"/>
            <a:ext cx="1476250" cy="216024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6" name="Rectangle arrodonit 5"/>
          <p:cNvSpPr/>
          <p:nvPr/>
        </p:nvSpPr>
        <p:spPr>
          <a:xfrm>
            <a:off x="8311460" y="3212976"/>
            <a:ext cx="1833776" cy="216024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07104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1977830" y="1744164"/>
            <a:ext cx="8201892" cy="28257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Col·laborar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88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3567785" y="95250"/>
            <a:ext cx="4844001" cy="100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4800" b="0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4800" b="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en" sz="5333" dirty="0">
                <a:latin typeface="Leelawadee UI" panose="020B0502040204020203" pitchFamily="34" charset="-34"/>
                <a:cs typeface="Leelawadee UI" panose="020B0502040204020203" pitchFamily="34" charset="-34"/>
              </a:rPr>
              <a:t>Crear grups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3230079" y="1275148"/>
            <a:ext cx="8552347" cy="5369358"/>
            <a:chOff x="2175971" y="871356"/>
            <a:chExt cx="6741576" cy="4265077"/>
          </a:xfrm>
        </p:grpSpPr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5971" y="871356"/>
              <a:ext cx="6741576" cy="426507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arrodonit 6"/>
            <p:cNvSpPr/>
            <p:nvPr/>
          </p:nvSpPr>
          <p:spPr>
            <a:xfrm>
              <a:off x="2175971" y="2346967"/>
              <a:ext cx="1268031" cy="1075335"/>
            </a:xfrm>
            <a:prstGeom prst="roundRect">
              <a:avLst/>
            </a:prstGeom>
            <a:noFill/>
            <a:ln w="38100">
              <a:solidFill>
                <a:srgbClr val="962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cxnSp>
          <p:nvCxnSpPr>
            <p:cNvPr id="8" name="Connector de fletxa recta 7"/>
            <p:cNvCxnSpPr/>
            <p:nvPr/>
          </p:nvCxnSpPr>
          <p:spPr>
            <a:xfrm flipV="1">
              <a:off x="6837750" y="4127952"/>
              <a:ext cx="669861" cy="451726"/>
            </a:xfrm>
            <a:prstGeom prst="straightConnector1">
              <a:avLst/>
            </a:prstGeom>
            <a:ln w="38100">
              <a:solidFill>
                <a:srgbClr val="962A4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hape 61"/>
          <p:cNvSpPr txBox="1">
            <a:spLocks/>
          </p:cNvSpPr>
          <p:nvPr/>
        </p:nvSpPr>
        <p:spPr>
          <a:xfrm>
            <a:off x="114548" y="2667665"/>
            <a:ext cx="3028751" cy="2409160"/>
          </a:xfrm>
          <a:prstGeom prst="rect">
            <a:avLst/>
          </a:prstGeom>
          <a:noFill/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 poden crear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grups privats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 compartir bibliografia i </a:t>
            </a:r>
            <a:r>
              <a:rPr lang="ca-ES" sz="2200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anotar        els PDF </a:t>
            </a:r>
            <a:r>
              <a:rPr lang="ca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conjuntament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6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6"/>
          <p:cNvSpPr txBox="1">
            <a:spLocks/>
          </p:cNvSpPr>
          <p:nvPr/>
        </p:nvSpPr>
        <p:spPr>
          <a:xfrm>
            <a:off x="295071" y="2263431"/>
            <a:ext cx="5452917" cy="230315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Mendeley és un gestor de referències </a:t>
            </a:r>
            <a:r>
              <a:rPr lang="ca-ES" altLang="es-ES" sz="22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gratuït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que permet buscar, </a:t>
            </a:r>
            <a:r>
              <a:rPr lang="ca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recollir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</a:t>
            </a:r>
            <a:r>
              <a:rPr lang="ca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gestionar, compartir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</a:t>
            </a:r>
            <a:r>
              <a:rPr lang="ca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llegir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</a:t>
            </a:r>
            <a:r>
              <a:rPr lang="ca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anotar 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</a:t>
            </a:r>
            <a:r>
              <a:rPr lang="ca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citar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els documents de recerca.</a:t>
            </a:r>
            <a:endParaRPr lang="ca-ES" altLang="es-ES" sz="2200" dirty="0">
              <a:solidFill>
                <a:schemeClr val="tx1">
                  <a:lumMod val="75000"/>
                  <a:lumOff val="25000"/>
                </a:schemeClr>
              </a:solidFill>
              <a:latin typeface="Lucida Sans" panose="020B0602030504020204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0" y="5230877"/>
            <a:ext cx="1207008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585" indent="-304792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Existeixen molts altres bons gestors de bibliografia com </a:t>
            </a:r>
            <a:r>
              <a:rPr lang="ca-ES" altLang="es-E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Zotero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 </a:t>
            </a:r>
            <a:r>
              <a:rPr lang="ca-ES" altLang="es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(open </a:t>
            </a:r>
            <a:r>
              <a:rPr lang="ca-ES" altLang="es-E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source</a:t>
            </a:r>
            <a:r>
              <a:rPr lang="ca-ES" altLang="es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),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 </a:t>
            </a:r>
            <a:r>
              <a:rPr lang="ca-ES" altLang="es-E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Citavi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, etc.</a:t>
            </a:r>
          </a:p>
          <a:p>
            <a:pPr marL="609585" indent="-304792">
              <a:lnSpc>
                <a:spcPct val="150000"/>
              </a:lnSpc>
              <a:buClr>
                <a:srgbClr val="2A95B7"/>
              </a:buClr>
              <a:buSzPct val="100000"/>
              <a:buFont typeface="Sniglet"/>
              <a:buChar char="+"/>
            </a:pP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A </a:t>
            </a:r>
            <a:r>
              <a:rPr lang="ca-ES" altLang="es-ES" sz="2200" dirty="0">
                <a:solidFill>
                  <a:srgbClr val="2A95B7"/>
                </a:solidFill>
                <a:latin typeface="Leelawadee UI"/>
                <a:cs typeface="Leelawadee UI"/>
              </a:rPr>
              <a:t>Mendeley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 hi tenim un </a:t>
            </a:r>
            <a:r>
              <a:rPr lang="ca-ES" altLang="es-ES" sz="2200" dirty="0">
                <a:solidFill>
                  <a:srgbClr val="2A95B7"/>
                </a:solidFill>
                <a:latin typeface="Leelawadee UI"/>
                <a:cs typeface="Leelawadee UI"/>
                <a:hlinkClick r:id="rId2"/>
              </a:rPr>
              <a:t>accés institucional</a:t>
            </a:r>
            <a:r>
              <a:rPr lang="ca-ES" altLang="es-ES" sz="2200" dirty="0">
                <a:solidFill>
                  <a:srgbClr val="2A95B7"/>
                </a:solidFill>
                <a:latin typeface="Leelawadee UI"/>
                <a:cs typeface="Leelawadee UI"/>
              </a:rPr>
              <a:t> 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/>
                <a:cs typeface="Leelawadee UI"/>
              </a:rPr>
              <a:t>per a membres de la Universitat de Barcelona.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/>
              <a:cs typeface="Leelawadee UI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59" y="1566217"/>
            <a:ext cx="6032741" cy="3032605"/>
          </a:xfrm>
          <a:prstGeom prst="rect">
            <a:avLst/>
          </a:prstGeom>
        </p:spPr>
      </p:pic>
      <p:sp>
        <p:nvSpPr>
          <p:cNvPr id="5" name="QuadreDeText 4"/>
          <p:cNvSpPr txBox="1"/>
          <p:nvPr/>
        </p:nvSpPr>
        <p:spPr>
          <a:xfrm>
            <a:off x="1398951" y="1231082"/>
            <a:ext cx="3245156" cy="9130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5300" dirty="0">
                <a:solidFill>
                  <a:srgbClr val="2A95B7"/>
                </a:solidFill>
                <a:latin typeface="Leelawadee UI"/>
                <a:cs typeface="Leelawadee UI"/>
              </a:rPr>
              <a:t>Mendeley</a:t>
            </a:r>
          </a:p>
        </p:txBody>
      </p:sp>
    </p:spTree>
    <p:extLst>
      <p:ext uri="{BB962C8B-B14F-4D97-AF65-F5344CB8AC3E}">
        <p14:creationId xmlns:p14="http://schemas.microsoft.com/office/powerpoint/2010/main" val="9584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/>
          </p:cNvSpPr>
          <p:nvPr/>
        </p:nvSpPr>
        <p:spPr>
          <a:xfrm>
            <a:off x="382185" y="2020374"/>
            <a:ext cx="5759920" cy="4304432"/>
          </a:xfrm>
          <a:prstGeom prst="rect">
            <a:avLst/>
          </a:prstGeom>
        </p:spPr>
        <p:txBody>
          <a:bodyPr vert="horz" lIns="121900" tIns="121900" rIns="121900" bIns="121900" numCol="1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200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Library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- accedir, actualitzar i gestionar la biblioteca personal de referències.</a:t>
            </a:r>
          </a:p>
          <a:p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ca-ES" sz="2200" b="1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Suggestions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-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notificacions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 publicacions a partir dels documents desats a la nostra biblioteca i altres factors del perfil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 Es pot desactivar.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0" indent="0">
              <a:buNone/>
            </a:pP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r>
              <a:rPr lang="ca-ES" sz="2200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Search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– cerca al catàleg de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Mendeley i en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molts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casos es pot accedir </a:t>
            </a:r>
            <a:r>
              <a:rPr lang="ca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als </a:t>
            </a:r>
            <a:r>
              <a:rPr lang="ca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documents.</a:t>
            </a:r>
            <a:endParaRPr lang="ca-ES" sz="22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Shape 209"/>
          <p:cNvSpPr txBox="1">
            <a:spLocks/>
          </p:cNvSpPr>
          <p:nvPr/>
        </p:nvSpPr>
        <p:spPr>
          <a:xfrm>
            <a:off x="3728672" y="333375"/>
            <a:ext cx="4826866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Mendeley Web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58" y="2204763"/>
            <a:ext cx="5525611" cy="3419409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96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 txBox="1">
            <a:spLocks/>
          </p:cNvSpPr>
          <p:nvPr/>
        </p:nvSpPr>
        <p:spPr>
          <a:xfrm>
            <a:off x="1977830" y="1683782"/>
            <a:ext cx="8201892" cy="28257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Novetats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48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9"/>
          <p:cNvSpPr txBox="1">
            <a:spLocks/>
          </p:cNvSpPr>
          <p:nvPr/>
        </p:nvSpPr>
        <p:spPr>
          <a:xfrm>
            <a:off x="3546056" y="304800"/>
            <a:ext cx="5795055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Noves aplicacions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4325" y="1471014"/>
            <a:ext cx="8301317" cy="47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  <a:sym typeface="Arial"/>
              </a:rPr>
              <a:t>Fins ara:</a:t>
            </a:r>
          </a:p>
          <a:p>
            <a:pPr marL="228594" indent="-228594"/>
            <a:endParaRPr lang="ca-ES" sz="15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  <a:sym typeface="Arial"/>
            </a:endParaRP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933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Mendeley Desktop</a:t>
            </a: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933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Web </a:t>
            </a:r>
            <a:r>
              <a:rPr lang="ca-ES" sz="29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Importer</a:t>
            </a:r>
            <a:r>
              <a:rPr lang="ca-ES" sz="2933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9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Plug</a:t>
            </a:r>
            <a:r>
              <a:rPr lang="ca-ES" sz="2933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-in per a Word</a:t>
            </a:r>
          </a:p>
          <a:p>
            <a:pPr marL="304792">
              <a:buNone/>
            </a:pPr>
            <a:endParaRPr lang="ca-ES" sz="28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None/>
            </a:pPr>
            <a:r>
              <a:rPr lang="ca-ES" sz="2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Novetats en desenvolupament:</a:t>
            </a:r>
          </a:p>
          <a:p>
            <a:pPr>
              <a:buNone/>
            </a:pPr>
            <a:endParaRPr lang="ca-ES" sz="1500" dirty="0">
              <a:solidFill>
                <a:srgbClr val="000000">
                  <a:lumMod val="75000"/>
                  <a:lumOff val="25000"/>
                </a:srgbClr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</a:endParaRP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Reference Manager </a:t>
            </a: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Web </a:t>
            </a:r>
            <a:r>
              <a:rPr lang="ca-ES" sz="2800" dirty="0" err="1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Importer</a:t>
            </a:r>
            <a:endParaRPr lang="ca-ES" sz="2800" dirty="0">
              <a:solidFill>
                <a:srgbClr val="2A95B7"/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</a:endParaRPr>
          </a:p>
          <a:p>
            <a:pPr marL="2133593" lvl="3" indent="-457200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Mendeley </a:t>
            </a:r>
            <a:r>
              <a:rPr lang="ca-ES" sz="2800" dirty="0" err="1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Cite</a:t>
            </a:r>
            <a:r>
              <a:rPr lang="ca-ES" sz="2800" dirty="0">
                <a:solidFill>
                  <a:srgbClr val="2A95B7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 </a:t>
            </a:r>
            <a:r>
              <a:rPr lang="ca-ES" sz="2800" dirty="0">
                <a:solidFill>
                  <a:schemeClr val="tx2"/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(</a:t>
            </a:r>
            <a:r>
              <a:rPr lang="ca-ES" sz="28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Add</a:t>
            </a:r>
            <a:r>
              <a:rPr lang="ca-ES" sz="2800" dirty="0">
                <a:solidFill>
                  <a:srgbClr val="000000">
                    <a:lumMod val="75000"/>
                    <a:lumOff val="25000"/>
                  </a:srgbClr>
                </a:solidFill>
                <a:latin typeface="Leelawadee UI" panose="020B0502040204020203" pitchFamily="34" charset="-34"/>
                <a:ea typeface="Arial"/>
                <a:cs typeface="Leelawadee UI" panose="020B0502040204020203" pitchFamily="34" charset="-34"/>
              </a:rPr>
              <a:t>-on per a Word)</a:t>
            </a:r>
            <a:endParaRPr lang="ca-ES" sz="2800" dirty="0">
              <a:solidFill>
                <a:srgbClr val="2A95B7"/>
              </a:solidFill>
              <a:latin typeface="Leelawadee UI" panose="020B0502040204020203" pitchFamily="34" charset="-34"/>
              <a:ea typeface="Arial"/>
              <a:cs typeface="Leelawadee UI" panose="020B0502040204020203" pitchFamily="34" charset="-34"/>
            </a:endParaRPr>
          </a:p>
          <a:p>
            <a:pPr marL="480">
              <a:spcAft>
                <a:spcPts val="1065"/>
              </a:spcAft>
              <a:buClr>
                <a:srgbClr val="000000"/>
              </a:buClr>
            </a:pPr>
            <a:endParaRPr lang="ca-ES" b="1" spc="-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176216" y="180975"/>
            <a:ext cx="7548541" cy="894403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Nou </a:t>
            </a:r>
            <a:r>
              <a:rPr lang="en" sz="5333" i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Reference Manager</a:t>
            </a:r>
          </a:p>
        </p:txBody>
      </p:sp>
      <p:sp>
        <p:nvSpPr>
          <p:cNvPr id="3" name="Shape 91"/>
          <p:cNvSpPr txBox="1">
            <a:spLocks/>
          </p:cNvSpPr>
          <p:nvPr/>
        </p:nvSpPr>
        <p:spPr>
          <a:xfrm>
            <a:off x="6466113" y="1567682"/>
            <a:ext cx="5564519" cy="4805565"/>
          </a:xfrm>
          <a:prstGeom prst="rect">
            <a:avLst/>
          </a:prstGeom>
          <a:noFill/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La nova </a:t>
            </a:r>
            <a:r>
              <a:rPr lang="en" sz="2200" dirty="0">
                <a:solidFill>
                  <a:srgbClr val="962A44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aplicació d’escriptori</a:t>
            </a: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, ja disponible, que substituirà l’actual Mendeley </a:t>
            </a:r>
            <a:r>
              <a:rPr lang="en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Desktop</a:t>
            </a: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" sz="22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Algunes funcionalitats del </a:t>
            </a:r>
            <a:r>
              <a:rPr lang="ca-ES" altLang="es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Desktop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no es troben encara al nou </a:t>
            </a:r>
            <a:r>
              <a:rPr lang="ca-ES" altLang="es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Reference </a:t>
            </a:r>
            <a:r>
              <a:rPr lang="ca-ES" altLang="es-E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Manager.</a:t>
            </a:r>
            <a:endParaRPr lang="ca-ES" altLang="es-ES" sz="2200" i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alt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(Per exemple: </a:t>
            </a:r>
            <a:r>
              <a:rPr lang="ca-ES" alt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canviar la llengua a l’estil de citació).</a:t>
            </a:r>
            <a:endParaRPr lang="en" sz="2000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316884" y="1852530"/>
            <a:ext cx="5844617" cy="4556898"/>
            <a:chOff x="292447" y="1393012"/>
            <a:chExt cx="4383463" cy="3417673"/>
          </a:xfrm>
        </p:grpSpPr>
        <p:sp>
          <p:nvSpPr>
            <p:cNvPr id="5" name="Shape 208"/>
            <p:cNvSpPr/>
            <p:nvPr/>
          </p:nvSpPr>
          <p:spPr>
            <a:xfrm>
              <a:off x="292447" y="1393012"/>
              <a:ext cx="4383463" cy="3390538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2A95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6" name="Imatge 5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052" y="1489928"/>
              <a:ext cx="4167290" cy="257502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86946" y="4299348"/>
              <a:ext cx="1638783" cy="51133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705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320287" y="190500"/>
            <a:ext cx="7548541" cy="841047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Nou Mendeley </a:t>
            </a:r>
            <a:r>
              <a:rPr lang="en" sz="5333" i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Cite</a:t>
            </a:r>
          </a:p>
        </p:txBody>
      </p:sp>
      <p:sp>
        <p:nvSpPr>
          <p:cNvPr id="3" name="Shape 91"/>
          <p:cNvSpPr txBox="1">
            <a:spLocks/>
          </p:cNvSpPr>
          <p:nvPr/>
        </p:nvSpPr>
        <p:spPr>
          <a:xfrm>
            <a:off x="6682646" y="1812981"/>
            <a:ext cx="5044898" cy="3071558"/>
          </a:xfrm>
          <a:prstGeom prst="rect">
            <a:avLst/>
          </a:prstGeom>
          <a:noFill/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" sz="22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Mendeley </a:t>
            </a:r>
            <a:r>
              <a:rPr lang="en" sz="2200" b="1" i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Cite</a:t>
            </a:r>
            <a:r>
              <a:rPr lang="en" sz="22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 </a:t>
            </a:r>
            <a:r>
              <a:rPr lang="en" sz="2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és la nova </a:t>
            </a: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extensió</a:t>
            </a:r>
            <a:r>
              <a:rPr lang="en" sz="2200" b="1" dirty="0">
                <a:solidFill>
                  <a:srgbClr val="C00000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e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per a Word</a:t>
            </a:r>
            <a:r>
              <a:rPr lang="en" sz="22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" sz="2200" b="1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a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Algunes 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funcionalitats del </a:t>
            </a:r>
            <a:r>
              <a:rPr lang="ca-ES" altLang="es-E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plug</a:t>
            </a:r>
            <a:r>
              <a:rPr lang="ca-ES" altLang="es-E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-in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no </a:t>
            </a:r>
            <a:r>
              <a:rPr lang="ca-ES" alt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es troben encara 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 nou </a:t>
            </a:r>
            <a:r>
              <a:rPr lang="ca-ES" altLang="es-ES" sz="2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Cite</a:t>
            </a:r>
            <a:r>
              <a:rPr lang="ca-ES" alt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.</a:t>
            </a:r>
            <a:endParaRPr lang="en" sz="2200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461571" y="1628744"/>
            <a:ext cx="5844617" cy="4558223"/>
            <a:chOff x="292447" y="1393012"/>
            <a:chExt cx="4383463" cy="3418667"/>
          </a:xfrm>
        </p:grpSpPr>
        <p:sp>
          <p:nvSpPr>
            <p:cNvPr id="5" name="Shape 208"/>
            <p:cNvSpPr/>
            <p:nvPr/>
          </p:nvSpPr>
          <p:spPr>
            <a:xfrm>
              <a:off x="292447" y="1393012"/>
              <a:ext cx="4383463" cy="3390538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2A95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86946" y="4299348"/>
              <a:ext cx="1638783" cy="512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8565" y="1569027"/>
              <a:ext cx="4009916" cy="251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9" y="1733563"/>
              <a:ext cx="3932641" cy="2237008"/>
            </a:xfrm>
            <a:prstGeom prst="rect">
              <a:avLst/>
            </a:prstGeom>
          </p:spPr>
        </p:pic>
      </p:grpSp>
      <p:sp>
        <p:nvSpPr>
          <p:cNvPr id="9" name="Shape 91"/>
          <p:cNvSpPr txBox="1">
            <a:spLocks/>
          </p:cNvSpPr>
          <p:nvPr/>
        </p:nvSpPr>
        <p:spPr>
          <a:xfrm>
            <a:off x="461572" y="5672236"/>
            <a:ext cx="11265972" cy="1025283"/>
          </a:xfrm>
          <a:prstGeom prst="rect">
            <a:avLst/>
          </a:prstGeom>
          <a:noFill/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Cite</a:t>
            </a:r>
            <a:r>
              <a:rPr lang="e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no és compatible amb documents creats usant el Mendeley Desktop. </a:t>
            </a:r>
            <a:endParaRPr lang="e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Hi ha problemes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l'hora d'afegir l'</a:t>
            </a:r>
            <a:r>
              <a:rPr lang="fr-F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add-in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a les aplicacions d'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Office 365 i Word 2016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utilitzant les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credencials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de la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UB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(s’adjunten instruccions </a:t>
            </a:r>
            <a:r>
              <a:rPr lang="fr-F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al </a:t>
            </a:r>
            <a:r>
              <a:rPr lang="fr-F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final d’aquest document).</a:t>
            </a:r>
            <a:endParaRPr lang="en" sz="1400" b="1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3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1977830" y="1683782"/>
            <a:ext cx="8201892" cy="282578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Per començar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29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9"/>
          <p:cNvSpPr txBox="1">
            <a:spLocks/>
          </p:cNvSpPr>
          <p:nvPr/>
        </p:nvSpPr>
        <p:spPr>
          <a:xfrm>
            <a:off x="3581865" y="342900"/>
            <a:ext cx="5010593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Crear el compte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225143" y="1378286"/>
            <a:ext cx="1978090" cy="3385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769783"/>
            <a:ext cx="8230822" cy="43969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39693" y="1359236"/>
            <a:ext cx="2331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Leelawadee"/>
                <a:hlinkClick r:id="rId3"/>
              </a:rPr>
              <a:t>www.mendeley.com</a:t>
            </a:r>
            <a:r>
              <a:rPr lang="es-ES" sz="1600" dirty="0">
                <a:latin typeface="Leelawadee"/>
                <a:hlinkClick r:id="rId3"/>
              </a:rPr>
              <a:t>/</a:t>
            </a:r>
            <a:endParaRPr lang="es-ES" sz="1600" dirty="0">
              <a:latin typeface="Leelawadee"/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2117766" y="4946186"/>
            <a:ext cx="1830780" cy="502307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8802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arrodonit 12"/>
          <p:cNvSpPr/>
          <p:nvPr/>
        </p:nvSpPr>
        <p:spPr>
          <a:xfrm>
            <a:off x="2124882" y="900271"/>
            <a:ext cx="4847417" cy="3385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3"/>
          <a:stretch/>
        </p:blipFill>
        <p:spPr>
          <a:xfrm>
            <a:off x="986971" y="1449998"/>
            <a:ext cx="6501246" cy="5087124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sp>
        <p:nvSpPr>
          <p:cNvPr id="2" name="Rectangle arrodonit 1"/>
          <p:cNvSpPr/>
          <p:nvPr/>
        </p:nvSpPr>
        <p:spPr>
          <a:xfrm>
            <a:off x="3094182" y="2859618"/>
            <a:ext cx="2141921" cy="482144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Rectangle arrodonit 2"/>
          <p:cNvSpPr/>
          <p:nvPr/>
        </p:nvSpPr>
        <p:spPr>
          <a:xfrm>
            <a:off x="2152649" y="5136658"/>
            <a:ext cx="1226003" cy="1105188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4" name="Rectangle 3"/>
          <p:cNvSpPr/>
          <p:nvPr/>
        </p:nvSpPr>
        <p:spPr>
          <a:xfrm>
            <a:off x="2300725" y="2642262"/>
            <a:ext cx="487673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dirty="0">
              <a:solidFill>
                <a:srgbClr val="2A95B7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4" b="9007"/>
          <a:stretch/>
        </p:blipFill>
        <p:spPr>
          <a:xfrm>
            <a:off x="7093554" y="3214200"/>
            <a:ext cx="4197059" cy="3232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42873" y="3559833"/>
            <a:ext cx="783298" cy="14874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</a:rPr>
              <a:t> 2</a:t>
            </a:r>
          </a:p>
          <a:p>
            <a:endParaRPr lang="es-ES" sz="4533" b="1" dirty="0">
              <a:solidFill>
                <a:srgbClr val="2A95B7"/>
              </a:solidFill>
            </a:endParaRPr>
          </a:p>
        </p:txBody>
      </p:sp>
      <p:sp>
        <p:nvSpPr>
          <p:cNvPr id="7" name="Rectangle arrodonit 6"/>
          <p:cNvSpPr/>
          <p:nvPr/>
        </p:nvSpPr>
        <p:spPr>
          <a:xfrm>
            <a:off x="7967189" y="3559833"/>
            <a:ext cx="1075684" cy="982981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8" name="Connector de fletxa recta 7"/>
          <p:cNvCxnSpPr/>
          <p:nvPr/>
        </p:nvCxnSpPr>
        <p:spPr>
          <a:xfrm>
            <a:off x="5243993" y="2981107"/>
            <a:ext cx="2417412" cy="902102"/>
          </a:xfrm>
          <a:prstGeom prst="straightConnector1">
            <a:avLst/>
          </a:prstGeom>
          <a:ln w="38100">
            <a:solidFill>
              <a:srgbClr val="2A95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52651" y="881221"/>
            <a:ext cx="4940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Leelawadee"/>
                <a:hlinkClick r:id="rId4"/>
              </a:rPr>
              <a:t>https://www.mendeley.com/download-desktop-new/</a:t>
            </a:r>
            <a:endParaRPr lang="es-ES" sz="1600" dirty="0">
              <a:latin typeface="Leelawadee"/>
            </a:endParaRPr>
          </a:p>
        </p:txBody>
      </p:sp>
      <p:sp>
        <p:nvSpPr>
          <p:cNvPr id="10" name="Shape 209"/>
          <p:cNvSpPr txBox="1">
            <a:spLocks/>
          </p:cNvSpPr>
          <p:nvPr/>
        </p:nvSpPr>
        <p:spPr>
          <a:xfrm>
            <a:off x="7863199" y="1681070"/>
            <a:ext cx="4224811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Descarregar</a:t>
            </a:r>
          </a:p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 i instal·lar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9110" y="4899356"/>
            <a:ext cx="487673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3</a:t>
            </a:r>
            <a:endParaRPr lang="es-ES" sz="4533" dirty="0">
              <a:solidFill>
                <a:srgbClr val="2A95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 13"/>
          <p:cNvGrpSpPr/>
          <p:nvPr/>
        </p:nvGrpSpPr>
        <p:grpSpPr>
          <a:xfrm>
            <a:off x="1894119" y="1154943"/>
            <a:ext cx="6792683" cy="5557812"/>
            <a:chOff x="2267342" y="1154943"/>
            <a:chExt cx="6792683" cy="5557812"/>
          </a:xfrm>
        </p:grpSpPr>
        <p:pic>
          <p:nvPicPr>
            <p:cNvPr id="4" name="Imatg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568"/>
            <a:stretch/>
          </p:blipFill>
          <p:spPr>
            <a:xfrm>
              <a:off x="2267343" y="2357106"/>
              <a:ext cx="6792682" cy="4355649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342" y="1158197"/>
              <a:ext cx="5147531" cy="1204956"/>
            </a:xfrm>
            <a:prstGeom prst="rect">
              <a:avLst/>
            </a:prstGeom>
          </p:spPr>
        </p:pic>
        <p:pic>
          <p:nvPicPr>
            <p:cNvPr id="12" name="Imat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861" y="1154943"/>
              <a:ext cx="1726164" cy="1210164"/>
            </a:xfrm>
            <a:prstGeom prst="rect">
              <a:avLst/>
            </a:prstGeom>
          </p:spPr>
        </p:pic>
      </p:grpSp>
      <p:sp>
        <p:nvSpPr>
          <p:cNvPr id="2" name="Shape 209"/>
          <p:cNvSpPr txBox="1">
            <a:spLocks/>
          </p:cNvSpPr>
          <p:nvPr/>
        </p:nvSpPr>
        <p:spPr>
          <a:xfrm>
            <a:off x="1729130" y="247650"/>
            <a:ext cx="9885177" cy="76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Activar </a:t>
            </a: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Mendeley </a:t>
            </a: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Institucional</a:t>
            </a:r>
            <a:endParaRPr lang="en" sz="5333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1258" y="1686692"/>
            <a:ext cx="502860" cy="78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038714" y="1644494"/>
            <a:ext cx="2105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24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Amb </a:t>
            </a:r>
            <a:r>
              <a:rPr lang="en" sz="2400" dirty="0" smtClean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  <a:hlinkClick r:id="rId5"/>
              </a:rPr>
              <a:t>Cercabib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1025" y="5669601"/>
            <a:ext cx="519694" cy="789896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wrap="non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21" name="Shape 209"/>
          <p:cNvSpPr txBox="1">
            <a:spLocks/>
          </p:cNvSpPr>
          <p:nvPr/>
        </p:nvSpPr>
        <p:spPr>
          <a:xfrm>
            <a:off x="9444172" y="1162052"/>
            <a:ext cx="1171839" cy="45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O</a:t>
            </a:r>
            <a:r>
              <a:rPr lang="en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pció </a:t>
            </a:r>
            <a:r>
              <a:rPr lang="en" sz="2000" dirty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1</a:t>
            </a:r>
          </a:p>
        </p:txBody>
      </p:sp>
      <p:sp>
        <p:nvSpPr>
          <p:cNvPr id="22" name="Rectangle arrodonit 21"/>
          <p:cNvSpPr/>
          <p:nvPr/>
        </p:nvSpPr>
        <p:spPr>
          <a:xfrm>
            <a:off x="2860719" y="6008913"/>
            <a:ext cx="2768556" cy="420461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23" name="Imatg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3" r="25540" b="72829"/>
          <a:stretch/>
        </p:blipFill>
        <p:spPr>
          <a:xfrm>
            <a:off x="7550520" y="4247032"/>
            <a:ext cx="4383334" cy="50916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10852972" y="4064601"/>
            <a:ext cx="479618" cy="78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</a:rPr>
              <a:t>3</a:t>
            </a:r>
            <a:endParaRPr lang="es-ES" sz="4533" b="1" dirty="0">
              <a:solidFill>
                <a:srgbClr val="2A95B7"/>
              </a:solidFill>
            </a:endParaRPr>
          </a:p>
        </p:txBody>
      </p:sp>
      <p:sp>
        <p:nvSpPr>
          <p:cNvPr id="27" name="Rectangle arrodonit 26"/>
          <p:cNvSpPr/>
          <p:nvPr/>
        </p:nvSpPr>
        <p:spPr>
          <a:xfrm>
            <a:off x="11334055" y="4297875"/>
            <a:ext cx="579672" cy="350325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28" name="Connector de fletxa recta 27"/>
          <p:cNvCxnSpPr/>
          <p:nvPr/>
        </p:nvCxnSpPr>
        <p:spPr>
          <a:xfrm flipV="1">
            <a:off x="4133850" y="5529590"/>
            <a:ext cx="1717470" cy="614035"/>
          </a:xfrm>
          <a:prstGeom prst="straightConnector1">
            <a:avLst/>
          </a:prstGeom>
          <a:ln w="38100">
            <a:solidFill>
              <a:srgbClr val="2A95B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tg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96" y="5141914"/>
            <a:ext cx="2463620" cy="13979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Connector de fletxa recta 33"/>
          <p:cNvCxnSpPr/>
          <p:nvPr/>
        </p:nvCxnSpPr>
        <p:spPr>
          <a:xfrm flipV="1">
            <a:off x="6955390" y="4799006"/>
            <a:ext cx="895739" cy="391885"/>
          </a:xfrm>
          <a:prstGeom prst="straightConnector1">
            <a:avLst/>
          </a:prstGeom>
          <a:ln w="38100">
            <a:solidFill>
              <a:srgbClr val="2A95B7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 15"/>
          <p:cNvGrpSpPr/>
          <p:nvPr/>
        </p:nvGrpSpPr>
        <p:grpSpPr>
          <a:xfrm>
            <a:off x="2994004" y="1884784"/>
            <a:ext cx="8357958" cy="4692082"/>
            <a:chOff x="2994004" y="1884784"/>
            <a:chExt cx="8357958" cy="4692082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1" r="603" b="26302"/>
            <a:stretch/>
          </p:blipFill>
          <p:spPr>
            <a:xfrm>
              <a:off x="2999182" y="1884784"/>
              <a:ext cx="8352780" cy="4692082"/>
            </a:xfrm>
            <a:prstGeom prst="rect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13" name="Imat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5" t="19175" r="8035" b="9130"/>
            <a:stretch/>
          </p:blipFill>
          <p:spPr>
            <a:xfrm>
              <a:off x="2994004" y="3266319"/>
              <a:ext cx="8316394" cy="3297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512778" y="2028512"/>
              <a:ext cx="2438400" cy="170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  <p:sp>
        <p:nvSpPr>
          <p:cNvPr id="2" name="Shape 209"/>
          <p:cNvSpPr txBox="1">
            <a:spLocks/>
          </p:cNvSpPr>
          <p:nvPr/>
        </p:nvSpPr>
        <p:spPr>
          <a:xfrm>
            <a:off x="1729130" y="257175"/>
            <a:ext cx="9885177" cy="76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Activar </a:t>
            </a: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Mendeley </a:t>
            </a: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Institucional</a:t>
            </a:r>
            <a:endParaRPr lang="en" sz="5333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4422" y="2177845"/>
            <a:ext cx="519694" cy="78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8230" y="2549033"/>
            <a:ext cx="479618" cy="78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</a:rPr>
              <a:t>3</a:t>
            </a:r>
            <a:endParaRPr lang="es-ES" sz="4533" b="1" dirty="0">
              <a:solidFill>
                <a:srgbClr val="2A95B7"/>
              </a:solidFill>
            </a:endParaRPr>
          </a:p>
        </p:txBody>
      </p:sp>
      <p:sp>
        <p:nvSpPr>
          <p:cNvPr id="6" name="Rectangle arrodonit 5"/>
          <p:cNvSpPr/>
          <p:nvPr/>
        </p:nvSpPr>
        <p:spPr>
          <a:xfrm>
            <a:off x="8487848" y="2758830"/>
            <a:ext cx="687127" cy="417823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ctangle arrodonit 7"/>
          <p:cNvSpPr/>
          <p:nvPr/>
        </p:nvSpPr>
        <p:spPr>
          <a:xfrm>
            <a:off x="4745679" y="1877221"/>
            <a:ext cx="1860265" cy="398689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angle 8"/>
          <p:cNvSpPr/>
          <p:nvPr/>
        </p:nvSpPr>
        <p:spPr>
          <a:xfrm>
            <a:off x="6605943" y="1660328"/>
            <a:ext cx="502860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10" name="Rectangle arrodonit 9"/>
          <p:cNvSpPr/>
          <p:nvPr/>
        </p:nvSpPr>
        <p:spPr>
          <a:xfrm>
            <a:off x="2999182" y="2347094"/>
            <a:ext cx="1654951" cy="273279"/>
          </a:xfrm>
          <a:prstGeom prst="roundRect">
            <a:avLst>
              <a:gd name="adj" fmla="val 20964"/>
            </a:avLst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cxnSp>
        <p:nvCxnSpPr>
          <p:cNvPr id="11" name="Connector de fletxa recta 10"/>
          <p:cNvCxnSpPr/>
          <p:nvPr/>
        </p:nvCxnSpPr>
        <p:spPr>
          <a:xfrm flipH="1">
            <a:off x="2364722" y="2599046"/>
            <a:ext cx="634460" cy="667273"/>
          </a:xfrm>
          <a:prstGeom prst="straightConnector1">
            <a:avLst/>
          </a:prstGeom>
          <a:ln w="38100">
            <a:solidFill>
              <a:srgbClr val="2A95B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t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5" y="3278042"/>
            <a:ext cx="2651365" cy="15045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96303" y="1745925"/>
            <a:ext cx="2545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Amb el </a:t>
            </a:r>
            <a:r>
              <a:rPr lang="en" sz="24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  <a:hlinkClick r:id="rId5"/>
              </a:rPr>
              <a:t>Botó SIRE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17" name="Shape 209"/>
          <p:cNvSpPr txBox="1">
            <a:spLocks/>
          </p:cNvSpPr>
          <p:nvPr/>
        </p:nvSpPr>
        <p:spPr>
          <a:xfrm>
            <a:off x="731154" y="1288292"/>
            <a:ext cx="1171839" cy="45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O</a:t>
            </a:r>
            <a:r>
              <a:rPr lang="en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pció 2</a:t>
            </a:r>
            <a:endParaRPr lang="en" sz="2000" dirty="0">
              <a:solidFill>
                <a:schemeClr val="tx2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2996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/>
          </p:cNvSpPr>
          <p:nvPr/>
        </p:nvSpPr>
        <p:spPr>
          <a:xfrm>
            <a:off x="4114518" y="4872097"/>
            <a:ext cx="3786864" cy="1436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0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buFont typeface="Sniglet"/>
              <a:buNone/>
            </a:pPr>
            <a:r>
              <a:rPr lang="en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Extensió per citar </a:t>
            </a:r>
            <a:r>
              <a:rPr lang="es-ES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i</a:t>
            </a:r>
            <a:r>
              <a:rPr lang="en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generar</a:t>
            </a:r>
          </a:p>
          <a:p>
            <a:pPr algn="ctr">
              <a:buFont typeface="Sniglet"/>
              <a:buNone/>
            </a:pPr>
            <a:r>
              <a:rPr lang="en" sz="2200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la bibliografia</a:t>
            </a:r>
          </a:p>
          <a:p>
            <a:pPr lvl="0" algn="ctr">
              <a:buNone/>
            </a:pPr>
            <a:r>
              <a:rPr lang="en" sz="1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(</a:t>
            </a:r>
            <a:r>
              <a:rPr lang="en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Nou: </a:t>
            </a:r>
            <a:r>
              <a:rPr lang="en" sz="1800" i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Cite</a:t>
            </a:r>
            <a:r>
              <a:rPr lang="en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)</a:t>
            </a:r>
            <a:endParaRPr lang="en" sz="1800" dirty="0">
              <a:solidFill>
                <a:srgbClr val="962A4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5" name="image5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81228" y="3783003"/>
            <a:ext cx="1015043" cy="9965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Agrupa 6"/>
          <p:cNvGrpSpPr/>
          <p:nvPr/>
        </p:nvGrpSpPr>
        <p:grpSpPr>
          <a:xfrm>
            <a:off x="590750" y="1883649"/>
            <a:ext cx="3508666" cy="2988448"/>
            <a:chOff x="5098473" y="999793"/>
            <a:chExt cx="3278909" cy="3101152"/>
          </a:xfrm>
          <a:noFill/>
        </p:grpSpPr>
        <p:sp>
          <p:nvSpPr>
            <p:cNvPr id="10" name="Shape 208"/>
            <p:cNvSpPr/>
            <p:nvPr/>
          </p:nvSpPr>
          <p:spPr>
            <a:xfrm>
              <a:off x="5098473" y="999793"/>
              <a:ext cx="3278909" cy="3101152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grpFill/>
            <a:ln w="19050" cap="flat" cmpd="sng">
              <a:solidFill>
                <a:srgbClr val="2A95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576" y="1162625"/>
              <a:ext cx="3036377" cy="2391686"/>
            </a:xfrm>
            <a:prstGeom prst="rect">
              <a:avLst/>
            </a:prstGeom>
            <a:grpFill/>
          </p:spPr>
        </p:pic>
      </p:grpSp>
      <p:sp>
        <p:nvSpPr>
          <p:cNvPr id="8" name="Rectangle 7"/>
          <p:cNvSpPr/>
          <p:nvPr/>
        </p:nvSpPr>
        <p:spPr>
          <a:xfrm>
            <a:off x="1534616" y="4466486"/>
            <a:ext cx="1114447" cy="55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hape 91"/>
          <p:cNvSpPr txBox="1">
            <a:spLocks/>
          </p:cNvSpPr>
          <p:nvPr/>
        </p:nvSpPr>
        <p:spPr>
          <a:xfrm>
            <a:off x="328157" y="4453629"/>
            <a:ext cx="3788940" cy="1663339"/>
          </a:xfrm>
          <a:prstGeom prst="rect">
            <a:avLst/>
          </a:prstGeom>
          <a:solidFill>
            <a:schemeClr val="bg1"/>
          </a:solidFill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en" sz="2200" b="1" dirty="0" smtClean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algn="ctr">
              <a:buNone/>
            </a:pPr>
            <a:r>
              <a:rPr lang="en" sz="2200" b="1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Aplicació d’escriptori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" sz="1800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(</a:t>
            </a:r>
            <a:r>
              <a:rPr lang="en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Nou: </a:t>
            </a:r>
            <a:r>
              <a:rPr lang="en" sz="1800" i="1" dirty="0">
                <a:latin typeface="Leelawadee UI" panose="020B0502040204020203" pitchFamily="34" charset="-34"/>
                <a:cs typeface="Leelawadee UI" panose="020B0502040204020203" pitchFamily="34" charset="-34"/>
                <a:hlinkClick r:id="rId4"/>
              </a:rPr>
              <a:t>Reference manager</a:t>
            </a:r>
            <a:r>
              <a:rPr lang="en" sz="18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endParaRPr lang="en" sz="2200" dirty="0">
              <a:solidFill>
                <a:srgbClr val="962A4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2" name="QuadreDeText 11"/>
          <p:cNvSpPr txBox="1"/>
          <p:nvPr/>
        </p:nvSpPr>
        <p:spPr>
          <a:xfrm>
            <a:off x="2159670" y="180975"/>
            <a:ext cx="769656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Entorns de treball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849" y="1369456"/>
            <a:ext cx="12735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" sz="2200" dirty="0">
                <a:solidFill>
                  <a:srgbClr val="962A44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5"/>
              </a:rPr>
              <a:t>Desktop</a:t>
            </a:r>
            <a:r>
              <a:rPr lang="en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8334" y="3248819"/>
            <a:ext cx="211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" dirty="0">
                <a:solidFill>
                  <a:srgbClr val="962A44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Plug-in per a Word</a:t>
            </a:r>
          </a:p>
        </p:txBody>
      </p:sp>
      <p:sp>
        <p:nvSpPr>
          <p:cNvPr id="14" name="Shape 89"/>
          <p:cNvSpPr txBox="1">
            <a:spLocks/>
          </p:cNvSpPr>
          <p:nvPr/>
        </p:nvSpPr>
        <p:spPr>
          <a:xfrm>
            <a:off x="8631749" y="4955181"/>
            <a:ext cx="2656113" cy="41719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</a:rPr>
              <a:t>Biblioteca al núvol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" sz="1800" dirty="0" smtClean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</a:rPr>
              <a:t>Mendeley.com</a:t>
            </a:r>
            <a:endParaRPr lang="en" sz="18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Font typeface="Arial" panose="020B0604020202020204" pitchFamily="34" charset="0"/>
              <a:buNone/>
            </a:pPr>
            <a:endParaRPr lang="en" dirty="0">
              <a:solidFill>
                <a:srgbClr val="2A95B7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en" dirty="0">
              <a:solidFill>
                <a:srgbClr val="2A95B7"/>
              </a:solidFill>
            </a:endParaRPr>
          </a:p>
        </p:txBody>
      </p:sp>
      <p:pic>
        <p:nvPicPr>
          <p:cNvPr id="15" name="Imat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3" y="2040563"/>
            <a:ext cx="4590024" cy="2416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8770192" y="1447062"/>
            <a:ext cx="182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" sz="2400" dirty="0">
                <a:solidFill>
                  <a:srgbClr val="962A44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7"/>
              </a:rPr>
              <a:t>Web Library</a:t>
            </a:r>
            <a:endParaRPr lang="en" sz="2400" dirty="0">
              <a:solidFill>
                <a:srgbClr val="962A44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4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 19"/>
          <p:cNvGrpSpPr/>
          <p:nvPr/>
        </p:nvGrpSpPr>
        <p:grpSpPr>
          <a:xfrm>
            <a:off x="791981" y="1660845"/>
            <a:ext cx="8357958" cy="4720074"/>
            <a:chOff x="652020" y="1763486"/>
            <a:chExt cx="8357958" cy="4720074"/>
          </a:xfrm>
        </p:grpSpPr>
        <p:pic>
          <p:nvPicPr>
            <p:cNvPr id="3" name="Imatg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4" r="603" b="26301"/>
            <a:stretch/>
          </p:blipFill>
          <p:spPr>
            <a:xfrm>
              <a:off x="657198" y="1763486"/>
              <a:ext cx="8352780" cy="4720074"/>
            </a:xfrm>
            <a:prstGeom prst="rect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13" name="Imatg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45" t="19175" r="8035" b="9130"/>
            <a:stretch/>
          </p:blipFill>
          <p:spPr>
            <a:xfrm>
              <a:off x="652020" y="3173013"/>
              <a:ext cx="8316394" cy="329738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70794" y="1935206"/>
              <a:ext cx="2438400" cy="170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  <p:sp>
        <p:nvSpPr>
          <p:cNvPr id="6" name="Rectangle arrodonit 5"/>
          <p:cNvSpPr/>
          <p:nvPr/>
        </p:nvSpPr>
        <p:spPr>
          <a:xfrm>
            <a:off x="6285825" y="2562883"/>
            <a:ext cx="687127" cy="417823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ctangle arrodonit 7"/>
          <p:cNvSpPr/>
          <p:nvPr/>
        </p:nvSpPr>
        <p:spPr>
          <a:xfrm>
            <a:off x="2543656" y="1681274"/>
            <a:ext cx="1860265" cy="398689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Rectangle 8"/>
          <p:cNvSpPr/>
          <p:nvPr/>
        </p:nvSpPr>
        <p:spPr>
          <a:xfrm>
            <a:off x="4403921" y="1485670"/>
            <a:ext cx="502860" cy="789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1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31063" y="1581114"/>
            <a:ext cx="2837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24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Amb </a:t>
            </a:r>
            <a:r>
              <a:rPr lang="en" sz="24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  <a:hlinkClick r:id="rId4"/>
              </a:rPr>
              <a:t>Library Access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r="1949"/>
          <a:stretch/>
        </p:blipFill>
        <p:spPr>
          <a:xfrm>
            <a:off x="7035285" y="2469012"/>
            <a:ext cx="2099387" cy="274945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66674" y="4019550"/>
            <a:ext cx="519694" cy="655936"/>
          </a:xfrm>
          <a:prstGeom prst="rect">
            <a:avLst/>
          </a:prstGeom>
          <a:solidFill>
            <a:schemeClr val="bg1"/>
          </a:solidFill>
          <a:ln cap="rnd">
            <a:noFill/>
          </a:ln>
        </p:spPr>
        <p:txBody>
          <a:bodyPr wrap="none" tIns="7200" bIns="7200">
            <a:noAutofit/>
          </a:bodyPr>
          <a:lstStyle/>
          <a:p>
            <a:r>
              <a:rPr lang="ca-ES" sz="4533" b="1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2</a:t>
            </a:r>
            <a:endParaRPr lang="es-ES" sz="4533" dirty="0">
              <a:solidFill>
                <a:srgbClr val="2A95B7"/>
              </a:solidFill>
            </a:endParaRPr>
          </a:p>
        </p:txBody>
      </p:sp>
      <p:sp>
        <p:nvSpPr>
          <p:cNvPr id="19" name="Rectangle arrodonit 18"/>
          <p:cNvSpPr/>
          <p:nvPr/>
        </p:nvSpPr>
        <p:spPr>
          <a:xfrm>
            <a:off x="7081941" y="4688651"/>
            <a:ext cx="1961692" cy="398689"/>
          </a:xfrm>
          <a:prstGeom prst="roundRect">
            <a:avLst/>
          </a:prstGeom>
          <a:noFill/>
          <a:ln w="38100">
            <a:solidFill>
              <a:srgbClr val="2A9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Rectangle 4"/>
          <p:cNvSpPr/>
          <p:nvPr/>
        </p:nvSpPr>
        <p:spPr>
          <a:xfrm>
            <a:off x="5806207" y="2374744"/>
            <a:ext cx="479618" cy="789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ca-ES" sz="4533" b="1" dirty="0">
                <a:solidFill>
                  <a:srgbClr val="2A95B7"/>
                </a:solidFill>
              </a:rPr>
              <a:t>3</a:t>
            </a:r>
            <a:endParaRPr lang="es-ES" sz="4533" b="1" dirty="0">
              <a:solidFill>
                <a:srgbClr val="2A95B7"/>
              </a:solidFill>
            </a:endParaRPr>
          </a:p>
        </p:txBody>
      </p:sp>
      <p:sp>
        <p:nvSpPr>
          <p:cNvPr id="21" name="Shape 209"/>
          <p:cNvSpPr txBox="1">
            <a:spLocks/>
          </p:cNvSpPr>
          <p:nvPr/>
        </p:nvSpPr>
        <p:spPr>
          <a:xfrm>
            <a:off x="10063704" y="1129343"/>
            <a:ext cx="1171839" cy="451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s-ES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O</a:t>
            </a:r>
            <a:r>
              <a:rPr lang="en" sz="2000" dirty="0" smtClean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pció 3</a:t>
            </a:r>
            <a:endParaRPr lang="en" sz="2000" dirty="0">
              <a:solidFill>
                <a:schemeClr val="tx2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17" name="Shape 209"/>
          <p:cNvSpPr txBox="1">
            <a:spLocks/>
          </p:cNvSpPr>
          <p:nvPr/>
        </p:nvSpPr>
        <p:spPr>
          <a:xfrm>
            <a:off x="1729130" y="257175"/>
            <a:ext cx="9885177" cy="769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Activar </a:t>
            </a: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Mendeley </a:t>
            </a:r>
            <a:r>
              <a:rPr lang="en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Institucional</a:t>
            </a:r>
            <a:endParaRPr lang="en" sz="5333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15531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1"/>
            <a:ext cx="2743200" cy="6857999"/>
          </a:xfrm>
          <a:prstGeom prst="rect">
            <a:avLst/>
          </a:prstGeom>
        </p:spPr>
      </p:pic>
      <p:sp>
        <p:nvSpPr>
          <p:cNvPr id="3" name="Shape 209"/>
          <p:cNvSpPr txBox="1">
            <a:spLocks/>
          </p:cNvSpPr>
          <p:nvPr/>
        </p:nvSpPr>
        <p:spPr>
          <a:xfrm>
            <a:off x="7992589" y="3143222"/>
            <a:ext cx="4224811" cy="28577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2800" dirty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  <a:hlinkClick r:id="rId2"/>
              </a:rPr>
              <a:t>Clica</a:t>
            </a:r>
            <a:r>
              <a:rPr lang="en" sz="2800" dirty="0">
                <a:solidFill>
                  <a:schemeClr val="tx2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 per descarregar el PDF amb els enllaços.</a:t>
            </a:r>
          </a:p>
        </p:txBody>
      </p:sp>
      <p:sp>
        <p:nvSpPr>
          <p:cNvPr id="4" name="Shape 209"/>
          <p:cNvSpPr txBox="1">
            <a:spLocks/>
          </p:cNvSpPr>
          <p:nvPr/>
        </p:nvSpPr>
        <p:spPr>
          <a:xfrm>
            <a:off x="728189" y="3143222"/>
            <a:ext cx="4224811" cy="28577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" sz="5333" dirty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Infografia Resum </a:t>
            </a:r>
          </a:p>
        </p:txBody>
      </p:sp>
    </p:spTree>
    <p:extLst>
      <p:ext uri="{BB962C8B-B14F-4D97-AF65-F5344CB8AC3E}">
        <p14:creationId xmlns:p14="http://schemas.microsoft.com/office/powerpoint/2010/main" val="25935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1517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a-ES" sz="80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Manuals i ajuda</a:t>
            </a:r>
            <a:endParaRPr lang="en" sz="8000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3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9"/>
          <p:cNvSpPr txBox="1">
            <a:spLocks/>
          </p:cNvSpPr>
          <p:nvPr/>
        </p:nvSpPr>
        <p:spPr>
          <a:xfrm>
            <a:off x="3138391" y="342900"/>
            <a:ext cx="6036940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Adreces d'interès</a:t>
            </a:r>
            <a:endParaRPr lang="ca-ES" sz="5333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4" name="Shape 74"/>
          <p:cNvSpPr txBox="1">
            <a:spLocks/>
          </p:cNvSpPr>
          <p:nvPr/>
        </p:nvSpPr>
        <p:spPr>
          <a:xfrm>
            <a:off x="2246464" y="1188183"/>
            <a:ext cx="7699071" cy="523127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3" indent="0">
              <a:lnSpc>
                <a:spcPct val="200000"/>
              </a:lnSpc>
              <a:buNone/>
            </a:pPr>
            <a:r>
              <a:rPr lang="ca-ES" sz="2000" dirty="0">
                <a:latin typeface="Leelawadee UI" panose="020B0502040204020203" pitchFamily="34" charset="-34"/>
                <a:cs typeface="Leelawadee UI" panose="020B0502040204020203" pitchFamily="34" charset="-34"/>
                <a:hlinkClick r:id="rId2"/>
              </a:rPr>
              <a:t>Pàgina del CRAI UB sobre Mendeley Institucional</a:t>
            </a:r>
            <a:endParaRPr lang="ca-ES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04793" indent="0">
              <a:lnSpc>
                <a:spcPct val="200000"/>
              </a:lnSpc>
              <a:buNone/>
            </a:pPr>
            <a:r>
              <a:rPr lang="ca-ES" sz="2000" dirty="0">
                <a:latin typeface="Leelawadee UI" panose="020B0502040204020203" pitchFamily="34" charset="-34"/>
                <a:cs typeface="Leelawadee UI" panose="020B0502040204020203" pitchFamily="34" charset="-34"/>
                <a:hlinkClick r:id="rId3"/>
              </a:rPr>
              <a:t>Preguntes freqüents sobre Mendeley (CRAI UB)</a:t>
            </a:r>
            <a:r>
              <a:rPr lang="ca-ES" sz="2000" dirty="0"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</a:p>
          <a:p>
            <a:pPr marL="354013" indent="0">
              <a:lnSpc>
                <a:spcPct val="200000"/>
              </a:lnSpc>
              <a:buNone/>
            </a:pPr>
            <a:r>
              <a:rPr lang="ca-ES" sz="2000" dirty="0" smtClean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4"/>
              </a:rPr>
              <a:t>Guies </a:t>
            </a:r>
            <a:r>
              <a:rPr lang="ca-ES" sz="2000" dirty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4"/>
              </a:rPr>
              <a:t>oficials de </a:t>
            </a:r>
            <a:r>
              <a:rPr lang="ca-ES" sz="2000" dirty="0" smtClean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4"/>
              </a:rPr>
              <a:t>Mendeley</a:t>
            </a:r>
            <a:endParaRPr lang="ca-ES" sz="2000" dirty="0" smtClean="0">
              <a:solidFill>
                <a:schemeClr val="bg2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04793" indent="0">
              <a:lnSpc>
                <a:spcPct val="200000"/>
              </a:lnSpc>
              <a:buNone/>
            </a:pP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Vídeo: </a:t>
            </a:r>
            <a:r>
              <a:rPr lang="ca-ES" sz="2000" dirty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5"/>
              </a:rPr>
              <a:t>Activar Mendeley Institucional amb el botó SIRE</a:t>
            </a:r>
            <a:endParaRPr lang="ca-ES" sz="2000" dirty="0">
              <a:solidFill>
                <a:schemeClr val="bg2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04793" indent="0">
              <a:lnSpc>
                <a:spcPct val="200000"/>
              </a:lnSpc>
              <a:buNone/>
            </a:pP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Vídeo:</a:t>
            </a:r>
            <a:r>
              <a:rPr lang="ca-ES" sz="2000" dirty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ca-ES" sz="2000" dirty="0">
                <a:solidFill>
                  <a:schemeClr val="bg2">
                    <a:lumMod val="7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6"/>
              </a:rPr>
              <a:t>Activar Mendeley Institucional via Cercabib</a:t>
            </a:r>
            <a:endParaRPr lang="ca-ES" sz="2000" dirty="0">
              <a:solidFill>
                <a:schemeClr val="bg2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61938" indent="0">
              <a:lnSpc>
                <a:spcPct val="200000"/>
              </a:lnSpc>
              <a:buNone/>
            </a:pP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Vídeo: </a:t>
            </a: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7"/>
              </a:rPr>
              <a:t>Botó SIRE: instal·lació i ús</a:t>
            </a:r>
            <a:endParaRPr lang="ca-ES" sz="20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261938" indent="0">
              <a:lnSpc>
                <a:spcPct val="200000"/>
              </a:lnSpc>
              <a:buNone/>
            </a:pP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Vídeo: </a:t>
            </a:r>
            <a:r>
              <a:rPr lang="ca-ES" sz="2000" dirty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hlinkClick r:id="rId8"/>
              </a:rPr>
              <a:t>Library Access: instal·lació i ús</a:t>
            </a:r>
            <a:endParaRPr lang="ca-ES" sz="2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54013" indent="0">
              <a:lnSpc>
                <a:spcPct val="200000"/>
              </a:lnSpc>
              <a:buNone/>
            </a:pPr>
            <a:endParaRPr lang="ca-ES" sz="2000" dirty="0">
              <a:solidFill>
                <a:schemeClr val="bg2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4"/>
          <p:cNvSpPr txBox="1">
            <a:spLocks/>
          </p:cNvSpPr>
          <p:nvPr/>
        </p:nvSpPr>
        <p:spPr>
          <a:xfrm>
            <a:off x="2440371" y="3161109"/>
            <a:ext cx="7699071" cy="1975171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4792">
              <a:buFont typeface="Arial" panose="020B0604020202020204" pitchFamily="34" charset="0"/>
              <a:buNone/>
            </a:pPr>
            <a:r>
              <a:rPr lang="ca-E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Instal·lació del nou Mendeley </a:t>
            </a:r>
            <a:r>
              <a:rPr lang="ca-ES" sz="2667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Cite</a:t>
            </a:r>
            <a:r>
              <a:rPr lang="ca-ES" sz="2667" i="1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 </a:t>
            </a:r>
            <a:r>
              <a:rPr lang="ca-E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 la UB:</a:t>
            </a:r>
            <a:endParaRPr lang="ca-ES" sz="2667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  <a:hlinkClick r:id="rId2"/>
            </a:endParaRPr>
          </a:p>
          <a:p>
            <a:pPr marL="304793" indent="0">
              <a:buNone/>
            </a:pPr>
            <a:endParaRPr lang="es-ES" sz="1500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  <a:hlinkClick r:id="rId2"/>
            </a:endParaRPr>
          </a:p>
          <a:p>
            <a:pPr marL="304793" indent="0">
              <a:buNone/>
            </a:pPr>
            <a:r>
              <a:rPr lang="es-ES" sz="2133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2"/>
              </a:rPr>
              <a:t>Configuració</a:t>
            </a:r>
            <a:r>
              <a:rPr lang="es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2"/>
              </a:rPr>
              <a:t> de Mendeley Cite en Office 365 Pro Plus (UB)</a:t>
            </a:r>
            <a:r>
              <a:rPr lang="es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</a:rPr>
              <a:t> </a:t>
            </a:r>
            <a:endParaRPr lang="ca-ES" sz="2133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</a:endParaRPr>
          </a:p>
          <a:p>
            <a:pPr marL="304793" indent="0">
              <a:buNone/>
            </a:pPr>
            <a:r>
              <a:rPr lang="es-ES" sz="2133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3"/>
              </a:rPr>
              <a:t>Configuració</a:t>
            </a:r>
            <a:r>
              <a:rPr lang="es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hlinkClick r:id="rId3"/>
              </a:rPr>
              <a:t> de Mendeley Cite en Microsoft Word 2016 (UB)</a:t>
            </a:r>
            <a:endParaRPr lang="es-ES" sz="2133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</a:endParaRPr>
          </a:p>
          <a:p>
            <a:pPr marL="609585" indent="-304792"/>
            <a:endParaRPr lang="ca-ES" sz="2133" dirty="0">
              <a:solidFill>
                <a:schemeClr val="bg2">
                  <a:lumMod val="75000"/>
                </a:schemeClr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609585" indent="-304792"/>
            <a:endParaRPr lang="ca-ES" sz="2133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 marL="304792">
              <a:buFont typeface="Arial" panose="020B0604020202020204" pitchFamily="34" charset="0"/>
              <a:buNone/>
            </a:pPr>
            <a:endParaRPr lang="ca-ES" sz="2133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7974" y="159014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92">
              <a:buClr>
                <a:srgbClr val="2A95B7"/>
              </a:buClr>
              <a:buSzPct val="100000"/>
            </a:pPr>
            <a:r>
              <a:rPr lang="ca-E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</a:rPr>
              <a:t>Nou Reference Manager:</a:t>
            </a:r>
          </a:p>
          <a:p>
            <a:pPr marL="304792">
              <a:buClr>
                <a:srgbClr val="2A95B7"/>
              </a:buClr>
              <a:buSzPct val="100000"/>
            </a:pPr>
            <a:endParaRPr lang="ca-ES" sz="15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  <a:sym typeface="Sniglet"/>
            </a:endParaRPr>
          </a:p>
          <a:p>
            <a:pPr marL="449263">
              <a:buClr>
                <a:srgbClr val="2A95B7"/>
              </a:buClr>
              <a:buSzPct val="100000"/>
            </a:pPr>
            <a:r>
              <a:rPr lang="ca-ES" sz="2133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  <a:hlinkClick r:id="rId4"/>
              </a:rPr>
              <a:t>The</a:t>
            </a:r>
            <a:r>
              <a:rPr lang="ca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  <a:hlinkClick r:id="rId4"/>
              </a:rPr>
              <a:t> </a:t>
            </a:r>
            <a:r>
              <a:rPr lang="ca-ES" sz="2133" dirty="0" err="1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  <a:hlinkClick r:id="rId4"/>
              </a:rPr>
              <a:t>new</a:t>
            </a:r>
            <a:r>
              <a:rPr lang="ca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  <a:hlinkClick r:id="rId4"/>
              </a:rPr>
              <a:t> Reference Manager</a:t>
            </a:r>
            <a:r>
              <a:rPr lang="ca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</a:rPr>
              <a:t> (vídeo)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7974" y="5559153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792">
              <a:buClr>
                <a:srgbClr val="2A95B7"/>
              </a:buClr>
              <a:buSzPct val="100000"/>
            </a:pPr>
            <a:r>
              <a:rPr lang="ca-ES" sz="2667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</a:rPr>
              <a:t>Sistemes operatius:</a:t>
            </a:r>
          </a:p>
          <a:p>
            <a:pPr marL="304792">
              <a:buClr>
                <a:srgbClr val="2A95B7"/>
              </a:buClr>
              <a:buSzPct val="100000"/>
            </a:pPr>
            <a:endParaRPr lang="ca-ES" sz="1500" dirty="0">
              <a:solidFill>
                <a:schemeClr val="tx1">
                  <a:lumMod val="75000"/>
                  <a:lumOff val="25000"/>
                </a:schemeClr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  <a:sym typeface="Sniglet"/>
            </a:endParaRPr>
          </a:p>
          <a:p>
            <a:pPr marL="449263">
              <a:buClr>
                <a:srgbClr val="2A95B7"/>
              </a:buClr>
              <a:buSzPct val="100000"/>
            </a:pPr>
            <a:r>
              <a:rPr lang="ca-ES" sz="2133" dirty="0">
                <a:solidFill>
                  <a:srgbClr val="434343"/>
                </a:solidFill>
                <a:latin typeface="Leelawadee UI" panose="020B0502040204020203" pitchFamily="34" charset="-34"/>
                <a:ea typeface="Sniglet"/>
                <a:cs typeface="Leelawadee UI" panose="020B0502040204020203" pitchFamily="34" charset="-34"/>
                <a:sym typeface="Sniglet"/>
                <a:hlinkClick r:id="rId5"/>
              </a:rPr>
              <a:t>Informació</a:t>
            </a:r>
            <a:endParaRPr lang="ca-ES" sz="2133" dirty="0">
              <a:solidFill>
                <a:srgbClr val="434343"/>
              </a:solidFill>
              <a:latin typeface="Leelawadee UI" panose="020B0502040204020203" pitchFamily="34" charset="-34"/>
              <a:ea typeface="Sniglet"/>
              <a:cs typeface="Leelawadee UI" panose="020B0502040204020203" pitchFamily="34" charset="-34"/>
              <a:sym typeface="Sniglet"/>
            </a:endParaRPr>
          </a:p>
        </p:txBody>
      </p:sp>
      <p:sp>
        <p:nvSpPr>
          <p:cNvPr id="7" name="Shape 209"/>
          <p:cNvSpPr txBox="1">
            <a:spLocks/>
          </p:cNvSpPr>
          <p:nvPr/>
        </p:nvSpPr>
        <p:spPr>
          <a:xfrm>
            <a:off x="3138391" y="342900"/>
            <a:ext cx="6036940" cy="6387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ea typeface="Patrick Hand SC"/>
                <a:cs typeface="Leelawadee UI" panose="020B0502040204020203" pitchFamily="34" charset="-34"/>
                <a:sym typeface="Patrick Hand SC"/>
              </a:rPr>
              <a:t>Adreces d'interès</a:t>
            </a:r>
            <a:endParaRPr lang="ca-ES" sz="5333" dirty="0">
              <a:solidFill>
                <a:srgbClr val="2A95B7"/>
              </a:solidFill>
              <a:latin typeface="Leelawadee UI" panose="020B0502040204020203" pitchFamily="34" charset="-34"/>
              <a:ea typeface="Patrick Hand SC"/>
              <a:cs typeface="Leelawadee UI" panose="020B0502040204020203" pitchFamily="34" charset="-34"/>
              <a:sym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5703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3"/>
          <p:cNvSpPr txBox="1">
            <a:spLocks/>
          </p:cNvSpPr>
          <p:nvPr/>
        </p:nvSpPr>
        <p:spPr>
          <a:xfrm>
            <a:off x="1741904" y="1340768"/>
            <a:ext cx="7968400" cy="157268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8000" dirty="0">
                <a:solidFill>
                  <a:srgbClr val="2A95B7"/>
                </a:solidFill>
                <a:latin typeface="Leelawadee UI" panose="020B0502040204020203" pitchFamily="34" charset="-34"/>
                <a:ea typeface="+mn-ea"/>
                <a:cs typeface="Leelawadee UI" panose="020B0502040204020203" pitchFamily="34" charset="-34"/>
              </a:rPr>
              <a:t>PREGUNTES?</a:t>
            </a:r>
          </a:p>
        </p:txBody>
      </p:sp>
      <p:sp>
        <p:nvSpPr>
          <p:cNvPr id="3" name="Shape 54"/>
          <p:cNvSpPr txBox="1">
            <a:spLocks/>
          </p:cNvSpPr>
          <p:nvPr/>
        </p:nvSpPr>
        <p:spPr>
          <a:xfrm>
            <a:off x="2762871" y="3258776"/>
            <a:ext cx="8180900" cy="289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45833"/>
              <a:buFont typeface="Arial" panose="020B0604020202020204" pitchFamily="34" charset="0"/>
              <a:buNone/>
            </a:pPr>
            <a:endParaRPr lang="en" dirty="0">
              <a:latin typeface="Leelawadee UI" panose="020B0502040204020203" pitchFamily="34" charset="-34"/>
              <a:cs typeface="Leelawadee UI" panose="020B0502040204020203" pitchFamily="34" charset="-34"/>
              <a:hlinkClick r:id=""/>
            </a:endParaRPr>
          </a:p>
          <a:p>
            <a:pPr>
              <a:buClr>
                <a:schemeClr val="dk1"/>
              </a:buClr>
              <a:buSzPct val="30555"/>
              <a:buFont typeface="Arial" panose="020B0604020202020204" pitchFamily="34" charset="0"/>
              <a:buNone/>
            </a:pPr>
            <a:endParaRPr lang="en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Clr>
                <a:schemeClr val="dk1"/>
              </a:buClr>
              <a:buSzPct val="30555"/>
              <a:buFont typeface="Arial" panose="020B0604020202020204" pitchFamily="34" charset="0"/>
              <a:buNone/>
            </a:pPr>
            <a:r>
              <a:rPr lang="ca-ES" dirty="0">
                <a:latin typeface="Leelawadee UI" panose="020B0502040204020203" pitchFamily="34" charset="-34"/>
                <a:cs typeface="Leelawadee UI" panose="020B0502040204020203" pitchFamily="34" charset="-34"/>
                <a:hlinkClick r:id="rId2" tooltip="S@U: Servei d'Atenció als Usuaris"/>
              </a:rPr>
              <a:t>S@U, Servei d'Atenció als Usuaris</a:t>
            </a:r>
            <a:endParaRPr lang="en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  <a:p>
            <a:pPr>
              <a:buClr>
                <a:schemeClr val="dk1"/>
              </a:buClr>
              <a:buSzPct val="30555"/>
              <a:buFont typeface="Arial" panose="020B0604020202020204" pitchFamily="34" charset="0"/>
              <a:buNone/>
            </a:pPr>
            <a:endParaRPr lang="en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" t="4909" r="1786" b="5982"/>
          <a:stretch/>
        </p:blipFill>
        <p:spPr>
          <a:xfrm>
            <a:off x="8453870" y="4346148"/>
            <a:ext cx="1399309" cy="5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B02ED14A-46A9-4103-A6C0-5B9406EA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97219" y="3249611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Moltes gràcies!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729" y="6278956"/>
            <a:ext cx="792549" cy="27434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772426" y="6187545"/>
            <a:ext cx="7223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octubre 2021</a:t>
            </a:r>
            <a:endParaRPr lang="ca-ES" altLang="ca-ES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" name="Imagen 9">
            <a:hlinkClick r:id="rId4"/>
            <a:extLst>
              <a:ext uri="{FF2B5EF4-FFF2-40B4-BE49-F238E27FC236}">
                <a16:creationId xmlns:a16="http://schemas.microsoft.com/office/drawing/2014/main" id="{F710097F-2524-5146-A24E-1616502FF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8022" r="1890" b="3557"/>
          <a:stretch/>
        </p:blipFill>
        <p:spPr>
          <a:xfrm>
            <a:off x="3575720" y="4581128"/>
            <a:ext cx="432048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 2"/>
          <p:cNvGrpSpPr/>
          <p:nvPr/>
        </p:nvGrpSpPr>
        <p:grpSpPr>
          <a:xfrm>
            <a:off x="2071981" y="1542902"/>
            <a:ext cx="7916264" cy="4929765"/>
            <a:chOff x="2071981" y="1542902"/>
            <a:chExt cx="7916264" cy="4929765"/>
          </a:xfrm>
        </p:grpSpPr>
        <p:pic>
          <p:nvPicPr>
            <p:cNvPr id="9" name="Imatg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" b="2198"/>
            <a:stretch/>
          </p:blipFill>
          <p:spPr>
            <a:xfrm>
              <a:off x="2071981" y="1542902"/>
              <a:ext cx="7916264" cy="492976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4" t="-4732" r="3377" b="4762"/>
            <a:stretch/>
          </p:blipFill>
          <p:spPr>
            <a:xfrm>
              <a:off x="8578053" y="1738599"/>
              <a:ext cx="1383694" cy="319314"/>
            </a:xfrm>
            <a:prstGeom prst="rect">
              <a:avLst/>
            </a:prstGeom>
          </p:spPr>
        </p:pic>
      </p:grpSp>
      <p:sp>
        <p:nvSpPr>
          <p:cNvPr id="2" name="Shape 91"/>
          <p:cNvSpPr txBox="1">
            <a:spLocks/>
          </p:cNvSpPr>
          <p:nvPr/>
        </p:nvSpPr>
        <p:spPr>
          <a:xfrm>
            <a:off x="2002971" y="104775"/>
            <a:ext cx="7518839" cy="76504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" sz="5300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Mendeley Desktop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72728" y="2749753"/>
            <a:ext cx="2090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Sincronització al núvol</a:t>
            </a:r>
            <a:endParaRPr lang="ca-ES" sz="2400" dirty="0"/>
          </a:p>
        </p:txBody>
      </p:sp>
      <p:cxnSp>
        <p:nvCxnSpPr>
          <p:cNvPr id="7" name="Connector de fletxa recta 6"/>
          <p:cNvCxnSpPr/>
          <p:nvPr/>
        </p:nvCxnSpPr>
        <p:spPr>
          <a:xfrm flipV="1">
            <a:off x="2071981" y="2061922"/>
            <a:ext cx="1250697" cy="756841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arrodonit 7"/>
          <p:cNvSpPr/>
          <p:nvPr/>
        </p:nvSpPr>
        <p:spPr>
          <a:xfrm>
            <a:off x="3332354" y="1773103"/>
            <a:ext cx="359750" cy="288819"/>
          </a:xfrm>
          <a:prstGeom prst="roundRect">
            <a:avLst/>
          </a:prstGeom>
          <a:noFill/>
          <a:ln w="28575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6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/>
          </p:cNvSpPr>
          <p:nvPr/>
        </p:nvSpPr>
        <p:spPr>
          <a:xfrm>
            <a:off x="1658515" y="1683782"/>
            <a:ext cx="8626375" cy="377490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endParaRPr lang="ca-ES" sz="4000" dirty="0">
              <a:latin typeface="Leelawadee UI"/>
              <a:cs typeface="Leelawadee UI"/>
            </a:endParaRPr>
          </a:p>
          <a:p>
            <a:pPr algn="ctr"/>
            <a:r>
              <a:rPr lang="ca-ES" sz="8000" dirty="0">
                <a:latin typeface="Leelawadee UI"/>
                <a:cs typeface="Leelawadee UI"/>
              </a:rPr>
              <a:t>Recollida de referències</a:t>
            </a:r>
            <a:endParaRPr lang="en" sz="8000" dirty="0"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69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1863083" y="171450"/>
            <a:ext cx="863618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Importar des del navegador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01849" y="1239635"/>
            <a:ext cx="283169" cy="271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7" name="Rectangle 6"/>
          <p:cNvSpPr/>
          <p:nvPr/>
        </p:nvSpPr>
        <p:spPr>
          <a:xfrm>
            <a:off x="7585826" y="5911325"/>
            <a:ext cx="717056" cy="42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9137476" y="1919832"/>
            <a:ext cx="1056698" cy="31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7585826" y="5911325"/>
            <a:ext cx="717056" cy="42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9137476" y="1919832"/>
            <a:ext cx="1056698" cy="31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angle 23"/>
          <p:cNvSpPr/>
          <p:nvPr/>
        </p:nvSpPr>
        <p:spPr>
          <a:xfrm>
            <a:off x="7585826" y="5980333"/>
            <a:ext cx="717056" cy="421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9137476" y="1988840"/>
            <a:ext cx="1056698" cy="31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9" name="Agrupa 28"/>
          <p:cNvGrpSpPr/>
          <p:nvPr/>
        </p:nvGrpSpPr>
        <p:grpSpPr>
          <a:xfrm>
            <a:off x="2494796" y="1567865"/>
            <a:ext cx="7861150" cy="4934187"/>
            <a:chOff x="2186875" y="1576392"/>
            <a:chExt cx="7861150" cy="4934187"/>
          </a:xfrm>
        </p:grpSpPr>
        <p:pic>
          <p:nvPicPr>
            <p:cNvPr id="30" name="Imatg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875" y="1576392"/>
              <a:ext cx="7861150" cy="4934187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31" name="Imatg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1" t="23423" r="19308" b="12631"/>
            <a:stretch/>
          </p:blipFill>
          <p:spPr>
            <a:xfrm>
              <a:off x="8507326" y="1599575"/>
              <a:ext cx="203200" cy="20320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2" name="Rectangle arrodonit 31"/>
          <p:cNvSpPr/>
          <p:nvPr/>
        </p:nvSpPr>
        <p:spPr>
          <a:xfrm>
            <a:off x="8736809" y="1536203"/>
            <a:ext cx="345122" cy="301792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3" name="Rectangle arrodonit 32"/>
          <p:cNvSpPr/>
          <p:nvPr/>
        </p:nvSpPr>
        <p:spPr>
          <a:xfrm>
            <a:off x="7671075" y="2000770"/>
            <a:ext cx="2523867" cy="4440982"/>
          </a:xfrm>
          <a:prstGeom prst="roundRect">
            <a:avLst/>
          </a:prstGeom>
          <a:noFill/>
          <a:ln w="254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6" name="Rectangle 35"/>
          <p:cNvSpPr/>
          <p:nvPr/>
        </p:nvSpPr>
        <p:spPr>
          <a:xfrm>
            <a:off x="1154455" y="2620578"/>
            <a:ext cx="270841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 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Web </a:t>
            </a:r>
            <a:r>
              <a:rPr lang="ca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Importer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a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detecta referències i PDF en moltes webs acadèmiques</a:t>
            </a:r>
          </a:p>
        </p:txBody>
      </p:sp>
      <p:cxnSp>
        <p:nvCxnSpPr>
          <p:cNvPr id="37" name="Connector de fletxa recta 36"/>
          <p:cNvCxnSpPr/>
          <p:nvPr/>
        </p:nvCxnSpPr>
        <p:spPr>
          <a:xfrm flipV="1">
            <a:off x="3277772" y="1591048"/>
            <a:ext cx="5415934" cy="1458131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916847" y="1118981"/>
            <a:ext cx="2078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2400" dirty="0" smtClean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Web importer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  <p:sp>
        <p:nvSpPr>
          <p:cNvPr id="20" name="QuadreDeText 1"/>
          <p:cNvSpPr txBox="1"/>
          <p:nvPr/>
        </p:nvSpPr>
        <p:spPr>
          <a:xfrm>
            <a:off x="10568524" y="4437312"/>
            <a:ext cx="13701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cs typeface="Leelawadee" panose="020B0502040204020203"/>
              </a:rPr>
              <a:t>Veure el </a:t>
            </a:r>
            <a:r>
              <a:rPr lang="ca-ES" sz="2000" dirty="0" smtClean="0">
                <a:cs typeface="Leelawadee" panose="020B0502040204020203"/>
              </a:rPr>
              <a:t>PDF </a:t>
            </a:r>
            <a:r>
              <a:rPr lang="ca-ES" sz="2000" dirty="0">
                <a:cs typeface="Leelawadee" panose="020B0502040204020203"/>
              </a:rPr>
              <a:t>abans de desar-lo</a:t>
            </a:r>
            <a:endParaRPr lang="es-ES" sz="2000" dirty="0">
              <a:cs typeface="Leelawadee" panose="020B0502040204020203"/>
            </a:endParaRPr>
          </a:p>
        </p:txBody>
      </p:sp>
      <p:sp>
        <p:nvSpPr>
          <p:cNvPr id="21" name="QuadreDeText 1"/>
          <p:cNvSpPr txBox="1"/>
          <p:nvPr/>
        </p:nvSpPr>
        <p:spPr>
          <a:xfrm>
            <a:off x="10660698" y="3021654"/>
            <a:ext cx="127795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000" dirty="0">
                <a:cs typeface="Leelawadee" panose="020B0502040204020203"/>
              </a:rPr>
              <a:t>Editar la referència</a:t>
            </a:r>
            <a:endParaRPr lang="es-ES" sz="2000" dirty="0">
              <a:cs typeface="Leelawadee" panose="020B0502040204020203"/>
            </a:endParaRPr>
          </a:p>
        </p:txBody>
      </p:sp>
      <p:cxnSp>
        <p:nvCxnSpPr>
          <p:cNvPr id="34" name="Connector de fletxa recta 12"/>
          <p:cNvCxnSpPr/>
          <p:nvPr/>
        </p:nvCxnSpPr>
        <p:spPr>
          <a:xfrm flipH="1">
            <a:off x="8736809" y="5021235"/>
            <a:ext cx="1904791" cy="679979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de fletxa recta 34"/>
          <p:cNvCxnSpPr/>
          <p:nvPr/>
        </p:nvCxnSpPr>
        <p:spPr>
          <a:xfrm flipH="1" flipV="1">
            <a:off x="10033406" y="2906837"/>
            <a:ext cx="766310" cy="407204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3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arrodonit 11"/>
          <p:cNvSpPr/>
          <p:nvPr/>
        </p:nvSpPr>
        <p:spPr>
          <a:xfrm>
            <a:off x="7128588" y="2006356"/>
            <a:ext cx="2192694" cy="3943394"/>
          </a:xfrm>
          <a:prstGeom prst="roundRect">
            <a:avLst/>
          </a:prstGeom>
          <a:noFill/>
          <a:ln w="25400" cap="sq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4" name="QuadreDeText 13"/>
          <p:cNvSpPr txBox="1"/>
          <p:nvPr/>
        </p:nvSpPr>
        <p:spPr>
          <a:xfrm>
            <a:off x="9725025" y="2559730"/>
            <a:ext cx="23676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Detecta referències a </a:t>
            </a:r>
            <a:r>
              <a:rPr lang="ca-ES" sz="2000" dirty="0" smtClean="0">
                <a:solidFill>
                  <a:srgbClr val="2A95B7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Cercabib</a:t>
            </a:r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es-ES" sz="2000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4432" y="1155479"/>
            <a:ext cx="2078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2400" dirty="0" smtClean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Web importer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2040992" y="1567807"/>
            <a:ext cx="7402504" cy="5053981"/>
            <a:chOff x="2040992" y="1567807"/>
            <a:chExt cx="7402504" cy="5053981"/>
          </a:xfrm>
        </p:grpSpPr>
        <p:pic>
          <p:nvPicPr>
            <p:cNvPr id="11" name="Imat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992" y="1567807"/>
              <a:ext cx="7402504" cy="5053981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8" name="Imat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1" t="23423" r="19308" b="12631"/>
            <a:stretch/>
          </p:blipFill>
          <p:spPr>
            <a:xfrm>
              <a:off x="8362832" y="1593550"/>
              <a:ext cx="203200" cy="203200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cxnSp>
        <p:nvCxnSpPr>
          <p:cNvPr id="15" name="Connector de fletxa recta 14"/>
          <p:cNvCxnSpPr/>
          <p:nvPr/>
        </p:nvCxnSpPr>
        <p:spPr>
          <a:xfrm flipH="1" flipV="1">
            <a:off x="8697850" y="1690850"/>
            <a:ext cx="1131950" cy="947575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arrodonit 12"/>
          <p:cNvSpPr/>
          <p:nvPr/>
        </p:nvSpPr>
        <p:spPr>
          <a:xfrm>
            <a:off x="7108019" y="2006356"/>
            <a:ext cx="2213264" cy="3943394"/>
          </a:xfrm>
          <a:prstGeom prst="roundRect">
            <a:avLst/>
          </a:prstGeom>
          <a:noFill/>
          <a:ln w="25400">
            <a:solidFill>
              <a:srgbClr val="962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7" name="QuadreDeText 16"/>
          <p:cNvSpPr txBox="1"/>
          <p:nvPr/>
        </p:nvSpPr>
        <p:spPr>
          <a:xfrm>
            <a:off x="1863083" y="171450"/>
            <a:ext cx="863618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Importar des del navegador</a:t>
            </a:r>
          </a:p>
        </p:txBody>
      </p:sp>
      <p:sp>
        <p:nvSpPr>
          <p:cNvPr id="18" name="Rectangle arrodonit 17"/>
          <p:cNvSpPr/>
          <p:nvPr/>
        </p:nvSpPr>
        <p:spPr>
          <a:xfrm>
            <a:off x="8291871" y="1523006"/>
            <a:ext cx="345122" cy="304470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5519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/>
          <p:cNvSpPr txBox="1"/>
          <p:nvPr/>
        </p:nvSpPr>
        <p:spPr>
          <a:xfrm>
            <a:off x="1928776" y="171450"/>
            <a:ext cx="863618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5333" dirty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Importar </a:t>
            </a:r>
            <a:r>
              <a:rPr lang="ca-ES" sz="5333" dirty="0" smtClean="0">
                <a:solidFill>
                  <a:srgbClr val="2A95B7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amb el botó</a:t>
            </a:r>
            <a:endParaRPr lang="ca-ES" sz="5333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17" y="1645549"/>
            <a:ext cx="7140287" cy="4792975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10" name="Connector de fletxa recta 9"/>
          <p:cNvCxnSpPr/>
          <p:nvPr/>
        </p:nvCxnSpPr>
        <p:spPr>
          <a:xfrm flipH="1">
            <a:off x="8128219" y="3256384"/>
            <a:ext cx="1080119" cy="311579"/>
          </a:xfrm>
          <a:prstGeom prst="straightConnector1">
            <a:avLst/>
          </a:prstGeom>
          <a:ln w="38100">
            <a:solidFill>
              <a:srgbClr val="962A4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arrodonit 10"/>
          <p:cNvSpPr/>
          <p:nvPr/>
        </p:nvSpPr>
        <p:spPr>
          <a:xfrm>
            <a:off x="7883527" y="3519010"/>
            <a:ext cx="226030" cy="247205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81186" r="83060"/>
          <a:stretch/>
        </p:blipFill>
        <p:spPr>
          <a:xfrm>
            <a:off x="10150573" y="1925846"/>
            <a:ext cx="733245" cy="377322"/>
          </a:xfrm>
          <a:prstGeom prst="rect">
            <a:avLst/>
          </a:prstGeom>
        </p:spPr>
      </p:pic>
      <p:sp>
        <p:nvSpPr>
          <p:cNvPr id="13" name="Rectangle arrodonit 12"/>
          <p:cNvSpPr/>
          <p:nvPr/>
        </p:nvSpPr>
        <p:spPr>
          <a:xfrm>
            <a:off x="7892858" y="5025179"/>
            <a:ext cx="226030" cy="247205"/>
          </a:xfrm>
          <a:prstGeom prst="roundRect">
            <a:avLst/>
          </a:prstGeom>
          <a:noFill/>
          <a:ln w="38100">
            <a:solidFill>
              <a:srgbClr val="962A4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4" name="QuadreDeText 13"/>
          <p:cNvSpPr txBox="1"/>
          <p:nvPr/>
        </p:nvSpPr>
        <p:spPr>
          <a:xfrm>
            <a:off x="9199007" y="2980892"/>
            <a:ext cx="263842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Podrem importar directament des dels llocs on veiem la icona de Mendeley</a:t>
            </a:r>
            <a:endParaRPr lang="es-ES" sz="2000" dirty="0">
              <a:solidFill>
                <a:srgbClr val="2A95B7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96963" y="1293274"/>
            <a:ext cx="2640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2400" dirty="0" smtClean="0">
                <a:solidFill>
                  <a:schemeClr val="tx2"/>
                </a:solidFill>
                <a:latin typeface="Leelawadee UI" panose="020B0502040204020203" pitchFamily="34" charset="-34"/>
                <a:cs typeface="Leelawadee UI" panose="020B0502040204020203" pitchFamily="34" charset="-34"/>
                <a:sym typeface="Patrick Hand SC"/>
              </a:rPr>
              <a:t>Botó d’importació</a:t>
            </a:r>
            <a:endParaRPr lang="en" sz="2400" dirty="0">
              <a:solidFill>
                <a:schemeClr val="tx2"/>
              </a:solidFill>
              <a:latin typeface="Leelawadee UI" panose="020B0502040204020203" pitchFamily="34" charset="-34"/>
              <a:cs typeface="Leelawadee UI" panose="020B0502040204020203" pitchFamily="34" charset="-34"/>
              <a:sym typeface="Patrick Hand SC"/>
            </a:endParaRPr>
          </a:p>
        </p:txBody>
      </p:sp>
    </p:spTree>
    <p:extLst>
      <p:ext uri="{BB962C8B-B14F-4D97-AF65-F5344CB8AC3E}">
        <p14:creationId xmlns:p14="http://schemas.microsoft.com/office/powerpoint/2010/main" val="7376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2" id="{7AA54860-9D2F-41D7-8883-410C1DA6405B}" vid="{9B7D4E6C-87F2-4CD4-ACC4-F83BD56F61B2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8" ma:contentTypeDescription="Crea un document nou" ma:contentTypeScope="" ma:versionID="e7801952de57b1b0f9f137019e720407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e3bf776e6b7c632eaafd73a8fe599219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ED3EC5-3A72-4F58-889A-47AE85BB7A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F711E-55CF-4208-81C6-D0BE08EF9946}">
  <ds:schemaRefs>
    <ds:schemaRef ds:uri="http://purl.org/dc/dcmitype/"/>
    <ds:schemaRef ds:uri="ddb21e13-8baf-4c06-a40a-5204f637839d"/>
    <ds:schemaRef ds:uri="02438a32-e18b-4eac-be57-1917724db1f8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1D2B53-777F-41C6-9B06-96CDAE6EB8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38a32-e18b-4eac-be57-1917724db1f8"/>
    <ds:schemaRef ds:uri="ddb21e13-8baf-4c06-a40a-5204f6378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1013</Words>
  <Application>Microsoft Office PowerPoint</Application>
  <PresentationFormat>Pantalla panoràmica</PresentationFormat>
  <Paragraphs>203</Paragraphs>
  <Slides>46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46</vt:i4>
      </vt:variant>
    </vt:vector>
  </HeadingPairs>
  <TitlesOfParts>
    <vt:vector size="55" baseType="lpstr">
      <vt:lpstr>Arial</vt:lpstr>
      <vt:lpstr>Calibri</vt:lpstr>
      <vt:lpstr>Leelawadee</vt:lpstr>
      <vt:lpstr>Leelawadee UI</vt:lpstr>
      <vt:lpstr>Lucida Sans</vt:lpstr>
      <vt:lpstr>Patrick Hand SC</vt:lpstr>
      <vt:lpstr>Sniglet</vt:lpstr>
      <vt:lpstr>Verdana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Gestionar la bibliografia amb Mendeley: Desktop [text]. Curs 2021-22</dc:title>
  <dc:creator>CRAI Biblioteca de Lletres</dc:creator>
  <cp:keywords>CRAI, Mendeley, Universitat de Barcelona, formació d'usuaris, gestor bibliogràfic, referències bibliogràfiques</cp:keywords>
  <cp:lastModifiedBy>Laia Bonet Bagant</cp:lastModifiedBy>
  <cp:revision>49</cp:revision>
  <dcterms:created xsi:type="dcterms:W3CDTF">2020-11-27T11:53:12Z</dcterms:created>
  <dcterms:modified xsi:type="dcterms:W3CDTF">2021-12-01T08:44:30Z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