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58"/>
  </p:notesMasterIdLst>
  <p:sldIdLst>
    <p:sldId id="256" r:id="rId2"/>
    <p:sldId id="292" r:id="rId3"/>
    <p:sldId id="259" r:id="rId4"/>
    <p:sldId id="257" r:id="rId5"/>
    <p:sldId id="298" r:id="rId6"/>
    <p:sldId id="291" r:id="rId7"/>
    <p:sldId id="261" r:id="rId8"/>
    <p:sldId id="273" r:id="rId9"/>
    <p:sldId id="309" r:id="rId10"/>
    <p:sldId id="266" r:id="rId11"/>
    <p:sldId id="304" r:id="rId12"/>
    <p:sldId id="302" r:id="rId13"/>
    <p:sldId id="339" r:id="rId14"/>
    <p:sldId id="317" r:id="rId15"/>
    <p:sldId id="290" r:id="rId16"/>
    <p:sldId id="303" r:id="rId17"/>
    <p:sldId id="337" r:id="rId18"/>
    <p:sldId id="338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8" r:id="rId27"/>
    <p:sldId id="320" r:id="rId28"/>
    <p:sldId id="262" r:id="rId29"/>
    <p:sldId id="321" r:id="rId30"/>
    <p:sldId id="272" r:id="rId31"/>
    <p:sldId id="326" r:id="rId32"/>
    <p:sldId id="327" r:id="rId33"/>
    <p:sldId id="263" r:id="rId34"/>
    <p:sldId id="322" r:id="rId35"/>
    <p:sldId id="324" r:id="rId36"/>
    <p:sldId id="325" r:id="rId37"/>
    <p:sldId id="275" r:id="rId38"/>
    <p:sldId id="340" r:id="rId39"/>
    <p:sldId id="328" r:id="rId40"/>
    <p:sldId id="271" r:id="rId41"/>
    <p:sldId id="279" r:id="rId42"/>
    <p:sldId id="287" r:id="rId43"/>
    <p:sldId id="277" r:id="rId44"/>
    <p:sldId id="288" r:id="rId45"/>
    <p:sldId id="286" r:id="rId46"/>
    <p:sldId id="258" r:id="rId47"/>
    <p:sldId id="296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6" r:id="rId56"/>
    <p:sldId id="278" r:id="rId57"/>
  </p:sldIdLst>
  <p:sldSz cx="9144000" cy="5143500" type="screen16x9"/>
  <p:notesSz cx="6858000" cy="9144000"/>
  <p:embeddedFontLst>
    <p:embeddedFont>
      <p:font typeface="Aparajita" panose="02020603050405020304" pitchFamily="18" charset="0"/>
      <p:regular r:id="rId59"/>
      <p:bold r:id="rId60"/>
      <p:italic r:id="rId61"/>
      <p:boldItalic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Poppins" panose="020B0604020202020204" charset="0"/>
      <p:regular r:id="rId67"/>
      <p:bold r:id="rId68"/>
      <p:italic r:id="rId69"/>
      <p:boldItalic r:id="rId70"/>
    </p:embeddedFont>
    <p:embeddedFont>
      <p:font typeface="Poppins Light" panose="020B0604020202020204" charset="0"/>
      <p:regular r:id="rId71"/>
      <p:bold r:id="rId72"/>
      <p:italic r:id="rId73"/>
      <p:boldItalic r:id="rId7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85"/>
    <a:srgbClr val="D9D8D8"/>
    <a:srgbClr val="D5D4D4"/>
    <a:srgbClr val="2FA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AE643-9AF6-CF8A-447D-3C0D4C08E6CB}" v="35" dt="2021-01-19T17:39:03.308"/>
    <p1510:client id="{77A032AF-CAA8-E722-3BB4-9AD8DDCE5F78}" v="17" dt="2020-12-17T13:26:32.241"/>
    <p1510:client id="{FA997475-929C-51B5-5000-1DBAD698024B}" v="267" dt="2021-01-20T08:38:53.483"/>
  </p1510:revLst>
</p1510:revInfo>
</file>

<file path=ppt/tableStyles.xml><?xml version="1.0" encoding="utf-8"?>
<a:tblStyleLst xmlns:a="http://schemas.openxmlformats.org/drawingml/2006/main" def="{487771CA-0655-4A5F-BD69-8282F2055B59}">
  <a:tblStyle styleId="{487771CA-0655-4A5F-BD69-8282F2055B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74" Type="http://schemas.openxmlformats.org/officeDocument/2006/relationships/font" Target="fonts/font16.fntdata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1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9775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93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2597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421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357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766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4646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491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3980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606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240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911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2165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31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2279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46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8257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5393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0955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9405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1486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20016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0379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5700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46641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30496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5472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34947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82036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7149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8723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474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575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93471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3600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43690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6426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0941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7242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B">
  <p:cSld name="BLANK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29" name="Google Shape;129;p12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3FF011-C884-4089-BD8B-5B5F87ADCF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</a:blip>
          <a:srcRect t="1181" b="2750"/>
          <a:stretch/>
        </p:blipFill>
        <p:spPr>
          <a:xfrm>
            <a:off x="2379057" y="361507"/>
            <a:ext cx="4853056" cy="44045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4" name="Google Shape;124;p12"/>
          <p:cNvGrpSpPr/>
          <p:nvPr/>
        </p:nvGrpSpPr>
        <p:grpSpPr>
          <a:xfrm>
            <a:off x="842907" y="108288"/>
            <a:ext cx="2324700" cy="23247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B" preserve="1">
  <p:cSld name="1_Blank type B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29" name="Google Shape;129;p12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842907" y="108288"/>
            <a:ext cx="2324700" cy="23247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284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00000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764825" y="439375"/>
            <a:ext cx="1924500" cy="19245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 userDrawn="1">
  <p:cSld name="1_Subtitle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;p3"/>
          <p:cNvSpPr/>
          <p:nvPr userDrawn="1"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174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42731" y="84620"/>
            <a:ext cx="2324700" cy="23247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442731" y="84618"/>
            <a:ext cx="2324700" cy="23247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DB4716-DEA7-41A8-928F-5AC51210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29313" y="1058047"/>
            <a:ext cx="3347244" cy="3040559"/>
          </a:xfrm>
          <a:prstGeom prst="rect">
            <a:avLst/>
          </a:prstGeom>
        </p:spPr>
      </p:pic>
      <p:sp>
        <p:nvSpPr>
          <p:cNvPr id="80" name="Google Shape;80;p7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27295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8"/>
          <p:cNvGrpSpPr/>
          <p:nvPr/>
        </p:nvGrpSpPr>
        <p:grpSpPr>
          <a:xfrm>
            <a:off x="-442731" y="82639"/>
            <a:ext cx="2324700" cy="2324700"/>
            <a:chOff x="-474900" y="321200"/>
            <a:chExt cx="2324700" cy="2324700"/>
          </a:xfrm>
        </p:grpSpPr>
        <p:sp>
          <p:nvSpPr>
            <p:cNvPr id="84" name="Google Shape;84;p8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2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3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442731" y="84620"/>
            <a:ext cx="2324700" cy="2324700"/>
            <a:chOff x="-474900" y="321200"/>
            <a:chExt cx="2324700" cy="2324700"/>
          </a:xfrm>
        </p:grpSpPr>
        <p:sp>
          <p:nvSpPr>
            <p:cNvPr id="98" name="Google Shape;98;p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9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A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15" name="Google Shape;115;p11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A" type="blank" preserve="1">
  <p:cSld name="1_Blank type A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tge 1"/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000000">
              <a:alpha val="7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1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624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1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62" r:id="rId9"/>
    <p:sldLayoutId id="2147483658" r:id="rId10"/>
    <p:sldLayoutId id="2147483663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hyperlink" Target="http://docenciacrai.ub.ed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hyperlink" Target="https://crai.ub.edu/ca/que-ofereix-el-crai/formacio/recursos-autoformacio/presentacio-treballs-academics/plag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hyperlink" Target="http://diposit.ub.edu/dspace/handle/2445/6602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hyperlink" Target="http://campusvirtual.ub.edu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crai.ub.edu/ca/coneix-el-crai/biblioteques" TargetMode="External"/><Relationship Id="rId3" Type="http://schemas.openxmlformats.org/officeDocument/2006/relationships/hyperlink" Target="https://crai.ub.edu/ca/que-ofereix-el-crai" TargetMode="External"/><Relationship Id="rId7" Type="http://schemas.openxmlformats.org/officeDocument/2006/relationships/hyperlink" Target="https://crai.ub.edu/coneix-el-crai/horaris" TargetMode="Externa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rai.ub.edu/elmeucompte" TargetMode="External"/><Relationship Id="rId11" Type="http://schemas.openxmlformats.org/officeDocument/2006/relationships/image" Target="../media/image35.png"/><Relationship Id="rId5" Type="http://schemas.openxmlformats.org/officeDocument/2006/relationships/hyperlink" Target="http://cercabib.ub.edu/" TargetMode="External"/><Relationship Id="rId10" Type="http://schemas.openxmlformats.org/officeDocument/2006/relationships/image" Target="../media/image34.jpeg"/><Relationship Id="rId4" Type="http://schemas.openxmlformats.org/officeDocument/2006/relationships/hyperlink" Target="http://crai.ub.edu/" TargetMode="External"/><Relationship Id="rId9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.edu/campusvirtualub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b.edu/web/ub/es/menu_eines/noticies/2019/09/006.html?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rxjDkLT06GY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hyperlink" Target="https://campusvirtual.ub.edu/course/view.php?id=1184" TargetMode="External"/><Relationship Id="rId4" Type="http://schemas.openxmlformats.org/officeDocument/2006/relationships/hyperlink" Target="http://www.ub.edu/campusvirtualub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s/que-ofrece-el-crai/sau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docenciacrai.ub.edu/" TargetMode="External"/><Relationship Id="rId5" Type="http://schemas.openxmlformats.org/officeDocument/2006/relationships/hyperlink" Target="https://crai.ub.edu/es/conoce-el-crai/crai-unidades/unidad-docencia" TargetMode="External"/><Relationship Id="rId4" Type="http://schemas.openxmlformats.org/officeDocument/2006/relationships/hyperlink" Target="https://crai.ub.edu/es/conoce-el-crai/crai-unidades/unidad-docencia/puntos-apoyo-docencia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docenciacrai.ub.edu/blog/2020/04/03/bb-collaborate-leina-de-videoconferencies-integrada-al-campus-virtua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hyperlink" Target="http://docenciacrai.ub.edu/blog/2020/04/03/apren-fer-la-teva-docencia-en-linia-la-u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mcasas@ub.edu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hyperlink" Target="mailto:juditcasals@ub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E709352-EACB-4C6A-A286-6ADA8DDAB7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r="65597"/>
          <a:stretch/>
        </p:blipFill>
        <p:spPr>
          <a:xfrm>
            <a:off x="922265" y="609600"/>
            <a:ext cx="1587332" cy="154018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8BA0410-3574-4A78-A247-6BE217C7FDA8}"/>
              </a:ext>
            </a:extLst>
          </p:cNvPr>
          <p:cNvSpPr txBox="1"/>
          <p:nvPr/>
        </p:nvSpPr>
        <p:spPr>
          <a:xfrm>
            <a:off x="2217520" y="441621"/>
            <a:ext cx="51356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de suport </a:t>
            </a:r>
          </a:p>
          <a:p>
            <a:pPr algn="ctr"/>
            <a:r>
              <a:rPr lang="ca-E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 docència i a l’aprenentatge</a:t>
            </a:r>
            <a:endParaRPr lang="ca-E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497B15-CD47-4F34-98EA-2A22A6183A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7547" y="4467315"/>
            <a:ext cx="1527857" cy="510558"/>
          </a:xfrm>
          <a:prstGeom prst="rect">
            <a:avLst/>
          </a:prstGeom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id="{88BA0410-3574-4A78-A247-6BE217C7FDA8}"/>
              </a:ext>
            </a:extLst>
          </p:cNvPr>
          <p:cNvSpPr txBox="1"/>
          <p:nvPr/>
        </p:nvSpPr>
        <p:spPr>
          <a:xfrm>
            <a:off x="6618962" y="2834258"/>
            <a:ext cx="2227897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a-E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Mireia Casas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a-E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 CRAI-USD</a:t>
            </a:r>
            <a:endParaRPr lang="ca-ES" sz="1800" dirty="0">
              <a:solidFill>
                <a:schemeClr val="tx1"/>
              </a:solidFill>
            </a:endParaRPr>
          </a:p>
          <a:p>
            <a:pPr algn="ctr"/>
            <a:endParaRPr lang="ca-E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a-E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Judit Casals</a:t>
            </a:r>
            <a:endParaRPr lang="ca-ES" dirty="0">
              <a:solidFill>
                <a:schemeClr val="tx1"/>
              </a:solidFill>
            </a:endParaRPr>
          </a:p>
          <a:p>
            <a:pPr algn="ctr"/>
            <a:r>
              <a:rPr lang="ca-ES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Directora CRAI UB</a:t>
            </a:r>
            <a:br>
              <a:rPr lang="ca-ES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a-ES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a-E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11454-8D2C-467D-BD22-3B3AE84D7153}"/>
              </a:ext>
            </a:extLst>
          </p:cNvPr>
          <p:cNvSpPr txBox="1"/>
          <p:nvPr/>
        </p:nvSpPr>
        <p:spPr>
          <a:xfrm>
            <a:off x="7376894" y="4700874"/>
            <a:ext cx="1633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</a:t>
            </a:r>
            <a:r>
              <a:rPr lang="es-ES" sz="1200" dirty="0">
                <a:solidFill>
                  <a:schemeClr val="tx1"/>
                </a:solidFill>
              </a:rPr>
              <a:t> </a:t>
            </a:r>
            <a:r>
              <a:rPr 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endParaRPr lang="ca-E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>
            <a:spLocks noGrp="1"/>
          </p:cNvSpPr>
          <p:nvPr>
            <p:ph type="title" idx="4294967295"/>
          </p:nvPr>
        </p:nvSpPr>
        <p:spPr>
          <a:xfrm>
            <a:off x="2194950" y="3763500"/>
            <a:ext cx="4754100" cy="1380000"/>
          </a:xfrm>
          <a:prstGeom prst="rect">
            <a:avLst/>
          </a:prstGeom>
          <a:solidFill>
            <a:schemeClr val="lt1">
              <a:alpha val="3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ES" sz="32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ORGANITZACIÓ UB: ÀREES IMPLICADES</a:t>
            </a:r>
            <a:endParaRPr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4" name="Google Shape;264;p24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AA56028D-F17F-4CD4-B56B-D7DD72D9D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272;p25">
            <a:extLst>
              <a:ext uri="{FF2B5EF4-FFF2-40B4-BE49-F238E27FC236}">
                <a16:creationId xmlns:a16="http://schemas.microsoft.com/office/drawing/2014/main" id="{B3E522D6-F475-4172-92FF-92FA2FB569E3}"/>
              </a:ext>
            </a:extLst>
          </p:cNvPr>
          <p:cNvSpPr/>
          <p:nvPr/>
        </p:nvSpPr>
        <p:spPr>
          <a:xfrm rot="16200000">
            <a:off x="4272643" y="645867"/>
            <a:ext cx="4140000" cy="4140000"/>
          </a:xfrm>
          <a:prstGeom prst="ellipse">
            <a:avLst/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70" name="Google Shape;270;p2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71" name="Google Shape;271;p25"/>
          <p:cNvGrpSpPr/>
          <p:nvPr/>
        </p:nvGrpSpPr>
        <p:grpSpPr>
          <a:xfrm>
            <a:off x="4674542" y="1046367"/>
            <a:ext cx="3339000" cy="3339000"/>
            <a:chOff x="2902488" y="902232"/>
            <a:chExt cx="3339000" cy="3339000"/>
          </a:xfrm>
          <a:effectLst>
            <a:glow>
              <a:schemeClr val="bg1">
                <a:lumMod val="95000"/>
              </a:schemeClr>
            </a:glow>
          </a:effectLst>
        </p:grpSpPr>
        <p:sp>
          <p:nvSpPr>
            <p:cNvPr id="272" name="Google Shape;272;p25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w="19050" cap="flat" cmpd="sng">
              <a:solidFill>
                <a:srgbClr val="E8E8E8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3123738" y="1123632"/>
              <a:ext cx="2896500" cy="2896200"/>
            </a:xfrm>
            <a:prstGeom prst="pie">
              <a:avLst>
                <a:gd name="adj1" fmla="val 16111053"/>
                <a:gd name="adj2" fmla="val 16079681"/>
              </a:avLst>
            </a:prstGeom>
            <a:solidFill>
              <a:srgbClr val="000000">
                <a:alpha val="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74" name="Google Shape;274;p25"/>
          <p:cNvGrpSpPr/>
          <p:nvPr/>
        </p:nvGrpSpPr>
        <p:grpSpPr>
          <a:xfrm>
            <a:off x="5436092" y="1816182"/>
            <a:ext cx="1815900" cy="1815900"/>
            <a:chOff x="3664038" y="1663782"/>
            <a:chExt cx="1815900" cy="1815900"/>
          </a:xfrm>
          <a:effectLst>
            <a:glow rad="101600">
              <a:srgbClr val="878785">
                <a:alpha val="40000"/>
              </a:srgbClr>
            </a:glow>
          </a:effectLst>
        </p:grpSpPr>
        <p:sp>
          <p:nvSpPr>
            <p:cNvPr id="275" name="Google Shape;275;p25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6" name="Google Shape;276;p25"/>
            <p:cNvSpPr txBox="1"/>
            <p:nvPr/>
          </p:nvSpPr>
          <p:spPr>
            <a:xfrm>
              <a:off x="3751308" y="2103415"/>
              <a:ext cx="1672001" cy="82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/>
                  <a:ea typeface="Poppins"/>
                  <a:cs typeface="Poppins"/>
                  <a:sym typeface="Poppins"/>
                </a:rPr>
                <a:t>SUPORT DOCÈNCIA I APRENENTATGE</a:t>
              </a:r>
              <a:endParaRPr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77" name="Google Shape;277;p25"/>
          <p:cNvGrpSpPr/>
          <p:nvPr/>
        </p:nvGrpSpPr>
        <p:grpSpPr>
          <a:xfrm>
            <a:off x="5750472" y="261337"/>
            <a:ext cx="1210381" cy="1068600"/>
            <a:chOff x="2796226" y="805843"/>
            <a:chExt cx="1210381" cy="1068600"/>
          </a:xfrm>
          <a:effectLst>
            <a:glow rad="127000">
              <a:schemeClr val="bg1">
                <a:lumMod val="85000"/>
              </a:schemeClr>
            </a:glow>
          </a:effectLst>
        </p:grpSpPr>
        <p:sp>
          <p:nvSpPr>
            <p:cNvPr id="278" name="Google Shape;278;p25"/>
            <p:cNvSpPr/>
            <p:nvPr/>
          </p:nvSpPr>
          <p:spPr>
            <a:xfrm>
              <a:off x="2859873" y="805843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79" name="Google Shape;279;p25"/>
            <p:cNvSpPr txBox="1"/>
            <p:nvPr/>
          </p:nvSpPr>
          <p:spPr>
            <a:xfrm>
              <a:off x="2796226" y="974069"/>
              <a:ext cx="1210381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VR Transformació Digital</a:t>
              </a:r>
              <a:endParaRPr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281" name="Google Shape;281;p25"/>
          <p:cNvSpPr/>
          <p:nvPr/>
        </p:nvSpPr>
        <p:spPr>
          <a:xfrm>
            <a:off x="5529136" y="4044902"/>
            <a:ext cx="1068600" cy="106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glow rad="127000">
              <a:schemeClr val="bg1">
                <a:lumMod val="85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2" name="Google Shape;279;p25">
            <a:extLst>
              <a:ext uri="{FF2B5EF4-FFF2-40B4-BE49-F238E27FC236}">
                <a16:creationId xmlns:a16="http://schemas.microsoft.com/office/drawing/2014/main" id="{D48ED54F-B544-45D0-B0F6-023D7E3F62CF}"/>
              </a:ext>
            </a:extLst>
          </p:cNvPr>
          <p:cNvSpPr txBox="1"/>
          <p:nvPr/>
        </p:nvSpPr>
        <p:spPr>
          <a:xfrm>
            <a:off x="5472764" y="4168711"/>
            <a:ext cx="1181345" cy="732300"/>
          </a:xfrm>
          <a:prstGeom prst="rect">
            <a:avLst/>
          </a:prstGeom>
          <a:noFill/>
          <a:ln>
            <a:noFill/>
          </a:ln>
          <a:effectLst>
            <a:glow rad="127000">
              <a:srgbClr val="878785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rPr>
              <a:t>VR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rPr>
              <a:t>Estudiants i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rPr>
              <a:t>Política Lingüística</a:t>
            </a:r>
            <a:endParaRPr sz="1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89F9282-EFB1-4938-B3CD-22F1E0F6E4D7}"/>
              </a:ext>
            </a:extLst>
          </p:cNvPr>
          <p:cNvGrpSpPr/>
          <p:nvPr/>
        </p:nvGrpSpPr>
        <p:grpSpPr>
          <a:xfrm>
            <a:off x="7485320" y="1420214"/>
            <a:ext cx="1181345" cy="1068600"/>
            <a:chOff x="6305375" y="3344241"/>
            <a:chExt cx="1181345" cy="1068600"/>
          </a:xfrm>
          <a:effectLst>
            <a:glow rad="127000">
              <a:schemeClr val="bg1">
                <a:lumMod val="85000"/>
              </a:schemeClr>
            </a:glow>
          </a:effectLst>
        </p:grpSpPr>
        <p:sp>
          <p:nvSpPr>
            <p:cNvPr id="284" name="Google Shape;284;p25"/>
            <p:cNvSpPr/>
            <p:nvPr/>
          </p:nvSpPr>
          <p:spPr>
            <a:xfrm>
              <a:off x="6361748" y="3344241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3" name="Google Shape;279;p25">
              <a:extLst>
                <a:ext uri="{FF2B5EF4-FFF2-40B4-BE49-F238E27FC236}">
                  <a16:creationId xmlns:a16="http://schemas.microsoft.com/office/drawing/2014/main" id="{90AD1ADE-7BBD-41BF-89F3-9B9EB45013DC}"/>
                </a:ext>
              </a:extLst>
            </p:cNvPr>
            <p:cNvSpPr txBox="1"/>
            <p:nvPr/>
          </p:nvSpPr>
          <p:spPr>
            <a:xfrm>
              <a:off x="6305375" y="3459876"/>
              <a:ext cx="1181345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VR Comunicació</a:t>
              </a:r>
              <a:endParaRPr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4" name="Google Shape;277;p25">
            <a:extLst>
              <a:ext uri="{FF2B5EF4-FFF2-40B4-BE49-F238E27FC236}">
                <a16:creationId xmlns:a16="http://schemas.microsoft.com/office/drawing/2014/main" id="{7067D290-CA16-42A9-979C-A5B5B354275C}"/>
              </a:ext>
            </a:extLst>
          </p:cNvPr>
          <p:cNvGrpSpPr/>
          <p:nvPr/>
        </p:nvGrpSpPr>
        <p:grpSpPr>
          <a:xfrm>
            <a:off x="7260563" y="3365623"/>
            <a:ext cx="1181345" cy="1068600"/>
            <a:chOff x="2805806" y="853971"/>
            <a:chExt cx="1181345" cy="1068600"/>
          </a:xfrm>
          <a:effectLst>
            <a:glow rad="127000">
              <a:schemeClr val="bg1">
                <a:lumMod val="85000"/>
              </a:schemeClr>
            </a:glow>
          </a:effectLst>
        </p:grpSpPr>
        <p:sp>
          <p:nvSpPr>
            <p:cNvPr id="25" name="Google Shape;278;p25">
              <a:extLst>
                <a:ext uri="{FF2B5EF4-FFF2-40B4-BE49-F238E27FC236}">
                  <a16:creationId xmlns:a16="http://schemas.microsoft.com/office/drawing/2014/main" id="{7870B0E2-6E21-47DB-B04F-14E8ED90AD59}"/>
                </a:ext>
              </a:extLst>
            </p:cNvPr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6" name="Google Shape;279;p25">
              <a:extLst>
                <a:ext uri="{FF2B5EF4-FFF2-40B4-BE49-F238E27FC236}">
                  <a16:creationId xmlns:a16="http://schemas.microsoft.com/office/drawing/2014/main" id="{749BB708-F0CE-4277-BC3B-086781500835}"/>
                </a:ext>
              </a:extLst>
            </p:cNvPr>
            <p:cNvSpPr txBox="1"/>
            <p:nvPr/>
          </p:nvSpPr>
          <p:spPr>
            <a:xfrm>
              <a:off x="2805806" y="992272"/>
              <a:ext cx="1181345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VR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 Igualtat i Acció Social</a:t>
              </a:r>
              <a:endParaRPr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28" name="Google Shape;281;p25">
            <a:extLst>
              <a:ext uri="{FF2B5EF4-FFF2-40B4-BE49-F238E27FC236}">
                <a16:creationId xmlns:a16="http://schemas.microsoft.com/office/drawing/2014/main" id="{CF060B0E-3F23-43EC-BE56-B41A31728F87}"/>
              </a:ext>
            </a:extLst>
          </p:cNvPr>
          <p:cNvSpPr/>
          <p:nvPr/>
        </p:nvSpPr>
        <p:spPr>
          <a:xfrm>
            <a:off x="4058746" y="1332585"/>
            <a:ext cx="1068600" cy="106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glow rad="127000">
              <a:schemeClr val="bg1">
                <a:lumMod val="85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9" name="Google Shape;279;p25">
            <a:extLst>
              <a:ext uri="{FF2B5EF4-FFF2-40B4-BE49-F238E27FC236}">
                <a16:creationId xmlns:a16="http://schemas.microsoft.com/office/drawing/2014/main" id="{B8735D8E-B5DC-4D88-A46C-586C64B72668}"/>
              </a:ext>
            </a:extLst>
          </p:cNvPr>
          <p:cNvSpPr txBox="1"/>
          <p:nvPr/>
        </p:nvSpPr>
        <p:spPr>
          <a:xfrm>
            <a:off x="4001115" y="1467793"/>
            <a:ext cx="1181345" cy="732300"/>
          </a:xfrm>
          <a:prstGeom prst="rect">
            <a:avLst/>
          </a:prstGeom>
          <a:noFill/>
          <a:ln>
            <a:noFill/>
          </a:ln>
          <a:effectLst>
            <a:glow rad="127000">
              <a:srgbClr val="878785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rPr>
              <a:t>VR</a:t>
            </a:r>
          </a:p>
          <a:p>
            <a:pPr algn="ctr">
              <a:lnSpc>
                <a:spcPct val="115000"/>
              </a:lnSpc>
            </a:pPr>
            <a:r>
              <a:rPr lang="ca-ES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rPr>
              <a:t> Docència, </a:t>
            </a:r>
          </a:p>
          <a:p>
            <a:pPr algn="ctr">
              <a:lnSpc>
                <a:spcPct val="115000"/>
              </a:lnSpc>
            </a:pPr>
            <a:r>
              <a:rPr lang="ca-ES" sz="1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rPr>
              <a:t>+ VR Ordenació acadèmica i Qualitat</a:t>
            </a:r>
            <a:endParaRPr sz="100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9EAF4116-C0B1-4600-8040-654A807BE43B}"/>
              </a:ext>
            </a:extLst>
          </p:cNvPr>
          <p:cNvGrpSpPr/>
          <p:nvPr/>
        </p:nvGrpSpPr>
        <p:grpSpPr>
          <a:xfrm>
            <a:off x="7158503" y="517483"/>
            <a:ext cx="725717" cy="732300"/>
            <a:chOff x="4794872" y="328086"/>
            <a:chExt cx="725717" cy="732300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33" name="Google Shape;281;p25">
              <a:extLst>
                <a:ext uri="{FF2B5EF4-FFF2-40B4-BE49-F238E27FC236}">
                  <a16:creationId xmlns:a16="http://schemas.microsoft.com/office/drawing/2014/main" id="{E1EB3FCB-1724-403E-A5A1-3AB4DAA98E5A}"/>
                </a:ext>
              </a:extLst>
            </p:cNvPr>
            <p:cNvSpPr/>
            <p:nvPr/>
          </p:nvSpPr>
          <p:spPr>
            <a:xfrm>
              <a:off x="4800589" y="334236"/>
              <a:ext cx="720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bg2">
                    <a:lumMod val="75000"/>
                  </a:schemeClr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5" name="Google Shape;279;p25">
              <a:extLst>
                <a:ext uri="{FF2B5EF4-FFF2-40B4-BE49-F238E27FC236}">
                  <a16:creationId xmlns:a16="http://schemas.microsoft.com/office/drawing/2014/main" id="{E30E669D-5E46-471B-9251-AC821FB0882E}"/>
                </a:ext>
              </a:extLst>
            </p:cNvPr>
            <p:cNvSpPr txBox="1"/>
            <p:nvPr/>
          </p:nvSpPr>
          <p:spPr>
            <a:xfrm>
              <a:off x="4794872" y="328086"/>
              <a:ext cx="7200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20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ATIC</a:t>
              </a:r>
              <a:endParaRPr sz="120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AC5320DC-675C-4B68-A525-433BC32DD204}"/>
              </a:ext>
            </a:extLst>
          </p:cNvPr>
          <p:cNvGrpSpPr/>
          <p:nvPr/>
        </p:nvGrpSpPr>
        <p:grpSpPr>
          <a:xfrm>
            <a:off x="4635926" y="4047321"/>
            <a:ext cx="720000" cy="738182"/>
            <a:chOff x="3434282" y="2866682"/>
            <a:chExt cx="720000" cy="738182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38" name="Google Shape;281;p25">
              <a:extLst>
                <a:ext uri="{FF2B5EF4-FFF2-40B4-BE49-F238E27FC236}">
                  <a16:creationId xmlns:a16="http://schemas.microsoft.com/office/drawing/2014/main" id="{104377C1-628D-47B3-9213-080DED0C3DF8}"/>
                </a:ext>
              </a:extLst>
            </p:cNvPr>
            <p:cNvSpPr/>
            <p:nvPr/>
          </p:nvSpPr>
          <p:spPr>
            <a:xfrm>
              <a:off x="3434282" y="2884864"/>
              <a:ext cx="720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bg2">
                    <a:lumMod val="75000"/>
                  </a:schemeClr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9" name="Google Shape;279;p25">
              <a:extLst>
                <a:ext uri="{FF2B5EF4-FFF2-40B4-BE49-F238E27FC236}">
                  <a16:creationId xmlns:a16="http://schemas.microsoft.com/office/drawing/2014/main" id="{3079245C-1E86-4309-9430-3856CFCB42A7}"/>
                </a:ext>
              </a:extLst>
            </p:cNvPr>
            <p:cNvSpPr txBox="1"/>
            <p:nvPr/>
          </p:nvSpPr>
          <p:spPr>
            <a:xfrm>
              <a:off x="3489296" y="2866682"/>
              <a:ext cx="610064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IDP -ICE</a:t>
              </a:r>
              <a:endParaRPr sz="12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C444A93-E0EE-4239-A8FF-0D05159CA55B}"/>
              </a:ext>
            </a:extLst>
          </p:cNvPr>
          <p:cNvGrpSpPr/>
          <p:nvPr/>
        </p:nvGrpSpPr>
        <p:grpSpPr>
          <a:xfrm>
            <a:off x="4192553" y="3208099"/>
            <a:ext cx="891945" cy="732300"/>
            <a:chOff x="1935393" y="3103881"/>
            <a:chExt cx="891945" cy="732300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41" name="Google Shape;281;p25">
              <a:extLst>
                <a:ext uri="{FF2B5EF4-FFF2-40B4-BE49-F238E27FC236}">
                  <a16:creationId xmlns:a16="http://schemas.microsoft.com/office/drawing/2014/main" id="{4958A1B9-2ADC-4CA9-AECC-870A4E159A12}"/>
                </a:ext>
              </a:extLst>
            </p:cNvPr>
            <p:cNvSpPr/>
            <p:nvPr/>
          </p:nvSpPr>
          <p:spPr>
            <a:xfrm>
              <a:off x="2021366" y="3110031"/>
              <a:ext cx="720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2" name="Google Shape;279;p25">
              <a:extLst>
                <a:ext uri="{FF2B5EF4-FFF2-40B4-BE49-F238E27FC236}">
                  <a16:creationId xmlns:a16="http://schemas.microsoft.com/office/drawing/2014/main" id="{381C5CF0-EFEF-46F4-96A5-65327FD2D05B}"/>
                </a:ext>
              </a:extLst>
            </p:cNvPr>
            <p:cNvSpPr txBox="1"/>
            <p:nvPr/>
          </p:nvSpPr>
          <p:spPr>
            <a:xfrm>
              <a:off x="1935393" y="3103881"/>
              <a:ext cx="891945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900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Àrea acadèmica docent</a:t>
              </a:r>
              <a:endParaRPr sz="9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48A02BC7-0474-4388-AA80-EE7D8C8A301D}"/>
              </a:ext>
            </a:extLst>
          </p:cNvPr>
          <p:cNvGrpSpPr/>
          <p:nvPr/>
        </p:nvGrpSpPr>
        <p:grpSpPr>
          <a:xfrm>
            <a:off x="4812618" y="517483"/>
            <a:ext cx="720000" cy="732300"/>
            <a:chOff x="5107114" y="1025447"/>
            <a:chExt cx="720000" cy="732300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44" name="Google Shape;281;p25">
              <a:extLst>
                <a:ext uri="{FF2B5EF4-FFF2-40B4-BE49-F238E27FC236}">
                  <a16:creationId xmlns:a16="http://schemas.microsoft.com/office/drawing/2014/main" id="{C8E30D1F-499F-4315-9E7F-035B4DDB28DF}"/>
                </a:ext>
              </a:extLst>
            </p:cNvPr>
            <p:cNvSpPr/>
            <p:nvPr/>
          </p:nvSpPr>
          <p:spPr>
            <a:xfrm>
              <a:off x="5107114" y="1031597"/>
              <a:ext cx="720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bg2">
                    <a:lumMod val="75000"/>
                  </a:schemeClr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5" name="Google Shape;279;p25">
              <a:extLst>
                <a:ext uri="{FF2B5EF4-FFF2-40B4-BE49-F238E27FC236}">
                  <a16:creationId xmlns:a16="http://schemas.microsoft.com/office/drawing/2014/main" id="{7AC08358-AB36-4A0C-97A8-F34BE1C4268A}"/>
                </a:ext>
              </a:extLst>
            </p:cNvPr>
            <p:cNvSpPr txBox="1"/>
            <p:nvPr/>
          </p:nvSpPr>
          <p:spPr>
            <a:xfrm>
              <a:off x="5112889" y="1025447"/>
              <a:ext cx="69254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20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CRAI</a:t>
              </a:r>
              <a:endParaRPr sz="120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BC37AFD0-4A0B-4B2C-8DFD-70D84EA0CE53}"/>
              </a:ext>
            </a:extLst>
          </p:cNvPr>
          <p:cNvGrpSpPr/>
          <p:nvPr/>
        </p:nvGrpSpPr>
        <p:grpSpPr>
          <a:xfrm>
            <a:off x="8130983" y="2659946"/>
            <a:ext cx="729864" cy="732300"/>
            <a:chOff x="7198816" y="493309"/>
            <a:chExt cx="729864" cy="732300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47" name="Google Shape;281;p25">
              <a:extLst>
                <a:ext uri="{FF2B5EF4-FFF2-40B4-BE49-F238E27FC236}">
                  <a16:creationId xmlns:a16="http://schemas.microsoft.com/office/drawing/2014/main" id="{A0159446-3C30-4FE5-845F-A4A5E1664C70}"/>
                </a:ext>
              </a:extLst>
            </p:cNvPr>
            <p:cNvSpPr/>
            <p:nvPr/>
          </p:nvSpPr>
          <p:spPr>
            <a:xfrm>
              <a:off x="7208680" y="499459"/>
              <a:ext cx="720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bg2">
                    <a:lumMod val="75000"/>
                  </a:schemeClr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8" name="Google Shape;279;p25">
              <a:extLst>
                <a:ext uri="{FF2B5EF4-FFF2-40B4-BE49-F238E27FC236}">
                  <a16:creationId xmlns:a16="http://schemas.microsoft.com/office/drawing/2014/main" id="{7FC08324-7FE6-404F-B79E-D1BD5CC2B42C}"/>
                </a:ext>
              </a:extLst>
            </p:cNvPr>
            <p:cNvSpPr txBox="1"/>
            <p:nvPr/>
          </p:nvSpPr>
          <p:spPr>
            <a:xfrm>
              <a:off x="7198816" y="493309"/>
              <a:ext cx="7200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050" dirty="0" err="1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Màrque</a:t>
              </a:r>
              <a:endParaRPr lang="ca-ES" sz="105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050" dirty="0" err="1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ting</a:t>
              </a:r>
              <a:r>
                <a:rPr lang="ca-ES" sz="1050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endParaRPr sz="105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56941CB-105E-441D-9EB1-0B9609216DD0}"/>
              </a:ext>
            </a:extLst>
          </p:cNvPr>
          <p:cNvSpPr/>
          <p:nvPr/>
        </p:nvSpPr>
        <p:spPr>
          <a:xfrm rot="16200000">
            <a:off x="5190053" y="1590426"/>
            <a:ext cx="2344047" cy="23592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14675286"/>
              </a:avLst>
            </a:prstTxWarp>
            <a:spAutoFit/>
          </a:bodyPr>
          <a:lstStyle/>
          <a:p>
            <a:pPr algn="ctr"/>
            <a:r>
              <a:rPr lang="es-ES" sz="1600" b="0" cap="none" spc="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 U M N A T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E450202A-8887-4EF1-BD2E-08250A043750}"/>
              </a:ext>
            </a:extLst>
          </p:cNvPr>
          <p:cNvSpPr/>
          <p:nvPr/>
        </p:nvSpPr>
        <p:spPr>
          <a:xfrm>
            <a:off x="5210407" y="1553535"/>
            <a:ext cx="2344047" cy="23592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1600" b="0" cap="none" spc="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R O F E S SO R A T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F5C81F6B-E90F-4834-84D0-F84842721182}"/>
              </a:ext>
            </a:extLst>
          </p:cNvPr>
          <p:cNvGrpSpPr/>
          <p:nvPr/>
        </p:nvGrpSpPr>
        <p:grpSpPr>
          <a:xfrm>
            <a:off x="3678753" y="2456482"/>
            <a:ext cx="891945" cy="732300"/>
            <a:chOff x="3678753" y="2456482"/>
            <a:chExt cx="891945" cy="732300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50" name="Google Shape;281;p25">
              <a:extLst>
                <a:ext uri="{FF2B5EF4-FFF2-40B4-BE49-F238E27FC236}">
                  <a16:creationId xmlns:a16="http://schemas.microsoft.com/office/drawing/2014/main" id="{B9BFEA16-29B9-4D56-9F64-2660E7BDCF8A}"/>
                </a:ext>
              </a:extLst>
            </p:cNvPr>
            <p:cNvSpPr/>
            <p:nvPr/>
          </p:nvSpPr>
          <p:spPr>
            <a:xfrm>
              <a:off x="3764726" y="2462632"/>
              <a:ext cx="720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1" name="Google Shape;279;p25">
              <a:extLst>
                <a:ext uri="{FF2B5EF4-FFF2-40B4-BE49-F238E27FC236}">
                  <a16:creationId xmlns:a16="http://schemas.microsoft.com/office/drawing/2014/main" id="{76E84014-C859-4C36-A55F-86E1E5EB5218}"/>
                </a:ext>
              </a:extLst>
            </p:cNvPr>
            <p:cNvSpPr txBox="1"/>
            <p:nvPr/>
          </p:nvSpPr>
          <p:spPr>
            <a:xfrm>
              <a:off x="3678753" y="2456482"/>
              <a:ext cx="891945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a-ES" sz="1200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RIMDA</a:t>
              </a:r>
              <a:endParaRPr sz="9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F7C2F9FD-8A30-4485-9CBD-14F4C5A09E7A}"/>
              </a:ext>
            </a:extLst>
          </p:cNvPr>
          <p:cNvGrpSpPr/>
          <p:nvPr/>
        </p:nvGrpSpPr>
        <p:grpSpPr>
          <a:xfrm>
            <a:off x="6633331" y="4363228"/>
            <a:ext cx="891945" cy="732300"/>
            <a:chOff x="6432935" y="4363228"/>
            <a:chExt cx="891945" cy="732300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53" name="Google Shape;281;p25">
              <a:extLst>
                <a:ext uri="{FF2B5EF4-FFF2-40B4-BE49-F238E27FC236}">
                  <a16:creationId xmlns:a16="http://schemas.microsoft.com/office/drawing/2014/main" id="{78F0CB4B-7D3F-45FF-B79A-D492E7274B2A}"/>
                </a:ext>
              </a:extLst>
            </p:cNvPr>
            <p:cNvSpPr/>
            <p:nvPr/>
          </p:nvSpPr>
          <p:spPr>
            <a:xfrm>
              <a:off x="6518908" y="4369378"/>
              <a:ext cx="720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54" name="Google Shape;279;p25">
              <a:extLst>
                <a:ext uri="{FF2B5EF4-FFF2-40B4-BE49-F238E27FC236}">
                  <a16:creationId xmlns:a16="http://schemas.microsoft.com/office/drawing/2014/main" id="{D0D1EB0D-0C16-4F72-A960-F41D37D28583}"/>
                </a:ext>
              </a:extLst>
            </p:cNvPr>
            <p:cNvSpPr txBox="1"/>
            <p:nvPr/>
          </p:nvSpPr>
          <p:spPr>
            <a:xfrm>
              <a:off x="6432935" y="4363228"/>
              <a:ext cx="891945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S</a:t>
              </a:r>
              <a:r>
                <a:rPr lang="ca-ES" sz="1200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 Light"/>
                  <a:ea typeface="Poppins Light"/>
                  <a:cs typeface="Poppins Light"/>
                  <a:sym typeface="Poppins Light"/>
                </a:rPr>
                <a:t>AE</a:t>
              </a:r>
              <a:endParaRPr sz="12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pic>
        <p:nvPicPr>
          <p:cNvPr id="55" name="Imagen 54" descr="Texto&#10;&#10;Descripción generada automáticamente">
            <a:extLst>
              <a:ext uri="{FF2B5EF4-FFF2-40B4-BE49-F238E27FC236}">
                <a16:creationId xmlns:a16="http://schemas.microsoft.com/office/drawing/2014/main" id="{2BE39D01-FD7B-43E5-B272-07771B2D0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44D1D42-C945-4AC2-8DAB-1BF02EFAD14E}"/>
              </a:ext>
            </a:extLst>
          </p:cNvPr>
          <p:cNvSpPr txBox="1"/>
          <p:nvPr/>
        </p:nvSpPr>
        <p:spPr>
          <a:xfrm>
            <a:off x="236298" y="326738"/>
            <a:ext cx="3598005" cy="431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360363">
              <a:spcBef>
                <a:spcPts val="600"/>
              </a:spcBef>
              <a:buClr>
                <a:srgbClr val="CCCCCC"/>
              </a:buClr>
              <a:buSzPts val="1100"/>
            </a:pPr>
            <a:r>
              <a:rPr lang="ca-ES" sz="2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cs typeface="Poppins Light"/>
                <a:sym typeface="Poppins Light"/>
              </a:rPr>
              <a:t>COORDINACIÓ</a:t>
            </a:r>
            <a:r>
              <a:rPr lang="ca-ES" sz="2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Light"/>
                <a:cs typeface="Poppins Light"/>
                <a:sym typeface="Poppins Light"/>
              </a:rPr>
              <a:t>:</a:t>
            </a:r>
          </a:p>
          <a:p>
            <a:pPr marL="84138" lvl="1">
              <a:lnSpc>
                <a:spcPct val="150000"/>
              </a:lnSpc>
              <a:buSzPct val="100000"/>
            </a:pPr>
            <a:endParaRPr lang="ca-ES" sz="1200" spc="-1" dirty="0">
              <a:uFill>
                <a:solidFill>
                  <a:srgbClr val="FFFFFF"/>
                </a:solidFill>
              </a:uFill>
              <a:latin typeface="Poppins Light"/>
              <a:cs typeface="Poppins Light"/>
              <a:sym typeface="Poppins Light"/>
            </a:endParaRPr>
          </a:p>
          <a:p>
            <a:pPr marL="255588" lvl="1" indent="-171450">
              <a:lnSpc>
                <a:spcPct val="150000"/>
              </a:lnSpc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</a:pPr>
            <a:r>
              <a:rPr lang="ca-ES" sz="1200" spc="-1" dirty="0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Reunions tècniques de USD amb d’altres unitats implicades: Àrea de Tecnologies, Gestió acadèmica, IDP-ICE, Màrqueting, Servei d’Atenció a l’Estudiant (SAE), RIMDA.</a:t>
            </a:r>
          </a:p>
          <a:p>
            <a:pPr marL="255588" lvl="1" indent="-171450">
              <a:lnSpc>
                <a:spcPct val="150000"/>
              </a:lnSpc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</a:pPr>
            <a:r>
              <a:rPr lang="ca-ES" sz="1200" spc="-1" dirty="0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Reunions de seguiment amb vicerectorats de Docència i de Transformació digital (o amb el VR que calgui segons necessitats).</a:t>
            </a:r>
          </a:p>
          <a:p>
            <a:pPr marL="255588" lvl="1" indent="-171450">
              <a:lnSpc>
                <a:spcPct val="150000"/>
              </a:lnSpc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</a:pPr>
            <a:r>
              <a:rPr lang="ca-ES" sz="1200" spc="-1" dirty="0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Reunions acadèmiques (CACG) amb responsables acadèmics de tots els Centres i alumnat.</a:t>
            </a:r>
          </a:p>
          <a:p>
            <a:pPr marL="255588" lvl="1" indent="-171450">
              <a:lnSpc>
                <a:spcPct val="150000"/>
              </a:lnSpc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</a:pPr>
            <a:r>
              <a:rPr lang="ca-ES" sz="1200" spc="-1" dirty="0">
                <a:uFill>
                  <a:solidFill>
                    <a:srgbClr val="FFFFFF"/>
                  </a:solidFill>
                </a:uFill>
                <a:latin typeface="Poppins Light"/>
                <a:cs typeface="Poppins Light"/>
                <a:sym typeface="Poppins Light"/>
              </a:rPr>
              <a:t>Reunions Consell de Direcció per presa de decisions.</a:t>
            </a:r>
          </a:p>
        </p:txBody>
      </p:sp>
    </p:spTree>
    <p:extLst>
      <p:ext uri="{BB962C8B-B14F-4D97-AF65-F5344CB8AC3E}">
        <p14:creationId xmlns:p14="http://schemas.microsoft.com/office/powerpoint/2010/main" val="2962439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467743" y="923077"/>
            <a:ext cx="73914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 suport CRAI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6" name="Sol 5">
            <a:extLst>
              <a:ext uri="{FF2B5EF4-FFF2-40B4-BE49-F238E27FC236}">
                <a16:creationId xmlns:a16="http://schemas.microsoft.com/office/drawing/2014/main" id="{70219A4A-29F8-410D-89F5-0F5A0186AB0B}"/>
              </a:ext>
            </a:extLst>
          </p:cNvPr>
          <p:cNvSpPr/>
          <p:nvPr/>
        </p:nvSpPr>
        <p:spPr>
          <a:xfrm>
            <a:off x="287743" y="1762940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Sol 17">
            <a:extLst>
              <a:ext uri="{FF2B5EF4-FFF2-40B4-BE49-F238E27FC236}">
                <a16:creationId xmlns:a16="http://schemas.microsoft.com/office/drawing/2014/main" id="{10E52DD9-13EC-496B-8A94-12DEA2CADA97}"/>
              </a:ext>
            </a:extLst>
          </p:cNvPr>
          <p:cNvSpPr/>
          <p:nvPr/>
        </p:nvSpPr>
        <p:spPr>
          <a:xfrm>
            <a:off x="293779" y="3420736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039471AB-A1D9-424B-B680-A7D32DE3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B3AADE3-24A5-44B4-A86E-78C2025341B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1517" y="1356183"/>
            <a:ext cx="2734147" cy="2721954"/>
          </a:xfrm>
          <a:prstGeom prst="rect">
            <a:avLst/>
          </a:prstGeom>
        </p:spPr>
      </p:pic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597184" y="1556688"/>
            <a:ext cx="6611336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ca-E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Presencial:</a:t>
            </a:r>
          </a:p>
          <a:p>
            <a:pPr marL="285750" lvl="0" indent="-285750">
              <a:buClr>
                <a:schemeClr val="tx2"/>
              </a:buClr>
              <a:buSzPts val="1100"/>
              <a:buFont typeface="Courier New" panose="02070309020205020404" pitchFamily="49" charset="0"/>
              <a:buChar char="o"/>
            </a:pPr>
            <a:r>
              <a:rPr lang="ca-ES" sz="1800" dirty="0">
                <a:solidFill>
                  <a:srgbClr val="000000"/>
                </a:solidFill>
              </a:rPr>
              <a:t>1 </a:t>
            </a:r>
            <a:r>
              <a:rPr lang="ca-ES" sz="1800" u="sng" dirty="0">
                <a:solidFill>
                  <a:srgbClr val="000000"/>
                </a:solidFill>
              </a:rPr>
              <a:t>Unitat de Suport a la Docència</a:t>
            </a:r>
            <a:r>
              <a:rPr lang="ca-ES" sz="1800" dirty="0">
                <a:solidFill>
                  <a:srgbClr val="000000"/>
                </a:solidFill>
              </a:rPr>
              <a:t>, amb 4 tècnics (equip multidisciplinari) que gestiona el servei i coordina </a:t>
            </a:r>
          </a:p>
          <a:p>
            <a:pPr marL="285750" lvl="0" indent="-285750">
              <a:buClr>
                <a:schemeClr val="tx2"/>
              </a:buClr>
              <a:buSzPts val="1100"/>
              <a:buFont typeface="Courier New" panose="02070309020205020404" pitchFamily="49" charset="0"/>
              <a:buChar char="o"/>
            </a:pPr>
            <a:r>
              <a:rPr lang="ca-ES" sz="1800" u="sng" dirty="0">
                <a:solidFill>
                  <a:srgbClr val="000000"/>
                </a:solidFill>
              </a:rPr>
              <a:t>16 Punts de Suport a la Docència </a:t>
            </a:r>
            <a:r>
              <a:rPr lang="ca-ES" sz="1800" dirty="0">
                <a:solidFill>
                  <a:srgbClr val="000000"/>
                </a:solidFill>
              </a:rPr>
              <a:t>ubicats als CRAI-</a:t>
            </a:r>
            <a:r>
              <a:rPr lang="ca-ES" sz="1800" dirty="0" err="1">
                <a:solidFill>
                  <a:srgbClr val="000000"/>
                </a:solidFill>
              </a:rPr>
              <a:t>Bibs</a:t>
            </a:r>
            <a:r>
              <a:rPr lang="ca-ES" sz="1800" dirty="0">
                <a:solidFill>
                  <a:srgbClr val="000000"/>
                </a:solidFill>
              </a:rPr>
              <a:t>. amb personal bibliotecari (35 persones)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ca-E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Virtual: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ca-ES" sz="2000" dirty="0">
                <a:solidFill>
                  <a:srgbClr val="000000"/>
                </a:solidFill>
              </a:rPr>
              <a:t>Grup de 12 persones, especialitzades, que inclou als 4 tècnics de USD i a 8 bibliotecaris de PSD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ca-ES"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a-E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07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467743" y="923077"/>
            <a:ext cx="73914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 suport CRAI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039471AB-A1D9-424B-B680-A7D32DE3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B3AADE3-24A5-44B4-A86E-78C2025341B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9593" y="1054259"/>
            <a:ext cx="3036071" cy="3023878"/>
          </a:xfrm>
          <a:prstGeom prst="rect">
            <a:avLst/>
          </a:prstGeom>
        </p:spPr>
      </p:pic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519783" y="1532957"/>
            <a:ext cx="6611336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ca-E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Perfil del bibliotecari de suport al docent: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ca-E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aspectes claus: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ca-ES" sz="1800" dirty="0">
                <a:solidFill>
                  <a:srgbClr val="000000"/>
                </a:solidFill>
              </a:rPr>
              <a:t>       Coneixements i experiència en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ca-ES" sz="1800" dirty="0">
                <a:solidFill>
                  <a:srgbClr val="000000"/>
                </a:solidFill>
              </a:rPr>
              <a:t>	tecnologia educativa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ca-ES" sz="2000" dirty="0">
                <a:solidFill>
                  <a:srgbClr val="000000"/>
                </a:solidFill>
              </a:rPr>
              <a:t>      </a:t>
            </a:r>
            <a:r>
              <a:rPr lang="ca-ES" sz="1800" dirty="0">
                <a:solidFill>
                  <a:srgbClr val="000000"/>
                </a:solidFill>
              </a:rPr>
              <a:t>Coneixements i experiència en l’ús del Campus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ca-ES" sz="1800" dirty="0">
                <a:solidFill>
                  <a:srgbClr val="000000"/>
                </a:solidFill>
              </a:rPr>
              <a:t>	Virtual UB ( tasques, qüestionaris, etc. )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ca-ES" sz="1800" dirty="0">
                <a:solidFill>
                  <a:srgbClr val="000000"/>
                </a:solidFill>
              </a:rPr>
              <a:t>       Habilitats comunicatives i de formació d’usuaris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a-ES" sz="2000" dirty="0">
              <a:solidFill>
                <a:srgbClr val="000000"/>
              </a:solidFill>
            </a:endParaRPr>
          </a:p>
        </p:txBody>
      </p:sp>
      <p:sp>
        <p:nvSpPr>
          <p:cNvPr id="6" name="Sol 5">
            <a:extLst>
              <a:ext uri="{FF2B5EF4-FFF2-40B4-BE49-F238E27FC236}">
                <a16:creationId xmlns:a16="http://schemas.microsoft.com/office/drawing/2014/main" id="{70219A4A-29F8-410D-89F5-0F5A0186AB0B}"/>
              </a:ext>
            </a:extLst>
          </p:cNvPr>
          <p:cNvSpPr/>
          <p:nvPr/>
        </p:nvSpPr>
        <p:spPr>
          <a:xfrm>
            <a:off x="629714" y="2476198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Sol 8">
            <a:extLst>
              <a:ext uri="{FF2B5EF4-FFF2-40B4-BE49-F238E27FC236}">
                <a16:creationId xmlns:a16="http://schemas.microsoft.com/office/drawing/2014/main" id="{7E50FA51-7ABB-4850-A133-8E8FCEE47C08}"/>
              </a:ext>
            </a:extLst>
          </p:cNvPr>
          <p:cNvSpPr/>
          <p:nvPr/>
        </p:nvSpPr>
        <p:spPr>
          <a:xfrm>
            <a:off x="629714" y="3134896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Sol 9">
            <a:extLst>
              <a:ext uri="{FF2B5EF4-FFF2-40B4-BE49-F238E27FC236}">
                <a16:creationId xmlns:a16="http://schemas.microsoft.com/office/drawing/2014/main" id="{E212E96A-0ED0-44FF-8891-405610068E08}"/>
              </a:ext>
            </a:extLst>
          </p:cNvPr>
          <p:cNvSpPr/>
          <p:nvPr/>
        </p:nvSpPr>
        <p:spPr>
          <a:xfrm>
            <a:off x="629714" y="3924776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84213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486177" y="929150"/>
            <a:ext cx="7691384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ca-E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 dels bibliotecaris</a:t>
            </a:r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6" name="Sol 5">
            <a:extLst>
              <a:ext uri="{FF2B5EF4-FFF2-40B4-BE49-F238E27FC236}">
                <a16:creationId xmlns:a16="http://schemas.microsoft.com/office/drawing/2014/main" id="{70219A4A-29F8-410D-89F5-0F5A0186AB0B}"/>
              </a:ext>
            </a:extLst>
          </p:cNvPr>
          <p:cNvSpPr/>
          <p:nvPr/>
        </p:nvSpPr>
        <p:spPr>
          <a:xfrm>
            <a:off x="597901" y="1625650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039471AB-A1D9-424B-B680-A7D32DE3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sp>
        <p:nvSpPr>
          <p:cNvPr id="11" name="Google Shape;155;p15">
            <a:extLst>
              <a:ext uri="{FF2B5EF4-FFF2-40B4-BE49-F238E27FC236}">
                <a16:creationId xmlns:a16="http://schemas.microsoft.com/office/drawing/2014/main" id="{78FE6876-4D43-4E61-ACC3-C5E9981C2BF6}"/>
              </a:ext>
            </a:extLst>
          </p:cNvPr>
          <p:cNvSpPr txBox="1">
            <a:spLocks/>
          </p:cNvSpPr>
          <p:nvPr/>
        </p:nvSpPr>
        <p:spPr>
          <a:xfrm>
            <a:off x="777901" y="1438348"/>
            <a:ext cx="5432399" cy="2640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>
              <a:buClr>
                <a:schemeClr val="dk1"/>
              </a:buClr>
              <a:buNone/>
            </a:pPr>
            <a:r>
              <a:rPr lang="ca-ES" sz="1600" dirty="0">
                <a:solidFill>
                  <a:srgbClr val="000000"/>
                </a:solidFill>
              </a:rPr>
              <a:t>A nivell intern, des de la USD, es fa formació a tot el personal de suport a la docència dels CRAI-</a:t>
            </a:r>
            <a:r>
              <a:rPr lang="ca-ES" sz="1600" dirty="0" err="1">
                <a:solidFill>
                  <a:srgbClr val="000000"/>
                </a:solidFill>
              </a:rPr>
              <a:t>Bibs</a:t>
            </a:r>
            <a:r>
              <a:rPr lang="ca-ES" sz="1600" dirty="0">
                <a:solidFill>
                  <a:srgbClr val="000000"/>
                </a:solidFill>
              </a:rPr>
              <a:t>. sobre les eines i/o recursos disponibles per a la docència i l’aprenentatge.</a:t>
            </a:r>
          </a:p>
          <a:p>
            <a:pPr marL="0" indent="0">
              <a:buClr>
                <a:schemeClr val="dk1"/>
              </a:buClr>
              <a:buNone/>
            </a:pPr>
            <a:r>
              <a:rPr lang="es-ES" sz="1600" dirty="0" err="1">
                <a:solidFill>
                  <a:srgbClr val="000000"/>
                </a:solidFill>
              </a:rPr>
              <a:t>Aquesta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formació</a:t>
            </a:r>
            <a:r>
              <a:rPr lang="es-ES" sz="1600" dirty="0">
                <a:solidFill>
                  <a:srgbClr val="000000"/>
                </a:solidFill>
              </a:rPr>
              <a:t> es </a:t>
            </a:r>
            <a:r>
              <a:rPr lang="es-ES" sz="1600" dirty="0" err="1">
                <a:solidFill>
                  <a:srgbClr val="000000"/>
                </a:solidFill>
              </a:rPr>
              <a:t>divideix</a:t>
            </a:r>
            <a:r>
              <a:rPr lang="es-ES" sz="1600" dirty="0">
                <a:solidFill>
                  <a:srgbClr val="000000"/>
                </a:solidFill>
              </a:rPr>
              <a:t> en </a:t>
            </a:r>
            <a:r>
              <a:rPr lang="es-ES" sz="1600" dirty="0" err="1">
                <a:solidFill>
                  <a:srgbClr val="000000"/>
                </a:solidFill>
              </a:rPr>
              <a:t>nivells</a:t>
            </a:r>
            <a:r>
              <a:rPr lang="es-ES" sz="1600" dirty="0">
                <a:solidFill>
                  <a:srgbClr val="000000"/>
                </a:solidFill>
              </a:rPr>
              <a:t>: des de </a:t>
            </a:r>
            <a:r>
              <a:rPr lang="es-ES" sz="1600" dirty="0" err="1">
                <a:solidFill>
                  <a:srgbClr val="000000"/>
                </a:solidFill>
              </a:rPr>
              <a:t>l’inicial</a:t>
            </a:r>
            <a:r>
              <a:rPr lang="es-ES" sz="1600" dirty="0">
                <a:solidFill>
                  <a:srgbClr val="000000"/>
                </a:solidFill>
              </a:rPr>
              <a:t>, </a:t>
            </a:r>
            <a:r>
              <a:rPr lang="es-ES" sz="1600" dirty="0" err="1">
                <a:solidFill>
                  <a:srgbClr val="000000"/>
                </a:solidFill>
              </a:rPr>
              <a:t>on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s’exposen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qüestions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bàsiques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funcionals</a:t>
            </a:r>
            <a:r>
              <a:rPr lang="es-ES" sz="1600" dirty="0">
                <a:solidFill>
                  <a:srgbClr val="000000"/>
                </a:solidFill>
              </a:rPr>
              <a:t>, </a:t>
            </a:r>
            <a:r>
              <a:rPr lang="es-ES" sz="1600" dirty="0" err="1">
                <a:solidFill>
                  <a:srgbClr val="000000"/>
                </a:solidFill>
              </a:rPr>
              <a:t>fins</a:t>
            </a:r>
            <a:r>
              <a:rPr lang="es-ES" sz="1600" dirty="0">
                <a:solidFill>
                  <a:srgbClr val="000000"/>
                </a:solidFill>
              </a:rPr>
              <a:t> a un nivel </a:t>
            </a:r>
            <a:r>
              <a:rPr lang="es-ES" sz="1600" dirty="0" err="1">
                <a:solidFill>
                  <a:srgbClr val="000000"/>
                </a:solidFill>
              </a:rPr>
              <a:t>més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expert</a:t>
            </a:r>
            <a:r>
              <a:rPr lang="es-ES" sz="1600" dirty="0">
                <a:solidFill>
                  <a:srgbClr val="000000"/>
                </a:solidFill>
              </a:rPr>
              <a:t>, </a:t>
            </a:r>
            <a:r>
              <a:rPr lang="es-ES" sz="1600" dirty="0" err="1">
                <a:solidFill>
                  <a:srgbClr val="000000"/>
                </a:solidFill>
              </a:rPr>
              <a:t>on</a:t>
            </a:r>
            <a:r>
              <a:rPr lang="es-ES" sz="1600" dirty="0">
                <a:solidFill>
                  <a:srgbClr val="000000"/>
                </a:solidFill>
              </a:rPr>
              <a:t> es tracten les </a:t>
            </a:r>
            <a:r>
              <a:rPr lang="es-ES" sz="1600" dirty="0" err="1">
                <a:solidFill>
                  <a:srgbClr val="000000"/>
                </a:solidFill>
              </a:rPr>
              <a:t>qüestions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avançades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com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l’ús</a:t>
            </a:r>
            <a:r>
              <a:rPr lang="es-ES" sz="1600" dirty="0">
                <a:solidFill>
                  <a:srgbClr val="000000"/>
                </a:solidFill>
              </a:rPr>
              <a:t> i </a:t>
            </a:r>
            <a:r>
              <a:rPr lang="es-ES" sz="1600" dirty="0" err="1">
                <a:solidFill>
                  <a:srgbClr val="000000"/>
                </a:solidFill>
              </a:rPr>
              <a:t>configuració</a:t>
            </a:r>
            <a:r>
              <a:rPr lang="es-ES" sz="1600" dirty="0">
                <a:solidFill>
                  <a:srgbClr val="000000"/>
                </a:solidFill>
              </a:rPr>
              <a:t> del </a:t>
            </a:r>
            <a:r>
              <a:rPr lang="es-ES" sz="1600" dirty="0" err="1">
                <a:solidFill>
                  <a:srgbClr val="000000"/>
                </a:solidFill>
              </a:rPr>
              <a:t>qualificador</a:t>
            </a:r>
            <a:r>
              <a:rPr lang="es-ES" sz="1600" dirty="0">
                <a:solidFill>
                  <a:srgbClr val="000000"/>
                </a:solidFill>
              </a:rPr>
              <a:t> al Campus Virtual, per </a:t>
            </a:r>
            <a:r>
              <a:rPr lang="es-ES" sz="1600" dirty="0" err="1">
                <a:solidFill>
                  <a:srgbClr val="000000"/>
                </a:solidFill>
              </a:rPr>
              <a:t>exemple</a:t>
            </a:r>
            <a:r>
              <a:rPr lang="es-ES" sz="1600" dirty="0">
                <a:solidFill>
                  <a:srgbClr val="000000"/>
                </a:solidFill>
              </a:rPr>
              <a:t>.</a:t>
            </a:r>
            <a:endParaRPr lang="ca-ES" sz="2000" dirty="0">
              <a:solidFill>
                <a:srgbClr val="000000"/>
              </a:solidFill>
            </a:endParaRPr>
          </a:p>
          <a:p>
            <a:pPr marL="0" indent="0">
              <a:buClr>
                <a:schemeClr val="dk1"/>
              </a:buClr>
              <a:buNone/>
            </a:pPr>
            <a:r>
              <a:rPr lang="ca-ES" sz="1600" dirty="0">
                <a:solidFill>
                  <a:srgbClr val="000000"/>
                </a:solidFill>
              </a:rPr>
              <a:t>La formació es fa dins del Pla de Formació anual de l’Oficina de Formació de Personal de la UB.</a:t>
            </a:r>
            <a:endParaRPr lang="es-ES" sz="1600" dirty="0">
              <a:solidFill>
                <a:srgbClr val="00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8B5188-F6BD-4742-A4B2-B44011A178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2088" y="1538021"/>
            <a:ext cx="2196218" cy="2196218"/>
          </a:xfrm>
          <a:prstGeom prst="rect">
            <a:avLst/>
          </a:prstGeom>
        </p:spPr>
      </p:pic>
      <p:sp>
        <p:nvSpPr>
          <p:cNvPr id="9" name="Sol 8">
            <a:extLst>
              <a:ext uri="{FF2B5EF4-FFF2-40B4-BE49-F238E27FC236}">
                <a16:creationId xmlns:a16="http://schemas.microsoft.com/office/drawing/2014/main" id="{17C9C873-F204-4BDE-9071-EBC605271E6C}"/>
              </a:ext>
            </a:extLst>
          </p:cNvPr>
          <p:cNvSpPr/>
          <p:nvPr/>
        </p:nvSpPr>
        <p:spPr>
          <a:xfrm>
            <a:off x="597901" y="2683604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Sol 9">
            <a:extLst>
              <a:ext uri="{FF2B5EF4-FFF2-40B4-BE49-F238E27FC236}">
                <a16:creationId xmlns:a16="http://schemas.microsoft.com/office/drawing/2014/main" id="{5756F340-F9D8-4A68-A62A-3A4534C0F238}"/>
              </a:ext>
            </a:extLst>
          </p:cNvPr>
          <p:cNvSpPr/>
          <p:nvPr/>
        </p:nvSpPr>
        <p:spPr>
          <a:xfrm>
            <a:off x="597901" y="3989281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62521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ctrTitle"/>
          </p:nvPr>
        </p:nvSpPr>
        <p:spPr>
          <a:xfrm>
            <a:off x="2196735" y="1353301"/>
            <a:ext cx="4720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br>
              <a:rPr lang="ca-E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a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Serveis que oferim dins del model de suport</a:t>
            </a:r>
            <a:endParaRPr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DC7D66FB-0AC0-4339-BDC6-7FD93CC98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E80A6B30-4CC0-49F9-89FC-38BE895AF1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772"/>
          <a:stretch/>
        </p:blipFill>
        <p:spPr>
          <a:xfrm>
            <a:off x="884663" y="581581"/>
            <a:ext cx="1704524" cy="166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0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486177" y="929150"/>
            <a:ext cx="7879984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ca-E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Servei d’atenció als Usuaris </a:t>
            </a:r>
            <a:r>
              <a:rPr lang="ca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(servei on-</a:t>
            </a:r>
            <a:r>
              <a:rPr lang="ca-ES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</a:t>
            </a:r>
            <a:r>
              <a:rPr lang="ca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endParaRPr lang="ca-E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6" name="Sol 5">
            <a:extLst>
              <a:ext uri="{FF2B5EF4-FFF2-40B4-BE49-F238E27FC236}">
                <a16:creationId xmlns:a16="http://schemas.microsoft.com/office/drawing/2014/main" id="{70219A4A-29F8-410D-89F5-0F5A0186AB0B}"/>
              </a:ext>
            </a:extLst>
          </p:cNvPr>
          <p:cNvSpPr/>
          <p:nvPr/>
        </p:nvSpPr>
        <p:spPr>
          <a:xfrm>
            <a:off x="597901" y="1778050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039471AB-A1D9-424B-B680-A7D32DE3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pic>
        <p:nvPicPr>
          <p:cNvPr id="5" name="Imagen 4" descr="Diagrama, Forma&#10;&#10;Descripción generada automáticamente">
            <a:extLst>
              <a:ext uri="{FF2B5EF4-FFF2-40B4-BE49-F238E27FC236}">
                <a16:creationId xmlns:a16="http://schemas.microsoft.com/office/drawing/2014/main" id="{38D58DAF-0022-46AA-B9D2-3BF6AFCBD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496" y="2087880"/>
            <a:ext cx="2696471" cy="1018667"/>
          </a:xfrm>
          <a:prstGeom prst="rect">
            <a:avLst/>
          </a:prstGeom>
        </p:spPr>
      </p:pic>
      <p:sp>
        <p:nvSpPr>
          <p:cNvPr id="11" name="Google Shape;155;p15">
            <a:extLst>
              <a:ext uri="{FF2B5EF4-FFF2-40B4-BE49-F238E27FC236}">
                <a16:creationId xmlns:a16="http://schemas.microsoft.com/office/drawing/2014/main" id="{78FE6876-4D43-4E61-ACC3-C5E9981C2BF6}"/>
              </a:ext>
            </a:extLst>
          </p:cNvPr>
          <p:cNvSpPr txBox="1">
            <a:spLocks/>
          </p:cNvSpPr>
          <p:nvPr/>
        </p:nvSpPr>
        <p:spPr>
          <a:xfrm>
            <a:off x="777840" y="1580547"/>
            <a:ext cx="5162044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>
              <a:buClr>
                <a:schemeClr val="dk1"/>
              </a:buClr>
              <a:buFont typeface="Poppins Light"/>
              <a:buNone/>
            </a:pPr>
            <a:r>
              <a:rPr lang="ca-ES" sz="1800" dirty="0">
                <a:solidFill>
                  <a:srgbClr val="000000"/>
                </a:solidFill>
              </a:rPr>
              <a:t>Evolució del </a:t>
            </a:r>
            <a:r>
              <a:rPr lang="ca-ES" sz="1800" dirty="0" err="1">
                <a:solidFill>
                  <a:srgbClr val="000000"/>
                </a:solidFill>
              </a:rPr>
              <a:t>PaB</a:t>
            </a:r>
            <a:r>
              <a:rPr lang="ca-ES" sz="1800" dirty="0">
                <a:solidFill>
                  <a:srgbClr val="000000"/>
                </a:solidFill>
              </a:rPr>
              <a:t> i SIRID inicials, esdevenint un servei totalment integrat al Campus Virtual UB</a:t>
            </a:r>
          </a:p>
          <a:p>
            <a:pPr marL="0" indent="0">
              <a:buClr>
                <a:schemeClr val="dk1"/>
              </a:buClr>
              <a:buFont typeface="Poppins Light"/>
              <a:buNone/>
            </a:pPr>
            <a:r>
              <a:rPr lang="ca-ES" sz="1800" dirty="0">
                <a:solidFill>
                  <a:srgbClr val="000000"/>
                </a:solidFill>
              </a:rPr>
              <a:t>Es dona resposta a tots els col·lectius UB (PDI, PAS i alumnat), així també com a externs no UB, sobre aspectes relacionats amb docència i aprenentatge</a:t>
            </a:r>
            <a:endParaRPr lang="ca-ES" sz="2000" dirty="0">
              <a:solidFill>
                <a:srgbClr val="000000"/>
              </a:solidFill>
            </a:endParaRPr>
          </a:p>
          <a:p>
            <a:pPr marL="0" indent="0">
              <a:buClr>
                <a:schemeClr val="dk1"/>
              </a:buClr>
              <a:buFont typeface="Poppins Light"/>
              <a:buNone/>
            </a:pPr>
            <a:r>
              <a:rPr lang="ca-ES" sz="1800" dirty="0">
                <a:solidFill>
                  <a:srgbClr val="000000"/>
                </a:solidFill>
              </a:rPr>
              <a:t>Mitjana de temps de resposta: &lt; 1h (excepte cap de setmana)</a:t>
            </a:r>
          </a:p>
          <a:p>
            <a:pPr marL="0" indent="0">
              <a:buClr>
                <a:schemeClr val="dk1"/>
              </a:buClr>
              <a:buFont typeface="Arial"/>
              <a:buNone/>
            </a:pPr>
            <a:endParaRPr lang="ca-ES" sz="2000" dirty="0">
              <a:solidFill>
                <a:srgbClr val="000000"/>
              </a:solidFill>
            </a:endParaRPr>
          </a:p>
        </p:txBody>
      </p:sp>
      <p:sp>
        <p:nvSpPr>
          <p:cNvPr id="9" name="Sol 8">
            <a:extLst>
              <a:ext uri="{FF2B5EF4-FFF2-40B4-BE49-F238E27FC236}">
                <a16:creationId xmlns:a16="http://schemas.microsoft.com/office/drawing/2014/main" id="{9854BC76-A839-4DE3-8EBD-76CF30565BC4}"/>
              </a:ext>
            </a:extLst>
          </p:cNvPr>
          <p:cNvSpPr/>
          <p:nvPr/>
        </p:nvSpPr>
        <p:spPr>
          <a:xfrm>
            <a:off x="597840" y="2678754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Sol 9">
            <a:extLst>
              <a:ext uri="{FF2B5EF4-FFF2-40B4-BE49-F238E27FC236}">
                <a16:creationId xmlns:a16="http://schemas.microsoft.com/office/drawing/2014/main" id="{4AF05031-A9BE-4560-9C95-DA425F98E906}"/>
              </a:ext>
            </a:extLst>
          </p:cNvPr>
          <p:cNvSpPr/>
          <p:nvPr/>
        </p:nvSpPr>
        <p:spPr>
          <a:xfrm>
            <a:off x="597840" y="3923122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67204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486177" y="929150"/>
            <a:ext cx="8069698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ca-E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Servei d’atenció als Usuaris </a:t>
            </a:r>
            <a:r>
              <a:rPr lang="ca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(servei  en línia)</a:t>
            </a:r>
            <a:endParaRPr lang="ca-E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039471AB-A1D9-424B-B680-A7D32DE3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pic>
        <p:nvPicPr>
          <p:cNvPr id="5" name="Imagen 4" descr="Diagrama, Forma&#10;&#10;Descripción generada automáticamente">
            <a:extLst>
              <a:ext uri="{FF2B5EF4-FFF2-40B4-BE49-F238E27FC236}">
                <a16:creationId xmlns:a16="http://schemas.microsoft.com/office/drawing/2014/main" id="{38D58DAF-0022-46AA-B9D2-3BF6AFCBD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496" y="2087880"/>
            <a:ext cx="2696471" cy="1018667"/>
          </a:xfrm>
          <a:prstGeom prst="rect">
            <a:avLst/>
          </a:prstGeom>
        </p:spPr>
      </p:pic>
      <p:sp>
        <p:nvSpPr>
          <p:cNvPr id="11" name="Google Shape;155;p15">
            <a:extLst>
              <a:ext uri="{FF2B5EF4-FFF2-40B4-BE49-F238E27FC236}">
                <a16:creationId xmlns:a16="http://schemas.microsoft.com/office/drawing/2014/main" id="{78FE6876-4D43-4E61-ACC3-C5E9981C2BF6}"/>
              </a:ext>
            </a:extLst>
          </p:cNvPr>
          <p:cNvSpPr txBox="1">
            <a:spLocks/>
          </p:cNvSpPr>
          <p:nvPr/>
        </p:nvSpPr>
        <p:spPr>
          <a:xfrm>
            <a:off x="528101" y="1595950"/>
            <a:ext cx="540737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>
              <a:buClr>
                <a:schemeClr val="dk1"/>
              </a:buClr>
              <a:buFont typeface="Poppins Light"/>
              <a:buNone/>
            </a:pPr>
            <a:r>
              <a:rPr lang="ca-ES" sz="1800" dirty="0">
                <a:solidFill>
                  <a:srgbClr val="000000"/>
                </a:solidFill>
              </a:rPr>
              <a:t>Temàtiques tractades:</a:t>
            </a:r>
          </a:p>
          <a:p>
            <a:pPr marL="0" indent="0">
              <a:buClr>
                <a:schemeClr val="dk1"/>
              </a:buClr>
              <a:buFont typeface="Poppins Light"/>
              <a:buNone/>
            </a:pPr>
            <a:r>
              <a:rPr lang="ca-ES" sz="1800" dirty="0">
                <a:solidFill>
                  <a:srgbClr val="000000"/>
                </a:solidFill>
              </a:rPr>
              <a:t>     plataformes docents (Campus Virtual UB)</a:t>
            </a:r>
          </a:p>
          <a:p>
            <a:pPr marL="0" indent="0">
              <a:buClr>
                <a:schemeClr val="dk1"/>
              </a:buClr>
              <a:buFont typeface="Poppins Light"/>
              <a:buNone/>
            </a:pPr>
            <a:r>
              <a:rPr lang="ca-ES" sz="1800" dirty="0">
                <a:solidFill>
                  <a:srgbClr val="000000"/>
                </a:solidFill>
              </a:rPr>
              <a:t>     assessorament en eines TAC-TIC</a:t>
            </a:r>
          </a:p>
          <a:p>
            <a:pPr marL="0" indent="0">
              <a:buClr>
                <a:schemeClr val="dk1"/>
              </a:buClr>
              <a:buFont typeface="Poppins Light"/>
              <a:buNone/>
            </a:pPr>
            <a:r>
              <a:rPr lang="ca-ES" sz="1800" dirty="0">
                <a:solidFill>
                  <a:srgbClr val="000000"/>
                </a:solidFill>
              </a:rPr>
              <a:t>     elaboració de materials</a:t>
            </a:r>
          </a:p>
          <a:p>
            <a:pPr marL="0" indent="0">
              <a:buClr>
                <a:schemeClr val="dk1"/>
              </a:buClr>
              <a:buFont typeface="Poppins Light"/>
              <a:buNone/>
            </a:pPr>
            <a:r>
              <a:rPr lang="ca-ES" sz="1800" dirty="0">
                <a:solidFill>
                  <a:srgbClr val="000000"/>
                </a:solidFill>
              </a:rPr>
              <a:t>     publicació a </a:t>
            </a:r>
            <a:r>
              <a:rPr lang="ca-ES" sz="1800" dirty="0" err="1">
                <a:solidFill>
                  <a:srgbClr val="000000"/>
                </a:solidFill>
              </a:rPr>
              <a:t>repositoris</a:t>
            </a:r>
            <a:endParaRPr lang="ca-ES" sz="1800" dirty="0">
              <a:solidFill>
                <a:srgbClr val="000000"/>
              </a:solidFill>
            </a:endParaRPr>
          </a:p>
          <a:p>
            <a:pPr marL="0" indent="0">
              <a:buClr>
                <a:schemeClr val="dk1"/>
              </a:buClr>
              <a:buFont typeface="Poppins Light"/>
              <a:buNone/>
            </a:pPr>
            <a:r>
              <a:rPr lang="ca-ES" sz="1800" dirty="0">
                <a:solidFill>
                  <a:srgbClr val="000000"/>
                </a:solidFill>
              </a:rPr>
              <a:t>     drets d’autor</a:t>
            </a:r>
          </a:p>
          <a:p>
            <a:pPr marL="0" indent="0">
              <a:buClr>
                <a:schemeClr val="dk1"/>
              </a:buClr>
              <a:buFont typeface="Poppins Light"/>
              <a:buNone/>
            </a:pPr>
            <a:r>
              <a:rPr lang="ca-ES" sz="1800" dirty="0">
                <a:solidFill>
                  <a:srgbClr val="000000"/>
                </a:solidFill>
              </a:rPr>
              <a:t>     avaluació docent</a:t>
            </a:r>
          </a:p>
          <a:p>
            <a:pPr marL="0" indent="0">
              <a:buClr>
                <a:schemeClr val="dk1"/>
              </a:buClr>
              <a:buFont typeface="Poppins Light"/>
              <a:buNone/>
            </a:pPr>
            <a:endParaRPr lang="ca-ES" sz="2000" dirty="0">
              <a:solidFill>
                <a:srgbClr val="000000"/>
              </a:solidFill>
            </a:endParaRPr>
          </a:p>
          <a:p>
            <a:pPr marL="0" indent="0">
              <a:buClr>
                <a:schemeClr val="dk1"/>
              </a:buClr>
              <a:buFont typeface="Poppins Light"/>
              <a:buNone/>
            </a:pPr>
            <a:endParaRPr lang="ca-ES" sz="2000" dirty="0">
              <a:solidFill>
                <a:srgbClr val="000000"/>
              </a:solidFill>
            </a:endParaRPr>
          </a:p>
          <a:p>
            <a:pPr marL="0" indent="0">
              <a:buClr>
                <a:schemeClr val="dk1"/>
              </a:buClr>
              <a:buFont typeface="Arial"/>
              <a:buNone/>
            </a:pPr>
            <a:endParaRPr lang="ca-ES" sz="2000" dirty="0">
              <a:solidFill>
                <a:srgbClr val="000000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B78C781-EFA9-4EEE-B292-0D10451E0F8B}"/>
              </a:ext>
            </a:extLst>
          </p:cNvPr>
          <p:cNvGrpSpPr/>
          <p:nvPr/>
        </p:nvGrpSpPr>
        <p:grpSpPr>
          <a:xfrm>
            <a:off x="638509" y="2173647"/>
            <a:ext cx="183720" cy="1901589"/>
            <a:chOff x="638509" y="2173647"/>
            <a:chExt cx="183720" cy="1901589"/>
          </a:xfrm>
        </p:grpSpPr>
        <p:sp>
          <p:nvSpPr>
            <p:cNvPr id="6" name="Sol 5">
              <a:extLst>
                <a:ext uri="{FF2B5EF4-FFF2-40B4-BE49-F238E27FC236}">
                  <a16:creationId xmlns:a16="http://schemas.microsoft.com/office/drawing/2014/main" id="{70219A4A-29F8-410D-89F5-0F5A0186AB0B}"/>
                </a:ext>
              </a:extLst>
            </p:cNvPr>
            <p:cNvSpPr/>
            <p:nvPr/>
          </p:nvSpPr>
          <p:spPr>
            <a:xfrm>
              <a:off x="638819" y="2173647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9" name="Sol 8">
              <a:extLst>
                <a:ext uri="{FF2B5EF4-FFF2-40B4-BE49-F238E27FC236}">
                  <a16:creationId xmlns:a16="http://schemas.microsoft.com/office/drawing/2014/main" id="{D7D6F3C2-5C44-454B-B158-0B3868E80B93}"/>
                </a:ext>
              </a:extLst>
            </p:cNvPr>
            <p:cNvSpPr/>
            <p:nvPr/>
          </p:nvSpPr>
          <p:spPr>
            <a:xfrm>
              <a:off x="638509" y="2531572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0" name="Sol 9">
              <a:extLst>
                <a:ext uri="{FF2B5EF4-FFF2-40B4-BE49-F238E27FC236}">
                  <a16:creationId xmlns:a16="http://schemas.microsoft.com/office/drawing/2014/main" id="{B03C13AF-8668-4C86-899E-B1B3682A1093}"/>
                </a:ext>
              </a:extLst>
            </p:cNvPr>
            <p:cNvSpPr/>
            <p:nvPr/>
          </p:nvSpPr>
          <p:spPr>
            <a:xfrm>
              <a:off x="638509" y="2859878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3" name="Sol 12">
              <a:extLst>
                <a:ext uri="{FF2B5EF4-FFF2-40B4-BE49-F238E27FC236}">
                  <a16:creationId xmlns:a16="http://schemas.microsoft.com/office/drawing/2014/main" id="{D867BF63-6CF8-4F5E-AA27-50AAC1AD02FE}"/>
                </a:ext>
              </a:extLst>
            </p:cNvPr>
            <p:cNvSpPr/>
            <p:nvPr/>
          </p:nvSpPr>
          <p:spPr>
            <a:xfrm>
              <a:off x="642229" y="3205562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4" name="Sol 13">
              <a:extLst>
                <a:ext uri="{FF2B5EF4-FFF2-40B4-BE49-F238E27FC236}">
                  <a16:creationId xmlns:a16="http://schemas.microsoft.com/office/drawing/2014/main" id="{9432C8AA-6F8B-469D-9904-37145CD3D087}"/>
                </a:ext>
              </a:extLst>
            </p:cNvPr>
            <p:cNvSpPr/>
            <p:nvPr/>
          </p:nvSpPr>
          <p:spPr>
            <a:xfrm>
              <a:off x="638509" y="3547076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5" name="Sol 14">
              <a:extLst>
                <a:ext uri="{FF2B5EF4-FFF2-40B4-BE49-F238E27FC236}">
                  <a16:creationId xmlns:a16="http://schemas.microsoft.com/office/drawing/2014/main" id="{33F61161-986F-4C7B-AC41-EB21BED3F607}"/>
                </a:ext>
              </a:extLst>
            </p:cNvPr>
            <p:cNvSpPr/>
            <p:nvPr/>
          </p:nvSpPr>
          <p:spPr>
            <a:xfrm>
              <a:off x="641858" y="3895236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561976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486177" y="929150"/>
            <a:ext cx="7879984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ca-E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Servei d’atenció als Usuaris </a:t>
            </a:r>
            <a:r>
              <a:rPr lang="ca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(servei  en línia)</a:t>
            </a:r>
            <a:endParaRPr lang="ca-E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039471AB-A1D9-424B-B680-A7D32DE3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pic>
        <p:nvPicPr>
          <p:cNvPr id="5" name="Imagen 4" descr="Diagrama, Forma&#10;&#10;Descripción generada automáticamente">
            <a:extLst>
              <a:ext uri="{FF2B5EF4-FFF2-40B4-BE49-F238E27FC236}">
                <a16:creationId xmlns:a16="http://schemas.microsoft.com/office/drawing/2014/main" id="{38D58DAF-0022-46AA-B9D2-3BF6AFCBD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496" y="2087880"/>
            <a:ext cx="2696471" cy="1018667"/>
          </a:xfrm>
          <a:prstGeom prst="rect">
            <a:avLst/>
          </a:prstGeom>
        </p:spPr>
      </p:pic>
      <p:sp>
        <p:nvSpPr>
          <p:cNvPr id="11" name="Google Shape;155;p15">
            <a:extLst>
              <a:ext uri="{FF2B5EF4-FFF2-40B4-BE49-F238E27FC236}">
                <a16:creationId xmlns:a16="http://schemas.microsoft.com/office/drawing/2014/main" id="{78FE6876-4D43-4E61-ACC3-C5E9981C2BF6}"/>
              </a:ext>
            </a:extLst>
          </p:cNvPr>
          <p:cNvSpPr txBox="1">
            <a:spLocks/>
          </p:cNvSpPr>
          <p:nvPr/>
        </p:nvSpPr>
        <p:spPr>
          <a:xfrm>
            <a:off x="528101" y="1499307"/>
            <a:ext cx="5738884" cy="301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>
              <a:buClr>
                <a:schemeClr val="dk1"/>
              </a:buClr>
              <a:buFont typeface="Poppins Light"/>
              <a:buNone/>
            </a:pPr>
            <a:r>
              <a:rPr lang="ca-ES" sz="1800" dirty="0">
                <a:solidFill>
                  <a:srgbClr val="000000"/>
                </a:solidFill>
              </a:rPr>
              <a:t>Exemples:</a:t>
            </a:r>
          </a:p>
          <a:p>
            <a:pPr marL="0" indent="0">
              <a:buClr>
                <a:schemeClr val="dk1"/>
              </a:buClr>
              <a:buNone/>
            </a:pPr>
            <a:r>
              <a:rPr lang="ca-ES" sz="2000" dirty="0">
                <a:solidFill>
                  <a:srgbClr val="000000"/>
                </a:solidFill>
              </a:rPr>
              <a:t>     </a:t>
            </a:r>
            <a:r>
              <a:rPr lang="es-ES" sz="1600" dirty="0">
                <a:solidFill>
                  <a:srgbClr val="000000"/>
                </a:solidFill>
              </a:rPr>
              <a:t>No </a:t>
            </a:r>
            <a:r>
              <a:rPr lang="es-ES" sz="1600" dirty="0" err="1">
                <a:solidFill>
                  <a:srgbClr val="000000"/>
                </a:solidFill>
              </a:rPr>
              <a:t>puc</a:t>
            </a:r>
            <a:r>
              <a:rPr lang="es-ES" sz="1600" dirty="0">
                <a:solidFill>
                  <a:srgbClr val="000000"/>
                </a:solidFill>
              </a:rPr>
              <a:t> crear el CV de </a:t>
            </a:r>
            <a:r>
              <a:rPr lang="es-ES" sz="1600" dirty="0" err="1">
                <a:solidFill>
                  <a:srgbClr val="000000"/>
                </a:solidFill>
              </a:rPr>
              <a:t>l’assignatura</a:t>
            </a:r>
            <a:r>
              <a:rPr lang="es-ES" sz="1600" dirty="0">
                <a:solidFill>
                  <a:srgbClr val="000000"/>
                </a:solidFill>
              </a:rPr>
              <a:t>. Em </a:t>
            </a:r>
            <a:r>
              <a:rPr lang="es-ES" sz="1600" dirty="0" err="1">
                <a:solidFill>
                  <a:srgbClr val="000000"/>
                </a:solidFill>
              </a:rPr>
              <a:t>podeu</a:t>
            </a:r>
            <a:r>
              <a:rPr lang="es-ES" sz="1600" dirty="0">
                <a:solidFill>
                  <a:srgbClr val="000000"/>
                </a:solidFill>
              </a:rPr>
              <a:t> 	</a:t>
            </a:r>
            <a:r>
              <a:rPr lang="es-ES" sz="1600" dirty="0" err="1">
                <a:solidFill>
                  <a:srgbClr val="000000"/>
                </a:solidFill>
              </a:rPr>
              <a:t>ajudar</a:t>
            </a:r>
            <a:r>
              <a:rPr lang="es-ES" sz="1600" dirty="0">
                <a:solidFill>
                  <a:srgbClr val="000000"/>
                </a:solidFill>
              </a:rPr>
              <a:t>?</a:t>
            </a:r>
            <a:endParaRPr lang="ca-ES" sz="1600" dirty="0">
              <a:solidFill>
                <a:srgbClr val="000000"/>
              </a:solidFill>
            </a:endParaRPr>
          </a:p>
          <a:p>
            <a:pPr marL="0" indent="0">
              <a:buClr>
                <a:schemeClr val="dk1"/>
              </a:buClr>
              <a:buFont typeface="Poppins Light"/>
              <a:buNone/>
            </a:pPr>
            <a:r>
              <a:rPr lang="ca-ES" sz="1600" dirty="0">
                <a:solidFill>
                  <a:srgbClr val="000000"/>
                </a:solidFill>
              </a:rPr>
              <a:t>      Quina eina puc fer servir per gravar les classes 	del curs del Campus Virtual UB?</a:t>
            </a:r>
          </a:p>
          <a:p>
            <a:pPr marL="0" indent="0">
              <a:buClr>
                <a:schemeClr val="dk1"/>
              </a:buClr>
              <a:buNone/>
            </a:pPr>
            <a:r>
              <a:rPr lang="ca-ES" sz="1600" dirty="0">
                <a:solidFill>
                  <a:srgbClr val="000000"/>
                </a:solidFill>
              </a:rPr>
              <a:t>      Estic fent un examen amb un qüestionari al 	campus. Estic entrant les preguntes, però 	no sé com entrar la penalització.</a:t>
            </a:r>
          </a:p>
          <a:p>
            <a:pPr marL="0" indent="0">
              <a:buClr>
                <a:schemeClr val="dk1"/>
              </a:buClr>
              <a:buNone/>
            </a:pPr>
            <a:r>
              <a:rPr lang="ca-ES" sz="1600" dirty="0">
                <a:solidFill>
                  <a:srgbClr val="000000"/>
                </a:solidFill>
              </a:rPr>
              <a:t>     Com puc publicar els materials docents fora del 	Campus Virtual UB?</a:t>
            </a:r>
          </a:p>
          <a:p>
            <a:pPr marL="0" indent="0">
              <a:buClr>
                <a:schemeClr val="dk1"/>
              </a:buClr>
              <a:buNone/>
            </a:pPr>
            <a:r>
              <a:rPr lang="ca-ES" sz="1600" dirty="0">
                <a:solidFill>
                  <a:srgbClr val="000000"/>
                </a:solidFill>
              </a:rPr>
              <a:t>      </a:t>
            </a:r>
          </a:p>
          <a:p>
            <a:pPr marL="0" indent="0">
              <a:buClr>
                <a:schemeClr val="dk1"/>
              </a:buClr>
              <a:buFont typeface="Poppins Light"/>
              <a:buNone/>
            </a:pPr>
            <a:endParaRPr lang="ca-ES" sz="1600" dirty="0">
              <a:solidFill>
                <a:srgbClr val="000000"/>
              </a:solidFill>
            </a:endParaRPr>
          </a:p>
          <a:p>
            <a:pPr marL="0" indent="0">
              <a:buClr>
                <a:schemeClr val="dk1"/>
              </a:buClr>
              <a:buFont typeface="Arial"/>
              <a:buNone/>
            </a:pPr>
            <a:endParaRPr lang="ca-ES" sz="2000" dirty="0">
              <a:solidFill>
                <a:srgbClr val="000000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B78C781-EFA9-4EEE-B292-0D10451E0F8B}"/>
              </a:ext>
            </a:extLst>
          </p:cNvPr>
          <p:cNvGrpSpPr/>
          <p:nvPr/>
        </p:nvGrpSpPr>
        <p:grpSpPr>
          <a:xfrm>
            <a:off x="615143" y="2111149"/>
            <a:ext cx="183720" cy="2084892"/>
            <a:chOff x="638509" y="2173647"/>
            <a:chExt cx="183720" cy="2084892"/>
          </a:xfrm>
        </p:grpSpPr>
        <p:sp>
          <p:nvSpPr>
            <p:cNvPr id="6" name="Sol 5">
              <a:extLst>
                <a:ext uri="{FF2B5EF4-FFF2-40B4-BE49-F238E27FC236}">
                  <a16:creationId xmlns:a16="http://schemas.microsoft.com/office/drawing/2014/main" id="{70219A4A-29F8-410D-89F5-0F5A0186AB0B}"/>
                </a:ext>
              </a:extLst>
            </p:cNvPr>
            <p:cNvSpPr/>
            <p:nvPr/>
          </p:nvSpPr>
          <p:spPr>
            <a:xfrm>
              <a:off x="638819" y="2173647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0" name="Sol 9">
              <a:extLst>
                <a:ext uri="{FF2B5EF4-FFF2-40B4-BE49-F238E27FC236}">
                  <a16:creationId xmlns:a16="http://schemas.microsoft.com/office/drawing/2014/main" id="{B03C13AF-8668-4C86-899E-B1B3682A1093}"/>
                </a:ext>
              </a:extLst>
            </p:cNvPr>
            <p:cNvSpPr/>
            <p:nvPr/>
          </p:nvSpPr>
          <p:spPr>
            <a:xfrm>
              <a:off x="638509" y="2748368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3" name="Sol 12">
              <a:extLst>
                <a:ext uri="{FF2B5EF4-FFF2-40B4-BE49-F238E27FC236}">
                  <a16:creationId xmlns:a16="http://schemas.microsoft.com/office/drawing/2014/main" id="{D867BF63-6CF8-4F5E-AA27-50AAC1AD02FE}"/>
                </a:ext>
              </a:extLst>
            </p:cNvPr>
            <p:cNvSpPr/>
            <p:nvPr/>
          </p:nvSpPr>
          <p:spPr>
            <a:xfrm>
              <a:off x="642229" y="3265034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5" name="Sol 14">
              <a:extLst>
                <a:ext uri="{FF2B5EF4-FFF2-40B4-BE49-F238E27FC236}">
                  <a16:creationId xmlns:a16="http://schemas.microsoft.com/office/drawing/2014/main" id="{33F61161-986F-4C7B-AC41-EB21BED3F607}"/>
                </a:ext>
              </a:extLst>
            </p:cNvPr>
            <p:cNvSpPr/>
            <p:nvPr/>
          </p:nvSpPr>
          <p:spPr>
            <a:xfrm>
              <a:off x="638509" y="4078539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3736166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6" name="Sol 5">
            <a:extLst>
              <a:ext uri="{FF2B5EF4-FFF2-40B4-BE49-F238E27FC236}">
                <a16:creationId xmlns:a16="http://schemas.microsoft.com/office/drawing/2014/main" id="{70219A4A-29F8-410D-89F5-0F5A0186AB0B}"/>
              </a:ext>
            </a:extLst>
          </p:cNvPr>
          <p:cNvSpPr/>
          <p:nvPr/>
        </p:nvSpPr>
        <p:spPr>
          <a:xfrm>
            <a:off x="597901" y="1778050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039471AB-A1D9-424B-B680-A7D32DE3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sp>
        <p:nvSpPr>
          <p:cNvPr id="11" name="Google Shape;155;p15">
            <a:extLst>
              <a:ext uri="{FF2B5EF4-FFF2-40B4-BE49-F238E27FC236}">
                <a16:creationId xmlns:a16="http://schemas.microsoft.com/office/drawing/2014/main" id="{78FE6876-4D43-4E61-ACC3-C5E9981C2BF6}"/>
              </a:ext>
            </a:extLst>
          </p:cNvPr>
          <p:cNvSpPr txBox="1">
            <a:spLocks/>
          </p:cNvSpPr>
          <p:nvPr/>
        </p:nvSpPr>
        <p:spPr>
          <a:xfrm>
            <a:off x="777901" y="1578698"/>
            <a:ext cx="5595759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>
              <a:buClr>
                <a:schemeClr val="dk1"/>
              </a:buClr>
              <a:buNone/>
            </a:pPr>
            <a:r>
              <a:rPr lang="ca-ES" sz="1800" dirty="0">
                <a:solidFill>
                  <a:srgbClr val="000000"/>
                </a:solidFill>
              </a:rPr>
              <a:t>El CRAI ha creat un portal web, “</a:t>
            </a:r>
            <a:r>
              <a:rPr lang="ca-ES" sz="1800" dirty="0">
                <a:solidFill>
                  <a:srgbClr val="000000"/>
                </a:solidFill>
                <a:hlinkClick r:id="rId4"/>
              </a:rPr>
              <a:t>Espai del Tàctic</a:t>
            </a:r>
            <a:r>
              <a:rPr lang="ca-ES" sz="1800" dirty="0">
                <a:solidFill>
                  <a:srgbClr val="000000"/>
                </a:solidFill>
              </a:rPr>
              <a:t>”, on s’ofereix un recull d’eines TIC i TAC, així com una secció de píndoles formatives i consells al </a:t>
            </a:r>
            <a:r>
              <a:rPr lang="ca-ES" sz="1800" dirty="0" err="1">
                <a:solidFill>
                  <a:srgbClr val="000000"/>
                </a:solidFill>
              </a:rPr>
              <a:t>blog</a:t>
            </a:r>
            <a:r>
              <a:rPr lang="ca-ES" sz="1800" dirty="0">
                <a:solidFill>
                  <a:srgbClr val="000000"/>
                </a:solidFill>
              </a:rPr>
              <a:t>, elaborat des de la USD. </a:t>
            </a:r>
          </a:p>
          <a:p>
            <a:pPr marL="0" indent="0">
              <a:buClr>
                <a:schemeClr val="dk1"/>
              </a:buClr>
              <a:buNone/>
            </a:pPr>
            <a:r>
              <a:rPr lang="ca-ES" sz="1800" dirty="0">
                <a:solidFill>
                  <a:srgbClr val="000000"/>
                </a:solidFill>
              </a:rPr>
              <a:t>L’objectiu és disposar d’un servei de suport integral per als usuaris de  la UB en l’àmbit de l’aprenentatge i la docència i apropar-los les eines que s’usen majoritàriament.</a:t>
            </a:r>
          </a:p>
          <a:p>
            <a:pPr marL="0" indent="0">
              <a:buClr>
                <a:schemeClr val="dk1"/>
              </a:buClr>
              <a:buFont typeface="Poppins Light"/>
              <a:buNone/>
            </a:pPr>
            <a:endParaRPr lang="ca-ES" sz="2000" dirty="0">
              <a:solidFill>
                <a:srgbClr val="000000"/>
              </a:solidFill>
            </a:endParaRPr>
          </a:p>
          <a:p>
            <a:pPr marL="0" indent="0">
              <a:buClr>
                <a:schemeClr val="dk1"/>
              </a:buClr>
              <a:buFont typeface="Poppins Light"/>
              <a:buNone/>
            </a:pPr>
            <a:endParaRPr lang="ca-ES" sz="2000" dirty="0">
              <a:solidFill>
                <a:srgbClr val="000000"/>
              </a:solidFill>
            </a:endParaRPr>
          </a:p>
          <a:p>
            <a:pPr marL="0" indent="0">
              <a:buClr>
                <a:schemeClr val="dk1"/>
              </a:buClr>
              <a:buFont typeface="Arial"/>
              <a:buNone/>
            </a:pPr>
            <a:endParaRPr lang="ca-ES" sz="2000" dirty="0">
              <a:solidFill>
                <a:srgbClr val="00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A00ACDC-12F3-4620-8765-29A85AFDE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660" y="1111604"/>
            <a:ext cx="3059776" cy="2917953"/>
          </a:xfrm>
          <a:prstGeom prst="rect">
            <a:avLst/>
          </a:prstGeom>
        </p:spPr>
      </p:pic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486176" y="929150"/>
            <a:ext cx="7941543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ca-E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Assessorament en eines TÀCTIC</a:t>
            </a:r>
          </a:p>
        </p:txBody>
      </p:sp>
    </p:spTree>
    <p:extLst>
      <p:ext uri="{BB962C8B-B14F-4D97-AF65-F5344CB8AC3E}">
        <p14:creationId xmlns:p14="http://schemas.microsoft.com/office/powerpoint/2010/main" val="392830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Google Shape;175;p17"/>
          <p:cNvSpPr txBox="1">
            <a:spLocks/>
          </p:cNvSpPr>
          <p:nvPr/>
        </p:nvSpPr>
        <p:spPr>
          <a:xfrm>
            <a:off x="1883377" y="114217"/>
            <a:ext cx="5208607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a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Algunes dades UB</a:t>
            </a:r>
          </a:p>
        </p:txBody>
      </p:sp>
      <p:sp>
        <p:nvSpPr>
          <p:cNvPr id="5" name="QuadreDeText 4"/>
          <p:cNvSpPr txBox="1"/>
          <p:nvPr/>
        </p:nvSpPr>
        <p:spPr>
          <a:xfrm>
            <a:off x="834264" y="1307846"/>
            <a:ext cx="3842794" cy="2939266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Centres</a:t>
            </a:r>
          </a:p>
          <a:p>
            <a:r>
              <a:rPr lang="ca-ES" dirty="0">
                <a:ea typeface="+mn-lt"/>
                <a:cs typeface="+mn-lt"/>
              </a:rPr>
              <a:t>  </a:t>
            </a:r>
            <a:r>
              <a:rPr lang="ca-ES" sz="1500" dirty="0">
                <a:ea typeface="+mn-lt"/>
                <a:cs typeface="+mn-lt"/>
              </a:rPr>
              <a:t>16 facultats</a:t>
            </a:r>
          </a:p>
          <a:p>
            <a:r>
              <a:rPr lang="ca-ES" sz="1500" dirty="0">
                <a:ea typeface="+mn-lt"/>
                <a:cs typeface="+mn-lt"/>
              </a:rPr>
              <a:t>    9 centres adscrits </a:t>
            </a:r>
          </a:p>
          <a:p>
            <a:r>
              <a:rPr lang="ca-ES" sz="1500" dirty="0">
                <a:ea typeface="+mn-lt"/>
                <a:cs typeface="+mn-lt"/>
              </a:rPr>
              <a:t>  16 CRAI-Biblioteques</a:t>
            </a:r>
            <a:br>
              <a:rPr lang="ca-ES" sz="1500" dirty="0">
                <a:ea typeface="+mn-lt"/>
                <a:cs typeface="+mn-lt"/>
              </a:rPr>
            </a:br>
            <a:endParaRPr lang="ca-ES" sz="1500" dirty="0">
              <a:ea typeface="+mn-lt"/>
              <a:cs typeface="+mn-lt"/>
            </a:endParaRPr>
          </a:p>
          <a:p>
            <a:r>
              <a:rPr lang="ca-E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Estudis</a:t>
            </a:r>
          </a:p>
          <a:p>
            <a:r>
              <a:rPr lang="ca-ES" sz="1500" dirty="0">
                <a:ea typeface="+mn-lt"/>
                <a:cs typeface="+mn-lt"/>
              </a:rPr>
              <a:t>   73 graus</a:t>
            </a:r>
          </a:p>
          <a:p>
            <a:r>
              <a:rPr lang="ca-ES" sz="1500" dirty="0">
                <a:ea typeface="+mn-lt"/>
                <a:cs typeface="+mn-lt"/>
              </a:rPr>
              <a:t> 153 màsters universitaris</a:t>
            </a:r>
          </a:p>
          <a:p>
            <a:r>
              <a:rPr lang="ca-ES" sz="1500" dirty="0">
                <a:ea typeface="+mn-lt"/>
                <a:cs typeface="+mn-lt"/>
              </a:rPr>
              <a:t>   64 cursos d’extensió universitària</a:t>
            </a:r>
          </a:p>
          <a:p>
            <a:r>
              <a:rPr lang="ca-ES" sz="1500" dirty="0">
                <a:ea typeface="+mn-lt"/>
                <a:cs typeface="+mn-lt"/>
              </a:rPr>
              <a:t> 235 diplomes d’especialització/postgrau</a:t>
            </a:r>
          </a:p>
          <a:p>
            <a:r>
              <a:rPr lang="ca-ES" sz="1500" dirty="0">
                <a:ea typeface="+mn-lt"/>
                <a:cs typeface="+mn-lt"/>
              </a:rPr>
              <a:t> 349 programes de màster</a:t>
            </a:r>
          </a:p>
          <a:p>
            <a:endParaRPr lang="ca-ES" dirty="0"/>
          </a:p>
        </p:txBody>
      </p:sp>
      <p:sp>
        <p:nvSpPr>
          <p:cNvPr id="6" name="QuadreDeText 5"/>
          <p:cNvSpPr txBox="1"/>
          <p:nvPr/>
        </p:nvSpPr>
        <p:spPr>
          <a:xfrm>
            <a:off x="4729901" y="1293002"/>
            <a:ext cx="3568271" cy="2954655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Recursos humans</a:t>
            </a:r>
          </a:p>
          <a:p>
            <a:r>
              <a:rPr lang="ca-ES" sz="1800" dirty="0">
                <a:ea typeface="+mn-lt"/>
                <a:cs typeface="+mn-lt"/>
              </a:rPr>
              <a:t> </a:t>
            </a:r>
            <a:r>
              <a:rPr lang="ca-ES" sz="1500" dirty="0">
                <a:ea typeface="+mn-lt"/>
                <a:cs typeface="+mn-lt"/>
              </a:rPr>
              <a:t>5.696 professors i investigadors </a:t>
            </a:r>
          </a:p>
          <a:p>
            <a:r>
              <a:rPr lang="ca-ES" sz="1500" dirty="0">
                <a:ea typeface="+mn-lt"/>
                <a:cs typeface="+mn-lt"/>
              </a:rPr>
              <a:t> 2.288 treballadors d’administració i  serveis</a:t>
            </a:r>
            <a:br>
              <a:rPr lang="ca-ES" sz="1500" dirty="0">
                <a:ea typeface="+mn-lt"/>
                <a:cs typeface="+mn-lt"/>
              </a:rPr>
            </a:br>
            <a:endParaRPr lang="ca-ES" sz="1500" dirty="0">
              <a:ea typeface="+mn-lt"/>
              <a:cs typeface="+mn-lt"/>
            </a:endParaRPr>
          </a:p>
          <a:p>
            <a:r>
              <a:rPr lang="ca-E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Estudiants</a:t>
            </a:r>
          </a:p>
          <a:p>
            <a:r>
              <a:rPr lang="ca-ES" dirty="0">
                <a:ea typeface="+mn-lt"/>
                <a:cs typeface="+mn-lt"/>
              </a:rPr>
              <a:t> </a:t>
            </a:r>
            <a:r>
              <a:rPr lang="ca-ES" sz="1500" dirty="0">
                <a:ea typeface="+mn-lt"/>
                <a:cs typeface="+mn-lt"/>
              </a:rPr>
              <a:t>76.009 estudiants</a:t>
            </a:r>
          </a:p>
          <a:p>
            <a:r>
              <a:rPr lang="ca-ES" sz="1600" dirty="0">
                <a:ea typeface="+mn-lt"/>
                <a:cs typeface="+mn-lt"/>
              </a:rPr>
              <a:t>     </a:t>
            </a:r>
            <a:r>
              <a:rPr lang="ca-ES" dirty="0">
                <a:ea typeface="+mn-lt"/>
                <a:cs typeface="+mn-lt"/>
              </a:rPr>
              <a:t>42.377 de graus</a:t>
            </a:r>
          </a:p>
          <a:p>
            <a:r>
              <a:rPr lang="ca-ES" dirty="0">
                <a:ea typeface="+mn-lt"/>
                <a:cs typeface="+mn-lt"/>
              </a:rPr>
              <a:t>        5.662 de màsters universitaris</a:t>
            </a:r>
          </a:p>
          <a:p>
            <a:r>
              <a:rPr lang="ca-ES" dirty="0">
                <a:ea typeface="+mn-lt"/>
                <a:cs typeface="+mn-lt"/>
              </a:rPr>
              <a:t>        4.714 investigadors en formació</a:t>
            </a:r>
          </a:p>
          <a:p>
            <a:r>
              <a:rPr lang="ca-ES" dirty="0">
                <a:ea typeface="+mn-lt"/>
                <a:cs typeface="+mn-lt"/>
              </a:rPr>
              <a:t>        9.147 de postgraus</a:t>
            </a:r>
          </a:p>
          <a:p>
            <a:r>
              <a:rPr lang="ca-ES" dirty="0">
                <a:ea typeface="+mn-lt"/>
                <a:cs typeface="+mn-lt"/>
              </a:rPr>
              <a:t>      14.109 estudiants nous</a:t>
            </a:r>
            <a:endParaRPr lang="ca-ES" dirty="0"/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AC89E08B-8DCC-4E18-8668-0A35BA6A736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51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6" name="Sol 5">
            <a:extLst>
              <a:ext uri="{FF2B5EF4-FFF2-40B4-BE49-F238E27FC236}">
                <a16:creationId xmlns:a16="http://schemas.microsoft.com/office/drawing/2014/main" id="{70219A4A-29F8-410D-89F5-0F5A0186AB0B}"/>
              </a:ext>
            </a:extLst>
          </p:cNvPr>
          <p:cNvSpPr/>
          <p:nvPr/>
        </p:nvSpPr>
        <p:spPr>
          <a:xfrm>
            <a:off x="597901" y="1778050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039471AB-A1D9-424B-B680-A7D32DE3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sp>
        <p:nvSpPr>
          <p:cNvPr id="11" name="Google Shape;155;p15">
            <a:extLst>
              <a:ext uri="{FF2B5EF4-FFF2-40B4-BE49-F238E27FC236}">
                <a16:creationId xmlns:a16="http://schemas.microsoft.com/office/drawing/2014/main" id="{78FE6876-4D43-4E61-ACC3-C5E9981C2BF6}"/>
              </a:ext>
            </a:extLst>
          </p:cNvPr>
          <p:cNvSpPr txBox="1">
            <a:spLocks/>
          </p:cNvSpPr>
          <p:nvPr/>
        </p:nvSpPr>
        <p:spPr>
          <a:xfrm>
            <a:off x="777839" y="1542447"/>
            <a:ext cx="5516281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>
              <a:buClr>
                <a:schemeClr val="dk1"/>
              </a:buClr>
              <a:buNone/>
            </a:pPr>
            <a:r>
              <a:rPr lang="ca-ES" sz="1800" dirty="0">
                <a:solidFill>
                  <a:srgbClr val="000000"/>
                </a:solidFill>
              </a:rPr>
              <a:t>El CRAI ofereix al professorat de la UB suport i assessorament en:</a:t>
            </a:r>
          </a:p>
          <a:p>
            <a:pPr marL="285750" indent="-28575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ca-ES" sz="1800" dirty="0">
                <a:solidFill>
                  <a:srgbClr val="000000"/>
                </a:solidFill>
              </a:rPr>
              <a:t>La digitalització de documentació, en règim d’autoservei</a:t>
            </a:r>
          </a:p>
          <a:p>
            <a:pPr marL="285750" indent="-28575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ca-ES" sz="1800" dirty="0">
                <a:solidFill>
                  <a:srgbClr val="000000"/>
                </a:solidFill>
              </a:rPr>
              <a:t>L'edició i conversió d’arxius (imatges, vídeos didàctics,...) per a la docència (USD)</a:t>
            </a:r>
          </a:p>
          <a:p>
            <a:pPr marL="285750" indent="-28575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ca-ES" sz="1800" dirty="0">
                <a:solidFill>
                  <a:srgbClr val="000000"/>
                </a:solidFill>
              </a:rPr>
              <a:t>L'elaboració de material docent amb gestors de continguts (USD)</a:t>
            </a:r>
            <a:endParaRPr lang="ca-ES" sz="2000" dirty="0">
              <a:solidFill>
                <a:srgbClr val="000000"/>
              </a:solidFill>
            </a:endParaRPr>
          </a:p>
          <a:p>
            <a:pPr marL="0" indent="0">
              <a:buClr>
                <a:schemeClr val="dk1"/>
              </a:buClr>
              <a:buFont typeface="Poppins Light"/>
              <a:buNone/>
            </a:pPr>
            <a:endParaRPr lang="ca-ES" sz="2000" dirty="0">
              <a:solidFill>
                <a:srgbClr val="000000"/>
              </a:solidFill>
            </a:endParaRPr>
          </a:p>
          <a:p>
            <a:pPr marL="0" indent="0">
              <a:buClr>
                <a:schemeClr val="dk1"/>
              </a:buClr>
              <a:buFont typeface="Arial"/>
              <a:buNone/>
            </a:pPr>
            <a:endParaRPr lang="ca-ES" sz="2000" dirty="0">
              <a:solidFill>
                <a:srgbClr val="000000"/>
              </a:solidFill>
            </a:endParaRPr>
          </a:p>
        </p:txBody>
      </p:sp>
      <p:pic>
        <p:nvPicPr>
          <p:cNvPr id="3" name="Imagen 2" descr="Sitio web&#10;&#10;Descripción generada automáticamente">
            <a:extLst>
              <a:ext uri="{FF2B5EF4-FFF2-40B4-BE49-F238E27FC236}">
                <a16:creationId xmlns:a16="http://schemas.microsoft.com/office/drawing/2014/main" id="{2AE6F3E0-81A5-408A-8EE4-38BB23DA7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841" y="1066799"/>
            <a:ext cx="3039686" cy="2994661"/>
          </a:xfrm>
          <a:prstGeom prst="rect">
            <a:avLst/>
          </a:prstGeom>
        </p:spPr>
      </p:pic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486177" y="929150"/>
            <a:ext cx="8069698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ca-E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Elaboració de materials docents</a:t>
            </a:r>
          </a:p>
        </p:txBody>
      </p:sp>
    </p:spTree>
    <p:extLst>
      <p:ext uri="{BB962C8B-B14F-4D97-AF65-F5344CB8AC3E}">
        <p14:creationId xmlns:p14="http://schemas.microsoft.com/office/powerpoint/2010/main" val="407801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039471AB-A1D9-424B-B680-A7D32DE3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sp>
        <p:nvSpPr>
          <p:cNvPr id="11" name="Google Shape;155;p15">
            <a:extLst>
              <a:ext uri="{FF2B5EF4-FFF2-40B4-BE49-F238E27FC236}">
                <a16:creationId xmlns:a16="http://schemas.microsoft.com/office/drawing/2014/main" id="{78FE6876-4D43-4E61-ACC3-C5E9981C2BF6}"/>
              </a:ext>
            </a:extLst>
          </p:cNvPr>
          <p:cNvSpPr txBox="1">
            <a:spLocks/>
          </p:cNvSpPr>
          <p:nvPr/>
        </p:nvSpPr>
        <p:spPr>
          <a:xfrm>
            <a:off x="733957" y="1585037"/>
            <a:ext cx="5171543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>
              <a:buClr>
                <a:schemeClr val="dk1"/>
              </a:buClr>
              <a:buNone/>
            </a:pPr>
            <a:r>
              <a:rPr lang="ca-ES" sz="1600" dirty="0">
                <a:solidFill>
                  <a:srgbClr val="000000"/>
                </a:solidFill>
              </a:rPr>
              <a:t>El CRAI de la UB es coordina amb el Gabinet tècnic del Rectorat (GTR)</a:t>
            </a:r>
          </a:p>
          <a:p>
            <a:pPr marL="0" indent="0">
              <a:buClr>
                <a:schemeClr val="dk1"/>
              </a:buClr>
              <a:buNone/>
            </a:pPr>
            <a:r>
              <a:rPr lang="ca-ES" sz="1600" dirty="0">
                <a:solidFill>
                  <a:srgbClr val="000000"/>
                </a:solidFill>
              </a:rPr>
              <a:t>Es dona suport al PDI sobre el funcionament de l'aplicació d'Avaluació Docent del Professorat (ADP) resolent les consultes i dubtes que es generin, </a:t>
            </a:r>
          </a:p>
          <a:p>
            <a:pPr marL="0" indent="0">
              <a:buClr>
                <a:schemeClr val="dk1"/>
              </a:buClr>
              <a:buNone/>
            </a:pPr>
            <a:r>
              <a:rPr lang="ca-ES" sz="1600" dirty="0">
                <a:solidFill>
                  <a:srgbClr val="000000"/>
                </a:solidFill>
              </a:rPr>
              <a:t>S’elaboren els materials d'ajuda des de la USD, que es publiquen al web del GTR. </a:t>
            </a:r>
          </a:p>
          <a:p>
            <a:pPr marL="0" indent="0">
              <a:buClr>
                <a:schemeClr val="dk1"/>
              </a:buClr>
              <a:buNone/>
            </a:pPr>
            <a:r>
              <a:rPr lang="ca-ES" sz="1600" dirty="0">
                <a:solidFill>
                  <a:srgbClr val="000000"/>
                </a:solidFill>
              </a:rPr>
              <a:t>També es dona informació sobre la resta d’eines de la Carpeta Docent des de la USD.</a:t>
            </a:r>
          </a:p>
          <a:p>
            <a:pPr marL="0" indent="0">
              <a:buClr>
                <a:schemeClr val="dk1"/>
              </a:buClr>
              <a:buFont typeface="Poppins Light"/>
              <a:buNone/>
            </a:pPr>
            <a:endParaRPr lang="ca-ES" sz="1600" dirty="0">
              <a:solidFill>
                <a:srgbClr val="000000"/>
              </a:solidFill>
            </a:endParaRPr>
          </a:p>
          <a:p>
            <a:pPr marL="0" indent="0">
              <a:buClr>
                <a:schemeClr val="dk1"/>
              </a:buClr>
              <a:buFont typeface="Arial"/>
              <a:buNone/>
            </a:pPr>
            <a:endParaRPr lang="ca-ES" sz="2000" dirty="0">
              <a:solidFill>
                <a:srgbClr val="000000"/>
              </a:solidFill>
            </a:endParaRPr>
          </a:p>
        </p:txBody>
      </p:sp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B1AEF376-8486-42CD-A43C-E1CEEDEAA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618" y="1223010"/>
            <a:ext cx="2756601" cy="2621316"/>
          </a:xfrm>
          <a:prstGeom prst="rect">
            <a:avLst/>
          </a:prstGeom>
        </p:spPr>
      </p:pic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486176" y="929150"/>
            <a:ext cx="8436843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ca-E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Suport en </a:t>
            </a:r>
            <a:r>
              <a:rPr lang="ca-E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Carpeta docent</a:t>
            </a:r>
            <a:endParaRPr lang="ca-E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569B96B-6672-4E35-9F2B-FF11EF2D7279}"/>
              </a:ext>
            </a:extLst>
          </p:cNvPr>
          <p:cNvGrpSpPr/>
          <p:nvPr/>
        </p:nvGrpSpPr>
        <p:grpSpPr>
          <a:xfrm>
            <a:off x="597901" y="1778050"/>
            <a:ext cx="180000" cy="2358052"/>
            <a:chOff x="597901" y="1778050"/>
            <a:chExt cx="180000" cy="2358052"/>
          </a:xfrm>
        </p:grpSpPr>
        <p:sp>
          <p:nvSpPr>
            <p:cNvPr id="6" name="Sol 5">
              <a:extLst>
                <a:ext uri="{FF2B5EF4-FFF2-40B4-BE49-F238E27FC236}">
                  <a16:creationId xmlns:a16="http://schemas.microsoft.com/office/drawing/2014/main" id="{70219A4A-29F8-410D-89F5-0F5A0186AB0B}"/>
                </a:ext>
              </a:extLst>
            </p:cNvPr>
            <p:cNvSpPr/>
            <p:nvPr/>
          </p:nvSpPr>
          <p:spPr>
            <a:xfrm>
              <a:off x="597901" y="1778050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9" name="Sol 8">
              <a:extLst>
                <a:ext uri="{FF2B5EF4-FFF2-40B4-BE49-F238E27FC236}">
                  <a16:creationId xmlns:a16="http://schemas.microsoft.com/office/drawing/2014/main" id="{678F9301-C0F1-4602-A84C-FB0ECA120587}"/>
                </a:ext>
              </a:extLst>
            </p:cNvPr>
            <p:cNvSpPr/>
            <p:nvPr/>
          </p:nvSpPr>
          <p:spPr>
            <a:xfrm>
              <a:off x="597901" y="2353668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0" name="Sol 9">
              <a:extLst>
                <a:ext uri="{FF2B5EF4-FFF2-40B4-BE49-F238E27FC236}">
                  <a16:creationId xmlns:a16="http://schemas.microsoft.com/office/drawing/2014/main" id="{C7157C0C-973F-4B05-88D1-C8A04F975531}"/>
                </a:ext>
              </a:extLst>
            </p:cNvPr>
            <p:cNvSpPr/>
            <p:nvPr/>
          </p:nvSpPr>
          <p:spPr>
            <a:xfrm>
              <a:off x="597901" y="3398897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3" name="Sol 12">
              <a:extLst>
                <a:ext uri="{FF2B5EF4-FFF2-40B4-BE49-F238E27FC236}">
                  <a16:creationId xmlns:a16="http://schemas.microsoft.com/office/drawing/2014/main" id="{71C07A57-4F53-4E8D-B3F0-8FBF037426D4}"/>
                </a:ext>
              </a:extLst>
            </p:cNvPr>
            <p:cNvSpPr/>
            <p:nvPr/>
          </p:nvSpPr>
          <p:spPr>
            <a:xfrm>
              <a:off x="597901" y="3956102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407682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486176" y="929150"/>
            <a:ext cx="6585183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ca-E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Impressió en gran format</a:t>
            </a:r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6" name="Sol 5">
            <a:extLst>
              <a:ext uri="{FF2B5EF4-FFF2-40B4-BE49-F238E27FC236}">
                <a16:creationId xmlns:a16="http://schemas.microsoft.com/office/drawing/2014/main" id="{70219A4A-29F8-410D-89F5-0F5A0186AB0B}"/>
              </a:ext>
            </a:extLst>
          </p:cNvPr>
          <p:cNvSpPr/>
          <p:nvPr/>
        </p:nvSpPr>
        <p:spPr>
          <a:xfrm>
            <a:off x="597901" y="1778050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039471AB-A1D9-424B-B680-A7D32DE3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sp>
        <p:nvSpPr>
          <p:cNvPr id="11" name="Google Shape;155;p15">
            <a:extLst>
              <a:ext uri="{FF2B5EF4-FFF2-40B4-BE49-F238E27FC236}">
                <a16:creationId xmlns:a16="http://schemas.microsoft.com/office/drawing/2014/main" id="{78FE6876-4D43-4E61-ACC3-C5E9981C2BF6}"/>
              </a:ext>
            </a:extLst>
          </p:cNvPr>
          <p:cNvSpPr txBox="1">
            <a:spLocks/>
          </p:cNvSpPr>
          <p:nvPr/>
        </p:nvSpPr>
        <p:spPr>
          <a:xfrm>
            <a:off x="777901" y="1588657"/>
            <a:ext cx="5462941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>
              <a:buClr>
                <a:schemeClr val="dk1"/>
              </a:buClr>
              <a:buNone/>
            </a:pPr>
            <a:r>
              <a:rPr lang="ca-ES" sz="1800" dirty="0">
                <a:solidFill>
                  <a:srgbClr val="000000"/>
                </a:solidFill>
              </a:rPr>
              <a:t>El CRAI ofereix al PDI de la UB, des de la USD, el suport en la impressió de material en gran format per a:</a:t>
            </a:r>
          </a:p>
          <a:p>
            <a:pPr marL="285750" indent="-285750">
              <a:buClr>
                <a:schemeClr val="tx2"/>
              </a:buClr>
              <a:buFont typeface="Poppins Light" panose="020B0604020202020204" charset="0"/>
              <a:buChar char="￮"/>
            </a:pPr>
            <a:r>
              <a:rPr lang="ca-ES" sz="1800" dirty="0">
                <a:solidFill>
                  <a:srgbClr val="000000"/>
                </a:solidFill>
              </a:rPr>
              <a:t>Congressos</a:t>
            </a:r>
          </a:p>
          <a:p>
            <a:pPr marL="285750" indent="-285750">
              <a:buClr>
                <a:schemeClr val="tx2"/>
              </a:buClr>
              <a:buFont typeface="Poppins Light" panose="020B0604020202020204" charset="0"/>
              <a:buChar char="￮"/>
            </a:pPr>
            <a:r>
              <a:rPr lang="ca-ES" sz="1800" dirty="0">
                <a:solidFill>
                  <a:srgbClr val="000000"/>
                </a:solidFill>
              </a:rPr>
              <a:t>Exposicions</a:t>
            </a:r>
          </a:p>
          <a:p>
            <a:pPr marL="285750" indent="-285750">
              <a:buClr>
                <a:schemeClr val="tx2"/>
              </a:buClr>
              <a:buFont typeface="Poppins Light" panose="020B0604020202020204" charset="0"/>
              <a:buChar char="￮"/>
            </a:pPr>
            <a:r>
              <a:rPr lang="ca-ES" sz="1800" dirty="0">
                <a:solidFill>
                  <a:srgbClr val="000000"/>
                </a:solidFill>
              </a:rPr>
              <a:t>Treballs amb l’alumnat</a:t>
            </a:r>
          </a:p>
          <a:p>
            <a:pPr marL="0" indent="0">
              <a:buClr>
                <a:schemeClr val="dk1"/>
              </a:buClr>
              <a:buNone/>
            </a:pPr>
            <a:r>
              <a:rPr lang="ca-ES" sz="1800" dirty="0">
                <a:solidFill>
                  <a:srgbClr val="000000"/>
                </a:solidFill>
              </a:rPr>
              <a:t>El servei està tarifat per a membres UB </a:t>
            </a:r>
          </a:p>
          <a:p>
            <a:pPr marL="0" indent="0">
              <a:buClr>
                <a:schemeClr val="dk1"/>
              </a:buClr>
              <a:buNone/>
            </a:pPr>
            <a:r>
              <a:rPr lang="ca-ES" sz="1800" dirty="0">
                <a:solidFill>
                  <a:srgbClr val="000000"/>
                </a:solidFill>
              </a:rPr>
              <a:t>També s’ofereix per a personal extern</a:t>
            </a:r>
          </a:p>
          <a:p>
            <a:pPr marL="0" indent="0">
              <a:buClr>
                <a:schemeClr val="dk1"/>
              </a:buClr>
              <a:buFont typeface="Poppins Light"/>
              <a:buNone/>
            </a:pPr>
            <a:endParaRPr lang="ca-ES" sz="2000" dirty="0">
              <a:solidFill>
                <a:srgbClr val="000000"/>
              </a:solidFill>
            </a:endParaRPr>
          </a:p>
          <a:p>
            <a:pPr marL="0" indent="0">
              <a:buClr>
                <a:schemeClr val="dk1"/>
              </a:buClr>
              <a:buFont typeface="Arial"/>
              <a:buNone/>
            </a:pPr>
            <a:endParaRPr lang="ca-ES" sz="2000" dirty="0">
              <a:solidFill>
                <a:srgbClr val="0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5534B8-F608-48B8-B650-94D4622669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64523" y="1814840"/>
            <a:ext cx="2728366" cy="1637019"/>
          </a:xfrm>
          <a:prstGeom prst="rect">
            <a:avLst/>
          </a:prstGeom>
        </p:spPr>
      </p:pic>
      <p:sp>
        <p:nvSpPr>
          <p:cNvPr id="9" name="Sol 8">
            <a:extLst>
              <a:ext uri="{FF2B5EF4-FFF2-40B4-BE49-F238E27FC236}">
                <a16:creationId xmlns:a16="http://schemas.microsoft.com/office/drawing/2014/main" id="{A1704A39-1EB3-43D4-A2E9-30166845AD74}"/>
              </a:ext>
            </a:extLst>
          </p:cNvPr>
          <p:cNvSpPr/>
          <p:nvPr/>
        </p:nvSpPr>
        <p:spPr>
          <a:xfrm>
            <a:off x="597901" y="3744381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Sol 9">
            <a:extLst>
              <a:ext uri="{FF2B5EF4-FFF2-40B4-BE49-F238E27FC236}">
                <a16:creationId xmlns:a16="http://schemas.microsoft.com/office/drawing/2014/main" id="{E6113053-C374-49DA-88DF-94FECE691C50}"/>
              </a:ext>
            </a:extLst>
          </p:cNvPr>
          <p:cNvSpPr/>
          <p:nvPr/>
        </p:nvSpPr>
        <p:spPr>
          <a:xfrm>
            <a:off x="602863" y="4117057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77252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486176" y="929150"/>
            <a:ext cx="8269203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ca-E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Assessorament sobre detecció de similituds de treballs acadèmics</a:t>
            </a:r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6" name="Sol 5">
            <a:extLst>
              <a:ext uri="{FF2B5EF4-FFF2-40B4-BE49-F238E27FC236}">
                <a16:creationId xmlns:a16="http://schemas.microsoft.com/office/drawing/2014/main" id="{70219A4A-29F8-410D-89F5-0F5A0186AB0B}"/>
              </a:ext>
            </a:extLst>
          </p:cNvPr>
          <p:cNvSpPr/>
          <p:nvPr/>
        </p:nvSpPr>
        <p:spPr>
          <a:xfrm>
            <a:off x="597901" y="1778050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039471AB-A1D9-424B-B680-A7D32DE3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sp>
        <p:nvSpPr>
          <p:cNvPr id="11" name="Google Shape;155;p15">
            <a:extLst>
              <a:ext uri="{FF2B5EF4-FFF2-40B4-BE49-F238E27FC236}">
                <a16:creationId xmlns:a16="http://schemas.microsoft.com/office/drawing/2014/main" id="{78FE6876-4D43-4E61-ACC3-C5E9981C2BF6}"/>
              </a:ext>
            </a:extLst>
          </p:cNvPr>
          <p:cNvSpPr txBox="1">
            <a:spLocks/>
          </p:cNvSpPr>
          <p:nvPr/>
        </p:nvSpPr>
        <p:spPr>
          <a:xfrm>
            <a:off x="777839" y="1542447"/>
            <a:ext cx="5462941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>
              <a:buClr>
                <a:schemeClr val="dk1"/>
              </a:buClr>
              <a:buNone/>
            </a:pPr>
            <a:r>
              <a:rPr lang="ca-ES" sz="1800" dirty="0">
                <a:solidFill>
                  <a:srgbClr val="000000"/>
                </a:solidFill>
              </a:rPr>
              <a:t>El CRAI ofereix als usuaris de la UB suport en la detecció de similituds entre treballs acadèmics usant l’eina Tasca del Campus Virtual UB (</a:t>
            </a:r>
            <a:r>
              <a:rPr lang="ca-ES" sz="1800" dirty="0" err="1">
                <a:solidFill>
                  <a:srgbClr val="000000"/>
                </a:solidFill>
              </a:rPr>
              <a:t>Urkund</a:t>
            </a:r>
            <a:r>
              <a:rPr lang="ca-ES" sz="1800" dirty="0">
                <a:solidFill>
                  <a:srgbClr val="000000"/>
                </a:solidFill>
              </a:rPr>
              <a:t>)</a:t>
            </a:r>
          </a:p>
          <a:p>
            <a:pPr marL="0" indent="0">
              <a:buClr>
                <a:schemeClr val="dk1"/>
              </a:buClr>
              <a:buNone/>
            </a:pPr>
            <a:r>
              <a:rPr lang="ca-ES" sz="1800" dirty="0">
                <a:solidFill>
                  <a:srgbClr val="000000"/>
                </a:solidFill>
              </a:rPr>
              <a:t>Es dona assessorament i formació en bones pràctiques per evitar el plagi</a:t>
            </a:r>
          </a:p>
          <a:p>
            <a:pPr marL="0" indent="0">
              <a:buClr>
                <a:schemeClr val="dk1"/>
              </a:buClr>
              <a:buFont typeface="Poppins Light"/>
              <a:buNone/>
            </a:pPr>
            <a:r>
              <a:rPr lang="ca-ES" sz="1800" dirty="0">
                <a:solidFill>
                  <a:srgbClr val="000000"/>
                </a:solidFill>
              </a:rPr>
              <a:t>També es pot accedir al recursos </a:t>
            </a:r>
            <a:r>
              <a:rPr lang="ca-ES" sz="1800" dirty="0" err="1">
                <a:solidFill>
                  <a:srgbClr val="000000"/>
                </a:solidFill>
              </a:rPr>
              <a:t>d’autoformació</a:t>
            </a:r>
            <a:r>
              <a:rPr lang="ca-ES" sz="1800" dirty="0">
                <a:solidFill>
                  <a:srgbClr val="000000"/>
                </a:solidFill>
              </a:rPr>
              <a:t> publicats al web del CRAI sobre la </a:t>
            </a:r>
            <a:r>
              <a:rPr lang="ca-ES" sz="1800" dirty="0">
                <a:solidFill>
                  <a:srgbClr val="000000"/>
                </a:solidFill>
                <a:hlinkClick r:id="rId4"/>
              </a:rPr>
              <a:t>prevenció de plagi</a:t>
            </a:r>
            <a:r>
              <a:rPr lang="ca-ES" sz="18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Clr>
                <a:schemeClr val="dk1"/>
              </a:buClr>
              <a:buFont typeface="Arial"/>
              <a:buNone/>
            </a:pPr>
            <a:endParaRPr lang="ca-ES" sz="2000" dirty="0">
              <a:solidFill>
                <a:srgbClr val="000000"/>
              </a:solidFill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F599AEE-8FEB-4BDF-B73B-2CA19355D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282" y="1465957"/>
            <a:ext cx="3002542" cy="2209694"/>
          </a:xfrm>
          <a:prstGeom prst="rect">
            <a:avLst/>
          </a:prstGeom>
        </p:spPr>
      </p:pic>
      <p:sp>
        <p:nvSpPr>
          <p:cNvPr id="9" name="Sol 8">
            <a:extLst>
              <a:ext uri="{FF2B5EF4-FFF2-40B4-BE49-F238E27FC236}">
                <a16:creationId xmlns:a16="http://schemas.microsoft.com/office/drawing/2014/main" id="{227FD8EF-8C9E-491B-8279-7AEB20A2ED34}"/>
              </a:ext>
            </a:extLst>
          </p:cNvPr>
          <p:cNvSpPr/>
          <p:nvPr/>
        </p:nvSpPr>
        <p:spPr>
          <a:xfrm>
            <a:off x="602813" y="2882130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Sol 9">
            <a:extLst>
              <a:ext uri="{FF2B5EF4-FFF2-40B4-BE49-F238E27FC236}">
                <a16:creationId xmlns:a16="http://schemas.microsoft.com/office/drawing/2014/main" id="{DDDB4BFF-5A15-49DC-8BEC-E98CE75A6422}"/>
              </a:ext>
            </a:extLst>
          </p:cNvPr>
          <p:cNvSpPr/>
          <p:nvPr/>
        </p:nvSpPr>
        <p:spPr>
          <a:xfrm>
            <a:off x="603262" y="3531251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43672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6" name="Sol 5">
            <a:extLst>
              <a:ext uri="{FF2B5EF4-FFF2-40B4-BE49-F238E27FC236}">
                <a16:creationId xmlns:a16="http://schemas.microsoft.com/office/drawing/2014/main" id="{70219A4A-29F8-410D-89F5-0F5A0186AB0B}"/>
              </a:ext>
            </a:extLst>
          </p:cNvPr>
          <p:cNvSpPr/>
          <p:nvPr/>
        </p:nvSpPr>
        <p:spPr>
          <a:xfrm>
            <a:off x="597901" y="1625650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039471AB-A1D9-424B-B680-A7D32DE3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sp>
        <p:nvSpPr>
          <p:cNvPr id="11" name="Google Shape;155;p15">
            <a:extLst>
              <a:ext uri="{FF2B5EF4-FFF2-40B4-BE49-F238E27FC236}">
                <a16:creationId xmlns:a16="http://schemas.microsoft.com/office/drawing/2014/main" id="{78FE6876-4D43-4E61-ACC3-C5E9981C2BF6}"/>
              </a:ext>
            </a:extLst>
          </p:cNvPr>
          <p:cNvSpPr txBox="1">
            <a:spLocks/>
          </p:cNvSpPr>
          <p:nvPr/>
        </p:nvSpPr>
        <p:spPr>
          <a:xfrm>
            <a:off x="777901" y="1428147"/>
            <a:ext cx="5691541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>
              <a:buClr>
                <a:schemeClr val="dk1"/>
              </a:buClr>
              <a:buNone/>
            </a:pPr>
            <a:r>
              <a:rPr lang="ca-ES" sz="1600" dirty="0">
                <a:solidFill>
                  <a:srgbClr val="000000"/>
                </a:solidFill>
              </a:rPr>
              <a:t>S'ofereix suport i assessorament per publicar i difondre la producció acadèmica de la Universitat en diferents </a:t>
            </a:r>
            <a:r>
              <a:rPr lang="ca-ES" sz="1600" dirty="0" err="1">
                <a:solidFill>
                  <a:srgbClr val="000000"/>
                </a:solidFill>
              </a:rPr>
              <a:t>repositoris</a:t>
            </a:r>
            <a:r>
              <a:rPr lang="ca-ES" sz="16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Clr>
                <a:schemeClr val="dk1"/>
              </a:buClr>
              <a:buNone/>
            </a:pPr>
            <a:br>
              <a:rPr lang="ca-ES" sz="1600" dirty="0">
                <a:solidFill>
                  <a:srgbClr val="000000"/>
                </a:solidFill>
              </a:rPr>
            </a:br>
            <a:r>
              <a:rPr lang="ca-ES" sz="1600" dirty="0">
                <a:solidFill>
                  <a:srgbClr val="000000"/>
                </a:solidFill>
              </a:rPr>
              <a:t>Els documents es publiquen a les col·leccions docents (OMADO, RIDOC i INNOVADOC) del Dipòsit Digital de la UB.</a:t>
            </a:r>
          </a:p>
          <a:p>
            <a:pPr marL="0" indent="0">
              <a:buClr>
                <a:schemeClr val="dk1"/>
              </a:buClr>
              <a:buNone/>
            </a:pPr>
            <a:r>
              <a:rPr lang="ca-ES" sz="1600" dirty="0">
                <a:solidFill>
                  <a:srgbClr val="000000"/>
                </a:solidFill>
              </a:rPr>
              <a:t>Tots aquests documents es recullen en el </a:t>
            </a:r>
            <a:r>
              <a:rPr lang="ca-ES" sz="1600" dirty="0" err="1">
                <a:solidFill>
                  <a:srgbClr val="000000"/>
                </a:solidFill>
              </a:rPr>
              <a:t>repositori</a:t>
            </a:r>
            <a:r>
              <a:rPr lang="ca-ES" sz="1600" dirty="0">
                <a:solidFill>
                  <a:srgbClr val="000000"/>
                </a:solidFill>
              </a:rPr>
              <a:t> cooperatiu de Catalunya “Materials Docents en Xarxa (MDX)”</a:t>
            </a:r>
            <a:endParaRPr lang="ca-ES" sz="2000" dirty="0">
              <a:solidFill>
                <a:srgbClr val="000000"/>
              </a:solidFill>
            </a:endParaRPr>
          </a:p>
          <a:p>
            <a:pPr marL="0" indent="0">
              <a:buClr>
                <a:schemeClr val="dk1"/>
              </a:buClr>
              <a:buFont typeface="Arial"/>
              <a:buNone/>
            </a:pPr>
            <a:endParaRPr lang="ca-ES" sz="2000" dirty="0">
              <a:solidFill>
                <a:srgbClr val="000000"/>
              </a:solidFill>
            </a:endParaRPr>
          </a:p>
        </p:txBody>
      </p:sp>
      <p:pic>
        <p:nvPicPr>
          <p:cNvPr id="3" name="Imagen 2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FB0EEE42-94A6-4CEF-A13A-8820B925D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076" y="1096953"/>
            <a:ext cx="2942212" cy="2985480"/>
          </a:xfrm>
          <a:prstGeom prst="rect">
            <a:avLst/>
          </a:prstGeom>
        </p:spPr>
      </p:pic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486176" y="929150"/>
            <a:ext cx="8185383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ES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Publicació</a:t>
            </a:r>
            <a:r>
              <a:rPr 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</a:t>
            </a:r>
            <a:r>
              <a:rPr 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repositoris</a:t>
            </a:r>
            <a:r>
              <a:rPr lang="es-E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UB</a:t>
            </a:r>
          </a:p>
        </p:txBody>
      </p:sp>
      <p:sp>
        <p:nvSpPr>
          <p:cNvPr id="8" name="Sol 7">
            <a:extLst>
              <a:ext uri="{FF2B5EF4-FFF2-40B4-BE49-F238E27FC236}">
                <a16:creationId xmlns:a16="http://schemas.microsoft.com/office/drawing/2014/main" id="{AA66F998-C5CF-47AE-84A0-C1A3B415F610}"/>
              </a:ext>
            </a:extLst>
          </p:cNvPr>
          <p:cNvSpPr/>
          <p:nvPr/>
        </p:nvSpPr>
        <p:spPr>
          <a:xfrm>
            <a:off x="597901" y="2354580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Sol 8">
            <a:extLst>
              <a:ext uri="{FF2B5EF4-FFF2-40B4-BE49-F238E27FC236}">
                <a16:creationId xmlns:a16="http://schemas.microsoft.com/office/drawing/2014/main" id="{EC4E0043-964B-406A-B897-99342E089115}"/>
              </a:ext>
            </a:extLst>
          </p:cNvPr>
          <p:cNvSpPr/>
          <p:nvPr/>
        </p:nvSpPr>
        <p:spPr>
          <a:xfrm>
            <a:off x="597901" y="3866547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14692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486176" y="929150"/>
            <a:ext cx="7690083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fr-FR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Assessorament</a:t>
            </a: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l'</a:t>
            </a:r>
            <a:r>
              <a:rPr lang="fr-FR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elaboració</a:t>
            </a: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fr-FR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treballs</a:t>
            </a: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acadèmics</a:t>
            </a:r>
            <a:endParaRPr lang="fr-F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6" name="Sol 5">
            <a:extLst>
              <a:ext uri="{FF2B5EF4-FFF2-40B4-BE49-F238E27FC236}">
                <a16:creationId xmlns:a16="http://schemas.microsoft.com/office/drawing/2014/main" id="{70219A4A-29F8-410D-89F5-0F5A0186AB0B}"/>
              </a:ext>
            </a:extLst>
          </p:cNvPr>
          <p:cNvSpPr/>
          <p:nvPr/>
        </p:nvSpPr>
        <p:spPr>
          <a:xfrm>
            <a:off x="597901" y="1625650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039471AB-A1D9-424B-B680-A7D32DE3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sp>
        <p:nvSpPr>
          <p:cNvPr id="11" name="Google Shape;155;p15">
            <a:extLst>
              <a:ext uri="{FF2B5EF4-FFF2-40B4-BE49-F238E27FC236}">
                <a16:creationId xmlns:a16="http://schemas.microsoft.com/office/drawing/2014/main" id="{78FE6876-4D43-4E61-ACC3-C5E9981C2BF6}"/>
              </a:ext>
            </a:extLst>
          </p:cNvPr>
          <p:cNvSpPr txBox="1">
            <a:spLocks/>
          </p:cNvSpPr>
          <p:nvPr/>
        </p:nvSpPr>
        <p:spPr>
          <a:xfrm>
            <a:off x="777901" y="1419630"/>
            <a:ext cx="5478119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>
              <a:buClr>
                <a:schemeClr val="dk1"/>
              </a:buClr>
              <a:buNone/>
            </a:pPr>
            <a:r>
              <a:rPr lang="ca-ES" sz="1600" dirty="0">
                <a:solidFill>
                  <a:srgbClr val="000000"/>
                </a:solidFill>
              </a:rPr>
              <a:t>Des del CRAI s'ofereix suport i assessorament a l’alumnat:</a:t>
            </a:r>
          </a:p>
          <a:p>
            <a:pPr marL="285750" indent="-285750">
              <a:buClr>
                <a:schemeClr val="dk1"/>
              </a:buClr>
              <a:buFontTx/>
              <a:buChar char="-"/>
            </a:pPr>
            <a:r>
              <a:rPr lang="ca-ES" sz="1600" dirty="0">
                <a:solidFill>
                  <a:srgbClr val="000000"/>
                </a:solidFill>
              </a:rPr>
              <a:t>Sol·licitar informació bibliogràfica</a:t>
            </a:r>
          </a:p>
          <a:p>
            <a:pPr marL="285750" indent="-285750">
              <a:buClr>
                <a:schemeClr val="dk1"/>
              </a:buClr>
              <a:buFontTx/>
              <a:buChar char="-"/>
            </a:pPr>
            <a:r>
              <a:rPr lang="pt-BR" sz="1600" dirty="0">
                <a:solidFill>
                  <a:srgbClr val="000000"/>
                </a:solidFill>
              </a:rPr>
              <a:t>Com </a:t>
            </a:r>
            <a:r>
              <a:rPr lang="pt-BR" sz="1600" dirty="0" err="1">
                <a:solidFill>
                  <a:srgbClr val="000000"/>
                </a:solidFill>
              </a:rPr>
              <a:t>escriure</a:t>
            </a:r>
            <a:r>
              <a:rPr lang="pt-BR" sz="1600" dirty="0">
                <a:solidFill>
                  <a:srgbClr val="000000"/>
                </a:solidFill>
              </a:rPr>
              <a:t> i editar </a:t>
            </a:r>
            <a:r>
              <a:rPr lang="pt-BR" sz="1600" dirty="0" err="1">
                <a:solidFill>
                  <a:srgbClr val="000000"/>
                </a:solidFill>
              </a:rPr>
              <a:t>documents</a:t>
            </a:r>
            <a:r>
              <a:rPr lang="pt-BR" sz="1600" dirty="0">
                <a:solidFill>
                  <a:srgbClr val="000000"/>
                </a:solidFill>
              </a:rPr>
              <a:t>: </a:t>
            </a:r>
            <a:r>
              <a:rPr lang="pt-BR" sz="1600" dirty="0" err="1">
                <a:solidFill>
                  <a:srgbClr val="000000"/>
                </a:solidFill>
              </a:rPr>
              <a:t>tesis</a:t>
            </a:r>
            <a:r>
              <a:rPr lang="pt-BR" sz="1600" dirty="0">
                <a:solidFill>
                  <a:srgbClr val="000000"/>
                </a:solidFill>
              </a:rPr>
              <a:t>, </a:t>
            </a:r>
            <a:r>
              <a:rPr lang="pt-BR" sz="1600" dirty="0" err="1">
                <a:solidFill>
                  <a:srgbClr val="000000"/>
                </a:solidFill>
              </a:rPr>
              <a:t>treball</a:t>
            </a:r>
            <a:r>
              <a:rPr lang="pt-BR" sz="1600" dirty="0">
                <a:solidFill>
                  <a:srgbClr val="000000"/>
                </a:solidFill>
              </a:rPr>
              <a:t> de final de grau (TFG), etc. </a:t>
            </a:r>
          </a:p>
          <a:p>
            <a:pPr marL="285750" indent="-285750">
              <a:buClr>
                <a:schemeClr val="dk1"/>
              </a:buClr>
              <a:buFontTx/>
              <a:buChar char="-"/>
            </a:pPr>
            <a:r>
              <a:rPr lang="pt-BR" sz="1600" dirty="0">
                <a:solidFill>
                  <a:srgbClr val="000000"/>
                </a:solidFill>
              </a:rPr>
              <a:t>Com citar i </a:t>
            </a:r>
            <a:r>
              <a:rPr lang="pt-BR" sz="1600" dirty="0" err="1">
                <a:solidFill>
                  <a:srgbClr val="000000"/>
                </a:solidFill>
              </a:rPr>
              <a:t>gestionar</a:t>
            </a:r>
            <a:r>
              <a:rPr lang="pt-BR" sz="1600" dirty="0">
                <a:solidFill>
                  <a:srgbClr val="000000"/>
                </a:solidFill>
              </a:rPr>
              <a:t> </a:t>
            </a:r>
            <a:r>
              <a:rPr lang="pt-BR" sz="1600" dirty="0" err="1">
                <a:solidFill>
                  <a:srgbClr val="000000"/>
                </a:solidFill>
              </a:rPr>
              <a:t>la</a:t>
            </a:r>
            <a:r>
              <a:rPr lang="pt-BR" sz="1600" dirty="0">
                <a:solidFill>
                  <a:srgbClr val="000000"/>
                </a:solidFill>
              </a:rPr>
              <a:t> bibliografia i </a:t>
            </a:r>
            <a:r>
              <a:rPr lang="pt-BR" sz="1600" dirty="0" err="1">
                <a:solidFill>
                  <a:srgbClr val="000000"/>
                </a:solidFill>
              </a:rPr>
              <a:t>Mendeley</a:t>
            </a:r>
            <a:r>
              <a:rPr lang="pt-BR" sz="1600" dirty="0">
                <a:solidFill>
                  <a:srgbClr val="000000"/>
                </a:solidFill>
              </a:rPr>
              <a:t>: gestor de </a:t>
            </a:r>
            <a:r>
              <a:rPr lang="pt-BR" sz="1600" dirty="0" err="1">
                <a:solidFill>
                  <a:srgbClr val="000000"/>
                </a:solidFill>
              </a:rPr>
              <a:t>referències</a:t>
            </a:r>
            <a:r>
              <a:rPr lang="pt-BR" sz="1600" dirty="0">
                <a:solidFill>
                  <a:srgbClr val="000000"/>
                </a:solidFill>
              </a:rPr>
              <a:t> i </a:t>
            </a:r>
            <a:r>
              <a:rPr lang="pt-BR" sz="1600" dirty="0" err="1">
                <a:solidFill>
                  <a:srgbClr val="000000"/>
                </a:solidFill>
              </a:rPr>
              <a:t>citacions</a:t>
            </a:r>
            <a:r>
              <a:rPr lang="pt-BR" sz="1600" dirty="0">
                <a:solidFill>
                  <a:srgbClr val="000000"/>
                </a:solidFill>
              </a:rPr>
              <a:t> </a:t>
            </a:r>
            <a:r>
              <a:rPr lang="pt-BR" sz="1600" dirty="0" err="1">
                <a:solidFill>
                  <a:srgbClr val="000000"/>
                </a:solidFill>
              </a:rPr>
              <a:t>bibliogràfiques</a:t>
            </a:r>
            <a:endParaRPr lang="pt-BR" sz="1600" dirty="0">
              <a:solidFill>
                <a:srgbClr val="000000"/>
              </a:solidFill>
            </a:endParaRPr>
          </a:p>
          <a:p>
            <a:pPr marL="285750" indent="-285750">
              <a:buClr>
                <a:schemeClr val="dk1"/>
              </a:buClr>
              <a:buFontTx/>
              <a:buChar char="-"/>
            </a:pPr>
            <a:r>
              <a:rPr lang="ca-ES" sz="1600" dirty="0">
                <a:solidFill>
                  <a:srgbClr val="000000"/>
                </a:solidFill>
              </a:rPr>
              <a:t>Com publicar als </a:t>
            </a:r>
            <a:r>
              <a:rPr lang="ca-ES" sz="1600" dirty="0" err="1">
                <a:solidFill>
                  <a:srgbClr val="000000"/>
                </a:solidFill>
              </a:rPr>
              <a:t>repositoris</a:t>
            </a:r>
            <a:r>
              <a:rPr lang="ca-ES" sz="1600" dirty="0">
                <a:solidFill>
                  <a:srgbClr val="000000"/>
                </a:solidFill>
              </a:rPr>
              <a:t> de la Universitat: treballs de l'alumnat</a:t>
            </a:r>
          </a:p>
          <a:p>
            <a:pPr marL="0" indent="0">
              <a:buClr>
                <a:schemeClr val="dk1"/>
              </a:buClr>
              <a:buFont typeface="Arial"/>
              <a:buNone/>
            </a:pPr>
            <a:endParaRPr lang="ca-ES" sz="2000" dirty="0">
              <a:solidFill>
                <a:srgbClr val="000000"/>
              </a:solidFill>
            </a:endParaRPr>
          </a:p>
        </p:txBody>
      </p:sp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EBF7EA7-D40E-4D46-BB51-5BEFE3C561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325" t="13517" b="12528"/>
          <a:stretch/>
        </p:blipFill>
        <p:spPr>
          <a:xfrm>
            <a:off x="6729940" y="1670988"/>
            <a:ext cx="2426642" cy="197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66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486176" y="929150"/>
            <a:ext cx="6234663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fr-FR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</a:t>
            </a: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</a:t>
            </a: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usuaris</a:t>
            </a: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6" name="Sol 5">
            <a:extLst>
              <a:ext uri="{FF2B5EF4-FFF2-40B4-BE49-F238E27FC236}">
                <a16:creationId xmlns:a16="http://schemas.microsoft.com/office/drawing/2014/main" id="{70219A4A-29F8-410D-89F5-0F5A0186AB0B}"/>
              </a:ext>
            </a:extLst>
          </p:cNvPr>
          <p:cNvSpPr/>
          <p:nvPr/>
        </p:nvSpPr>
        <p:spPr>
          <a:xfrm>
            <a:off x="597901" y="1625650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039471AB-A1D9-424B-B680-A7D32DE3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sp>
        <p:nvSpPr>
          <p:cNvPr id="11" name="Google Shape;155;p15">
            <a:extLst>
              <a:ext uri="{FF2B5EF4-FFF2-40B4-BE49-F238E27FC236}">
                <a16:creationId xmlns:a16="http://schemas.microsoft.com/office/drawing/2014/main" id="{78FE6876-4D43-4E61-ACC3-C5E9981C2BF6}"/>
              </a:ext>
            </a:extLst>
          </p:cNvPr>
          <p:cNvSpPr txBox="1">
            <a:spLocks/>
          </p:cNvSpPr>
          <p:nvPr/>
        </p:nvSpPr>
        <p:spPr>
          <a:xfrm>
            <a:off x="777901" y="1417145"/>
            <a:ext cx="5584799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>
              <a:buClr>
                <a:schemeClr val="dk1"/>
              </a:buClr>
              <a:buNone/>
            </a:pPr>
            <a:r>
              <a:rPr lang="ca-ES" sz="1600" dirty="0">
                <a:solidFill>
                  <a:srgbClr val="000000"/>
                </a:solidFill>
              </a:rPr>
              <a:t>Des del CRAI s'ofereix </a:t>
            </a:r>
            <a:r>
              <a:rPr lang="es-ES" sz="1600" dirty="0" err="1">
                <a:solidFill>
                  <a:srgbClr val="000000"/>
                </a:solidFill>
              </a:rPr>
              <a:t>formació</a:t>
            </a:r>
            <a:r>
              <a:rPr lang="es-ES" sz="1600" dirty="0">
                <a:solidFill>
                  <a:srgbClr val="000000"/>
                </a:solidFill>
              </a:rPr>
              <a:t> a mida </a:t>
            </a:r>
            <a:r>
              <a:rPr lang="es-ES" sz="1600" dirty="0" err="1">
                <a:solidFill>
                  <a:srgbClr val="000000"/>
                </a:solidFill>
              </a:rPr>
              <a:t>als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usuaris</a:t>
            </a:r>
            <a:r>
              <a:rPr lang="es-ES" sz="1600" dirty="0">
                <a:solidFill>
                  <a:srgbClr val="000000"/>
                </a:solidFill>
              </a:rPr>
              <a:t> en </a:t>
            </a:r>
            <a:r>
              <a:rPr lang="es-ES" sz="1600" dirty="0" err="1">
                <a:solidFill>
                  <a:srgbClr val="000000"/>
                </a:solidFill>
              </a:rPr>
              <a:t>funció</a:t>
            </a:r>
            <a:r>
              <a:rPr lang="es-ES" sz="1600" dirty="0">
                <a:solidFill>
                  <a:srgbClr val="000000"/>
                </a:solidFill>
              </a:rPr>
              <a:t> de les </a:t>
            </a:r>
            <a:r>
              <a:rPr lang="es-ES" sz="1600" dirty="0" err="1">
                <a:solidFill>
                  <a:srgbClr val="000000"/>
                </a:solidFill>
              </a:rPr>
              <a:t>seves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necessitats</a:t>
            </a:r>
            <a:r>
              <a:rPr lang="es-ES" sz="16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Clr>
                <a:schemeClr val="dk1"/>
              </a:buClr>
              <a:buNone/>
            </a:pPr>
            <a:r>
              <a:rPr lang="es-ES" sz="1600" dirty="0">
                <a:solidFill>
                  <a:srgbClr val="000000"/>
                </a:solidFill>
              </a:rPr>
              <a:t>A banda, es creen cursos i recursos </a:t>
            </a:r>
            <a:r>
              <a:rPr lang="es-ES" sz="1600" dirty="0" err="1">
                <a:solidFill>
                  <a:srgbClr val="000000"/>
                </a:solidFill>
              </a:rPr>
              <a:t>d’autoformació</a:t>
            </a:r>
            <a:r>
              <a:rPr lang="es-ES" sz="1600" dirty="0">
                <a:solidFill>
                  <a:srgbClr val="000000"/>
                </a:solidFill>
              </a:rPr>
              <a:t>, en </a:t>
            </a:r>
            <a:r>
              <a:rPr lang="es-ES" sz="1600" dirty="0" err="1">
                <a:solidFill>
                  <a:srgbClr val="000000"/>
                </a:solidFill>
              </a:rPr>
              <a:t>obert</a:t>
            </a:r>
            <a:r>
              <a:rPr lang="es-ES" sz="1600" dirty="0">
                <a:solidFill>
                  <a:srgbClr val="000000"/>
                </a:solidFill>
              </a:rPr>
              <a:t> i disponibles al DD UB o al Campus Virtual UB, </a:t>
            </a:r>
            <a:r>
              <a:rPr lang="es-ES" sz="1600" dirty="0" err="1">
                <a:solidFill>
                  <a:srgbClr val="000000"/>
                </a:solidFill>
              </a:rPr>
              <a:t>com</a:t>
            </a:r>
            <a:r>
              <a:rPr lang="es-ES" sz="1600" dirty="0">
                <a:solidFill>
                  <a:srgbClr val="000000"/>
                </a:solidFill>
              </a:rPr>
              <a:t> ara, </a:t>
            </a:r>
            <a:r>
              <a:rPr lang="es-ES" sz="1600" dirty="0" err="1">
                <a:solidFill>
                  <a:srgbClr val="000000"/>
                </a:solidFill>
              </a:rPr>
              <a:t>els</a:t>
            </a:r>
            <a:r>
              <a:rPr lang="es-ES" sz="1600" dirty="0">
                <a:solidFill>
                  <a:srgbClr val="000000"/>
                </a:solidFill>
              </a:rPr>
              <a:t> cursos sobre: </a:t>
            </a:r>
            <a:r>
              <a:rPr lang="ca-ES" sz="1600" i="1" dirty="0">
                <a:solidFill>
                  <a:srgbClr val="000000"/>
                </a:solidFill>
              </a:rPr>
              <a:t>Eines d'infografia i tractament d'imatges</a:t>
            </a:r>
            <a:r>
              <a:rPr lang="ca-ES" sz="1600" dirty="0">
                <a:solidFill>
                  <a:srgbClr val="000000"/>
                </a:solidFill>
              </a:rPr>
              <a:t>, </a:t>
            </a:r>
            <a:r>
              <a:rPr lang="ca-ES" sz="1600" i="1" dirty="0">
                <a:solidFill>
                  <a:srgbClr val="000000"/>
                </a:solidFill>
              </a:rPr>
              <a:t>Campus Virtual UB</a:t>
            </a:r>
            <a:r>
              <a:rPr lang="ca-ES" sz="1600" dirty="0">
                <a:solidFill>
                  <a:srgbClr val="000000"/>
                </a:solidFill>
              </a:rPr>
              <a:t>, </a:t>
            </a:r>
            <a:r>
              <a:rPr lang="ca-ES" sz="1600" i="1" dirty="0">
                <a:solidFill>
                  <a:srgbClr val="000000"/>
                </a:solidFill>
              </a:rPr>
              <a:t>Com cercar informació</a:t>
            </a:r>
            <a:r>
              <a:rPr lang="ca-ES" sz="1600" dirty="0">
                <a:solidFill>
                  <a:srgbClr val="000000"/>
                </a:solidFill>
              </a:rPr>
              <a:t>, </a:t>
            </a:r>
            <a:r>
              <a:rPr lang="ca-ES" sz="1600" i="1" dirty="0">
                <a:solidFill>
                  <a:srgbClr val="000000"/>
                </a:solidFill>
              </a:rPr>
              <a:t>Com fer presentacions efectives</a:t>
            </a:r>
            <a:r>
              <a:rPr lang="ca-ES" sz="1600" dirty="0">
                <a:solidFill>
                  <a:srgbClr val="000000"/>
                </a:solidFill>
              </a:rPr>
              <a:t>, </a:t>
            </a:r>
            <a:r>
              <a:rPr lang="ca-ES" sz="1600" i="1" dirty="0">
                <a:solidFill>
                  <a:srgbClr val="000000"/>
                </a:solidFill>
              </a:rPr>
              <a:t>Com fer vídeos educatius per a l'aula</a:t>
            </a:r>
            <a:r>
              <a:rPr lang="ca-ES" sz="1600" dirty="0">
                <a:solidFill>
                  <a:srgbClr val="000000"/>
                </a:solidFill>
              </a:rPr>
              <a:t>, etc.</a:t>
            </a:r>
          </a:p>
          <a:p>
            <a:pPr marL="0" indent="0">
              <a:buClr>
                <a:schemeClr val="dk1"/>
              </a:buClr>
              <a:buNone/>
            </a:pPr>
            <a:r>
              <a:rPr lang="ca-ES" sz="1600" dirty="0">
                <a:solidFill>
                  <a:srgbClr val="000000"/>
                </a:solidFill>
              </a:rPr>
              <a:t>Altres materials es poden trobar a la col·lecció </a:t>
            </a:r>
            <a:r>
              <a:rPr lang="ca-ES" sz="1600" dirty="0">
                <a:solidFill>
                  <a:srgbClr val="000000"/>
                </a:solidFill>
                <a:hlinkClick r:id="rId4"/>
              </a:rPr>
              <a:t>Tecnologia educativa</a:t>
            </a:r>
            <a:r>
              <a:rPr lang="ca-ES" sz="1600" dirty="0">
                <a:solidFill>
                  <a:srgbClr val="000000"/>
                </a:solidFill>
              </a:rPr>
              <a:t> que genera i gestiona la USD.</a:t>
            </a:r>
            <a:endParaRPr lang="ca-ES" sz="2000" dirty="0">
              <a:solidFill>
                <a:srgbClr val="00000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03D2883-D81A-45E8-8CDD-342A4A9B288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2088" y="1538021"/>
            <a:ext cx="2196218" cy="2196218"/>
          </a:xfrm>
          <a:prstGeom prst="rect">
            <a:avLst/>
          </a:prstGeom>
        </p:spPr>
      </p:pic>
      <p:sp>
        <p:nvSpPr>
          <p:cNvPr id="9" name="Sol 8">
            <a:extLst>
              <a:ext uri="{FF2B5EF4-FFF2-40B4-BE49-F238E27FC236}">
                <a16:creationId xmlns:a16="http://schemas.microsoft.com/office/drawing/2014/main" id="{C2F3887B-1761-4D4F-9D68-E0C3F8F2C50A}"/>
              </a:ext>
            </a:extLst>
          </p:cNvPr>
          <p:cNvSpPr/>
          <p:nvPr/>
        </p:nvSpPr>
        <p:spPr>
          <a:xfrm>
            <a:off x="597901" y="2192116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Sol 9">
            <a:extLst>
              <a:ext uri="{FF2B5EF4-FFF2-40B4-BE49-F238E27FC236}">
                <a16:creationId xmlns:a16="http://schemas.microsoft.com/office/drawing/2014/main" id="{94C54C91-E8F6-4182-A108-AC001CF07D81}"/>
              </a:ext>
            </a:extLst>
          </p:cNvPr>
          <p:cNvSpPr/>
          <p:nvPr/>
        </p:nvSpPr>
        <p:spPr>
          <a:xfrm>
            <a:off x="597901" y="3734239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36956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486176" y="929150"/>
            <a:ext cx="6234663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fr-FR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Suport</a:t>
            </a:r>
            <a:r>
              <a:rPr lang="fr-F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Campus Virtual</a:t>
            </a:r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s-ES"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6" name="Sol 5">
            <a:extLst>
              <a:ext uri="{FF2B5EF4-FFF2-40B4-BE49-F238E27FC236}">
                <a16:creationId xmlns:a16="http://schemas.microsoft.com/office/drawing/2014/main" id="{70219A4A-29F8-410D-89F5-0F5A0186AB0B}"/>
              </a:ext>
            </a:extLst>
          </p:cNvPr>
          <p:cNvSpPr/>
          <p:nvPr/>
        </p:nvSpPr>
        <p:spPr>
          <a:xfrm>
            <a:off x="597901" y="1785670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039471AB-A1D9-424B-B680-A7D32DE3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DD5C7A6-C2E9-4A7F-AF71-37A57071B01C}"/>
              </a:ext>
            </a:extLst>
          </p:cNvPr>
          <p:cNvSpPr/>
          <p:nvPr/>
        </p:nvSpPr>
        <p:spPr>
          <a:xfrm>
            <a:off x="486176" y="2635623"/>
            <a:ext cx="5773375" cy="17333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Google Shape;155;p15">
            <a:extLst>
              <a:ext uri="{FF2B5EF4-FFF2-40B4-BE49-F238E27FC236}">
                <a16:creationId xmlns:a16="http://schemas.microsoft.com/office/drawing/2014/main" id="{78FE6876-4D43-4E61-ACC3-C5E9981C2BF6}"/>
              </a:ext>
            </a:extLst>
          </p:cNvPr>
          <p:cNvSpPr txBox="1">
            <a:spLocks/>
          </p:cNvSpPr>
          <p:nvPr/>
        </p:nvSpPr>
        <p:spPr>
          <a:xfrm>
            <a:off x="777901" y="1577165"/>
            <a:ext cx="5417159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>
              <a:buClr>
                <a:schemeClr val="dk1"/>
              </a:buClr>
              <a:buNone/>
            </a:pPr>
            <a:r>
              <a:rPr lang="ca-ES" sz="1600" dirty="0">
                <a:solidFill>
                  <a:srgbClr val="000000"/>
                </a:solidFill>
              </a:rPr>
              <a:t>S'ofereix assessorament, suport i formació als usuaris sobre qualsevol aspecte de la plataforma docent de la UB, </a:t>
            </a:r>
            <a:r>
              <a:rPr lang="ca-ES" sz="1600" dirty="0">
                <a:solidFill>
                  <a:srgbClr val="000000"/>
                </a:solidFill>
                <a:hlinkClick r:id="rId4"/>
              </a:rPr>
              <a:t>Campus Virtual</a:t>
            </a:r>
            <a:r>
              <a:rPr lang="ca-ES" sz="16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Clr>
                <a:schemeClr val="dk1"/>
              </a:buClr>
              <a:buNone/>
            </a:pPr>
            <a:br>
              <a:rPr lang="ca-ES" sz="1600" dirty="0">
                <a:solidFill>
                  <a:srgbClr val="000000"/>
                </a:solidFill>
              </a:rPr>
            </a:br>
            <a:r>
              <a:rPr lang="ca-ES" sz="1600" b="1" dirty="0">
                <a:solidFill>
                  <a:schemeClr val="accent6">
                    <a:lumMod val="75000"/>
                  </a:schemeClr>
                </a:solidFill>
              </a:rPr>
              <a:t>El CRAI ha esdevingut el coordinador dels projectes institucionals relacionats amb la plataforma docent, des de la migració del Campus Virtual UB al núvol fins a la implementació de noves funcionalitats arran de la situació excepcional de pandèmia viscuda durant el curs 2020-21.</a:t>
            </a:r>
            <a:endParaRPr lang="ca-E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Imatge 1">
            <a:extLst>
              <a:ext uri="{FF2B5EF4-FFF2-40B4-BE49-F238E27FC236}">
                <a16:creationId xmlns:a16="http://schemas.microsoft.com/office/drawing/2014/main" id="{4C28AB89-14D2-4C11-99E4-972A1813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00" y="1270700"/>
            <a:ext cx="2568296" cy="2568296"/>
          </a:xfrm>
          <a:prstGeom prst="rect">
            <a:avLst/>
          </a:prstGeom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EE057211-2A75-41E9-9F62-D34298AEC12E}"/>
              </a:ext>
            </a:extLst>
          </p:cNvPr>
          <p:cNvSpPr/>
          <p:nvPr/>
        </p:nvSpPr>
        <p:spPr>
          <a:xfrm>
            <a:off x="597901" y="2813907"/>
            <a:ext cx="180000" cy="180000"/>
          </a:xfrm>
          <a:prstGeom prst="rightArrow">
            <a:avLst/>
          </a:prstGeom>
          <a:solidFill>
            <a:schemeClr val="accent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25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>
            <a:spLocks noGrp="1"/>
          </p:cNvSpPr>
          <p:nvPr>
            <p:ph type="ctrTitle" idx="4294967295"/>
          </p:nvPr>
        </p:nvSpPr>
        <p:spPr>
          <a:xfrm>
            <a:off x="1843009" y="2979632"/>
            <a:ext cx="6197935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400" dirty="0"/>
              <a:t>ASPECTES CLAU </a:t>
            </a:r>
            <a:endParaRPr sz="4400" dirty="0"/>
          </a:p>
        </p:txBody>
      </p:sp>
      <p:sp>
        <p:nvSpPr>
          <p:cNvPr id="206" name="Google Shape;206;p20"/>
          <p:cNvSpPr txBox="1">
            <a:spLocks noGrp="1"/>
          </p:cNvSpPr>
          <p:nvPr>
            <p:ph type="subTitle" idx="4294967295"/>
          </p:nvPr>
        </p:nvSpPr>
        <p:spPr>
          <a:xfrm>
            <a:off x="2206925" y="3900978"/>
            <a:ext cx="4958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ca-ES" sz="1400" dirty="0"/>
              <a:t>del Suport al Campus Virtual UB</a:t>
            </a:r>
            <a:endParaRPr sz="1400" dirty="0"/>
          </a:p>
        </p:txBody>
      </p:sp>
      <p:grpSp>
        <p:nvGrpSpPr>
          <p:cNvPr id="207" name="Google Shape;207;p20"/>
          <p:cNvGrpSpPr/>
          <p:nvPr/>
        </p:nvGrpSpPr>
        <p:grpSpPr>
          <a:xfrm>
            <a:off x="3952298" y="309004"/>
            <a:ext cx="1738561" cy="1738545"/>
            <a:chOff x="6643075" y="3664250"/>
            <a:chExt cx="407950" cy="407975"/>
          </a:xfrm>
        </p:grpSpPr>
        <p:sp>
          <p:nvSpPr>
            <p:cNvPr id="208" name="Google Shape;208;p20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210;p20"/>
          <p:cNvGrpSpPr/>
          <p:nvPr/>
        </p:nvGrpSpPr>
        <p:grpSpPr>
          <a:xfrm rot="-587313">
            <a:off x="3850121" y="2274317"/>
            <a:ext cx="714809" cy="714768"/>
            <a:chOff x="576250" y="4319400"/>
            <a:chExt cx="442075" cy="442050"/>
          </a:xfrm>
        </p:grpSpPr>
        <p:sp>
          <p:nvSpPr>
            <p:cNvPr id="211" name="Google Shape;211;p2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20"/>
          <p:cNvSpPr/>
          <p:nvPr/>
        </p:nvSpPr>
        <p:spPr>
          <a:xfrm>
            <a:off x="3536507" y="710554"/>
            <a:ext cx="271742" cy="25947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 rot="2697553">
            <a:off x="5327282" y="2038984"/>
            <a:ext cx="412519" cy="39388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>
            <a:off x="5653628" y="1814107"/>
            <a:ext cx="165205" cy="15781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 rot="1280074">
            <a:off x="3348230" y="1493219"/>
            <a:ext cx="165200" cy="15779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0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20" name="Imagen 19" descr="Texto&#10;&#10;Descripción generada automáticamente">
            <a:extLst>
              <a:ext uri="{FF2B5EF4-FFF2-40B4-BE49-F238E27FC236}">
                <a16:creationId xmlns:a16="http://schemas.microsoft.com/office/drawing/2014/main" id="{6939B9DB-4273-4ED8-B529-46F78B5BE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243" name="Google Shape;243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372150" y="1059206"/>
            <a:ext cx="3034500" cy="3024987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44" name="Google Shape;244;p22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45" name="Google Shape;245;p2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2"/>
          <p:cNvGrpSpPr/>
          <p:nvPr/>
        </p:nvGrpSpPr>
        <p:grpSpPr>
          <a:xfrm>
            <a:off x="6236262" y="3548978"/>
            <a:ext cx="772926" cy="574681"/>
            <a:chOff x="5247525" y="3007275"/>
            <a:chExt cx="517575" cy="384825"/>
          </a:xfrm>
        </p:grpSpPr>
        <p:sp>
          <p:nvSpPr>
            <p:cNvPr id="249" name="Google Shape;249;p22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2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356;p31">
            <a:extLst>
              <a:ext uri="{FF2B5EF4-FFF2-40B4-BE49-F238E27FC236}">
                <a16:creationId xmlns:a16="http://schemas.microsoft.com/office/drawing/2014/main" id="{C90DF029-B80E-4EF7-9A8C-4FCE0F4C0C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8" y="924081"/>
            <a:ext cx="6551989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Aspectes clau suport CVUB</a:t>
            </a:r>
            <a:endParaRPr dirty="0"/>
          </a:p>
        </p:txBody>
      </p:sp>
      <p:sp>
        <p:nvSpPr>
          <p:cNvPr id="24" name="Google Shape;358;p31">
            <a:extLst>
              <a:ext uri="{FF2B5EF4-FFF2-40B4-BE49-F238E27FC236}">
                <a16:creationId xmlns:a16="http://schemas.microsoft.com/office/drawing/2014/main" id="{07D15250-E56E-4D5F-A2F4-A277E19EF452}"/>
              </a:ext>
            </a:extLst>
          </p:cNvPr>
          <p:cNvSpPr txBox="1">
            <a:spLocks/>
          </p:cNvSpPr>
          <p:nvPr/>
        </p:nvSpPr>
        <p:spPr>
          <a:xfrm>
            <a:off x="835223" y="1805218"/>
            <a:ext cx="5017765" cy="33966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￮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●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○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Poppins Light"/>
              <a:buChar char="■"/>
              <a:defRPr sz="11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 defTabSz="360363">
              <a:buNone/>
            </a:pPr>
            <a:r>
              <a:rPr lang="ca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Experiència prèvia en tecnologia educativa i coneixement dels recursos existents</a:t>
            </a:r>
          </a:p>
          <a:p>
            <a:pPr marL="0" indent="0" defTabSz="360363">
              <a:buNone/>
            </a:pP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Nivell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servei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elevat</a:t>
            </a:r>
            <a:endParaRPr lang="es-E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 defTabSz="360363">
              <a:buNone/>
            </a:pP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Suport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presencial/virtual</a:t>
            </a:r>
          </a:p>
          <a:p>
            <a:pPr marL="0" indent="0" defTabSz="360363">
              <a:buNone/>
            </a:pP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Coordinació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amb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d’altres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unitats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implicades</a:t>
            </a:r>
            <a:endParaRPr lang="es-E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 defTabSz="360363">
              <a:buNone/>
            </a:pP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Coordinació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amb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els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responsables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acadèmics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dels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Centres</a:t>
            </a:r>
          </a:p>
          <a:p>
            <a:pPr marL="0" indent="0" defTabSz="360363">
              <a:buNone/>
            </a:pP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Contacte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estret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amb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els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usuaris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que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permet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recollir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les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necessitats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que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tenen</a:t>
            </a:r>
            <a:endParaRPr lang="es-E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 defTabSz="360363">
              <a:buNone/>
            </a:pPr>
            <a:endParaRPr lang="es-ES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 defTabSz="360363">
              <a:buFont typeface="Poppins Light"/>
              <a:buNone/>
            </a:pPr>
            <a:endParaRPr lang="es-ES" sz="1600" b="1" dirty="0"/>
          </a:p>
        </p:txBody>
      </p:sp>
      <p:sp>
        <p:nvSpPr>
          <p:cNvPr id="26" name="Google Shape;686;p39">
            <a:extLst>
              <a:ext uri="{FF2B5EF4-FFF2-40B4-BE49-F238E27FC236}">
                <a16:creationId xmlns:a16="http://schemas.microsoft.com/office/drawing/2014/main" id="{B7F1621A-56BF-4C2B-9580-9C9B6DD92C30}"/>
              </a:ext>
            </a:extLst>
          </p:cNvPr>
          <p:cNvSpPr/>
          <p:nvPr/>
        </p:nvSpPr>
        <p:spPr>
          <a:xfrm>
            <a:off x="8291675" y="3127825"/>
            <a:ext cx="216000" cy="154800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 cap="rnd" cmpd="sng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Imagen 16" descr="Texto&#10;&#10;Descripción generada automáticamente">
            <a:extLst>
              <a:ext uri="{FF2B5EF4-FFF2-40B4-BE49-F238E27FC236}">
                <a16:creationId xmlns:a16="http://schemas.microsoft.com/office/drawing/2014/main" id="{454ACA09-AD96-4B3B-83C4-48B505380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25E237D8-DC25-4C6D-B638-1F0B91F1AA88}"/>
              </a:ext>
            </a:extLst>
          </p:cNvPr>
          <p:cNvGrpSpPr/>
          <p:nvPr/>
        </p:nvGrpSpPr>
        <p:grpSpPr>
          <a:xfrm>
            <a:off x="558120" y="1961060"/>
            <a:ext cx="180000" cy="2253032"/>
            <a:chOff x="558120" y="1961060"/>
            <a:chExt cx="180000" cy="2253032"/>
          </a:xfrm>
        </p:grpSpPr>
        <p:sp>
          <p:nvSpPr>
            <p:cNvPr id="15" name="Sol 14">
              <a:extLst>
                <a:ext uri="{FF2B5EF4-FFF2-40B4-BE49-F238E27FC236}">
                  <a16:creationId xmlns:a16="http://schemas.microsoft.com/office/drawing/2014/main" id="{CFB5D307-52BA-4DEB-9948-8FE6B8EC68B7}"/>
                </a:ext>
              </a:extLst>
            </p:cNvPr>
            <p:cNvSpPr/>
            <p:nvPr/>
          </p:nvSpPr>
          <p:spPr>
            <a:xfrm>
              <a:off x="558120" y="1961060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6" name="Sol 15">
              <a:extLst>
                <a:ext uri="{FF2B5EF4-FFF2-40B4-BE49-F238E27FC236}">
                  <a16:creationId xmlns:a16="http://schemas.microsoft.com/office/drawing/2014/main" id="{0A0CC472-A773-43EE-A72C-42BD66C1F72E}"/>
                </a:ext>
              </a:extLst>
            </p:cNvPr>
            <p:cNvSpPr/>
            <p:nvPr/>
          </p:nvSpPr>
          <p:spPr>
            <a:xfrm>
              <a:off x="558120" y="2520679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18" name="Sol 17">
              <a:extLst>
                <a:ext uri="{FF2B5EF4-FFF2-40B4-BE49-F238E27FC236}">
                  <a16:creationId xmlns:a16="http://schemas.microsoft.com/office/drawing/2014/main" id="{52E92705-6776-4FC4-96A3-83BF36F01E5A}"/>
                </a:ext>
              </a:extLst>
            </p:cNvPr>
            <p:cNvSpPr/>
            <p:nvPr/>
          </p:nvSpPr>
          <p:spPr>
            <a:xfrm>
              <a:off x="558120" y="2822658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9" name="Sol 18">
              <a:extLst>
                <a:ext uri="{FF2B5EF4-FFF2-40B4-BE49-F238E27FC236}">
                  <a16:creationId xmlns:a16="http://schemas.microsoft.com/office/drawing/2014/main" id="{C3017A0E-FB15-4106-AD38-F76652FE96E6}"/>
                </a:ext>
              </a:extLst>
            </p:cNvPr>
            <p:cNvSpPr/>
            <p:nvPr/>
          </p:nvSpPr>
          <p:spPr>
            <a:xfrm>
              <a:off x="558120" y="3132440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0" name="Sol 19">
              <a:extLst>
                <a:ext uri="{FF2B5EF4-FFF2-40B4-BE49-F238E27FC236}">
                  <a16:creationId xmlns:a16="http://schemas.microsoft.com/office/drawing/2014/main" id="{68AD5A1B-D6E9-40E0-8C6C-07F627EA961E}"/>
                </a:ext>
              </a:extLst>
            </p:cNvPr>
            <p:cNvSpPr/>
            <p:nvPr/>
          </p:nvSpPr>
          <p:spPr>
            <a:xfrm>
              <a:off x="558120" y="3473375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1" name="Sol 20">
              <a:extLst>
                <a:ext uri="{FF2B5EF4-FFF2-40B4-BE49-F238E27FC236}">
                  <a16:creationId xmlns:a16="http://schemas.microsoft.com/office/drawing/2014/main" id="{ABFF72D9-94E8-4885-9486-D86F2BF0E9F9}"/>
                </a:ext>
              </a:extLst>
            </p:cNvPr>
            <p:cNvSpPr/>
            <p:nvPr/>
          </p:nvSpPr>
          <p:spPr>
            <a:xfrm>
              <a:off x="558120" y="4034092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421893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98" y="445178"/>
            <a:ext cx="6991108" cy="4491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106" y="3687863"/>
            <a:ext cx="476250" cy="476250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9055" y="1807518"/>
            <a:ext cx="476250" cy="476250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5252" y="2214807"/>
            <a:ext cx="476250" cy="476250"/>
          </a:xfrm>
          <a:prstGeom prst="rect">
            <a:avLst/>
          </a:prstGeom>
        </p:spPr>
      </p:pic>
      <p:pic>
        <p:nvPicPr>
          <p:cNvPr id="12" name="Imat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561" y="1923619"/>
            <a:ext cx="476250" cy="476250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6766" y="1290776"/>
            <a:ext cx="476250" cy="476250"/>
          </a:xfrm>
          <a:prstGeom prst="rect">
            <a:avLst/>
          </a:prstGeom>
        </p:spPr>
      </p:pic>
      <p:pic>
        <p:nvPicPr>
          <p:cNvPr id="14" name="Imatg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5728" y="2773463"/>
            <a:ext cx="476250" cy="47625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930E33C-0CDB-4D35-B1DE-ADCBCA544942}"/>
              </a:ext>
            </a:extLst>
          </p:cNvPr>
          <p:cNvSpPr/>
          <p:nvPr/>
        </p:nvSpPr>
        <p:spPr>
          <a:xfrm>
            <a:off x="265216" y="445178"/>
            <a:ext cx="31854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CAMPUS</a:t>
            </a:r>
          </a:p>
          <a:p>
            <a:r>
              <a:rPr lang="es-E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UB</a:t>
            </a:r>
            <a:endParaRPr lang="es-E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12B9263A-F2F7-4351-8A8A-55BF889083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0"/>
          <p:cNvSpPr txBox="1">
            <a:spLocks noGrp="1"/>
          </p:cNvSpPr>
          <p:nvPr>
            <p:ph type="title"/>
          </p:nvPr>
        </p:nvSpPr>
        <p:spPr>
          <a:xfrm>
            <a:off x="457200" y="889395"/>
            <a:ext cx="3920836" cy="6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a-ES" dirty="0"/>
              <a:t>Com es treballa</a:t>
            </a:r>
            <a:endParaRPr dirty="0"/>
          </a:p>
        </p:txBody>
      </p:sp>
      <p:sp>
        <p:nvSpPr>
          <p:cNvPr id="336" name="Google Shape;336;p30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grpSp>
        <p:nvGrpSpPr>
          <p:cNvPr id="337" name="Google Shape;337;p30"/>
          <p:cNvGrpSpPr/>
          <p:nvPr/>
        </p:nvGrpSpPr>
        <p:grpSpPr>
          <a:xfrm>
            <a:off x="724909" y="2494112"/>
            <a:ext cx="3521523" cy="1338140"/>
            <a:chOff x="-328216" y="2494112"/>
            <a:chExt cx="3521523" cy="1338140"/>
          </a:xfrm>
        </p:grpSpPr>
        <p:sp>
          <p:nvSpPr>
            <p:cNvPr id="338" name="Google Shape;338;p30"/>
            <p:cNvSpPr/>
            <p:nvPr/>
          </p:nvSpPr>
          <p:spPr>
            <a:xfrm rot="2700000">
              <a:off x="911059" y="1264171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135437" y="3458152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sz="1200" b="1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0" name="Google Shape;340;p30"/>
            <p:cNvSpPr txBox="1"/>
            <p:nvPr/>
          </p:nvSpPr>
          <p:spPr>
            <a:xfrm rot="18900000">
              <a:off x="126083" y="2494112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ca-ES" sz="1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/>
                  <a:ea typeface="Poppins"/>
                  <a:cs typeface="Poppins"/>
                  <a:sym typeface="Poppins"/>
                </a:rPr>
                <a:t>Fase 1: CRAI + ATIC + Proveïdors</a:t>
              </a:r>
              <a:endParaRPr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1" name="Google Shape;341;p30"/>
            <p:cNvSpPr txBox="1"/>
            <p:nvPr/>
          </p:nvSpPr>
          <p:spPr>
            <a:xfrm rot="18900000">
              <a:off x="199219" y="2746935"/>
              <a:ext cx="299408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spcAft>
                  <a:spcPts val="1600"/>
                </a:spcAft>
              </a:pPr>
              <a:r>
                <a:rPr lang="es-ES" sz="1000" b="1" dirty="0">
                  <a:latin typeface="Poppins Light"/>
                  <a:ea typeface="Poppins Light"/>
                  <a:cs typeface="Poppins Light"/>
                  <a:sym typeface="Poppins Light"/>
                </a:rPr>
                <a:t>- Es fan les </a:t>
              </a:r>
              <a:r>
                <a:rPr lang="es-ES" sz="1000" b="1" dirty="0" err="1">
                  <a:latin typeface="Poppins Light"/>
                  <a:ea typeface="Poppins Light"/>
                  <a:cs typeface="Poppins Light"/>
                  <a:sym typeface="Poppins Light"/>
                </a:rPr>
                <a:t>integracions</a:t>
              </a:r>
              <a:r>
                <a:rPr lang="es-ES" sz="1000" b="1" dirty="0">
                  <a:latin typeface="Poppins Light"/>
                  <a:ea typeface="Poppins Light"/>
                  <a:cs typeface="Poppins Light"/>
                  <a:sym typeface="Poppins Light"/>
                </a:rPr>
                <a:t>, </a:t>
              </a:r>
              <a:r>
                <a:rPr lang="es-ES" sz="1000" b="1" dirty="0" err="1">
                  <a:latin typeface="Poppins Light"/>
                  <a:ea typeface="Poppins Light"/>
                  <a:cs typeface="Poppins Light"/>
                  <a:sym typeface="Poppins Light"/>
                </a:rPr>
                <a:t>actualitzacions</a:t>
              </a:r>
              <a:r>
                <a:rPr lang="es-ES" sz="1000" b="1" dirty="0">
                  <a:latin typeface="Poppins Light"/>
                  <a:ea typeface="Poppins Light"/>
                  <a:cs typeface="Poppins Light"/>
                  <a:sym typeface="Poppins Light"/>
                </a:rPr>
                <a:t> o </a:t>
              </a:r>
              <a:r>
                <a:rPr lang="es-ES" sz="1000" b="1" dirty="0" err="1">
                  <a:latin typeface="Poppins Light"/>
                  <a:ea typeface="Poppins Light"/>
                  <a:cs typeface="Poppins Light"/>
                  <a:sym typeface="Poppins Light"/>
                </a:rPr>
                <a:t>canvis</a:t>
              </a:r>
              <a:r>
                <a:rPr lang="es-ES" sz="1000" b="1" dirty="0"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s-ES" sz="1000" b="1" dirty="0" err="1">
                  <a:latin typeface="Poppins Light"/>
                  <a:ea typeface="Poppins Light"/>
                  <a:cs typeface="Poppins Light"/>
                  <a:sym typeface="Poppins Light"/>
                </a:rPr>
                <a:t>basades</a:t>
              </a:r>
              <a:r>
                <a:rPr lang="es-ES" sz="1000" b="1" dirty="0">
                  <a:latin typeface="Poppins Light"/>
                  <a:ea typeface="Poppins Light"/>
                  <a:cs typeface="Poppins Light"/>
                  <a:sym typeface="Poppins Light"/>
                </a:rPr>
                <a:t> en les </a:t>
              </a:r>
              <a:r>
                <a:rPr lang="es-ES" sz="1000" b="1" dirty="0" err="1">
                  <a:latin typeface="Poppins Light"/>
                  <a:ea typeface="Poppins Light"/>
                  <a:cs typeface="Poppins Light"/>
                  <a:sym typeface="Poppins Light"/>
                </a:rPr>
                <a:t>necessitats</a:t>
              </a:r>
              <a:r>
                <a:rPr lang="es-ES" sz="1000" b="1" dirty="0"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s-ES" sz="1000" b="1" dirty="0" err="1">
                  <a:latin typeface="Poppins Light"/>
                  <a:ea typeface="Poppins Light"/>
                  <a:cs typeface="Poppins Light"/>
                  <a:sym typeface="Poppins Light"/>
                </a:rPr>
                <a:t>institucionals</a:t>
              </a:r>
              <a:r>
                <a:rPr lang="es-ES" sz="1000" b="1" dirty="0"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s-ES" sz="1000" b="1" dirty="0" err="1">
                  <a:latin typeface="Poppins Light"/>
                  <a:ea typeface="Poppins Light"/>
                  <a:cs typeface="Poppins Light"/>
                  <a:sym typeface="Poppins Light"/>
                </a:rPr>
                <a:t>recollides</a:t>
              </a:r>
              <a:r>
                <a:rPr lang="es-ES" sz="1000" b="1" dirty="0"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s-ES" sz="1000" b="1" dirty="0" err="1">
                  <a:latin typeface="Poppins Light"/>
                  <a:ea typeface="Poppins Light"/>
                  <a:cs typeface="Poppins Light"/>
                  <a:sym typeface="Poppins Light"/>
                </a:rPr>
                <a:t>pel</a:t>
              </a:r>
              <a:r>
                <a:rPr lang="es-ES" sz="1000" b="1" dirty="0">
                  <a:latin typeface="Poppins Light"/>
                  <a:ea typeface="Poppins Light"/>
                  <a:cs typeface="Poppins Light"/>
                  <a:sym typeface="Poppins Light"/>
                </a:rPr>
                <a:t> CRAI, en </a:t>
              </a:r>
              <a:r>
                <a:rPr lang="es-ES" sz="1000" b="1" dirty="0" err="1">
                  <a:latin typeface="Poppins Light"/>
                  <a:ea typeface="Poppins Light"/>
                  <a:cs typeface="Poppins Light"/>
                  <a:sym typeface="Poppins Light"/>
                </a:rPr>
                <a:t>l’entorn</a:t>
              </a:r>
              <a:r>
                <a:rPr lang="es-ES" sz="1000" b="1" dirty="0"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s-ES" sz="1000" b="1" dirty="0" err="1">
                  <a:latin typeface="Poppins Light"/>
                  <a:ea typeface="Poppins Light"/>
                  <a:cs typeface="Poppins Light"/>
                  <a:sym typeface="Poppins Light"/>
                </a:rPr>
                <a:t>proves</a:t>
              </a:r>
              <a:r>
                <a:rPr lang="es-ES" sz="1000" b="1" dirty="0">
                  <a:latin typeface="Poppins Light"/>
                  <a:ea typeface="Poppins Light"/>
                  <a:cs typeface="Poppins Light"/>
                  <a:sym typeface="Poppins Light"/>
                </a:rPr>
                <a:t> de CVUB, i es validen des de USD del CRAI </a:t>
              </a:r>
              <a:r>
                <a:rPr lang="es-ES" sz="1000" b="1" dirty="0" err="1">
                  <a:latin typeface="Poppins Light"/>
                  <a:ea typeface="Poppins Light"/>
                  <a:cs typeface="Poppins Light"/>
                  <a:sym typeface="Poppins Light"/>
                </a:rPr>
                <a:t>amb</a:t>
              </a:r>
              <a:r>
                <a:rPr lang="es-ES" sz="1000" b="1" dirty="0"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s-ES" sz="1000" b="1" dirty="0" err="1">
                  <a:latin typeface="Poppins Light"/>
                  <a:ea typeface="Poppins Light"/>
                  <a:cs typeface="Poppins Light"/>
                  <a:sym typeface="Poppins Light"/>
                </a:rPr>
                <a:t>Vicerectorats</a:t>
              </a:r>
              <a:r>
                <a:rPr lang="es-ES" sz="1000" b="1" dirty="0"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  <a:endParaRPr sz="1000" b="1" dirty="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6D940657-3CEA-4A35-904C-45019C1FC819}"/>
              </a:ext>
            </a:extLst>
          </p:cNvPr>
          <p:cNvGrpSpPr/>
          <p:nvPr/>
        </p:nvGrpSpPr>
        <p:grpSpPr>
          <a:xfrm>
            <a:off x="3051443" y="2494112"/>
            <a:ext cx="3040276" cy="1338590"/>
            <a:chOff x="3051443" y="2649780"/>
            <a:chExt cx="3040276" cy="1338590"/>
          </a:xfrm>
        </p:grpSpPr>
        <p:sp>
          <p:nvSpPr>
            <p:cNvPr id="343" name="Google Shape;343;p30"/>
            <p:cNvSpPr/>
            <p:nvPr/>
          </p:nvSpPr>
          <p:spPr>
            <a:xfrm rot="2700000">
              <a:off x="4290718" y="1420289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3515097" y="3614270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666666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 sz="12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5" name="Google Shape;345;p30"/>
            <p:cNvSpPr txBox="1"/>
            <p:nvPr/>
          </p:nvSpPr>
          <p:spPr>
            <a:xfrm rot="18900000">
              <a:off x="3504810" y="2649780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ca-ES" sz="1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/>
                  <a:ea typeface="Poppins"/>
                  <a:cs typeface="Poppins"/>
                  <a:sym typeface="Poppins"/>
                </a:rPr>
                <a:t>Fase 2: CRAI (USD + PSD)</a:t>
              </a:r>
              <a:endParaRPr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46" name="Google Shape;346;p30"/>
          <p:cNvSpPr txBox="1"/>
          <p:nvPr/>
        </p:nvSpPr>
        <p:spPr>
          <a:xfrm rot="18900000">
            <a:off x="3607262" y="2795760"/>
            <a:ext cx="2855988" cy="50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</a:pPr>
            <a:r>
              <a:rPr lang="en" sz="1000" b="1" dirty="0">
                <a:latin typeface="Poppins Light"/>
                <a:ea typeface="Poppins Light"/>
                <a:cs typeface="Poppins Light"/>
                <a:sym typeface="Poppins Light"/>
              </a:rPr>
              <a:t>- </a:t>
            </a:r>
            <a:r>
              <a:rPr lang="ca-ES" sz="1000" b="1" dirty="0">
                <a:latin typeface="Poppins Light"/>
                <a:ea typeface="Poppins Light"/>
                <a:cs typeface="Poppins Light"/>
                <a:sym typeface="Poppins Light"/>
              </a:rPr>
              <a:t>Es fa formació des de USD (o es prepara </a:t>
            </a:r>
            <a:r>
              <a:rPr lang="ca-ES" sz="1000" b="1" dirty="0" err="1">
                <a:latin typeface="Poppins Light"/>
                <a:ea typeface="Poppins Light"/>
                <a:cs typeface="Poppins Light"/>
                <a:sym typeface="Poppins Light"/>
              </a:rPr>
              <a:t>autoformació</a:t>
            </a:r>
            <a:r>
              <a:rPr lang="ca-ES" sz="1000" b="1" dirty="0">
                <a:latin typeface="Poppins Light"/>
                <a:ea typeface="Poppins Light"/>
                <a:cs typeface="Poppins Light"/>
                <a:sym typeface="Poppins Light"/>
              </a:rPr>
              <a:t>) a PSD dins de l’entorn de proves</a:t>
            </a:r>
            <a:br>
              <a:rPr lang="ca-ES" sz="1000" b="1" dirty="0"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ca-ES" sz="1000" b="1" dirty="0">
                <a:latin typeface="Poppins Light"/>
                <a:ea typeface="Poppins Light"/>
                <a:cs typeface="Poppins Light"/>
                <a:sym typeface="Poppins Light"/>
              </a:rPr>
              <a:t>- Es preparen materials d’ajuda i es fa difusió des de USD cap a la Comunitat UB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000" b="1" dirty="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347" name="Google Shape;347;p30"/>
          <p:cNvGrpSpPr/>
          <p:nvPr/>
        </p:nvGrpSpPr>
        <p:grpSpPr>
          <a:xfrm>
            <a:off x="5588495" y="2494112"/>
            <a:ext cx="3270902" cy="1341291"/>
            <a:chOff x="4535370" y="2773457"/>
            <a:chExt cx="3270902" cy="1341291"/>
          </a:xfrm>
        </p:grpSpPr>
        <p:sp>
          <p:nvSpPr>
            <p:cNvPr id="348" name="Google Shape;348;p30"/>
            <p:cNvSpPr/>
            <p:nvPr/>
          </p:nvSpPr>
          <p:spPr>
            <a:xfrm rot="2700000">
              <a:off x="5774645" y="1546667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4999023" y="3740648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B7B7B7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sz="1200" b="1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0" name="Google Shape;350;p30"/>
            <p:cNvSpPr txBox="1"/>
            <p:nvPr/>
          </p:nvSpPr>
          <p:spPr>
            <a:xfrm rot="18900000">
              <a:off x="4982001" y="2773457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ca-ES" sz="11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oppins"/>
                  <a:ea typeface="Poppins"/>
                  <a:cs typeface="Poppins"/>
                  <a:sym typeface="Poppins"/>
                </a:rPr>
                <a:t>Fase 3: CRAI + ATIC + Proveïdors + IDP-ICE</a:t>
              </a:r>
              <a:endParaRPr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1" name="Google Shape;351;p30"/>
            <p:cNvSpPr txBox="1"/>
            <p:nvPr/>
          </p:nvSpPr>
          <p:spPr>
            <a:xfrm rot="18900000">
              <a:off x="5097736" y="3151236"/>
              <a:ext cx="2708536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spcAft>
                  <a:spcPts val="1600"/>
                </a:spcAft>
              </a:pPr>
              <a:r>
                <a:rPr lang="ca-ES" sz="1000" b="1" dirty="0">
                  <a:latin typeface="Poppins Light"/>
                  <a:ea typeface="Poppins Light"/>
                  <a:cs typeface="Poppins Light"/>
                  <a:sym typeface="Poppins Light"/>
                </a:rPr>
                <a:t>- Es fan les integracions i actualitzacions al Campus Virtual UB</a:t>
              </a:r>
              <a:br>
                <a:rPr lang="ca-ES" sz="1000" b="1" dirty="0">
                  <a:latin typeface="Poppins Light"/>
                  <a:ea typeface="Poppins Light"/>
                  <a:cs typeface="Poppins Light"/>
                  <a:sym typeface="Poppins Light"/>
                </a:rPr>
              </a:br>
              <a:r>
                <a:rPr lang="ca-ES" sz="1000" b="1" dirty="0">
                  <a:latin typeface="Poppins Light"/>
                  <a:ea typeface="Poppins Light"/>
                  <a:cs typeface="Poppins Light"/>
                  <a:sym typeface="Poppins Light"/>
                </a:rPr>
                <a:t>- Es dona suport a tota la Comunitat UB</a:t>
              </a:r>
              <a:br>
                <a:rPr lang="ca-ES" sz="1000" b="1" dirty="0">
                  <a:latin typeface="Poppins Light"/>
                  <a:ea typeface="Poppins Light"/>
                  <a:cs typeface="Poppins Light"/>
                  <a:sym typeface="Poppins Light"/>
                </a:rPr>
              </a:br>
              <a:r>
                <a:rPr lang="ca-ES" sz="1000" b="1" dirty="0">
                  <a:latin typeface="Poppins Light"/>
                  <a:ea typeface="Poppins Light"/>
                  <a:cs typeface="Poppins Light"/>
                  <a:sym typeface="Poppins Light"/>
                </a:rPr>
                <a:t>- Es fa formació a mida des del CRAI</a:t>
              </a:r>
              <a:br>
                <a:rPr lang="ca-ES" sz="1000" b="1" dirty="0">
                  <a:latin typeface="Poppins Light"/>
                  <a:ea typeface="Poppins Light"/>
                  <a:cs typeface="Poppins Light"/>
                  <a:sym typeface="Poppins Light"/>
                </a:rPr>
              </a:br>
              <a:r>
                <a:rPr lang="ca-ES" sz="1000" b="1" dirty="0">
                  <a:latin typeface="Poppins Light"/>
                  <a:ea typeface="Poppins Light"/>
                  <a:cs typeface="Poppins Light"/>
                  <a:sym typeface="Poppins Light"/>
                </a:rPr>
                <a:t>- Es fa formació més extensa des d’ IDP-ICE en la vessant metodològica</a:t>
              </a:r>
            </a:p>
            <a:p>
              <a:pPr>
                <a:spcAft>
                  <a:spcPts val="1600"/>
                </a:spcAft>
              </a:pPr>
              <a:endParaRPr lang="ca-ES" sz="1000" b="1" dirty="0"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>
                <a:spcAft>
                  <a:spcPts val="1600"/>
                </a:spcAft>
              </a:pPr>
              <a:endParaRPr lang="ca-ES" sz="1000" b="1" dirty="0"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marL="171450" indent="-171450">
                <a:spcAft>
                  <a:spcPts val="1600"/>
                </a:spcAft>
                <a:buFontTx/>
                <a:buChar char="-"/>
              </a:pPr>
              <a:endParaRPr lang="ca-ES" sz="1000" b="1" dirty="0"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lang="ca-ES" sz="1000" b="1" dirty="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pic>
        <p:nvPicPr>
          <p:cNvPr id="22" name="Imagen 21" descr="Texto&#10;&#10;Descripción generada automáticamente">
            <a:extLst>
              <a:ext uri="{FF2B5EF4-FFF2-40B4-BE49-F238E27FC236}">
                <a16:creationId xmlns:a16="http://schemas.microsoft.com/office/drawing/2014/main" id="{BCCD135B-49C8-4429-9406-D81BD88CC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sp>
        <p:nvSpPr>
          <p:cNvPr id="20" name="Google Shape;341;p30">
            <a:extLst>
              <a:ext uri="{FF2B5EF4-FFF2-40B4-BE49-F238E27FC236}">
                <a16:creationId xmlns:a16="http://schemas.microsoft.com/office/drawing/2014/main" id="{ADB8B7E1-227E-409F-8EC5-135765F0982E}"/>
              </a:ext>
            </a:extLst>
          </p:cNvPr>
          <p:cNvSpPr txBox="1"/>
          <p:nvPr/>
        </p:nvSpPr>
        <p:spPr>
          <a:xfrm>
            <a:off x="581790" y="1453613"/>
            <a:ext cx="1927502" cy="437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Poppins Light"/>
                <a:ea typeface="Poppins Light"/>
                <a:cs typeface="Poppins Light"/>
                <a:sym typeface="Poppins Light"/>
              </a:rPr>
              <a:t>Un </a:t>
            </a:r>
            <a:r>
              <a:rPr lang="es-ES" sz="1200" b="1" dirty="0" err="1">
                <a:solidFill>
                  <a:schemeClr val="tx2">
                    <a:lumMod val="75000"/>
                  </a:schemeClr>
                </a:solidFill>
                <a:latin typeface="Poppins Light"/>
                <a:ea typeface="Poppins Light"/>
                <a:cs typeface="Poppins Light"/>
                <a:sym typeface="Poppins Light"/>
              </a:rPr>
              <a:t>cop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s-ES" sz="1200" b="1" dirty="0" err="1">
                <a:solidFill>
                  <a:schemeClr val="tx2">
                    <a:lumMod val="75000"/>
                  </a:schemeClr>
                </a:solidFill>
                <a:latin typeface="Poppins Light"/>
                <a:ea typeface="Poppins Light"/>
                <a:cs typeface="Poppins Light"/>
                <a:sym typeface="Poppins Light"/>
              </a:rPr>
              <a:t>establertes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Poppins Light"/>
                <a:ea typeface="Poppins Light"/>
                <a:cs typeface="Poppins Light"/>
                <a:sym typeface="Poppins Light"/>
              </a:rPr>
              <a:t> les </a:t>
            </a:r>
            <a:r>
              <a:rPr lang="es-ES" sz="1200" b="1" dirty="0" err="1">
                <a:solidFill>
                  <a:schemeClr val="tx2">
                    <a:lumMod val="75000"/>
                  </a:schemeClr>
                </a:solidFill>
                <a:latin typeface="Poppins Light"/>
                <a:ea typeface="Poppins Light"/>
                <a:cs typeface="Poppins Light"/>
                <a:sym typeface="Poppins Light"/>
              </a:rPr>
              <a:t>necessitats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Poppins Light"/>
                <a:ea typeface="Poppins Light"/>
                <a:cs typeface="Poppins Light"/>
                <a:sym typeface="Poppins Light"/>
              </a:rPr>
              <a:t> i presa la </a:t>
            </a:r>
            <a:r>
              <a:rPr lang="es-ES" sz="1200" b="1" dirty="0" err="1">
                <a:solidFill>
                  <a:schemeClr val="tx2">
                    <a:lumMod val="75000"/>
                  </a:schemeClr>
                </a:solidFill>
                <a:latin typeface="Poppins Light"/>
                <a:ea typeface="Poppins Light"/>
                <a:cs typeface="Poppins Light"/>
                <a:sym typeface="Poppins Light"/>
              </a:rPr>
              <a:t>decisió</a:t>
            </a:r>
            <a:r>
              <a:rPr lang="es-ES" sz="1200" b="1" dirty="0">
                <a:solidFill>
                  <a:schemeClr val="tx2">
                    <a:lumMod val="75000"/>
                  </a:schemeClr>
                </a:solidFill>
                <a:latin typeface="Poppins Light"/>
                <a:ea typeface="Poppins Light"/>
                <a:cs typeface="Poppins Light"/>
                <a:sym typeface="Poppins Light"/>
              </a:rPr>
              <a:t> des de Vr</a:t>
            </a:r>
            <a:endParaRPr sz="1200" b="1" dirty="0">
              <a:solidFill>
                <a:schemeClr val="tx2">
                  <a:lumMod val="75000"/>
                </a:schemeClr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ctrTitle"/>
          </p:nvPr>
        </p:nvSpPr>
        <p:spPr>
          <a:xfrm>
            <a:off x="2037935" y="3094240"/>
            <a:ext cx="506813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Millores</a:t>
            </a:r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realitzades</a:t>
            </a:r>
            <a:r>
              <a:rPr lang="ca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Campus Virtual UB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Google Shape;177;p17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 dirty="0">
              <a:solidFill>
                <a:srgbClr val="FFFFFF"/>
              </a:solidFill>
            </a:endParaRPr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F85B7E64-F0DF-44BD-8389-BB105D1417B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54DD7F47-8153-4CF7-814C-26F3670B7C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528"/>
          <a:stretch/>
        </p:blipFill>
        <p:spPr>
          <a:xfrm>
            <a:off x="1014101" y="696523"/>
            <a:ext cx="1447054" cy="1402772"/>
          </a:xfrm>
          <a:prstGeom prst="rect">
            <a:avLst/>
          </a:prstGeom>
        </p:spPr>
      </p:pic>
      <p:sp>
        <p:nvSpPr>
          <p:cNvPr id="7" name="Google Shape;686;p39">
            <a:extLst>
              <a:ext uri="{FF2B5EF4-FFF2-40B4-BE49-F238E27FC236}">
                <a16:creationId xmlns:a16="http://schemas.microsoft.com/office/drawing/2014/main" id="{B48DD902-0E81-4886-8E44-C5D118FD3D29}"/>
              </a:ext>
            </a:extLst>
          </p:cNvPr>
          <p:cNvSpPr/>
          <p:nvPr/>
        </p:nvSpPr>
        <p:spPr>
          <a:xfrm>
            <a:off x="6833952" y="3252476"/>
            <a:ext cx="1663278" cy="79846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76200" cap="rnd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3563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86;p39">
            <a:extLst>
              <a:ext uri="{FF2B5EF4-FFF2-40B4-BE49-F238E27FC236}">
                <a16:creationId xmlns:a16="http://schemas.microsoft.com/office/drawing/2014/main" id="{C0F9F2B0-EB1B-4264-8404-DC97E683023F}"/>
              </a:ext>
            </a:extLst>
          </p:cNvPr>
          <p:cNvSpPr/>
          <p:nvPr/>
        </p:nvSpPr>
        <p:spPr>
          <a:xfrm>
            <a:off x="6614160" y="1788526"/>
            <a:ext cx="2590800" cy="131281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76200" cap="rnd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58;p31">
            <a:extLst>
              <a:ext uri="{FF2B5EF4-FFF2-40B4-BE49-F238E27FC236}">
                <a16:creationId xmlns:a16="http://schemas.microsoft.com/office/drawing/2014/main" id="{B257E6C0-1918-42A0-A998-5CD7DA70F174}"/>
              </a:ext>
            </a:extLst>
          </p:cNvPr>
          <p:cNvSpPr txBox="1">
            <a:spLocks/>
          </p:cNvSpPr>
          <p:nvPr/>
        </p:nvSpPr>
        <p:spPr>
          <a:xfrm>
            <a:off x="457198" y="1265631"/>
            <a:ext cx="5705709" cy="415074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￮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￮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￮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●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○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■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●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○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■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 defTabSz="360363">
              <a:buNone/>
            </a:pPr>
            <a:r>
              <a:rPr lang="es-ES" sz="2000" b="1" dirty="0"/>
              <a:t>  </a:t>
            </a:r>
          </a:p>
          <a:p>
            <a:pPr marL="35560" lvl="1" indent="0">
              <a:buClr>
                <a:srgbClr val="000000"/>
              </a:buClr>
              <a:buSzPct val="100000"/>
              <a:buNone/>
            </a:pP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  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Permet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seguir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treballant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en Moodle (ja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conegut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	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pels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usuaris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des del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curs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2005-06)</a:t>
            </a:r>
          </a:p>
          <a:p>
            <a:pPr marL="35560" lvl="1" indent="0">
              <a:buClr>
                <a:srgbClr val="000000"/>
              </a:buClr>
              <a:buSzPct val="100000"/>
              <a:buNone/>
            </a:pP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  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S’integra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completament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amb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la resta de 	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sistemes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/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eines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 la UB</a:t>
            </a:r>
          </a:p>
          <a:p>
            <a:pPr marL="83820" lvl="1" indent="0">
              <a:buClr>
                <a:srgbClr val="000000"/>
              </a:buClr>
              <a:buSzPct val="100000"/>
              <a:buNone/>
            </a:pP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 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S’adapta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a la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tecnologia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mòbil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al 100% i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és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inclusiu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	(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accessibilitat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millorada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)</a:t>
            </a:r>
          </a:p>
          <a:p>
            <a:pPr marL="83820" lvl="1" indent="0">
              <a:buClr>
                <a:srgbClr val="000000"/>
              </a:buClr>
              <a:buSzPct val="100000"/>
              <a:buNone/>
            </a:pP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  </a:t>
            </a:r>
            <a:r>
              <a:rPr lang="fr-F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Permet </a:t>
            </a:r>
            <a:r>
              <a:rPr lang="fr-FR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adaptar</a:t>
            </a:r>
            <a:r>
              <a:rPr lang="fr-F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l'</a:t>
            </a:r>
            <a:r>
              <a:rPr lang="fr-FR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aprenentatge</a:t>
            </a:r>
            <a:r>
              <a:rPr lang="fr-F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fr-FR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als</a:t>
            </a:r>
            <a:r>
              <a:rPr lang="fr-F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fr-FR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resultats</a:t>
            </a:r>
            <a:r>
              <a:rPr lang="fr-F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i el 	</a:t>
            </a:r>
            <a:r>
              <a:rPr lang="fr-FR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treball</a:t>
            </a:r>
            <a:r>
              <a:rPr lang="fr-F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 l'</a:t>
            </a:r>
            <a:r>
              <a:rPr lang="fr-FR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alumne</a:t>
            </a:r>
            <a:r>
              <a:rPr lang="fr-F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(PLD + Learning </a:t>
            </a:r>
            <a:r>
              <a:rPr lang="fr-FR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analytics</a:t>
            </a:r>
            <a:r>
              <a:rPr lang="fr-F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)</a:t>
            </a:r>
          </a:p>
          <a:p>
            <a:pPr marL="83820" lvl="1" indent="0">
              <a:buClr>
                <a:srgbClr val="000000"/>
              </a:buClr>
              <a:buSzPct val="100000"/>
              <a:buNone/>
            </a:pPr>
            <a:r>
              <a:rPr lang="fr-F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   </a:t>
            </a:r>
            <a:r>
              <a:rPr lang="fr-FR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Garanteix</a:t>
            </a:r>
            <a:r>
              <a:rPr lang="fr-F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l’</a:t>
            </a:r>
            <a:r>
              <a:rPr lang="fr-FR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estabilitat</a:t>
            </a:r>
            <a:r>
              <a:rPr lang="fr-F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 la </a:t>
            </a:r>
            <a:r>
              <a:rPr lang="fr-FR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plataforma</a:t>
            </a:r>
            <a:r>
              <a:rPr lang="fr-F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, compliment 	de les normatives </a:t>
            </a:r>
            <a:r>
              <a:rPr lang="fr-FR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europees</a:t>
            </a:r>
            <a:r>
              <a:rPr lang="fr-F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i </a:t>
            </a:r>
            <a:r>
              <a:rPr lang="fr-FR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proporciona</a:t>
            </a:r>
            <a:r>
              <a:rPr lang="fr-F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	</a:t>
            </a:r>
            <a:r>
              <a:rPr lang="fr-FR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suport</a:t>
            </a:r>
            <a:r>
              <a:rPr lang="fr-F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fr-FR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informàtic</a:t>
            </a:r>
            <a:r>
              <a:rPr lang="fr-F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365 dies x 24h, </a:t>
            </a:r>
            <a:r>
              <a:rPr lang="fr-FR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amb</a:t>
            </a:r>
            <a:r>
              <a:rPr lang="fr-F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un </a:t>
            </a:r>
            <a:r>
              <a:rPr lang="fr-FR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nivell</a:t>
            </a:r>
            <a:r>
              <a:rPr lang="fr-F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	de </a:t>
            </a:r>
            <a:r>
              <a:rPr lang="fr-FR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servei</a:t>
            </a:r>
            <a:r>
              <a:rPr lang="fr-F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garantit </a:t>
            </a:r>
            <a:r>
              <a:rPr lang="fr-FR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del</a:t>
            </a:r>
            <a:r>
              <a:rPr lang="fr-F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99,99%</a:t>
            </a:r>
          </a:p>
          <a:p>
            <a:pPr marL="83820" lvl="1" indent="0">
              <a:buClr>
                <a:srgbClr val="000000"/>
              </a:buClr>
              <a:buSzPct val="100000"/>
              <a:buNone/>
            </a:pPr>
            <a:r>
              <a:rPr lang="fr-FR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   </a:t>
            </a:r>
            <a:endParaRPr lang="es-E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Noto Sans CJK SC Regular"/>
            </a:endParaRPr>
          </a:p>
          <a:p>
            <a:pPr marL="83820" lvl="1" indent="0">
              <a:buClr>
                <a:srgbClr val="000000"/>
              </a:buClr>
              <a:buSzPct val="100000"/>
              <a:buNone/>
            </a:pPr>
            <a:endParaRPr lang="es-E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Noto Sans CJK SC Regular"/>
            </a:endParaRPr>
          </a:p>
          <a:p>
            <a:pPr marL="83820" lvl="1" indent="0">
              <a:buClr>
                <a:srgbClr val="000000"/>
              </a:buClr>
              <a:buSzPct val="100000"/>
              <a:buNone/>
            </a:pP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   </a:t>
            </a:r>
          </a:p>
        </p:txBody>
      </p:sp>
      <p:sp>
        <p:nvSpPr>
          <p:cNvPr id="12" name="Google Shape;356;p31">
            <a:extLst>
              <a:ext uri="{FF2B5EF4-FFF2-40B4-BE49-F238E27FC236}">
                <a16:creationId xmlns:a16="http://schemas.microsoft.com/office/drawing/2014/main" id="{73D3629F-A522-4AD3-91B8-AE087CC5D4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8" y="924081"/>
            <a:ext cx="7467602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Migració al núvol</a:t>
            </a:r>
            <a:endParaRPr dirty="0"/>
          </a:p>
        </p:txBody>
      </p:sp>
      <p:sp>
        <p:nvSpPr>
          <p:cNvPr id="13" name="Google Shape;227;p21">
            <a:extLst>
              <a:ext uri="{FF2B5EF4-FFF2-40B4-BE49-F238E27FC236}">
                <a16:creationId xmlns:a16="http://schemas.microsoft.com/office/drawing/2014/main" id="{D80EB862-DB31-4D55-A83A-BA132A4BEC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 dirty="0"/>
          </a:p>
        </p:txBody>
      </p:sp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E97AD49A-394B-4D29-BC85-26A409AF7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sp>
        <p:nvSpPr>
          <p:cNvPr id="15" name="Sol 14">
            <a:extLst>
              <a:ext uri="{FF2B5EF4-FFF2-40B4-BE49-F238E27FC236}">
                <a16:creationId xmlns:a16="http://schemas.microsoft.com/office/drawing/2014/main" id="{8280B4C2-1E38-4F28-A2CD-B311D2C47317}"/>
              </a:ext>
            </a:extLst>
          </p:cNvPr>
          <p:cNvSpPr/>
          <p:nvPr/>
        </p:nvSpPr>
        <p:spPr>
          <a:xfrm>
            <a:off x="457198" y="1714539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Sol 15">
            <a:extLst>
              <a:ext uri="{FF2B5EF4-FFF2-40B4-BE49-F238E27FC236}">
                <a16:creationId xmlns:a16="http://schemas.microsoft.com/office/drawing/2014/main" id="{D88BD462-27A9-42BC-B4E1-B9EEA16B397D}"/>
              </a:ext>
            </a:extLst>
          </p:cNvPr>
          <p:cNvSpPr/>
          <p:nvPr/>
        </p:nvSpPr>
        <p:spPr>
          <a:xfrm>
            <a:off x="457198" y="2197828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Sol 16">
            <a:extLst>
              <a:ext uri="{FF2B5EF4-FFF2-40B4-BE49-F238E27FC236}">
                <a16:creationId xmlns:a16="http://schemas.microsoft.com/office/drawing/2014/main" id="{FFFF28DF-25B8-47AC-92D2-9A3888371D21}"/>
              </a:ext>
            </a:extLst>
          </p:cNvPr>
          <p:cNvSpPr/>
          <p:nvPr/>
        </p:nvSpPr>
        <p:spPr>
          <a:xfrm>
            <a:off x="457198" y="2698903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Sol 17">
            <a:extLst>
              <a:ext uri="{FF2B5EF4-FFF2-40B4-BE49-F238E27FC236}">
                <a16:creationId xmlns:a16="http://schemas.microsoft.com/office/drawing/2014/main" id="{41F06B50-EA7F-4A2B-88EF-1E0900AEC03F}"/>
              </a:ext>
            </a:extLst>
          </p:cNvPr>
          <p:cNvSpPr/>
          <p:nvPr/>
        </p:nvSpPr>
        <p:spPr>
          <a:xfrm>
            <a:off x="457198" y="3180814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Sol 18">
            <a:extLst>
              <a:ext uri="{FF2B5EF4-FFF2-40B4-BE49-F238E27FC236}">
                <a16:creationId xmlns:a16="http://schemas.microsoft.com/office/drawing/2014/main" id="{E55EBB2C-8DDC-4CA7-8F82-EF5F32398088}"/>
              </a:ext>
            </a:extLst>
          </p:cNvPr>
          <p:cNvSpPr/>
          <p:nvPr/>
        </p:nvSpPr>
        <p:spPr>
          <a:xfrm>
            <a:off x="457198" y="3651364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51110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 dirty="0"/>
          </a:p>
        </p:txBody>
      </p:sp>
      <p:pic>
        <p:nvPicPr>
          <p:cNvPr id="228" name="Google Shape;228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372150" y="1059206"/>
            <a:ext cx="3034500" cy="3024987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29" name="Google Shape;229;p2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1"/>
          <p:cNvSpPr/>
          <p:nvPr/>
        </p:nvSpPr>
        <p:spPr>
          <a:xfrm>
            <a:off x="6365475" y="3592359"/>
            <a:ext cx="493561" cy="493561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58;p31">
            <a:extLst>
              <a:ext uri="{FF2B5EF4-FFF2-40B4-BE49-F238E27FC236}">
                <a16:creationId xmlns:a16="http://schemas.microsoft.com/office/drawing/2014/main" id="{69B42776-7BC0-4A17-9AE4-B5AC46472DCB}"/>
              </a:ext>
            </a:extLst>
          </p:cNvPr>
          <p:cNvSpPr txBox="1">
            <a:spLocks/>
          </p:cNvSpPr>
          <p:nvPr/>
        </p:nvSpPr>
        <p:spPr>
          <a:xfrm>
            <a:off x="420450" y="1142738"/>
            <a:ext cx="5740902" cy="378141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￮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￮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￮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●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○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■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●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○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■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 defTabSz="360363">
              <a:buNone/>
            </a:pPr>
            <a:r>
              <a:rPr lang="es-ES" sz="2000" b="1" dirty="0"/>
              <a:t>  </a:t>
            </a:r>
          </a:p>
          <a:p>
            <a:pPr marL="83820" lvl="1" indent="0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  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Autenticació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UB (</a:t>
            </a:r>
            <a:r>
              <a:rPr lang="es-ES" sz="1600" b="1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Noto Sans CJK SC Regular"/>
              </a:rPr>
              <a:t>SSO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)</a:t>
            </a:r>
          </a:p>
          <a:p>
            <a:pPr marL="83820" lvl="1" indent="0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s-ES" sz="1600" b="1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Noto Sans CJK SC Regular"/>
              </a:rPr>
              <a:t>    </a:t>
            </a:r>
            <a:r>
              <a:rPr lang="es-ES" sz="1600" b="1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Noto Sans CJK SC Regular"/>
              </a:rPr>
              <a:t>One</a:t>
            </a:r>
            <a:r>
              <a:rPr lang="es-ES" sz="1600" b="1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Noto Sans CJK SC Regular"/>
              </a:rPr>
              <a:t> Drive 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(Office 365)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com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repositori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extern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UB</a:t>
            </a:r>
          </a:p>
          <a:p>
            <a:pPr marL="83820" lvl="1" indent="0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s-E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   BB </a:t>
            </a:r>
            <a:r>
              <a:rPr lang="es-ES" sz="16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Collaborate</a:t>
            </a:r>
            <a:r>
              <a:rPr lang="es-E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(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videoconferència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)</a:t>
            </a:r>
          </a:p>
          <a:p>
            <a:pPr marL="83820" lvl="1" indent="0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   E-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portafoli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integrat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(</a:t>
            </a:r>
            <a:r>
              <a:rPr lang="es-ES" sz="1600" b="1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Noto Sans CJK SC Regular"/>
              </a:rPr>
              <a:t>Mahara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)</a:t>
            </a:r>
          </a:p>
          <a:p>
            <a:pPr marL="83820" lvl="1" indent="0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  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Recurs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detecció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similituds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entre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treballs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	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acadèmics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(</a:t>
            </a:r>
            <a:r>
              <a:rPr lang="es-ES" sz="1600" b="1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Noto Sans CJK SC Regular"/>
              </a:rPr>
              <a:t>Urkund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)</a:t>
            </a:r>
          </a:p>
          <a:p>
            <a:pPr marL="83820" lvl="1" indent="0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   Pla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docent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i </a:t>
            </a:r>
            <a:r>
              <a:rPr lang="es-ES" sz="1600" b="1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Noto Sans CJK SC Regular"/>
              </a:rPr>
              <a:t>Bibliografia</a:t>
            </a:r>
            <a:r>
              <a:rPr lang="es-ES" sz="1600" b="1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600" b="1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Noto Sans CJK SC Regular"/>
              </a:rPr>
              <a:t>recomanada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,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lligada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	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automàticament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al Portal de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Bibliografia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	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recomanada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del CRAI Web</a:t>
            </a:r>
          </a:p>
        </p:txBody>
      </p:sp>
      <p:sp>
        <p:nvSpPr>
          <p:cNvPr id="25" name="Google Shape;356;p31">
            <a:extLst>
              <a:ext uri="{FF2B5EF4-FFF2-40B4-BE49-F238E27FC236}">
                <a16:creationId xmlns:a16="http://schemas.microsoft.com/office/drawing/2014/main" id="{C837B5C9-18AA-4072-8095-D84B0588A2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8" y="924081"/>
            <a:ext cx="7467602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Eines integrades al CVUB (I)</a:t>
            </a:r>
            <a:endParaRPr dirty="0"/>
          </a:p>
        </p:txBody>
      </p:sp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1DC20219-2B6C-440A-81DF-01DAE9E7B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sp>
        <p:nvSpPr>
          <p:cNvPr id="12" name="Sol 11">
            <a:extLst>
              <a:ext uri="{FF2B5EF4-FFF2-40B4-BE49-F238E27FC236}">
                <a16:creationId xmlns:a16="http://schemas.microsoft.com/office/drawing/2014/main" id="{266EF0D4-121B-484D-A3C2-F0F7BBFA28C2}"/>
              </a:ext>
            </a:extLst>
          </p:cNvPr>
          <p:cNvSpPr/>
          <p:nvPr/>
        </p:nvSpPr>
        <p:spPr>
          <a:xfrm>
            <a:off x="457198" y="1699674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Sol 14">
            <a:extLst>
              <a:ext uri="{FF2B5EF4-FFF2-40B4-BE49-F238E27FC236}">
                <a16:creationId xmlns:a16="http://schemas.microsoft.com/office/drawing/2014/main" id="{D5FFC72C-45C3-4ABB-A551-FCF9862D6354}"/>
              </a:ext>
            </a:extLst>
          </p:cNvPr>
          <p:cNvSpPr/>
          <p:nvPr/>
        </p:nvSpPr>
        <p:spPr>
          <a:xfrm>
            <a:off x="457198" y="2071453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Sol 15">
            <a:extLst>
              <a:ext uri="{FF2B5EF4-FFF2-40B4-BE49-F238E27FC236}">
                <a16:creationId xmlns:a16="http://schemas.microsoft.com/office/drawing/2014/main" id="{C51A5E89-B5D1-4763-ADA6-D48A071734B1}"/>
              </a:ext>
            </a:extLst>
          </p:cNvPr>
          <p:cNvSpPr/>
          <p:nvPr/>
        </p:nvSpPr>
        <p:spPr>
          <a:xfrm>
            <a:off x="457198" y="2401398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Sol 16">
            <a:extLst>
              <a:ext uri="{FF2B5EF4-FFF2-40B4-BE49-F238E27FC236}">
                <a16:creationId xmlns:a16="http://schemas.microsoft.com/office/drawing/2014/main" id="{0B5B3F61-AB8E-4371-AAA4-BAFDFC13DAAF}"/>
              </a:ext>
            </a:extLst>
          </p:cNvPr>
          <p:cNvSpPr/>
          <p:nvPr/>
        </p:nvSpPr>
        <p:spPr>
          <a:xfrm>
            <a:off x="457198" y="2788119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Sol 17">
            <a:extLst>
              <a:ext uri="{FF2B5EF4-FFF2-40B4-BE49-F238E27FC236}">
                <a16:creationId xmlns:a16="http://schemas.microsoft.com/office/drawing/2014/main" id="{30CD5616-CCE9-42B8-8560-6DAC6E1BFD9C}"/>
              </a:ext>
            </a:extLst>
          </p:cNvPr>
          <p:cNvSpPr/>
          <p:nvPr/>
        </p:nvSpPr>
        <p:spPr>
          <a:xfrm>
            <a:off x="457198" y="3151086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Sol 18">
            <a:extLst>
              <a:ext uri="{FF2B5EF4-FFF2-40B4-BE49-F238E27FC236}">
                <a16:creationId xmlns:a16="http://schemas.microsoft.com/office/drawing/2014/main" id="{60775DBD-6F49-4D82-A9E8-26AFD5ED3131}"/>
              </a:ext>
            </a:extLst>
          </p:cNvPr>
          <p:cNvSpPr/>
          <p:nvPr/>
        </p:nvSpPr>
        <p:spPr>
          <a:xfrm>
            <a:off x="457198" y="3867739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grpSp>
        <p:nvGrpSpPr>
          <p:cNvPr id="229" name="Google Shape;229;p2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1"/>
          <p:cNvSpPr/>
          <p:nvPr/>
        </p:nvSpPr>
        <p:spPr>
          <a:xfrm>
            <a:off x="6365475" y="3592359"/>
            <a:ext cx="493561" cy="493561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58;p31">
            <a:extLst>
              <a:ext uri="{FF2B5EF4-FFF2-40B4-BE49-F238E27FC236}">
                <a16:creationId xmlns:a16="http://schemas.microsoft.com/office/drawing/2014/main" id="{69B42776-7BC0-4A17-9AE4-B5AC46472DCB}"/>
              </a:ext>
            </a:extLst>
          </p:cNvPr>
          <p:cNvSpPr txBox="1">
            <a:spLocks/>
          </p:cNvSpPr>
          <p:nvPr/>
        </p:nvSpPr>
        <p:spPr>
          <a:xfrm>
            <a:off x="407014" y="1351078"/>
            <a:ext cx="5438417" cy="304274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￮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￮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￮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●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○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■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●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○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■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 defTabSz="360363">
              <a:buNone/>
            </a:pPr>
            <a:r>
              <a:rPr lang="es-ES" sz="2000" b="1" dirty="0"/>
              <a:t>  </a:t>
            </a:r>
          </a:p>
          <a:p>
            <a:pPr marL="83820" lvl="1" indent="0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s-ES" sz="1600" b="1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Noto Sans CJK SC Regular"/>
              </a:rPr>
              <a:t>    </a:t>
            </a:r>
            <a:r>
              <a:rPr lang="es-ES" sz="1600" b="1" spc="-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ea typeface="Noto Sans CJK SC Regular"/>
              </a:rPr>
              <a:t>Intelliboard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: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eina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monitorització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/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anàlisi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 	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dades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: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permet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obtenir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dades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a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diferents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	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nivells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(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estudiant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,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assignatura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,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grau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, ...). 	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Necessari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per </a:t>
            </a:r>
            <a:r>
              <a:rPr lang="es-ES" sz="16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Learning</a:t>
            </a:r>
            <a:r>
              <a:rPr lang="es-ES" sz="16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600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analytics</a:t>
            </a:r>
            <a:r>
              <a:rPr lang="es-ES" sz="16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(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evolució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	de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l’alumnat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i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detecció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situacions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risc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	o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abandonament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, entre </a:t>
            </a:r>
            <a:r>
              <a:rPr lang="es-ES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altres</a:t>
            </a:r>
            <a:r>
              <a:rPr lang="es-E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)</a:t>
            </a:r>
          </a:p>
          <a:p>
            <a:pPr marL="264795" lvl="1" indent="-180975">
              <a:lnSpc>
                <a:spcPct val="15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endParaRPr lang="es-E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Noto Sans CJK SC Regular"/>
            </a:endParaRPr>
          </a:p>
        </p:txBody>
      </p:sp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1DC20219-2B6C-440A-81DF-01DAE9E7B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sp>
        <p:nvSpPr>
          <p:cNvPr id="25" name="Google Shape;356;p31">
            <a:extLst>
              <a:ext uri="{FF2B5EF4-FFF2-40B4-BE49-F238E27FC236}">
                <a16:creationId xmlns:a16="http://schemas.microsoft.com/office/drawing/2014/main" id="{C837B5C9-18AA-4072-8095-D84B0588A2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5300" y="815605"/>
            <a:ext cx="736092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Eines integrades al CVUB (II)</a:t>
            </a: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19DD13-4E2C-478A-AE57-80D160DED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373" y="1803622"/>
            <a:ext cx="2280102" cy="1633870"/>
          </a:xfrm>
          <a:prstGeom prst="rect">
            <a:avLst/>
          </a:prstGeom>
        </p:spPr>
      </p:pic>
      <p:sp>
        <p:nvSpPr>
          <p:cNvPr id="12" name="Sol 11">
            <a:extLst>
              <a:ext uri="{FF2B5EF4-FFF2-40B4-BE49-F238E27FC236}">
                <a16:creationId xmlns:a16="http://schemas.microsoft.com/office/drawing/2014/main" id="{66DC3998-7846-4346-BF98-B3C6317972F7}"/>
              </a:ext>
            </a:extLst>
          </p:cNvPr>
          <p:cNvSpPr/>
          <p:nvPr/>
        </p:nvSpPr>
        <p:spPr>
          <a:xfrm>
            <a:off x="444184" y="1891348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9820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pic>
        <p:nvPicPr>
          <p:cNvPr id="228" name="Google Shape;228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372150" y="1059206"/>
            <a:ext cx="3034500" cy="302498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" name="Google Shape;358;p31">
            <a:extLst>
              <a:ext uri="{FF2B5EF4-FFF2-40B4-BE49-F238E27FC236}">
                <a16:creationId xmlns:a16="http://schemas.microsoft.com/office/drawing/2014/main" id="{69B42776-7BC0-4A17-9AE4-B5AC46472DCB}"/>
              </a:ext>
            </a:extLst>
          </p:cNvPr>
          <p:cNvSpPr txBox="1">
            <a:spLocks/>
          </p:cNvSpPr>
          <p:nvPr/>
        </p:nvSpPr>
        <p:spPr>
          <a:xfrm>
            <a:off x="407014" y="1165886"/>
            <a:ext cx="5965136" cy="4520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￮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￮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￮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●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○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■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●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○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 Light"/>
              <a:buChar char="■"/>
              <a:defRPr sz="14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 defTabSz="360363">
              <a:buNone/>
            </a:pPr>
            <a:r>
              <a:rPr lang="es-ES" sz="2000" b="1" dirty="0"/>
              <a:t>  </a:t>
            </a:r>
          </a:p>
          <a:p>
            <a:pPr marL="83820" lvl="1" indent="0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20B0604020202020204" charset="0"/>
                <a:cs typeface="Poppins" panose="020B0604020202020204" charset="0"/>
              </a:rPr>
              <a:t>   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20B0604020202020204" charset="0"/>
                <a:cs typeface="Poppins" panose="020B0604020202020204" charset="0"/>
              </a:rPr>
              <a:t>Concentrador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20B0604020202020204" charset="0"/>
                <a:cs typeface="Poppins" panose="020B0604020202020204" charset="0"/>
              </a:rPr>
              <a:t>d’E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20B0604020202020204" charset="0"/>
                <a:cs typeface="Poppins" panose="020B0604020202020204" charset="0"/>
              </a:rPr>
              <a:t>-learning (CEL) </a:t>
            </a:r>
          </a:p>
          <a:p>
            <a:pPr marL="83820" lvl="1" indent="0">
              <a:buClr>
                <a:srgbClr val="000000"/>
              </a:buClr>
              <a:buSzPct val="100000"/>
              <a:buNone/>
            </a:pP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Eina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a mida creada per </a:t>
            </a: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l’Àrea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 </a:t>
            </a: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Tecnologies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 i gestionada per personal de </a:t>
            </a: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suport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a la </a:t>
            </a: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docència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del CRAI. </a:t>
            </a:r>
          </a:p>
          <a:p>
            <a:pPr marL="83820" lvl="1" indent="0">
              <a:buClr>
                <a:srgbClr val="000000"/>
              </a:buClr>
              <a:buSzPct val="100000"/>
              <a:buNone/>
            </a:pPr>
            <a:endParaRPr lang="es-E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Noto Sans CJK SC Regular"/>
            </a:endParaRPr>
          </a:p>
          <a:p>
            <a:pPr marL="83820" lvl="1" indent="0">
              <a:buClr>
                <a:srgbClr val="000000"/>
              </a:buClr>
              <a:buSzPct val="100000"/>
              <a:buNone/>
            </a:pP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Sincronitza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la </a:t>
            </a: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informació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 de GIGA i GRAD al Campus Virtual UB i </a:t>
            </a:r>
            <a:r>
              <a:rPr lang="es-E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permet</a:t>
            </a: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:</a:t>
            </a:r>
          </a:p>
          <a:p>
            <a:pPr marL="369570" lvl="1" indent="-285750"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s-E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Noto Sans CJK SC Regular"/>
              </a:rPr>
              <a:t>Crear </a:t>
            </a:r>
            <a:r>
              <a:rPr lang="es-ES" dirty="0"/>
              <a:t>cursos </a:t>
            </a:r>
            <a:r>
              <a:rPr lang="es-ES" dirty="0" err="1"/>
              <a:t>ofertats</a:t>
            </a:r>
            <a:r>
              <a:rPr lang="es-ES" dirty="0"/>
              <a:t> per la UB</a:t>
            </a:r>
          </a:p>
          <a:p>
            <a:pPr marL="369570" lvl="1" indent="-285750"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s-ES" dirty="0"/>
              <a:t>Crear les </a:t>
            </a:r>
            <a:r>
              <a:rPr lang="es-ES" dirty="0" err="1"/>
              <a:t>categories</a:t>
            </a:r>
            <a:r>
              <a:rPr lang="es-ES" dirty="0"/>
              <a:t> </a:t>
            </a:r>
            <a:r>
              <a:rPr lang="es-ES" dirty="0" err="1"/>
              <a:t>acadèmiques</a:t>
            </a:r>
            <a:r>
              <a:rPr lang="es-ES" dirty="0"/>
              <a:t> (Graus, </a:t>
            </a:r>
            <a:r>
              <a:rPr lang="es-ES" dirty="0" err="1"/>
              <a:t>Màsters</a:t>
            </a:r>
            <a:r>
              <a:rPr lang="es-ES" dirty="0"/>
              <a:t>, etc.)</a:t>
            </a:r>
          </a:p>
          <a:p>
            <a:pPr marL="369570" lvl="1" indent="-285750"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s-ES" dirty="0"/>
              <a:t>la </a:t>
            </a:r>
            <a:r>
              <a:rPr lang="es-ES" dirty="0" err="1"/>
              <a:t>gestió</a:t>
            </a:r>
            <a:r>
              <a:rPr lang="es-ES" dirty="0"/>
              <a:t> </a:t>
            </a:r>
            <a:r>
              <a:rPr lang="es-ES" dirty="0" err="1"/>
              <a:t>d’usuaris</a:t>
            </a:r>
            <a:r>
              <a:rPr lang="es-ES" dirty="0"/>
              <a:t> (</a:t>
            </a:r>
            <a:r>
              <a:rPr lang="es-ES" dirty="0" err="1"/>
              <a:t>altes</a:t>
            </a:r>
            <a:r>
              <a:rPr lang="es-ES" dirty="0"/>
              <a:t>, </a:t>
            </a:r>
            <a:r>
              <a:rPr lang="es-ES" dirty="0" err="1"/>
              <a:t>baixes</a:t>
            </a:r>
            <a:r>
              <a:rPr lang="es-ES" dirty="0"/>
              <a:t>, </a:t>
            </a:r>
            <a:r>
              <a:rPr lang="es-ES" dirty="0" err="1"/>
              <a:t>canvis</a:t>
            </a:r>
            <a:r>
              <a:rPr lang="es-ES" dirty="0"/>
              <a:t> de </a:t>
            </a:r>
            <a:r>
              <a:rPr lang="es-ES" dirty="0" err="1"/>
              <a:t>grup</a:t>
            </a:r>
            <a:r>
              <a:rPr lang="es-ES" dirty="0"/>
              <a:t>, etc.)</a:t>
            </a:r>
          </a:p>
          <a:p>
            <a:pPr marL="369570" lvl="1" indent="-285750"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s-ES" dirty="0" err="1"/>
              <a:t>Recollir</a:t>
            </a:r>
            <a:r>
              <a:rPr lang="es-ES" dirty="0"/>
              <a:t> les </a:t>
            </a:r>
            <a:r>
              <a:rPr lang="es-ES" dirty="0" err="1"/>
              <a:t>qualificacions</a:t>
            </a:r>
            <a:r>
              <a:rPr lang="es-ES" dirty="0"/>
              <a:t> per les </a:t>
            </a:r>
            <a:r>
              <a:rPr lang="es-ES" dirty="0" err="1"/>
              <a:t>Actes</a:t>
            </a:r>
            <a:r>
              <a:rPr lang="es-ES" dirty="0"/>
              <a:t> UB</a:t>
            </a:r>
          </a:p>
          <a:p>
            <a:pPr marL="369570" lvl="1" indent="-285750">
              <a:buClr>
                <a:schemeClr val="tx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s-ES" dirty="0"/>
              <a:t>E</a:t>
            </a:r>
            <a:r>
              <a:rPr lang="ca-ES" dirty="0" err="1"/>
              <a:t>nllaçar</a:t>
            </a:r>
            <a:r>
              <a:rPr lang="ca-ES" dirty="0"/>
              <a:t> automàticament el Pla docent i la </a:t>
            </a:r>
            <a:r>
              <a:rPr lang="ca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Bibliografia  	recomanada al Catàleg UB, a través del Portal de 	Bibliografia recomanada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1020" lvl="2" indent="0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endParaRPr lang="es-E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Noto Sans CJK SC Regular"/>
            </a:endParaRPr>
          </a:p>
          <a:p>
            <a:pPr marL="541020" lvl="2" indent="0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endParaRPr lang="es-E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Noto Sans CJK SC Regular"/>
            </a:endParaRPr>
          </a:p>
          <a:p>
            <a:pPr marL="83820" lvl="1" indent="0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endParaRPr lang="es-E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Noto Sans CJK SC Regular"/>
            </a:endParaRPr>
          </a:p>
        </p:txBody>
      </p:sp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1DC20219-2B6C-440A-81DF-01DAE9E7B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pic>
        <p:nvPicPr>
          <p:cNvPr id="12" name="Google Shape;255;p23">
            <a:extLst>
              <a:ext uri="{FF2B5EF4-FFF2-40B4-BE49-F238E27FC236}">
                <a16:creationId xmlns:a16="http://schemas.microsoft.com/office/drawing/2014/main" id="{09AC72BE-9902-41E4-AB0E-161519A28C80}"/>
              </a:ext>
            </a:extLst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260520" y="969801"/>
            <a:ext cx="3308915" cy="3308915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29" name="Google Shape;229;p2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1"/>
          <p:cNvSpPr/>
          <p:nvPr/>
        </p:nvSpPr>
        <p:spPr>
          <a:xfrm>
            <a:off x="6365475" y="3592359"/>
            <a:ext cx="493561" cy="493561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356;p31">
            <a:extLst>
              <a:ext uri="{FF2B5EF4-FFF2-40B4-BE49-F238E27FC236}">
                <a16:creationId xmlns:a16="http://schemas.microsoft.com/office/drawing/2014/main" id="{C837B5C9-18AA-4072-8095-D84B0588A2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8" y="924081"/>
            <a:ext cx="7467602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Eines integrades al CVUB (III)</a:t>
            </a:r>
            <a:endParaRPr dirty="0"/>
          </a:p>
        </p:txBody>
      </p:sp>
      <p:sp>
        <p:nvSpPr>
          <p:cNvPr id="15" name="Sol 14">
            <a:extLst>
              <a:ext uri="{FF2B5EF4-FFF2-40B4-BE49-F238E27FC236}">
                <a16:creationId xmlns:a16="http://schemas.microsoft.com/office/drawing/2014/main" id="{0320A181-0881-4D9B-9CA6-26F6DB4452A3}"/>
              </a:ext>
            </a:extLst>
          </p:cNvPr>
          <p:cNvSpPr/>
          <p:nvPr/>
        </p:nvSpPr>
        <p:spPr>
          <a:xfrm>
            <a:off x="457198" y="1713266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63524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8"/>
          <p:cNvSpPr txBox="1">
            <a:spLocks noGrp="1"/>
          </p:cNvSpPr>
          <p:nvPr>
            <p:ph type="body" idx="1"/>
          </p:nvPr>
        </p:nvSpPr>
        <p:spPr>
          <a:xfrm>
            <a:off x="818163" y="1893611"/>
            <a:ext cx="5128643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115000"/>
              </a:lnSpc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srgbClr val="000000"/>
                </a:solidFill>
              </a:rPr>
              <a:t>El Campus Virtual UB </a:t>
            </a:r>
            <a:r>
              <a:rPr lang="es-ES" sz="1400" dirty="0" err="1">
                <a:solidFill>
                  <a:srgbClr val="000000"/>
                </a:solidFill>
              </a:rPr>
              <a:t>esdevé</a:t>
            </a:r>
            <a:r>
              <a:rPr lang="es-ES" sz="1400" dirty="0">
                <a:solidFill>
                  <a:srgbClr val="000000"/>
                </a:solidFill>
              </a:rPr>
              <a:t> plataforma inclusiva</a:t>
            </a:r>
          </a:p>
          <a:p>
            <a:pPr marL="285750" lvl="0" indent="-285750">
              <a:lnSpc>
                <a:spcPct val="115000"/>
              </a:lnSpc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s-ES" sz="1400" dirty="0" err="1">
                <a:solidFill>
                  <a:srgbClr val="000000"/>
                </a:solidFill>
              </a:rPr>
              <a:t>Orientació</a:t>
            </a:r>
            <a:r>
              <a:rPr lang="es-ES" sz="1400" dirty="0">
                <a:solidFill>
                  <a:srgbClr val="000000"/>
                </a:solidFill>
              </a:rPr>
              <a:t> al </a:t>
            </a:r>
            <a:r>
              <a:rPr lang="es-ES" sz="1400" dirty="0" err="1">
                <a:solidFill>
                  <a:srgbClr val="000000"/>
                </a:solidFill>
              </a:rPr>
              <a:t>professorat</a:t>
            </a:r>
            <a:r>
              <a:rPr lang="es-ES" sz="1400" dirty="0">
                <a:solidFill>
                  <a:srgbClr val="000000"/>
                </a:solidFill>
              </a:rPr>
              <a:t> sobre el </a:t>
            </a:r>
            <a:r>
              <a:rPr lang="es-ES" sz="1400" dirty="0" err="1">
                <a:solidFill>
                  <a:srgbClr val="000000"/>
                </a:solidFill>
              </a:rPr>
              <a:t>grau</a:t>
            </a:r>
            <a:r>
              <a:rPr lang="es-ES" sz="1400" dirty="0">
                <a:solidFill>
                  <a:srgbClr val="000000"/>
                </a:solidFill>
              </a:rPr>
              <a:t> d’ </a:t>
            </a:r>
            <a:r>
              <a:rPr lang="es-ES" sz="1400" dirty="0" err="1">
                <a:solidFill>
                  <a:srgbClr val="000000"/>
                </a:solidFill>
              </a:rPr>
              <a:t>accessibilitat</a:t>
            </a:r>
            <a:r>
              <a:rPr lang="es-ES" sz="1400" dirty="0">
                <a:solidFill>
                  <a:srgbClr val="000000"/>
                </a:solidFill>
              </a:rPr>
              <a:t> dels </a:t>
            </a:r>
            <a:r>
              <a:rPr lang="es-ES" sz="1400" dirty="0" err="1">
                <a:solidFill>
                  <a:srgbClr val="000000"/>
                </a:solidFill>
              </a:rPr>
              <a:t>continguts</a:t>
            </a:r>
            <a:r>
              <a:rPr lang="es-ES" sz="1400" dirty="0">
                <a:solidFill>
                  <a:srgbClr val="000000"/>
                </a:solidFill>
              </a:rPr>
              <a:t> que publica</a:t>
            </a:r>
          </a:p>
          <a:p>
            <a:pPr marL="285750" lvl="0" indent="-285750">
              <a:lnSpc>
                <a:spcPct val="115000"/>
              </a:lnSpc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s-ES" sz="1400" dirty="0" err="1">
                <a:solidFill>
                  <a:srgbClr val="000000"/>
                </a:solidFill>
              </a:rPr>
              <a:t>Possibilitat</a:t>
            </a:r>
            <a:r>
              <a:rPr lang="es-ES" sz="1400" dirty="0">
                <a:solidFill>
                  <a:srgbClr val="000000"/>
                </a:solidFill>
              </a:rPr>
              <a:t> de </a:t>
            </a:r>
            <a:r>
              <a:rPr lang="es-ES" sz="1400" dirty="0" err="1">
                <a:solidFill>
                  <a:srgbClr val="000000"/>
                </a:solidFill>
              </a:rPr>
              <a:t>l’alumnat</a:t>
            </a:r>
            <a:r>
              <a:rPr lang="es-ES" sz="1400" dirty="0">
                <a:solidFill>
                  <a:srgbClr val="000000"/>
                </a:solidFill>
              </a:rPr>
              <a:t> de </a:t>
            </a:r>
            <a:r>
              <a:rPr lang="es-ES" sz="1400" dirty="0" err="1">
                <a:solidFill>
                  <a:srgbClr val="000000"/>
                </a:solidFill>
              </a:rPr>
              <a:t>descarregar</a:t>
            </a:r>
            <a:r>
              <a:rPr lang="es-ES" sz="1400" dirty="0">
                <a:solidFill>
                  <a:srgbClr val="000000"/>
                </a:solidFill>
              </a:rPr>
              <a:t> </a:t>
            </a:r>
            <a:r>
              <a:rPr lang="es-ES" sz="1400" dirty="0" err="1">
                <a:solidFill>
                  <a:srgbClr val="000000"/>
                </a:solidFill>
              </a:rPr>
              <a:t>continguts</a:t>
            </a:r>
            <a:r>
              <a:rPr lang="es-ES" sz="1400" dirty="0">
                <a:solidFill>
                  <a:srgbClr val="000000"/>
                </a:solidFill>
              </a:rPr>
              <a:t> en </a:t>
            </a:r>
            <a:r>
              <a:rPr lang="es-ES" sz="1400" dirty="0" err="1">
                <a:solidFill>
                  <a:srgbClr val="000000"/>
                </a:solidFill>
              </a:rPr>
              <a:t>formats</a:t>
            </a:r>
            <a:r>
              <a:rPr lang="es-ES" sz="1400" dirty="0">
                <a:solidFill>
                  <a:srgbClr val="000000"/>
                </a:solidFill>
              </a:rPr>
              <a:t> </a:t>
            </a:r>
            <a:r>
              <a:rPr lang="es-ES" sz="1400" dirty="0" err="1">
                <a:solidFill>
                  <a:srgbClr val="000000"/>
                </a:solidFill>
              </a:rPr>
              <a:t>alternatius</a:t>
            </a:r>
            <a:r>
              <a:rPr lang="es-ES" sz="1400" dirty="0">
                <a:solidFill>
                  <a:srgbClr val="000000"/>
                </a:solidFill>
              </a:rPr>
              <a:t> (</a:t>
            </a:r>
            <a:r>
              <a:rPr lang="es-ES" sz="1400" dirty="0" err="1">
                <a:solidFill>
                  <a:srgbClr val="000000"/>
                </a:solidFill>
              </a:rPr>
              <a:t>àudio</a:t>
            </a:r>
            <a:r>
              <a:rPr lang="es-ES" sz="1400" dirty="0">
                <a:solidFill>
                  <a:srgbClr val="000000"/>
                </a:solidFill>
              </a:rPr>
              <a:t>, PDF OCR, PDF </a:t>
            </a:r>
            <a:r>
              <a:rPr lang="es-ES" sz="1400" dirty="0" err="1">
                <a:solidFill>
                  <a:srgbClr val="000000"/>
                </a:solidFill>
              </a:rPr>
              <a:t>amb</a:t>
            </a:r>
            <a:r>
              <a:rPr lang="es-ES" sz="1400" dirty="0">
                <a:solidFill>
                  <a:srgbClr val="000000"/>
                </a:solidFill>
              </a:rPr>
              <a:t> tags, </a:t>
            </a:r>
            <a:r>
              <a:rPr lang="es-ES" sz="1400" dirty="0" err="1">
                <a:solidFill>
                  <a:srgbClr val="000000"/>
                </a:solidFill>
              </a:rPr>
              <a:t>ePub</a:t>
            </a:r>
            <a:r>
              <a:rPr lang="es-ES" sz="1400" dirty="0">
                <a:solidFill>
                  <a:srgbClr val="000000"/>
                </a:solidFill>
              </a:rPr>
              <a:t>, Braille </a:t>
            </a:r>
            <a:r>
              <a:rPr lang="es-ES" sz="1400" dirty="0" err="1">
                <a:solidFill>
                  <a:srgbClr val="000000"/>
                </a:solidFill>
              </a:rPr>
              <a:t>electrònic</a:t>
            </a:r>
            <a:r>
              <a:rPr lang="es-ES" sz="1400" dirty="0">
                <a:solidFill>
                  <a:srgbClr val="000000"/>
                </a:solidFill>
              </a:rPr>
              <a:t>, HTML </a:t>
            </a:r>
            <a:r>
              <a:rPr lang="es-ES" sz="1400" dirty="0" err="1">
                <a:solidFill>
                  <a:srgbClr val="000000"/>
                </a:solidFill>
              </a:rPr>
              <a:t>semàntic</a:t>
            </a:r>
            <a:r>
              <a:rPr lang="es-ES" sz="1400" dirty="0">
                <a:solidFill>
                  <a:srgbClr val="000000"/>
                </a:solidFill>
              </a:rPr>
              <a:t>)</a:t>
            </a:r>
          </a:p>
          <a:p>
            <a:pPr marL="285750" lvl="0" indent="-285750">
              <a:lnSpc>
                <a:spcPct val="115000"/>
              </a:lnSpc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srgbClr val="000000"/>
                </a:solidFill>
              </a:rPr>
              <a:t>Traductor de </a:t>
            </a:r>
            <a:r>
              <a:rPr lang="es-ES" sz="1400" dirty="0" err="1">
                <a:solidFill>
                  <a:srgbClr val="000000"/>
                </a:solidFill>
              </a:rPr>
              <a:t>continguts</a:t>
            </a:r>
            <a:r>
              <a:rPr lang="es-ES" sz="1400" dirty="0">
                <a:solidFill>
                  <a:srgbClr val="000000"/>
                </a:solidFill>
              </a:rPr>
              <a:t>, disponible en 50 </a:t>
            </a:r>
            <a:r>
              <a:rPr lang="es-ES" sz="1400" dirty="0" err="1">
                <a:solidFill>
                  <a:srgbClr val="000000"/>
                </a:solidFill>
              </a:rPr>
              <a:t>idiomes</a:t>
            </a:r>
            <a:r>
              <a:rPr lang="es-ES" sz="1400" dirty="0">
                <a:solidFill>
                  <a:srgbClr val="000000"/>
                </a:solidFill>
              </a:rPr>
              <a:t>, </a:t>
            </a:r>
            <a:r>
              <a:rPr lang="es-ES" sz="1400" dirty="0" err="1">
                <a:solidFill>
                  <a:srgbClr val="000000"/>
                </a:solidFill>
              </a:rPr>
              <a:t>dels</a:t>
            </a:r>
            <a:r>
              <a:rPr lang="es-ES" sz="1400" dirty="0">
                <a:solidFill>
                  <a:srgbClr val="000000"/>
                </a:solidFill>
              </a:rPr>
              <a:t> </a:t>
            </a:r>
            <a:r>
              <a:rPr lang="es-ES" sz="1400" dirty="0" err="1">
                <a:solidFill>
                  <a:srgbClr val="000000"/>
                </a:solidFill>
              </a:rPr>
              <a:t>documents</a:t>
            </a:r>
            <a:r>
              <a:rPr lang="es-ES" sz="1400" dirty="0">
                <a:solidFill>
                  <a:srgbClr val="000000"/>
                </a:solidFill>
              </a:rPr>
              <a:t> en </a:t>
            </a:r>
            <a:r>
              <a:rPr lang="es-ES" sz="1400" dirty="0" err="1">
                <a:solidFill>
                  <a:srgbClr val="000000"/>
                </a:solidFill>
              </a:rPr>
              <a:t>format</a:t>
            </a:r>
            <a:r>
              <a:rPr lang="es-ES" sz="1400" dirty="0">
                <a:solidFill>
                  <a:srgbClr val="000000"/>
                </a:solidFill>
              </a:rPr>
              <a:t> Word, PDF, PowerPoint i HTML. 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endParaRPr lang="es-ES" sz="1400" dirty="0">
              <a:solidFill>
                <a:srgbClr val="000000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Tx/>
              <a:buChar char="-"/>
            </a:pPr>
            <a:endParaRPr sz="1400" dirty="0">
              <a:solidFill>
                <a:srgbClr val="000000"/>
              </a:solidFill>
            </a:endParaRPr>
          </a:p>
        </p:txBody>
      </p:sp>
      <p:sp>
        <p:nvSpPr>
          <p:cNvPr id="441" name="Google Shape;441;p3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B9A762A-32C4-4DEE-9904-5B3719AC586A}"/>
              </a:ext>
            </a:extLst>
          </p:cNvPr>
          <p:cNvSpPr txBox="1"/>
          <p:nvPr/>
        </p:nvSpPr>
        <p:spPr>
          <a:xfrm>
            <a:off x="813141" y="1591130"/>
            <a:ext cx="477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0" b="1" dirty="0">
                <a:latin typeface="Poppins" panose="020B0604020202020204" charset="0"/>
                <a:cs typeface="Poppins" panose="020B0604020202020204" charset="0"/>
              </a:rPr>
              <a:t>BB ALLY (millora en l’accessibilitat)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7694B8-30A8-42C9-8F65-23269D93F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612" y="1591130"/>
            <a:ext cx="1892063" cy="1853968"/>
          </a:xfrm>
          <a:prstGeom prst="rect">
            <a:avLst/>
          </a:prstGeom>
        </p:spPr>
      </p:pic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18BA635B-8541-4F98-8ADA-B46ABAE44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sp>
        <p:nvSpPr>
          <p:cNvPr id="11" name="Google Shape;356;p31">
            <a:extLst>
              <a:ext uri="{FF2B5EF4-FFF2-40B4-BE49-F238E27FC236}">
                <a16:creationId xmlns:a16="http://schemas.microsoft.com/office/drawing/2014/main" id="{F76E5718-B389-4EA0-B93E-9C423544D7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8" y="924081"/>
            <a:ext cx="7467602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Eines integrades al CVUB (IV)</a:t>
            </a:r>
            <a:endParaRPr dirty="0"/>
          </a:p>
        </p:txBody>
      </p:sp>
      <p:sp>
        <p:nvSpPr>
          <p:cNvPr id="8" name="Sol 7">
            <a:extLst>
              <a:ext uri="{FF2B5EF4-FFF2-40B4-BE49-F238E27FC236}">
                <a16:creationId xmlns:a16="http://schemas.microsoft.com/office/drawing/2014/main" id="{6AFC3157-65B8-420A-A823-9D7966ADCB7D}"/>
              </a:ext>
            </a:extLst>
          </p:cNvPr>
          <p:cNvSpPr/>
          <p:nvPr/>
        </p:nvSpPr>
        <p:spPr>
          <a:xfrm>
            <a:off x="633141" y="1685796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634153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3"/>
          <p:cNvSpPr txBox="1">
            <a:spLocks noGrp="1"/>
          </p:cNvSpPr>
          <p:nvPr>
            <p:ph type="body" idx="4294967295"/>
          </p:nvPr>
        </p:nvSpPr>
        <p:spPr>
          <a:xfrm>
            <a:off x="762000" y="444300"/>
            <a:ext cx="2119500" cy="4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-ES" sz="3600" b="1" dirty="0">
                <a:latin typeface="Poppins"/>
                <a:cs typeface="Poppins"/>
                <a:sym typeface="Poppins"/>
              </a:rPr>
              <a:t>CVUB al mòbil</a:t>
            </a:r>
            <a:endParaRPr sz="3600" dirty="0"/>
          </a:p>
        </p:txBody>
      </p:sp>
      <p:sp>
        <p:nvSpPr>
          <p:cNvPr id="386" name="Google Shape;386;p33"/>
          <p:cNvSpPr/>
          <p:nvPr/>
        </p:nvSpPr>
        <p:spPr>
          <a:xfrm>
            <a:off x="3571350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Place your screenshot here</a:t>
            </a:r>
            <a:endParaRPr sz="1000">
              <a:solidFill>
                <a:srgbClr val="999999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87" name="Google Shape;387;p3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grpSp>
        <p:nvGrpSpPr>
          <p:cNvPr id="388" name="Google Shape;388;p33"/>
          <p:cNvGrpSpPr/>
          <p:nvPr/>
        </p:nvGrpSpPr>
        <p:grpSpPr>
          <a:xfrm>
            <a:off x="3512225" y="373572"/>
            <a:ext cx="2119546" cy="4396359"/>
            <a:chOff x="2547150" y="238125"/>
            <a:chExt cx="2525675" cy="5238750"/>
          </a:xfrm>
        </p:grpSpPr>
        <p:sp>
          <p:nvSpPr>
            <p:cNvPr id="389" name="Google Shape;389;p33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3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3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3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33"/>
          <p:cNvSpPr txBox="1">
            <a:spLocks noGrp="1"/>
          </p:cNvSpPr>
          <p:nvPr>
            <p:ph type="body" idx="4294967295"/>
          </p:nvPr>
        </p:nvSpPr>
        <p:spPr>
          <a:xfrm>
            <a:off x="6317143" y="373572"/>
            <a:ext cx="2119546" cy="4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ES" sz="1400" dirty="0"/>
              <a:t>Des del </a:t>
            </a:r>
            <a:r>
              <a:rPr lang="es-ES" sz="1400" dirty="0" err="1"/>
              <a:t>mòbil</a:t>
            </a:r>
            <a:r>
              <a:rPr lang="es-ES" sz="1400" dirty="0"/>
              <a:t> o la </a:t>
            </a:r>
            <a:r>
              <a:rPr lang="es-ES" sz="1400" dirty="0" err="1"/>
              <a:t>tauleta</a:t>
            </a:r>
            <a:r>
              <a:rPr lang="es-ES" sz="1400" dirty="0"/>
              <a:t> es </a:t>
            </a:r>
            <a:r>
              <a:rPr lang="es-ES" sz="1400" dirty="0" err="1"/>
              <a:t>pot</a:t>
            </a:r>
            <a:r>
              <a:rPr lang="es-ES" sz="1400" dirty="0"/>
              <a:t> </a:t>
            </a:r>
            <a:r>
              <a:rPr lang="es-ES" sz="1400" dirty="0" err="1"/>
              <a:t>treballar</a:t>
            </a:r>
            <a:r>
              <a:rPr lang="es-ES" sz="1400" dirty="0"/>
              <a:t> al CVUB</a:t>
            </a:r>
            <a:endParaRPr lang="ca-ES" sz="1400" dirty="0"/>
          </a:p>
          <a:p>
            <a:pPr marL="0" lvl="0" indent="0">
              <a:buNone/>
            </a:pPr>
            <a:r>
              <a:rPr lang="es-ES" sz="1400" dirty="0" err="1"/>
              <a:t>Els</a:t>
            </a:r>
            <a:r>
              <a:rPr lang="es-ES" sz="1400" dirty="0"/>
              <a:t> cursos </a:t>
            </a:r>
            <a:r>
              <a:rPr lang="es-ES" sz="1400" dirty="0" err="1"/>
              <a:t>dissenyats</a:t>
            </a:r>
            <a:r>
              <a:rPr lang="es-ES" sz="1400" dirty="0"/>
              <a:t> </a:t>
            </a:r>
            <a:r>
              <a:rPr lang="es-ES" sz="1400" dirty="0" err="1"/>
              <a:t>pel</a:t>
            </a:r>
            <a:r>
              <a:rPr lang="es-ES" sz="1400" dirty="0"/>
              <a:t> </a:t>
            </a:r>
            <a:r>
              <a:rPr lang="es-ES" sz="1400" dirty="0" err="1"/>
              <a:t>professorat</a:t>
            </a:r>
            <a:r>
              <a:rPr lang="es-ES" sz="1400" dirty="0"/>
              <a:t> </a:t>
            </a:r>
            <a:r>
              <a:rPr lang="es-ES" sz="1400" dirty="0" err="1"/>
              <a:t>s’adapten</a:t>
            </a:r>
            <a:r>
              <a:rPr lang="es-ES" sz="1400" dirty="0"/>
              <a:t> al </a:t>
            </a:r>
            <a:r>
              <a:rPr lang="es-ES" sz="1400" dirty="0" err="1"/>
              <a:t>nou</a:t>
            </a:r>
            <a:r>
              <a:rPr lang="es-ES" sz="1400" dirty="0"/>
              <a:t> tema </a:t>
            </a:r>
            <a:r>
              <a:rPr lang="es-ES" sz="1400" dirty="0" err="1"/>
              <a:t>gràfic</a:t>
            </a:r>
            <a:r>
              <a:rPr lang="es-ES" sz="1400" dirty="0"/>
              <a:t> </a:t>
            </a:r>
            <a:r>
              <a:rPr lang="es-ES" sz="1400" dirty="0" err="1"/>
              <a:t>responsiu</a:t>
            </a:r>
            <a:r>
              <a:rPr lang="es-ES" sz="1400" dirty="0"/>
              <a:t>, </a:t>
            </a:r>
            <a:r>
              <a:rPr lang="es-ES" sz="1400" dirty="0" err="1"/>
              <a:t>malgrat</a:t>
            </a:r>
            <a:r>
              <a:rPr lang="es-ES" sz="1400" dirty="0"/>
              <a:t> es  </a:t>
            </a:r>
            <a:r>
              <a:rPr lang="es-ES" sz="1400" dirty="0" err="1"/>
              <a:t>permet</a:t>
            </a:r>
            <a:r>
              <a:rPr lang="es-ES" sz="1400" dirty="0"/>
              <a:t> </a:t>
            </a:r>
            <a:r>
              <a:rPr lang="es-ES" sz="1400" dirty="0" err="1"/>
              <a:t>canviar</a:t>
            </a:r>
            <a:r>
              <a:rPr lang="es-ES" sz="1400" dirty="0"/>
              <a:t> </a:t>
            </a:r>
            <a:r>
              <a:rPr lang="es-ES" sz="1400" dirty="0" err="1"/>
              <a:t>l’aparença</a:t>
            </a:r>
            <a:r>
              <a:rPr lang="es-ES" sz="1400" dirty="0"/>
              <a:t> al tema </a:t>
            </a:r>
            <a:r>
              <a:rPr lang="es-ES" sz="1400" dirty="0" err="1"/>
              <a:t>gràfic</a:t>
            </a:r>
            <a:r>
              <a:rPr lang="es-ES" sz="1400" dirty="0"/>
              <a:t> anterior per facilitar la </a:t>
            </a:r>
            <a:r>
              <a:rPr lang="es-ES" sz="1400" dirty="0" err="1"/>
              <a:t>transició</a:t>
            </a:r>
            <a:r>
              <a:rPr lang="es-ES" sz="1400" dirty="0"/>
              <a:t>.</a:t>
            </a:r>
            <a:endParaRPr sz="1400" dirty="0"/>
          </a:p>
        </p:txBody>
      </p:sp>
      <p:pic>
        <p:nvPicPr>
          <p:cNvPr id="4" name="Imagen 3" descr="Imagen que contiene captura de pantalla, texto&#10;&#10;Descripción generada con confianza muy alta">
            <a:extLst>
              <a:ext uri="{FF2B5EF4-FFF2-40B4-BE49-F238E27FC236}">
                <a16:creationId xmlns:a16="http://schemas.microsoft.com/office/drawing/2014/main" id="{F6416B92-1110-474E-A5FF-0D4B08E3B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873" y="769343"/>
            <a:ext cx="2011778" cy="3614381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252080C5-3F5B-4F15-9A77-D347DE22B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3"/>
          <p:cNvSpPr txBox="1">
            <a:spLocks noGrp="1"/>
          </p:cNvSpPr>
          <p:nvPr>
            <p:ph type="body" idx="4294967295"/>
          </p:nvPr>
        </p:nvSpPr>
        <p:spPr>
          <a:xfrm>
            <a:off x="2506" y="391662"/>
            <a:ext cx="2119500" cy="1149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buNone/>
            </a:pPr>
            <a:r>
              <a:rPr lang="ca-ES" sz="3600" b="1" dirty="0" err="1">
                <a:latin typeface="Poppins"/>
                <a:cs typeface="Poppins"/>
                <a:sym typeface="Poppins"/>
              </a:rPr>
              <a:t>App</a:t>
            </a:r>
            <a:r>
              <a:rPr lang="ca-ES" sz="3600" b="1" dirty="0">
                <a:latin typeface="Poppins"/>
                <a:cs typeface="Poppins"/>
                <a:sym typeface="Poppins"/>
              </a:rPr>
              <a:t> </a:t>
            </a:r>
            <a:r>
              <a:rPr lang="ca-ES" sz="3600" b="1" dirty="0" err="1">
                <a:latin typeface="Poppins"/>
                <a:cs typeface="Poppins"/>
                <a:sym typeface="Poppins"/>
              </a:rPr>
              <a:t>SocUB</a:t>
            </a:r>
            <a:endParaRPr lang="ca-ES" sz="3600" b="1" dirty="0" err="1">
              <a:latin typeface="Poppins"/>
              <a:cs typeface="Poppins"/>
            </a:endParaRPr>
          </a:p>
        </p:txBody>
      </p:sp>
      <p:sp>
        <p:nvSpPr>
          <p:cNvPr id="386" name="Google Shape;386;p33"/>
          <p:cNvSpPr/>
          <p:nvPr/>
        </p:nvSpPr>
        <p:spPr>
          <a:xfrm>
            <a:off x="3571350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Place your screenshot here</a:t>
            </a:r>
            <a:endParaRPr sz="1000">
              <a:solidFill>
                <a:srgbClr val="999999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87" name="Google Shape;387;p3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393" name="Google Shape;393;p33"/>
          <p:cNvSpPr txBox="1">
            <a:spLocks noGrp="1"/>
          </p:cNvSpPr>
          <p:nvPr>
            <p:ph type="body" idx="4294967295"/>
          </p:nvPr>
        </p:nvSpPr>
        <p:spPr>
          <a:xfrm>
            <a:off x="5850919" y="373572"/>
            <a:ext cx="2570730" cy="4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Font typeface="Courier New"/>
              <a:buChar char="o"/>
            </a:pPr>
            <a:r>
              <a:rPr lang="es-ES" sz="1400" dirty="0" err="1"/>
              <a:t>Mostra</a:t>
            </a:r>
            <a:r>
              <a:rPr lang="es-ES" sz="1400" dirty="0"/>
              <a:t> totes les </a:t>
            </a:r>
            <a:r>
              <a:rPr lang="es-ES" sz="1400" dirty="0" err="1"/>
              <a:t>notificacions</a:t>
            </a:r>
            <a:r>
              <a:rPr lang="es-ES" sz="1400" dirty="0"/>
              <a:t> del Campus Virtual UB</a:t>
            </a:r>
          </a:p>
          <a:p>
            <a:pPr>
              <a:buFont typeface="Courier New"/>
              <a:buChar char="o"/>
            </a:pPr>
            <a:r>
              <a:rPr lang="es-ES" sz="1400" dirty="0" err="1"/>
              <a:t>els</a:t>
            </a:r>
            <a:r>
              <a:rPr lang="es-ES" sz="1400" dirty="0"/>
              <a:t> </a:t>
            </a:r>
            <a:r>
              <a:rPr lang="es-ES" sz="1400" b="1" dirty="0">
                <a:hlinkClick r:id="rId3"/>
              </a:rPr>
              <a:t>serveis</a:t>
            </a:r>
            <a:r>
              <a:rPr lang="es-ES" sz="1400" b="1" dirty="0"/>
              <a:t> </a:t>
            </a:r>
            <a:r>
              <a:rPr lang="es-ES" sz="1400" dirty="0"/>
              <a:t>del</a:t>
            </a:r>
            <a:r>
              <a:rPr lang="es-ES" sz="1400" b="1" dirty="0"/>
              <a:t> </a:t>
            </a:r>
            <a:r>
              <a:rPr lang="es-ES" sz="1400" b="1" dirty="0">
                <a:hlinkClick r:id="rId4"/>
              </a:rPr>
              <a:t>CRAI</a:t>
            </a:r>
            <a:r>
              <a:rPr lang="es-ES" sz="1400" dirty="0"/>
              <a:t> </a:t>
            </a:r>
            <a:r>
              <a:rPr lang="es-ES" sz="1400" dirty="0" err="1"/>
              <a:t>estan</a:t>
            </a:r>
            <a:r>
              <a:rPr lang="es-ES" sz="1400" dirty="0"/>
              <a:t> </a:t>
            </a:r>
            <a:r>
              <a:rPr lang="es-ES" sz="1400" dirty="0" err="1"/>
              <a:t>integrats</a:t>
            </a:r>
            <a:r>
              <a:rPr lang="es-ES" sz="1400" dirty="0"/>
              <a:t> en </a:t>
            </a:r>
            <a:r>
              <a:rPr lang="es-ES" sz="1400" dirty="0" err="1"/>
              <a:t>l'app</a:t>
            </a:r>
            <a:r>
              <a:rPr lang="es-ES" sz="1400" dirty="0"/>
              <a:t>: </a:t>
            </a:r>
            <a:endParaRPr lang="es-ES" dirty="0"/>
          </a:p>
          <a:p>
            <a:pPr lvl="1">
              <a:buFont typeface="Arial"/>
              <a:buChar char="•"/>
            </a:pPr>
            <a:r>
              <a:rPr lang="es-ES" sz="1400" dirty="0" err="1"/>
              <a:t>notificacions</a:t>
            </a:r>
            <a:r>
              <a:rPr lang="es-ES" sz="1400" dirty="0"/>
              <a:t> </a:t>
            </a:r>
            <a:r>
              <a:rPr lang="es-ES" sz="1400" dirty="0" err="1"/>
              <a:t>dels</a:t>
            </a:r>
            <a:r>
              <a:rPr lang="es-ES" sz="1400" dirty="0"/>
              <a:t> </a:t>
            </a:r>
            <a:r>
              <a:rPr lang="es-ES" sz="1400" dirty="0" err="1"/>
              <a:t>préstecs</a:t>
            </a:r>
            <a:r>
              <a:rPr lang="es-ES" sz="1400" dirty="0"/>
              <a:t> </a:t>
            </a:r>
            <a:endParaRPr lang="es-ES" dirty="0"/>
          </a:p>
          <a:p>
            <a:pPr lvl="1">
              <a:buFont typeface="Arial"/>
              <a:buChar char="•"/>
            </a:pPr>
            <a:r>
              <a:rPr lang="es-ES" sz="1400" dirty="0"/>
              <a:t>reserves de </a:t>
            </a:r>
            <a:r>
              <a:rPr lang="es-ES" sz="1400" dirty="0" err="1"/>
              <a:t>documents</a:t>
            </a:r>
            <a:r>
              <a:rPr lang="es-ES" sz="1400" dirty="0"/>
              <a:t> </a:t>
            </a:r>
            <a:endParaRPr lang="es-ES" dirty="0"/>
          </a:p>
          <a:p>
            <a:pPr lvl="1">
              <a:buFont typeface="Arial"/>
              <a:buChar char="•"/>
            </a:pPr>
            <a:r>
              <a:rPr lang="es-ES" sz="1400" dirty="0"/>
              <a:t>cerques al </a:t>
            </a:r>
            <a:r>
              <a:rPr lang="es-ES" sz="1400" dirty="0">
                <a:hlinkClick r:id="rId5"/>
              </a:rPr>
              <a:t>catàleg</a:t>
            </a:r>
            <a:r>
              <a:rPr lang="es-ES" sz="1400" dirty="0"/>
              <a:t> </a:t>
            </a:r>
            <a:endParaRPr lang="es-ES"/>
          </a:p>
          <a:p>
            <a:pPr lvl="1">
              <a:buFont typeface="Arial"/>
              <a:buChar char="•"/>
            </a:pPr>
            <a:r>
              <a:rPr lang="es-ES" sz="1400" dirty="0" err="1"/>
              <a:t>accés</a:t>
            </a:r>
            <a:r>
              <a:rPr lang="es-ES" sz="1400" dirty="0"/>
              <a:t> a </a:t>
            </a:r>
            <a:r>
              <a:rPr lang="es-ES" sz="1400" dirty="0">
                <a:hlinkClick r:id="rId6"/>
              </a:rPr>
              <a:t>El meu compte</a:t>
            </a:r>
            <a:r>
              <a:rPr lang="es-ES" sz="1400" dirty="0"/>
              <a:t> </a:t>
            </a:r>
            <a:endParaRPr lang="es-ES"/>
          </a:p>
          <a:p>
            <a:pPr lvl="1">
              <a:buFont typeface="Arial"/>
              <a:buChar char="•"/>
            </a:pPr>
            <a:r>
              <a:rPr lang="es-ES" sz="1400" dirty="0" err="1"/>
              <a:t>informació</a:t>
            </a:r>
            <a:r>
              <a:rPr lang="es-ES" sz="1400" dirty="0"/>
              <a:t> d'</a:t>
            </a:r>
            <a:r>
              <a:rPr lang="es-ES" sz="1400" dirty="0">
                <a:hlinkClick r:id="rId7"/>
              </a:rPr>
              <a:t>horaris</a:t>
            </a:r>
            <a:r>
              <a:rPr lang="es-ES" sz="1400" dirty="0"/>
              <a:t> i </a:t>
            </a:r>
            <a:r>
              <a:rPr lang="es-ES" sz="1400" dirty="0" err="1"/>
              <a:t>localització</a:t>
            </a:r>
            <a:r>
              <a:rPr lang="es-ES" sz="1400" dirty="0"/>
              <a:t> </a:t>
            </a:r>
            <a:r>
              <a:rPr lang="es-ES" sz="1400" dirty="0" err="1"/>
              <a:t>dels</a:t>
            </a:r>
            <a:r>
              <a:rPr lang="es-ES" sz="1400" dirty="0"/>
              <a:t> </a:t>
            </a:r>
            <a:r>
              <a:rPr lang="es-ES" sz="1400" dirty="0">
                <a:hlinkClick r:id="rId8"/>
              </a:rPr>
              <a:t>CRAI Biblioteques</a:t>
            </a:r>
            <a:r>
              <a:rPr lang="es-ES" sz="1400" dirty="0"/>
              <a:t> en un sol clic.</a:t>
            </a:r>
            <a:endParaRPr lang="es-ES"/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252080C5-3F5B-4F15-9A77-D347DE22BC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pic>
        <p:nvPicPr>
          <p:cNvPr id="26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371D069-29C7-4465-81B7-7F26A363EF1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566" t="48553" r="4605" b="9968"/>
          <a:stretch/>
        </p:blipFill>
        <p:spPr>
          <a:xfrm>
            <a:off x="790022" y="2231301"/>
            <a:ext cx="2008833" cy="1944889"/>
          </a:xfrm>
          <a:prstGeom prst="rect">
            <a:avLst/>
          </a:prstGeom>
        </p:spPr>
      </p:pic>
      <p:grpSp>
        <p:nvGrpSpPr>
          <p:cNvPr id="21" name="Google Shape;388;p33">
            <a:extLst>
              <a:ext uri="{FF2B5EF4-FFF2-40B4-BE49-F238E27FC236}">
                <a16:creationId xmlns:a16="http://schemas.microsoft.com/office/drawing/2014/main" id="{6FA26390-9C04-40C9-A482-BDF5E20A79CC}"/>
              </a:ext>
            </a:extLst>
          </p:cNvPr>
          <p:cNvGrpSpPr/>
          <p:nvPr/>
        </p:nvGrpSpPr>
        <p:grpSpPr>
          <a:xfrm>
            <a:off x="729923" y="1967758"/>
            <a:ext cx="2119546" cy="2614180"/>
            <a:chOff x="2547150" y="2393433"/>
            <a:chExt cx="2525675" cy="3083442"/>
          </a:xfrm>
        </p:grpSpPr>
        <p:sp>
          <p:nvSpPr>
            <p:cNvPr id="22" name="Google Shape;389;p33">
              <a:extLst>
                <a:ext uri="{FF2B5EF4-FFF2-40B4-BE49-F238E27FC236}">
                  <a16:creationId xmlns:a16="http://schemas.microsoft.com/office/drawing/2014/main" id="{FC2A36AC-CC7C-4816-96DB-8ACC54A98396}"/>
                </a:ext>
              </a:extLst>
            </p:cNvPr>
            <p:cNvSpPr/>
            <p:nvPr/>
          </p:nvSpPr>
          <p:spPr>
            <a:xfrm>
              <a:off x="2547150" y="2393433"/>
              <a:ext cx="2525675" cy="3083442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0;p33">
              <a:extLst>
                <a:ext uri="{FF2B5EF4-FFF2-40B4-BE49-F238E27FC236}">
                  <a16:creationId xmlns:a16="http://schemas.microsoft.com/office/drawing/2014/main" id="{B312F55E-7BBF-495E-BC0C-2367FD8BE680}"/>
                </a:ext>
              </a:extLst>
            </p:cNvPr>
            <p:cNvSpPr/>
            <p:nvPr/>
          </p:nvSpPr>
          <p:spPr>
            <a:xfrm>
              <a:off x="3521183" y="5235796"/>
              <a:ext cx="504050" cy="179899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388;p33">
            <a:extLst>
              <a:ext uri="{FF2B5EF4-FFF2-40B4-BE49-F238E27FC236}">
                <a16:creationId xmlns:a16="http://schemas.microsoft.com/office/drawing/2014/main" id="{4917C2C5-8E92-4B00-BECB-279F55395A1D}"/>
              </a:ext>
            </a:extLst>
          </p:cNvPr>
          <p:cNvGrpSpPr/>
          <p:nvPr/>
        </p:nvGrpSpPr>
        <p:grpSpPr>
          <a:xfrm>
            <a:off x="2203792" y="290854"/>
            <a:ext cx="2119547" cy="4396357"/>
            <a:chOff x="2203791" y="373572"/>
            <a:chExt cx="2525675" cy="5238750"/>
          </a:xfrm>
        </p:grpSpPr>
        <p:sp>
          <p:nvSpPr>
            <p:cNvPr id="29" name="Google Shape;390;p33">
              <a:extLst>
                <a:ext uri="{FF2B5EF4-FFF2-40B4-BE49-F238E27FC236}">
                  <a16:creationId xmlns:a16="http://schemas.microsoft.com/office/drawing/2014/main" id="{6483ACA9-88AE-4174-A027-2E35BDAD8BBF}"/>
                </a:ext>
              </a:extLst>
            </p:cNvPr>
            <p:cNvSpPr/>
            <p:nvPr/>
          </p:nvSpPr>
          <p:spPr>
            <a:xfrm>
              <a:off x="3213666" y="5282547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1;p33">
              <a:extLst>
                <a:ext uri="{FF2B5EF4-FFF2-40B4-BE49-F238E27FC236}">
                  <a16:creationId xmlns:a16="http://schemas.microsoft.com/office/drawing/2014/main" id="{71D9E5F7-7D92-4737-AFE0-E921F88F40FF}"/>
                </a:ext>
              </a:extLst>
            </p:cNvPr>
            <p:cNvSpPr/>
            <p:nvPr/>
          </p:nvSpPr>
          <p:spPr>
            <a:xfrm>
              <a:off x="2664691" y="559047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92;p33">
              <a:extLst>
                <a:ext uri="{FF2B5EF4-FFF2-40B4-BE49-F238E27FC236}">
                  <a16:creationId xmlns:a16="http://schemas.microsoft.com/office/drawing/2014/main" id="{1E992186-AA3C-4273-8900-D12C2048EE0C}"/>
                </a:ext>
              </a:extLst>
            </p:cNvPr>
            <p:cNvSpPr/>
            <p:nvPr/>
          </p:nvSpPr>
          <p:spPr>
            <a:xfrm>
              <a:off x="3223041" y="570297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9;p33">
              <a:extLst>
                <a:ext uri="{FF2B5EF4-FFF2-40B4-BE49-F238E27FC236}">
                  <a16:creationId xmlns:a16="http://schemas.microsoft.com/office/drawing/2014/main" id="{A9BB3E3C-0779-4A6B-B8BA-EDA6F448A112}"/>
                </a:ext>
              </a:extLst>
            </p:cNvPr>
            <p:cNvSpPr/>
            <p:nvPr/>
          </p:nvSpPr>
          <p:spPr>
            <a:xfrm>
              <a:off x="2203791" y="373572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50EA053F-6BD3-4218-9E66-0315EF8211E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-412" b="7870"/>
          <a:stretch/>
        </p:blipFill>
        <p:spPr>
          <a:xfrm>
            <a:off x="2264191" y="672264"/>
            <a:ext cx="2008280" cy="3595474"/>
          </a:xfrm>
          <a:prstGeom prst="rect">
            <a:avLst/>
          </a:prstGeom>
        </p:spPr>
      </p:pic>
      <p:grpSp>
        <p:nvGrpSpPr>
          <p:cNvPr id="40" name="Google Shape;388;p33">
            <a:extLst>
              <a:ext uri="{FF2B5EF4-FFF2-40B4-BE49-F238E27FC236}">
                <a16:creationId xmlns:a16="http://schemas.microsoft.com/office/drawing/2014/main" id="{45403A16-29B4-40B8-960F-3605DAB8D821}"/>
              </a:ext>
            </a:extLst>
          </p:cNvPr>
          <p:cNvGrpSpPr/>
          <p:nvPr/>
        </p:nvGrpSpPr>
        <p:grpSpPr>
          <a:xfrm>
            <a:off x="3820534" y="539006"/>
            <a:ext cx="2119546" cy="4396359"/>
            <a:chOff x="3820534" y="539006"/>
            <a:chExt cx="2525675" cy="5238750"/>
          </a:xfrm>
        </p:grpSpPr>
        <p:sp>
          <p:nvSpPr>
            <p:cNvPr id="42" name="Google Shape;389;p33">
              <a:extLst>
                <a:ext uri="{FF2B5EF4-FFF2-40B4-BE49-F238E27FC236}">
                  <a16:creationId xmlns:a16="http://schemas.microsoft.com/office/drawing/2014/main" id="{A78198A9-0349-4D68-913F-A4F9D8BEF20A}"/>
                </a:ext>
              </a:extLst>
            </p:cNvPr>
            <p:cNvSpPr/>
            <p:nvPr/>
          </p:nvSpPr>
          <p:spPr>
            <a:xfrm>
              <a:off x="3820534" y="539006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0;p33">
              <a:extLst>
                <a:ext uri="{FF2B5EF4-FFF2-40B4-BE49-F238E27FC236}">
                  <a16:creationId xmlns:a16="http://schemas.microsoft.com/office/drawing/2014/main" id="{C0EBABD8-DCE9-4703-B33E-704FCF504FD4}"/>
                </a:ext>
              </a:extLst>
            </p:cNvPr>
            <p:cNvSpPr/>
            <p:nvPr/>
          </p:nvSpPr>
          <p:spPr>
            <a:xfrm>
              <a:off x="4830409" y="5447981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1;p33">
              <a:extLst>
                <a:ext uri="{FF2B5EF4-FFF2-40B4-BE49-F238E27FC236}">
                  <a16:creationId xmlns:a16="http://schemas.microsoft.com/office/drawing/2014/main" id="{9043BBDF-0B7C-4A11-A8A1-C8BDB02AE320}"/>
                </a:ext>
              </a:extLst>
            </p:cNvPr>
            <p:cNvSpPr/>
            <p:nvPr/>
          </p:nvSpPr>
          <p:spPr>
            <a:xfrm>
              <a:off x="4281434" y="724481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2;p33">
              <a:extLst>
                <a:ext uri="{FF2B5EF4-FFF2-40B4-BE49-F238E27FC236}">
                  <a16:creationId xmlns:a16="http://schemas.microsoft.com/office/drawing/2014/main" id="{687CA454-16ED-4BF4-85FD-3AAF8DE79E4C}"/>
                </a:ext>
              </a:extLst>
            </p:cNvPr>
            <p:cNvSpPr/>
            <p:nvPr/>
          </p:nvSpPr>
          <p:spPr>
            <a:xfrm>
              <a:off x="4839784" y="735731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" name="Imagen 40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8ACCC788-3739-496A-A094-90C541BB955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-361" b="7204"/>
          <a:stretch/>
        </p:blipFill>
        <p:spPr>
          <a:xfrm>
            <a:off x="3865897" y="920416"/>
            <a:ext cx="2028848" cy="3622019"/>
          </a:xfrm>
          <a:prstGeom prst="rect">
            <a:avLst/>
          </a:prstGeom>
        </p:spPr>
      </p:pic>
      <p:sp>
        <p:nvSpPr>
          <p:cNvPr id="7" name="Google Shape;390;p33">
            <a:extLst>
              <a:ext uri="{FF2B5EF4-FFF2-40B4-BE49-F238E27FC236}">
                <a16:creationId xmlns:a16="http://schemas.microsoft.com/office/drawing/2014/main" id="{0A1F12CD-BE23-43EB-9464-2319D8772883}"/>
              </a:ext>
            </a:extLst>
          </p:cNvPr>
          <p:cNvSpPr/>
          <p:nvPr/>
        </p:nvSpPr>
        <p:spPr>
          <a:xfrm>
            <a:off x="3000645" y="4389913"/>
            <a:ext cx="422999" cy="150972"/>
          </a:xfrm>
          <a:custGeom>
            <a:avLst/>
            <a:gdLst/>
            <a:ahLst/>
            <a:cxnLst/>
            <a:rect l="l" t="t" r="r" b="b"/>
            <a:pathLst>
              <a:path w="20162" h="7196" extrusionOk="0">
                <a:moveTo>
                  <a:pt x="3598" y="0"/>
                </a:moveTo>
                <a:lnTo>
                  <a:pt x="2849" y="75"/>
                </a:lnTo>
                <a:lnTo>
                  <a:pt x="2174" y="300"/>
                </a:lnTo>
                <a:lnTo>
                  <a:pt x="1575" y="600"/>
                </a:lnTo>
                <a:lnTo>
                  <a:pt x="1050" y="1050"/>
                </a:lnTo>
                <a:lnTo>
                  <a:pt x="600" y="1574"/>
                </a:lnTo>
                <a:lnTo>
                  <a:pt x="301" y="2174"/>
                </a:lnTo>
                <a:lnTo>
                  <a:pt x="76" y="2848"/>
                </a:lnTo>
                <a:lnTo>
                  <a:pt x="1" y="3598"/>
                </a:lnTo>
                <a:lnTo>
                  <a:pt x="76" y="4347"/>
                </a:lnTo>
                <a:lnTo>
                  <a:pt x="301" y="5022"/>
                </a:lnTo>
                <a:lnTo>
                  <a:pt x="600" y="5621"/>
                </a:lnTo>
                <a:lnTo>
                  <a:pt x="1050" y="6146"/>
                </a:lnTo>
                <a:lnTo>
                  <a:pt x="1575" y="6596"/>
                </a:lnTo>
                <a:lnTo>
                  <a:pt x="2174" y="6896"/>
                </a:lnTo>
                <a:lnTo>
                  <a:pt x="2849" y="7120"/>
                </a:lnTo>
                <a:lnTo>
                  <a:pt x="3598" y="7195"/>
                </a:lnTo>
                <a:lnTo>
                  <a:pt x="16639" y="7195"/>
                </a:lnTo>
                <a:lnTo>
                  <a:pt x="17313" y="7120"/>
                </a:lnTo>
                <a:lnTo>
                  <a:pt x="17988" y="6896"/>
                </a:lnTo>
                <a:lnTo>
                  <a:pt x="18587" y="6596"/>
                </a:lnTo>
                <a:lnTo>
                  <a:pt x="19112" y="6146"/>
                </a:lnTo>
                <a:lnTo>
                  <a:pt x="19562" y="5621"/>
                </a:lnTo>
                <a:lnTo>
                  <a:pt x="19861" y="5022"/>
                </a:lnTo>
                <a:lnTo>
                  <a:pt x="20086" y="4347"/>
                </a:lnTo>
                <a:lnTo>
                  <a:pt x="20161" y="3598"/>
                </a:lnTo>
                <a:lnTo>
                  <a:pt x="20086" y="2848"/>
                </a:lnTo>
                <a:lnTo>
                  <a:pt x="19861" y="2174"/>
                </a:lnTo>
                <a:lnTo>
                  <a:pt x="19562" y="1574"/>
                </a:lnTo>
                <a:lnTo>
                  <a:pt x="19112" y="1050"/>
                </a:lnTo>
                <a:lnTo>
                  <a:pt x="18587" y="600"/>
                </a:lnTo>
                <a:lnTo>
                  <a:pt x="17988" y="300"/>
                </a:lnTo>
                <a:lnTo>
                  <a:pt x="17313" y="75"/>
                </a:lnTo>
                <a:lnTo>
                  <a:pt x="16639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91;p33">
            <a:extLst>
              <a:ext uri="{FF2B5EF4-FFF2-40B4-BE49-F238E27FC236}">
                <a16:creationId xmlns:a16="http://schemas.microsoft.com/office/drawing/2014/main" id="{8A23BDE2-8ADB-4033-A4FC-454DDE6AACBC}"/>
              </a:ext>
            </a:extLst>
          </p:cNvPr>
          <p:cNvSpPr/>
          <p:nvPr/>
        </p:nvSpPr>
        <p:spPr>
          <a:xfrm>
            <a:off x="2539945" y="425952"/>
            <a:ext cx="83354" cy="83354"/>
          </a:xfrm>
          <a:custGeom>
            <a:avLst/>
            <a:gdLst/>
            <a:ahLst/>
            <a:cxnLst/>
            <a:rect l="l" t="t" r="r" b="b"/>
            <a:pathLst>
              <a:path w="3973" h="3973" extrusionOk="0">
                <a:moveTo>
                  <a:pt x="2024" y="1"/>
                </a:moveTo>
                <a:lnTo>
                  <a:pt x="1575" y="76"/>
                </a:lnTo>
                <a:lnTo>
                  <a:pt x="1200" y="151"/>
                </a:lnTo>
                <a:lnTo>
                  <a:pt x="900" y="375"/>
                </a:lnTo>
                <a:lnTo>
                  <a:pt x="600" y="600"/>
                </a:lnTo>
                <a:lnTo>
                  <a:pt x="375" y="900"/>
                </a:lnTo>
                <a:lnTo>
                  <a:pt x="151" y="1200"/>
                </a:lnTo>
                <a:lnTo>
                  <a:pt x="76" y="1575"/>
                </a:lnTo>
                <a:lnTo>
                  <a:pt x="1" y="2024"/>
                </a:lnTo>
                <a:lnTo>
                  <a:pt x="76" y="2399"/>
                </a:lnTo>
                <a:lnTo>
                  <a:pt x="151" y="2774"/>
                </a:lnTo>
                <a:lnTo>
                  <a:pt x="375" y="3073"/>
                </a:lnTo>
                <a:lnTo>
                  <a:pt x="600" y="3373"/>
                </a:lnTo>
                <a:lnTo>
                  <a:pt x="900" y="3673"/>
                </a:lnTo>
                <a:lnTo>
                  <a:pt x="1200" y="3823"/>
                </a:lnTo>
                <a:lnTo>
                  <a:pt x="1575" y="3973"/>
                </a:lnTo>
                <a:lnTo>
                  <a:pt x="2399" y="3973"/>
                </a:lnTo>
                <a:lnTo>
                  <a:pt x="2774" y="3823"/>
                </a:lnTo>
                <a:lnTo>
                  <a:pt x="3073" y="3673"/>
                </a:lnTo>
                <a:lnTo>
                  <a:pt x="3373" y="3373"/>
                </a:lnTo>
                <a:lnTo>
                  <a:pt x="3598" y="3073"/>
                </a:lnTo>
                <a:lnTo>
                  <a:pt x="3823" y="2774"/>
                </a:lnTo>
                <a:lnTo>
                  <a:pt x="3898" y="2399"/>
                </a:lnTo>
                <a:lnTo>
                  <a:pt x="3973" y="2024"/>
                </a:lnTo>
                <a:lnTo>
                  <a:pt x="3898" y="1575"/>
                </a:lnTo>
                <a:lnTo>
                  <a:pt x="3823" y="1200"/>
                </a:lnTo>
                <a:lnTo>
                  <a:pt x="3598" y="900"/>
                </a:lnTo>
                <a:lnTo>
                  <a:pt x="3373" y="600"/>
                </a:lnTo>
                <a:lnTo>
                  <a:pt x="3073" y="375"/>
                </a:lnTo>
                <a:lnTo>
                  <a:pt x="2774" y="151"/>
                </a:lnTo>
                <a:lnTo>
                  <a:pt x="2399" y="76"/>
                </a:lnTo>
                <a:lnTo>
                  <a:pt x="2024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92;p33">
            <a:extLst>
              <a:ext uri="{FF2B5EF4-FFF2-40B4-BE49-F238E27FC236}">
                <a16:creationId xmlns:a16="http://schemas.microsoft.com/office/drawing/2014/main" id="{AB0035BE-86A4-4166-A4B6-FA102AD9C11D}"/>
              </a:ext>
            </a:extLst>
          </p:cNvPr>
          <p:cNvSpPr/>
          <p:nvPr/>
        </p:nvSpPr>
        <p:spPr>
          <a:xfrm>
            <a:off x="3008512" y="435393"/>
            <a:ext cx="408837" cy="64493"/>
          </a:xfrm>
          <a:custGeom>
            <a:avLst/>
            <a:gdLst/>
            <a:ahLst/>
            <a:cxnLst/>
            <a:rect l="l" t="t" r="r" b="b"/>
            <a:pathLst>
              <a:path w="19487" h="3074" extrusionOk="0">
                <a:moveTo>
                  <a:pt x="1275" y="0"/>
                </a:moveTo>
                <a:lnTo>
                  <a:pt x="1050" y="75"/>
                </a:lnTo>
                <a:lnTo>
                  <a:pt x="750" y="150"/>
                </a:lnTo>
                <a:lnTo>
                  <a:pt x="525" y="300"/>
                </a:lnTo>
                <a:lnTo>
                  <a:pt x="375" y="450"/>
                </a:lnTo>
                <a:lnTo>
                  <a:pt x="225" y="675"/>
                </a:lnTo>
                <a:lnTo>
                  <a:pt x="75" y="975"/>
                </a:lnTo>
                <a:lnTo>
                  <a:pt x="1" y="1274"/>
                </a:lnTo>
                <a:lnTo>
                  <a:pt x="1" y="1574"/>
                </a:lnTo>
                <a:lnTo>
                  <a:pt x="1" y="1874"/>
                </a:lnTo>
                <a:lnTo>
                  <a:pt x="75" y="2174"/>
                </a:lnTo>
                <a:lnTo>
                  <a:pt x="225" y="2399"/>
                </a:lnTo>
                <a:lnTo>
                  <a:pt x="375" y="2623"/>
                </a:lnTo>
                <a:lnTo>
                  <a:pt x="525" y="2773"/>
                </a:lnTo>
                <a:lnTo>
                  <a:pt x="750" y="2923"/>
                </a:lnTo>
                <a:lnTo>
                  <a:pt x="1050" y="2998"/>
                </a:lnTo>
                <a:lnTo>
                  <a:pt x="1275" y="3073"/>
                </a:lnTo>
                <a:lnTo>
                  <a:pt x="18137" y="3073"/>
                </a:lnTo>
                <a:lnTo>
                  <a:pt x="18437" y="2998"/>
                </a:lnTo>
                <a:lnTo>
                  <a:pt x="18662" y="2923"/>
                </a:lnTo>
                <a:lnTo>
                  <a:pt x="18887" y="2773"/>
                </a:lnTo>
                <a:lnTo>
                  <a:pt x="19112" y="2623"/>
                </a:lnTo>
                <a:lnTo>
                  <a:pt x="19262" y="2399"/>
                </a:lnTo>
                <a:lnTo>
                  <a:pt x="19337" y="2174"/>
                </a:lnTo>
                <a:lnTo>
                  <a:pt x="19412" y="1874"/>
                </a:lnTo>
                <a:lnTo>
                  <a:pt x="19486" y="1574"/>
                </a:lnTo>
                <a:lnTo>
                  <a:pt x="19412" y="1274"/>
                </a:lnTo>
                <a:lnTo>
                  <a:pt x="19337" y="975"/>
                </a:lnTo>
                <a:lnTo>
                  <a:pt x="19262" y="675"/>
                </a:lnTo>
                <a:lnTo>
                  <a:pt x="19112" y="450"/>
                </a:lnTo>
                <a:lnTo>
                  <a:pt x="18887" y="300"/>
                </a:lnTo>
                <a:lnTo>
                  <a:pt x="18662" y="150"/>
                </a:lnTo>
                <a:lnTo>
                  <a:pt x="18437" y="75"/>
                </a:lnTo>
                <a:lnTo>
                  <a:pt x="18137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369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ctrTitle"/>
          </p:nvPr>
        </p:nvSpPr>
        <p:spPr>
          <a:xfrm>
            <a:off x="2142012" y="2774126"/>
            <a:ext cx="506813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Desplegament</a:t>
            </a:r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CVUB al </a:t>
            </a:r>
            <a:r>
              <a:rPr lang="es-E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núvol</a:t>
            </a:r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calendari</a:t>
            </a:r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fases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Google Shape;177;p17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 dirty="0">
              <a:solidFill>
                <a:srgbClr val="FFFFFF"/>
              </a:solidFill>
            </a:endParaRPr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F85B7E64-F0DF-44BD-8389-BB105D1417B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54DD7F47-8153-4CF7-814C-26F3670B7C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528"/>
          <a:stretch/>
        </p:blipFill>
        <p:spPr>
          <a:xfrm>
            <a:off x="1014101" y="696523"/>
            <a:ext cx="1447054" cy="1402772"/>
          </a:xfrm>
          <a:prstGeom prst="rect">
            <a:avLst/>
          </a:prstGeom>
        </p:spPr>
      </p:pic>
      <p:sp>
        <p:nvSpPr>
          <p:cNvPr id="7" name="Google Shape;686;p39">
            <a:extLst>
              <a:ext uri="{FF2B5EF4-FFF2-40B4-BE49-F238E27FC236}">
                <a16:creationId xmlns:a16="http://schemas.microsoft.com/office/drawing/2014/main" id="{B48DD902-0E81-4886-8E44-C5D118FD3D29}"/>
              </a:ext>
            </a:extLst>
          </p:cNvPr>
          <p:cNvSpPr/>
          <p:nvPr/>
        </p:nvSpPr>
        <p:spPr>
          <a:xfrm>
            <a:off x="6833952" y="3252476"/>
            <a:ext cx="1663278" cy="79846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76200" cap="rnd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960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396177" y="879880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Antecedents (2002)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039471AB-A1D9-424B-B680-A7D32DE3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sp>
        <p:nvSpPr>
          <p:cNvPr id="6" name="Sol 5">
            <a:extLst>
              <a:ext uri="{FF2B5EF4-FFF2-40B4-BE49-F238E27FC236}">
                <a16:creationId xmlns:a16="http://schemas.microsoft.com/office/drawing/2014/main" id="{70219A4A-29F8-410D-89F5-0F5A0186AB0B}"/>
              </a:ext>
            </a:extLst>
          </p:cNvPr>
          <p:cNvSpPr/>
          <p:nvPr/>
        </p:nvSpPr>
        <p:spPr>
          <a:xfrm>
            <a:off x="384383" y="2624881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5" name="Sol 14">
            <a:extLst>
              <a:ext uri="{FF2B5EF4-FFF2-40B4-BE49-F238E27FC236}">
                <a16:creationId xmlns:a16="http://schemas.microsoft.com/office/drawing/2014/main" id="{8A0202D4-3664-4B11-B1FC-90E3D6C8C2FB}"/>
              </a:ext>
            </a:extLst>
          </p:cNvPr>
          <p:cNvSpPr/>
          <p:nvPr/>
        </p:nvSpPr>
        <p:spPr>
          <a:xfrm>
            <a:off x="384383" y="2963136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6" name="Sol 15">
            <a:extLst>
              <a:ext uri="{FF2B5EF4-FFF2-40B4-BE49-F238E27FC236}">
                <a16:creationId xmlns:a16="http://schemas.microsoft.com/office/drawing/2014/main" id="{6F25BAC1-85EB-420B-B0B7-90F764821C3E}"/>
              </a:ext>
            </a:extLst>
          </p:cNvPr>
          <p:cNvSpPr/>
          <p:nvPr/>
        </p:nvSpPr>
        <p:spPr>
          <a:xfrm>
            <a:off x="384383" y="3576454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331846" y="1564788"/>
            <a:ext cx="7689598" cy="25042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ca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cs typeface="Poppins"/>
                <a:sym typeface="Poppins"/>
              </a:rPr>
              <a:t>PMID (Programa de Millora i Innovació Docent)</a:t>
            </a:r>
            <a:br>
              <a:rPr lang="ca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cs typeface="Poppins"/>
                <a:sym typeface="Poppins"/>
              </a:rPr>
            </a:br>
            <a:endParaRPr lang="ca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/>
              <a:cs typeface="Poppins"/>
              <a:sym typeface="Poppins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ca-ES" sz="1800" dirty="0">
                <a:solidFill>
                  <a:srgbClr val="000000"/>
                </a:solidFill>
              </a:rPr>
              <a:t>    dependència del Vicerectorat de Política Docent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ca-ES" sz="1800" dirty="0">
                <a:solidFill>
                  <a:srgbClr val="000000"/>
                </a:solidFill>
              </a:rPr>
              <a:t>    equip multidisciplinari amb experiència en tecnologia      	educativa (4 tècnics superiors i 1 gestor)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ca-ES" sz="1800" dirty="0">
                <a:solidFill>
                  <a:srgbClr val="000000"/>
                </a:solidFill>
              </a:rPr>
              <a:t>    5 </a:t>
            </a:r>
            <a:r>
              <a:rPr lang="ca-ES" sz="1800" b="1" dirty="0">
                <a:solidFill>
                  <a:srgbClr val="000000"/>
                </a:solidFill>
              </a:rPr>
              <a:t>unitats de Suport a la Docència </a:t>
            </a:r>
            <a:r>
              <a:rPr lang="ca-ES" sz="1800" dirty="0">
                <a:solidFill>
                  <a:srgbClr val="000000"/>
                </a:solidFill>
              </a:rPr>
              <a:t>ubicades a cadascuna de les antigues divisions UB.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ca-ES" sz="1800" dirty="0">
              <a:solidFill>
                <a:srgbClr val="000000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ca-ES" sz="1800" dirty="0">
              <a:solidFill>
                <a:srgbClr val="000000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ca-ES" sz="2000" dirty="0">
              <a:solidFill>
                <a:srgbClr val="000000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ca-ES"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a-E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sp>
        <p:nvSpPr>
          <p:cNvPr id="318" name="Google Shape;318;p29"/>
          <p:cNvSpPr txBox="1">
            <a:spLocks noGrp="1"/>
          </p:cNvSpPr>
          <p:nvPr>
            <p:ph type="ctrTitle" idx="4294967295"/>
          </p:nvPr>
        </p:nvSpPr>
        <p:spPr>
          <a:xfrm>
            <a:off x="3254325" y="1456336"/>
            <a:ext cx="5810250" cy="8953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dirty="0"/>
              <a:t>Més de 9500 cursos</a:t>
            </a:r>
            <a:endParaRPr sz="2800" dirty="0"/>
          </a:p>
        </p:txBody>
      </p:sp>
      <p:sp>
        <p:nvSpPr>
          <p:cNvPr id="320" name="Google Shape;320;p29"/>
          <p:cNvSpPr txBox="1">
            <a:spLocks noGrp="1"/>
          </p:cNvSpPr>
          <p:nvPr>
            <p:ph type="ctrTitle" idx="4294967295"/>
          </p:nvPr>
        </p:nvSpPr>
        <p:spPr>
          <a:xfrm>
            <a:off x="3254325" y="3289879"/>
            <a:ext cx="4365625" cy="8953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ca-ES" sz="2800" dirty="0"/>
              <a:t>Termini</a:t>
            </a:r>
            <a:r>
              <a:rPr lang="en" sz="2800" dirty="0"/>
              <a:t> de 21 d</a:t>
            </a:r>
            <a:r>
              <a:rPr lang="ca-ES" sz="2800" dirty="0" err="1"/>
              <a:t>ie</a:t>
            </a:r>
            <a:r>
              <a:rPr lang="en" sz="2800" dirty="0"/>
              <a:t>s</a:t>
            </a:r>
            <a:endParaRPr sz="2800" dirty="0" err="1"/>
          </a:p>
        </p:txBody>
      </p:sp>
      <p:sp>
        <p:nvSpPr>
          <p:cNvPr id="321" name="Google Shape;321;p29"/>
          <p:cNvSpPr txBox="1">
            <a:spLocks noGrp="1"/>
          </p:cNvSpPr>
          <p:nvPr>
            <p:ph type="subTitle" idx="4294967295"/>
          </p:nvPr>
        </p:nvSpPr>
        <p:spPr>
          <a:xfrm>
            <a:off x="3254325" y="3901067"/>
            <a:ext cx="4365625" cy="463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sz="1400" dirty="0"/>
              <a:t>P</a:t>
            </a:r>
            <a:r>
              <a:rPr lang="ca-ES" sz="1400" dirty="0" err="1"/>
              <a:t>er</a:t>
            </a:r>
            <a:r>
              <a:rPr lang="en" sz="1400" dirty="0"/>
              <a:t> copiar to</a:t>
            </a:r>
            <a:r>
              <a:rPr lang="ca-ES" sz="1400" dirty="0"/>
              <a:t>t</a:t>
            </a:r>
            <a:r>
              <a:rPr lang="en" sz="1400" dirty="0"/>
              <a:t>s </a:t>
            </a:r>
            <a:r>
              <a:rPr lang="ca-ES" sz="1400" dirty="0"/>
              <a:t>els</a:t>
            </a:r>
            <a:r>
              <a:rPr lang="en" sz="1400" dirty="0"/>
              <a:t> </a:t>
            </a:r>
            <a:r>
              <a:rPr lang="ca-ES" sz="1400" dirty="0"/>
              <a:t>continguts al Núvol</a:t>
            </a:r>
            <a:endParaRPr lang="es-ES" dirty="0"/>
          </a:p>
        </p:txBody>
      </p:sp>
      <p:sp>
        <p:nvSpPr>
          <p:cNvPr id="322" name="Google Shape;322;p29"/>
          <p:cNvSpPr txBox="1">
            <a:spLocks noGrp="1"/>
          </p:cNvSpPr>
          <p:nvPr>
            <p:ph type="ctrTitle" idx="4294967295"/>
          </p:nvPr>
        </p:nvSpPr>
        <p:spPr>
          <a:xfrm>
            <a:off x="3167837" y="2340947"/>
            <a:ext cx="5284787" cy="8953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dirty="0"/>
              <a:t>+ de 70000</a:t>
            </a:r>
            <a:r>
              <a:rPr lang="en" sz="2800" dirty="0"/>
              <a:t> us</a:t>
            </a:r>
            <a:r>
              <a:rPr lang="ca-ES" sz="2800" dirty="0" err="1"/>
              <a:t>uari</a:t>
            </a:r>
            <a:r>
              <a:rPr lang="en" sz="2800" dirty="0"/>
              <a:t>s</a:t>
            </a:r>
            <a:endParaRPr sz="2800" dirty="0"/>
          </a:p>
        </p:txBody>
      </p:sp>
      <p:sp>
        <p:nvSpPr>
          <p:cNvPr id="323" name="Google Shape;323;p29"/>
          <p:cNvSpPr txBox="1">
            <a:spLocks noGrp="1"/>
          </p:cNvSpPr>
          <p:nvPr>
            <p:ph type="subTitle" idx="4294967295"/>
          </p:nvPr>
        </p:nvSpPr>
        <p:spPr>
          <a:xfrm>
            <a:off x="3254325" y="2959679"/>
            <a:ext cx="4365625" cy="4619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-ES" sz="1400" dirty="0"/>
              <a:t>Professorat, alumnat i PAS</a:t>
            </a:r>
            <a:endParaRPr sz="1400" dirty="0"/>
          </a:p>
        </p:txBody>
      </p:sp>
      <p:grpSp>
        <p:nvGrpSpPr>
          <p:cNvPr id="325" name="Google Shape;325;p29"/>
          <p:cNvGrpSpPr/>
          <p:nvPr/>
        </p:nvGrpSpPr>
        <p:grpSpPr>
          <a:xfrm>
            <a:off x="2443835" y="1879467"/>
            <a:ext cx="369526" cy="268183"/>
            <a:chOff x="3932350" y="3714775"/>
            <a:chExt cx="439650" cy="319075"/>
          </a:xfrm>
        </p:grpSpPr>
        <p:sp>
          <p:nvSpPr>
            <p:cNvPr id="326" name="Google Shape;326;p29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1D60D32F-6C1D-4977-8555-7E9D097238AE}"/>
              </a:ext>
            </a:extLst>
          </p:cNvPr>
          <p:cNvSpPr/>
          <p:nvPr/>
        </p:nvSpPr>
        <p:spPr>
          <a:xfrm>
            <a:off x="1746010" y="834292"/>
            <a:ext cx="5626861" cy="7612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b="1" dirty="0" err="1">
                <a:latin typeface="Poppins" panose="020B0604020202020204" charset="0"/>
                <a:cs typeface="Poppins" panose="020B0604020202020204" charset="0"/>
              </a:rPr>
              <a:t>Volum</a:t>
            </a:r>
            <a:r>
              <a:rPr lang="en-US" sz="3200" b="1" dirty="0">
                <a:latin typeface="Poppins" panose="020B0604020202020204" charset="0"/>
                <a:cs typeface="Poppins" panose="020B0604020202020204" charset="0"/>
              </a:rPr>
              <a:t> de </a:t>
            </a:r>
            <a:r>
              <a:rPr lang="en-US" sz="3200" b="1" dirty="0" err="1">
                <a:latin typeface="Poppins" panose="020B0604020202020204" charset="0"/>
                <a:cs typeface="Poppins" panose="020B0604020202020204" charset="0"/>
              </a:rPr>
              <a:t>dades</a:t>
            </a:r>
            <a:r>
              <a:rPr lang="en-US" sz="3200" b="1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3200" b="1" dirty="0" err="1">
                <a:latin typeface="Poppins" panose="020B0604020202020204" charset="0"/>
                <a:cs typeface="Poppins" panose="020B0604020202020204" charset="0"/>
              </a:rPr>
              <a:t>migrades</a:t>
            </a:r>
            <a:endParaRPr lang="en-US" sz="3200" b="1" dirty="0">
              <a:latin typeface="Poppins" panose="020B0604020202020204" charset="0"/>
              <a:cs typeface="Poppins" panose="020B0604020202020204" charset="0"/>
            </a:endParaRPr>
          </a:p>
        </p:txBody>
      </p:sp>
      <p:grpSp>
        <p:nvGrpSpPr>
          <p:cNvPr id="16" name="Google Shape;325;p29">
            <a:extLst>
              <a:ext uri="{FF2B5EF4-FFF2-40B4-BE49-F238E27FC236}">
                <a16:creationId xmlns:a16="http://schemas.microsoft.com/office/drawing/2014/main" id="{F8E7DFD4-008A-497B-A98D-8F53D5FE834C}"/>
              </a:ext>
            </a:extLst>
          </p:cNvPr>
          <p:cNvGrpSpPr/>
          <p:nvPr/>
        </p:nvGrpSpPr>
        <p:grpSpPr>
          <a:xfrm>
            <a:off x="2439217" y="2755537"/>
            <a:ext cx="369526" cy="268183"/>
            <a:chOff x="3932350" y="3714775"/>
            <a:chExt cx="439650" cy="319075"/>
          </a:xfrm>
        </p:grpSpPr>
        <p:sp>
          <p:nvSpPr>
            <p:cNvPr id="17" name="Google Shape;326;p29">
              <a:extLst>
                <a:ext uri="{FF2B5EF4-FFF2-40B4-BE49-F238E27FC236}">
                  <a16:creationId xmlns:a16="http://schemas.microsoft.com/office/drawing/2014/main" id="{B905F00F-CA62-4E96-B32E-7A6D66E43F7E}"/>
                </a:ext>
              </a:extLst>
            </p:cNvPr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7;p29">
              <a:extLst>
                <a:ext uri="{FF2B5EF4-FFF2-40B4-BE49-F238E27FC236}">
                  <a16:creationId xmlns:a16="http://schemas.microsoft.com/office/drawing/2014/main" id="{3B0F7718-9C84-4479-AFFC-F27937F86D25}"/>
                </a:ext>
              </a:extLst>
            </p:cNvPr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8;p29">
              <a:extLst>
                <a:ext uri="{FF2B5EF4-FFF2-40B4-BE49-F238E27FC236}">
                  <a16:creationId xmlns:a16="http://schemas.microsoft.com/office/drawing/2014/main" id="{DBE0E5AF-34C5-42B1-A0D6-75F0B3F05272}"/>
                </a:ext>
              </a:extLst>
            </p:cNvPr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9;p29">
              <a:extLst>
                <a:ext uri="{FF2B5EF4-FFF2-40B4-BE49-F238E27FC236}">
                  <a16:creationId xmlns:a16="http://schemas.microsoft.com/office/drawing/2014/main" id="{C9A28C44-83A1-4E64-B29D-200D8F56F667}"/>
                </a:ext>
              </a:extLst>
            </p:cNvPr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0;p29">
              <a:extLst>
                <a:ext uri="{FF2B5EF4-FFF2-40B4-BE49-F238E27FC236}">
                  <a16:creationId xmlns:a16="http://schemas.microsoft.com/office/drawing/2014/main" id="{9B7D2D34-C4CC-4166-9E11-FB18087B9301}"/>
                </a:ext>
              </a:extLst>
            </p:cNvPr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325;p29">
            <a:extLst>
              <a:ext uri="{FF2B5EF4-FFF2-40B4-BE49-F238E27FC236}">
                <a16:creationId xmlns:a16="http://schemas.microsoft.com/office/drawing/2014/main" id="{7A87FB88-A9BA-451D-91AC-19728E68520E}"/>
              </a:ext>
            </a:extLst>
          </p:cNvPr>
          <p:cNvGrpSpPr/>
          <p:nvPr/>
        </p:nvGrpSpPr>
        <p:grpSpPr>
          <a:xfrm>
            <a:off x="2439217" y="3700687"/>
            <a:ext cx="369526" cy="268183"/>
            <a:chOff x="3932350" y="3714775"/>
            <a:chExt cx="439650" cy="319075"/>
          </a:xfrm>
        </p:grpSpPr>
        <p:sp>
          <p:nvSpPr>
            <p:cNvPr id="23" name="Google Shape;326;p29">
              <a:extLst>
                <a:ext uri="{FF2B5EF4-FFF2-40B4-BE49-F238E27FC236}">
                  <a16:creationId xmlns:a16="http://schemas.microsoft.com/office/drawing/2014/main" id="{E4AE0672-3C14-4699-97BB-08064CAD8364}"/>
                </a:ext>
              </a:extLst>
            </p:cNvPr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7;p29">
              <a:extLst>
                <a:ext uri="{FF2B5EF4-FFF2-40B4-BE49-F238E27FC236}">
                  <a16:creationId xmlns:a16="http://schemas.microsoft.com/office/drawing/2014/main" id="{B27DB231-5F19-4A7B-BA6A-F007CD35AD0F}"/>
                </a:ext>
              </a:extLst>
            </p:cNvPr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8;p29">
              <a:extLst>
                <a:ext uri="{FF2B5EF4-FFF2-40B4-BE49-F238E27FC236}">
                  <a16:creationId xmlns:a16="http://schemas.microsoft.com/office/drawing/2014/main" id="{E7F52098-3C43-45B3-937A-F227047E567A}"/>
                </a:ext>
              </a:extLst>
            </p:cNvPr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9;p29">
              <a:extLst>
                <a:ext uri="{FF2B5EF4-FFF2-40B4-BE49-F238E27FC236}">
                  <a16:creationId xmlns:a16="http://schemas.microsoft.com/office/drawing/2014/main" id="{EEC8C878-FC76-496F-99D8-BBAAE38DE639}"/>
                </a:ext>
              </a:extLst>
            </p:cNvPr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0;p29">
              <a:extLst>
                <a:ext uri="{FF2B5EF4-FFF2-40B4-BE49-F238E27FC236}">
                  <a16:creationId xmlns:a16="http://schemas.microsoft.com/office/drawing/2014/main" id="{D1FE7BFE-4B6A-44A2-B341-5A2366D6FB8E}"/>
                </a:ext>
              </a:extLst>
            </p:cNvPr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" name="Imagen 30" descr="Texto&#10;&#10;Descripción generada automáticamente">
            <a:extLst>
              <a:ext uri="{FF2B5EF4-FFF2-40B4-BE49-F238E27FC236}">
                <a16:creationId xmlns:a16="http://schemas.microsoft.com/office/drawing/2014/main" id="{41AF186E-6A89-4645-8FAB-8A016DB77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7"/>
          <p:cNvSpPr txBox="1">
            <a:spLocks noGrp="1"/>
          </p:cNvSpPr>
          <p:nvPr>
            <p:ph type="title"/>
          </p:nvPr>
        </p:nvSpPr>
        <p:spPr>
          <a:xfrm>
            <a:off x="457325" y="961589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 err="1"/>
              <a:t>Calendarització</a:t>
            </a:r>
            <a:endParaRPr dirty="0"/>
          </a:p>
        </p:txBody>
      </p:sp>
      <p:sp>
        <p:nvSpPr>
          <p:cNvPr id="431" name="Google Shape;431;p37"/>
          <p:cNvSpPr txBox="1">
            <a:spLocks noGrp="1"/>
          </p:cNvSpPr>
          <p:nvPr>
            <p:ph type="body" idx="1"/>
          </p:nvPr>
        </p:nvSpPr>
        <p:spPr>
          <a:xfrm>
            <a:off x="944735" y="1644689"/>
            <a:ext cx="5971616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1800" b="1" dirty="0" err="1"/>
              <a:t>Inici</a:t>
            </a:r>
            <a:r>
              <a:rPr lang="es-ES" sz="1800" b="1" dirty="0"/>
              <a:t> </a:t>
            </a:r>
            <a:r>
              <a:rPr lang="es-ES" sz="1800" b="1" dirty="0" err="1"/>
              <a:t>projecte</a:t>
            </a:r>
            <a:r>
              <a:rPr lang="es-ES" sz="1800" dirty="0"/>
              <a:t>: </a:t>
            </a:r>
            <a:r>
              <a:rPr lang="es-ES" sz="1800" dirty="0" err="1"/>
              <a:t>juny</a:t>
            </a:r>
            <a:r>
              <a:rPr lang="es-ES" sz="1800" dirty="0"/>
              <a:t> 2018</a:t>
            </a:r>
          </a:p>
          <a:p>
            <a:pPr marL="285750" lvl="0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s-ES" sz="1800" b="1" dirty="0"/>
              <a:t>Prova </a:t>
            </a:r>
            <a:r>
              <a:rPr lang="es-ES" sz="1800" b="1" dirty="0" err="1"/>
              <a:t>pilot</a:t>
            </a:r>
            <a:r>
              <a:rPr lang="es-ES" sz="1800" b="1" dirty="0"/>
              <a:t>: </a:t>
            </a:r>
            <a:r>
              <a:rPr lang="es-ES" sz="1800" dirty="0" err="1"/>
              <a:t>febrer</a:t>
            </a:r>
            <a:r>
              <a:rPr lang="es-ES" sz="1800" dirty="0"/>
              <a:t> 2019 (10.000 </a:t>
            </a:r>
            <a:r>
              <a:rPr lang="es-ES" sz="1800" dirty="0" err="1"/>
              <a:t>alumnes</a:t>
            </a:r>
            <a:r>
              <a:rPr lang="es-ES" sz="1800" dirty="0"/>
              <a:t> i 120 </a:t>
            </a:r>
            <a:r>
              <a:rPr lang="es-ES" sz="1800" dirty="0" err="1"/>
              <a:t>docents</a:t>
            </a:r>
            <a:r>
              <a:rPr lang="es-ES" sz="1800" dirty="0"/>
              <a:t>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800" b="1" dirty="0" err="1">
                <a:solidFill>
                  <a:srgbClr val="000000"/>
                </a:solidFill>
              </a:rPr>
              <a:t>Maig</a:t>
            </a:r>
            <a:r>
              <a:rPr lang="es-ES" sz="1800" b="1" dirty="0">
                <a:solidFill>
                  <a:srgbClr val="000000"/>
                </a:solidFill>
              </a:rPr>
              <a:t> –</a:t>
            </a:r>
            <a:r>
              <a:rPr lang="es-ES" sz="1800" b="1" dirty="0" err="1">
                <a:solidFill>
                  <a:srgbClr val="000000"/>
                </a:solidFill>
              </a:rPr>
              <a:t>Juny</a:t>
            </a:r>
            <a:r>
              <a:rPr lang="es-ES" sz="1800" b="1" dirty="0">
                <a:solidFill>
                  <a:srgbClr val="000000"/>
                </a:solidFill>
              </a:rPr>
              <a:t> : </a:t>
            </a:r>
            <a:r>
              <a:rPr lang="es-ES" sz="1800" dirty="0" err="1">
                <a:solidFill>
                  <a:srgbClr val="000000"/>
                </a:solidFill>
              </a:rPr>
              <a:t>preparació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migració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continguts</a:t>
            </a:r>
            <a:endParaRPr lang="es-ES" sz="1800" dirty="0">
              <a:solidFill>
                <a:srgbClr val="000000"/>
              </a:solidFill>
            </a:endParaRPr>
          </a:p>
          <a:p>
            <a:pPr marL="285750" indent="-285750"/>
            <a:r>
              <a:rPr lang="es-ES" sz="1800" b="1" dirty="0" err="1">
                <a:solidFill>
                  <a:srgbClr val="000000"/>
                </a:solidFill>
              </a:rPr>
              <a:t>Juny</a:t>
            </a:r>
            <a:r>
              <a:rPr lang="es-ES" sz="1800" b="1" dirty="0">
                <a:solidFill>
                  <a:srgbClr val="000000"/>
                </a:solidFill>
              </a:rPr>
              <a:t>: </a:t>
            </a:r>
            <a:r>
              <a:rPr lang="es-ES" sz="1800" dirty="0" err="1">
                <a:solidFill>
                  <a:srgbClr val="000000"/>
                </a:solidFill>
              </a:rPr>
              <a:t>migració</a:t>
            </a:r>
            <a:r>
              <a:rPr lang="es-ES" sz="1800" dirty="0">
                <a:solidFill>
                  <a:srgbClr val="000000"/>
                </a:solidFill>
              </a:rPr>
              <a:t> al </a:t>
            </a:r>
            <a:r>
              <a:rPr lang="es-ES" sz="1800" dirty="0" err="1">
                <a:solidFill>
                  <a:srgbClr val="000000"/>
                </a:solidFill>
              </a:rPr>
              <a:t>núvol</a:t>
            </a:r>
            <a:r>
              <a:rPr lang="es-ES" sz="1800" dirty="0">
                <a:solidFill>
                  <a:srgbClr val="000000"/>
                </a:solidFill>
              </a:rPr>
              <a:t> – </a:t>
            </a:r>
            <a:r>
              <a:rPr lang="es-ES" sz="1800" dirty="0" err="1">
                <a:solidFill>
                  <a:srgbClr val="000000"/>
                </a:solidFill>
              </a:rPr>
              <a:t>entorn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producció</a:t>
            </a:r>
            <a:endParaRPr lang="es-ES" sz="1800" dirty="0">
              <a:solidFill>
                <a:srgbClr val="000000"/>
              </a:solidFill>
            </a:endParaRPr>
          </a:p>
          <a:p>
            <a:pPr marL="285750" indent="-285750"/>
            <a:r>
              <a:rPr lang="es-ES" sz="1800" b="1" dirty="0" err="1">
                <a:solidFill>
                  <a:srgbClr val="000000"/>
                </a:solidFill>
              </a:rPr>
              <a:t>Julio</a:t>
            </a:r>
            <a:r>
              <a:rPr lang="es-ES" sz="1800" dirty="0" err="1">
                <a:solidFill>
                  <a:srgbClr val="000000"/>
                </a:solidFill>
              </a:rPr>
              <a:t>l</a:t>
            </a:r>
            <a:r>
              <a:rPr lang="es-ES" sz="1800" dirty="0">
                <a:solidFill>
                  <a:srgbClr val="000000"/>
                </a:solidFill>
              </a:rPr>
              <a:t>: a 1 de </a:t>
            </a:r>
            <a:r>
              <a:rPr lang="es-ES" sz="1800" dirty="0" err="1">
                <a:solidFill>
                  <a:srgbClr val="000000"/>
                </a:solidFill>
              </a:rPr>
              <a:t>Juliol</a:t>
            </a:r>
            <a:r>
              <a:rPr lang="es-ES" sz="1800" dirty="0">
                <a:solidFill>
                  <a:srgbClr val="000000"/>
                </a:solidFill>
              </a:rPr>
              <a:t>, </a:t>
            </a:r>
            <a:r>
              <a:rPr lang="es-ES" sz="1800" dirty="0" err="1">
                <a:solidFill>
                  <a:srgbClr val="000000"/>
                </a:solidFill>
              </a:rPr>
              <a:t>accés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professorat</a:t>
            </a:r>
            <a:endParaRPr lang="es-ES" sz="1800" dirty="0">
              <a:solidFill>
                <a:srgbClr val="000000"/>
              </a:solidFill>
            </a:endParaRPr>
          </a:p>
          <a:p>
            <a:pPr marL="285750" indent="-285750"/>
            <a:r>
              <a:rPr lang="es-ES" sz="1800" b="1" dirty="0" err="1">
                <a:solidFill>
                  <a:srgbClr val="000000"/>
                </a:solidFill>
              </a:rPr>
              <a:t>Setembre</a:t>
            </a:r>
            <a:r>
              <a:rPr lang="es-ES" sz="1800" b="1" dirty="0">
                <a:solidFill>
                  <a:srgbClr val="000000"/>
                </a:solidFill>
              </a:rPr>
              <a:t>:</a:t>
            </a:r>
            <a:r>
              <a:rPr lang="es-ES" sz="1800" dirty="0">
                <a:solidFill>
                  <a:srgbClr val="000000"/>
                </a:solidFill>
              </a:rPr>
              <a:t> </a:t>
            </a:r>
            <a:r>
              <a:rPr lang="es-ES" sz="1800" dirty="0" err="1">
                <a:solidFill>
                  <a:srgbClr val="000000"/>
                </a:solidFill>
              </a:rPr>
              <a:t>accés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alumnat</a:t>
            </a:r>
            <a:r>
              <a:rPr lang="es-ES" sz="1800" dirty="0">
                <a:solidFill>
                  <a:srgbClr val="000000"/>
                </a:solidFill>
              </a:rPr>
              <a:t> i </a:t>
            </a:r>
            <a:r>
              <a:rPr lang="es-ES" sz="1800" dirty="0" err="1">
                <a:solidFill>
                  <a:srgbClr val="000000"/>
                </a:solidFill>
              </a:rPr>
              <a:t>desplegament</a:t>
            </a:r>
            <a:r>
              <a:rPr lang="es-ES" sz="1800" dirty="0">
                <a:solidFill>
                  <a:srgbClr val="000000"/>
                </a:solidFill>
              </a:rPr>
              <a:t> del </a:t>
            </a:r>
            <a:r>
              <a:rPr lang="es-ES" sz="1800" dirty="0" err="1">
                <a:solidFill>
                  <a:srgbClr val="000000"/>
                </a:solidFill>
              </a:rPr>
              <a:t>servei</a:t>
            </a:r>
            <a:r>
              <a:rPr lang="es-ES" sz="1800" dirty="0">
                <a:solidFill>
                  <a:srgbClr val="000000"/>
                </a:solidFill>
              </a:rPr>
              <a:t> de </a:t>
            </a:r>
            <a:r>
              <a:rPr lang="es-ES" sz="1800" dirty="0" err="1">
                <a:solidFill>
                  <a:srgbClr val="000000"/>
                </a:solidFill>
              </a:rPr>
              <a:t>suport</a:t>
            </a:r>
            <a:r>
              <a:rPr lang="es-ES" sz="1800" dirty="0">
                <a:solidFill>
                  <a:srgbClr val="000000"/>
                </a:solidFill>
              </a:rPr>
              <a:t> a tota la UB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432" name="Google Shape;432;p3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grpSp>
        <p:nvGrpSpPr>
          <p:cNvPr id="6" name="Google Shape;794;p39">
            <a:extLst>
              <a:ext uri="{FF2B5EF4-FFF2-40B4-BE49-F238E27FC236}">
                <a16:creationId xmlns:a16="http://schemas.microsoft.com/office/drawing/2014/main" id="{446C5107-CA34-4F60-8D6D-4268BC1021A8}"/>
              </a:ext>
            </a:extLst>
          </p:cNvPr>
          <p:cNvGrpSpPr/>
          <p:nvPr/>
        </p:nvGrpSpPr>
        <p:grpSpPr>
          <a:xfrm>
            <a:off x="7113001" y="1961992"/>
            <a:ext cx="1442874" cy="1366313"/>
            <a:chOff x="5973900" y="318475"/>
            <a:chExt cx="401900" cy="380575"/>
          </a:xfrm>
        </p:grpSpPr>
        <p:sp>
          <p:nvSpPr>
            <p:cNvPr id="7" name="Google Shape;795;p39">
              <a:extLst>
                <a:ext uri="{FF2B5EF4-FFF2-40B4-BE49-F238E27FC236}">
                  <a16:creationId xmlns:a16="http://schemas.microsoft.com/office/drawing/2014/main" id="{2DE2C9B2-CF10-419A-A925-C50D5C6DFE57}"/>
                </a:ext>
              </a:extLst>
            </p:cNvPr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96;p39">
              <a:extLst>
                <a:ext uri="{FF2B5EF4-FFF2-40B4-BE49-F238E27FC236}">
                  <a16:creationId xmlns:a16="http://schemas.microsoft.com/office/drawing/2014/main" id="{0B085A16-8455-4B65-9EA0-41329A1DB1FA}"/>
                </a:ext>
              </a:extLst>
            </p:cNvPr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97;p39">
              <a:extLst>
                <a:ext uri="{FF2B5EF4-FFF2-40B4-BE49-F238E27FC236}">
                  <a16:creationId xmlns:a16="http://schemas.microsoft.com/office/drawing/2014/main" id="{FBBFD60C-881D-4083-9947-41ED66435729}"/>
                </a:ext>
              </a:extLst>
            </p:cNvPr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8;p39">
              <a:extLst>
                <a:ext uri="{FF2B5EF4-FFF2-40B4-BE49-F238E27FC236}">
                  <a16:creationId xmlns:a16="http://schemas.microsoft.com/office/drawing/2014/main" id="{3D3567AA-046A-404F-B396-71921978C9A3}"/>
                </a:ext>
              </a:extLst>
            </p:cNvPr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99;p39">
              <a:extLst>
                <a:ext uri="{FF2B5EF4-FFF2-40B4-BE49-F238E27FC236}">
                  <a16:creationId xmlns:a16="http://schemas.microsoft.com/office/drawing/2014/main" id="{DC409947-4C1E-4D1F-9FBB-975A70FCF84C}"/>
                </a:ext>
              </a:extLst>
            </p:cNvPr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00;p39">
              <a:extLst>
                <a:ext uri="{FF2B5EF4-FFF2-40B4-BE49-F238E27FC236}">
                  <a16:creationId xmlns:a16="http://schemas.microsoft.com/office/drawing/2014/main" id="{D9D28526-289B-43CF-8D2A-EEF9B8A05182}"/>
                </a:ext>
              </a:extLst>
            </p:cNvPr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01;p39">
              <a:extLst>
                <a:ext uri="{FF2B5EF4-FFF2-40B4-BE49-F238E27FC236}">
                  <a16:creationId xmlns:a16="http://schemas.microsoft.com/office/drawing/2014/main" id="{0E202D3C-A433-4561-88F3-A5F4B8E9485C}"/>
                </a:ext>
              </a:extLst>
            </p:cNvPr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02;p39">
              <a:extLst>
                <a:ext uri="{FF2B5EF4-FFF2-40B4-BE49-F238E27FC236}">
                  <a16:creationId xmlns:a16="http://schemas.microsoft.com/office/drawing/2014/main" id="{00923BB3-6A10-470C-8987-016D77C14ED4}"/>
                </a:ext>
              </a:extLst>
            </p:cNvPr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03;p39">
              <a:extLst>
                <a:ext uri="{FF2B5EF4-FFF2-40B4-BE49-F238E27FC236}">
                  <a16:creationId xmlns:a16="http://schemas.microsoft.com/office/drawing/2014/main" id="{301F424A-4DD6-4BC4-8155-E0AC2548251E}"/>
                </a:ext>
              </a:extLst>
            </p:cNvPr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04;p39">
              <a:extLst>
                <a:ext uri="{FF2B5EF4-FFF2-40B4-BE49-F238E27FC236}">
                  <a16:creationId xmlns:a16="http://schemas.microsoft.com/office/drawing/2014/main" id="{CFD61894-982E-4683-A531-B183736DB45C}"/>
                </a:ext>
              </a:extLst>
            </p:cNvPr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5;p39">
              <a:extLst>
                <a:ext uri="{FF2B5EF4-FFF2-40B4-BE49-F238E27FC236}">
                  <a16:creationId xmlns:a16="http://schemas.microsoft.com/office/drawing/2014/main" id="{85831CC7-8397-49BD-8EC1-48ACFEB4B235}"/>
                </a:ext>
              </a:extLst>
            </p:cNvPr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6;p39">
              <a:extLst>
                <a:ext uri="{FF2B5EF4-FFF2-40B4-BE49-F238E27FC236}">
                  <a16:creationId xmlns:a16="http://schemas.microsoft.com/office/drawing/2014/main" id="{7D5C1358-D774-48CF-B595-3966D1078D56}"/>
                </a:ext>
              </a:extLst>
            </p:cNvPr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07;p39">
              <a:extLst>
                <a:ext uri="{FF2B5EF4-FFF2-40B4-BE49-F238E27FC236}">
                  <a16:creationId xmlns:a16="http://schemas.microsoft.com/office/drawing/2014/main" id="{10888251-0A12-4071-8467-A15F4F56A54F}"/>
                </a:ext>
              </a:extLst>
            </p:cNvPr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08;p39">
              <a:extLst>
                <a:ext uri="{FF2B5EF4-FFF2-40B4-BE49-F238E27FC236}">
                  <a16:creationId xmlns:a16="http://schemas.microsoft.com/office/drawing/2014/main" id="{9D66CF32-31B7-4326-AA7C-623FAED19524}"/>
                </a:ext>
              </a:extLst>
            </p:cNvPr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" name="Imagen 23" descr="Texto&#10;&#10;Descripción generada automáticamente">
            <a:extLst>
              <a:ext uri="{FF2B5EF4-FFF2-40B4-BE49-F238E27FC236}">
                <a16:creationId xmlns:a16="http://schemas.microsoft.com/office/drawing/2014/main" id="{C26F0BB9-5FC2-4311-B568-3CFBF2979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sp>
        <p:nvSpPr>
          <p:cNvPr id="33" name="Google Shape;290;p26">
            <a:extLst>
              <a:ext uri="{FF2B5EF4-FFF2-40B4-BE49-F238E27FC236}">
                <a16:creationId xmlns:a16="http://schemas.microsoft.com/office/drawing/2014/main" id="{B1FBB69E-2D64-4033-8B63-A3D83BB8C574}"/>
              </a:ext>
            </a:extLst>
          </p:cNvPr>
          <p:cNvSpPr txBox="1">
            <a:spLocks/>
          </p:cNvSpPr>
          <p:nvPr/>
        </p:nvSpPr>
        <p:spPr>
          <a:xfrm>
            <a:off x="1301568" y="922113"/>
            <a:ext cx="6927899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sz="3200" b="1" dirty="0">
                <a:latin typeface="Poppins" panose="020B0604020202020204" charset="0"/>
                <a:cs typeface="Poppins" panose="020B0604020202020204" charset="0"/>
              </a:rPr>
              <a:t>Fase 1: prova pilot (febrer 19)</a:t>
            </a:r>
          </a:p>
        </p:txBody>
      </p:sp>
      <p:sp>
        <p:nvSpPr>
          <p:cNvPr id="34" name="Google Shape;431;p37">
            <a:extLst>
              <a:ext uri="{FF2B5EF4-FFF2-40B4-BE49-F238E27FC236}">
                <a16:creationId xmlns:a16="http://schemas.microsoft.com/office/drawing/2014/main" id="{AADA21E1-86BA-42E4-81D3-9B2BE06498F4}"/>
              </a:ext>
            </a:extLst>
          </p:cNvPr>
          <p:cNvSpPr txBox="1">
            <a:spLocks/>
          </p:cNvSpPr>
          <p:nvPr/>
        </p:nvSpPr>
        <p:spPr>
          <a:xfrm>
            <a:off x="2271905" y="1609430"/>
            <a:ext cx="5716186" cy="1432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800" b="1" dirty="0" err="1">
                <a:latin typeface="Poppins" panose="020B0604020202020204" charset="0"/>
                <a:cs typeface="Poppins" panose="020B0604020202020204" charset="0"/>
              </a:rPr>
              <a:t>Difusió</a:t>
            </a:r>
            <a:r>
              <a:rPr lang="en-US" sz="1800" b="1" dirty="0">
                <a:latin typeface="Poppins" panose="020B0604020202020204" charset="0"/>
                <a:cs typeface="Poppins" panose="020B0604020202020204" charset="0"/>
              </a:rPr>
              <a:t> </a:t>
            </a:r>
          </a:p>
          <a:p>
            <a:pPr marL="722313" lvl="3">
              <a:buFont typeface="Courier New" panose="02070309020205020404" pitchFamily="49" charset="0"/>
              <a:buChar char="o"/>
            </a:pP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	</a:t>
            </a:r>
            <a:r>
              <a:rPr lang="en-US" i="1" dirty="0">
                <a:latin typeface="Poppins" panose="020B0604020202020204" charset="0"/>
                <a:cs typeface="Poppins" panose="020B0604020202020204" charset="0"/>
              </a:rPr>
              <a:t>des de CVUB local</a:t>
            </a:r>
          </a:p>
          <a:p>
            <a:pPr marL="722313" lvl="3">
              <a:buFont typeface="Courier New" panose="02070309020205020404" pitchFamily="49" charset="0"/>
              <a:buChar char="o"/>
            </a:pPr>
            <a:r>
              <a:rPr lang="en-US" i="1" dirty="0">
                <a:latin typeface="Poppins" panose="020B0604020202020204" charset="0"/>
                <a:cs typeface="Poppins" panose="020B0604020202020204" charset="0"/>
              </a:rPr>
              <a:t>  Portal Campus Virtual UB</a:t>
            </a:r>
          </a:p>
          <a:p>
            <a:pPr marL="722313">
              <a:buFont typeface="Courier New" panose="02070309020205020404" pitchFamily="49" charset="0"/>
              <a:buChar char="o"/>
            </a:pPr>
            <a:r>
              <a:rPr lang="en-US" i="1" dirty="0">
                <a:latin typeface="Poppins" panose="020B0604020202020204" charset="0"/>
                <a:cs typeface="Poppins" panose="020B0604020202020204" charset="0"/>
              </a:rPr>
              <a:t>	</a:t>
            </a:r>
            <a:r>
              <a:rPr lang="en-US" i="1" dirty="0" err="1">
                <a:latin typeface="Poppins" panose="020B0604020202020204" charset="0"/>
                <a:cs typeface="Poppins" panose="020B0604020202020204" charset="0"/>
              </a:rPr>
              <a:t>missatge</a:t>
            </a:r>
            <a:r>
              <a:rPr lang="en-US" i="1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i="1" dirty="0" err="1">
                <a:latin typeface="Poppins" panose="020B0604020202020204" charset="0"/>
                <a:cs typeface="Poppins" panose="020B0604020202020204" charset="0"/>
              </a:rPr>
              <a:t>institucional</a:t>
            </a:r>
            <a:r>
              <a:rPr lang="en-US" i="1" dirty="0">
                <a:latin typeface="Poppins" panose="020B0604020202020204" charset="0"/>
                <a:cs typeface="Poppins" panose="020B0604020202020204" charset="0"/>
              </a:rPr>
              <a:t> (e-mail)</a:t>
            </a:r>
          </a:p>
          <a:p>
            <a:pPr marL="722313">
              <a:buFont typeface="Courier New" panose="02070309020205020404" pitchFamily="49" charset="0"/>
              <a:buChar char="o"/>
            </a:pPr>
            <a:r>
              <a:rPr lang="en-US" i="1" dirty="0">
                <a:latin typeface="Poppins" panose="020B0604020202020204" charset="0"/>
                <a:cs typeface="Poppins" panose="020B0604020202020204" charset="0"/>
              </a:rPr>
              <a:t>	Intranets de </a:t>
            </a:r>
            <a:r>
              <a:rPr lang="en-US" i="1" dirty="0" err="1">
                <a:latin typeface="Poppins" panose="020B0604020202020204" charset="0"/>
                <a:cs typeface="Poppins" panose="020B0604020202020204" charset="0"/>
              </a:rPr>
              <a:t>Facultats</a:t>
            </a:r>
            <a:r>
              <a:rPr lang="en-US" i="1" dirty="0">
                <a:latin typeface="Poppins" panose="020B0604020202020204" charset="0"/>
                <a:cs typeface="Poppins" panose="020B0604020202020204" charset="0"/>
              </a:rPr>
              <a:t> (SAE)</a:t>
            </a:r>
          </a:p>
          <a:p>
            <a:pPr marL="722313">
              <a:buFont typeface="Courier New" panose="02070309020205020404" pitchFamily="49" charset="0"/>
              <a:buChar char="o"/>
            </a:pPr>
            <a:r>
              <a:rPr lang="en-US" i="1" dirty="0">
                <a:latin typeface="Poppins" panose="020B0604020202020204" charset="0"/>
                <a:cs typeface="Poppins" panose="020B0604020202020204" charset="0"/>
              </a:rPr>
              <a:t>	</a:t>
            </a:r>
            <a:r>
              <a:rPr lang="en-US" i="1" dirty="0" err="1">
                <a:latin typeface="Poppins" panose="020B0604020202020204" charset="0"/>
                <a:cs typeface="Poppins" panose="020B0604020202020204" charset="0"/>
              </a:rPr>
              <a:t>Xarxes</a:t>
            </a:r>
            <a:r>
              <a:rPr lang="en-US" i="1" dirty="0">
                <a:latin typeface="Poppins" panose="020B0604020202020204" charset="0"/>
                <a:cs typeface="Poppins" panose="020B0604020202020204" charset="0"/>
              </a:rPr>
              <a:t> socials CRAI</a:t>
            </a:r>
          </a:p>
          <a:p>
            <a:pPr marL="722313">
              <a:buFont typeface="Courier New" panose="02070309020205020404" pitchFamily="49" charset="0"/>
              <a:buChar char="o"/>
            </a:pPr>
            <a:endParaRPr lang="en-US" i="1" dirty="0">
              <a:latin typeface="Poppins" panose="020B0604020202020204" charset="0"/>
              <a:cs typeface="Poppins" panose="020B0604020202020204" charset="0"/>
            </a:endParaRPr>
          </a:p>
          <a:p>
            <a:r>
              <a:rPr lang="en-US" sz="1800" b="1" dirty="0" err="1">
                <a:latin typeface="Poppins" panose="020B0604020202020204" charset="0"/>
                <a:cs typeface="Poppins" panose="020B0604020202020204" charset="0"/>
              </a:rPr>
              <a:t>Autoformació</a:t>
            </a:r>
            <a:r>
              <a:rPr lang="en-US" sz="1800" b="1" dirty="0">
                <a:latin typeface="Poppins" panose="020B0604020202020204" charset="0"/>
                <a:cs typeface="Poppins" panose="020B0604020202020204" charset="0"/>
              </a:rPr>
              <a:t>: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material 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d’ajuda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a</a:t>
            </a:r>
            <a:br>
              <a:rPr lang="en-US" sz="1800" dirty="0">
                <a:latin typeface="Poppins" panose="020B0604020202020204" charset="0"/>
                <a:cs typeface="Poppins" panose="020B0604020202020204" charset="0"/>
              </a:rPr>
            </a:br>
            <a:r>
              <a:rPr lang="en-US" sz="1800" dirty="0">
                <a:latin typeface="Poppins" panose="020B0604020202020204" charset="0"/>
                <a:cs typeface="Poppins" panose="020B0604020202020204" charset="0"/>
                <a:hlinkClick r:id="rId3"/>
              </a:rPr>
              <a:t>Portal Campus Virtual UB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(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creat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, 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gestionat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I 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mantingut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per CRAI-USD)</a:t>
            </a:r>
            <a:endParaRPr lang="en-US" i="1" dirty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3A93A5EC-1BD3-434A-AF44-6B62200F1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sp>
        <p:nvSpPr>
          <p:cNvPr id="6" name="Sol 5">
            <a:extLst>
              <a:ext uri="{FF2B5EF4-FFF2-40B4-BE49-F238E27FC236}">
                <a16:creationId xmlns:a16="http://schemas.microsoft.com/office/drawing/2014/main" id="{5CE8A2C1-D418-415F-88FC-187E593EC876}"/>
              </a:ext>
            </a:extLst>
          </p:cNvPr>
          <p:cNvSpPr/>
          <p:nvPr/>
        </p:nvSpPr>
        <p:spPr>
          <a:xfrm>
            <a:off x="2015883" y="1923684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Sol 6">
            <a:extLst>
              <a:ext uri="{FF2B5EF4-FFF2-40B4-BE49-F238E27FC236}">
                <a16:creationId xmlns:a16="http://schemas.microsoft.com/office/drawing/2014/main" id="{33061A8A-58B3-473B-8F43-9701F87BF69E}"/>
              </a:ext>
            </a:extLst>
          </p:cNvPr>
          <p:cNvSpPr/>
          <p:nvPr/>
        </p:nvSpPr>
        <p:spPr>
          <a:xfrm>
            <a:off x="2015883" y="3538288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623999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sp>
        <p:nvSpPr>
          <p:cNvPr id="7" name="Google Shape;290;p26">
            <a:extLst>
              <a:ext uri="{FF2B5EF4-FFF2-40B4-BE49-F238E27FC236}">
                <a16:creationId xmlns:a16="http://schemas.microsoft.com/office/drawing/2014/main" id="{2FB616B2-829B-47C0-8CD4-02A07E87DB5D}"/>
              </a:ext>
            </a:extLst>
          </p:cNvPr>
          <p:cNvSpPr txBox="1">
            <a:spLocks/>
          </p:cNvSpPr>
          <p:nvPr/>
        </p:nvSpPr>
        <p:spPr>
          <a:xfrm>
            <a:off x="1521575" y="640118"/>
            <a:ext cx="6947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sz="3600" b="1" dirty="0">
                <a:latin typeface="Poppins" panose="020B0604020202020204" charset="0"/>
                <a:cs typeface="Poppins" panose="020B0604020202020204" charset="0"/>
              </a:rPr>
              <a:t>Fase 2: migració al núvol</a:t>
            </a:r>
          </a:p>
        </p:txBody>
      </p:sp>
      <p:sp>
        <p:nvSpPr>
          <p:cNvPr id="8" name="Google Shape;431;p37">
            <a:extLst>
              <a:ext uri="{FF2B5EF4-FFF2-40B4-BE49-F238E27FC236}">
                <a16:creationId xmlns:a16="http://schemas.microsoft.com/office/drawing/2014/main" id="{86734423-758D-4D68-8F7D-4A5EEBCB5411}"/>
              </a:ext>
            </a:extLst>
          </p:cNvPr>
          <p:cNvSpPr txBox="1">
            <a:spLocks/>
          </p:cNvSpPr>
          <p:nvPr/>
        </p:nvSpPr>
        <p:spPr>
          <a:xfrm>
            <a:off x="2032150" y="1226299"/>
            <a:ext cx="6098837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Es 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compleix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calendari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previst</a:t>
            </a: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Es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passen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tots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els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continguts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i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usuaris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previstos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S’activa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l’eina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de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gestió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800" b="1" dirty="0">
                <a:latin typeface="Poppins" panose="020B0604020202020204" charset="0"/>
                <a:cs typeface="Poppins" panose="020B0604020202020204" charset="0"/>
              </a:rPr>
              <a:t>Concentrador de E-learning (CEL)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S’activen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les 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noves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funcionalitats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excepte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Collaborate, que 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s’activa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a 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l’inici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de la 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pandèmia</a:t>
            </a: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Es fa 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formació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des de USD </a:t>
            </a:r>
            <a:r>
              <a:rPr lang="en-US" sz="1800" dirty="0" err="1">
                <a:latin typeface="Poppins" panose="020B0604020202020204" charset="0"/>
                <a:cs typeface="Poppins" panose="020B0604020202020204" charset="0"/>
              </a:rPr>
              <a:t>i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PSD del CRAI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D431E230-C675-4FE4-AF27-3B42675EA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sp>
        <p:nvSpPr>
          <p:cNvPr id="6" name="Sol 5">
            <a:extLst>
              <a:ext uri="{FF2B5EF4-FFF2-40B4-BE49-F238E27FC236}">
                <a16:creationId xmlns:a16="http://schemas.microsoft.com/office/drawing/2014/main" id="{306D6FF2-E6A2-492C-89E6-A71F18615740}"/>
              </a:ext>
            </a:extLst>
          </p:cNvPr>
          <p:cNvSpPr/>
          <p:nvPr/>
        </p:nvSpPr>
        <p:spPr>
          <a:xfrm>
            <a:off x="1753009" y="1529674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Sol 8">
            <a:extLst>
              <a:ext uri="{FF2B5EF4-FFF2-40B4-BE49-F238E27FC236}">
                <a16:creationId xmlns:a16="http://schemas.microsoft.com/office/drawing/2014/main" id="{1288515E-2FC1-4E53-AE0B-42EB8D67256D}"/>
              </a:ext>
            </a:extLst>
          </p:cNvPr>
          <p:cNvSpPr/>
          <p:nvPr/>
        </p:nvSpPr>
        <p:spPr>
          <a:xfrm>
            <a:off x="1755637" y="2009176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Sol 9">
            <a:extLst>
              <a:ext uri="{FF2B5EF4-FFF2-40B4-BE49-F238E27FC236}">
                <a16:creationId xmlns:a16="http://schemas.microsoft.com/office/drawing/2014/main" id="{564B7993-8D94-4A8E-8B1C-B008A8660BF9}"/>
              </a:ext>
            </a:extLst>
          </p:cNvPr>
          <p:cNvSpPr/>
          <p:nvPr/>
        </p:nvSpPr>
        <p:spPr>
          <a:xfrm>
            <a:off x="1755637" y="2519334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Sol 10">
            <a:extLst>
              <a:ext uri="{FF2B5EF4-FFF2-40B4-BE49-F238E27FC236}">
                <a16:creationId xmlns:a16="http://schemas.microsoft.com/office/drawing/2014/main" id="{642BAD43-356A-4931-BD4D-5D62FDB59922}"/>
              </a:ext>
            </a:extLst>
          </p:cNvPr>
          <p:cNvSpPr/>
          <p:nvPr/>
        </p:nvSpPr>
        <p:spPr>
          <a:xfrm>
            <a:off x="1753009" y="3374508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Sol 11">
            <a:extLst>
              <a:ext uri="{FF2B5EF4-FFF2-40B4-BE49-F238E27FC236}">
                <a16:creationId xmlns:a16="http://schemas.microsoft.com/office/drawing/2014/main" id="{4BCE7A7E-EAE3-4ADB-B61D-75E6CDC0DE61}"/>
              </a:ext>
            </a:extLst>
          </p:cNvPr>
          <p:cNvSpPr/>
          <p:nvPr/>
        </p:nvSpPr>
        <p:spPr>
          <a:xfrm>
            <a:off x="1753009" y="4323382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3"/>
          <p:cNvSpPr txBox="1">
            <a:spLocks noGrp="1"/>
          </p:cNvSpPr>
          <p:nvPr>
            <p:ph type="body" idx="4294967295"/>
          </p:nvPr>
        </p:nvSpPr>
        <p:spPr>
          <a:xfrm>
            <a:off x="1624263" y="373572"/>
            <a:ext cx="6184231" cy="11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-ES" sz="3600" b="1" dirty="0">
                <a:latin typeface="Poppins"/>
                <a:cs typeface="Poppins"/>
                <a:sym typeface="Poppins"/>
              </a:rPr>
              <a:t>Fase 3. Desplegament a tota la UB</a:t>
            </a:r>
            <a:endParaRPr sz="3600" dirty="0"/>
          </a:p>
        </p:txBody>
      </p:sp>
      <p:sp>
        <p:nvSpPr>
          <p:cNvPr id="387" name="Google Shape;387;p3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sp>
        <p:nvSpPr>
          <p:cNvPr id="393" name="Google Shape;393;p33"/>
          <p:cNvSpPr txBox="1">
            <a:spLocks noGrp="1"/>
          </p:cNvSpPr>
          <p:nvPr>
            <p:ph type="body" idx="4294967295"/>
          </p:nvPr>
        </p:nvSpPr>
        <p:spPr>
          <a:xfrm>
            <a:off x="950494" y="1708484"/>
            <a:ext cx="1855415" cy="1905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a-ES" b="1" dirty="0"/>
              <a:t>Inici del curs 2019-20</a:t>
            </a:r>
          </a:p>
          <a:p>
            <a:pPr marL="0" lvl="0" indent="0" algn="ctr">
              <a:buNone/>
            </a:pPr>
            <a:r>
              <a:rPr lang="es-ES" sz="1400" dirty="0" err="1"/>
              <a:t>Accés</a:t>
            </a:r>
            <a:r>
              <a:rPr lang="es-ES" sz="1400" dirty="0"/>
              <a:t> de </a:t>
            </a:r>
            <a:r>
              <a:rPr lang="es-ES" sz="1400" dirty="0" err="1"/>
              <a:t>tots</a:t>
            </a:r>
            <a:r>
              <a:rPr lang="es-ES" sz="1400" dirty="0"/>
              <a:t> </a:t>
            </a:r>
            <a:r>
              <a:rPr lang="es-ES" sz="1400" dirty="0" err="1"/>
              <a:t>els</a:t>
            </a:r>
            <a:r>
              <a:rPr lang="es-ES" sz="1400" dirty="0"/>
              <a:t> membres UB: </a:t>
            </a:r>
            <a:r>
              <a:rPr lang="es-ES" sz="1400" dirty="0" err="1"/>
              <a:t>professorat</a:t>
            </a:r>
            <a:r>
              <a:rPr lang="es-ES" sz="1400" dirty="0"/>
              <a:t>, </a:t>
            </a:r>
            <a:r>
              <a:rPr lang="es-ES" sz="1400" dirty="0" err="1"/>
              <a:t>alumnat</a:t>
            </a:r>
            <a:r>
              <a:rPr lang="es-ES" sz="1400" dirty="0"/>
              <a:t> i PAS</a:t>
            </a:r>
            <a:endParaRPr sz="1400" dirty="0"/>
          </a:p>
        </p:txBody>
      </p:sp>
      <p:sp>
        <p:nvSpPr>
          <p:cNvPr id="11" name="Google Shape;393;p33">
            <a:extLst>
              <a:ext uri="{FF2B5EF4-FFF2-40B4-BE49-F238E27FC236}">
                <a16:creationId xmlns:a16="http://schemas.microsoft.com/office/drawing/2014/main" id="{5D7F3317-7F0D-40A2-9672-08571DB0E42D}"/>
              </a:ext>
            </a:extLst>
          </p:cNvPr>
          <p:cNvSpPr txBox="1">
            <a:spLocks/>
          </p:cNvSpPr>
          <p:nvPr/>
        </p:nvSpPr>
        <p:spPr>
          <a:xfrm>
            <a:off x="3451786" y="1705342"/>
            <a:ext cx="1855415" cy="1905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 algn="ctr">
              <a:buNone/>
            </a:pPr>
            <a:r>
              <a:rPr lang="fr-FR" b="1" dirty="0" err="1"/>
              <a:t>Autoformació</a:t>
            </a:r>
            <a:r>
              <a:rPr lang="fr-FR" b="1" dirty="0"/>
              <a:t> / </a:t>
            </a:r>
            <a:r>
              <a:rPr lang="fr-FR" b="1" dirty="0" err="1"/>
              <a:t>Formació</a:t>
            </a:r>
            <a:endParaRPr lang="fr-FR" b="1" dirty="0"/>
          </a:p>
          <a:p>
            <a:pPr marL="0" indent="0" algn="ctr">
              <a:buNone/>
            </a:pPr>
            <a:r>
              <a:rPr lang="pt-BR" sz="1400" dirty="0"/>
              <a:t>programada o </a:t>
            </a:r>
          </a:p>
          <a:p>
            <a:pPr marL="0" indent="0" algn="ctr">
              <a:buNone/>
            </a:pPr>
            <a:r>
              <a:rPr lang="pt-BR" sz="1400" dirty="0"/>
              <a:t>a </a:t>
            </a:r>
            <a:r>
              <a:rPr lang="pt-BR" sz="1400" dirty="0" err="1"/>
              <a:t>mida</a:t>
            </a:r>
            <a:r>
              <a:rPr lang="pt-BR" sz="1400" dirty="0"/>
              <a:t>,</a:t>
            </a:r>
          </a:p>
          <a:p>
            <a:pPr marL="0" indent="0" algn="ctr">
              <a:buNone/>
            </a:pPr>
            <a:r>
              <a:rPr lang="pt-BR" sz="1400" dirty="0"/>
              <a:t>presencial o</a:t>
            </a:r>
          </a:p>
          <a:p>
            <a:pPr marL="0" indent="0" algn="ctr">
              <a:buNone/>
            </a:pPr>
            <a:r>
              <a:rPr lang="pt-BR" sz="1400" dirty="0"/>
              <a:t>per webinar</a:t>
            </a:r>
            <a:endParaRPr lang="fr-FR" dirty="0"/>
          </a:p>
        </p:txBody>
      </p:sp>
      <p:sp>
        <p:nvSpPr>
          <p:cNvPr id="12" name="Google Shape;393;p33">
            <a:extLst>
              <a:ext uri="{FF2B5EF4-FFF2-40B4-BE49-F238E27FC236}">
                <a16:creationId xmlns:a16="http://schemas.microsoft.com/office/drawing/2014/main" id="{68A97614-1FEC-403A-8E90-519B96854B42}"/>
              </a:ext>
            </a:extLst>
          </p:cNvPr>
          <p:cNvSpPr txBox="1">
            <a:spLocks/>
          </p:cNvSpPr>
          <p:nvPr/>
        </p:nvSpPr>
        <p:spPr>
          <a:xfrm>
            <a:off x="5953079" y="1705342"/>
            <a:ext cx="1855415" cy="1905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indent="0" algn="ctr">
              <a:buNone/>
            </a:pPr>
            <a:r>
              <a:rPr lang="fr-FR" b="1" dirty="0" err="1"/>
              <a:t>Recollida</a:t>
            </a:r>
            <a:r>
              <a:rPr lang="fr-FR" b="1" dirty="0"/>
              <a:t> de </a:t>
            </a:r>
            <a:r>
              <a:rPr lang="fr-FR" b="1" dirty="0" err="1"/>
              <a:t>dades</a:t>
            </a:r>
            <a:r>
              <a:rPr lang="fr-FR" b="1" dirty="0"/>
              <a:t> </a:t>
            </a:r>
          </a:p>
          <a:p>
            <a:pPr marL="0" indent="0" algn="ctr">
              <a:buNone/>
            </a:pPr>
            <a:r>
              <a:rPr lang="es-ES" sz="1400" dirty="0" err="1"/>
              <a:t>Enquestes</a:t>
            </a:r>
            <a:r>
              <a:rPr lang="es-ES" sz="1400" dirty="0"/>
              <a:t> </a:t>
            </a:r>
            <a:r>
              <a:rPr lang="es-ES" sz="1400" dirty="0" err="1"/>
              <a:t>grau</a:t>
            </a:r>
            <a:r>
              <a:rPr lang="es-ES" sz="1400" dirty="0"/>
              <a:t> </a:t>
            </a:r>
            <a:r>
              <a:rPr lang="es-ES" sz="1400" dirty="0" err="1"/>
              <a:t>satisfacció</a:t>
            </a:r>
            <a:endParaRPr lang="es-ES" sz="1400" dirty="0"/>
          </a:p>
          <a:p>
            <a:pPr marL="0" indent="0" algn="ctr">
              <a:buNone/>
            </a:pPr>
            <a:r>
              <a:rPr lang="es-ES" sz="1400" dirty="0" err="1"/>
              <a:t>Servei</a:t>
            </a:r>
            <a:r>
              <a:rPr lang="es-ES" sz="1400" dirty="0"/>
              <a:t> </a:t>
            </a:r>
            <a:r>
              <a:rPr lang="es-ES" sz="1400" dirty="0" err="1"/>
              <a:t>d’Atenció</a:t>
            </a:r>
            <a:r>
              <a:rPr lang="es-ES" sz="1400" dirty="0"/>
              <a:t> a </a:t>
            </a:r>
            <a:r>
              <a:rPr lang="es-ES" sz="1400" dirty="0" err="1"/>
              <a:t>Usuaris</a:t>
            </a:r>
            <a:r>
              <a:rPr lang="es-ES" sz="1400" dirty="0"/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4805D98-3BF5-422B-BCA8-DE5DD59CA678}"/>
              </a:ext>
            </a:extLst>
          </p:cNvPr>
          <p:cNvSpPr txBox="1"/>
          <p:nvPr/>
        </p:nvSpPr>
        <p:spPr>
          <a:xfrm>
            <a:off x="2474202" y="3899342"/>
            <a:ext cx="4008373" cy="6771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20B0604020202020204" charset="0"/>
                <a:cs typeface="Poppins" panose="020B0604020202020204" charset="0"/>
              </a:rPr>
              <a:t>COORDINACIÓ i SEGUIMENT</a:t>
            </a:r>
          </a:p>
          <a:p>
            <a:pPr algn="ctr"/>
            <a:r>
              <a:rPr lang="ca-E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20B0604020202020204" charset="0"/>
                <a:cs typeface="Poppins" panose="020B0604020202020204" charset="0"/>
              </a:rPr>
              <a:t>Equip tècnic + Direcció UB</a:t>
            </a:r>
          </a:p>
        </p:txBody>
      </p:sp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FD9ED560-AAB1-4EBF-A4F8-D367D6B4B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787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sp>
        <p:nvSpPr>
          <p:cNvPr id="8" name="Google Shape;290;p26">
            <a:extLst>
              <a:ext uri="{FF2B5EF4-FFF2-40B4-BE49-F238E27FC236}">
                <a16:creationId xmlns:a16="http://schemas.microsoft.com/office/drawing/2014/main" id="{5F5EED11-6F0D-4152-83C9-2A986B190D4A}"/>
              </a:ext>
            </a:extLst>
          </p:cNvPr>
          <p:cNvSpPr txBox="1">
            <a:spLocks/>
          </p:cNvSpPr>
          <p:nvPr/>
        </p:nvSpPr>
        <p:spPr>
          <a:xfrm>
            <a:off x="2607418" y="981008"/>
            <a:ext cx="5368509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sz="3600" b="1" dirty="0">
                <a:latin typeface="Poppins" panose="020B0604020202020204" charset="0"/>
                <a:cs typeface="Poppins" panose="020B0604020202020204" charset="0"/>
              </a:rPr>
              <a:t>Difusió CVUB</a:t>
            </a:r>
          </a:p>
        </p:txBody>
      </p:sp>
      <p:sp>
        <p:nvSpPr>
          <p:cNvPr id="9" name="Google Shape;431;p37">
            <a:extLst>
              <a:ext uri="{FF2B5EF4-FFF2-40B4-BE49-F238E27FC236}">
                <a16:creationId xmlns:a16="http://schemas.microsoft.com/office/drawing/2014/main" id="{492987D8-6BBF-4716-B719-AC612060A70D}"/>
              </a:ext>
            </a:extLst>
          </p:cNvPr>
          <p:cNvSpPr txBox="1">
            <a:spLocks/>
          </p:cNvSpPr>
          <p:nvPr/>
        </p:nvSpPr>
        <p:spPr>
          <a:xfrm>
            <a:off x="2762035" y="1922461"/>
            <a:ext cx="4765691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878785"/>
              </a:buClr>
              <a:buFont typeface="Courier New" panose="02070309020205020404" pitchFamily="49" charset="0"/>
              <a:buChar char="o"/>
            </a:pP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Des de les Intranets UB</a:t>
            </a:r>
            <a:endParaRPr lang="es-ES" sz="16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buClr>
                <a:srgbClr val="878785"/>
              </a:buClr>
              <a:buFont typeface="Courier New" panose="02070309020205020404" pitchFamily="49" charset="0"/>
              <a:buChar char="o"/>
            </a:pP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Xarxes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socials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CRAI UB</a:t>
            </a:r>
          </a:p>
          <a:p>
            <a:pPr marL="285750" indent="-285750">
              <a:lnSpc>
                <a:spcPct val="150000"/>
              </a:lnSpc>
              <a:buClr>
                <a:srgbClr val="878785"/>
              </a:buClr>
              <a:buFont typeface="Courier New" panose="02070309020205020404" pitchFamily="49" charset="0"/>
              <a:buChar char="o"/>
            </a:pP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MUPIs</a:t>
            </a:r>
            <a:endParaRPr lang="es-ES" sz="18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buClr>
                <a:srgbClr val="878785"/>
              </a:buClr>
              <a:buFont typeface="Courier New" panose="02070309020205020404" pitchFamily="49" charset="0"/>
              <a:buChar char="o"/>
            </a:pP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Vídeos per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pantalles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de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Facultats</a:t>
            </a:r>
            <a:endParaRPr lang="es-ES" sz="18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buClr>
                <a:srgbClr val="878785"/>
              </a:buClr>
              <a:buFont typeface="Courier New" panose="02070309020205020404" pitchFamily="49" charset="0"/>
              <a:buChar char="o"/>
            </a:pP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Tarjetons</a:t>
            </a:r>
            <a:endParaRPr lang="es-ES" sz="18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buClr>
                <a:srgbClr val="878785"/>
              </a:buClr>
              <a:buFont typeface="Courier New" panose="02070309020205020404" pitchFamily="49" charset="0"/>
              <a:buChar char="o"/>
            </a:pP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Web institucional (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  <a:hlinkClick r:id="rId3"/>
              </a:rPr>
              <a:t>news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y 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  <a:hlinkClick r:id="rId4"/>
              </a:rPr>
              <a:t>vídeo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)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</p:txBody>
      </p:sp>
      <p:grpSp>
        <p:nvGrpSpPr>
          <p:cNvPr id="13" name="Google Shape;558;p39">
            <a:extLst>
              <a:ext uri="{FF2B5EF4-FFF2-40B4-BE49-F238E27FC236}">
                <a16:creationId xmlns:a16="http://schemas.microsoft.com/office/drawing/2014/main" id="{BC854412-ECE6-49D5-ACB0-97D290DF1732}"/>
              </a:ext>
            </a:extLst>
          </p:cNvPr>
          <p:cNvGrpSpPr/>
          <p:nvPr/>
        </p:nvGrpSpPr>
        <p:grpSpPr>
          <a:xfrm>
            <a:off x="1802243" y="1068681"/>
            <a:ext cx="383835" cy="363369"/>
            <a:chOff x="6618700" y="1635475"/>
            <a:chExt cx="456675" cy="432325"/>
          </a:xfrm>
        </p:grpSpPr>
        <p:sp>
          <p:nvSpPr>
            <p:cNvPr id="14" name="Google Shape;559;p39">
              <a:extLst>
                <a:ext uri="{FF2B5EF4-FFF2-40B4-BE49-F238E27FC236}">
                  <a16:creationId xmlns:a16="http://schemas.microsoft.com/office/drawing/2014/main" id="{5970EC71-1986-4AD8-8AD7-65CD6666782A}"/>
                </a:ext>
              </a:extLst>
            </p:cNvPr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60;p39">
              <a:extLst>
                <a:ext uri="{FF2B5EF4-FFF2-40B4-BE49-F238E27FC236}">
                  <a16:creationId xmlns:a16="http://schemas.microsoft.com/office/drawing/2014/main" id="{F3ED7FC8-509E-4D79-B6F5-89F540C5BD32}"/>
                </a:ext>
              </a:extLst>
            </p:cNvPr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61;p39">
              <a:extLst>
                <a:ext uri="{FF2B5EF4-FFF2-40B4-BE49-F238E27FC236}">
                  <a16:creationId xmlns:a16="http://schemas.microsoft.com/office/drawing/2014/main" id="{8AF0EEAB-9C65-49E8-A296-0BA137D8BBC7}"/>
                </a:ext>
              </a:extLst>
            </p:cNvPr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62;p39">
              <a:extLst>
                <a:ext uri="{FF2B5EF4-FFF2-40B4-BE49-F238E27FC236}">
                  <a16:creationId xmlns:a16="http://schemas.microsoft.com/office/drawing/2014/main" id="{71DF73C7-9652-45A7-BDD4-F24B434BC0D8}"/>
                </a:ext>
              </a:extLst>
            </p:cNvPr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63;p39">
              <a:extLst>
                <a:ext uri="{FF2B5EF4-FFF2-40B4-BE49-F238E27FC236}">
                  <a16:creationId xmlns:a16="http://schemas.microsoft.com/office/drawing/2014/main" id="{E1BD93F9-C3C1-4A96-90E4-853B48A8EA48}"/>
                </a:ext>
              </a:extLst>
            </p:cNvPr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5489F78E-F7C0-4190-B4D5-7326FF33B02F}"/>
              </a:ext>
            </a:extLst>
          </p:cNvPr>
          <p:cNvSpPr txBox="1"/>
          <p:nvPr/>
        </p:nvSpPr>
        <p:spPr>
          <a:xfrm>
            <a:off x="2607418" y="1607703"/>
            <a:ext cx="5705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latin typeface="Poppins" panose="020B0604020202020204" charset="0"/>
                <a:cs typeface="Poppins" panose="020B0604020202020204" charset="0"/>
              </a:rPr>
              <a:t>Disseny</a:t>
            </a:r>
            <a:r>
              <a:rPr lang="es-ES" sz="2000" b="1" dirty="0">
                <a:latin typeface="Poppins" panose="020B0604020202020204" charset="0"/>
                <a:cs typeface="Poppins" panose="020B0604020202020204" charset="0"/>
              </a:rPr>
              <a:t> de </a:t>
            </a:r>
            <a:r>
              <a:rPr lang="es-ES" sz="2000" b="1" dirty="0" err="1">
                <a:latin typeface="Poppins" panose="020B0604020202020204" charset="0"/>
                <a:cs typeface="Poppins" panose="020B0604020202020204" charset="0"/>
              </a:rPr>
              <a:t>campanya</a:t>
            </a:r>
            <a:r>
              <a:rPr lang="es-ES" sz="2000" b="1" dirty="0">
                <a:latin typeface="Poppins" panose="020B0604020202020204" charset="0"/>
                <a:cs typeface="Poppins" panose="020B0604020202020204" charset="0"/>
              </a:rPr>
              <a:t> de </a:t>
            </a:r>
            <a:r>
              <a:rPr lang="es-ES" sz="2000" b="1" dirty="0" err="1">
                <a:latin typeface="Poppins" panose="020B0604020202020204" charset="0"/>
                <a:cs typeface="Poppins" panose="020B0604020202020204" charset="0"/>
              </a:rPr>
              <a:t>difusió</a:t>
            </a:r>
            <a:endParaRPr lang="es-ES" sz="2000" b="1" dirty="0">
              <a:latin typeface="Poppins" panose="020B0604020202020204" charset="0"/>
              <a:cs typeface="Poppins" panose="020B0604020202020204" charset="0"/>
            </a:endParaRPr>
          </a:p>
          <a:p>
            <a:endParaRPr lang="ca-ES" sz="2000" b="1" dirty="0"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19" name="Imagen 18" descr="Texto&#10;&#10;Descripción generada automáticamente">
            <a:extLst>
              <a:ext uri="{FF2B5EF4-FFF2-40B4-BE49-F238E27FC236}">
                <a16:creationId xmlns:a16="http://schemas.microsoft.com/office/drawing/2014/main" id="{4CF9085D-BB74-47F6-A255-365ED05F8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sp>
        <p:nvSpPr>
          <p:cNvPr id="20" name="Sol 19">
            <a:extLst>
              <a:ext uri="{FF2B5EF4-FFF2-40B4-BE49-F238E27FC236}">
                <a16:creationId xmlns:a16="http://schemas.microsoft.com/office/drawing/2014/main" id="{55AAE5B6-2EB2-4638-852F-50983A6F8E75}"/>
              </a:ext>
            </a:extLst>
          </p:cNvPr>
          <p:cNvSpPr/>
          <p:nvPr/>
        </p:nvSpPr>
        <p:spPr>
          <a:xfrm>
            <a:off x="2427418" y="1703284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895981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sp>
        <p:nvSpPr>
          <p:cNvPr id="8" name="Google Shape;290;p26">
            <a:extLst>
              <a:ext uri="{FF2B5EF4-FFF2-40B4-BE49-F238E27FC236}">
                <a16:creationId xmlns:a16="http://schemas.microsoft.com/office/drawing/2014/main" id="{5F5EED11-6F0D-4152-83C9-2A986B190D4A}"/>
              </a:ext>
            </a:extLst>
          </p:cNvPr>
          <p:cNvSpPr txBox="1">
            <a:spLocks/>
          </p:cNvSpPr>
          <p:nvPr/>
        </p:nvSpPr>
        <p:spPr>
          <a:xfrm>
            <a:off x="2451554" y="730686"/>
            <a:ext cx="5368509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sz="3600" b="1" dirty="0">
                <a:latin typeface="Poppins" panose="020B0604020202020204" charset="0"/>
                <a:cs typeface="Poppins" panose="020B0604020202020204" charset="0"/>
              </a:rPr>
              <a:t>Formació en CVUB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D5436FD-5B6D-4157-BAEA-FEEB8FC912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32312" y="1061373"/>
            <a:ext cx="377985" cy="377985"/>
          </a:xfrm>
          <a:prstGeom prst="rect">
            <a:avLst/>
          </a:prstGeom>
        </p:spPr>
      </p:pic>
      <p:sp>
        <p:nvSpPr>
          <p:cNvPr id="13" name="Google Shape;431;p37">
            <a:extLst>
              <a:ext uri="{FF2B5EF4-FFF2-40B4-BE49-F238E27FC236}">
                <a16:creationId xmlns:a16="http://schemas.microsoft.com/office/drawing/2014/main" id="{EDD5F499-E552-46F8-A09C-78443368BE61}"/>
              </a:ext>
            </a:extLst>
          </p:cNvPr>
          <p:cNvSpPr txBox="1">
            <a:spLocks/>
          </p:cNvSpPr>
          <p:nvPr/>
        </p:nvSpPr>
        <p:spPr>
          <a:xfrm>
            <a:off x="2388427" y="1091221"/>
            <a:ext cx="6345578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878785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latin typeface="Poppins"/>
                <a:cs typeface="Poppins"/>
                <a:hlinkClick r:id="rId4"/>
              </a:rPr>
              <a:t>PMFs al Portal del Campus Virtual UB</a:t>
            </a:r>
            <a:br>
              <a:rPr lang="en-US" sz="1800" dirty="0">
                <a:latin typeface="Poppins" panose="020B0604020202020204" charset="0"/>
                <a:cs typeface="Poppins" panose="020B0604020202020204" charset="0"/>
              </a:rPr>
            </a:br>
            <a:r>
              <a:rPr lang="en-US" sz="1800" dirty="0">
                <a:latin typeface="Poppins"/>
                <a:cs typeface="Poppins"/>
              </a:rPr>
              <a:t>(http://www.ub.edu/campusvirtualub)</a:t>
            </a:r>
          </a:p>
          <a:p>
            <a:pPr marL="285750" indent="-285750">
              <a:lnSpc>
                <a:spcPct val="150000"/>
              </a:lnSpc>
              <a:buClr>
                <a:srgbClr val="878785"/>
              </a:buClr>
              <a:buFont typeface="Courier New" panose="02070309020205020404" pitchFamily="49" charset="0"/>
              <a:buChar char="o"/>
            </a:pPr>
            <a:r>
              <a:rPr lang="es-ES" sz="1800" dirty="0" err="1">
                <a:latin typeface="Poppins"/>
                <a:cs typeface="Poppins"/>
                <a:hlinkClick r:id="rId5"/>
              </a:rPr>
              <a:t>Curs</a:t>
            </a:r>
            <a:r>
              <a:rPr lang="es-ES" sz="1800" dirty="0">
                <a:latin typeface="Poppins"/>
                <a:cs typeface="Poppins"/>
                <a:hlinkClick r:id="rId5"/>
              </a:rPr>
              <a:t> on-line </a:t>
            </a:r>
            <a:r>
              <a:rPr lang="es-ES" sz="1800" dirty="0" err="1">
                <a:latin typeface="Poppins"/>
                <a:cs typeface="Poppins"/>
                <a:hlinkClick r:id="rId5"/>
              </a:rPr>
              <a:t>d’autoformació</a:t>
            </a:r>
            <a:r>
              <a:rPr lang="es-ES" sz="1800" dirty="0">
                <a:latin typeface="Poppins"/>
                <a:cs typeface="Poppins"/>
              </a:rPr>
              <a:t> </a:t>
            </a:r>
            <a:r>
              <a:rPr lang="es-ES" sz="1600" dirty="0">
                <a:latin typeface="Poppins"/>
                <a:cs typeface="Poppins"/>
              </a:rPr>
              <a:t> </a:t>
            </a:r>
            <a:br>
              <a:rPr lang="es-ES" sz="1600" dirty="0">
                <a:latin typeface="Poppins"/>
                <a:cs typeface="Poppins"/>
              </a:rPr>
            </a:br>
            <a:r>
              <a:rPr lang="es-ES" sz="1600" dirty="0">
                <a:latin typeface="Poppins"/>
                <a:cs typeface="Poppins"/>
              </a:rPr>
              <a:t>usuario: </a:t>
            </a:r>
            <a:r>
              <a:rPr lang="ca-ES" sz="1600" b="1" dirty="0">
                <a:solidFill>
                  <a:srgbClr val="0070C0"/>
                </a:solidFill>
              </a:rPr>
              <a:t>tp000023 </a:t>
            </a:r>
            <a:r>
              <a:rPr lang="ca-ES" sz="1600" b="1" dirty="0">
                <a:solidFill>
                  <a:schemeClr val="tx1"/>
                </a:solidFill>
              </a:rPr>
              <a:t>/</a:t>
            </a:r>
            <a:r>
              <a:rPr lang="ca-ES" sz="1600" b="1" dirty="0">
                <a:solidFill>
                  <a:srgbClr val="0070C0"/>
                </a:solidFill>
              </a:rPr>
              <a:t> </a:t>
            </a:r>
            <a:r>
              <a:rPr lang="ca-ES" sz="1600" dirty="0" err="1">
                <a:latin typeface="Poppins"/>
                <a:cs typeface="Poppins"/>
              </a:rPr>
              <a:t>passwd</a:t>
            </a:r>
            <a:r>
              <a:rPr lang="ca-ES" sz="1600" dirty="0">
                <a:latin typeface="Poppins"/>
                <a:cs typeface="Poppins"/>
              </a:rPr>
              <a:t>: </a:t>
            </a:r>
            <a:r>
              <a:rPr lang="ca-ES" sz="1600" b="1" dirty="0">
                <a:solidFill>
                  <a:srgbClr val="0070C0"/>
                </a:solidFill>
              </a:rPr>
              <a:t>C_0abc52</a:t>
            </a:r>
            <a:endParaRPr lang="es-ES" sz="1600" b="1" dirty="0">
              <a:solidFill>
                <a:srgbClr val="0070C0"/>
              </a:solidFill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150000"/>
              </a:lnSpc>
              <a:buClr>
                <a:srgbClr val="878785"/>
              </a:buClr>
            </a:pPr>
            <a:r>
              <a:rPr lang="es-ES" sz="2000" dirty="0" err="1">
                <a:latin typeface="Poppins"/>
                <a:cs typeface="Poppins"/>
              </a:rPr>
              <a:t>Com</a:t>
            </a:r>
            <a:r>
              <a:rPr lang="es-ES" sz="2000" dirty="0">
                <a:latin typeface="Poppins"/>
                <a:cs typeface="Poppins"/>
              </a:rPr>
              <a:t> </a:t>
            </a:r>
            <a:r>
              <a:rPr lang="es-ES" sz="2000" dirty="0" err="1">
                <a:latin typeface="Poppins"/>
                <a:cs typeface="Poppins"/>
              </a:rPr>
              <a:t>serveis</a:t>
            </a:r>
            <a:r>
              <a:rPr lang="es-ES" sz="2000" dirty="0">
                <a:latin typeface="Poppins"/>
                <a:cs typeface="Poppins"/>
              </a:rPr>
              <a:t> </a:t>
            </a:r>
            <a:r>
              <a:rPr lang="es-ES" sz="2000" dirty="0" err="1">
                <a:latin typeface="Poppins"/>
                <a:cs typeface="Poppins"/>
              </a:rPr>
              <a:t>habituals</a:t>
            </a:r>
            <a:r>
              <a:rPr lang="es-ES" sz="2000" dirty="0">
                <a:latin typeface="Poppins"/>
                <a:cs typeface="Poppins"/>
              </a:rPr>
              <a:t>:</a:t>
            </a:r>
          </a:p>
          <a:p>
            <a:pPr marL="285750" lvl="4" indent="-285750">
              <a:lnSpc>
                <a:spcPct val="150000"/>
              </a:lnSpc>
              <a:buClr>
                <a:srgbClr val="878785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latin typeface="Poppins"/>
                <a:cs typeface="Poppins"/>
              </a:rPr>
              <a:t>Sessions </a:t>
            </a:r>
            <a:r>
              <a:rPr lang="en-US" sz="1800" dirty="0" err="1">
                <a:latin typeface="Poppins"/>
                <a:cs typeface="Poppins"/>
              </a:rPr>
              <a:t>presencials</a:t>
            </a:r>
            <a:r>
              <a:rPr lang="en-US" sz="1800" dirty="0">
                <a:latin typeface="Poppins"/>
                <a:cs typeface="Poppins"/>
              </a:rPr>
              <a:t> </a:t>
            </a:r>
            <a:r>
              <a:rPr lang="en-US" sz="1600" dirty="0">
                <a:latin typeface="Poppins"/>
                <a:cs typeface="Poppins"/>
              </a:rPr>
              <a:t>(</a:t>
            </a:r>
            <a:r>
              <a:rPr lang="es-ES" sz="1600" dirty="0">
                <a:latin typeface="Poppins"/>
                <a:cs typeface="Poppins"/>
              </a:rPr>
              <a:t>taller </a:t>
            </a:r>
            <a:r>
              <a:rPr lang="es-ES" sz="1600" dirty="0" err="1">
                <a:latin typeface="Poppins"/>
                <a:cs typeface="Poppins"/>
              </a:rPr>
              <a:t>pràctic</a:t>
            </a:r>
            <a:r>
              <a:rPr lang="es-ES" sz="1600" dirty="0">
                <a:latin typeface="Poppins"/>
                <a:cs typeface="Poppins"/>
              </a:rPr>
              <a:t> des de</a:t>
            </a:r>
            <a:br>
              <a:rPr lang="es-ES" sz="1600" dirty="0">
                <a:latin typeface="Poppins"/>
                <a:cs typeface="Poppins"/>
              </a:rPr>
            </a:br>
            <a:r>
              <a:rPr lang="es-ES" sz="1600" dirty="0">
                <a:latin typeface="Poppins"/>
                <a:cs typeface="Poppins"/>
              </a:rPr>
              <a:t>CRAI-</a:t>
            </a:r>
            <a:r>
              <a:rPr lang="es-ES" sz="1600" dirty="0" err="1">
                <a:latin typeface="Poppins"/>
                <a:cs typeface="Poppins"/>
              </a:rPr>
              <a:t>Bibs</a:t>
            </a:r>
            <a:r>
              <a:rPr lang="es-ES" sz="1600" dirty="0">
                <a:latin typeface="Poppins"/>
                <a:cs typeface="Poppins"/>
              </a:rPr>
              <a:t>. i USD)</a:t>
            </a:r>
            <a:endParaRPr lang="es-ES" sz="1800" dirty="0">
              <a:latin typeface="Poppins"/>
              <a:cs typeface="Poppins"/>
            </a:endParaRPr>
          </a:p>
          <a:p>
            <a:pPr marL="285750" lvl="1" indent="-285750">
              <a:lnSpc>
                <a:spcPct val="150000"/>
              </a:lnSpc>
              <a:buClr>
                <a:srgbClr val="878785"/>
              </a:buClr>
              <a:buFont typeface="Courier New" panose="02070309020205020404" pitchFamily="49" charset="0"/>
              <a:buChar char="o"/>
            </a:pPr>
            <a:r>
              <a:rPr lang="es-ES" sz="1800" dirty="0">
                <a:latin typeface="Poppins"/>
                <a:cs typeface="Poppins"/>
              </a:rPr>
              <a:t>Cursos ICE </a:t>
            </a:r>
            <a:r>
              <a:rPr lang="es-ES" sz="1600" dirty="0">
                <a:latin typeface="Poppins"/>
                <a:cs typeface="Poppins"/>
              </a:rPr>
              <a:t>(</a:t>
            </a:r>
            <a:r>
              <a:rPr lang="es-ES" sz="1600" dirty="0" err="1">
                <a:latin typeface="Poppins"/>
                <a:cs typeface="Poppins"/>
              </a:rPr>
              <a:t>avançats</a:t>
            </a:r>
            <a:r>
              <a:rPr lang="es-ES" sz="1600" dirty="0">
                <a:latin typeface="Poppins"/>
                <a:cs typeface="Poppins"/>
              </a:rPr>
              <a:t>/</a:t>
            </a:r>
            <a:r>
              <a:rPr lang="es-ES" sz="1600" dirty="0" err="1">
                <a:latin typeface="Poppins"/>
                <a:cs typeface="Poppins"/>
              </a:rPr>
              <a:t>metodològics</a:t>
            </a:r>
            <a:r>
              <a:rPr lang="es-ES" sz="1600" dirty="0">
                <a:latin typeface="Poppins"/>
                <a:cs typeface="Poppins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14" name="Imagen 13" descr="Imagen que contiene interior&#10;&#10;Descripción generada con confianza alta">
            <a:extLst>
              <a:ext uri="{FF2B5EF4-FFF2-40B4-BE49-F238E27FC236}">
                <a16:creationId xmlns:a16="http://schemas.microsoft.com/office/drawing/2014/main" id="{795AD05F-1D17-4EF2-A6AF-22FF6D7247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0713" y="2334167"/>
            <a:ext cx="595258" cy="595258"/>
          </a:xfrm>
          <a:prstGeom prst="rect">
            <a:avLst/>
          </a:prstGeom>
        </p:spPr>
      </p:pic>
      <p:pic>
        <p:nvPicPr>
          <p:cNvPr id="15" name="Imagen 14" descr="Texto&#10;&#10;Descripción generada automáticamente">
            <a:extLst>
              <a:ext uri="{FF2B5EF4-FFF2-40B4-BE49-F238E27FC236}">
                <a16:creationId xmlns:a16="http://schemas.microsoft.com/office/drawing/2014/main" id="{CE7EDF64-1622-47A6-BEDB-097674D7FB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  <p:sp>
        <p:nvSpPr>
          <p:cNvPr id="8" name="Google Shape;290;p26">
            <a:extLst>
              <a:ext uri="{FF2B5EF4-FFF2-40B4-BE49-F238E27FC236}">
                <a16:creationId xmlns:a16="http://schemas.microsoft.com/office/drawing/2014/main" id="{5F5EED11-6F0D-4152-83C9-2A986B190D4A}"/>
              </a:ext>
            </a:extLst>
          </p:cNvPr>
          <p:cNvSpPr txBox="1">
            <a:spLocks/>
          </p:cNvSpPr>
          <p:nvPr/>
        </p:nvSpPr>
        <p:spPr>
          <a:xfrm>
            <a:off x="2644528" y="981008"/>
            <a:ext cx="5368509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a-ES" sz="3600" b="1" dirty="0">
                <a:latin typeface="Poppins" panose="020B0604020202020204" charset="0"/>
                <a:cs typeface="Poppins" panose="020B0604020202020204" charset="0"/>
              </a:rPr>
              <a:t>Suport CVUB</a:t>
            </a:r>
          </a:p>
        </p:txBody>
      </p:sp>
      <p:sp>
        <p:nvSpPr>
          <p:cNvPr id="9" name="Google Shape;431;p37">
            <a:extLst>
              <a:ext uri="{FF2B5EF4-FFF2-40B4-BE49-F238E27FC236}">
                <a16:creationId xmlns:a16="http://schemas.microsoft.com/office/drawing/2014/main" id="{492987D8-6BBF-4716-B719-AC612060A70D}"/>
              </a:ext>
            </a:extLst>
          </p:cNvPr>
          <p:cNvSpPr txBox="1">
            <a:spLocks/>
          </p:cNvSpPr>
          <p:nvPr/>
        </p:nvSpPr>
        <p:spPr>
          <a:xfrm>
            <a:off x="2454486" y="1719938"/>
            <a:ext cx="4924019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878785"/>
              </a:buClr>
              <a:buFont typeface="Courier New" panose="02070309020205020404" pitchFamily="49" charset="0"/>
              <a:buChar char="o"/>
            </a:pPr>
            <a:r>
              <a:rPr lang="es-ES" sz="1800" dirty="0" err="1">
                <a:latin typeface="Poppins"/>
                <a:cs typeface="Poppins"/>
                <a:hlinkClick r:id="rId3"/>
              </a:rPr>
              <a:t>Servei</a:t>
            </a:r>
            <a:r>
              <a:rPr lang="es-ES" sz="1800" dirty="0">
                <a:latin typeface="Poppins"/>
                <a:cs typeface="Poppins"/>
                <a:hlinkClick r:id="rId3"/>
              </a:rPr>
              <a:t> </a:t>
            </a:r>
            <a:r>
              <a:rPr lang="es-ES" sz="1800" dirty="0" err="1">
                <a:latin typeface="Poppins"/>
                <a:cs typeface="Poppins"/>
                <a:hlinkClick r:id="rId3"/>
              </a:rPr>
              <a:t>d’Atenció</a:t>
            </a:r>
            <a:r>
              <a:rPr lang="es-ES" sz="1800" dirty="0">
                <a:latin typeface="Poppins"/>
                <a:cs typeface="Poppins"/>
                <a:hlinkClick r:id="rId3"/>
              </a:rPr>
              <a:t> a </a:t>
            </a:r>
            <a:r>
              <a:rPr lang="es-ES" sz="1800" dirty="0" err="1">
                <a:latin typeface="Poppins"/>
                <a:cs typeface="Poppins"/>
                <a:hlinkClick r:id="rId3"/>
              </a:rPr>
              <a:t>Usuaris</a:t>
            </a:r>
            <a:r>
              <a:rPr lang="es-ES" sz="1800" dirty="0">
                <a:latin typeface="Poppins"/>
                <a:cs typeface="Poppins"/>
              </a:rPr>
              <a:t> (en </a:t>
            </a:r>
            <a:r>
              <a:rPr lang="es-ES" sz="1800" dirty="0" err="1">
                <a:latin typeface="Poppins"/>
                <a:cs typeface="Poppins"/>
              </a:rPr>
              <a:t>línia</a:t>
            </a:r>
            <a:r>
              <a:rPr lang="es-ES" sz="1800" dirty="0">
                <a:latin typeface="Poppins"/>
                <a:cs typeface="Poppins"/>
              </a:rPr>
              <a:t>)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878785"/>
              </a:buClr>
              <a:buFont typeface="Courier New" panose="02070309020205020404" pitchFamily="49" charset="0"/>
              <a:buChar char="o"/>
            </a:pPr>
            <a:r>
              <a:rPr lang="es-ES" sz="1800" dirty="0" err="1">
                <a:latin typeface="Poppins"/>
                <a:cs typeface="Poppins"/>
              </a:rPr>
              <a:t>Suport</a:t>
            </a:r>
            <a:r>
              <a:rPr lang="es-ES" sz="1800" dirty="0">
                <a:latin typeface="Poppins"/>
                <a:cs typeface="Poppins"/>
              </a:rPr>
              <a:t> presencial i </a:t>
            </a:r>
            <a:r>
              <a:rPr lang="es-ES" sz="1800" dirty="0" err="1">
                <a:latin typeface="Poppins"/>
                <a:cs typeface="Poppins"/>
              </a:rPr>
              <a:t>telefònic</a:t>
            </a:r>
            <a:r>
              <a:rPr lang="es-ES" sz="1800" dirty="0">
                <a:latin typeface="Poppins"/>
                <a:cs typeface="Poppins"/>
              </a:rPr>
              <a:t> des de </a:t>
            </a:r>
            <a:r>
              <a:rPr lang="es-ES" sz="1800" dirty="0">
                <a:latin typeface="Poppins"/>
                <a:cs typeface="Poppins"/>
                <a:hlinkClick r:id="rId4"/>
              </a:rPr>
              <a:t>CRAI PSD-</a:t>
            </a:r>
            <a:r>
              <a:rPr lang="es-ES" sz="1800" dirty="0" err="1">
                <a:latin typeface="Poppins"/>
                <a:cs typeface="Poppins"/>
                <a:hlinkClick r:id="rId4"/>
              </a:rPr>
              <a:t>Bibs</a:t>
            </a:r>
            <a:r>
              <a:rPr lang="es-ES" sz="1800" dirty="0">
                <a:latin typeface="Poppins"/>
                <a:cs typeface="Poppins"/>
              </a:rPr>
              <a:t>. i </a:t>
            </a:r>
            <a:r>
              <a:rPr lang="es-ES" sz="1800" dirty="0">
                <a:latin typeface="Poppins"/>
                <a:cs typeface="Poppins"/>
                <a:hlinkClick r:id="rId5"/>
              </a:rPr>
              <a:t>USD</a:t>
            </a:r>
            <a:endParaRPr lang="es-ES" sz="1600" dirty="0">
              <a:latin typeface="Poppins"/>
              <a:cs typeface="Poppins"/>
            </a:endParaRPr>
          </a:p>
          <a:p>
            <a:pPr marL="285750" indent="-285750">
              <a:lnSpc>
                <a:spcPct val="150000"/>
              </a:lnSpc>
              <a:buClr>
                <a:srgbClr val="878785"/>
              </a:buClr>
              <a:buFont typeface="Courier New" panose="02070309020205020404" pitchFamily="49" charset="0"/>
              <a:buChar char="o"/>
            </a:pPr>
            <a:r>
              <a:rPr lang="es-ES" sz="1800" dirty="0" err="1">
                <a:latin typeface="Poppins"/>
                <a:cs typeface="Poppins"/>
              </a:rPr>
              <a:t>Assessorament</a:t>
            </a:r>
            <a:r>
              <a:rPr lang="es-ES" sz="1800" dirty="0">
                <a:latin typeface="Poppins"/>
                <a:cs typeface="Poppins"/>
              </a:rPr>
              <a:t> </a:t>
            </a:r>
            <a:r>
              <a:rPr lang="es-ES" sz="1800" dirty="0" err="1">
                <a:latin typeface="Poppins"/>
                <a:cs typeface="Poppins"/>
                <a:hlinkClick r:id="rId5"/>
              </a:rPr>
              <a:t>Unitat</a:t>
            </a:r>
            <a:r>
              <a:rPr lang="es-ES" sz="1800" dirty="0">
                <a:latin typeface="Poppins"/>
                <a:cs typeface="Poppins"/>
                <a:hlinkClick r:id="rId5"/>
              </a:rPr>
              <a:t> </a:t>
            </a:r>
            <a:r>
              <a:rPr lang="es-ES" sz="1800" dirty="0" err="1">
                <a:latin typeface="Poppins"/>
                <a:cs typeface="Poppins"/>
                <a:hlinkClick r:id="rId5"/>
              </a:rPr>
              <a:t>Docència</a:t>
            </a:r>
            <a:r>
              <a:rPr lang="es-ES" sz="1800" dirty="0">
                <a:latin typeface="Poppins"/>
                <a:cs typeface="Poppins"/>
                <a:hlinkClick r:id="rId5"/>
              </a:rPr>
              <a:t> CRAI</a:t>
            </a:r>
            <a:endParaRPr lang="es-ES" sz="1800" dirty="0">
              <a:latin typeface="Poppins" panose="020B0604020202020204" charset="0"/>
              <a:cs typeface="Poppins" panose="020B0604020202020204" charset="0"/>
              <a:hlinkClick r:id="rId5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878785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latin typeface="Poppins"/>
                <a:cs typeface="Poppins"/>
              </a:rPr>
              <a:t>Portal TÀCTIC (</a:t>
            </a:r>
            <a:r>
              <a:rPr lang="en-US" sz="1800" dirty="0">
                <a:latin typeface="Poppins"/>
                <a:cs typeface="Poppins"/>
                <a:hlinkClick r:id="rId6"/>
              </a:rPr>
              <a:t>docenciacrai.ub.edu</a:t>
            </a:r>
            <a:r>
              <a:rPr lang="en-US" sz="1800" dirty="0">
                <a:latin typeface="Poppins"/>
                <a:cs typeface="Poppins"/>
              </a:rPr>
              <a:t>) </a:t>
            </a: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</p:txBody>
      </p:sp>
      <p:grpSp>
        <p:nvGrpSpPr>
          <p:cNvPr id="13" name="Google Shape;558;p39">
            <a:extLst>
              <a:ext uri="{FF2B5EF4-FFF2-40B4-BE49-F238E27FC236}">
                <a16:creationId xmlns:a16="http://schemas.microsoft.com/office/drawing/2014/main" id="{BC854412-ECE6-49D5-ACB0-97D290DF1732}"/>
              </a:ext>
            </a:extLst>
          </p:cNvPr>
          <p:cNvGrpSpPr/>
          <p:nvPr/>
        </p:nvGrpSpPr>
        <p:grpSpPr>
          <a:xfrm>
            <a:off x="1802243" y="1068681"/>
            <a:ext cx="383835" cy="363369"/>
            <a:chOff x="6618700" y="1635475"/>
            <a:chExt cx="456675" cy="432325"/>
          </a:xfrm>
        </p:grpSpPr>
        <p:sp>
          <p:nvSpPr>
            <p:cNvPr id="14" name="Google Shape;559;p39">
              <a:extLst>
                <a:ext uri="{FF2B5EF4-FFF2-40B4-BE49-F238E27FC236}">
                  <a16:creationId xmlns:a16="http://schemas.microsoft.com/office/drawing/2014/main" id="{5970EC71-1986-4AD8-8AD7-65CD6666782A}"/>
                </a:ext>
              </a:extLst>
            </p:cNvPr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Google Shape;560;p39">
              <a:extLst>
                <a:ext uri="{FF2B5EF4-FFF2-40B4-BE49-F238E27FC236}">
                  <a16:creationId xmlns:a16="http://schemas.microsoft.com/office/drawing/2014/main" id="{F3ED7FC8-509E-4D79-B6F5-89F540C5BD32}"/>
                </a:ext>
              </a:extLst>
            </p:cNvPr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Google Shape;561;p39">
              <a:extLst>
                <a:ext uri="{FF2B5EF4-FFF2-40B4-BE49-F238E27FC236}">
                  <a16:creationId xmlns:a16="http://schemas.microsoft.com/office/drawing/2014/main" id="{8AF0EEAB-9C65-49E8-A296-0BA137D8BBC7}"/>
                </a:ext>
              </a:extLst>
            </p:cNvPr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Google Shape;562;p39">
              <a:extLst>
                <a:ext uri="{FF2B5EF4-FFF2-40B4-BE49-F238E27FC236}">
                  <a16:creationId xmlns:a16="http://schemas.microsoft.com/office/drawing/2014/main" id="{71DF73C7-9652-45A7-BDD4-F24B434BC0D8}"/>
                </a:ext>
              </a:extLst>
            </p:cNvPr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Google Shape;563;p39">
              <a:extLst>
                <a:ext uri="{FF2B5EF4-FFF2-40B4-BE49-F238E27FC236}">
                  <a16:creationId xmlns:a16="http://schemas.microsoft.com/office/drawing/2014/main" id="{E1BD93F9-C3C1-4A96-90E4-853B48A8EA48}"/>
                </a:ext>
              </a:extLst>
            </p:cNvPr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9" name="Imagen 18" descr="Texto&#10;&#10;Descripción generada automáticamente">
            <a:extLst>
              <a:ext uri="{FF2B5EF4-FFF2-40B4-BE49-F238E27FC236}">
                <a16:creationId xmlns:a16="http://schemas.microsoft.com/office/drawing/2014/main" id="{4D21C867-6912-47E1-A323-9D6E349D58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058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ctrTitle"/>
          </p:nvPr>
        </p:nvSpPr>
        <p:spPr>
          <a:xfrm>
            <a:off x="2037935" y="3094240"/>
            <a:ext cx="506813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Situació</a:t>
            </a:r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excepcional </a:t>
            </a:r>
            <a:r>
              <a:rPr lang="es-E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pandèmia</a:t>
            </a:r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COVID-19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Google Shape;177;p17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 dirty="0">
              <a:solidFill>
                <a:srgbClr val="FFFFFF"/>
              </a:solidFill>
            </a:endParaRPr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F85B7E64-F0DF-44BD-8389-BB105D1417B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54DD7F47-8153-4CF7-814C-26F3670B7C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528"/>
          <a:stretch/>
        </p:blipFill>
        <p:spPr>
          <a:xfrm>
            <a:off x="1014101" y="696523"/>
            <a:ext cx="1447054" cy="1402772"/>
          </a:xfrm>
          <a:prstGeom prst="rect">
            <a:avLst/>
          </a:prstGeom>
        </p:spPr>
      </p:pic>
      <p:sp>
        <p:nvSpPr>
          <p:cNvPr id="7" name="Google Shape;686;p39">
            <a:extLst>
              <a:ext uri="{FF2B5EF4-FFF2-40B4-BE49-F238E27FC236}">
                <a16:creationId xmlns:a16="http://schemas.microsoft.com/office/drawing/2014/main" id="{B48DD902-0E81-4886-8E44-C5D118FD3D29}"/>
              </a:ext>
            </a:extLst>
          </p:cNvPr>
          <p:cNvSpPr/>
          <p:nvPr/>
        </p:nvSpPr>
        <p:spPr>
          <a:xfrm>
            <a:off x="6833952" y="3252476"/>
            <a:ext cx="1663278" cy="79846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76200" cap="rnd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94032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sp>
        <p:nvSpPr>
          <p:cNvPr id="8" name="Google Shape;290;p26">
            <a:extLst>
              <a:ext uri="{FF2B5EF4-FFF2-40B4-BE49-F238E27FC236}">
                <a16:creationId xmlns:a16="http://schemas.microsoft.com/office/drawing/2014/main" id="{5F5EED11-6F0D-4152-83C9-2A986B190D4A}"/>
              </a:ext>
            </a:extLst>
          </p:cNvPr>
          <p:cNvSpPr txBox="1">
            <a:spLocks/>
          </p:cNvSpPr>
          <p:nvPr/>
        </p:nvSpPr>
        <p:spPr>
          <a:xfrm>
            <a:off x="2346760" y="1387020"/>
            <a:ext cx="5948457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600" b="1" dirty="0" err="1">
                <a:latin typeface="Poppins" panose="020B0604020202020204" charset="0"/>
                <a:cs typeface="Poppins" panose="020B0604020202020204" charset="0"/>
              </a:rPr>
              <a:t>Docència</a:t>
            </a:r>
            <a:r>
              <a:rPr lang="es-ES" sz="3600" b="1" dirty="0">
                <a:latin typeface="Poppins" panose="020B0604020202020204" charset="0"/>
                <a:cs typeface="Poppins" panose="020B0604020202020204" charset="0"/>
              </a:rPr>
              <a:t> no presencial</a:t>
            </a:r>
          </a:p>
          <a:p>
            <a:r>
              <a:rPr lang="ca-ES" sz="1800" b="1" dirty="0">
                <a:latin typeface="Poppins" panose="020B0604020202020204" charset="0"/>
                <a:cs typeface="Poppins" panose="020B0604020202020204" charset="0"/>
              </a:rPr>
              <a:t> (Març – Juliol 2020)</a:t>
            </a:r>
          </a:p>
        </p:txBody>
      </p:sp>
      <p:sp>
        <p:nvSpPr>
          <p:cNvPr id="9" name="Google Shape;431;p37">
            <a:extLst>
              <a:ext uri="{FF2B5EF4-FFF2-40B4-BE49-F238E27FC236}">
                <a16:creationId xmlns:a16="http://schemas.microsoft.com/office/drawing/2014/main" id="{492987D8-6BBF-4716-B719-AC612060A70D}"/>
              </a:ext>
            </a:extLst>
          </p:cNvPr>
          <p:cNvSpPr txBox="1">
            <a:spLocks/>
          </p:cNvSpPr>
          <p:nvPr/>
        </p:nvSpPr>
        <p:spPr>
          <a:xfrm>
            <a:off x="1606524" y="1893611"/>
            <a:ext cx="6482357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Tota la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docència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passa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a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fer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-se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dins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del Campus Virtual UB:</a:t>
            </a:r>
          </a:p>
          <a:p>
            <a:pPr marL="285750" indent="-285750">
              <a:spcBef>
                <a:spcPts val="600"/>
              </a:spcBef>
              <a:buClr>
                <a:srgbClr val="878785"/>
              </a:buClr>
              <a:buFont typeface="Courier New" panose="02070309020205020404" pitchFamily="49" charset="0"/>
              <a:buChar char="o"/>
            </a:pP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El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servei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de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suport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a la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docència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del CRAI es decreta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com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a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servei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crític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(14 de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març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)</a:t>
            </a:r>
          </a:p>
          <a:p>
            <a:pPr marL="285750" indent="-285750">
              <a:spcBef>
                <a:spcPts val="600"/>
              </a:spcBef>
              <a:buClr>
                <a:srgbClr val="878785"/>
              </a:buClr>
              <a:buFont typeface="Courier New" panose="02070309020205020404" pitchFamily="49" charset="0"/>
              <a:buChar char="o"/>
            </a:pP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El CRAI crea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tots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els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cursos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necessaris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manualment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(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més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de 11500) i gestiona les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altes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d’usuaris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necessàries</a:t>
            </a:r>
            <a:endParaRPr lang="es-ES" sz="16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spcBef>
                <a:spcPts val="600"/>
              </a:spcBef>
              <a:buClr>
                <a:srgbClr val="878785"/>
              </a:buClr>
              <a:buFont typeface="Courier New" panose="02070309020205020404" pitchFamily="49" charset="0"/>
              <a:buChar char="o"/>
            </a:pP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S’implementa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600" b="1" dirty="0">
                <a:latin typeface="Poppins" panose="020B0604020202020204" charset="0"/>
                <a:cs typeface="Poppins" panose="020B0604020202020204" charset="0"/>
              </a:rPr>
              <a:t>BB </a:t>
            </a:r>
            <a:r>
              <a:rPr lang="es-ES" sz="1600" b="1" dirty="0" err="1">
                <a:latin typeface="Poppins" panose="020B0604020202020204" charset="0"/>
                <a:cs typeface="Poppins" panose="020B0604020202020204" charset="0"/>
              </a:rPr>
              <a:t>Collaborate</a:t>
            </a:r>
            <a:r>
              <a:rPr lang="es-ES" sz="1600" b="1" dirty="0">
                <a:latin typeface="Poppins" panose="020B0604020202020204" charset="0"/>
                <a:cs typeface="Poppins" panose="020B0604020202020204" charset="0"/>
              </a:rPr>
              <a:t> per a </a:t>
            </a:r>
            <a:r>
              <a:rPr lang="es-ES" sz="1600" b="1" dirty="0" err="1">
                <a:latin typeface="Poppins" panose="020B0604020202020204" charset="0"/>
                <a:cs typeface="Poppins" panose="020B0604020202020204" charset="0"/>
              </a:rPr>
              <a:t>fer</a:t>
            </a:r>
            <a:r>
              <a:rPr lang="es-ES" sz="1600" b="1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600" b="1" dirty="0" err="1">
                <a:latin typeface="Poppins" panose="020B0604020202020204" charset="0"/>
                <a:cs typeface="Poppins" panose="020B0604020202020204" charset="0"/>
              </a:rPr>
              <a:t>classes</a:t>
            </a:r>
            <a:r>
              <a:rPr lang="es-ES" sz="1600" b="1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600" b="1" dirty="0" err="1">
                <a:latin typeface="Poppins" panose="020B0604020202020204" charset="0"/>
                <a:cs typeface="Poppins" panose="020B0604020202020204" charset="0"/>
              </a:rPr>
              <a:t>síncrones</a:t>
            </a:r>
            <a:r>
              <a:rPr lang="es-ES" sz="1600" b="1" dirty="0">
                <a:latin typeface="Poppins" panose="020B0604020202020204" charset="0"/>
                <a:cs typeface="Poppins" panose="020B0604020202020204" charset="0"/>
              </a:rPr>
              <a:t> en </a:t>
            </a:r>
            <a:r>
              <a:rPr lang="es-ES" sz="1600" b="1" dirty="0" err="1">
                <a:latin typeface="Poppins" panose="020B0604020202020204" charset="0"/>
                <a:cs typeface="Poppins" panose="020B0604020202020204" charset="0"/>
              </a:rPr>
              <a:t>línia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, i des de USD es preparen les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  <a:hlinkClick r:id="rId3"/>
              </a:rPr>
              <a:t>ajudes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i es 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  <a:hlinkClick r:id="rId4"/>
              </a:rPr>
              <a:t>forma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tant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al personal de PSD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com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als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usuaris</a:t>
            </a:r>
            <a:endParaRPr lang="es-ES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19" name="Imagen 18" descr="Texto&#10;&#10;Descripción generada automáticamente">
            <a:extLst>
              <a:ext uri="{FF2B5EF4-FFF2-40B4-BE49-F238E27FC236}">
                <a16:creationId xmlns:a16="http://schemas.microsoft.com/office/drawing/2014/main" id="{4CF9085D-BB74-47F6-A255-365ED05F8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CB23C26-5D74-4CDC-950B-037C057D10FA}"/>
              </a:ext>
            </a:extLst>
          </p:cNvPr>
          <p:cNvSpPr txBox="1"/>
          <p:nvPr/>
        </p:nvSpPr>
        <p:spPr>
          <a:xfrm>
            <a:off x="1738682" y="617058"/>
            <a:ext cx="551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>
                <a:solidFill>
                  <a:srgbClr val="878785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!</a:t>
            </a:r>
            <a:endParaRPr lang="ca-ES" sz="9600" b="1" dirty="0">
              <a:solidFill>
                <a:srgbClr val="878785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52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344139" y="879880"/>
            <a:ext cx="655475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Antecedents (2002/04)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039471AB-A1D9-424B-B680-A7D32DE3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282445DC-E267-4519-BD23-6C64C028E9F3}"/>
              </a:ext>
            </a:extLst>
          </p:cNvPr>
          <p:cNvGrpSpPr/>
          <p:nvPr/>
        </p:nvGrpSpPr>
        <p:grpSpPr>
          <a:xfrm>
            <a:off x="396177" y="2302545"/>
            <a:ext cx="180000" cy="1069534"/>
            <a:chOff x="396177" y="2800630"/>
            <a:chExt cx="180000" cy="1069534"/>
          </a:xfrm>
        </p:grpSpPr>
        <p:sp>
          <p:nvSpPr>
            <p:cNvPr id="6" name="Sol 5">
              <a:extLst>
                <a:ext uri="{FF2B5EF4-FFF2-40B4-BE49-F238E27FC236}">
                  <a16:creationId xmlns:a16="http://schemas.microsoft.com/office/drawing/2014/main" id="{70219A4A-29F8-410D-89F5-0F5A0186AB0B}"/>
                </a:ext>
              </a:extLst>
            </p:cNvPr>
            <p:cNvSpPr/>
            <p:nvPr/>
          </p:nvSpPr>
          <p:spPr>
            <a:xfrm>
              <a:off x="396177" y="2800630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9" name="Sol 8">
              <a:extLst>
                <a:ext uri="{FF2B5EF4-FFF2-40B4-BE49-F238E27FC236}">
                  <a16:creationId xmlns:a16="http://schemas.microsoft.com/office/drawing/2014/main" id="{BCBC2F33-9279-4DED-AF26-BB85C7023260}"/>
                </a:ext>
              </a:extLst>
            </p:cNvPr>
            <p:cNvSpPr/>
            <p:nvPr/>
          </p:nvSpPr>
          <p:spPr>
            <a:xfrm>
              <a:off x="396177" y="3339781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10" name="Sol 9">
              <a:extLst>
                <a:ext uri="{FF2B5EF4-FFF2-40B4-BE49-F238E27FC236}">
                  <a16:creationId xmlns:a16="http://schemas.microsoft.com/office/drawing/2014/main" id="{A3DE4C13-CB7B-4352-A3C2-E02E105A9F0F}"/>
                </a:ext>
              </a:extLst>
            </p:cNvPr>
            <p:cNvSpPr/>
            <p:nvPr/>
          </p:nvSpPr>
          <p:spPr>
            <a:xfrm>
              <a:off x="396177" y="3690164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324412" y="1438439"/>
            <a:ext cx="7689598" cy="22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ca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cs typeface="Poppins"/>
                <a:sym typeface="Poppins"/>
              </a:rPr>
              <a:t>PMID (Programa de Millora i Innovació Docent)</a:t>
            </a:r>
            <a:br>
              <a:rPr lang="ca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  <a:cs typeface="Poppins"/>
                <a:sym typeface="Poppins"/>
              </a:rPr>
            </a:br>
            <a:r>
              <a:rPr lang="ca-ES" sz="1800" dirty="0">
                <a:solidFill>
                  <a:srgbClr val="000000"/>
                </a:solidFill>
              </a:rPr>
              <a:t>Objectius:</a:t>
            </a:r>
            <a:br>
              <a:rPr lang="ca-ES" sz="1800" dirty="0">
                <a:solidFill>
                  <a:srgbClr val="000000"/>
                </a:solidFill>
              </a:rPr>
            </a:br>
            <a:r>
              <a:rPr lang="ca-ES" sz="1800" dirty="0">
                <a:solidFill>
                  <a:srgbClr val="000000"/>
                </a:solidFill>
              </a:rPr>
              <a:t>     </a:t>
            </a:r>
            <a:r>
              <a:rPr lang="ca-ES" sz="1600" dirty="0"/>
              <a:t>Promoure la innovació docent tant en l‘aspecte tecnològic com en la implementació de nous models pedagògics i metodològics.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ca-ES" sz="1600" dirty="0"/>
              <a:t>    Donar suport als projectes de semipresencialitat </a:t>
            </a:r>
          </a:p>
          <a:p>
            <a:pPr marL="139700" indent="0">
              <a:buNone/>
            </a:pPr>
            <a:r>
              <a:rPr lang="ca-ES" sz="1600" dirty="0"/>
              <a:t>  Impulsar i donar suport a les actuacions derivades del procés de convergència europea de configuració de l’EEES (Espai europeu d’educació superior). </a:t>
            </a:r>
          </a:p>
          <a:p>
            <a:pPr marL="139700" indent="0">
              <a:buNone/>
            </a:pP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Incorporació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PMID i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USDs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CRAI (2004)</a:t>
            </a:r>
            <a:endParaRPr lang="ca-E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ca-ES" sz="1800" dirty="0">
              <a:solidFill>
                <a:srgbClr val="000000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ca-ES" sz="1800" dirty="0">
              <a:solidFill>
                <a:srgbClr val="000000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ca-ES" sz="2000" dirty="0">
              <a:solidFill>
                <a:srgbClr val="000000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ca-ES"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a-ES" sz="2000" dirty="0">
              <a:solidFill>
                <a:srgbClr val="000000"/>
              </a:solidFill>
            </a:endParaRP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6A979128-3F53-4774-9531-75844702D2DB}"/>
              </a:ext>
            </a:extLst>
          </p:cNvPr>
          <p:cNvSpPr/>
          <p:nvPr/>
        </p:nvSpPr>
        <p:spPr>
          <a:xfrm>
            <a:off x="501835" y="4028080"/>
            <a:ext cx="390261" cy="26357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400375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  <p:sp>
        <p:nvSpPr>
          <p:cNvPr id="8" name="Google Shape;290;p26">
            <a:extLst>
              <a:ext uri="{FF2B5EF4-FFF2-40B4-BE49-F238E27FC236}">
                <a16:creationId xmlns:a16="http://schemas.microsoft.com/office/drawing/2014/main" id="{5F5EED11-6F0D-4152-83C9-2A986B190D4A}"/>
              </a:ext>
            </a:extLst>
          </p:cNvPr>
          <p:cNvSpPr txBox="1">
            <a:spLocks/>
          </p:cNvSpPr>
          <p:nvPr/>
        </p:nvSpPr>
        <p:spPr>
          <a:xfrm>
            <a:off x="2346760" y="1387020"/>
            <a:ext cx="5948457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600" b="1" dirty="0" err="1">
                <a:latin typeface="Poppins" panose="020B0604020202020204" charset="0"/>
                <a:cs typeface="Poppins" panose="020B0604020202020204" charset="0"/>
              </a:rPr>
              <a:t>Docència</a:t>
            </a:r>
            <a:r>
              <a:rPr lang="es-ES" sz="3600" b="1" dirty="0">
                <a:latin typeface="Poppins" panose="020B0604020202020204" charset="0"/>
                <a:cs typeface="Poppins" panose="020B0604020202020204" charset="0"/>
              </a:rPr>
              <a:t> no presencial </a:t>
            </a:r>
          </a:p>
          <a:p>
            <a:r>
              <a:rPr lang="ca-ES" sz="1800" b="1" dirty="0">
                <a:latin typeface="Poppins" panose="020B0604020202020204" charset="0"/>
                <a:cs typeface="Poppins" panose="020B0604020202020204" charset="0"/>
              </a:rPr>
              <a:t> (Març – Juliol 2020)</a:t>
            </a:r>
          </a:p>
        </p:txBody>
      </p:sp>
      <p:sp>
        <p:nvSpPr>
          <p:cNvPr id="9" name="Google Shape;431;p37">
            <a:extLst>
              <a:ext uri="{FF2B5EF4-FFF2-40B4-BE49-F238E27FC236}">
                <a16:creationId xmlns:a16="http://schemas.microsoft.com/office/drawing/2014/main" id="{492987D8-6BBF-4716-B719-AC612060A70D}"/>
              </a:ext>
            </a:extLst>
          </p:cNvPr>
          <p:cNvSpPr txBox="1">
            <a:spLocks/>
          </p:cNvSpPr>
          <p:nvPr/>
        </p:nvSpPr>
        <p:spPr>
          <a:xfrm>
            <a:off x="1606524" y="1893611"/>
            <a:ext cx="6482357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Tota la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docència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passa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a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fer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-se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dins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del Campus Virtual UB:</a:t>
            </a:r>
          </a:p>
          <a:p>
            <a:pPr marL="285750" indent="-285750">
              <a:spcBef>
                <a:spcPts val="600"/>
              </a:spcBef>
              <a:buClr>
                <a:srgbClr val="878785"/>
              </a:buClr>
              <a:buFont typeface="Courier New" panose="02070309020205020404" pitchFamily="49" charset="0"/>
              <a:buChar char="o"/>
            </a:pP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Es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reforça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la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formació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sobre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qüestionaris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i tasques, de cara a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l’avaluació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del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segon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semestre i final de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curs</a:t>
            </a:r>
            <a:endParaRPr lang="es-ES" sz="16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spcBef>
                <a:spcPts val="600"/>
              </a:spcBef>
              <a:buClr>
                <a:srgbClr val="878785"/>
              </a:buClr>
              <a:buFont typeface="Courier New" panose="02070309020205020404" pitchFamily="49" charset="0"/>
              <a:buChar char="o"/>
            </a:pP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S’assegura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l’estabilitat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de la plataforma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docent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amb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proves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de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consistència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que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permetin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fer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avaluació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a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més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de 10000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usuaris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a la vegada</a:t>
            </a:r>
            <a:endParaRPr lang="es-ES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19" name="Imagen 18" descr="Texto&#10;&#10;Descripción generada automáticamente">
            <a:extLst>
              <a:ext uri="{FF2B5EF4-FFF2-40B4-BE49-F238E27FC236}">
                <a16:creationId xmlns:a16="http://schemas.microsoft.com/office/drawing/2014/main" id="{4CF9085D-BB74-47F6-A255-365ED05F8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EFAA4A0-FD2D-4A70-A729-C99AF16489F2}"/>
              </a:ext>
            </a:extLst>
          </p:cNvPr>
          <p:cNvSpPr txBox="1"/>
          <p:nvPr/>
        </p:nvSpPr>
        <p:spPr>
          <a:xfrm>
            <a:off x="1738682" y="617058"/>
            <a:ext cx="551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>
                <a:solidFill>
                  <a:srgbClr val="878785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!</a:t>
            </a:r>
            <a:endParaRPr lang="ca-ES" sz="9600" b="1" dirty="0">
              <a:solidFill>
                <a:srgbClr val="878785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48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  <p:sp>
        <p:nvSpPr>
          <p:cNvPr id="8" name="Google Shape;290;p26">
            <a:extLst>
              <a:ext uri="{FF2B5EF4-FFF2-40B4-BE49-F238E27FC236}">
                <a16:creationId xmlns:a16="http://schemas.microsoft.com/office/drawing/2014/main" id="{5F5EED11-6F0D-4152-83C9-2A986B190D4A}"/>
              </a:ext>
            </a:extLst>
          </p:cNvPr>
          <p:cNvSpPr txBox="1">
            <a:spLocks/>
          </p:cNvSpPr>
          <p:nvPr/>
        </p:nvSpPr>
        <p:spPr>
          <a:xfrm>
            <a:off x="2346760" y="1210511"/>
            <a:ext cx="5948457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600" b="1" dirty="0" err="1">
                <a:latin typeface="Poppins" panose="020B0604020202020204" charset="0"/>
                <a:cs typeface="Poppins" panose="020B0604020202020204" charset="0"/>
              </a:rPr>
              <a:t>Docència</a:t>
            </a:r>
            <a:r>
              <a:rPr lang="es-ES" sz="3600" b="1" dirty="0">
                <a:latin typeface="Poppins" panose="020B0604020202020204" charset="0"/>
                <a:cs typeface="Poppins" panose="020B0604020202020204" charset="0"/>
              </a:rPr>
              <a:t> híbrida/mixta</a:t>
            </a:r>
          </a:p>
          <a:p>
            <a:r>
              <a:rPr lang="ca-ES" sz="1800" b="1" dirty="0">
                <a:latin typeface="Poppins" panose="020B0604020202020204" charset="0"/>
                <a:cs typeface="Poppins" panose="020B0604020202020204" charset="0"/>
              </a:rPr>
              <a:t> (Maig – Juliol 2020)</a:t>
            </a:r>
          </a:p>
        </p:txBody>
      </p:sp>
      <p:sp>
        <p:nvSpPr>
          <p:cNvPr id="9" name="Google Shape;431;p37">
            <a:extLst>
              <a:ext uri="{FF2B5EF4-FFF2-40B4-BE49-F238E27FC236}">
                <a16:creationId xmlns:a16="http://schemas.microsoft.com/office/drawing/2014/main" id="{492987D8-6BBF-4716-B719-AC612060A70D}"/>
              </a:ext>
            </a:extLst>
          </p:cNvPr>
          <p:cNvSpPr txBox="1">
            <a:spLocks/>
          </p:cNvSpPr>
          <p:nvPr/>
        </p:nvSpPr>
        <p:spPr>
          <a:xfrm>
            <a:off x="1606524" y="1893611"/>
            <a:ext cx="6482357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Paral·lelament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el CRAI treballa des de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Vicerectorat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amb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RIMDA (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Innovació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Docent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) i IL3 en el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model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de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docència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híbrida que es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desplegarà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durant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el </a:t>
            </a:r>
            <a:r>
              <a:rPr lang="es-ES" sz="1800" dirty="0" err="1">
                <a:latin typeface="Poppins" panose="020B0604020202020204" charset="0"/>
                <a:cs typeface="Poppins" panose="020B0604020202020204" charset="0"/>
              </a:rPr>
              <a:t>curs</a:t>
            </a:r>
            <a:r>
              <a:rPr lang="es-ES" sz="1800" dirty="0">
                <a:latin typeface="Poppins" panose="020B0604020202020204" charset="0"/>
                <a:cs typeface="Poppins" panose="020B0604020202020204" charset="0"/>
              </a:rPr>
              <a:t> 2020-21:</a:t>
            </a:r>
          </a:p>
          <a:p>
            <a:pPr marL="285750" indent="-285750">
              <a:spcBef>
                <a:spcPts val="600"/>
              </a:spcBef>
              <a:buClr>
                <a:srgbClr val="878785"/>
              </a:buClr>
              <a:buFont typeface="Courier New" panose="02070309020205020404" pitchFamily="49" charset="0"/>
              <a:buChar char="o"/>
            </a:pP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Es creen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materials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d’ajuda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de les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metodologies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docents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que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s’aplicaran</a:t>
            </a:r>
            <a:endParaRPr lang="es-ES" sz="16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spcBef>
                <a:spcPts val="600"/>
              </a:spcBef>
              <a:buClr>
                <a:srgbClr val="878785"/>
              </a:buClr>
              <a:buFont typeface="Courier New" panose="02070309020205020404" pitchFamily="49" charset="0"/>
              <a:buChar char="o"/>
            </a:pP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Es fa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formació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al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professorat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de cada Centre UB, en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format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de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webinars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, i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se’ls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seguirá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acompanyant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durant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tot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els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</a:t>
            </a:r>
            <a:r>
              <a:rPr lang="es-ES" sz="1600" dirty="0" err="1">
                <a:latin typeface="Poppins" panose="020B0604020202020204" charset="0"/>
                <a:cs typeface="Poppins" panose="020B0604020202020204" charset="0"/>
              </a:rPr>
              <a:t>curs</a:t>
            </a:r>
            <a:r>
              <a:rPr lang="es-ES" sz="1600" dirty="0">
                <a:latin typeface="Poppins" panose="020B0604020202020204" charset="0"/>
                <a:cs typeface="Poppins" panose="020B0604020202020204" charset="0"/>
              </a:rPr>
              <a:t> 2020-21</a:t>
            </a:r>
            <a:endParaRPr lang="es-ES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19" name="Imagen 18" descr="Texto&#10;&#10;Descripción generada automáticamente">
            <a:extLst>
              <a:ext uri="{FF2B5EF4-FFF2-40B4-BE49-F238E27FC236}">
                <a16:creationId xmlns:a16="http://schemas.microsoft.com/office/drawing/2014/main" id="{4CF9085D-BB74-47F6-A255-365ED05F8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F5A39D58-B930-41DD-91E7-50777BEC35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606524" y="886890"/>
            <a:ext cx="771654" cy="77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776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  <p:sp>
        <p:nvSpPr>
          <p:cNvPr id="8" name="Google Shape;290;p26">
            <a:extLst>
              <a:ext uri="{FF2B5EF4-FFF2-40B4-BE49-F238E27FC236}">
                <a16:creationId xmlns:a16="http://schemas.microsoft.com/office/drawing/2014/main" id="{5F5EED11-6F0D-4152-83C9-2A986B190D4A}"/>
              </a:ext>
            </a:extLst>
          </p:cNvPr>
          <p:cNvSpPr txBox="1">
            <a:spLocks/>
          </p:cNvSpPr>
          <p:nvPr/>
        </p:nvSpPr>
        <p:spPr>
          <a:xfrm>
            <a:off x="2312467" y="946983"/>
            <a:ext cx="6482357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600" b="1" dirty="0" err="1">
                <a:latin typeface="Poppins" panose="020B0604020202020204" charset="0"/>
                <a:cs typeface="Poppins" panose="020B0604020202020204" charset="0"/>
              </a:rPr>
              <a:t>Dades</a:t>
            </a:r>
            <a:r>
              <a:rPr lang="es-ES" sz="3600" b="1" dirty="0">
                <a:latin typeface="Poppins" panose="020B0604020202020204" charset="0"/>
                <a:cs typeface="Poppins" panose="020B0604020202020204" charset="0"/>
              </a:rPr>
              <a:t> del </a:t>
            </a:r>
            <a:r>
              <a:rPr lang="es-ES" sz="3600" b="1" dirty="0" err="1">
                <a:latin typeface="Poppins" panose="020B0604020202020204" charset="0"/>
                <a:cs typeface="Poppins" panose="020B0604020202020204" charset="0"/>
              </a:rPr>
              <a:t>servei</a:t>
            </a:r>
            <a:r>
              <a:rPr lang="es-ES" sz="3600" b="1" dirty="0">
                <a:latin typeface="Poppins" panose="020B0604020202020204" charset="0"/>
                <a:cs typeface="Poppins" panose="020B0604020202020204" charset="0"/>
              </a:rPr>
              <a:t> de </a:t>
            </a:r>
            <a:r>
              <a:rPr lang="es-ES" sz="3600" b="1" dirty="0" err="1">
                <a:latin typeface="Poppins" panose="020B0604020202020204" charset="0"/>
                <a:cs typeface="Poppins" panose="020B0604020202020204" charset="0"/>
              </a:rPr>
              <a:t>suport</a:t>
            </a:r>
            <a:endParaRPr lang="ca-ES" sz="1800" b="1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9" name="Google Shape;431;p37">
            <a:extLst>
              <a:ext uri="{FF2B5EF4-FFF2-40B4-BE49-F238E27FC236}">
                <a16:creationId xmlns:a16="http://schemas.microsoft.com/office/drawing/2014/main" id="{492987D8-6BBF-4716-B719-AC612060A70D}"/>
              </a:ext>
            </a:extLst>
          </p:cNvPr>
          <p:cNvSpPr txBox="1">
            <a:spLocks/>
          </p:cNvSpPr>
          <p:nvPr/>
        </p:nvSpPr>
        <p:spPr>
          <a:xfrm>
            <a:off x="1606524" y="1893611"/>
            <a:ext cx="6482357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19" name="Imagen 18" descr="Texto&#10;&#10;Descripción generada automáticamente">
            <a:extLst>
              <a:ext uri="{FF2B5EF4-FFF2-40B4-BE49-F238E27FC236}">
                <a16:creationId xmlns:a16="http://schemas.microsoft.com/office/drawing/2014/main" id="{4CF9085D-BB74-47F6-A255-365ED05F8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D81523D-F50F-4FDF-A0BE-32B25C1FBE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5432" y="946983"/>
            <a:ext cx="714996" cy="714996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B838820-5DF9-4113-9E47-56E7B0377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714767"/>
              </p:ext>
            </p:extLst>
          </p:nvPr>
        </p:nvGraphicFramePr>
        <p:xfrm>
          <a:off x="2430967" y="2044228"/>
          <a:ext cx="4534825" cy="2109564"/>
        </p:xfrm>
        <a:graphic>
          <a:graphicData uri="http://schemas.openxmlformats.org/drawingml/2006/table">
            <a:tbl>
              <a:tblPr firstRow="1" firstCol="1" bandRow="1">
                <a:tableStyleId>{487771CA-0655-4A5F-BD69-8282F2055B59}</a:tableStyleId>
              </a:tblPr>
              <a:tblGrid>
                <a:gridCol w="1462502">
                  <a:extLst>
                    <a:ext uri="{9D8B030D-6E8A-4147-A177-3AD203B41FA5}">
                      <a16:colId xmlns:a16="http://schemas.microsoft.com/office/drawing/2014/main" val="740281640"/>
                    </a:ext>
                  </a:extLst>
                </a:gridCol>
                <a:gridCol w="632496">
                  <a:extLst>
                    <a:ext uri="{9D8B030D-6E8A-4147-A177-3AD203B41FA5}">
                      <a16:colId xmlns:a16="http://schemas.microsoft.com/office/drawing/2014/main" val="78669794"/>
                    </a:ext>
                  </a:extLst>
                </a:gridCol>
                <a:gridCol w="814681">
                  <a:extLst>
                    <a:ext uri="{9D8B030D-6E8A-4147-A177-3AD203B41FA5}">
                      <a16:colId xmlns:a16="http://schemas.microsoft.com/office/drawing/2014/main" val="1761126432"/>
                    </a:ext>
                  </a:extLst>
                </a:gridCol>
                <a:gridCol w="814681">
                  <a:extLst>
                    <a:ext uri="{9D8B030D-6E8A-4147-A177-3AD203B41FA5}">
                      <a16:colId xmlns:a16="http://schemas.microsoft.com/office/drawing/2014/main" val="2731070778"/>
                    </a:ext>
                  </a:extLst>
                </a:gridCol>
                <a:gridCol w="810465">
                  <a:extLst>
                    <a:ext uri="{9D8B030D-6E8A-4147-A177-3AD203B41FA5}">
                      <a16:colId xmlns:a16="http://schemas.microsoft.com/office/drawing/2014/main" val="3919664779"/>
                    </a:ext>
                  </a:extLst>
                </a:gridCol>
              </a:tblGrid>
              <a:tr h="9060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Consultes</a:t>
                      </a:r>
                      <a:endParaRPr lang="ca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a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06" marR="359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effectLst/>
                        </a:rPr>
                        <a:t>Curs</a:t>
                      </a:r>
                      <a:br>
                        <a:rPr lang="es-ES" sz="1100" b="1" dirty="0">
                          <a:effectLst/>
                        </a:rPr>
                      </a:br>
                      <a:r>
                        <a:rPr lang="es-ES" sz="1100" b="1" dirty="0">
                          <a:effectLst/>
                        </a:rPr>
                        <a:t> 18-19</a:t>
                      </a:r>
                      <a:endParaRPr lang="ca-E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06" marR="359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effectLst/>
                        </a:rPr>
                        <a:t>Curs</a:t>
                      </a:r>
                      <a:br>
                        <a:rPr lang="es-ES" sz="1100" b="1" dirty="0">
                          <a:effectLst/>
                        </a:rPr>
                      </a:br>
                      <a:r>
                        <a:rPr lang="es-ES" sz="1100" b="1" dirty="0">
                          <a:effectLst/>
                        </a:rPr>
                        <a:t> 19-20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</a:rPr>
                        <a:t>(2º semestre virtual)</a:t>
                      </a:r>
                      <a:endParaRPr lang="ca-E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06" marR="359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 </a:t>
                      </a:r>
                      <a:endParaRPr lang="ca-E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06" marR="359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effectLst/>
                        </a:rPr>
                        <a:t>Curs</a:t>
                      </a:r>
                      <a:r>
                        <a:rPr lang="es-ES" sz="1100" b="1" dirty="0">
                          <a:effectLst/>
                        </a:rPr>
                        <a:t> </a:t>
                      </a:r>
                      <a:br>
                        <a:rPr lang="es-ES" sz="1100" b="1" dirty="0">
                          <a:effectLst/>
                        </a:rPr>
                      </a:br>
                      <a:r>
                        <a:rPr lang="es-ES" sz="1100" b="1" dirty="0">
                          <a:effectLst/>
                        </a:rPr>
                        <a:t>20-21</a:t>
                      </a:r>
                      <a:br>
                        <a:rPr lang="es-ES" sz="1100" b="1" dirty="0">
                          <a:effectLst/>
                        </a:rPr>
                      </a:br>
                      <a:r>
                        <a:rPr lang="es-ES" sz="1200" b="1" dirty="0">
                          <a:effectLst/>
                        </a:rPr>
                        <a:t> </a:t>
                      </a:r>
                      <a:r>
                        <a:rPr lang="es-ES" sz="800" b="1" dirty="0">
                          <a:effectLst/>
                        </a:rPr>
                        <a:t>(</a:t>
                      </a:r>
                      <a:r>
                        <a:rPr lang="es-ES" sz="800" b="1" dirty="0" err="1">
                          <a:effectLst/>
                        </a:rPr>
                        <a:t>fins</a:t>
                      </a:r>
                      <a:r>
                        <a:rPr lang="es-ES" sz="800" b="1" dirty="0">
                          <a:effectLst/>
                        </a:rPr>
                        <a:t> a 2/12/2020)</a:t>
                      </a:r>
                      <a:endParaRPr lang="ca-E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06" marR="359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456426"/>
                  </a:ext>
                </a:extLst>
              </a:tr>
              <a:tr h="551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S@U-</a:t>
                      </a:r>
                      <a:r>
                        <a:rPr lang="es-ES" sz="1000" b="1" dirty="0" err="1">
                          <a:effectLst/>
                        </a:rPr>
                        <a:t>Docència</a:t>
                      </a:r>
                      <a:endParaRPr lang="ca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06" marR="359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4.900</a:t>
                      </a:r>
                      <a:endParaRPr lang="ca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06" marR="359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7.688</a:t>
                      </a:r>
                      <a:endParaRPr lang="ca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06" marR="359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increment</a:t>
                      </a:r>
                      <a:r>
                        <a:rPr lang="es-E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36%</a:t>
                      </a:r>
                      <a:endParaRPr lang="ca-E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06" marR="359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3740</a:t>
                      </a:r>
                      <a:endParaRPr lang="ca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06" marR="359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461486"/>
                  </a:ext>
                </a:extLst>
              </a:tr>
              <a:tr h="3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e-mail </a:t>
                      </a:r>
                      <a:r>
                        <a:rPr lang="es-ES" sz="1000" b="1" dirty="0" err="1">
                          <a:effectLst/>
                        </a:rPr>
                        <a:t>udcrai</a:t>
                      </a:r>
                      <a:endParaRPr lang="ca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06" marR="359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1.143</a:t>
                      </a:r>
                      <a:endParaRPr lang="ca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06" marR="359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6.693</a:t>
                      </a:r>
                      <a:endParaRPr lang="ca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06" marR="359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increment</a:t>
                      </a:r>
                      <a:r>
                        <a:rPr lang="es-E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83%</a:t>
                      </a:r>
                      <a:endParaRPr lang="ca-E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06" marR="359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3946</a:t>
                      </a:r>
                      <a:endParaRPr lang="ca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06" marR="359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562793"/>
                  </a:ext>
                </a:extLst>
              </a:tr>
              <a:tr h="3323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</a:rPr>
                        <a:t>presencial/</a:t>
                      </a:r>
                      <a:r>
                        <a:rPr lang="es-ES" sz="1000" b="1" dirty="0" err="1">
                          <a:effectLst/>
                        </a:rPr>
                        <a:t>telèfon</a:t>
                      </a:r>
                      <a:r>
                        <a:rPr lang="es-ES" sz="1000" b="1" dirty="0">
                          <a:effectLst/>
                        </a:rPr>
                        <a:t> USD</a:t>
                      </a:r>
                      <a:endParaRPr lang="ca-E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06" marR="359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162</a:t>
                      </a:r>
                      <a:endParaRPr lang="ca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06" marR="359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576</a:t>
                      </a:r>
                      <a:endParaRPr lang="ca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06" marR="359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increment</a:t>
                      </a:r>
                      <a:r>
                        <a:rPr lang="es-E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72%</a:t>
                      </a:r>
                      <a:endParaRPr lang="ca-E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06" marR="359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287</a:t>
                      </a:r>
                      <a:endParaRPr lang="ca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06" marR="359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666249"/>
                  </a:ext>
                </a:extLst>
              </a:tr>
            </a:tbl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CC5B1877-6510-447D-B22A-82A2A4883249}"/>
              </a:ext>
            </a:extLst>
          </p:cNvPr>
          <p:cNvGrpSpPr/>
          <p:nvPr/>
        </p:nvGrpSpPr>
        <p:grpSpPr>
          <a:xfrm>
            <a:off x="5115328" y="1609035"/>
            <a:ext cx="1850464" cy="505360"/>
            <a:chOff x="4951778" y="1538868"/>
            <a:chExt cx="1850464" cy="505360"/>
          </a:xfrm>
        </p:grpSpPr>
        <p:sp>
          <p:nvSpPr>
            <p:cNvPr id="5" name="Flecha: a la derecha con bandas 4">
              <a:extLst>
                <a:ext uri="{FF2B5EF4-FFF2-40B4-BE49-F238E27FC236}">
                  <a16:creationId xmlns:a16="http://schemas.microsoft.com/office/drawing/2014/main" id="{9E732982-51CC-48E2-B5DB-B5C4885C9976}"/>
                </a:ext>
              </a:extLst>
            </p:cNvPr>
            <p:cNvSpPr/>
            <p:nvPr/>
          </p:nvSpPr>
          <p:spPr>
            <a:xfrm>
              <a:off x="4951778" y="1538868"/>
              <a:ext cx="1850464" cy="505360"/>
            </a:xfrm>
            <a:prstGeom prst="striped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A666136-04A9-450E-B462-C79A4FFAB607}"/>
                </a:ext>
              </a:extLst>
            </p:cNvPr>
            <p:cNvSpPr txBox="1"/>
            <p:nvPr/>
          </p:nvSpPr>
          <p:spPr>
            <a:xfrm>
              <a:off x="5185634" y="1637659"/>
              <a:ext cx="13827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PANDÈMIA</a:t>
              </a:r>
              <a:endParaRPr lang="ca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810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  <p:sp>
        <p:nvSpPr>
          <p:cNvPr id="8" name="Google Shape;290;p26">
            <a:extLst>
              <a:ext uri="{FF2B5EF4-FFF2-40B4-BE49-F238E27FC236}">
                <a16:creationId xmlns:a16="http://schemas.microsoft.com/office/drawing/2014/main" id="{5F5EED11-6F0D-4152-83C9-2A986B190D4A}"/>
              </a:ext>
            </a:extLst>
          </p:cNvPr>
          <p:cNvSpPr txBox="1">
            <a:spLocks/>
          </p:cNvSpPr>
          <p:nvPr/>
        </p:nvSpPr>
        <p:spPr>
          <a:xfrm>
            <a:off x="2312467" y="946983"/>
            <a:ext cx="6482357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600" b="1" dirty="0" err="1">
                <a:latin typeface="Poppins" panose="020B0604020202020204" charset="0"/>
                <a:cs typeface="Poppins" panose="020B0604020202020204" charset="0"/>
              </a:rPr>
              <a:t>Dades</a:t>
            </a:r>
            <a:r>
              <a:rPr lang="es-ES" sz="3600" b="1" dirty="0">
                <a:latin typeface="Poppins" panose="020B0604020202020204" charset="0"/>
                <a:cs typeface="Poppins" panose="020B0604020202020204" charset="0"/>
              </a:rPr>
              <a:t> del </a:t>
            </a:r>
            <a:r>
              <a:rPr lang="es-ES" sz="3600" b="1" dirty="0" err="1">
                <a:latin typeface="Poppins" panose="020B0604020202020204" charset="0"/>
                <a:cs typeface="Poppins" panose="020B0604020202020204" charset="0"/>
              </a:rPr>
              <a:t>servei</a:t>
            </a:r>
            <a:r>
              <a:rPr lang="es-ES" sz="3600" b="1" dirty="0">
                <a:latin typeface="Poppins" panose="020B0604020202020204" charset="0"/>
                <a:cs typeface="Poppins" panose="020B0604020202020204" charset="0"/>
              </a:rPr>
              <a:t> de </a:t>
            </a:r>
            <a:r>
              <a:rPr lang="es-ES" sz="3600" b="1" dirty="0" err="1">
                <a:latin typeface="Poppins" panose="020B0604020202020204" charset="0"/>
                <a:cs typeface="Poppins" panose="020B0604020202020204" charset="0"/>
              </a:rPr>
              <a:t>suport</a:t>
            </a:r>
            <a:endParaRPr lang="ca-ES" sz="1800" b="1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9" name="Google Shape;431;p37">
            <a:extLst>
              <a:ext uri="{FF2B5EF4-FFF2-40B4-BE49-F238E27FC236}">
                <a16:creationId xmlns:a16="http://schemas.microsoft.com/office/drawing/2014/main" id="{492987D8-6BBF-4716-B719-AC612060A70D}"/>
              </a:ext>
            </a:extLst>
          </p:cNvPr>
          <p:cNvSpPr txBox="1">
            <a:spLocks/>
          </p:cNvSpPr>
          <p:nvPr/>
        </p:nvSpPr>
        <p:spPr>
          <a:xfrm>
            <a:off x="1606524" y="1893611"/>
            <a:ext cx="6482357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19" name="Imagen 18" descr="Texto&#10;&#10;Descripción generada automáticamente">
            <a:extLst>
              <a:ext uri="{FF2B5EF4-FFF2-40B4-BE49-F238E27FC236}">
                <a16:creationId xmlns:a16="http://schemas.microsoft.com/office/drawing/2014/main" id="{4CF9085D-BB74-47F6-A255-365ED05F8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D81523D-F50F-4FDF-A0BE-32B25C1FBE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5432" y="946983"/>
            <a:ext cx="714996" cy="714996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CC5B1877-6510-447D-B22A-82A2A4883249}"/>
              </a:ext>
            </a:extLst>
          </p:cNvPr>
          <p:cNvGrpSpPr/>
          <p:nvPr/>
        </p:nvGrpSpPr>
        <p:grpSpPr>
          <a:xfrm>
            <a:off x="5197107" y="1696905"/>
            <a:ext cx="1850464" cy="505360"/>
            <a:chOff x="4951778" y="1538868"/>
            <a:chExt cx="1850464" cy="505360"/>
          </a:xfrm>
        </p:grpSpPr>
        <p:sp>
          <p:nvSpPr>
            <p:cNvPr id="5" name="Flecha: a la derecha con bandas 4">
              <a:extLst>
                <a:ext uri="{FF2B5EF4-FFF2-40B4-BE49-F238E27FC236}">
                  <a16:creationId xmlns:a16="http://schemas.microsoft.com/office/drawing/2014/main" id="{9E732982-51CC-48E2-B5DB-B5C4885C9976}"/>
                </a:ext>
              </a:extLst>
            </p:cNvPr>
            <p:cNvSpPr/>
            <p:nvPr/>
          </p:nvSpPr>
          <p:spPr>
            <a:xfrm>
              <a:off x="4951778" y="1538868"/>
              <a:ext cx="1850464" cy="505360"/>
            </a:xfrm>
            <a:prstGeom prst="striped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A666136-04A9-450E-B462-C79A4FFAB607}"/>
                </a:ext>
              </a:extLst>
            </p:cNvPr>
            <p:cNvSpPr txBox="1"/>
            <p:nvPr/>
          </p:nvSpPr>
          <p:spPr>
            <a:xfrm>
              <a:off x="5185634" y="1637659"/>
              <a:ext cx="13827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PANDÈMIA</a:t>
              </a:r>
              <a:endParaRPr lang="ca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14A5C64-BC6F-4EBF-B278-A1B461291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944177"/>
              </p:ext>
            </p:extLst>
          </p:nvPr>
        </p:nvGraphicFramePr>
        <p:xfrm>
          <a:off x="2312467" y="2122048"/>
          <a:ext cx="4735104" cy="1997075"/>
        </p:xfrm>
        <a:graphic>
          <a:graphicData uri="http://schemas.openxmlformats.org/drawingml/2006/table">
            <a:tbl>
              <a:tblPr firstRow="1" firstCol="1" bandRow="1">
                <a:tableStyleId>{487771CA-0655-4A5F-BD69-8282F2055B59}</a:tableStyleId>
              </a:tblPr>
              <a:tblGrid>
                <a:gridCol w="1716978">
                  <a:extLst>
                    <a:ext uri="{9D8B030D-6E8A-4147-A177-3AD203B41FA5}">
                      <a16:colId xmlns:a16="http://schemas.microsoft.com/office/drawing/2014/main" val="2223469996"/>
                    </a:ext>
                  </a:extLst>
                </a:gridCol>
                <a:gridCol w="684779">
                  <a:extLst>
                    <a:ext uri="{9D8B030D-6E8A-4147-A177-3AD203B41FA5}">
                      <a16:colId xmlns:a16="http://schemas.microsoft.com/office/drawing/2014/main" val="1055005787"/>
                    </a:ext>
                  </a:extLst>
                </a:gridCol>
                <a:gridCol w="752424">
                  <a:extLst>
                    <a:ext uri="{9D8B030D-6E8A-4147-A177-3AD203B41FA5}">
                      <a16:colId xmlns:a16="http://schemas.microsoft.com/office/drawing/2014/main" val="3165612276"/>
                    </a:ext>
                  </a:extLst>
                </a:gridCol>
                <a:gridCol w="916935">
                  <a:extLst>
                    <a:ext uri="{9D8B030D-6E8A-4147-A177-3AD203B41FA5}">
                      <a16:colId xmlns:a16="http://schemas.microsoft.com/office/drawing/2014/main" val="2446281642"/>
                    </a:ext>
                  </a:extLst>
                </a:gridCol>
                <a:gridCol w="663988">
                  <a:extLst>
                    <a:ext uri="{9D8B030D-6E8A-4147-A177-3AD203B41FA5}">
                      <a16:colId xmlns:a16="http://schemas.microsoft.com/office/drawing/2014/main" val="2311917550"/>
                    </a:ext>
                  </a:extLst>
                </a:gridCol>
              </a:tblGrid>
              <a:tr h="315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Consultes per </a:t>
                      </a:r>
                      <a:r>
                        <a:rPr lang="es-ES" sz="11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col·lectiu</a:t>
                      </a:r>
                      <a:r>
                        <a:rPr lang="es-ES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1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d’usuari</a:t>
                      </a:r>
                      <a:endParaRPr lang="ca-ES" sz="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effectLst/>
                        </a:rPr>
                        <a:t>Curs</a:t>
                      </a:r>
                      <a:br>
                        <a:rPr lang="es-ES" sz="1100" b="1" dirty="0">
                          <a:effectLst/>
                        </a:rPr>
                      </a:br>
                      <a:r>
                        <a:rPr lang="es-ES" sz="1100" b="1" dirty="0">
                          <a:effectLst/>
                        </a:rPr>
                        <a:t> 18-19</a:t>
                      </a:r>
                      <a:endParaRPr lang="ca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effectLst/>
                        </a:rPr>
                        <a:t>Curs</a:t>
                      </a:r>
                      <a:br>
                        <a:rPr lang="es-ES" sz="1100" b="1" dirty="0">
                          <a:effectLst/>
                        </a:rPr>
                      </a:br>
                      <a:r>
                        <a:rPr lang="es-ES" sz="1100" b="1" dirty="0">
                          <a:effectLst/>
                        </a:rPr>
                        <a:t> 19-20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(2º semestre virtual)</a:t>
                      </a:r>
                      <a:endParaRPr lang="ca-E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 </a:t>
                      </a:r>
                      <a:endParaRPr lang="ca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effectLst/>
                        </a:rPr>
                        <a:t>Curs</a:t>
                      </a:r>
                      <a:r>
                        <a:rPr lang="es-ES" sz="1100" b="1" dirty="0">
                          <a:effectLst/>
                        </a:rPr>
                        <a:t> </a:t>
                      </a:r>
                      <a:br>
                        <a:rPr lang="es-ES" sz="1100" b="1" dirty="0">
                          <a:effectLst/>
                        </a:rPr>
                      </a:br>
                      <a:r>
                        <a:rPr lang="es-ES" sz="1100" b="1" dirty="0">
                          <a:effectLst/>
                        </a:rPr>
                        <a:t>20-21</a:t>
                      </a:r>
                      <a:br>
                        <a:rPr lang="es-ES" sz="1100" b="1" dirty="0">
                          <a:effectLst/>
                        </a:rPr>
                      </a:br>
                      <a:r>
                        <a:rPr lang="es-ES" sz="1100" b="1" dirty="0">
                          <a:effectLst/>
                        </a:rPr>
                        <a:t> </a:t>
                      </a:r>
                      <a:r>
                        <a:rPr lang="es-ES" sz="800" b="1" dirty="0">
                          <a:effectLst/>
                        </a:rPr>
                        <a:t>(</a:t>
                      </a:r>
                      <a:r>
                        <a:rPr lang="es-ES" sz="800" b="1" dirty="0" err="1">
                          <a:effectLst/>
                        </a:rPr>
                        <a:t>fins</a:t>
                      </a:r>
                      <a:r>
                        <a:rPr lang="es-ES" sz="800" b="1" dirty="0">
                          <a:effectLst/>
                        </a:rPr>
                        <a:t> a 2/12/2020)</a:t>
                      </a:r>
                      <a:endParaRPr lang="ca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112"/>
                  </a:ext>
                </a:extLst>
              </a:tr>
              <a:tr h="151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 err="1">
                          <a:effectLst/>
                        </a:rPr>
                        <a:t>Alumnat</a:t>
                      </a:r>
                      <a:endParaRPr lang="ca-E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722</a:t>
                      </a:r>
                      <a:endParaRPr lang="ca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1.389</a:t>
                      </a:r>
                      <a:endParaRPr lang="ca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increment</a:t>
                      </a:r>
                      <a:r>
                        <a:rPr lang="es-ES" sz="10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48%</a:t>
                      </a:r>
                      <a:endParaRPr lang="ca-ES" sz="10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1190</a:t>
                      </a:r>
                      <a:endParaRPr lang="ca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910055"/>
                  </a:ext>
                </a:extLst>
              </a:tr>
              <a:tr h="151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</a:rPr>
                        <a:t>PDI</a:t>
                      </a:r>
                      <a:endParaRPr lang="ca-E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4.919</a:t>
                      </a:r>
                      <a:endParaRPr lang="ca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12.748</a:t>
                      </a:r>
                      <a:endParaRPr lang="ca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increment</a:t>
                      </a:r>
                      <a:r>
                        <a:rPr lang="es-ES" sz="10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61%</a:t>
                      </a:r>
                      <a:endParaRPr lang="ca-ES" sz="10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5668</a:t>
                      </a:r>
                      <a:endParaRPr lang="ca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636283"/>
                  </a:ext>
                </a:extLst>
              </a:tr>
              <a:tr h="151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 err="1">
                          <a:effectLst/>
                        </a:rPr>
                        <a:t>Externs</a:t>
                      </a:r>
                      <a:endParaRPr lang="ca-E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183</a:t>
                      </a:r>
                      <a:endParaRPr lang="ca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63</a:t>
                      </a:r>
                      <a:endParaRPr lang="ca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decrement</a:t>
                      </a:r>
                      <a:r>
                        <a:rPr lang="es-ES" sz="10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65%</a:t>
                      </a:r>
                      <a:endParaRPr lang="ca-ES" sz="10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33</a:t>
                      </a:r>
                      <a:endParaRPr lang="ca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816572"/>
                  </a:ext>
                </a:extLst>
              </a:tr>
              <a:tr h="157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effectLst/>
                        </a:rPr>
                        <a:t>PAS</a:t>
                      </a:r>
                      <a:endParaRPr lang="ca-E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381</a:t>
                      </a:r>
                      <a:endParaRPr lang="ca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757</a:t>
                      </a:r>
                      <a:endParaRPr lang="ca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increment</a:t>
                      </a:r>
                      <a:r>
                        <a:rPr lang="es-ES" sz="105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50%</a:t>
                      </a:r>
                      <a:endParaRPr lang="ca-ES" sz="105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1082</a:t>
                      </a:r>
                      <a:endParaRPr lang="ca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241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875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  <p:sp>
        <p:nvSpPr>
          <p:cNvPr id="8" name="Google Shape;290;p26">
            <a:extLst>
              <a:ext uri="{FF2B5EF4-FFF2-40B4-BE49-F238E27FC236}">
                <a16:creationId xmlns:a16="http://schemas.microsoft.com/office/drawing/2014/main" id="{5F5EED11-6F0D-4152-83C9-2A986B190D4A}"/>
              </a:ext>
            </a:extLst>
          </p:cNvPr>
          <p:cNvSpPr txBox="1">
            <a:spLocks/>
          </p:cNvSpPr>
          <p:nvPr/>
        </p:nvSpPr>
        <p:spPr>
          <a:xfrm>
            <a:off x="2312467" y="946983"/>
            <a:ext cx="6482357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600" b="1" dirty="0" err="1">
                <a:latin typeface="Poppins" panose="020B0604020202020204" charset="0"/>
                <a:cs typeface="Poppins" panose="020B0604020202020204" charset="0"/>
              </a:rPr>
              <a:t>Dades</a:t>
            </a:r>
            <a:r>
              <a:rPr lang="es-ES" sz="3600" b="1" dirty="0">
                <a:latin typeface="Poppins" panose="020B0604020202020204" charset="0"/>
                <a:cs typeface="Poppins" panose="020B0604020202020204" charset="0"/>
              </a:rPr>
              <a:t> del </a:t>
            </a:r>
            <a:r>
              <a:rPr lang="es-ES" sz="3600" b="1" dirty="0" err="1">
                <a:latin typeface="Poppins" panose="020B0604020202020204" charset="0"/>
                <a:cs typeface="Poppins" panose="020B0604020202020204" charset="0"/>
              </a:rPr>
              <a:t>servei</a:t>
            </a:r>
            <a:r>
              <a:rPr lang="es-ES" sz="3600" b="1" dirty="0">
                <a:latin typeface="Poppins" panose="020B0604020202020204" charset="0"/>
                <a:cs typeface="Poppins" panose="020B0604020202020204" charset="0"/>
              </a:rPr>
              <a:t> de </a:t>
            </a:r>
            <a:r>
              <a:rPr lang="es-ES" sz="3600" b="1" dirty="0" err="1">
                <a:latin typeface="Poppins" panose="020B0604020202020204" charset="0"/>
                <a:cs typeface="Poppins" panose="020B0604020202020204" charset="0"/>
              </a:rPr>
              <a:t>suport</a:t>
            </a:r>
            <a:endParaRPr lang="ca-ES" sz="1800" b="1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9" name="Google Shape;431;p37">
            <a:extLst>
              <a:ext uri="{FF2B5EF4-FFF2-40B4-BE49-F238E27FC236}">
                <a16:creationId xmlns:a16="http://schemas.microsoft.com/office/drawing/2014/main" id="{492987D8-6BBF-4716-B719-AC612060A70D}"/>
              </a:ext>
            </a:extLst>
          </p:cNvPr>
          <p:cNvSpPr txBox="1">
            <a:spLocks/>
          </p:cNvSpPr>
          <p:nvPr/>
        </p:nvSpPr>
        <p:spPr>
          <a:xfrm>
            <a:off x="1606524" y="1893611"/>
            <a:ext cx="6482357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19" name="Imagen 18" descr="Texto&#10;&#10;Descripción generada automáticamente">
            <a:extLst>
              <a:ext uri="{FF2B5EF4-FFF2-40B4-BE49-F238E27FC236}">
                <a16:creationId xmlns:a16="http://schemas.microsoft.com/office/drawing/2014/main" id="{4CF9085D-BB74-47F6-A255-365ED05F8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D81523D-F50F-4FDF-A0BE-32B25C1FBE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5432" y="946983"/>
            <a:ext cx="714996" cy="714996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14A5C64-BC6F-4EBF-B278-A1B461291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20045"/>
              </p:ext>
            </p:extLst>
          </p:nvPr>
        </p:nvGraphicFramePr>
        <p:xfrm>
          <a:off x="2312467" y="1876724"/>
          <a:ext cx="4735104" cy="2587691"/>
        </p:xfrm>
        <a:graphic>
          <a:graphicData uri="http://schemas.openxmlformats.org/drawingml/2006/table">
            <a:tbl>
              <a:tblPr firstRow="1" firstCol="1" bandRow="1">
                <a:tableStyleId>{487771CA-0655-4A5F-BD69-8282F2055B59}</a:tableStyleId>
              </a:tblPr>
              <a:tblGrid>
                <a:gridCol w="1716978">
                  <a:extLst>
                    <a:ext uri="{9D8B030D-6E8A-4147-A177-3AD203B41FA5}">
                      <a16:colId xmlns:a16="http://schemas.microsoft.com/office/drawing/2014/main" val="2223469996"/>
                    </a:ext>
                  </a:extLst>
                </a:gridCol>
                <a:gridCol w="684779">
                  <a:extLst>
                    <a:ext uri="{9D8B030D-6E8A-4147-A177-3AD203B41FA5}">
                      <a16:colId xmlns:a16="http://schemas.microsoft.com/office/drawing/2014/main" val="1055005787"/>
                    </a:ext>
                  </a:extLst>
                </a:gridCol>
                <a:gridCol w="752424">
                  <a:extLst>
                    <a:ext uri="{9D8B030D-6E8A-4147-A177-3AD203B41FA5}">
                      <a16:colId xmlns:a16="http://schemas.microsoft.com/office/drawing/2014/main" val="3165612276"/>
                    </a:ext>
                  </a:extLst>
                </a:gridCol>
                <a:gridCol w="916935">
                  <a:extLst>
                    <a:ext uri="{9D8B030D-6E8A-4147-A177-3AD203B41FA5}">
                      <a16:colId xmlns:a16="http://schemas.microsoft.com/office/drawing/2014/main" val="2446281642"/>
                    </a:ext>
                  </a:extLst>
                </a:gridCol>
                <a:gridCol w="663988">
                  <a:extLst>
                    <a:ext uri="{9D8B030D-6E8A-4147-A177-3AD203B41FA5}">
                      <a16:colId xmlns:a16="http://schemas.microsoft.com/office/drawing/2014/main" val="2311917550"/>
                    </a:ext>
                  </a:extLst>
                </a:gridCol>
              </a:tblGrid>
              <a:tr h="315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Consultes per </a:t>
                      </a:r>
                      <a:r>
                        <a:rPr lang="es-ES" sz="11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tipologia</a:t>
                      </a:r>
                      <a:endParaRPr lang="ca-ES" sz="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effectLst/>
                        </a:rPr>
                        <a:t>Curs</a:t>
                      </a:r>
                      <a:br>
                        <a:rPr lang="es-ES" sz="1100" b="1" dirty="0">
                          <a:effectLst/>
                        </a:rPr>
                      </a:br>
                      <a:r>
                        <a:rPr lang="es-ES" sz="1100" b="1" dirty="0">
                          <a:effectLst/>
                        </a:rPr>
                        <a:t> 18-19</a:t>
                      </a:r>
                      <a:endParaRPr lang="ca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effectLst/>
                        </a:rPr>
                        <a:t>Curs</a:t>
                      </a:r>
                      <a:br>
                        <a:rPr lang="es-ES" sz="1100" b="1" dirty="0">
                          <a:effectLst/>
                        </a:rPr>
                      </a:br>
                      <a:r>
                        <a:rPr lang="es-ES" sz="1100" b="1" dirty="0">
                          <a:effectLst/>
                        </a:rPr>
                        <a:t> 19-20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(2º semestre virtual)</a:t>
                      </a:r>
                      <a:endParaRPr lang="ca-E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 </a:t>
                      </a:r>
                      <a:endParaRPr lang="ca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effectLst/>
                        </a:rPr>
                        <a:t>Curs</a:t>
                      </a:r>
                      <a:r>
                        <a:rPr lang="es-ES" sz="1100" b="1" dirty="0">
                          <a:effectLst/>
                        </a:rPr>
                        <a:t> </a:t>
                      </a:r>
                      <a:br>
                        <a:rPr lang="es-ES" sz="1100" b="1" dirty="0">
                          <a:effectLst/>
                        </a:rPr>
                      </a:br>
                      <a:r>
                        <a:rPr lang="es-ES" sz="1100" b="1" dirty="0">
                          <a:effectLst/>
                        </a:rPr>
                        <a:t>20-21</a:t>
                      </a:r>
                      <a:br>
                        <a:rPr lang="es-ES" sz="1100" b="1" dirty="0">
                          <a:effectLst/>
                        </a:rPr>
                      </a:br>
                      <a:r>
                        <a:rPr lang="es-ES" sz="1100" b="1" dirty="0">
                          <a:effectLst/>
                        </a:rPr>
                        <a:t> </a:t>
                      </a:r>
                      <a:r>
                        <a:rPr lang="es-ES" sz="800" b="1" dirty="0">
                          <a:effectLst/>
                        </a:rPr>
                        <a:t>(</a:t>
                      </a:r>
                      <a:r>
                        <a:rPr lang="es-ES" sz="800" b="1" dirty="0" err="1">
                          <a:effectLst/>
                        </a:rPr>
                        <a:t>fins</a:t>
                      </a:r>
                      <a:r>
                        <a:rPr lang="es-ES" sz="800" b="1" dirty="0">
                          <a:effectLst/>
                        </a:rPr>
                        <a:t> a 2/12/2020)</a:t>
                      </a:r>
                      <a:endParaRPr lang="ca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112"/>
                  </a:ext>
                </a:extLst>
              </a:tr>
              <a:tr h="151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Campus Virtual</a:t>
                      </a:r>
                      <a:endParaRPr lang="ca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5.402</a:t>
                      </a:r>
                      <a:endParaRPr lang="ca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9.840</a:t>
                      </a:r>
                      <a:endParaRPr lang="ca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</a:t>
                      </a:r>
                      <a:r>
                        <a:rPr lang="es-ES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45%</a:t>
                      </a:r>
                      <a:endParaRPr lang="ca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7638</a:t>
                      </a:r>
                      <a:endParaRPr lang="ca-E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910055"/>
                  </a:ext>
                </a:extLst>
              </a:tr>
              <a:tr h="151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Elaboració material docent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467</a:t>
                      </a:r>
                      <a:endParaRPr lang="ca-E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ca-E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decrement</a:t>
                      </a:r>
                      <a:r>
                        <a:rPr lang="es-ES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29%</a:t>
                      </a:r>
                      <a:endParaRPr lang="ca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ca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636283"/>
                  </a:ext>
                </a:extLst>
              </a:tr>
              <a:tr h="151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Assessorament i suport en eines TAC TIC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  <a:endParaRPr lang="ca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4.695</a:t>
                      </a:r>
                      <a:endParaRPr lang="ca-E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 95%</a:t>
                      </a:r>
                      <a:endParaRPr lang="ca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  <a:endParaRPr lang="ca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816572"/>
                  </a:ext>
                </a:extLst>
              </a:tr>
              <a:tr h="157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MOOCS</a:t>
                      </a:r>
                      <a:endParaRPr lang="ca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a-E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a-E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sense canvis</a:t>
                      </a:r>
                      <a:endParaRPr lang="ca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a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241570"/>
                  </a:ext>
                </a:extLst>
              </a:tr>
              <a:tr h="157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Publicació</a:t>
                      </a: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docència</a:t>
                      </a:r>
                      <a:endParaRPr lang="ca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ca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ca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decrement</a:t>
                      </a:r>
                      <a:r>
                        <a:rPr lang="es-ES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51%</a:t>
                      </a:r>
                      <a:endParaRPr lang="ca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ca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041251"/>
                  </a:ext>
                </a:extLst>
              </a:tr>
              <a:tr h="157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Drets d'autoria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ca-E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ca-E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</a:t>
                      </a:r>
                      <a:r>
                        <a:rPr lang="es-ES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45%</a:t>
                      </a:r>
                      <a:endParaRPr lang="ca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ca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503954"/>
                  </a:ext>
                </a:extLst>
              </a:tr>
            </a:tbl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CC5B1877-6510-447D-B22A-82A2A4883249}"/>
              </a:ext>
            </a:extLst>
          </p:cNvPr>
          <p:cNvGrpSpPr/>
          <p:nvPr/>
        </p:nvGrpSpPr>
        <p:grpSpPr>
          <a:xfrm>
            <a:off x="5197107" y="1451581"/>
            <a:ext cx="1850464" cy="505360"/>
            <a:chOff x="4951778" y="1538868"/>
            <a:chExt cx="1850464" cy="505360"/>
          </a:xfrm>
        </p:grpSpPr>
        <p:sp>
          <p:nvSpPr>
            <p:cNvPr id="5" name="Flecha: a la derecha con bandas 4">
              <a:extLst>
                <a:ext uri="{FF2B5EF4-FFF2-40B4-BE49-F238E27FC236}">
                  <a16:creationId xmlns:a16="http://schemas.microsoft.com/office/drawing/2014/main" id="{9E732982-51CC-48E2-B5DB-B5C4885C9976}"/>
                </a:ext>
              </a:extLst>
            </p:cNvPr>
            <p:cNvSpPr/>
            <p:nvPr/>
          </p:nvSpPr>
          <p:spPr>
            <a:xfrm>
              <a:off x="4951778" y="1538868"/>
              <a:ext cx="1850464" cy="505360"/>
            </a:xfrm>
            <a:prstGeom prst="striped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A666136-04A9-450E-B462-C79A4FFAB607}"/>
                </a:ext>
              </a:extLst>
            </p:cNvPr>
            <p:cNvSpPr txBox="1"/>
            <p:nvPr/>
          </p:nvSpPr>
          <p:spPr>
            <a:xfrm>
              <a:off x="5185634" y="1637659"/>
              <a:ext cx="13827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PANDÈMIA</a:t>
              </a:r>
              <a:endParaRPr lang="ca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7868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  <p:sp>
        <p:nvSpPr>
          <p:cNvPr id="8" name="Google Shape;290;p26">
            <a:extLst>
              <a:ext uri="{FF2B5EF4-FFF2-40B4-BE49-F238E27FC236}">
                <a16:creationId xmlns:a16="http://schemas.microsoft.com/office/drawing/2014/main" id="{5F5EED11-6F0D-4152-83C9-2A986B190D4A}"/>
              </a:ext>
            </a:extLst>
          </p:cNvPr>
          <p:cNvSpPr txBox="1">
            <a:spLocks/>
          </p:cNvSpPr>
          <p:nvPr/>
        </p:nvSpPr>
        <p:spPr>
          <a:xfrm>
            <a:off x="2312467" y="946983"/>
            <a:ext cx="6482357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600" b="1" dirty="0" err="1">
                <a:latin typeface="Poppins" panose="020B0604020202020204" charset="0"/>
                <a:cs typeface="Poppins" panose="020B0604020202020204" charset="0"/>
              </a:rPr>
              <a:t>Dades</a:t>
            </a:r>
            <a:r>
              <a:rPr lang="es-ES" sz="3600" b="1" dirty="0">
                <a:latin typeface="Poppins" panose="020B0604020202020204" charset="0"/>
                <a:cs typeface="Poppins" panose="020B0604020202020204" charset="0"/>
              </a:rPr>
              <a:t> del </a:t>
            </a:r>
            <a:r>
              <a:rPr lang="es-ES" sz="3600" b="1" dirty="0" err="1">
                <a:latin typeface="Poppins" panose="020B0604020202020204" charset="0"/>
                <a:cs typeface="Poppins" panose="020B0604020202020204" charset="0"/>
              </a:rPr>
              <a:t>servei</a:t>
            </a:r>
            <a:r>
              <a:rPr lang="es-ES" sz="3600" b="1" dirty="0">
                <a:latin typeface="Poppins" panose="020B0604020202020204" charset="0"/>
                <a:cs typeface="Poppins" panose="020B0604020202020204" charset="0"/>
              </a:rPr>
              <a:t> de </a:t>
            </a:r>
            <a:r>
              <a:rPr lang="es-ES" sz="3600" b="1" dirty="0" err="1">
                <a:latin typeface="Poppins" panose="020B0604020202020204" charset="0"/>
                <a:cs typeface="Poppins" panose="020B0604020202020204" charset="0"/>
              </a:rPr>
              <a:t>suport</a:t>
            </a:r>
            <a:endParaRPr lang="ca-ES" sz="1800" b="1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9" name="Google Shape;431;p37">
            <a:extLst>
              <a:ext uri="{FF2B5EF4-FFF2-40B4-BE49-F238E27FC236}">
                <a16:creationId xmlns:a16="http://schemas.microsoft.com/office/drawing/2014/main" id="{492987D8-6BBF-4716-B719-AC612060A70D}"/>
              </a:ext>
            </a:extLst>
          </p:cNvPr>
          <p:cNvSpPr txBox="1">
            <a:spLocks/>
          </p:cNvSpPr>
          <p:nvPr/>
        </p:nvSpPr>
        <p:spPr>
          <a:xfrm>
            <a:off x="1606524" y="1893611"/>
            <a:ext cx="6482357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19" name="Imagen 18" descr="Texto&#10;&#10;Descripción generada automáticamente">
            <a:extLst>
              <a:ext uri="{FF2B5EF4-FFF2-40B4-BE49-F238E27FC236}">
                <a16:creationId xmlns:a16="http://schemas.microsoft.com/office/drawing/2014/main" id="{4CF9085D-BB74-47F6-A255-365ED05F8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D81523D-F50F-4FDF-A0BE-32B25C1FBE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5432" y="946983"/>
            <a:ext cx="714996" cy="714996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14A5C64-BC6F-4EBF-B278-A1B461291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177347"/>
              </p:ext>
            </p:extLst>
          </p:nvPr>
        </p:nvGraphicFramePr>
        <p:xfrm>
          <a:off x="2617267" y="2087122"/>
          <a:ext cx="4326226" cy="2009331"/>
        </p:xfrm>
        <a:graphic>
          <a:graphicData uri="http://schemas.openxmlformats.org/drawingml/2006/table">
            <a:tbl>
              <a:tblPr firstRow="1" firstCol="1" bandRow="1">
                <a:tableStyleId>{487771CA-0655-4A5F-BD69-8282F2055B59}</a:tableStyleId>
              </a:tblPr>
              <a:tblGrid>
                <a:gridCol w="1716978">
                  <a:extLst>
                    <a:ext uri="{9D8B030D-6E8A-4147-A177-3AD203B41FA5}">
                      <a16:colId xmlns:a16="http://schemas.microsoft.com/office/drawing/2014/main" val="2223469996"/>
                    </a:ext>
                  </a:extLst>
                </a:gridCol>
                <a:gridCol w="684779">
                  <a:extLst>
                    <a:ext uri="{9D8B030D-6E8A-4147-A177-3AD203B41FA5}">
                      <a16:colId xmlns:a16="http://schemas.microsoft.com/office/drawing/2014/main" val="1055005787"/>
                    </a:ext>
                  </a:extLst>
                </a:gridCol>
                <a:gridCol w="752424">
                  <a:extLst>
                    <a:ext uri="{9D8B030D-6E8A-4147-A177-3AD203B41FA5}">
                      <a16:colId xmlns:a16="http://schemas.microsoft.com/office/drawing/2014/main" val="3165612276"/>
                    </a:ext>
                  </a:extLst>
                </a:gridCol>
                <a:gridCol w="1172045">
                  <a:extLst>
                    <a:ext uri="{9D8B030D-6E8A-4147-A177-3AD203B41FA5}">
                      <a16:colId xmlns:a16="http://schemas.microsoft.com/office/drawing/2014/main" val="2446281642"/>
                    </a:ext>
                  </a:extLst>
                </a:gridCol>
              </a:tblGrid>
              <a:tr h="315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Formació</a:t>
                      </a:r>
                      <a:r>
                        <a:rPr lang="es-ES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1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d’usuaris</a:t>
                      </a:r>
                      <a:endParaRPr lang="ca-ES" sz="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effectLst/>
                        </a:rPr>
                        <a:t>Curs</a:t>
                      </a:r>
                      <a:br>
                        <a:rPr lang="es-ES" sz="1100" b="1" dirty="0">
                          <a:effectLst/>
                        </a:rPr>
                      </a:br>
                      <a:r>
                        <a:rPr lang="es-ES" sz="1100" b="1" dirty="0">
                          <a:effectLst/>
                        </a:rPr>
                        <a:t> 18-19</a:t>
                      </a:r>
                      <a:endParaRPr lang="ca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effectLst/>
                        </a:rPr>
                        <a:t>Curs</a:t>
                      </a:r>
                      <a:br>
                        <a:rPr lang="es-ES" sz="1100" b="1" dirty="0">
                          <a:effectLst/>
                        </a:rPr>
                      </a:br>
                      <a:r>
                        <a:rPr lang="es-ES" sz="1100" b="1" dirty="0">
                          <a:effectLst/>
                        </a:rPr>
                        <a:t> 19-20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(2º semestre virtual)</a:t>
                      </a:r>
                      <a:endParaRPr lang="ca-ES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 </a:t>
                      </a:r>
                      <a:endParaRPr lang="ca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26" marR="36826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112"/>
                  </a:ext>
                </a:extLst>
              </a:tr>
              <a:tr h="151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d'hores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1.302</a:t>
                      </a:r>
                      <a:endParaRPr lang="ca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1.243</a:t>
                      </a:r>
                      <a:endParaRPr lang="ca-E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decrement</a:t>
                      </a:r>
                      <a:r>
                        <a:rPr lang="es-ES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4.5%</a:t>
                      </a:r>
                      <a:endParaRPr lang="ca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636283"/>
                  </a:ext>
                </a:extLst>
              </a:tr>
              <a:tr h="151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hores formació reglada respecte hores formació totals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56,21%</a:t>
                      </a:r>
                      <a:endParaRPr lang="ca-E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46,98%</a:t>
                      </a:r>
                      <a:endParaRPr lang="ca-E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decrement</a:t>
                      </a:r>
                      <a:r>
                        <a:rPr lang="es-ES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9%</a:t>
                      </a:r>
                      <a:endParaRPr lang="ca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816572"/>
                  </a:ext>
                </a:extLst>
              </a:tr>
              <a:tr h="157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cursos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862</a:t>
                      </a:r>
                      <a:endParaRPr lang="ca-E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790</a:t>
                      </a:r>
                      <a:endParaRPr lang="ca-E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decrement</a:t>
                      </a:r>
                      <a:r>
                        <a:rPr lang="es-ES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8,3%</a:t>
                      </a:r>
                      <a:endParaRPr lang="ca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241570"/>
                  </a:ext>
                </a:extLst>
              </a:tr>
              <a:tr h="157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d'assistents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13.324</a:t>
                      </a:r>
                      <a:endParaRPr lang="ca-E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15.721</a:t>
                      </a:r>
                      <a:endParaRPr lang="ca-E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increment</a:t>
                      </a:r>
                      <a:r>
                        <a:rPr lang="es-ES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15%</a:t>
                      </a:r>
                      <a:endParaRPr lang="ca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041251"/>
                  </a:ext>
                </a:extLst>
              </a:tr>
              <a:tr h="157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assistents formació reglada</a:t>
                      </a:r>
                      <a:endParaRPr lang="ca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69,73%</a:t>
                      </a:r>
                      <a:endParaRPr lang="ca-E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59,00%</a:t>
                      </a:r>
                      <a:endParaRPr lang="ca-E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decrement</a:t>
                      </a:r>
                      <a:r>
                        <a:rPr lang="es-ES" sz="11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9,3%</a:t>
                      </a:r>
                      <a:endParaRPr lang="ca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503954"/>
                  </a:ext>
                </a:extLst>
              </a:tr>
            </a:tbl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CC5B1877-6510-447D-B22A-82A2A4883249}"/>
              </a:ext>
            </a:extLst>
          </p:cNvPr>
          <p:cNvGrpSpPr/>
          <p:nvPr/>
        </p:nvGrpSpPr>
        <p:grpSpPr>
          <a:xfrm>
            <a:off x="5449867" y="1661979"/>
            <a:ext cx="1238515" cy="505360"/>
            <a:chOff x="4870616" y="1538868"/>
            <a:chExt cx="1931626" cy="505360"/>
          </a:xfrm>
        </p:grpSpPr>
        <p:sp>
          <p:nvSpPr>
            <p:cNvPr id="5" name="Flecha: a la derecha con bandas 4">
              <a:extLst>
                <a:ext uri="{FF2B5EF4-FFF2-40B4-BE49-F238E27FC236}">
                  <a16:creationId xmlns:a16="http://schemas.microsoft.com/office/drawing/2014/main" id="{9E732982-51CC-48E2-B5DB-B5C4885C9976}"/>
                </a:ext>
              </a:extLst>
            </p:cNvPr>
            <p:cNvSpPr/>
            <p:nvPr/>
          </p:nvSpPr>
          <p:spPr>
            <a:xfrm>
              <a:off x="4951778" y="1538868"/>
              <a:ext cx="1850464" cy="505360"/>
            </a:xfrm>
            <a:prstGeom prst="striped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A666136-04A9-450E-B462-C79A4FFAB607}"/>
                </a:ext>
              </a:extLst>
            </p:cNvPr>
            <p:cNvSpPr txBox="1"/>
            <p:nvPr/>
          </p:nvSpPr>
          <p:spPr>
            <a:xfrm>
              <a:off x="4870616" y="1637659"/>
              <a:ext cx="18504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PANDÈMIA</a:t>
              </a:r>
              <a:endParaRPr lang="ca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8908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  <p:sp>
        <p:nvSpPr>
          <p:cNvPr id="421" name="Google Shape;421;p36"/>
          <p:cNvSpPr txBox="1">
            <a:spLocks noGrp="1"/>
          </p:cNvSpPr>
          <p:nvPr>
            <p:ph type="ctrTitle" idx="4294967295"/>
          </p:nvPr>
        </p:nvSpPr>
        <p:spPr>
          <a:xfrm>
            <a:off x="2661365" y="833284"/>
            <a:ext cx="4608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8000" dirty="0"/>
              <a:t>Gràcies</a:t>
            </a:r>
            <a:endParaRPr sz="8000" dirty="0"/>
          </a:p>
        </p:txBody>
      </p:sp>
      <p:sp>
        <p:nvSpPr>
          <p:cNvPr id="422" name="Google Shape;422;p36"/>
          <p:cNvSpPr txBox="1">
            <a:spLocks noGrp="1"/>
          </p:cNvSpPr>
          <p:nvPr>
            <p:ph type="subTitle" idx="4294967295"/>
          </p:nvPr>
        </p:nvSpPr>
        <p:spPr>
          <a:xfrm>
            <a:off x="2847218" y="3843368"/>
            <a:ext cx="3791474" cy="733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Mireia Casas     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mcasas@ub.edu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Judit Casals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juditcasals@ub.edu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23" name="Google Shape;423;p36"/>
          <p:cNvGrpSpPr/>
          <p:nvPr/>
        </p:nvGrpSpPr>
        <p:grpSpPr>
          <a:xfrm>
            <a:off x="1836616" y="1087679"/>
            <a:ext cx="345971" cy="325505"/>
            <a:chOff x="5972700" y="2330200"/>
            <a:chExt cx="411625" cy="387275"/>
          </a:xfrm>
        </p:grpSpPr>
        <p:sp>
          <p:nvSpPr>
            <p:cNvPr id="424" name="Google Shape;424;p3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Imagen 10" descr="Texto&#10;&#10;Descripción generada automáticamente">
            <a:extLst>
              <a:ext uri="{FF2B5EF4-FFF2-40B4-BE49-F238E27FC236}">
                <a16:creationId xmlns:a16="http://schemas.microsoft.com/office/drawing/2014/main" id="{0CED6261-066B-46B0-A1D4-8CF5EF08D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ctrTitle"/>
          </p:nvPr>
        </p:nvSpPr>
        <p:spPr>
          <a:xfrm>
            <a:off x="2168355" y="1269234"/>
            <a:ext cx="506813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/>
              <a:t>¿ Per què al</a:t>
            </a:r>
            <a:endParaRPr dirty="0"/>
          </a:p>
        </p:txBody>
      </p:sp>
      <p:sp>
        <p:nvSpPr>
          <p:cNvPr id="177" name="Google Shape;177;p17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204EDF-2F8A-4277-8067-0F3FC8AD5DBC}"/>
              </a:ext>
            </a:extLst>
          </p:cNvPr>
          <p:cNvSpPr txBox="1"/>
          <p:nvPr/>
        </p:nvSpPr>
        <p:spPr>
          <a:xfrm>
            <a:off x="5844988" y="2739359"/>
            <a:ext cx="8964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5200" b="1">
                <a:latin typeface="Poppins"/>
                <a:cs typeface="Poppins"/>
                <a:sym typeface="Poppins"/>
              </a:rPr>
              <a:t>?</a:t>
            </a:r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F85B7E64-F0DF-44BD-8389-BB105D1417B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54DD7F47-8153-4CF7-814C-26F3670B7C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528"/>
          <a:stretch/>
        </p:blipFill>
        <p:spPr>
          <a:xfrm>
            <a:off x="2854711" y="1467418"/>
            <a:ext cx="3152079" cy="305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2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9" name="Google Shape;189;p1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190" name="Google Shape;190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1" name="Google Shape;742;p39">
            <a:extLst>
              <a:ext uri="{FF2B5EF4-FFF2-40B4-BE49-F238E27FC236}">
                <a16:creationId xmlns:a16="http://schemas.microsoft.com/office/drawing/2014/main" id="{A42C1CBE-DA0C-475F-959B-34B486F8CA22}"/>
              </a:ext>
            </a:extLst>
          </p:cNvPr>
          <p:cNvGrpSpPr/>
          <p:nvPr/>
        </p:nvGrpSpPr>
        <p:grpSpPr>
          <a:xfrm>
            <a:off x="6332502" y="3561347"/>
            <a:ext cx="568554" cy="507055"/>
            <a:chOff x="3927500" y="301425"/>
            <a:chExt cx="461550" cy="411625"/>
          </a:xfrm>
        </p:grpSpPr>
        <p:sp>
          <p:nvSpPr>
            <p:cNvPr id="22" name="Google Shape;743;p39">
              <a:extLst>
                <a:ext uri="{FF2B5EF4-FFF2-40B4-BE49-F238E27FC236}">
                  <a16:creationId xmlns:a16="http://schemas.microsoft.com/office/drawing/2014/main" id="{B1D3D375-E423-4214-AF69-767FD7199152}"/>
                </a:ext>
              </a:extLst>
            </p:cNvPr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44;p39">
              <a:extLst>
                <a:ext uri="{FF2B5EF4-FFF2-40B4-BE49-F238E27FC236}">
                  <a16:creationId xmlns:a16="http://schemas.microsoft.com/office/drawing/2014/main" id="{E9CC8495-FD8E-4850-89DF-8BD84D84DB9B}"/>
                </a:ext>
              </a:extLst>
            </p:cNvPr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45;p39">
              <a:extLst>
                <a:ext uri="{FF2B5EF4-FFF2-40B4-BE49-F238E27FC236}">
                  <a16:creationId xmlns:a16="http://schemas.microsoft.com/office/drawing/2014/main" id="{BD94D1B8-FB1C-4319-A735-C2C6E9726689}"/>
                </a:ext>
              </a:extLst>
            </p:cNvPr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46;p39">
              <a:extLst>
                <a:ext uri="{FF2B5EF4-FFF2-40B4-BE49-F238E27FC236}">
                  <a16:creationId xmlns:a16="http://schemas.microsoft.com/office/drawing/2014/main" id="{EBFF4E92-A226-4C70-A586-EBB930213E3F}"/>
                </a:ext>
              </a:extLst>
            </p:cNvPr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47;p39">
              <a:extLst>
                <a:ext uri="{FF2B5EF4-FFF2-40B4-BE49-F238E27FC236}">
                  <a16:creationId xmlns:a16="http://schemas.microsoft.com/office/drawing/2014/main" id="{61D0C07F-3E39-4DC1-A0F0-48A5F8394DC1}"/>
                </a:ext>
              </a:extLst>
            </p:cNvPr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48;p39">
              <a:extLst>
                <a:ext uri="{FF2B5EF4-FFF2-40B4-BE49-F238E27FC236}">
                  <a16:creationId xmlns:a16="http://schemas.microsoft.com/office/drawing/2014/main" id="{8D51DA93-C583-40EC-B76E-1B2265ADD214}"/>
                </a:ext>
              </a:extLst>
            </p:cNvPr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49;p39">
              <a:extLst>
                <a:ext uri="{FF2B5EF4-FFF2-40B4-BE49-F238E27FC236}">
                  <a16:creationId xmlns:a16="http://schemas.microsoft.com/office/drawing/2014/main" id="{9CE497DA-8712-4E16-9CCF-6D0A8694F2F5}"/>
                </a:ext>
              </a:extLst>
            </p:cNvPr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50;p39">
              <a:extLst>
                <a:ext uri="{FF2B5EF4-FFF2-40B4-BE49-F238E27FC236}">
                  <a16:creationId xmlns:a16="http://schemas.microsoft.com/office/drawing/2014/main" id="{849CB227-350E-40B1-97B3-9C6F1FD55811}"/>
                </a:ext>
              </a:extLst>
            </p:cNvPr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51;p39">
              <a:extLst>
                <a:ext uri="{FF2B5EF4-FFF2-40B4-BE49-F238E27FC236}">
                  <a16:creationId xmlns:a16="http://schemas.microsoft.com/office/drawing/2014/main" id="{AD1B1E2C-3FD9-4F58-8CAA-E4D3071158C9}"/>
                </a:ext>
              </a:extLst>
            </p:cNvPr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52;p39">
              <a:extLst>
                <a:ext uri="{FF2B5EF4-FFF2-40B4-BE49-F238E27FC236}">
                  <a16:creationId xmlns:a16="http://schemas.microsoft.com/office/drawing/2014/main" id="{461D8868-A917-4500-8F39-14C3C19BB55B}"/>
                </a:ext>
              </a:extLst>
            </p:cNvPr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3;p39">
              <a:extLst>
                <a:ext uri="{FF2B5EF4-FFF2-40B4-BE49-F238E27FC236}">
                  <a16:creationId xmlns:a16="http://schemas.microsoft.com/office/drawing/2014/main" id="{B32C8603-80D0-4BF1-854E-F5D0C37E9132}"/>
                </a:ext>
              </a:extLst>
            </p:cNvPr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54;p39">
              <a:extLst>
                <a:ext uri="{FF2B5EF4-FFF2-40B4-BE49-F238E27FC236}">
                  <a16:creationId xmlns:a16="http://schemas.microsoft.com/office/drawing/2014/main" id="{7F0BD4E6-3082-4022-9E15-5D2AC4557F93}"/>
                </a:ext>
              </a:extLst>
            </p:cNvPr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5;p39">
              <a:extLst>
                <a:ext uri="{FF2B5EF4-FFF2-40B4-BE49-F238E27FC236}">
                  <a16:creationId xmlns:a16="http://schemas.microsoft.com/office/drawing/2014/main" id="{02C46693-3C35-4126-882F-D9BF90C8ED03}"/>
                </a:ext>
              </a:extLst>
            </p:cNvPr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6;p39">
              <a:extLst>
                <a:ext uri="{FF2B5EF4-FFF2-40B4-BE49-F238E27FC236}">
                  <a16:creationId xmlns:a16="http://schemas.microsoft.com/office/drawing/2014/main" id="{EA5F00A5-1006-43CA-A451-F27A52A7C021}"/>
                </a:ext>
              </a:extLst>
            </p:cNvPr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7;p39">
              <a:extLst>
                <a:ext uri="{FF2B5EF4-FFF2-40B4-BE49-F238E27FC236}">
                  <a16:creationId xmlns:a16="http://schemas.microsoft.com/office/drawing/2014/main" id="{3056C108-1CDD-4E25-B22B-72163F312485}"/>
                </a:ext>
              </a:extLst>
            </p:cNvPr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8;p39">
              <a:extLst>
                <a:ext uri="{FF2B5EF4-FFF2-40B4-BE49-F238E27FC236}">
                  <a16:creationId xmlns:a16="http://schemas.microsoft.com/office/drawing/2014/main" id="{E4700083-9B48-4E41-9188-CB3D9EDEBCDB}"/>
                </a:ext>
              </a:extLst>
            </p:cNvPr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59;p39">
              <a:extLst>
                <a:ext uri="{FF2B5EF4-FFF2-40B4-BE49-F238E27FC236}">
                  <a16:creationId xmlns:a16="http://schemas.microsoft.com/office/drawing/2014/main" id="{9D069CDE-FC33-4113-8BA8-A82FDFB77EEA}"/>
                </a:ext>
              </a:extLst>
            </p:cNvPr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60;p39">
              <a:extLst>
                <a:ext uri="{FF2B5EF4-FFF2-40B4-BE49-F238E27FC236}">
                  <a16:creationId xmlns:a16="http://schemas.microsoft.com/office/drawing/2014/main" id="{D1FFA0AE-B2C2-4236-A013-11276D2011BE}"/>
                </a:ext>
              </a:extLst>
            </p:cNvPr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61;p39">
              <a:extLst>
                <a:ext uri="{FF2B5EF4-FFF2-40B4-BE49-F238E27FC236}">
                  <a16:creationId xmlns:a16="http://schemas.microsoft.com/office/drawing/2014/main" id="{1108E7CB-3B0F-48F5-92C0-8228033EE7DE}"/>
                </a:ext>
              </a:extLst>
            </p:cNvPr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2;p39">
              <a:extLst>
                <a:ext uri="{FF2B5EF4-FFF2-40B4-BE49-F238E27FC236}">
                  <a16:creationId xmlns:a16="http://schemas.microsoft.com/office/drawing/2014/main" id="{7FACDCDA-4243-4F19-BA01-134EC98C5932}"/>
                </a:ext>
              </a:extLst>
            </p:cNvPr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3;p39">
              <a:extLst>
                <a:ext uri="{FF2B5EF4-FFF2-40B4-BE49-F238E27FC236}">
                  <a16:creationId xmlns:a16="http://schemas.microsoft.com/office/drawing/2014/main" id="{C1574BFF-015F-41D7-9CAA-33BD9C66A4A4}"/>
                </a:ext>
              </a:extLst>
            </p:cNvPr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4;p39">
              <a:extLst>
                <a:ext uri="{FF2B5EF4-FFF2-40B4-BE49-F238E27FC236}">
                  <a16:creationId xmlns:a16="http://schemas.microsoft.com/office/drawing/2014/main" id="{BF6422EA-A02A-44A9-8D70-FBD1D6783934}"/>
                </a:ext>
              </a:extLst>
            </p:cNvPr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5;p39">
              <a:extLst>
                <a:ext uri="{FF2B5EF4-FFF2-40B4-BE49-F238E27FC236}">
                  <a16:creationId xmlns:a16="http://schemas.microsoft.com/office/drawing/2014/main" id="{3B9D22E9-7D8C-4984-80BB-29F0DEA6B79F}"/>
                </a:ext>
              </a:extLst>
            </p:cNvPr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6;p39">
              <a:extLst>
                <a:ext uri="{FF2B5EF4-FFF2-40B4-BE49-F238E27FC236}">
                  <a16:creationId xmlns:a16="http://schemas.microsoft.com/office/drawing/2014/main" id="{73D01D64-8D41-4B8C-8D5A-2EF665EC3C92}"/>
                </a:ext>
              </a:extLst>
            </p:cNvPr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7;p39">
              <a:extLst>
                <a:ext uri="{FF2B5EF4-FFF2-40B4-BE49-F238E27FC236}">
                  <a16:creationId xmlns:a16="http://schemas.microsoft.com/office/drawing/2014/main" id="{5BFBEF0F-2514-4F8A-B7C8-DE1FFC326546}"/>
                </a:ext>
              </a:extLst>
            </p:cNvPr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8;p39">
              <a:extLst>
                <a:ext uri="{FF2B5EF4-FFF2-40B4-BE49-F238E27FC236}">
                  <a16:creationId xmlns:a16="http://schemas.microsoft.com/office/drawing/2014/main" id="{03B1AA35-486C-47AB-9E23-242E87F59D86}"/>
                </a:ext>
              </a:extLst>
            </p:cNvPr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69;p39">
              <a:extLst>
                <a:ext uri="{FF2B5EF4-FFF2-40B4-BE49-F238E27FC236}">
                  <a16:creationId xmlns:a16="http://schemas.microsoft.com/office/drawing/2014/main" id="{D601135B-A225-4A5B-A095-631CCAB19037}"/>
                </a:ext>
              </a:extLst>
            </p:cNvPr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" name="Imagen 51" descr="Texto&#10;&#10;Descripción generada automáticamente">
            <a:extLst>
              <a:ext uri="{FF2B5EF4-FFF2-40B4-BE49-F238E27FC236}">
                <a16:creationId xmlns:a16="http://schemas.microsoft.com/office/drawing/2014/main" id="{BCD4BFD3-D8CB-4DDE-9E1C-B231D6E06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sp>
        <p:nvSpPr>
          <p:cNvPr id="49" name="Google Shape;153;p15">
            <a:extLst>
              <a:ext uri="{FF2B5EF4-FFF2-40B4-BE49-F238E27FC236}">
                <a16:creationId xmlns:a16="http://schemas.microsoft.com/office/drawing/2014/main" id="{9A3AEA46-A6FE-457E-AAA8-C00657EF8B4D}"/>
              </a:ext>
            </a:extLst>
          </p:cNvPr>
          <p:cNvSpPr txBox="1">
            <a:spLocks/>
          </p:cNvSpPr>
          <p:nvPr/>
        </p:nvSpPr>
        <p:spPr>
          <a:xfrm>
            <a:off x="396177" y="879880"/>
            <a:ext cx="8259128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CRAI UB – suport a la docència</a:t>
            </a:r>
            <a:endParaRPr lang="ca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Google Shape;155;p15">
            <a:extLst>
              <a:ext uri="{FF2B5EF4-FFF2-40B4-BE49-F238E27FC236}">
                <a16:creationId xmlns:a16="http://schemas.microsoft.com/office/drawing/2014/main" id="{B93373AE-19E0-4157-B5A7-5D119079E6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1920" y="1562980"/>
            <a:ext cx="5669101" cy="22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ca-E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finalitat de la nova estructura és: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ca-ES" sz="1800"/>
              <a:t>    </a:t>
            </a:r>
            <a:r>
              <a:rPr lang="ca-ES"/>
              <a:t>donar suport a totes les actuacions del professorat implicades en la producció de material multimèdia o creació d’aplicacions informàtiques,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ca-ES"/>
              <a:t>    proporcionar assessorament tècnic / pedagògic,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ca-ES"/>
              <a:t>    detectar actuacions que requereixen una formació específica.</a:t>
            </a:r>
            <a:endParaRPr lang="ca-ES">
              <a:solidFill>
                <a:srgbClr val="000000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ca-ES"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a-ES" sz="2000">
              <a:solidFill>
                <a:srgbClr val="000000"/>
              </a:solidFill>
            </a:endParaRPr>
          </a:p>
        </p:txBody>
      </p:sp>
      <p:sp>
        <p:nvSpPr>
          <p:cNvPr id="53" name="Sol 52">
            <a:extLst>
              <a:ext uri="{FF2B5EF4-FFF2-40B4-BE49-F238E27FC236}">
                <a16:creationId xmlns:a16="http://schemas.microsoft.com/office/drawing/2014/main" id="{C1927682-8326-446D-8740-F7BBA80B0765}"/>
              </a:ext>
            </a:extLst>
          </p:cNvPr>
          <p:cNvSpPr/>
          <p:nvPr/>
        </p:nvSpPr>
        <p:spPr>
          <a:xfrm>
            <a:off x="577905" y="2971728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4" name="Sol 53">
            <a:extLst>
              <a:ext uri="{FF2B5EF4-FFF2-40B4-BE49-F238E27FC236}">
                <a16:creationId xmlns:a16="http://schemas.microsoft.com/office/drawing/2014/main" id="{1A30CCD7-C48E-41C6-844D-869B04079E6C}"/>
              </a:ext>
            </a:extLst>
          </p:cNvPr>
          <p:cNvSpPr/>
          <p:nvPr/>
        </p:nvSpPr>
        <p:spPr>
          <a:xfrm>
            <a:off x="577905" y="2131958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5" name="Sol 54">
            <a:extLst>
              <a:ext uri="{FF2B5EF4-FFF2-40B4-BE49-F238E27FC236}">
                <a16:creationId xmlns:a16="http://schemas.microsoft.com/office/drawing/2014/main" id="{ECBC9920-7DD3-478A-8115-7701FFBF05A2}"/>
              </a:ext>
            </a:extLst>
          </p:cNvPr>
          <p:cNvSpPr/>
          <p:nvPr/>
        </p:nvSpPr>
        <p:spPr>
          <a:xfrm>
            <a:off x="577905" y="3277082"/>
            <a:ext cx="180000" cy="180000"/>
          </a:xfrm>
          <a:prstGeom prst="sun">
            <a:avLst/>
          </a:prstGeom>
          <a:noFill/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61" name="Google Shape;361;p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372150" y="1059206"/>
            <a:ext cx="3034500" cy="3024987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62" name="Google Shape;362;p3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363" name="Google Shape;363;p3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550;p39">
            <a:extLst>
              <a:ext uri="{FF2B5EF4-FFF2-40B4-BE49-F238E27FC236}">
                <a16:creationId xmlns:a16="http://schemas.microsoft.com/office/drawing/2014/main" id="{CD770483-DBC5-4F95-B1C7-77DFAC45A2B0}"/>
              </a:ext>
            </a:extLst>
          </p:cNvPr>
          <p:cNvGrpSpPr/>
          <p:nvPr/>
        </p:nvGrpSpPr>
        <p:grpSpPr>
          <a:xfrm>
            <a:off x="6365964" y="3521897"/>
            <a:ext cx="549382" cy="576018"/>
            <a:chOff x="5961125" y="1623900"/>
            <a:chExt cx="427450" cy="448175"/>
          </a:xfrm>
        </p:grpSpPr>
        <p:sp>
          <p:nvSpPr>
            <p:cNvPr id="23" name="Google Shape;551;p39">
              <a:extLst>
                <a:ext uri="{FF2B5EF4-FFF2-40B4-BE49-F238E27FC236}">
                  <a16:creationId xmlns:a16="http://schemas.microsoft.com/office/drawing/2014/main" id="{D907F952-6693-4B07-8911-E2A141E98432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52;p39">
              <a:extLst>
                <a:ext uri="{FF2B5EF4-FFF2-40B4-BE49-F238E27FC236}">
                  <a16:creationId xmlns:a16="http://schemas.microsoft.com/office/drawing/2014/main" id="{8DA89CEA-737D-42CB-B08E-E46698F779B7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3;p39">
              <a:extLst>
                <a:ext uri="{FF2B5EF4-FFF2-40B4-BE49-F238E27FC236}">
                  <a16:creationId xmlns:a16="http://schemas.microsoft.com/office/drawing/2014/main" id="{A68FA7C8-960E-4A59-9229-CF9ACC9786CE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4;p39">
              <a:extLst>
                <a:ext uri="{FF2B5EF4-FFF2-40B4-BE49-F238E27FC236}">
                  <a16:creationId xmlns:a16="http://schemas.microsoft.com/office/drawing/2014/main" id="{B96911F1-DEA6-42C6-A0EA-9E7900A668C0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55;p39">
              <a:extLst>
                <a:ext uri="{FF2B5EF4-FFF2-40B4-BE49-F238E27FC236}">
                  <a16:creationId xmlns:a16="http://schemas.microsoft.com/office/drawing/2014/main" id="{FE8232AE-4670-41AD-9908-347C604AF578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56;p39">
              <a:extLst>
                <a:ext uri="{FF2B5EF4-FFF2-40B4-BE49-F238E27FC236}">
                  <a16:creationId xmlns:a16="http://schemas.microsoft.com/office/drawing/2014/main" id="{40B079F2-6567-4663-89E7-0CD7BF806032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7;p39">
              <a:extLst>
                <a:ext uri="{FF2B5EF4-FFF2-40B4-BE49-F238E27FC236}">
                  <a16:creationId xmlns:a16="http://schemas.microsoft.com/office/drawing/2014/main" id="{01EEA84D-41A0-4592-9ED8-6CED1BF1A112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Imagen 29" descr="Texto&#10;&#10;Descripción generada automáticamente">
            <a:extLst>
              <a:ext uri="{FF2B5EF4-FFF2-40B4-BE49-F238E27FC236}">
                <a16:creationId xmlns:a16="http://schemas.microsoft.com/office/drawing/2014/main" id="{CFAED4E7-4E69-48DE-8F78-99DD88215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sp>
        <p:nvSpPr>
          <p:cNvPr id="31" name="Google Shape;155;p15">
            <a:extLst>
              <a:ext uri="{FF2B5EF4-FFF2-40B4-BE49-F238E27FC236}">
                <a16:creationId xmlns:a16="http://schemas.microsoft.com/office/drawing/2014/main" id="{0EE0B0F1-89DD-4984-B651-4315036217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8695" y="1399431"/>
            <a:ext cx="6378365" cy="22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ca-E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Punts forts del servei al CRAI de la UB</a:t>
            </a:r>
            <a:br>
              <a:rPr lang="ca-E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a-E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9700" indent="0">
              <a:buNone/>
            </a:pPr>
            <a:r>
              <a:rPr lang="ca-ES" sz="1600" dirty="0"/>
              <a:t>      Racionalització i optimització de recursos </a:t>
            </a:r>
          </a:p>
          <a:p>
            <a:pPr marL="139700" indent="0">
              <a:buNone/>
            </a:pPr>
            <a:r>
              <a:rPr lang="ca-ES" sz="1600" dirty="0"/>
              <a:t>      Potenciació de la producció de material docent: 	publicació al Dipòsit Digital UB</a:t>
            </a:r>
          </a:p>
          <a:p>
            <a:pPr marL="139700" indent="0">
              <a:buNone/>
            </a:pPr>
            <a:r>
              <a:rPr lang="ca-ES" sz="1600" dirty="0"/>
              <a:t>      Intensificació de l’ús de les TIC en la pràctica        	docent </a:t>
            </a:r>
          </a:p>
          <a:p>
            <a:pPr marL="139700" indent="0">
              <a:buNone/>
            </a:pPr>
            <a:r>
              <a:rPr lang="ca-ES" sz="1600" dirty="0"/>
              <a:t>      Detecció i difusió de bones pràctiques docents </a:t>
            </a:r>
          </a:p>
          <a:p>
            <a:pPr marL="139700" indent="0">
              <a:buNone/>
            </a:pPr>
            <a:r>
              <a:rPr lang="ca-ES" sz="1600" dirty="0"/>
              <a:t>      Coordinació d’actuacions transversals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ca-ES"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a-ES" sz="2000" dirty="0">
              <a:solidFill>
                <a:srgbClr val="000000"/>
              </a:solidFill>
            </a:endParaRPr>
          </a:p>
        </p:txBody>
      </p:sp>
      <p:sp>
        <p:nvSpPr>
          <p:cNvPr id="32" name="Google Shape;153;p15">
            <a:extLst>
              <a:ext uri="{FF2B5EF4-FFF2-40B4-BE49-F238E27FC236}">
                <a16:creationId xmlns:a16="http://schemas.microsoft.com/office/drawing/2014/main" id="{B37B197C-E846-4554-900C-1C344AC244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177" y="879880"/>
            <a:ext cx="8259128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CRAI UB – suport a la docència</a:t>
            </a:r>
            <a:endParaRPr lang="ca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5CBA9D18-AA74-4788-9AC6-DD9FE3E8966C}"/>
              </a:ext>
            </a:extLst>
          </p:cNvPr>
          <p:cNvGrpSpPr/>
          <p:nvPr/>
        </p:nvGrpSpPr>
        <p:grpSpPr>
          <a:xfrm>
            <a:off x="615075" y="2279996"/>
            <a:ext cx="180000" cy="1947196"/>
            <a:chOff x="577905" y="2473281"/>
            <a:chExt cx="180000" cy="1947196"/>
          </a:xfrm>
        </p:grpSpPr>
        <p:sp>
          <p:nvSpPr>
            <p:cNvPr id="35" name="Sol 34">
              <a:extLst>
                <a:ext uri="{FF2B5EF4-FFF2-40B4-BE49-F238E27FC236}">
                  <a16:creationId xmlns:a16="http://schemas.microsoft.com/office/drawing/2014/main" id="{A28F419D-5176-4BF7-B6E1-3F4830AF9687}"/>
                </a:ext>
              </a:extLst>
            </p:cNvPr>
            <p:cNvSpPr/>
            <p:nvPr/>
          </p:nvSpPr>
          <p:spPr>
            <a:xfrm>
              <a:off x="577905" y="2809144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36" name="Sol 35">
              <a:extLst>
                <a:ext uri="{FF2B5EF4-FFF2-40B4-BE49-F238E27FC236}">
                  <a16:creationId xmlns:a16="http://schemas.microsoft.com/office/drawing/2014/main" id="{B2BDA251-FBA1-4809-909E-EFA9EFD4EB49}"/>
                </a:ext>
              </a:extLst>
            </p:cNvPr>
            <p:cNvSpPr/>
            <p:nvPr/>
          </p:nvSpPr>
          <p:spPr>
            <a:xfrm>
              <a:off x="577905" y="2473281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7" name="Sol 36">
              <a:extLst>
                <a:ext uri="{FF2B5EF4-FFF2-40B4-BE49-F238E27FC236}">
                  <a16:creationId xmlns:a16="http://schemas.microsoft.com/office/drawing/2014/main" id="{87901018-D75B-4983-8121-DC66A0436822}"/>
                </a:ext>
              </a:extLst>
            </p:cNvPr>
            <p:cNvSpPr/>
            <p:nvPr/>
          </p:nvSpPr>
          <p:spPr>
            <a:xfrm>
              <a:off x="577905" y="3368034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38" name="Sol 37">
              <a:extLst>
                <a:ext uri="{FF2B5EF4-FFF2-40B4-BE49-F238E27FC236}">
                  <a16:creationId xmlns:a16="http://schemas.microsoft.com/office/drawing/2014/main" id="{E82C3262-0CE6-4D97-AC61-3A645BEF72FC}"/>
                </a:ext>
              </a:extLst>
            </p:cNvPr>
            <p:cNvSpPr/>
            <p:nvPr/>
          </p:nvSpPr>
          <p:spPr>
            <a:xfrm>
              <a:off x="577905" y="3934351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9" name="Sol 38">
              <a:extLst>
                <a:ext uri="{FF2B5EF4-FFF2-40B4-BE49-F238E27FC236}">
                  <a16:creationId xmlns:a16="http://schemas.microsoft.com/office/drawing/2014/main" id="{FCD09F12-770E-4E8C-92F2-36D96B2F5915}"/>
                </a:ext>
              </a:extLst>
            </p:cNvPr>
            <p:cNvSpPr/>
            <p:nvPr/>
          </p:nvSpPr>
          <p:spPr>
            <a:xfrm>
              <a:off x="577905" y="4240477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61" name="Google Shape;361;p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372150" y="1059206"/>
            <a:ext cx="3034500" cy="3024987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62" name="Google Shape;362;p3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363" name="Google Shape;363;p3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550;p39">
            <a:extLst>
              <a:ext uri="{FF2B5EF4-FFF2-40B4-BE49-F238E27FC236}">
                <a16:creationId xmlns:a16="http://schemas.microsoft.com/office/drawing/2014/main" id="{CD770483-DBC5-4F95-B1C7-77DFAC45A2B0}"/>
              </a:ext>
            </a:extLst>
          </p:cNvPr>
          <p:cNvGrpSpPr/>
          <p:nvPr/>
        </p:nvGrpSpPr>
        <p:grpSpPr>
          <a:xfrm>
            <a:off x="6365964" y="3521897"/>
            <a:ext cx="549382" cy="576018"/>
            <a:chOff x="5961125" y="1623900"/>
            <a:chExt cx="427450" cy="448175"/>
          </a:xfrm>
        </p:grpSpPr>
        <p:sp>
          <p:nvSpPr>
            <p:cNvPr id="23" name="Google Shape;551;p39">
              <a:extLst>
                <a:ext uri="{FF2B5EF4-FFF2-40B4-BE49-F238E27FC236}">
                  <a16:creationId xmlns:a16="http://schemas.microsoft.com/office/drawing/2014/main" id="{D907F952-6693-4B07-8911-E2A141E98432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52;p39">
              <a:extLst>
                <a:ext uri="{FF2B5EF4-FFF2-40B4-BE49-F238E27FC236}">
                  <a16:creationId xmlns:a16="http://schemas.microsoft.com/office/drawing/2014/main" id="{8DA89CEA-737D-42CB-B08E-E46698F779B7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3;p39">
              <a:extLst>
                <a:ext uri="{FF2B5EF4-FFF2-40B4-BE49-F238E27FC236}">
                  <a16:creationId xmlns:a16="http://schemas.microsoft.com/office/drawing/2014/main" id="{A68FA7C8-960E-4A59-9229-CF9ACC9786CE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4;p39">
              <a:extLst>
                <a:ext uri="{FF2B5EF4-FFF2-40B4-BE49-F238E27FC236}">
                  <a16:creationId xmlns:a16="http://schemas.microsoft.com/office/drawing/2014/main" id="{B96911F1-DEA6-42C6-A0EA-9E7900A668C0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55;p39">
              <a:extLst>
                <a:ext uri="{FF2B5EF4-FFF2-40B4-BE49-F238E27FC236}">
                  <a16:creationId xmlns:a16="http://schemas.microsoft.com/office/drawing/2014/main" id="{FE8232AE-4670-41AD-9908-347C604AF578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56;p39">
              <a:extLst>
                <a:ext uri="{FF2B5EF4-FFF2-40B4-BE49-F238E27FC236}">
                  <a16:creationId xmlns:a16="http://schemas.microsoft.com/office/drawing/2014/main" id="{40B079F2-6567-4663-89E7-0CD7BF806032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7;p39">
              <a:extLst>
                <a:ext uri="{FF2B5EF4-FFF2-40B4-BE49-F238E27FC236}">
                  <a16:creationId xmlns:a16="http://schemas.microsoft.com/office/drawing/2014/main" id="{01EEA84D-41A0-4592-9ED8-6CED1BF1A112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Imagen 29" descr="Texto&#10;&#10;Descripción generada automáticamente">
            <a:extLst>
              <a:ext uri="{FF2B5EF4-FFF2-40B4-BE49-F238E27FC236}">
                <a16:creationId xmlns:a16="http://schemas.microsoft.com/office/drawing/2014/main" id="{CFAED4E7-4E69-48DE-8F78-99DD88215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94" y="4512011"/>
            <a:ext cx="1657815" cy="553987"/>
          </a:xfrm>
          <a:prstGeom prst="rect">
            <a:avLst/>
          </a:prstGeom>
        </p:spPr>
      </p:pic>
      <p:sp>
        <p:nvSpPr>
          <p:cNvPr id="31" name="Google Shape;155;p15">
            <a:extLst>
              <a:ext uri="{FF2B5EF4-FFF2-40B4-BE49-F238E27FC236}">
                <a16:creationId xmlns:a16="http://schemas.microsoft.com/office/drawing/2014/main" id="{0EE0B0F1-89DD-4984-B651-4315036217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8696" y="1399431"/>
            <a:ext cx="5439830" cy="22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ca-E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Punts forts del servei al CRAI de la UB</a:t>
            </a:r>
            <a:br>
              <a:rPr lang="ca-E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a-E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9700" indent="0">
              <a:buNone/>
            </a:pPr>
            <a:r>
              <a:rPr lang="ca-ES" sz="1600" dirty="0"/>
              <a:t>      Definició d’estratègies apropiades a les 	diferents titulacions </a:t>
            </a:r>
          </a:p>
          <a:p>
            <a:pPr marL="139700" indent="0">
              <a:buNone/>
            </a:pPr>
            <a:r>
              <a:rPr lang="ca-ES" sz="1600" dirty="0"/>
              <a:t>      Adaptació dels cursos de formació de l’Institut 	de Desenvolupament personal (IDP-ICE) a 	les necessitats específiques </a:t>
            </a:r>
          </a:p>
          <a:p>
            <a:pPr marL="139700" indent="0">
              <a:buNone/>
            </a:pPr>
            <a:r>
              <a:rPr lang="ca-ES" sz="1600" dirty="0"/>
              <a:t>       Incidència en el canvi de cultura docent </a:t>
            </a:r>
          </a:p>
          <a:p>
            <a:pPr marL="139700" indent="0">
              <a:buNone/>
            </a:pPr>
            <a:r>
              <a:rPr lang="ca-ES" sz="1600" dirty="0"/>
              <a:t>       Creació i disseny de plataformes 	tecnològiques apropiades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ca-ES"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a-ES" sz="2000" dirty="0">
              <a:solidFill>
                <a:srgbClr val="000000"/>
              </a:solidFill>
            </a:endParaRPr>
          </a:p>
        </p:txBody>
      </p:sp>
      <p:sp>
        <p:nvSpPr>
          <p:cNvPr id="32" name="Google Shape;153;p15">
            <a:extLst>
              <a:ext uri="{FF2B5EF4-FFF2-40B4-BE49-F238E27FC236}">
                <a16:creationId xmlns:a16="http://schemas.microsoft.com/office/drawing/2014/main" id="{B37B197C-E846-4554-900C-1C344AC244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177" y="879880"/>
            <a:ext cx="8259128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CRAI UB – suport a la docència</a:t>
            </a:r>
            <a:endParaRPr lang="ca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5CBA9D18-AA74-4788-9AC6-DD9FE3E8966C}"/>
              </a:ext>
            </a:extLst>
          </p:cNvPr>
          <p:cNvGrpSpPr/>
          <p:nvPr/>
        </p:nvGrpSpPr>
        <p:grpSpPr>
          <a:xfrm>
            <a:off x="615075" y="2279996"/>
            <a:ext cx="180000" cy="1880283"/>
            <a:chOff x="577905" y="2473281"/>
            <a:chExt cx="180000" cy="1880283"/>
          </a:xfrm>
        </p:grpSpPr>
        <p:sp>
          <p:nvSpPr>
            <p:cNvPr id="36" name="Sol 35">
              <a:extLst>
                <a:ext uri="{FF2B5EF4-FFF2-40B4-BE49-F238E27FC236}">
                  <a16:creationId xmlns:a16="http://schemas.microsoft.com/office/drawing/2014/main" id="{B2BDA251-FBA1-4809-909E-EFA9EFD4EB49}"/>
                </a:ext>
              </a:extLst>
            </p:cNvPr>
            <p:cNvSpPr/>
            <p:nvPr/>
          </p:nvSpPr>
          <p:spPr>
            <a:xfrm>
              <a:off x="577905" y="2473281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7" name="Sol 36">
              <a:extLst>
                <a:ext uri="{FF2B5EF4-FFF2-40B4-BE49-F238E27FC236}">
                  <a16:creationId xmlns:a16="http://schemas.microsoft.com/office/drawing/2014/main" id="{87901018-D75B-4983-8121-DC66A0436822}"/>
                </a:ext>
              </a:extLst>
            </p:cNvPr>
            <p:cNvSpPr/>
            <p:nvPr/>
          </p:nvSpPr>
          <p:spPr>
            <a:xfrm>
              <a:off x="577905" y="3018629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sp>
          <p:nvSpPr>
            <p:cNvPr id="38" name="Sol 37">
              <a:extLst>
                <a:ext uri="{FF2B5EF4-FFF2-40B4-BE49-F238E27FC236}">
                  <a16:creationId xmlns:a16="http://schemas.microsoft.com/office/drawing/2014/main" id="{E82C3262-0CE6-4D97-AC61-3A645BEF72FC}"/>
                </a:ext>
              </a:extLst>
            </p:cNvPr>
            <p:cNvSpPr/>
            <p:nvPr/>
          </p:nvSpPr>
          <p:spPr>
            <a:xfrm>
              <a:off x="577905" y="3867438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9" name="Sol 38">
              <a:extLst>
                <a:ext uri="{FF2B5EF4-FFF2-40B4-BE49-F238E27FC236}">
                  <a16:creationId xmlns:a16="http://schemas.microsoft.com/office/drawing/2014/main" id="{FCD09F12-770E-4E8C-92F2-36D96B2F5915}"/>
                </a:ext>
              </a:extLst>
            </p:cNvPr>
            <p:cNvSpPr/>
            <p:nvPr/>
          </p:nvSpPr>
          <p:spPr>
            <a:xfrm>
              <a:off x="577905" y="4173564"/>
              <a:ext cx="180000" cy="180000"/>
            </a:xfrm>
            <a:prstGeom prst="sun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1454437693"/>
      </p:ext>
    </p:extLst>
  </p:cSld>
  <p:clrMapOvr>
    <a:masterClrMapping/>
  </p:clrMapOvr>
</p:sld>
</file>

<file path=ppt/theme/theme1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3341</Words>
  <Application>Microsoft Office PowerPoint</Application>
  <PresentationFormat>Presentación en pantalla (16:9)</PresentationFormat>
  <Paragraphs>520</Paragraphs>
  <Slides>56</Slides>
  <Notes>54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3" baseType="lpstr">
      <vt:lpstr>Courier New</vt:lpstr>
      <vt:lpstr>Calibri</vt:lpstr>
      <vt:lpstr>Poppins</vt:lpstr>
      <vt:lpstr>Arial</vt:lpstr>
      <vt:lpstr>Aparajita</vt:lpstr>
      <vt:lpstr>Poppins Light</vt:lpstr>
      <vt:lpstr>Cymbeline template</vt:lpstr>
      <vt:lpstr>Presentación de PowerPoint</vt:lpstr>
      <vt:lpstr>Presentación de PowerPoint</vt:lpstr>
      <vt:lpstr>Presentación de PowerPoint</vt:lpstr>
      <vt:lpstr>Antecedents (2002)</vt:lpstr>
      <vt:lpstr>Antecedents (2002/04)</vt:lpstr>
      <vt:lpstr>¿ Per què al</vt:lpstr>
      <vt:lpstr>Presentación de PowerPoint</vt:lpstr>
      <vt:lpstr>CRAI UB – suport a la docència</vt:lpstr>
      <vt:lpstr>CRAI UB – suport a la docència</vt:lpstr>
      <vt:lpstr>ORGANITZACIÓ UB: ÀREES IMPLICADES</vt:lpstr>
      <vt:lpstr>Presentación de PowerPoint</vt:lpstr>
      <vt:lpstr>Estructura de suport CRAI</vt:lpstr>
      <vt:lpstr>Estructura de suport CRAI</vt:lpstr>
      <vt:lpstr>Formació dels bibliotecaris</vt:lpstr>
      <vt:lpstr> Serveis que oferim dins del model de suport</vt:lpstr>
      <vt:lpstr>Servei d’atenció als Usuaris (servei on-line):</vt:lpstr>
      <vt:lpstr>Servei d’atenció als Usuaris (servei  en línia)</vt:lpstr>
      <vt:lpstr>Servei d’atenció als Usuaris (servei  en línia)</vt:lpstr>
      <vt:lpstr>Assessorament en eines TÀCTIC</vt:lpstr>
      <vt:lpstr>Elaboració de materials docents</vt:lpstr>
      <vt:lpstr>Suport en Carpeta docent</vt:lpstr>
      <vt:lpstr>Impressió en gran format</vt:lpstr>
      <vt:lpstr>Assessorament sobre detecció de similituds de treballs acadèmics</vt:lpstr>
      <vt:lpstr>Publicació als repositoris de la UB</vt:lpstr>
      <vt:lpstr>Assessorament en l'elaboració de treballs acadèmics</vt:lpstr>
      <vt:lpstr>Formació als usuaris </vt:lpstr>
      <vt:lpstr>Suport al Campus Virtual</vt:lpstr>
      <vt:lpstr>ASPECTES CLAU </vt:lpstr>
      <vt:lpstr>Aspectes clau suport CVUB</vt:lpstr>
      <vt:lpstr>Com es treballa</vt:lpstr>
      <vt:lpstr>Millores realitzades al Campus Virtual UB</vt:lpstr>
      <vt:lpstr>Migració al núvol</vt:lpstr>
      <vt:lpstr>Eines integrades al CVUB (I)</vt:lpstr>
      <vt:lpstr>Eines integrades al CVUB (II)</vt:lpstr>
      <vt:lpstr>Eines integrades al CVUB (III)</vt:lpstr>
      <vt:lpstr>Eines integrades al CVUB (IV)</vt:lpstr>
      <vt:lpstr>Presentación de PowerPoint</vt:lpstr>
      <vt:lpstr>Presentación de PowerPoint</vt:lpstr>
      <vt:lpstr>Desplegament CVUB al núvol: calendari i fases</vt:lpstr>
      <vt:lpstr>Més de 9500 cursos</vt:lpstr>
      <vt:lpstr>Calendarització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Situació excepcional pandèmia COVID-19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Gràcies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VIRTUAL UB</dc:title>
  <dc:creator>Mireia Casas Escribano</dc:creator>
  <cp:lastModifiedBy>Judit Casals Parladé</cp:lastModifiedBy>
  <cp:revision>344</cp:revision>
  <dcterms:modified xsi:type="dcterms:W3CDTF">2021-02-01T15:46:14Z</dcterms:modified>
</cp:coreProperties>
</file>