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3"/>
  </p:notesMasterIdLst>
  <p:sldIdLst>
    <p:sldId id="261" r:id="rId5"/>
    <p:sldId id="258" r:id="rId6"/>
    <p:sldId id="321" r:id="rId7"/>
    <p:sldId id="269" r:id="rId8"/>
    <p:sldId id="265" r:id="rId9"/>
    <p:sldId id="266" r:id="rId10"/>
    <p:sldId id="267" r:id="rId11"/>
    <p:sldId id="326" r:id="rId12"/>
    <p:sldId id="342" r:id="rId13"/>
    <p:sldId id="343" r:id="rId14"/>
    <p:sldId id="329" r:id="rId15"/>
    <p:sldId id="330" r:id="rId16"/>
    <p:sldId id="332" r:id="rId17"/>
    <p:sldId id="339" r:id="rId18"/>
    <p:sldId id="344" r:id="rId19"/>
    <p:sldId id="337" r:id="rId20"/>
    <p:sldId id="341" r:id="rId21"/>
    <p:sldId id="264" r:id="rId2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a Carbonell Martinez" initials="FCM" lastIdx="3" clrIdx="0">
    <p:extLst>
      <p:ext uri="{19B8F6BF-5375-455C-9EA6-DF929625EA0E}">
        <p15:presenceInfo xmlns:p15="http://schemas.microsoft.com/office/powerpoint/2012/main" userId="Francesca Carbonell Marti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BED"/>
    <a:srgbClr val="72CDE7"/>
    <a:srgbClr val="A5D6E3"/>
    <a:srgbClr val="75BED3"/>
    <a:srgbClr val="73CDE5"/>
    <a:srgbClr val="73CCE4"/>
    <a:srgbClr val="78C0D3"/>
    <a:srgbClr val="774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F97C8-B118-43A2-B696-6E051CACA35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516748-BEFE-49C5-956A-F36390097A5D}">
      <dgm:prSet phldrT="[Texto]"/>
      <dgm:spPr/>
      <dgm:t>
        <a:bodyPr/>
        <a:lstStyle/>
        <a:p>
          <a:r>
            <a:rPr lang="ca-ES" dirty="0"/>
            <a:t>1) Definir les teves necessitats </a:t>
          </a:r>
          <a:r>
            <a:rPr lang="ca-ES" noProof="0" dirty="0"/>
            <a:t>d’informació</a:t>
          </a:r>
        </a:p>
      </dgm:t>
    </dgm:pt>
    <dgm:pt modelId="{2DA2939B-9529-4D02-8493-051EBD77113C}" type="parTrans" cxnId="{0F0107B5-CCBE-437C-8692-12FA1A06A717}">
      <dgm:prSet/>
      <dgm:spPr/>
      <dgm:t>
        <a:bodyPr/>
        <a:lstStyle/>
        <a:p>
          <a:endParaRPr lang="es-ES"/>
        </a:p>
      </dgm:t>
    </dgm:pt>
    <dgm:pt modelId="{C29C6B9B-D420-4EB7-BBB4-651D3E57AD3E}" type="sibTrans" cxnId="{0F0107B5-CCBE-437C-8692-12FA1A06A717}">
      <dgm:prSet/>
      <dgm:spPr/>
      <dgm:t>
        <a:bodyPr/>
        <a:lstStyle/>
        <a:p>
          <a:endParaRPr lang="es-ES"/>
        </a:p>
      </dgm:t>
    </dgm:pt>
    <dgm:pt modelId="{EA03817C-EEF3-4BA1-A42C-C0C6DCCDD0C6}">
      <dgm:prSet phldrT="[Texto]"/>
      <dgm:spPr/>
      <dgm:t>
        <a:bodyPr/>
        <a:lstStyle/>
        <a:p>
          <a:r>
            <a:rPr lang="ca-ES" noProof="0" dirty="0"/>
            <a:t>2) Desenvolupar l’estratègia de cerca</a:t>
          </a:r>
        </a:p>
      </dgm:t>
    </dgm:pt>
    <dgm:pt modelId="{B0809B4E-E842-4EDA-8DD0-AABA884EDB0B}" type="parTrans" cxnId="{11588483-39A7-4289-8D65-1E68C74DE36C}">
      <dgm:prSet/>
      <dgm:spPr/>
      <dgm:t>
        <a:bodyPr/>
        <a:lstStyle/>
        <a:p>
          <a:endParaRPr lang="es-ES"/>
        </a:p>
      </dgm:t>
    </dgm:pt>
    <dgm:pt modelId="{20A9B553-03B4-4DBF-A9EE-833C2068F15F}" type="sibTrans" cxnId="{11588483-39A7-4289-8D65-1E68C74DE36C}">
      <dgm:prSet/>
      <dgm:spPr/>
      <dgm:t>
        <a:bodyPr/>
        <a:lstStyle/>
        <a:p>
          <a:endParaRPr lang="es-ES"/>
        </a:p>
      </dgm:t>
    </dgm:pt>
    <dgm:pt modelId="{3D6BB80D-92B9-4C3C-AB28-BFBEB787DF91}">
      <dgm:prSet phldrT="[Texto]"/>
      <dgm:spPr/>
      <dgm:t>
        <a:bodyPr/>
        <a:lstStyle/>
        <a:p>
          <a:r>
            <a:rPr lang="ca-ES" noProof="0" dirty="0"/>
            <a:t>3) Dur a terme cerques concretes d’informació</a:t>
          </a:r>
        </a:p>
      </dgm:t>
    </dgm:pt>
    <dgm:pt modelId="{43494480-1F5D-4F7E-AF28-CEDC85D78CB1}" type="parTrans" cxnId="{AFF50DCF-7566-42FF-B66F-A21FE4222AE4}">
      <dgm:prSet/>
      <dgm:spPr/>
      <dgm:t>
        <a:bodyPr/>
        <a:lstStyle/>
        <a:p>
          <a:endParaRPr lang="es-ES"/>
        </a:p>
      </dgm:t>
    </dgm:pt>
    <dgm:pt modelId="{0F8DDBB6-06F7-4F51-BF17-231A91AA5F20}" type="sibTrans" cxnId="{AFF50DCF-7566-42FF-B66F-A21FE4222AE4}">
      <dgm:prSet/>
      <dgm:spPr/>
      <dgm:t>
        <a:bodyPr/>
        <a:lstStyle/>
        <a:p>
          <a:endParaRPr lang="es-ES"/>
        </a:p>
      </dgm:t>
    </dgm:pt>
    <dgm:pt modelId="{F7715EED-8686-4E32-A102-D1ED3066661E}">
      <dgm:prSet phldrT="[Texto]"/>
      <dgm:spPr/>
      <dgm:t>
        <a:bodyPr/>
        <a:lstStyle/>
        <a:p>
          <a:r>
            <a:rPr lang="ca-ES" noProof="0" dirty="0"/>
            <a:t>4) Avaluar els recursos que trobis</a:t>
          </a:r>
        </a:p>
      </dgm:t>
    </dgm:pt>
    <dgm:pt modelId="{AC380F67-27D4-4DAB-B089-66694469375E}" type="parTrans" cxnId="{FEE2FC93-7D51-4666-81EA-C5DA20E1A5E2}">
      <dgm:prSet/>
      <dgm:spPr/>
      <dgm:t>
        <a:bodyPr/>
        <a:lstStyle/>
        <a:p>
          <a:endParaRPr lang="es-ES"/>
        </a:p>
      </dgm:t>
    </dgm:pt>
    <dgm:pt modelId="{D8AF6B5B-181E-42FF-AD02-30FA0A75EC78}" type="sibTrans" cxnId="{FEE2FC93-7D51-4666-81EA-C5DA20E1A5E2}">
      <dgm:prSet/>
      <dgm:spPr/>
      <dgm:t>
        <a:bodyPr/>
        <a:lstStyle/>
        <a:p>
          <a:endParaRPr lang="es-ES"/>
        </a:p>
      </dgm:t>
    </dgm:pt>
    <dgm:pt modelId="{76D1923B-C2B1-4B63-AFAF-E4C4782237C3}">
      <dgm:prSet phldrT="[Texto]"/>
      <dgm:spPr/>
      <dgm:t>
        <a:bodyPr/>
        <a:lstStyle/>
        <a:p>
          <a:r>
            <a:rPr lang="ca-ES" noProof="0" dirty="0"/>
            <a:t>5) Utilitzar bé els recursos de què disposes</a:t>
          </a:r>
        </a:p>
      </dgm:t>
    </dgm:pt>
    <dgm:pt modelId="{E6B70BA4-3204-4A16-8A87-8FC6BFF3D00C}" type="parTrans" cxnId="{7FD0F63D-A19F-4A67-89FF-D28D31336FB6}">
      <dgm:prSet/>
      <dgm:spPr/>
      <dgm:t>
        <a:bodyPr/>
        <a:lstStyle/>
        <a:p>
          <a:endParaRPr lang="es-ES"/>
        </a:p>
      </dgm:t>
    </dgm:pt>
    <dgm:pt modelId="{27B8755A-BE42-4269-AF5A-F9D612CCEF0C}" type="sibTrans" cxnId="{7FD0F63D-A19F-4A67-89FF-D28D31336FB6}">
      <dgm:prSet/>
      <dgm:spPr/>
      <dgm:t>
        <a:bodyPr/>
        <a:lstStyle/>
        <a:p>
          <a:endParaRPr lang="es-ES"/>
        </a:p>
      </dgm:t>
    </dgm:pt>
    <dgm:pt modelId="{5D8B601A-98C3-4F23-90F3-62A36D38F88E}" type="pres">
      <dgm:prSet presAssocID="{912F97C8-B118-43A2-B696-6E051CACA359}" presName="linear" presStyleCnt="0">
        <dgm:presLayoutVars>
          <dgm:dir/>
          <dgm:animLvl val="lvl"/>
          <dgm:resizeHandles val="exact"/>
        </dgm:presLayoutVars>
      </dgm:prSet>
      <dgm:spPr/>
    </dgm:pt>
    <dgm:pt modelId="{125102A8-51E9-4A3C-9DAF-9B1B6F1706E8}" type="pres">
      <dgm:prSet presAssocID="{46516748-BEFE-49C5-956A-F36390097A5D}" presName="parentLin" presStyleCnt="0"/>
      <dgm:spPr/>
    </dgm:pt>
    <dgm:pt modelId="{14EC1A84-57FA-4BA6-BC9F-60976D2422DC}" type="pres">
      <dgm:prSet presAssocID="{46516748-BEFE-49C5-956A-F36390097A5D}" presName="parentLeftMargin" presStyleLbl="node1" presStyleIdx="0" presStyleCnt="5"/>
      <dgm:spPr/>
    </dgm:pt>
    <dgm:pt modelId="{BE235394-4D05-4573-AC85-256387023BAA}" type="pres">
      <dgm:prSet presAssocID="{46516748-BEFE-49C5-956A-F36390097A5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4121C7-80A4-4FFC-9C50-907A878D2D2D}" type="pres">
      <dgm:prSet presAssocID="{46516748-BEFE-49C5-956A-F36390097A5D}" presName="negativeSpace" presStyleCnt="0"/>
      <dgm:spPr/>
    </dgm:pt>
    <dgm:pt modelId="{796CA996-97BF-4368-AC41-BC5F502F2F7A}" type="pres">
      <dgm:prSet presAssocID="{46516748-BEFE-49C5-956A-F36390097A5D}" presName="childText" presStyleLbl="conFgAcc1" presStyleIdx="0" presStyleCnt="5">
        <dgm:presLayoutVars>
          <dgm:bulletEnabled val="1"/>
        </dgm:presLayoutVars>
      </dgm:prSet>
      <dgm:spPr/>
    </dgm:pt>
    <dgm:pt modelId="{33DAFA73-49D2-485B-AD54-5EB7699FAB1A}" type="pres">
      <dgm:prSet presAssocID="{C29C6B9B-D420-4EB7-BBB4-651D3E57AD3E}" presName="spaceBetweenRectangles" presStyleCnt="0"/>
      <dgm:spPr/>
    </dgm:pt>
    <dgm:pt modelId="{FE5B43A7-E716-4231-B8A8-69865E6D6473}" type="pres">
      <dgm:prSet presAssocID="{EA03817C-EEF3-4BA1-A42C-C0C6DCCDD0C6}" presName="parentLin" presStyleCnt="0"/>
      <dgm:spPr/>
    </dgm:pt>
    <dgm:pt modelId="{11D0DBCD-1F88-48E4-B22C-3C9938E9BCF4}" type="pres">
      <dgm:prSet presAssocID="{EA03817C-EEF3-4BA1-A42C-C0C6DCCDD0C6}" presName="parentLeftMargin" presStyleLbl="node1" presStyleIdx="0" presStyleCnt="5"/>
      <dgm:spPr/>
    </dgm:pt>
    <dgm:pt modelId="{71096621-6523-4EA0-A0D2-7C3372707FB2}" type="pres">
      <dgm:prSet presAssocID="{EA03817C-EEF3-4BA1-A42C-C0C6DCCDD0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28FE660-0676-41A5-9D03-67B0711A4C00}" type="pres">
      <dgm:prSet presAssocID="{EA03817C-EEF3-4BA1-A42C-C0C6DCCDD0C6}" presName="negativeSpace" presStyleCnt="0"/>
      <dgm:spPr/>
    </dgm:pt>
    <dgm:pt modelId="{C1219631-B885-4708-9B45-B5241AAA074D}" type="pres">
      <dgm:prSet presAssocID="{EA03817C-EEF3-4BA1-A42C-C0C6DCCDD0C6}" presName="childText" presStyleLbl="conFgAcc1" presStyleIdx="1" presStyleCnt="5" custLinFactNeighborX="-1143">
        <dgm:presLayoutVars>
          <dgm:bulletEnabled val="1"/>
        </dgm:presLayoutVars>
      </dgm:prSet>
      <dgm:spPr/>
    </dgm:pt>
    <dgm:pt modelId="{3D43ADBE-DDE5-4159-B263-632F16C028FB}" type="pres">
      <dgm:prSet presAssocID="{20A9B553-03B4-4DBF-A9EE-833C2068F15F}" presName="spaceBetweenRectangles" presStyleCnt="0"/>
      <dgm:spPr/>
    </dgm:pt>
    <dgm:pt modelId="{1FD0CF63-D995-4DD2-8D06-A4E8FB83D886}" type="pres">
      <dgm:prSet presAssocID="{3D6BB80D-92B9-4C3C-AB28-BFBEB787DF91}" presName="parentLin" presStyleCnt="0"/>
      <dgm:spPr/>
    </dgm:pt>
    <dgm:pt modelId="{C7DF4415-A304-4403-9303-DD578206D24C}" type="pres">
      <dgm:prSet presAssocID="{3D6BB80D-92B9-4C3C-AB28-BFBEB787DF91}" presName="parentLeftMargin" presStyleLbl="node1" presStyleIdx="1" presStyleCnt="5"/>
      <dgm:spPr/>
    </dgm:pt>
    <dgm:pt modelId="{C8107FC1-EC3E-4472-BAF6-6941081605EB}" type="pres">
      <dgm:prSet presAssocID="{3D6BB80D-92B9-4C3C-AB28-BFBEB787DF9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0D66689-C85B-4E85-BD35-D2E9B448D1B9}" type="pres">
      <dgm:prSet presAssocID="{3D6BB80D-92B9-4C3C-AB28-BFBEB787DF91}" presName="negativeSpace" presStyleCnt="0"/>
      <dgm:spPr/>
    </dgm:pt>
    <dgm:pt modelId="{622FAE32-2903-42B5-A54D-AF89CD23D21D}" type="pres">
      <dgm:prSet presAssocID="{3D6BB80D-92B9-4C3C-AB28-BFBEB787DF91}" presName="childText" presStyleLbl="conFgAcc1" presStyleIdx="2" presStyleCnt="5">
        <dgm:presLayoutVars>
          <dgm:bulletEnabled val="1"/>
        </dgm:presLayoutVars>
      </dgm:prSet>
      <dgm:spPr/>
    </dgm:pt>
    <dgm:pt modelId="{F6016512-634F-41C7-944C-AE10188A7FAE}" type="pres">
      <dgm:prSet presAssocID="{0F8DDBB6-06F7-4F51-BF17-231A91AA5F20}" presName="spaceBetweenRectangles" presStyleCnt="0"/>
      <dgm:spPr/>
    </dgm:pt>
    <dgm:pt modelId="{B05A860F-C943-48D2-A6B8-16CB44B84B84}" type="pres">
      <dgm:prSet presAssocID="{F7715EED-8686-4E32-A102-D1ED3066661E}" presName="parentLin" presStyleCnt="0"/>
      <dgm:spPr/>
    </dgm:pt>
    <dgm:pt modelId="{7566268E-7868-4FD9-931A-9A85564B1B8F}" type="pres">
      <dgm:prSet presAssocID="{F7715EED-8686-4E32-A102-D1ED3066661E}" presName="parentLeftMargin" presStyleLbl="node1" presStyleIdx="2" presStyleCnt="5"/>
      <dgm:spPr/>
    </dgm:pt>
    <dgm:pt modelId="{46EA8F3C-2DEA-48EF-9601-4EA8363B0C67}" type="pres">
      <dgm:prSet presAssocID="{F7715EED-8686-4E32-A102-D1ED306666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2DCE7F2-710F-4A13-86C6-AD15ED843F6C}" type="pres">
      <dgm:prSet presAssocID="{F7715EED-8686-4E32-A102-D1ED3066661E}" presName="negativeSpace" presStyleCnt="0"/>
      <dgm:spPr/>
    </dgm:pt>
    <dgm:pt modelId="{3C48A133-88D5-4AA5-B098-5D1F92087D96}" type="pres">
      <dgm:prSet presAssocID="{F7715EED-8686-4E32-A102-D1ED3066661E}" presName="childText" presStyleLbl="conFgAcc1" presStyleIdx="3" presStyleCnt="5">
        <dgm:presLayoutVars>
          <dgm:bulletEnabled val="1"/>
        </dgm:presLayoutVars>
      </dgm:prSet>
      <dgm:spPr/>
    </dgm:pt>
    <dgm:pt modelId="{85D00CC8-D366-4E4E-89C7-01B8F1B169B0}" type="pres">
      <dgm:prSet presAssocID="{D8AF6B5B-181E-42FF-AD02-30FA0A75EC78}" presName="spaceBetweenRectangles" presStyleCnt="0"/>
      <dgm:spPr/>
    </dgm:pt>
    <dgm:pt modelId="{FC0D95DC-DE8F-45FE-85AE-04A252EF2379}" type="pres">
      <dgm:prSet presAssocID="{76D1923B-C2B1-4B63-AFAF-E4C4782237C3}" presName="parentLin" presStyleCnt="0"/>
      <dgm:spPr/>
    </dgm:pt>
    <dgm:pt modelId="{FD05C0B6-D00A-4B71-985B-C58242C6C92C}" type="pres">
      <dgm:prSet presAssocID="{76D1923B-C2B1-4B63-AFAF-E4C4782237C3}" presName="parentLeftMargin" presStyleLbl="node1" presStyleIdx="3" presStyleCnt="5"/>
      <dgm:spPr/>
    </dgm:pt>
    <dgm:pt modelId="{3D83EF87-D821-4859-ADE2-06AD5C185C0C}" type="pres">
      <dgm:prSet presAssocID="{76D1923B-C2B1-4B63-AFAF-E4C4782237C3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F1B50E0B-86A1-4A3B-BCCB-51385F1EECBB}" type="pres">
      <dgm:prSet presAssocID="{76D1923B-C2B1-4B63-AFAF-E4C4782237C3}" presName="negativeSpace" presStyleCnt="0"/>
      <dgm:spPr/>
    </dgm:pt>
    <dgm:pt modelId="{96226855-E10D-4AFE-A6CA-3D81B4E82695}" type="pres">
      <dgm:prSet presAssocID="{76D1923B-C2B1-4B63-AFAF-E4C4782237C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961E533-0E2A-4259-8B63-E8F1E8B595B4}" type="presOf" srcId="{EA03817C-EEF3-4BA1-A42C-C0C6DCCDD0C6}" destId="{71096621-6523-4EA0-A0D2-7C3372707FB2}" srcOrd="1" destOrd="0" presId="urn:microsoft.com/office/officeart/2005/8/layout/list1"/>
    <dgm:cxn modelId="{7FD0F63D-A19F-4A67-89FF-D28D31336FB6}" srcId="{912F97C8-B118-43A2-B696-6E051CACA359}" destId="{76D1923B-C2B1-4B63-AFAF-E4C4782237C3}" srcOrd="4" destOrd="0" parTransId="{E6B70BA4-3204-4A16-8A87-8FC6BFF3D00C}" sibTransId="{27B8755A-BE42-4269-AF5A-F9D612CCEF0C}"/>
    <dgm:cxn modelId="{30C18A56-EDB9-42BA-8D09-F68B1A30B6E0}" type="presOf" srcId="{76D1923B-C2B1-4B63-AFAF-E4C4782237C3}" destId="{3D83EF87-D821-4859-ADE2-06AD5C185C0C}" srcOrd="1" destOrd="0" presId="urn:microsoft.com/office/officeart/2005/8/layout/list1"/>
    <dgm:cxn modelId="{FB0B2E7D-9F30-4D08-991A-D60463836E8F}" type="presOf" srcId="{F7715EED-8686-4E32-A102-D1ED3066661E}" destId="{46EA8F3C-2DEA-48EF-9601-4EA8363B0C67}" srcOrd="1" destOrd="0" presId="urn:microsoft.com/office/officeart/2005/8/layout/list1"/>
    <dgm:cxn modelId="{11588483-39A7-4289-8D65-1E68C74DE36C}" srcId="{912F97C8-B118-43A2-B696-6E051CACA359}" destId="{EA03817C-EEF3-4BA1-A42C-C0C6DCCDD0C6}" srcOrd="1" destOrd="0" parTransId="{B0809B4E-E842-4EDA-8DD0-AABA884EDB0B}" sibTransId="{20A9B553-03B4-4DBF-A9EE-833C2068F15F}"/>
    <dgm:cxn modelId="{3F459C87-6C10-423B-83E5-5451069941D9}" type="presOf" srcId="{46516748-BEFE-49C5-956A-F36390097A5D}" destId="{BE235394-4D05-4573-AC85-256387023BAA}" srcOrd="1" destOrd="0" presId="urn:microsoft.com/office/officeart/2005/8/layout/list1"/>
    <dgm:cxn modelId="{FEE2FC93-7D51-4666-81EA-C5DA20E1A5E2}" srcId="{912F97C8-B118-43A2-B696-6E051CACA359}" destId="{F7715EED-8686-4E32-A102-D1ED3066661E}" srcOrd="3" destOrd="0" parTransId="{AC380F67-27D4-4DAB-B089-66694469375E}" sibTransId="{D8AF6B5B-181E-42FF-AD02-30FA0A75EC78}"/>
    <dgm:cxn modelId="{4F512698-DB8C-4A70-A5BC-D2061885621A}" type="presOf" srcId="{76D1923B-C2B1-4B63-AFAF-E4C4782237C3}" destId="{FD05C0B6-D00A-4B71-985B-C58242C6C92C}" srcOrd="0" destOrd="0" presId="urn:microsoft.com/office/officeart/2005/8/layout/list1"/>
    <dgm:cxn modelId="{7A7EC0AB-DB43-47F5-B05F-68BC71B63AF6}" type="presOf" srcId="{3D6BB80D-92B9-4C3C-AB28-BFBEB787DF91}" destId="{C8107FC1-EC3E-4472-BAF6-6941081605EB}" srcOrd="1" destOrd="0" presId="urn:microsoft.com/office/officeart/2005/8/layout/list1"/>
    <dgm:cxn modelId="{19B809AF-8046-43AB-8294-3725B00558B4}" type="presOf" srcId="{F7715EED-8686-4E32-A102-D1ED3066661E}" destId="{7566268E-7868-4FD9-931A-9A85564B1B8F}" srcOrd="0" destOrd="0" presId="urn:microsoft.com/office/officeart/2005/8/layout/list1"/>
    <dgm:cxn modelId="{0F0107B5-CCBE-437C-8692-12FA1A06A717}" srcId="{912F97C8-B118-43A2-B696-6E051CACA359}" destId="{46516748-BEFE-49C5-956A-F36390097A5D}" srcOrd="0" destOrd="0" parTransId="{2DA2939B-9529-4D02-8493-051EBD77113C}" sibTransId="{C29C6B9B-D420-4EB7-BBB4-651D3E57AD3E}"/>
    <dgm:cxn modelId="{1A9595B8-E7BC-4334-A89E-E3E2C7429B74}" type="presOf" srcId="{912F97C8-B118-43A2-B696-6E051CACA359}" destId="{5D8B601A-98C3-4F23-90F3-62A36D38F88E}" srcOrd="0" destOrd="0" presId="urn:microsoft.com/office/officeart/2005/8/layout/list1"/>
    <dgm:cxn modelId="{87EE64C0-E6AD-492E-BB3C-8130B6807ECF}" type="presOf" srcId="{3D6BB80D-92B9-4C3C-AB28-BFBEB787DF91}" destId="{C7DF4415-A304-4403-9303-DD578206D24C}" srcOrd="0" destOrd="0" presId="urn:microsoft.com/office/officeart/2005/8/layout/list1"/>
    <dgm:cxn modelId="{AFF50DCF-7566-42FF-B66F-A21FE4222AE4}" srcId="{912F97C8-B118-43A2-B696-6E051CACA359}" destId="{3D6BB80D-92B9-4C3C-AB28-BFBEB787DF91}" srcOrd="2" destOrd="0" parTransId="{43494480-1F5D-4F7E-AF28-CEDC85D78CB1}" sibTransId="{0F8DDBB6-06F7-4F51-BF17-231A91AA5F20}"/>
    <dgm:cxn modelId="{213C36E5-97FE-4198-8B2F-B2161C94C900}" type="presOf" srcId="{EA03817C-EEF3-4BA1-A42C-C0C6DCCDD0C6}" destId="{11D0DBCD-1F88-48E4-B22C-3C9938E9BCF4}" srcOrd="0" destOrd="0" presId="urn:microsoft.com/office/officeart/2005/8/layout/list1"/>
    <dgm:cxn modelId="{D809F6F8-B692-409E-BA9A-8736B07EDF4E}" type="presOf" srcId="{46516748-BEFE-49C5-956A-F36390097A5D}" destId="{14EC1A84-57FA-4BA6-BC9F-60976D2422DC}" srcOrd="0" destOrd="0" presId="urn:microsoft.com/office/officeart/2005/8/layout/list1"/>
    <dgm:cxn modelId="{738368AF-328B-43DC-B804-3AC31CF2E65F}" type="presParOf" srcId="{5D8B601A-98C3-4F23-90F3-62A36D38F88E}" destId="{125102A8-51E9-4A3C-9DAF-9B1B6F1706E8}" srcOrd="0" destOrd="0" presId="urn:microsoft.com/office/officeart/2005/8/layout/list1"/>
    <dgm:cxn modelId="{7859CC0F-0B23-4685-94B7-EF36C54357BE}" type="presParOf" srcId="{125102A8-51E9-4A3C-9DAF-9B1B6F1706E8}" destId="{14EC1A84-57FA-4BA6-BC9F-60976D2422DC}" srcOrd="0" destOrd="0" presId="urn:microsoft.com/office/officeart/2005/8/layout/list1"/>
    <dgm:cxn modelId="{2862B756-1296-4378-9FBC-B3396BEF991B}" type="presParOf" srcId="{125102A8-51E9-4A3C-9DAF-9B1B6F1706E8}" destId="{BE235394-4D05-4573-AC85-256387023BAA}" srcOrd="1" destOrd="0" presId="urn:microsoft.com/office/officeart/2005/8/layout/list1"/>
    <dgm:cxn modelId="{BEE14D32-92C7-445A-A38D-6A2E9B228E62}" type="presParOf" srcId="{5D8B601A-98C3-4F23-90F3-62A36D38F88E}" destId="{384121C7-80A4-4FFC-9C50-907A878D2D2D}" srcOrd="1" destOrd="0" presId="urn:microsoft.com/office/officeart/2005/8/layout/list1"/>
    <dgm:cxn modelId="{754BCC29-7D0C-47B0-B204-B020D06008EC}" type="presParOf" srcId="{5D8B601A-98C3-4F23-90F3-62A36D38F88E}" destId="{796CA996-97BF-4368-AC41-BC5F502F2F7A}" srcOrd="2" destOrd="0" presId="urn:microsoft.com/office/officeart/2005/8/layout/list1"/>
    <dgm:cxn modelId="{B7A82BE5-7782-437F-B929-6BFF96C45674}" type="presParOf" srcId="{5D8B601A-98C3-4F23-90F3-62A36D38F88E}" destId="{33DAFA73-49D2-485B-AD54-5EB7699FAB1A}" srcOrd="3" destOrd="0" presId="urn:microsoft.com/office/officeart/2005/8/layout/list1"/>
    <dgm:cxn modelId="{A01C00F9-8046-4847-9AF3-7D15989B2442}" type="presParOf" srcId="{5D8B601A-98C3-4F23-90F3-62A36D38F88E}" destId="{FE5B43A7-E716-4231-B8A8-69865E6D6473}" srcOrd="4" destOrd="0" presId="urn:microsoft.com/office/officeart/2005/8/layout/list1"/>
    <dgm:cxn modelId="{65013D64-8CF1-4A0F-BDEA-BB189AFAAB1A}" type="presParOf" srcId="{FE5B43A7-E716-4231-B8A8-69865E6D6473}" destId="{11D0DBCD-1F88-48E4-B22C-3C9938E9BCF4}" srcOrd="0" destOrd="0" presId="urn:microsoft.com/office/officeart/2005/8/layout/list1"/>
    <dgm:cxn modelId="{B1B0BE99-E664-4934-9686-F2C57EC134B2}" type="presParOf" srcId="{FE5B43A7-E716-4231-B8A8-69865E6D6473}" destId="{71096621-6523-4EA0-A0D2-7C3372707FB2}" srcOrd="1" destOrd="0" presId="urn:microsoft.com/office/officeart/2005/8/layout/list1"/>
    <dgm:cxn modelId="{8A6A4220-1BF8-4E13-99F4-028044B0B951}" type="presParOf" srcId="{5D8B601A-98C3-4F23-90F3-62A36D38F88E}" destId="{628FE660-0676-41A5-9D03-67B0711A4C00}" srcOrd="5" destOrd="0" presId="urn:microsoft.com/office/officeart/2005/8/layout/list1"/>
    <dgm:cxn modelId="{A0F890AD-07E2-448D-BFC1-465DF20EAC24}" type="presParOf" srcId="{5D8B601A-98C3-4F23-90F3-62A36D38F88E}" destId="{C1219631-B885-4708-9B45-B5241AAA074D}" srcOrd="6" destOrd="0" presId="urn:microsoft.com/office/officeart/2005/8/layout/list1"/>
    <dgm:cxn modelId="{0B93BA89-D81B-41EE-82C9-9E0C904DD7FB}" type="presParOf" srcId="{5D8B601A-98C3-4F23-90F3-62A36D38F88E}" destId="{3D43ADBE-DDE5-4159-B263-632F16C028FB}" srcOrd="7" destOrd="0" presId="urn:microsoft.com/office/officeart/2005/8/layout/list1"/>
    <dgm:cxn modelId="{05E06DF4-3723-4845-ABFE-E2C8939AE224}" type="presParOf" srcId="{5D8B601A-98C3-4F23-90F3-62A36D38F88E}" destId="{1FD0CF63-D995-4DD2-8D06-A4E8FB83D886}" srcOrd="8" destOrd="0" presId="urn:microsoft.com/office/officeart/2005/8/layout/list1"/>
    <dgm:cxn modelId="{36EBACD0-47B1-47AB-81A8-117079EE0683}" type="presParOf" srcId="{1FD0CF63-D995-4DD2-8D06-A4E8FB83D886}" destId="{C7DF4415-A304-4403-9303-DD578206D24C}" srcOrd="0" destOrd="0" presId="urn:microsoft.com/office/officeart/2005/8/layout/list1"/>
    <dgm:cxn modelId="{45A6DF38-B57B-42F3-8F8E-A537F360B632}" type="presParOf" srcId="{1FD0CF63-D995-4DD2-8D06-A4E8FB83D886}" destId="{C8107FC1-EC3E-4472-BAF6-6941081605EB}" srcOrd="1" destOrd="0" presId="urn:microsoft.com/office/officeart/2005/8/layout/list1"/>
    <dgm:cxn modelId="{9FC9927B-E07E-4EDC-A06F-732A9ABFC395}" type="presParOf" srcId="{5D8B601A-98C3-4F23-90F3-62A36D38F88E}" destId="{20D66689-C85B-4E85-BD35-D2E9B448D1B9}" srcOrd="9" destOrd="0" presId="urn:microsoft.com/office/officeart/2005/8/layout/list1"/>
    <dgm:cxn modelId="{80F4EDCB-8375-40F8-AB4A-79C5F805DE5B}" type="presParOf" srcId="{5D8B601A-98C3-4F23-90F3-62A36D38F88E}" destId="{622FAE32-2903-42B5-A54D-AF89CD23D21D}" srcOrd="10" destOrd="0" presId="urn:microsoft.com/office/officeart/2005/8/layout/list1"/>
    <dgm:cxn modelId="{897ECB93-6B3E-49F3-9613-59EFFA1E63A5}" type="presParOf" srcId="{5D8B601A-98C3-4F23-90F3-62A36D38F88E}" destId="{F6016512-634F-41C7-944C-AE10188A7FAE}" srcOrd="11" destOrd="0" presId="urn:microsoft.com/office/officeart/2005/8/layout/list1"/>
    <dgm:cxn modelId="{5D5313F8-4B08-4590-AE69-737930A3DEA4}" type="presParOf" srcId="{5D8B601A-98C3-4F23-90F3-62A36D38F88E}" destId="{B05A860F-C943-48D2-A6B8-16CB44B84B84}" srcOrd="12" destOrd="0" presId="urn:microsoft.com/office/officeart/2005/8/layout/list1"/>
    <dgm:cxn modelId="{D48843DD-A4A9-4671-A852-945D121D7BC6}" type="presParOf" srcId="{B05A860F-C943-48D2-A6B8-16CB44B84B84}" destId="{7566268E-7868-4FD9-931A-9A85564B1B8F}" srcOrd="0" destOrd="0" presId="urn:microsoft.com/office/officeart/2005/8/layout/list1"/>
    <dgm:cxn modelId="{0CDBF144-C283-47EC-B980-728C8BBFB764}" type="presParOf" srcId="{B05A860F-C943-48D2-A6B8-16CB44B84B84}" destId="{46EA8F3C-2DEA-48EF-9601-4EA8363B0C67}" srcOrd="1" destOrd="0" presId="urn:microsoft.com/office/officeart/2005/8/layout/list1"/>
    <dgm:cxn modelId="{FE64A497-CE74-4B58-8507-4A5A015C57C9}" type="presParOf" srcId="{5D8B601A-98C3-4F23-90F3-62A36D38F88E}" destId="{02DCE7F2-710F-4A13-86C6-AD15ED843F6C}" srcOrd="13" destOrd="0" presId="urn:microsoft.com/office/officeart/2005/8/layout/list1"/>
    <dgm:cxn modelId="{13F8D37A-21D5-492B-9383-B0B66AA6C3DA}" type="presParOf" srcId="{5D8B601A-98C3-4F23-90F3-62A36D38F88E}" destId="{3C48A133-88D5-4AA5-B098-5D1F92087D96}" srcOrd="14" destOrd="0" presId="urn:microsoft.com/office/officeart/2005/8/layout/list1"/>
    <dgm:cxn modelId="{EFC561A3-D95F-42AA-A722-591B554A746C}" type="presParOf" srcId="{5D8B601A-98C3-4F23-90F3-62A36D38F88E}" destId="{85D00CC8-D366-4E4E-89C7-01B8F1B169B0}" srcOrd="15" destOrd="0" presId="urn:microsoft.com/office/officeart/2005/8/layout/list1"/>
    <dgm:cxn modelId="{E2297ABF-48CD-41AD-B7B1-FBC27CC5A11F}" type="presParOf" srcId="{5D8B601A-98C3-4F23-90F3-62A36D38F88E}" destId="{FC0D95DC-DE8F-45FE-85AE-04A252EF2379}" srcOrd="16" destOrd="0" presId="urn:microsoft.com/office/officeart/2005/8/layout/list1"/>
    <dgm:cxn modelId="{AA6D0748-E6F0-43AF-B1E2-74DFC39D5B75}" type="presParOf" srcId="{FC0D95DC-DE8F-45FE-85AE-04A252EF2379}" destId="{FD05C0B6-D00A-4B71-985B-C58242C6C92C}" srcOrd="0" destOrd="0" presId="urn:microsoft.com/office/officeart/2005/8/layout/list1"/>
    <dgm:cxn modelId="{EC9D59D1-9E06-4C8C-AADA-5303345E36BC}" type="presParOf" srcId="{FC0D95DC-DE8F-45FE-85AE-04A252EF2379}" destId="{3D83EF87-D821-4859-ADE2-06AD5C185C0C}" srcOrd="1" destOrd="0" presId="urn:microsoft.com/office/officeart/2005/8/layout/list1"/>
    <dgm:cxn modelId="{2DFCF0D4-9D8A-48D3-9B35-126DCC84CF60}" type="presParOf" srcId="{5D8B601A-98C3-4F23-90F3-62A36D38F88E}" destId="{F1B50E0B-86A1-4A3B-BCCB-51385F1EECBB}" srcOrd="17" destOrd="0" presId="urn:microsoft.com/office/officeart/2005/8/layout/list1"/>
    <dgm:cxn modelId="{5CE13D27-FC71-45B5-BE18-F0FAFC0C6895}" type="presParOf" srcId="{5D8B601A-98C3-4F23-90F3-62A36D38F88E}" destId="{96226855-E10D-4AFE-A6CA-3D81B4E8269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CA996-97BF-4368-AC41-BC5F502F2F7A}">
      <dsp:nvSpPr>
        <dsp:cNvPr id="0" name=""/>
        <dsp:cNvSpPr/>
      </dsp:nvSpPr>
      <dsp:spPr>
        <a:xfrm>
          <a:off x="0" y="396988"/>
          <a:ext cx="733427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5394-4D05-4573-AC85-256387023BAA}">
      <dsp:nvSpPr>
        <dsp:cNvPr id="0" name=""/>
        <dsp:cNvSpPr/>
      </dsp:nvSpPr>
      <dsp:spPr>
        <a:xfrm>
          <a:off x="366713" y="116548"/>
          <a:ext cx="51339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053" tIns="0" rIns="194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dirty="0"/>
            <a:t>1) Definir les teves necessitats </a:t>
          </a:r>
          <a:r>
            <a:rPr lang="ca-ES" sz="1900" kern="1200" noProof="0" dirty="0"/>
            <a:t>d’informació</a:t>
          </a:r>
        </a:p>
      </dsp:txBody>
      <dsp:txXfrm>
        <a:off x="394093" y="143928"/>
        <a:ext cx="5079230" cy="506120"/>
      </dsp:txXfrm>
    </dsp:sp>
    <dsp:sp modelId="{C1219631-B885-4708-9B45-B5241AAA074D}">
      <dsp:nvSpPr>
        <dsp:cNvPr id="0" name=""/>
        <dsp:cNvSpPr/>
      </dsp:nvSpPr>
      <dsp:spPr>
        <a:xfrm>
          <a:off x="0" y="1258828"/>
          <a:ext cx="733427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96621-6523-4EA0-A0D2-7C3372707FB2}">
      <dsp:nvSpPr>
        <dsp:cNvPr id="0" name=""/>
        <dsp:cNvSpPr/>
      </dsp:nvSpPr>
      <dsp:spPr>
        <a:xfrm>
          <a:off x="366713" y="978388"/>
          <a:ext cx="51339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053" tIns="0" rIns="194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2) Desenvolupar l’estratègia de cerca</a:t>
          </a:r>
        </a:p>
      </dsp:txBody>
      <dsp:txXfrm>
        <a:off x="394093" y="1005768"/>
        <a:ext cx="5079230" cy="506120"/>
      </dsp:txXfrm>
    </dsp:sp>
    <dsp:sp modelId="{622FAE32-2903-42B5-A54D-AF89CD23D21D}">
      <dsp:nvSpPr>
        <dsp:cNvPr id="0" name=""/>
        <dsp:cNvSpPr/>
      </dsp:nvSpPr>
      <dsp:spPr>
        <a:xfrm>
          <a:off x="0" y="2120668"/>
          <a:ext cx="733427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107FC1-EC3E-4472-BAF6-6941081605EB}">
      <dsp:nvSpPr>
        <dsp:cNvPr id="0" name=""/>
        <dsp:cNvSpPr/>
      </dsp:nvSpPr>
      <dsp:spPr>
        <a:xfrm>
          <a:off x="366713" y="1840228"/>
          <a:ext cx="51339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053" tIns="0" rIns="194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3) Dur a terme cerques concretes d’informació</a:t>
          </a:r>
        </a:p>
      </dsp:txBody>
      <dsp:txXfrm>
        <a:off x="394093" y="1867608"/>
        <a:ext cx="5079230" cy="506120"/>
      </dsp:txXfrm>
    </dsp:sp>
    <dsp:sp modelId="{3C48A133-88D5-4AA5-B098-5D1F92087D96}">
      <dsp:nvSpPr>
        <dsp:cNvPr id="0" name=""/>
        <dsp:cNvSpPr/>
      </dsp:nvSpPr>
      <dsp:spPr>
        <a:xfrm>
          <a:off x="0" y="2982508"/>
          <a:ext cx="733427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A8F3C-2DEA-48EF-9601-4EA8363B0C67}">
      <dsp:nvSpPr>
        <dsp:cNvPr id="0" name=""/>
        <dsp:cNvSpPr/>
      </dsp:nvSpPr>
      <dsp:spPr>
        <a:xfrm>
          <a:off x="366713" y="2702068"/>
          <a:ext cx="51339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053" tIns="0" rIns="194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4) Avaluar els recursos que trobis</a:t>
          </a:r>
        </a:p>
      </dsp:txBody>
      <dsp:txXfrm>
        <a:off x="394093" y="2729448"/>
        <a:ext cx="5079230" cy="506120"/>
      </dsp:txXfrm>
    </dsp:sp>
    <dsp:sp modelId="{96226855-E10D-4AFE-A6CA-3D81B4E82695}">
      <dsp:nvSpPr>
        <dsp:cNvPr id="0" name=""/>
        <dsp:cNvSpPr/>
      </dsp:nvSpPr>
      <dsp:spPr>
        <a:xfrm>
          <a:off x="0" y="3844348"/>
          <a:ext cx="733427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3EF87-D821-4859-ADE2-06AD5C185C0C}">
      <dsp:nvSpPr>
        <dsp:cNvPr id="0" name=""/>
        <dsp:cNvSpPr/>
      </dsp:nvSpPr>
      <dsp:spPr>
        <a:xfrm>
          <a:off x="366713" y="3563908"/>
          <a:ext cx="513399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053" tIns="0" rIns="194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 noProof="0" dirty="0"/>
            <a:t>5) Utilitzar bé els recursos de què disposes</a:t>
          </a:r>
        </a:p>
      </dsp:txBody>
      <dsp:txXfrm>
        <a:off x="394093" y="3591288"/>
        <a:ext cx="507923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15/1/2024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752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7096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03608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12296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4559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40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59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319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051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8442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66729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8357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5043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3795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FE276DE-C82C-4798-84A4-D1133CD14020}" type="datetime1">
              <a:rPr lang="ca-ES" smtClean="0"/>
              <a:t>15/1/2024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DA12E01-859F-49A6-A6B3-F6E794487D70}" type="datetime1">
              <a:rPr lang="ca-ES" smtClean="0"/>
              <a:t>15/1/2024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1A7D8FF-E13C-4852-9C48-BBAC7A8E0B1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29EACAAD-54A7-4A44-B448-BDC1543E73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33373"/>
            <a:ext cx="2304256" cy="693862"/>
          </a:xfrm>
          <a:prstGeom prst="rect">
            <a:avLst/>
          </a:prstGeom>
        </p:spPr>
      </p:pic>
      <p:pic>
        <p:nvPicPr>
          <p:cNvPr id="5" name="Imagen 3" descr="Texto&#10;&#10;Descripción generada automáticamente">
            <a:extLst>
              <a:ext uri="{FF2B5EF4-FFF2-40B4-BE49-F238E27FC236}">
                <a16:creationId xmlns:a16="http://schemas.microsoft.com/office/drawing/2014/main" id="{8BC9EB29-8B28-4A93-BCFD-DF2CFAD4AF7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99050"/>
            <a:ext cx="2880320" cy="9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ercabib.ub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s://cercabib.ub.edu/permalink/34CSUC_UB/mhmd6e/alma99101310531410670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ercabib.ub.edu/permalink/34CSUC_UB/mhmd6e/alma991004549309706708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gif"/><Relationship Id="rId10" Type="http://schemas.openxmlformats.org/officeDocument/2006/relationships/hyperlink" Target="https://cercabib.ub.edu/permalink/34CSUC_UB/mhmd6e/alma991007748319706708" TargetMode="External"/><Relationship Id="rId4" Type="http://schemas.openxmlformats.org/officeDocument/2006/relationships/hyperlink" Target="https://cercabib.ub.edu/permalink/34CSUC_UB/mhmd6e/alma991006143649706708" TargetMode="External"/><Relationship Id="rId9" Type="http://schemas.openxmlformats.org/officeDocument/2006/relationships/hyperlink" Target="https://cercabib.ub.edu/permalink/34CSUC_UB/mhmd6e/alma991003905079706708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ercabib.ub.edu/permalink/34CSUC_UB/13d0big/alma991001726069706708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cercabib.ub.edu/permalink/34CSUC_UB/13d0big/alma99100045156970670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ercabib.ub.edu/permalink/34CSUC_UB/13d0big/alma991010449439706708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hyperlink" Target="https://cercabib.ub.edu/permalink/34CSUC_UB/13d0big/alma991013030513706708" TargetMode="External"/><Relationship Id="rId4" Type="http://schemas.openxmlformats.org/officeDocument/2006/relationships/hyperlink" Target="https://cercabib.ub.edu/permalink/34CSUC_UB/mhmd6e/alma991008000399706708" TargetMode="External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ca/que-ofereix-el-crai/citacions-bibliografiques/gestors-bibliografic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027745" y="3429001"/>
            <a:ext cx="42466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BIBLIOGRÀFICA</a:t>
            </a:r>
          </a:p>
          <a:p>
            <a:pPr algn="ctr"/>
            <a:endParaRPr lang="ca-ES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778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32DE35B-47A9-4DE8-9378-1ABE67D2DF92}"/>
              </a:ext>
            </a:extLst>
          </p:cNvPr>
          <p:cNvGrpSpPr/>
          <p:nvPr/>
        </p:nvGrpSpPr>
        <p:grpSpPr>
          <a:xfrm>
            <a:off x="2035785" y="2260932"/>
            <a:ext cx="8120429" cy="3733501"/>
            <a:chOff x="560388" y="2298700"/>
            <a:chExt cx="8147631" cy="3478015"/>
          </a:xfrm>
        </p:grpSpPr>
        <p:sp>
          <p:nvSpPr>
            <p:cNvPr id="16" name="QuadreDeText 3">
              <a:extLst>
                <a:ext uri="{FF2B5EF4-FFF2-40B4-BE49-F238E27FC236}">
                  <a16:creationId xmlns:a16="http://schemas.microsoft.com/office/drawing/2014/main" id="{EE3631E6-A21B-451B-A993-ACD73CF8A0B7}"/>
                </a:ext>
              </a:extLst>
            </p:cNvPr>
            <p:cNvSpPr txBox="1"/>
            <p:nvPr/>
          </p:nvSpPr>
          <p:spPr>
            <a:xfrm>
              <a:off x="805444" y="2298700"/>
              <a:ext cx="1728787" cy="400110"/>
            </a:xfrm>
            <a:prstGeom prst="rect">
              <a:avLst/>
            </a:prstGeom>
            <a:solidFill>
              <a:srgbClr val="005EA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2000" b="1" dirty="0">
                  <a:solidFill>
                    <a:schemeClr val="bg1">
                      <a:lumMod val="9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AND</a:t>
              </a:r>
              <a:endParaRPr lang="ca-ES" sz="24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QuadreDeText 4">
              <a:extLst>
                <a:ext uri="{FF2B5EF4-FFF2-40B4-BE49-F238E27FC236}">
                  <a16:creationId xmlns:a16="http://schemas.microsoft.com/office/drawing/2014/main" id="{EC3F8ECA-FA89-4059-82B1-B7471D1C0184}"/>
                </a:ext>
              </a:extLst>
            </p:cNvPr>
            <p:cNvSpPr txBox="1"/>
            <p:nvPr/>
          </p:nvSpPr>
          <p:spPr>
            <a:xfrm>
              <a:off x="3758194" y="2301875"/>
              <a:ext cx="1728787" cy="400110"/>
            </a:xfrm>
            <a:prstGeom prst="rect">
              <a:avLst/>
            </a:prstGeom>
            <a:solidFill>
              <a:srgbClr val="005EA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2000" b="1" dirty="0">
                  <a:solidFill>
                    <a:schemeClr val="bg1">
                      <a:lumMod val="9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</a:t>
              </a:r>
            </a:p>
          </p:txBody>
        </p:sp>
        <p:sp>
          <p:nvSpPr>
            <p:cNvPr id="18" name="QuadreDeText 5">
              <a:extLst>
                <a:ext uri="{FF2B5EF4-FFF2-40B4-BE49-F238E27FC236}">
                  <a16:creationId xmlns:a16="http://schemas.microsoft.com/office/drawing/2014/main" id="{AFA78566-3BEF-4527-B0EF-A213D7C50EFB}"/>
                </a:ext>
              </a:extLst>
            </p:cNvPr>
            <p:cNvSpPr txBox="1"/>
            <p:nvPr/>
          </p:nvSpPr>
          <p:spPr>
            <a:xfrm>
              <a:off x="6710944" y="2298700"/>
              <a:ext cx="1727200" cy="400110"/>
            </a:xfrm>
            <a:prstGeom prst="rect">
              <a:avLst/>
            </a:prstGeom>
            <a:solidFill>
              <a:srgbClr val="005EA4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a-ES" sz="2000" b="1" dirty="0">
                  <a:solidFill>
                    <a:schemeClr val="bg1">
                      <a:lumMod val="9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</a:t>
              </a:r>
            </a:p>
          </p:txBody>
        </p:sp>
        <p:grpSp>
          <p:nvGrpSpPr>
            <p:cNvPr id="19" name="Agrupa 15">
              <a:extLst>
                <a:ext uri="{FF2B5EF4-FFF2-40B4-BE49-F238E27FC236}">
                  <a16:creationId xmlns:a16="http://schemas.microsoft.com/office/drawing/2014/main" id="{872FC76F-9B46-4D48-8FC2-08FD8B67AD9A}"/>
                </a:ext>
              </a:extLst>
            </p:cNvPr>
            <p:cNvGrpSpPr/>
            <p:nvPr/>
          </p:nvGrpSpPr>
          <p:grpSpPr>
            <a:xfrm>
              <a:off x="3586444" y="3732050"/>
              <a:ext cx="2268252" cy="1382180"/>
              <a:chOff x="3599892" y="3717032"/>
              <a:chExt cx="2268252" cy="1382180"/>
            </a:xfrm>
            <a:solidFill>
              <a:srgbClr val="004F8A"/>
            </a:solidFill>
          </p:grpSpPr>
          <p:sp>
            <p:nvSpPr>
              <p:cNvPr id="25" name="Oval 8">
                <a:extLst>
                  <a:ext uri="{FF2B5EF4-FFF2-40B4-BE49-F238E27FC236}">
                    <a16:creationId xmlns:a16="http://schemas.microsoft.com/office/drawing/2014/main" id="{8C5CECF6-1557-4B5C-8CCE-73BCDCF37D2C}"/>
                  </a:ext>
                </a:extLst>
              </p:cNvPr>
              <p:cNvSpPr/>
              <p:nvPr/>
            </p:nvSpPr>
            <p:spPr>
              <a:xfrm>
                <a:off x="3599892" y="3731060"/>
                <a:ext cx="1512168" cy="1368152"/>
              </a:xfrm>
              <a:prstGeom prst="ellipse">
                <a:avLst/>
              </a:prstGeom>
              <a:solidFill>
                <a:srgbClr val="005EA4"/>
              </a:solidFill>
              <a:ln>
                <a:solidFill>
                  <a:srgbClr val="005E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 dirty="0"/>
              </a:p>
            </p:txBody>
          </p:sp>
          <p:sp>
            <p:nvSpPr>
              <p:cNvPr id="26" name="Oval 9">
                <a:extLst>
                  <a:ext uri="{FF2B5EF4-FFF2-40B4-BE49-F238E27FC236}">
                    <a16:creationId xmlns:a16="http://schemas.microsoft.com/office/drawing/2014/main" id="{51715779-1C76-4E01-98B3-3DB4F5504E80}"/>
                  </a:ext>
                </a:extLst>
              </p:cNvPr>
              <p:cNvSpPr/>
              <p:nvPr/>
            </p:nvSpPr>
            <p:spPr>
              <a:xfrm>
                <a:off x="4355976" y="3717032"/>
                <a:ext cx="1512168" cy="1368152"/>
              </a:xfrm>
              <a:prstGeom prst="ellipse">
                <a:avLst/>
              </a:prstGeom>
              <a:solidFill>
                <a:srgbClr val="005EA4"/>
              </a:solidFill>
              <a:ln>
                <a:solidFill>
                  <a:srgbClr val="005E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a-ES" dirty="0"/>
              </a:p>
            </p:txBody>
          </p:sp>
        </p:grpSp>
        <p:pic>
          <p:nvPicPr>
            <p:cNvPr id="20" name="Imatge 20">
              <a:extLst>
                <a:ext uri="{FF2B5EF4-FFF2-40B4-BE49-F238E27FC236}">
                  <a16:creationId xmlns:a16="http://schemas.microsoft.com/office/drawing/2014/main" id="{CFB8249A-C0B5-46EC-8FD0-98C556413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8" y="3716338"/>
              <a:ext cx="2263775" cy="136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tge 21">
              <a:extLst>
                <a:ext uri="{FF2B5EF4-FFF2-40B4-BE49-F238E27FC236}">
                  <a16:creationId xmlns:a16="http://schemas.microsoft.com/office/drawing/2014/main" id="{97B324F4-A6BE-4F62-983A-716B26131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069" y="3721100"/>
              <a:ext cx="2266950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1 CuadroTexto">
              <a:extLst>
                <a:ext uri="{FF2B5EF4-FFF2-40B4-BE49-F238E27FC236}">
                  <a16:creationId xmlns:a16="http://schemas.microsoft.com/office/drawing/2014/main" id="{7025F158-3D13-4861-99E8-7057295BBA8D}"/>
                </a:ext>
              </a:extLst>
            </p:cNvPr>
            <p:cNvSpPr txBox="1"/>
            <p:nvPr/>
          </p:nvSpPr>
          <p:spPr>
            <a:xfrm>
              <a:off x="1082676" y="5461000"/>
              <a:ext cx="1396831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b="1" dirty="0" err="1">
                  <a:solidFill>
                    <a:srgbClr val="004F8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Intersecció</a:t>
              </a:r>
              <a:endParaRPr lang="es-ES" sz="1400" b="1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17 CuadroTexto">
              <a:extLst>
                <a:ext uri="{FF2B5EF4-FFF2-40B4-BE49-F238E27FC236}">
                  <a16:creationId xmlns:a16="http://schemas.microsoft.com/office/drawing/2014/main" id="{77512A4C-594F-4768-8735-0D68241C42F2}"/>
                </a:ext>
              </a:extLst>
            </p:cNvPr>
            <p:cNvSpPr txBox="1"/>
            <p:nvPr/>
          </p:nvSpPr>
          <p:spPr>
            <a:xfrm>
              <a:off x="4252913" y="5467350"/>
              <a:ext cx="679942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b="1" dirty="0">
                  <a:solidFill>
                    <a:srgbClr val="004F8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Unió</a:t>
              </a:r>
              <a:endParaRPr lang="es-ES" sz="1600" b="1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4" name="18 CuadroTexto">
              <a:extLst>
                <a:ext uri="{FF2B5EF4-FFF2-40B4-BE49-F238E27FC236}">
                  <a16:creationId xmlns:a16="http://schemas.microsoft.com/office/drawing/2014/main" id="{47F32378-2060-4662-98E1-FEE88963E071}"/>
                </a:ext>
              </a:extLst>
            </p:cNvPr>
            <p:cNvSpPr txBox="1"/>
            <p:nvPr/>
          </p:nvSpPr>
          <p:spPr>
            <a:xfrm>
              <a:off x="7123113" y="5468938"/>
              <a:ext cx="1047708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sz="1400" b="1" dirty="0" err="1">
                  <a:solidFill>
                    <a:srgbClr val="004F8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Negació</a:t>
              </a:r>
              <a:endParaRPr lang="es-ES" sz="1600" b="1" dirty="0">
                <a:solidFill>
                  <a:srgbClr val="004F8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27" name="Agrupa 26">
            <a:extLst>
              <a:ext uri="{FF2B5EF4-FFF2-40B4-BE49-F238E27FC236}">
                <a16:creationId xmlns:a16="http://schemas.microsoft.com/office/drawing/2014/main" id="{D05347AD-5237-42F2-A1D1-1F339B3F4228}"/>
              </a:ext>
            </a:extLst>
          </p:cNvPr>
          <p:cNvGrpSpPr/>
          <p:nvPr/>
        </p:nvGrpSpPr>
        <p:grpSpPr>
          <a:xfrm>
            <a:off x="878935" y="1239120"/>
            <a:ext cx="10948629" cy="575510"/>
            <a:chOff x="878936" y="1239120"/>
            <a:chExt cx="7731664" cy="57551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28C36E-0282-4A42-A9A5-21CC18ECED33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RELACIONAR LES PARAULES CLAU: OPERADORS BOOLEANS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29" name="Conector recto 3">
              <a:extLst>
                <a:ext uri="{FF2B5EF4-FFF2-40B4-BE49-F238E27FC236}">
                  <a16:creationId xmlns:a16="http://schemas.microsoft.com/office/drawing/2014/main" id="{447C4924-24B0-49D9-B743-C967E59D7CB5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69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B6DF73D-1F8C-4A20-94B6-45DA408A1093}"/>
              </a:ext>
            </a:extLst>
          </p:cNvPr>
          <p:cNvSpPr txBox="1"/>
          <p:nvPr/>
        </p:nvSpPr>
        <p:spPr>
          <a:xfrm>
            <a:off x="3878796" y="-366507"/>
            <a:ext cx="742397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a-E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a-E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Agrupa 5">
            <a:extLst>
              <a:ext uri="{FF2B5EF4-FFF2-40B4-BE49-F238E27FC236}">
                <a16:creationId xmlns:a16="http://schemas.microsoft.com/office/drawing/2014/main" id="{6EFAC34E-4FD3-4258-8391-480D0E355F9B}"/>
              </a:ext>
            </a:extLst>
          </p:cNvPr>
          <p:cNvGrpSpPr/>
          <p:nvPr/>
        </p:nvGrpSpPr>
        <p:grpSpPr>
          <a:xfrm>
            <a:off x="878936" y="1239120"/>
            <a:ext cx="7731664" cy="575510"/>
            <a:chOff x="878936" y="1239120"/>
            <a:chExt cx="7731664" cy="5755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ECC25C-5CD7-462F-82C0-7EC8A30F625C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TIPUS DE RECURSOS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Conector recto 3">
              <a:extLst>
                <a:ext uri="{FF2B5EF4-FFF2-40B4-BE49-F238E27FC236}">
                  <a16:creationId xmlns:a16="http://schemas.microsoft.com/office/drawing/2014/main" id="{1CB0D491-3397-406F-B3B6-DE4E9DCF2D83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CA58F02-D13F-45C1-BB85-F49CFBD02F15}"/>
              </a:ext>
            </a:extLst>
          </p:cNvPr>
          <p:cNvSpPr/>
          <p:nvPr/>
        </p:nvSpPr>
        <p:spPr>
          <a:xfrm>
            <a:off x="889235" y="2348918"/>
            <a:ext cx="2227276" cy="2759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</p:txBody>
      </p:sp>
      <p:cxnSp>
        <p:nvCxnSpPr>
          <p:cNvPr id="5" name="Connector recte 4">
            <a:extLst>
              <a:ext uri="{FF2B5EF4-FFF2-40B4-BE49-F238E27FC236}">
                <a16:creationId xmlns:a16="http://schemas.microsoft.com/office/drawing/2014/main" id="{D9ED74BC-FA09-4204-A07B-7BB3C4EB84EF}"/>
              </a:ext>
            </a:extLst>
          </p:cNvPr>
          <p:cNvCxnSpPr>
            <a:cxnSpLocks/>
          </p:cNvCxnSpPr>
          <p:nvPr/>
        </p:nvCxnSpPr>
        <p:spPr>
          <a:xfrm flipV="1">
            <a:off x="871330" y="3439170"/>
            <a:ext cx="2245181" cy="104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QuadreDeText 8">
            <a:extLst>
              <a:ext uri="{FF2B5EF4-FFF2-40B4-BE49-F238E27FC236}">
                <a16:creationId xmlns:a16="http://schemas.microsoft.com/office/drawing/2014/main" id="{15409C49-D598-46B8-8929-D6A97978C963}"/>
              </a:ext>
            </a:extLst>
          </p:cNvPr>
          <p:cNvSpPr txBox="1"/>
          <p:nvPr/>
        </p:nvSpPr>
        <p:spPr>
          <a:xfrm>
            <a:off x="889235" y="2777307"/>
            <a:ext cx="2063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>
                <a:cs typeface="Arial"/>
              </a:rPr>
              <a:t>Catàleg</a:t>
            </a:r>
            <a:endParaRPr lang="ca-ES" sz="2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00331D-5F84-47E5-A5F5-937896FBAA4A}"/>
              </a:ext>
            </a:extLst>
          </p:cNvPr>
          <p:cNvSpPr/>
          <p:nvPr/>
        </p:nvSpPr>
        <p:spPr>
          <a:xfrm>
            <a:off x="4265800" y="2348918"/>
            <a:ext cx="2227276" cy="2856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4" name="Connector recte 13">
            <a:extLst>
              <a:ext uri="{FF2B5EF4-FFF2-40B4-BE49-F238E27FC236}">
                <a16:creationId xmlns:a16="http://schemas.microsoft.com/office/drawing/2014/main" id="{14F3E16D-F896-4C48-8012-279326FD4C49}"/>
              </a:ext>
            </a:extLst>
          </p:cNvPr>
          <p:cNvCxnSpPr/>
          <p:nvPr/>
        </p:nvCxnSpPr>
        <p:spPr>
          <a:xfrm>
            <a:off x="4265800" y="3443365"/>
            <a:ext cx="2227276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QuadreDeText 14">
            <a:extLst>
              <a:ext uri="{FF2B5EF4-FFF2-40B4-BE49-F238E27FC236}">
                <a16:creationId xmlns:a16="http://schemas.microsoft.com/office/drawing/2014/main" id="{6DCF1248-88FC-4DD4-A676-5D8F74B7A6C5}"/>
              </a:ext>
            </a:extLst>
          </p:cNvPr>
          <p:cNvSpPr txBox="1"/>
          <p:nvPr/>
        </p:nvSpPr>
        <p:spPr>
          <a:xfrm>
            <a:off x="4492303" y="2617854"/>
            <a:ext cx="171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cs typeface="Arial" panose="020B0604020202020204" pitchFamily="34" charset="0"/>
              </a:rPr>
              <a:t>Revistes electròniques</a:t>
            </a:r>
          </a:p>
        </p:txBody>
      </p:sp>
      <p:sp>
        <p:nvSpPr>
          <p:cNvPr id="16" name="QuadreDeText 15">
            <a:extLst>
              <a:ext uri="{FF2B5EF4-FFF2-40B4-BE49-F238E27FC236}">
                <a16:creationId xmlns:a16="http://schemas.microsoft.com/office/drawing/2014/main" id="{1571DDB4-503F-43F1-BE42-9B5B37CBFACD}"/>
              </a:ext>
            </a:extLst>
          </p:cNvPr>
          <p:cNvSpPr txBox="1"/>
          <p:nvPr/>
        </p:nvSpPr>
        <p:spPr>
          <a:xfrm>
            <a:off x="4594174" y="3676038"/>
            <a:ext cx="1719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i="1" dirty="0">
                <a:solidFill>
                  <a:schemeClr val="bg1"/>
                </a:solidFill>
                <a:cs typeface="Arial" panose="020B0604020202020204" pitchFamily="34" charset="0"/>
              </a:rPr>
              <a:t>Open </a:t>
            </a:r>
            <a:r>
              <a:rPr lang="ca-ES" i="1" dirty="0" err="1">
                <a:solidFill>
                  <a:schemeClr val="bg1"/>
                </a:solidFill>
                <a:cs typeface="Arial" panose="020B0604020202020204" pitchFamily="34" charset="0"/>
              </a:rPr>
              <a:t>access</a:t>
            </a:r>
            <a:endParaRPr lang="ca-ES" i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Subscripció UB</a:t>
            </a:r>
          </a:p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Consorciades</a:t>
            </a:r>
          </a:p>
          <a:p>
            <a:r>
              <a:rPr lang="ca-E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a-E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B8AE26-9601-466B-B5F6-C200CAE125D1}"/>
              </a:ext>
            </a:extLst>
          </p:cNvPr>
          <p:cNvSpPr/>
          <p:nvPr/>
        </p:nvSpPr>
        <p:spPr>
          <a:xfrm>
            <a:off x="7331978" y="2348918"/>
            <a:ext cx="2399252" cy="28186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8" name="Connector recte 17">
            <a:extLst>
              <a:ext uri="{FF2B5EF4-FFF2-40B4-BE49-F238E27FC236}">
                <a16:creationId xmlns:a16="http://schemas.microsoft.com/office/drawing/2014/main" id="{6AC4BD4D-87B8-457C-A9E7-493B931BEA53}"/>
              </a:ext>
            </a:extLst>
          </p:cNvPr>
          <p:cNvCxnSpPr>
            <a:cxnSpLocks/>
          </p:cNvCxnSpPr>
          <p:nvPr/>
        </p:nvCxnSpPr>
        <p:spPr>
          <a:xfrm>
            <a:off x="7331977" y="3433826"/>
            <a:ext cx="2399252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00FBF681-552E-40D1-AA9B-851CEF847B42}"/>
              </a:ext>
            </a:extLst>
          </p:cNvPr>
          <p:cNvSpPr txBox="1"/>
          <p:nvPr/>
        </p:nvSpPr>
        <p:spPr>
          <a:xfrm>
            <a:off x="7562675" y="2651800"/>
            <a:ext cx="193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>
                <a:cs typeface="Arial" panose="020B0604020202020204" pitchFamily="34" charset="0"/>
              </a:rPr>
              <a:t>Bases de dades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FF024656-C23F-4939-9F02-A8C8B09DBA34}"/>
              </a:ext>
            </a:extLst>
          </p:cNvPr>
          <p:cNvSpPr txBox="1"/>
          <p:nvPr/>
        </p:nvSpPr>
        <p:spPr>
          <a:xfrm>
            <a:off x="7610213" y="3439170"/>
            <a:ext cx="20007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Articles</a:t>
            </a:r>
          </a:p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Estadístiques</a:t>
            </a:r>
          </a:p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Notícies de premsa</a:t>
            </a:r>
          </a:p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Balanços d’empreses</a:t>
            </a:r>
          </a:p>
          <a:p>
            <a:endParaRPr lang="ca-ES" dirty="0"/>
          </a:p>
          <a:p>
            <a:endParaRPr lang="ca-ES" dirty="0"/>
          </a:p>
        </p:txBody>
      </p:sp>
      <p:sp>
        <p:nvSpPr>
          <p:cNvPr id="22" name="QuadreDeText 21">
            <a:extLst>
              <a:ext uri="{FF2B5EF4-FFF2-40B4-BE49-F238E27FC236}">
                <a16:creationId xmlns:a16="http://schemas.microsoft.com/office/drawing/2014/main" id="{673366CA-C915-45E1-9EB2-85D8648BA910}"/>
              </a:ext>
            </a:extLst>
          </p:cNvPr>
          <p:cNvSpPr txBox="1"/>
          <p:nvPr/>
        </p:nvSpPr>
        <p:spPr>
          <a:xfrm>
            <a:off x="1004582" y="3540612"/>
            <a:ext cx="1983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Llibres</a:t>
            </a:r>
          </a:p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Revistes</a:t>
            </a:r>
          </a:p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Articles/ </a:t>
            </a:r>
            <a:r>
              <a:rPr lang="ca-ES" i="1" dirty="0">
                <a:solidFill>
                  <a:schemeClr val="bg1"/>
                </a:solidFill>
                <a:cs typeface="Arial" panose="020B0604020202020204" pitchFamily="34" charset="0"/>
              </a:rPr>
              <a:t>Papers</a:t>
            </a:r>
          </a:p>
          <a:p>
            <a:r>
              <a:rPr lang="ca-ES" dirty="0">
                <a:solidFill>
                  <a:schemeClr val="bg1"/>
                </a:solidFill>
                <a:cs typeface="Arial" panose="020B0604020202020204" pitchFamily="34" charset="0"/>
              </a:rPr>
              <a:t>DVD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2325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 5">
            <a:extLst>
              <a:ext uri="{FF2B5EF4-FFF2-40B4-BE49-F238E27FC236}">
                <a16:creationId xmlns:a16="http://schemas.microsoft.com/office/drawing/2014/main" id="{BA4D6E7D-429C-492D-9E6B-200B94941262}"/>
              </a:ext>
            </a:extLst>
          </p:cNvPr>
          <p:cNvGrpSpPr/>
          <p:nvPr/>
        </p:nvGrpSpPr>
        <p:grpSpPr>
          <a:xfrm>
            <a:off x="878936" y="1239120"/>
            <a:ext cx="5303203" cy="575510"/>
            <a:chOff x="878936" y="1239120"/>
            <a:chExt cx="7731664" cy="5755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F79E45-7D27-4BB3-9DAA-407AD6223F93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TIPUS DE BASES DE DADES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Conector recto 3">
              <a:extLst>
                <a:ext uri="{FF2B5EF4-FFF2-40B4-BE49-F238E27FC236}">
                  <a16:creationId xmlns:a16="http://schemas.microsoft.com/office/drawing/2014/main" id="{FF71FBB8-A760-45C0-AC5A-EE6FED9F1B7F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45F2269-0C33-42C9-97CF-2C6CF5094FCF}"/>
              </a:ext>
            </a:extLst>
          </p:cNvPr>
          <p:cNvSpPr/>
          <p:nvPr/>
        </p:nvSpPr>
        <p:spPr>
          <a:xfrm>
            <a:off x="1143840" y="2225577"/>
            <a:ext cx="2734655" cy="293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9" name="Connector recte 8">
            <a:extLst>
              <a:ext uri="{FF2B5EF4-FFF2-40B4-BE49-F238E27FC236}">
                <a16:creationId xmlns:a16="http://schemas.microsoft.com/office/drawing/2014/main" id="{1C9A4B7A-7170-483C-9AD7-6BC12A7E4385}"/>
              </a:ext>
            </a:extLst>
          </p:cNvPr>
          <p:cNvCxnSpPr>
            <a:cxnSpLocks/>
          </p:cNvCxnSpPr>
          <p:nvPr/>
        </p:nvCxnSpPr>
        <p:spPr>
          <a:xfrm>
            <a:off x="1143839" y="3430774"/>
            <a:ext cx="273465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2FCAB489-85A4-429F-9388-8230344F911C}"/>
              </a:ext>
            </a:extLst>
          </p:cNvPr>
          <p:cNvSpPr txBox="1"/>
          <p:nvPr/>
        </p:nvSpPr>
        <p:spPr>
          <a:xfrm>
            <a:off x="1384419" y="2674834"/>
            <a:ext cx="2307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Tipus de fonts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E16F9307-DAD6-4539-9394-71D14E3B9F47}"/>
              </a:ext>
            </a:extLst>
          </p:cNvPr>
          <p:cNvSpPr txBox="1"/>
          <p:nvPr/>
        </p:nvSpPr>
        <p:spPr>
          <a:xfrm>
            <a:off x="1468073" y="3632442"/>
            <a:ext cx="2121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Bibliogràfiques</a:t>
            </a:r>
          </a:p>
          <a:p>
            <a:r>
              <a:rPr lang="ca-ES" dirty="0">
                <a:solidFill>
                  <a:schemeClr val="bg1"/>
                </a:solidFill>
              </a:rPr>
              <a:t>Imatges</a:t>
            </a:r>
          </a:p>
          <a:p>
            <a:r>
              <a:rPr lang="ca-ES" dirty="0">
                <a:solidFill>
                  <a:schemeClr val="bg1"/>
                </a:solidFill>
              </a:rPr>
              <a:t>Documents sonors o audiovisuals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3CE385-3053-4143-B89C-FA2694F44F9E}"/>
              </a:ext>
            </a:extLst>
          </p:cNvPr>
          <p:cNvSpPr/>
          <p:nvPr/>
        </p:nvSpPr>
        <p:spPr>
          <a:xfrm>
            <a:off x="4776589" y="2225577"/>
            <a:ext cx="2638821" cy="2933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5" name="Connector recte 14">
            <a:extLst>
              <a:ext uri="{FF2B5EF4-FFF2-40B4-BE49-F238E27FC236}">
                <a16:creationId xmlns:a16="http://schemas.microsoft.com/office/drawing/2014/main" id="{2F248C06-74AD-41AD-9F66-624A32CE5D2B}"/>
              </a:ext>
            </a:extLst>
          </p:cNvPr>
          <p:cNvCxnSpPr>
            <a:cxnSpLocks/>
          </p:cNvCxnSpPr>
          <p:nvPr/>
        </p:nvCxnSpPr>
        <p:spPr>
          <a:xfrm>
            <a:off x="4776588" y="3429000"/>
            <a:ext cx="263882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QuadreDeText 16">
            <a:extLst>
              <a:ext uri="{FF2B5EF4-FFF2-40B4-BE49-F238E27FC236}">
                <a16:creationId xmlns:a16="http://schemas.microsoft.com/office/drawing/2014/main" id="{E2B87ACE-5CB1-43FE-A2AC-3E2BF2536C38}"/>
              </a:ext>
            </a:extLst>
          </p:cNvPr>
          <p:cNvSpPr txBox="1"/>
          <p:nvPr/>
        </p:nvSpPr>
        <p:spPr>
          <a:xfrm>
            <a:off x="4853940" y="2458718"/>
            <a:ext cx="2698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/>
              <a:t>Nivell de processament documental</a:t>
            </a:r>
          </a:p>
        </p:txBody>
      </p:sp>
      <p:sp>
        <p:nvSpPr>
          <p:cNvPr id="18" name="QuadreDeText 17">
            <a:extLst>
              <a:ext uri="{FF2B5EF4-FFF2-40B4-BE49-F238E27FC236}">
                <a16:creationId xmlns:a16="http://schemas.microsoft.com/office/drawing/2014/main" id="{888AE601-4AF9-4416-BC55-5F0140AD0F72}"/>
              </a:ext>
            </a:extLst>
          </p:cNvPr>
          <p:cNvSpPr txBox="1"/>
          <p:nvPr/>
        </p:nvSpPr>
        <p:spPr>
          <a:xfrm>
            <a:off x="5161661" y="3696215"/>
            <a:ext cx="252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>
                <a:solidFill>
                  <a:schemeClr val="bg1"/>
                </a:solidFill>
              </a:rPr>
              <a:t>Referencials</a:t>
            </a:r>
          </a:p>
          <a:p>
            <a:r>
              <a:rPr lang="ca-ES" dirty="0">
                <a:solidFill>
                  <a:schemeClr val="bg1"/>
                </a:solidFill>
              </a:rPr>
              <a:t>A text complet</a:t>
            </a:r>
          </a:p>
        </p:txBody>
      </p:sp>
      <p:pic>
        <p:nvPicPr>
          <p:cNvPr id="21" name="Imatge 20">
            <a:extLst>
              <a:ext uri="{FF2B5EF4-FFF2-40B4-BE49-F238E27FC236}">
                <a16:creationId xmlns:a16="http://schemas.microsoft.com/office/drawing/2014/main" id="{41103273-F1C7-42B9-88D4-DD5C5CE49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81" y="1088118"/>
            <a:ext cx="3967068" cy="268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59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3FF760D-A2C7-4D5F-BC22-B938DEF2FC10}"/>
              </a:ext>
            </a:extLst>
          </p:cNvPr>
          <p:cNvSpPr txBox="1"/>
          <p:nvPr/>
        </p:nvSpPr>
        <p:spPr>
          <a:xfrm>
            <a:off x="7823813" y="3744239"/>
            <a:ext cx="23343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hlinkClick r:id="rId3"/>
              </a:rPr>
              <a:t>cercabib.ub.edu</a:t>
            </a:r>
            <a:r>
              <a:rPr lang="es-ES" sz="2400" dirty="0"/>
              <a:t> </a:t>
            </a:r>
            <a:endParaRPr lang="es-ES" sz="2400" dirty="0"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91084D-CFA2-4BB3-9FF2-B18DD13117C0}"/>
              </a:ext>
            </a:extLst>
          </p:cNvPr>
          <p:cNvSpPr txBox="1"/>
          <p:nvPr/>
        </p:nvSpPr>
        <p:spPr>
          <a:xfrm>
            <a:off x="1016553" y="4482388"/>
            <a:ext cx="88740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ca-ES" sz="2400" dirty="0">
                <a:hlinkClick r:id="rId3"/>
              </a:rPr>
              <a:t>Cercabib</a:t>
            </a:r>
            <a:r>
              <a:rPr lang="ca-ES" sz="2400" dirty="0"/>
              <a:t> és l'eina de descoberta del CRAI de la UB. Amb aquesta eina podeu realitzar cerques de manera simultània a tot el fons del CRAI al marge del suport, tipologia o ubicació del recurs.</a:t>
            </a:r>
            <a:endParaRPr lang="es-ES" sz="2400" dirty="0"/>
          </a:p>
        </p:txBody>
      </p:sp>
      <p:grpSp>
        <p:nvGrpSpPr>
          <p:cNvPr id="10" name="Agrupa 9">
            <a:extLst>
              <a:ext uri="{FF2B5EF4-FFF2-40B4-BE49-F238E27FC236}">
                <a16:creationId xmlns:a16="http://schemas.microsoft.com/office/drawing/2014/main" id="{36C235BF-7B79-4C4B-A692-02D1D16F7F34}"/>
              </a:ext>
            </a:extLst>
          </p:cNvPr>
          <p:cNvGrpSpPr/>
          <p:nvPr/>
        </p:nvGrpSpPr>
        <p:grpSpPr>
          <a:xfrm>
            <a:off x="878936" y="1239120"/>
            <a:ext cx="4120447" cy="575510"/>
            <a:chOff x="878936" y="1239120"/>
            <a:chExt cx="7731664" cy="5755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0A3CB5-EA68-4A2C-AC57-A4A307403354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CATÀLEG: CERCABIB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Conector recto 3">
              <a:extLst>
                <a:ext uri="{FF2B5EF4-FFF2-40B4-BE49-F238E27FC236}">
                  <a16:creationId xmlns:a16="http://schemas.microsoft.com/office/drawing/2014/main" id="{50B09EB4-856E-4CF2-AFAE-D974DBBB6DE7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2433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7F177CBE-95D4-430D-82E8-A607648FE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83" y="1928476"/>
            <a:ext cx="11669086" cy="15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4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49AD9DE-C2EA-47B3-B3E6-EBB189484B2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a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979A50E-BFE1-42C7-950D-A9419C87E5E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F9483E7-50AF-4887-9402-03903F6C5DD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a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F74AD63-D3F5-47EC-9C27-77FA4A859CA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a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EF2D27C-908D-4277-BD16-DA0AE29A03CF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a-ES" dirty="0"/>
          </a:p>
        </p:txBody>
      </p:sp>
      <p:pic>
        <p:nvPicPr>
          <p:cNvPr id="17" name="Imatge 15">
            <a:hlinkClick r:id="rId2"/>
            <a:extLst>
              <a:ext uri="{FF2B5EF4-FFF2-40B4-BE49-F238E27FC236}">
                <a16:creationId xmlns:a16="http://schemas.microsoft.com/office/drawing/2014/main" id="{F07DBC23-A17D-4BF7-B4BD-7F694EF14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8" y="4665766"/>
            <a:ext cx="1197916" cy="1197916"/>
          </a:xfrm>
          <a:prstGeom prst="rect">
            <a:avLst/>
          </a:prstGeom>
        </p:spPr>
      </p:pic>
      <p:pic>
        <p:nvPicPr>
          <p:cNvPr id="18" name="Imatge 13">
            <a:hlinkClick r:id="rId4"/>
            <a:extLst>
              <a:ext uri="{FF2B5EF4-FFF2-40B4-BE49-F238E27FC236}">
                <a16:creationId xmlns:a16="http://schemas.microsoft.com/office/drawing/2014/main" id="{B9FFD1E4-9BCE-46B1-A97A-94E7A55CB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85" y="4328045"/>
            <a:ext cx="1087917" cy="1639647"/>
          </a:xfrm>
          <a:prstGeom prst="rect">
            <a:avLst/>
          </a:prstGeom>
        </p:spPr>
      </p:pic>
      <p:pic>
        <p:nvPicPr>
          <p:cNvPr id="20" name="Picture 4" descr="Osiguran pristup na Social Science Premium Collection | FOI">
            <a:hlinkClick r:id="rId6"/>
            <a:extLst>
              <a:ext uri="{FF2B5EF4-FFF2-40B4-BE49-F238E27FC236}">
                <a16:creationId xmlns:a16="http://schemas.microsoft.com/office/drawing/2014/main" id="{9C9A2FE9-908B-4B2D-A61C-D9109569D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31" y="4388125"/>
            <a:ext cx="2457049" cy="153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Agrupa 26">
            <a:extLst>
              <a:ext uri="{FF2B5EF4-FFF2-40B4-BE49-F238E27FC236}">
                <a16:creationId xmlns:a16="http://schemas.microsoft.com/office/drawing/2014/main" id="{F624FF00-768A-4E60-9368-36B7556C7821}"/>
              </a:ext>
            </a:extLst>
          </p:cNvPr>
          <p:cNvGrpSpPr/>
          <p:nvPr/>
        </p:nvGrpSpPr>
        <p:grpSpPr>
          <a:xfrm>
            <a:off x="878936" y="1239120"/>
            <a:ext cx="7122064" cy="575510"/>
            <a:chOff x="878936" y="1239120"/>
            <a:chExt cx="7731664" cy="57551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E65A724-E7B0-41B4-8A0B-4E2E43822A3E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BASES DE DADES MULTIDISCIPLINÀRIES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29" name="Conector recto 3">
              <a:extLst>
                <a:ext uri="{FF2B5EF4-FFF2-40B4-BE49-F238E27FC236}">
                  <a16:creationId xmlns:a16="http://schemas.microsoft.com/office/drawing/2014/main" id="{B13AEDFD-E813-4466-84B6-27DB8BC80177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3" y="1814630"/>
              <a:ext cx="69071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SiSAL Journal accepted for inclusion in Scopus | SiSAL Journal">
            <a:extLst>
              <a:ext uri="{FF2B5EF4-FFF2-40B4-BE49-F238E27FC236}">
                <a16:creationId xmlns:a16="http://schemas.microsoft.com/office/drawing/2014/main" id="{1CC074CF-6208-4199-9662-17E7CCCA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28" y="2326722"/>
            <a:ext cx="30289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SiSAL Journal accepted for inclusion in Scopus | SiSAL Journal">
            <a:hlinkClick r:id="rId9"/>
            <a:extLst>
              <a:ext uri="{FF2B5EF4-FFF2-40B4-BE49-F238E27FC236}">
                <a16:creationId xmlns:a16="http://schemas.microsoft.com/office/drawing/2014/main" id="{A0E02A22-54F0-4C38-90E1-895A5A28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15" y="2415168"/>
            <a:ext cx="3080082" cy="12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tirada de la versión clásica de Web of Science (enero de 2022) | Recursos  Científicos">
            <a:hlinkClick r:id="rId10"/>
            <a:extLst>
              <a:ext uri="{FF2B5EF4-FFF2-40B4-BE49-F238E27FC236}">
                <a16:creationId xmlns:a16="http://schemas.microsoft.com/office/drawing/2014/main" id="{BAE90224-8F4C-40E4-B064-CD4D473AA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88" y="2657444"/>
            <a:ext cx="3979324" cy="114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40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1D193DE-AF76-423A-8789-B05414D2B832}"/>
              </a:ext>
            </a:extLst>
          </p:cNvPr>
          <p:cNvSpPr/>
          <p:nvPr/>
        </p:nvSpPr>
        <p:spPr>
          <a:xfrm>
            <a:off x="878936" y="1239120"/>
            <a:ext cx="7731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BASES DE DADES ESPECÍFIQUES</a:t>
            </a:r>
            <a:endParaRPr lang="ca-ES" dirty="0">
              <a:solidFill>
                <a:srgbClr val="0070C0"/>
              </a:solidFill>
            </a:endParaRPr>
          </a:p>
        </p:txBody>
      </p:sp>
      <p:pic>
        <p:nvPicPr>
          <p:cNvPr id="2054" name="Picture 6" descr="Statista: el portal de estadísticas para datos de mercado, investigaciones  de mercado y estudios de mercado">
            <a:hlinkClick r:id="rId2"/>
            <a:extLst>
              <a:ext uri="{FF2B5EF4-FFF2-40B4-BE49-F238E27FC236}">
                <a16:creationId xmlns:a16="http://schemas.microsoft.com/office/drawing/2014/main" id="{CB559276-D1DE-4401-B19A-6E8979B3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6" y="2509886"/>
            <a:ext cx="3784770" cy="9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ICIO - SABI - LibGuides at Universidad de Córdoba-España">
            <a:hlinkClick r:id="rId4"/>
            <a:extLst>
              <a:ext uri="{FF2B5EF4-FFF2-40B4-BE49-F238E27FC236}">
                <a16:creationId xmlns:a16="http://schemas.microsoft.com/office/drawing/2014/main" id="{07294214-5987-4337-9AD5-BF050A12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44" y="3680079"/>
            <a:ext cx="2630303" cy="21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tge 3">
            <a:hlinkClick r:id="rId6"/>
            <a:extLst>
              <a:ext uri="{FF2B5EF4-FFF2-40B4-BE49-F238E27FC236}">
                <a16:creationId xmlns:a16="http://schemas.microsoft.com/office/drawing/2014/main" id="{4C588836-EDCF-45B1-97BF-19650EC22A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3386" y="2484318"/>
            <a:ext cx="4134427" cy="914528"/>
          </a:xfrm>
          <a:prstGeom prst="rect">
            <a:avLst/>
          </a:prstGeom>
        </p:spPr>
      </p:pic>
      <p:cxnSp>
        <p:nvCxnSpPr>
          <p:cNvPr id="24" name="Conector recto 3">
            <a:extLst>
              <a:ext uri="{FF2B5EF4-FFF2-40B4-BE49-F238E27FC236}">
                <a16:creationId xmlns:a16="http://schemas.microsoft.com/office/drawing/2014/main" id="{A8F127AC-A338-4718-A0AB-3CE683A925D9}"/>
              </a:ext>
            </a:extLst>
          </p:cNvPr>
          <p:cNvCxnSpPr>
            <a:cxnSpLocks/>
          </p:cNvCxnSpPr>
          <p:nvPr/>
        </p:nvCxnSpPr>
        <p:spPr>
          <a:xfrm>
            <a:off x="925950" y="1814630"/>
            <a:ext cx="5239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tge 2">
            <a:hlinkClick r:id="rId8"/>
            <a:extLst>
              <a:ext uri="{FF2B5EF4-FFF2-40B4-BE49-F238E27FC236}">
                <a16:creationId xmlns:a16="http://schemas.microsoft.com/office/drawing/2014/main" id="{B6A8AC69-5DD2-49CB-A69E-AD679CCEB93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716" t="16323" r="82385" b="78226"/>
          <a:stretch/>
        </p:blipFill>
        <p:spPr>
          <a:xfrm>
            <a:off x="4581781" y="5488767"/>
            <a:ext cx="3547150" cy="782583"/>
          </a:xfrm>
          <a:prstGeom prst="rect">
            <a:avLst/>
          </a:prstGeom>
        </p:spPr>
      </p:pic>
      <p:pic>
        <p:nvPicPr>
          <p:cNvPr id="2" name="Imatge 1">
            <a:hlinkClick r:id="rId10"/>
            <a:extLst>
              <a:ext uri="{FF2B5EF4-FFF2-40B4-BE49-F238E27FC236}">
                <a16:creationId xmlns:a16="http://schemas.microsoft.com/office/drawing/2014/main" id="{F714730C-BF6E-4EE8-B6EC-E6BF8193097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4077" y="4067755"/>
            <a:ext cx="3013046" cy="74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3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 5">
            <a:extLst>
              <a:ext uri="{FF2B5EF4-FFF2-40B4-BE49-F238E27FC236}">
                <a16:creationId xmlns:a16="http://schemas.microsoft.com/office/drawing/2014/main" id="{03B99D88-A012-4CA9-AE4B-C6F0CD6F589F}"/>
              </a:ext>
            </a:extLst>
          </p:cNvPr>
          <p:cNvGrpSpPr/>
          <p:nvPr/>
        </p:nvGrpSpPr>
        <p:grpSpPr>
          <a:xfrm>
            <a:off x="878936" y="1239120"/>
            <a:ext cx="9162047" cy="575510"/>
            <a:chOff x="878936" y="1239120"/>
            <a:chExt cx="7731664" cy="5755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B1212B-A2BD-4E8F-9352-E05C8381A47F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CRITERIS PER A L’AVALUACIÓ DE LA INFORMACIÓ 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Conector recto 3">
              <a:extLst>
                <a:ext uri="{FF2B5EF4-FFF2-40B4-BE49-F238E27FC236}">
                  <a16:creationId xmlns:a16="http://schemas.microsoft.com/office/drawing/2014/main" id="{9522A319-C6A2-4ACA-967A-ADC580E3589C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5325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E1AB8DF-54EA-4D1C-A63C-A8F304EA0F59}"/>
              </a:ext>
            </a:extLst>
          </p:cNvPr>
          <p:cNvSpPr/>
          <p:nvPr/>
        </p:nvSpPr>
        <p:spPr>
          <a:xfrm>
            <a:off x="855677" y="2220278"/>
            <a:ext cx="2525085" cy="3615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13" name="Connector recte 12">
            <a:extLst>
              <a:ext uri="{FF2B5EF4-FFF2-40B4-BE49-F238E27FC236}">
                <a16:creationId xmlns:a16="http://schemas.microsoft.com/office/drawing/2014/main" id="{AD3B7CBB-EA1A-4E64-B1C1-0385ACB94FCC}"/>
              </a:ext>
            </a:extLst>
          </p:cNvPr>
          <p:cNvCxnSpPr>
            <a:cxnSpLocks/>
          </p:cNvCxnSpPr>
          <p:nvPr/>
        </p:nvCxnSpPr>
        <p:spPr>
          <a:xfrm>
            <a:off x="875148" y="3163896"/>
            <a:ext cx="25056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13FEF2C4-C1AC-4D6E-9B4A-600A799540A8}"/>
              </a:ext>
            </a:extLst>
          </p:cNvPr>
          <p:cNvSpPr txBox="1"/>
          <p:nvPr/>
        </p:nvSpPr>
        <p:spPr>
          <a:xfrm>
            <a:off x="1261907" y="2504040"/>
            <a:ext cx="192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Autoria</a:t>
            </a:r>
            <a:endParaRPr lang="es-ES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8501E8B-E81B-4B5B-9E4A-6C2DE30333AD}"/>
              </a:ext>
            </a:extLst>
          </p:cNvPr>
          <p:cNvSpPr txBox="1"/>
          <p:nvPr/>
        </p:nvSpPr>
        <p:spPr>
          <a:xfrm>
            <a:off x="1038298" y="3429000"/>
            <a:ext cx="2248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Reputació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acadèmica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dels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autors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 err="1">
                <a:solidFill>
                  <a:schemeClr val="bg1"/>
                </a:solidFill>
              </a:rPr>
              <a:t>Filiació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11F1444-7A94-4279-9EE3-EDA2F5BCE863}"/>
              </a:ext>
            </a:extLst>
          </p:cNvPr>
          <p:cNvSpPr/>
          <p:nvPr/>
        </p:nvSpPr>
        <p:spPr>
          <a:xfrm>
            <a:off x="3951214" y="2267967"/>
            <a:ext cx="2525085" cy="356795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9" name="Connector recte 12">
            <a:extLst>
              <a:ext uri="{FF2B5EF4-FFF2-40B4-BE49-F238E27FC236}">
                <a16:creationId xmlns:a16="http://schemas.microsoft.com/office/drawing/2014/main" id="{8F8A3ADC-E293-4337-8327-CA0345C76CD2}"/>
              </a:ext>
            </a:extLst>
          </p:cNvPr>
          <p:cNvCxnSpPr>
            <a:cxnSpLocks/>
          </p:cNvCxnSpPr>
          <p:nvPr/>
        </p:nvCxnSpPr>
        <p:spPr>
          <a:xfrm>
            <a:off x="3951215" y="3191708"/>
            <a:ext cx="25250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B95E884-9E6A-4719-85F5-62961CFEFE32}"/>
              </a:ext>
            </a:extLst>
          </p:cNvPr>
          <p:cNvSpPr txBox="1"/>
          <p:nvPr/>
        </p:nvSpPr>
        <p:spPr>
          <a:xfrm>
            <a:off x="4165778" y="2538317"/>
            <a:ext cx="2216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Data de </a:t>
            </a:r>
            <a:r>
              <a:rPr lang="es-ES" sz="2000" b="1" dirty="0" err="1"/>
              <a:t>publicació</a:t>
            </a:r>
            <a:endParaRPr lang="es-ES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AA6D2B6-D955-4A6B-9618-9C5A1D003707}"/>
              </a:ext>
            </a:extLst>
          </p:cNvPr>
          <p:cNvSpPr txBox="1"/>
          <p:nvPr/>
        </p:nvSpPr>
        <p:spPr>
          <a:xfrm>
            <a:off x="4194493" y="3505777"/>
            <a:ext cx="2038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De la </a:t>
            </a:r>
            <a:r>
              <a:rPr lang="es-ES" dirty="0" err="1">
                <a:solidFill>
                  <a:schemeClr val="bg1"/>
                </a:solidFill>
              </a:rPr>
              <a:t>informació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De les </a:t>
            </a:r>
            <a:r>
              <a:rPr lang="es-ES" dirty="0" err="1">
                <a:solidFill>
                  <a:schemeClr val="bg1"/>
                </a:solidFill>
              </a:rPr>
              <a:t>revisions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7E3D526-F0F2-4D1A-8F63-AF2B6B98A353}"/>
              </a:ext>
            </a:extLst>
          </p:cNvPr>
          <p:cNvSpPr/>
          <p:nvPr/>
        </p:nvSpPr>
        <p:spPr>
          <a:xfrm>
            <a:off x="6958346" y="2267967"/>
            <a:ext cx="2525086" cy="36156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nector recte 12">
            <a:extLst>
              <a:ext uri="{FF2B5EF4-FFF2-40B4-BE49-F238E27FC236}">
                <a16:creationId xmlns:a16="http://schemas.microsoft.com/office/drawing/2014/main" id="{9B727975-F785-4AD9-A33D-0E9AF3118F72}"/>
              </a:ext>
            </a:extLst>
          </p:cNvPr>
          <p:cNvCxnSpPr>
            <a:cxnSpLocks/>
          </p:cNvCxnSpPr>
          <p:nvPr/>
        </p:nvCxnSpPr>
        <p:spPr>
          <a:xfrm>
            <a:off x="6958345" y="3191708"/>
            <a:ext cx="252508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0BA5355-DB23-4642-94EE-B10E5FE9335D}"/>
              </a:ext>
            </a:extLst>
          </p:cNvPr>
          <p:cNvSpPr txBox="1"/>
          <p:nvPr/>
        </p:nvSpPr>
        <p:spPr>
          <a:xfrm>
            <a:off x="7239699" y="2508308"/>
            <a:ext cx="204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/>
              <a:t>Bibliografia</a:t>
            </a:r>
            <a:endParaRPr lang="es-ES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226DAC1-E9F9-4BDD-8A20-2D00FAE9FBFE}"/>
              </a:ext>
            </a:extLst>
          </p:cNvPr>
          <p:cNvSpPr txBox="1"/>
          <p:nvPr/>
        </p:nvSpPr>
        <p:spPr>
          <a:xfrm>
            <a:off x="7197431" y="3429000"/>
            <a:ext cx="2046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chemeClr val="bg1"/>
                </a:solidFill>
              </a:rPr>
              <a:t>Citació</a:t>
            </a:r>
            <a:r>
              <a:rPr lang="es-ES" dirty="0">
                <a:solidFill>
                  <a:schemeClr val="bg1"/>
                </a:solidFill>
              </a:rPr>
              <a:t> de les </a:t>
            </a:r>
            <a:r>
              <a:rPr lang="es-ES" dirty="0" err="1">
                <a:solidFill>
                  <a:schemeClr val="bg1"/>
                </a:solidFill>
              </a:rPr>
              <a:t>fonts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 err="1">
                <a:solidFill>
                  <a:schemeClr val="bg1"/>
                </a:solidFill>
              </a:rPr>
              <a:t>Plagi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5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4C6D1454-9201-4530-9955-4BB8FA6E3CE3}"/>
              </a:ext>
            </a:extLst>
          </p:cNvPr>
          <p:cNvSpPr txBox="1"/>
          <p:nvPr/>
        </p:nvSpPr>
        <p:spPr>
          <a:xfrm>
            <a:off x="2028799" y="2033247"/>
            <a:ext cx="8134402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dirty="0">
                <a:ea typeface="+mn-lt"/>
                <a:cs typeface="+mn-lt"/>
              </a:rPr>
              <a:t>Serrano Martínez, L. (2013). </a:t>
            </a:r>
            <a:r>
              <a:rPr lang="es-ES" sz="2400" i="1" dirty="0">
                <a:ea typeface="+mn-lt"/>
                <a:cs typeface="+mn-lt"/>
              </a:rPr>
              <a:t>La modelización matemática en los estudios universitarios de economía y empresa: análisis ecológico y propuesta didáctica</a:t>
            </a:r>
            <a:r>
              <a:rPr lang="es-ES" sz="2400" dirty="0">
                <a:ea typeface="+mn-lt"/>
                <a:cs typeface="+mn-lt"/>
              </a:rPr>
              <a:t> [</a:t>
            </a:r>
            <a:r>
              <a:rPr lang="es-ES" sz="2400" dirty="0" err="1">
                <a:ea typeface="+mn-lt"/>
                <a:cs typeface="+mn-lt"/>
              </a:rPr>
              <a:t>Universitat</a:t>
            </a:r>
            <a:r>
              <a:rPr lang="es-ES" sz="2400" dirty="0">
                <a:ea typeface="+mn-lt"/>
                <a:cs typeface="+mn-lt"/>
              </a:rPr>
              <a:t> Ramon Llull, 2013.].</a:t>
            </a:r>
            <a:endParaRPr lang="es-ES" sz="24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90A61B3-3F73-4E59-AEEF-C1612308DB3E}"/>
              </a:ext>
            </a:extLst>
          </p:cNvPr>
          <p:cNvSpPr txBox="1"/>
          <p:nvPr/>
        </p:nvSpPr>
        <p:spPr>
          <a:xfrm>
            <a:off x="1193500" y="3838914"/>
            <a:ext cx="490250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400" dirty="0">
                <a:latin typeface="Verdana"/>
                <a:ea typeface="Verdana"/>
              </a:rPr>
              <a:t>També cal citar:</a:t>
            </a:r>
          </a:p>
          <a:p>
            <a:r>
              <a:rPr lang="ca-ES" sz="2400" dirty="0">
                <a:latin typeface="Verdana"/>
                <a:ea typeface="Verdana"/>
              </a:rPr>
              <a:t>- imatges</a:t>
            </a:r>
          </a:p>
          <a:p>
            <a:r>
              <a:rPr lang="ca-ES" sz="2400" dirty="0">
                <a:latin typeface="Verdana"/>
                <a:ea typeface="Verdana"/>
              </a:rPr>
              <a:t>- pàgines web</a:t>
            </a:r>
          </a:p>
          <a:p>
            <a:r>
              <a:rPr lang="ca-ES" sz="2400" dirty="0">
                <a:latin typeface="Verdana"/>
                <a:ea typeface="Verdana"/>
              </a:rPr>
              <a:t>- recursos audiovisuals...</a:t>
            </a:r>
          </a:p>
          <a:p>
            <a:endParaRPr lang="ca-ES" sz="2400" dirty="0">
              <a:latin typeface="Verdana"/>
              <a:ea typeface="Verdana"/>
            </a:endParaRPr>
          </a:p>
        </p:txBody>
      </p:sp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2D03E168-CBA3-44A5-A0EF-56658179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817" y="3566038"/>
            <a:ext cx="1647100" cy="1638000"/>
          </a:xfrm>
          <a:prstGeom prst="rect">
            <a:avLst/>
          </a:prstGeom>
        </p:spPr>
      </p:pic>
      <p:grpSp>
        <p:nvGrpSpPr>
          <p:cNvPr id="8" name="Agrupa 7">
            <a:extLst>
              <a:ext uri="{FF2B5EF4-FFF2-40B4-BE49-F238E27FC236}">
                <a16:creationId xmlns:a16="http://schemas.microsoft.com/office/drawing/2014/main" id="{E0374FFC-9D25-4AFB-B2C0-3231EED065BA}"/>
              </a:ext>
            </a:extLst>
          </p:cNvPr>
          <p:cNvGrpSpPr/>
          <p:nvPr/>
        </p:nvGrpSpPr>
        <p:grpSpPr>
          <a:xfrm>
            <a:off x="878935" y="1239120"/>
            <a:ext cx="8195791" cy="575510"/>
            <a:chOff x="878936" y="1239120"/>
            <a:chExt cx="7731664" cy="57551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A65443-B122-440B-AE98-384F0DB0E05F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UTILITZAR BÉ ELS RECURSOS DISPONIBLES 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10" name="Conector recto 3">
              <a:extLst>
                <a:ext uri="{FF2B5EF4-FFF2-40B4-BE49-F238E27FC236}">
                  <a16:creationId xmlns:a16="http://schemas.microsoft.com/office/drawing/2014/main" id="{E65FA16B-2A1E-4F5A-929B-CDEB025C9EE9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Zotero 4.0 : aprendizaje en 10 pasos + ejercicios (Octubre 2014) | Universo  Abierto">
            <a:hlinkClick r:id="rId3"/>
            <a:extLst>
              <a:ext uri="{FF2B5EF4-FFF2-40B4-BE49-F238E27FC236}">
                <a16:creationId xmlns:a16="http://schemas.microsoft.com/office/drawing/2014/main" id="{24216CB9-7E65-457F-A099-AFABE93B5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07" y="4214042"/>
            <a:ext cx="3044384" cy="224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54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673450" y="3545529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17812" y="255235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93751" y="63011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març 2022</a:t>
            </a:r>
          </a:p>
        </p:txBody>
      </p:sp>
      <p:pic>
        <p:nvPicPr>
          <p:cNvPr id="4" name="Imatge 3">
            <a:extLst>
              <a:ext uri="{FF2B5EF4-FFF2-40B4-BE49-F238E27FC236}">
                <a16:creationId xmlns:a16="http://schemas.microsoft.com/office/drawing/2014/main" id="{FA0A12B8-E9D1-456C-AA38-3F26C4879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35364" y="2156644"/>
            <a:ext cx="8420338" cy="3139628"/>
          </a:xfrm>
          <a:prstGeom prst="rect">
            <a:avLst/>
          </a:prstGeom>
        </p:spPr>
        <p:txBody>
          <a:bodyPr/>
          <a:lstStyle/>
          <a:p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Necessites trobar informació?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a què?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Publicar un article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Entregar un treball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Realitzar un projecte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Posar-te al dia sobre algun tema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...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C:\Documents and Settings\acazorla\Configuración local\Archivos temporales de Internet\Content.IE5\VY1HMK1W\MC900078711[1].wmf">
            <a:extLst>
              <a:ext uri="{FF2B5EF4-FFF2-40B4-BE49-F238E27FC236}">
                <a16:creationId xmlns:a16="http://schemas.microsoft.com/office/drawing/2014/main" id="{CE7766DF-9EAD-4CF6-A3E8-E39E6026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049110" y="1826215"/>
            <a:ext cx="1517739" cy="3681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9244E5-C36C-466D-8EC6-DE795549B2E4}"/>
              </a:ext>
            </a:extLst>
          </p:cNvPr>
          <p:cNvSpPr txBox="1"/>
          <p:nvPr/>
        </p:nvSpPr>
        <p:spPr>
          <a:xfrm>
            <a:off x="2415099" y="5296273"/>
            <a:ext cx="5860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Diferents necessitats d’informació </a:t>
            </a:r>
            <a:br>
              <a:rPr lang="ca-ES" sz="2400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i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porten a diferents tipus de cerca</a:t>
            </a:r>
            <a:endParaRPr lang="ca-ES" sz="2400" dirty="0">
              <a:solidFill>
                <a:schemeClr val="accent1"/>
              </a:solidFill>
            </a:endParaRPr>
          </a:p>
        </p:txBody>
      </p:sp>
      <p:grpSp>
        <p:nvGrpSpPr>
          <p:cNvPr id="15" name="Agrupa 14">
            <a:extLst>
              <a:ext uri="{FF2B5EF4-FFF2-40B4-BE49-F238E27FC236}">
                <a16:creationId xmlns:a16="http://schemas.microsoft.com/office/drawing/2014/main" id="{E5F6C33B-0647-43C3-9C9C-79278FD6434B}"/>
              </a:ext>
            </a:extLst>
          </p:cNvPr>
          <p:cNvGrpSpPr/>
          <p:nvPr/>
        </p:nvGrpSpPr>
        <p:grpSpPr>
          <a:xfrm>
            <a:off x="878936" y="1239120"/>
            <a:ext cx="8006272" cy="575510"/>
            <a:chOff x="878936" y="1239120"/>
            <a:chExt cx="7731664" cy="5755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347E24F-E424-4729-91DB-B440BEB1FD9E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INTRODUCCIÓ A LA CERCA BIBLIOGRÀFICA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13" name="Conector recto 3">
              <a:extLst>
                <a:ext uri="{FF2B5EF4-FFF2-40B4-BE49-F238E27FC236}">
                  <a16:creationId xmlns:a16="http://schemas.microsoft.com/office/drawing/2014/main" id="{474CDE14-BAC6-4643-B53B-87EF383E9795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1796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83395" y="2166339"/>
            <a:ext cx="10425209" cy="4012679"/>
          </a:xfrm>
          <a:prstGeom prst="rect">
            <a:avLst/>
          </a:prstGeom>
        </p:spPr>
        <p:txBody>
          <a:bodyPr/>
          <a:lstStyle/>
          <a:p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Hauràs de definir els punts bàsics o principals de les teves necessitats d’informació. Per això cal: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Elaborar un pla de treball (tema, abast, enfocament)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Decidir quins recursos hauràs d’utilitzar: llibres, revistes científiques, revistes d’interès general, llocs web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Saber qui ho llegirà</a:t>
            </a:r>
          </a:p>
        </p:txBody>
      </p:sp>
      <p:grpSp>
        <p:nvGrpSpPr>
          <p:cNvPr id="6" name="Agrupa 5">
            <a:extLst>
              <a:ext uri="{FF2B5EF4-FFF2-40B4-BE49-F238E27FC236}">
                <a16:creationId xmlns:a16="http://schemas.microsoft.com/office/drawing/2014/main" id="{6C438A57-A056-4C16-B94D-F35485152653}"/>
              </a:ext>
            </a:extLst>
          </p:cNvPr>
          <p:cNvGrpSpPr/>
          <p:nvPr/>
        </p:nvGrpSpPr>
        <p:grpSpPr>
          <a:xfrm>
            <a:off x="878936" y="1239120"/>
            <a:ext cx="9179464" cy="575510"/>
            <a:chOff x="878936" y="1239120"/>
            <a:chExt cx="7731664" cy="5755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DC4CED-383B-4D16-A7B5-C6CC737CCCCB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DEFINIR LES TEVES NECESSITATS D’INFORMACIÓ 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Conector recto 3">
              <a:extLst>
                <a:ext uri="{FF2B5EF4-FFF2-40B4-BE49-F238E27FC236}">
                  <a16:creationId xmlns:a16="http://schemas.microsoft.com/office/drawing/2014/main" id="{873B51E6-FF48-4BCF-9BFE-444C169FB383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955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217919" y="1682945"/>
            <a:ext cx="7886700" cy="4433645"/>
          </a:xfrm>
          <a:prstGeom prst="rect">
            <a:avLst/>
          </a:prstGeom>
        </p:spPr>
        <p:txBody>
          <a:bodyPr/>
          <a:lstStyle/>
          <a:p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C29F7F0-AF5D-454B-ACEF-06B645B33022}"/>
              </a:ext>
            </a:extLst>
          </p:cNvPr>
          <p:cNvGrpSpPr/>
          <p:nvPr/>
        </p:nvGrpSpPr>
        <p:grpSpPr>
          <a:xfrm>
            <a:off x="1606112" y="2027096"/>
            <a:ext cx="9061082" cy="4503101"/>
            <a:chOff x="736108" y="2171867"/>
            <a:chExt cx="6923071" cy="3981850"/>
          </a:xfrm>
        </p:grpSpPr>
        <p:pic>
          <p:nvPicPr>
            <p:cNvPr id="1028" name="Picture 4" descr="Elementos de redes sociales dibujados a mano dentro de una nube">
              <a:extLst>
                <a:ext uri="{FF2B5EF4-FFF2-40B4-BE49-F238E27FC236}">
                  <a16:creationId xmlns:a16="http://schemas.microsoft.com/office/drawing/2014/main" id="{EDCD80E3-F9C1-4120-A2DC-D68EEAC3C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985" y="2171867"/>
              <a:ext cx="1420557" cy="1420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QuadreDeText 2">
              <a:extLst>
                <a:ext uri="{FF2B5EF4-FFF2-40B4-BE49-F238E27FC236}">
                  <a16:creationId xmlns:a16="http://schemas.microsoft.com/office/drawing/2014/main" id="{1134D8EC-EE24-4279-ACC0-09ED5B3CB7E0}"/>
                </a:ext>
              </a:extLst>
            </p:cNvPr>
            <p:cNvSpPr txBox="1"/>
            <p:nvPr/>
          </p:nvSpPr>
          <p:spPr>
            <a:xfrm>
              <a:off x="993222" y="5949605"/>
              <a:ext cx="1979943" cy="204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900" dirty="0" err="1">
                  <a:solidFill>
                    <a:srgbClr val="374957"/>
                  </a:solidFill>
                  <a:latin typeface="Proxima Nova"/>
                </a:rPr>
                <a:t>imatges</a:t>
              </a:r>
              <a:r>
                <a:rPr lang="es-ES" sz="900" dirty="0">
                  <a:solidFill>
                    <a:srgbClr val="374957"/>
                  </a:solidFill>
                  <a:latin typeface="Proxima Nova"/>
                </a:rPr>
                <a:t>: Freepik.com</a:t>
              </a:r>
              <a:endParaRPr lang="es-ES" sz="900" dirty="0"/>
            </a:p>
          </p:txBody>
        </p:sp>
        <p:pic>
          <p:nvPicPr>
            <p:cNvPr id="1026" name="Picture 2" descr="Mujer confundida que trabaja en la ilustración del icono de la historieta del ordenador portátil. concepto de icono de tecnología de personas vector gratuito">
              <a:extLst>
                <a:ext uri="{FF2B5EF4-FFF2-40B4-BE49-F238E27FC236}">
                  <a16:creationId xmlns:a16="http://schemas.microsoft.com/office/drawing/2014/main" id="{FC05B90C-200D-4A58-B57F-6839585924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595" y="2792754"/>
              <a:ext cx="1420557" cy="1420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Bocadillo nube: nube 7">
              <a:extLst>
                <a:ext uri="{FF2B5EF4-FFF2-40B4-BE49-F238E27FC236}">
                  <a16:creationId xmlns:a16="http://schemas.microsoft.com/office/drawing/2014/main" id="{B8DC50AF-102F-42EC-B91B-C7BDD03E9D9C}"/>
                </a:ext>
              </a:extLst>
            </p:cNvPr>
            <p:cNvSpPr/>
            <p:nvPr/>
          </p:nvSpPr>
          <p:spPr>
            <a:xfrm flipH="1">
              <a:off x="736108" y="2293076"/>
              <a:ext cx="860767" cy="693401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904A0B2F-F073-446F-994F-05377A02F945}"/>
                </a:ext>
              </a:extLst>
            </p:cNvPr>
            <p:cNvSpPr txBox="1"/>
            <p:nvPr/>
          </p:nvSpPr>
          <p:spPr>
            <a:xfrm>
              <a:off x="841876" y="2448125"/>
              <a:ext cx="9395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1400" dirty="0"/>
                <a:t>Necessitat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AD11C9B9-C5FB-464C-8875-ED581D067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8555" y="2927144"/>
              <a:ext cx="1345604" cy="1151777"/>
            </a:xfrm>
            <a:prstGeom prst="rect">
              <a:avLst/>
            </a:prstGeom>
          </p:spPr>
        </p:pic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86069DF2-1926-4A2B-B385-2D8CCE1E6249}"/>
                </a:ext>
              </a:extLst>
            </p:cNvPr>
            <p:cNvSpPr/>
            <p:nvPr/>
          </p:nvSpPr>
          <p:spPr>
            <a:xfrm>
              <a:off x="2843332" y="4567136"/>
              <a:ext cx="2939521" cy="1159423"/>
            </a:xfrm>
            <a:prstGeom prst="roundRect">
              <a:avLst/>
            </a:prstGeom>
            <a:solidFill>
              <a:srgbClr val="97DBE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4E830F68-A389-45D2-8005-10E4B2925AA7}"/>
                </a:ext>
              </a:extLst>
            </p:cNvPr>
            <p:cNvSpPr txBox="1"/>
            <p:nvPr/>
          </p:nvSpPr>
          <p:spPr>
            <a:xfrm>
              <a:off x="2925478" y="4646974"/>
              <a:ext cx="27752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/>
                <a:t>INFORMACIÓ</a:t>
              </a:r>
            </a:p>
            <a:p>
              <a:r>
                <a:rPr lang="ca-ES" dirty="0">
                  <a:solidFill>
                    <a:srgbClr val="C00000"/>
                  </a:solidFill>
                </a:rPr>
                <a:t>Excessiva</a:t>
              </a:r>
              <a:r>
                <a:rPr lang="ca-ES" dirty="0"/>
                <a:t> </a:t>
              </a:r>
            </a:p>
            <a:p>
              <a:pPr algn="ctr"/>
              <a:r>
                <a:rPr lang="ca-ES" dirty="0">
                  <a:solidFill>
                    <a:schemeClr val="accent6">
                      <a:lumMod val="50000"/>
                    </a:schemeClr>
                  </a:solidFill>
                </a:rPr>
                <a:t>Adequada</a:t>
              </a:r>
            </a:p>
            <a:p>
              <a:pPr algn="r"/>
              <a:r>
                <a:rPr lang="ca-ES" dirty="0">
                  <a:solidFill>
                    <a:srgbClr val="C00000"/>
                  </a:solidFill>
                </a:rPr>
                <a:t>Insuficient</a:t>
              </a:r>
            </a:p>
          </p:txBody>
        </p:sp>
        <p:sp>
          <p:nvSpPr>
            <p:cNvPr id="20" name="Flecha: curvada hacia abajo 19">
              <a:extLst>
                <a:ext uri="{FF2B5EF4-FFF2-40B4-BE49-F238E27FC236}">
                  <a16:creationId xmlns:a16="http://schemas.microsoft.com/office/drawing/2014/main" id="{281485CE-8C8F-4138-BC63-E30ABB539694}"/>
                </a:ext>
              </a:extLst>
            </p:cNvPr>
            <p:cNvSpPr/>
            <p:nvPr/>
          </p:nvSpPr>
          <p:spPr>
            <a:xfrm rot="13806106">
              <a:off x="522648" y="4481374"/>
              <a:ext cx="1837298" cy="620329"/>
            </a:xfrm>
            <a:prstGeom prst="curvedDownArrow">
              <a:avLst/>
            </a:prstGeom>
            <a:solidFill>
              <a:srgbClr val="7740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26" name="Bocadillo nube: nube 25">
              <a:extLst>
                <a:ext uri="{FF2B5EF4-FFF2-40B4-BE49-F238E27FC236}">
                  <a16:creationId xmlns:a16="http://schemas.microsoft.com/office/drawing/2014/main" id="{7FD651A1-39BF-4D65-B8CB-C0152DDD9DDC}"/>
                </a:ext>
              </a:extLst>
            </p:cNvPr>
            <p:cNvSpPr/>
            <p:nvPr/>
          </p:nvSpPr>
          <p:spPr>
            <a:xfrm>
              <a:off x="6671244" y="2338554"/>
              <a:ext cx="987935" cy="693401"/>
            </a:xfrm>
            <a:prstGeom prst="cloud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6932F4ED-FCC6-4757-B2FC-6636A95E45D8}"/>
                </a:ext>
              </a:extLst>
            </p:cNvPr>
            <p:cNvSpPr txBox="1"/>
            <p:nvPr/>
          </p:nvSpPr>
          <p:spPr>
            <a:xfrm>
              <a:off x="6875683" y="2451374"/>
              <a:ext cx="646889" cy="462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Bases de </a:t>
              </a:r>
              <a:r>
                <a:rPr lang="es-ES" sz="1400" dirty="0" err="1"/>
                <a:t>dades</a:t>
              </a:r>
              <a:endParaRPr lang="es-ES" sz="1400" dirty="0"/>
            </a:p>
          </p:txBody>
        </p:sp>
      </p:grpSp>
      <p:grpSp>
        <p:nvGrpSpPr>
          <p:cNvPr id="22" name="Agrupa 21">
            <a:extLst>
              <a:ext uri="{FF2B5EF4-FFF2-40B4-BE49-F238E27FC236}">
                <a16:creationId xmlns:a16="http://schemas.microsoft.com/office/drawing/2014/main" id="{940E305F-9C07-42B3-B406-924214519110}"/>
              </a:ext>
            </a:extLst>
          </p:cNvPr>
          <p:cNvGrpSpPr/>
          <p:nvPr/>
        </p:nvGrpSpPr>
        <p:grpSpPr>
          <a:xfrm>
            <a:off x="878936" y="1239120"/>
            <a:ext cx="7731664" cy="575510"/>
            <a:chOff x="878936" y="1239120"/>
            <a:chExt cx="7731664" cy="575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E3E44F9-100C-4AF4-937D-1BE0732C7E47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ESTRATÈGIA DE CERCA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24" name="Conector recto 3">
              <a:extLst>
                <a:ext uri="{FF2B5EF4-FFF2-40B4-BE49-F238E27FC236}">
                  <a16:creationId xmlns:a16="http://schemas.microsoft.com/office/drawing/2014/main" id="{05CF9FC3-1C7E-4271-9D2D-9DFC5DB573B1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39378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lecha: curvada hacia abajo 24">
            <a:extLst>
              <a:ext uri="{FF2B5EF4-FFF2-40B4-BE49-F238E27FC236}">
                <a16:creationId xmlns:a16="http://schemas.microsoft.com/office/drawing/2014/main" id="{68B3F6CA-82EE-415B-AED2-BA3E01002470}"/>
              </a:ext>
            </a:extLst>
          </p:cNvPr>
          <p:cNvSpPr/>
          <p:nvPr/>
        </p:nvSpPr>
        <p:spPr>
          <a:xfrm rot="6637354">
            <a:off x="8703640" y="4617722"/>
            <a:ext cx="2077813" cy="811902"/>
          </a:xfrm>
          <a:prstGeom prst="curvedDownArrow">
            <a:avLst/>
          </a:prstGeom>
          <a:solidFill>
            <a:srgbClr val="774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Flecha: curvada hacia abajo 27">
            <a:extLst>
              <a:ext uri="{FF2B5EF4-FFF2-40B4-BE49-F238E27FC236}">
                <a16:creationId xmlns:a16="http://schemas.microsoft.com/office/drawing/2014/main" id="{E933C872-A1D6-43C7-93B3-FAC9CBCDB0D2}"/>
              </a:ext>
            </a:extLst>
          </p:cNvPr>
          <p:cNvSpPr/>
          <p:nvPr/>
        </p:nvSpPr>
        <p:spPr>
          <a:xfrm rot="20500474">
            <a:off x="3365914" y="1968711"/>
            <a:ext cx="2134463" cy="793585"/>
          </a:xfrm>
          <a:prstGeom prst="curvedDownArrow">
            <a:avLst/>
          </a:prstGeom>
          <a:solidFill>
            <a:srgbClr val="774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9" name="Flecha: curvada hacia abajo 28">
            <a:extLst>
              <a:ext uri="{FF2B5EF4-FFF2-40B4-BE49-F238E27FC236}">
                <a16:creationId xmlns:a16="http://schemas.microsoft.com/office/drawing/2014/main" id="{235631FE-2716-44D1-8A34-CD41525B50A2}"/>
              </a:ext>
            </a:extLst>
          </p:cNvPr>
          <p:cNvSpPr/>
          <p:nvPr/>
        </p:nvSpPr>
        <p:spPr>
          <a:xfrm rot="932580">
            <a:off x="6971417" y="1953135"/>
            <a:ext cx="2134463" cy="793585"/>
          </a:xfrm>
          <a:prstGeom prst="curvedDownArrow">
            <a:avLst/>
          </a:prstGeom>
          <a:solidFill>
            <a:srgbClr val="774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65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0AE3B41-66A6-4AAE-8F12-BEE5F30E7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072143"/>
              </p:ext>
            </p:extLst>
          </p:nvPr>
        </p:nvGraphicFramePr>
        <p:xfrm>
          <a:off x="2428864" y="2077278"/>
          <a:ext cx="7334272" cy="4439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Agrupa 5">
            <a:extLst>
              <a:ext uri="{FF2B5EF4-FFF2-40B4-BE49-F238E27FC236}">
                <a16:creationId xmlns:a16="http://schemas.microsoft.com/office/drawing/2014/main" id="{6C21E6D2-5575-466C-944E-FA4D1A467267}"/>
              </a:ext>
            </a:extLst>
          </p:cNvPr>
          <p:cNvGrpSpPr/>
          <p:nvPr/>
        </p:nvGrpSpPr>
        <p:grpSpPr>
          <a:xfrm>
            <a:off x="878936" y="1239120"/>
            <a:ext cx="7731664" cy="575510"/>
            <a:chOff x="878936" y="1239120"/>
            <a:chExt cx="7731664" cy="5755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457F93-3C3E-46A8-B254-3C56DD82014F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FASES DE LA CERCA BIBLIOGRÀFICA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Conector recto 3">
              <a:extLst>
                <a:ext uri="{FF2B5EF4-FFF2-40B4-BE49-F238E27FC236}">
                  <a16:creationId xmlns:a16="http://schemas.microsoft.com/office/drawing/2014/main" id="{F198EC69-D2B3-4AAC-A1EE-549AB862F86F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0720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lecha: hacia abajo 1">
            <a:extLst>
              <a:ext uri="{FF2B5EF4-FFF2-40B4-BE49-F238E27FC236}">
                <a16:creationId xmlns:a16="http://schemas.microsoft.com/office/drawing/2014/main" id="{7794F608-4EC6-4AEC-B0D7-A2409A0347BA}"/>
              </a:ext>
            </a:extLst>
          </p:cNvPr>
          <p:cNvSpPr/>
          <p:nvPr/>
        </p:nvSpPr>
        <p:spPr>
          <a:xfrm>
            <a:off x="10306878" y="2464904"/>
            <a:ext cx="685800" cy="3866322"/>
          </a:xfrm>
          <a:prstGeom prst="downArrow">
            <a:avLst>
              <a:gd name="adj1" fmla="val 50000"/>
              <a:gd name="adj2" fmla="val 99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528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044925" y="1922707"/>
            <a:ext cx="7886700" cy="4433645"/>
          </a:xfrm>
          <a:prstGeom prst="rect">
            <a:avLst/>
          </a:prstGeom>
        </p:spPr>
        <p:txBody>
          <a:bodyPr/>
          <a:lstStyle/>
          <a:p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5 Grupo">
            <a:extLst>
              <a:ext uri="{FF2B5EF4-FFF2-40B4-BE49-F238E27FC236}">
                <a16:creationId xmlns:a16="http://schemas.microsoft.com/office/drawing/2014/main" id="{FBBEF0CE-FB31-454C-9198-5BE5C2DA3579}"/>
              </a:ext>
            </a:extLst>
          </p:cNvPr>
          <p:cNvGrpSpPr/>
          <p:nvPr/>
        </p:nvGrpSpPr>
        <p:grpSpPr>
          <a:xfrm>
            <a:off x="2044925" y="2415220"/>
            <a:ext cx="8104856" cy="2869064"/>
            <a:chOff x="81747" y="0"/>
            <a:chExt cx="7867826" cy="225864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Rectángulo redondeado">
              <a:extLst>
                <a:ext uri="{FF2B5EF4-FFF2-40B4-BE49-F238E27FC236}">
                  <a16:creationId xmlns:a16="http://schemas.microsoft.com/office/drawing/2014/main" id="{3F941B00-4E26-4F7E-805D-1B67881F528A}"/>
                </a:ext>
              </a:extLst>
            </p:cNvPr>
            <p:cNvSpPr/>
            <p:nvPr/>
          </p:nvSpPr>
          <p:spPr>
            <a:xfrm>
              <a:off x="81747" y="0"/>
              <a:ext cx="7867826" cy="225864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>
              <a:extLst>
                <a:ext uri="{FF2B5EF4-FFF2-40B4-BE49-F238E27FC236}">
                  <a16:creationId xmlns:a16="http://schemas.microsoft.com/office/drawing/2014/main" id="{91A0AEB8-44A1-4CAA-8DB6-64A0375D3427}"/>
                </a:ext>
              </a:extLst>
            </p:cNvPr>
            <p:cNvSpPr/>
            <p:nvPr/>
          </p:nvSpPr>
          <p:spPr>
            <a:xfrm>
              <a:off x="1789289" y="0"/>
              <a:ext cx="6078537" cy="22586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400" dirty="0">
                  <a:solidFill>
                    <a:schemeClr val="bg2">
                      <a:lumMod val="75000"/>
                    </a:schemeClr>
                  </a:solidFill>
                </a:rPr>
                <a:t>   	</a:t>
              </a:r>
              <a:r>
                <a:rPr lang="ca-ES" sz="2400" dirty="0">
                  <a:solidFill>
                    <a:schemeClr val="tx1"/>
                  </a:solidFill>
                </a:rPr>
                <a:t>a) Relacionar el tema</a:t>
              </a:r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400" dirty="0">
                  <a:solidFill>
                    <a:schemeClr val="tx1"/>
                  </a:solidFill>
                </a:rPr>
                <a:t>   	b) Relacionar les paraules clau</a:t>
              </a:r>
            </a:p>
            <a:p>
              <a:pPr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400" dirty="0">
                  <a:solidFill>
                    <a:schemeClr val="tx1"/>
                  </a:solidFill>
                </a:rPr>
                <a:t>   	c) Aplicar límits </a:t>
              </a:r>
              <a:endParaRPr lang="ca-E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Agrupa 9">
            <a:extLst>
              <a:ext uri="{FF2B5EF4-FFF2-40B4-BE49-F238E27FC236}">
                <a16:creationId xmlns:a16="http://schemas.microsoft.com/office/drawing/2014/main" id="{45E5DD9B-2F6E-48D1-A7BA-801BD44A39E4}"/>
              </a:ext>
            </a:extLst>
          </p:cNvPr>
          <p:cNvGrpSpPr/>
          <p:nvPr/>
        </p:nvGrpSpPr>
        <p:grpSpPr>
          <a:xfrm>
            <a:off x="878936" y="1239120"/>
            <a:ext cx="3865592" cy="575510"/>
            <a:chOff x="878936" y="1239120"/>
            <a:chExt cx="7731664" cy="5755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27C5AA-8D1C-4F69-9E95-45B9CD5E6DAB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EQUACIÓ DE CERCA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12" name="Conector recto 3">
              <a:extLst>
                <a:ext uri="{FF2B5EF4-FFF2-40B4-BE49-F238E27FC236}">
                  <a16:creationId xmlns:a16="http://schemas.microsoft.com/office/drawing/2014/main" id="{A935556C-394C-4B62-A459-9F7B4E0AF171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FF8AB8C2-8DB7-4A79-BD70-2F8E227F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427" y="2947594"/>
            <a:ext cx="2364790" cy="17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2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134000" y="2156400"/>
            <a:ext cx="9568991" cy="3956393"/>
          </a:xfrm>
          <a:prstGeom prst="rect">
            <a:avLst/>
          </a:prstGeom>
        </p:spPr>
        <p:txBody>
          <a:bodyPr/>
          <a:lstStyle/>
          <a:p>
            <a: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Conceptes en diferents idiomes. Un exemple:</a:t>
            </a: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a-E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a-E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ontenidor de contingut 2">
            <a:extLst>
              <a:ext uri="{FF2B5EF4-FFF2-40B4-BE49-F238E27FC236}">
                <a16:creationId xmlns:a16="http://schemas.microsoft.com/office/drawing/2014/main" id="{DFCF60A5-FF86-4B20-9397-6115F69703F2}"/>
              </a:ext>
            </a:extLst>
          </p:cNvPr>
          <p:cNvSpPr txBox="1">
            <a:spLocks/>
          </p:cNvSpPr>
          <p:nvPr/>
        </p:nvSpPr>
        <p:spPr>
          <a:xfrm>
            <a:off x="3218164" y="3429000"/>
            <a:ext cx="6200503" cy="2780710"/>
          </a:xfrm>
          <a:prstGeom prst="rect">
            <a:avLst/>
          </a:prstGeom>
          <a:ln w="22225">
            <a:solidFill>
              <a:srgbClr val="0070C0"/>
            </a:solidFill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err="1">
                <a:latin typeface="Verdana"/>
                <a:ea typeface="Verdana"/>
                <a:cs typeface="Arial"/>
              </a:rPr>
              <a:t>Català</a:t>
            </a:r>
            <a:r>
              <a:rPr lang="es-ES" sz="1800" dirty="0">
                <a:latin typeface="Verdana"/>
                <a:ea typeface="Verdana"/>
                <a:cs typeface="Arial"/>
              </a:rPr>
              <a:t>:</a:t>
            </a:r>
          </a:p>
          <a:p>
            <a:pPr marL="0" indent="0">
              <a:buNone/>
            </a:pPr>
            <a:r>
              <a:rPr lang="es-ES" sz="1800" dirty="0" err="1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Empreses</a:t>
            </a:r>
            <a:r>
              <a:rPr lang="es-ES" sz="1800" dirty="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 </a:t>
            </a:r>
            <a:r>
              <a:rPr lang="es-ES" sz="1800" dirty="0" err="1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familiars</a:t>
            </a:r>
            <a:r>
              <a:rPr lang="es-ES" sz="1800" dirty="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 – Internet</a:t>
            </a:r>
          </a:p>
          <a:p>
            <a:pPr marL="0" indent="0">
              <a:buNone/>
            </a:pPr>
            <a:endParaRPr lang="es-ES" sz="1800" dirty="0">
              <a:latin typeface="Verdana"/>
              <a:ea typeface="Verdana"/>
              <a:cs typeface="Arial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Verdana"/>
                <a:ea typeface="Verdana"/>
                <a:cs typeface="Arial"/>
              </a:rPr>
              <a:t>Anglès: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Family-owned business enterprises– Internet</a:t>
            </a:r>
          </a:p>
          <a:p>
            <a:pPr marL="0" indent="0"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  <a:latin typeface="Verdana"/>
              <a:ea typeface="Verdana"/>
              <a:cs typeface="Arial" pitchFamily="34" charset="0"/>
            </a:endParaRPr>
          </a:p>
          <a:p>
            <a:pPr marL="0" indent="0">
              <a:buNone/>
            </a:pPr>
            <a:r>
              <a:rPr lang="ca-ES" sz="1800" dirty="0">
                <a:latin typeface="Verdana"/>
                <a:ea typeface="Verdana"/>
                <a:cs typeface="Arial"/>
              </a:rPr>
              <a:t>Castellà:</a:t>
            </a:r>
          </a:p>
          <a:p>
            <a:pPr marL="0" indent="0">
              <a:buNone/>
            </a:pPr>
            <a:r>
              <a:rPr lang="ca-ES" sz="1800" dirty="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Empresas </a:t>
            </a:r>
            <a:r>
              <a:rPr lang="ca-ES" sz="1800" dirty="0" err="1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familiares</a:t>
            </a:r>
            <a:r>
              <a:rPr lang="ca-ES" sz="1800" dirty="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 – Internet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00C4F4-8A27-4DC6-A10A-4240E3CE23D6}"/>
              </a:ext>
            </a:extLst>
          </p:cNvPr>
          <p:cNvSpPr txBox="1"/>
          <p:nvPr/>
        </p:nvSpPr>
        <p:spPr>
          <a:xfrm>
            <a:off x="3052703" y="2858213"/>
            <a:ext cx="65314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200" i="1" dirty="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La presència a la xarxa de l’empresa familiar</a:t>
            </a:r>
            <a:endParaRPr lang="ca-ES" sz="2200" dirty="0"/>
          </a:p>
        </p:txBody>
      </p:sp>
      <p:grpSp>
        <p:nvGrpSpPr>
          <p:cNvPr id="7" name="Agrupa 6">
            <a:extLst>
              <a:ext uri="{FF2B5EF4-FFF2-40B4-BE49-F238E27FC236}">
                <a16:creationId xmlns:a16="http://schemas.microsoft.com/office/drawing/2014/main" id="{E194D645-4011-41E6-A57D-5652375067B9}"/>
              </a:ext>
            </a:extLst>
          </p:cNvPr>
          <p:cNvGrpSpPr/>
          <p:nvPr/>
        </p:nvGrpSpPr>
        <p:grpSpPr>
          <a:xfrm>
            <a:off x="878936" y="1239120"/>
            <a:ext cx="3158226" cy="575510"/>
            <a:chOff x="878936" y="1239120"/>
            <a:chExt cx="7731664" cy="5755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BA2C1B-9C46-4FA5-A283-51B38B14841B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PARAULES CLAU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9" name="Conector recto 3">
              <a:extLst>
                <a:ext uri="{FF2B5EF4-FFF2-40B4-BE49-F238E27FC236}">
                  <a16:creationId xmlns:a16="http://schemas.microsoft.com/office/drawing/2014/main" id="{D8C08711-81A7-4E73-A706-21B35E86CABD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476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B6DF73D-1F8C-4A20-94B6-45DA408A1093}"/>
              </a:ext>
            </a:extLst>
          </p:cNvPr>
          <p:cNvSpPr txBox="1"/>
          <p:nvPr/>
        </p:nvSpPr>
        <p:spPr>
          <a:xfrm>
            <a:off x="1134000" y="2156400"/>
            <a:ext cx="10196609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ca-ES" sz="2400" dirty="0">
                <a:solidFill>
                  <a:srgbClr val="333333"/>
                </a:solidFill>
                <a:latin typeface="Verdana"/>
                <a:ea typeface="Verdana"/>
                <a:cs typeface="Arial"/>
              </a:rPr>
              <a:t>El Thesaurus de la Universitat de Barcelona (THUB) és una eina que facilita la consulta per matèries al Catàleg.</a:t>
            </a:r>
          </a:p>
          <a:p>
            <a:pPr algn="just"/>
            <a:endParaRPr lang="ca-ES" sz="2400" dirty="0">
              <a:solidFill>
                <a:srgbClr val="333333"/>
              </a:solidFill>
              <a:latin typeface="Verdana"/>
              <a:ea typeface="Verdana"/>
              <a:cs typeface="Arial"/>
            </a:endParaRPr>
          </a:p>
          <a:p>
            <a:pPr algn="just"/>
            <a:r>
              <a:rPr lang="ca-ES" sz="2400" dirty="0">
                <a:solidFill>
                  <a:srgbClr val="333333"/>
                </a:solidFill>
                <a:latin typeface="Verdana"/>
                <a:ea typeface="Verdana"/>
                <a:cs typeface="Arial"/>
              </a:rPr>
              <a:t>El THUB també pot ser una eina útil de recerca terminològica: per trobar termes més amplis o més restrictius, termes relacionats, sinònims, la traducció d’un terme o per consultar-ne l’estructura jeràrquica.</a:t>
            </a:r>
          </a:p>
        </p:txBody>
      </p:sp>
      <p:grpSp>
        <p:nvGrpSpPr>
          <p:cNvPr id="6" name="Agrupa 5">
            <a:extLst>
              <a:ext uri="{FF2B5EF4-FFF2-40B4-BE49-F238E27FC236}">
                <a16:creationId xmlns:a16="http://schemas.microsoft.com/office/drawing/2014/main" id="{1F7B8089-106A-46EB-924B-949D8C8D4725}"/>
              </a:ext>
            </a:extLst>
          </p:cNvPr>
          <p:cNvGrpSpPr/>
          <p:nvPr/>
        </p:nvGrpSpPr>
        <p:grpSpPr>
          <a:xfrm>
            <a:off x="878936" y="1239120"/>
            <a:ext cx="2519872" cy="575510"/>
            <a:chOff x="878936" y="1239120"/>
            <a:chExt cx="7731664" cy="5755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51C3B5-C175-4328-8DC1-4A60AEF04EE1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THESAURUS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8" name="Conector recto 3">
              <a:extLst>
                <a:ext uri="{FF2B5EF4-FFF2-40B4-BE49-F238E27FC236}">
                  <a16:creationId xmlns:a16="http://schemas.microsoft.com/office/drawing/2014/main" id="{0D5FDF1D-007F-4ACF-95E9-811C5D9D8B63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77D9746-D195-43FC-A796-508FBD5F0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218" y="5175825"/>
            <a:ext cx="28765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5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tg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64" y="1928476"/>
            <a:ext cx="6513203" cy="458336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D454F8BA-8221-4747-91C1-E69FB68F3CCA}"/>
              </a:ext>
            </a:extLst>
          </p:cNvPr>
          <p:cNvGrpSpPr/>
          <p:nvPr/>
        </p:nvGrpSpPr>
        <p:grpSpPr>
          <a:xfrm>
            <a:off x="878936" y="2965614"/>
            <a:ext cx="1640788" cy="405908"/>
            <a:chOff x="7470566" y="2366259"/>
            <a:chExt cx="1424415" cy="405908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AFE8278D-DC60-4593-B1AF-09126143E6F8}"/>
                </a:ext>
              </a:extLst>
            </p:cNvPr>
            <p:cNvSpPr txBox="1"/>
            <p:nvPr/>
          </p:nvSpPr>
          <p:spPr>
            <a:xfrm>
              <a:off x="7530785" y="2415324"/>
              <a:ext cx="1303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solidFill>
                    <a:srgbClr val="0070C0"/>
                  </a:solidFill>
                </a:rPr>
                <a:t>Terme</a:t>
              </a:r>
              <a:r>
                <a:rPr lang="es-ES" sz="1400" dirty="0">
                  <a:solidFill>
                    <a:srgbClr val="0070C0"/>
                  </a:solidFill>
                </a:rPr>
                <a:t> </a:t>
              </a:r>
              <a:r>
                <a:rPr lang="es-ES" sz="1400" dirty="0" err="1">
                  <a:solidFill>
                    <a:srgbClr val="0070C0"/>
                  </a:solidFill>
                </a:rPr>
                <a:t>més</a:t>
              </a:r>
              <a:r>
                <a:rPr lang="es-ES" sz="1400" dirty="0">
                  <a:solidFill>
                    <a:srgbClr val="0070C0"/>
                  </a:solidFill>
                </a:rPr>
                <a:t> </a:t>
              </a:r>
              <a:r>
                <a:rPr lang="es-ES" sz="1400" dirty="0" err="1">
                  <a:solidFill>
                    <a:srgbClr val="0070C0"/>
                  </a:solidFill>
                </a:rPr>
                <a:t>ampli</a:t>
              </a:r>
              <a:endParaRPr lang="ca-ES" sz="1400" dirty="0">
                <a:solidFill>
                  <a:srgbClr val="0070C0"/>
                </a:solidFill>
              </a:endParaRPr>
            </a:p>
          </p:txBody>
        </p:sp>
        <p:sp>
          <p:nvSpPr>
            <p:cNvPr id="6" name="Bocadillo: rectángulo con esquinas redondeadas 5">
              <a:extLst>
                <a:ext uri="{FF2B5EF4-FFF2-40B4-BE49-F238E27FC236}">
                  <a16:creationId xmlns:a16="http://schemas.microsoft.com/office/drawing/2014/main" id="{D7EE49B2-D333-4D12-B6A7-B28243AADCF1}"/>
                </a:ext>
              </a:extLst>
            </p:cNvPr>
            <p:cNvSpPr/>
            <p:nvPr/>
          </p:nvSpPr>
          <p:spPr>
            <a:xfrm>
              <a:off x="7470566" y="2366259"/>
              <a:ext cx="1424415" cy="405908"/>
            </a:xfrm>
            <a:prstGeom prst="wedgeRoundRectCallout">
              <a:avLst>
                <a:gd name="adj1" fmla="val 69883"/>
                <a:gd name="adj2" fmla="val -53227"/>
                <a:gd name="adj3" fmla="val 16667"/>
              </a:avLst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dirty="0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5BC2262A-4A23-4FF9-A6FE-2D76915D754D}"/>
              </a:ext>
            </a:extLst>
          </p:cNvPr>
          <p:cNvGrpSpPr/>
          <p:nvPr/>
        </p:nvGrpSpPr>
        <p:grpSpPr>
          <a:xfrm>
            <a:off x="9282553" y="5600435"/>
            <a:ext cx="1448714" cy="405908"/>
            <a:chOff x="7609681" y="3828645"/>
            <a:chExt cx="1483928" cy="405908"/>
          </a:xfrm>
        </p:grpSpPr>
        <p:sp>
          <p:nvSpPr>
            <p:cNvPr id="10" name="Bocadillo: rectángulo con esquinas redondeadas 9">
              <a:extLst>
                <a:ext uri="{FF2B5EF4-FFF2-40B4-BE49-F238E27FC236}">
                  <a16:creationId xmlns:a16="http://schemas.microsoft.com/office/drawing/2014/main" id="{9F484AD2-889D-4ADF-8420-2BD4031629D9}"/>
                </a:ext>
              </a:extLst>
            </p:cNvPr>
            <p:cNvSpPr/>
            <p:nvPr/>
          </p:nvSpPr>
          <p:spPr>
            <a:xfrm>
              <a:off x="7609681" y="3828645"/>
              <a:ext cx="1347164" cy="405908"/>
            </a:xfrm>
            <a:prstGeom prst="wedgeRoundRectCallout">
              <a:avLst>
                <a:gd name="adj1" fmla="val -141058"/>
                <a:gd name="adj2" fmla="val 19540"/>
                <a:gd name="adj3" fmla="val 16667"/>
              </a:avLst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Te</a:t>
              </a:r>
              <a:endParaRPr lang="ca-ES"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E140C48-4F55-4CFF-AF3F-4586CE76B986}"/>
                </a:ext>
              </a:extLst>
            </p:cNvPr>
            <p:cNvSpPr txBox="1"/>
            <p:nvPr/>
          </p:nvSpPr>
          <p:spPr>
            <a:xfrm>
              <a:off x="7758203" y="3877710"/>
              <a:ext cx="13354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 err="1">
                  <a:solidFill>
                    <a:srgbClr val="0070C0"/>
                  </a:solidFill>
                </a:rPr>
                <a:t>Traduccions</a:t>
              </a:r>
              <a:endParaRPr lang="ca-ES" sz="1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D7F91EFC-5AF4-4581-BFBD-DDD54491B177}"/>
              </a:ext>
            </a:extLst>
          </p:cNvPr>
          <p:cNvGrpSpPr/>
          <p:nvPr/>
        </p:nvGrpSpPr>
        <p:grpSpPr>
          <a:xfrm>
            <a:off x="1375129" y="2323249"/>
            <a:ext cx="1003875" cy="405908"/>
            <a:chOff x="7520847" y="3064048"/>
            <a:chExt cx="1347164" cy="405908"/>
          </a:xfrm>
        </p:grpSpPr>
        <p:sp>
          <p:nvSpPr>
            <p:cNvPr id="13" name="Bocadillo: rectángulo con esquinas redondeadas 12">
              <a:extLst>
                <a:ext uri="{FF2B5EF4-FFF2-40B4-BE49-F238E27FC236}">
                  <a16:creationId xmlns:a16="http://schemas.microsoft.com/office/drawing/2014/main" id="{715C7C5D-3ED5-46B3-A5DA-99AA9FA35BB8}"/>
                </a:ext>
              </a:extLst>
            </p:cNvPr>
            <p:cNvSpPr/>
            <p:nvPr/>
          </p:nvSpPr>
          <p:spPr>
            <a:xfrm>
              <a:off x="7520847" y="3064048"/>
              <a:ext cx="1347164" cy="405908"/>
            </a:xfrm>
            <a:prstGeom prst="wedgeRoundRectCallout">
              <a:avLst>
                <a:gd name="adj1" fmla="val 87617"/>
                <a:gd name="adj2" fmla="val 30080"/>
                <a:gd name="adj3" fmla="val 16667"/>
              </a:avLst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Te</a:t>
              </a:r>
              <a:endParaRPr lang="ca-ES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34C8FA9-FA84-43DD-84B9-925E7B9AA182}"/>
                </a:ext>
              </a:extLst>
            </p:cNvPr>
            <p:cNvSpPr txBox="1"/>
            <p:nvPr/>
          </p:nvSpPr>
          <p:spPr>
            <a:xfrm>
              <a:off x="7626303" y="3113113"/>
              <a:ext cx="11362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err="1">
                  <a:solidFill>
                    <a:srgbClr val="0070C0"/>
                  </a:solidFill>
                </a:rPr>
                <a:t>Sinònims</a:t>
              </a:r>
              <a:endParaRPr lang="ca-ES" sz="14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 arrodonit 19"/>
          <p:cNvSpPr/>
          <p:nvPr/>
        </p:nvSpPr>
        <p:spPr>
          <a:xfrm>
            <a:off x="5173314" y="2850208"/>
            <a:ext cx="689956" cy="230813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angle arrodonit 20"/>
          <p:cNvSpPr/>
          <p:nvPr/>
        </p:nvSpPr>
        <p:spPr>
          <a:xfrm>
            <a:off x="5173314" y="2578614"/>
            <a:ext cx="1089463" cy="242224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2" name="Agrupa 21">
            <a:extLst>
              <a:ext uri="{FF2B5EF4-FFF2-40B4-BE49-F238E27FC236}">
                <a16:creationId xmlns:a16="http://schemas.microsoft.com/office/drawing/2014/main" id="{295A9489-7B66-4683-A682-903097AC72E5}"/>
              </a:ext>
            </a:extLst>
          </p:cNvPr>
          <p:cNvGrpSpPr/>
          <p:nvPr/>
        </p:nvGrpSpPr>
        <p:grpSpPr>
          <a:xfrm>
            <a:off x="878936" y="1239120"/>
            <a:ext cx="2519872" cy="575510"/>
            <a:chOff x="878936" y="1239120"/>
            <a:chExt cx="7731664" cy="575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0BEBDC-FDB3-4F77-85E1-564EC875EF09}"/>
                </a:ext>
              </a:extLst>
            </p:cNvPr>
            <p:cNvSpPr/>
            <p:nvPr/>
          </p:nvSpPr>
          <p:spPr>
            <a:xfrm>
              <a:off x="878936" y="1239120"/>
              <a:ext cx="773166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a-ES" sz="2400" dirty="0">
                  <a:solidFill>
                    <a:srgbClr val="0070C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THESAURUS</a:t>
              </a:r>
              <a:endParaRPr lang="ca-ES" dirty="0">
                <a:solidFill>
                  <a:srgbClr val="0070C0"/>
                </a:solidFill>
              </a:endParaRPr>
            </a:p>
          </p:txBody>
        </p:sp>
        <p:cxnSp>
          <p:nvCxnSpPr>
            <p:cNvPr id="24" name="Conector recto 3">
              <a:extLst>
                <a:ext uri="{FF2B5EF4-FFF2-40B4-BE49-F238E27FC236}">
                  <a16:creationId xmlns:a16="http://schemas.microsoft.com/office/drawing/2014/main" id="{17271213-C404-4890-9712-3EDE0EFD6742}"/>
                </a:ext>
              </a:extLst>
            </p:cNvPr>
            <p:cNvCxnSpPr>
              <a:cxnSpLocks/>
            </p:cNvCxnSpPr>
            <p:nvPr/>
          </p:nvCxnSpPr>
          <p:spPr>
            <a:xfrm>
              <a:off x="967154" y="1814630"/>
              <a:ext cx="68311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4941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EFDEF4B2-B3D6-4320-B98F-CBAB3CFD6890}" vid="{F1A34CB5-9B14-4E36-9B5A-FBAA6A72A4F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5529F498FB14EAA74E2E5F5BC3D38" ma:contentTypeVersion="12" ma:contentTypeDescription="Crea un document nou" ma:contentTypeScope="" ma:versionID="2bde0d1c5faa6c9c3197b56e9a8fa106">
  <xsd:schema xmlns:xsd="http://www.w3.org/2001/XMLSchema" xmlns:xs="http://www.w3.org/2001/XMLSchema" xmlns:p="http://schemas.microsoft.com/office/2006/metadata/properties" xmlns:ns2="02438a32-e18b-4eac-be57-1917724db1f8" xmlns:ns3="ddb21e13-8baf-4c06-a40a-5204f637839d" targetNamespace="http://schemas.microsoft.com/office/2006/metadata/properties" ma:root="true" ma:fieldsID="ca5692087ff563cc5e1ab3ca099a0904" ns2:_="" ns3:_="">
    <xsd:import namespace="02438a32-e18b-4eac-be57-1917724db1f8"/>
    <xsd:import namespace="ddb21e13-8baf-4c06-a40a-5204f63783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21e13-8baf-4c06-a40a-5204f6378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750FD8-9591-41CB-A650-80634AE401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F90C78-3D6C-41ED-A3AE-2EF6B8E9C423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ddb21e13-8baf-4c06-a40a-5204f637839d"/>
    <ds:schemaRef ds:uri="02438a32-e18b-4eac-be57-1917724db1f8"/>
  </ds:schemaRefs>
</ds:datastoreItem>
</file>

<file path=customXml/itemProps3.xml><?xml version="1.0" encoding="utf-8"?>
<ds:datastoreItem xmlns:ds="http://schemas.openxmlformats.org/officeDocument/2006/customXml" ds:itemID="{C905DADB-79C0-4386-9161-18B74B994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438a32-e18b-4eac-be57-1917724db1f8"/>
    <ds:schemaRef ds:uri="ddb21e13-8baf-4c06-a40a-5204f63783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2018_presentacio_economiaiempresa</Template>
  <TotalTime>4512</TotalTime>
  <Words>549</Words>
  <Application>Microsoft Office PowerPoint</Application>
  <PresentationFormat>Pantalla panoràmica</PresentationFormat>
  <Paragraphs>128</Paragraphs>
  <Slides>18</Slides>
  <Notes>14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Proxima Nova</vt:lpstr>
      <vt:lpstr>Times New Roman</vt:lpstr>
      <vt:lpstr>Verdana</vt:lpstr>
      <vt:lpstr>Tema de Office</vt:lpstr>
      <vt:lpstr>Presentació del PowerPoint</vt:lpstr>
      <vt:lpstr>Necessites trobar informació? Per a què? ...  - Publicar un article - Entregar un treball - Realitzar un projecte - Posar-te al dia sobre algun tema - ...   </vt:lpstr>
      <vt:lpstr>Hauràs de definir els punts bàsics o principals de les teves necessitats d’informació. Per això cal:  1) Elaborar un pla de treball (tema, abast, enfocament)  2) Decidir quins recursos hauràs d’utilitzar: llibres, revistes científiques, revistes d’interès general, llocs web  3) Saber qui ho llegirà</vt:lpstr>
      <vt:lpstr>  </vt:lpstr>
      <vt:lpstr>Presentació del PowerPoint</vt:lpstr>
      <vt:lpstr>  </vt:lpstr>
      <vt:lpstr>Conceptes en diferents idiomes. Un exemple:    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Universitatde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Cerca bibliogràfica 2024</dc:title>
  <dc:creator>CRAI Biblioteca d'Economia i Empresa</dc:creator>
  <cp:keywords>CRAI, Biblioteca, Economia, Empresa, Universitat de Barcelona, formació d'usuaris, recuperació de la informació</cp:keywords>
  <cp:lastModifiedBy>Laia Bonet Bagant</cp:lastModifiedBy>
  <cp:revision>450</cp:revision>
  <dcterms:created xsi:type="dcterms:W3CDTF">2021-01-14T10:11:54Z</dcterms:created>
  <dcterms:modified xsi:type="dcterms:W3CDTF">2024-01-15T10:37:53Z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0x010100EDA5529F498FB14EAA74E2E5F5BC3D38</vt:lpwstr>
  </property>
</Properties>
</file>