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3ADD-0712-402D-90F3-C42FF4253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26CE1-45AA-4A92-A687-74A862C7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DF96C-4608-4A5D-A79E-1C43FB90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BFDE3-D94E-47B9-9068-1CE9A477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9C55-50F1-4B9A-B654-BE9B9544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4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FC3B-C904-49B4-8FB2-CC7DBE77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84D3F-266D-4D1A-A9FF-EC39648D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5A1A9-1AD7-41FF-87DA-26421D15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6CFA0-1E7D-43F7-BF31-FD5E62F4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0636-E802-4C74-B9FD-16FEE917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21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4852B-D927-473D-8056-6F7ACD779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B2CA7-1D2F-4DCB-859F-9DB06E68E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7A882-86FF-4B81-A753-7B01FB41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41CA-7501-4873-89C3-578CC30F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634CF-D732-410B-9BDC-5FBF2584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4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D8FE-61EB-41C4-A451-F1AA32CA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34062-6D1A-47AD-9539-4FB0D1FA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0D81-BFA1-469A-9001-331894CF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268-46D6-47F3-8196-9FE2E75A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8177-37ED-4D54-B340-B7220826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06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F080-E8B2-4AE9-9B6E-2F6F181C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A6FC1-2454-4DED-BEBE-CF9C511C4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E550-8F47-46E9-A9E8-4FCE53E2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4EE82-4D41-43B1-81A4-960B545E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F66CB-A1B0-4D20-AF96-B813D5E4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B0ED-1129-4FC3-9AB9-3725CF73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A1008-0D69-41CF-9BC2-4F8D74BDB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0A788-8F3B-40AB-8836-3464493C7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B0C13-2050-480A-BA97-836CC330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B84D2-D11F-4373-A152-59DE73E7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E8C35-8753-4529-A5DE-AC528EE0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03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847B-58AF-4782-B8C2-B23217A0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52A3-7953-491D-BA33-74781178B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DFB02-8583-4A92-BBCA-03E460561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604D2-A988-4D82-84BA-FBCEB15EF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DEFC0-D28E-4B9A-814C-94C44F2C3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6A57B-217A-47BB-9DAD-F35033DE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6E4D0-FF79-465D-B662-B2B1226D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A3029-BC4F-4B28-8C1D-F50069B4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50CF-54C0-4FE3-87E8-DBCD34F1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15993-1861-421D-BAB5-8A4934FA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6E14C-0C5B-452A-80C7-65E9CB87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EF78F-52B9-4D8E-A6CB-759A5A54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90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BA090-E59D-4167-9939-F7DCEE6F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B0DA0-22C1-4DC6-AFFC-85BE3C54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541F0-ADD8-4892-B7FC-B3305643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09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089A-F4F0-439E-B3ED-608FB063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C9CE-5EA5-4CD3-A329-9BDAD88A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23888-AC95-4D87-8BBB-5F351177E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CC826-6EFB-46E6-B8E5-0EEFFDFE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22A4D-AC84-4488-A011-2AEC2FCE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EFAA5-0FF1-40E4-B557-0417FD34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43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32E5-A259-49F0-BAFE-BC189FCE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2036F-4369-41CD-81B0-BA224405A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7578A-8BAA-469D-A1FC-3A3569FFA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0941-C744-4278-9976-1C7938A0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1BAC5-D5F6-46AA-8631-EF3F6FC0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6C9F8-4314-4A74-A5FE-735AD90A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73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DDC6D2-358E-4987-9A94-34BBF43B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F2021-3464-4033-97E4-3DF535A16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6199-6D52-4049-9DDB-02B6CC4C2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9F3E-399E-43CA-A600-32422EC1B06C}" type="datetimeFigureOut">
              <a:rPr lang="en-AU" smtClean="0"/>
              <a:t>15/11/2020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2989-25A1-4F6A-982C-BEEFBD802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39F5D-8169-417C-AF79-7D18127AC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B38C-9F52-4781-8F58-0B5A92A628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2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FAA90-C6B1-4004-9891-098F54B33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16" r="7448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4F3F3-FE63-44F7-A499-D51A2D59E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s-ES" dirty="0" err="1">
                <a:solidFill>
                  <a:schemeClr val="bg1"/>
                </a:solidFill>
              </a:rPr>
              <a:t>Vocabulary</a:t>
            </a:r>
            <a:r>
              <a:rPr lang="es-ES" dirty="0">
                <a:solidFill>
                  <a:schemeClr val="bg1"/>
                </a:solidFill>
              </a:rPr>
              <a:t> - Sport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42A1C-3B8D-4088-848A-AA30F7D3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endParaRPr lang="en-AU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76460CB-06BC-49BB-8ABB-1B2CC833E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5"/>
    </mc:Choice>
    <mc:Fallback xmlns="">
      <p:transition spd="slow" advTm="6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F0639-1619-4417-BE4E-41D0F95D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S" sz="2800"/>
              <a:t>Vocabulary learning strategies</a:t>
            </a:r>
            <a:endParaRPr lang="en-AU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E563-5D4D-4F80-8CF7-8A18E5C20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s-ES" sz="1700" dirty="0"/>
              <a:t>Word </a:t>
            </a:r>
            <a:r>
              <a:rPr lang="es-ES" sz="1700" dirty="0" err="1"/>
              <a:t>associations</a:t>
            </a:r>
            <a:endParaRPr lang="es-ES" sz="1700" dirty="0"/>
          </a:p>
          <a:p>
            <a:r>
              <a:rPr lang="es-ES" sz="1700" dirty="0" err="1"/>
              <a:t>Semantic</a:t>
            </a:r>
            <a:r>
              <a:rPr lang="es-ES" sz="1700" dirty="0"/>
              <a:t> </a:t>
            </a:r>
            <a:r>
              <a:rPr lang="es-ES" sz="1700" dirty="0" err="1"/>
              <a:t>fields</a:t>
            </a:r>
            <a:endParaRPr lang="es-ES" sz="1700" dirty="0"/>
          </a:p>
          <a:p>
            <a:r>
              <a:rPr lang="es-ES" sz="1700" dirty="0"/>
              <a:t>Google </a:t>
            </a:r>
            <a:r>
              <a:rPr lang="es-ES" sz="1700" dirty="0" err="1"/>
              <a:t>images</a:t>
            </a:r>
            <a:r>
              <a:rPr lang="es-ES" sz="1700" dirty="0"/>
              <a:t> </a:t>
            </a:r>
          </a:p>
          <a:p>
            <a:r>
              <a:rPr lang="es-ES" sz="1700" dirty="0"/>
              <a:t>, etc. </a:t>
            </a:r>
            <a:endParaRPr lang="en-AU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7A431-289B-4F51-95AC-F6491683C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5" r="12266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C281918-03DD-4166-AEBB-3D4B5438E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85"/>
    </mc:Choice>
    <mc:Fallback xmlns="">
      <p:transition spd="slow" advTm="58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9C02-17B7-49E9-B131-2BE4FD2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60248-DA10-4FDA-99CC-DFBA7984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4D11-893D-4FD1-B8FA-9BFA9DAD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1" y="365125"/>
            <a:ext cx="8972550" cy="40957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09F3CAB-9888-4C3C-BD60-877435D30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7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5"/>
    </mc:Choice>
    <mc:Fallback>
      <p:transition spd="slow" advTm="9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9C02-17B7-49E9-B131-2BE4FD2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4D11-893D-4FD1-B8FA-9BFA9DAD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1" y="365125"/>
            <a:ext cx="8972550" cy="4095750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93128138-1EF3-4AA5-8653-B7AA9C236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4" name="Callout: Line 23">
            <a:extLst>
              <a:ext uri="{FF2B5EF4-FFF2-40B4-BE49-F238E27FC236}">
                <a16:creationId xmlns:a16="http://schemas.microsoft.com/office/drawing/2014/main" id="{1B5FB160-CEE7-4954-B463-791C428B1FA8}"/>
              </a:ext>
            </a:extLst>
          </p:cNvPr>
          <p:cNvSpPr/>
          <p:nvPr/>
        </p:nvSpPr>
        <p:spPr>
          <a:xfrm>
            <a:off x="7711126" y="1304189"/>
            <a:ext cx="1140644" cy="386499"/>
          </a:xfrm>
          <a:prstGeom prst="borderCallout1">
            <a:avLst>
              <a:gd name="adj1" fmla="val 18750"/>
              <a:gd name="adj2" fmla="val -8333"/>
              <a:gd name="adj3" fmla="val 258841"/>
              <a:gd name="adj4" fmla="val -432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athletics</a:t>
            </a:r>
            <a:endParaRPr lang="en-AU" dirty="0"/>
          </a:p>
        </p:txBody>
      </p:sp>
      <p:sp>
        <p:nvSpPr>
          <p:cNvPr id="26" name="Callout: Line 25">
            <a:extLst>
              <a:ext uri="{FF2B5EF4-FFF2-40B4-BE49-F238E27FC236}">
                <a16:creationId xmlns:a16="http://schemas.microsoft.com/office/drawing/2014/main" id="{9A83AC3C-A942-4873-8A94-BA45FB6A2C41}"/>
              </a:ext>
            </a:extLst>
          </p:cNvPr>
          <p:cNvSpPr/>
          <p:nvPr/>
        </p:nvSpPr>
        <p:spPr>
          <a:xfrm>
            <a:off x="9732890" y="1690688"/>
            <a:ext cx="1140644" cy="386499"/>
          </a:xfrm>
          <a:prstGeom prst="borderCallout1">
            <a:avLst>
              <a:gd name="adj1" fmla="val 18750"/>
              <a:gd name="adj2" fmla="val -8333"/>
              <a:gd name="adj3" fmla="val 258841"/>
              <a:gd name="adj4" fmla="val -432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football</a:t>
            </a:r>
            <a:endParaRPr lang="en-AU" dirty="0"/>
          </a:p>
        </p:txBody>
      </p:sp>
      <p:sp>
        <p:nvSpPr>
          <p:cNvPr id="27" name="Callout: Line 26">
            <a:extLst>
              <a:ext uri="{FF2B5EF4-FFF2-40B4-BE49-F238E27FC236}">
                <a16:creationId xmlns:a16="http://schemas.microsoft.com/office/drawing/2014/main" id="{1E54FB44-F7D0-4467-B2BF-B80592527D62}"/>
              </a:ext>
            </a:extLst>
          </p:cNvPr>
          <p:cNvSpPr/>
          <p:nvPr/>
        </p:nvSpPr>
        <p:spPr>
          <a:xfrm>
            <a:off x="5935593" y="1230346"/>
            <a:ext cx="1140644" cy="386499"/>
          </a:xfrm>
          <a:prstGeom prst="borderCallout1">
            <a:avLst>
              <a:gd name="adj1" fmla="val 18750"/>
              <a:gd name="adj2" fmla="val -8333"/>
              <a:gd name="adj3" fmla="val 258841"/>
              <a:gd name="adj4" fmla="val -4329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basketball</a:t>
            </a:r>
            <a:endParaRPr lang="en-A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2EB50D-F76A-4B96-ABB4-AC714CF37A57}"/>
              </a:ext>
            </a:extLst>
          </p:cNvPr>
          <p:cNvSpPr/>
          <p:nvPr/>
        </p:nvSpPr>
        <p:spPr>
          <a:xfrm>
            <a:off x="5250730" y="2309567"/>
            <a:ext cx="845270" cy="24634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0E34FF2-DEA4-4381-BA64-5B28BDE4992E}"/>
              </a:ext>
            </a:extLst>
          </p:cNvPr>
          <p:cNvSpPr/>
          <p:nvPr/>
        </p:nvSpPr>
        <p:spPr>
          <a:xfrm>
            <a:off x="6865856" y="2829439"/>
            <a:ext cx="845270" cy="24634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6FA47948-D433-4091-9185-CC8A73A3F241}"/>
              </a:ext>
            </a:extLst>
          </p:cNvPr>
          <p:cNvSpPr/>
          <p:nvPr/>
        </p:nvSpPr>
        <p:spPr>
          <a:xfrm>
            <a:off x="4325181" y="4824330"/>
            <a:ext cx="1140644" cy="386499"/>
          </a:xfrm>
          <a:prstGeom prst="borderCallout1">
            <a:avLst>
              <a:gd name="adj1" fmla="val 18750"/>
              <a:gd name="adj2" fmla="val -8333"/>
              <a:gd name="adj3" fmla="val -460671"/>
              <a:gd name="adj4" fmla="val -2015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swimming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65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76"/>
    </mc:Choice>
    <mc:Fallback>
      <p:transition spd="slow" advTm="67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292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9C02-17B7-49E9-B131-2BE4FD2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4D11-893D-4FD1-B8FA-9BFA9DAD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1" y="365125"/>
            <a:ext cx="8972550" cy="4095750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D3DF317A-D85A-4F33-958C-F180E2ED95DD}"/>
              </a:ext>
            </a:extLst>
          </p:cNvPr>
          <p:cNvSpPr/>
          <p:nvPr/>
        </p:nvSpPr>
        <p:spPr>
          <a:xfrm>
            <a:off x="2410712" y="4548523"/>
            <a:ext cx="1480009" cy="540503"/>
          </a:xfrm>
          <a:prstGeom prst="borderCallout1">
            <a:avLst>
              <a:gd name="adj1" fmla="val 18750"/>
              <a:gd name="adj2" fmla="val -8333"/>
              <a:gd name="adj3" fmla="val -254648"/>
              <a:gd name="adj4" fmla="val 674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basketball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26" name="Picture 2" descr="Starting blocks - Wikipedia">
            <a:extLst>
              <a:ext uri="{FF2B5EF4-FFF2-40B4-BE49-F238E27FC236}">
                <a16:creationId xmlns:a16="http://schemas.microsoft.com/office/drawing/2014/main" id="{4B9E4034-634D-4FF6-B03D-559EED137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94" y="4818774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6252E5-C24E-4495-B818-9106B6A8D3A2}"/>
              </a:ext>
            </a:extLst>
          </p:cNvPr>
          <p:cNvCxnSpPr>
            <a:stCxn id="1026" idx="0"/>
          </p:cNvCxnSpPr>
          <p:nvPr/>
        </p:nvCxnSpPr>
        <p:spPr>
          <a:xfrm flipH="1" flipV="1">
            <a:off x="9926425" y="3318235"/>
            <a:ext cx="524882" cy="150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5182E4D8-FCD6-42A6-93FE-67304D6B6337}"/>
              </a:ext>
            </a:extLst>
          </p:cNvPr>
          <p:cNvSpPr/>
          <p:nvPr/>
        </p:nvSpPr>
        <p:spPr>
          <a:xfrm>
            <a:off x="5892286" y="5214516"/>
            <a:ext cx="2118636" cy="1500539"/>
          </a:xfrm>
          <a:prstGeom prst="borderCallout1">
            <a:avLst>
              <a:gd name="adj1" fmla="val 18750"/>
              <a:gd name="adj2" fmla="val -8333"/>
              <a:gd name="adj3" fmla="val -128181"/>
              <a:gd name="adj4" fmla="val 126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high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jump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throwing</a:t>
            </a:r>
            <a:r>
              <a:rPr lang="es-ES" dirty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≠ </a:t>
            </a:r>
            <a:r>
              <a:rPr lang="es-ES" dirty="0" err="1">
                <a:solidFill>
                  <a:schemeClr val="bg1"/>
                </a:solidFill>
              </a:rPr>
              <a:t>track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event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race</a:t>
            </a:r>
            <a:r>
              <a:rPr lang="es-ES" dirty="0">
                <a:solidFill>
                  <a:schemeClr val="bg1"/>
                </a:solidFill>
              </a:rPr>
              <a:t>)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A3D8EC4-3955-4C23-AD96-C9F42FF10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7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60"/>
    </mc:Choice>
    <mc:Fallback>
      <p:transition spd="slow" advTm="2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9C02-17B7-49E9-B131-2BE4FD2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4D11-893D-4FD1-B8FA-9BFA9DAD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1" y="365125"/>
            <a:ext cx="8972550" cy="4095750"/>
          </a:xfrm>
          <a:prstGeom prst="rect">
            <a:avLst/>
          </a:prstGeom>
        </p:spPr>
      </p:pic>
      <p:pic>
        <p:nvPicPr>
          <p:cNvPr id="2050" name="Picture 2" descr="MAN Official Airtex Basketball Vest | Boohoo UK">
            <a:extLst>
              <a:ext uri="{FF2B5EF4-FFF2-40B4-BE49-F238E27FC236}">
                <a16:creationId xmlns:a16="http://schemas.microsoft.com/office/drawing/2014/main" id="{8C27890F-4290-45ED-9F99-55B82958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4" y="4584357"/>
            <a:ext cx="1243913" cy="18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498FC-88AA-4222-8DBD-C4A506709671}"/>
              </a:ext>
            </a:extLst>
          </p:cNvPr>
          <p:cNvSpPr txBox="1"/>
          <p:nvPr/>
        </p:nvSpPr>
        <p:spPr>
          <a:xfrm>
            <a:off x="6620840" y="6450227"/>
            <a:ext cx="101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US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8335C-0FF9-4135-BD6A-85B96A506AC1}"/>
              </a:ext>
            </a:extLst>
          </p:cNvPr>
          <p:cNvSpPr txBox="1"/>
          <p:nvPr/>
        </p:nvSpPr>
        <p:spPr>
          <a:xfrm>
            <a:off x="4102443" y="6492875"/>
            <a:ext cx="101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UK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7A755-7F1A-4451-BC2D-99936A4CC171}"/>
              </a:ext>
            </a:extLst>
          </p:cNvPr>
          <p:cNvSpPr txBox="1"/>
          <p:nvPr/>
        </p:nvSpPr>
        <p:spPr>
          <a:xfrm>
            <a:off x="705323" y="4994339"/>
            <a:ext cx="174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waistcoat</a:t>
            </a:r>
            <a:r>
              <a:rPr lang="es-ES" dirty="0"/>
              <a:t> – armilla/ chaleco (</a:t>
            </a:r>
            <a:r>
              <a:rPr lang="es-ES" dirty="0" err="1"/>
              <a:t>BrE</a:t>
            </a:r>
            <a:r>
              <a:rPr lang="es-ES" dirty="0"/>
              <a:t>) </a:t>
            </a:r>
            <a:endParaRPr lang="en-AU" dirty="0"/>
          </a:p>
        </p:txBody>
      </p:sp>
      <p:pic>
        <p:nvPicPr>
          <p:cNvPr id="2054" name="Picture 6" descr="US Armor Ready Vest G2 Carrier | Body Armor Outlet">
            <a:extLst>
              <a:ext uri="{FF2B5EF4-FFF2-40B4-BE49-F238E27FC236}">
                <a16:creationId xmlns:a16="http://schemas.microsoft.com/office/drawing/2014/main" id="{BAE2DD56-CB22-40AA-8950-D6C4D97D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91" y="4687340"/>
            <a:ext cx="1659903" cy="16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840DF19-293B-4284-93DC-8E3F4F415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81"/>
    </mc:Choice>
    <mc:Fallback>
      <p:transition spd="slow" advTm="18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9C02-17B7-49E9-B131-2BE4FD2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4D11-893D-4FD1-B8FA-9BFA9DAD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1" y="365125"/>
            <a:ext cx="8972550" cy="4095750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9498E58F-169F-45AE-9C4A-DA97CF4D8B5A}"/>
              </a:ext>
            </a:extLst>
          </p:cNvPr>
          <p:cNvSpPr/>
          <p:nvPr/>
        </p:nvSpPr>
        <p:spPr>
          <a:xfrm>
            <a:off x="6095999" y="5569048"/>
            <a:ext cx="1699967" cy="923827"/>
          </a:xfrm>
          <a:prstGeom prst="borderCallout1">
            <a:avLst>
              <a:gd name="adj1" fmla="val 18750"/>
              <a:gd name="adj2" fmla="val -8333"/>
              <a:gd name="adj3" fmla="val -187202"/>
              <a:gd name="adj4" fmla="val -73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Skiing</a:t>
            </a:r>
            <a:r>
              <a:rPr lang="es-ES" dirty="0"/>
              <a:t>, </a:t>
            </a:r>
            <a:r>
              <a:rPr lang="es-ES" dirty="0" err="1"/>
              <a:t>skating</a:t>
            </a:r>
            <a:r>
              <a:rPr lang="es-ES" dirty="0"/>
              <a:t> (extreme </a:t>
            </a:r>
            <a:r>
              <a:rPr lang="es-ES" dirty="0" err="1"/>
              <a:t>sports</a:t>
            </a:r>
            <a:r>
              <a:rPr lang="es-ES" dirty="0"/>
              <a:t>)</a:t>
            </a:r>
            <a:endParaRPr lang="en-AU" dirty="0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751551FE-448A-4DD5-A45B-C1825FC8EFC9}"/>
              </a:ext>
            </a:extLst>
          </p:cNvPr>
          <p:cNvSpPr/>
          <p:nvPr/>
        </p:nvSpPr>
        <p:spPr>
          <a:xfrm>
            <a:off x="3165834" y="5511865"/>
            <a:ext cx="1699967" cy="923827"/>
          </a:xfrm>
          <a:prstGeom prst="borderCallout1">
            <a:avLst>
              <a:gd name="adj1" fmla="val 18750"/>
              <a:gd name="adj2" fmla="val -8333"/>
              <a:gd name="adj3" fmla="val -189243"/>
              <a:gd name="adj4" fmla="val 122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Swimming</a:t>
            </a:r>
            <a:r>
              <a:rPr lang="es-ES" dirty="0"/>
              <a:t> </a:t>
            </a:r>
            <a:r>
              <a:rPr lang="es-ES" dirty="0" err="1"/>
              <a:t>cap</a:t>
            </a:r>
            <a:endParaRPr lang="en-AU" dirty="0"/>
          </a:p>
        </p:txBody>
      </p:sp>
      <p:pic>
        <p:nvPicPr>
          <p:cNvPr id="4098" name="Picture 2" descr="Puma - SWIM WOMEN SWIMSUIT - Bañador - black">
            <a:extLst>
              <a:ext uri="{FF2B5EF4-FFF2-40B4-BE49-F238E27FC236}">
                <a16:creationId xmlns:a16="http://schemas.microsoft.com/office/drawing/2014/main" id="{14B77078-40AC-4030-B003-A78D1073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188" y="4300151"/>
            <a:ext cx="1707651" cy="24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CF764E-E38A-420D-B9D4-E62EAB70F4A6}"/>
              </a:ext>
            </a:extLst>
          </p:cNvPr>
          <p:cNvSpPr txBox="1"/>
          <p:nvPr/>
        </p:nvSpPr>
        <p:spPr>
          <a:xfrm>
            <a:off x="8669681" y="5843664"/>
            <a:ext cx="174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swimsuit</a:t>
            </a:r>
            <a:r>
              <a:rPr lang="es-ES" dirty="0"/>
              <a:t> (</a:t>
            </a:r>
            <a:r>
              <a:rPr lang="es-ES" dirty="0" err="1"/>
              <a:t>BrE</a:t>
            </a:r>
            <a:r>
              <a:rPr lang="es-ES" dirty="0"/>
              <a:t>) </a:t>
            </a:r>
            <a:endParaRPr lang="en-A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EEE4713-BEFE-4827-9BF8-783DF217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2" y="4845148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72C6A2-F0DC-4187-9D5C-139568700924}"/>
              </a:ext>
            </a:extLst>
          </p:cNvPr>
          <p:cNvCxnSpPr/>
          <p:nvPr/>
        </p:nvCxnSpPr>
        <p:spPr>
          <a:xfrm flipV="1">
            <a:off x="2100649" y="4300151"/>
            <a:ext cx="3340439" cy="8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3EA7B2C-8B19-42F8-8605-5C915BFE5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0F6602-6E87-4176-8EE8-0CA124ABB12D}"/>
              </a:ext>
            </a:extLst>
          </p:cNvPr>
          <p:cNvCxnSpPr>
            <a:cxnSpLocks/>
          </p:cNvCxnSpPr>
          <p:nvPr/>
        </p:nvCxnSpPr>
        <p:spPr>
          <a:xfrm flipH="1" flipV="1">
            <a:off x="7617307" y="3785836"/>
            <a:ext cx="2398843" cy="193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8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96"/>
    </mc:Choice>
    <mc:Fallback>
      <p:transition spd="slow" advTm="22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9C02-17B7-49E9-B131-2BE4FD2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4D11-893D-4FD1-B8FA-9BFA9DAD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1" y="365125"/>
            <a:ext cx="8972550" cy="409575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16F465C-0AE8-4167-BF65-EA30AB98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86" y="4686600"/>
            <a:ext cx="1896161" cy="18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7AC07E-D08F-47A5-88F4-3010F0D2A6CE}"/>
              </a:ext>
            </a:extLst>
          </p:cNvPr>
          <p:cNvCxnSpPr>
            <a:cxnSpLocks/>
          </p:cNvCxnSpPr>
          <p:nvPr/>
        </p:nvCxnSpPr>
        <p:spPr>
          <a:xfrm flipV="1">
            <a:off x="3991232" y="3991232"/>
            <a:ext cx="1322173" cy="86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Slalom skiing - Wikipedia">
            <a:extLst>
              <a:ext uri="{FF2B5EF4-FFF2-40B4-BE49-F238E27FC236}">
                <a16:creationId xmlns:a16="http://schemas.microsoft.com/office/drawing/2014/main" id="{358F6750-38A0-48AE-A293-6E6CFE00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97" y="5114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03211B-F41B-4C60-9B1F-56E63DA8A4FC}"/>
              </a:ext>
            </a:extLst>
          </p:cNvPr>
          <p:cNvCxnSpPr>
            <a:cxnSpLocks/>
          </p:cNvCxnSpPr>
          <p:nvPr/>
        </p:nvCxnSpPr>
        <p:spPr>
          <a:xfrm flipH="1" flipV="1">
            <a:off x="7457303" y="4042376"/>
            <a:ext cx="871151" cy="159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970B09D8-AAF7-4199-9CF5-1393811B2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29"/>
    </mc:Choice>
    <mc:Fallback>
      <p:transition spd="slow" advTm="16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9C02-17B7-49E9-B131-2BE4FD2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E4D11-893D-4FD1-B8FA-9BFA9DAD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1" y="365125"/>
            <a:ext cx="8972550" cy="409575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E489166-9CA4-4ABD-9B49-D99F6C20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71" y="4760869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B0E8DC-E34D-4B4F-BB57-38195A5B3EF4}"/>
              </a:ext>
            </a:extLst>
          </p:cNvPr>
          <p:cNvCxnSpPr>
            <a:cxnSpLocks/>
          </p:cNvCxnSpPr>
          <p:nvPr/>
        </p:nvCxnSpPr>
        <p:spPr>
          <a:xfrm flipV="1">
            <a:off x="2251331" y="4379685"/>
            <a:ext cx="1747336" cy="124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atines Línea Mistral - Negro - Patines Mujer talla 40">
            <a:extLst>
              <a:ext uri="{FF2B5EF4-FFF2-40B4-BE49-F238E27FC236}">
                <a16:creationId xmlns:a16="http://schemas.microsoft.com/office/drawing/2014/main" id="{10517EAC-393E-4174-98BE-AE829285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" y="5117572"/>
            <a:ext cx="1447801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5AD9EA-A16F-4999-BB31-6D109402E73F}"/>
              </a:ext>
            </a:extLst>
          </p:cNvPr>
          <p:cNvCxnSpPr>
            <a:cxnSpLocks/>
          </p:cNvCxnSpPr>
          <p:nvPr/>
        </p:nvCxnSpPr>
        <p:spPr>
          <a:xfrm flipH="1" flipV="1">
            <a:off x="5737071" y="4412367"/>
            <a:ext cx="2901100" cy="83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4F5CCD-ECFE-4E0D-B1A8-5DB6D9C74573}"/>
              </a:ext>
            </a:extLst>
          </p:cNvPr>
          <p:cNvSpPr txBox="1"/>
          <p:nvPr/>
        </p:nvSpPr>
        <p:spPr>
          <a:xfrm>
            <a:off x="2352260" y="59312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Roller</a:t>
            </a:r>
            <a:r>
              <a:rPr lang="es-ES" dirty="0"/>
              <a:t> skate</a:t>
            </a:r>
            <a:endParaRPr lang="en-AU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9614A61-E929-43AD-BD0C-5D9EBA2EB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8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63"/>
    </mc:Choice>
    <mc:Fallback>
      <p:transition spd="slow" advTm="22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</Words>
  <Application>Microsoft Office PowerPoint</Application>
  <PresentationFormat>Widescreen</PresentationFormat>
  <Paragraphs>20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Vocabulary - Sport</vt:lpstr>
      <vt:lpstr>Vocabulary learning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- Sport</dc:title>
  <dc:creator>Mª del Mar Suárez Vilagran</dc:creator>
  <cp:lastModifiedBy>Mª del Mar Suárez Vilagran</cp:lastModifiedBy>
  <cp:revision>17</cp:revision>
  <dcterms:created xsi:type="dcterms:W3CDTF">2020-11-15T19:10:10Z</dcterms:created>
  <dcterms:modified xsi:type="dcterms:W3CDTF">2020-11-15T20:58:15Z</dcterms:modified>
</cp:coreProperties>
</file>