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handoutMasterIdLst>
    <p:handoutMasterId r:id="rId50"/>
  </p:handoutMasterIdLst>
  <p:sldIdLst>
    <p:sldId id="261" r:id="rId5"/>
    <p:sldId id="267" r:id="rId6"/>
    <p:sldId id="265" r:id="rId7"/>
    <p:sldId id="316" r:id="rId8"/>
    <p:sldId id="313" r:id="rId9"/>
    <p:sldId id="317" r:id="rId10"/>
    <p:sldId id="318" r:id="rId11"/>
    <p:sldId id="269" r:id="rId12"/>
    <p:sldId id="304" r:id="rId13"/>
    <p:sldId id="322" r:id="rId14"/>
    <p:sldId id="270" r:id="rId15"/>
    <p:sldId id="305" r:id="rId16"/>
    <p:sldId id="273" r:id="rId17"/>
    <p:sldId id="319" r:id="rId18"/>
    <p:sldId id="320" r:id="rId19"/>
    <p:sldId id="274" r:id="rId20"/>
    <p:sldId id="275" r:id="rId21"/>
    <p:sldId id="321" r:id="rId22"/>
    <p:sldId id="277" r:id="rId23"/>
    <p:sldId id="278" r:id="rId24"/>
    <p:sldId id="279" r:id="rId25"/>
    <p:sldId id="303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323" r:id="rId36"/>
    <p:sldId id="301" r:id="rId37"/>
    <p:sldId id="306" r:id="rId38"/>
    <p:sldId id="307" r:id="rId39"/>
    <p:sldId id="293" r:id="rId40"/>
    <p:sldId id="294" r:id="rId41"/>
    <p:sldId id="295" r:id="rId42"/>
    <p:sldId id="296" r:id="rId43"/>
    <p:sldId id="297" r:id="rId44"/>
    <p:sldId id="298" r:id="rId45"/>
    <p:sldId id="308" r:id="rId46"/>
    <p:sldId id="300" r:id="rId47"/>
    <p:sldId id="264" r:id="rId48"/>
  </p:sldIdLst>
  <p:sldSz cx="9144000" cy="6858000" type="screen4x3"/>
  <p:notesSz cx="6889750" cy="1002188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a Hombrabella Teruel" initials="NHT" lastIdx="2" clrIdx="0">
    <p:extLst>
      <p:ext uri="{19B8F6BF-5375-455C-9EA6-DF929625EA0E}">
        <p15:presenceInfo xmlns:p15="http://schemas.microsoft.com/office/powerpoint/2012/main" userId="S-1-5-21-2417710379-2167436481-1749082152-6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5CBFDE"/>
    <a:srgbClr val="336699"/>
    <a:srgbClr val="646464"/>
    <a:srgbClr val="D2DEEF"/>
    <a:srgbClr val="EAEFF7"/>
    <a:srgbClr val="E7E7E7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92" autoAdjust="0"/>
  </p:normalViewPr>
  <p:slideViewPr>
    <p:cSldViewPr snapToGrid="0">
      <p:cViewPr varScale="1">
        <p:scale>
          <a:sx n="106" d="100"/>
          <a:sy n="106" d="100"/>
        </p:scale>
        <p:origin x="11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902598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B72667AE-5E4B-488E-B749-A44D9B2E079C}" type="datetimeFigureOut">
              <a:rPr lang="ca-ES" smtClean="0"/>
              <a:t>1/8/2023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52FA348-3CA5-411E-9C8D-2237A8F9560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470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83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1/8/2023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9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3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2768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/>
              <a:t>El CRAI és el </a:t>
            </a:r>
            <a:r>
              <a:rPr lang="ca-ES" altLang="ca-ES" i="1" dirty="0"/>
              <a:t>Centre de Recursos per a l’Aprenentatge i la Investigació</a:t>
            </a:r>
            <a:r>
              <a:rPr lang="ca-ES" altLang="ca-ES" dirty="0"/>
              <a:t>, una part del qual són totes la Biblioteques de la UB</a:t>
            </a:r>
          </a:p>
          <a:p>
            <a:pPr eaLnBrk="1" hangingPunct="1"/>
            <a:r>
              <a:rPr lang="ca-ES" altLang="ca-ES" dirty="0"/>
              <a:t>Hi podeu accedir des de:</a:t>
            </a:r>
          </a:p>
          <a:p>
            <a:pPr lvl="1" eaLnBrk="1" hangingPunct="1"/>
            <a:r>
              <a:rPr lang="ca-ES" altLang="ca-ES" b="1" dirty="0"/>
              <a:t>El web de la UB </a:t>
            </a:r>
            <a:r>
              <a:rPr lang="ca-ES" altLang="ca-ES" b="1" dirty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/>
          </a:p>
          <a:p>
            <a:pPr lvl="1" eaLnBrk="1" hangingPunct="1"/>
            <a:r>
              <a:rPr lang="ca-ES" altLang="ca-ES" b="1" dirty="0" err="1"/>
              <a:t>MonUB</a:t>
            </a:r>
            <a:r>
              <a:rPr lang="ca-ES" altLang="ca-ES" b="1" dirty="0"/>
              <a:t> </a:t>
            </a:r>
            <a:r>
              <a:rPr lang="ca-ES" altLang="ca-ES" b="1" dirty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>
                <a:sym typeface="Wingdings" panose="05000000000000000000" pitchFamily="2" charset="2"/>
              </a:rPr>
              <a:t>Bookmarks</a:t>
            </a:r>
            <a:r>
              <a:rPr lang="ca-ES" altLang="ca-ES" b="1" dirty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343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/>
              <a:t>El CRAI és el </a:t>
            </a:r>
            <a:r>
              <a:rPr lang="ca-ES" altLang="ca-ES" i="1" dirty="0"/>
              <a:t>Centre de Recursos per a l’Aprenentatge i la Investigació</a:t>
            </a:r>
            <a:r>
              <a:rPr lang="ca-ES" altLang="ca-ES" dirty="0"/>
              <a:t>, una part del qual són totes la Biblioteques de la UB</a:t>
            </a:r>
          </a:p>
          <a:p>
            <a:pPr eaLnBrk="1" hangingPunct="1"/>
            <a:r>
              <a:rPr lang="ca-ES" altLang="ca-ES" dirty="0"/>
              <a:t>Hi podeu accedir des de:</a:t>
            </a:r>
          </a:p>
          <a:p>
            <a:pPr lvl="1" eaLnBrk="1" hangingPunct="1"/>
            <a:r>
              <a:rPr lang="ca-ES" altLang="ca-ES" b="1" dirty="0"/>
              <a:t>El web de la UB </a:t>
            </a:r>
            <a:r>
              <a:rPr lang="ca-ES" altLang="ca-ES" b="1" dirty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/>
          </a:p>
          <a:p>
            <a:pPr lvl="1" eaLnBrk="1" hangingPunct="1"/>
            <a:r>
              <a:rPr lang="ca-ES" altLang="ca-ES" b="1" dirty="0" err="1"/>
              <a:t>MonUB</a:t>
            </a:r>
            <a:r>
              <a:rPr lang="ca-ES" altLang="ca-ES" b="1" dirty="0"/>
              <a:t> </a:t>
            </a:r>
            <a:r>
              <a:rPr lang="ca-ES" altLang="ca-ES" b="1" dirty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>
                <a:sym typeface="Wingdings" panose="05000000000000000000" pitchFamily="2" charset="2"/>
              </a:rPr>
              <a:t>Bookmarks</a:t>
            </a:r>
            <a:r>
              <a:rPr lang="ca-ES" altLang="ca-ES" b="1" dirty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5658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/>
              <a:t>El CRAI és el </a:t>
            </a:r>
            <a:r>
              <a:rPr lang="ca-ES" altLang="ca-ES" i="1" dirty="0"/>
              <a:t>Centre de Recursos per a l’Aprenentatge i la Investigació</a:t>
            </a:r>
            <a:r>
              <a:rPr lang="ca-ES" altLang="ca-ES" dirty="0"/>
              <a:t>, una part del qual són totes la Biblioteques de la UB</a:t>
            </a:r>
          </a:p>
          <a:p>
            <a:pPr eaLnBrk="1" hangingPunct="1"/>
            <a:r>
              <a:rPr lang="ca-ES" altLang="ca-ES" dirty="0"/>
              <a:t>Hi podeu accedir des de:</a:t>
            </a:r>
          </a:p>
          <a:p>
            <a:pPr lvl="1" eaLnBrk="1" hangingPunct="1"/>
            <a:r>
              <a:rPr lang="ca-ES" altLang="ca-ES" b="1" dirty="0"/>
              <a:t>El web de la UB </a:t>
            </a:r>
            <a:r>
              <a:rPr lang="ca-ES" altLang="ca-ES" b="1" dirty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/>
          </a:p>
          <a:p>
            <a:pPr lvl="1" eaLnBrk="1" hangingPunct="1"/>
            <a:r>
              <a:rPr lang="ca-ES" altLang="ca-ES" b="1" dirty="0" err="1"/>
              <a:t>MonUB</a:t>
            </a:r>
            <a:r>
              <a:rPr lang="ca-ES" altLang="ca-ES" b="1" dirty="0"/>
              <a:t> </a:t>
            </a:r>
            <a:r>
              <a:rPr lang="ca-ES" altLang="ca-ES" b="1" dirty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>
                <a:sym typeface="Wingdings" panose="05000000000000000000" pitchFamily="2" charset="2"/>
              </a:rPr>
              <a:t>Bookmarks</a:t>
            </a:r>
            <a:r>
              <a:rPr lang="ca-ES" altLang="ca-ES" b="1" dirty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512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1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ca-ES">
                <a:solidFill>
                  <a:prstClr val="black"/>
                </a:solidFill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23438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687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</a:t>
            </a:r>
            <a:r>
              <a:rPr kumimoji="0" lang="fr-FR" alt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el CRAI </a:t>
            </a:r>
            <a:r>
              <a:rPr kumimoji="0" lang="fr-FR" alt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Biblioteca</a:t>
            </a:r>
            <a:r>
              <a:rPr kumimoji="0" lang="fr-FR" alt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XXXX. </a:t>
            </a:r>
            <a:r>
              <a:rPr kumimoji="0" lang="fr-FR" alt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Curs</a:t>
            </a:r>
            <a:r>
              <a:rPr kumimoji="0" lang="fr-FR" altLang="ca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20xx-xx</a:t>
            </a:r>
            <a:endParaRPr kumimoji="0" lang="en-GB" alt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99022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23448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Grp="1" noChangeArrowheads="1"/>
          </p:cNvSpPr>
          <p:nvPr/>
        </p:nvSpPr>
        <p:spPr bwMode="auto">
          <a:xfrm>
            <a:off x="1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5601246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FE787B6-E779-4EBE-830B-FF77D8BC6B58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23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13427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2371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358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379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786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788791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 txBox="1">
            <a:spLocks noGrp="1" noChangeArrowheads="1"/>
          </p:cNvSpPr>
          <p:nvPr/>
        </p:nvSpPr>
        <p:spPr bwMode="auto">
          <a:xfrm>
            <a:off x="1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5601246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D8B6FA5-00D1-4FAA-9934-717D48511E12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39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3512419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1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5601246" y="7644318"/>
            <a:ext cx="4285208" cy="3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55" tIns="46227" rIns="92455" bIns="462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7C444F3-5E65-457C-811B-33F54F8F8F24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40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236413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1197" indent="-2889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568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7962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0237" indent="-2311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251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0478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7062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9337" indent="-2311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2963946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charset="0"/>
              </a:rPr>
              <a:t>Conèixer el CRAI Biblioteca de XXXX. Curs 20xx-xx</a:t>
            </a:r>
            <a:endParaRPr lang="en-GB" altLang="ca-ES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Diapositiva optativa</a:t>
            </a:r>
          </a:p>
        </p:txBody>
      </p:sp>
    </p:spTree>
    <p:extLst>
      <p:ext uri="{BB962C8B-B14F-4D97-AF65-F5344CB8AC3E}">
        <p14:creationId xmlns:p14="http://schemas.microsoft.com/office/powerpoint/2010/main" val="64033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altLang="ca-ES"/>
          </a:p>
        </p:txBody>
      </p:sp>
      <p:sp>
        <p:nvSpPr>
          <p:cNvPr id="59396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7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84544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dirty="0" err="1"/>
              <a:t>Aules</a:t>
            </a:r>
            <a:r>
              <a:rPr lang="es-ES" altLang="ca-ES" dirty="0"/>
              <a:t>: explicar les normes </a:t>
            </a:r>
            <a:r>
              <a:rPr lang="es-ES" altLang="ca-ES" dirty="0" err="1"/>
              <a:t>d’ús</a:t>
            </a:r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02111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ca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Conèixer el CRAI Biblioteca de XXXX. Curs 20xx-xx</a:t>
            </a:r>
            <a:endParaRPr kumimoji="0" lang="en-GB" alt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dirty="0" err="1"/>
              <a:t>Aules</a:t>
            </a:r>
            <a:r>
              <a:rPr lang="es-ES" altLang="ca-ES" dirty="0"/>
              <a:t>: explicar les normes </a:t>
            </a:r>
            <a:r>
              <a:rPr lang="es-ES" altLang="ca-ES" dirty="0" err="1"/>
              <a:t>d’ús</a:t>
            </a:r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144526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charset="0"/>
              </a:rPr>
              <a:t>Conèixer el CRAI Biblioteca de XXXX. Curs 20xx-xx</a:t>
            </a:r>
            <a:endParaRPr lang="en-GB" altLang="ca-E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6822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latin typeface="Arial" charset="0"/>
              </a:rPr>
              <a:t>Conèixer el CRAI Biblioteca de XXXX. Curs 20xx-xx</a:t>
            </a:r>
            <a:endParaRPr lang="en-GB" altLang="ca-E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73876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1/8/2023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1/8/2023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1/8/2023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8F61-3328-4F0A-89CE-1A81E7C94E72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427B-4520-4430-99B5-7C0D38C6109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677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37AE-A3ED-4551-B28A-2060AC3876F8}" type="datetime1">
              <a:rPr lang="ca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1/8/2023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srgbClr val="000000">
                    <a:tint val="75000"/>
                  </a:srgb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EB99-730A-4785-AEA8-5C4E982C463B}" type="slidenum">
              <a:rPr lang="es-E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59DF-4FDC-4618-9CB1-11BB1B9D06E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9B43-F497-4D87-9501-B78B86356444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434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128-C7C5-4697-9172-AB1863DDF8F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B92-C2A6-491B-BA54-C30C4EDD6CF0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7771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D621-ED4F-48CA-B1A8-867AF237B02D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69C7-FF1B-4868-A7D1-6EF043F9973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9409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D8ED-7B4E-48E1-89A1-373B45C4D21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9B5A-FFE9-4214-94A0-3D49F2CF88F2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0047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641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D143-0DB9-49BB-A339-CD7C4BDEFF9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8353-AA2F-4777-A764-4107BD7ADFF1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204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1/8/2023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F356-53C1-47CA-A914-CA884ABC6790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760-6D00-4349-AD4C-E63837D80DD8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092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199" y="98284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8DEF-5EF7-4859-B850-CC30D618ADB1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1/8/2023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ca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0708-317D-4A96-BF86-362F3D53F49E}" type="slidenum">
              <a:rPr lang="ca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" y="108766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4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1/8/2023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1/8/2023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1/8/2023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1/8/2023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1/8/2023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1/8/2023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1/8/2023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  <p:sldLayoutId id="2147483709" r:id="rId13"/>
    <p:sldLayoutId id="2147483710" r:id="rId14"/>
    <p:sldLayoutId id="2147483712" r:id="rId15"/>
    <p:sldLayoutId id="2147483713" r:id="rId16"/>
    <p:sldLayoutId id="2147483714" r:id="rId17"/>
    <p:sldLayoutId id="2147483715" r:id="rId18"/>
    <p:sldLayoutId id="2147483717" r:id="rId19"/>
    <p:sldLayoutId id="2147483718" r:id="rId20"/>
    <p:sldLayoutId id="214748372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sites/default/files/desiderates/desiderat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ai.ub.edu/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search?vid=34CSUC_UB:VU1&amp;lang=e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1.xml"/><Relationship Id="rId18" Type="http://schemas.openxmlformats.org/officeDocument/2006/relationships/slide" Target="slide31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6.xml"/><Relationship Id="rId7" Type="http://schemas.openxmlformats.org/officeDocument/2006/relationships/slide" Target="slide8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40.xml"/><Relationship Id="rId2" Type="http://schemas.openxmlformats.org/officeDocument/2006/relationships/notesSlide" Target="../notesSlides/notesSlide1.xml"/><Relationship Id="rId16" Type="http://schemas.openxmlformats.org/officeDocument/2006/relationships/slide" Target="slide27.xml"/><Relationship Id="rId20" Type="http://schemas.openxmlformats.org/officeDocument/2006/relationships/slide" Target="slide3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24" Type="http://schemas.openxmlformats.org/officeDocument/2006/relationships/slide" Target="slide39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23" Type="http://schemas.openxmlformats.org/officeDocument/2006/relationships/slide" Target="slide38.xml"/><Relationship Id="rId28" Type="http://schemas.openxmlformats.org/officeDocument/2006/relationships/slide" Target="slide43.xml"/><Relationship Id="rId10" Type="http://schemas.openxmlformats.org/officeDocument/2006/relationships/slide" Target="slide13.xml"/><Relationship Id="rId19" Type="http://schemas.openxmlformats.org/officeDocument/2006/relationships/slide" Target="slide33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5.xml"/><Relationship Id="rId22" Type="http://schemas.openxmlformats.org/officeDocument/2006/relationships/slide" Target="slide37.xml"/><Relationship Id="rId27" Type="http://schemas.openxmlformats.org/officeDocument/2006/relationships/slide" Target="slide42.xml"/><Relationship Id="rId3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carnet/es/alumnat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hyperlink" Target="https://www.ub.edu/app-socu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prestamo/prestamo-prestamoU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iposit.ub.edu/dspace/bitstream/2445/127127/15/reg-crai-pre-2022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ai.ub.edu/es/que-ofrece-el-crai/prestamo/prestamo-prestamoUB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prestamo/prestamo-prestamoUB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ai.ub.edu/es/que-ofrece-el-crai/prestamo/prestamo-equipamientos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posit.ub.edu/dspace/bitstream/2445/127127/15/reg-crai-pre-2022.pdf" TargetMode="External"/><Relationship Id="rId5" Type="http://schemas.openxmlformats.org/officeDocument/2006/relationships/hyperlink" Target="https://crai.ub.edu/ca/que-ofereix-el-crai/prestec/prestec-equipaments/contracte" TargetMode="External"/><Relationship Id="rId4" Type="http://schemas.openxmlformats.org/officeDocument/2006/relationships/hyperlink" Target="https://crai.ub.edu/sites/default/files/imatges/serveis/cartell_sales_de_treball_2021_definitiu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cercabib.ub.edu/discovery/login?vid=34CSUC_UB:VU1&amp;lang=es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hyperlink" Target="https://crai.ub.edu/es/que-ofrece-el-crai/prestamo/prestamo-puc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4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prestamo/prestamo-pu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ercabib.ub.edu/discovery/search?vid=34CSUC_UB:VU1&amp;lang=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hyperlink" Target="https://crai.ub.edu/es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crai.ub.edu/es/conoce-el-crai/bibliotecas/biblioteca-bellas-artes" TargetMode="Externa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prestamo/prestamo-puc" TargetMode="External"/><Relationship Id="rId2" Type="http://schemas.openxmlformats.org/officeDocument/2006/relationships/hyperlink" Target="https://crai.ub.edu/es/que-ofrece-el-crai/prestamo/prestamo-p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ai.ub.edu/es/conoce-el-crai/marco-normativo/tarifas-modalidades-pag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hyperlink" Target="https://crai.ub.edu/es/que-ofrece-el-crai/acceso-recursos/acceso-recursos-prox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dl.handle.net/2445/68287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ai.ub.edu/ca/que-ofereix-el-crai/acces-recursos/library-acces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hyperlink" Target="https://campusvirtual.ub.edu/?lang=es" TargetMode="External"/><Relationship Id="rId4" Type="http://schemas.openxmlformats.org/officeDocument/2006/relationships/hyperlink" Target="https://campusvirtual2.ub.ed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6.png"/><Relationship Id="rId2" Type="http://schemas.openxmlformats.org/officeDocument/2006/relationships/hyperlink" Target="http://www.ub.edu/InfoBBA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recursos-de-informacion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handle/2445/66751" TargetMode="External"/><Relationship Id="rId2" Type="http://schemas.openxmlformats.org/officeDocument/2006/relationships/hyperlink" Target="https://crai.ub.edu/es/que-ofrece-el-crai/acceso-recursos/acceso-recursos-autenticac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sa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ai.ub.edu/es/que-ofrece-el-crai/formacion-usuarios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ai.ub.edu/ca/que-ofereix-el-crai/formacio-usuaris/demana-curs-personalitzat" TargetMode="External"/><Relationship Id="rId5" Type="http://schemas.openxmlformats.org/officeDocument/2006/relationships/hyperlink" Target="https://crai.ub.edu/es/que-ofereix-el-crai/formacio-usuaris/cursos-programats" TargetMode="External"/><Relationship Id="rId4" Type="http://schemas.openxmlformats.org/officeDocument/2006/relationships/hyperlink" Target="https://crai.ub.edu/es/que-ofrece-el-crai/citaciones-bibliograficas/gestores-bibliografic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crai.ub.edu/ca/coneix-el-crai/biblioteques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rai.ub.edu/es/conoce-el-crai/bibliotecas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ai.ub.edu/es/que-ofrece-el-crai/acceso-recursos/acceso-recursos-wifi-eduroa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ub.edu/portal/web/iub/credencials" TargetMode="External"/><Relationship Id="rId5" Type="http://schemas.openxmlformats.org/officeDocument/2006/relationships/hyperlink" Target="https://www.ub.edu/portal/web/iub/wifi-o-eduroam" TargetMode="External"/><Relationship Id="rId4" Type="http://schemas.openxmlformats.org/officeDocument/2006/relationships/hyperlink" Target="http://www.bib.ub.edu/serveis/zona-wi-fi-i-xarxa-eduroam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raibellesarts/albums" TargetMode="External"/><Relationship Id="rId13" Type="http://schemas.openxmlformats.org/officeDocument/2006/relationships/hyperlink" Target="https://crai.ub.edu/ca/coneix-el-crai/difusio-marqueting/blogs-i-xarxes-socials" TargetMode="External"/><Relationship Id="rId3" Type="http://schemas.openxmlformats.org/officeDocument/2006/relationships/image" Target="../media/image71.png"/><Relationship Id="rId7" Type="http://schemas.openxmlformats.org/officeDocument/2006/relationships/hyperlink" Target="http://pinterest.com/craibellesarts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craibellesarts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73.png"/><Relationship Id="rId10" Type="http://schemas.openxmlformats.org/officeDocument/2006/relationships/hyperlink" Target="https://www.instagram.com/craibellesarts/" TargetMode="External"/><Relationship Id="rId4" Type="http://schemas.openxmlformats.org/officeDocument/2006/relationships/image" Target="../media/image72.png"/><Relationship Id="rId9" Type="http://schemas.openxmlformats.org/officeDocument/2006/relationships/image" Target="../media/image74.png"/><Relationship Id="rId14" Type="http://schemas.openxmlformats.org/officeDocument/2006/relationships/hyperlink" Target="https://crai.ub.edu/es/conoce-el-crai/difusion-marketing/exposiciones-virtuale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crai.ub.edu/es/pmf-general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g"/><Relationship Id="rId4" Type="http://schemas.openxmlformats.org/officeDocument/2006/relationships/hyperlink" Target="http://bit.ly/2sO5WC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crai.ub.edu/es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ai.ub.edu/es/conoce-el-crai/iniciate-en-el-cra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craibellesarts@ub.edu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rai.ub.edu/es/conoce-el-crai/estrategia-y-calidad/carta-servicios" TargetMode="External"/><Relationship Id="rId5" Type="http://schemas.openxmlformats.org/officeDocument/2006/relationships/hyperlink" Target="http://diposit.ub.edu/dspace/bitstream/2445/190560/1/reg-crai-bib-esp-2022.pdf" TargetMode="External"/><Relationship Id="rId4" Type="http://schemas.openxmlformats.org/officeDocument/2006/relationships/hyperlink" Target="https://crai.ub.edu/ca/coneix-el-crai/horaris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42572" y="3079736"/>
            <a:ext cx="7053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Conocer el CRAI Biblioteca de </a:t>
            </a:r>
          </a:p>
          <a:p>
            <a:pPr algn="ctr">
              <a:spcBef>
                <a:spcPct val="0"/>
              </a:spcBef>
            </a:pP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Bellas Artes</a:t>
            </a:r>
          </a:p>
          <a:p>
            <a:pPr algn="ctr">
              <a:spcBef>
                <a:spcPct val="50000"/>
              </a:spcBef>
            </a:pPr>
            <a:r>
              <a:rPr lang="en-GB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Cu</a:t>
            </a:r>
            <a:r>
              <a:rPr lang="ca-ES" altLang="ca-ES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rso</a:t>
            </a:r>
            <a:r>
              <a:rPr lang="en-GB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2023-24</a:t>
            </a: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629D73A8-F7DA-4E24-8810-68D02E53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3549">
            <a:off x="4103420" y="4264317"/>
            <a:ext cx="1616916" cy="1210890"/>
          </a:xfrm>
          <a:prstGeom prst="rect">
            <a:avLst/>
          </a:prstGeom>
          <a:noFill/>
        </p:spPr>
      </p:pic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131F2-18B2-4A5A-B054-06EC8A409A99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2" descr="Students talking on a table with a compute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6E2C188-587F-904B-A4C6-CFBD3543BE3E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2C38F5B-9E59-244E-9B3F-62D5CB1A9635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Imagen 3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AAC6965-C5FC-CF45-90BC-106334B3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36" name="Imagen 3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5EA7497F-D615-224B-9777-65945B41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38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Adobe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Creative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Cloud</a:t>
            </a: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40" name="QuadreDeText 53">
            <a:extLst>
              <a:ext uri="{FF2B5EF4-FFF2-40B4-BE49-F238E27FC236}">
                <a16:creationId xmlns:a16="http://schemas.microsoft.com/office/drawing/2014/main" id="{C626AEB9-F34E-41F3-A248-EA5794798AC7}"/>
              </a:ext>
            </a:extLst>
          </p:cNvPr>
          <p:cNvSpPr txBox="1"/>
          <p:nvPr/>
        </p:nvSpPr>
        <p:spPr>
          <a:xfrm>
            <a:off x="6596447" y="5838393"/>
            <a:ext cx="15658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Taula de reproducció de fotografies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QuadreDeText 53">
            <a:extLst>
              <a:ext uri="{FF2B5EF4-FFF2-40B4-BE49-F238E27FC236}">
                <a16:creationId xmlns:a16="http://schemas.microsoft.com/office/drawing/2014/main" id="{2AC45ACF-21D3-41FD-9CD3-9BA7F5C24BBB}"/>
              </a:ext>
            </a:extLst>
          </p:cNvPr>
          <p:cNvSpPr txBox="1"/>
          <p:nvPr/>
        </p:nvSpPr>
        <p:spPr>
          <a:xfrm>
            <a:off x="4876360" y="5893872"/>
            <a:ext cx="1565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Taula de llum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QuadreDeText 53">
            <a:extLst>
              <a:ext uri="{FF2B5EF4-FFF2-40B4-BE49-F238E27FC236}">
                <a16:creationId xmlns:a16="http://schemas.microsoft.com/office/drawing/2014/main" id="{3EFFF90C-0984-4D6F-A5B9-A2C10E5F7DC0}"/>
              </a:ext>
            </a:extLst>
          </p:cNvPr>
          <p:cNvSpPr txBox="1"/>
          <p:nvPr/>
        </p:nvSpPr>
        <p:spPr>
          <a:xfrm>
            <a:off x="2423006" y="5044497"/>
            <a:ext cx="13785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Tres taquilles per guardar els patinets elèctrics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Oval 48">
            <a:extLst>
              <a:ext uri="{FF2B5EF4-FFF2-40B4-BE49-F238E27FC236}">
                <a16:creationId xmlns:a16="http://schemas.microsoft.com/office/drawing/2014/main" id="{44E01EEF-3645-469A-B066-944DEC3CF85E}"/>
              </a:ext>
            </a:extLst>
          </p:cNvPr>
          <p:cNvSpPr/>
          <p:nvPr/>
        </p:nvSpPr>
        <p:spPr>
          <a:xfrm>
            <a:off x="1124833" y="3069159"/>
            <a:ext cx="665889" cy="655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5 Subtítulo">
            <a:extLst>
              <a:ext uri="{FF2B5EF4-FFF2-40B4-BE49-F238E27FC236}">
                <a16:creationId xmlns:a16="http://schemas.microsoft.com/office/drawing/2014/main" id="{319F43B1-B514-4803-BFBF-46C0293A4877}"/>
              </a:ext>
            </a:extLst>
          </p:cNvPr>
          <p:cNvSpPr>
            <a:spLocks/>
          </p:cNvSpPr>
          <p:nvPr/>
        </p:nvSpPr>
        <p:spPr bwMode="auto">
          <a:xfrm>
            <a:off x="386815" y="1809547"/>
            <a:ext cx="8128535" cy="504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CRAI Biblioteca de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Bellas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Artes ha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adquirido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gestor de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aplicaciones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línea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Adobe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Cloud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Adobe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CC) 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acceder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un 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amplio </a:t>
            </a:r>
            <a:r>
              <a:rPr lang="ca-ES" altLang="ca-ES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abanico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soluciones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informáticas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permiten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crear de manera integral, textos,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imágenes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audiovisual.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Podéis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prácticas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diseñando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logotipo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una empresa o crear un collage de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fotos que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refleje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idea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creativas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tenéis</a:t>
            </a: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editar un vídeo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una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película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44C5660-7174-40B1-9E87-2092877B85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1" t="5932" b="3979"/>
          <a:stretch/>
        </p:blipFill>
        <p:spPr>
          <a:xfrm>
            <a:off x="5700965" y="3069159"/>
            <a:ext cx="2309908" cy="22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89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11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9700" name="5 Subtítulo"/>
          <p:cNvSpPr>
            <a:spLocks/>
          </p:cNvSpPr>
          <p:nvPr/>
        </p:nvSpPr>
        <p:spPr bwMode="auto">
          <a:xfrm>
            <a:off x="457200" y="1715403"/>
            <a:ext cx="8128535" cy="504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CRAI Biblioteca de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Bellas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Artes combina los fondos de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investigación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los fondos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especializados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siguientes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Bellas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Artes</a:t>
            </a:r>
            <a:r>
              <a:rPr lang="ca-ES" altLang="ca-ES" sz="16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Conservación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Restauración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Diseño</a:t>
            </a:r>
            <a:r>
              <a:rPr lang="ca-ES" altLang="ca-ES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(56.000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volúmenes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0" indent="0" algn="just">
              <a:spcBef>
                <a:spcPct val="20000"/>
              </a:spcBef>
            </a:pPr>
            <a:r>
              <a:rPr lang="ca-ES" altLang="ca-ES" sz="16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ca-ES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20000"/>
              </a:spcBef>
            </a:pP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fondos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formados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monografías</a:t>
            </a:r>
            <a:r>
              <a:rPr lang="ca-ES" altLang="ca-ES" sz="16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(37.000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volúmenes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revistas</a:t>
            </a:r>
            <a:r>
              <a:rPr lang="ca-ES" altLang="ca-ES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papel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(525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revistas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vivas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recursos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electrónicos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tesis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doctorales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material audiovisual.</a:t>
            </a:r>
          </a:p>
          <a:p>
            <a:pPr marL="0" indent="0" algn="just">
              <a:spcBef>
                <a:spcPct val="20000"/>
              </a:spcBef>
            </a:pPr>
            <a:endParaRPr lang="ca-ES" altLang="ca-ES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20000"/>
              </a:spcBef>
            </a:pP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ordenan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clasificación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decimal universal (CDU) 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el material audiovisual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siguiendo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una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clasificación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propia</a:t>
            </a:r>
            <a:r>
              <a:rPr lang="ca-ES" altLang="ca-E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las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revistas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ordenan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alfabéticamente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spcBef>
                <a:spcPct val="20000"/>
              </a:spcBef>
            </a:pPr>
            <a:endParaRPr lang="ca-ES" altLang="ca-ES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20000"/>
              </a:spcBef>
            </a:pP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Biblioteca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hay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colecciones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especiales</a:t>
            </a:r>
            <a:r>
              <a:rPr lang="ca-ES" altLang="ca-ES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Fondo Oriol Martorell, Fondo Jordi Sabater Pi, Fondo Josep Artigas, Fondo Giralt Miracle, Fondo Miquel Porter i Moix y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Colecciones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Artistas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</a:t>
            </a:r>
          </a:p>
          <a:p>
            <a:pPr marL="0" indent="0" algn="just">
              <a:spcBef>
                <a:spcPct val="20000"/>
              </a:spcBef>
            </a:pPr>
            <a:endParaRPr lang="ca-ES" altLang="ca-ES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spcBef>
                <a:spcPct val="20000"/>
              </a:spcBef>
            </a:pP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Podéis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hacernos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llegar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vuestra</a:t>
            </a:r>
            <a:r>
              <a:rPr lang="ca-ES" altLang="ca-ES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propuesta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compra de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libros</a:t>
            </a:r>
            <a:r>
              <a:rPr lang="ca-ES" altLang="ca-ES" sz="16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este </a:t>
            </a:r>
            <a:r>
              <a:rPr lang="ca-ES" altLang="ca-ES" sz="16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formulario</a:t>
            </a:r>
            <a:r>
              <a:rPr lang="ca-ES" altLang="ca-ES" sz="16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catalán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8170737-6BFD-0548-ADB9-C4FE4DC8C266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9B84A4C-BF8E-B745-8751-3419D44C98F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" name="Imagen 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EBC5C1D4-023D-C944-8674-91236A1B8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0" name="Imagen 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9EF8EE2B-3240-DC4A-AAF3-DCFF99139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1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fondo (I):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libros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,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revistas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0657074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12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777" y="1958350"/>
            <a:ext cx="652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ca-ES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tipología</a:t>
            </a:r>
            <a:r>
              <a:rPr lang="ca-ES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ca-ES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préstamo</a:t>
            </a:r>
            <a:r>
              <a:rPr lang="ca-ES" dirty="0">
                <a:solidFill>
                  <a:srgbClr val="6262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3672" y="2923316"/>
            <a:ext cx="6882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err="1">
                <a:latin typeface="Verdana" panose="020B0604030504040204" pitchFamily="34" charset="0"/>
              </a:rPr>
              <a:t>Documentos</a:t>
            </a:r>
            <a:r>
              <a:rPr lang="ca-ES" dirty="0">
                <a:latin typeface="Verdana" panose="020B0604030504040204" pitchFamily="34" charset="0"/>
              </a:rPr>
              <a:t> de </a:t>
            </a:r>
            <a:r>
              <a:rPr lang="ca-ES" dirty="0" err="1">
                <a:latin typeface="Verdana" panose="020B0604030504040204" pitchFamily="34" charset="0"/>
              </a:rPr>
              <a:t>préstamo</a:t>
            </a:r>
            <a:r>
              <a:rPr lang="ca-ES" dirty="0">
                <a:latin typeface="Verdana" panose="020B0604030504040204" pitchFamily="34" charset="0"/>
              </a:rPr>
              <a:t> normal y de </a:t>
            </a:r>
            <a:r>
              <a:rPr lang="ca-ES" dirty="0" err="1">
                <a:latin typeface="Verdana" panose="020B0604030504040204" pitchFamily="34" charset="0"/>
              </a:rPr>
              <a:t>bibliografía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recomendada</a:t>
            </a:r>
            <a:r>
              <a:rPr lang="ca-ES" dirty="0">
                <a:latin typeface="Verdana" panose="020B0604030504040204" pitchFamily="34" charset="0"/>
              </a:rPr>
              <a:t>: fondo </a:t>
            </a:r>
            <a:r>
              <a:rPr lang="ca-ES" dirty="0" err="1">
                <a:latin typeface="Verdana" panose="020B0604030504040204" pitchFamily="34" charset="0"/>
              </a:rPr>
              <a:t>blanco</a:t>
            </a:r>
            <a:r>
              <a:rPr lang="ca-ES" dirty="0">
                <a:latin typeface="Verdana" panose="020B0604030504040204" pitchFamily="34" charset="0"/>
              </a:rPr>
              <a:t> y </a:t>
            </a:r>
            <a:r>
              <a:rPr lang="ca-ES" dirty="0" err="1">
                <a:latin typeface="Verdana" panose="020B0604030504040204" pitchFamily="34" charset="0"/>
              </a:rPr>
              <a:t>letras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b="1" dirty="0" err="1">
                <a:latin typeface="Verdana" panose="020B0604030504040204" pitchFamily="34" charset="0"/>
              </a:rPr>
              <a:t>negras</a:t>
            </a:r>
            <a:r>
              <a:rPr lang="ca-ES" dirty="0">
                <a:solidFill>
                  <a:srgbClr val="6262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b="1" dirty="0">
                <a:solidFill>
                  <a:srgbClr val="6262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3672" y="4103080"/>
            <a:ext cx="674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err="1">
                <a:latin typeface="Verdana" panose="020B0604030504040204" pitchFamily="34" charset="0"/>
              </a:rPr>
              <a:t>Documentos</a:t>
            </a:r>
            <a:r>
              <a:rPr lang="ca-ES" dirty="0">
                <a:latin typeface="Verdana" panose="020B0604030504040204" pitchFamily="34" charset="0"/>
              </a:rPr>
              <a:t> de </a:t>
            </a:r>
            <a:r>
              <a:rPr lang="ca-ES" dirty="0" err="1">
                <a:latin typeface="Verdana" panose="020B0604030504040204" pitchFamily="34" charset="0"/>
              </a:rPr>
              <a:t>bibliografía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recomendada</a:t>
            </a:r>
            <a:r>
              <a:rPr lang="ca-ES" dirty="0">
                <a:latin typeface="Verdana" panose="020B0604030504040204" pitchFamily="34" charset="0"/>
              </a:rPr>
              <a:t> de </a:t>
            </a:r>
            <a:r>
              <a:rPr lang="ca-ES" dirty="0" err="1">
                <a:latin typeface="Verdana" panose="020B0604030504040204" pitchFamily="34" charset="0"/>
              </a:rPr>
              <a:t>fin</a:t>
            </a:r>
            <a:r>
              <a:rPr lang="ca-ES" dirty="0">
                <a:latin typeface="Verdana" panose="020B0604030504040204" pitchFamily="34" charset="0"/>
              </a:rPr>
              <a:t> de </a:t>
            </a:r>
            <a:r>
              <a:rPr lang="ca-ES" dirty="0" err="1">
                <a:latin typeface="Verdana" panose="020B0604030504040204" pitchFamily="34" charset="0"/>
              </a:rPr>
              <a:t>semana</a:t>
            </a:r>
            <a:r>
              <a:rPr lang="ca-ES" dirty="0">
                <a:latin typeface="Verdana" panose="020B0604030504040204" pitchFamily="34" charset="0"/>
              </a:rPr>
              <a:t>: fondo </a:t>
            </a:r>
            <a:r>
              <a:rPr lang="ca-ES" dirty="0" err="1">
                <a:latin typeface="Verdana" panose="020B0604030504040204" pitchFamily="34" charset="0"/>
              </a:rPr>
              <a:t>blanco</a:t>
            </a:r>
            <a:r>
              <a:rPr lang="ca-ES" dirty="0">
                <a:latin typeface="Verdana" panose="020B0604030504040204" pitchFamily="34" charset="0"/>
              </a:rPr>
              <a:t> y </a:t>
            </a:r>
            <a:r>
              <a:rPr lang="ca-ES" dirty="0" err="1">
                <a:latin typeface="Verdana" panose="020B0604030504040204" pitchFamily="34" charset="0"/>
              </a:rPr>
              <a:t>letras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sz="17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rojas</a:t>
            </a:r>
            <a:r>
              <a:rPr 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3672" y="5454712"/>
            <a:ext cx="674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err="1">
                <a:latin typeface="Verdana" panose="020B0604030504040204" pitchFamily="34" charset="0"/>
              </a:rPr>
              <a:t>Documentos</a:t>
            </a:r>
            <a:r>
              <a:rPr lang="ca-ES" dirty="0">
                <a:latin typeface="Verdana" panose="020B0604030504040204" pitchFamily="34" charset="0"/>
              </a:rPr>
              <a:t> no prestables: fondo </a:t>
            </a:r>
            <a:r>
              <a:rPr lang="ca-ES" sz="17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amarillo</a:t>
            </a:r>
            <a:r>
              <a:rPr 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dirty="0">
                <a:latin typeface="Verdana" panose="020B0604030504040204" pitchFamily="34" charset="0"/>
              </a:rPr>
              <a:t>y </a:t>
            </a:r>
            <a:r>
              <a:rPr lang="ca-ES" dirty="0" err="1">
                <a:latin typeface="Verdana" panose="020B0604030504040204" pitchFamily="34" charset="0"/>
              </a:rPr>
              <a:t>letras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negras</a:t>
            </a:r>
            <a:r>
              <a:rPr lang="ca-ES" dirty="0">
                <a:latin typeface="Verdana" panose="020B0604030504040204" pitchFamily="34" charset="0"/>
              </a:rPr>
              <a:t>. 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68" y="2796444"/>
            <a:ext cx="885825" cy="89535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68" y="4002382"/>
            <a:ext cx="885825" cy="847725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42" y="5262427"/>
            <a:ext cx="866775" cy="81915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99EF487-E81C-5E45-AADF-A7FDCA96D24B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E5F2B8C-A470-2E4F-9EE5-CD65AB5118E2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1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55BF22F-002C-974D-A827-1CFADF3F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1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C267A870-4323-654B-BE40-101492349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7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fondo (II):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libros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,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revistas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0114908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14779" y="1005185"/>
            <a:ext cx="8729221" cy="1215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Búsqueda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de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información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web del CRAI de la UB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podemos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buscar en </a:t>
            </a:r>
            <a:r>
              <a:rPr lang="ca-ES" altLang="ca-ES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</a:t>
            </a:r>
            <a:r>
              <a:rPr lang="ca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recursos:</a:t>
            </a:r>
            <a:br>
              <a:rPr lang="ca-ES" altLang="ca-ES" sz="1600" dirty="0">
                <a:latin typeface="Verdana" panose="020B0604030504040204" pitchFamily="34" charset="0"/>
              </a:rPr>
            </a:b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38D9D-416B-41CB-A04E-00C7D825B6CB}" type="slidenum">
              <a:rPr kumimoji="0" lang="ca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a-E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14779" y="2083222"/>
            <a:ext cx="8100571" cy="45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Catálogo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ca-ES" altLang="ca-ES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reúne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fondos de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todas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bibliotecas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CRAI de la UB y que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también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 </a:t>
            </a:r>
            <a:r>
              <a:rPr kumimoji="0" lang="ca-ES" altLang="ca-E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CCUC:</a:t>
            </a:r>
            <a:b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</a:b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Repositorios</a:t>
            </a:r>
            <a:r>
              <a:rPr kumimoji="0" lang="ca-ES" altLang="ca-E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: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Depósito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Digital de la UB, RCUB, RACO, TDX: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ARAS, JSTOR Arts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Art&amp;Architecture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Parámetros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de </a:t>
            </a: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búsqueda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: en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todos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estos recursos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podemos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buscar por </a:t>
            </a:r>
            <a:r>
              <a:rPr kumimoji="0" lang="ca-ES" altLang="ca-E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autor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título</a:t>
            </a:r>
            <a:r>
              <a:rPr kumimoji="0" lang="ca-ES" altLang="ca-E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del documento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materia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kumimoji="0" lang="ca-ES" altLang="ca-E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editorial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kumimoji="0" lang="ca-ES" altLang="ca-E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año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de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publicación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Y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todos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ellos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nos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permiten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“refinar” 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lo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s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resultados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obtenidos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en la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búsqueda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kumimoji="0" lang="ca-ES" altLang="ca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bibliográfica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.</a:t>
            </a:r>
            <a:b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</a:b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5"/>
          <a:srcRect l="11355" t="11789" r="7632" b="5289"/>
          <a:stretch/>
        </p:blipFill>
        <p:spPr>
          <a:xfrm>
            <a:off x="1772239" y="4458700"/>
            <a:ext cx="742919" cy="501706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6"/>
          <a:srcRect t="1" b="9759"/>
          <a:stretch/>
        </p:blipFill>
        <p:spPr>
          <a:xfrm>
            <a:off x="2799761" y="4457118"/>
            <a:ext cx="1844258" cy="652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tge 14"/>
          <p:cNvPicPr>
            <a:picLocks noChangeAspect="1"/>
          </p:cNvPicPr>
          <p:nvPr/>
        </p:nvPicPr>
        <p:blipFill rotWithShape="1">
          <a:blip r:embed="rId7"/>
          <a:srcRect l="4322" t="14769" b="14231"/>
          <a:stretch/>
        </p:blipFill>
        <p:spPr>
          <a:xfrm>
            <a:off x="3469064" y="2679714"/>
            <a:ext cx="1003734" cy="405474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2239" y="3495504"/>
            <a:ext cx="4470365" cy="374089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 rotWithShape="1">
          <a:blip r:embed="rId9"/>
          <a:srcRect t="15391" r="40264" b="9402"/>
          <a:stretch/>
        </p:blipFill>
        <p:spPr>
          <a:xfrm>
            <a:off x="4860107" y="4457118"/>
            <a:ext cx="2875174" cy="452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72903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60BCB36B-F732-4754-BEAB-34F8619AA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90" t="12157" r="27864" b="8102"/>
          <a:stretch/>
        </p:blipFill>
        <p:spPr>
          <a:xfrm>
            <a:off x="1814286" y="2457213"/>
            <a:ext cx="4128117" cy="4101483"/>
          </a:xfrm>
          <a:prstGeom prst="rect">
            <a:avLst/>
          </a:prstGeom>
          <a:ln>
            <a:solidFill>
              <a:prstClr val="ltGray"/>
            </a:solidFill>
          </a:ln>
        </p:spPr>
      </p:pic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59766" y="1132051"/>
            <a:ext cx="7772400" cy="1144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Cercabib. Dos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formas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de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acceder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dirty="0" err="1">
                <a:solidFill>
                  <a:srgbClr val="336699"/>
                </a:solidFill>
                <a:latin typeface="Verdana" panose="020B0604030504040204" pitchFamily="34" charset="0"/>
              </a:rPr>
              <a:t>Acceso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dirty="0" err="1">
                <a:solidFill>
                  <a:srgbClr val="336699"/>
                </a:solidFill>
                <a:latin typeface="Verdana" panose="020B0604030504040204" pitchFamily="34" charset="0"/>
              </a:rPr>
              <a:t>desde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 la </a:t>
            </a:r>
            <a:r>
              <a:rPr lang="ca-ES" altLang="ca-ES" sz="2000" dirty="0" err="1">
                <a:solidFill>
                  <a:srgbClr val="336699"/>
                </a:solidFill>
                <a:latin typeface="Verdana" panose="020B0604030504040204" pitchFamily="34" charset="0"/>
              </a:rPr>
              <a:t>página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 web del CRAI</a:t>
            </a:r>
            <a:br>
              <a:rPr lang="ca-ES" altLang="ca-ES" sz="2000" b="1" dirty="0">
                <a:latin typeface="Verdana" panose="020B0604030504040204" pitchFamily="34" charset="0"/>
              </a:rPr>
            </a:br>
            <a:r>
              <a:rPr lang="ca-ES" altLang="ca-ES" sz="1600" dirty="0">
                <a:latin typeface="Verdana" panose="020B0604030504040204" pitchFamily="34" charset="0"/>
                <a:hlinkClick r:id="rId4"/>
              </a:rPr>
              <a:t>https://crai.ub.edu/es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38D9D-416B-41CB-A04E-00C7D825B6CB}" type="slidenum">
              <a:rPr kumimoji="0" lang="ca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a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7 Flecha derecha"/>
          <p:cNvSpPr/>
          <p:nvPr/>
        </p:nvSpPr>
        <p:spPr>
          <a:xfrm rot="1883376">
            <a:off x="1094924" y="4203761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6093763" y="3793445"/>
            <a:ext cx="214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 </a:t>
            </a:r>
            <a:r>
              <a:rPr kumimoji="0" lang="ca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bien</a:t>
            </a: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...</a:t>
            </a:r>
          </a:p>
        </p:txBody>
      </p:sp>
      <p:grpSp>
        <p:nvGrpSpPr>
          <p:cNvPr id="7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2" name="Rectangle arrodonit 1">
            <a:extLst>
              <a:ext uri="{FF2B5EF4-FFF2-40B4-BE49-F238E27FC236}">
                <a16:creationId xmlns:a16="http://schemas.microsoft.com/office/drawing/2014/main" id="{E00988CB-4888-4EE2-96F8-1EC3F153F675}"/>
              </a:ext>
            </a:extLst>
          </p:cNvPr>
          <p:cNvSpPr/>
          <p:nvPr/>
        </p:nvSpPr>
        <p:spPr>
          <a:xfrm>
            <a:off x="4029329" y="4452863"/>
            <a:ext cx="833273" cy="3238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6590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8785D60F-FDBD-4CF7-9BDB-8A1EBF5E9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61" r="1400" b="24671"/>
          <a:stretch/>
        </p:blipFill>
        <p:spPr>
          <a:xfrm>
            <a:off x="709070" y="2392708"/>
            <a:ext cx="7969468" cy="36293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8650" y="889671"/>
            <a:ext cx="7886700" cy="1325563"/>
          </a:xfrm>
        </p:spPr>
        <p:txBody>
          <a:bodyPr/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dirty="0" err="1">
                <a:solidFill>
                  <a:srgbClr val="336699"/>
                </a:solidFill>
                <a:latin typeface="Verdana" panose="020B0604030504040204" pitchFamily="34" charset="0"/>
              </a:rPr>
              <a:t>Acceso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dirty="0" err="1">
                <a:solidFill>
                  <a:srgbClr val="336699"/>
                </a:solidFill>
                <a:latin typeface="Verdana" panose="020B0604030504040204" pitchFamily="34" charset="0"/>
              </a:rPr>
              <a:t>desde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 la </a:t>
            </a:r>
            <a:r>
              <a:rPr lang="ca-ES" altLang="ca-ES" sz="2000" dirty="0" err="1">
                <a:solidFill>
                  <a:srgbClr val="336699"/>
                </a:solidFill>
                <a:latin typeface="Verdana" panose="020B0604030504040204" pitchFamily="34" charset="0"/>
              </a:rPr>
              <a:t>página</a:t>
            </a:r>
            <a:r>
              <a:rPr lang="ca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  <a:t> web del Cercabib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https://cercabib.ub.edu/</a:t>
            </a:r>
            <a:endParaRPr lang="ca-ES" sz="20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15</a:t>
            </a:fld>
            <a:endParaRPr lang="ca-ES" dirty="0"/>
          </a:p>
        </p:txBody>
      </p:sp>
      <p:sp>
        <p:nvSpPr>
          <p:cNvPr id="8" name="7 Flecha derecha"/>
          <p:cNvSpPr/>
          <p:nvPr/>
        </p:nvSpPr>
        <p:spPr>
          <a:xfrm rot="1244195">
            <a:off x="7241220" y="2222324"/>
            <a:ext cx="551355" cy="157270"/>
          </a:xfrm>
          <a:prstGeom prst="rightArrow">
            <a:avLst>
              <a:gd name="adj1" fmla="val 76602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arrodonit 13"/>
          <p:cNvSpPr/>
          <p:nvPr/>
        </p:nvSpPr>
        <p:spPr>
          <a:xfrm>
            <a:off x="5603972" y="4207391"/>
            <a:ext cx="3126184" cy="1545591"/>
          </a:xfrm>
          <a:prstGeom prst="roundRect">
            <a:avLst/>
          </a:prstGeom>
          <a:solidFill>
            <a:srgbClr val="0563C1"/>
          </a:solidFill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5731987" y="4441578"/>
            <a:ext cx="299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Es </a:t>
            </a:r>
            <a:r>
              <a:rPr lang="ca-ES" sz="1600" dirty="0" err="1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necesario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ca-ES" sz="1600" dirty="0" err="1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identificarse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, </a:t>
            </a:r>
            <a:r>
              <a:rPr lang="ca-ES" sz="1600" dirty="0" err="1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primero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, para </a:t>
            </a:r>
            <a:r>
              <a:rPr lang="ca-ES" sz="1600" dirty="0" err="1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conseguir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 los </a:t>
            </a:r>
            <a:r>
              <a:rPr lang="ca-ES" sz="1600" dirty="0" err="1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resultados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ca-ES" sz="1600" dirty="0" err="1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completos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 y para </a:t>
            </a:r>
            <a:r>
              <a:rPr lang="ca-ES" sz="1600" dirty="0" err="1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solicitar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ca-ES" sz="1600" dirty="0" err="1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ejemplares</a:t>
            </a:r>
            <a:r>
              <a:rPr lang="ca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10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1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3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69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30" y="1321904"/>
            <a:ext cx="7334873" cy="51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7864" y="919263"/>
            <a:ext cx="4090864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: 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búsqueda rápida</a:t>
            </a:r>
            <a:br>
              <a:rPr lang="ca-ES" altLang="ca-ES" sz="2000" b="1" dirty="0">
                <a:latin typeface="Verdana" panose="020B0604030504040204" pitchFamily="34" charset="0"/>
              </a:rPr>
            </a:b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16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5779" y="3647087"/>
            <a:ext cx="682811" cy="384081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74070">
            <a:off x="4388776" y="2834981"/>
            <a:ext cx="682811" cy="384081"/>
          </a:xfrm>
          <a:prstGeom prst="rect">
            <a:avLst/>
          </a:prstGeom>
        </p:spPr>
      </p:pic>
      <p:sp>
        <p:nvSpPr>
          <p:cNvPr id="8" name="Rectangle arrodonit 7"/>
          <p:cNvSpPr/>
          <p:nvPr/>
        </p:nvSpPr>
        <p:spPr>
          <a:xfrm>
            <a:off x="7444652" y="4552485"/>
            <a:ext cx="1524546" cy="1028040"/>
          </a:xfrm>
          <a:prstGeom prst="roundRect">
            <a:avLst/>
          </a:prstGeom>
          <a:solidFill>
            <a:srgbClr val="0563C1"/>
          </a:solidFill>
          <a:ln>
            <a:solidFill>
              <a:srgbClr val="056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7543284" y="4651006"/>
            <a:ext cx="142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Podéis perfilar los resultados </a:t>
            </a:r>
          </a:p>
        </p:txBody>
      </p:sp>
      <p:grpSp>
        <p:nvGrpSpPr>
          <p:cNvPr id="10" name="Grupo 22">
            <a:extLst>
              <a:ext uri="{FF2B5EF4-FFF2-40B4-BE49-F238E27FC236}">
                <a16:creationId xmlns:a16="http://schemas.microsoft.com/office/drawing/2014/main" id="{CBB614D1-C825-4952-AF50-74EA7E811D71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1" name="Rectángulo 23">
              <a:extLst>
                <a:ext uri="{FF2B5EF4-FFF2-40B4-BE49-F238E27FC236}">
                  <a16:creationId xmlns:a16="http://schemas.microsoft.com/office/drawing/2014/main" id="{57A8A6A2-3BA1-4CA4-8CC1-F9911D933A1B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56F68C6-1E02-4D19-8419-5F94DBFCF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3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81FDD784-ABD8-4CEB-B24C-0A768D26B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6465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16766-CF07-4F45-9390-26596A532869}" type="slidenum">
              <a:rPr lang="ca-ES" altLang="en-US" smtClean="0">
                <a:solidFill>
                  <a:srgbClr val="898989"/>
                </a:solidFill>
              </a:rPr>
              <a:pPr/>
              <a:t>17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76962" y="1001227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¿Dónde está el documento?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(I)</a:t>
            </a:r>
          </a:p>
        </p:txBody>
      </p:sp>
      <p:pic>
        <p:nvPicPr>
          <p:cNvPr id="3584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115" y="1673217"/>
            <a:ext cx="7227651" cy="406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22">
            <a:extLst>
              <a:ext uri="{FF2B5EF4-FFF2-40B4-BE49-F238E27FC236}">
                <a16:creationId xmlns:a16="http://schemas.microsoft.com/office/drawing/2014/main" id="{997F0D4C-DBF8-4B2A-A60B-4B120604AB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B3952982-90DE-421D-984C-B086E6B490A7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D65A1C1-FF4D-4BEE-96C1-74E1DC13A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75AA044B-BD0F-4945-84DE-98A07EB35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5362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DBDB847B-F0D6-4189-963A-3C3E4F3F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9" y="1391968"/>
            <a:ext cx="7885601" cy="4263108"/>
          </a:xfrm>
          <a:prstGeom prst="rect">
            <a:avLst/>
          </a:prstGeom>
        </p:spPr>
      </p:pic>
      <p:sp>
        <p:nvSpPr>
          <p:cNvPr id="378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701E1D-A4F8-4E0E-A91F-C93ABFE0A4A7}" type="slidenum">
              <a:rPr lang="ca-ES" altLang="en-US" smtClean="0">
                <a:solidFill>
                  <a:srgbClr val="898989"/>
                </a:solidFill>
              </a:rPr>
              <a:pPr/>
              <a:t>18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68313" y="889671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¿Dónde está el documento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? (II)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41109505-4DD6-47EF-940D-B9E00C93A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92" y="4542054"/>
            <a:ext cx="3355759" cy="1643878"/>
          </a:xfrm>
          <a:prstGeom prst="rect">
            <a:avLst/>
          </a:prstGeom>
          <a:ln>
            <a:solidFill>
              <a:srgbClr val="0563C1"/>
            </a:solidFill>
          </a:ln>
        </p:spPr>
      </p:pic>
      <p:sp>
        <p:nvSpPr>
          <p:cNvPr id="11" name="Rectangle arrodonit 10"/>
          <p:cNvSpPr/>
          <p:nvPr/>
        </p:nvSpPr>
        <p:spPr>
          <a:xfrm>
            <a:off x="5228948" y="4918229"/>
            <a:ext cx="1411565" cy="213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Rectangle arrodonit 2"/>
          <p:cNvSpPr/>
          <p:nvPr/>
        </p:nvSpPr>
        <p:spPr>
          <a:xfrm>
            <a:off x="7581660" y="5291090"/>
            <a:ext cx="880990" cy="2104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4" name="Connector de fletxa recta 13">
            <a:extLst>
              <a:ext uri="{FF2B5EF4-FFF2-40B4-BE49-F238E27FC236}">
                <a16:creationId xmlns:a16="http://schemas.microsoft.com/office/drawing/2014/main" id="{68250D0E-1A87-4EB2-8293-51BA69C87F0B}"/>
              </a:ext>
            </a:extLst>
          </p:cNvPr>
          <p:cNvCxnSpPr/>
          <p:nvPr/>
        </p:nvCxnSpPr>
        <p:spPr>
          <a:xfrm flipV="1">
            <a:off x="4039340" y="5193437"/>
            <a:ext cx="1296059" cy="46163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22">
            <a:extLst>
              <a:ext uri="{FF2B5EF4-FFF2-40B4-BE49-F238E27FC236}">
                <a16:creationId xmlns:a16="http://schemas.microsoft.com/office/drawing/2014/main" id="{E73FB174-D601-48D1-BF63-BDD4521971A5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9" name="Rectángulo 23">
              <a:extLst>
                <a:ext uri="{FF2B5EF4-FFF2-40B4-BE49-F238E27FC236}">
                  <a16:creationId xmlns:a16="http://schemas.microsoft.com/office/drawing/2014/main" id="{06348273-6B9F-4744-8AD9-BC4207063458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9D202A18-3CEC-4CA1-9E94-14FF0A8AB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0A4F7871-13D2-4BEC-919C-316FE274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3115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0A5F8D-8DFD-46DB-B946-54BBA8B12903}" type="slidenum">
              <a:rPr lang="ca-ES" altLang="en-US" smtClean="0">
                <a:solidFill>
                  <a:srgbClr val="898989"/>
                </a:solidFill>
              </a:rPr>
              <a:pPr/>
              <a:t>19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496306" y="96236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Cercabib: 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búsqueda avanzada</a:t>
            </a:r>
          </a:p>
        </p:txBody>
      </p:sp>
      <p:pic>
        <p:nvPicPr>
          <p:cNvPr id="389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15" y="1887166"/>
            <a:ext cx="7376159" cy="437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1 CuadroTexto"/>
          <p:cNvSpPr txBox="1">
            <a:spLocks noChangeArrowheads="1"/>
          </p:cNvSpPr>
          <p:nvPr/>
        </p:nvSpPr>
        <p:spPr bwMode="auto">
          <a:xfrm>
            <a:off x="734431" y="1431925"/>
            <a:ext cx="65047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600" dirty="0">
                <a:latin typeface="Verdana" panose="020B0604030504040204" pitchFamily="34" charset="0"/>
              </a:rPr>
              <a:t>Permite combinar más de un campo de búsqueda y limitarla</a:t>
            </a: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83547893-9C90-44F2-98CB-1888B0EF4E74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08D101D9-0B3F-48FD-A5FE-8DAC77606366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55FB8FD-DE9B-4259-A908-A7F8C62B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6E517B18-FF29-404E-B85D-385765664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97AD82-BA87-4C7D-A04B-8568B3F1B026}" type="slidenum">
              <a:rPr lang="es-ES" altLang="en-US" smtClean="0">
                <a:solidFill>
                  <a:srgbClr val="898989"/>
                </a:solidFill>
              </a:rPr>
              <a:pPr/>
              <a:t>2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1507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8766" y="1026831"/>
            <a:ext cx="341854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¿De qué hablaremos?</a:t>
            </a:r>
          </a:p>
        </p:txBody>
      </p:sp>
      <p:sp>
        <p:nvSpPr>
          <p:cNvPr id="21508" name="Rectangle 1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779" y="1643438"/>
            <a:ext cx="3887788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 err="1">
                <a:latin typeface="Verdana" panose="020B0604030504040204" pitchFamily="34" charset="0"/>
                <a:hlinkClick r:id="rId3" action="ppaction://hlinksldjump"/>
              </a:rPr>
              <a:t>Objetivo</a:t>
            </a:r>
            <a:r>
              <a:rPr lang="ca-ES" altLang="ca-ES" sz="1600" dirty="0">
                <a:latin typeface="Verdana" panose="020B0604030504040204" pitchFamily="34" charset="0"/>
                <a:hlinkClick r:id="rId3" action="ppaction://hlinksldjump"/>
              </a:rPr>
              <a:t> de la </a:t>
            </a:r>
            <a:r>
              <a:rPr lang="ca-ES" altLang="ca-ES" sz="1600" dirty="0" err="1">
                <a:latin typeface="Verdana" panose="020B0604030504040204" pitchFamily="34" charset="0"/>
                <a:hlinkClick r:id="rId3" action="ppaction://hlinksldjump"/>
              </a:rPr>
              <a:t>sesión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4" action="ppaction://hlinksldjump"/>
              </a:rPr>
              <a:t>¿Qué es el CRAI UB?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5" action="ppaction://hlinksldjump"/>
              </a:rPr>
              <a:t>¡Iníciate en el CRAI!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6" action="ppaction://hlinksldjump"/>
              </a:rPr>
              <a:t>¿Dónde estamos y cuándo podéis venir?  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7" action="ppaction://hlinksldjump"/>
              </a:rPr>
              <a:t>Plano de la Biblioteca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8" action="ppaction://hlinksldjump"/>
              </a:rPr>
              <a:t>Equipamientos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9" action="ppaction://hlinksldjump"/>
              </a:rPr>
              <a:t>El fondo: libros, revistas, etc.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10" action="ppaction://hlinksldjump"/>
              </a:rPr>
              <a:t>Búsqueda de información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 err="1">
                <a:latin typeface="Verdana" panose="020B0604030504040204" pitchFamily="34" charset="0"/>
                <a:hlinkClick r:id="rId11" action="ppaction://hlinksldjump"/>
              </a:rPr>
              <a:t>Cercabib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12" action="ppaction://hlinksldjump"/>
              </a:rPr>
              <a:t>¿Cómo solicitar libros en préstamo?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13" action="ppaction://hlinksldjump"/>
              </a:rPr>
              <a:t>Servicio de préstamo de documentos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  <a:hlinkClick r:id="rId14" action="ppaction://hlinksldjump"/>
              </a:rPr>
              <a:t>Uso de salas de trabajo y préstamo de portátiles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5" action="ppaction://hlinksldjump"/>
              </a:rPr>
              <a:t>¿Qué tienes en préstamo? </a:t>
            </a:r>
            <a:r>
              <a:rPr lang="es-ES" altLang="ca-ES" sz="1600" i="1" dirty="0">
                <a:solidFill>
                  <a:srgbClr val="000000"/>
                </a:solidFill>
                <a:latin typeface="Verdana" panose="020B0604030504040204" pitchFamily="34" charset="0"/>
                <a:hlinkClick r:id="rId15" action="ppaction://hlinksldjump"/>
              </a:rPr>
              <a:t>Mi cuenta</a:t>
            </a:r>
            <a:endParaRPr lang="es-ES" altLang="ca-ES" sz="16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s-ES" altLang="ca-ES" sz="1600" dirty="0">
              <a:latin typeface="Verdana" panose="020B0604030504040204" pitchFamily="34" charset="0"/>
            </a:endParaRPr>
          </a:p>
        </p:txBody>
      </p:sp>
      <p:sp>
        <p:nvSpPr>
          <p:cNvPr id="21509" name="Rectangle 18"/>
          <p:cNvSpPr txBox="1">
            <a:spLocks noChangeArrowheads="1"/>
          </p:cNvSpPr>
          <p:nvPr/>
        </p:nvSpPr>
        <p:spPr bwMode="auto">
          <a:xfrm>
            <a:off x="4708881" y="1643438"/>
            <a:ext cx="3969451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6" action="ppaction://hlinksldjump"/>
              </a:rPr>
              <a:t>Servicio de préstamo consorciado (PUC)</a:t>
            </a: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7" action="ppaction://hlinksldjump"/>
              </a:rPr>
              <a:t>Préstamo interbibliotecario</a:t>
            </a:r>
            <a:endParaRPr lang="es-ES" altLang="ca-ES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8" action="ppaction://hlinksldjump"/>
              </a:rPr>
              <a:t>Acceso a los recursos electrónicos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19" action="ppaction://hlinksldjump"/>
              </a:rPr>
              <a:t>Campus Virtual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 err="1">
                <a:solidFill>
                  <a:srgbClr val="000000"/>
                </a:solidFill>
                <a:latin typeface="Verdana" panose="020B0604030504040204" pitchFamily="34" charset="0"/>
                <a:hlinkClick r:id="rId20" action="ppaction://hlinksldjump"/>
              </a:rPr>
              <a:t>Info</a:t>
            </a: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0" action="ppaction://hlinksldjump"/>
              </a:rPr>
              <a:t> Bellas Artes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1" action="ppaction://hlinksldjump"/>
              </a:rPr>
              <a:t>Recursos de información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2" action="ppaction://hlinksldjump"/>
              </a:rPr>
              <a:t>Códigos y contraseñas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3" action="ppaction://hlinksldjump"/>
              </a:rPr>
              <a:t>Servicio de atención a usuarios (SAU)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4" action="ppaction://hlinksldjump"/>
              </a:rPr>
              <a:t>Formación de usuarios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5" action="ppaction://hlinksldjump"/>
              </a:rPr>
              <a:t>Fondos y colecciones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6" action="ppaction://hlinksldjump"/>
              </a:rPr>
              <a:t>Wifi y acceso a los ordenadores</a:t>
            </a:r>
            <a:b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6" action="ppaction://hlinksldjump"/>
              </a:rPr>
            </a:b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6" action="ppaction://hlinksldjump"/>
              </a:rPr>
              <a:t>de la Facultad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7" action="ppaction://hlinksldjump"/>
              </a:rPr>
              <a:t>¡Síguenos en las redes sociales </a:t>
            </a:r>
            <a:b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7" action="ppaction://hlinksldjump"/>
              </a:rPr>
            </a:b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7" action="ppaction://hlinksldjump"/>
              </a:rPr>
              <a:t>y en las exposiciones virtuales!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s-ES" altLang="ca-ES" sz="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8" action="ppaction://hlinksldjump"/>
              </a:rPr>
              <a:t>Y si todavía tienes dudas... </a:t>
            </a:r>
            <a:endParaRPr lang="es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266E95ED-860F-4919-A24B-D9435FF080E4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3DBED002-C6F7-4925-96D3-A4C202001E7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92A6763-62EF-4BA3-8E1C-9F806AED5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09D0CED6-94A2-4D9D-9694-DC38AC128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5937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57377" y="1797294"/>
            <a:ext cx="6789818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ct val="100000"/>
              </a:spcBef>
              <a:buClr>
                <a:schemeClr val="tx1"/>
              </a:buClr>
              <a:buSzPct val="75000"/>
              <a:buNone/>
            </a:pPr>
            <a:r>
              <a:rPr lang="ca-ES" altLang="ca-ES" sz="2000" dirty="0" err="1">
                <a:latin typeface="Verdana" panose="020B0604030504040204" pitchFamily="34" charset="0"/>
              </a:rPr>
              <a:t>Sólo</a:t>
            </a:r>
            <a:r>
              <a:rPr lang="ca-ES" altLang="ca-ES" sz="2000" dirty="0">
                <a:latin typeface="Verdana" panose="020B0604030504040204" pitchFamily="34" charset="0"/>
              </a:rPr>
              <a:t> </a:t>
            </a:r>
            <a:r>
              <a:rPr lang="ca-ES" altLang="ca-ES" sz="2000" dirty="0" err="1">
                <a:latin typeface="Verdana" panose="020B0604030504040204" pitchFamily="34" charset="0"/>
              </a:rPr>
              <a:t>necesitáis</a:t>
            </a:r>
            <a:r>
              <a:rPr lang="ca-ES" altLang="ca-ES" sz="2000" dirty="0">
                <a:latin typeface="Verdana" panose="020B0604030504040204" pitchFamily="34" charset="0"/>
              </a:rPr>
              <a:t> el </a:t>
            </a:r>
            <a:r>
              <a:rPr lang="ca-ES" altLang="ca-ES" sz="20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carnet digital de la UB</a:t>
            </a:r>
            <a:r>
              <a:rPr lang="ca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br>
              <a:rPr lang="ca-ES" altLang="ca-ES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endParaRPr lang="ca-ES" alt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99448-F44A-449F-A187-61DE68913ADF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0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3578" y="1091416"/>
            <a:ext cx="835183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Cómo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solicitar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libros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en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préstamo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89304" y="3386693"/>
            <a:ext cx="41781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Carnet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digital disponible </a:t>
            </a:r>
            <a:r>
              <a:rPr kumimoji="0" lang="ca-E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desde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la</a:t>
            </a:r>
            <a:r>
              <a:rPr kumimoji="0" lang="ca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a-E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app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a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hlinkClick r:id="rId4"/>
              </a:rPr>
              <a:t>SocUB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(en </a:t>
            </a:r>
            <a:r>
              <a:rPr kumimoji="0" lang="ca-E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catalán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16" y="3006445"/>
            <a:ext cx="925088" cy="1804209"/>
          </a:xfrm>
          <a:prstGeom prst="rect">
            <a:avLst/>
          </a:prstGeom>
        </p:spPr>
      </p:pic>
      <p:grpSp>
        <p:nvGrpSpPr>
          <p:cNvPr id="13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2" name="7 Flecha derecha">
            <a:extLst>
              <a:ext uri="{FF2B5EF4-FFF2-40B4-BE49-F238E27FC236}">
                <a16:creationId xmlns:a16="http://schemas.microsoft.com/office/drawing/2014/main" id="{36302665-A654-418E-BB5E-27C3176F2358}"/>
              </a:ext>
            </a:extLst>
          </p:cNvPr>
          <p:cNvSpPr/>
          <p:nvPr/>
        </p:nvSpPr>
        <p:spPr>
          <a:xfrm rot="1883376">
            <a:off x="1252974" y="2693261"/>
            <a:ext cx="1154932" cy="358545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54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B35877-83D8-4E1C-8A52-9016EED56054}" type="slidenum">
              <a:rPr lang="es-ES" altLang="en-US" smtClean="0">
                <a:solidFill>
                  <a:srgbClr val="898989"/>
                </a:solidFill>
              </a:rPr>
              <a:pPr/>
              <a:t>21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0098" y="1001084"/>
            <a:ext cx="656650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servicio de préstamo de documentos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(I)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20098" y="1343783"/>
            <a:ext cx="7901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https://crai.ub.edu/es/que-ofrece-el-crai/prestamo/prestamo-prestamoUB</a:t>
            </a: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557422" y="1659849"/>
            <a:ext cx="8351837" cy="4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s-ES" altLang="es-ES" sz="800" dirty="0">
              <a:latin typeface="Verdana" panose="020B0604030504040204" pitchFamily="34" charset="0"/>
            </a:endParaRPr>
          </a:p>
          <a:p>
            <a:pPr algn="just"/>
            <a:r>
              <a:rPr lang="es-ES" altLang="es-ES" sz="1700" dirty="0">
                <a:latin typeface="Verdana" panose="020B0604030504040204" pitchFamily="34" charset="0"/>
              </a:rPr>
              <a:t>El préstamo de documentos facilita la consulta de los fondos bibliográficos del CRAI fuera de sus recintos por un periodo de tiempo determinado.</a:t>
            </a:r>
          </a:p>
          <a:p>
            <a:pPr algn="just"/>
            <a:endParaRPr lang="es-ES" altLang="es-ES" sz="1700" dirty="0">
              <a:latin typeface="Verdana" panose="020B0604030504040204" pitchFamily="34" charset="0"/>
            </a:endParaRPr>
          </a:p>
          <a:p>
            <a:pPr algn="just"/>
            <a:r>
              <a:rPr lang="es-ES" altLang="es-ES" sz="1700" dirty="0">
                <a:latin typeface="Verdana" panose="020B0604030504040204" pitchFamily="34" charset="0"/>
              </a:rPr>
              <a:t>Es imprescindible disponer del </a:t>
            </a:r>
            <a:r>
              <a:rPr lang="es-ES" altLang="es-ES" sz="1700" b="1" dirty="0">
                <a:latin typeface="Verdana" panose="020B0604030504040204" pitchFamily="34" charset="0"/>
              </a:rPr>
              <a:t>carnet de la UB </a:t>
            </a:r>
            <a:r>
              <a:rPr lang="es-ES" altLang="es-ES" sz="1700" dirty="0">
                <a:latin typeface="Verdana" panose="020B0604030504040204" pitchFamily="34" charset="0"/>
              </a:rPr>
              <a:t>o de otro </a:t>
            </a:r>
            <a:r>
              <a:rPr lang="es-ES" altLang="es-ES" sz="1700" b="1" dirty="0">
                <a:latin typeface="Verdana" panose="020B0604030504040204" pitchFamily="34" charset="0"/>
              </a:rPr>
              <a:t>documento identificador</a:t>
            </a:r>
            <a:r>
              <a:rPr lang="es-ES" altLang="es-ES" sz="1700" dirty="0">
                <a:latin typeface="Verdana" panose="020B0604030504040204" pitchFamily="34" charset="0"/>
              </a:rPr>
              <a:t> que acredite el derecho a préstamo.</a:t>
            </a:r>
          </a:p>
          <a:p>
            <a:pPr algn="just"/>
            <a:endParaRPr lang="es-ES" altLang="es-ES" sz="1200" dirty="0">
              <a:latin typeface="Verdana" panose="020B0604030504040204" pitchFamily="34" charset="0"/>
            </a:endParaRPr>
          </a:p>
          <a:p>
            <a:pPr algn="just"/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Reglamento del servicio de préstamo</a:t>
            </a: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700" dirty="0">
                <a:latin typeface="Verdana" panose="020B0604030504040204" pitchFamily="34" charset="0"/>
              </a:rPr>
              <a:t>(en catalán)</a:t>
            </a:r>
          </a:p>
          <a:p>
            <a:pPr algn="just"/>
            <a:endParaRPr lang="es-ES" altLang="es-ES" sz="12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700" dirty="0">
                <a:latin typeface="Verdana" panose="020B0604030504040204" pitchFamily="34" charset="0"/>
              </a:rPr>
              <a:t>Documentos excluidos de préstamo: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es-ES" altLang="es-ES" sz="1700" dirty="0">
                <a:latin typeface="Verdana" panose="020B0604030504040204" pitchFamily="34" charset="0"/>
              </a:rPr>
              <a:t>Revistas y obras de referencia (enciclopedias, diccionarios, etc.). Si están en línea, pueden consultarse desde fuera de la Universidad.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es-ES" altLang="es-ES" sz="1700" dirty="0">
                <a:latin typeface="Verdana" panose="020B0604030504040204" pitchFamily="34" charset="0"/>
              </a:rPr>
              <a:t>Fondo antiguo.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es-ES" altLang="es-ES" sz="1700" dirty="0">
                <a:latin typeface="Verdana" panose="020B0604030504040204" pitchFamily="34" charset="0"/>
              </a:rPr>
              <a:t>Libros identificados con un punto rojo o con la etiqueta </a:t>
            </a:r>
            <a:r>
              <a:rPr lang="es-ES" altLang="es-ES" sz="1700" i="1" dirty="0">
                <a:latin typeface="Verdana" panose="020B0604030504040204" pitchFamily="34" charset="0"/>
              </a:rPr>
              <a:t>Excluido de préstamo</a:t>
            </a:r>
            <a:r>
              <a:rPr lang="es-ES" altLang="es-ES" sz="1700" dirty="0">
                <a:latin typeface="Verdana" panose="020B0604030504040204" pitchFamily="34" charset="0"/>
              </a:rPr>
              <a:t>.</a:t>
            </a: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s-ES" altLang="es-ES" sz="1700" dirty="0">
                <a:latin typeface="Verdana" panose="020B0604030504040204" pitchFamily="34" charset="0"/>
              </a:rPr>
              <a:t> Bibliografía recomendada: </a:t>
            </a:r>
          </a:p>
          <a:p>
            <a:pPr lvl="1" algn="just">
              <a:spcBef>
                <a:spcPct val="20000"/>
              </a:spcBef>
              <a:buFont typeface="Verdana" panose="020B0604030504040204" pitchFamily="34" charset="0"/>
              <a:buChar char="―"/>
            </a:pPr>
            <a:r>
              <a:rPr lang="es-ES" altLang="es-ES" sz="1700" dirty="0">
                <a:latin typeface="Verdana" panose="020B0604030504040204" pitchFamily="34" charset="0"/>
              </a:rPr>
              <a:t>Préstamo de 10 días.</a:t>
            </a:r>
          </a:p>
          <a:p>
            <a:pPr lvl="1" algn="just">
              <a:spcBef>
                <a:spcPct val="20000"/>
              </a:spcBef>
              <a:buFont typeface="Verdana" panose="020B0604030504040204" pitchFamily="34" charset="0"/>
              <a:buChar char="―"/>
            </a:pPr>
            <a:r>
              <a:rPr lang="es-ES" altLang="es-ES" sz="1700" dirty="0">
                <a:latin typeface="Verdana" panose="020B0604030504040204" pitchFamily="34" charset="0"/>
              </a:rPr>
              <a:t>Reserva a través de </a:t>
            </a:r>
            <a:r>
              <a:rPr lang="es-ES" altLang="es-ES" sz="1700" b="1" i="1" dirty="0">
                <a:latin typeface="Verdana" panose="020B0604030504040204" pitchFamily="34" charset="0"/>
              </a:rPr>
              <a:t>Mi cuenta</a:t>
            </a:r>
            <a:r>
              <a:rPr lang="es-ES" altLang="es-ES" sz="1700" i="1" dirty="0">
                <a:latin typeface="Verdana" panose="020B0604030504040204" pitchFamily="34" charset="0"/>
              </a:rPr>
              <a:t>,</a:t>
            </a:r>
            <a:r>
              <a:rPr lang="es-ES" altLang="es-ES" sz="1700" dirty="0">
                <a:latin typeface="Verdana" panose="020B0604030504040204" pitchFamily="34" charset="0"/>
              </a:rPr>
              <a:t> o bien en los mostradores de préstamo de los CRAI bibliotecas. </a:t>
            </a:r>
          </a:p>
        </p:txBody>
      </p:sp>
      <p:grpSp>
        <p:nvGrpSpPr>
          <p:cNvPr id="6" name="Grupo 22">
            <a:extLst>
              <a:ext uri="{FF2B5EF4-FFF2-40B4-BE49-F238E27FC236}">
                <a16:creationId xmlns:a16="http://schemas.microsoft.com/office/drawing/2014/main" id="{C2C8ED19-FAA1-4A08-B916-84FF38C8315A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D4987B78-6BE8-4809-923C-17289B2C2995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4512665-31A3-45DB-96C1-6102AC970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B33FCF12-CD5D-4AEE-8AED-AFF1855D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8428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D69C7-FF1B-4868-A7D1-6EF043F99738}" type="slidenum">
              <a:rPr lang="es-E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02068" y="953273"/>
            <a:ext cx="662686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servicio de préstamo de documentos 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(II)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2068" y="1269102"/>
            <a:ext cx="7901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2"/>
              </a:rPr>
              <a:t>https://crai.ub.edu/es/que-ofrece-el-crai/prestamo/prestamo-prestamoUB</a:t>
            </a: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94599" y="5902261"/>
            <a:ext cx="8163962" cy="274637"/>
          </a:xfrm>
          <a:prstGeom prst="rect">
            <a:avLst/>
          </a:prstGeom>
          <a:solidFill>
            <a:srgbClr val="EAEFF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Préstamo de material audiovisual: 21 días</a:t>
            </a: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594599" y="6219732"/>
            <a:ext cx="8163962" cy="498598"/>
          </a:xfrm>
          <a:prstGeom prst="rect">
            <a:avLst/>
          </a:prstGeom>
          <a:noFill/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Bibliografía recomendada: 10 días</a:t>
            </a:r>
          </a:p>
          <a:p>
            <a:pPr algn="ctr">
              <a:spcBef>
                <a:spcPct val="20000"/>
              </a:spcBef>
            </a:pPr>
            <a:r>
              <a:rPr lang="es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Bibliografía recomendada de fin de semana (de viernes a lunes): 3 días</a:t>
            </a:r>
          </a:p>
        </p:txBody>
      </p:sp>
      <p:grpSp>
        <p:nvGrpSpPr>
          <p:cNvPr id="8" name="Grupo 22">
            <a:extLst>
              <a:ext uri="{FF2B5EF4-FFF2-40B4-BE49-F238E27FC236}">
                <a16:creationId xmlns:a16="http://schemas.microsoft.com/office/drawing/2014/main" id="{01B91071-E1C5-4BF1-9297-D5B9E16D304C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34A757B7-9D70-47A1-8706-6FB7E6F7FBF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B6188C36-CE1F-4476-BEC5-851256B6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2B698483-C5AD-4696-AF61-9493CA4C4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12" name="Imatge 11">
            <a:extLst>
              <a:ext uri="{FF2B5EF4-FFF2-40B4-BE49-F238E27FC236}">
                <a16:creationId xmlns:a16="http://schemas.microsoft.com/office/drawing/2014/main" id="{BF611D15-A10B-49B1-B730-643D2EF80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19" y="1612043"/>
            <a:ext cx="7565762" cy="43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5815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0DB78A-56C9-4AE1-B9CC-BD1577AA1795}" type="slidenum">
              <a:rPr lang="ca-ES" altLang="en-US" smtClean="0">
                <a:solidFill>
                  <a:srgbClr val="898989"/>
                </a:solidFill>
              </a:rPr>
              <a:pPr/>
              <a:t>23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5070267" y="4227781"/>
            <a:ext cx="1222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Historial</a:t>
            </a:r>
          </a:p>
        </p:txBody>
      </p:sp>
      <p:sp>
        <p:nvSpPr>
          <p:cNvPr id="88094" name="Rectangle 6"/>
          <p:cNvSpPr>
            <a:spLocks noChangeArrowheads="1"/>
          </p:cNvSpPr>
          <p:nvPr/>
        </p:nvSpPr>
        <p:spPr bwMode="auto">
          <a:xfrm>
            <a:off x="5098276" y="4581793"/>
            <a:ext cx="38354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Puedes ver la 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lista de los documentos 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has sacado en préstamo a lo largo de tus estudios en la UB en la pestaña </a:t>
            </a:r>
            <a:r>
              <a:rPr lang="es-ES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Préstamos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dentro de </a:t>
            </a:r>
            <a:r>
              <a:rPr lang="es-ES" altLang="ca-ES" sz="17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es-ES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8095" name="Rectangle 10"/>
          <p:cNvSpPr>
            <a:spLocks noChangeArrowheads="1"/>
          </p:cNvSpPr>
          <p:nvPr/>
        </p:nvSpPr>
        <p:spPr bwMode="auto">
          <a:xfrm>
            <a:off x="5070267" y="2342616"/>
            <a:ext cx="372722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permiten 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8 reservas 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simultáneas, que se pueden activar desde </a:t>
            </a:r>
            <a:r>
              <a:rPr lang="es-ES" altLang="ca-ES" sz="17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es-ES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desde los mostradores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5070267" y="2012535"/>
            <a:ext cx="129875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Reservas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502174" y="4573831"/>
            <a:ext cx="4390394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s-ES" altLang="ca-ES" sz="1700" dirty="0">
                <a:latin typeface="Verdana" panose="020B0604030504040204" pitchFamily="34" charset="0"/>
              </a:rPr>
              <a:t>No devolver a tiempo los documentos prestados comporta una suspensión del servicio, </a:t>
            </a:r>
            <a:r>
              <a:rPr lang="es-ES" altLang="ca-ES" sz="1700" b="1" dirty="0">
                <a:latin typeface="Verdana" panose="020B0604030504040204" pitchFamily="34" charset="0"/>
              </a:rPr>
              <a:t>según los días de retraso y el tipo de documento</a:t>
            </a:r>
            <a:r>
              <a:rPr lang="es-ES" altLang="ca-ES" sz="1700" dirty="0">
                <a:latin typeface="Verdana" panose="020B0604030504040204" pitchFamily="34" charset="0"/>
              </a:rPr>
              <a:t>:</a:t>
            </a:r>
          </a:p>
          <a:p>
            <a:r>
              <a:rPr lang="es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Préstamo normal y material audiovisual:</a:t>
            </a:r>
            <a:r>
              <a:rPr lang="es-ES" altLang="ca-ES" sz="1400" b="1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400" b="1" dirty="0">
                <a:latin typeface="Verdana" panose="020B0604030504040204" pitchFamily="34" charset="0"/>
              </a:rPr>
              <a:t>1 día</a:t>
            </a:r>
            <a:r>
              <a:rPr lang="es-ES" altLang="ca-ES" sz="1400" dirty="0">
                <a:latin typeface="Verdana" panose="020B0604030504040204" pitchFamily="34" charset="0"/>
              </a:rPr>
              <a:t> </a:t>
            </a:r>
          </a:p>
          <a:p>
            <a:r>
              <a:rPr lang="es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Préstamo de bibliografía recomendada:</a:t>
            </a:r>
            <a:r>
              <a:rPr lang="es-ES" altLang="ca-ES" sz="14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400" b="1" dirty="0">
                <a:latin typeface="Verdana" panose="020B0604030504040204" pitchFamily="34" charset="0"/>
              </a:rPr>
              <a:t>2 días</a:t>
            </a:r>
            <a:r>
              <a:rPr lang="es-ES" altLang="ca-ES" sz="1400" dirty="0">
                <a:latin typeface="Verdana" panose="020B0604030504040204" pitchFamily="34" charset="0"/>
              </a:rPr>
              <a:t> </a:t>
            </a:r>
          </a:p>
          <a:p>
            <a:r>
              <a:rPr lang="es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Préstamo de BR de fin de semana:</a:t>
            </a:r>
            <a:r>
              <a:rPr lang="es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400" b="1" dirty="0">
                <a:latin typeface="Verdana" panose="020B0604030504040204" pitchFamily="34" charset="0"/>
              </a:rPr>
              <a:t>3 días</a:t>
            </a: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542673" y="4234329"/>
            <a:ext cx="142218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Sanciones</a:t>
            </a:r>
          </a:p>
        </p:txBody>
      </p:sp>
      <p:sp>
        <p:nvSpPr>
          <p:cNvPr id="46089" name="Rectangle 5"/>
          <p:cNvSpPr>
            <a:spLocks noChangeArrowheads="1"/>
          </p:cNvSpPr>
          <p:nvPr/>
        </p:nvSpPr>
        <p:spPr bwMode="auto">
          <a:xfrm>
            <a:off x="530347" y="1946960"/>
            <a:ext cx="187102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Renovaciones</a:t>
            </a:r>
          </a:p>
        </p:txBody>
      </p:sp>
      <p:sp>
        <p:nvSpPr>
          <p:cNvPr id="88100" name="Rectangle 6"/>
          <p:cNvSpPr>
            <a:spLocks noChangeArrowheads="1"/>
          </p:cNvSpPr>
          <p:nvPr/>
        </p:nvSpPr>
        <p:spPr bwMode="auto">
          <a:xfrm>
            <a:off x="502174" y="2304177"/>
            <a:ext cx="4249738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Puedes renovar el préstamo de los documentos 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tantas veces como desees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siempre que el documento no haya sido reservado. Puedes solicitar la renovación en el 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mostrador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por 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teléfono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bien vía web, desde la opción </a:t>
            </a:r>
            <a:r>
              <a:rPr lang="es-ES" altLang="ca-ES" sz="17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altLang="ca-E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3945" y="1496344"/>
            <a:ext cx="7901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https://crai.ub.edu/es/que-ofrece-el-crai/prestamo/prestamo-prestamoUB</a:t>
            </a: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83945" y="1164299"/>
            <a:ext cx="730538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servicio de préstamo de documentos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(III)</a:t>
            </a:r>
          </a:p>
        </p:txBody>
      </p:sp>
      <p:grpSp>
        <p:nvGrpSpPr>
          <p:cNvPr id="13" name="Grupo 22">
            <a:extLst>
              <a:ext uri="{FF2B5EF4-FFF2-40B4-BE49-F238E27FC236}">
                <a16:creationId xmlns:a16="http://schemas.microsoft.com/office/drawing/2014/main" id="{8F934E4D-52A8-4688-BD86-E8390AEF9268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14" name="Rectángulo 23">
              <a:extLst>
                <a:ext uri="{FF2B5EF4-FFF2-40B4-BE49-F238E27FC236}">
                  <a16:creationId xmlns:a16="http://schemas.microsoft.com/office/drawing/2014/main" id="{E8DA22B0-1CD6-4FE3-8217-07D157E7DE7C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CE82DB7-3C3B-4C11-8CA3-AA1EC2520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EDCE1941-B2DC-4E4E-BEA2-0E070290E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4807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178AE1-5024-4255-8A52-FE51B1EF48E7}" type="slidenum">
              <a:rPr lang="es-ES" altLang="en-US" smtClean="0">
                <a:solidFill>
                  <a:srgbClr val="898989"/>
                </a:solidFill>
              </a:rPr>
              <a:pPr/>
              <a:t>24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4813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5475" y="1071321"/>
            <a:ext cx="738019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Préstamo con otras bibliotecas de la UB</a:t>
            </a:r>
          </a:p>
        </p:txBody>
      </p:sp>
      <p:sp>
        <p:nvSpPr>
          <p:cNvPr id="4813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813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813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25475" y="1744306"/>
            <a:ext cx="482441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necesitas un documento que está en </a:t>
            </a:r>
            <a:r>
              <a:rPr lang="es-ES" altLang="ca-E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 biblioteca</a:t>
            </a:r>
            <a:r>
              <a:rPr lang="es-E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UB puedes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just" eaLnBrk="1" hangingPunct="1">
              <a:defRPr/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s-ES" altLang="ca-ES" sz="1900" i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altLang="ca-ES" sz="19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" altLang="ca-ES" sz="1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900" b="1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s-ES" altLang="ca-E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a la biblioteca donde se encuentra</a:t>
            </a:r>
            <a:r>
              <a:rPr lang="es-E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formalizar el préstamo, </a:t>
            </a:r>
          </a:p>
          <a:p>
            <a:pPr algn="just" eaLnBrk="1" hangingPunct="1">
              <a:defRPr/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s-ES" altLang="ca-ES" sz="1900" i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s-ES" altLang="ca-ES" sz="19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" altLang="ca-ES" sz="1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solicitar en el mostrador de tu biblioteca </a:t>
            </a:r>
            <a:r>
              <a:rPr lang="es-ES" altLang="ca-E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te lo traigan</a:t>
            </a:r>
            <a:r>
              <a:rPr lang="es-E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Lo recibirás al cabo de 2 o 3 días,</a:t>
            </a:r>
          </a:p>
          <a:p>
            <a:pPr algn="just" eaLnBrk="1" hangingPunct="1">
              <a:defRPr/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s-ES" altLang="ca-ES" sz="19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c)</a:t>
            </a:r>
            <a:r>
              <a:rPr lang="es-ES" altLang="ca-ES" sz="1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pedirlo directamente desde </a:t>
            </a:r>
            <a:r>
              <a:rPr lang="es-ES" altLang="ca-ES" sz="19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ca-ES" altLang="ca-ES" sz="19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ca-ES" sz="1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ca-ES" altLang="ca-ES" sz="1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ca-ES" altLang="ca-ES" sz="1900" dirty="0">
              <a:solidFill>
                <a:prstClr val="black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2565" y="1871133"/>
            <a:ext cx="2057400" cy="3975736"/>
          </a:xfrm>
          <a:prstGeom prst="rect">
            <a:avLst/>
          </a:prstGeom>
        </p:spPr>
      </p:pic>
      <p:grpSp>
        <p:nvGrpSpPr>
          <p:cNvPr id="9" name="Grupo 22">
            <a:extLst>
              <a:ext uri="{FF2B5EF4-FFF2-40B4-BE49-F238E27FC236}">
                <a16:creationId xmlns:a16="http://schemas.microsoft.com/office/drawing/2014/main" id="{2838883E-DFEF-4A78-A4CD-B03C5862C500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10" name="Rectángulo 23">
              <a:extLst>
                <a:ext uri="{FF2B5EF4-FFF2-40B4-BE49-F238E27FC236}">
                  <a16:creationId xmlns:a16="http://schemas.microsoft.com/office/drawing/2014/main" id="{3FEED044-3D0E-4DC8-A351-F8E659BB2674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33F471A-42AA-4377-A29D-55FB84484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2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B24BA71D-C0F5-4E95-A568-40D6388E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3944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6510BE-FC2F-4A44-AB8E-6E41409CB194}" type="slidenum">
              <a:rPr lang="ca-ES" altLang="en-US" smtClean="0">
                <a:solidFill>
                  <a:srgbClr val="898989"/>
                </a:solidFill>
              </a:rPr>
              <a:pPr/>
              <a:t>25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4915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3075" y="983464"/>
            <a:ext cx="867727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Uso de salas de trabajo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https://crai.ub.edu/es/que-ofrece-el-crai/prestamo/prestamo-equipamientos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9155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6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7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501068" y="1685939"/>
            <a:ext cx="8218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ca-ES" sz="1600" dirty="0">
                <a:latin typeface="Verdana" panose="020B0604030504040204" pitchFamily="34" charset="0"/>
              </a:rPr>
              <a:t>Este servicio tiene por objeto facilitar el uso de las salas de trabajo de los CRAI bibliotecas para que puedas disfrutar de un espacio donde elaborar trabajos, individualmente o en grupo. Las reservas se efectúan desde el Cercabib y tienes que identificarte previamente.</a:t>
            </a:r>
          </a:p>
          <a:p>
            <a:pPr algn="just"/>
            <a:b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Normas de uso </a:t>
            </a:r>
            <a:r>
              <a:rPr lang="es-ES" altLang="ca-ES" sz="1600" dirty="0">
                <a:latin typeface="Verdana" panose="020B0604030504040204" pitchFamily="34" charset="0"/>
              </a:rPr>
              <a:t>(en catalán) </a:t>
            </a: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501068" y="3252600"/>
            <a:ext cx="867727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Préstamo de portátiles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https://crai.ub.edu/es/que-ofrece-el-crai/prestamo/prestamo-equipamientos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583617" y="4064001"/>
            <a:ext cx="81359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</a:rPr>
              <a:t>Los portátiles tienen instalado Windows.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</a:rPr>
              <a:t>Los portátiles se solicitan y se devuelven en el mostrador de préstamo.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</a:rPr>
              <a:t>Es necesario leer, firmar y rellenar correctamente </a:t>
            </a:r>
            <a:r>
              <a:rPr lang="es-ES" altLang="ca-ES" sz="1600" dirty="0">
                <a:solidFill>
                  <a:srgbClr val="0563C1"/>
                </a:solidFill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formulario de contrato de préstamo</a:t>
            </a:r>
            <a:r>
              <a:rPr lang="es-ES" altLang="ca-ES" sz="1600" dirty="0">
                <a:latin typeface="Verdana" panose="020B0604030504040204" pitchFamily="34" charset="0"/>
              </a:rPr>
              <a:t> (en catalán).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</a:rPr>
              <a:t>Los usuarios sancionados no pueden utilizar este servicio.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</a:rPr>
              <a:t>El periodo de préstamo es de 4 horas como máximo.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</a:rPr>
              <a:t>Los portátiles no se pueden reservar.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ca-ES" sz="1600" dirty="0">
                <a:latin typeface="Verdana" panose="020B0604030504040204" pitchFamily="34" charset="0"/>
              </a:rPr>
              <a:t>El uso de los portátiles está restringido al recinto de la Biblioteca.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0563C1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Normativa</a:t>
            </a:r>
            <a:r>
              <a:rPr lang="es-ES" altLang="ca-ES" sz="1600" dirty="0">
                <a:latin typeface="Verdana" panose="020B0604030504040204" pitchFamily="34" charset="0"/>
              </a:rPr>
              <a:t> (en catalán).</a:t>
            </a:r>
          </a:p>
          <a:p>
            <a:pPr marL="0" indent="0" algn="just"/>
            <a:endParaRPr lang="es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grpSp>
        <p:nvGrpSpPr>
          <p:cNvPr id="10" name="Grupo 22">
            <a:extLst>
              <a:ext uri="{FF2B5EF4-FFF2-40B4-BE49-F238E27FC236}">
                <a16:creationId xmlns:a16="http://schemas.microsoft.com/office/drawing/2014/main" id="{5FA5C91C-AAFE-423F-87C0-3E76ED632606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11" name="Rectángulo 23">
              <a:extLst>
                <a:ext uri="{FF2B5EF4-FFF2-40B4-BE49-F238E27FC236}">
                  <a16:creationId xmlns:a16="http://schemas.microsoft.com/office/drawing/2014/main" id="{761A9656-C9B9-4A15-9D2D-8E5A4419AFBE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4041B5E7-9915-4CE6-806F-79FD6536F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3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32C2F163-1CDA-4F9F-8FD5-84CFD4CC4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5453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9DDFE-0367-4966-BCF8-DC4692717881}" type="slidenum">
              <a:rPr lang="es-ES" altLang="en-US" smtClean="0">
                <a:solidFill>
                  <a:srgbClr val="898989"/>
                </a:solidFill>
              </a:rPr>
              <a:pPr/>
              <a:t>26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2056" y="928112"/>
            <a:ext cx="723122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Qué tienes en préstamo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? </a:t>
            </a:r>
            <a: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Mi </a:t>
            </a:r>
            <a:r>
              <a:rPr lang="ca-ES" altLang="ca-ES" sz="2000" b="1" i="1" dirty="0" err="1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cuenta</a:t>
            </a:r>
            <a: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  </a:t>
            </a:r>
            <a:b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2000" b="1" i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</a:rPr>
            </a:br>
            <a:br>
              <a:rPr lang="es-ES" altLang="es-ES" sz="2000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59994" y="1407265"/>
            <a:ext cx="27380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100000"/>
              </a:spcBef>
            </a:pPr>
            <a:r>
              <a:rPr lang="es-ES" altLang="es-ES" sz="1600" dirty="0">
                <a:latin typeface="Verdana" panose="020B0604030504040204" pitchFamily="34" charset="0"/>
              </a:rPr>
              <a:t>Este servicio te permite acceder a tu </a:t>
            </a:r>
            <a:r>
              <a:rPr lang="es-ES" altLang="es-ES" sz="1600" b="1" dirty="0">
                <a:latin typeface="Verdana" panose="020B0604030504040204" pitchFamily="34" charset="0"/>
              </a:rPr>
              <a:t>registro de usuario</a:t>
            </a:r>
            <a:r>
              <a:rPr lang="es-ES" altLang="es-ES" sz="1600" dirty="0">
                <a:latin typeface="Verdana" panose="020B0604030504040204" pitchFamily="34" charset="0"/>
              </a:rPr>
              <a:t> del CRAI. </a:t>
            </a:r>
          </a:p>
          <a:p>
            <a:pPr algn="just">
              <a:spcBef>
                <a:spcPct val="100000"/>
              </a:spcBef>
            </a:pPr>
            <a:r>
              <a:rPr lang="es-ES" altLang="es-ES" sz="1600" dirty="0">
                <a:latin typeface="Verdana" panose="020B0604030504040204" pitchFamily="34" charset="0"/>
              </a:rPr>
              <a:t>Una vez identificado, puedes ver y renovar tus préstamos, reservar documentos o crear listas de registros, entre otros servicios.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5395" y="4122000"/>
            <a:ext cx="2135924" cy="21582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upo 22">
            <a:extLst>
              <a:ext uri="{FF2B5EF4-FFF2-40B4-BE49-F238E27FC236}">
                <a16:creationId xmlns:a16="http://schemas.microsoft.com/office/drawing/2014/main" id="{0AAA5C87-587D-45A4-97C3-1E0F08FD7267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12" name="Rectángulo 23">
              <a:extLst>
                <a:ext uri="{FF2B5EF4-FFF2-40B4-BE49-F238E27FC236}">
                  <a16:creationId xmlns:a16="http://schemas.microsoft.com/office/drawing/2014/main" id="{970A49E7-B06B-4F5D-95BB-4DBA57F7D06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76D77D44-2894-4B8F-9BC1-FDFBD0A08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4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BB2CB25E-E133-4CBB-9D2A-3FF1545BE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15" name="Imatge 14">
            <a:extLst>
              <a:ext uri="{FF2B5EF4-FFF2-40B4-BE49-F238E27FC236}">
                <a16:creationId xmlns:a16="http://schemas.microsoft.com/office/drawing/2014/main" id="{11431B27-BE71-463A-9E27-1F2491BFE7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90" t="12157" r="27864" b="8102"/>
          <a:stretch/>
        </p:blipFill>
        <p:spPr>
          <a:xfrm>
            <a:off x="674998" y="1532170"/>
            <a:ext cx="4785320" cy="4717819"/>
          </a:xfrm>
          <a:prstGeom prst="rect">
            <a:avLst/>
          </a:prstGeom>
          <a:ln>
            <a:solidFill>
              <a:prstClr val="ltGray"/>
            </a:solidFill>
          </a:ln>
        </p:spPr>
      </p:pic>
      <p:sp>
        <p:nvSpPr>
          <p:cNvPr id="7" name="7 Flecha derecha"/>
          <p:cNvSpPr/>
          <p:nvPr/>
        </p:nvSpPr>
        <p:spPr>
          <a:xfrm rot="8169123">
            <a:off x="3878459" y="3435465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: cantonades arrodonides 1">
            <a:extLst>
              <a:ext uri="{FF2B5EF4-FFF2-40B4-BE49-F238E27FC236}">
                <a16:creationId xmlns:a16="http://schemas.microsoft.com/office/drawing/2014/main" id="{1027E677-6436-4A40-A577-D1CC5BE59A08}"/>
              </a:ext>
            </a:extLst>
          </p:cNvPr>
          <p:cNvSpPr/>
          <p:nvPr/>
        </p:nvSpPr>
        <p:spPr>
          <a:xfrm>
            <a:off x="1259027" y="4458070"/>
            <a:ext cx="420325" cy="47051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angle: cantonades arrodonides 16">
            <a:extLst>
              <a:ext uri="{FF2B5EF4-FFF2-40B4-BE49-F238E27FC236}">
                <a16:creationId xmlns:a16="http://schemas.microsoft.com/office/drawing/2014/main" id="{0EF16524-2E20-4C9E-A6C8-410269F7B7CA}"/>
              </a:ext>
            </a:extLst>
          </p:cNvPr>
          <p:cNvSpPr/>
          <p:nvPr/>
        </p:nvSpPr>
        <p:spPr>
          <a:xfrm>
            <a:off x="3719144" y="3869591"/>
            <a:ext cx="420325" cy="356179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5201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5884" y="1007514"/>
            <a:ext cx="8281988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Servicio de préstamo consorciado (PUC)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https://crai.ub.edu/es/que-ofrece-el-crai/prestamo/prestamo-puc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2229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CD85B-F6B6-4DDE-99B3-A5335D57E777}" type="slidenum">
              <a:rPr lang="ca-ES" altLang="en-US" smtClean="0">
                <a:solidFill>
                  <a:srgbClr val="898989"/>
                </a:solidFill>
              </a:rPr>
              <a:pPr/>
              <a:t>27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23558" name="4 Subtítulo"/>
          <p:cNvSpPr>
            <a:spLocks/>
          </p:cNvSpPr>
          <p:nvPr/>
        </p:nvSpPr>
        <p:spPr bwMode="auto">
          <a:xfrm>
            <a:off x="535884" y="1631516"/>
            <a:ext cx="6337300" cy="44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PUC es un servicio de préstamo consorciado 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gratuito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permite a los usuarios solicitar y tener en préstamo documentos de otra biblioteca del Consorcio de Servicios Universitarios de Cataluña (CSUC). 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es-ES" altLang="ca-E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se solicitan los documentos?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Presencialmente, en la biblioteca donde están depositados: 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</a:t>
            </a:r>
            <a:r>
              <a:rPr lang="es-ES" altLang="ca-ES" sz="17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Remotamente, a través de la interfaz del </a:t>
            </a:r>
            <a:r>
              <a:rPr lang="es-ES" altLang="ca-ES" sz="17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usando la búsqueda CCUC/PUC. </a:t>
            </a:r>
          </a:p>
          <a:p>
            <a:pPr algn="just" eaLnBrk="1" hangingPunct="1">
              <a:spcBef>
                <a:spcPct val="20000"/>
              </a:spcBef>
              <a:buFontTx/>
              <a:buAutoNum type="alphaLcParenR"/>
              <a:defRPr/>
            </a:pPr>
            <a:endParaRPr lang="es-ES" altLang="ca-ES" sz="1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ES" altLang="ca-E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¿Dónde se devuelven los documentos?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cualquiera de las bibliotecas del CRAI de la UB.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altLang="ca-ES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s-ES" altLang="ca-E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cualquiera de las bibliotecas de la institución            a la que pertenece el documento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52228" name="Agrupa 7"/>
          <p:cNvGrpSpPr>
            <a:grpSpLocks/>
          </p:cNvGrpSpPr>
          <p:nvPr/>
        </p:nvGrpSpPr>
        <p:grpSpPr bwMode="auto">
          <a:xfrm>
            <a:off x="7137237" y="1587071"/>
            <a:ext cx="1462088" cy="4359275"/>
            <a:chOff x="6715125" y="1289050"/>
            <a:chExt cx="2012950" cy="5072063"/>
          </a:xfrm>
        </p:grpSpPr>
        <p:pic>
          <p:nvPicPr>
            <p:cNvPr id="52230" name="Picture 14" descr="Logo UA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3" y="1289050"/>
              <a:ext cx="145415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16" descr="http://www.upf.edu/marca/_img/_marca/simbo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17960" r="15746" b="12088"/>
            <a:stretch>
              <a:fillRect/>
            </a:stretch>
          </p:blipFill>
          <p:spPr bwMode="auto">
            <a:xfrm>
              <a:off x="7942263" y="189865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8" descr="https://upload.wikimedia.org/wikipedia/ca/thumb/b/b5/Logo_upc.svg/1024px-Logo_upc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1987550"/>
              <a:ext cx="696912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20" descr="https://static.udg.edu/0/media/noticies/d384933b-f267-4b96-936e-9ac5777876d1_b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749550"/>
              <a:ext cx="8366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22" descr="https://upload.wikimedia.org/wikipedia/ca/thumb/4/48/Logo_UdL.svg/1280px-Logo_UdL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3" y="2935288"/>
              <a:ext cx="71755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24" descr="http://www.urv.cat/media/upload/arxius/logos/A-color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692525"/>
              <a:ext cx="908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30" descr="http://www.uoc.edu/portal/_resources/common/imatges/marca_UOC/marca_UOC_negre_paper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3925888"/>
              <a:ext cx="9572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32" descr="http://www.recercat.cat/bitstream/id/48588/?sequence=-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75" y="4662488"/>
              <a:ext cx="865188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36" descr="http://uvic-ucc.cat/sites/all/themes/zen/UVic1/logo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4802188"/>
              <a:ext cx="800100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38" descr="http://www.cccb.org/rcs_gene/Logo_Biblio_Cat_web_CCCB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97" t="18971" r="2097" b="24113"/>
            <a:stretch>
              <a:fillRect/>
            </a:stretch>
          </p:blipFill>
          <p:spPr bwMode="auto">
            <a:xfrm>
              <a:off x="7019925" y="5788025"/>
              <a:ext cx="1484313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o 22">
            <a:extLst>
              <a:ext uri="{FF2B5EF4-FFF2-40B4-BE49-F238E27FC236}">
                <a16:creationId xmlns:a16="http://schemas.microsoft.com/office/drawing/2014/main" id="{803DA636-3783-4F78-AE95-2CBD2ACE4181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17" name="Rectángulo 23">
              <a:extLst>
                <a:ext uri="{FF2B5EF4-FFF2-40B4-BE49-F238E27FC236}">
                  <a16:creationId xmlns:a16="http://schemas.microsoft.com/office/drawing/2014/main" id="{D145179E-B660-4995-B7F4-034FCE25D373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B92DB5B-BE2C-408B-A0E5-89FB31CA4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75C043EA-C794-4FC7-B729-3971F9ED3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9136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9013" y="1068331"/>
            <a:ext cx="7346691" cy="5909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PUC vía web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https://crai.ub.edu/es/que-ofrece-el-crai/prestamo/prestamo-puc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427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BA77CE-B271-4371-AE57-BFE703285D58}" type="slidenum">
              <a:rPr lang="ca-ES" altLang="en-US" smtClean="0">
                <a:solidFill>
                  <a:srgbClr val="898989"/>
                </a:solidFill>
              </a:rPr>
              <a:pPr/>
              <a:t>28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54275" name="4 Marcador de contenido"/>
          <p:cNvSpPr>
            <a:spLocks/>
          </p:cNvSpPr>
          <p:nvPr/>
        </p:nvSpPr>
        <p:spPr bwMode="auto">
          <a:xfrm>
            <a:off x="519013" y="1704588"/>
            <a:ext cx="8107729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52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s-ES" altLang="ca-ES" sz="1700" dirty="0">
                <a:latin typeface="Verdana" panose="020B0604030504040204" pitchFamily="34" charset="0"/>
              </a:rPr>
              <a:t>Requisitos: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es-ES" altLang="ca-ES" sz="1700" dirty="0">
                <a:latin typeface="Verdana" panose="020B0604030504040204" pitchFamily="34" charset="0"/>
              </a:rPr>
              <a:t>Tienes que estar </a:t>
            </a:r>
            <a:r>
              <a:rPr lang="es-ES" altLang="ca-ES" sz="1700" b="1" dirty="0">
                <a:latin typeface="Verdana" panose="020B0604030504040204" pitchFamily="34" charset="0"/>
              </a:rPr>
              <a:t>dado de alta </a:t>
            </a:r>
            <a:r>
              <a:rPr lang="es-ES" altLang="ca-ES" sz="1700" dirty="0">
                <a:latin typeface="Verdana" panose="020B0604030504040204" pitchFamily="34" charset="0"/>
              </a:rPr>
              <a:t>en la base de datos de usuarios de la biblioteca de tu institución.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es-ES" altLang="ca-ES" sz="1700" dirty="0">
                <a:latin typeface="Verdana" panose="020B0604030504040204" pitchFamily="34" charset="0"/>
              </a:rPr>
              <a:t>No puedes tener préstamos </a:t>
            </a:r>
            <a:r>
              <a:rPr lang="es-ES" altLang="ca-ES" sz="1700" b="1" dirty="0">
                <a:latin typeface="Verdana" panose="020B0604030504040204" pitchFamily="34" charset="0"/>
              </a:rPr>
              <a:t>vencidos</a:t>
            </a:r>
            <a:r>
              <a:rPr lang="es-ES" altLang="ca-ES" sz="1700" dirty="0">
                <a:latin typeface="Verdana" panose="020B0604030504040204" pitchFamily="34" charset="0"/>
              </a:rPr>
              <a:t> en tu institución.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Verdana" panose="020B0604030504040204" pitchFamily="34" charset="0"/>
              <a:buChar char="—"/>
            </a:pPr>
            <a:r>
              <a:rPr lang="es-ES" altLang="ca-ES" sz="1700" dirty="0">
                <a:latin typeface="Verdana" panose="020B0604030504040204" pitchFamily="34" charset="0"/>
              </a:rPr>
              <a:t>No puedes estar </a:t>
            </a:r>
            <a:r>
              <a:rPr lang="es-ES" altLang="ca-ES" sz="1700" b="1" dirty="0">
                <a:latin typeface="Verdana" panose="020B0604030504040204" pitchFamily="34" charset="0"/>
              </a:rPr>
              <a:t>bloqueado</a:t>
            </a:r>
            <a:r>
              <a:rPr lang="es-ES" altLang="ca-ES" sz="1700" dirty="0">
                <a:latin typeface="Verdana" panose="020B0604030504040204" pitchFamily="34" charset="0"/>
              </a:rPr>
              <a:t> en tu institución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es-ES" altLang="ca-ES" sz="1700" dirty="0">
                <a:latin typeface="Verdana" panose="020B0604030504040204" pitchFamily="34" charset="0"/>
              </a:rPr>
              <a:t>1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b="1" dirty="0">
                <a:latin typeface="Verdana" panose="020B0604030504040204" pitchFamily="34" charset="0"/>
              </a:rPr>
              <a:t>Conéctate </a:t>
            </a:r>
            <a:r>
              <a:rPr lang="es-ES" altLang="ca-ES" sz="1700" dirty="0">
                <a:latin typeface="Verdana" panose="020B0604030504040204" pitchFamily="34" charset="0"/>
              </a:rPr>
              <a:t>al </a:t>
            </a:r>
            <a:r>
              <a:rPr lang="es-ES" altLang="ca-ES" sz="1700" dirty="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Cercabib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es-ES" altLang="ca-ES" sz="1700" dirty="0">
                <a:latin typeface="Verdana" panose="020B0604030504040204" pitchFamily="34" charset="0"/>
              </a:rPr>
              <a:t>2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dirty="0">
                <a:latin typeface="Verdana" panose="020B0604030504040204" pitchFamily="34" charset="0"/>
              </a:rPr>
              <a:t>Busca el documento y despliega la opción CCUC/PUC para saber si está disponible. </a:t>
            </a:r>
            <a:r>
              <a:rPr lang="es-ES" altLang="ca-ES" sz="1700" dirty="0" err="1">
                <a:latin typeface="Verdana" panose="020B0604030504040204" pitchFamily="34" charset="0"/>
              </a:rPr>
              <a:t>Identíficate</a:t>
            </a:r>
            <a:r>
              <a:rPr lang="es-ES" altLang="ca-ES" sz="1700" dirty="0">
                <a:latin typeface="Verdana" panose="020B0604030504040204" pitchFamily="34" charset="0"/>
              </a:rPr>
              <a:t> para solicitarlo y elige dónde quieres recogerlo.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es-ES" altLang="ca-ES" sz="1700" dirty="0">
                <a:latin typeface="Verdana" panose="020B0604030504040204" pitchFamily="34" charset="0"/>
              </a:rPr>
              <a:t>3 Cuando el documento llegue a la biblioteca seleccionada, recibirás un </a:t>
            </a:r>
            <a:r>
              <a:rPr lang="es-ES" altLang="ca-ES" sz="1700" b="1" dirty="0">
                <a:latin typeface="Verdana" panose="020B0604030504040204" pitchFamily="34" charset="0"/>
              </a:rPr>
              <a:t>aviso</a:t>
            </a:r>
            <a:r>
              <a:rPr lang="es-ES" altLang="ca-ES" sz="1700" dirty="0">
                <a:latin typeface="Verdana" panose="020B0604030504040204" pitchFamily="34" charset="0"/>
              </a:rPr>
              <a:t> por </a:t>
            </a:r>
            <a:r>
              <a:rPr lang="es-ES" altLang="ca-ES" sz="1700" b="1" dirty="0">
                <a:latin typeface="Verdana" panose="020B0604030504040204" pitchFamily="34" charset="0"/>
              </a:rPr>
              <a:t>correo electrónico</a:t>
            </a:r>
            <a:r>
              <a:rPr lang="es-ES" altLang="ca-ES" sz="1700" dirty="0">
                <a:latin typeface="Verdana" panose="020B0604030504040204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prstClr val="black"/>
              </a:buClr>
            </a:pPr>
            <a:r>
              <a:rPr lang="es-ES" altLang="ca-ES" sz="1700" dirty="0">
                <a:latin typeface="Verdana" panose="020B0604030504040204" pitchFamily="34" charset="0"/>
              </a:rPr>
              <a:t>4 Puedes </a:t>
            </a:r>
            <a:r>
              <a:rPr lang="es-ES" altLang="ca-ES" sz="1700" b="1" dirty="0">
                <a:latin typeface="Verdana" panose="020B0604030504040204" pitchFamily="34" charset="0"/>
              </a:rPr>
              <a:t>devolver</a:t>
            </a:r>
            <a:r>
              <a:rPr lang="es-ES" altLang="ca-ES" sz="1700" dirty="0">
                <a:latin typeface="Verdana" panose="020B0604030504040204" pitchFamily="34" charset="0"/>
              </a:rPr>
              <a:t> el documento en cualquier biblioteca de tu institución o de la institución a la que pertenece.</a:t>
            </a:r>
          </a:p>
        </p:txBody>
      </p:sp>
      <p:grpSp>
        <p:nvGrpSpPr>
          <p:cNvPr id="5" name="Grupo 22">
            <a:extLst>
              <a:ext uri="{FF2B5EF4-FFF2-40B4-BE49-F238E27FC236}">
                <a16:creationId xmlns:a16="http://schemas.microsoft.com/office/drawing/2014/main" id="{32C5D318-8C3D-4352-9AD2-F10422219A8D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D6013ADF-E11D-4531-A231-F452E5316A54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7EF5202-48EC-4882-97F5-D7BB970C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5AB53C79-0A6F-4EFD-AC80-47D6BE664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80894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4031" y="1068331"/>
            <a:ext cx="8135937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Condiciones de préstamo del PUC</a:t>
            </a:r>
          </a:p>
        </p:txBody>
      </p:sp>
      <p:sp>
        <p:nvSpPr>
          <p:cNvPr id="5636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63E8E7-B058-4CEF-8238-F719ACEE8008}" type="slidenum">
              <a:rPr lang="ca-ES" altLang="en-US" smtClean="0">
                <a:solidFill>
                  <a:srgbClr val="898989"/>
                </a:solidFill>
              </a:rPr>
              <a:pPr/>
              <a:t>29</a:t>
            </a:fld>
            <a:endParaRPr lang="ca-ES" altLang="en-US">
              <a:solidFill>
                <a:srgbClr val="898989"/>
              </a:solidFill>
            </a:endParaRP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11421"/>
              </p:ext>
            </p:extLst>
          </p:nvPr>
        </p:nvGraphicFramePr>
        <p:xfrm>
          <a:off x="581025" y="1654172"/>
          <a:ext cx="7667625" cy="432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042">
                  <a:extLst>
                    <a:ext uri="{9D8B030D-6E8A-4147-A177-3AD203B41FA5}">
                      <a16:colId xmlns:a16="http://schemas.microsoft.com/office/drawing/2014/main" val="1495758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57751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6896452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04560716"/>
                    </a:ext>
                  </a:extLst>
                </a:gridCol>
              </a:tblGrid>
              <a:tr h="1110505"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Tipo de usuario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Número de documentos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Número de renovaciones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Días de préstamo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70359356"/>
                  </a:ext>
                </a:extLst>
              </a:tr>
              <a:tr h="3217022">
                <a:tc>
                  <a:txBody>
                    <a:bodyPr/>
                    <a:lstStyle/>
                    <a:p>
                      <a:endParaRPr lang="ca-ES" sz="160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s-ES" sz="160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Estudiantes de grado</a:t>
                      </a:r>
                    </a:p>
                    <a:p>
                      <a:r>
                        <a:rPr lang="es-ES" sz="160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 Alumni</a:t>
                      </a:r>
                      <a:r>
                        <a:rPr lang="es-ES" sz="16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UB autorizados</a:t>
                      </a:r>
                    </a:p>
                    <a:p>
                      <a:endParaRPr lang="es-ES" sz="1600" baseline="0" noProof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s-ES" sz="16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Estudiantes de postgrado, máster y doctorado</a:t>
                      </a:r>
                    </a:p>
                    <a:p>
                      <a:endParaRPr lang="es-ES" sz="1600" baseline="0" noProof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s-ES" sz="16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Personal docente</a:t>
                      </a:r>
                    </a:p>
                    <a:p>
                      <a:r>
                        <a:rPr lang="es-ES" sz="16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 investigador</a:t>
                      </a:r>
                    </a:p>
                    <a:p>
                      <a:endParaRPr lang="es-ES" sz="1600" baseline="0" noProof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s-ES" sz="16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Personal de administración</a:t>
                      </a:r>
                    </a:p>
                    <a:p>
                      <a:r>
                        <a:rPr lang="es-ES" sz="1600" baseline="0" noProof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 servicios</a:t>
                      </a:r>
                      <a:endParaRPr lang="es-ES" sz="1600" noProof="0" dirty="0">
                        <a:solidFill>
                          <a:srgbClr val="3366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a-ES" sz="1600" kern="1200" baseline="0" dirty="0">
                          <a:solidFill>
                            <a:srgbClr val="33669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3054177"/>
                  </a:ext>
                </a:extLst>
              </a:tr>
            </a:tbl>
          </a:graphicData>
        </a:graphic>
      </p:graphicFrame>
      <p:grpSp>
        <p:nvGrpSpPr>
          <p:cNvPr id="5" name="Grupo 22">
            <a:extLst>
              <a:ext uri="{FF2B5EF4-FFF2-40B4-BE49-F238E27FC236}">
                <a16:creationId xmlns:a16="http://schemas.microsoft.com/office/drawing/2014/main" id="{A02C936A-4B40-4AC4-BF59-1BBB603F917A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7C7C4E14-2238-48FB-B53F-E50FE2B8427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BEF1733-1386-4419-8E71-E03F0A692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64694E6-F187-4E7D-B55F-0C54CB81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0523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F9838BFF-758D-4212-9E29-931E63B93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7" t="12653" r="18155" b="5512"/>
          <a:stretch/>
        </p:blipFill>
        <p:spPr>
          <a:xfrm>
            <a:off x="5164266" y="3340252"/>
            <a:ext cx="2082762" cy="1479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527090-CCAC-45BD-AFEB-08E62F5731F6}" type="slidenum">
              <a:rPr lang="es-ES" altLang="en-US" smtClean="0">
                <a:solidFill>
                  <a:srgbClr val="898989"/>
                </a:solidFill>
              </a:rPr>
              <a:pPr/>
              <a:t>3</a:t>
            </a:fld>
            <a:endParaRPr lang="es-ES" altLang="en-US" dirty="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379" y="1963599"/>
            <a:ext cx="38462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  <a:buSzPct val="75000"/>
            </a:pP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Presentar el</a:t>
            </a:r>
          </a:p>
          <a:p>
            <a:pPr algn="ctr">
              <a:buClr>
                <a:schemeClr val="accent2"/>
              </a:buClr>
              <a:buSzPct val="75000"/>
            </a:pP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 Biblioteca de </a:t>
            </a:r>
            <a:r>
              <a:rPr lang="ca-ES" altLang="ca-ES" sz="16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Bellas</a:t>
            </a:r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Artes</a:t>
            </a:r>
          </a:p>
          <a:p>
            <a:pPr algn="ctr">
              <a:buClr>
                <a:schemeClr val="accent2"/>
              </a:buClr>
              <a:buSzPct val="75000"/>
            </a:pPr>
            <a:endParaRPr lang="ca-ES" altLang="ca-ES" sz="8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Clr>
                <a:schemeClr val="accent2"/>
              </a:buClr>
              <a:buSzPct val="75000"/>
            </a:pP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https://crai.ub.edu/es/conoce-el-crai/bibliotecas/biblioteca-bellas-artes</a:t>
            </a:r>
            <a:endParaRPr lang="ca-ES" alt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572001" y="2193317"/>
            <a:ext cx="444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los recursos y </a:t>
            </a:r>
            <a:r>
              <a:rPr lang="ca-ES" altLang="ca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</a:t>
            </a:r>
            <a:r>
              <a:rPr lang="ca-ES" altLang="ca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</a:t>
            </a:r>
          </a:p>
          <a:p>
            <a:pPr algn="ctr"/>
            <a:r>
              <a:rPr lang="ca-ES" altLang="ca-ES" sz="16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 de la UB</a:t>
            </a:r>
          </a:p>
          <a:p>
            <a:pPr algn="ctr"/>
            <a:endParaRPr lang="ca-ES" altLang="ca-ES" sz="8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https://crai.ub.edu/es</a:t>
            </a:r>
            <a:endParaRPr lang="ca-ES" altLang="ca-ES" sz="1600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Agrupa 1"/>
          <p:cNvGrpSpPr/>
          <p:nvPr/>
        </p:nvGrpSpPr>
        <p:grpSpPr>
          <a:xfrm>
            <a:off x="755587" y="3473423"/>
            <a:ext cx="3364092" cy="2882928"/>
            <a:chOff x="780789" y="3154738"/>
            <a:chExt cx="3364092" cy="2882928"/>
          </a:xfrm>
        </p:grpSpPr>
        <p:pic>
          <p:nvPicPr>
            <p:cNvPr id="1028" name="Picture 4" descr="Fachada del CRAI Biblioteca de Bellas Art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57" y="3896391"/>
              <a:ext cx="1374724" cy="168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t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789" y="3154738"/>
              <a:ext cx="1976182" cy="1743346"/>
            </a:xfrm>
            <a:prstGeom prst="rect">
              <a:avLst/>
            </a:prstGeom>
          </p:spPr>
        </p:pic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3010" y="4501385"/>
              <a:ext cx="1690950" cy="153628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8" name="Rectangle 13">
            <a:extLst>
              <a:ext uri="{FF2B5EF4-FFF2-40B4-BE49-F238E27FC236}">
                <a16:creationId xmlns:a16="http://schemas.microsoft.com/office/drawing/2014/main" id="{A36153E7-B28D-4C32-AF7C-BF813A3E7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271899"/>
            <a:ext cx="4443984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El objetivo de esta sesión es: </a:t>
            </a:r>
            <a:endParaRPr lang="es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DB44F181-FA8D-49E8-B37F-1A80CE8900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4145" y="3994423"/>
            <a:ext cx="2025305" cy="13327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A265D2C3-B90F-4384-93F0-01CFB6E02E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4266" y="4962031"/>
            <a:ext cx="2420017" cy="1394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490187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BB8590-CFFE-4032-B282-50D00CEFD67C}" type="slidenum">
              <a:rPr lang="ca-ES" altLang="en-US" smtClean="0">
                <a:solidFill>
                  <a:srgbClr val="898989"/>
                </a:solidFill>
              </a:rPr>
              <a:pPr/>
              <a:t>30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5837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6725" y="982060"/>
            <a:ext cx="867727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Préstamo interbibliotecario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https://crai.ub.edu/es/que-ofrece-el-crai/prestamo/prestamo-pi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371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2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3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473075" y="1675503"/>
            <a:ext cx="78978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ca-ES" dirty="0">
                <a:latin typeface="Verdana" panose="020B0604030504040204" pitchFamily="34" charset="0"/>
              </a:rPr>
              <a:t>El servicio de préstamo interbibliotecario tiene por objetivo localizar y obtener el original o la copia de cualquier tipo de documento que no se encuentre en el CRAI de la UB y que tampoco esté disponible en otras universidades catalanas a través del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 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3" tooltip="PUC"/>
              </a:rPr>
              <a:t>PUC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  <a:p>
            <a:pPr algn="just"/>
            <a:endParaRPr lang="es-ES" altLang="ca-ES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es-ES" altLang="ca-ES" dirty="0">
                <a:latin typeface="Verdana" panose="020B0604030504040204" pitchFamily="34" charset="0"/>
              </a:rPr>
              <a:t>Asimismo, actúa como centro prestatario de los fondos propios para otras instituciones. Este servicio está sujeto a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 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4" tooltip="Tarifes"/>
              </a:rPr>
              <a:t>tarifas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grpSp>
        <p:nvGrpSpPr>
          <p:cNvPr id="8" name="Grupo 22">
            <a:extLst>
              <a:ext uri="{FF2B5EF4-FFF2-40B4-BE49-F238E27FC236}">
                <a16:creationId xmlns:a16="http://schemas.microsoft.com/office/drawing/2014/main" id="{00D14339-8A60-47E8-998A-D8A58EDA5326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819D4EBC-ADBA-4B6A-8719-A24F1D5422C3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6D351F8-7385-41F8-AFE2-8F2A284B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EAA9A90E-CFD4-4434-8A25-A24D40B4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27584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2618C4-7A72-44EE-B45C-2647ECE67699}" type="slidenum">
              <a:rPr lang="ca-ES" altLang="en-US" smtClean="0">
                <a:solidFill>
                  <a:srgbClr val="898989"/>
                </a:solidFill>
              </a:rPr>
              <a:pPr/>
              <a:t>31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48247" y="931171"/>
            <a:ext cx="85677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Acceso a los recursos electrónicos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https://crai.ub.edu/es/que-ofrece-el-crai/acceso-recursos/acceso-recursos-proxy</a:t>
            </a: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3492" name="2 CuadroTexto"/>
          <p:cNvSpPr txBox="1">
            <a:spLocks noChangeArrowheads="1"/>
          </p:cNvSpPr>
          <p:nvPr/>
        </p:nvSpPr>
        <p:spPr bwMode="auto">
          <a:xfrm>
            <a:off x="490424" y="1688835"/>
            <a:ext cx="82200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ca-ES" dirty="0">
                <a:latin typeface="Verdana" panose="020B0604030504040204" pitchFamily="34" charset="0"/>
              </a:rPr>
              <a:t>Mediante el Servicio Intermediario de acceso a los Recursos Electrónicos (SIRE), desde un ordenador o dispositivo situado dentro o fuera de la red de la UB puedes acceder a los recursos electrónicos de información contratados por el CRAI de la UB. </a:t>
            </a:r>
          </a:p>
          <a:p>
            <a:pPr algn="just"/>
            <a:endParaRPr lang="es-ES" altLang="ca-ES" dirty="0">
              <a:latin typeface="Verdana" panose="020B0604030504040204" pitchFamily="34" charset="0"/>
            </a:endParaRPr>
          </a:p>
          <a:p>
            <a:pPr algn="just"/>
            <a:r>
              <a:rPr lang="es-ES" altLang="ca-ES" dirty="0">
                <a:latin typeface="Verdana" panose="020B0604030504040204" pitchFamily="34" charset="0"/>
              </a:rPr>
              <a:t>Para entrar, debes disponer del </a:t>
            </a:r>
            <a:r>
              <a:rPr lang="es-ES" altLang="ca-ES" b="1" dirty="0">
                <a:latin typeface="Verdana" panose="020B0604030504040204" pitchFamily="34" charset="0"/>
              </a:rPr>
              <a:t>identificador UB</a:t>
            </a:r>
            <a:r>
              <a:rPr lang="es-ES" altLang="ca-ES" dirty="0">
                <a:latin typeface="Verdana" panose="020B0604030504040204" pitchFamily="34" charset="0"/>
              </a:rPr>
              <a:t> y de la </a:t>
            </a:r>
            <a:r>
              <a:rPr lang="es-ES" altLang="ca-ES" b="1" dirty="0">
                <a:latin typeface="Verdana" panose="020B0604030504040204" pitchFamily="34" charset="0"/>
              </a:rPr>
              <a:t>contraseña</a:t>
            </a:r>
            <a:r>
              <a:rPr lang="es-ES" altLang="ca-ES" dirty="0">
                <a:latin typeface="Verdana" panose="020B0604030504040204" pitchFamily="34" charset="0"/>
              </a:rPr>
              <a:t> con la que accedes a la intranet de la UB (PDI, PAS o </a:t>
            </a:r>
            <a:r>
              <a:rPr lang="es-ES" altLang="ca-ES" dirty="0" err="1">
                <a:latin typeface="Verdana" panose="020B0604030504040204" pitchFamily="34" charset="0"/>
              </a:rPr>
              <a:t>MónUB</a:t>
            </a:r>
            <a:r>
              <a:rPr lang="es-ES" altLang="ca-ES" dirty="0">
                <a:latin typeface="Verdana" panose="020B0604030504040204" pitchFamily="34" charset="0"/>
              </a:rPr>
              <a:t>).</a:t>
            </a:r>
          </a:p>
          <a:p>
            <a:pPr algn="just"/>
            <a:endParaRPr lang="ca-ES" altLang="ca-ES" dirty="0">
              <a:latin typeface="Verdana" panose="020B0604030504040204" pitchFamily="34" charset="0"/>
            </a:endParaRPr>
          </a:p>
        </p:txBody>
      </p:sp>
      <p:grpSp>
        <p:nvGrpSpPr>
          <p:cNvPr id="5" name="Grupo 22">
            <a:extLst>
              <a:ext uri="{FF2B5EF4-FFF2-40B4-BE49-F238E27FC236}">
                <a16:creationId xmlns:a16="http://schemas.microsoft.com/office/drawing/2014/main" id="{3F944231-4AD1-45C9-8607-1EBB2178615C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9F761016-727A-4125-8125-17189135EC8D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27CF485-1F8C-4424-AC5A-9A09C14AE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0782D41B-1992-4589-A9E2-0A7F6EFBC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12" name="Imatge 11">
            <a:extLst>
              <a:ext uri="{FF2B5EF4-FFF2-40B4-BE49-F238E27FC236}">
                <a16:creationId xmlns:a16="http://schemas.microsoft.com/office/drawing/2014/main" id="{2ECF229A-59AD-4EC6-9B1B-7BF459987E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8" y="5898299"/>
            <a:ext cx="216000" cy="216000"/>
          </a:xfrm>
          <a:prstGeom prst="rect">
            <a:avLst/>
          </a:prstGeom>
        </p:spPr>
      </p:pic>
      <p:sp>
        <p:nvSpPr>
          <p:cNvPr id="13" name="QuadreDeText 2">
            <a:hlinkClick r:id="rId6"/>
            <a:extLst>
              <a:ext uri="{FF2B5EF4-FFF2-40B4-BE49-F238E27FC236}">
                <a16:creationId xmlns:a16="http://schemas.microsoft.com/office/drawing/2014/main" id="{5AB94E8F-6911-4427-B400-138C90EF341A}"/>
              </a:ext>
            </a:extLst>
          </p:cNvPr>
          <p:cNvSpPr txBox="1"/>
          <p:nvPr/>
        </p:nvSpPr>
        <p:spPr>
          <a:xfrm>
            <a:off x="1129148" y="5844716"/>
            <a:ext cx="30555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altLang="ca-ES" sz="15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Vídeo </a:t>
            </a:r>
            <a:r>
              <a:rPr lang="ca-ES" altLang="ca-ES" sz="1500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explicativo</a:t>
            </a:r>
            <a:r>
              <a:rPr lang="ca-ES" altLang="ca-ES" sz="1500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 </a:t>
            </a:r>
            <a:r>
              <a:rPr lang="ca-ES" altLang="ca-ES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catalán</a:t>
            </a:r>
            <a:r>
              <a:rPr lang="ca-ES" altLang="ca-E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E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546234A4-2611-46A5-AD12-D69596C5C8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932"/>
          <a:stretch/>
        </p:blipFill>
        <p:spPr>
          <a:xfrm>
            <a:off x="1650606" y="4190389"/>
            <a:ext cx="6301104" cy="12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7289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618C4-7A72-44EE-B45C-2647ECE67699}" type="slidenum">
              <a:rPr kumimoji="0" lang="ca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a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48247" y="1026831"/>
            <a:ext cx="85677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Acceso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 los recursos </a:t>
            </a: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electrónicos</a:t>
            </a:r>
            <a:r>
              <a:rPr kumimoji="0" lang="ca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Lean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Library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2"/>
              </a:rPr>
              <a:t>https://crai.ub.edu/ca/que-ofereix-el-crai/acces-recursos/library-access</a:t>
            </a:r>
            <a:r>
              <a:rPr kumimoji="0" lang="ca-ES" altLang="ca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(en </a:t>
            </a:r>
            <a:r>
              <a:rPr kumimoji="0" lang="ca-ES" altLang="ca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catalán</a:t>
            </a: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2 CuadroTexto"/>
          <p:cNvSpPr txBox="1">
            <a:spLocks noChangeArrowheads="1"/>
          </p:cNvSpPr>
          <p:nvPr/>
        </p:nvSpPr>
        <p:spPr bwMode="auto">
          <a:xfrm>
            <a:off x="448247" y="1796272"/>
            <a:ext cx="82200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Lean 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Library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 Access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ca-ES" dirty="0">
                <a:latin typeface="Verdana" panose="020B0604030504040204" pitchFamily="34" charset="0"/>
              </a:rPr>
              <a:t>es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una 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extensión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del navegador que facilita </a:t>
            </a:r>
            <a:r>
              <a:rPr lang="ca-ES" dirty="0">
                <a:latin typeface="Verdana" panose="020B0604030504040204" pitchFamily="34" charset="0"/>
              </a:rPr>
              <a:t>el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acceso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 los recursos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electrónicos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suscritos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por el CRAI de la Universitat de Barcelona.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altLang="ca-ES" dirty="0">
              <a:latin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Una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vez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instalada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extensión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os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aparece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en la barra del navegador este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icono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, que se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activará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en color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verde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cuando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detecte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un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recurso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altLang="ca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suscrito</a:t>
            </a:r>
            <a:r>
              <a:rPr kumimoji="0" lang="ca-ES" altLang="ca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por el CRAI.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Mientras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consultéis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revistas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electrónicas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, bases de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datos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otros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recursos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electrónicos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, la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extensión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detectará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aquellos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que el CRAI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tenga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suscritos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, os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mostrará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una nota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emergente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ca-E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pop-up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) y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tendréis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acceso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directo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al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contenido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Además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a-ES" dirty="0">
                <a:latin typeface="Verdana" panose="020B0604030504040204" pitchFamily="34" charset="0"/>
              </a:rPr>
              <a:t>o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mostrará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fuentes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alternativas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lang="ca-ES" dirty="0" err="1">
                <a:latin typeface="Verdana" panose="020B0604030504040204" pitchFamily="34" charset="0"/>
              </a:rPr>
              <a:t>libre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lang="ca-ES" dirty="0" err="1">
                <a:latin typeface="Verdana" panose="020B0604030504040204" pitchFamily="34" charset="0"/>
              </a:rPr>
              <a:t>acceso</a:t>
            </a:r>
            <a:r>
              <a:rPr lang="ca-ES" dirty="0">
                <a:latin typeface="Verdana" panose="020B0604030504040204" pitchFamily="34" charset="0"/>
              </a:rPr>
              <a:t> 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para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aquellos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recursos que no estén </a:t>
            </a:r>
            <a:r>
              <a:rPr kumimoji="0" lang="ca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suscritos</a:t>
            </a:r>
            <a:r>
              <a:rPr kumimoji="0" lang="ca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a-ES" alt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5"/>
          <a:srcRect l="-13838"/>
          <a:stretch/>
        </p:blipFill>
        <p:spPr>
          <a:xfrm>
            <a:off x="1994025" y="3992596"/>
            <a:ext cx="43910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627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23508AED-4462-4E74-9D36-55D7FC59F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21" b="16672"/>
          <a:stretch/>
        </p:blipFill>
        <p:spPr>
          <a:xfrm>
            <a:off x="4330563" y="3400444"/>
            <a:ext cx="4381798" cy="2468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2B4B5EF7-5135-4326-86E7-95CB231A1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90" t="12157" r="27864" b="8102"/>
          <a:stretch/>
        </p:blipFill>
        <p:spPr>
          <a:xfrm>
            <a:off x="526983" y="1807961"/>
            <a:ext cx="3647961" cy="4036240"/>
          </a:xfrm>
          <a:prstGeom prst="rect">
            <a:avLst/>
          </a:prstGeom>
          <a:ln>
            <a:solidFill>
              <a:prstClr val="ltGray"/>
            </a:solidFill>
          </a:ln>
        </p:spPr>
      </p:pic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33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4516" name="4 Título"/>
          <p:cNvSpPr>
            <a:spLocks/>
          </p:cNvSpPr>
          <p:nvPr/>
        </p:nvSpPr>
        <p:spPr bwMode="auto">
          <a:xfrm>
            <a:off x="339726" y="988586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 Campus Virtual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(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I) 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es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QuadreDeText 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90907" y="1347586"/>
            <a:ext cx="6911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5"/>
              </a:rPr>
              <a:t>https://campusvirtual.ub.edu/?lang=es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</a:p>
          <a:p>
            <a:endParaRPr lang="ca-ES" altLang="ca-ES" sz="1600" dirty="0">
              <a:solidFill>
                <a:prstClr val="black"/>
              </a:solidFill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-2154584">
            <a:off x="1343320" y="3864327"/>
            <a:ext cx="1691864" cy="640009"/>
          </a:xfrm>
          <a:prstGeom prst="leftArrow">
            <a:avLst>
              <a:gd name="adj1" fmla="val 39507"/>
              <a:gd name="adj2" fmla="val 8334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200" dirty="0">
                <a:solidFill>
                  <a:prstClr val="white"/>
                </a:solidFill>
                <a:latin typeface="Verdana" panose="020B0604030504040204" pitchFamily="34" charset="0"/>
              </a:rPr>
              <a:t>Campus Virtual</a:t>
            </a:r>
          </a:p>
        </p:txBody>
      </p:sp>
      <p:pic>
        <p:nvPicPr>
          <p:cNvPr id="64519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/>
          <a:stretch>
            <a:fillRect/>
          </a:stretch>
        </p:blipFill>
        <p:spPr bwMode="auto">
          <a:xfrm>
            <a:off x="431639" y="4742908"/>
            <a:ext cx="1035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C033838-C672-4B13-A4E4-0674A00C66FF}"/>
              </a:ext>
            </a:extLst>
          </p:cNvPr>
          <p:cNvSpPr/>
          <p:nvPr/>
        </p:nvSpPr>
        <p:spPr>
          <a:xfrm>
            <a:off x="4397765" y="1712456"/>
            <a:ext cx="3463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" altLang="ca-ES" sz="1600" dirty="0">
                <a:latin typeface="Verdana" panose="020B0604030504040204" pitchFamily="34" charset="0"/>
              </a:rPr>
              <a:t>Es la herramienta de trabajo con la que accedes a tus asignaturas y puedes consultar la bibliografía recomendada, los materiales docentes y las actividades. 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798490" y="4580727"/>
            <a:ext cx="1716860" cy="562488"/>
          </a:xfrm>
          <a:prstGeom prst="wedgeRoundRectCallout">
            <a:avLst>
              <a:gd name="adj1" fmla="val 45584"/>
              <a:gd name="adj2" fmla="val -219366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Identificador </a:t>
            </a:r>
          </a:p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y </a:t>
            </a:r>
            <a:r>
              <a:rPr lang="ca-ES" altLang="ca-ES" sz="1400" b="1" dirty="0" err="1">
                <a:solidFill>
                  <a:prstClr val="white"/>
                </a:solidFill>
                <a:latin typeface="Verdana" panose="020B0604030504040204" pitchFamily="34" charset="0"/>
              </a:rPr>
              <a:t>contraseña</a:t>
            </a:r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endParaRPr lang="ca-ES" altLang="ca-ES" sz="2000" b="1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8397951" y="3367591"/>
            <a:ext cx="356283" cy="2344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black"/>
              </a:solidFill>
            </a:endParaRPr>
          </a:p>
        </p:txBody>
      </p:sp>
      <p:grpSp>
        <p:nvGrpSpPr>
          <p:cNvPr id="13" name="Grupo 22">
            <a:extLst>
              <a:ext uri="{FF2B5EF4-FFF2-40B4-BE49-F238E27FC236}">
                <a16:creationId xmlns:a16="http://schemas.microsoft.com/office/drawing/2014/main" id="{17F1A583-240B-4702-9646-A1EBD4203761}"/>
              </a:ext>
            </a:extLst>
          </p:cNvPr>
          <p:cNvGrpSpPr/>
          <p:nvPr/>
        </p:nvGrpSpPr>
        <p:grpSpPr>
          <a:xfrm>
            <a:off x="0" y="-1517"/>
            <a:ext cx="9144000" cy="932689"/>
            <a:chOff x="0" y="1313748"/>
            <a:chExt cx="9144000" cy="932689"/>
          </a:xfrm>
        </p:grpSpPr>
        <p:sp>
          <p:nvSpPr>
            <p:cNvPr id="14" name="Rectángulo 23">
              <a:extLst>
                <a:ext uri="{FF2B5EF4-FFF2-40B4-BE49-F238E27FC236}">
                  <a16:creationId xmlns:a16="http://schemas.microsoft.com/office/drawing/2014/main" id="{8D2E9DC0-10B7-48E8-84F9-A085C8323BF5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C6A06F2-F2EF-4F14-BEF7-8EAA36F0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6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07495F0E-4E3F-428D-BBFB-B55FA5B58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0663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>
            <a:extLst>
              <a:ext uri="{FF2B5EF4-FFF2-40B4-BE49-F238E27FC236}">
                <a16:creationId xmlns:a16="http://schemas.microsoft.com/office/drawing/2014/main" id="{9ED28C79-7B10-43DA-8762-E25A4BDC3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3" r="2132" b="5620"/>
          <a:stretch/>
        </p:blipFill>
        <p:spPr>
          <a:xfrm>
            <a:off x="645143" y="1718591"/>
            <a:ext cx="7870207" cy="45231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553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08C8B9-0D3F-4EF3-B594-BEAB7B8DB668}" type="slidenum">
              <a:rPr lang="ca-ES" altLang="en-US" smtClean="0">
                <a:solidFill>
                  <a:srgbClr val="898989"/>
                </a:solidFill>
              </a:rPr>
              <a:pPr/>
              <a:t>34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5540" name="4 Título"/>
          <p:cNvSpPr>
            <a:spLocks/>
          </p:cNvSpPr>
          <p:nvPr/>
        </p:nvSpPr>
        <p:spPr bwMode="auto">
          <a:xfrm>
            <a:off x="377301" y="1072092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Campus Virtual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(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II). Espacio Facultad de Bellas Artes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5C87B25-9E65-4C4A-8805-CEF1A4CECAC8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00A5C88-F943-854F-8929-B5F238AC2BE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7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754BF34-EAD5-5B43-BD38-42C6B1624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8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616E3778-8C49-CA4F-9A93-F364A1227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626CDFC-1567-45D1-90B2-B979D810D1AE}"/>
              </a:ext>
            </a:extLst>
          </p:cNvPr>
          <p:cNvSpPr/>
          <p:nvPr/>
        </p:nvSpPr>
        <p:spPr>
          <a:xfrm>
            <a:off x="5829020" y="2645471"/>
            <a:ext cx="2180981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/>
              <a:t>¡</a:t>
            </a:r>
            <a:r>
              <a:rPr lang="ca-ES" sz="2000" dirty="0" err="1"/>
              <a:t>Importante</a:t>
            </a:r>
            <a:r>
              <a:rPr lang="ca-E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367869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8C8B9-0D3F-4EF3-B594-BEAB7B8DB668}" type="slidenum">
              <a:rPr kumimoji="0" lang="ca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a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0" name="4 Título"/>
          <p:cNvSpPr>
            <a:spLocks/>
          </p:cNvSpPr>
          <p:nvPr/>
        </p:nvSpPr>
        <p:spPr bwMode="auto">
          <a:xfrm>
            <a:off x="490478" y="944126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Info</a:t>
            </a:r>
            <a:r>
              <a:rPr kumimoji="0" lang="es-ES" alt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Bellas Artes</a:t>
            </a: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QuadreDeText 12">
            <a:hlinkClick r:id="rId2"/>
          </p:cNvPr>
          <p:cNvSpPr txBox="1"/>
          <p:nvPr/>
        </p:nvSpPr>
        <p:spPr>
          <a:xfrm>
            <a:off x="688784" y="1459195"/>
            <a:ext cx="4099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http://www.ub.edu/InfoBBAA/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 catalán)</a:t>
            </a:r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1507418"/>
            <a:ext cx="177869" cy="1778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0478" y="1930911"/>
            <a:ext cx="3138663" cy="4357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15453" y="2145855"/>
            <a:ext cx="2436631" cy="34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</a:t>
            </a:r>
            <a:r>
              <a:rPr kumimoji="0" lang="ca-ES" altLang="ca-ES" sz="1600" b="1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Belles Arts</a:t>
            </a:r>
            <a:endParaRPr kumimoji="0" lang="ca-ES" altLang="ca-ES" sz="16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5452" y="2719919"/>
            <a:ext cx="3013689" cy="36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Notícies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Exposicions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Beques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Residències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Concursos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Conferències, seminaris i </a:t>
            </a:r>
            <a:r>
              <a:rPr kumimoji="0" lang="ca-ES" altLang="ca-E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Workshops</a:t>
            </a:r>
            <a:endParaRPr kumimoji="0" lang="ca-ES" altLang="ca-ES" sz="1200" b="0" i="1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200" b="0" i="0" u="none" strike="noStrike" kern="1200" cap="none" spc="0" normalizeH="0" baseline="0" noProof="0" dirty="0">
                <a:ln>
                  <a:noFill/>
                </a:ln>
                <a:solidFill>
                  <a:srgbClr val="0597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Fires d’art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ca-ES" sz="1200" b="0" i="0" u="none" strike="noStrike" kern="1200" cap="none" spc="0" normalizeH="0" baseline="0" noProof="0" dirty="0">
              <a:ln>
                <a:noFill/>
              </a:ln>
              <a:solidFill>
                <a:srgbClr val="0597A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FE12E95-F677-2D43-A846-669D9633F815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2AACDAD-68D7-5F4B-8EF8-A473C0E13CF6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Imagen 1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8957988-E5DC-0241-B822-67EEB709C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0" name="Imagen 1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637BEC45-629E-C94E-AB7C-21462F949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1" name="Imatge 20">
            <a:extLst>
              <a:ext uri="{FF2B5EF4-FFF2-40B4-BE49-F238E27FC236}">
                <a16:creationId xmlns:a16="http://schemas.microsoft.com/office/drawing/2014/main" id="{747726DE-57BC-4D35-A0E0-4162BDD3B3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66"/>
          <a:stretch/>
        </p:blipFill>
        <p:spPr>
          <a:xfrm>
            <a:off x="4047887" y="1766972"/>
            <a:ext cx="4279870" cy="46007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6408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1953047"/>
            <a:ext cx="5934075" cy="45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457200" y="889671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Recursos de información</a:t>
            </a:r>
          </a:p>
          <a:p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https://crai.ub.edu/es/recursos-de-informacion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9" name="Rectangle arrodonit 8"/>
          <p:cNvSpPr/>
          <p:nvPr/>
        </p:nvSpPr>
        <p:spPr>
          <a:xfrm>
            <a:off x="1240367" y="3038208"/>
            <a:ext cx="1376362" cy="24495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white"/>
              </a:solidFill>
            </a:endParaRPr>
          </a:p>
        </p:txBody>
      </p:sp>
      <p:sp>
        <p:nvSpPr>
          <p:cNvPr id="66565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61CAB9-5205-4AFE-8B0B-181BCB13305A}" type="slidenum">
              <a:rPr lang="ca-ES" altLang="en-US" smtClean="0">
                <a:solidFill>
                  <a:srgbClr val="898989"/>
                </a:solidFill>
              </a:rPr>
              <a:pPr/>
              <a:t>36</a:t>
            </a:fld>
            <a:endParaRPr lang="ca-ES" altLang="en-US">
              <a:solidFill>
                <a:srgbClr val="898989"/>
              </a:solidFill>
            </a:endParaRPr>
          </a:p>
        </p:txBody>
      </p:sp>
      <p:grpSp>
        <p:nvGrpSpPr>
          <p:cNvPr id="6" name="Grupo 11">
            <a:extLst>
              <a:ext uri="{FF2B5EF4-FFF2-40B4-BE49-F238E27FC236}">
                <a16:creationId xmlns:a16="http://schemas.microsoft.com/office/drawing/2014/main" id="{9B5B0CD6-FE90-4450-882C-4A95C9C4D997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13">
              <a:extLst>
                <a:ext uri="{FF2B5EF4-FFF2-40B4-BE49-F238E27FC236}">
                  <a16:creationId xmlns:a16="http://schemas.microsoft.com/office/drawing/2014/main" id="{1FEA031F-1ACF-4CEE-A934-D32A9301C408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1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A1B2E984-21DA-4CD6-A4EF-9B0BA2EC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0" name="Imagen 1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03566465-1F24-469B-BD02-F18B6390C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B8DF25C-311F-465C-876C-06F0BBD71E93}"/>
              </a:ext>
            </a:extLst>
          </p:cNvPr>
          <p:cNvSpPr/>
          <p:nvPr/>
        </p:nvSpPr>
        <p:spPr>
          <a:xfrm>
            <a:off x="2818810" y="5041900"/>
            <a:ext cx="2283167" cy="190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125BA6-1238-488D-B197-E15D4486349D}"/>
              </a:ext>
            </a:extLst>
          </p:cNvPr>
          <p:cNvSpPr/>
          <p:nvPr/>
        </p:nvSpPr>
        <p:spPr>
          <a:xfrm>
            <a:off x="2818810" y="4293870"/>
            <a:ext cx="1421423" cy="186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DA9F0A-D21E-46AD-B39C-268B0D8FC574}"/>
              </a:ext>
            </a:extLst>
          </p:cNvPr>
          <p:cNvSpPr/>
          <p:nvPr/>
        </p:nvSpPr>
        <p:spPr>
          <a:xfrm>
            <a:off x="2818810" y="4088123"/>
            <a:ext cx="2180492" cy="186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606026-9EBE-4A68-9046-A20A71C5AD39}"/>
              </a:ext>
            </a:extLst>
          </p:cNvPr>
          <p:cNvSpPr/>
          <p:nvPr/>
        </p:nvSpPr>
        <p:spPr>
          <a:xfrm>
            <a:off x="2818810" y="4769887"/>
            <a:ext cx="2180492" cy="231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99807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344FB4-25C9-49EC-BBF1-F255B60EF835}" type="slidenum">
              <a:rPr lang="ca-ES" altLang="en-US" smtClean="0">
                <a:solidFill>
                  <a:srgbClr val="898989"/>
                </a:solidFill>
              </a:rPr>
              <a:pPr/>
              <a:t>37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457200" y="1075763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Códigos y contraseñas</a:t>
            </a:r>
          </a:p>
          <a:p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https://crai.ub.edu/es/que-ofrece-el-crai/acceso-recursos/acceso-recursos-autenticacion</a:t>
            </a:r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7588" name="2 CuadroTexto"/>
          <p:cNvSpPr txBox="1">
            <a:spLocks noChangeArrowheads="1"/>
          </p:cNvSpPr>
          <p:nvPr/>
        </p:nvSpPr>
        <p:spPr bwMode="auto">
          <a:xfrm>
            <a:off x="1654792" y="5674418"/>
            <a:ext cx="7850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Mira este </a:t>
            </a: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vídeo explicativo</a:t>
            </a: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 para generar los códigos.</a:t>
            </a:r>
          </a:p>
        </p:txBody>
      </p:sp>
      <p:grpSp>
        <p:nvGrpSpPr>
          <p:cNvPr id="6" name="Grupo 11">
            <a:extLst>
              <a:ext uri="{FF2B5EF4-FFF2-40B4-BE49-F238E27FC236}">
                <a16:creationId xmlns:a16="http://schemas.microsoft.com/office/drawing/2014/main" id="{90C96D3F-671E-4849-B729-B5621EE19A2E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13">
              <a:extLst>
                <a:ext uri="{FF2B5EF4-FFF2-40B4-BE49-F238E27FC236}">
                  <a16:creationId xmlns:a16="http://schemas.microsoft.com/office/drawing/2014/main" id="{2B9A1169-3B9C-439B-8DAE-88B1E244E8E9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1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AED89352-FBF6-4543-ACEB-D34BE3457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1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DE6F248C-8D74-423B-82F6-FCE1FC6BC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3" name="Imatge 2">
            <a:extLst>
              <a:ext uri="{FF2B5EF4-FFF2-40B4-BE49-F238E27FC236}">
                <a16:creationId xmlns:a16="http://schemas.microsoft.com/office/drawing/2014/main" id="{C5D9ACB8-F9AA-4399-B553-F49390337B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834"/>
          <a:stretch/>
        </p:blipFill>
        <p:spPr>
          <a:xfrm>
            <a:off x="887735" y="2408093"/>
            <a:ext cx="7119956" cy="29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95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332F0A-F36F-4A83-B65A-7A2AB775E453}" type="slidenum">
              <a:rPr lang="es-ES" altLang="en-US" smtClean="0">
                <a:solidFill>
                  <a:srgbClr val="898989"/>
                </a:solidFill>
              </a:rPr>
              <a:pPr/>
              <a:t>38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051740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Servicio de atención a usuarios 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(SAU)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https://crai.ub.edu/es/que-ofrece-el-crai/sau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8612" name="Text Box 14"/>
          <p:cNvSpPr txBox="1">
            <a:spLocks noChangeArrowheads="1"/>
          </p:cNvSpPr>
          <p:nvPr/>
        </p:nvSpPr>
        <p:spPr bwMode="auto">
          <a:xfrm>
            <a:off x="673478" y="1804741"/>
            <a:ext cx="460851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" altLang="ca-ES" dirty="0">
                <a:latin typeface="Verdana" panose="020B0604030504040204" pitchFamily="34" charset="0"/>
              </a:rPr>
              <a:t>Es un servicio de información y referencia virtual activo las 24 horas del día y los 7 días de la semana, y atendido por bibliotecarios especializados. </a:t>
            </a:r>
          </a:p>
          <a:p>
            <a:pPr algn="just">
              <a:spcBef>
                <a:spcPct val="50000"/>
              </a:spcBef>
            </a:pPr>
            <a:r>
              <a:rPr lang="es-ES" altLang="ca-ES" dirty="0">
                <a:latin typeface="Verdana" panose="020B0604030504040204" pitchFamily="34" charset="0"/>
              </a:rPr>
              <a:t>Está pensado para resolver cualquier cuestión sobre los CRAI bibliotecas y sobre sus servicios y recursos.</a:t>
            </a:r>
          </a:p>
          <a:p>
            <a:pPr algn="just">
              <a:spcBef>
                <a:spcPct val="50000"/>
              </a:spcBef>
            </a:pPr>
            <a:r>
              <a:rPr lang="es-ES" altLang="ca-ES" dirty="0">
                <a:latin typeface="Verdana" panose="020B0604030504040204" pitchFamily="34" charset="0"/>
              </a:rPr>
              <a:t>A través del SAU también se pueden mandar quejas, sugerencias y agradecimientos.</a:t>
            </a:r>
          </a:p>
        </p:txBody>
      </p:sp>
      <p:grpSp>
        <p:nvGrpSpPr>
          <p:cNvPr id="7" name="Grupo 11">
            <a:extLst>
              <a:ext uri="{FF2B5EF4-FFF2-40B4-BE49-F238E27FC236}">
                <a16:creationId xmlns:a16="http://schemas.microsoft.com/office/drawing/2014/main" id="{B8523CB8-E21A-4E29-8CC5-48F3D6DF6CF2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13">
              <a:extLst>
                <a:ext uri="{FF2B5EF4-FFF2-40B4-BE49-F238E27FC236}">
                  <a16:creationId xmlns:a16="http://schemas.microsoft.com/office/drawing/2014/main" id="{302705EB-1848-4FA2-8966-42A67661F1FD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" name="Imagen 1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144C01D7-2D4C-405A-AD81-4FF085C2B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0" name="Imagen 1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E422BF34-7729-40C1-BA06-BD783C1AB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11" name="Imatge 10">
            <a:extLst>
              <a:ext uri="{FF2B5EF4-FFF2-40B4-BE49-F238E27FC236}">
                <a16:creationId xmlns:a16="http://schemas.microsoft.com/office/drawing/2014/main" id="{BB8ED98E-CBFD-42F6-AC8F-94F7CDB74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973" y="2703966"/>
            <a:ext cx="2631885" cy="12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75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1761DD-7D1C-4C7D-B8E0-9005A9C14CDE}" type="slidenum">
              <a:rPr lang="ca-ES" altLang="en-US" smtClean="0">
                <a:solidFill>
                  <a:srgbClr val="898989"/>
                </a:solidFill>
              </a:rPr>
              <a:pPr/>
              <a:t>39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1412" y="876549"/>
            <a:ext cx="8229600" cy="10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Formación de usuarios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https://crai.ub.edu/es/que-ofrece-el-crai/formacion-usuarios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600" dirty="0">
                <a:latin typeface="Verdana" panose="020B0604030504040204" pitchFamily="34" charset="0"/>
              </a:rPr>
              <a:t>(en catalán)</a:t>
            </a:r>
            <a:br>
              <a:rPr lang="es-ES" altLang="ca-ES" sz="1600" dirty="0"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535802" y="1691760"/>
            <a:ext cx="803360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s-ES" altLang="ca-ES" dirty="0">
                <a:latin typeface="Verdana" panose="020B0604030504040204" pitchFamily="34" charset="0"/>
              </a:rPr>
              <a:t>Se ofrecen cursos de formación en habilidades de búsqueda, como cursos sobre bases de datos especializadas o sobre los 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gestores bibliográficos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: </a:t>
            </a:r>
            <a:r>
              <a:rPr lang="es-ES" altLang="ca-ES" dirty="0">
                <a:latin typeface="Verdana" panose="020B0604030504040204" pitchFamily="34" charset="0"/>
              </a:rPr>
              <a:t>Zotero, Mendeley, </a:t>
            </a:r>
            <a:r>
              <a:rPr lang="es-ES" altLang="ca-ES" dirty="0" err="1">
                <a:latin typeface="Verdana" panose="020B0604030504040204" pitchFamily="34" charset="0"/>
              </a:rPr>
              <a:t>EndNote</a:t>
            </a:r>
            <a:r>
              <a:rPr lang="es-ES" altLang="ca-ES" dirty="0">
                <a:latin typeface="Verdana" panose="020B060403050404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s-ES" altLang="ca-ES" sz="500" dirty="0">
              <a:latin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altLang="ca-ES" dirty="0">
                <a:latin typeface="Verdana" panose="020B0604030504040204" pitchFamily="34" charset="0"/>
              </a:rPr>
              <a:t>También cursos de asesoramiento para preparar el trabajo de final de grado, final de máster o la tesis doctoral.</a:t>
            </a:r>
          </a:p>
          <a:p>
            <a:pPr algn="just">
              <a:spcAft>
                <a:spcPts val="600"/>
              </a:spcAft>
            </a:pPr>
            <a:endParaRPr lang="es-ES" altLang="ca-ES" sz="500" dirty="0">
              <a:latin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altLang="ca-ES" dirty="0">
                <a:latin typeface="Verdana" panose="020B0604030504040204" pitchFamily="34" charset="0"/>
              </a:rPr>
              <a:t>Así mismo sobre todos aquellos recursos que tiene que ver con la evaluación de la producción científica: factor de impacto, índice de inmediatez, cuartiles, etc.</a:t>
            </a:r>
          </a:p>
          <a:p>
            <a:pPr algn="just">
              <a:spcAft>
                <a:spcPts val="600"/>
              </a:spcAft>
            </a:pPr>
            <a:endParaRPr lang="es-ES" altLang="ca-ES" sz="500" dirty="0">
              <a:latin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altLang="ca-ES" dirty="0">
                <a:latin typeface="Verdana" panose="020B0604030504040204" pitchFamily="34" charset="0"/>
              </a:rPr>
              <a:t>Podéis consultar en la página del Servicio de Formación de usuarios los 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cursos de formación programados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, </a:t>
            </a:r>
            <a:r>
              <a:rPr lang="es-ES" altLang="ca-ES" dirty="0">
                <a:latin typeface="Verdana" panose="020B0604030504040204" pitchFamily="34" charset="0"/>
              </a:rPr>
              <a:t>así como solicitar un curso a 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medida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dirty="0">
                <a:latin typeface="Verdana" panose="020B0604030504040204" pitchFamily="34" charset="0"/>
              </a:rPr>
              <a:t>(en catalán) que responda a vuestras necesidades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s-ES" altLang="ca-ES" sz="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altLang="ca-ES" dirty="0">
                <a:latin typeface="Verdana" panose="020B0604030504040204" pitchFamily="34" charset="0"/>
              </a:rPr>
              <a:t>En la misma página también </a:t>
            </a:r>
            <a:r>
              <a:rPr lang="es-ES" altLang="es-ES" dirty="0">
                <a:latin typeface="Verdana" panose="020B0604030504040204" pitchFamily="34" charset="0"/>
              </a:rPr>
              <a:t>encontraréis</a:t>
            </a:r>
            <a:r>
              <a:rPr lang="es-ES" altLang="ca-ES" dirty="0">
                <a:latin typeface="Verdana" panose="020B0604030504040204" pitchFamily="34" charset="0"/>
              </a:rPr>
              <a:t> el material de 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autoaprendizaje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dirty="0">
                <a:latin typeface="Verdana" panose="020B0604030504040204" pitchFamily="34" charset="0"/>
              </a:rPr>
              <a:t>de los diferentes servicios y recursos</a:t>
            </a:r>
            <a:r>
              <a:rPr lang="es-ES" altLang="ca-ES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AEE7C942-BC26-4509-A3D4-45E61FF2C1FA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6" name="Rectángulo 13">
              <a:extLst>
                <a:ext uri="{FF2B5EF4-FFF2-40B4-BE49-F238E27FC236}">
                  <a16:creationId xmlns:a16="http://schemas.microsoft.com/office/drawing/2014/main" id="{FA357217-8541-4663-8181-71807C90D1CB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1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27ED85EB-45EB-4459-919A-56FC048E0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1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72469B0B-39E1-4E9B-B188-9452EF26D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4312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8896" y="847654"/>
            <a:ext cx="4388984" cy="6043552"/>
          </a:xfrm>
          <a:prstGeom prst="rect">
            <a:avLst/>
          </a:prstGeom>
          <a:solidFill>
            <a:srgbClr val="B7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4</a:t>
            </a:fld>
            <a:endParaRPr lang="ca-ES" altLang="en-US">
              <a:solidFill>
                <a:srgbClr val="898989"/>
              </a:solidFill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442520" y="1958350"/>
            <a:ext cx="4184480" cy="4763126"/>
            <a:chOff x="5277684" y="1336567"/>
            <a:chExt cx="3343973" cy="5001724"/>
          </a:xfrm>
        </p:grpSpPr>
        <p:sp>
          <p:nvSpPr>
            <p:cNvPr id="11" name="Rectangle 10"/>
            <p:cNvSpPr/>
            <p:nvPr/>
          </p:nvSpPr>
          <p:spPr>
            <a:xfrm>
              <a:off x="5277684" y="2073549"/>
              <a:ext cx="3335349" cy="4264742"/>
            </a:xfrm>
            <a:prstGeom prst="rect">
              <a:avLst/>
            </a:prstGeom>
            <a:solidFill>
              <a:srgbClr val="F2F2F2"/>
            </a:solidFill>
            <a:ln w="28575">
              <a:solidFill>
                <a:srgbClr val="3361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QuadreDeText 3"/>
            <p:cNvSpPr txBox="1">
              <a:spLocks noChangeArrowheads="1"/>
            </p:cNvSpPr>
            <p:nvPr/>
          </p:nvSpPr>
          <p:spPr bwMode="auto">
            <a:xfrm>
              <a:off x="5455009" y="2234234"/>
              <a:ext cx="3129831" cy="39429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ca-ES" alt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16 </a:t>
              </a:r>
              <a:r>
                <a:rPr lang="ca-ES" altLang="es-ES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bibliotecas</a:t>
              </a:r>
              <a:r>
                <a:rPr lang="ca-ES" alt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ca-ES" altLang="es-ES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repartidas</a:t>
              </a:r>
              <a:r>
                <a:rPr lang="ca-ES" alt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en 21 </a:t>
              </a:r>
              <a:r>
                <a:rPr lang="ca-ES" altLang="es-ES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espacios</a:t>
              </a:r>
              <a:endParaRPr lang="ca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600"/>
                </a:spcBef>
              </a:pPr>
              <a:endParaRPr lang="ca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ca-ES" alt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ca-ES" altLang="es-ES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bibliotecas</a:t>
              </a:r>
              <a:r>
                <a:rPr lang="ca-ES" alt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son de </a:t>
              </a:r>
              <a:r>
                <a:rPr lang="ca-ES" altLang="es-ES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carácter</a:t>
              </a:r>
              <a:r>
                <a:rPr lang="ca-ES" alt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patrimonial</a:t>
              </a:r>
            </a:p>
            <a:p>
              <a:endParaRPr lang="ca-ES" alt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ca-ES" altLang="es-ES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Ofrece</a:t>
              </a:r>
              <a:r>
                <a:rPr lang="ca-ES" alt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  <a:p>
              <a:pPr marL="342900" indent="-34290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a-ES" altLang="es-E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Servicios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ca-ES" altLang="es-E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Recursos de </a:t>
              </a:r>
              <a:r>
                <a:rPr lang="ca-ES" altLang="es-ES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información</a:t>
              </a:r>
              <a:endParaRPr lang="ca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ca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ca-ES" altLang="es-ES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Apoyo</a:t>
              </a:r>
              <a:r>
                <a:rPr lang="ca-ES" alt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al: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altLang="es-ES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Aprendizaje</a:t>
              </a:r>
              <a:endParaRPr lang="ca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altLang="es-ES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Docencia</a:t>
              </a:r>
              <a:endParaRPr lang="ca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a-ES" altLang="es-ES"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Investigación</a:t>
              </a:r>
              <a:endParaRPr lang="ca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Agrupa 1"/>
            <p:cNvGrpSpPr/>
            <p:nvPr/>
          </p:nvGrpSpPr>
          <p:grpSpPr>
            <a:xfrm>
              <a:off x="5277684" y="1336567"/>
              <a:ext cx="3343973" cy="736981"/>
              <a:chOff x="5277685" y="2275115"/>
              <a:chExt cx="3343973" cy="73698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77685" y="2275115"/>
                <a:ext cx="3343973" cy="736981"/>
              </a:xfrm>
              <a:prstGeom prst="rect">
                <a:avLst/>
              </a:prstGeom>
              <a:solidFill>
                <a:srgbClr val="336182"/>
              </a:solidFill>
              <a:ln>
                <a:solidFill>
                  <a:srgbClr val="3361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QuadreDeText 13"/>
              <p:cNvSpPr txBox="1"/>
              <p:nvPr/>
            </p:nvSpPr>
            <p:spPr>
              <a:xfrm>
                <a:off x="5277686" y="2435800"/>
                <a:ext cx="3335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CRAI de la UB</a:t>
                </a: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195D4CE-FE7F-9D49-9F2C-CFC31037C257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283F765-6E5F-6C48-80BF-999D3A38F7A0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8" name="Imagen 17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A31C6CBC-3A5B-1949-8AFE-E9340D1A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9" name="Imagen 18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E717F247-42F5-824D-B9F1-802B83A70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0" name="Imagen 14" descr="Imagen que contiene reloj&#10;&#10;Descripción generada automáticamente">
            <a:hlinkClick r:id="rId5"/>
            <a:extLst>
              <a:ext uri="{FF2B5EF4-FFF2-40B4-BE49-F238E27FC236}">
                <a16:creationId xmlns:a16="http://schemas.microsoft.com/office/drawing/2014/main" id="{D277EF60-93BA-C44D-B5D2-CD0B413BF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38" y="1994601"/>
            <a:ext cx="3683246" cy="3683246"/>
          </a:xfrm>
          <a:prstGeom prst="rect">
            <a:avLst/>
          </a:prstGeom>
        </p:spPr>
      </p:pic>
      <p:sp>
        <p:nvSpPr>
          <p:cNvPr id="21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343560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Qué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es el CRAI UB?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6535628" y="2111370"/>
            <a:ext cx="164409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CRAI </a:t>
            </a:r>
            <a:r>
              <a:rPr lang="ca-ES" sz="1400" dirty="0" err="1"/>
              <a:t>Bibliotecas</a:t>
            </a:r>
            <a:r>
              <a:rPr lang="ca-ES" sz="1400" dirty="0"/>
              <a:t>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446123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697D8D3-9B8F-4AF9-A6C7-8FE19E4A5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0"/>
          <a:stretch/>
        </p:blipFill>
        <p:spPr>
          <a:xfrm>
            <a:off x="1876967" y="2483956"/>
            <a:ext cx="5059865" cy="42799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270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3B7B22-B7F6-4D86-A28B-8B92C0BFEA53}" type="slidenum">
              <a:rPr lang="ca-ES" altLang="en-US" smtClean="0">
                <a:solidFill>
                  <a:srgbClr val="898989"/>
                </a:solidFill>
              </a:rPr>
              <a:pPr/>
              <a:t>40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2717" y="927800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Fondos y colecciones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https://crai.ub.edu/es/conoce-el-crai/bibliotecas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9335" name="Rectangle 27"/>
          <p:cNvSpPr>
            <a:spLocks noChangeArrowheads="1"/>
          </p:cNvSpPr>
          <p:nvPr/>
        </p:nvSpPr>
        <p:spPr bwMode="auto">
          <a:xfrm>
            <a:off x="482717" y="1528682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CRAI biblioteca tiene este apartado en su web. Se trata de una </a:t>
            </a:r>
            <a:r>
              <a:rPr lang="es-ES" altLang="es-E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selección de recursos</a:t>
            </a:r>
            <a:r>
              <a:rPr lang="es-ES" altLang="es-E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información relacionados con los ámbitos temáticos de docencia e investigación de la Universidad.</a:t>
            </a:r>
          </a:p>
        </p:txBody>
      </p:sp>
      <p:sp>
        <p:nvSpPr>
          <p:cNvPr id="7" name="7 Flecha derecha"/>
          <p:cNvSpPr/>
          <p:nvPr/>
        </p:nvSpPr>
        <p:spPr>
          <a:xfrm rot="1370028">
            <a:off x="2643203" y="3390723"/>
            <a:ext cx="917359" cy="295625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upo 11">
            <a:extLst>
              <a:ext uri="{FF2B5EF4-FFF2-40B4-BE49-F238E27FC236}">
                <a16:creationId xmlns:a16="http://schemas.microsoft.com/office/drawing/2014/main" id="{E5B9E3E1-3099-4A2D-9C8C-042BCFDEB243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13">
              <a:extLst>
                <a:ext uri="{FF2B5EF4-FFF2-40B4-BE49-F238E27FC236}">
                  <a16:creationId xmlns:a16="http://schemas.microsoft.com/office/drawing/2014/main" id="{97F00B5B-AA2B-4A9A-AFC5-4FC183595818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Imagen 1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0536F04-9087-46DB-B300-2F04F461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1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6CEDF163-3F32-45A3-BA2A-445000362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54395A0-8FE8-4348-991B-CACAAF9B5848}"/>
              </a:ext>
            </a:extLst>
          </p:cNvPr>
          <p:cNvSpPr/>
          <p:nvPr/>
        </p:nvSpPr>
        <p:spPr>
          <a:xfrm>
            <a:off x="3159948" y="4101123"/>
            <a:ext cx="408890" cy="158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12411A-E555-41EA-B953-D53CAE83D8F3}"/>
              </a:ext>
            </a:extLst>
          </p:cNvPr>
          <p:cNvSpPr/>
          <p:nvPr/>
        </p:nvSpPr>
        <p:spPr>
          <a:xfrm>
            <a:off x="3173087" y="5174810"/>
            <a:ext cx="844061" cy="145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0C4A97-289D-4EA5-98E3-E090C76CD160}"/>
              </a:ext>
            </a:extLst>
          </p:cNvPr>
          <p:cNvSpPr/>
          <p:nvPr/>
        </p:nvSpPr>
        <p:spPr>
          <a:xfrm>
            <a:off x="3159948" y="6330952"/>
            <a:ext cx="857200" cy="145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700415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C89D9-17C6-40D8-8C89-372BDB03659C}" type="slidenum">
              <a:rPr lang="es-ES" altLang="en-US" smtClean="0">
                <a:solidFill>
                  <a:srgbClr val="898989"/>
                </a:solidFill>
              </a:rPr>
              <a:pPr/>
              <a:t>41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5043" y="948604"/>
            <a:ext cx="82296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Wifi y acceso a los ordenadores de la Facultad</a:t>
            </a:r>
          </a:p>
        </p:txBody>
      </p:sp>
      <p:sp>
        <p:nvSpPr>
          <p:cNvPr id="74756" name="Rectangle 12"/>
          <p:cNvSpPr>
            <a:spLocks noChangeArrowheads="1"/>
          </p:cNvSpPr>
          <p:nvPr/>
        </p:nvSpPr>
        <p:spPr bwMode="auto">
          <a:xfrm>
            <a:off x="485043" y="1213907"/>
            <a:ext cx="8774559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500" dirty="0">
                <a:solidFill>
                  <a:prstClr val="black"/>
                </a:solidFill>
                <a:latin typeface="Verdana" panose="020B0604030504040204" pitchFamily="34" charset="0"/>
                <a:hlinkClick r:id="rId3"/>
              </a:rPr>
              <a:t>https://crai.ub.edu/es/que-ofrece-el-crai/acceso-recursos/acceso-recursos-wifi-eduroam</a:t>
            </a:r>
            <a:endParaRPr lang="es-ES" altLang="ca-ES" sz="15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r>
              <a:rPr lang="es-ES" altLang="ca-ES" sz="1100" dirty="0">
                <a:solidFill>
                  <a:prstClr val="black"/>
                </a:solidFill>
                <a:latin typeface="Verdana" panose="020B0604030504040204" pitchFamily="34" charset="0"/>
              </a:rPr>
              <a:t>(en catalán) </a:t>
            </a:r>
            <a:endParaRPr lang="es-ES" altLang="ca-ES" sz="1500" dirty="0">
              <a:solidFill>
                <a:prstClr val="black"/>
              </a:solidFill>
              <a:latin typeface="Verdana" panose="020B0604030504040204" pitchFamily="34" charset="0"/>
              <a:hlinkClick r:id="rId4"/>
            </a:endParaRPr>
          </a:p>
        </p:txBody>
      </p:sp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570768" y="1704818"/>
            <a:ext cx="80581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ca-ES" sz="1700" dirty="0">
                <a:latin typeface="Verdana" panose="020B0604030504040204" pitchFamily="34" charset="0"/>
              </a:rPr>
              <a:t>El servicio de Wifi de la Universidad ofrece conexión a Internet sin necesidad de tener una conexión fija a la red. Para utilizarlo, debes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configurar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dirty="0">
                <a:latin typeface="Verdana" panose="020B0604030504040204" pitchFamily="34" charset="0"/>
              </a:rPr>
              <a:t>(en catalán) tu ordenador portátil e identificarte con el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identificador local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dirty="0">
                <a:latin typeface="Verdana" panose="020B0604030504040204" pitchFamily="34" charset="0"/>
              </a:rPr>
              <a:t>(en catalán).</a:t>
            </a:r>
          </a:p>
          <a:p>
            <a:pPr algn="just"/>
            <a:endParaRPr lang="es-ES" altLang="ca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/>
            <a:r>
              <a:rPr lang="es-ES" altLang="ca-ES" sz="1700" dirty="0">
                <a:latin typeface="Verdana" panose="020B0604030504040204" pitchFamily="34" charset="0"/>
              </a:rPr>
              <a:t>La Universidad de Barcelona participa en el proyecto Eduroam, cuyo objetivo es promover un espacio único de movilidad que permita que cuando un usuario llegue a otra organización disponga de un entorno de trabajo virtual con conexión a Internet. Puedes consultar la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Guía de configuración de </a:t>
            </a:r>
            <a:r>
              <a:rPr lang="es-ES" altLang="ca-ES" sz="1700" dirty="0" err="1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Eduroam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dirty="0">
                <a:latin typeface="Verdana" panose="020B0604030504040204" pitchFamily="34" charset="0"/>
              </a:rPr>
              <a:t>(en catalán).</a:t>
            </a:r>
          </a:p>
        </p:txBody>
      </p:sp>
      <p:graphicFrame>
        <p:nvGraphicFramePr>
          <p:cNvPr id="512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621908"/>
              </p:ext>
            </p:extLst>
          </p:nvPr>
        </p:nvGraphicFramePr>
        <p:xfrm>
          <a:off x="650143" y="4480800"/>
          <a:ext cx="8064500" cy="1631952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Colectivo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Terminación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Correo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Identificador local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PAS / PDI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joan.pere.garcia@ub.edu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cherrera@ub.edu 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joan.pere.garcia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cherrera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Alumnado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jherg07@alumnes.ub.edu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jherg07.alumnes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Alumni UB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.a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pperez@alumni.ub.edu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pperez.a</a:t>
                      </a:r>
                      <a:endParaRPr kumimoji="0" lang="ca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upo 11">
            <a:extLst>
              <a:ext uri="{FF2B5EF4-FFF2-40B4-BE49-F238E27FC236}">
                <a16:creationId xmlns:a16="http://schemas.microsoft.com/office/drawing/2014/main" id="{C494060A-73E4-45CC-9BF9-554614BFA391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8" name="Rectángulo 13">
              <a:extLst>
                <a:ext uri="{FF2B5EF4-FFF2-40B4-BE49-F238E27FC236}">
                  <a16:creationId xmlns:a16="http://schemas.microsoft.com/office/drawing/2014/main" id="{374F3BF6-6365-4599-86F5-B71D6BBDAFE7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" name="Imagen 1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4277EF4-3AE6-42F5-9F30-DA46FC2BE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0" name="Imagen 19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B6520C2C-6FAF-4819-9B1D-F3FE8E029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10352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C280C0-3E3C-4023-9FF2-98EDB282C531}" type="slidenum">
              <a:rPr lang="es-ES" altLang="en-US" smtClean="0">
                <a:solidFill>
                  <a:srgbClr val="898989"/>
                </a:solidFill>
              </a:rPr>
              <a:pPr/>
              <a:t>42</a:t>
            </a:fld>
            <a:endParaRPr lang="es-ES" altLang="en-US">
              <a:solidFill>
                <a:srgbClr val="898989"/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48" y="2399254"/>
            <a:ext cx="580768" cy="580768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65" y="3404196"/>
            <a:ext cx="581684" cy="581684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68" y="2446696"/>
            <a:ext cx="636261" cy="636261"/>
          </a:xfrm>
          <a:prstGeom prst="rect">
            <a:avLst/>
          </a:prstGeom>
        </p:spPr>
      </p:pic>
      <p:sp>
        <p:nvSpPr>
          <p:cNvPr id="7" name="QuadreDeText 6">
            <a:hlinkClick r:id="rId6"/>
          </p:cNvPr>
          <p:cNvSpPr txBox="1"/>
          <p:nvPr/>
        </p:nvSpPr>
        <p:spPr>
          <a:xfrm>
            <a:off x="2067954" y="2671302"/>
            <a:ext cx="14561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ca-ES" sz="1300" dirty="0">
                <a:latin typeface="Verdana" panose="020B0604030504040204" pitchFamily="34" charset="0"/>
              </a:rPr>
              <a:t>@</a:t>
            </a:r>
            <a:r>
              <a:rPr lang="es-ES" altLang="ca-ES" sz="1300" dirty="0" err="1">
                <a:latin typeface="Verdana" panose="020B0604030504040204" pitchFamily="34" charset="0"/>
              </a:rPr>
              <a:t>craibellesarts</a:t>
            </a:r>
            <a:endParaRPr lang="es-ES" sz="1300" dirty="0"/>
          </a:p>
        </p:txBody>
      </p:sp>
      <p:sp>
        <p:nvSpPr>
          <p:cNvPr id="8" name="QuadreDeText 7">
            <a:hlinkClick r:id="rId7"/>
          </p:cNvPr>
          <p:cNvSpPr txBox="1"/>
          <p:nvPr/>
        </p:nvSpPr>
        <p:spPr>
          <a:xfrm>
            <a:off x="2107255" y="3661158"/>
            <a:ext cx="2034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ca-ES" sz="1300" dirty="0">
                <a:latin typeface="Verdana" panose="020B0604030504040204" pitchFamily="34" charset="0"/>
              </a:rPr>
              <a:t>http://pinterest.com/craibellesarts</a:t>
            </a:r>
            <a:endParaRPr lang="es-ES" sz="1300" dirty="0"/>
          </a:p>
        </p:txBody>
      </p:sp>
      <p:sp>
        <p:nvSpPr>
          <p:cNvPr id="9" name="QuadreDeText 8">
            <a:hlinkClick r:id="rId8"/>
          </p:cNvPr>
          <p:cNvSpPr txBox="1"/>
          <p:nvPr/>
        </p:nvSpPr>
        <p:spPr>
          <a:xfrm>
            <a:off x="5299349" y="2707830"/>
            <a:ext cx="27419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ca-ES" sz="1300" dirty="0">
                <a:latin typeface="Verdana" panose="020B0604030504040204" pitchFamily="34" charset="0"/>
              </a:rPr>
              <a:t>http://www.flickr.com/photos/craibellesarts</a:t>
            </a:r>
            <a:endParaRPr lang="es-ES" sz="1300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102294" y="2459182"/>
            <a:ext cx="1421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 sz="14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</a:t>
            </a:r>
            <a:endParaRPr lang="ca-ES" altLang="ca-ES" sz="14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102294" y="3469429"/>
            <a:ext cx="1421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 sz="14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Pinterest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290289" y="2498667"/>
            <a:ext cx="1421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 sz="1400" b="1" dirty="0" err="1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Flickr</a:t>
            </a:r>
            <a:endParaRPr lang="ca-ES" altLang="ca-ES" sz="1400" b="1" dirty="0">
              <a:solidFill>
                <a:srgbClr val="0597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8168" y="3421144"/>
            <a:ext cx="637200" cy="637200"/>
          </a:xfrm>
          <a:prstGeom prst="rect">
            <a:avLst/>
          </a:prstGeom>
        </p:spPr>
      </p:pic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309197" y="3469429"/>
            <a:ext cx="1421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 sz="1400" b="1" dirty="0">
                <a:solidFill>
                  <a:srgbClr val="0597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Instagram</a:t>
            </a:r>
          </a:p>
        </p:txBody>
      </p:sp>
      <p:sp>
        <p:nvSpPr>
          <p:cNvPr id="23" name="QuadreDeText 22">
            <a:hlinkClick r:id="rId10"/>
          </p:cNvPr>
          <p:cNvSpPr txBox="1"/>
          <p:nvPr/>
        </p:nvSpPr>
        <p:spPr>
          <a:xfrm>
            <a:off x="5311675" y="3710760"/>
            <a:ext cx="25684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s-ES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craibellesarts</a:t>
            </a:r>
            <a:endParaRPr lang="es-E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1D6BA6D-3BC3-3948-8926-3BFD2D786272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D71035D-4E1A-C242-8A46-38E555338CD8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6" name="Imagen 25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42796938-13CF-0441-9812-40151987C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7" name="Imagen 26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D1031CA9-51EC-7A49-B0F3-A9CFF0B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0A5FC8FE-BB54-48A0-9167-82015991D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59" y="1207750"/>
            <a:ext cx="8569325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¡Síguenos en las redes!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13"/>
              </a:rPr>
              <a:t>https://crai.ub.edu/ca/coneix-el-crai/difusio-marqueting/blogs-i-xarxes-socials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r>
              <a:rPr lang="ca-ES" altLang="ca-ES" sz="1400" dirty="0">
                <a:latin typeface="Verdana" panose="020B0604030504040204" pitchFamily="34" charset="0"/>
              </a:rPr>
              <a:t>(en </a:t>
            </a:r>
            <a:r>
              <a:rPr lang="ca-ES" altLang="ca-ES" sz="1400" dirty="0" err="1">
                <a:latin typeface="Verdana" panose="020B0604030504040204" pitchFamily="34" charset="0"/>
              </a:rPr>
              <a:t>catalán</a:t>
            </a:r>
            <a:r>
              <a:rPr lang="ca-ES" altLang="ca-ES" sz="1400" dirty="0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6D27B8C-4D78-406C-8509-17E00D487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42" y="4870617"/>
            <a:ext cx="87487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Y en las exposiciones virtuales:</a:t>
            </a:r>
          </a:p>
          <a:p>
            <a:pPr algn="just"/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14"/>
              </a:rPr>
              <a:t>https://crai.ub.edu/es/conoce-el-crai/difusion-marketing/exposiciones-virtuales</a:t>
            </a:r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</a:p>
          <a:p>
            <a:pPr algn="just"/>
            <a:endParaRPr lang="ca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143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9750" y="950274"/>
            <a:ext cx="655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 si todavía tienes dudas...</a:t>
            </a:r>
          </a:p>
        </p:txBody>
      </p:sp>
      <p:sp>
        <p:nvSpPr>
          <p:cNvPr id="78851" name="5 Subtítulo"/>
          <p:cNvSpPr>
            <a:spLocks/>
          </p:cNvSpPr>
          <p:nvPr/>
        </p:nvSpPr>
        <p:spPr bwMode="auto">
          <a:xfrm>
            <a:off x="539750" y="1773238"/>
            <a:ext cx="81962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" altLang="ca-ES" sz="1600" b="1" dirty="0">
                <a:latin typeface="Verdana" panose="020B0604030504040204" pitchFamily="34" charset="0"/>
              </a:rPr>
              <a:t>Pregunta al CRAI Biblioteca</a:t>
            </a:r>
          </a:p>
          <a:p>
            <a:pPr algn="ctr">
              <a:spcBef>
                <a:spcPct val="20000"/>
              </a:spcBef>
            </a:pPr>
            <a:r>
              <a:rPr lang="es-ES" altLang="ca-ES" sz="1600" dirty="0">
                <a:latin typeface="Verdana" panose="020B0604030504040204" pitchFamily="34" charset="0"/>
              </a:rPr>
              <a:t> El personal de la Biblioteca resolverá tus dudas.</a:t>
            </a:r>
          </a:p>
          <a:p>
            <a:pPr algn="ctr">
              <a:spcBef>
                <a:spcPct val="20000"/>
              </a:spcBef>
            </a:pPr>
            <a:endParaRPr lang="es-ES" altLang="ca-ES" sz="2000" b="1" dirty="0">
              <a:latin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s-ES" altLang="ca-ES" sz="1600" b="1" dirty="0">
                <a:latin typeface="Verdana" panose="020B0604030504040204" pitchFamily="34" charset="0"/>
              </a:rPr>
              <a:t>Accede al web inicial del CRAI</a:t>
            </a:r>
            <a:endParaRPr lang="es-ES" altLang="ca-ES" sz="1600" dirty="0"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es-ES" altLang="ca-ES" sz="1600" dirty="0">
                <a:latin typeface="Verdana" panose="020B0604030504040204" pitchFamily="34" charset="0"/>
              </a:rPr>
              <a:t>En la sección «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Preguntas más frecuentes</a:t>
            </a:r>
            <a:r>
              <a:rPr lang="es-ES" altLang="ca-ES" sz="1600" dirty="0">
                <a:latin typeface="Verdana" panose="020B0604030504040204" pitchFamily="34" charset="0"/>
              </a:rPr>
              <a:t>»</a:t>
            </a:r>
          </a:p>
          <a:p>
            <a:pPr lvl="1" algn="ctr">
              <a:spcBef>
                <a:spcPct val="20000"/>
              </a:spcBef>
            </a:pPr>
            <a:r>
              <a:rPr lang="es-ES" altLang="ca-ES" sz="1600" dirty="0">
                <a:latin typeface="Verdana" panose="020B0604030504040204" pitchFamily="34" charset="0"/>
              </a:rPr>
              <a:t>se incluyen las consultas más habituales ya respondidas.</a:t>
            </a:r>
          </a:p>
          <a:p>
            <a:pPr lvl="1" algn="ctr">
              <a:spcBef>
                <a:spcPct val="20000"/>
              </a:spcBef>
            </a:pPr>
            <a:endParaRPr lang="es-ES" altLang="ca-ES" sz="2000" b="1" dirty="0">
              <a:latin typeface="Verdana" panose="020B060403050404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es-ES" altLang="ca-ES" sz="1600" b="1" dirty="0">
                <a:latin typeface="Verdana" panose="020B0604030504040204" pitchFamily="34" charset="0"/>
              </a:rPr>
              <a:t>Dirígete al SAU</a:t>
            </a:r>
          </a:p>
          <a:p>
            <a:pPr lvl="1" algn="ctr">
              <a:spcBef>
                <a:spcPct val="20000"/>
              </a:spcBef>
            </a:pPr>
            <a:r>
              <a:rPr lang="es-ES" altLang="ca-ES" sz="1600" b="1" dirty="0">
                <a:latin typeface="Verdana" panose="020B0604030504040204" pitchFamily="34" charset="0"/>
              </a:rPr>
              <a:t>	</a:t>
            </a:r>
            <a:r>
              <a:rPr lang="es-ES" altLang="ca-ES" sz="1600" dirty="0">
                <a:latin typeface="Verdana" panose="020B0604030504040204" pitchFamily="34" charset="0"/>
              </a:rPr>
              <a:t>Es un servicio de información virtual para cualquier consulta sobre </a:t>
            </a:r>
            <a:br>
              <a:rPr lang="es-ES" altLang="ca-ES" sz="1600" dirty="0">
                <a:latin typeface="Verdana" panose="020B0604030504040204" pitchFamily="34" charset="0"/>
              </a:rPr>
            </a:br>
            <a:r>
              <a:rPr lang="es-ES" altLang="ca-ES" sz="1600" dirty="0">
                <a:latin typeface="Verdana" panose="020B0604030504040204" pitchFamily="34" charset="0"/>
              </a:rPr>
              <a:t>los CRAI bibliotecas y sus recursos y servicios, disponible las 24 horas de los 7 días de la semana, y atendido por bibliotecarios especializados. </a:t>
            </a:r>
          </a:p>
          <a:p>
            <a:pPr algn="ctr"/>
            <a:endParaRPr lang="es-ES" altLang="ca-ES" sz="2000" b="1" dirty="0">
              <a:latin typeface="Verdana" panose="020B0604030504040204" pitchFamily="34" charset="0"/>
            </a:endParaRPr>
          </a:p>
          <a:p>
            <a:pPr algn="ctr"/>
            <a:r>
              <a:rPr lang="es-ES" altLang="ca-ES" sz="1600" b="1" dirty="0">
                <a:latin typeface="Verdana" panose="020B0604030504040204" pitchFamily="34" charset="0"/>
              </a:rPr>
              <a:t>O bien llámanos </a:t>
            </a:r>
          </a:p>
          <a:p>
            <a:pPr algn="ctr"/>
            <a:r>
              <a:rPr lang="es-ES" altLang="ca-ES" sz="1600" dirty="0">
                <a:latin typeface="Verdana" panose="020B0604030504040204" pitchFamily="34" charset="0"/>
              </a:rPr>
              <a:t>934 034 595</a:t>
            </a:r>
          </a:p>
        </p:txBody>
      </p:sp>
      <p:sp>
        <p:nvSpPr>
          <p:cNvPr id="7885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9CEB4F-6F47-414F-BAAC-CF48B0BC61B5}" type="slidenum">
              <a:rPr lang="ca-ES" altLang="en-US" smtClean="0">
                <a:solidFill>
                  <a:srgbClr val="898989"/>
                </a:solidFill>
              </a:rPr>
              <a:pPr/>
              <a:t>43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7" name="Picture 4" descr="Gestió de preguntes en temps real | Res Telæ">
            <a:extLst>
              <a:ext uri="{FF2B5EF4-FFF2-40B4-BE49-F238E27FC236}">
                <a16:creationId xmlns:a16="http://schemas.microsoft.com/office/drawing/2014/main" id="{B0CF73B3-52D0-4504-9004-16D4C198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8" y="2329412"/>
            <a:ext cx="653707" cy="10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EC2371C6-4D8A-4EA3-A258-9EAF97AB3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941" y="3708994"/>
            <a:ext cx="1376081" cy="6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454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409" y="3429000"/>
            <a:ext cx="308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¡Muchas gracias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25700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curso 2023-24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151" y="6303839"/>
            <a:ext cx="792549" cy="274344"/>
          </a:xfrm>
          <a:prstGeom prst="rect">
            <a:avLst/>
          </a:prstGeom>
        </p:spPr>
      </p:pic>
      <p:pic>
        <p:nvPicPr>
          <p:cNvPr id="10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77" y="4485134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crai.ub.edu/sites/default/files/styles/banner_serveis_capcalera/public/serveis/capcalera/biologia01.jpg?itok=xKWxxpch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5"/>
          <a:stretch/>
        </p:blipFill>
        <p:spPr bwMode="auto">
          <a:xfrm>
            <a:off x="0" y="5695950"/>
            <a:ext cx="91535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5</a:t>
            </a:fld>
            <a:endParaRPr lang="ca-ES" altLang="en-US" dirty="0">
              <a:solidFill>
                <a:srgbClr val="898989"/>
              </a:solidFill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951557" y="2901200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Préstamo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documentos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QuadreDeText 4"/>
          <p:cNvSpPr txBox="1"/>
          <p:nvPr/>
        </p:nvSpPr>
        <p:spPr>
          <a:xfrm>
            <a:off x="4974574" y="2901200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Información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bibliográfica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QuadreDeText 4"/>
          <p:cNvSpPr txBox="1"/>
          <p:nvPr/>
        </p:nvSpPr>
        <p:spPr>
          <a:xfrm>
            <a:off x="933211" y="3894161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Formación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usuarios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QuadreDeText 17"/>
          <p:cNvSpPr txBox="1"/>
          <p:nvPr/>
        </p:nvSpPr>
        <p:spPr>
          <a:xfrm>
            <a:off x="933211" y="4950047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Apoyo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 la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docencia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QuadreDeText 4"/>
          <p:cNvSpPr txBox="1"/>
          <p:nvPr/>
        </p:nvSpPr>
        <p:spPr>
          <a:xfrm>
            <a:off x="4927885" y="4951939"/>
            <a:ext cx="3587465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Apoyo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 la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investigación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QuadreDeText 4"/>
          <p:cNvSpPr txBox="1"/>
          <p:nvPr/>
        </p:nvSpPr>
        <p:spPr>
          <a:xfrm>
            <a:off x="4983361" y="3894161"/>
            <a:ext cx="3528392" cy="461665"/>
          </a:xfrm>
          <a:prstGeom prst="rect">
            <a:avLst/>
          </a:prstGeom>
          <a:solidFill>
            <a:srgbClr val="336182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Citación</a:t>
            </a:r>
            <a:r>
              <a:rPr lang="ca-E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a-ES" sz="24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bibliográfica</a:t>
            </a:r>
            <a:endParaRPr lang="ca-E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9307931-B2F7-104B-9D62-CB2560E63042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79A02DB-4342-DB46-A386-BD770F4792BF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3" name="Imagen 2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40189E56-671D-E741-B729-5F3C1128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24" name="Imagen 23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BF661D2E-16D1-9646-9C54-962B4B31B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050" name="Picture 2" descr="Logo del CRAI de la U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3" y="1898628"/>
            <a:ext cx="3560577" cy="7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Qué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es el CRAI UB?</a:t>
            </a:r>
          </a:p>
        </p:txBody>
      </p:sp>
    </p:spTree>
    <p:extLst>
      <p:ext uri="{BB962C8B-B14F-4D97-AF65-F5344CB8AC3E}">
        <p14:creationId xmlns:p14="http://schemas.microsoft.com/office/powerpoint/2010/main" val="7813001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6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9847" y="1019179"/>
            <a:ext cx="65532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¡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Iníciate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en el CRAI!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https://crai.ub.edu/es/conoce-el-crai/iniciate-en-el-crai</a:t>
            </a: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grpSp>
        <p:nvGrpSpPr>
          <p:cNvPr id="5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0"/>
            <a:ext cx="9144000" cy="932689"/>
            <a:chOff x="0" y="1313748"/>
            <a:chExt cx="9144000" cy="932689"/>
          </a:xfrm>
        </p:grpSpPr>
        <p:sp>
          <p:nvSpPr>
            <p:cNvPr id="6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8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pic>
        <p:nvPicPr>
          <p:cNvPr id="2" name="Imatge 1">
            <a:extLst>
              <a:ext uri="{FF2B5EF4-FFF2-40B4-BE49-F238E27FC236}">
                <a16:creationId xmlns:a16="http://schemas.microsoft.com/office/drawing/2014/main" id="{DD580BD9-95BC-451C-B25B-68DBF8575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490" y="1718259"/>
            <a:ext cx="4656806" cy="5002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74720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ED5737-C9E8-41C9-8699-CA70C9167784}" type="slidenum">
              <a:rPr lang="es-ES" altLang="en-US" smtClean="0">
                <a:solidFill>
                  <a:srgbClr val="898989"/>
                </a:solidFill>
              </a:rPr>
              <a:pPr/>
              <a:t>7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4444" y="974466"/>
            <a:ext cx="61722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Dónde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estamos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y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cuándo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podéis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venir?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1598" y="1887412"/>
            <a:ext cx="3953020" cy="50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b="1" dirty="0" err="1">
                <a:latin typeface="Verdana" panose="020B0604030504040204" pitchFamily="34" charset="0"/>
              </a:rPr>
              <a:t>Dirección</a:t>
            </a:r>
            <a:r>
              <a:rPr lang="ca-ES" altLang="ca-ES" sz="1500" b="1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a-ES" altLang="ca-ES" sz="8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a-ES" altLang="ca-ES" sz="1500" dirty="0">
                <a:latin typeface="Verdana" panose="020B0604030504040204" pitchFamily="34" charset="0"/>
              </a:rPr>
              <a:t>	Baldiri Reixac, 2</a:t>
            </a:r>
            <a:br>
              <a:rPr lang="ca-ES" altLang="ca-ES" sz="1500" dirty="0">
                <a:latin typeface="Verdana" panose="020B0604030504040204" pitchFamily="34" charset="0"/>
              </a:rPr>
            </a:br>
            <a:r>
              <a:rPr lang="ca-ES" altLang="ca-ES" sz="1500" dirty="0">
                <a:latin typeface="Verdana" panose="020B0604030504040204" pitchFamily="34" charset="0"/>
              </a:rPr>
              <a:t>934 034 595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b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ca-E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craibellesarts</a:t>
            </a:r>
            <a:r>
              <a:rPr lang="ca-ES" sz="1600" dirty="0">
                <a:solidFill>
                  <a:srgbClr val="333333"/>
                </a:solidFill>
                <a:latin typeface="Arial" panose="020B0604020202020204" pitchFamily="34" charset="0"/>
                <a:hlinkClick r:id="rId3"/>
              </a:rPr>
              <a:t>@</a:t>
            </a:r>
            <a:r>
              <a:rPr lang="ca-E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ub.edu</a:t>
            </a:r>
            <a:endParaRPr lang="ca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b="1" dirty="0" err="1">
                <a:latin typeface="Verdana" panose="020B0604030504040204" pitchFamily="34" charset="0"/>
              </a:rPr>
              <a:t>Horario</a:t>
            </a:r>
            <a:r>
              <a:rPr lang="ca-ES" altLang="ca-ES" sz="1500" b="1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500" dirty="0">
                <a:latin typeface="Verdana" panose="020B0604030504040204" pitchFamily="34" charset="0"/>
              </a:rPr>
              <a:t>	Dl-Dv: de 8.30 a 20.30h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Horarios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especiales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 en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períodos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 de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exámenes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 y de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fin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 de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semana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 (</a:t>
            </a:r>
            <a:r>
              <a:rPr lang="ca-ES" altLang="ca-ES" sz="1500" dirty="0">
                <a:latin typeface="Verdana" panose="020B0604030504040204" pitchFamily="34" charset="0"/>
              </a:rPr>
              <a:t>en </a:t>
            </a:r>
            <a:r>
              <a:rPr lang="ca-ES" altLang="ca-ES" sz="1500" dirty="0" err="1">
                <a:latin typeface="Verdana" panose="020B0604030504040204" pitchFamily="34" charset="0"/>
              </a:rPr>
              <a:t>catalán</a:t>
            </a:r>
            <a:r>
              <a:rPr lang="ca-ES" altLang="ca-ES" sz="1500" dirty="0">
                <a:latin typeface="Verdana" panose="020B0604030504040204" pitchFamily="34" charset="0"/>
              </a:rPr>
              <a:t>)</a:t>
            </a:r>
          </a:p>
          <a:p>
            <a:pPr eaLnBrk="1" hangingPunct="1"/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Reglamento de los CRAI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bibliotecas</a:t>
            </a: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Carta de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servicios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 del CRAI</a:t>
            </a: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/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23557" name="Text Box 1028"/>
          <p:cNvSpPr txBox="1">
            <a:spLocks noChangeArrowheads="1"/>
          </p:cNvSpPr>
          <p:nvPr/>
        </p:nvSpPr>
        <p:spPr bwMode="auto">
          <a:xfrm>
            <a:off x="364444" y="135757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ca-E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  El CRAI Biblioteca de </a:t>
            </a:r>
            <a:r>
              <a:rPr lang="ca-ES" altLang="ca-ES" sz="2000" b="1" dirty="0" err="1">
                <a:solidFill>
                  <a:prstClr val="black"/>
                </a:solidFill>
                <a:latin typeface="Verdana" panose="020B0604030504040204" pitchFamily="34" charset="0"/>
              </a:rPr>
              <a:t>Bellas</a:t>
            </a:r>
            <a:r>
              <a:rPr lang="ca-ES" altLang="ca-E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 Artes</a:t>
            </a:r>
          </a:p>
        </p:txBody>
      </p:sp>
      <p:pic>
        <p:nvPicPr>
          <p:cNvPr id="8" name="Imatge 2">
            <a:extLst>
              <a:ext uri="{FF2B5EF4-FFF2-40B4-BE49-F238E27FC236}">
                <a16:creationId xmlns:a16="http://schemas.microsoft.com/office/drawing/2014/main" id="{ED4A7B71-CDD5-4B6C-BF77-C724D0AF01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470" r="9164"/>
          <a:stretch/>
        </p:blipFill>
        <p:spPr>
          <a:xfrm>
            <a:off x="514350" y="1860154"/>
            <a:ext cx="3953021" cy="4868654"/>
          </a:xfrm>
          <a:prstGeom prst="rect">
            <a:avLst/>
          </a:prstGeom>
        </p:spPr>
      </p:pic>
      <p:grpSp>
        <p:nvGrpSpPr>
          <p:cNvPr id="7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9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0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11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4238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8</a:t>
            </a:fld>
            <a:endParaRPr lang="ca-ES" altLang="en-US">
              <a:solidFill>
                <a:srgbClr val="898989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A9C0C5-606B-4064-82B5-E408927C2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15231" r="8038" b="11476"/>
          <a:stretch/>
        </p:blipFill>
        <p:spPr bwMode="auto">
          <a:xfrm>
            <a:off x="1041257" y="1514282"/>
            <a:ext cx="7061485" cy="46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6" name="Grupo 22">
            <a:extLst>
              <a:ext uri="{FF2B5EF4-FFF2-40B4-BE49-F238E27FC236}">
                <a16:creationId xmlns:a16="http://schemas.microsoft.com/office/drawing/2014/main" id="{41357B94-8206-7247-949C-07933517E5EC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7" name="Rectángulo 23">
              <a:extLst>
                <a:ext uri="{FF2B5EF4-FFF2-40B4-BE49-F238E27FC236}">
                  <a16:creationId xmlns:a16="http://schemas.microsoft.com/office/drawing/2014/main" id="{14572036-4F4F-5746-9C3F-246291A0AB3A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2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CBB3263A-FD48-2F45-9E25-46ED91263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9" name="Imagen 2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4F593A29-A8F8-A14C-94D9-5A338B419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11" name="Rectangle 13">
            <a:extLst>
              <a:ext uri="{FF2B5EF4-FFF2-40B4-BE49-F238E27FC236}">
                <a16:creationId xmlns:a16="http://schemas.microsoft.com/office/drawing/2014/main" id="{0513B989-17CF-48C5-A729-ECAD7F7F0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Plano de la Biblioteca</a:t>
            </a:r>
          </a:p>
        </p:txBody>
      </p:sp>
      <p:sp>
        <p:nvSpPr>
          <p:cNvPr id="2" name="QuadreDeText 1"/>
          <p:cNvSpPr txBox="1"/>
          <p:nvPr/>
        </p:nvSpPr>
        <p:spPr>
          <a:xfrm>
            <a:off x="6417715" y="2614081"/>
            <a:ext cx="21378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400" b="1" dirty="0" err="1"/>
              <a:t>Información</a:t>
            </a:r>
            <a:r>
              <a:rPr lang="ca-ES" sz="1400" b="1" dirty="0"/>
              <a:t> y </a:t>
            </a:r>
            <a:r>
              <a:rPr lang="ca-ES" sz="1400" b="1" dirty="0" err="1"/>
              <a:t>Préstamo</a:t>
            </a:r>
            <a:endParaRPr lang="ca-ES" sz="1400" b="1" dirty="0"/>
          </a:p>
        </p:txBody>
      </p:sp>
      <p:sp>
        <p:nvSpPr>
          <p:cNvPr id="10" name="QuadreDeText 9"/>
          <p:cNvSpPr txBox="1"/>
          <p:nvPr/>
        </p:nvSpPr>
        <p:spPr>
          <a:xfrm>
            <a:off x="6417715" y="4006829"/>
            <a:ext cx="10966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400" b="1" dirty="0"/>
              <a:t>Reserva</a:t>
            </a:r>
          </a:p>
        </p:txBody>
      </p:sp>
      <p:sp>
        <p:nvSpPr>
          <p:cNvPr id="12" name="QuadreDeText 11"/>
          <p:cNvSpPr txBox="1"/>
          <p:nvPr/>
        </p:nvSpPr>
        <p:spPr>
          <a:xfrm>
            <a:off x="6417715" y="3088159"/>
            <a:ext cx="14506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400" b="1" dirty="0" err="1"/>
              <a:t>Monografías</a:t>
            </a:r>
            <a:endParaRPr lang="ca-ES" sz="1400" b="1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6417715" y="3593570"/>
            <a:ext cx="13046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400" b="1" dirty="0"/>
              <a:t>Hemeroteca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6417715" y="4414478"/>
            <a:ext cx="21378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400" b="1" dirty="0"/>
              <a:t>Salas de </a:t>
            </a:r>
            <a:r>
              <a:rPr lang="ca-ES" sz="1400" b="1" dirty="0" err="1"/>
              <a:t>trabajo</a:t>
            </a:r>
            <a:endParaRPr lang="ca-ES" sz="1400" b="1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0513B989-17CF-48C5-A729-ECAD7F7F0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219" y="6098062"/>
            <a:ext cx="559536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Plano de la Biblioteca de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Bellas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Artes</a:t>
            </a:r>
          </a:p>
        </p:txBody>
      </p:sp>
    </p:spTree>
    <p:extLst>
      <p:ext uri="{BB962C8B-B14F-4D97-AF65-F5344CB8AC3E}">
        <p14:creationId xmlns:p14="http://schemas.microsoft.com/office/powerpoint/2010/main" val="30686316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/>
        </p:nvGrpSpPr>
        <p:grpSpPr>
          <a:xfrm>
            <a:off x="525194" y="1843703"/>
            <a:ext cx="8093612" cy="4594854"/>
            <a:chOff x="123747" y="1978877"/>
            <a:chExt cx="8751312" cy="4883445"/>
          </a:xfrm>
        </p:grpSpPr>
        <p:sp>
          <p:nvSpPr>
            <p:cNvPr id="16" name="Rectangle 15"/>
            <p:cNvSpPr/>
            <p:nvPr/>
          </p:nvSpPr>
          <p:spPr>
            <a:xfrm>
              <a:off x="4028015" y="1978877"/>
              <a:ext cx="4847044" cy="4883445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96046" y="2636519"/>
              <a:ext cx="720000" cy="72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941" y="2744832"/>
              <a:ext cx="508972" cy="50897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7103560" y="2632280"/>
              <a:ext cx="720000" cy="72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64219" y="4227230"/>
              <a:ext cx="720000" cy="72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QuadreDeText 17"/>
            <p:cNvSpPr txBox="1"/>
            <p:nvPr/>
          </p:nvSpPr>
          <p:spPr>
            <a:xfrm>
              <a:off x="4955989" y="3451980"/>
              <a:ext cx="15528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Aula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informática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 ordenadores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587" y="2760145"/>
              <a:ext cx="493659" cy="493659"/>
            </a:xfrm>
            <a:prstGeom prst="rect">
              <a:avLst/>
            </a:prstGeom>
          </p:spPr>
        </p:pic>
        <p:sp>
          <p:nvSpPr>
            <p:cNvPr id="24" name="QuadreDeText 23"/>
            <p:cNvSpPr txBox="1"/>
            <p:nvPr/>
          </p:nvSpPr>
          <p:spPr>
            <a:xfrm>
              <a:off x="6654496" y="3444820"/>
              <a:ext cx="1718833" cy="42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 ordenadores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consulta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898" y="4310532"/>
              <a:ext cx="569015" cy="569015"/>
            </a:xfrm>
            <a:prstGeom prst="rect">
              <a:avLst/>
            </a:prstGeom>
          </p:spPr>
        </p:pic>
        <p:sp>
          <p:nvSpPr>
            <p:cNvPr id="25" name="QuadreDeText 24"/>
            <p:cNvSpPr txBox="1"/>
            <p:nvPr/>
          </p:nvSpPr>
          <p:spPr>
            <a:xfrm>
              <a:off x="4865445" y="4922979"/>
              <a:ext cx="16930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 ordenador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portátil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para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préstamo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QuadreDeText 36"/>
            <p:cNvSpPr txBox="1"/>
            <p:nvPr/>
          </p:nvSpPr>
          <p:spPr>
            <a:xfrm>
              <a:off x="1011123" y="5063311"/>
              <a:ext cx="1334714" cy="58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Hemeroteca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525 títols de revistes vives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167363" y="4199235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Imatg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626" y="4277099"/>
              <a:ext cx="588571" cy="588571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23747" y="1986548"/>
              <a:ext cx="3800155" cy="2257362"/>
            </a:xfrm>
            <a:prstGeom prst="rect">
              <a:avLst/>
            </a:prstGeom>
            <a:solidFill>
              <a:srgbClr val="82C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807489" y="2180348"/>
              <a:ext cx="720000" cy="6962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669652" y="214905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QuadreDeText 51"/>
            <p:cNvSpPr txBox="1"/>
            <p:nvPr/>
          </p:nvSpPr>
          <p:spPr>
            <a:xfrm>
              <a:off x="346460" y="2917769"/>
              <a:ext cx="2391278" cy="26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222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puntos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lectura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QuadreDeText 52"/>
            <p:cNvSpPr txBox="1"/>
            <p:nvPr/>
          </p:nvSpPr>
          <p:spPr>
            <a:xfrm>
              <a:off x="2028203" y="2902844"/>
              <a:ext cx="1980860" cy="26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salas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trabajo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5" name="Imatg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13" y="2227220"/>
              <a:ext cx="540000" cy="540000"/>
            </a:xfrm>
            <a:prstGeom prst="rect">
              <a:avLst/>
            </a:prstGeom>
          </p:spPr>
        </p:pic>
        <p:pic>
          <p:nvPicPr>
            <p:cNvPr id="56" name="Imatg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311" y="2158010"/>
              <a:ext cx="654686" cy="654685"/>
            </a:xfrm>
            <a:prstGeom prst="rect">
              <a:avLst/>
            </a:prstGeom>
          </p:spPr>
        </p:pic>
        <p:sp>
          <p:nvSpPr>
            <p:cNvPr id="54" name="QuadreDeText 53"/>
            <p:cNvSpPr txBox="1"/>
            <p:nvPr/>
          </p:nvSpPr>
          <p:spPr>
            <a:xfrm>
              <a:off x="6686351" y="4943535"/>
              <a:ext cx="1693075" cy="26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Zona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Wifi</a:t>
              </a:r>
              <a:r>
                <a:rPr kumimoji="0" lang="ca-ES" altLang="ca-E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 </a:t>
              </a:r>
              <a:r>
                <a:rPr kumimoji="0" lang="ca-ES" altLang="ca-E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Eduroam</a:t>
              </a: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131F2-18B2-4A5A-B054-06EC8A409A99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2" descr="Students talking on a table with a computer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6E2C188-587F-904B-A4C6-CFBD3543BE3E}"/>
              </a:ext>
            </a:extLst>
          </p:cNvPr>
          <p:cNvGrpSpPr/>
          <p:nvPr/>
        </p:nvGrpSpPr>
        <p:grpSpPr>
          <a:xfrm>
            <a:off x="0" y="-43017"/>
            <a:ext cx="9144000" cy="932689"/>
            <a:chOff x="0" y="1313748"/>
            <a:chExt cx="9144000" cy="932689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E2C38F5B-9E59-244E-9B3F-62D5CB1A9635}"/>
                </a:ext>
              </a:extLst>
            </p:cNvPr>
            <p:cNvSpPr/>
            <p:nvPr/>
          </p:nvSpPr>
          <p:spPr>
            <a:xfrm>
              <a:off x="0" y="1313748"/>
              <a:ext cx="9144000" cy="932688"/>
            </a:xfrm>
            <a:prstGeom prst="rect">
              <a:avLst/>
            </a:prstGeom>
            <a:solidFill>
              <a:srgbClr val="059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Imagen 3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AAC6965-C5FC-CF45-90BC-106334B3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895" y="1313748"/>
              <a:ext cx="2791089" cy="932689"/>
            </a:xfrm>
            <a:prstGeom prst="rect">
              <a:avLst/>
            </a:prstGeom>
          </p:spPr>
        </p:pic>
        <p:pic>
          <p:nvPicPr>
            <p:cNvPr id="36" name="Imagen 35" descr="Imagen que contiene plato, dibujo&#10;&#10;Descripción generada automáticamente">
              <a:extLst>
                <a:ext uri="{FF2B5EF4-FFF2-40B4-BE49-F238E27FC236}">
                  <a16:creationId xmlns:a16="http://schemas.microsoft.com/office/drawing/2014/main" id="{5EA7497F-D615-224B-9777-65945B41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1450908"/>
              <a:ext cx="2029968" cy="608990"/>
            </a:xfrm>
            <a:prstGeom prst="rect">
              <a:avLst/>
            </a:prstGeom>
          </p:spPr>
        </p:pic>
      </p:grpSp>
      <p:sp>
        <p:nvSpPr>
          <p:cNvPr id="38" name="Rectangle 13"/>
          <p:cNvSpPr txBox="1">
            <a:spLocks noChangeArrowheads="1"/>
          </p:cNvSpPr>
          <p:nvPr/>
        </p:nvSpPr>
        <p:spPr bwMode="auto">
          <a:xfrm>
            <a:off x="361950" y="1239345"/>
            <a:ext cx="8153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+mj-cs"/>
              </a:rPr>
              <a:t>Equipamientos</a:t>
            </a:r>
            <a:endParaRPr kumimoji="0" lang="ca-ES" altLang="ca-ES" sz="20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40" name="QuadreDeText 53">
            <a:extLst>
              <a:ext uri="{FF2B5EF4-FFF2-40B4-BE49-F238E27FC236}">
                <a16:creationId xmlns:a16="http://schemas.microsoft.com/office/drawing/2014/main" id="{C626AEB9-F34E-41F3-A248-EA5794798AC7}"/>
              </a:ext>
            </a:extLst>
          </p:cNvPr>
          <p:cNvSpPr txBox="1"/>
          <p:nvPr/>
        </p:nvSpPr>
        <p:spPr>
          <a:xfrm>
            <a:off x="6596447" y="5838393"/>
            <a:ext cx="156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reproducción</a:t>
            </a: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fotografias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QuadreDeText 53">
            <a:extLst>
              <a:ext uri="{FF2B5EF4-FFF2-40B4-BE49-F238E27FC236}">
                <a16:creationId xmlns:a16="http://schemas.microsoft.com/office/drawing/2014/main" id="{2AC45ACF-21D3-41FD-9CD3-9BA7F5C24BBB}"/>
              </a:ext>
            </a:extLst>
          </p:cNvPr>
          <p:cNvSpPr txBox="1"/>
          <p:nvPr/>
        </p:nvSpPr>
        <p:spPr>
          <a:xfrm>
            <a:off x="4860064" y="5929709"/>
            <a:ext cx="1565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luz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CC724BBB-50B5-4FB4-9345-B622E5691481}"/>
              </a:ext>
            </a:extLst>
          </p:cNvPr>
          <p:cNvSpPr/>
          <p:nvPr/>
        </p:nvSpPr>
        <p:spPr>
          <a:xfrm>
            <a:off x="5371821" y="5141727"/>
            <a:ext cx="704705" cy="70335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uz de mesa - Iconos gratis de">
            <a:extLst>
              <a:ext uri="{FF2B5EF4-FFF2-40B4-BE49-F238E27FC236}">
                <a16:creationId xmlns:a16="http://schemas.microsoft.com/office/drawing/2014/main" id="{B4AD2D83-387A-4343-A40C-DDB596821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44" y="5294952"/>
            <a:ext cx="406196" cy="3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B16C638A-9F31-4156-8C3C-AAA7BBD9EDD6}"/>
              </a:ext>
            </a:extLst>
          </p:cNvPr>
          <p:cNvSpPr/>
          <p:nvPr/>
        </p:nvSpPr>
        <p:spPr>
          <a:xfrm>
            <a:off x="7027012" y="5113095"/>
            <a:ext cx="704705" cy="70335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Cámara Fotográfica Aislado Icono De Ilustración Vectorial De Diseño  Ilustraciones Vectoriales, Clip Art Vectorizado Libre De Derechos. Image  65618578.">
            <a:extLst>
              <a:ext uri="{FF2B5EF4-FFF2-40B4-BE49-F238E27FC236}">
                <a16:creationId xmlns:a16="http://schemas.microsoft.com/office/drawing/2014/main" id="{2FA3D586-EB63-4CF8-83DA-5E43EFCB3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 b="15043"/>
          <a:stretch/>
        </p:blipFill>
        <p:spPr bwMode="auto">
          <a:xfrm>
            <a:off x="7112994" y="5294952"/>
            <a:ext cx="519130" cy="3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27">
            <a:extLst>
              <a:ext uri="{FF2B5EF4-FFF2-40B4-BE49-F238E27FC236}">
                <a16:creationId xmlns:a16="http://schemas.microsoft.com/office/drawing/2014/main" id="{89E0AEA2-7E44-464C-B279-464CA4FF8C76}"/>
              </a:ext>
            </a:extLst>
          </p:cNvPr>
          <p:cNvSpPr/>
          <p:nvPr/>
        </p:nvSpPr>
        <p:spPr>
          <a:xfrm>
            <a:off x="527866" y="4127782"/>
            <a:ext cx="3517312" cy="2310775"/>
          </a:xfrm>
          <a:prstGeom prst="rect">
            <a:avLst/>
          </a:prstGeom>
          <a:solidFill>
            <a:srgbClr val="059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82E6958-6407-4395-94DB-FFF15963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 r="4617" b="6441"/>
          <a:stretch>
            <a:fillRect/>
          </a:stretch>
        </p:blipFill>
        <p:spPr bwMode="auto">
          <a:xfrm>
            <a:off x="698306" y="4610297"/>
            <a:ext cx="1665679" cy="174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2" name="QuadreDeText 53">
            <a:extLst>
              <a:ext uri="{FF2B5EF4-FFF2-40B4-BE49-F238E27FC236}">
                <a16:creationId xmlns:a16="http://schemas.microsoft.com/office/drawing/2014/main" id="{3EFFF90C-0984-4D6F-A5B9-A2C10E5F7DC0}"/>
              </a:ext>
            </a:extLst>
          </p:cNvPr>
          <p:cNvSpPr txBox="1"/>
          <p:nvPr/>
        </p:nvSpPr>
        <p:spPr>
          <a:xfrm>
            <a:off x="2423006" y="5044497"/>
            <a:ext cx="1378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Tres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taquillas</a:t>
            </a: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guardar </a:t>
            </a:r>
            <a:r>
              <a:rPr lang="ca-ES" altLang="ca-ES" sz="1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patinetes</a:t>
            </a: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eléctricos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Oval 48">
            <a:extLst>
              <a:ext uri="{FF2B5EF4-FFF2-40B4-BE49-F238E27FC236}">
                <a16:creationId xmlns:a16="http://schemas.microsoft.com/office/drawing/2014/main" id="{44E01EEF-3645-469A-B066-944DEC3CF85E}"/>
              </a:ext>
            </a:extLst>
          </p:cNvPr>
          <p:cNvSpPr/>
          <p:nvPr/>
        </p:nvSpPr>
        <p:spPr>
          <a:xfrm>
            <a:off x="1124833" y="3069159"/>
            <a:ext cx="665889" cy="655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Enchufe - Iconos gratis de herramientas y utensilios">
            <a:extLst>
              <a:ext uri="{FF2B5EF4-FFF2-40B4-BE49-F238E27FC236}">
                <a16:creationId xmlns:a16="http://schemas.microsoft.com/office/drawing/2014/main" id="{558EA9C1-C60B-47D6-BDA5-B10E4DF9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43" y="3195147"/>
            <a:ext cx="427458" cy="4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QuadreDeText 51">
            <a:extLst>
              <a:ext uri="{FF2B5EF4-FFF2-40B4-BE49-F238E27FC236}">
                <a16:creationId xmlns:a16="http://schemas.microsoft.com/office/drawing/2014/main" id="{32F7F8B9-AF1F-4CEF-8301-021640E29779}"/>
              </a:ext>
            </a:extLst>
          </p:cNvPr>
          <p:cNvSpPr txBox="1"/>
          <p:nvPr/>
        </p:nvSpPr>
        <p:spPr>
          <a:xfrm>
            <a:off x="764176" y="3711497"/>
            <a:ext cx="263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puntos</a:t>
            </a: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conexión</a:t>
            </a:r>
            <a:r>
              <a:rPr kumimoji="0" lang="ca-ES" alt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eléctrica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057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_Disseny personalitzat 2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9999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6c1c17-8417-46f3-bf95-4b2f681aeb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BCEA1CDEAFBF4881887D824BAAC827" ma:contentTypeVersion="14" ma:contentTypeDescription="Crear nuevo documento." ma:contentTypeScope="" ma:versionID="ecc1fef8c68439662e04e80a7d89cc7e">
  <xsd:schema xmlns:xsd="http://www.w3.org/2001/XMLSchema" xmlns:xs="http://www.w3.org/2001/XMLSchema" xmlns:p="http://schemas.microsoft.com/office/2006/metadata/properties" xmlns:ns3="446c1c17-8417-46f3-bf95-4b2f681aeb85" xmlns:ns4="07822e23-be87-4e17-a31c-3ebaefffe8db" targetNamespace="http://schemas.microsoft.com/office/2006/metadata/properties" ma:root="true" ma:fieldsID="411f782911a54bda08c71f5e497bd731" ns3:_="" ns4:_="">
    <xsd:import namespace="446c1c17-8417-46f3-bf95-4b2f681aeb85"/>
    <xsd:import namespace="07822e23-be87-4e17-a31c-3ebaefffe8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3:MediaLengthInSeconds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c1c17-8417-46f3-bf95-4b2f681aeb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22e23-be87-4e17-a31c-3ebaefffe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67E877-9243-40EC-92EA-C191C1B499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AA57EF-5143-4B45-B203-CBD66A8104E4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07822e23-be87-4e17-a31c-3ebaefffe8d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46c1c17-8417-46f3-bf95-4b2f681aeb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93FB78-D311-46A8-8232-D5FAA4D09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c1c17-8417-46f3-bf95-4b2f681aeb85"/>
    <ds:schemaRef ds:uri="07822e23-be87-4e17-a31c-3ebaefffe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4735</TotalTime>
  <Words>3825</Words>
  <Application>Microsoft Office PowerPoint</Application>
  <PresentationFormat>Presentación en pantalla (4:3)</PresentationFormat>
  <Paragraphs>494</Paragraphs>
  <Slides>44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¿De qué hablaremos?</vt:lpstr>
      <vt:lpstr>Presentación de PowerPoint</vt:lpstr>
      <vt:lpstr>Presentación de PowerPoint</vt:lpstr>
      <vt:lpstr>Presentación de PowerPoint</vt:lpstr>
      <vt:lpstr>¡Iníciate en el CRAI! https://crai.ub.edu/es/conoce-el-crai/iniciate-en-el-crai  </vt:lpstr>
      <vt:lpstr>¿Dónde estamos y cuándo podéis venir?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Búsqueda de información  Desde la web del CRAI de la UB podemos buscar en diferentes recursos: </vt:lpstr>
      <vt:lpstr>Cercabib. Dos formas de acceder  Acceso desde la página web del CRAI https://crai.ub.edu/es</vt:lpstr>
      <vt:lpstr>Cercabib  Acceso desde la página web del Cercabib https://cercabib.ub.edu/</vt:lpstr>
      <vt:lpstr>Cercabib: búsqueda rápida </vt:lpstr>
      <vt:lpstr>Presentación de PowerPoint</vt:lpstr>
      <vt:lpstr>Presentación de PowerPoint</vt:lpstr>
      <vt:lpstr>Presentación de PowerPoint</vt:lpstr>
      <vt:lpstr>¿Cómo solicitar libros en préstamo?</vt:lpstr>
      <vt:lpstr>El servicio de préstamo de documentos (I)</vt:lpstr>
      <vt:lpstr>Presentación de PowerPoint</vt:lpstr>
      <vt:lpstr>Presentación de PowerPoint</vt:lpstr>
      <vt:lpstr>Préstamo con otras bibliotecas de la UB</vt:lpstr>
      <vt:lpstr>Uso de salas de trabajo https://crai.ub.edu/es/que-ofrece-el-crai/prestamo/prestamo-equipamientos  </vt:lpstr>
      <vt:lpstr>¿Qué tienes en préstamo? Mi cuenta      </vt:lpstr>
      <vt:lpstr>Servicio de préstamo consorciado (PUC) https://crai.ub.edu/es/que-ofrece-el-crai/prestamo/prestamo-puc </vt:lpstr>
      <vt:lpstr>PUC vía web https://crai.ub.edu/es/que-ofrece-el-crai/prestamo/prestamo-puc </vt:lpstr>
      <vt:lpstr>Condiciones de préstamo del PUC</vt:lpstr>
      <vt:lpstr>Préstamo interbibliotecario https://crai.ub.edu/es/que-ofrece-el-crai/prestamo/prestamo-pi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Servicio de atención a usuarios (SAU) https://crai.ub.edu/es/que-ofrece-el-crai/sau </vt:lpstr>
      <vt:lpstr>Formación de usuarios https://crai.ub.edu/es/que-ofrece-el-crai/formacion-usuarios (en catalán)   </vt:lpstr>
      <vt:lpstr>Fondos y colecciones https://crai.ub.edu/es/conoce-el-crai/bibliotecas  </vt:lpstr>
      <vt:lpstr>Wifi y acceso a los ordenadores de la Facultad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Conocer el CRAI Biblioteca de Bellas Artes. Curso 2023-24</dc:title>
  <dc:creator>CRAI Biblioteca de Bellas Artes</dc:creator>
  <cp:keywords>Conocer, Formación de usuarios, CRAI, Universidad de Barcelona, biblioteca, bellas artes, diseño, conservación, restauración</cp:keywords>
  <cp:lastModifiedBy>Ximena Valeria Paczy Taran</cp:lastModifiedBy>
  <cp:revision>246</cp:revision>
  <cp:lastPrinted>2021-10-07T11:05:17Z</cp:lastPrinted>
  <dcterms:created xsi:type="dcterms:W3CDTF">2018-05-24T13:23:12Z</dcterms:created>
  <dcterms:modified xsi:type="dcterms:W3CDTF">2023-08-01T10:15:26Z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0x010100A1BCEA1CDEAFBF4881887D824BAAC827</vt:lpwstr>
  </property>
</Properties>
</file>