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handoutMasterIdLst>
    <p:handoutMasterId r:id="rId50"/>
  </p:handoutMasterIdLst>
  <p:sldIdLst>
    <p:sldId id="261" r:id="rId5"/>
    <p:sldId id="267" r:id="rId6"/>
    <p:sldId id="265" r:id="rId7"/>
    <p:sldId id="316" r:id="rId8"/>
    <p:sldId id="313" r:id="rId9"/>
    <p:sldId id="272" r:id="rId10"/>
    <p:sldId id="317" r:id="rId11"/>
    <p:sldId id="318" r:id="rId12"/>
    <p:sldId id="304" r:id="rId13"/>
    <p:sldId id="320" r:id="rId14"/>
    <p:sldId id="271" r:id="rId15"/>
    <p:sldId id="305" r:id="rId16"/>
    <p:sldId id="321" r:id="rId17"/>
    <p:sldId id="273" r:id="rId18"/>
    <p:sldId id="302" r:id="rId19"/>
    <p:sldId id="274" r:id="rId20"/>
    <p:sldId id="275" r:id="rId21"/>
    <p:sldId id="276" r:id="rId22"/>
    <p:sldId id="277" r:id="rId23"/>
    <p:sldId id="278" r:id="rId24"/>
    <p:sldId id="279" r:id="rId25"/>
    <p:sldId id="303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322" r:id="rId36"/>
    <p:sldId id="301" r:id="rId37"/>
    <p:sldId id="319" r:id="rId38"/>
    <p:sldId id="307" r:id="rId39"/>
    <p:sldId id="293" r:id="rId40"/>
    <p:sldId id="323" r:id="rId41"/>
    <p:sldId id="295" r:id="rId42"/>
    <p:sldId id="296" r:id="rId43"/>
    <p:sldId id="297" r:id="rId44"/>
    <p:sldId id="298" r:id="rId45"/>
    <p:sldId id="299" r:id="rId46"/>
    <p:sldId id="300" r:id="rId47"/>
    <p:sldId id="264" r:id="rId48"/>
  </p:sldIdLst>
  <p:sldSz cx="9144000" cy="6858000" type="screen4x3"/>
  <p:notesSz cx="6889750" cy="1002188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a Hombrabella Teruel" initials="NHT" lastIdx="2" clrIdx="0">
    <p:extLst>
      <p:ext uri="{19B8F6BF-5375-455C-9EA6-DF929625EA0E}">
        <p15:presenceInfo xmlns:p15="http://schemas.microsoft.com/office/powerpoint/2012/main" userId="S-1-5-21-2417710379-2167436481-1749082152-6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336699"/>
    <a:srgbClr val="646464"/>
    <a:srgbClr val="D2DEEF"/>
    <a:srgbClr val="EAEFF7"/>
    <a:srgbClr val="E7E7E7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52" autoAdjust="0"/>
  </p:normalViewPr>
  <p:slideViewPr>
    <p:cSldViewPr snapToGrid="0">
      <p:cViewPr varScale="1">
        <p:scale>
          <a:sx n="101" d="100"/>
          <a:sy n="101" d="100"/>
        </p:scale>
        <p:origin x="2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Valeria Paczy Taran" userId="bde3eeab-9a07-47b0-b448-ab80cfe478c0" providerId="ADAL" clId="{0DC704CC-F60A-4782-A661-1871EEC0B3B9}"/>
    <pc:docChg chg="modSld">
      <pc:chgData name="Ximena Valeria Paczy Taran" userId="bde3eeab-9a07-47b0-b448-ab80cfe478c0" providerId="ADAL" clId="{0DC704CC-F60A-4782-A661-1871EEC0B3B9}" dt="2023-08-02T07:53:48.927" v="2" actId="207"/>
      <pc:docMkLst>
        <pc:docMk/>
      </pc:docMkLst>
      <pc:sldChg chg="modSp">
        <pc:chgData name="Ximena Valeria Paczy Taran" userId="bde3eeab-9a07-47b0-b448-ab80cfe478c0" providerId="ADAL" clId="{0DC704CC-F60A-4782-A661-1871EEC0B3B9}" dt="2023-08-02T07:53:48.927" v="2" actId="207"/>
        <pc:sldMkLst>
          <pc:docMk/>
          <pc:sldMk cId="245975481" sldId="278"/>
        </pc:sldMkLst>
        <pc:spChg chg="mod">
          <ac:chgData name="Ximena Valeria Paczy Taran" userId="bde3eeab-9a07-47b0-b448-ab80cfe478c0" providerId="ADAL" clId="{0DC704CC-F60A-4782-A661-1871EEC0B3B9}" dt="2023-08-02T07:53:48.927" v="2" actId="207"/>
          <ac:spMkLst>
            <pc:docMk/>
            <pc:sldMk cId="245975481" sldId="278"/>
            <ac:spMk id="39939" creationId="{00000000-0000-0000-0000-000000000000}"/>
          </ac:spMkLst>
        </pc:spChg>
      </pc:sldChg>
      <pc:sldChg chg="modSp">
        <pc:chgData name="Ximena Valeria Paczy Taran" userId="bde3eeab-9a07-47b0-b448-ab80cfe478c0" providerId="ADAL" clId="{0DC704CC-F60A-4782-A661-1871EEC0B3B9}" dt="2023-08-02T07:53:35.835" v="0" actId="113"/>
        <pc:sldMkLst>
          <pc:docMk/>
          <pc:sldMk cId="4135480762" sldId="281"/>
        </pc:sldMkLst>
        <pc:spChg chg="mod">
          <ac:chgData name="Ximena Valeria Paczy Taran" userId="bde3eeab-9a07-47b0-b448-ab80cfe478c0" providerId="ADAL" clId="{0DC704CC-F60A-4782-A661-1871EEC0B3B9}" dt="2023-08-02T07:53:35.835" v="0" actId="113"/>
          <ac:spMkLst>
            <pc:docMk/>
            <pc:sldMk cId="4135480762" sldId="281"/>
            <ac:spMk id="88094" creationId="{00000000-0000-0000-0000-000000000000}"/>
          </ac:spMkLst>
        </pc:spChg>
      </pc:sldChg>
      <pc:sldChg chg="modSp">
        <pc:chgData name="Ximena Valeria Paczy Taran" userId="bde3eeab-9a07-47b0-b448-ab80cfe478c0" providerId="ADAL" clId="{0DC704CC-F60A-4782-A661-1871EEC0B3B9}" dt="2023-08-02T07:53:42.533" v="1" actId="207"/>
        <pc:sldMkLst>
          <pc:docMk/>
          <pc:sldMk cId="959545326" sldId="283"/>
        </pc:sldMkLst>
        <pc:spChg chg="mod">
          <ac:chgData name="Ximena Valeria Paczy Taran" userId="bde3eeab-9a07-47b0-b448-ab80cfe478c0" providerId="ADAL" clId="{0DC704CC-F60A-4782-A661-1871EEC0B3B9}" dt="2023-08-02T07:53:42.533" v="1" actId="207"/>
          <ac:spMkLst>
            <pc:docMk/>
            <pc:sldMk cId="959545326" sldId="283"/>
            <ac:spMk id="49159" creationId="{00000000-0000-0000-0000-000000000000}"/>
          </ac:spMkLst>
        </pc:spChg>
      </pc:sldChg>
    </pc:docChg>
  </pc:docChgLst>
  <pc:docChgLst>
    <pc:chgData name="Nuria Hombrabella Teruel" userId="56d6454a-9082-4a83-aa66-f5a82e95650a" providerId="ADAL" clId="{868A292B-74FD-4975-8B65-300D2F36172A}"/>
    <pc:docChg chg="custSel modSld">
      <pc:chgData name="Nuria Hombrabella Teruel" userId="56d6454a-9082-4a83-aa66-f5a82e95650a" providerId="ADAL" clId="{868A292B-74FD-4975-8B65-300D2F36172A}" dt="2023-06-26T10:17:57.127" v="73" actId="20577"/>
      <pc:docMkLst>
        <pc:docMk/>
      </pc:docMkLst>
      <pc:sldChg chg="modSp">
        <pc:chgData name="Nuria Hombrabella Teruel" userId="56d6454a-9082-4a83-aa66-f5a82e95650a" providerId="ADAL" clId="{868A292B-74FD-4975-8B65-300D2F36172A}" dt="2023-06-26T09:54:29.454" v="2" actId="20577"/>
        <pc:sldMkLst>
          <pc:docMk/>
          <pc:sldMk cId="340505314" sldId="261"/>
        </pc:sldMkLst>
        <pc:spChg chg="mod">
          <ac:chgData name="Nuria Hombrabella Teruel" userId="56d6454a-9082-4a83-aa66-f5a82e95650a" providerId="ADAL" clId="{868A292B-74FD-4975-8B65-300D2F36172A}" dt="2023-06-26T09:54:29.454" v="2" actId="20577"/>
          <ac:spMkLst>
            <pc:docMk/>
            <pc:sldMk cId="340505314" sldId="261"/>
            <ac:spMk id="5" creationId="{00000000-0000-0000-0000-000000000000}"/>
          </ac:spMkLst>
        </pc:spChg>
      </pc:sldChg>
      <pc:sldChg chg="modSp">
        <pc:chgData name="Nuria Hombrabella Teruel" userId="56d6454a-9082-4a83-aa66-f5a82e95650a" providerId="ADAL" clId="{868A292B-74FD-4975-8B65-300D2F36172A}" dt="2023-06-26T10:17:57.127" v="73" actId="20577"/>
        <pc:sldMkLst>
          <pc:docMk/>
          <pc:sldMk cId="2836833058" sldId="264"/>
        </pc:sldMkLst>
        <pc:spChg chg="mod">
          <ac:chgData name="Nuria Hombrabella Teruel" userId="56d6454a-9082-4a83-aa66-f5a82e95650a" providerId="ADAL" clId="{868A292B-74FD-4975-8B65-300D2F36172A}" dt="2023-06-26T10:17:57.127" v="73" actId="20577"/>
          <ac:spMkLst>
            <pc:docMk/>
            <pc:sldMk cId="2836833058" sldId="264"/>
            <ac:spMk id="7" creationId="{00000000-0000-0000-0000-000000000000}"/>
          </ac:spMkLst>
        </pc:spChg>
      </pc:sldChg>
      <pc:sldChg chg="modSp">
        <pc:chgData name="Nuria Hombrabella Teruel" userId="56d6454a-9082-4a83-aa66-f5a82e95650a" providerId="ADAL" clId="{868A292B-74FD-4975-8B65-300D2F36172A}" dt="2023-06-26T10:15:23.450" v="67" actId="20577"/>
        <pc:sldMkLst>
          <pc:docMk/>
          <pc:sldMk cId="2778431236" sldId="296"/>
        </pc:sldMkLst>
        <pc:spChg chg="mod">
          <ac:chgData name="Nuria Hombrabella Teruel" userId="56d6454a-9082-4a83-aa66-f5a82e95650a" providerId="ADAL" clId="{868A292B-74FD-4975-8B65-300D2F36172A}" dt="2023-06-26T10:11:38.533" v="42" actId="1076"/>
          <ac:spMkLst>
            <pc:docMk/>
            <pc:sldMk cId="2778431236" sldId="296"/>
            <ac:spMk id="70659" creationId="{00000000-0000-0000-0000-000000000000}"/>
          </ac:spMkLst>
        </pc:spChg>
        <pc:spChg chg="mod">
          <ac:chgData name="Nuria Hombrabella Teruel" userId="56d6454a-9082-4a83-aa66-f5a82e95650a" providerId="ADAL" clId="{868A292B-74FD-4975-8B65-300D2F36172A}" dt="2023-06-26T10:15:23.450" v="67" actId="20577"/>
          <ac:spMkLst>
            <pc:docMk/>
            <pc:sldMk cId="2778431236" sldId="296"/>
            <ac:spMk id="70660" creationId="{00000000-0000-0000-0000-000000000000}"/>
          </ac:spMkLst>
        </pc:spChg>
      </pc:sldChg>
      <pc:sldChg chg="addSp delSp modSp">
        <pc:chgData name="Nuria Hombrabella Teruel" userId="56d6454a-9082-4a83-aa66-f5a82e95650a" providerId="ADAL" clId="{868A292B-74FD-4975-8B65-300D2F36172A}" dt="2023-06-26T10:17:19.226" v="70" actId="1076"/>
        <pc:sldMkLst>
          <pc:docMk/>
          <pc:sldMk cId="1731334544" sldId="300"/>
        </pc:sldMkLst>
        <pc:picChg chg="del">
          <ac:chgData name="Nuria Hombrabella Teruel" userId="56d6454a-9082-4a83-aa66-f5a82e95650a" providerId="ADAL" clId="{868A292B-74FD-4975-8B65-300D2F36172A}" dt="2023-06-26T10:17:01.303" v="68" actId="478"/>
          <ac:picMkLst>
            <pc:docMk/>
            <pc:sldMk cId="1731334544" sldId="300"/>
            <ac:picMk id="10" creationId="{6AC3FFDD-8ECE-4440-BB0F-794F587EBB38}"/>
          </ac:picMkLst>
        </pc:picChg>
        <pc:picChg chg="add mod">
          <ac:chgData name="Nuria Hombrabella Teruel" userId="56d6454a-9082-4a83-aa66-f5a82e95650a" providerId="ADAL" clId="{868A292B-74FD-4975-8B65-300D2F36172A}" dt="2023-06-26T10:17:19.226" v="70" actId="1076"/>
          <ac:picMkLst>
            <pc:docMk/>
            <pc:sldMk cId="1731334544" sldId="300"/>
            <ac:picMk id="11" creationId="{D2BBB4FA-6B20-4FD3-85D2-743BB3BF44CB}"/>
          </ac:picMkLst>
        </pc:picChg>
      </pc:sldChg>
      <pc:sldChg chg="modSp">
        <pc:chgData name="Nuria Hombrabella Teruel" userId="56d6454a-9082-4a83-aa66-f5a82e95650a" providerId="ADAL" clId="{868A292B-74FD-4975-8B65-300D2F36172A}" dt="2023-06-26T09:54:40.528" v="4" actId="20577"/>
        <pc:sldMkLst>
          <pc:docMk/>
          <pc:sldMk cId="3971105781" sldId="304"/>
        </pc:sldMkLst>
        <pc:spChg chg="mod">
          <ac:chgData name="Nuria Hombrabella Teruel" userId="56d6454a-9082-4a83-aa66-f5a82e95650a" providerId="ADAL" clId="{868A292B-74FD-4975-8B65-300D2F36172A}" dt="2023-06-26T09:54:40.528" v="4" actId="20577"/>
          <ac:spMkLst>
            <pc:docMk/>
            <pc:sldMk cId="3971105781" sldId="304"/>
            <ac:spMk id="25" creationId="{00000000-0000-0000-0000-000000000000}"/>
          </ac:spMkLst>
        </pc:spChg>
      </pc:sldChg>
      <pc:sldChg chg="addSp delSp modSp">
        <pc:chgData name="Nuria Hombrabella Teruel" userId="56d6454a-9082-4a83-aa66-f5a82e95650a" providerId="ADAL" clId="{868A292B-74FD-4975-8B65-300D2F36172A}" dt="2023-06-26T09:55:40.809" v="14" actId="1035"/>
        <pc:sldMkLst>
          <pc:docMk/>
          <pc:sldMk cId="2002640819" sldId="307"/>
        </pc:sldMkLst>
        <pc:picChg chg="del">
          <ac:chgData name="Nuria Hombrabella Teruel" userId="56d6454a-9082-4a83-aa66-f5a82e95650a" providerId="ADAL" clId="{868A292B-74FD-4975-8B65-300D2F36172A}" dt="2023-06-26T09:55:12.472" v="5" actId="478"/>
          <ac:picMkLst>
            <pc:docMk/>
            <pc:sldMk cId="2002640819" sldId="307"/>
            <ac:picMk id="21" creationId="{9CA81A78-A99B-4B95-8E7F-3E12CF7C69E4}"/>
          </ac:picMkLst>
        </pc:picChg>
        <pc:picChg chg="add mod">
          <ac:chgData name="Nuria Hombrabella Teruel" userId="56d6454a-9082-4a83-aa66-f5a82e95650a" providerId="ADAL" clId="{868A292B-74FD-4975-8B65-300D2F36172A}" dt="2023-06-26T09:55:40.809" v="14" actId="1035"/>
          <ac:picMkLst>
            <pc:docMk/>
            <pc:sldMk cId="2002640819" sldId="307"/>
            <ac:picMk id="22" creationId="{6EF448A1-8B7C-40BB-85EA-EC69BF63D4D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B72667AE-5E4B-488E-B749-A44D9B2E079C}" type="datetimeFigureOut">
              <a:rPr lang="ca-ES" smtClean="0"/>
              <a:t>2/8/2023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52FA348-3CA5-411E-9C8D-2237A8F9560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470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2/8/2023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9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2768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El CRAI és el </a:t>
            </a:r>
            <a:r>
              <a:rPr lang="ca-ES" altLang="ca-ES" i="1" dirty="0"/>
              <a:t>Centre de Recursos per a l’Aprenentatge i la Investigació</a:t>
            </a:r>
            <a:r>
              <a:rPr lang="ca-ES" altLang="ca-ES" dirty="0"/>
              <a:t>, una part del qual són totes la Biblioteques de la UB</a:t>
            </a:r>
          </a:p>
          <a:p>
            <a:pPr eaLnBrk="1" hangingPunct="1"/>
            <a:r>
              <a:rPr lang="ca-ES" altLang="ca-ES" dirty="0"/>
              <a:t>Hi podeu accedir des de:</a:t>
            </a:r>
          </a:p>
          <a:p>
            <a:pPr lvl="1" eaLnBrk="1" hangingPunct="1"/>
            <a:r>
              <a:rPr lang="ca-ES" altLang="ca-ES" b="1" dirty="0"/>
              <a:t>El web de la UB </a:t>
            </a:r>
            <a:r>
              <a:rPr lang="ca-ES" altLang="ca-ES" b="1" dirty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/>
          </a:p>
          <a:p>
            <a:pPr lvl="1" eaLnBrk="1" hangingPunct="1"/>
            <a:r>
              <a:rPr lang="ca-ES" altLang="ca-ES" b="1" dirty="0" err="1"/>
              <a:t>MonUB</a:t>
            </a:r>
            <a:r>
              <a:rPr lang="ca-ES" altLang="ca-ES" b="1" dirty="0"/>
              <a:t> </a:t>
            </a:r>
            <a:r>
              <a:rPr lang="ca-ES" altLang="ca-ES" b="1" dirty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>
                <a:sym typeface="Wingdings" panose="05000000000000000000" pitchFamily="2" charset="2"/>
              </a:rPr>
              <a:t>Bookmarks</a:t>
            </a:r>
            <a:r>
              <a:rPr lang="ca-ES" altLang="ca-ES" b="1" dirty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4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El CRAI és el </a:t>
            </a:r>
            <a:r>
              <a:rPr lang="ca-ES" altLang="ca-ES" i="1" dirty="0"/>
              <a:t>Centre de Recursos per a l’Aprenentatge i la Investigació</a:t>
            </a:r>
            <a:r>
              <a:rPr lang="ca-ES" altLang="ca-ES" dirty="0"/>
              <a:t>, una part del qual són totes la Biblioteques de la UB</a:t>
            </a:r>
          </a:p>
          <a:p>
            <a:pPr eaLnBrk="1" hangingPunct="1"/>
            <a:r>
              <a:rPr lang="ca-ES" altLang="ca-ES" dirty="0"/>
              <a:t>Hi podeu accedir des de:</a:t>
            </a:r>
          </a:p>
          <a:p>
            <a:pPr lvl="1" eaLnBrk="1" hangingPunct="1"/>
            <a:r>
              <a:rPr lang="ca-ES" altLang="ca-ES" b="1" dirty="0"/>
              <a:t>El web de la UB </a:t>
            </a:r>
            <a:r>
              <a:rPr lang="ca-ES" altLang="ca-ES" b="1" dirty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/>
          </a:p>
          <a:p>
            <a:pPr lvl="1" eaLnBrk="1" hangingPunct="1"/>
            <a:r>
              <a:rPr lang="ca-ES" altLang="ca-ES" b="1" dirty="0" err="1"/>
              <a:t>MonUB</a:t>
            </a:r>
            <a:r>
              <a:rPr lang="ca-ES" altLang="ca-ES" b="1" dirty="0"/>
              <a:t> </a:t>
            </a:r>
            <a:r>
              <a:rPr lang="ca-ES" altLang="ca-ES" b="1" dirty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>
                <a:sym typeface="Wingdings" panose="05000000000000000000" pitchFamily="2" charset="2"/>
              </a:rPr>
              <a:t>Bookmarks</a:t>
            </a:r>
            <a:r>
              <a:rPr lang="ca-ES" altLang="ca-ES" b="1" dirty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432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El CRAI és el </a:t>
            </a:r>
            <a:r>
              <a:rPr lang="ca-ES" altLang="ca-ES" i="1" dirty="0"/>
              <a:t>Centre de Recursos per a l’Aprenentatge i la Investigació</a:t>
            </a:r>
            <a:r>
              <a:rPr lang="ca-ES" altLang="ca-ES" dirty="0"/>
              <a:t>, una part del qual són totes la Biblioteques de la UB</a:t>
            </a:r>
          </a:p>
          <a:p>
            <a:pPr eaLnBrk="1" hangingPunct="1"/>
            <a:r>
              <a:rPr lang="ca-ES" altLang="ca-ES" dirty="0"/>
              <a:t>Hi podeu accedir des de:</a:t>
            </a:r>
          </a:p>
          <a:p>
            <a:pPr lvl="1" eaLnBrk="1" hangingPunct="1"/>
            <a:r>
              <a:rPr lang="ca-ES" altLang="ca-ES" b="1" dirty="0"/>
              <a:t>El web de la UB </a:t>
            </a:r>
            <a:r>
              <a:rPr lang="ca-ES" altLang="ca-ES" b="1" dirty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/>
          </a:p>
          <a:p>
            <a:pPr lvl="1" eaLnBrk="1" hangingPunct="1"/>
            <a:r>
              <a:rPr lang="ca-ES" altLang="ca-ES" b="1" dirty="0" err="1"/>
              <a:t>MonUB</a:t>
            </a:r>
            <a:r>
              <a:rPr lang="ca-ES" altLang="ca-ES" b="1" dirty="0"/>
              <a:t> </a:t>
            </a:r>
            <a:r>
              <a:rPr lang="ca-ES" altLang="ca-ES" b="1" dirty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>
                <a:sym typeface="Wingdings" panose="05000000000000000000" pitchFamily="2" charset="2"/>
              </a:rPr>
              <a:t>Bookmarks</a:t>
            </a:r>
            <a:r>
              <a:rPr lang="ca-ES" altLang="ca-ES" b="1" dirty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512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ca-ES">
                <a:solidFill>
                  <a:prstClr val="black"/>
                </a:solidFill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23438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8246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</a:t>
            </a:r>
            <a:r>
              <a:rPr kumimoji="0" lang="fr-FR" alt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el CRAI </a:t>
            </a:r>
            <a:r>
              <a:rPr kumimoji="0" lang="fr-FR" alt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Biblioteca</a:t>
            </a:r>
            <a:r>
              <a:rPr kumimoji="0" lang="fr-FR" alt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XXXX. </a:t>
            </a:r>
            <a:r>
              <a:rPr kumimoji="0" lang="fr-FR" alt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Curs</a:t>
            </a:r>
            <a:r>
              <a:rPr kumimoji="0" lang="fr-FR" alt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20xx-xx</a:t>
            </a:r>
            <a:endParaRPr kumimoji="0" lang="en-GB" alt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99022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23448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5601246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FE787B6-E779-4EBE-830B-FF77D8BC6B58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13427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2371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58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charset="0"/>
              </a:rPr>
              <a:t>Conèixer el CRAI Biblioteca de XXXX. Curs 20xx-xx</a:t>
            </a:r>
            <a:endParaRPr lang="en-GB" altLang="ca-E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236437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379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786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788791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5601246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D8B6FA5-00D1-4FAA-9934-717D48511E12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39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512419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5601246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7C444F3-5E65-457C-811B-33F54F8F8F24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40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23641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963946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Diapositiva optativa</a:t>
            </a:r>
          </a:p>
        </p:txBody>
      </p:sp>
    </p:spTree>
    <p:extLst>
      <p:ext uri="{BB962C8B-B14F-4D97-AF65-F5344CB8AC3E}">
        <p14:creationId xmlns:p14="http://schemas.microsoft.com/office/powerpoint/2010/main" val="401359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25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/>
          </a:p>
        </p:txBody>
      </p:sp>
      <p:sp>
        <p:nvSpPr>
          <p:cNvPr id="59396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84544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dirty="0" err="1"/>
              <a:t>Aules</a:t>
            </a:r>
            <a:r>
              <a:rPr lang="es-ES" altLang="ca-ES" dirty="0"/>
              <a:t>: explicar les normes </a:t>
            </a:r>
            <a:r>
              <a:rPr lang="es-ES" altLang="ca-ES" dirty="0" err="1"/>
              <a:t>d’ús</a:t>
            </a:r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02111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dirty="0" err="1"/>
              <a:t>Aules</a:t>
            </a:r>
            <a:r>
              <a:rPr lang="es-ES" altLang="ca-ES" dirty="0"/>
              <a:t>: explicar les normes </a:t>
            </a:r>
            <a:r>
              <a:rPr lang="es-ES" altLang="ca-ES" dirty="0" err="1"/>
              <a:t>d’ús</a:t>
            </a:r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14452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81075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charset="0"/>
              </a:rPr>
              <a:t>Conèixer el CRAI Biblioteca de XXXX. Curs 20xx-xx</a:t>
            </a:r>
            <a:endParaRPr lang="en-GB" altLang="ca-E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3876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2/8/2023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2/8/2023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2/8/2023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8F61-3328-4F0A-89CE-1A81E7C94E72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427B-4520-4430-99B5-7C0D38C6109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677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37AE-A3ED-4551-B28A-2060AC3876F8}" type="datetime1">
              <a:rPr lang="ca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2/8/2023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srgbClr val="000000">
                    <a:tint val="75000"/>
                  </a:srgb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EB99-730A-4785-AEA8-5C4E982C463B}" type="slidenum">
              <a:rPr lang="es-E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9DF-4FDC-4618-9CB1-11BB1B9D06E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F497-4D87-9501-B78B86356444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434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199" y="98284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DEF-5EF7-4859-B850-CC30D618ADB1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ca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708-317D-4A96-BF86-362F3D53F49E}" type="slidenum">
              <a:rPr lang="ca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" y="108766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77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D621-ED4F-48CA-B1A8-867AF237B02D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69C7-FF1B-4868-A7D1-6EF043F9973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940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D8ED-7B4E-48E1-89A1-373B45C4D21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9B5A-FFE9-4214-94A0-3D49F2CF88F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004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41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2/8/2023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143-0DB9-49BB-A339-CD7C4BDEFF9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8353-AA2F-4777-A764-4107BD7ADFF1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204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F356-53C1-47CA-A914-CA884ABC6790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60-6D00-4349-AD4C-E63837D80DD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092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2C51-A826-4399-9FDB-864057F230C8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4D3E-9893-42A1-A3B0-D5BA8AE8F3A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979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2/8/2023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2/8/2023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2/8/2023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2/8/2023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2/8/2023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2/8/2023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2/8/2023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7" r:id="rId20"/>
    <p:sldLayoutId id="2147483718" r:id="rId21"/>
    <p:sldLayoutId id="2147483719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sites/default/files/desiderates/desiderat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ai.ub.edu/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search?vid=34CSUC_UB:VU1&amp;lang=en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1.xml"/><Relationship Id="rId18" Type="http://schemas.openxmlformats.org/officeDocument/2006/relationships/slide" Target="slide31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6.xml"/><Relationship Id="rId7" Type="http://schemas.openxmlformats.org/officeDocument/2006/relationships/slide" Target="slide8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27.xml"/><Relationship Id="rId20" Type="http://schemas.openxmlformats.org/officeDocument/2006/relationships/slide" Target="slide3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slide" Target="slide39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23" Type="http://schemas.openxmlformats.org/officeDocument/2006/relationships/slide" Target="slide38.xml"/><Relationship Id="rId28" Type="http://schemas.openxmlformats.org/officeDocument/2006/relationships/slide" Target="slide43.xml"/><Relationship Id="rId10" Type="http://schemas.openxmlformats.org/officeDocument/2006/relationships/slide" Target="slide13.xml"/><Relationship Id="rId19" Type="http://schemas.openxmlformats.org/officeDocument/2006/relationships/slide" Target="slide33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5.xml"/><Relationship Id="rId22" Type="http://schemas.openxmlformats.org/officeDocument/2006/relationships/slide" Target="slide37.xml"/><Relationship Id="rId27" Type="http://schemas.openxmlformats.org/officeDocument/2006/relationships/slide" Target="slide42.xml"/><Relationship Id="rId3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rnet/en/alumnat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hyperlink" Target="https://www.ub.edu/app-socu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loans/loansU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diposit.ub.edu/dspace/handle/2445/12712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ai.ub.edu/en/crai-services/loans/loansUB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loans/loansU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rai.ub.edu/en/crai-services/loans/ub-equipment" TargetMode="External"/><Relationship Id="rId7" Type="http://schemas.openxmlformats.org/officeDocument/2006/relationships/hyperlink" Target="http://diposit.ub.edu/dspace/bitstream/2445/127127/15/reg-crai-pre-2022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i.ub.edu/ca/que-ofereix-el-crai/prestec/prestec-equipaments/contracte" TargetMode="External"/><Relationship Id="rId5" Type="http://schemas.openxmlformats.org/officeDocument/2006/relationships/hyperlink" Target="https://crai.ub.edu/sites/default/files/imatges/serveis/cartell_sales_de_treball_2021_definitiu.pdf" TargetMode="External"/><Relationship Id="rId4" Type="http://schemas.openxmlformats.org/officeDocument/2006/relationships/hyperlink" Target="https://cercabib.ub.edu/discovery/login?vid=34CSUC_UB:VU1&amp;lang=en" TargetMode="Externa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ercabib.ub.edu/discovery/login?vid=34CSUC_UB:VU1&amp;lang=en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cercabib.ub.edu/discovery/login?vid=34CSUC_UB:VU1&amp;lang=ca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hyperlink" Target="https://crai.ub.edu/en/crai-services/loans/loans-puc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4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loans/loans-pu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ercabib.ub.edu/discovery/search?vid=34CSUC_UB:VU1&amp;lang=e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ai.ub.edu/en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crai.ub.edu/en/about-crai/libraries/fine-arts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loans/loans-puc" TargetMode="External"/><Relationship Id="rId2" Type="http://schemas.openxmlformats.org/officeDocument/2006/relationships/hyperlink" Target="https://crai.ub.edu/en/crai-services/loans/inter-library-loa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ai.ub.edu/en/about-crai/regulations-framework/fees-paymen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handle/2445/139463" TargetMode="External"/><Relationship Id="rId7" Type="http://schemas.openxmlformats.org/officeDocument/2006/relationships/image" Target="../media/image60.png"/><Relationship Id="rId2" Type="http://schemas.openxmlformats.org/officeDocument/2006/relationships/hyperlink" Target="https://crai.ub.edu/en/crai-services/resources-online/prox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hdl.handle.net/2445/6828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ai.ub.edu/ca/que-ofereix-el-crai/acces-recursos/library-acces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campusvirtual.ub.edu/?lang=en" TargetMode="External"/><Relationship Id="rId4" Type="http://schemas.openxmlformats.org/officeDocument/2006/relationships/hyperlink" Target="https://campusvirtual2.ub.ed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.ub.edu/course/view.php?id=13723&amp;lang=en" TargetMode="External"/><Relationship Id="rId2" Type="http://schemas.openxmlformats.org/officeDocument/2006/relationships/hyperlink" Target="https://campusvirtual2.ub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hyperlink" Target="http://www.ub.edu/InfoBBA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information-resources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imas@alumni.ub.edu" TargetMode="External"/><Relationship Id="rId3" Type="http://schemas.openxmlformats.org/officeDocument/2006/relationships/hyperlink" Target="http://diposit.ub.edu/dspace/handle/2445/66751" TargetMode="External"/><Relationship Id="rId7" Type="http://schemas.openxmlformats.org/officeDocument/2006/relationships/hyperlink" Target="mailto:joan.garcia@ub.edu" TargetMode="External"/><Relationship Id="rId2" Type="http://schemas.openxmlformats.org/officeDocument/2006/relationships/hyperlink" Target="https://crai.ub.edu/en/crai-services/resources-online/authentic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arc7@alumnes.ub.ed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sa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n/crai-services/user-traini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crai.ub.edu/ca/que-ofereix-el-crai/formacio-usuaris/demana-curs-personalitzat" TargetMode="External"/><Relationship Id="rId4" Type="http://schemas.openxmlformats.org/officeDocument/2006/relationships/hyperlink" Target="https://crai.ub.edu/en/crai-services/citations-reference/bibliography-too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crai.ub.edu/ca/coneix-el-crai/biblioteques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ai.ub.edu/en/about-crai/libraries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ai.ub.edu/en/crai-services/resources-online/wifi-eduroa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ub.edu/portal/web/iub/credencials" TargetMode="External"/><Relationship Id="rId5" Type="http://schemas.openxmlformats.org/officeDocument/2006/relationships/hyperlink" Target="https://www.ub.edu/portal/web/iub/wifi-o-eduroam" TargetMode="External"/><Relationship Id="rId4" Type="http://schemas.openxmlformats.org/officeDocument/2006/relationships/hyperlink" Target="http://www.bib.ub.edu/serveis/zona-wi-fi-i-xarxa-eduroam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raibellesarts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crai.ub.edu/ca/coneix-el-crai/difusio-marqueting/blogs-i-xarxes-socials" TargetMode="External"/><Relationship Id="rId7" Type="http://schemas.openxmlformats.org/officeDocument/2006/relationships/image" Target="../media/image72.png"/><Relationship Id="rId12" Type="http://schemas.openxmlformats.org/officeDocument/2006/relationships/hyperlink" Target="https://www.instagram.com/craibellesar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hyperlink" Target="https://www.flickr.com/photos/craibellesarts/albums" TargetMode="External"/><Relationship Id="rId4" Type="http://schemas.openxmlformats.org/officeDocument/2006/relationships/hyperlink" Target="http://crai.ub.edu/en/coneix-el-crai/difusio-marqueting/exposicions-virtuals" TargetMode="External"/><Relationship Id="rId9" Type="http://schemas.openxmlformats.org/officeDocument/2006/relationships/hyperlink" Target="http://pinterest.com/craibellesarts" TargetMode="External"/><Relationship Id="rId1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ai.ub.edu/en/pmf-general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g"/><Relationship Id="rId4" Type="http://schemas.openxmlformats.org/officeDocument/2006/relationships/hyperlink" Target="http://bit.ly/2sO5WC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crai.ub.edu/en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ai.ub.edu/en/about-crai/get-started-in-the-cra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craibellesarts@ub.edu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rai.ub.edu/en/about-crai/quality-strategies/service-charter" TargetMode="External"/><Relationship Id="rId5" Type="http://schemas.openxmlformats.org/officeDocument/2006/relationships/hyperlink" Target="http://diposit.ub.edu/dspace/bitstream/2445/190560/1/reg-crai-bib-esp-2022.pdf" TargetMode="External"/><Relationship Id="rId4" Type="http://schemas.openxmlformats.org/officeDocument/2006/relationships/hyperlink" Target="https://crai.ub.edu/coneix-el-crai/horaris#festius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9004" y="3079102"/>
            <a:ext cx="7053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Get to know the Fine Arts CRAI Library</a:t>
            </a:r>
            <a:endParaRPr lang="es-ES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Academic year 2023-24</a:t>
            </a: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629D73A8-F7DA-4E24-8810-68D02E53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3549">
            <a:off x="4174726" y="4264317"/>
            <a:ext cx="1616916" cy="1210890"/>
          </a:xfrm>
          <a:prstGeom prst="rect">
            <a:avLst/>
          </a:prstGeom>
          <a:noFill/>
        </p:spPr>
      </p:pic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131F2-18B2-4A5A-B054-06EC8A409A99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2" descr="Students talking on a table with a compute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6E2C188-587F-904B-A4C6-CFBD3543BE3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2C38F5B-9E59-244E-9B3F-62D5CB1A9635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Imagen 3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AAC6965-C5FC-CF45-90BC-106334B3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36" name="Imagen 3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5EA7497F-D615-224B-9777-65945B41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38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Equipment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. </a:t>
            </a: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Adobe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Creative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Cloud</a:t>
            </a: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40" name="QuadreDeText 53">
            <a:extLst>
              <a:ext uri="{FF2B5EF4-FFF2-40B4-BE49-F238E27FC236}">
                <a16:creationId xmlns:a16="http://schemas.microsoft.com/office/drawing/2014/main" id="{C626AEB9-F34E-41F3-A248-EA5794798AC7}"/>
              </a:ext>
            </a:extLst>
          </p:cNvPr>
          <p:cNvSpPr txBox="1"/>
          <p:nvPr/>
        </p:nvSpPr>
        <p:spPr>
          <a:xfrm>
            <a:off x="6596447" y="5838393"/>
            <a:ext cx="15658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Taula de reproducció de fotografies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QuadreDeText 53">
            <a:extLst>
              <a:ext uri="{FF2B5EF4-FFF2-40B4-BE49-F238E27FC236}">
                <a16:creationId xmlns:a16="http://schemas.microsoft.com/office/drawing/2014/main" id="{2AC45ACF-21D3-41FD-9CD3-9BA7F5C24BBB}"/>
              </a:ext>
            </a:extLst>
          </p:cNvPr>
          <p:cNvSpPr txBox="1"/>
          <p:nvPr/>
        </p:nvSpPr>
        <p:spPr>
          <a:xfrm>
            <a:off x="4876360" y="5893872"/>
            <a:ext cx="1565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Taula de llum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QuadreDeText 53">
            <a:extLst>
              <a:ext uri="{FF2B5EF4-FFF2-40B4-BE49-F238E27FC236}">
                <a16:creationId xmlns:a16="http://schemas.microsoft.com/office/drawing/2014/main" id="{3EFFF90C-0984-4D6F-A5B9-A2C10E5F7DC0}"/>
              </a:ext>
            </a:extLst>
          </p:cNvPr>
          <p:cNvSpPr txBox="1"/>
          <p:nvPr/>
        </p:nvSpPr>
        <p:spPr>
          <a:xfrm>
            <a:off x="2423006" y="5044497"/>
            <a:ext cx="1378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Tres taquilles per guardar els patinets elèctrics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Oval 48">
            <a:extLst>
              <a:ext uri="{FF2B5EF4-FFF2-40B4-BE49-F238E27FC236}">
                <a16:creationId xmlns:a16="http://schemas.microsoft.com/office/drawing/2014/main" id="{44E01EEF-3645-469A-B066-944DEC3CF85E}"/>
              </a:ext>
            </a:extLst>
          </p:cNvPr>
          <p:cNvSpPr/>
          <p:nvPr/>
        </p:nvSpPr>
        <p:spPr>
          <a:xfrm>
            <a:off x="1124833" y="3069159"/>
            <a:ext cx="665889" cy="655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5 Subtítulo">
            <a:extLst>
              <a:ext uri="{FF2B5EF4-FFF2-40B4-BE49-F238E27FC236}">
                <a16:creationId xmlns:a16="http://schemas.microsoft.com/office/drawing/2014/main" id="{319F43B1-B514-4803-BFBF-46C0293A4877}"/>
              </a:ext>
            </a:extLst>
          </p:cNvPr>
          <p:cNvSpPr>
            <a:spLocks/>
          </p:cNvSpPr>
          <p:nvPr/>
        </p:nvSpPr>
        <p:spPr bwMode="auto">
          <a:xfrm>
            <a:off x="386815" y="1809547"/>
            <a:ext cx="8128535" cy="50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20000"/>
              </a:spcBef>
              <a:defRPr/>
            </a:pPr>
            <a:r>
              <a:rPr lang="en-U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Fine Arts CRAI Library provides the online application manager Adobe Creative Cloud (Adobe CC) which lets the access to a range of IT solutions and tools that allow the creation of texts, images and audiovisual content in a comprehensive way.</a:t>
            </a:r>
          </a:p>
          <a:p>
            <a:pPr marL="0" lvl="0" indent="0" algn="just">
              <a:spcBef>
                <a:spcPct val="20000"/>
              </a:spcBef>
              <a:defRPr/>
            </a:pPr>
            <a:endParaRPr lang="en-US" alt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spcBef>
                <a:spcPct val="20000"/>
              </a:spcBef>
              <a:defRPr/>
            </a:pPr>
            <a:r>
              <a:rPr lang="en-U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 can practice designing a logo</a:t>
            </a:r>
          </a:p>
          <a:p>
            <a:pPr marL="0" lvl="0" indent="0" algn="just">
              <a:spcBef>
                <a:spcPct val="20000"/>
              </a:spcBef>
              <a:defRPr/>
            </a:pPr>
            <a:r>
              <a:rPr lang="en-U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 company or create a collage of</a:t>
            </a:r>
          </a:p>
          <a:p>
            <a:pPr marL="0" lvl="0" indent="0" algn="just">
              <a:spcBef>
                <a:spcPct val="20000"/>
              </a:spcBef>
              <a:defRPr/>
            </a:pPr>
            <a:r>
              <a:rPr lang="en-U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 which reflect the ideas you have</a:t>
            </a:r>
          </a:p>
          <a:p>
            <a:pPr marL="0" lvl="0" indent="0" algn="just">
              <a:spcBef>
                <a:spcPct val="20000"/>
              </a:spcBef>
              <a:defRPr/>
            </a:pPr>
            <a:r>
              <a:rPr lang="en-U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mind. The application also allows you to </a:t>
            </a:r>
          </a:p>
          <a:p>
            <a:pPr marL="0" lvl="0" indent="0" algn="just">
              <a:spcBef>
                <a:spcPct val="20000"/>
              </a:spcBef>
              <a:defRPr/>
            </a:pPr>
            <a:r>
              <a:rPr lang="en-U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 a video or a movie.</a:t>
            </a: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44C5660-7174-40B1-9E87-2092877B85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1" t="5932" b="3979"/>
          <a:stretch/>
        </p:blipFill>
        <p:spPr>
          <a:xfrm>
            <a:off x="5704609" y="3100178"/>
            <a:ext cx="2335051" cy="22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89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11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036625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The collection (I): books, journals, etc.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9700" name="5 Subtítulo"/>
          <p:cNvSpPr>
            <a:spLocks/>
          </p:cNvSpPr>
          <p:nvPr/>
        </p:nvSpPr>
        <p:spPr bwMode="auto">
          <a:xfrm>
            <a:off x="457200" y="1796029"/>
            <a:ext cx="83629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The Fine Arts CRAI Library contains research and specialized collections for the</a:t>
            </a: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following studies: </a:t>
            </a:r>
            <a:r>
              <a:rPr lang="en-GB" altLang="ca-ES" sz="1600" b="1" dirty="0">
                <a:latin typeface="Verdana" pitchFamily="34" charset="0"/>
              </a:rPr>
              <a:t>Fine Arts</a:t>
            </a:r>
            <a:r>
              <a:rPr lang="en-GB" altLang="ca-ES" sz="1600" dirty="0">
                <a:latin typeface="Verdana" pitchFamily="34" charset="0"/>
              </a:rPr>
              <a:t>, </a:t>
            </a:r>
            <a:r>
              <a:rPr lang="en-GB" altLang="ca-ES" sz="1600" b="1" dirty="0">
                <a:latin typeface="Verdana" pitchFamily="34" charset="0"/>
              </a:rPr>
              <a:t>Conservation and Restoration </a:t>
            </a:r>
            <a:r>
              <a:rPr lang="en-GB" altLang="ca-ES" sz="1600" dirty="0">
                <a:latin typeface="Verdana" pitchFamily="34" charset="0"/>
              </a:rPr>
              <a:t>and </a:t>
            </a:r>
            <a:r>
              <a:rPr lang="en-GB" altLang="ca-ES" sz="1600" b="1" dirty="0">
                <a:latin typeface="Verdana" pitchFamily="34" charset="0"/>
              </a:rPr>
              <a:t>Design</a:t>
            </a:r>
            <a:r>
              <a:rPr lang="en-GB" altLang="ca-ES" sz="1600" dirty="0">
                <a:latin typeface="Verdana" pitchFamily="34" charset="0"/>
              </a:rPr>
              <a:t> </a:t>
            </a: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(56,000 items).</a:t>
            </a:r>
            <a:r>
              <a:rPr lang="en-GB" altLang="ca-ES" sz="1600" b="1" dirty="0">
                <a:latin typeface="Verdana" pitchFamily="34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en-GB" altLang="ca-ES" sz="1600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The overall collection comprises </a:t>
            </a:r>
            <a:r>
              <a:rPr lang="en-GB" altLang="ca-ES" sz="1600" b="1" dirty="0">
                <a:latin typeface="Verdana" pitchFamily="34" charset="0"/>
              </a:rPr>
              <a:t>monographs</a:t>
            </a:r>
            <a:r>
              <a:rPr lang="en-GB" altLang="ca-ES" sz="1600" dirty="0">
                <a:latin typeface="Verdana" pitchFamily="34" charset="0"/>
              </a:rPr>
              <a:t> (37,000 items), printed </a:t>
            </a: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b="1" dirty="0">
                <a:latin typeface="Verdana" pitchFamily="34" charset="0"/>
              </a:rPr>
              <a:t>Journals </a:t>
            </a:r>
            <a:r>
              <a:rPr lang="en-GB" altLang="ca-ES" sz="1600" dirty="0">
                <a:latin typeface="Verdana" pitchFamily="34" charset="0"/>
              </a:rPr>
              <a:t>(525 titles), electronic resources, statistical publications, doctoral </a:t>
            </a: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theses and </a:t>
            </a:r>
            <a:r>
              <a:rPr lang="en-GB" altLang="ca-ES" sz="1600" dirty="0" err="1">
                <a:latin typeface="Verdana" pitchFamily="34" charset="0"/>
              </a:rPr>
              <a:t>audiovisual</a:t>
            </a:r>
            <a:r>
              <a:rPr lang="en-GB" altLang="ca-ES" sz="1600" dirty="0">
                <a:latin typeface="Verdana" pitchFamily="34" charset="0"/>
              </a:rPr>
              <a:t> materials.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en-GB" altLang="ca-ES" sz="1600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Books are organized using the Universal Decimal Classification method and </a:t>
            </a: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 err="1">
                <a:latin typeface="Verdana" pitchFamily="34" charset="0"/>
              </a:rPr>
              <a:t>audiovisual</a:t>
            </a:r>
            <a:r>
              <a:rPr lang="en-GB" altLang="ca-ES" sz="1600" dirty="0">
                <a:latin typeface="Verdana" pitchFamily="34" charset="0"/>
              </a:rPr>
              <a:t> material is organized by and own classification</a:t>
            </a:r>
            <a:r>
              <a:rPr lang="en-GB" altLang="ca-ES" sz="1600" i="1" dirty="0">
                <a:latin typeface="Verdana" pitchFamily="34" charset="0"/>
              </a:rPr>
              <a:t>. </a:t>
            </a:r>
            <a:r>
              <a:rPr lang="en-GB" altLang="ca-ES" sz="1600" dirty="0">
                <a:latin typeface="Verdana" pitchFamily="34" charset="0"/>
              </a:rPr>
              <a:t>Journals are </a:t>
            </a: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classified alphabetically.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en-GB" altLang="ca-ES" sz="1600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The Library also houses a series of </a:t>
            </a:r>
            <a:r>
              <a:rPr lang="en-GB" altLang="ca-ES" sz="1600" b="1" dirty="0">
                <a:latin typeface="Verdana" pitchFamily="34" charset="0"/>
              </a:rPr>
              <a:t>special collections</a:t>
            </a:r>
            <a:r>
              <a:rPr lang="en-GB" altLang="ca-ES" sz="1600" dirty="0">
                <a:latin typeface="Verdana" pitchFamily="34" charset="0"/>
              </a:rPr>
              <a:t>: Oriol Martorell, Jordi </a:t>
            </a: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 err="1">
                <a:latin typeface="Verdana" pitchFamily="34" charset="0"/>
              </a:rPr>
              <a:t>Sabater</a:t>
            </a:r>
            <a:r>
              <a:rPr lang="en-GB" altLang="ca-ES" sz="1600" dirty="0">
                <a:latin typeface="Verdana" pitchFamily="34" charset="0"/>
              </a:rPr>
              <a:t> Pi, </a:t>
            </a:r>
            <a:r>
              <a:rPr lang="en-GB" altLang="ca-ES" sz="1600" dirty="0" err="1">
                <a:latin typeface="Verdana" pitchFamily="34" charset="0"/>
              </a:rPr>
              <a:t>Josep</a:t>
            </a:r>
            <a:r>
              <a:rPr lang="en-GB" altLang="ca-ES" sz="1600" dirty="0">
                <a:latin typeface="Verdana" pitchFamily="34" charset="0"/>
              </a:rPr>
              <a:t> Artigas, Giralt Miracle, Miquel Porter </a:t>
            </a:r>
            <a:r>
              <a:rPr lang="en-GB" altLang="ca-ES" sz="1600" dirty="0" err="1">
                <a:latin typeface="Verdana" pitchFamily="34" charset="0"/>
              </a:rPr>
              <a:t>i</a:t>
            </a:r>
            <a:r>
              <a:rPr lang="en-GB" altLang="ca-ES" sz="1600" dirty="0">
                <a:latin typeface="Verdana" pitchFamily="34" charset="0"/>
              </a:rPr>
              <a:t> </a:t>
            </a:r>
            <a:r>
              <a:rPr lang="en-GB" altLang="ca-ES" sz="1600" dirty="0" err="1">
                <a:latin typeface="Verdana" pitchFamily="34" charset="0"/>
              </a:rPr>
              <a:t>Moix</a:t>
            </a:r>
            <a:r>
              <a:rPr lang="en-GB" altLang="ca-ES" sz="1600" dirty="0">
                <a:latin typeface="Verdana" pitchFamily="34" charset="0"/>
              </a:rPr>
              <a:t> and Artist Books.</a:t>
            </a:r>
          </a:p>
          <a:p>
            <a:pPr algn="just">
              <a:lnSpc>
                <a:spcPct val="80000"/>
              </a:lnSpc>
              <a:defRPr/>
            </a:pPr>
            <a:endParaRPr lang="en-GB" altLang="ca-ES" sz="1600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GB" altLang="ca-ES" sz="1600" dirty="0">
                <a:latin typeface="Verdana" pitchFamily="34" charset="0"/>
              </a:rPr>
              <a:t>You can use this </a:t>
            </a:r>
            <a:r>
              <a:rPr lang="en-GB" altLang="ca-ES" sz="1600" b="1" u="sng" dirty="0">
                <a:latin typeface="Verdan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lang="en-GB" altLang="ca-ES" sz="1600" dirty="0">
                <a:latin typeface="Verdana" pitchFamily="34" charset="0"/>
              </a:rPr>
              <a:t> (in Catalan) to send your proposals for book purchases. </a:t>
            </a:r>
            <a:endParaRPr lang="ca-ES" altLang="ca-ES" sz="1600" dirty="0"/>
          </a:p>
        </p:txBody>
      </p:sp>
      <p:grpSp>
        <p:nvGrpSpPr>
          <p:cNvPr id="5" name="Grupo 22">
            <a:extLst>
              <a:ext uri="{FF2B5EF4-FFF2-40B4-BE49-F238E27FC236}">
                <a16:creationId xmlns:a16="http://schemas.microsoft.com/office/drawing/2014/main" id="{1A169231-EF45-45B5-BCE4-13C93034B0DA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B06CB08D-5D30-4932-B45A-CEB3F2E78094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C759657-C24D-4EB4-9854-35BE1C5A0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23E3DBBD-A60B-416B-B2E8-4BAA2EF7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7987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12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1958350"/>
            <a:ext cx="65211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7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</a:t>
            </a:r>
            <a:r>
              <a:rPr lang="ca-ES" sz="17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ca-ES" sz="17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loan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ca-E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3672" y="2923316"/>
            <a:ext cx="68820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documents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bibliography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sheet and </a:t>
            </a: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letters.</a:t>
            </a:r>
            <a:endParaRPr lang="ca-E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3672" y="4103080"/>
            <a:ext cx="6743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 of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bibliography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weekend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white sheet and </a:t>
            </a:r>
            <a:r>
              <a:rPr lang="en-US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</a:rPr>
              <a:t>letters.</a:t>
            </a:r>
            <a:endParaRPr lang="ca-E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672" y="5454712"/>
            <a:ext cx="674398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Excluded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documents: </a:t>
            </a:r>
            <a:r>
              <a:rPr lang="ca-ES" sz="17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r>
              <a:rPr lang="ca-ES" sz="17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</a:rPr>
              <a:t>sheet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700" b="1" dirty="0" err="1">
                <a:latin typeface="Verdana" panose="020B0604030504040204" pitchFamily="34" charset="0"/>
                <a:ea typeface="Verdana" panose="020B0604030504040204" pitchFamily="34" charset="0"/>
              </a:rPr>
              <a:t>black</a:t>
            </a:r>
            <a:r>
              <a:rPr lang="ca-ES" sz="17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700" dirty="0" err="1">
                <a:latin typeface="Verdana" panose="020B0604030504040204" pitchFamily="34" charset="0"/>
                <a:ea typeface="Verdana" panose="020B0604030504040204" pitchFamily="34" charset="0"/>
              </a:rPr>
              <a:t>letters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ca-E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8" y="2796444"/>
            <a:ext cx="885825" cy="89535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68" y="4002382"/>
            <a:ext cx="885825" cy="847725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42" y="5262427"/>
            <a:ext cx="866775" cy="81915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99EF487-E81C-5E45-AADF-A7FDCA96D24B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5F2B8C-A470-2E4F-9EE5-CD65AB5118E2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1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55BF22F-002C-974D-A827-1CFADF3F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1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C267A870-4323-654B-BE40-101492349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68F61EF9-163A-46A9-B445-C367B8DA2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56" y="1162661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The collection (II): books, journals, etc.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908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14779" y="985385"/>
            <a:ext cx="8729221" cy="11033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Searching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for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information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CRAI UB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possible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ca-ES" altLang="ca-ES" sz="1600" dirty="0">
                <a:latin typeface="Verdana" panose="020B0604030504040204" pitchFamily="34" charset="0"/>
              </a:rPr>
            </a:b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38D9D-416B-41CB-A04E-00C7D825B6CB}" type="slidenum">
              <a:rPr kumimoji="0" lang="ca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a-E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4779" y="1848936"/>
            <a:ext cx="8100571" cy="50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gets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collections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all CRAI UB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libraries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ca-ES" altLang="ca-ES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ca-ES" altLang="ca-ES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included</a:t>
            </a:r>
            <a:r>
              <a:rPr lang="ca-ES" altLang="ca-ES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ca-ES" altLang="ca-ES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altLang="ca-ES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CCUC:</a:t>
            </a:r>
            <a:b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</a:b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Online </a:t>
            </a:r>
            <a:r>
              <a:rPr kumimoji="0" lang="ca-ES" altLang="ca-E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Repositories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: 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Dipòsit Digital UB, RCUB, RACO, TDX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Databases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ARAS, JSTOR Arts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Art&amp;</a:t>
            </a:r>
            <a:r>
              <a:rPr lang="ca-ES" altLang="ca-ES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Architecture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For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searching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information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you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use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the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search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parameters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altLang="ca-ES" sz="1600" b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In all of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these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resources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we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can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search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by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author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document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title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subject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publisher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publication</a:t>
            </a:r>
            <a:r>
              <a:rPr kumimoji="0" lang="ca-ES" altLang="ca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year</a:t>
            </a:r>
            <a:r>
              <a:rPr kumimoji="0" lang="ca-ES" altLang="ca-E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And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all of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them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let us “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refine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”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the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results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tha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t </a:t>
            </a:r>
            <a:r>
              <a:rPr lang="ca-ES" altLang="ca-ES" sz="1600" dirty="0" err="1">
                <a:solidFill>
                  <a:prstClr val="black"/>
                </a:solidFill>
                <a:latin typeface="Verdana" panose="020B0604030504040204" pitchFamily="34" charset="0"/>
              </a:rPr>
              <a:t>we’ve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got in </a:t>
            </a:r>
            <a:r>
              <a:rPr lang="ca-ES" altLang="ca-ES" sz="1600" dirty="0" err="1">
                <a:solidFill>
                  <a:prstClr val="black"/>
                </a:solidFill>
                <a:latin typeface="Verdana" panose="020B0604030504040204" pitchFamily="34" charset="0"/>
              </a:rPr>
              <a:t>our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600" dirty="0" err="1">
                <a:solidFill>
                  <a:prstClr val="black"/>
                </a:solidFill>
                <a:latin typeface="Verdana" panose="020B0604030504040204" pitchFamily="34" charset="0"/>
              </a:rPr>
              <a:t>search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.</a:t>
            </a:r>
            <a:b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</a:b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5"/>
          <a:srcRect l="11355" t="11789" r="7632" b="5289"/>
          <a:stretch/>
        </p:blipFill>
        <p:spPr>
          <a:xfrm>
            <a:off x="1772239" y="4458700"/>
            <a:ext cx="742919" cy="501706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6"/>
          <a:srcRect t="1" b="9759"/>
          <a:stretch/>
        </p:blipFill>
        <p:spPr>
          <a:xfrm>
            <a:off x="2799761" y="4457118"/>
            <a:ext cx="1844258" cy="652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7"/>
          <a:srcRect l="4322" t="14769" b="14231"/>
          <a:stretch/>
        </p:blipFill>
        <p:spPr>
          <a:xfrm>
            <a:off x="3461330" y="2439569"/>
            <a:ext cx="1003734" cy="405474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556" y="3392863"/>
            <a:ext cx="4470365" cy="374089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 rotWithShape="1">
          <a:blip r:embed="rId9"/>
          <a:srcRect t="15391" r="40264" b="9402"/>
          <a:stretch/>
        </p:blipFill>
        <p:spPr>
          <a:xfrm>
            <a:off x="4860107" y="4457118"/>
            <a:ext cx="2875174" cy="452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48989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FA6CCC91-F6EA-4C51-A6AA-672D1F579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1" t="7363" r="28446" b="16174"/>
          <a:stretch/>
        </p:blipFill>
        <p:spPr>
          <a:xfrm>
            <a:off x="1217707" y="2192785"/>
            <a:ext cx="4079012" cy="3997792"/>
          </a:xfrm>
          <a:prstGeom prst="rect">
            <a:avLst/>
          </a:prstGeom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86384" y="943457"/>
            <a:ext cx="7772400" cy="1366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Cercabib. </a:t>
            </a:r>
            <a:r>
              <a:rPr lang="en-U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Two ways to access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U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Access from the CRAI website</a:t>
            </a:r>
            <a:br>
              <a:rPr lang="ca-ES" altLang="ca-ES" sz="2000" b="1" dirty="0">
                <a:latin typeface="Verdana" panose="020B0604030504040204" pitchFamily="34" charset="0"/>
              </a:rPr>
            </a:br>
            <a:r>
              <a:rPr lang="ca-ES" altLang="ca-ES" sz="1600" dirty="0">
                <a:latin typeface="Verdana" panose="020B0604030504040204" pitchFamily="34" charset="0"/>
                <a:hlinkClick r:id="rId4"/>
              </a:rPr>
              <a:t>https://crai.ub.edu/en</a:t>
            </a:r>
            <a:r>
              <a:rPr lang="ca-ES" altLang="ca-ES" sz="1600" dirty="0">
                <a:latin typeface="Verdana" panose="020B0604030504040204" pitchFamily="34" charset="0"/>
              </a:rPr>
              <a:t>   </a:t>
            </a:r>
            <a:br>
              <a:rPr lang="ca-ES" altLang="ca-ES" sz="1600" dirty="0">
                <a:latin typeface="Verdana" panose="020B0604030504040204" pitchFamily="34" charset="0"/>
              </a:rPr>
            </a:b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14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10" name="7 Flecha derecha"/>
          <p:cNvSpPr/>
          <p:nvPr/>
        </p:nvSpPr>
        <p:spPr>
          <a:xfrm rot="1883376">
            <a:off x="773552" y="3922144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5774370" y="3602174"/>
            <a:ext cx="205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336699"/>
                </a:solidFill>
                <a:latin typeface="Verdana" panose="020B0604030504040204" pitchFamily="34" charset="0"/>
                <a:ea typeface="+mj-ea"/>
                <a:cs typeface="+mj-cs"/>
              </a:rPr>
              <a:t>Or </a:t>
            </a:r>
            <a:r>
              <a:rPr lang="en-US" sz="2800" b="1" dirty="0">
                <a:solidFill>
                  <a:srgbClr val="336699"/>
                </a:solidFill>
                <a:latin typeface="Verdana" panose="020B0604030504040204" pitchFamily="34" charset="0"/>
                <a:ea typeface="+mj-ea"/>
                <a:cs typeface="+mj-cs"/>
              </a:rPr>
              <a:t>else</a:t>
            </a:r>
            <a:r>
              <a:rPr lang="ca-ES" sz="2800" b="1" dirty="0">
                <a:solidFill>
                  <a:srgbClr val="336699"/>
                </a:solidFill>
                <a:latin typeface="Verdana" panose="020B0604030504040204" pitchFamily="34" charset="0"/>
                <a:ea typeface="+mj-ea"/>
                <a:cs typeface="+mj-cs"/>
              </a:rPr>
              <a:t>...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3348109" y="4182431"/>
            <a:ext cx="833273" cy="323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6F0EF8C6-CFA7-4D11-AB77-87DB7D7FF4F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1A646360-34E6-4D58-B7D6-608F4216A137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12701CC7-9483-4908-8EF5-153F7C7A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2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1159AAED-C249-401D-80C8-712BA994E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2903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tge 14">
            <a:extLst>
              <a:ext uri="{FF2B5EF4-FFF2-40B4-BE49-F238E27FC236}">
                <a16:creationId xmlns:a16="http://schemas.microsoft.com/office/drawing/2014/main" id="{2E516529-B0A7-4855-B9B9-6C32FD047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01" r="19417" b="15402"/>
          <a:stretch/>
        </p:blipFill>
        <p:spPr>
          <a:xfrm>
            <a:off x="715219" y="2157557"/>
            <a:ext cx="7368466" cy="3569501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8650" y="831994"/>
            <a:ext cx="7886700" cy="1325563"/>
          </a:xfrm>
        </p:spPr>
        <p:txBody>
          <a:bodyPr/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U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Access from the Cercabib website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https://cercabib.ub.edu/discovery/search?vid=34CSUC_UB:VU1&amp;lang=en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endParaRPr lang="ca-ES" sz="20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15</a:t>
            </a:fld>
            <a:endParaRPr lang="ca-ES" dirty="0"/>
          </a:p>
        </p:txBody>
      </p:sp>
      <p:sp>
        <p:nvSpPr>
          <p:cNvPr id="8" name="7 Flecha derecha"/>
          <p:cNvSpPr/>
          <p:nvPr/>
        </p:nvSpPr>
        <p:spPr>
          <a:xfrm rot="1883376">
            <a:off x="6550385" y="2285061"/>
            <a:ext cx="550001" cy="214972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arrodonit 13"/>
          <p:cNvSpPr/>
          <p:nvPr/>
        </p:nvSpPr>
        <p:spPr>
          <a:xfrm>
            <a:off x="6457950" y="3917543"/>
            <a:ext cx="2263406" cy="1592852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6585541" y="4074805"/>
            <a:ext cx="2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First, you must sign in to obtain the full results and to reserve documents</a:t>
            </a:r>
            <a:endParaRPr lang="ca-ES" sz="1600" dirty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7035282" y="2597161"/>
            <a:ext cx="803701" cy="3793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0" name="Grupo 22">
            <a:extLst>
              <a:ext uri="{FF2B5EF4-FFF2-40B4-BE49-F238E27FC236}">
                <a16:creationId xmlns:a16="http://schemas.microsoft.com/office/drawing/2014/main" id="{F5119830-0AC6-4DE9-8207-AA7C95C3C5C2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E5A6C77D-DC20-4891-8BDD-93F9A5E6C728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EEAB122-C866-43F5-8C52-FD59D615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3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CD1389C2-12BF-4A61-8CA9-4EF91FB7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97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40" y="1391518"/>
            <a:ext cx="7173397" cy="50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4371" y="889671"/>
            <a:ext cx="3599834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Cercabib: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quick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search</a:t>
            </a:r>
            <a:br>
              <a:rPr lang="ca-ES" altLang="ca-ES" sz="2000" b="1" dirty="0">
                <a:latin typeface="Verdana" panose="020B0604030504040204" pitchFamily="34" charset="0"/>
              </a:rPr>
            </a:b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16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891388" y="4196109"/>
            <a:ext cx="682811" cy="384081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4070">
            <a:off x="3886694" y="3085204"/>
            <a:ext cx="682811" cy="384081"/>
          </a:xfrm>
          <a:prstGeom prst="rect">
            <a:avLst/>
          </a:prstGeom>
        </p:spPr>
      </p:pic>
      <p:sp>
        <p:nvSpPr>
          <p:cNvPr id="8" name="Rectangle arrodonit 7"/>
          <p:cNvSpPr/>
          <p:nvPr/>
        </p:nvSpPr>
        <p:spPr>
          <a:xfrm>
            <a:off x="7021743" y="4712848"/>
            <a:ext cx="1494068" cy="1028040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7137704" y="4805958"/>
            <a:ext cx="141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You can tweak your results</a:t>
            </a:r>
            <a:endParaRPr lang="ca-ES" sz="1600" dirty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4601183" y="2645923"/>
            <a:ext cx="573932" cy="3599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arrodonit 9"/>
          <p:cNvSpPr/>
          <p:nvPr/>
        </p:nvSpPr>
        <p:spPr>
          <a:xfrm flipV="1">
            <a:off x="5768501" y="3005847"/>
            <a:ext cx="1035338" cy="3589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1" name="Grupo 22">
            <a:extLst>
              <a:ext uri="{FF2B5EF4-FFF2-40B4-BE49-F238E27FC236}">
                <a16:creationId xmlns:a16="http://schemas.microsoft.com/office/drawing/2014/main" id="{4FADBF53-6EB4-4AD9-B305-6BE2423C30BA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2" name="Rectángulo 23">
              <a:extLst>
                <a:ext uri="{FF2B5EF4-FFF2-40B4-BE49-F238E27FC236}">
                  <a16:creationId xmlns:a16="http://schemas.microsoft.com/office/drawing/2014/main" id="{4618DE8C-E92B-4C68-9C95-12C3D9ABA0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1263EEB6-731B-492D-81AE-5DD73FD19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4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8869D978-36FD-4EF8-A438-8B6138B8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6465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16766-CF07-4F45-9390-26596A532869}" type="slidenum">
              <a:rPr lang="ca-ES" altLang="en-US" smtClean="0">
                <a:solidFill>
                  <a:srgbClr val="898989"/>
                </a:solidFill>
              </a:rPr>
              <a:pPr/>
              <a:t>17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76057" y="929971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Where do I find it? (I)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3584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221" y="1420238"/>
            <a:ext cx="6585626" cy="50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arrodonit 1"/>
          <p:cNvSpPr/>
          <p:nvPr/>
        </p:nvSpPr>
        <p:spPr>
          <a:xfrm>
            <a:off x="4756826" y="2003898"/>
            <a:ext cx="1177046" cy="2529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angle arrodonit 5"/>
          <p:cNvSpPr/>
          <p:nvPr/>
        </p:nvSpPr>
        <p:spPr>
          <a:xfrm>
            <a:off x="6400801" y="3813242"/>
            <a:ext cx="642025" cy="1653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7" name="Grupo 22">
            <a:extLst>
              <a:ext uri="{FF2B5EF4-FFF2-40B4-BE49-F238E27FC236}">
                <a16:creationId xmlns:a16="http://schemas.microsoft.com/office/drawing/2014/main" id="{EAB14286-541C-4748-849C-D7AE868FD1E9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23">
              <a:extLst>
                <a:ext uri="{FF2B5EF4-FFF2-40B4-BE49-F238E27FC236}">
                  <a16:creationId xmlns:a16="http://schemas.microsoft.com/office/drawing/2014/main" id="{39AEC7FB-E814-4588-932F-890E64E356D2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A857B25-3709-4C67-B11F-119216DED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54EAD0B9-648E-46F9-85F3-184A5EE5B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5362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01E1D-A4F8-4E0E-A91F-C93ABFE0A4A7}" type="slidenum">
              <a:rPr lang="ca-ES" altLang="en-US" smtClean="0">
                <a:solidFill>
                  <a:srgbClr val="898989"/>
                </a:solidFill>
              </a:rPr>
              <a:pPr/>
              <a:t>18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88" y="1482533"/>
            <a:ext cx="7130374" cy="48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78041" y="907614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Where do I find it?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(II)</a:t>
            </a:r>
          </a:p>
        </p:txBody>
      </p:sp>
      <p:cxnSp>
        <p:nvCxnSpPr>
          <p:cNvPr id="10" name="Connector corbat 9"/>
          <p:cNvCxnSpPr/>
          <p:nvPr/>
        </p:nvCxnSpPr>
        <p:spPr>
          <a:xfrm>
            <a:off x="5707020" y="4343362"/>
            <a:ext cx="360000" cy="180000"/>
          </a:xfrm>
          <a:prstGeom prst="curvedConnector2">
            <a:avLst/>
          </a:prstGeom>
          <a:ln w="12700">
            <a:solidFill>
              <a:srgbClr val="056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70443" y="4630241"/>
            <a:ext cx="3724124" cy="1483194"/>
          </a:xfrm>
          <a:prstGeom prst="rect">
            <a:avLst/>
          </a:prstGeom>
          <a:noFill/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angle arrodonit 1"/>
          <p:cNvSpPr/>
          <p:nvPr/>
        </p:nvSpPr>
        <p:spPr>
          <a:xfrm>
            <a:off x="5486400" y="4246935"/>
            <a:ext cx="184826" cy="2764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65" y="4638141"/>
            <a:ext cx="3673917" cy="1475294"/>
          </a:xfrm>
          <a:prstGeom prst="rect">
            <a:avLst/>
          </a:prstGeom>
        </p:spPr>
      </p:pic>
      <p:sp>
        <p:nvSpPr>
          <p:cNvPr id="4" name="Rectangle arrodonit 3"/>
          <p:cNvSpPr/>
          <p:nvPr/>
        </p:nvSpPr>
        <p:spPr>
          <a:xfrm>
            <a:off x="6157609" y="5389123"/>
            <a:ext cx="492632" cy="252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arrodonit 10"/>
          <p:cNvSpPr/>
          <p:nvPr/>
        </p:nvSpPr>
        <p:spPr>
          <a:xfrm>
            <a:off x="4579816" y="5603131"/>
            <a:ext cx="682847" cy="1361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3" name="Grupo 22">
            <a:extLst>
              <a:ext uri="{FF2B5EF4-FFF2-40B4-BE49-F238E27FC236}">
                <a16:creationId xmlns:a16="http://schemas.microsoft.com/office/drawing/2014/main" id="{50ADFEA3-8F24-4A10-919D-B302C57AEEAD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60060C5A-CCB0-4B7B-A309-A45FC4B5A506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95F902E3-7857-48CD-A49B-B16389942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A71D2E1D-63BF-4886-9A49-9229AC69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4931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0A5F8D-8DFD-46DB-B946-54BBA8B12903}" type="slidenum">
              <a:rPr lang="ca-ES" altLang="en-US" smtClean="0">
                <a:solidFill>
                  <a:srgbClr val="898989"/>
                </a:solidFill>
              </a:rPr>
              <a:pPr/>
              <a:t>19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533629" y="872694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Cercabib: </a:t>
            </a:r>
            <a:r>
              <a:rPr lang="en-U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advanced search</a:t>
            </a:r>
          </a:p>
        </p:txBody>
      </p:sp>
      <p:pic>
        <p:nvPicPr>
          <p:cNvPr id="389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31" y="1974715"/>
            <a:ext cx="7469043" cy="421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1 CuadroTexto"/>
          <p:cNvSpPr txBox="1">
            <a:spLocks noChangeArrowheads="1"/>
          </p:cNvSpPr>
          <p:nvPr/>
        </p:nvSpPr>
        <p:spPr bwMode="auto">
          <a:xfrm>
            <a:off x="734431" y="1431925"/>
            <a:ext cx="5235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Combine search fields and/or refine your search.</a:t>
            </a: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05129CC8-F02C-4EFF-94EC-EDE5EDA328EA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6BC86D85-16C6-4538-B9D4-F96BE0DE03F8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DF15A2E-E355-4B58-B9C2-51702DADF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1CD4FF43-5084-46A0-985B-91E61462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7AD82-BA87-4C7D-A04B-8568B3F1B026}" type="slidenum">
              <a:rPr lang="es-ES" altLang="en-US" smtClean="0">
                <a:solidFill>
                  <a:srgbClr val="898989"/>
                </a:solidFill>
              </a:rPr>
              <a:pPr/>
              <a:t>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1507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8767" y="957666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What will we be talking about?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1508" name="Rectangle 1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779" y="1764327"/>
            <a:ext cx="3887788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3" action="ppaction://hlinksldjump"/>
              </a:rPr>
              <a:t>The aim of the session</a:t>
            </a:r>
            <a:endParaRPr lang="en-GB" altLang="ca-ES" sz="1600" dirty="0">
              <a:latin typeface="Verdana" panose="020B0604030504040204" pitchFamily="34" charset="0"/>
              <a:hlinkClick r:id="rId4" action="ppaction://hlinksldjump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4" action="ppaction://hlinksldjump"/>
              </a:rPr>
              <a:t>What is the CRAI UB?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5" action="ppaction://hlinksldjump"/>
              </a:rPr>
              <a:t>Get started in the CRAI</a:t>
            </a:r>
            <a:endParaRPr lang="en-GB" altLang="ca-ES" sz="1600" dirty="0">
              <a:latin typeface="Verdana" panose="020B0604030504040204" pitchFamily="34" charset="0"/>
              <a:hlinkClick r:id="rId4" action="ppaction://hlinksldjump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6" action="ppaction://hlinksldjump"/>
              </a:rPr>
              <a:t>Where we are and when you can come</a:t>
            </a:r>
            <a:r>
              <a:rPr lang="ca-ES" altLang="ca-ES" sz="1600" dirty="0">
                <a:latin typeface="Verdana" panose="020B0604030504040204" pitchFamily="34" charset="0"/>
                <a:hlinkClick r:id="rId6" action="ppaction://hlinksldjump"/>
              </a:rPr>
              <a:t>? 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7" action="ppaction://hlinksldjump"/>
              </a:rPr>
              <a:t>Library map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8" action="ppaction://hlinksldjump"/>
              </a:rPr>
              <a:t>Equipment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9" action="ppaction://hlinksldjump"/>
              </a:rPr>
              <a:t>The collection: books, journals, etc.</a:t>
            </a:r>
            <a:endParaRPr lang="en-GB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err="1">
                <a:latin typeface="Verdana" panose="020B0604030504040204" pitchFamily="34" charset="0"/>
                <a:hlinkClick r:id="rId10" action="ppaction://hlinksldjump"/>
              </a:rPr>
              <a:t>Searching</a:t>
            </a:r>
            <a:r>
              <a:rPr lang="ca-ES" altLang="ca-ES" sz="1600" dirty="0">
                <a:latin typeface="Verdana" panose="020B0604030504040204" pitchFamily="34" charset="0"/>
                <a:hlinkClick r:id="rId10" action="ppaction://hlinksldjump"/>
              </a:rPr>
              <a:t> for </a:t>
            </a:r>
            <a:r>
              <a:rPr lang="ca-ES" altLang="ca-ES" sz="1600" dirty="0" err="1">
                <a:latin typeface="Verdana" panose="020B0604030504040204" pitchFamily="34" charset="0"/>
                <a:hlinkClick r:id="rId10" action="ppaction://hlinksldjump"/>
              </a:rPr>
              <a:t>information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11" action="ppaction://hlinksldjump"/>
              </a:rPr>
              <a:t>Cercabib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12" action="ppaction://hlinksldjump"/>
              </a:rPr>
              <a:t>How to borrow books? UB Card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13" action="ppaction://hlinksldjump"/>
              </a:rPr>
              <a:t>Loans Service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14" action="ppaction://hlinksldjump"/>
              </a:rPr>
              <a:t>Using study rooms loans and </a:t>
            </a:r>
            <a:r>
              <a:rPr lang="en-GB" altLang="ca-ES" sz="1600" dirty="0" err="1">
                <a:latin typeface="Verdana" panose="020B0604030504040204" pitchFamily="34" charset="0"/>
                <a:hlinkClick r:id="rId14" action="ppaction://hlinksldjump"/>
              </a:rPr>
              <a:t>and</a:t>
            </a:r>
            <a:r>
              <a:rPr lang="en-GB" altLang="ca-ES" sz="1600" dirty="0">
                <a:latin typeface="Verdana" panose="020B0604030504040204" pitchFamily="34" charset="0"/>
                <a:hlinkClick r:id="rId14" action="ppaction://hlinksldjump"/>
              </a:rPr>
              <a:t> laptop loans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  <a:hlinkClick r:id="rId15" action="ppaction://hlinksldjump"/>
              </a:rPr>
              <a:t>What do I have on loan? </a:t>
            </a:r>
            <a:r>
              <a:rPr lang="en-GB" altLang="ca-ES" sz="1600" i="1" dirty="0">
                <a:latin typeface="Verdana" panose="020B0604030504040204" pitchFamily="34" charset="0"/>
                <a:hlinkClick r:id="rId15" action="ppaction://hlinksldjump"/>
              </a:rPr>
              <a:t>My account</a:t>
            </a:r>
            <a:endParaRPr lang="ca-ES" altLang="ca-ES" sz="1600" i="1" dirty="0">
              <a:latin typeface="Verdana" panose="020B0604030504040204" pitchFamily="34" charset="0"/>
            </a:endParaRPr>
          </a:p>
        </p:txBody>
      </p:sp>
      <p:sp>
        <p:nvSpPr>
          <p:cNvPr id="21509" name="Rectangle 18"/>
          <p:cNvSpPr txBox="1">
            <a:spLocks noChangeArrowheads="1"/>
          </p:cNvSpPr>
          <p:nvPr/>
        </p:nvSpPr>
        <p:spPr bwMode="auto">
          <a:xfrm>
            <a:off x="4708882" y="1764327"/>
            <a:ext cx="38877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16" action="ppaction://hlinksldjump"/>
              </a:rPr>
              <a:t>Library consortium loans (PUC)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17" action="ppaction://hlinksldjump"/>
              </a:rPr>
              <a:t>Interlibrary loans</a:t>
            </a:r>
            <a:endParaRPr lang="ca-ES" altLang="ca-E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18" action="ppaction://hlinksldjump"/>
              </a:rPr>
              <a:t>Access to online resources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19" action="ppaction://hlinksldjump"/>
              </a:rPr>
              <a:t>Virtual Campus</a:t>
            </a:r>
            <a:endParaRPr lang="en-GB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0" action="ppaction://hlinksldjump"/>
              </a:rPr>
              <a:t>Fine Arts information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1" action="ppaction://hlinksldjump"/>
              </a:rPr>
              <a:t>Information resources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2" action="ppaction://hlinksldjump"/>
              </a:rPr>
              <a:t>Usernames and passwords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3" action="ppaction://hlinksldjump"/>
              </a:rPr>
              <a:t>User support service</a:t>
            </a: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3" action="ppaction://hlinksldjump"/>
              </a:rPr>
              <a:t>(SAU)</a:t>
            </a: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4" action="ppaction://hlinksldjump"/>
              </a:rPr>
              <a:t>User training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5" action="ppaction://hlinksldjump"/>
              </a:rPr>
              <a:t>Collections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6" action="ppaction://hlinksldjump"/>
              </a:rPr>
              <a:t>Wi-Fi and access to Faculty computers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7" action="ppaction://hlinksldjump"/>
              </a:rPr>
              <a:t>Follows us on social networks and in virtual exhibitions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28" action="ppaction://hlinksldjump"/>
              </a:rPr>
              <a:t>And if you still have questions...</a:t>
            </a: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8" action="ppaction://hlinksldjump"/>
              </a:rPr>
              <a:t> 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3D7ED1CE-E07C-4D19-A78D-790D198C4F61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3E58E4B5-CBF9-4F85-85DC-5C47F65849BB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A74D176-0739-4D9E-A7E4-30E01FEC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25C01149-48AE-453E-8E4A-9E5BFC9D6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5937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8823" y="1772391"/>
            <a:ext cx="7111616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100000"/>
              </a:spcBef>
              <a:buClr>
                <a:schemeClr val="tx1"/>
              </a:buClr>
              <a:buSzPct val="75000"/>
              <a:buNone/>
            </a:pPr>
            <a:r>
              <a:rPr lang="ca-ES" altLang="ca-ES" sz="2000" dirty="0" err="1">
                <a:latin typeface="Verdana" panose="020B0604030504040204" pitchFamily="34" charset="0"/>
              </a:rPr>
              <a:t>You</a:t>
            </a:r>
            <a:r>
              <a:rPr lang="ca-ES" altLang="ca-ES" sz="2000" dirty="0">
                <a:latin typeface="Verdana" panose="020B0604030504040204" pitchFamily="34" charset="0"/>
              </a:rPr>
              <a:t> </a:t>
            </a:r>
            <a:r>
              <a:rPr lang="ca-ES" altLang="ca-ES" sz="2000" dirty="0" err="1">
                <a:latin typeface="Verdana" panose="020B0604030504040204" pitchFamily="34" charset="0"/>
              </a:rPr>
              <a:t>only</a:t>
            </a:r>
            <a:r>
              <a:rPr lang="ca-ES" altLang="ca-ES" sz="2000" dirty="0">
                <a:latin typeface="Verdana" panose="020B0604030504040204" pitchFamily="34" charset="0"/>
              </a:rPr>
              <a:t> </a:t>
            </a:r>
            <a:r>
              <a:rPr lang="ca-ES" altLang="ca-ES" sz="2000" dirty="0" err="1">
                <a:latin typeface="Verdana" panose="020B0604030504040204" pitchFamily="34" charset="0"/>
              </a:rPr>
              <a:t>need</a:t>
            </a:r>
            <a:r>
              <a:rPr lang="ca-ES" altLang="ca-ES" sz="2000" dirty="0">
                <a:latin typeface="Verdana" panose="020B0604030504040204" pitchFamily="34" charset="0"/>
              </a:rPr>
              <a:t> </a:t>
            </a:r>
            <a:r>
              <a:rPr lang="ca-ES" altLang="ca-ES" sz="2000" dirty="0" err="1">
                <a:latin typeface="Verdana" panose="020B0604030504040204" pitchFamily="34" charset="0"/>
              </a:rPr>
              <a:t>your</a:t>
            </a:r>
            <a:r>
              <a:rPr lang="ca-ES" altLang="ca-ES" sz="2000" dirty="0">
                <a:latin typeface="Verdana" panose="020B0604030504040204" pitchFamily="34" charset="0"/>
              </a:rPr>
              <a:t> </a:t>
            </a:r>
            <a:r>
              <a:rPr lang="ca-ES" altLang="ca-ES" sz="20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digital card UB</a:t>
            </a:r>
            <a:b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</a:br>
            <a:endParaRPr lang="ca-ES" alt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99448-F44A-449F-A187-61DE68913ADF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0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578" y="1091416"/>
            <a:ext cx="835183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How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to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borrow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books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? UB card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116362" y="3187207"/>
            <a:ext cx="393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The University of Barcelona </a:t>
            </a:r>
            <a:r>
              <a:rPr lang="en-US" b="1" dirty="0"/>
              <a:t>digital card</a:t>
            </a:r>
            <a:r>
              <a:rPr lang="en-US" dirty="0"/>
              <a:t>, accessed from the </a:t>
            </a:r>
            <a:r>
              <a:rPr lang="en-US" dirty="0" err="1">
                <a:hlinkClick r:id="rId4"/>
              </a:rPr>
              <a:t>SocUB</a:t>
            </a:r>
            <a:r>
              <a:rPr lang="en-US" dirty="0"/>
              <a:t>  (in Catalan) mobile app.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07" y="2560892"/>
            <a:ext cx="925088" cy="1804209"/>
          </a:xfrm>
          <a:prstGeom prst="rect">
            <a:avLst/>
          </a:prstGeom>
        </p:spPr>
      </p:pic>
      <p:grpSp>
        <p:nvGrpSpPr>
          <p:cNvPr id="13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2" name="7 Flecha derecha">
            <a:extLst>
              <a:ext uri="{FF2B5EF4-FFF2-40B4-BE49-F238E27FC236}">
                <a16:creationId xmlns:a16="http://schemas.microsoft.com/office/drawing/2014/main" id="{36302665-A654-418E-BB5E-27C3176F2358}"/>
              </a:ext>
            </a:extLst>
          </p:cNvPr>
          <p:cNvSpPr/>
          <p:nvPr/>
        </p:nvSpPr>
        <p:spPr>
          <a:xfrm rot="1883376">
            <a:off x="946095" y="2551091"/>
            <a:ext cx="1154932" cy="358545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54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B35877-83D8-4E1C-8A52-9016EED56054}" type="slidenum">
              <a:rPr lang="es-ES" altLang="en-US" smtClean="0">
                <a:solidFill>
                  <a:srgbClr val="898989"/>
                </a:solidFill>
              </a:rPr>
              <a:pPr/>
              <a:t>21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0098" y="887799"/>
            <a:ext cx="625392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Loans service (I)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20098" y="1210615"/>
            <a:ext cx="5515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https://crai.ub.edu/en/crai-services/loans/loansUB</a:t>
            </a: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557422" y="1579947"/>
            <a:ext cx="8351837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en-GB" altLang="es-ES" sz="1700" dirty="0">
                <a:latin typeface="Verdana" panose="020B0604030504040204" pitchFamily="34" charset="0"/>
              </a:rPr>
              <a:t>Document loans allow you to consult CRAI resources off library premises for a specified period of time.</a:t>
            </a:r>
          </a:p>
          <a:p>
            <a:pPr algn="just"/>
            <a:endParaRPr lang="ca-ES" altLang="es-ES" sz="1700" dirty="0">
              <a:latin typeface="Verdana" panose="020B0604030504040204" pitchFamily="34" charset="0"/>
            </a:endParaRPr>
          </a:p>
          <a:p>
            <a:pPr algn="just"/>
            <a:r>
              <a:rPr lang="en-GB" altLang="es-ES" sz="1700" dirty="0">
                <a:latin typeface="Verdana" panose="020B0604030504040204" pitchFamily="34" charset="0"/>
              </a:rPr>
              <a:t>You must have a </a:t>
            </a:r>
            <a:r>
              <a:rPr lang="en-GB" altLang="es-ES" sz="1700" b="1" dirty="0">
                <a:latin typeface="Verdana" panose="020B0604030504040204" pitchFamily="34" charset="0"/>
              </a:rPr>
              <a:t>UB Card </a:t>
            </a:r>
            <a:r>
              <a:rPr lang="en-GB" altLang="es-ES" sz="1700" dirty="0">
                <a:latin typeface="Verdana" panose="020B0604030504040204" pitchFamily="34" charset="0"/>
              </a:rPr>
              <a:t>or </a:t>
            </a:r>
            <a:r>
              <a:rPr lang="en-GB" altLang="es-ES" sz="1700" b="1" dirty="0">
                <a:latin typeface="Verdana" panose="020B0604030504040204" pitchFamily="34" charset="0"/>
              </a:rPr>
              <a:t>ID</a:t>
            </a:r>
            <a:r>
              <a:rPr lang="en-GB" altLang="es-ES" sz="1700" dirty="0">
                <a:latin typeface="Verdana" panose="020B0604030504040204" pitchFamily="34" charset="0"/>
              </a:rPr>
              <a:t> that provides you are entitled to take out loans.</a:t>
            </a:r>
            <a:endParaRPr lang="es-ES" altLang="es-ES" sz="1700" dirty="0">
              <a:latin typeface="Verdana" panose="020B0604030504040204" pitchFamily="34" charset="0"/>
            </a:endParaRPr>
          </a:p>
          <a:p>
            <a:pPr algn="just"/>
            <a:endParaRPr lang="es-ES" altLang="es-ES" sz="12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en-GB" altLang="es-ES" sz="1700" u="sng" dirty="0">
                <a:solidFill>
                  <a:srgbClr val="3C8C93"/>
                </a:solidFill>
                <a:latin typeface="Verdana" panose="020B0604030504040204" pitchFamily="34" charset="0"/>
                <a:hlinkClick r:id="rId4"/>
              </a:rPr>
              <a:t>Loan service regulations</a:t>
            </a:r>
            <a:r>
              <a:rPr lang="en-GB" altLang="es-ES" sz="1700" u="sng" dirty="0">
                <a:solidFill>
                  <a:srgbClr val="3C8C93"/>
                </a:solidFill>
                <a:latin typeface="Verdana" panose="020B0604030504040204" pitchFamily="34" charset="0"/>
              </a:rPr>
              <a:t> </a:t>
            </a:r>
            <a:r>
              <a:rPr lang="ca-ES" altLang="ca-ES" dirty="0">
                <a:latin typeface="Verdana" panose="020B0604030504040204" pitchFamily="34" charset="0"/>
              </a:rPr>
              <a:t>(in Catalan)</a:t>
            </a:r>
            <a:endParaRPr lang="ca-ES" altLang="es-ES" sz="1700" dirty="0">
              <a:latin typeface="Verdana" panose="020B0604030504040204" pitchFamily="34" charset="0"/>
            </a:endParaRPr>
          </a:p>
          <a:p>
            <a:pPr algn="just"/>
            <a:endParaRPr lang="es-ES" altLang="es-ES" sz="12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es-ES" sz="1700" dirty="0">
                <a:latin typeface="Verdana" panose="020B0604030504040204" pitchFamily="34" charset="0"/>
              </a:rPr>
              <a:t> </a:t>
            </a:r>
            <a:r>
              <a:rPr lang="en-GB" altLang="es-ES" sz="1700" dirty="0">
                <a:latin typeface="Verdana" panose="020B0604030504040204" pitchFamily="34" charset="0"/>
              </a:rPr>
              <a:t>Documents that cannot be taken out on loan:</a:t>
            </a:r>
          </a:p>
          <a:p>
            <a:pPr lvl="1" algn="just">
              <a:buFontTx/>
              <a:buChar char="–"/>
            </a:pPr>
            <a:r>
              <a:rPr lang="en-GB" altLang="es-ES" sz="1700" dirty="0">
                <a:latin typeface="Verdana" panose="020B0604030504040204" pitchFamily="34" charset="0"/>
              </a:rPr>
              <a:t>Journals and works of reference (encyclopaedias, dictionaries, etc.). If digital versions are available online you can consult them off UB premises.</a:t>
            </a:r>
          </a:p>
          <a:p>
            <a:pPr lvl="1" algn="just">
              <a:buFontTx/>
              <a:buChar char="–"/>
            </a:pPr>
            <a:r>
              <a:rPr lang="en-GB" altLang="es-ES" sz="1700" dirty="0">
                <a:latin typeface="Verdana" panose="020B0604030504040204" pitchFamily="34" charset="0"/>
              </a:rPr>
              <a:t>Rare books and manuscripts.</a:t>
            </a:r>
          </a:p>
          <a:p>
            <a:pPr lvl="1" algn="just">
              <a:buFontTx/>
              <a:buChar char="–"/>
            </a:pPr>
            <a:r>
              <a:rPr lang="en-GB" altLang="es-ES" sz="1700" dirty="0">
                <a:latin typeface="Verdana" panose="020B0604030504040204" pitchFamily="34" charset="0"/>
              </a:rPr>
              <a:t>Books with a red dot or the label "Not for loan".</a:t>
            </a:r>
            <a:endParaRPr lang="ca-ES" altLang="es-ES" sz="1700" dirty="0">
              <a:latin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es-ES" sz="1700" dirty="0">
                <a:latin typeface="Verdana" panose="020B0604030504040204" pitchFamily="34" charset="0"/>
              </a:rPr>
              <a:t> </a:t>
            </a:r>
            <a:r>
              <a:rPr lang="en-GB" altLang="es-ES" sz="1700" dirty="0">
                <a:latin typeface="Verdana" panose="020B0604030504040204" pitchFamily="34" charset="0"/>
              </a:rPr>
              <a:t>Reference bibliography: </a:t>
            </a:r>
          </a:p>
          <a:p>
            <a:pPr lvl="1" algn="just">
              <a:spcBef>
                <a:spcPct val="20000"/>
              </a:spcBef>
              <a:buFontTx/>
              <a:buChar char="–"/>
            </a:pPr>
            <a:r>
              <a:rPr lang="en-GB" altLang="es-ES" sz="1700" dirty="0">
                <a:latin typeface="Verdana" panose="020B0604030504040204" pitchFamily="34" charset="0"/>
              </a:rPr>
              <a:t>Loan for up to </a:t>
            </a:r>
            <a:r>
              <a:rPr lang="es-ES" altLang="es-ES" sz="1700" dirty="0">
                <a:latin typeface="Verdana" panose="020B0604030504040204" pitchFamily="34" charset="0"/>
              </a:rPr>
              <a:t>10</a:t>
            </a:r>
            <a:r>
              <a:rPr lang="en-GB" altLang="es-ES" sz="1700" dirty="0">
                <a:latin typeface="Verdana" panose="020B0604030504040204" pitchFamily="34" charset="0"/>
              </a:rPr>
              <a:t> days.</a:t>
            </a:r>
          </a:p>
          <a:p>
            <a:pPr lvl="1" algn="just">
              <a:spcBef>
                <a:spcPct val="20000"/>
              </a:spcBef>
              <a:buFontTx/>
              <a:buChar char="–"/>
            </a:pPr>
            <a:r>
              <a:rPr lang="en-US" altLang="es-ES" sz="1700" dirty="0">
                <a:latin typeface="Verdana" panose="020B0604030504040204" pitchFamily="34" charset="0"/>
              </a:rPr>
              <a:t>Reservation through </a:t>
            </a:r>
            <a:r>
              <a:rPr lang="en-US" altLang="es-ES" sz="1700" b="1" i="1" dirty="0">
                <a:latin typeface="Verdana" panose="020B0604030504040204" pitchFamily="34" charset="0"/>
              </a:rPr>
              <a:t>My Account</a:t>
            </a:r>
            <a:r>
              <a:rPr lang="en-US" altLang="es-ES" sz="1700" i="1" dirty="0">
                <a:latin typeface="Verdana" panose="020B0604030504040204" pitchFamily="34" charset="0"/>
              </a:rPr>
              <a:t>,</a:t>
            </a:r>
            <a:r>
              <a:rPr lang="en-US" altLang="es-ES" sz="1700" dirty="0">
                <a:latin typeface="Verdana" panose="020B0604030504040204" pitchFamily="34" charset="0"/>
              </a:rPr>
              <a:t> or at the lending desks of the CRAI libraries</a:t>
            </a:r>
            <a:r>
              <a:rPr lang="en-GB" altLang="es-ES" sz="1700" dirty="0">
                <a:latin typeface="Verdana" panose="020B0604030504040204" pitchFamily="34" charset="0"/>
              </a:rPr>
              <a:t>.</a:t>
            </a:r>
            <a:r>
              <a:rPr lang="ca-ES" altLang="es-ES" sz="1700" dirty="0"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BABD697E-A841-4427-89FB-04DB784B78B5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0E11FA2C-BE58-45E3-A4D8-FF651ACC3B2E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D05FFB8-236D-478B-A6EA-6497046A0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9DA0ED3A-B77F-4504-9162-FDF7F6D09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8428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D69C7-FF1B-4868-A7D1-6EF043F99738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2068" y="835998"/>
            <a:ext cx="645658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Loans service (II)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2068" y="1063498"/>
            <a:ext cx="54429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2"/>
              </a:rPr>
              <a:t>https://crai.ub.edu/en/crai-services/loans/loansUB</a:t>
            </a: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952895"/>
              </p:ext>
            </p:extLst>
          </p:nvPr>
        </p:nvGraphicFramePr>
        <p:xfrm>
          <a:off x="584165" y="1423109"/>
          <a:ext cx="8193445" cy="446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465">
                  <a:extLst>
                    <a:ext uri="{9D8B030D-6E8A-4147-A177-3AD203B41FA5}">
                      <a16:colId xmlns:a16="http://schemas.microsoft.com/office/drawing/2014/main" val="3236891594"/>
                    </a:ext>
                  </a:extLst>
                </a:gridCol>
                <a:gridCol w="1270270">
                  <a:extLst>
                    <a:ext uri="{9D8B030D-6E8A-4147-A177-3AD203B41FA5}">
                      <a16:colId xmlns:a16="http://schemas.microsoft.com/office/drawing/2014/main" val="2001202228"/>
                    </a:ext>
                  </a:extLst>
                </a:gridCol>
                <a:gridCol w="814710">
                  <a:extLst>
                    <a:ext uri="{9D8B030D-6E8A-4147-A177-3AD203B41FA5}">
                      <a16:colId xmlns:a16="http://schemas.microsoft.com/office/drawing/2014/main" val="4273385813"/>
                    </a:ext>
                  </a:extLst>
                </a:gridCol>
              </a:tblGrid>
              <a:tr h="485792">
                <a:tc>
                  <a:txBody>
                    <a:bodyPr/>
                    <a:lstStyle/>
                    <a:p>
                      <a:r>
                        <a:rPr lang="en-GB" noProof="0" dirty="0"/>
                        <a:t>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err="1"/>
                        <a:t>Items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138437"/>
                  </a:ext>
                </a:extLst>
              </a:tr>
              <a:tr h="70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UB teaching staff (active, retired or emeritus)/ guest or visiting teaching staff / teaching staff from affiliated centres with </a:t>
                      </a:r>
                      <a:r>
                        <a:rPr kumimoji="0" lang="en-US" altLang="ca-ES" sz="105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venia</a:t>
                      </a:r>
                      <a:r>
                        <a:rPr kumimoji="0" lang="en-US" altLang="ca-ES" sz="105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ca-ES" sz="105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docendi</a:t>
                      </a:r>
                      <a:r>
                        <a:rPr kumimoji="0" lang="en-US" altLang="ca-ES" sz="105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/ EIM, Hispanic Studies, Language Services and IDP-ICE teaching staff / UB departments or research groups researchers / users with specific needs</a:t>
                      </a:r>
                      <a:endParaRPr kumimoji="0" lang="ca-ES" altLang="ca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  <a:endParaRPr kumimoji="0" lang="ca-ES" altLang="ca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193643"/>
                  </a:ext>
                </a:extLst>
              </a:tr>
              <a:tr h="414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PhD students / university master’s degree, inter-university master’s degree and UB-specific master’s degree students / administrative and service staff (active or retired)</a:t>
                      </a:r>
                      <a:endParaRPr kumimoji="0" lang="ca-ES" altLang="ca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518166"/>
                  </a:ext>
                </a:extLst>
              </a:tr>
              <a:tr h="862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UB bachelor’s degree students, students from affiliated, inter-university, accreditation, national or international mobility </a:t>
                      </a:r>
                      <a:r>
                        <a:rPr kumimoji="0" lang="en-US" altLang="ca-E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centres</a:t>
                      </a: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/ students from the Institute for Lifelong Learning (IL3) taking courses at the University / students on UB-specific postgraduate courses / university extension students / students from the University of Experience / members of Alumni UB authorized by the UB</a:t>
                      </a:r>
                      <a:endParaRPr kumimoji="0" lang="ca-ES" altLang="ca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37950277"/>
                  </a:ext>
                </a:extLst>
              </a:tr>
              <a:tr h="727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Teaching hospitals staff (</a:t>
                      </a:r>
                      <a:r>
                        <a:rPr kumimoji="0" lang="en-US" altLang="ca-E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Clínic</a:t>
                      </a: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ca-E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Bellvitge</a:t>
                      </a: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, Sant Joan de </a:t>
                      </a:r>
                      <a:r>
                        <a:rPr kumimoji="0" lang="en-US" altLang="ca-E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Déu</a:t>
                      </a:r>
                      <a:r>
                        <a:rPr kumimoji="0" lang="en-US" altLang="ca-E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) / non-UB teaching staff of centres with an agreement, the UB Group and the IDP-ICE / staff of research institutes in which the UB participates, is affiliated, linked, with an agreement or of the UB Group / GEO3BCN-CSIC researchers and research fellows</a:t>
                      </a:r>
                      <a:endParaRPr kumimoji="0" lang="ca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34053851"/>
                  </a:ext>
                </a:extLst>
              </a:tr>
              <a:tr h="1172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Students from </a:t>
                      </a:r>
                      <a:r>
                        <a:rPr kumimoji="0" 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centres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with agreements or from the UB Group / EIM, Hispanic Studies, Language Services and the IDP-ICE students / teaching and research staff, administrative and service staff, doctoral and master's degree students from the </a:t>
                      </a:r>
                      <a:r>
                        <a:rPr kumimoji="0" 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Universitat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d'Andorra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and the </a:t>
                      </a:r>
                      <a:r>
                        <a:rPr kumimoji="0" 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Universitat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Jaume</a:t>
                      </a:r>
                      <a:r>
                        <a:rPr kumimoji="0" 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I / UB Doctors’ Senate members / primary and secondary school teaching staff / COBDC members / UB charitable and teaching foundations members / users authorized by the UB teaching and research staff or by the CRAI</a:t>
                      </a:r>
                      <a:endParaRPr kumimoji="0" lang="ca-E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42788529"/>
                  </a:ext>
                </a:extLst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94599" y="5902261"/>
            <a:ext cx="8163962" cy="274637"/>
          </a:xfrm>
          <a:prstGeom prst="rect">
            <a:avLst/>
          </a:prstGeom>
          <a:solidFill>
            <a:srgbClr val="EAEFF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Audiovisual material </a:t>
            </a:r>
            <a:r>
              <a:rPr lang="ca-ES" altLang="ca-ES" sz="12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loan</a:t>
            </a: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: 21 </a:t>
            </a:r>
            <a:r>
              <a:rPr lang="ca-ES" altLang="ca-ES" sz="12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days</a:t>
            </a:r>
            <a:endParaRPr lang="ca-ES" altLang="ca-ES" sz="12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594599" y="6219732"/>
            <a:ext cx="8163962" cy="498598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Reference bibliography:</a:t>
            </a: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 10 </a:t>
            </a:r>
            <a:r>
              <a:rPr lang="ca-ES" altLang="ca-ES" sz="12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days</a:t>
            </a:r>
            <a:endParaRPr lang="ca-ES" altLang="ca-ES" sz="12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Reference bibliography for weekends (from Friday to Monday): 3 days</a:t>
            </a:r>
            <a:endParaRPr lang="ca-ES" altLang="ca-ES" sz="12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D5BD75CA-2A4A-4B4B-864C-06E4A975D7D0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7C60BCE7-0730-43F0-A74A-3FAF90A7DDE5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83F726CD-1FAB-4017-A6D1-249468AA5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88148FDB-5FBD-4795-8190-947719BA7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655815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0DB78A-56C9-4AE1-B9CC-BD1577AA1795}" type="slidenum">
              <a:rPr lang="ca-ES" altLang="en-US" smtClean="0">
                <a:solidFill>
                  <a:srgbClr val="898989"/>
                </a:solidFill>
              </a:rPr>
              <a:pPr/>
              <a:t>23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5153768" y="3912267"/>
            <a:ext cx="107112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History</a:t>
            </a:r>
            <a:endParaRPr lang="ca-ES" altLang="ca-ES" sz="17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88094" name="Rectangle 6"/>
          <p:cNvSpPr>
            <a:spLocks noChangeArrowheads="1"/>
          </p:cNvSpPr>
          <p:nvPr/>
        </p:nvSpPr>
        <p:spPr bwMode="auto">
          <a:xfrm>
            <a:off x="5177330" y="4297325"/>
            <a:ext cx="3835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see the list of the items you have borrowed during your studies at the UB under the </a:t>
            </a:r>
            <a:r>
              <a:rPr lang="en-U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Loans</a:t>
            </a:r>
            <a:r>
              <a:rPr lang="en-U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section in </a:t>
            </a:r>
            <a:r>
              <a:rPr lang="en-US" altLang="ca-ES" sz="17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account</a:t>
            </a:r>
            <a:r>
              <a:rPr lang="en-U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8095" name="Rectangle 10"/>
          <p:cNvSpPr>
            <a:spLocks noChangeArrowheads="1"/>
          </p:cNvSpPr>
          <p:nvPr/>
        </p:nvSpPr>
        <p:spPr bwMode="auto">
          <a:xfrm>
            <a:off x="5094514" y="1878722"/>
            <a:ext cx="372722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a-ES" sz="1700" dirty="0">
                <a:latin typeface="Verdana" panose="020B0604030504040204" pitchFamily="34" charset="0"/>
              </a:rPr>
              <a:t>You can reserve a maximum of </a:t>
            </a:r>
            <a:r>
              <a:rPr lang="en-GB" altLang="ca-ES" sz="1700" b="1" dirty="0">
                <a:latin typeface="Verdana" panose="020B0604030504040204" pitchFamily="34" charset="0"/>
              </a:rPr>
              <a:t>8</a:t>
            </a:r>
            <a:r>
              <a:rPr lang="en-GB" altLang="ca-ES" sz="1700" dirty="0">
                <a:latin typeface="Verdana" panose="020B0604030504040204" pitchFamily="34" charset="0"/>
              </a:rPr>
              <a:t> items, through </a:t>
            </a:r>
            <a:r>
              <a:rPr lang="en-GB" altLang="ca-ES" sz="1700" b="1" i="1" dirty="0">
                <a:latin typeface="Verdana" panose="020B0604030504040204" pitchFamily="34" charset="0"/>
              </a:rPr>
              <a:t>My account</a:t>
            </a:r>
            <a:r>
              <a:rPr lang="en-GB" altLang="ca-ES" sz="1700" i="1" dirty="0">
                <a:latin typeface="Verdana" panose="020B0604030504040204" pitchFamily="34" charset="0"/>
              </a:rPr>
              <a:t> </a:t>
            </a:r>
            <a:r>
              <a:rPr lang="en-GB" altLang="ca-ES" sz="1700" dirty="0">
                <a:latin typeface="Verdana" panose="020B0604030504040204" pitchFamily="34" charset="0"/>
              </a:rPr>
              <a:t>or from the loan desks.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5089779" y="1507456"/>
            <a:ext cx="177644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Reservations</a:t>
            </a:r>
            <a:endParaRPr lang="ca-ES" altLang="ca-ES" sz="17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641399" y="4288421"/>
            <a:ext cx="4569793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ca-ES" sz="1700" dirty="0">
                <a:latin typeface="Verdana" panose="020B0604030504040204" pitchFamily="34" charset="0"/>
              </a:rPr>
              <a:t>If you do not return books in time, </a:t>
            </a:r>
          </a:p>
          <a:p>
            <a:pPr algn="just"/>
            <a:r>
              <a:rPr lang="en-GB" altLang="ca-ES" sz="1700" dirty="0">
                <a:latin typeface="Verdana" panose="020B0604030504040204" pitchFamily="34" charset="0"/>
              </a:rPr>
              <a:t>you will be barred from using </a:t>
            </a:r>
          </a:p>
          <a:p>
            <a:pPr algn="just"/>
            <a:r>
              <a:rPr lang="en-GB" altLang="ca-ES" sz="1700" dirty="0">
                <a:latin typeface="Verdana" panose="020B0604030504040204" pitchFamily="34" charset="0"/>
              </a:rPr>
              <a:t>the service,</a:t>
            </a:r>
            <a:r>
              <a:rPr lang="en-GB" altLang="ca-ES" sz="1700" b="1" dirty="0">
                <a:latin typeface="Verdana" panose="020B0604030504040204" pitchFamily="34" charset="0"/>
              </a:rPr>
              <a:t> depending on the </a:t>
            </a:r>
          </a:p>
          <a:p>
            <a:pPr algn="just"/>
            <a:r>
              <a:rPr lang="en-GB" altLang="ca-ES" sz="1700" b="1" dirty="0">
                <a:latin typeface="Verdana" panose="020B0604030504040204" pitchFamily="34" charset="0"/>
              </a:rPr>
              <a:t>item and the number of </a:t>
            </a:r>
          </a:p>
          <a:p>
            <a:pPr algn="just"/>
            <a:r>
              <a:rPr lang="en-GB" altLang="ca-ES" sz="1700" b="1" dirty="0">
                <a:latin typeface="Verdana" panose="020B0604030504040204" pitchFamily="34" charset="0"/>
              </a:rPr>
              <a:t>days overdue</a:t>
            </a:r>
            <a:r>
              <a:rPr lang="en-GB" altLang="ca-ES" sz="1700" dirty="0">
                <a:latin typeface="Verdana" panose="020B0604030504040204" pitchFamily="34" charset="0"/>
              </a:rPr>
              <a:t>:</a:t>
            </a:r>
            <a:endParaRPr lang="en-GB" altLang="ca-ES" sz="1600" dirty="0">
              <a:latin typeface="Verdana" panose="020B0604030504040204" pitchFamily="34" charset="0"/>
            </a:endParaRPr>
          </a:p>
          <a:p>
            <a:r>
              <a:rPr lang="en-GB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Normal loan and audiovisual material:</a:t>
            </a:r>
            <a:r>
              <a:rPr lang="en-GB" altLang="ca-ES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1400" b="1" dirty="0">
                <a:latin typeface="Verdana" panose="020B0604030504040204" pitchFamily="34" charset="0"/>
              </a:rPr>
              <a:t>1 day</a:t>
            </a:r>
            <a:r>
              <a:rPr lang="en-GB" altLang="ca-ES" sz="1400" dirty="0">
                <a:latin typeface="Verdana" panose="020B0604030504040204" pitchFamily="34" charset="0"/>
              </a:rPr>
              <a:t> </a:t>
            </a:r>
          </a:p>
          <a:p>
            <a:r>
              <a:rPr lang="en-GB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Loan of reference bibliography:</a:t>
            </a:r>
            <a:r>
              <a:rPr lang="en-GB" altLang="ca-ES" sz="14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1400" b="1" dirty="0">
                <a:latin typeface="Verdana" panose="020B0604030504040204" pitchFamily="34" charset="0"/>
              </a:rPr>
              <a:t>2 days</a:t>
            </a:r>
            <a:r>
              <a:rPr lang="en-GB" altLang="ca-ES" sz="1400" dirty="0">
                <a:latin typeface="Verdana" panose="020B0604030504040204" pitchFamily="34" charset="0"/>
              </a:rPr>
              <a:t> </a:t>
            </a:r>
          </a:p>
          <a:p>
            <a:r>
              <a:rPr lang="en-GB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Loan of weekend reference bibliography:</a:t>
            </a:r>
            <a:r>
              <a:rPr lang="en-GB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1400" b="1" dirty="0">
                <a:latin typeface="Verdana" panose="020B0604030504040204" pitchFamily="34" charset="0"/>
              </a:rPr>
              <a:t>3 days</a:t>
            </a:r>
            <a:endParaRPr lang="ca-ES" altLang="ca-ES" sz="1400" b="1" dirty="0">
              <a:latin typeface="Verdana" panose="020B0604030504040204" pitchFamily="34" charset="0"/>
            </a:endParaRP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681898" y="3890056"/>
            <a:ext cx="131157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Penalties</a:t>
            </a:r>
            <a:endParaRPr lang="ca-ES" altLang="ca-ES" sz="17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6089" name="Rectangle 5"/>
          <p:cNvSpPr>
            <a:spLocks noChangeArrowheads="1"/>
          </p:cNvSpPr>
          <p:nvPr/>
        </p:nvSpPr>
        <p:spPr bwMode="auto">
          <a:xfrm>
            <a:off x="641399" y="1488794"/>
            <a:ext cx="136127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Renewals</a:t>
            </a:r>
            <a:endParaRPr lang="ca-ES" altLang="ca-ES" sz="17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88100" name="Rectangle 6"/>
          <p:cNvSpPr>
            <a:spLocks noChangeArrowheads="1"/>
          </p:cNvSpPr>
          <p:nvPr/>
        </p:nvSpPr>
        <p:spPr bwMode="auto">
          <a:xfrm>
            <a:off x="641399" y="1839319"/>
            <a:ext cx="4249738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a-ES" sz="1700" b="1" dirty="0">
                <a:latin typeface="Verdana" panose="020B0604030504040204" pitchFamily="34" charset="0"/>
              </a:rPr>
              <a:t>You can renew loans as often as you need</a:t>
            </a:r>
            <a:r>
              <a:rPr lang="en-GB" altLang="ca-ES" sz="1700" dirty="0">
                <a:latin typeface="Verdana" panose="020B0604030504040204" pitchFamily="34" charset="0"/>
              </a:rPr>
              <a:t>, as long as the item in question has not been reserved by another user. You can renew documents at the </a:t>
            </a:r>
            <a:r>
              <a:rPr lang="en-GB" altLang="ca-ES" sz="1700" b="1" dirty="0">
                <a:latin typeface="Verdana" panose="020B0604030504040204" pitchFamily="34" charset="0"/>
              </a:rPr>
              <a:t>loan desk</a:t>
            </a:r>
            <a:r>
              <a:rPr lang="en-GB" altLang="ca-ES" sz="1700" dirty="0">
                <a:latin typeface="Verdana" panose="020B0604030504040204" pitchFamily="34" charset="0"/>
              </a:rPr>
              <a:t>, by </a:t>
            </a:r>
            <a:r>
              <a:rPr lang="en-GB" altLang="ca-ES" sz="1700" b="1" dirty="0">
                <a:latin typeface="Verdana" panose="020B0604030504040204" pitchFamily="34" charset="0"/>
              </a:rPr>
              <a:t>telephone</a:t>
            </a:r>
            <a:r>
              <a:rPr lang="en-GB" altLang="ca-ES" sz="1700" dirty="0">
                <a:latin typeface="Verdana" panose="020B0604030504040204" pitchFamily="34" charset="0"/>
              </a:rPr>
              <a:t>, or via </a:t>
            </a:r>
            <a:r>
              <a:rPr lang="en-GB" altLang="ca-ES" sz="1700" b="1" i="1" dirty="0">
                <a:latin typeface="Verdana" panose="020B0604030504040204" pitchFamily="34" charset="0"/>
              </a:rPr>
              <a:t>My account</a:t>
            </a:r>
            <a:r>
              <a:rPr lang="en-GB" altLang="ca-ES" sz="1700" b="1" dirty="0">
                <a:latin typeface="Verdana" panose="020B0604030504040204" pitchFamily="34" charset="0"/>
              </a:rPr>
              <a:t> on the CRAI website.</a:t>
            </a:r>
            <a:r>
              <a:rPr lang="ca-ES" altLang="ca-ES" sz="1700" b="1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3945" y="1151725"/>
            <a:ext cx="54429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https://crai.ub.edu/en/crai-services/loans/loansUB</a:t>
            </a: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83945" y="860822"/>
            <a:ext cx="597400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Loans service (III)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grpSp>
        <p:nvGrpSpPr>
          <p:cNvPr id="13" name="Grupo 22">
            <a:extLst>
              <a:ext uri="{FF2B5EF4-FFF2-40B4-BE49-F238E27FC236}">
                <a16:creationId xmlns:a16="http://schemas.microsoft.com/office/drawing/2014/main" id="{1AE41ADA-BB6D-4FFA-8D32-180840D9CFF8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C65C6F4F-A3C2-446C-905E-BB289CF0F030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D612655-9400-4C9F-ACD7-B3B59647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238B2E06-FC6A-4DA8-B054-6B1D3EBD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4807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178AE1-5024-4255-8A52-FE51B1EF48E7}" type="slidenum">
              <a:rPr lang="es-ES" altLang="en-US" smtClean="0">
                <a:solidFill>
                  <a:srgbClr val="898989"/>
                </a:solidFill>
              </a:rPr>
              <a:pPr/>
              <a:t>24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4813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3075" y="1192545"/>
            <a:ext cx="738019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Loan from other UB libraries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813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25475" y="1744306"/>
            <a:ext cx="482441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GB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need an item from </a:t>
            </a:r>
            <a:r>
              <a:rPr lang="en-GB" altLang="ca-E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UB library</a:t>
            </a:r>
            <a:r>
              <a:rPr lang="en-GB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can:</a:t>
            </a:r>
            <a:r>
              <a:rPr lang="ca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 eaLnBrk="1" hangingPunct="1">
              <a:defRPr/>
            </a:pPr>
            <a:endParaRPr lang="ca-ES" altLang="ca-E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ca-ES" altLang="ca-ES" sz="19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altLang="ca-E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to the library where the item is held </a:t>
            </a:r>
            <a:r>
              <a:rPr lang="en-GB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take it out on loan,</a:t>
            </a:r>
            <a:r>
              <a:rPr lang="ca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 eaLnBrk="1" hangingPunct="1">
              <a:defRPr/>
            </a:pPr>
            <a:endParaRPr lang="ca-ES" altLang="ca-E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ca-ES" altLang="ca-ES" sz="19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en-GB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the loans desk at your library </a:t>
            </a:r>
            <a:r>
              <a:rPr lang="en-GB" altLang="ca-E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transfer the item </a:t>
            </a:r>
            <a:r>
              <a:rPr lang="en-GB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its home library. You will receive it in 2 to 3 days,</a:t>
            </a:r>
            <a:endParaRPr lang="ca-ES" altLang="ca-E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ca-ES" altLang="ca-E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ca-ES" altLang="ca-ES" sz="19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en-U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 it directly from </a:t>
            </a:r>
            <a:r>
              <a:rPr lang="en-US" altLang="ca-ES" sz="19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Account</a:t>
            </a:r>
            <a:r>
              <a:rPr lang="ca-ES" altLang="ca-ES" sz="19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defRPr/>
            </a:pPr>
            <a:endParaRPr lang="ca-ES" altLang="ca-E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ca-ES" altLang="ca-E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43" y="1767836"/>
            <a:ext cx="2078813" cy="4223656"/>
          </a:xfrm>
          <a:prstGeom prst="rect">
            <a:avLst/>
          </a:prstGeom>
        </p:spPr>
      </p:pic>
      <p:grpSp>
        <p:nvGrpSpPr>
          <p:cNvPr id="9" name="Grupo 22">
            <a:extLst>
              <a:ext uri="{FF2B5EF4-FFF2-40B4-BE49-F238E27FC236}">
                <a16:creationId xmlns:a16="http://schemas.microsoft.com/office/drawing/2014/main" id="{60074702-E7E5-417D-89AA-59E208310DDF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0" name="Rectángulo 23">
              <a:extLst>
                <a:ext uri="{FF2B5EF4-FFF2-40B4-BE49-F238E27FC236}">
                  <a16:creationId xmlns:a16="http://schemas.microsoft.com/office/drawing/2014/main" id="{E6BBD73F-100A-4AED-B76A-4C10D0B3A373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51D31AF-96B3-4878-97B1-5CDE73E0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2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8E333CF0-4E3D-4E8A-B6C5-077E9C24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3944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6510BE-FC2F-4A44-AB8E-6E41409CB194}" type="slidenum">
              <a:rPr lang="ca-ES" altLang="en-US" smtClean="0">
                <a:solidFill>
                  <a:srgbClr val="898989"/>
                </a:solidFill>
              </a:rPr>
              <a:pPr/>
              <a:t>25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4915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4718" y="1021521"/>
            <a:ext cx="867727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Using study room loans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https://crai.ub.edu/en/crai-services/loans/ub-equipment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55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6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7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473075" y="1677913"/>
            <a:ext cx="8218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ca-ES" sz="1600" dirty="0">
                <a:latin typeface="Verdana" panose="020B0604030504040204" pitchFamily="34" charset="0"/>
              </a:rPr>
              <a:t>This loan service is designed to make it easier to use CRAI library workrooms for individual or group work. You can reserve documents from the Cercabib using the option in </a:t>
            </a:r>
            <a:r>
              <a:rPr lang="en-GB" altLang="ca-ES" sz="1600" u="sng" dirty="0">
                <a:solidFill>
                  <a:srgbClr val="3C8C93"/>
                </a:solidFill>
                <a:latin typeface="Verdana" panose="020B0604030504040204" pitchFamily="34" charset="0"/>
                <a:hlinkClick r:id="rId4"/>
              </a:rPr>
              <a:t>My account</a:t>
            </a:r>
            <a:r>
              <a:rPr lang="en-GB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en-GB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Rules of use of the study rooms </a:t>
            </a:r>
            <a:r>
              <a:rPr lang="en-GB" altLang="ca-ES" sz="1600" dirty="0">
                <a:latin typeface="Verdana" panose="020B0604030504040204" pitchFamily="34" charset="0"/>
              </a:rPr>
              <a:t>(in Catalan)</a:t>
            </a:r>
            <a:endParaRPr lang="en-GB" altLang="ca-ES" sz="1600" u="sng" dirty="0">
              <a:latin typeface="Verdana" panose="020B0604030504040204" pitchFamily="34" charset="0"/>
            </a:endParaRPr>
          </a:p>
          <a:p>
            <a:pPr algn="just"/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501068" y="3252600"/>
            <a:ext cx="86772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Laptop loans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https://crai.ub.edu/en/crai-services/loans/ub-equipment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583617" y="4064001"/>
            <a:ext cx="81359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</a:rPr>
              <a:t>Laptops run on Windows OS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</a:rPr>
              <a:t>Request and return laptops at the loans desk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The loan agreement form</a:t>
            </a:r>
            <a:r>
              <a:rPr lang="en-GB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</a:rPr>
              <a:t>(in Catalan)</a:t>
            </a:r>
            <a:r>
              <a:rPr lang="en-GB" altLang="ca-ES" sz="1600" dirty="0">
                <a:latin typeface="Verdana" panose="020B0604030504040204" pitchFamily="34" charset="0"/>
              </a:rPr>
              <a:t> must be read, signed and filled out correctly.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</a:rPr>
              <a:t>Service not available to users currently under a late returns penalty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</a:rPr>
              <a:t>Laptop loans available for up to 4 hours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</a:rPr>
              <a:t>Laptops cannot be reserved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altLang="ca-ES" sz="1600" dirty="0">
                <a:latin typeface="Verdana" panose="020B0604030504040204" pitchFamily="34" charset="0"/>
              </a:rPr>
              <a:t>Laptops can only be used on Library premises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 err="1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Regulations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</a:rPr>
              <a:t>(in Catalan)</a:t>
            </a:r>
            <a:endParaRPr lang="es-ES" altLang="ca-ES" sz="1600" dirty="0">
              <a:latin typeface="Verdana" panose="020B0604030504040204" pitchFamily="34" charset="0"/>
            </a:endParaRPr>
          </a:p>
        </p:txBody>
      </p:sp>
      <p:grpSp>
        <p:nvGrpSpPr>
          <p:cNvPr id="10" name="Grupo 22">
            <a:extLst>
              <a:ext uri="{FF2B5EF4-FFF2-40B4-BE49-F238E27FC236}">
                <a16:creationId xmlns:a16="http://schemas.microsoft.com/office/drawing/2014/main" id="{7338AFAB-E8B9-4ACD-B0BF-59F079C0DA71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14BEE2BF-08EB-44FB-B174-B47035BAE8A7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BE61B93-3DB9-4BD0-9DEA-DAC4DC402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3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8CB79510-4347-47A0-9731-08DBA77F4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5453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FADBD999-4C66-4BEE-82E7-9BC36CEB2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1" t="7734" r="24473" b="13049"/>
          <a:stretch/>
        </p:blipFill>
        <p:spPr>
          <a:xfrm>
            <a:off x="513179" y="1837505"/>
            <a:ext cx="4373464" cy="3748015"/>
          </a:xfrm>
          <a:prstGeom prst="rect">
            <a:avLst/>
          </a:prstGeom>
        </p:spPr>
      </p:pic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26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3179" y="913885"/>
            <a:ext cx="723122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What do I have on loan? </a:t>
            </a:r>
            <a:r>
              <a:rPr lang="en-GB" altLang="ca-ES" sz="2000" b="1" i="1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My account</a:t>
            </a:r>
            <a: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  </a:t>
            </a:r>
            <a:b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</a:rPr>
            </a:br>
            <a:br>
              <a:rPr lang="es-ES" altLang="es-ES" sz="20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7 Flecha derecha"/>
          <p:cNvSpPr/>
          <p:nvPr/>
        </p:nvSpPr>
        <p:spPr>
          <a:xfrm rot="1934992">
            <a:off x="2834361" y="3737040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955827" y="1403189"/>
            <a:ext cx="354588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1600" dirty="0">
                <a:latin typeface="Verdana" panose="020B0604030504040204" pitchFamily="34" charset="0"/>
              </a:rPr>
              <a:t>This service allows you to access your CRAI </a:t>
            </a:r>
            <a:r>
              <a:rPr lang="en-US" altLang="es-ES" sz="1600" b="1" dirty="0">
                <a:latin typeface="Verdana" panose="020B0604030504040204" pitchFamily="34" charset="0"/>
              </a:rPr>
              <a:t>user registration</a:t>
            </a:r>
            <a:r>
              <a:rPr lang="en-US" altLang="es-ES" sz="1600" dirty="0">
                <a:latin typeface="Verdana" panose="020B060403050404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1600" dirty="0">
                <a:latin typeface="Verdana" panose="020B060403050404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1600" dirty="0">
                <a:latin typeface="Verdana" panose="020B0604030504040204" pitchFamily="34" charset="0"/>
              </a:rPr>
              <a:t>Once identified, you can view and renew your loans, reserve documents or get lists of bibliographic records, among other services.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062" y="3835498"/>
            <a:ext cx="2135924" cy="23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9261" y="3786774"/>
            <a:ext cx="2371179" cy="267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2" y="3810988"/>
            <a:ext cx="2291378" cy="2545363"/>
          </a:xfrm>
          <a:prstGeom prst="rect">
            <a:avLst/>
          </a:prstGeom>
        </p:spPr>
      </p:pic>
      <p:grpSp>
        <p:nvGrpSpPr>
          <p:cNvPr id="13" name="Grupo 22">
            <a:extLst>
              <a:ext uri="{FF2B5EF4-FFF2-40B4-BE49-F238E27FC236}">
                <a16:creationId xmlns:a16="http://schemas.microsoft.com/office/drawing/2014/main" id="{5FBD0A72-C7F2-4DB8-AFB6-341743BA3D81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B962BC0A-AB7E-49F4-B679-87CD1A228D2C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4E2EA36-1E98-45C2-B819-42CDA0034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36FE949E-0746-4D2A-AA3B-66E6755AD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07975B85-42D6-4D63-A0EA-9DFB5E2B8899}"/>
              </a:ext>
            </a:extLst>
          </p:cNvPr>
          <p:cNvSpPr/>
          <p:nvPr/>
        </p:nvSpPr>
        <p:spPr>
          <a:xfrm>
            <a:off x="3343856" y="4098340"/>
            <a:ext cx="420273" cy="3284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520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5884" y="1002963"/>
            <a:ext cx="8281988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Library consortium loans (PUC)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https://crai.ub.edu/en/crai-services/loans/loans-puc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222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CD85B-F6B6-4DDE-99B3-A5335D57E777}" type="slidenum">
              <a:rPr lang="ca-ES" altLang="en-US" smtClean="0">
                <a:solidFill>
                  <a:srgbClr val="898989"/>
                </a:solidFill>
              </a:rPr>
              <a:pPr/>
              <a:t>27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23558" name="4 Subtítulo"/>
          <p:cNvSpPr>
            <a:spLocks/>
          </p:cNvSpPr>
          <p:nvPr/>
        </p:nvSpPr>
        <p:spPr bwMode="auto">
          <a:xfrm>
            <a:off x="535884" y="1631516"/>
            <a:ext cx="6337300" cy="39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PUC is a </a:t>
            </a:r>
            <a:r>
              <a:rPr lang="en-GB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</a:t>
            </a: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loan service through which users can request and borrow items from another library in the Consortium of University Services of Catalonia (CSUC). 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n-GB" altLang="ca-E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GB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request an item:</a:t>
            </a:r>
          </a:p>
          <a:p>
            <a:pPr algn="just" eaLnBrk="1" hangingPunct="1">
              <a:spcBef>
                <a:spcPct val="20000"/>
              </a:spcBef>
              <a:buFontTx/>
              <a:buAutoNum type="alphaLcParenR"/>
              <a:defRPr/>
            </a:pP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person, at the library that holds the item: </a:t>
            </a:r>
            <a:r>
              <a:rPr lang="en-GB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</a:t>
            </a:r>
            <a:r>
              <a:rPr lang="en-GB" altLang="ca-ES" sz="17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</a:t>
            </a:r>
            <a:r>
              <a:rPr lang="en-GB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AutoNum type="alphaLcParenR"/>
              <a:defRPr/>
            </a:pP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Online, using the </a:t>
            </a:r>
            <a:r>
              <a:rPr lang="en-GB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CCUC</a:t>
            </a: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S search in </a:t>
            </a:r>
            <a:r>
              <a:rPr lang="en-GB" altLang="ca-ES" sz="17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ca-ES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AutoNum type="alphaLcParenR"/>
              <a:defRPr/>
            </a:pPr>
            <a:endParaRPr lang="en-GB" altLang="ca-ES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GB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to return items:</a:t>
            </a:r>
          </a:p>
          <a:p>
            <a:pPr eaLnBrk="1" hangingPunct="1">
              <a:spcBef>
                <a:spcPct val="20000"/>
              </a:spcBef>
              <a:buFontTx/>
              <a:buAutoNum type="alphaLcParenR"/>
              <a:defRPr/>
            </a:pP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any UB CRAI library.</a:t>
            </a:r>
          </a:p>
          <a:p>
            <a:pPr eaLnBrk="1" hangingPunct="1">
              <a:spcBef>
                <a:spcPct val="20000"/>
              </a:spcBef>
              <a:buFontTx/>
              <a:buAutoNum type="alphaLcParenR"/>
              <a:defRPr/>
            </a:pPr>
            <a:r>
              <a:rPr lang="en-GB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any of the libraries linked to the institution that holds the item.</a:t>
            </a:r>
          </a:p>
        </p:txBody>
      </p:sp>
      <p:grpSp>
        <p:nvGrpSpPr>
          <p:cNvPr id="52228" name="Agrupa 7"/>
          <p:cNvGrpSpPr>
            <a:grpSpLocks/>
          </p:cNvGrpSpPr>
          <p:nvPr/>
        </p:nvGrpSpPr>
        <p:grpSpPr bwMode="auto">
          <a:xfrm>
            <a:off x="7137237" y="1587071"/>
            <a:ext cx="1462088" cy="4359275"/>
            <a:chOff x="6715125" y="1289050"/>
            <a:chExt cx="2012950" cy="5072063"/>
          </a:xfrm>
        </p:grpSpPr>
        <p:pic>
          <p:nvPicPr>
            <p:cNvPr id="52230" name="Picture 14" descr="Logo 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1289050"/>
              <a:ext cx="14541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16" descr="http://www.upf.edu/marca/_img/_marca/simbo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7960" r="15746" b="12088"/>
            <a:stretch>
              <a:fillRect/>
            </a:stretch>
          </p:blipFill>
          <p:spPr bwMode="auto">
            <a:xfrm>
              <a:off x="7942263" y="189865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8" descr="https://upload.wikimedia.org/wikipedia/ca/thumb/b/b5/Logo_upc.svg/1024px-Logo_upc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1987550"/>
              <a:ext cx="696912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20" descr="https://static.udg.edu/0/media/noticies/d384933b-f267-4b96-936e-9ac5777876d1_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749550"/>
              <a:ext cx="8366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22" descr="https://upload.wikimedia.org/wikipedia/ca/thumb/4/48/Logo_UdL.svg/1280px-Logo_UdL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3" y="2935288"/>
              <a:ext cx="71755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24" descr="http://www.urv.cat/media/upload/arxius/logos/A-color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692525"/>
              <a:ext cx="908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30" descr="http://www.uoc.edu/portal/_resources/common/imatges/marca_UOC/marca_UOC_negre_pape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3925888"/>
              <a:ext cx="957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32" descr="http://www.recercat.cat/bitstream/id/48588/?sequence=-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75" y="4662488"/>
              <a:ext cx="865188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36" descr="http://uvic-ucc.cat/sites/all/themes/zen/UVic1/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4802188"/>
              <a:ext cx="800100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38" descr="http://www.cccb.org/rcs_gene/Logo_Biblio_Cat_web_CCCB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97" t="18971" r="2097" b="24113"/>
            <a:stretch>
              <a:fillRect/>
            </a:stretch>
          </p:blipFill>
          <p:spPr bwMode="auto">
            <a:xfrm>
              <a:off x="7019925" y="5788025"/>
              <a:ext cx="1484313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o 22">
            <a:extLst>
              <a:ext uri="{FF2B5EF4-FFF2-40B4-BE49-F238E27FC236}">
                <a16:creationId xmlns:a16="http://schemas.microsoft.com/office/drawing/2014/main" id="{0DA4BC1E-92BE-495A-946B-88999F266F5B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7" name="Rectángulo 23">
              <a:extLst>
                <a:ext uri="{FF2B5EF4-FFF2-40B4-BE49-F238E27FC236}">
                  <a16:creationId xmlns:a16="http://schemas.microsoft.com/office/drawing/2014/main" id="{76FFE147-B8B0-44C4-8218-6B850266858C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0CA9CE81-99AB-4393-AF7C-2C763E05E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C73BBF24-BEA4-494A-B104-87185F17B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9136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9013" y="950834"/>
            <a:ext cx="7346691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PUC online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https://crai.ub.edu/en/crai-services/loans/loans-puc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42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BA77CE-B271-4371-AE57-BFE703285D58}" type="slidenum">
              <a:rPr lang="ca-ES" altLang="en-US" smtClean="0">
                <a:solidFill>
                  <a:srgbClr val="898989"/>
                </a:solidFill>
              </a:rPr>
              <a:pPr/>
              <a:t>28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54275" name="4 Marcador de contenido"/>
          <p:cNvSpPr>
            <a:spLocks/>
          </p:cNvSpPr>
          <p:nvPr/>
        </p:nvSpPr>
        <p:spPr bwMode="auto">
          <a:xfrm>
            <a:off x="519013" y="1704588"/>
            <a:ext cx="8107729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52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GB" altLang="ca-ES" sz="1700" dirty="0">
                <a:latin typeface="Verdana" panose="020B0604030504040204" pitchFamily="34" charset="0"/>
              </a:rPr>
              <a:t>Requirements: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</a:pPr>
            <a:r>
              <a:rPr lang="en-GB" altLang="ca-ES" sz="1700" dirty="0">
                <a:latin typeface="Verdana" panose="020B0604030504040204" pitchFamily="34" charset="0"/>
              </a:rPr>
              <a:t>- You must be </a:t>
            </a:r>
            <a:r>
              <a:rPr lang="en-GB" altLang="ca-ES" sz="1700" b="1" dirty="0">
                <a:latin typeface="Verdana" panose="020B0604030504040204" pitchFamily="34" charset="0"/>
              </a:rPr>
              <a:t>registered </a:t>
            </a:r>
            <a:r>
              <a:rPr lang="en-GB" altLang="ca-ES" sz="1700" dirty="0">
                <a:latin typeface="Verdana" panose="020B0604030504040204" pitchFamily="34" charset="0"/>
              </a:rPr>
              <a:t>in your institution's library user database.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</a:pPr>
            <a:r>
              <a:rPr lang="en-GB" altLang="ca-ES" sz="1700" dirty="0">
                <a:latin typeface="Verdana" panose="020B0604030504040204" pitchFamily="34" charset="0"/>
              </a:rPr>
              <a:t>- You must not have any </a:t>
            </a:r>
            <a:r>
              <a:rPr lang="en-GB" altLang="ca-ES" sz="1700" b="1" dirty="0">
                <a:latin typeface="Verdana" panose="020B0604030504040204" pitchFamily="34" charset="0"/>
              </a:rPr>
              <a:t>overdue</a:t>
            </a:r>
            <a:r>
              <a:rPr lang="en-GB" altLang="ca-ES" sz="1700" dirty="0">
                <a:latin typeface="Verdana" panose="020B0604030504040204" pitchFamily="34" charset="0"/>
              </a:rPr>
              <a:t> loans at your institution.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</a:pPr>
            <a:r>
              <a:rPr lang="en-GB" altLang="ca-ES" sz="1700" dirty="0">
                <a:latin typeface="Verdana" panose="020B0604030504040204" pitchFamily="34" charset="0"/>
              </a:rPr>
              <a:t>- You must not be </a:t>
            </a:r>
            <a:r>
              <a:rPr lang="en-GB" altLang="ca-ES" sz="1700" b="1" dirty="0">
                <a:latin typeface="Verdana" panose="020B0604030504040204" pitchFamily="34" charset="0"/>
              </a:rPr>
              <a:t>blocked </a:t>
            </a:r>
            <a:r>
              <a:rPr lang="en-GB" altLang="ca-ES" sz="1700" dirty="0">
                <a:latin typeface="Verdana" panose="020B0604030504040204" pitchFamily="34" charset="0"/>
              </a:rPr>
              <a:t>from using your library account by your institution.</a:t>
            </a:r>
            <a:endParaRPr lang="ca-ES" altLang="ca-ES" sz="1700" dirty="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latin typeface="Verdana" panose="020B0604030504040204" pitchFamily="34" charset="0"/>
              </a:rPr>
              <a:t>1 </a:t>
            </a:r>
            <a:r>
              <a:rPr lang="en-GB" altLang="ca-ES" sz="1700" dirty="0">
                <a:latin typeface="Verdana" panose="020B0604030504040204" pitchFamily="34" charset="0"/>
              </a:rPr>
              <a:t>Connect to </a:t>
            </a:r>
            <a:r>
              <a:rPr lang="en-GB" altLang="ca-ES" sz="1700" dirty="0" err="1">
                <a:solidFill>
                  <a:srgbClr val="0070C0"/>
                </a:solidFill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Cercabib</a:t>
            </a:r>
            <a:r>
              <a:rPr lang="en-GB" altLang="ca-ES" sz="1700" dirty="0">
                <a:latin typeface="Verdana" panose="020B0604030504040204" pitchFamily="34" charset="0"/>
              </a:rPr>
              <a:t>, choose the University Union Catalogue of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en-GB" altLang="ca-ES" sz="1700" dirty="0">
                <a:latin typeface="Verdana" panose="020B0604030504040204" pitchFamily="34" charset="0"/>
              </a:rPr>
              <a:t>   Catalonia option (CCUC)</a:t>
            </a:r>
            <a:r>
              <a:rPr lang="ca-ES" altLang="ca-ES" sz="1700" dirty="0">
                <a:latin typeface="Verdan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latin typeface="Verdana" panose="020B0604030504040204" pitchFamily="34" charset="0"/>
              </a:rPr>
              <a:t>2 </a:t>
            </a:r>
            <a:r>
              <a:rPr lang="en-GB" altLang="ca-ES" sz="1700" dirty="0">
                <a:latin typeface="Verdana" panose="020B0604030504040204" pitchFamily="34" charset="0"/>
              </a:rPr>
              <a:t>Search for the document and display the </a:t>
            </a:r>
            <a:r>
              <a:rPr lang="en-GB" altLang="ca-ES" sz="1700" b="1" dirty="0">
                <a:latin typeface="Verdana" panose="020B0604030504040204" pitchFamily="34" charset="0"/>
              </a:rPr>
              <a:t>CCUC/PUC option </a:t>
            </a:r>
            <a:r>
              <a:rPr lang="en-GB" altLang="ca-ES" sz="1700" dirty="0">
                <a:latin typeface="Verdana" panose="020B0604030504040204" pitchFamily="34" charset="0"/>
              </a:rPr>
              <a:t>to find out if it is available. Identify yourself to request it and choose where you want to pick it up.</a:t>
            </a:r>
            <a:endParaRPr lang="ca-ES" altLang="ca-ES" sz="1700" dirty="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latin typeface="Verdana" panose="020B0604030504040204" pitchFamily="34" charset="0"/>
              </a:rPr>
              <a:t>3 </a:t>
            </a:r>
            <a:r>
              <a:rPr lang="en-GB" altLang="ca-ES" sz="1700" dirty="0">
                <a:latin typeface="Verdana" panose="020B0604030504040204" pitchFamily="34" charset="0"/>
              </a:rPr>
              <a:t>When your item arrives at the chosen library you will receive</a:t>
            </a:r>
            <a:r>
              <a:rPr lang="en-GB" altLang="ca-ES" sz="1700" b="1" dirty="0">
                <a:latin typeface="Verdana" panose="020B0604030504040204" pitchFamily="34" charset="0"/>
              </a:rPr>
              <a:t> email notification</a:t>
            </a:r>
            <a:r>
              <a:rPr lang="en-GB" altLang="ca-ES" sz="1700" dirty="0">
                <a:latin typeface="Verdana" panose="020B0604030504040204" pitchFamily="34" charset="0"/>
              </a:rPr>
              <a:t>.</a:t>
            </a:r>
            <a:endParaRPr lang="ca-ES" altLang="ca-ES" sz="1700" dirty="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latin typeface="Verdana" panose="020B0604030504040204" pitchFamily="34" charset="0"/>
              </a:rPr>
              <a:t>4 </a:t>
            </a:r>
            <a:r>
              <a:rPr lang="en-GB" altLang="ca-ES" sz="1700" dirty="0">
                <a:latin typeface="Verdana" panose="020B0604030504040204" pitchFamily="34" charset="0"/>
              </a:rPr>
              <a:t>You can </a:t>
            </a:r>
            <a:r>
              <a:rPr lang="en-GB" altLang="ca-ES" sz="1700" b="1" dirty="0">
                <a:latin typeface="Verdana" panose="020B0604030504040204" pitchFamily="34" charset="0"/>
              </a:rPr>
              <a:t>return the item</a:t>
            </a:r>
            <a:r>
              <a:rPr lang="en-GB" altLang="ca-ES" sz="1700" dirty="0">
                <a:latin typeface="Verdana" panose="020B0604030504040204" pitchFamily="34" charset="0"/>
              </a:rPr>
              <a:t> to any of the libraries at your university or at the institution that owns the item.</a:t>
            </a:r>
            <a:endParaRPr lang="ca-ES" altLang="ca-ES" sz="1700" dirty="0">
              <a:latin typeface="Verdana" panose="020B0604030504040204" pitchFamily="34" charset="0"/>
            </a:endParaRPr>
          </a:p>
        </p:txBody>
      </p:sp>
      <p:grpSp>
        <p:nvGrpSpPr>
          <p:cNvPr id="5" name="Grupo 22">
            <a:extLst>
              <a:ext uri="{FF2B5EF4-FFF2-40B4-BE49-F238E27FC236}">
                <a16:creationId xmlns:a16="http://schemas.microsoft.com/office/drawing/2014/main" id="{9D198564-23BE-4B43-B5DB-C897AF9951C0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0C7749E0-8B5A-491F-8F07-983162536B97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A8245B6E-1F52-49F6-921B-CE4A549C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B4FD6DC-C652-49F9-AF1A-9E2141FD1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8089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4031" y="991137"/>
            <a:ext cx="8135937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PUC loan conditions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636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63E8E7-B058-4CEF-8238-F719ACEE8008}" type="slidenum">
              <a:rPr lang="ca-ES" altLang="en-US" smtClean="0">
                <a:solidFill>
                  <a:srgbClr val="898989"/>
                </a:solidFill>
              </a:rPr>
              <a:pPr/>
              <a:t>29</a:t>
            </a:fld>
            <a:endParaRPr lang="ca-ES" altLang="en-US">
              <a:solidFill>
                <a:srgbClr val="898989"/>
              </a:solidFill>
            </a:endParaRP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65923"/>
              </p:ext>
            </p:extLst>
          </p:nvPr>
        </p:nvGraphicFramePr>
        <p:xfrm>
          <a:off x="581025" y="1654172"/>
          <a:ext cx="7667625" cy="460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803">
                  <a:extLst>
                    <a:ext uri="{9D8B030D-6E8A-4147-A177-3AD203B41FA5}">
                      <a16:colId xmlns:a16="http://schemas.microsoft.com/office/drawing/2014/main" val="14957583"/>
                    </a:ext>
                  </a:extLst>
                </a:gridCol>
                <a:gridCol w="1538222">
                  <a:extLst>
                    <a:ext uri="{9D8B030D-6E8A-4147-A177-3AD203B41FA5}">
                      <a16:colId xmlns:a16="http://schemas.microsoft.com/office/drawing/2014/main" val="257751439"/>
                    </a:ext>
                  </a:extLst>
                </a:gridCol>
                <a:gridCol w="1690870">
                  <a:extLst>
                    <a:ext uri="{9D8B030D-6E8A-4147-A177-3AD203B41FA5}">
                      <a16:colId xmlns:a16="http://schemas.microsoft.com/office/drawing/2014/main" val="2768964525"/>
                    </a:ext>
                  </a:extLst>
                </a:gridCol>
                <a:gridCol w="1150730">
                  <a:extLst>
                    <a:ext uri="{9D8B030D-6E8A-4147-A177-3AD203B41FA5}">
                      <a16:colId xmlns:a16="http://schemas.microsoft.com/office/drawing/2014/main" val="3304560716"/>
                    </a:ext>
                  </a:extLst>
                </a:gridCol>
              </a:tblGrid>
              <a:tr h="1168635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Users</a:t>
                      </a:r>
                      <a:endParaRPr lang="ca-E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Items</a:t>
                      </a:r>
                      <a:endParaRPr lang="ca-E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Renewals</a:t>
                      </a:r>
                      <a:endParaRPr lang="ca-E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0359356"/>
                  </a:ext>
                </a:extLst>
              </a:tr>
              <a:tr h="3432078">
                <a:tc>
                  <a:txBody>
                    <a:bodyPr/>
                    <a:lstStyle/>
                    <a:p>
                      <a:endParaRPr lang="ca-ES" sz="16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sz="160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Bachelor’s degree students, authorized Alumni UB</a:t>
                      </a:r>
                    </a:p>
                    <a:p>
                      <a:endParaRPr lang="en-GB" sz="1600" baseline="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sz="16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Postgraduate, master’s degree and doctoral students</a:t>
                      </a:r>
                    </a:p>
                    <a:p>
                      <a:endParaRPr lang="en-GB" sz="1600" baseline="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altLang="es-ES" sz="1600" kern="12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University teaching and research staff (PDI) </a:t>
                      </a:r>
                      <a:endParaRPr lang="en-GB" sz="1600" kern="1200" baseline="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endParaRPr lang="en-GB" sz="1600" baseline="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altLang="es-ES" sz="1600" kern="12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University administrative and service staff (PAS)</a:t>
                      </a:r>
                      <a:endParaRPr lang="ca-ES" sz="16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3054177"/>
                  </a:ext>
                </a:extLst>
              </a:tr>
            </a:tbl>
          </a:graphicData>
        </a:graphic>
      </p:graphicFrame>
      <p:grpSp>
        <p:nvGrpSpPr>
          <p:cNvPr id="5" name="Grupo 22">
            <a:extLst>
              <a:ext uri="{FF2B5EF4-FFF2-40B4-BE49-F238E27FC236}">
                <a16:creationId xmlns:a16="http://schemas.microsoft.com/office/drawing/2014/main" id="{F462ED00-8B98-4168-8CD0-A81FEE6B1373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AC466F05-C420-4885-A674-2EA9B2A60DAB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01B16902-F17B-478B-B948-4D2BB954F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CAC02921-932F-4A66-81D7-6373EDFF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0523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C3AF3FF-BBEC-4C97-B284-12A6ED137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5" t="11121" r="24151" b="10011"/>
          <a:stretch/>
        </p:blipFill>
        <p:spPr>
          <a:xfrm>
            <a:off x="5169837" y="3282670"/>
            <a:ext cx="1820862" cy="15638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FF391-6204-4E30-89AE-8FE8E4903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46" t="12374" r="28319" b="34709"/>
          <a:stretch/>
        </p:blipFill>
        <p:spPr>
          <a:xfrm>
            <a:off x="6793992" y="3955184"/>
            <a:ext cx="1994980" cy="1247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527090-CCAC-45BD-AFEB-08E62F5731F6}" type="slidenum">
              <a:rPr lang="es-ES" altLang="en-US" smtClean="0">
                <a:solidFill>
                  <a:srgbClr val="898989"/>
                </a:solidFill>
              </a:rPr>
              <a:pPr/>
              <a:t>3</a:t>
            </a:fld>
            <a:endParaRPr lang="es-ES" altLang="en-US" dirty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379" y="1822925"/>
            <a:ext cx="3846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  <a:buSzPct val="75000"/>
            </a:pP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Knowing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buClr>
                <a:schemeClr val="accent2"/>
              </a:buClr>
              <a:buSzPct val="75000"/>
            </a:pP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Arts CRAI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endParaRPr lang="ca-ES" altLang="ca-ES" sz="16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chemeClr val="accent2"/>
              </a:buClr>
              <a:buSzPct val="75000"/>
            </a:pPr>
            <a:endParaRPr lang="ca-ES" altLang="ca-ES" sz="8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chemeClr val="accent2"/>
              </a:buClr>
              <a:buSzPct val="75000"/>
            </a:pP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https://crai.ub.edu/en/about-crai/libraries/fine-arts</a:t>
            </a:r>
            <a:endParaRPr lang="ca-ES" alt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572000" y="1836120"/>
            <a:ext cx="4443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Talking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 UB</a:t>
            </a:r>
          </a:p>
          <a:p>
            <a:pPr algn="ctr"/>
            <a:endParaRPr lang="ca-ES" altLang="ca-ES" sz="8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https://crai.ub.edu/en</a:t>
            </a:r>
            <a:endParaRPr lang="ca-ES" altLang="ca-ES" sz="16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838076" y="3359780"/>
            <a:ext cx="3364092" cy="2882928"/>
            <a:chOff x="780789" y="3154738"/>
            <a:chExt cx="3364092" cy="2882928"/>
          </a:xfrm>
        </p:grpSpPr>
        <p:pic>
          <p:nvPicPr>
            <p:cNvPr id="1028" name="Picture 4" descr="Fachada del CRAI Biblioteca de Bellas Art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57" y="3896391"/>
              <a:ext cx="1374724" cy="168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tg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789" y="3154738"/>
              <a:ext cx="1976182" cy="1743346"/>
            </a:xfrm>
            <a:prstGeom prst="rect">
              <a:avLst/>
            </a:prstGeom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93010" y="4501385"/>
              <a:ext cx="1690950" cy="153628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88188D6D-437B-40F9-A83C-4E67B4C0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230579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The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aim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of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the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session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is: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DDFD8E-73A7-41F6-A397-3BCA98FF61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" t="12373" r="23075" b="10347"/>
          <a:stretch/>
        </p:blipFill>
        <p:spPr>
          <a:xfrm>
            <a:off x="5471388" y="4808200"/>
            <a:ext cx="2359580" cy="1332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490187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BB8590-CFFE-4032-B282-50D00CEFD67C}" type="slidenum">
              <a:rPr lang="ca-ES" altLang="en-US" smtClean="0">
                <a:solidFill>
                  <a:srgbClr val="898989"/>
                </a:solidFill>
              </a:rPr>
              <a:pPr/>
              <a:t>30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5837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6725" y="889671"/>
            <a:ext cx="867727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Interlibrary loans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https://crai.ub.edu/en/crai-services/loans/inter-library-loans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37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473075" y="1675503"/>
            <a:ext cx="78978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ca-ES" dirty="0">
                <a:solidFill>
                  <a:srgbClr val="646464"/>
                </a:solidFill>
                <a:latin typeface="Verdana" pitchFamily="34" charset="0"/>
              </a:rPr>
              <a:t>The interlibrary loan service enables users to locate and obtain the original or a copy of any item that is not held by the CRAI and is not available from other Catalan universities through the </a:t>
            </a:r>
            <a:r>
              <a:rPr lang="en-GB" altLang="ca-ES" u="sng" dirty="0">
                <a:solidFill>
                  <a:srgbClr val="5B9BD5">
                    <a:lumMod val="50000"/>
                  </a:srgbClr>
                </a:solidFill>
                <a:latin typeface="Verdana" pitchFamily="34" charset="0"/>
                <a:hlinkClick r:id="rId3"/>
              </a:rPr>
              <a:t>PUC</a:t>
            </a:r>
            <a:r>
              <a:rPr lang="en-GB" altLang="ca-ES" dirty="0">
                <a:solidFill>
                  <a:srgbClr val="646464"/>
                </a:solidFill>
                <a:latin typeface="Verdana" pitchFamily="34" charset="0"/>
              </a:rPr>
              <a:t>. </a:t>
            </a:r>
          </a:p>
          <a:p>
            <a:pPr algn="just"/>
            <a:endParaRPr lang="en-GB" altLang="ca-ES" dirty="0">
              <a:solidFill>
                <a:srgbClr val="646464"/>
              </a:solidFill>
              <a:latin typeface="Verdana" pitchFamily="34" charset="0"/>
            </a:endParaRPr>
          </a:p>
          <a:p>
            <a:pPr algn="just"/>
            <a:r>
              <a:rPr lang="en-GB" altLang="ca-ES" dirty="0">
                <a:solidFill>
                  <a:srgbClr val="646464"/>
                </a:solidFill>
                <a:latin typeface="Verdana" pitchFamily="34" charset="0"/>
              </a:rPr>
              <a:t>It also centralizes the loan of CRAI collection items to other institutions. This is a </a:t>
            </a:r>
            <a:r>
              <a:rPr lang="en-GB" altLang="ca-ES" u="sng" dirty="0">
                <a:solidFill>
                  <a:srgbClr val="5B9BD5">
                    <a:lumMod val="50000"/>
                  </a:srgbClr>
                </a:solidFill>
                <a:latin typeface="Verdana" pitchFamily="34" charset="0"/>
                <a:hlinkClick r:id="rId4"/>
              </a:rPr>
              <a:t>paid service</a:t>
            </a:r>
            <a:r>
              <a:rPr lang="en-GB" altLang="ca-ES" dirty="0">
                <a:solidFill>
                  <a:srgbClr val="646464"/>
                </a:solidFill>
                <a:latin typeface="Verdana" pitchFamily="34" charset="0"/>
              </a:rPr>
              <a:t>.</a:t>
            </a:r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F3B27974-EC81-4CDD-9685-27B5C3582985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18D05580-6842-475E-BA82-CA4AE0426570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77430590-5034-4D66-8458-BF1A99CC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273B78A9-F48D-4115-961B-64618F8B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27584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618C4-7A72-44EE-B45C-2647ECE67699}" type="slidenum">
              <a:rPr lang="ca-ES" altLang="en-US" smtClean="0">
                <a:solidFill>
                  <a:srgbClr val="898989"/>
                </a:solidFill>
              </a:rPr>
              <a:pPr/>
              <a:t>31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90424" y="887360"/>
            <a:ext cx="85677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Access to online resources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GB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https://crai.ub.edu/en/crai-services/resources-online/proxy</a:t>
            </a:r>
            <a:endParaRPr lang="en-GB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3492" name="2 CuadroTexto"/>
          <p:cNvSpPr txBox="1">
            <a:spLocks noChangeArrowheads="1"/>
          </p:cNvSpPr>
          <p:nvPr/>
        </p:nvSpPr>
        <p:spPr bwMode="auto">
          <a:xfrm>
            <a:off x="490424" y="1688835"/>
            <a:ext cx="82200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ca-ES" dirty="0">
                <a:latin typeface="Verdana" panose="020B0604030504040204" pitchFamily="34" charset="0"/>
              </a:rPr>
              <a:t>Use the E-Resources Access Service (SIRE) to consult the electronic information resources to which the CRAI subscribes from a computer or device within or outside the UB network. </a:t>
            </a:r>
          </a:p>
          <a:p>
            <a:pPr algn="just"/>
            <a:endParaRPr lang="en-GB" altLang="ca-ES" dirty="0">
              <a:latin typeface="Verdana" panose="020B0604030504040204" pitchFamily="34" charset="0"/>
            </a:endParaRPr>
          </a:p>
          <a:p>
            <a:pPr algn="just"/>
            <a:r>
              <a:rPr lang="en-GB" altLang="ca-ES" dirty="0">
                <a:latin typeface="Verdana" panose="020B0604030504040204" pitchFamily="34" charset="0"/>
              </a:rPr>
              <a:t>To access SIRE, you will need the </a:t>
            </a:r>
            <a:r>
              <a:rPr lang="en-GB" altLang="ca-ES" b="1" dirty="0">
                <a:latin typeface="Verdana" panose="020B0604030504040204" pitchFamily="34" charset="0"/>
              </a:rPr>
              <a:t>UB username</a:t>
            </a:r>
            <a:r>
              <a:rPr lang="en-GB" altLang="ca-ES" dirty="0">
                <a:latin typeface="Verdana" panose="020B0604030504040204" pitchFamily="34" charset="0"/>
              </a:rPr>
              <a:t> and </a:t>
            </a:r>
            <a:r>
              <a:rPr lang="en-GB" altLang="ca-ES" b="1" dirty="0">
                <a:latin typeface="Verdana" panose="020B0604030504040204" pitchFamily="34" charset="0"/>
              </a:rPr>
              <a:t>password</a:t>
            </a:r>
            <a:r>
              <a:rPr lang="en-GB" altLang="ca-ES" dirty="0">
                <a:latin typeface="Verdana" panose="020B0604030504040204" pitchFamily="34" charset="0"/>
              </a:rPr>
              <a:t> that you use to access UB intranet (PDI, PAS or </a:t>
            </a:r>
            <a:r>
              <a:rPr lang="en-GB" altLang="ca-ES" dirty="0" err="1">
                <a:latin typeface="Verdana" panose="020B0604030504040204" pitchFamily="34" charset="0"/>
              </a:rPr>
              <a:t>MónUB</a:t>
            </a:r>
            <a:r>
              <a:rPr lang="en-GB" altLang="ca-ES" dirty="0">
                <a:latin typeface="Verdana" panose="020B0604030504040204" pitchFamily="34" charset="0"/>
              </a:rPr>
              <a:t>).</a:t>
            </a:r>
            <a:endParaRPr lang="ca-ES" altLang="ca-ES" dirty="0">
              <a:latin typeface="Verdana" panose="020B0604030504040204" pitchFamily="34" charset="0"/>
            </a:endParaRP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3" name="QuadreDeText 2">
            <a:hlinkClick r:id="rId3"/>
            <a:extLst>
              <a:ext uri="{FF2B5EF4-FFF2-40B4-BE49-F238E27FC236}">
                <a16:creationId xmlns:a16="http://schemas.microsoft.com/office/drawing/2014/main" id="{3CBE7D3E-55F9-4D51-91C7-9E138A6F17B8}"/>
              </a:ext>
            </a:extLst>
          </p:cNvPr>
          <p:cNvSpPr txBox="1"/>
          <p:nvPr/>
        </p:nvSpPr>
        <p:spPr>
          <a:xfrm>
            <a:off x="821093" y="5299788"/>
            <a:ext cx="489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hlinkClick r:id="rId4"/>
              </a:rPr>
              <a:t>More </a:t>
            </a:r>
            <a:r>
              <a:rPr lang="es-ES" dirty="0" err="1">
                <a:hlinkClick r:id="rId4"/>
              </a:rPr>
              <a:t>information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about</a:t>
            </a:r>
            <a:r>
              <a:rPr lang="es-ES" dirty="0">
                <a:hlinkClick r:id="rId4"/>
              </a:rPr>
              <a:t> SIRE</a:t>
            </a:r>
            <a:r>
              <a:rPr lang="es-ES" dirty="0"/>
              <a:t> </a:t>
            </a:r>
            <a:r>
              <a:rPr lang="ca-ES" altLang="ca-ES" dirty="0">
                <a:latin typeface="Verdana" panose="020B0604030504040204" pitchFamily="34" charset="0"/>
              </a:rPr>
              <a:t>(in Catalan)</a:t>
            </a:r>
            <a:endParaRPr lang="es-ES" dirty="0"/>
          </a:p>
        </p:txBody>
      </p:sp>
      <p:grpSp>
        <p:nvGrpSpPr>
          <p:cNvPr id="7" name="Grupo 22">
            <a:extLst>
              <a:ext uri="{FF2B5EF4-FFF2-40B4-BE49-F238E27FC236}">
                <a16:creationId xmlns:a16="http://schemas.microsoft.com/office/drawing/2014/main" id="{0832093B-14F3-4F05-AC9A-3A101175541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23">
              <a:extLst>
                <a:ext uri="{FF2B5EF4-FFF2-40B4-BE49-F238E27FC236}">
                  <a16:creationId xmlns:a16="http://schemas.microsoft.com/office/drawing/2014/main" id="{A5AF576D-70C4-408B-8371-9F58F9910506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977D8A91-F010-4329-AD0D-E8A81CD5E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028A726-A1C2-4EA5-9F2B-A35EFF2B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4" name="Imatge 3">
            <a:extLst>
              <a:ext uri="{FF2B5EF4-FFF2-40B4-BE49-F238E27FC236}">
                <a16:creationId xmlns:a16="http://schemas.microsoft.com/office/drawing/2014/main" id="{D2ED1EFC-25EC-4EA5-8386-6C27090369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3"/>
          <a:stretch/>
        </p:blipFill>
        <p:spPr>
          <a:xfrm>
            <a:off x="1289304" y="3720160"/>
            <a:ext cx="6934200" cy="11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28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618C4-7A72-44EE-B45C-2647ECE67699}" type="slidenum">
              <a:rPr kumimoji="0" lang="ca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a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48247" y="1026831"/>
            <a:ext cx="85677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Access to online </a:t>
            </a: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resources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Lean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Library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2"/>
              </a:rPr>
              <a:t>https://crai.ub.edu/ca/que-ofereix-el-crai/acces-recursos/library-access</a:t>
            </a: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2 CuadroTexto"/>
          <p:cNvSpPr txBox="1">
            <a:spLocks noChangeArrowheads="1"/>
          </p:cNvSpPr>
          <p:nvPr/>
        </p:nvSpPr>
        <p:spPr bwMode="auto">
          <a:xfrm>
            <a:off x="461961" y="1733489"/>
            <a:ext cx="82200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Lean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Library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 Access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 is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extension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browser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gets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access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electronic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resources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subscribed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a-ES" dirty="0">
                <a:latin typeface="Verdana" panose="020B0604030504040204" pitchFamily="34" charset="0"/>
              </a:rPr>
              <a:t>CRAI of </a:t>
            </a:r>
            <a:r>
              <a:rPr lang="ca-ES" dirty="0" err="1">
                <a:latin typeface="Verdana" panose="020B0604030504040204" pitchFamily="34" charset="0"/>
              </a:rPr>
              <a:t>the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Universitat de Barcelona.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Once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extension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installed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browser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bar,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will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be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activated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in green color </a:t>
            </a:r>
            <a:r>
              <a:rPr kumimoji="0" lang="ca-ES" alt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when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a-ES" altLang="ca-ES" dirty="0" err="1">
                <a:latin typeface="Verdana" panose="020B0604030504040204" pitchFamily="34" charset="0"/>
              </a:rPr>
              <a:t>identifies</a:t>
            </a:r>
            <a:r>
              <a:rPr lang="ca-ES" altLang="ca-ES" dirty="0">
                <a:latin typeface="Verdana" panose="020B0604030504040204" pitchFamily="34" charset="0"/>
              </a:rPr>
              <a:t> a </a:t>
            </a:r>
            <a:r>
              <a:rPr lang="ca-ES" altLang="ca-ES" dirty="0" err="1">
                <a:latin typeface="Verdana" panose="020B0604030504040204" pitchFamily="34" charset="0"/>
              </a:rPr>
              <a:t>resource</a:t>
            </a:r>
            <a:r>
              <a:rPr lang="ca-ES" altLang="ca-ES" dirty="0">
                <a:latin typeface="Verdana" panose="020B0604030504040204" pitchFamily="34" charset="0"/>
              </a:rPr>
              <a:t> </a:t>
            </a:r>
            <a:r>
              <a:rPr lang="ca-ES" altLang="ca-ES" dirty="0" err="1">
                <a:latin typeface="Verdana" panose="020B0604030504040204" pitchFamily="34" charset="0"/>
              </a:rPr>
              <a:t>subscribed</a:t>
            </a:r>
            <a:r>
              <a:rPr lang="ca-ES" altLang="ca-ES" dirty="0">
                <a:latin typeface="Verdana" panose="020B0604030504040204" pitchFamily="34" charset="0"/>
              </a:rPr>
              <a:t> </a:t>
            </a:r>
            <a:r>
              <a:rPr lang="ca-ES" altLang="ca-ES" dirty="0" err="1">
                <a:latin typeface="Verdana" panose="020B0604030504040204" pitchFamily="34" charset="0"/>
              </a:rPr>
              <a:t>by</a:t>
            </a:r>
            <a:r>
              <a:rPr lang="ca-ES" altLang="ca-ES" dirty="0">
                <a:latin typeface="Verdana" panose="020B0604030504040204" pitchFamily="34" charset="0"/>
              </a:rPr>
              <a:t> </a:t>
            </a:r>
            <a:r>
              <a:rPr lang="ca-ES" altLang="ca-ES" dirty="0" err="1">
                <a:latin typeface="Verdana" panose="020B0604030504040204" pitchFamily="34" charset="0"/>
              </a:rPr>
              <a:t>the</a:t>
            </a:r>
            <a:r>
              <a:rPr lang="ca-ES" altLang="ca-ES" dirty="0">
                <a:latin typeface="Verdana" panose="020B0604030504040204" pitchFamily="34" charset="0"/>
              </a:rPr>
              <a:t> CRAI</a:t>
            </a:r>
            <a:endParaRPr kumimoji="0" lang="ca-ES" alt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While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you’re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browsing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electronic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journals</a:t>
            </a:r>
            <a:r>
              <a:rPr lang="ca-ES" dirty="0">
                <a:latin typeface="Verdana" panose="020B0604030504040204" pitchFamily="34" charset="0"/>
              </a:rPr>
              <a:t>, </a:t>
            </a:r>
            <a:r>
              <a:rPr lang="ca-ES" dirty="0" err="1">
                <a:latin typeface="Verdana" panose="020B0604030504040204" pitchFamily="34" charset="0"/>
              </a:rPr>
              <a:t>databases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and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other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electronic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resources</a:t>
            </a:r>
            <a:r>
              <a:rPr lang="ca-ES" dirty="0">
                <a:latin typeface="Verdana" panose="020B0604030504040204" pitchFamily="34" charset="0"/>
              </a:rPr>
              <a:t>, </a:t>
            </a:r>
            <a:r>
              <a:rPr lang="ca-ES" dirty="0" err="1">
                <a:latin typeface="Verdana" panose="020B0604030504040204" pitchFamily="34" charset="0"/>
              </a:rPr>
              <a:t>the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extension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will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detect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those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CRAI has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subscribed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shows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emergent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advise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(pop-up)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lang="ca-ES" dirty="0">
                <a:latin typeface="Verdana" panose="020B0604030504040204" pitchFamily="34" charset="0"/>
              </a:rPr>
              <a:t>’</a:t>
            </a:r>
            <a:r>
              <a:rPr lang="ca-ES" dirty="0" err="1">
                <a:latin typeface="Verdana" panose="020B0604030504040204" pitchFamily="34" charset="0"/>
              </a:rPr>
              <a:t>ll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have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direct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access</a:t>
            </a:r>
            <a:r>
              <a:rPr lang="ca-ES" dirty="0">
                <a:latin typeface="Verdana" panose="020B0604030504040204" pitchFamily="34" charset="0"/>
              </a:rPr>
              <a:t> to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documents.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Besides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extension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will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show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alternatives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free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access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sources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for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those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resources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subscribed</a:t>
            </a:r>
            <a:r>
              <a:rPr kumimoji="0" lang="ca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ca-ES" noProof="0" dirty="0">
                <a:latin typeface="Verdana" panose="020B0604030504040204" pitchFamily="34" charset="0"/>
              </a:rPr>
              <a:t> </a:t>
            </a:r>
            <a:r>
              <a:rPr lang="ca-ES" noProof="0" dirty="0" err="1">
                <a:latin typeface="Verdana" panose="020B0604030504040204" pitchFamily="34" charset="0"/>
              </a:rPr>
              <a:t>the</a:t>
            </a:r>
            <a:r>
              <a:rPr lang="ca-ES" noProof="0" dirty="0">
                <a:latin typeface="Verdana" panose="020B0604030504040204" pitchFamily="34" charset="0"/>
              </a:rPr>
              <a:t> CRAI.</a:t>
            </a:r>
            <a:endParaRPr kumimoji="0" lang="ca-ES" alt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</a:endParaRPr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5"/>
          <a:srcRect l="-13838"/>
          <a:stretch/>
        </p:blipFill>
        <p:spPr>
          <a:xfrm>
            <a:off x="1833870" y="3666392"/>
            <a:ext cx="4740075" cy="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627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B11F564-17E2-4FAA-A93C-2B113A5C8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7" b="4305"/>
          <a:stretch/>
        </p:blipFill>
        <p:spPr>
          <a:xfrm>
            <a:off x="4405456" y="3170248"/>
            <a:ext cx="4446287" cy="2510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620C07F7-4EF8-41F1-BDCC-5D6C89044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1" t="7363" r="28446" b="16174"/>
          <a:stretch/>
        </p:blipFill>
        <p:spPr>
          <a:xfrm>
            <a:off x="448211" y="1916538"/>
            <a:ext cx="3870369" cy="3793303"/>
          </a:xfrm>
          <a:prstGeom prst="rect">
            <a:avLst/>
          </a:prstGeom>
        </p:spPr>
      </p:pic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33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4516" name="4 Título"/>
          <p:cNvSpPr>
            <a:spLocks/>
          </p:cNvSpPr>
          <p:nvPr/>
        </p:nvSpPr>
        <p:spPr bwMode="auto">
          <a:xfrm>
            <a:off x="448211" y="900781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Virtual Campus 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QuadreDeText 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26715" y="1298421"/>
            <a:ext cx="6911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5"/>
              </a:rPr>
              <a:t>https://campusvirtual.ub.edu/?lang=en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endParaRPr lang="ca-ES" altLang="ca-ES" sz="1600" dirty="0">
              <a:solidFill>
                <a:prstClr val="black"/>
              </a:solidFill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-2154584">
            <a:off x="1022719" y="3976594"/>
            <a:ext cx="1691864" cy="640009"/>
          </a:xfrm>
          <a:prstGeom prst="leftArrow">
            <a:avLst>
              <a:gd name="adj1" fmla="val 50000"/>
              <a:gd name="adj2" fmla="val 833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200" dirty="0">
                <a:solidFill>
                  <a:prstClr val="white"/>
                </a:solidFill>
                <a:latin typeface="Verdana" panose="020B0604030504040204" pitchFamily="34" charset="0"/>
              </a:rPr>
              <a:t>Virtual Campus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033838-C672-4B13-A4E4-0674A00C66FF}"/>
              </a:ext>
            </a:extLst>
          </p:cNvPr>
          <p:cNvSpPr/>
          <p:nvPr/>
        </p:nvSpPr>
        <p:spPr>
          <a:xfrm>
            <a:off x="4394905" y="1835537"/>
            <a:ext cx="428290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s-ES" sz="1600" dirty="0">
                <a:latin typeface="Verdana" panose="020B0604030504040204" pitchFamily="34" charset="0"/>
                <a:cs typeface="Arial" panose="020B0604020202020204" pitchFamily="34" charset="0"/>
              </a:rPr>
              <a:t>It is the work tool with which you access your subjects and visualize the recommended bibliography, teaching materials and activities.</a:t>
            </a:r>
          </a:p>
          <a:p>
            <a:pPr algn="just">
              <a:spcBef>
                <a:spcPct val="20000"/>
              </a:spcBef>
            </a:pPr>
            <a:r>
              <a:rPr lang="ca-ES" altLang="ca-ES" sz="16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751406" y="4441764"/>
            <a:ext cx="1716860" cy="562488"/>
          </a:xfrm>
          <a:prstGeom prst="wedgeRoundRectCallout">
            <a:avLst>
              <a:gd name="adj1" fmla="val 53340"/>
              <a:gd name="adj2" fmla="val -217788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Identifier </a:t>
            </a:r>
          </a:p>
          <a:p>
            <a:pPr algn="ctr"/>
            <a:r>
              <a:rPr lang="en-U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and password</a:t>
            </a:r>
          </a:p>
          <a:p>
            <a:pPr algn="ctr"/>
            <a:endParaRPr lang="ca-ES" altLang="ca-ES" sz="2000" b="1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 useBgFill="1">
        <p:nvSpPr>
          <p:cNvPr id="12" name="QuadreDeText 1">
            <a:extLst>
              <a:ext uri="{FF2B5EF4-FFF2-40B4-BE49-F238E27FC236}">
                <a16:creationId xmlns:a16="http://schemas.microsoft.com/office/drawing/2014/main" id="{406AC32E-ABE5-4AE2-B830-AFE77601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86" y="5021879"/>
            <a:ext cx="1300163" cy="26193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a-ES" altLang="es-ES" sz="1100" b="1" dirty="0">
                <a:solidFill>
                  <a:srgbClr val="0070C0"/>
                </a:solidFill>
                <a:cs typeface="Arial" panose="020B0604020202020204" pitchFamily="34" charset="0"/>
              </a:rPr>
              <a:t>Virtual Campus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8533478" y="3162315"/>
            <a:ext cx="340468" cy="2559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3" name="Grupo 22">
            <a:extLst>
              <a:ext uri="{FF2B5EF4-FFF2-40B4-BE49-F238E27FC236}">
                <a16:creationId xmlns:a16="http://schemas.microsoft.com/office/drawing/2014/main" id="{2F68B968-6CE1-4B23-9FDF-A154622D892B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590C6643-9844-47EF-A8EC-FC29A57C8C0E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8C59188A-7FBD-4355-9C69-E9514E4D7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103BDED-F164-44EA-9006-DFA46A4C4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0663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34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4516" name="4 Título"/>
          <p:cNvSpPr>
            <a:spLocks/>
          </p:cNvSpPr>
          <p:nvPr/>
        </p:nvSpPr>
        <p:spPr bwMode="auto">
          <a:xfrm>
            <a:off x="457200" y="833188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Virtual Campus. </a:t>
            </a:r>
            <a:r>
              <a:rPr lang="es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Faculty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of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Fine </a:t>
            </a:r>
            <a:r>
              <a:rPr lang="es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Arts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QuadreDeText 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74675" y="1184817"/>
            <a:ext cx="6911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dirty="0">
                <a:solidFill>
                  <a:prstClr val="black"/>
                </a:solidFill>
                <a:hlinkClick r:id="rId3"/>
              </a:rPr>
              <a:t>https://campusvirtual.ub.edu/course/view.php?id=13723&amp;lang=en</a:t>
            </a:r>
            <a:r>
              <a:rPr lang="ca-ES" altLang="ca-ES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F8B09A46-1C6C-4F53-BF9A-16715DA75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9" b="4134"/>
          <a:stretch/>
        </p:blipFill>
        <p:spPr>
          <a:xfrm>
            <a:off x="423494" y="1597177"/>
            <a:ext cx="8513207" cy="47020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upo 22">
            <a:extLst>
              <a:ext uri="{FF2B5EF4-FFF2-40B4-BE49-F238E27FC236}">
                <a16:creationId xmlns:a16="http://schemas.microsoft.com/office/drawing/2014/main" id="{8AF9C80F-8CB4-41BA-9F10-B971542613B0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FE7B4280-4514-4577-A682-29AB935D4FF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4433BCD0-824C-491B-85AF-C39C0C38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A82B1C8B-8E50-41FB-BC6E-0F37535D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F8B12E5-270A-4051-B9B0-B18C10FD7EAF}"/>
              </a:ext>
            </a:extLst>
          </p:cNvPr>
          <p:cNvSpPr/>
          <p:nvPr/>
        </p:nvSpPr>
        <p:spPr>
          <a:xfrm>
            <a:off x="5350119" y="2154115"/>
            <a:ext cx="2026627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/>
              <a:t>Important!</a:t>
            </a:r>
          </a:p>
        </p:txBody>
      </p:sp>
    </p:spTree>
    <p:extLst>
      <p:ext uri="{BB962C8B-B14F-4D97-AF65-F5344CB8AC3E}">
        <p14:creationId xmlns:p14="http://schemas.microsoft.com/office/powerpoint/2010/main" val="17647755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08C8B9-0D3F-4EF3-B594-BEAB7B8DB668}" type="slidenum">
              <a:rPr lang="ca-ES" altLang="en-US" smtClean="0">
                <a:solidFill>
                  <a:srgbClr val="898989"/>
                </a:solidFill>
              </a:rPr>
              <a:pPr/>
              <a:t>35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5540" name="4 Título"/>
          <p:cNvSpPr>
            <a:spLocks/>
          </p:cNvSpPr>
          <p:nvPr/>
        </p:nvSpPr>
        <p:spPr bwMode="auto">
          <a:xfrm>
            <a:off x="490478" y="944126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Fine </a:t>
            </a:r>
            <a:r>
              <a:rPr lang="es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Arts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information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QuadreDeText 12">
            <a:hlinkClick r:id="rId2"/>
          </p:cNvPr>
          <p:cNvSpPr txBox="1"/>
          <p:nvPr/>
        </p:nvSpPr>
        <p:spPr>
          <a:xfrm>
            <a:off x="688784" y="1459195"/>
            <a:ext cx="2940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http://www.ub.edu/InfoBBAA/</a:t>
            </a:r>
            <a:endParaRPr lang="es-ES" sz="14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 </a:t>
            </a:r>
            <a:r>
              <a:rPr 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Catalan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1507418"/>
            <a:ext cx="177869" cy="1778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0478" y="1930911"/>
            <a:ext cx="3138663" cy="4357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5453" y="2145855"/>
            <a:ext cx="2436631" cy="34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Belles Arts</a:t>
            </a:r>
            <a:endParaRPr lang="ca-ES" altLang="ca-ES" sz="16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5452" y="2719919"/>
            <a:ext cx="3138663" cy="342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100"/>
              </a:spcBef>
            </a:pP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News</a:t>
            </a:r>
            <a:r>
              <a:rPr lang="ca-ES" altLang="ca-ES" sz="12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Exhibitions</a:t>
            </a: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</a:t>
            </a: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Grants</a:t>
            </a: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Residences</a:t>
            </a: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ts val="100"/>
              </a:spcBef>
            </a:pP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Conferences</a:t>
            </a:r>
            <a:r>
              <a:rPr lang="ca-ES" altLang="ca-ES" sz="12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</a:t>
            </a:r>
            <a:r>
              <a:rPr lang="ca-ES" altLang="ca-ES" sz="12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ca-ES" altLang="ca-ES" sz="12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ts val="100"/>
              </a:spcBef>
            </a:pPr>
            <a:r>
              <a:rPr lang="ca-ES" altLang="ca-ES" sz="12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</a:t>
            </a:r>
            <a:r>
              <a:rPr lang="ca-ES" altLang="ca-ES" sz="12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</a:t>
            </a: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endParaRPr lang="ca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spcBef>
                <a:spcPts val="100"/>
              </a:spcBef>
            </a:pPr>
            <a:endParaRPr lang="es-ES" altLang="ca-ES" sz="12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FE12E95-F677-2D43-A846-669D9633F815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2AACDAD-68D7-5F4B-8EF8-A473C0E13CF6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8957988-E5DC-0241-B822-67EEB709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0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637BEC45-629E-C94E-AB7C-21462F949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2" name="Imatge 21">
            <a:extLst>
              <a:ext uri="{FF2B5EF4-FFF2-40B4-BE49-F238E27FC236}">
                <a16:creationId xmlns:a16="http://schemas.microsoft.com/office/drawing/2014/main" id="{6EF448A1-8B7C-40BB-85EA-EC69BF63D4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66"/>
          <a:stretch/>
        </p:blipFill>
        <p:spPr>
          <a:xfrm>
            <a:off x="4059483" y="1392375"/>
            <a:ext cx="4279870" cy="49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408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935" y="1635821"/>
            <a:ext cx="6546715" cy="480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457200" y="889671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Information resources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https://crai.ub.edu/en/information-resources</a:t>
            </a:r>
            <a: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arrodonit 8"/>
          <p:cNvSpPr/>
          <p:nvPr/>
        </p:nvSpPr>
        <p:spPr>
          <a:xfrm>
            <a:off x="751461" y="2839538"/>
            <a:ext cx="1376362" cy="24495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white"/>
              </a:solidFill>
            </a:endParaRPr>
          </a:p>
        </p:txBody>
      </p:sp>
      <p:sp>
        <p:nvSpPr>
          <p:cNvPr id="66565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61CAB9-5205-4AFE-8B0B-181BCB13305A}" type="slidenum">
              <a:rPr lang="ca-ES" altLang="en-US" smtClean="0">
                <a:solidFill>
                  <a:srgbClr val="898989"/>
                </a:solidFill>
              </a:rPr>
              <a:pPr/>
              <a:t>36</a:t>
            </a:fld>
            <a:endParaRPr lang="ca-ES" altLang="en-US">
              <a:solidFill>
                <a:srgbClr val="898989"/>
              </a:solidFill>
            </a:endParaRP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279671DE-C549-4BE3-86BC-EA709B3F3488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044F7C32-C15D-4D7F-A209-43117DD48EF7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E16D3BC6-D4FD-4472-81DC-B5A6AC8AC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CC120CB-693E-4AF8-BD1F-04303B3CB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1" name="Rectangle arrodonit 8">
            <a:extLst>
              <a:ext uri="{FF2B5EF4-FFF2-40B4-BE49-F238E27FC236}">
                <a16:creationId xmlns:a16="http://schemas.microsoft.com/office/drawing/2014/main" id="{037CB00F-4291-403F-930B-A548CA7B1596}"/>
              </a:ext>
            </a:extLst>
          </p:cNvPr>
          <p:cNvSpPr/>
          <p:nvPr/>
        </p:nvSpPr>
        <p:spPr>
          <a:xfrm>
            <a:off x="2551523" y="4226797"/>
            <a:ext cx="1265876" cy="1162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white"/>
              </a:solidFill>
            </a:endParaRPr>
          </a:p>
        </p:txBody>
      </p:sp>
      <p:sp>
        <p:nvSpPr>
          <p:cNvPr id="12" name="Rectangle arrodonit 8">
            <a:extLst>
              <a:ext uri="{FF2B5EF4-FFF2-40B4-BE49-F238E27FC236}">
                <a16:creationId xmlns:a16="http://schemas.microsoft.com/office/drawing/2014/main" id="{09E801B2-CA42-4149-AB0D-F9C8B01B7862}"/>
              </a:ext>
            </a:extLst>
          </p:cNvPr>
          <p:cNvSpPr/>
          <p:nvPr/>
        </p:nvSpPr>
        <p:spPr>
          <a:xfrm>
            <a:off x="2551522" y="4064294"/>
            <a:ext cx="2934877" cy="1162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white"/>
              </a:solidFill>
            </a:endParaRPr>
          </a:p>
        </p:txBody>
      </p:sp>
      <p:sp>
        <p:nvSpPr>
          <p:cNvPr id="13" name="Rectangle arrodonit 8">
            <a:extLst>
              <a:ext uri="{FF2B5EF4-FFF2-40B4-BE49-F238E27FC236}">
                <a16:creationId xmlns:a16="http://schemas.microsoft.com/office/drawing/2014/main" id="{FCD28EA6-C6F9-44E2-9F03-EB3CD104D0BB}"/>
              </a:ext>
            </a:extLst>
          </p:cNvPr>
          <p:cNvSpPr/>
          <p:nvPr/>
        </p:nvSpPr>
        <p:spPr>
          <a:xfrm>
            <a:off x="2622544" y="5053374"/>
            <a:ext cx="1265876" cy="1162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807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344FB4-25C9-49EC-BBF1-F255B60EF835}" type="slidenum">
              <a:rPr lang="ca-ES" altLang="en-US" smtClean="0">
                <a:solidFill>
                  <a:srgbClr val="898989"/>
                </a:solidFill>
              </a:rPr>
              <a:pPr/>
              <a:t>37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86462" y="908732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Usernames and passwords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r>
              <a:rPr lang="en-GB" altLang="ca-ES" sz="14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https://crai.ub.edu/en/crai-services/resources-online/authentication</a:t>
            </a:r>
            <a:r>
              <a:rPr lang="en-GB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ca-ES" sz="14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7588" name="2 CuadroTexto"/>
          <p:cNvSpPr txBox="1">
            <a:spLocks noChangeArrowheads="1"/>
          </p:cNvSpPr>
          <p:nvPr/>
        </p:nvSpPr>
        <p:spPr bwMode="auto">
          <a:xfrm>
            <a:off x="1405647" y="6035676"/>
            <a:ext cx="7850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</a:rPr>
              <a:t>Watch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the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video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 (in Catalan)</a:t>
            </a:r>
          </a:p>
        </p:txBody>
      </p:sp>
      <p:grpSp>
        <p:nvGrpSpPr>
          <p:cNvPr id="15" name="Grupo 22">
            <a:extLst>
              <a:ext uri="{FF2B5EF4-FFF2-40B4-BE49-F238E27FC236}">
                <a16:creationId xmlns:a16="http://schemas.microsoft.com/office/drawing/2014/main" id="{5E748D96-A9A4-4947-99C6-882770AC43C8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6" name="Rectángulo 23">
              <a:extLst>
                <a:ext uri="{FF2B5EF4-FFF2-40B4-BE49-F238E27FC236}">
                  <a16:creationId xmlns:a16="http://schemas.microsoft.com/office/drawing/2014/main" id="{F1CECE67-89F9-48A3-AAF7-B758C93EAEF4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DF69B7F-7B01-46EC-8E37-E2E7915A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023EF6BB-4CF6-4F91-99D1-A21F049DF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1FAA8CFF-2447-49B5-8BD8-5540091DC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27386"/>
              </p:ext>
            </p:extLst>
          </p:nvPr>
        </p:nvGraphicFramePr>
        <p:xfrm>
          <a:off x="773408" y="2207312"/>
          <a:ext cx="8042654" cy="365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684">
                  <a:extLst>
                    <a:ext uri="{9D8B030D-6E8A-4147-A177-3AD203B41FA5}">
                      <a16:colId xmlns:a16="http://schemas.microsoft.com/office/drawing/2014/main" val="4175932874"/>
                    </a:ext>
                  </a:extLst>
                </a:gridCol>
                <a:gridCol w="2209211">
                  <a:extLst>
                    <a:ext uri="{9D8B030D-6E8A-4147-A177-3AD203B41FA5}">
                      <a16:colId xmlns:a16="http://schemas.microsoft.com/office/drawing/2014/main" val="1555762763"/>
                    </a:ext>
                  </a:extLst>
                </a:gridCol>
                <a:gridCol w="4483759">
                  <a:extLst>
                    <a:ext uri="{9D8B030D-6E8A-4147-A177-3AD203B41FA5}">
                      <a16:colId xmlns:a16="http://schemas.microsoft.com/office/drawing/2014/main" val="493655513"/>
                    </a:ext>
                  </a:extLst>
                </a:gridCol>
              </a:tblGrid>
              <a:tr h="268033">
                <a:tc>
                  <a:txBody>
                    <a:bodyPr/>
                    <a:lstStyle/>
                    <a:p>
                      <a:r>
                        <a:rPr lang="ca-ES" sz="1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Username</a:t>
                      </a:r>
                      <a:endParaRPr lang="ca-E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10594"/>
                  </a:ext>
                </a:extLst>
              </a:tr>
              <a:tr h="1440678">
                <a:tc>
                  <a:txBody>
                    <a:bodyPr/>
                    <a:lstStyle/>
                    <a:p>
                      <a:r>
                        <a:rPr lang="ca-ES" sz="12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UB</a:t>
                      </a:r>
                      <a:endParaRPr lang="ca-ES" sz="1000" b="1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Virtual Campus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to </a:t>
                      </a:r>
                      <a:r>
                        <a:rPr lang="ca-ES" sz="10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access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electronic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resources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Interlibrary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loan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Digital copies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b="1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Students</a:t>
                      </a:r>
                      <a:r>
                        <a:rPr lang="ca-ES" sz="10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Alphanumeric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code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Contrasenya</a:t>
                      </a:r>
                    </a:p>
                    <a:p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PAS/PDI: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DNI /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Identification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no</a:t>
                      </a:r>
                    </a:p>
                    <a:p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Password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b="1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Authorized</a:t>
                      </a:r>
                      <a:r>
                        <a:rPr lang="ca-ES" sz="1000" b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UB </a:t>
                      </a:r>
                      <a:r>
                        <a:rPr lang="ca-ES" sz="1000" b="1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</a:t>
                      </a:r>
                      <a:r>
                        <a:rPr lang="ca-ES" sz="1000" b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code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password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002187"/>
                  </a:ext>
                </a:extLst>
              </a:tr>
              <a:tr h="1943239">
                <a:tc>
                  <a:txBody>
                    <a:bodyPr/>
                    <a:lstStyle/>
                    <a:p>
                      <a:r>
                        <a:rPr lang="ca-ES" sz="12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Local</a:t>
                      </a:r>
                      <a:endParaRPr lang="ca-ES" sz="1000" b="1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Virtual Campus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to </a:t>
                      </a:r>
                      <a:r>
                        <a:rPr lang="ca-ES" sz="10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access</a:t>
                      </a:r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electronic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resources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Digital copies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Computers</a:t>
                      </a:r>
                      <a:endParaRPr lang="ca-ES" sz="1000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Loans</a:t>
                      </a:r>
                      <a:endParaRPr lang="ca-ES" sz="1000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Interlibrary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aseline="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loan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PUC or </a:t>
                      </a: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library</a:t>
                      </a: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consortium</a:t>
                      </a: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loans</a:t>
                      </a:r>
                      <a:endParaRPr lang="ca-ES" sz="1000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Cercabib</a:t>
                      </a: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«</a:t>
                      </a: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My</a:t>
                      </a: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account</a:t>
                      </a: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kern="1200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</a:t>
                      </a:r>
                      <a:r>
                        <a:rPr lang="ca-ES" sz="1000" kern="12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-Fi 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b="1" dirty="0" err="1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Students</a:t>
                      </a:r>
                      <a:r>
                        <a:rPr lang="ca-ES" sz="1000" b="1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</a:t>
                      </a:r>
                      <a:r>
                        <a:rPr lang="ca-ES" sz="10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UB +</a:t>
                      </a:r>
                      <a:r>
                        <a:rPr lang="ca-ES" sz="1000" b="1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.alumnes 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 Correu: 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6"/>
                        </a:rPr>
                        <a:t>jarc7@alumnes.ub.edu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i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jarc7.alumnes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800" b="1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b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PAS/PDI: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de la UB</a:t>
                      </a:r>
                    </a:p>
                    <a:p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 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7"/>
                        </a:rPr>
                        <a:t>joan.garcia@ub.edu</a:t>
                      </a:r>
                      <a:b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i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joan.garcia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</a:p>
                    <a:p>
                      <a:endParaRPr lang="ca-ES" sz="800" i="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b="1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 UB Premium: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UB +</a:t>
                      </a:r>
                      <a:r>
                        <a:rPr lang="ca-ES" sz="1000" b="1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.a</a:t>
                      </a:r>
                      <a:endParaRPr lang="ca-ES" sz="1000" b="1" i="1" baseline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Correu: </a:t>
                      </a:r>
                      <a:r>
                        <a:rPr lang="ca-ES" sz="10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8"/>
                        </a:rPr>
                        <a:t>imas@alumni.ub.edu</a:t>
                      </a:r>
                      <a:endParaRPr lang="ca-ES" sz="10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i="1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imas.a</a:t>
                      </a:r>
                      <a:r>
                        <a:rPr lang="ca-ES" sz="1000" i="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  <a:endParaRPr lang="ca-ES" sz="1000" i="1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865114"/>
                  </a:ext>
                </a:extLst>
              </a:tr>
            </a:tbl>
          </a:graphicData>
        </a:graphic>
      </p:graphicFrame>
      <p:pic>
        <p:nvPicPr>
          <p:cNvPr id="2" name="Imatge 1">
            <a:extLst>
              <a:ext uri="{FF2B5EF4-FFF2-40B4-BE49-F238E27FC236}">
                <a16:creationId xmlns:a16="http://schemas.microsoft.com/office/drawing/2014/main" id="{5A985FD9-C83B-42C8-946E-5DA28F206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052" y="3947700"/>
            <a:ext cx="4461887" cy="19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998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332F0A-F36F-4A83-B65A-7A2AB775E453}" type="slidenum">
              <a:rPr lang="es-ES" altLang="en-US" smtClean="0">
                <a:solidFill>
                  <a:srgbClr val="898989"/>
                </a:solidFill>
              </a:rPr>
              <a:pPr/>
              <a:t>38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026831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SAU, User Support Service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https://crai.ub.edu/en/crai-services/sau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8612" name="Text Box 14"/>
          <p:cNvSpPr txBox="1">
            <a:spLocks noChangeArrowheads="1"/>
          </p:cNvSpPr>
          <p:nvPr/>
        </p:nvSpPr>
        <p:spPr bwMode="auto">
          <a:xfrm>
            <a:off x="673478" y="1804741"/>
            <a:ext cx="4608513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ca-ES" dirty="0">
                <a:latin typeface="Verdana" panose="020B0604030504040204" pitchFamily="34" charset="0"/>
              </a:rPr>
              <a:t>A 24x7 online information and reference service manned by specialized librarians, who can answer any doubts you have about the CRAI libraries and the full range of services and resources.</a:t>
            </a:r>
          </a:p>
          <a:p>
            <a:pPr algn="just">
              <a:spcBef>
                <a:spcPct val="50000"/>
              </a:spcBef>
            </a:pPr>
            <a:br>
              <a:rPr lang="en-GB" altLang="ca-ES" dirty="0">
                <a:latin typeface="Verdana" panose="020B0604030504040204" pitchFamily="34" charset="0"/>
              </a:rPr>
            </a:br>
            <a:r>
              <a:rPr lang="en-GB" altLang="ca-ES" dirty="0">
                <a:latin typeface="Verdana" panose="020B0604030504040204" pitchFamily="34" charset="0"/>
              </a:rPr>
              <a:t>SAU is also the channel for delivering your complaints, suggestions and messages of thanks.</a:t>
            </a:r>
            <a:endParaRPr lang="ca-ES" altLang="ca-ES" dirty="0">
              <a:latin typeface="Verdana" panose="020B0604030504040204" pitchFamily="34" charset="0"/>
            </a:endParaRP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22166EB2-5C5C-4386-ABEC-E685F627C94A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938A65B7-67FA-4649-A606-A160D2C40173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DBB2B540-B502-42AA-8D65-9FF4C0EC3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0E5824F-14D2-4584-BA9E-35FE0C521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10" name="Imatge 9">
            <a:extLst>
              <a:ext uri="{FF2B5EF4-FFF2-40B4-BE49-F238E27FC236}">
                <a16:creationId xmlns:a16="http://schemas.microsoft.com/office/drawing/2014/main" id="{AE499416-72C5-4DED-8057-DF7B42754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973" y="2703966"/>
            <a:ext cx="2631885" cy="12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75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761DD-7D1C-4C7D-B8E0-9005A9C14CDE}" type="slidenum">
              <a:rPr lang="ca-ES" altLang="en-US" smtClean="0">
                <a:solidFill>
                  <a:srgbClr val="898989"/>
                </a:solidFill>
              </a:rPr>
              <a:pPr/>
              <a:t>39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1745" y="1026831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User training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https://crai.ub.edu/en/crai-services/user-training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481745" y="1712944"/>
            <a:ext cx="803360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a-ES" dirty="0">
                <a:latin typeface="Verdana" pitchFamily="34" charset="0"/>
              </a:rPr>
              <a:t>We offer you training courses in search skills, such as courses on specialized databases or </a:t>
            </a:r>
            <a:r>
              <a:rPr lang="en-US" altLang="ca-ES" dirty="0">
                <a:solidFill>
                  <a:srgbClr val="646464"/>
                </a:solidFill>
                <a:latin typeface="Verdana" pitchFamily="34" charset="0"/>
                <a:hlinkClick r:id="rId4"/>
              </a:rPr>
              <a:t>bibliographic managers</a:t>
            </a:r>
            <a:r>
              <a:rPr lang="en-US" altLang="ca-ES" dirty="0">
                <a:latin typeface="Verdana" pitchFamily="34" charset="0"/>
              </a:rPr>
              <a:t>: Zotero, Mendeley, EndNote</a:t>
            </a:r>
            <a:r>
              <a:rPr lang="en-US" altLang="ca-ES" dirty="0">
                <a:solidFill>
                  <a:srgbClr val="646464"/>
                </a:solidFill>
                <a:latin typeface="Verdana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US" altLang="ca-ES" sz="800" dirty="0">
              <a:solidFill>
                <a:srgbClr val="646464"/>
              </a:solidFill>
              <a:latin typeface="Verdana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a-ES" dirty="0">
                <a:latin typeface="Verdana" pitchFamily="34" charset="0"/>
              </a:rPr>
              <a:t>Also support courses and advice when preparing your final degree thesis, final master's thesis or your doctoral thesis.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US" altLang="ca-ES" sz="5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a-ES" dirty="0">
                <a:latin typeface="Verdana" pitchFamily="34" charset="0"/>
              </a:rPr>
              <a:t>Also on all those resources that have to do with the evaluation of scientific production: impact factor, immediacy index, quartiles, etc.</a:t>
            </a:r>
            <a:endParaRPr lang="en-GB" altLang="ca-ES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GB" altLang="ca-ES" sz="800" dirty="0">
              <a:solidFill>
                <a:srgbClr val="646464"/>
              </a:solidFill>
              <a:latin typeface="Verdana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ca-ES" dirty="0">
                <a:latin typeface="Verdana" pitchFamily="34" charset="0"/>
              </a:rPr>
              <a:t>Information about scheduled training courses is available on the </a:t>
            </a:r>
            <a:r>
              <a:rPr lang="en-GB" altLang="ca-ES" dirty="0">
                <a:solidFill>
                  <a:srgbClr val="646464"/>
                </a:solidFill>
                <a:latin typeface="Verdana" pitchFamily="34" charset="0"/>
                <a:hlinkClick r:id="rId3"/>
              </a:rPr>
              <a:t>CRAI Web</a:t>
            </a:r>
            <a:r>
              <a:rPr lang="en-GB" altLang="ca-ES" dirty="0">
                <a:solidFill>
                  <a:srgbClr val="646464"/>
                </a:solidFill>
                <a:latin typeface="Verdana" pitchFamily="34" charset="0"/>
              </a:rPr>
              <a:t>, and </a:t>
            </a:r>
            <a:r>
              <a:rPr lang="en-GB" altLang="ca-ES" dirty="0">
                <a:solidFill>
                  <a:srgbClr val="646464"/>
                </a:solidFill>
                <a:latin typeface="Verdana" pitchFamily="34" charset="0"/>
                <a:hlinkClick r:id="rId5"/>
              </a:rPr>
              <a:t>personalized courses</a:t>
            </a:r>
            <a:r>
              <a:rPr lang="en-GB" altLang="ca-ES" dirty="0">
                <a:solidFill>
                  <a:srgbClr val="646464"/>
                </a:solidFill>
                <a:latin typeface="Verdana" pitchFamily="34" charset="0"/>
              </a:rPr>
              <a:t> </a:t>
            </a:r>
            <a:r>
              <a:rPr lang="en-GB" altLang="ca-ES" dirty="0">
                <a:latin typeface="Verdana" pitchFamily="34" charset="0"/>
              </a:rPr>
              <a:t>(in Catalan) can be arranged on request.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GB" altLang="ca-ES" sz="800" dirty="0">
              <a:solidFill>
                <a:srgbClr val="646464"/>
              </a:solidFill>
              <a:latin typeface="Verdana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ca-ES" dirty="0">
                <a:solidFill>
                  <a:srgbClr val="646464"/>
                </a:solidFill>
                <a:latin typeface="Verdana" pitchFamily="34" charset="0"/>
                <a:hlinkClick r:id="rId3"/>
              </a:rPr>
              <a:t>Self-training resources </a:t>
            </a:r>
            <a:r>
              <a:rPr lang="en-GB" altLang="ca-ES" dirty="0">
                <a:latin typeface="Verdana" pitchFamily="34" charset="0"/>
              </a:rPr>
              <a:t>are also available on the </a:t>
            </a:r>
            <a:r>
              <a:rPr lang="en-GB" altLang="es-ES" dirty="0">
                <a:latin typeface="Verdana" pitchFamily="34" charset="0"/>
              </a:rPr>
              <a:t>CRAI web</a:t>
            </a:r>
            <a:r>
              <a:rPr lang="en-GB" altLang="ca-ES" dirty="0">
                <a:latin typeface="Verdana" pitchFamily="34" charset="0"/>
              </a:rPr>
              <a:t>.</a:t>
            </a:r>
            <a:endParaRPr lang="ca-ES" altLang="ca-ES" dirty="0">
              <a:latin typeface="Verdana" panose="020B0604030504040204" pitchFamily="34" charset="0"/>
            </a:endParaRPr>
          </a:p>
        </p:txBody>
      </p:sp>
      <p:grpSp>
        <p:nvGrpSpPr>
          <p:cNvPr id="5" name="Grupo 22">
            <a:extLst>
              <a:ext uri="{FF2B5EF4-FFF2-40B4-BE49-F238E27FC236}">
                <a16:creationId xmlns:a16="http://schemas.microsoft.com/office/drawing/2014/main" id="{AE518107-5DDB-45E7-BD61-15B2FB74605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38253B7B-FF16-4916-974F-77D6C65CDEBD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EDD18E3-9973-4514-9106-33DB06329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8DE60EE-2CC1-4EC5-967B-3ED3B5128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4312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9530" y="814448"/>
            <a:ext cx="4388984" cy="6043552"/>
          </a:xfrm>
          <a:prstGeom prst="rect">
            <a:avLst/>
          </a:prstGeom>
          <a:solidFill>
            <a:srgbClr val="B7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4</a:t>
            </a:fld>
            <a:endParaRPr lang="ca-ES" altLang="en-US">
              <a:solidFill>
                <a:srgbClr val="898989"/>
              </a:solidFill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442520" y="1958350"/>
            <a:ext cx="4184480" cy="4666385"/>
            <a:chOff x="5277684" y="1336567"/>
            <a:chExt cx="3343973" cy="5001724"/>
          </a:xfrm>
        </p:grpSpPr>
        <p:sp>
          <p:nvSpPr>
            <p:cNvPr id="11" name="Rectangle 10"/>
            <p:cNvSpPr/>
            <p:nvPr/>
          </p:nvSpPr>
          <p:spPr>
            <a:xfrm>
              <a:off x="5277684" y="2073549"/>
              <a:ext cx="3335349" cy="4264742"/>
            </a:xfrm>
            <a:prstGeom prst="rect">
              <a:avLst/>
            </a:prstGeom>
            <a:solidFill>
              <a:srgbClr val="F2F2F2"/>
            </a:solidFill>
            <a:ln w="28575">
              <a:solidFill>
                <a:srgbClr val="336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QuadreDeText 3"/>
            <p:cNvSpPr txBox="1">
              <a:spLocks noChangeArrowheads="1"/>
            </p:cNvSpPr>
            <p:nvPr/>
          </p:nvSpPr>
          <p:spPr bwMode="auto">
            <a:xfrm>
              <a:off x="5455009" y="2234234"/>
              <a:ext cx="3129831" cy="402376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libraries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distributed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 21 places</a:t>
              </a:r>
            </a:p>
            <a:p>
              <a:pPr>
                <a:spcBef>
                  <a:spcPts val="600"/>
                </a:spcBef>
              </a:pPr>
              <a:endParaRPr lang="ca-ES" altLang="es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libraries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them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are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patrimonial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collections</a:t>
              </a:r>
              <a:endParaRPr lang="ca-ES" altLang="es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ca-ES" altLang="es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CRAI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offers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marL="342900" indent="-3429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a-ES" altLang="es-ES" sz="14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Services</a:t>
              </a:r>
            </a:p>
            <a:p>
              <a:pPr marL="342900" indent="-3429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a-ES" altLang="es-ES" sz="14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Information</a:t>
              </a:r>
              <a:r>
                <a:rPr lang="ca-ES" altLang="es-ES" sz="14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ca-ES" altLang="es-ES" sz="14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resources</a:t>
              </a:r>
              <a:endParaRPr lang="ca-ES" altLang="es-ES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ca-ES" altLang="es-ES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ca-ES" altLang="es-ES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supports</a:t>
              </a:r>
              <a:r>
                <a:rPr lang="ca-ES" altLang="es-ES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altLang="es-ES" sz="14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Learning</a:t>
              </a:r>
              <a:endParaRPr lang="ca-ES" altLang="es-ES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altLang="es-ES" sz="14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Teaching</a:t>
              </a:r>
              <a:endParaRPr lang="ca-ES" altLang="es-ES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altLang="es-ES" sz="14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</a:t>
              </a:r>
              <a:endParaRPr lang="ca-ES" altLang="es-ES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Agrupa 1"/>
            <p:cNvGrpSpPr/>
            <p:nvPr/>
          </p:nvGrpSpPr>
          <p:grpSpPr>
            <a:xfrm>
              <a:off x="5277684" y="1336567"/>
              <a:ext cx="3343973" cy="736981"/>
              <a:chOff x="5277685" y="2275115"/>
              <a:chExt cx="3343973" cy="73698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77685" y="2275115"/>
                <a:ext cx="3343973" cy="736981"/>
              </a:xfrm>
              <a:prstGeom prst="rect">
                <a:avLst/>
              </a:prstGeom>
              <a:solidFill>
                <a:srgbClr val="336182"/>
              </a:solidFill>
              <a:ln>
                <a:solidFill>
                  <a:srgbClr val="336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QuadreDeText 13"/>
              <p:cNvSpPr txBox="1"/>
              <p:nvPr/>
            </p:nvSpPr>
            <p:spPr>
              <a:xfrm>
                <a:off x="5277686" y="2435800"/>
                <a:ext cx="3335346" cy="48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CRAI UB</a:t>
                </a: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195D4CE-FE7F-9D49-9F2C-CFC31037C257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283F765-6E5F-6C48-80BF-999D3A38F7A0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8" name="Imagen 17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A31C6CBC-3A5B-1949-8AFE-E9340D1A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9" name="Imagen 18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717F247-42F5-824D-B9F1-802B83A70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0" name="Imagen 14" descr="Imagen que contiene reloj&#10;&#10;Descripción generada automáticamente">
            <a:hlinkClick r:id="rId5"/>
            <a:extLst>
              <a:ext uri="{FF2B5EF4-FFF2-40B4-BE49-F238E27FC236}">
                <a16:creationId xmlns:a16="http://schemas.microsoft.com/office/drawing/2014/main" id="{D277EF60-93BA-C44D-B5D2-CD0B413BF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38" y="2159539"/>
            <a:ext cx="3683246" cy="3683246"/>
          </a:xfrm>
          <a:prstGeom prst="rect">
            <a:avLst/>
          </a:prstGeom>
        </p:spPr>
      </p:pic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What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is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the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CRAI UB?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0E802A74-A17A-4EF1-B582-141C28981AD4}"/>
              </a:ext>
            </a:extLst>
          </p:cNvPr>
          <p:cNvSpPr txBox="1"/>
          <p:nvPr/>
        </p:nvSpPr>
        <p:spPr>
          <a:xfrm>
            <a:off x="6457950" y="2299317"/>
            <a:ext cx="1407666" cy="2826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CRAI </a:t>
            </a:r>
            <a:r>
              <a:rPr lang="ca-ES" sz="1200" dirty="0" err="1"/>
              <a:t>Libraries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362446123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01B535F-AAC0-4BBB-9132-3121DB0E7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001" y="3184730"/>
            <a:ext cx="3504919" cy="3536746"/>
          </a:xfrm>
          <a:prstGeom prst="rect">
            <a:avLst/>
          </a:prstGeom>
        </p:spPr>
      </p:pic>
      <p:sp>
        <p:nvSpPr>
          <p:cNvPr id="7270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3B7B22-B7F6-4D86-A28B-8B92C0BFEA53}" type="slidenum">
              <a:rPr lang="ca-ES" altLang="en-US" smtClean="0">
                <a:solidFill>
                  <a:srgbClr val="898989"/>
                </a:solidFill>
              </a:rPr>
              <a:pPr/>
              <a:t>40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002353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Collections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https://crai.ub.edu/en/about-crai/libraries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9335" name="Rectangle 27"/>
          <p:cNvSpPr>
            <a:spLocks noChangeArrowheads="1"/>
          </p:cNvSpPr>
          <p:nvPr/>
        </p:nvSpPr>
        <p:spPr bwMode="auto">
          <a:xfrm>
            <a:off x="457200" y="1691378"/>
            <a:ext cx="82296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CRAI library has this section in this web.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a selection of information resources related to the subject areas of teaching and research at the University. You will find databases, books and electronic journals, textbooks, etc.</a:t>
            </a:r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2CB5C034-3D5D-4422-A0E3-FD7FB6504DBA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F2DF9C64-B3DB-432E-8959-55D8C262332C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1CCEBF68-3B35-4943-AAD8-1E7E353FC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C29D9B7E-57F7-4A00-ABAF-6C90AFC38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2" name="7 Flecha derecha">
            <a:extLst>
              <a:ext uri="{FF2B5EF4-FFF2-40B4-BE49-F238E27FC236}">
                <a16:creationId xmlns:a16="http://schemas.microsoft.com/office/drawing/2014/main" id="{BFEBF861-73A2-4685-B34C-594C73BEC176}"/>
              </a:ext>
            </a:extLst>
          </p:cNvPr>
          <p:cNvSpPr/>
          <p:nvPr/>
        </p:nvSpPr>
        <p:spPr>
          <a:xfrm rot="1370028">
            <a:off x="1515227" y="3273562"/>
            <a:ext cx="917359" cy="295625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AF72A3-F5E8-4646-949B-4AD559FC05D3}"/>
              </a:ext>
            </a:extLst>
          </p:cNvPr>
          <p:cNvSpPr/>
          <p:nvPr/>
        </p:nvSpPr>
        <p:spPr>
          <a:xfrm>
            <a:off x="2635675" y="3429000"/>
            <a:ext cx="722122" cy="306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313E0E-4D7E-4CC7-9A37-F1835FAD54EC}"/>
              </a:ext>
            </a:extLst>
          </p:cNvPr>
          <p:cNvSpPr/>
          <p:nvPr/>
        </p:nvSpPr>
        <p:spPr>
          <a:xfrm>
            <a:off x="2545157" y="4628873"/>
            <a:ext cx="844061" cy="145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EC51EF-4935-4C44-B678-B3E137F9B996}"/>
              </a:ext>
            </a:extLst>
          </p:cNvPr>
          <p:cNvSpPr/>
          <p:nvPr/>
        </p:nvSpPr>
        <p:spPr>
          <a:xfrm>
            <a:off x="2632383" y="5840657"/>
            <a:ext cx="725414" cy="170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700415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C89D9-17C6-40D8-8C89-372BDB03659C}" type="slidenum">
              <a:rPr lang="es-ES" altLang="en-US" smtClean="0">
                <a:solidFill>
                  <a:srgbClr val="898989"/>
                </a:solidFill>
              </a:rPr>
              <a:pPr/>
              <a:t>41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043" y="1029021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Wi-Fi and access to Faculty computers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4756" name="Rectangle 12"/>
          <p:cNvSpPr>
            <a:spLocks noChangeArrowheads="1"/>
          </p:cNvSpPr>
          <p:nvPr/>
        </p:nvSpPr>
        <p:spPr bwMode="auto">
          <a:xfrm>
            <a:off x="515082" y="1363891"/>
            <a:ext cx="6268360" cy="6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ca-ES" sz="1400" dirty="0">
                <a:solidFill>
                  <a:prstClr val="black"/>
                </a:solidFill>
                <a:latin typeface="Verdana" panose="020B0604030504040204" pitchFamily="34" charset="0"/>
                <a:hlinkClick r:id="rId3"/>
              </a:rPr>
              <a:t>https://crai.ub.edu/en/crai-services/resources-online/wifi-eduroam</a:t>
            </a:r>
            <a:endParaRPr lang="es-ES" altLang="ca-ES" sz="15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>
              <a:spcBef>
                <a:spcPts val="1125"/>
              </a:spcBef>
            </a:pPr>
            <a:endParaRPr lang="es-ES" altLang="ca-ES" sz="1500" dirty="0">
              <a:solidFill>
                <a:prstClr val="black"/>
              </a:solidFill>
              <a:latin typeface="Verdana" panose="020B0604030504040204" pitchFamily="34" charset="0"/>
              <a:hlinkClick r:id="rId4"/>
            </a:endParaRPr>
          </a:p>
        </p:txBody>
      </p: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542925" y="1704818"/>
            <a:ext cx="805815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ca-ES" sz="1700" dirty="0">
                <a:latin typeface="Verdana" panose="020B0604030504040204" pitchFamily="34" charset="0"/>
              </a:rPr>
              <a:t>The University's Wi-Fi service enables you to connect to the Internet without a physical connection to the network. To use UB Wi-Fi, </a:t>
            </a:r>
            <a:r>
              <a:rPr lang="en-GB" altLang="ca-ES" sz="1700" u="sng" dirty="0">
                <a:solidFill>
                  <a:srgbClr val="3C8C93"/>
                </a:solidFill>
                <a:latin typeface="Verdana" panose="020B0604030504040204" pitchFamily="34" charset="0"/>
                <a:hlinkClick r:id="rId5"/>
              </a:rPr>
              <a:t>configure</a:t>
            </a:r>
            <a:r>
              <a:rPr lang="en-GB" altLang="ca-ES" sz="1700" dirty="0">
                <a:solidFill>
                  <a:srgbClr val="3C8C93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1500" dirty="0">
                <a:latin typeface="Verdana" panose="020B0604030504040204" pitchFamily="34" charset="0"/>
              </a:rPr>
              <a:t>(in Catalan)</a:t>
            </a:r>
            <a:r>
              <a:rPr lang="en-GB" altLang="ca-ES" sz="1700" dirty="0">
                <a:latin typeface="Verdana" panose="020B0604030504040204" pitchFamily="34" charset="0"/>
              </a:rPr>
              <a:t> your laptop and log on using your </a:t>
            </a:r>
            <a:r>
              <a:rPr lang="en-GB" altLang="ca-ES" sz="1700" u="sng" dirty="0">
                <a:solidFill>
                  <a:srgbClr val="3C8C93"/>
                </a:solidFill>
                <a:latin typeface="Verdana" panose="020B0604030504040204" pitchFamily="34" charset="0"/>
                <a:hlinkClick r:id="rId6"/>
              </a:rPr>
              <a:t>local username</a:t>
            </a:r>
            <a:r>
              <a:rPr lang="en-GB" altLang="ca-ES" sz="1700" u="sng" dirty="0">
                <a:solidFill>
                  <a:srgbClr val="3C8C93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1500" dirty="0">
                <a:latin typeface="Verdana" panose="020B0604030504040204" pitchFamily="34" charset="0"/>
              </a:rPr>
              <a:t>(in Catalan).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algn="just"/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en-GB" altLang="ca-ES" sz="1700" dirty="0">
                <a:latin typeface="Verdana" panose="020B0604030504040204" pitchFamily="34" charset="0"/>
              </a:rPr>
              <a:t>The University of Barcelona is actively involved in the Eduroam project, which promotes a unique e-mobility environment giving users access to the Internet at all participating organizations. </a:t>
            </a:r>
            <a:r>
              <a:rPr lang="en-GB" altLang="ca-ES" dirty="0">
                <a:latin typeface="Verdana" panose="020B0604030504040204" pitchFamily="34" charset="0"/>
              </a:rPr>
              <a:t>Consult the </a:t>
            </a:r>
            <a:r>
              <a:rPr lang="en-GB" altLang="ca-ES" u="sng" dirty="0" err="1">
                <a:solidFill>
                  <a:srgbClr val="3C8C93"/>
                </a:solidFill>
                <a:latin typeface="Verdana" panose="020B0604030504040204" pitchFamily="34" charset="0"/>
                <a:hlinkClick r:id="rId5"/>
              </a:rPr>
              <a:t>Eduroam</a:t>
            </a:r>
            <a:r>
              <a:rPr lang="en-GB" altLang="ca-ES" u="sng" dirty="0">
                <a:solidFill>
                  <a:srgbClr val="3C8C93"/>
                </a:solidFill>
                <a:latin typeface="Verdana" panose="020B0604030504040204" pitchFamily="34" charset="0"/>
                <a:hlinkClick r:id="rId5"/>
              </a:rPr>
              <a:t> configuration guide </a:t>
            </a:r>
            <a:r>
              <a:rPr lang="en-GB" altLang="ca-ES" sz="1500" dirty="0">
                <a:latin typeface="Verdana" panose="020B0604030504040204" pitchFamily="34" charset="0"/>
              </a:rPr>
              <a:t>(in Catalan).</a:t>
            </a:r>
            <a:endParaRPr lang="ca-ES" altLang="ca-ES" sz="1700" dirty="0">
              <a:latin typeface="Verdana" panose="020B0604030504040204" pitchFamily="34" charset="0"/>
            </a:endParaRPr>
          </a:p>
        </p:txBody>
      </p:sp>
      <p:graphicFrame>
        <p:nvGraphicFramePr>
          <p:cNvPr id="512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09111"/>
              </p:ext>
            </p:extLst>
          </p:nvPr>
        </p:nvGraphicFramePr>
        <p:xfrm>
          <a:off x="650143" y="4480800"/>
          <a:ext cx="8059928" cy="1631952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</a:t>
                      </a:r>
                      <a:r>
                        <a:rPr kumimoji="0" lang="ca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a-ES" alt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Ending</a:t>
                      </a:r>
                      <a:endParaRPr kumimoji="0" lang="ca-ES" alt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kumimoji="0" lang="ca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a-ES" alt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</a:t>
                      </a:r>
                      <a:r>
                        <a:rPr kumimoji="0" lang="ca-ES" alt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username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PAS / PDI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cherrera@ub.edu 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jherg07@alumnes.ub.edu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Alumni UB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pperez@alumni.ub.edu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pperez.a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upo 22">
            <a:extLst>
              <a:ext uri="{FF2B5EF4-FFF2-40B4-BE49-F238E27FC236}">
                <a16:creationId xmlns:a16="http://schemas.microsoft.com/office/drawing/2014/main" id="{D7670F3A-E727-4928-9F3E-17C23D19D500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23">
              <a:extLst>
                <a:ext uri="{FF2B5EF4-FFF2-40B4-BE49-F238E27FC236}">
                  <a16:creationId xmlns:a16="http://schemas.microsoft.com/office/drawing/2014/main" id="{8071ED5F-2C72-4BFE-B65A-0DC372894CB4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9F9361F3-3B3E-429A-ACCF-D95C97A8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709EBA6-96A3-4C18-A112-D22DD421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10352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C280C0-3E3C-4023-9FF2-98EDB282C531}" type="slidenum">
              <a:rPr lang="es-ES" altLang="en-US" smtClean="0">
                <a:solidFill>
                  <a:srgbClr val="898989"/>
                </a:solidFill>
              </a:rPr>
              <a:pPr/>
              <a:t>42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341" y="1014887"/>
            <a:ext cx="856932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Follow us on social networks!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https://crai.ub.edu/ca/coneix-el-crai/difusio-marqueting/blogs-i-xarxes-socials</a:t>
            </a:r>
            <a:b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GB" altLang="ca-ES" sz="1600" dirty="0">
                <a:latin typeface="Verdana" panose="020B0604030504040204" pitchFamily="34" charset="0"/>
              </a:rPr>
              <a:t>(in Catalan)</a:t>
            </a:r>
            <a:endParaRPr lang="ca-ES" altLang="ca-ES" sz="2000" dirty="0">
              <a:latin typeface="Verdana" panose="020B0604030504040204" pitchFamily="34" charset="0"/>
            </a:endParaRPr>
          </a:p>
        </p:txBody>
      </p:sp>
      <p:sp>
        <p:nvSpPr>
          <p:cNvPr id="76809" name="Rectangle 15"/>
          <p:cNvSpPr>
            <a:spLocks noChangeArrowheads="1"/>
          </p:cNvSpPr>
          <p:nvPr/>
        </p:nvSpPr>
        <p:spPr bwMode="auto">
          <a:xfrm>
            <a:off x="689276" y="5407813"/>
            <a:ext cx="87487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And virtual exhibitions: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algn="just"/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4"/>
              </a:rPr>
              <a:t>http://crai.ub.edu/en/coneix-el-crai/difusio-marqueting/exposicions-virtuals</a:t>
            </a:r>
            <a:r>
              <a:rPr lang="en-GB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E5E34EA1-F6F7-4902-B9A0-3065BAE05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48" y="2399254"/>
            <a:ext cx="580768" cy="580768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98B0624C-A456-494A-A0AE-D0D98B0F6C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65" y="3404196"/>
            <a:ext cx="581684" cy="581684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15D7CC5F-F848-4ADB-AC66-C944B4B11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68" y="2446696"/>
            <a:ext cx="636261" cy="636261"/>
          </a:xfrm>
          <a:prstGeom prst="rect">
            <a:avLst/>
          </a:prstGeom>
        </p:spPr>
      </p:pic>
      <p:sp>
        <p:nvSpPr>
          <p:cNvPr id="16" name="QuadreDeText 15">
            <a:hlinkClick r:id="rId8"/>
            <a:extLst>
              <a:ext uri="{FF2B5EF4-FFF2-40B4-BE49-F238E27FC236}">
                <a16:creationId xmlns:a16="http://schemas.microsoft.com/office/drawing/2014/main" id="{79BEC6FB-D459-4C4C-9EEA-F7AE4B6BD6B5}"/>
              </a:ext>
            </a:extLst>
          </p:cNvPr>
          <p:cNvSpPr txBox="1"/>
          <p:nvPr/>
        </p:nvSpPr>
        <p:spPr>
          <a:xfrm>
            <a:off x="2067954" y="2671302"/>
            <a:ext cx="14561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ca-ES" sz="1300" dirty="0">
                <a:latin typeface="Verdana" panose="020B0604030504040204" pitchFamily="34" charset="0"/>
              </a:rPr>
              <a:t>@</a:t>
            </a:r>
            <a:r>
              <a:rPr lang="es-ES" altLang="ca-ES" sz="1300" dirty="0" err="1">
                <a:latin typeface="Verdana" panose="020B0604030504040204" pitchFamily="34" charset="0"/>
              </a:rPr>
              <a:t>craibellesarts</a:t>
            </a:r>
            <a:endParaRPr lang="es-ES" sz="1300" dirty="0"/>
          </a:p>
        </p:txBody>
      </p:sp>
      <p:sp>
        <p:nvSpPr>
          <p:cNvPr id="17" name="QuadreDeText 16">
            <a:hlinkClick r:id="rId9"/>
            <a:extLst>
              <a:ext uri="{FF2B5EF4-FFF2-40B4-BE49-F238E27FC236}">
                <a16:creationId xmlns:a16="http://schemas.microsoft.com/office/drawing/2014/main" id="{6AFF7557-4A92-4301-82E2-CEABFACEE04D}"/>
              </a:ext>
            </a:extLst>
          </p:cNvPr>
          <p:cNvSpPr txBox="1"/>
          <p:nvPr/>
        </p:nvSpPr>
        <p:spPr>
          <a:xfrm>
            <a:off x="2107255" y="3661158"/>
            <a:ext cx="2034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ca-ES" sz="1300" dirty="0">
                <a:latin typeface="Verdana" panose="020B0604030504040204" pitchFamily="34" charset="0"/>
              </a:rPr>
              <a:t>http://pinterest.com/craibellesarts</a:t>
            </a:r>
            <a:endParaRPr lang="es-ES" sz="1300" dirty="0"/>
          </a:p>
        </p:txBody>
      </p:sp>
      <p:sp>
        <p:nvSpPr>
          <p:cNvPr id="18" name="QuadreDeText 17">
            <a:hlinkClick r:id="rId10"/>
            <a:extLst>
              <a:ext uri="{FF2B5EF4-FFF2-40B4-BE49-F238E27FC236}">
                <a16:creationId xmlns:a16="http://schemas.microsoft.com/office/drawing/2014/main" id="{ABB8A299-10FF-4A51-A69E-688423A885EC}"/>
              </a:ext>
            </a:extLst>
          </p:cNvPr>
          <p:cNvSpPr txBox="1"/>
          <p:nvPr/>
        </p:nvSpPr>
        <p:spPr>
          <a:xfrm>
            <a:off x="5299349" y="2707830"/>
            <a:ext cx="27419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ca-ES" sz="1300" dirty="0">
                <a:latin typeface="Verdana" panose="020B0604030504040204" pitchFamily="34" charset="0"/>
              </a:rPr>
              <a:t>http://www.flickr.com/photos/craibellesarts</a:t>
            </a:r>
            <a:endParaRPr lang="es-ES" sz="130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E2A844C7-6CEC-4011-8145-A0C8B32D8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94" y="2459182"/>
            <a:ext cx="1421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 sz="14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</a:t>
            </a:r>
            <a:endParaRPr lang="ca-ES" altLang="ca-ES" sz="14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75AC5F2-C959-4ED1-933D-8B43F98E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94" y="3469429"/>
            <a:ext cx="1421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 sz="14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Pinterest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E3476F9-B305-45B0-8C8A-B6145335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289" y="2498667"/>
            <a:ext cx="1421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 sz="14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Flickr</a:t>
            </a:r>
            <a:endParaRPr lang="ca-ES" altLang="ca-ES" sz="14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Imatge 21">
            <a:extLst>
              <a:ext uri="{FF2B5EF4-FFF2-40B4-BE49-F238E27FC236}">
                <a16:creationId xmlns:a16="http://schemas.microsoft.com/office/drawing/2014/main" id="{C1C16F19-5DD7-4F5F-9ACD-22558D9072D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168" y="3421144"/>
            <a:ext cx="637200" cy="637200"/>
          </a:xfrm>
          <a:prstGeom prst="rect">
            <a:avLst/>
          </a:prstGeom>
        </p:spPr>
      </p:pic>
      <p:sp>
        <p:nvSpPr>
          <p:cNvPr id="23" name="QuadreDeText 22">
            <a:hlinkClick r:id="rId12"/>
            <a:extLst>
              <a:ext uri="{FF2B5EF4-FFF2-40B4-BE49-F238E27FC236}">
                <a16:creationId xmlns:a16="http://schemas.microsoft.com/office/drawing/2014/main" id="{CAFEB88D-D606-417B-A773-3AB55F861781}"/>
              </a:ext>
            </a:extLst>
          </p:cNvPr>
          <p:cNvSpPr txBox="1"/>
          <p:nvPr/>
        </p:nvSpPr>
        <p:spPr>
          <a:xfrm>
            <a:off x="5311675" y="3710760"/>
            <a:ext cx="2568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s-ES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craibellesarts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upo 22">
            <a:extLst>
              <a:ext uri="{FF2B5EF4-FFF2-40B4-BE49-F238E27FC236}">
                <a16:creationId xmlns:a16="http://schemas.microsoft.com/office/drawing/2014/main" id="{E8112EB2-7ECB-465D-AF3E-B1337A052B05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25" name="Rectángulo 23">
              <a:extLst>
                <a:ext uri="{FF2B5EF4-FFF2-40B4-BE49-F238E27FC236}">
                  <a16:creationId xmlns:a16="http://schemas.microsoft.com/office/drawing/2014/main" id="{0C1D4153-619E-4440-AF5F-56CD5095B2B7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6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268C5753-A1C8-433E-8380-422F2A7C5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7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65E96F24-01A6-4BA7-8121-2EB9E406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56258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9750" y="1255712"/>
            <a:ext cx="655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And if you still have questions...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8851" name="5 Subtítulo"/>
          <p:cNvSpPr>
            <a:spLocks/>
          </p:cNvSpPr>
          <p:nvPr/>
        </p:nvSpPr>
        <p:spPr bwMode="auto">
          <a:xfrm>
            <a:off x="539750" y="1825992"/>
            <a:ext cx="81962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ca-ES" sz="1600" b="1" dirty="0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Ask the CRAI staff</a:t>
            </a:r>
            <a:endParaRPr lang="ca-ES" altLang="ca-ES" sz="16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ca-ES" altLang="ca-ES" sz="1600" dirty="0">
                <a:latin typeface="Verdana" panose="020B0604030504040204" pitchFamily="34" charset="0"/>
              </a:rPr>
              <a:t> </a:t>
            </a:r>
            <a:r>
              <a:rPr lang="en-GB" altLang="ca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Library staff can answer the majority of your questions.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endParaRPr lang="ca-ES" altLang="ca-ES" sz="2000" b="1" dirty="0"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endParaRPr lang="ca-ES" altLang="ca-ES" sz="1600" b="1" dirty="0"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altLang="ca-E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CRAI home page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lvl="1" algn="ctr">
              <a:buFontTx/>
              <a:buNone/>
              <a:defRPr/>
            </a:pPr>
            <a:r>
              <a:rPr lang="en-GB" altLang="ca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section "</a:t>
            </a:r>
            <a:r>
              <a:rPr lang="en-GB" altLang="ca-ES" sz="1600" u="sng" dirty="0">
                <a:solidFill>
                  <a:srgbClr val="5B9BD5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Frequently asked questions</a:t>
            </a:r>
            <a:r>
              <a:rPr lang="en-GB" altLang="ca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</a:p>
          <a:p>
            <a:pPr lvl="1" algn="ctr">
              <a:buFontTx/>
              <a:buNone/>
              <a:defRPr/>
            </a:pPr>
            <a:r>
              <a:rPr lang="en-GB" altLang="ca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provides answers to a number of common queries.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endParaRPr lang="ca-ES" altLang="ca-ES" sz="2000" b="1" dirty="0"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endParaRPr lang="ca-ES" altLang="ca-ES" sz="1200" b="1" dirty="0"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en-GB" altLang="ca-E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SAU, User Support Service</a:t>
            </a:r>
            <a:endParaRPr lang="ca-ES" altLang="ca-ES" sz="1600" b="1" dirty="0"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ca-ES" altLang="ca-ES" sz="1600" b="1" dirty="0">
                <a:latin typeface="Verdana" panose="020B0604030504040204" pitchFamily="34" charset="0"/>
              </a:rPr>
              <a:t>	</a:t>
            </a:r>
            <a:r>
              <a:rPr lang="en-GB" altLang="ca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Online information service for any questions about CRAI libraries and the full range of resources and services. SAU is staffed by specialized librarians and is available 24 hours a day, seven days a week.</a:t>
            </a:r>
            <a:r>
              <a:rPr lang="ca-ES" altLang="ca-ES" sz="1600" dirty="0">
                <a:latin typeface="Verdana" panose="020B0604030504040204" pitchFamily="34" charset="0"/>
              </a:rPr>
              <a:t> </a:t>
            </a:r>
          </a:p>
          <a:p>
            <a:pPr algn="ctr"/>
            <a:endParaRPr lang="ca-ES" altLang="ca-ES" sz="2000" b="1" dirty="0">
              <a:latin typeface="Verdana" panose="020B0604030504040204" pitchFamily="34" charset="0"/>
            </a:endParaRPr>
          </a:p>
          <a:p>
            <a:pPr algn="ctr"/>
            <a:r>
              <a:rPr lang="en-GB" altLang="ca-E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 call us on</a:t>
            </a:r>
            <a:r>
              <a:rPr lang="ca-ES" altLang="ca-ES" sz="1600" b="1" dirty="0"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es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934 034 595</a:t>
            </a:r>
            <a:endParaRPr lang="ca-ES" alt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8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CEB4F-6F47-414F-BAAC-CF48B0BC61B5}" type="slidenum">
              <a:rPr lang="ca-ES" altLang="en-US" smtClean="0">
                <a:solidFill>
                  <a:srgbClr val="898989"/>
                </a:solidFill>
              </a:rPr>
              <a:pPr/>
              <a:t>43</a:t>
            </a:fld>
            <a:endParaRPr lang="ca-ES" altLang="en-US">
              <a:solidFill>
                <a:srgbClr val="898989"/>
              </a:solidFill>
            </a:endParaRP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32E1539A-586A-48F9-A177-BDED4CBF0A71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0074DA91-97E9-4ECF-A282-6787B4EC83AE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98B3EC4-B1F7-4DF6-B65A-078A6FCB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07613463-9232-47BD-91A3-9B90E936D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11" name="Picture 4" descr="Gestió de preguntes en temps real | Res Telæ">
            <a:extLst>
              <a:ext uri="{FF2B5EF4-FFF2-40B4-BE49-F238E27FC236}">
                <a16:creationId xmlns:a16="http://schemas.microsoft.com/office/drawing/2014/main" id="{D2BBB4FA-6B20-4FD3-85D2-743BB3BF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0" y="2329412"/>
            <a:ext cx="653707" cy="10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47D86EBD-F4CB-4E30-9FBE-7842CD1F3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509" y="4003632"/>
            <a:ext cx="1697994" cy="7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454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24154" y="3420533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5377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academic</a:t>
            </a: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year</a:t>
            </a: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2023-24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10" name="Imagen 9">
            <a:hlinkClick r:id="rId4"/>
            <a:extLst>
              <a:ext uri="{FF2B5EF4-FFF2-40B4-BE49-F238E27FC236}">
                <a16:creationId xmlns:a16="http://schemas.microsoft.com/office/drawing/2014/main" id="{60CACF49-34D6-4DE5-B32F-3FECDE3B3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8" y="4377055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crai.ub.edu/sites/default/files/styles/banner_serveis_capcalera/public/serveis/capcalera/biologia01.jpg?itok=xKWxxpch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/>
          <a:stretch/>
        </p:blipFill>
        <p:spPr bwMode="auto">
          <a:xfrm>
            <a:off x="0" y="5695950"/>
            <a:ext cx="91535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5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951557" y="2901200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Loan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Service</a:t>
            </a:r>
          </a:p>
        </p:txBody>
      </p:sp>
      <p:sp>
        <p:nvSpPr>
          <p:cNvPr id="16" name="QuadreDeText 4"/>
          <p:cNvSpPr txBox="1"/>
          <p:nvPr/>
        </p:nvSpPr>
        <p:spPr>
          <a:xfrm>
            <a:off x="4974574" y="2901200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Bibliographic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information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QuadreDeText 4"/>
          <p:cNvSpPr txBox="1"/>
          <p:nvPr/>
        </p:nvSpPr>
        <p:spPr>
          <a:xfrm>
            <a:off x="933211" y="3894161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User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training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933211" y="4950047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Support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teaching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staff</a:t>
            </a:r>
          </a:p>
        </p:txBody>
      </p:sp>
      <p:sp>
        <p:nvSpPr>
          <p:cNvPr id="19" name="QuadreDeText 4"/>
          <p:cNvSpPr txBox="1"/>
          <p:nvPr/>
        </p:nvSpPr>
        <p:spPr>
          <a:xfrm>
            <a:off x="4927885" y="4951939"/>
            <a:ext cx="3587465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Support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researchers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QuadreDeText 4"/>
          <p:cNvSpPr txBox="1"/>
          <p:nvPr/>
        </p:nvSpPr>
        <p:spPr>
          <a:xfrm>
            <a:off x="4983361" y="3894161"/>
            <a:ext cx="3528392" cy="830997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Support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bibliographic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citation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9307931-B2F7-104B-9D62-CB2560E63042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79A02DB-4342-DB46-A386-BD770F4792B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3" name="Imagen 2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40189E56-671D-E741-B729-5F3C1128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4" name="Imagen 23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F661D2E-16D1-9646-9C54-962B4B31B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050" name="Picture 2" descr="Logo del CRAI de la U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3" y="1898628"/>
            <a:ext cx="3560577" cy="7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What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is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the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CRAI UB?</a:t>
            </a:r>
          </a:p>
        </p:txBody>
      </p:sp>
    </p:spTree>
    <p:extLst>
      <p:ext uri="{BB962C8B-B14F-4D97-AF65-F5344CB8AC3E}">
        <p14:creationId xmlns:p14="http://schemas.microsoft.com/office/powerpoint/2010/main" val="7813001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6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7839" y="1026831"/>
            <a:ext cx="65532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Get started in the CRAI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n-GB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https://crai.ub.edu/en/about-crai/get-started-in-the-crai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58DEB28F-5DBE-4C05-80AC-1E0FFB4B9E81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3D3F2CCD-3D62-47B1-8434-51C7EC03CC83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7008814-E29F-4454-88E9-1CDE33F5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1C2B2C0D-8074-41F2-9EA2-3D85ABDA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3" name="Imatge 2">
            <a:extLst>
              <a:ext uri="{FF2B5EF4-FFF2-40B4-BE49-F238E27FC236}">
                <a16:creationId xmlns:a16="http://schemas.microsoft.com/office/drawing/2014/main" id="{D105B45F-D657-46F0-A8A3-AA1B79C00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33" t="11812" r="29733" b="6894"/>
          <a:stretch/>
        </p:blipFill>
        <p:spPr>
          <a:xfrm>
            <a:off x="2402520" y="1635255"/>
            <a:ext cx="4516514" cy="492520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27022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ED5737-C9E8-41C9-8699-CA70C9167784}" type="slidenum">
              <a:rPr lang="es-ES" altLang="en-US" smtClean="0">
                <a:solidFill>
                  <a:srgbClr val="898989"/>
                </a:solidFill>
              </a:rPr>
              <a:pPr/>
              <a:t>7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4444" y="903442"/>
            <a:ext cx="61722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Where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are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we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93931" y="1963814"/>
            <a:ext cx="4861248" cy="45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ca-ES" sz="1500" b="1" dirty="0">
                <a:solidFill>
                  <a:srgbClr val="646464"/>
                </a:solidFill>
                <a:latin typeface="Verdana" panose="020B0604030504040204" pitchFamily="34" charset="0"/>
              </a:rPr>
              <a:t>Address</a:t>
            </a:r>
            <a:r>
              <a:rPr lang="ca-ES" altLang="ca-ES" sz="1500" b="1" dirty="0">
                <a:solidFill>
                  <a:srgbClr val="646464"/>
                </a:solidFill>
                <a:latin typeface="Verdana" panose="020B060403050404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Baldiri Reixac, 2</a:t>
            </a:r>
            <a:b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934 034 595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b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craibellesarts</a:t>
            </a:r>
            <a:r>
              <a:rPr lang="ca-ES" sz="1600" dirty="0">
                <a:solidFill>
                  <a:srgbClr val="333333"/>
                </a:solidFill>
                <a:latin typeface="Arial" panose="020B0604020202020204" pitchFamily="34" charset="0"/>
                <a:hlinkClick r:id="rId3"/>
              </a:rPr>
              <a:t>@</a:t>
            </a:r>
            <a:r>
              <a:rPr lang="ca-E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ub.edu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ca-ES" sz="1500" b="1" dirty="0">
                <a:solidFill>
                  <a:srgbClr val="646464"/>
                </a:solidFill>
                <a:latin typeface="Verdana" panose="020B0604030504040204" pitchFamily="34" charset="0"/>
              </a:rPr>
              <a:t>Opening hours</a:t>
            </a:r>
            <a:r>
              <a:rPr lang="ca-ES" altLang="ca-ES" sz="1500" b="1" dirty="0">
                <a:solidFill>
                  <a:srgbClr val="646464"/>
                </a:solidFill>
                <a:latin typeface="Verdana" panose="020B0604030504040204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en-GB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 Monday-Friday from 8.30 a.m. to 8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.30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</a:rPr>
              <a:t>p.m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ca-ES" sz="1500" u="sng" dirty="0">
                <a:solidFill>
                  <a:srgbClr val="3C8C93"/>
                </a:solidFill>
                <a:latin typeface="Verdana" panose="020B0604030504040204" pitchFamily="34" charset="0"/>
                <a:hlinkClick r:id="rId4"/>
              </a:rPr>
              <a:t>Special opening hours in exam periods and at weekends</a:t>
            </a:r>
            <a:r>
              <a:rPr lang="en-GB" altLang="ca-ES" sz="1500" u="sng" dirty="0">
                <a:solidFill>
                  <a:srgbClr val="3C8C93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(in Catalan)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ca-ES" sz="1500" u="sng">
              <a:solidFill>
                <a:srgbClr val="3C8C93"/>
              </a:solidFill>
              <a:latin typeface="Verdana" panose="020B0604030504040204" pitchFamily="34" charset="0"/>
              <a:hlinkClick r:id="rId5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ca-ES" sz="1500" u="sng">
                <a:solidFill>
                  <a:srgbClr val="3C8C93"/>
                </a:solidFill>
                <a:latin typeface="Verdana" panose="020B0604030504040204" pitchFamily="34" charset="0"/>
                <a:hlinkClick r:id="rId5"/>
              </a:rPr>
              <a:t>Library </a:t>
            </a:r>
            <a:r>
              <a:rPr lang="en-GB" altLang="ca-ES" sz="1500" u="sng" dirty="0">
                <a:solidFill>
                  <a:srgbClr val="3C8C93"/>
                </a:solidFill>
                <a:latin typeface="Verdana" panose="020B0604030504040204" pitchFamily="34" charset="0"/>
                <a:hlinkClick r:id="rId5"/>
              </a:rPr>
              <a:t>service regulations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ca-ES" sz="1400" kern="0" dirty="0">
                <a:solidFill>
                  <a:srgbClr val="646464"/>
                </a:solidFill>
                <a:latin typeface="Verdana"/>
                <a:ea typeface="Verdana"/>
                <a:hlinkClick r:id="rId6"/>
              </a:rPr>
              <a:t>CRAI service charter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23557" name="Text Box 1028"/>
          <p:cNvSpPr txBox="1">
            <a:spLocks noChangeArrowheads="1"/>
          </p:cNvSpPr>
          <p:nvPr/>
        </p:nvSpPr>
        <p:spPr bwMode="auto">
          <a:xfrm>
            <a:off x="364444" y="1286546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sz="20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The</a:t>
            </a:r>
            <a:r>
              <a:rPr lang="ca-ES" altLang="ca-E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Fine</a:t>
            </a:r>
            <a:r>
              <a:rPr lang="ca-ES" altLang="ca-E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 Arts CRAI </a:t>
            </a:r>
            <a:r>
              <a:rPr lang="ca-ES" altLang="ca-ES" sz="20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Library</a:t>
            </a:r>
            <a:endParaRPr lang="ca-ES" altLang="ca-E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tge 2">
            <a:extLst>
              <a:ext uri="{FF2B5EF4-FFF2-40B4-BE49-F238E27FC236}">
                <a16:creationId xmlns:a16="http://schemas.microsoft.com/office/drawing/2014/main" id="{ED4A7B71-CDD5-4B6C-BF77-C724D0AF01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70" r="9164"/>
          <a:stretch/>
        </p:blipFill>
        <p:spPr>
          <a:xfrm>
            <a:off x="364444" y="1852822"/>
            <a:ext cx="3829487" cy="4868654"/>
          </a:xfrm>
          <a:prstGeom prst="rect">
            <a:avLst/>
          </a:prstGeom>
        </p:spPr>
      </p:pic>
      <p:grpSp>
        <p:nvGrpSpPr>
          <p:cNvPr id="7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0097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199" y="1003538"/>
            <a:ext cx="8229600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Library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map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8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A9C0C5-606B-4064-82B5-E408927C2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15231" r="8038"/>
          <a:stretch/>
        </p:blipFill>
        <p:spPr bwMode="auto">
          <a:xfrm>
            <a:off x="1041256" y="1420139"/>
            <a:ext cx="7328303" cy="53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6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4" name="QuadreDeText 3">
            <a:extLst>
              <a:ext uri="{FF2B5EF4-FFF2-40B4-BE49-F238E27FC236}">
                <a16:creationId xmlns:a16="http://schemas.microsoft.com/office/drawing/2014/main" id="{A9575A86-7EC7-42C5-9873-AF64E0677FF7}"/>
              </a:ext>
            </a:extLst>
          </p:cNvPr>
          <p:cNvSpPr txBox="1"/>
          <p:nvPr/>
        </p:nvSpPr>
        <p:spPr>
          <a:xfrm>
            <a:off x="6604562" y="2443047"/>
            <a:ext cx="25394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Bibliographic</a:t>
            </a:r>
            <a:r>
              <a:rPr lang="es-ES" sz="1400" b="1" dirty="0"/>
              <a:t> </a:t>
            </a:r>
            <a:r>
              <a:rPr lang="es-ES" sz="1400" b="1" dirty="0" err="1"/>
              <a:t>Information</a:t>
            </a:r>
            <a:r>
              <a:rPr lang="es-ES" sz="1400" b="1" dirty="0"/>
              <a:t> and </a:t>
            </a:r>
            <a:r>
              <a:rPr lang="es-ES" sz="1400" b="1" dirty="0" err="1"/>
              <a:t>Loans</a:t>
            </a:r>
            <a:r>
              <a:rPr lang="es-ES" sz="1400" b="1" dirty="0"/>
              <a:t> </a:t>
            </a:r>
            <a:r>
              <a:rPr lang="es-ES" sz="1400" b="1" dirty="0" err="1"/>
              <a:t>Desk</a:t>
            </a:r>
            <a:endParaRPr lang="es-ES" sz="1400" b="1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22D7078F-246B-4FD9-975F-CE42737851F0}"/>
              </a:ext>
            </a:extLst>
          </p:cNvPr>
          <p:cNvSpPr txBox="1"/>
          <p:nvPr/>
        </p:nvSpPr>
        <p:spPr>
          <a:xfrm>
            <a:off x="6604562" y="3011317"/>
            <a:ext cx="2539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Monographs</a:t>
            </a:r>
            <a:endParaRPr lang="es-ES" sz="1400" b="1" dirty="0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BFA0619A-4AC3-454D-9329-2C26017193AD}"/>
              </a:ext>
            </a:extLst>
          </p:cNvPr>
          <p:cNvSpPr txBox="1"/>
          <p:nvPr/>
        </p:nvSpPr>
        <p:spPr>
          <a:xfrm>
            <a:off x="6604562" y="3446483"/>
            <a:ext cx="2539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Newspaper</a:t>
            </a:r>
            <a:r>
              <a:rPr lang="es-ES" sz="1400" b="1" dirty="0"/>
              <a:t> archive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FD6ED742-EF64-4B74-AAE1-16CBF326F1ED}"/>
              </a:ext>
            </a:extLst>
          </p:cNvPr>
          <p:cNvSpPr txBox="1"/>
          <p:nvPr/>
        </p:nvSpPr>
        <p:spPr>
          <a:xfrm>
            <a:off x="6604562" y="3909551"/>
            <a:ext cx="25394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Historical</a:t>
            </a:r>
            <a:r>
              <a:rPr lang="es-ES" sz="1400" b="1" dirty="0"/>
              <a:t> </a:t>
            </a:r>
            <a:r>
              <a:rPr lang="es-ES" sz="1400" b="1" dirty="0" err="1"/>
              <a:t>collection</a:t>
            </a:r>
            <a:endParaRPr lang="es-ES" sz="1400" b="1" dirty="0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C53F60EE-6DC2-4EE6-AC99-386833CBCF49}"/>
              </a:ext>
            </a:extLst>
          </p:cNvPr>
          <p:cNvSpPr txBox="1"/>
          <p:nvPr/>
        </p:nvSpPr>
        <p:spPr>
          <a:xfrm>
            <a:off x="6604562" y="4322970"/>
            <a:ext cx="1498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Workrooms</a:t>
            </a:r>
            <a:endParaRPr lang="es-ES" sz="1400" b="1" dirty="0"/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2916C751-6CEC-48D7-8A80-625ED79AB522}"/>
              </a:ext>
            </a:extLst>
          </p:cNvPr>
          <p:cNvSpPr txBox="1"/>
          <p:nvPr/>
        </p:nvSpPr>
        <p:spPr>
          <a:xfrm>
            <a:off x="2996725" y="3459167"/>
            <a:ext cx="11553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/>
              <a:t>ENTRANCE</a:t>
            </a: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559927E4-FCB0-411A-A8BE-4707BFFCBAB2}"/>
              </a:ext>
            </a:extLst>
          </p:cNvPr>
          <p:cNvSpPr txBox="1"/>
          <p:nvPr/>
        </p:nvSpPr>
        <p:spPr>
          <a:xfrm>
            <a:off x="4040150" y="6224948"/>
            <a:ext cx="45346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563C1"/>
                </a:solidFill>
              </a:rPr>
              <a:t>Fine </a:t>
            </a:r>
            <a:r>
              <a:rPr lang="es-ES" sz="2000" b="1" dirty="0" err="1">
                <a:solidFill>
                  <a:srgbClr val="0563C1"/>
                </a:solidFill>
              </a:rPr>
              <a:t>Arts</a:t>
            </a:r>
            <a:r>
              <a:rPr lang="es-ES" sz="2000" b="1" dirty="0">
                <a:solidFill>
                  <a:srgbClr val="0563C1"/>
                </a:solidFill>
              </a:rPr>
              <a:t> CRAI Library </a:t>
            </a:r>
            <a:r>
              <a:rPr lang="es-ES" sz="2000" b="1" dirty="0" err="1">
                <a:solidFill>
                  <a:srgbClr val="0563C1"/>
                </a:solidFill>
              </a:rPr>
              <a:t>map</a:t>
            </a:r>
            <a:endParaRPr lang="es-ES" sz="2000" b="1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053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131F2-18B2-4A5A-B054-06EC8A409A99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2" descr="Students talking on a table with a compute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521554" y="1745988"/>
            <a:ext cx="8093612" cy="4610363"/>
            <a:chOff x="123747" y="1978877"/>
            <a:chExt cx="8751312" cy="4899928"/>
          </a:xfrm>
        </p:grpSpPr>
        <p:sp>
          <p:nvSpPr>
            <p:cNvPr id="16" name="Rectangle 15"/>
            <p:cNvSpPr/>
            <p:nvPr/>
          </p:nvSpPr>
          <p:spPr>
            <a:xfrm>
              <a:off x="4028015" y="1978877"/>
              <a:ext cx="4847044" cy="489992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96046" y="2636519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941" y="2744832"/>
              <a:ext cx="508972" cy="50897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7103560" y="2632280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44355" y="4059120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QuadreDeText 17"/>
            <p:cNvSpPr txBox="1"/>
            <p:nvPr/>
          </p:nvSpPr>
          <p:spPr>
            <a:xfrm>
              <a:off x="4955990" y="3395915"/>
              <a:ext cx="1552816" cy="42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altLang="ca-ES" sz="1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Computer </a:t>
              </a:r>
              <a:r>
                <a:rPr lang="ca-ES" altLang="ca-ES" sz="10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room</a:t>
              </a:r>
              <a:r>
                <a:rPr lang="ca-ES" altLang="ca-ES" sz="1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ca-ES" altLang="ca-ES" sz="10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with</a:t>
              </a:r>
              <a:r>
                <a:rPr lang="ca-ES" altLang="ca-ES" sz="10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computers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587" y="2760145"/>
              <a:ext cx="493659" cy="493659"/>
            </a:xfrm>
            <a:prstGeom prst="rect">
              <a:avLst/>
            </a:prstGeom>
          </p:spPr>
        </p:pic>
        <p:sp>
          <p:nvSpPr>
            <p:cNvPr id="24" name="QuadreDeText 23"/>
            <p:cNvSpPr txBox="1"/>
            <p:nvPr/>
          </p:nvSpPr>
          <p:spPr>
            <a:xfrm>
              <a:off x="6654496" y="3444820"/>
              <a:ext cx="1718833" cy="26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computers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46" y="4131960"/>
              <a:ext cx="569015" cy="569015"/>
            </a:xfrm>
            <a:prstGeom prst="rect">
              <a:avLst/>
            </a:prstGeom>
          </p:spPr>
        </p:pic>
        <p:sp>
          <p:nvSpPr>
            <p:cNvPr id="25" name="QuadreDeText 24"/>
            <p:cNvSpPr txBox="1"/>
            <p:nvPr/>
          </p:nvSpPr>
          <p:spPr>
            <a:xfrm>
              <a:off x="4865445" y="4839791"/>
              <a:ext cx="1693075" cy="42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laptop</a:t>
              </a:r>
              <a:r>
                <a:rPr kumimoji="0" lang="ca-ES" altLang="ca-ES" sz="10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for </a:t>
              </a:r>
              <a:r>
                <a:rPr kumimoji="0" lang="ca-ES" altLang="ca-ES" sz="1000" b="0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loan</a:t>
              </a:r>
              <a:r>
                <a:rPr kumimoji="0" lang="ca-ES" altLang="ca-ES" sz="10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 </a:t>
              </a:r>
              <a:r>
                <a:rPr kumimoji="0" lang="ca-ES" altLang="ca-ES" sz="1000" b="0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kumimoji="0" lang="ca-ES" altLang="ca-ES" sz="10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ca-ES" altLang="ca-ES" sz="1000" b="0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Library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QuadreDeText 36"/>
            <p:cNvSpPr txBox="1"/>
            <p:nvPr/>
          </p:nvSpPr>
          <p:spPr>
            <a:xfrm>
              <a:off x="1011123" y="5063311"/>
              <a:ext cx="1334714" cy="58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Hemeroteca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525 títols de revistes vives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177785" y="406110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Imatg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771" y="4106541"/>
              <a:ext cx="588571" cy="588571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23747" y="1986548"/>
              <a:ext cx="3800155" cy="2257362"/>
            </a:xfrm>
            <a:prstGeom prst="rect">
              <a:avLst/>
            </a:prstGeom>
            <a:solidFill>
              <a:srgbClr val="82C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807489" y="2180348"/>
              <a:ext cx="720000" cy="6962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669652" y="214905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QuadreDeText 51"/>
            <p:cNvSpPr txBox="1"/>
            <p:nvPr/>
          </p:nvSpPr>
          <p:spPr>
            <a:xfrm>
              <a:off x="346460" y="2917769"/>
              <a:ext cx="2391278" cy="26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222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reading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points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QuadreDeText 52"/>
            <p:cNvSpPr txBox="1"/>
            <p:nvPr/>
          </p:nvSpPr>
          <p:spPr>
            <a:xfrm>
              <a:off x="2028203" y="2902844"/>
              <a:ext cx="1980860" cy="26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workrooms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5" name="Imatg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13" y="2227220"/>
              <a:ext cx="540000" cy="540000"/>
            </a:xfrm>
            <a:prstGeom prst="rect">
              <a:avLst/>
            </a:prstGeom>
          </p:spPr>
        </p:pic>
        <p:pic>
          <p:nvPicPr>
            <p:cNvPr id="56" name="Imatg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311" y="2158010"/>
              <a:ext cx="654686" cy="654685"/>
            </a:xfrm>
            <a:prstGeom prst="rect">
              <a:avLst/>
            </a:prstGeom>
          </p:spPr>
        </p:pic>
        <p:sp>
          <p:nvSpPr>
            <p:cNvPr id="54" name="QuadreDeText 53"/>
            <p:cNvSpPr txBox="1"/>
            <p:nvPr/>
          </p:nvSpPr>
          <p:spPr>
            <a:xfrm>
              <a:off x="6686351" y="4834447"/>
              <a:ext cx="1693075" cy="42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-Fi </a:t>
              </a:r>
              <a:r>
                <a:rPr lang="ca-ES" altLang="ca-ES" sz="10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Eduroam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zone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6E2C188-587F-904B-A4C6-CFBD3543BE3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2C38F5B-9E59-244E-9B3F-62D5CB1A9635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Imagen 3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AAC6965-C5FC-CF45-90BC-106334B3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36" name="Imagen 3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5EA7497F-D615-224B-9777-65945B41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38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Equipment</a:t>
            </a: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40" name="QuadreDeText 53">
            <a:extLst>
              <a:ext uri="{FF2B5EF4-FFF2-40B4-BE49-F238E27FC236}">
                <a16:creationId xmlns:a16="http://schemas.microsoft.com/office/drawing/2014/main" id="{C626AEB9-F34E-41F3-A248-EA5794798AC7}"/>
              </a:ext>
            </a:extLst>
          </p:cNvPr>
          <p:cNvSpPr txBox="1"/>
          <p:nvPr/>
        </p:nvSpPr>
        <p:spPr>
          <a:xfrm>
            <a:off x="6624440" y="5741321"/>
            <a:ext cx="1565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</a:t>
            </a:r>
            <a:r>
              <a:rPr lang="ca-ES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playback </a:t>
            </a:r>
            <a:r>
              <a:rPr lang="ca-ES" sz="1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QuadreDeText 53">
            <a:extLst>
              <a:ext uri="{FF2B5EF4-FFF2-40B4-BE49-F238E27FC236}">
                <a16:creationId xmlns:a16="http://schemas.microsoft.com/office/drawing/2014/main" id="{2AC45ACF-21D3-41FD-9CD3-9BA7F5C24BBB}"/>
              </a:ext>
            </a:extLst>
          </p:cNvPr>
          <p:cNvSpPr txBox="1"/>
          <p:nvPr/>
        </p:nvSpPr>
        <p:spPr>
          <a:xfrm>
            <a:off x="4893098" y="5748204"/>
            <a:ext cx="1565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CC724BBB-50B5-4FB4-9345-B622E5691481}"/>
              </a:ext>
            </a:extLst>
          </p:cNvPr>
          <p:cNvSpPr/>
          <p:nvPr/>
        </p:nvSpPr>
        <p:spPr>
          <a:xfrm>
            <a:off x="5331368" y="4974300"/>
            <a:ext cx="704705" cy="70335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uz de mesa - Iconos gratis de">
            <a:extLst>
              <a:ext uri="{FF2B5EF4-FFF2-40B4-BE49-F238E27FC236}">
                <a16:creationId xmlns:a16="http://schemas.microsoft.com/office/drawing/2014/main" id="{B4AD2D83-387A-4343-A40C-DDB59682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78" y="5092779"/>
            <a:ext cx="406196" cy="3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B16C638A-9F31-4156-8C3C-AAA7BBD9EDD6}"/>
              </a:ext>
            </a:extLst>
          </p:cNvPr>
          <p:cNvSpPr/>
          <p:nvPr/>
        </p:nvSpPr>
        <p:spPr>
          <a:xfrm>
            <a:off x="7029154" y="4974300"/>
            <a:ext cx="704705" cy="70335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Cámara Fotográfica Aislado Icono De Ilustración Vectorial De Diseño  Ilustraciones Vectoriales, Clip Art Vectorizado Libre De Derechos. Image  65618578.">
            <a:extLst>
              <a:ext uri="{FF2B5EF4-FFF2-40B4-BE49-F238E27FC236}">
                <a16:creationId xmlns:a16="http://schemas.microsoft.com/office/drawing/2014/main" id="{2FA3D586-EB63-4CF8-83DA-5E43EFCB3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b="15043"/>
          <a:stretch/>
        </p:blipFill>
        <p:spPr bwMode="auto">
          <a:xfrm>
            <a:off x="7129302" y="5158980"/>
            <a:ext cx="519130" cy="3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27">
            <a:extLst>
              <a:ext uri="{FF2B5EF4-FFF2-40B4-BE49-F238E27FC236}">
                <a16:creationId xmlns:a16="http://schemas.microsoft.com/office/drawing/2014/main" id="{89E0AEA2-7E44-464C-B279-464CA4FF8C76}"/>
              </a:ext>
            </a:extLst>
          </p:cNvPr>
          <p:cNvSpPr/>
          <p:nvPr/>
        </p:nvSpPr>
        <p:spPr>
          <a:xfrm>
            <a:off x="528834" y="3977401"/>
            <a:ext cx="3517312" cy="2378949"/>
          </a:xfrm>
          <a:prstGeom prst="rect">
            <a:avLst/>
          </a:prstGeom>
          <a:solidFill>
            <a:srgbClr val="059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82E6958-6407-4395-94DB-FFF15963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r="4617" b="6441"/>
          <a:stretch>
            <a:fillRect/>
          </a:stretch>
        </p:blipFill>
        <p:spPr bwMode="auto">
          <a:xfrm>
            <a:off x="757894" y="4247674"/>
            <a:ext cx="1665679" cy="174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2" name="QuadreDeText 53">
            <a:extLst>
              <a:ext uri="{FF2B5EF4-FFF2-40B4-BE49-F238E27FC236}">
                <a16:creationId xmlns:a16="http://schemas.microsoft.com/office/drawing/2014/main" id="{3EFFF90C-0984-4D6F-A5B9-A2C10E5F7DC0}"/>
              </a:ext>
            </a:extLst>
          </p:cNvPr>
          <p:cNvSpPr txBox="1"/>
          <p:nvPr/>
        </p:nvSpPr>
        <p:spPr>
          <a:xfrm>
            <a:off x="2423006" y="4895205"/>
            <a:ext cx="1378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lockers</a:t>
            </a: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scooters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Oval 48">
            <a:extLst>
              <a:ext uri="{FF2B5EF4-FFF2-40B4-BE49-F238E27FC236}">
                <a16:creationId xmlns:a16="http://schemas.microsoft.com/office/drawing/2014/main" id="{44E01EEF-3645-469A-B066-944DEC3CF85E}"/>
              </a:ext>
            </a:extLst>
          </p:cNvPr>
          <p:cNvSpPr/>
          <p:nvPr/>
        </p:nvSpPr>
        <p:spPr>
          <a:xfrm>
            <a:off x="1124833" y="2998823"/>
            <a:ext cx="665889" cy="655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Enchufe - Iconos gratis de herramientas y utensilios">
            <a:extLst>
              <a:ext uri="{FF2B5EF4-FFF2-40B4-BE49-F238E27FC236}">
                <a16:creationId xmlns:a16="http://schemas.microsoft.com/office/drawing/2014/main" id="{558EA9C1-C60B-47D6-BDA5-B10E4DF9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24" y="3076714"/>
            <a:ext cx="483944" cy="48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QuadreDeText 51">
            <a:extLst>
              <a:ext uri="{FF2B5EF4-FFF2-40B4-BE49-F238E27FC236}">
                <a16:creationId xmlns:a16="http://schemas.microsoft.com/office/drawing/2014/main" id="{32F7F8B9-AF1F-4CEF-8301-021640E29779}"/>
              </a:ext>
            </a:extLst>
          </p:cNvPr>
          <p:cNvSpPr txBox="1"/>
          <p:nvPr/>
        </p:nvSpPr>
        <p:spPr>
          <a:xfrm>
            <a:off x="1047527" y="3635186"/>
            <a:ext cx="87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plugs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057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_Disseny personalitzat 2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9999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BCEA1CDEAFBF4881887D824BAAC827" ma:contentTypeVersion="11" ma:contentTypeDescription="Crear nuevo documento." ma:contentTypeScope="" ma:versionID="3a1c10cb83345e7875c12f4f78626b8b">
  <xsd:schema xmlns:xsd="http://www.w3.org/2001/XMLSchema" xmlns:xs="http://www.w3.org/2001/XMLSchema" xmlns:p="http://schemas.microsoft.com/office/2006/metadata/properties" xmlns:ns3="446c1c17-8417-46f3-bf95-4b2f681aeb85" xmlns:ns4="07822e23-be87-4e17-a31c-3ebaefffe8db" targetNamespace="http://schemas.microsoft.com/office/2006/metadata/properties" ma:root="true" ma:fieldsID="01c1e9dee61f895196cd0ab1c05505ef" ns3:_="" ns4:_="">
    <xsd:import namespace="446c1c17-8417-46f3-bf95-4b2f681aeb85"/>
    <xsd:import namespace="07822e23-be87-4e17-a31c-3ebaefffe8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c1c17-8417-46f3-bf95-4b2f681ae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22e23-be87-4e17-a31c-3ebaefffe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6c1c17-8417-46f3-bf95-4b2f681aeb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4689F-CE5B-480D-B2C0-818BB7AE1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c1c17-8417-46f3-bf95-4b2f681aeb85"/>
    <ds:schemaRef ds:uri="07822e23-be87-4e17-a31c-3ebaefffe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AA57EF-5143-4B45-B203-CBD66A8104E4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7822e23-be87-4e17-a31c-3ebaefffe8db"/>
    <ds:schemaRef ds:uri="446c1c17-8417-46f3-bf95-4b2f681aeb85"/>
  </ds:schemaRefs>
</ds:datastoreItem>
</file>

<file path=customXml/itemProps3.xml><?xml version="1.0" encoding="utf-8"?>
<ds:datastoreItem xmlns:ds="http://schemas.openxmlformats.org/officeDocument/2006/customXml" ds:itemID="{0167E877-9243-40EC-92EA-C191C1B499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4166</TotalTime>
  <Words>4129</Words>
  <Application>Microsoft Office PowerPoint</Application>
  <PresentationFormat>Presentación en pantalla (4:3)</PresentationFormat>
  <Paragraphs>562</Paragraphs>
  <Slides>44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Verdana</vt:lpstr>
      <vt:lpstr>Wingdings</vt:lpstr>
      <vt:lpstr>Tema de Office</vt:lpstr>
      <vt:lpstr>Presentación de PowerPoint</vt:lpstr>
      <vt:lpstr>What will we be talking about?</vt:lpstr>
      <vt:lpstr>Presentación de PowerPoint</vt:lpstr>
      <vt:lpstr>Presentación de PowerPoint</vt:lpstr>
      <vt:lpstr>Presentación de PowerPoint</vt:lpstr>
      <vt:lpstr>Get started in the CRAI https://crai.ub.edu/en/about-crai/get-started-in-the-crai </vt:lpstr>
      <vt:lpstr>Where are we?</vt:lpstr>
      <vt:lpstr>Library map</vt:lpstr>
      <vt:lpstr>Presentación de PowerPoint</vt:lpstr>
      <vt:lpstr>Presentación de PowerPoint</vt:lpstr>
      <vt:lpstr>The collection (I): books, journals, etc.</vt:lpstr>
      <vt:lpstr>Presentación de PowerPoint</vt:lpstr>
      <vt:lpstr>Searching for information  From the CRAI UB it’s possible looking for different resources, some of them: </vt:lpstr>
      <vt:lpstr>Cercabib. Two ways to access  Access from the CRAI website https://crai.ub.edu/en    </vt:lpstr>
      <vt:lpstr>Cercabib  Access from the Cercabib website https://cercabib.ub.edu/discovery/search?vid=34CSUC_UB:VU1&amp;lang=en  </vt:lpstr>
      <vt:lpstr>Cercabib: quick search </vt:lpstr>
      <vt:lpstr>Presentación de PowerPoint</vt:lpstr>
      <vt:lpstr>Presentación de PowerPoint</vt:lpstr>
      <vt:lpstr>Presentación de PowerPoint</vt:lpstr>
      <vt:lpstr>How to borrow books? UB card</vt:lpstr>
      <vt:lpstr>Loans service (I)</vt:lpstr>
      <vt:lpstr>Presentación de PowerPoint</vt:lpstr>
      <vt:lpstr>Presentación de PowerPoint</vt:lpstr>
      <vt:lpstr>Loan from other UB libraries</vt:lpstr>
      <vt:lpstr>Using study room loans https://crai.ub.edu/en/crai-services/loans/ub-equipment  </vt:lpstr>
      <vt:lpstr>What do I have on loan? My account      </vt:lpstr>
      <vt:lpstr>Library consortium loans (PUC) https://crai.ub.edu/en/crai-services/loans/loans-puc </vt:lpstr>
      <vt:lpstr>PUC online https://crai.ub.edu/en/crai-services/loans/loans-puc</vt:lpstr>
      <vt:lpstr>PUC loan conditions</vt:lpstr>
      <vt:lpstr>Interlibrary loans https://crai.ub.edu/en/crai-services/loans/inter-library-loans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SAU, User Support Service https://crai.ub.edu/en/crai-services/sau</vt:lpstr>
      <vt:lpstr>User training https://crai.ub.edu/en/crai-services/user-training </vt:lpstr>
      <vt:lpstr>Collections https://crai.ub.edu/en/about-crai/libraries  </vt:lpstr>
      <vt:lpstr>Wi-Fi and access to Faculty computers</vt:lpstr>
      <vt:lpstr>Follow us on social networks! https://crai.ub.edu/ca/coneix-el-crai/difusio-marqueting/blogs-i-xarxes-socials (in Catalan)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the Fine Arts Library. Course 2023-24</dc:title>
  <dc:creator>Fine Arts CRAI Library</dc:creator>
  <cp:keywords>Get to know, User training, CRAI, University of Barcelona, library, fine arts, conservation, restoration, design</cp:keywords>
  <cp:lastModifiedBy>Ximena Valeria Paczy Taran</cp:lastModifiedBy>
  <cp:revision>266</cp:revision>
  <cp:lastPrinted>2021-10-12T14:24:32Z</cp:lastPrinted>
  <dcterms:created xsi:type="dcterms:W3CDTF">2018-05-24T13:23:12Z</dcterms:created>
  <dcterms:modified xsi:type="dcterms:W3CDTF">2023-08-02T07:55:16Z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0x010100A1BCEA1CDEAFBF4881887D824BAAC827</vt:lpwstr>
  </property>
</Properties>
</file>