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0" r:id="rId27"/>
    <p:sldId id="289" r:id="rId28"/>
    <p:sldId id="286" r:id="rId29"/>
    <p:sldId id="292" r:id="rId30"/>
    <p:sldId id="291" r:id="rId31"/>
    <p:sldId id="287" r:id="rId32"/>
    <p:sldId id="288" r:id="rId33"/>
    <p:sldId id="293" r:id="rId34"/>
    <p:sldId id="264" r:id="rId3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DA03D-608C-41DB-912D-4D8BE706AB00}" v="14" dt="2022-03-18T14:23:05.353"/>
    <p1510:client id="{3889236D-F0A1-7CA8-7E63-C31FB738857B}" v="89" dt="2022-03-18T11:46:56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98" d="100"/>
          <a:sy n="98" d="100"/>
        </p:scale>
        <p:origin x="25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37449-31B2-4907-803D-1320768D3F5C}" type="datetimeFigureOut">
              <a:rPr lang="es-ES" smtClean="0"/>
              <a:t>21/03/2022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CAF1E-044E-4E53-A154-EE862F4B1F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07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21/3/2022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540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513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7430255" y="6356350"/>
            <a:ext cx="1483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Back to summary </a:t>
            </a:r>
            <a:endParaRPr lang="en-US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a-E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F42517-B0F0-4BD2-AC96-D6CFBAE14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7546" y="6283302"/>
            <a:ext cx="527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Resources and Tools to elaborate the Final Project – 2021-2022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7430255" y="6356350"/>
            <a:ext cx="1483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latin typeface="Verdana" panose="020B0604030504040204" pitchFamily="34" charset="0"/>
                <a:ea typeface="Verdana" panose="020B0604030504040204" pitchFamily="34" charset="0"/>
                <a:hlinkClick r:id="rId3" action="ppaction://hlinksldjump"/>
              </a:rPr>
              <a:t>Back to summary </a:t>
            </a:r>
            <a:endParaRPr lang="en-US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a-E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F478FB-CB6D-4428-9535-4C264043F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7546" y="6283302"/>
            <a:ext cx="527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Resources and Tools to elaborate the Final Project – 2021-2022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7546" y="6283302"/>
            <a:ext cx="5279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Resources and Tools to elaborate the Final Project – 2021-2022</a:t>
            </a:r>
            <a:endParaRPr lang="ca-ES" dirty="0"/>
          </a:p>
        </p:txBody>
      </p:sp>
      <p:pic>
        <p:nvPicPr>
          <p:cNvPr id="7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7430255" y="6356350"/>
            <a:ext cx="1483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ctr" defTabSz="9144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latin typeface="Verdana" panose="020B0604030504040204" pitchFamily="34" charset="0"/>
                <a:ea typeface="Verdana" panose="020B0604030504040204" pitchFamily="34" charset="0"/>
                <a:hlinkClick r:id="rId5" action="ppaction://hlinksldjump"/>
              </a:rPr>
              <a:t>Back to summary </a:t>
            </a:r>
            <a:endParaRPr lang="en-US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ocabularis.crai.ub.edu/en/thub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ercabib.ub.ed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ercabib.ub.edu/discovery/search?vid=34CSUC_UB:VU1&amp;lang=en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pestopenaccessinitiative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ivecommons.org/licenses/?lang=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iposit.ub.edu/dspace/?locale=en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holar.google.es/schhp?hl=en&amp;as_sdt=0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redib.org/?lng=en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ialnet.unirioja.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22.xml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24.xml"/><Relationship Id="rId15" Type="http://schemas.openxmlformats.org/officeDocument/2006/relationships/slide" Target="slide30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es.csic.es/en-x-simple" TargetMode="External"/><Relationship Id="rId2" Type="http://schemas.openxmlformats.org/officeDocument/2006/relationships/hyperlink" Target="https://cercabib.ub.edu/discovery/fulldisplay?vid=34CSUC_UB:VU1&amp;search_scope=MyInst_and_CI&amp;tab=Everything&amp;docid=alma991009378909706708&amp;lang=en&amp;context=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en/crai-services/writing-academic-papers/plagiarism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learn/index.aspx" TargetMode="External"/><Relationship Id="rId2" Type="http://schemas.openxmlformats.org/officeDocument/2006/relationships/hyperlink" Target="http://www.mla.org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rai.ub.edu/ca/que-ofereix-el-crai/citacions-bibliografiques/mendele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crai.ub.edu/en/crai-services/citations-reference/bibliography-tool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coneix-el-crai/biblioteques/biblioteca-economia-empresa/exposicio-virtual-i-ara-qu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://bit.ly/2sO5WC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87779" y="2701251"/>
            <a:ext cx="6298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Resources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and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Tools to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elaborate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the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Bachelor's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Degree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Final Project</a:t>
            </a:r>
            <a:endParaRPr lang="es-ES" sz="2400" b="1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Faculty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of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Economics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and</a:t>
            </a:r>
            <a:r>
              <a:rPr lang="ca-ES" sz="2400" b="1" dirty="0">
                <a:solidFill>
                  <a:schemeClr val="bg1"/>
                </a:solidFill>
                <a:latin typeface="Verdana"/>
                <a:ea typeface="Verdana"/>
                <a:cs typeface="Arial"/>
              </a:rPr>
              <a:t> Business </a:t>
            </a:r>
            <a:r>
              <a:rPr lang="ca-ES" sz="2400" b="1" dirty="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Studies</a:t>
            </a:r>
            <a:endParaRPr lang="es-ES" sz="2400" b="1" dirty="0">
              <a:solidFill>
                <a:schemeClr val="bg1"/>
              </a:solidFill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6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2400" b="1" strike="noStrike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CRAI</a:t>
            </a:r>
            <a:r>
              <a:rPr lang="ca-ES" sz="2400" b="1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</a:t>
            </a:r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resources</a:t>
            </a:r>
            <a:endParaRPr lang="ca-ES" sz="24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281875" y="5504593"/>
            <a:ext cx="464688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es-ES" sz="1400" spc="-1" dirty="0">
                <a:latin typeface="Verdana"/>
                <a:ea typeface="+mn-lt"/>
                <a:cs typeface="+mn-lt"/>
                <a:hlinkClick r:id="rId2"/>
              </a:rPr>
              <a:t>https://vocabularis.crai.ub.edu/en/thub</a:t>
            </a:r>
            <a:r>
              <a:rPr lang="es-ES" sz="1400" spc="-1" dirty="0">
                <a:latin typeface="Verdana"/>
                <a:ea typeface="+mn-lt"/>
                <a:cs typeface="+mn-lt"/>
              </a:rPr>
              <a:t> </a:t>
            </a:r>
            <a:endParaRPr lang="ca-ES">
              <a:ea typeface="+mn-lt"/>
              <a:cs typeface="+mn-lt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2810802" y="1936800"/>
            <a:ext cx="352872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TESAURUS</a:t>
            </a:r>
          </a:p>
        </p:txBody>
      </p:sp>
      <p:pic>
        <p:nvPicPr>
          <p:cNvPr id="5" name="Imatge 7">
            <a:extLst>
              <a:ext uri="{FF2B5EF4-FFF2-40B4-BE49-F238E27FC236}">
                <a16:creationId xmlns:a16="http://schemas.microsoft.com/office/drawing/2014/main" id="{BB45D8E7-A4C7-4FCC-AF1C-ECB018562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1" y="2791901"/>
            <a:ext cx="8333419" cy="21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6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2400" b="1" strike="noStrike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CRAI</a:t>
            </a:r>
            <a:r>
              <a:rPr lang="ca-ES" sz="2400" b="1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</a:t>
            </a:r>
            <a:r>
              <a:rPr lang="ca-ES" sz="2400" b="1" spc="-1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resources</a:t>
            </a:r>
            <a:endParaRPr lang="ca-ES" sz="2400" b="0" strike="noStrike" spc="-1" err="1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3341163" y="5625229"/>
            <a:ext cx="240499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/>
            <a:r>
              <a:rPr lang="es-ES" sz="1400" spc="-1" dirty="0">
                <a:latin typeface="Verdana"/>
                <a:ea typeface="+mn-lt"/>
                <a:cs typeface="+mn-lt"/>
                <a:hlinkClick r:id="rId2" tooltip="https://cercabib.ub.edu"/>
              </a:rPr>
              <a:t>https://cercabib.ub.edu/</a:t>
            </a:r>
            <a:endParaRPr lang="es-ES" sz="1400" spc="-1" dirty="0">
              <a:latin typeface="Verdana"/>
              <a:ea typeface="+mn-lt"/>
              <a:cs typeface="+mn-lt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2810802" y="1936800"/>
            <a:ext cx="352872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</a:p>
        </p:txBody>
      </p:sp>
      <p:pic>
        <p:nvPicPr>
          <p:cNvPr id="6" name="Imatge 7" descr="Imatge que conté text&#10;&#10;Descripció generada automàticament">
            <a:extLst>
              <a:ext uri="{FF2B5EF4-FFF2-40B4-BE49-F238E27FC236}">
                <a16:creationId xmlns:a16="http://schemas.microsoft.com/office/drawing/2014/main" id="{AF8A07E8-DD0F-4E74-AB21-4D3CA3792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1" y="2982268"/>
            <a:ext cx="8323435" cy="19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6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2400" b="1" strike="noStrike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CRAI</a:t>
            </a:r>
            <a:r>
              <a:rPr lang="ca-ES" sz="2400" b="1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</a:t>
            </a:r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resources</a:t>
            </a:r>
            <a:endParaRPr lang="ca-ES" sz="24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2810802" y="1947240"/>
            <a:ext cx="352872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CCUC/PUC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372664" y="5887402"/>
            <a:ext cx="2404995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https://cercabib.ub.edu/</a:t>
            </a:r>
            <a:endParaRPr lang="ca-ES" sz="1400" b="0" strike="noStrike" spc="-1" dirty="0">
              <a:latin typeface="Arial"/>
            </a:endParaRPr>
          </a:p>
        </p:txBody>
      </p:sp>
      <p:pic>
        <p:nvPicPr>
          <p:cNvPr id="11" name="Imatge 11" descr="Imatge que conté text&#10;&#10;Descripció generada automàticament">
            <a:extLst>
              <a:ext uri="{FF2B5EF4-FFF2-40B4-BE49-F238E27FC236}">
                <a16:creationId xmlns:a16="http://schemas.microsoft.com/office/drawing/2014/main" id="{538BD438-4FB7-402B-8E2A-05DAFE8EB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8" y="2842075"/>
            <a:ext cx="7934116" cy="24815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2DFFC7-8E25-45FE-97A4-A91F44F036AA}"/>
              </a:ext>
            </a:extLst>
          </p:cNvPr>
          <p:cNvSpPr/>
          <p:nvPr/>
        </p:nvSpPr>
        <p:spPr>
          <a:xfrm>
            <a:off x="5462440" y="4838533"/>
            <a:ext cx="648865" cy="259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3" name="Connector de fletxa recta 12">
            <a:extLst>
              <a:ext uri="{FF2B5EF4-FFF2-40B4-BE49-F238E27FC236}">
                <a16:creationId xmlns:a16="http://schemas.microsoft.com/office/drawing/2014/main" id="{A6DE61DC-3427-46A6-B4F9-7CC8710AA289}"/>
              </a:ext>
            </a:extLst>
          </p:cNvPr>
          <p:cNvCxnSpPr/>
          <p:nvPr/>
        </p:nvCxnSpPr>
        <p:spPr>
          <a:xfrm flipH="1">
            <a:off x="6207136" y="4638880"/>
            <a:ext cx="792614" cy="3453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2"/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latin typeface="Verdana"/>
                <a:ea typeface="Verdana"/>
                <a:cs typeface="Verdana" panose="020B0604030504040204" pitchFamily="34" charset="0"/>
              </a:rPr>
              <a:t>Open </a:t>
            </a:r>
            <a:r>
              <a:rPr lang="ca-ES" altLang="es-ES" sz="2400" b="1" dirty="0" err="1">
                <a:latin typeface="Verdana"/>
                <a:ea typeface="Verdana"/>
                <a:cs typeface="Verdana" panose="020B0604030504040204" pitchFamily="34" charset="0"/>
              </a:rPr>
              <a:t>access</a:t>
            </a:r>
            <a:endParaRPr lang="ca-ES" alt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http://www.ub.edu/web/ub/galeries/imatges/noticies/2012/03/logo-acces-o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8" y="200647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363" y="2006475"/>
            <a:ext cx="3600450" cy="360045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QuadreDeText 3"/>
          <p:cNvSpPr txBox="1">
            <a:spLocks noChangeArrowheads="1"/>
          </p:cNvSpPr>
          <p:nvPr/>
        </p:nvSpPr>
        <p:spPr bwMode="auto">
          <a:xfrm>
            <a:off x="5031825" y="2244525"/>
            <a:ext cx="3311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sz="1600">
                <a:latin typeface="Calibri"/>
                <a:cs typeface="Calibri"/>
              </a:rPr>
              <a:t>... </a:t>
            </a:r>
            <a:r>
              <a:rPr lang="es-ES" sz="1600" err="1">
                <a:latin typeface="Calibri"/>
                <a:cs typeface="Calibri"/>
              </a:rPr>
              <a:t>we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understand</a:t>
            </a:r>
            <a:r>
              <a:rPr lang="es-ES" sz="1600">
                <a:latin typeface="Calibri"/>
                <a:cs typeface="Calibri"/>
              </a:rPr>
              <a:t> open </a:t>
            </a:r>
            <a:r>
              <a:rPr lang="es-ES" sz="1600" err="1">
                <a:latin typeface="Calibri"/>
                <a:cs typeface="Calibri"/>
              </a:rPr>
              <a:t>access</a:t>
            </a:r>
            <a:r>
              <a:rPr lang="es-ES" sz="1600">
                <a:latin typeface="Calibri"/>
                <a:cs typeface="Calibri"/>
              </a:rPr>
              <a:t> as </a:t>
            </a:r>
            <a:r>
              <a:rPr lang="es-ES" sz="1600" err="1">
                <a:latin typeface="Calibri"/>
                <a:cs typeface="Calibri"/>
              </a:rPr>
              <a:t>the</a:t>
            </a:r>
            <a:r>
              <a:rPr lang="es-ES" sz="1600">
                <a:latin typeface="Calibri"/>
                <a:cs typeface="Calibri"/>
              </a:rPr>
              <a:t> free </a:t>
            </a:r>
            <a:r>
              <a:rPr lang="es-ES" sz="1600" err="1">
                <a:latin typeface="Calibri"/>
                <a:cs typeface="Calibri"/>
              </a:rPr>
              <a:t>availability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on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the</a:t>
            </a:r>
            <a:r>
              <a:rPr lang="es-ES" sz="1600">
                <a:latin typeface="Calibri"/>
                <a:cs typeface="Calibri"/>
              </a:rPr>
              <a:t> web, </a:t>
            </a:r>
            <a:r>
              <a:rPr lang="es-ES" sz="1600" err="1">
                <a:latin typeface="Calibri"/>
                <a:cs typeface="Calibri"/>
              </a:rPr>
              <a:t>allowing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any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user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to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read</a:t>
            </a:r>
            <a:r>
              <a:rPr lang="es-ES" sz="1600">
                <a:latin typeface="Calibri"/>
                <a:cs typeface="Calibri"/>
              </a:rPr>
              <a:t>, </a:t>
            </a:r>
            <a:r>
              <a:rPr lang="es-ES" sz="1600" err="1">
                <a:latin typeface="Calibri"/>
                <a:cs typeface="Calibri"/>
              </a:rPr>
              <a:t>download</a:t>
            </a:r>
            <a:r>
              <a:rPr lang="es-ES" sz="1600">
                <a:latin typeface="Calibri"/>
                <a:cs typeface="Calibri"/>
              </a:rPr>
              <a:t>, </a:t>
            </a:r>
            <a:r>
              <a:rPr lang="es-ES" sz="1600" err="1">
                <a:latin typeface="Calibri"/>
                <a:cs typeface="Calibri"/>
              </a:rPr>
              <a:t>copy</a:t>
            </a:r>
            <a:r>
              <a:rPr lang="es-ES" sz="1600">
                <a:latin typeface="Calibri"/>
                <a:cs typeface="Calibri"/>
              </a:rPr>
              <a:t>, </a:t>
            </a:r>
            <a:r>
              <a:rPr lang="es-ES" sz="1600" err="1">
                <a:latin typeface="Calibri"/>
                <a:cs typeface="Calibri"/>
              </a:rPr>
              <a:t>distribute</a:t>
            </a:r>
            <a:r>
              <a:rPr lang="es-ES" sz="1600">
                <a:latin typeface="Calibri"/>
                <a:cs typeface="Calibri"/>
              </a:rPr>
              <a:t>, </a:t>
            </a:r>
            <a:r>
              <a:rPr lang="es-ES" sz="1600" err="1">
                <a:latin typeface="Calibri"/>
                <a:cs typeface="Calibri"/>
              </a:rPr>
              <a:t>print</a:t>
            </a:r>
            <a:r>
              <a:rPr lang="es-ES" sz="1600">
                <a:latin typeface="Calibri"/>
                <a:cs typeface="Calibri"/>
              </a:rPr>
              <a:t>, </a:t>
            </a:r>
            <a:r>
              <a:rPr lang="es-ES" sz="1600" err="1">
                <a:latin typeface="Calibri"/>
                <a:cs typeface="Calibri"/>
              </a:rPr>
              <a:t>search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or</a:t>
            </a:r>
            <a:r>
              <a:rPr lang="es-ES" sz="1600">
                <a:latin typeface="Calibri"/>
                <a:cs typeface="Calibri"/>
              </a:rPr>
              <a:t> use </a:t>
            </a:r>
            <a:r>
              <a:rPr lang="es-ES" sz="1600" err="1">
                <a:latin typeface="Calibri"/>
                <a:cs typeface="Calibri"/>
              </a:rPr>
              <a:t>for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any</a:t>
            </a:r>
            <a:r>
              <a:rPr lang="es-ES" sz="1600">
                <a:latin typeface="Calibri"/>
                <a:cs typeface="Calibri"/>
              </a:rPr>
              <a:t> legal </a:t>
            </a:r>
            <a:r>
              <a:rPr lang="es-ES" sz="1600" err="1">
                <a:latin typeface="Calibri"/>
                <a:cs typeface="Calibri"/>
              </a:rPr>
              <a:t>purpose</a:t>
            </a:r>
            <a:r>
              <a:rPr lang="es-ES" sz="1600">
                <a:latin typeface="Calibri"/>
                <a:cs typeface="Calibri"/>
              </a:rPr>
              <a:t>, </a:t>
            </a:r>
            <a:r>
              <a:rPr lang="es-ES" sz="1600" err="1">
                <a:latin typeface="Calibri"/>
                <a:cs typeface="Calibri"/>
              </a:rPr>
              <a:t>without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any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economic</a:t>
            </a:r>
            <a:r>
              <a:rPr lang="es-ES" sz="1600">
                <a:latin typeface="Calibri"/>
                <a:cs typeface="Calibri"/>
              </a:rPr>
              <a:t>, legal </a:t>
            </a:r>
            <a:r>
              <a:rPr lang="es-ES" sz="1600" err="1">
                <a:latin typeface="Calibri"/>
                <a:cs typeface="Calibri"/>
              </a:rPr>
              <a:t>or</a:t>
            </a:r>
            <a:r>
              <a:rPr lang="es-ES" sz="1600">
                <a:latin typeface="Calibri"/>
                <a:cs typeface="Calibri"/>
              </a:rPr>
              <a:t> </a:t>
            </a:r>
            <a:r>
              <a:rPr lang="es-ES" sz="1600" err="1">
                <a:latin typeface="Calibri"/>
                <a:cs typeface="Calibri"/>
              </a:rPr>
              <a:t>technical</a:t>
            </a:r>
            <a:r>
              <a:rPr lang="es-ES" sz="1600">
                <a:latin typeface="Arial"/>
                <a:cs typeface="Arial"/>
              </a:rPr>
              <a:t> </a:t>
            </a:r>
            <a:r>
              <a:rPr lang="es-ES" sz="1600" err="1">
                <a:latin typeface="Calibri"/>
                <a:cs typeface="Calibri"/>
              </a:rPr>
              <a:t>barrier</a:t>
            </a:r>
            <a:r>
              <a:rPr lang="es-ES" sz="1600">
                <a:latin typeface="Calibri"/>
                <a:cs typeface="Calibri"/>
              </a:rPr>
              <a:t>...</a:t>
            </a:r>
            <a:endParaRPr lang="es-ES">
              <a:latin typeface="Calibri"/>
            </a:endParaRPr>
          </a:p>
          <a:p>
            <a:endParaRPr lang="ca-ES" altLang="es-ES" sz="1600">
              <a:latin typeface="Calibri" panose="020F0502020204030204" pitchFamily="34" charset="0"/>
            </a:endParaRPr>
          </a:p>
          <a:p>
            <a:endParaRPr lang="ca-ES" altLang="es-ES" sz="1600">
              <a:latin typeface="Calibri" panose="020F0502020204030204" pitchFamily="34" charset="0"/>
            </a:endParaRPr>
          </a:p>
          <a:p>
            <a:endParaRPr lang="ca-ES" altLang="es-ES" sz="1600">
              <a:latin typeface="Calibri" panose="020F0502020204030204" pitchFamily="34" charset="0"/>
            </a:endParaRPr>
          </a:p>
          <a:p>
            <a:pPr algn="r"/>
            <a:r>
              <a:rPr lang="ca-ES" sz="1600" i="1">
                <a:latin typeface="Calibri"/>
                <a:cs typeface="Calibri"/>
              </a:rPr>
              <a:t>Budapest Manifesto, </a:t>
            </a:r>
            <a:r>
              <a:rPr lang="ca-ES" sz="1600" i="1" err="1">
                <a:latin typeface="Calibri"/>
                <a:cs typeface="Calibri"/>
              </a:rPr>
              <a:t>February</a:t>
            </a:r>
            <a:r>
              <a:rPr lang="ca-ES" sz="1600" i="1">
                <a:latin typeface="Calibri"/>
                <a:cs typeface="Calibri"/>
              </a:rPr>
              <a:t> 2002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2455852" y="5843198"/>
            <a:ext cx="437517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http://www.budapestopenaccessinitiative.org/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2"/>
          <p:cNvSpPr txBox="1">
            <a:spLocks noChangeArrowheads="1"/>
          </p:cNvSpPr>
          <p:nvPr/>
        </p:nvSpPr>
        <p:spPr bwMode="auto">
          <a:xfrm>
            <a:off x="447752" y="968937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latin typeface="Verdana"/>
                <a:ea typeface="Verdana"/>
                <a:cs typeface="Verdana" panose="020B0604030504040204" pitchFamily="34" charset="0"/>
              </a:rPr>
              <a:t>Open Access</a:t>
            </a:r>
            <a:endParaRPr lang="ca-ES" alt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798306" y="1467571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COMMONS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2293171" y="5809490"/>
            <a:ext cx="4551887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https://creativecommons.org/licenses/?lang=en</a:t>
            </a:r>
            <a:endParaRPr lang="ca-ES" sz="1400" u="sng" spc="-1" dirty="0">
              <a:solidFill>
                <a:srgbClr val="0563C1"/>
              </a:solidFill>
              <a:latin typeface="Verdana"/>
              <a:ea typeface="Verdana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DA2F5825-2575-4AA7-B31F-9B0135E2E1ED}"/>
              </a:ext>
            </a:extLst>
          </p:cNvPr>
          <p:cNvSpPr txBox="1"/>
          <p:nvPr/>
        </p:nvSpPr>
        <p:spPr>
          <a:xfrm>
            <a:off x="1346753" y="2110022"/>
            <a:ext cx="7464937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1400" dirty="0">
                <a:ea typeface="+mn-lt"/>
                <a:cs typeface="+mn-lt"/>
              </a:rPr>
              <a:t>(BY) </a:t>
            </a:r>
            <a:r>
              <a:rPr lang="ca-ES" sz="1400" dirty="0" err="1">
                <a:ea typeface="+mn-lt"/>
                <a:cs typeface="+mn-lt"/>
              </a:rPr>
              <a:t>Attribution</a:t>
            </a:r>
            <a:r>
              <a:rPr lang="ca-ES" sz="1400" dirty="0">
                <a:ea typeface="+mn-lt"/>
                <a:cs typeface="+mn-lt"/>
              </a:rPr>
              <a:t>:  AII CC </a:t>
            </a:r>
            <a:r>
              <a:rPr lang="ca-ES" sz="1400" dirty="0" err="1">
                <a:ea typeface="+mn-lt"/>
                <a:cs typeface="+mn-lt"/>
              </a:rPr>
              <a:t>licenses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require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that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others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who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use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</a:t>
            </a:r>
            <a:r>
              <a:rPr lang="ca-ES" sz="1400" dirty="0">
                <a:ea typeface="+mn-lt"/>
                <a:cs typeface="+mn-lt"/>
              </a:rPr>
              <a:t> in any </a:t>
            </a:r>
            <a:r>
              <a:rPr lang="ca-ES" sz="1400" dirty="0" err="1">
                <a:ea typeface="+mn-lt"/>
                <a:cs typeface="+mn-lt"/>
              </a:rPr>
              <a:t>way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must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give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credit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way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request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but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not</a:t>
            </a:r>
            <a:r>
              <a:rPr lang="ca-ES" sz="1400" dirty="0">
                <a:ea typeface="+mn-lt"/>
                <a:cs typeface="+mn-lt"/>
              </a:rPr>
              <a:t> in a </a:t>
            </a:r>
            <a:r>
              <a:rPr lang="ca-ES" sz="1400" dirty="0" err="1">
                <a:ea typeface="+mn-lt"/>
                <a:cs typeface="+mn-lt"/>
              </a:rPr>
              <a:t>way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that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suggests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endorse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them</a:t>
            </a:r>
            <a:r>
              <a:rPr lang="ca-ES" sz="1400" dirty="0">
                <a:ea typeface="+mn-lt"/>
                <a:cs typeface="+mn-lt"/>
              </a:rPr>
              <a:t> or </a:t>
            </a:r>
            <a:r>
              <a:rPr lang="ca-ES" sz="1400" dirty="0" err="1">
                <a:ea typeface="+mn-lt"/>
                <a:cs typeface="+mn-lt"/>
              </a:rPr>
              <a:t>their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use</a:t>
            </a:r>
            <a:r>
              <a:rPr lang="ca-ES" sz="1400" dirty="0">
                <a:ea typeface="+mn-lt"/>
                <a:cs typeface="+mn-lt"/>
              </a:rPr>
              <a:t>. </a:t>
            </a:r>
            <a:r>
              <a:rPr lang="ca-ES" sz="1400" dirty="0" err="1">
                <a:ea typeface="+mn-lt"/>
                <a:cs typeface="+mn-lt"/>
              </a:rPr>
              <a:t>lf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want</a:t>
            </a:r>
            <a:r>
              <a:rPr lang="ca-ES" sz="1400" dirty="0">
                <a:ea typeface="+mn-lt"/>
                <a:cs typeface="+mn-lt"/>
              </a:rPr>
              <a:t> to </a:t>
            </a:r>
            <a:r>
              <a:rPr lang="ca-ES" sz="1400" dirty="0" err="1">
                <a:ea typeface="+mn-lt"/>
                <a:cs typeface="+mn-lt"/>
              </a:rPr>
              <a:t>use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without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giving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credit</a:t>
            </a:r>
            <a:r>
              <a:rPr lang="ca-ES" sz="1400" dirty="0">
                <a:ea typeface="+mn-lt"/>
                <a:cs typeface="+mn-lt"/>
              </a:rPr>
              <a:t> or for </a:t>
            </a:r>
            <a:r>
              <a:rPr lang="ca-ES" sz="1400" dirty="0" err="1">
                <a:ea typeface="+mn-lt"/>
                <a:cs typeface="+mn-lt"/>
              </a:rPr>
              <a:t>endorsement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purposes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must</a:t>
            </a:r>
            <a:r>
              <a:rPr lang="ca-ES" sz="1400" dirty="0">
                <a:ea typeface="+mn-lt"/>
                <a:cs typeface="+mn-lt"/>
              </a:rPr>
              <a:t> get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permission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first</a:t>
            </a:r>
            <a:r>
              <a:rPr lang="ca-ES" sz="1400" dirty="0">
                <a:ea typeface="+mn-lt"/>
                <a:cs typeface="+mn-lt"/>
              </a:rPr>
              <a:t>. </a:t>
            </a:r>
            <a:endParaRPr lang="ca-ES" sz="1400"/>
          </a:p>
          <a:p>
            <a:endParaRPr lang="ca-ES" sz="1400" dirty="0">
              <a:ea typeface="+mn-lt"/>
              <a:cs typeface="+mn-lt"/>
            </a:endParaRPr>
          </a:p>
          <a:p>
            <a:r>
              <a:rPr lang="ca-ES" sz="1400" dirty="0">
                <a:ea typeface="+mn-lt"/>
                <a:cs typeface="+mn-lt"/>
              </a:rPr>
              <a:t>(NC) </a:t>
            </a:r>
            <a:r>
              <a:rPr lang="ca-ES" sz="1400" dirty="0" err="1">
                <a:ea typeface="+mn-lt"/>
                <a:cs typeface="+mn-lt"/>
              </a:rPr>
              <a:t>NonCommercial</a:t>
            </a:r>
            <a:r>
              <a:rPr lang="ca-ES" sz="1400" dirty="0">
                <a:ea typeface="+mn-lt"/>
                <a:cs typeface="+mn-lt"/>
              </a:rPr>
              <a:t>: 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let </a:t>
            </a:r>
            <a:r>
              <a:rPr lang="ca-ES" sz="1400" dirty="0" err="1">
                <a:ea typeface="+mn-lt"/>
                <a:cs typeface="+mn-lt"/>
              </a:rPr>
              <a:t>others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copy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distribute</a:t>
            </a:r>
            <a:r>
              <a:rPr lang="ca-ES" sz="1400" dirty="0">
                <a:ea typeface="+mn-lt"/>
                <a:cs typeface="+mn-lt"/>
              </a:rPr>
              <a:t>, display, </a:t>
            </a:r>
            <a:r>
              <a:rPr lang="ca-ES" sz="1400" dirty="0" err="1">
                <a:ea typeface="+mn-lt"/>
                <a:cs typeface="+mn-lt"/>
              </a:rPr>
              <a:t>perform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and</a:t>
            </a:r>
            <a:r>
              <a:rPr lang="ca-ES" sz="1400" dirty="0">
                <a:ea typeface="+mn-lt"/>
                <a:cs typeface="+mn-lt"/>
              </a:rPr>
              <a:t> (</a:t>
            </a:r>
            <a:r>
              <a:rPr lang="ca-ES" sz="1400" dirty="0" err="1">
                <a:ea typeface="+mn-lt"/>
                <a:cs typeface="+mn-lt"/>
              </a:rPr>
              <a:t>unless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have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chosen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NoDerivs</a:t>
            </a:r>
            <a:r>
              <a:rPr lang="ca-ES" sz="1400" dirty="0">
                <a:ea typeface="+mn-lt"/>
                <a:cs typeface="+mn-lt"/>
              </a:rPr>
              <a:t>) </a:t>
            </a:r>
            <a:r>
              <a:rPr lang="ca-ES" sz="1400" dirty="0" err="1">
                <a:ea typeface="+mn-lt"/>
                <a:cs typeface="+mn-lt"/>
              </a:rPr>
              <a:t>modify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and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use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</a:t>
            </a:r>
            <a:r>
              <a:rPr lang="ca-ES" sz="1400" dirty="0">
                <a:ea typeface="+mn-lt"/>
                <a:cs typeface="+mn-lt"/>
              </a:rPr>
              <a:t> for any </a:t>
            </a:r>
            <a:r>
              <a:rPr lang="ca-ES" sz="1400" dirty="0" err="1">
                <a:ea typeface="+mn-lt"/>
                <a:cs typeface="+mn-lt"/>
              </a:rPr>
              <a:t>purpose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other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than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commercially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unless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get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permission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first</a:t>
            </a:r>
            <a:r>
              <a:rPr lang="ca-ES" sz="1400" dirty="0">
                <a:ea typeface="+mn-lt"/>
                <a:cs typeface="+mn-lt"/>
              </a:rPr>
              <a:t>. </a:t>
            </a:r>
            <a:endParaRPr lang="ca-ES" sz="1600">
              <a:cs typeface="Calibri"/>
            </a:endParaRPr>
          </a:p>
          <a:p>
            <a:endParaRPr lang="ca-ES" sz="1600" dirty="0">
              <a:ea typeface="+mn-lt"/>
              <a:cs typeface="+mn-lt"/>
            </a:endParaRPr>
          </a:p>
          <a:p>
            <a:r>
              <a:rPr lang="ca-ES" sz="1400" dirty="0">
                <a:ea typeface="+mn-lt"/>
                <a:cs typeface="+mn-lt"/>
              </a:rPr>
              <a:t>(ND) No </a:t>
            </a:r>
            <a:r>
              <a:rPr lang="ca-ES" sz="1400" dirty="0" err="1">
                <a:ea typeface="+mn-lt"/>
                <a:cs typeface="+mn-lt"/>
              </a:rPr>
              <a:t>Derivative</a:t>
            </a:r>
            <a:r>
              <a:rPr lang="ca-ES" sz="1400" dirty="0">
                <a:ea typeface="+mn-lt"/>
                <a:cs typeface="+mn-lt"/>
              </a:rPr>
              <a:t> Works: 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let </a:t>
            </a:r>
            <a:r>
              <a:rPr lang="ca-ES" sz="1400" dirty="0" err="1">
                <a:ea typeface="+mn-lt"/>
                <a:cs typeface="+mn-lt"/>
              </a:rPr>
              <a:t>others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copy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distribute</a:t>
            </a:r>
            <a:r>
              <a:rPr lang="ca-ES" sz="1400" dirty="0">
                <a:ea typeface="+mn-lt"/>
                <a:cs typeface="+mn-lt"/>
              </a:rPr>
              <a:t>, display, </a:t>
            </a:r>
            <a:r>
              <a:rPr lang="ca-ES" sz="1400" dirty="0" err="1">
                <a:ea typeface="+mn-lt"/>
                <a:cs typeface="+mn-lt"/>
              </a:rPr>
              <a:t>and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perform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only</a:t>
            </a:r>
            <a:r>
              <a:rPr lang="ca-ES" sz="1400" dirty="0">
                <a:ea typeface="+mn-lt"/>
                <a:cs typeface="+mn-lt"/>
              </a:rPr>
              <a:t> original copies of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</a:t>
            </a:r>
            <a:r>
              <a:rPr lang="ca-ES" sz="1400" dirty="0">
                <a:ea typeface="+mn-lt"/>
                <a:cs typeface="+mn-lt"/>
              </a:rPr>
              <a:t>. </a:t>
            </a:r>
            <a:r>
              <a:rPr lang="ca-ES" sz="1400" dirty="0" err="1">
                <a:ea typeface="+mn-lt"/>
                <a:cs typeface="+mn-lt"/>
              </a:rPr>
              <a:t>lf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want</a:t>
            </a:r>
            <a:r>
              <a:rPr lang="ca-ES" sz="1400" dirty="0">
                <a:ea typeface="+mn-lt"/>
                <a:cs typeface="+mn-lt"/>
              </a:rPr>
              <a:t> to </a:t>
            </a:r>
            <a:r>
              <a:rPr lang="ca-ES" sz="1400" dirty="0" err="1">
                <a:ea typeface="+mn-lt"/>
                <a:cs typeface="+mn-lt"/>
              </a:rPr>
              <a:t>modify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must</a:t>
            </a:r>
            <a:r>
              <a:rPr lang="ca-ES" sz="1400" dirty="0">
                <a:ea typeface="+mn-lt"/>
                <a:cs typeface="+mn-lt"/>
              </a:rPr>
              <a:t> get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permission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first</a:t>
            </a:r>
            <a:r>
              <a:rPr lang="ca-ES" sz="1400" dirty="0">
                <a:ea typeface="+mn-lt"/>
                <a:cs typeface="+mn-lt"/>
              </a:rPr>
              <a:t>. </a:t>
            </a:r>
            <a:endParaRPr lang="en-US" sz="1600">
              <a:ea typeface="+mn-lt"/>
              <a:cs typeface="+mn-lt"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ca-ES" sz="1400" dirty="0">
                <a:ea typeface="+mn-lt"/>
                <a:cs typeface="+mn-lt"/>
              </a:rPr>
              <a:t>(SA) </a:t>
            </a:r>
            <a:r>
              <a:rPr lang="ca-ES" sz="1400" dirty="0" err="1">
                <a:ea typeface="+mn-lt"/>
                <a:cs typeface="+mn-lt"/>
              </a:rPr>
              <a:t>Share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Alike</a:t>
            </a:r>
            <a:r>
              <a:rPr lang="ca-ES" sz="1400" dirty="0">
                <a:ea typeface="+mn-lt"/>
                <a:cs typeface="+mn-lt"/>
              </a:rPr>
              <a:t>: </a:t>
            </a:r>
            <a:r>
              <a:rPr lang="ca-ES" sz="1400" dirty="0" err="1">
                <a:ea typeface="+mn-lt"/>
                <a:cs typeface="+mn-lt"/>
              </a:rPr>
              <a:t>You</a:t>
            </a:r>
            <a:r>
              <a:rPr lang="ca-ES" sz="1400" dirty="0">
                <a:ea typeface="+mn-lt"/>
                <a:cs typeface="+mn-lt"/>
              </a:rPr>
              <a:t> let </a:t>
            </a:r>
            <a:r>
              <a:rPr lang="ca-ES" sz="1400" dirty="0" err="1">
                <a:ea typeface="+mn-lt"/>
                <a:cs typeface="+mn-lt"/>
              </a:rPr>
              <a:t>others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copy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distribute</a:t>
            </a:r>
            <a:r>
              <a:rPr lang="ca-ES" sz="1400" dirty="0">
                <a:ea typeface="+mn-lt"/>
                <a:cs typeface="+mn-lt"/>
              </a:rPr>
              <a:t>, display, </a:t>
            </a:r>
            <a:r>
              <a:rPr lang="ca-ES" sz="1400" dirty="0" err="1">
                <a:ea typeface="+mn-lt"/>
                <a:cs typeface="+mn-lt"/>
              </a:rPr>
              <a:t>perform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and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modify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</a:t>
            </a:r>
            <a:r>
              <a:rPr lang="ca-ES" sz="1400" dirty="0">
                <a:ea typeface="+mn-lt"/>
                <a:cs typeface="+mn-lt"/>
              </a:rPr>
              <a:t>, as long as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distribute</a:t>
            </a:r>
            <a:r>
              <a:rPr lang="ca-ES" sz="1400" dirty="0">
                <a:ea typeface="+mn-lt"/>
                <a:cs typeface="+mn-lt"/>
              </a:rPr>
              <a:t> any </a:t>
            </a:r>
            <a:r>
              <a:rPr lang="ca-ES" sz="1400" dirty="0" err="1">
                <a:ea typeface="+mn-lt"/>
                <a:cs typeface="+mn-lt"/>
              </a:rPr>
              <a:t>modified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</a:t>
            </a:r>
            <a:r>
              <a:rPr lang="ca-ES" sz="1400" dirty="0">
                <a:ea typeface="+mn-lt"/>
                <a:cs typeface="+mn-lt"/>
              </a:rPr>
              <a:t> on </a:t>
            </a:r>
            <a:r>
              <a:rPr lang="ca-ES" sz="1400" dirty="0" err="1">
                <a:ea typeface="+mn-lt"/>
                <a:cs typeface="+mn-lt"/>
              </a:rPr>
              <a:t>the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same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terms</a:t>
            </a:r>
            <a:r>
              <a:rPr lang="ca-ES" sz="1400" dirty="0">
                <a:ea typeface="+mn-lt"/>
                <a:cs typeface="+mn-lt"/>
              </a:rPr>
              <a:t>. </a:t>
            </a:r>
            <a:r>
              <a:rPr lang="ca-ES" sz="1400" dirty="0" err="1">
                <a:ea typeface="+mn-lt"/>
                <a:cs typeface="+mn-lt"/>
              </a:rPr>
              <a:t>lf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want</a:t>
            </a:r>
            <a:r>
              <a:rPr lang="ca-ES" sz="1400" dirty="0">
                <a:ea typeface="+mn-lt"/>
                <a:cs typeface="+mn-lt"/>
              </a:rPr>
              <a:t> to </a:t>
            </a:r>
            <a:r>
              <a:rPr lang="ca-ES" sz="1400" dirty="0" err="1">
                <a:ea typeface="+mn-lt"/>
                <a:cs typeface="+mn-lt"/>
              </a:rPr>
              <a:t>distribute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modified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works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under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other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terms</a:t>
            </a:r>
            <a:r>
              <a:rPr lang="ca-ES" sz="1400" dirty="0">
                <a:ea typeface="+mn-lt"/>
                <a:cs typeface="+mn-lt"/>
              </a:rPr>
              <a:t>, </a:t>
            </a:r>
            <a:r>
              <a:rPr lang="ca-ES" sz="1400" dirty="0" err="1">
                <a:ea typeface="+mn-lt"/>
                <a:cs typeface="+mn-lt"/>
              </a:rPr>
              <a:t>they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must</a:t>
            </a:r>
            <a:r>
              <a:rPr lang="ca-ES" sz="1400" dirty="0">
                <a:ea typeface="+mn-lt"/>
                <a:cs typeface="+mn-lt"/>
              </a:rPr>
              <a:t> get </a:t>
            </a:r>
            <a:r>
              <a:rPr lang="ca-ES" sz="1400" dirty="0" err="1">
                <a:ea typeface="+mn-lt"/>
                <a:cs typeface="+mn-lt"/>
              </a:rPr>
              <a:t>your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permission</a:t>
            </a:r>
            <a:r>
              <a:rPr lang="ca-ES" sz="1400" dirty="0">
                <a:ea typeface="+mn-lt"/>
                <a:cs typeface="+mn-lt"/>
              </a:rPr>
              <a:t> </a:t>
            </a:r>
            <a:r>
              <a:rPr lang="ca-ES" sz="1400" dirty="0" err="1">
                <a:ea typeface="+mn-lt"/>
                <a:cs typeface="+mn-lt"/>
              </a:rPr>
              <a:t>first</a:t>
            </a:r>
            <a:r>
              <a:rPr lang="ca-ES" sz="1400" dirty="0">
                <a:ea typeface="+mn-lt"/>
                <a:cs typeface="+mn-lt"/>
              </a:rPr>
              <a:t>. </a:t>
            </a:r>
            <a:endParaRPr lang="en-US" sz="1600">
              <a:ea typeface="+mn-lt"/>
              <a:cs typeface="+mn-lt"/>
            </a:endParaRPr>
          </a:p>
        </p:txBody>
      </p:sp>
      <p:pic>
        <p:nvPicPr>
          <p:cNvPr id="8" name="Imatge 8">
            <a:extLst>
              <a:ext uri="{FF2B5EF4-FFF2-40B4-BE49-F238E27FC236}">
                <a16:creationId xmlns:a16="http://schemas.microsoft.com/office/drawing/2014/main" id="{00B83251-ED3B-4F08-A141-84A382C75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37" y="2402033"/>
            <a:ext cx="557026" cy="547043"/>
          </a:xfrm>
          <a:prstGeom prst="rect">
            <a:avLst/>
          </a:prstGeom>
        </p:spPr>
      </p:pic>
      <p:pic>
        <p:nvPicPr>
          <p:cNvPr id="9" name="Imatge 9">
            <a:extLst>
              <a:ext uri="{FF2B5EF4-FFF2-40B4-BE49-F238E27FC236}">
                <a16:creationId xmlns:a16="http://schemas.microsoft.com/office/drawing/2014/main" id="{0DD3D128-3A39-4879-B9D9-AB67BDE67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7" y="3190496"/>
            <a:ext cx="557027" cy="567010"/>
          </a:xfrm>
          <a:prstGeom prst="rect">
            <a:avLst/>
          </a:prstGeom>
        </p:spPr>
      </p:pic>
      <p:pic>
        <p:nvPicPr>
          <p:cNvPr id="10" name="Imatge 10">
            <a:extLst>
              <a:ext uri="{FF2B5EF4-FFF2-40B4-BE49-F238E27FC236}">
                <a16:creationId xmlns:a16="http://schemas.microsoft.com/office/drawing/2014/main" id="{2BEFC996-DCFA-4B8B-8DD6-8ABE5DA71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7" y="4041959"/>
            <a:ext cx="557026" cy="567009"/>
          </a:xfrm>
          <a:prstGeom prst="rect">
            <a:avLst/>
          </a:prstGeom>
        </p:spPr>
      </p:pic>
      <p:pic>
        <p:nvPicPr>
          <p:cNvPr id="11" name="Imatge 11">
            <a:extLst>
              <a:ext uri="{FF2B5EF4-FFF2-40B4-BE49-F238E27FC236}">
                <a16:creationId xmlns:a16="http://schemas.microsoft.com/office/drawing/2014/main" id="{74A44F59-EE43-4433-8549-2FF0E7A07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37" y="4851212"/>
            <a:ext cx="557026" cy="5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6920" y="1268280"/>
            <a:ext cx="7745715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ca-ES" sz="2400" b="1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Open Access </a:t>
            </a:r>
            <a:r>
              <a:rPr lang="ca-ES" sz="2400" b="1" spc="-1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at</a:t>
            </a:r>
            <a:r>
              <a:rPr lang="ca-ES" sz="2400" b="1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</a:t>
            </a:r>
            <a:r>
              <a:rPr lang="ca-ES" sz="2400" b="1" spc="-1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the</a:t>
            </a:r>
            <a:r>
              <a:rPr lang="ca-ES" sz="2400" b="1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University of Barcelona </a:t>
            </a:r>
            <a:endParaRPr lang="ca-ES" sz="2400" b="1" strike="noStrike" spc="-1">
              <a:solidFill>
                <a:schemeClr val="bg2">
                  <a:lumMod val="10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382502" y="1930901"/>
            <a:ext cx="4207052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Arial"/>
              </a:rPr>
              <a:t>UB DIGITAL REPOSITORY</a:t>
            </a:r>
          </a:p>
        </p:txBody>
      </p:sp>
      <p:sp>
        <p:nvSpPr>
          <p:cNvPr id="4" name="CustomShape 3"/>
          <p:cNvSpPr/>
          <p:nvPr/>
        </p:nvSpPr>
        <p:spPr>
          <a:xfrm>
            <a:off x="3140110" y="5785642"/>
            <a:ext cx="284508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http://diposit.ub.edu/dspace/</a:t>
            </a:r>
            <a:endParaRPr lang="ca-ES" sz="1400" b="0" strike="noStrike" spc="-1" dirty="0">
              <a:latin typeface="Arial"/>
            </a:endParaRPr>
          </a:p>
        </p:txBody>
      </p:sp>
      <p:pic>
        <p:nvPicPr>
          <p:cNvPr id="6" name="Imatge 7">
            <a:extLst>
              <a:ext uri="{FF2B5EF4-FFF2-40B4-BE49-F238E27FC236}">
                <a16:creationId xmlns:a16="http://schemas.microsoft.com/office/drawing/2014/main" id="{59C5EB85-241D-46AE-B3EB-B801E8CD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65" y="2575203"/>
            <a:ext cx="7265285" cy="30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5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6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Other</a:t>
            </a:r>
            <a:r>
              <a:rPr lang="ca-ES" sz="2400" b="1" strike="noStrike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Open Access (OA)</a:t>
            </a:r>
            <a:r>
              <a:rPr lang="ca-ES" sz="2400" b="1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</a:t>
            </a:r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resources</a:t>
            </a:r>
            <a:endParaRPr lang="ca-ES" sz="2400" b="0" strike="noStrike" spc="-1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810802" y="1917000"/>
            <a:ext cx="352692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DOAJ</a:t>
            </a:r>
          </a:p>
        </p:txBody>
      </p:sp>
      <p:sp>
        <p:nvSpPr>
          <p:cNvPr id="4" name="CustomShape 3"/>
          <p:cNvSpPr/>
          <p:nvPr/>
        </p:nvSpPr>
        <p:spPr>
          <a:xfrm>
            <a:off x="3788280" y="5841293"/>
            <a:ext cx="17096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https://doaj.org/</a:t>
            </a:r>
            <a:endParaRPr lang="ca-ES" sz="1400" b="0" strike="noStrike" spc="-1" dirty="0">
              <a:latin typeface="Arial"/>
            </a:endParaRPr>
          </a:p>
        </p:txBody>
      </p:sp>
      <p:pic>
        <p:nvPicPr>
          <p:cNvPr id="5" name="Imat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151" y="2620096"/>
            <a:ext cx="6645977" cy="29736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86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6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2400" b="1" spc="-1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Other</a:t>
            </a:r>
            <a:r>
              <a:rPr lang="ca-ES" sz="2400" b="1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Open Access (</a:t>
            </a:r>
            <a:r>
              <a:rPr lang="ca-ES" sz="2400" b="1" strike="noStrike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OA</a:t>
            </a:r>
            <a:r>
              <a:rPr lang="ca-ES" sz="2400" b="1" spc="-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) </a:t>
            </a:r>
            <a:r>
              <a:rPr lang="ca-ES" sz="2400" b="1" spc="-1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resources</a:t>
            </a:r>
            <a:endParaRPr lang="es-ES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810802" y="1936800"/>
            <a:ext cx="352692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GOOGLE SCHOLAR</a:t>
            </a:r>
            <a:endParaRPr lang="ca-ES" sz="2000" b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3348928" y="5754672"/>
            <a:ext cx="2690458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https://scholar.google.com/</a:t>
            </a:r>
            <a:endParaRPr lang="ca-ES" sz="1400" b="0" strike="noStrike" spc="-1" dirty="0">
              <a:latin typeface="Arial"/>
              <a:hlinkClick r:id="rId2"/>
            </a:endParaRPr>
          </a:p>
        </p:txBody>
      </p:sp>
      <p:pic>
        <p:nvPicPr>
          <p:cNvPr id="5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1E7CA3B2-6316-484D-8D9A-DDC3743E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5" y="2528276"/>
            <a:ext cx="8137696" cy="32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2"/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2400" b="1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Other</a:t>
            </a:r>
            <a:r>
              <a:rPr lang="ca-ES" sz="2400" b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Open Access (OA) </a:t>
            </a:r>
            <a:r>
              <a:rPr lang="ca-ES" sz="2400" b="1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resources</a:t>
            </a:r>
            <a:endParaRPr lang="es-ES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808288" y="1936750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REDIB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36194" y="5708393"/>
            <a:ext cx="2294346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s-ES" sz="1400" dirty="0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https://www.redib.org/</a:t>
            </a:r>
          </a:p>
        </p:txBody>
      </p:sp>
      <p:pic>
        <p:nvPicPr>
          <p:cNvPr id="6" name="Imatge 7">
            <a:extLst>
              <a:ext uri="{FF2B5EF4-FFF2-40B4-BE49-F238E27FC236}">
                <a16:creationId xmlns:a16="http://schemas.microsoft.com/office/drawing/2014/main" id="{51B6177F-95FF-4335-997F-92B251376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9" y="2698635"/>
            <a:ext cx="8193662" cy="26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06955" y="1068629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Other</a:t>
            </a:r>
            <a:r>
              <a:rPr lang="ca-ES" sz="2400" b="1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</a:t>
            </a:r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resources</a:t>
            </a:r>
            <a:endParaRPr lang="es-ES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770872" y="1717184"/>
            <a:ext cx="352692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DIALNET</a:t>
            </a:r>
          </a:p>
        </p:txBody>
      </p:sp>
      <p:sp>
        <p:nvSpPr>
          <p:cNvPr id="4" name="CustomShape 3"/>
          <p:cNvSpPr/>
          <p:nvPr/>
        </p:nvSpPr>
        <p:spPr>
          <a:xfrm>
            <a:off x="3333562" y="5881380"/>
            <a:ext cx="24793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http://dialnet.unirioja.es/</a:t>
            </a:r>
            <a:endParaRPr lang="ca-ES" sz="1400" b="0" strike="noStrike" spc="-1" dirty="0">
              <a:latin typeface="Arial"/>
              <a:hlinkClick r:id="rId2"/>
            </a:endParaRPr>
          </a:p>
        </p:txBody>
      </p:sp>
      <p:pic>
        <p:nvPicPr>
          <p:cNvPr id="8" name="Imatge 8" descr="Imatge que conté text&#10;&#10;Descripció generada automàticament">
            <a:extLst>
              <a:ext uri="{FF2B5EF4-FFF2-40B4-BE49-F238E27FC236}">
                <a16:creationId xmlns:a16="http://schemas.microsoft.com/office/drawing/2014/main" id="{DE255F28-1A5E-4ACD-B0EF-3F84B4191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17" y="2425048"/>
            <a:ext cx="6177190" cy="32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FEA5858-B1BB-49FF-982C-4B0E0BD6652D}"/>
              </a:ext>
            </a:extLst>
          </p:cNvPr>
          <p:cNvSpPr txBox="1"/>
          <p:nvPr/>
        </p:nvSpPr>
        <p:spPr>
          <a:xfrm>
            <a:off x="179702" y="911275"/>
            <a:ext cx="833125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1600" b="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Resources</a:t>
            </a:r>
            <a:r>
              <a:rPr lang="ca-ES" sz="1600" b="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1600" b="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and</a:t>
            </a:r>
            <a:r>
              <a:rPr lang="ca-ES" sz="1600" b="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1600" b="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tools</a:t>
            </a:r>
            <a:r>
              <a:rPr lang="ca-ES" sz="1600" b="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 to </a:t>
            </a:r>
            <a:r>
              <a:rPr lang="ca-ES" sz="1600" b="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elaborate</a:t>
            </a:r>
            <a:r>
              <a:rPr lang="ca-ES" sz="1600" b="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1600" b="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the</a:t>
            </a:r>
            <a:r>
              <a:rPr lang="ca-ES" sz="1600" b="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1600" b="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Bachelor's</a:t>
            </a:r>
            <a:r>
              <a:rPr lang="ca-ES" sz="1600" b="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1600" b="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Degree</a:t>
            </a:r>
            <a:r>
              <a:rPr lang="ca-ES" sz="1600" b="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  <a:cs typeface="Arial"/>
              </a:rPr>
              <a:t> Final Project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520470" y="1395653"/>
            <a:ext cx="8471232" cy="50359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 anchor="t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3" action="ppaction://hlinksldjump"/>
              </a:rPr>
              <a:t>Elaboration of the final project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4" action="ppaction://hlinksldjump"/>
              </a:rPr>
              <a:t>Planning</a:t>
            </a:r>
            <a:endParaRPr lang="en-US" sz="20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5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6" action="ppaction://hlinksldjump"/>
              </a:rPr>
              <a:t>Choosing the topic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  <a:hlinkClick r:id="rId7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8" action="ppaction://hlinksldjump"/>
              </a:rPr>
              <a:t>Information sources and Boolean operators</a:t>
            </a:r>
            <a:endParaRPr lang="en-US" sz="2000" b="1" u="sng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9" action="ppaction://hlinksldjump"/>
              </a:rPr>
              <a:t>Information search: tools and strategies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10" action="ppaction://hlinksldjump"/>
              </a:rPr>
              <a:t>Search strategy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11" action="ppaction://hlinksldjump"/>
              </a:rPr>
              <a:t>CRAI resources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12" action="ppaction://hlinksldjump"/>
              </a:rPr>
              <a:t>Open access. Concept and resources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13" action="ppaction://hlinksldjump"/>
              </a:rPr>
              <a:t>Other resources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14" action="ppaction://hlinksldjump"/>
              </a:rPr>
              <a:t>Criteria for evaluating information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7" action="ppaction://hlinksldjump"/>
              </a:rPr>
              <a:t>Guidelines to use other people's works: copyright, plagiarism, etc.</a:t>
            </a:r>
            <a:endParaRPr lang="en-US" sz="20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hlinkClick r:id="rId5" action="ppaction://hlinksldjump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Arial"/>
                <a:hlinkClick r:id="rId5" action="ppaction://hlinksldjump"/>
              </a:rPr>
              <a:t>How to cite and manage bibliography</a:t>
            </a:r>
            <a:endParaRPr lang="en-US" sz="2000" b="1" dirty="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5" action="ppaction://hlinksldjump"/>
              </a:rPr>
              <a:t>Annex: I </a:t>
            </a:r>
            <a:r>
              <a:rPr lang="en-US" sz="20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5" action="ppaction://hlinksldjump"/>
              </a:rPr>
              <a:t>ara</a:t>
            </a: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5" action="ppaction://hlinksldjump"/>
              </a:rPr>
              <a:t> </a:t>
            </a:r>
            <a:r>
              <a:rPr lang="en-US" sz="20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5" action="ppaction://hlinksldjump"/>
              </a:rPr>
              <a:t>què</a:t>
            </a:r>
            <a:r>
              <a:rPr lang="en-US" sz="20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5" action="ppaction://hlinksldjump"/>
              </a:rPr>
              <a:t>?</a:t>
            </a:r>
            <a:endParaRPr lang="en-US" sz="20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93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826920" y="1268280"/>
            <a:ext cx="7632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Other</a:t>
            </a:r>
            <a:r>
              <a:rPr lang="ca-ES" sz="2400" b="1" spc="-1" dirty="0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 </a:t>
            </a:r>
            <a:r>
              <a:rPr lang="ca-ES" sz="2400" b="1" spc="-1" dirty="0" err="1">
                <a:solidFill>
                  <a:schemeClr val="bg2">
                    <a:lumMod val="10000"/>
                  </a:schemeClr>
                </a:solidFill>
                <a:latin typeface="Verdana"/>
                <a:ea typeface="Verdana"/>
              </a:rPr>
              <a:t>resources</a:t>
            </a:r>
            <a:endParaRPr lang="es-ES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2810802" y="1936800"/>
            <a:ext cx="352692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ÍnDICEs CSIC</a:t>
            </a:r>
          </a:p>
        </p:txBody>
      </p:sp>
      <p:sp>
        <p:nvSpPr>
          <p:cNvPr id="4" name="CustomShape 3"/>
          <p:cNvSpPr/>
          <p:nvPr/>
        </p:nvSpPr>
        <p:spPr>
          <a:xfrm>
            <a:off x="1854360" y="5315040"/>
            <a:ext cx="557820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750" indent="-285115">
              <a:buClr>
                <a:srgbClr val="4D4D4D"/>
              </a:buClr>
              <a:buFont typeface="Arial"/>
              <a:buChar char="•"/>
            </a:pP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Full text in</a:t>
            </a:r>
            <a:r>
              <a:rPr lang="ca-ES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b="0" strike="noStrike" spc="-1" dirty="0" err="1">
                <a:solidFill>
                  <a:srgbClr val="4D4D4D"/>
                </a:solidFill>
                <a:latin typeface="Verdana"/>
                <a:ea typeface="Verdana"/>
              </a:rPr>
              <a:t>Cercabib</a:t>
            </a:r>
            <a:r>
              <a:rPr lang="ca-ES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: </a:t>
            </a:r>
            <a:r>
              <a:rPr lang="ca-ES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https://bit.ly/36sI1hO</a:t>
            </a:r>
          </a:p>
          <a:p>
            <a:pPr marL="285750" indent="-285115">
              <a:buClr>
                <a:srgbClr val="4D4D4D"/>
              </a:buClr>
              <a:buFont typeface="Arial"/>
              <a:buChar char="•"/>
            </a:pPr>
            <a:r>
              <a:rPr lang="ca-ES" sz="1400" spc="-1" dirty="0" err="1">
                <a:solidFill>
                  <a:srgbClr val="4D4D4D"/>
                </a:solidFill>
                <a:latin typeface="Verdana"/>
                <a:ea typeface="Verdana"/>
              </a:rPr>
              <a:t>Consult</a:t>
            </a: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spc="-1" dirty="0" err="1">
                <a:solidFill>
                  <a:srgbClr val="4D4D4D"/>
                </a:solidFill>
                <a:latin typeface="Verdana"/>
                <a:ea typeface="Verdana"/>
              </a:rPr>
              <a:t>the</a:t>
            </a: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spc="-1" dirty="0" err="1">
                <a:solidFill>
                  <a:srgbClr val="4D4D4D"/>
                </a:solidFill>
                <a:latin typeface="Verdana"/>
                <a:ea typeface="Verdana"/>
              </a:rPr>
              <a:t>summaries</a:t>
            </a:r>
            <a:r>
              <a:rPr lang="ca-ES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: </a:t>
            </a: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3"/>
              </a:rPr>
              <a:t>https://indices.csic.es/</a:t>
            </a:r>
            <a:endParaRPr lang="ca-ES" sz="1400" b="0" strike="noStrike" spc="-1" dirty="0">
              <a:latin typeface="Arial"/>
              <a:cs typeface="Arial"/>
              <a:hlinkClick r:id="rId3"/>
            </a:endParaRPr>
          </a:p>
        </p:txBody>
      </p:sp>
      <p:pic>
        <p:nvPicPr>
          <p:cNvPr id="6" name="Imatge 7">
            <a:extLst>
              <a:ext uri="{FF2B5EF4-FFF2-40B4-BE49-F238E27FC236}">
                <a16:creationId xmlns:a16="http://schemas.microsoft.com/office/drawing/2014/main" id="{1C6F2EAF-1535-4DE5-A60D-DBA88561C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65" y="2555908"/>
            <a:ext cx="6975792" cy="25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6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720776" y="2312807"/>
            <a:ext cx="2300400" cy="48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anchor="t">
            <a:no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AUTHORSHIP</a:t>
            </a:r>
            <a:endParaRPr lang="ca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720776" y="3380714"/>
            <a:ext cx="2300400" cy="4896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anchor="t">
            <a:no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CURRENT</a:t>
            </a:r>
            <a:endParaRPr lang="ca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20776" y="4448755"/>
            <a:ext cx="2300400" cy="4536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anchor="t">
            <a:noAutofit/>
          </a:bodyPr>
          <a:lstStyle/>
          <a:p>
            <a:pPr algn="ctr">
              <a:defRPr/>
            </a:pPr>
            <a:r>
              <a:rPr lang="ca-ES" sz="16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SUBJECT MATTER</a:t>
            </a:r>
            <a:endParaRPr lang="ca-ES" sz="16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764576" y="5480796"/>
            <a:ext cx="2256375" cy="489534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90000" rIns="91440" bIns="9000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Arial"/>
              </a:rPr>
              <a:t>OBJECTIVITY</a:t>
            </a:r>
            <a:endParaRPr lang="es-ES" dirty="0">
              <a:solidFill>
                <a:schemeClr val="bg1">
                  <a:lumMod val="95000"/>
                </a:schemeClr>
              </a:solidFill>
              <a:cs typeface="Arial"/>
            </a:endParaRPr>
          </a:p>
        </p:txBody>
      </p:sp>
      <p:sp>
        <p:nvSpPr>
          <p:cNvPr id="6" name="QuadreDeText 9"/>
          <p:cNvSpPr txBox="1">
            <a:spLocks noChangeArrowheads="1"/>
          </p:cNvSpPr>
          <p:nvPr/>
        </p:nvSpPr>
        <p:spPr bwMode="auto">
          <a:xfrm>
            <a:off x="3226662" y="2114849"/>
            <a:ext cx="53292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Who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is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author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Is he/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she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an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expert in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his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/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her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field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Does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he/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she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cite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sources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Does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he/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she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include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contact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details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</a:t>
            </a:r>
            <a:endParaRPr lang="es-ES" dirty="0"/>
          </a:p>
        </p:txBody>
      </p:sp>
      <p:sp>
        <p:nvSpPr>
          <p:cNvPr id="7" name="QuadreDeText 11"/>
          <p:cNvSpPr txBox="1">
            <a:spLocks noChangeArrowheads="1"/>
          </p:cNvSpPr>
          <p:nvPr/>
        </p:nvSpPr>
        <p:spPr bwMode="auto">
          <a:xfrm>
            <a:off x="3321124" y="3333126"/>
            <a:ext cx="532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Is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easy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to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find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publication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date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or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recent revisions?</a:t>
            </a:r>
            <a:endParaRPr lang="ca-ES" altLang="es-ES" sz="1600" dirty="0">
              <a:latin typeface="Verdana"/>
              <a:ea typeface="Verdana"/>
            </a:endParaRPr>
          </a:p>
        </p:txBody>
      </p:sp>
      <p:sp>
        <p:nvSpPr>
          <p:cNvPr id="8" name="QuadreDeText 12"/>
          <p:cNvSpPr txBox="1">
            <a:spLocks noChangeArrowheads="1"/>
          </p:cNvSpPr>
          <p:nvPr/>
        </p:nvSpPr>
        <p:spPr bwMode="auto">
          <a:xfrm>
            <a:off x="3321123" y="4383167"/>
            <a:ext cx="5329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Is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relevant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and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useful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to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your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work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Has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bibliography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Has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mistakes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</a:t>
            </a:r>
            <a:endParaRPr lang="ca-ES" altLang="es-ES" sz="1600" dirty="0">
              <a:latin typeface="Verdana"/>
              <a:ea typeface="Verdana"/>
            </a:endParaRPr>
          </a:p>
        </p:txBody>
      </p:sp>
      <p:sp>
        <p:nvSpPr>
          <p:cNvPr id="9" name="QuadreDeText 13"/>
          <p:cNvSpPr txBox="1">
            <a:spLocks noChangeArrowheads="1"/>
          </p:cNvSpPr>
          <p:nvPr/>
        </p:nvSpPr>
        <p:spPr bwMode="auto">
          <a:xfrm>
            <a:off x="3349462" y="5357295"/>
            <a:ext cx="532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Is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impartial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and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precise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Does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it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contain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opinions?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Are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they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reasoned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Is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information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verified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with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600" dirty="0" err="1">
                <a:latin typeface="Verdana"/>
                <a:ea typeface="Verdana"/>
                <a:cs typeface="Verdana" panose="020B0604030504040204" pitchFamily="34" charset="0"/>
              </a:rPr>
              <a:t>citations</a:t>
            </a:r>
            <a:r>
              <a:rPr lang="ca-ES" altLang="es-ES" sz="1600" dirty="0">
                <a:latin typeface="Verdana"/>
                <a:ea typeface="Verdana"/>
                <a:cs typeface="Verdana" panose="020B0604030504040204" pitchFamily="34" charset="0"/>
              </a:rPr>
              <a:t>? 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B1E6ED26-2A95-4DC0-8084-FDC696BA8FB4}"/>
              </a:ext>
            </a:extLst>
          </p:cNvPr>
          <p:cNvSpPr txBox="1"/>
          <p:nvPr/>
        </p:nvSpPr>
        <p:spPr>
          <a:xfrm>
            <a:off x="583780" y="961631"/>
            <a:ext cx="741910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for </a:t>
            </a:r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evaluating</a:t>
            </a: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information</a:t>
            </a:r>
            <a:endParaRPr lang="es-ES" sz="2400" b="1" dirty="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63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4"/>
          <p:cNvSpPr txBox="1">
            <a:spLocks noChangeArrowheads="1"/>
          </p:cNvSpPr>
          <p:nvPr/>
        </p:nvSpPr>
        <p:spPr bwMode="auto">
          <a:xfrm>
            <a:off x="863600" y="2549053"/>
            <a:ext cx="741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3.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Guidelines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to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use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other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people's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works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: copyright,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plagiarism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, etc.</a:t>
            </a:r>
            <a:endParaRPr lang="ca-ES" dirty="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2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827088" y="2293938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COPYRIGHT</a:t>
            </a:r>
            <a:endParaRPr lang="ca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932363" y="2293938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PLAGIARISM</a:t>
            </a:r>
            <a:endParaRPr lang="ca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1"/>
          <p:cNvSpPr txBox="1">
            <a:spLocks noChangeArrowheads="1"/>
          </p:cNvSpPr>
          <p:nvPr/>
        </p:nvSpPr>
        <p:spPr bwMode="auto">
          <a:xfrm>
            <a:off x="827088" y="3128083"/>
            <a:ext cx="3527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must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respect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copyright. A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work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may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be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used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without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express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authorization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author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or copyright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holder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unless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otherwise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indicated</a:t>
            </a:r>
            <a:r>
              <a:rPr lang="ca-E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QuadreDeText 6"/>
          <p:cNvSpPr txBox="1">
            <a:spLocks noChangeArrowheads="1"/>
          </p:cNvSpPr>
          <p:nvPr/>
        </p:nvSpPr>
        <p:spPr bwMode="auto">
          <a:xfrm>
            <a:off x="4922917" y="3093237"/>
            <a:ext cx="3527425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Plagiarism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is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"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act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of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presenting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another's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work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or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ideas as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one's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sz="1600" dirty="0" err="1">
                <a:latin typeface="Verdana"/>
                <a:ea typeface="Verdana"/>
                <a:cs typeface="Verdana" panose="020B0604030504040204" pitchFamily="34" charset="0"/>
              </a:rPr>
              <a:t>own</a:t>
            </a:r>
            <a:r>
              <a:rPr lang="es-ES" sz="1600" dirty="0">
                <a:latin typeface="Verdana"/>
                <a:ea typeface="Verdana"/>
                <a:cs typeface="Verdana" panose="020B0604030504040204" pitchFamily="34" charset="0"/>
              </a:rPr>
              <a:t>" (CRAI UB, 2007).</a:t>
            </a:r>
            <a:endParaRPr lang="es-ES" sz="1600" dirty="0">
              <a:latin typeface="Verdana"/>
              <a:ea typeface="Verdana"/>
              <a:cs typeface="Arial"/>
            </a:endParaRPr>
          </a:p>
          <a:p>
            <a:pPr algn="ctr"/>
            <a:endParaRPr lang="ca-ES" alt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ca-ES" altLang="es-ES" sz="1000" dirty="0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-&gt; </a:t>
            </a:r>
            <a:r>
              <a:rPr lang="ca-ES" altLang="es-ES" sz="1000" dirty="0" err="1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Resources</a:t>
            </a:r>
            <a:r>
              <a:rPr lang="ca-ES" altLang="es-ES" sz="1000" dirty="0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 </a:t>
            </a:r>
            <a:r>
              <a:rPr lang="ca-ES" altLang="es-ES" sz="1000" dirty="0" err="1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about</a:t>
            </a:r>
            <a:r>
              <a:rPr lang="ca-ES" altLang="es-ES" sz="1000" dirty="0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 </a:t>
            </a:r>
            <a:r>
              <a:rPr lang="ca-ES" altLang="es-ES" sz="1000" dirty="0" err="1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plagiarism</a:t>
            </a:r>
            <a:r>
              <a:rPr lang="ca-ES" altLang="es-ES" sz="1000" dirty="0">
                <a:latin typeface="Verdana"/>
                <a:ea typeface="Verdana"/>
                <a:cs typeface="Verdana" panose="020B0604030504040204" pitchFamily="34" charset="0"/>
                <a:hlinkClick r:id="rId2"/>
              </a:rPr>
              <a:t> (CRAI)</a:t>
            </a:r>
            <a:endParaRPr lang="ca-ES" altLang="es-ES" sz="1000" dirty="0"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088" y="4739045"/>
            <a:ext cx="7632700" cy="1465929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2"/>
          <p:cNvSpPr txBox="1">
            <a:spLocks noChangeArrowheads="1"/>
          </p:cNvSpPr>
          <p:nvPr/>
        </p:nvSpPr>
        <p:spPr bwMode="auto">
          <a:xfrm>
            <a:off x="935038" y="4816110"/>
            <a:ext cx="741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ca-ES" sz="1400" dirty="0" err="1">
                <a:latin typeface="Verdana"/>
                <a:ea typeface="Verdana"/>
                <a:cs typeface="Arial"/>
              </a:rPr>
              <a:t>We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will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use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our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own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words</a:t>
            </a:r>
            <a:r>
              <a:rPr lang="ca-ES" sz="1400" dirty="0">
                <a:latin typeface="Verdana"/>
                <a:ea typeface="Verdana"/>
                <a:cs typeface="Arial"/>
              </a:rPr>
              <a:t> to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express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other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ideas</a:t>
            </a:r>
            <a:r>
              <a:rPr lang="ca-ES" sz="1400" dirty="0">
                <a:latin typeface="Verdana"/>
                <a:ea typeface="Verdana"/>
                <a:cs typeface="Arial"/>
              </a:rPr>
              <a:t>,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but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always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including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the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bibliographical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references</a:t>
            </a:r>
            <a:r>
              <a:rPr lang="ca-ES" sz="1400" dirty="0">
                <a:latin typeface="Verdana"/>
                <a:ea typeface="Verdana"/>
                <a:cs typeface="Arial"/>
              </a:rPr>
              <a:t> of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the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sources</a:t>
            </a:r>
            <a:r>
              <a:rPr lang="ca-ES" sz="1400" dirty="0">
                <a:latin typeface="Verdana"/>
                <a:ea typeface="Verdana"/>
                <a:cs typeface="Arial"/>
              </a:rPr>
              <a:t>.</a:t>
            </a:r>
            <a:endParaRPr lang="es-ES" sz="1400" dirty="0">
              <a:latin typeface="Verdana"/>
              <a:ea typeface="Verdana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endParaRPr lang="ca-ES" sz="1400" dirty="0">
              <a:latin typeface="Verdana"/>
              <a:ea typeface="Verdana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a-ES" sz="1400" dirty="0" err="1">
                <a:latin typeface="Verdana"/>
                <a:ea typeface="Verdana"/>
                <a:cs typeface="Arial"/>
              </a:rPr>
              <a:t>If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quote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literally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an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excerpt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from</a:t>
            </a:r>
            <a:r>
              <a:rPr lang="ca-ES" sz="1400" dirty="0">
                <a:latin typeface="Verdana"/>
                <a:ea typeface="Verdana"/>
                <a:cs typeface="Arial"/>
              </a:rPr>
              <a:t> a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book</a:t>
            </a:r>
            <a:r>
              <a:rPr lang="ca-ES" sz="1400" dirty="0">
                <a:latin typeface="Verdana"/>
                <a:ea typeface="Verdana"/>
                <a:cs typeface="Arial"/>
              </a:rPr>
              <a:t>,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journal’s</a:t>
            </a:r>
            <a:r>
              <a:rPr lang="ca-ES" sz="1400" dirty="0">
                <a:latin typeface="Verdana"/>
                <a:ea typeface="Verdana"/>
                <a:cs typeface="Arial"/>
              </a:rPr>
              <a:t> article, Internet content...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will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write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it</a:t>
            </a:r>
            <a:r>
              <a:rPr lang="ca-ES" sz="1400" dirty="0">
                <a:latin typeface="Verdana"/>
                <a:ea typeface="Verdana"/>
                <a:cs typeface="Arial"/>
              </a:rPr>
              <a:t> in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quotation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marks</a:t>
            </a:r>
            <a:r>
              <a:rPr lang="ca-ES" sz="1400" dirty="0">
                <a:latin typeface="Verdana"/>
                <a:ea typeface="Verdana"/>
                <a:cs typeface="Arial"/>
              </a:rPr>
              <a:t>,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and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will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include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the</a:t>
            </a:r>
            <a:r>
              <a:rPr lang="ca-ES" sz="1400" dirty="0">
                <a:latin typeface="Verdana"/>
                <a:ea typeface="Verdana"/>
                <a:cs typeface="Arial"/>
              </a:rPr>
              <a:t> </a:t>
            </a:r>
            <a:r>
              <a:rPr lang="ca-ES" sz="1400" dirty="0" err="1">
                <a:latin typeface="Verdana"/>
                <a:ea typeface="Verdana"/>
                <a:cs typeface="Arial"/>
              </a:rPr>
              <a:t>author's</a:t>
            </a:r>
            <a:r>
              <a:rPr lang="ca-ES" sz="1400" dirty="0">
                <a:latin typeface="Verdana"/>
                <a:ea typeface="Verdana"/>
                <a:cs typeface="Arial"/>
              </a:rPr>
              <a:t> data.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37DFBB6A-4BE9-4F16-8E3B-3E986309E4B8}"/>
              </a:ext>
            </a:extLst>
          </p:cNvPr>
          <p:cNvSpPr txBox="1"/>
          <p:nvPr/>
        </p:nvSpPr>
        <p:spPr>
          <a:xfrm>
            <a:off x="725474" y="1150557"/>
            <a:ext cx="71829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Guidelines</a:t>
            </a: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use</a:t>
            </a: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other</a:t>
            </a: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people's</a:t>
            </a:r>
            <a:r>
              <a:rPr lang="ca-E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works</a:t>
            </a:r>
            <a:endParaRPr lang="es-ES" sz="2400" b="1" dirty="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08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4"/>
          <p:cNvSpPr txBox="1">
            <a:spLocks noChangeArrowheads="1"/>
          </p:cNvSpPr>
          <p:nvPr/>
        </p:nvSpPr>
        <p:spPr bwMode="auto">
          <a:xfrm>
            <a:off x="447964" y="2501821"/>
            <a:ext cx="84747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4.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How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to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cite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and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manage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bibliography</a:t>
            </a:r>
            <a:endParaRPr lang="ca-ES" dirty="0" err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/>
            <a:endParaRPr lang="ca-ES" altLang="es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51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2"/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2400" b="1" dirty="0" err="1">
                <a:latin typeface="Verdana"/>
                <a:ea typeface="Verdana"/>
                <a:cs typeface="Arial"/>
              </a:rPr>
              <a:t>How</a:t>
            </a:r>
            <a:r>
              <a:rPr lang="ca-ES" sz="2400" b="1" dirty="0">
                <a:latin typeface="Verdana"/>
                <a:ea typeface="Verdana"/>
                <a:cs typeface="Arial"/>
              </a:rPr>
              <a:t> to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cite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and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manage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bibliography</a:t>
            </a:r>
            <a:endParaRPr lang="ca-ES" sz="2400" b="1">
              <a:latin typeface="Verdana"/>
              <a:ea typeface="Verdana"/>
              <a:cs typeface="Arial"/>
            </a:endParaRPr>
          </a:p>
        </p:txBody>
      </p:sp>
      <p:grpSp>
        <p:nvGrpSpPr>
          <p:cNvPr id="3" name="Agrupa 5"/>
          <p:cNvGrpSpPr>
            <a:grpSpLocks/>
          </p:cNvGrpSpPr>
          <p:nvPr/>
        </p:nvGrpSpPr>
        <p:grpSpPr bwMode="auto">
          <a:xfrm>
            <a:off x="755650" y="2998786"/>
            <a:ext cx="7632700" cy="2065336"/>
            <a:chOff x="827089" y="2946822"/>
            <a:chExt cx="7632699" cy="2066354"/>
          </a:xfrm>
        </p:grpSpPr>
        <p:sp>
          <p:nvSpPr>
            <p:cNvPr id="4" name="Rectangle 3"/>
            <p:cNvSpPr/>
            <p:nvPr/>
          </p:nvSpPr>
          <p:spPr>
            <a:xfrm>
              <a:off x="827089" y="2946822"/>
              <a:ext cx="7632699" cy="2066354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QuadreDeText 2"/>
            <p:cNvSpPr txBox="1">
              <a:spLocks noChangeArrowheads="1"/>
            </p:cNvSpPr>
            <p:nvPr/>
          </p:nvSpPr>
          <p:spPr bwMode="auto">
            <a:xfrm>
              <a:off x="899592" y="3258850"/>
              <a:ext cx="7344816" cy="138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ca-ES" altLang="es-ES" sz="1400" b="1" dirty="0" err="1">
                  <a:solidFill>
                    <a:srgbClr val="005EA4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Citations</a:t>
              </a:r>
              <a:r>
                <a:rPr lang="ca-ES" altLang="es-ES" sz="1400" b="1" dirty="0">
                  <a:solidFill>
                    <a:srgbClr val="005EA4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in </a:t>
              </a:r>
              <a:r>
                <a:rPr lang="ca-ES" altLang="es-ES" sz="1400" b="1" dirty="0" err="1">
                  <a:solidFill>
                    <a:srgbClr val="005EA4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the</a:t>
              </a:r>
              <a:r>
                <a:rPr lang="ca-ES" altLang="es-ES" sz="1400" b="1" dirty="0">
                  <a:solidFill>
                    <a:srgbClr val="005EA4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text</a:t>
              </a:r>
              <a:endParaRPr lang="ca-ES" altLang="es-ES" sz="1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ca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One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author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: (Marina, 2011)</a:t>
              </a:r>
            </a:p>
            <a:p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Two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authors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: (García, &amp; </a:t>
              </a:r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Magaz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, 2009)</a:t>
              </a:r>
            </a:p>
            <a:p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Until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 5 </a:t>
              </a:r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authors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: (Smith, Johnson, Williams, Jones &amp; Davis, 2000)</a:t>
              </a:r>
            </a:p>
            <a:p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Six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 or </a:t>
              </a:r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more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authors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: (</a:t>
              </a:r>
              <a:r>
                <a:rPr lang="ca-ES" altLang="es-ES" sz="1400" dirty="0" err="1">
                  <a:latin typeface="Verdana"/>
                  <a:ea typeface="Verdana"/>
                  <a:cs typeface="Verdana" panose="020B0604030504040204" pitchFamily="34" charset="0"/>
                </a:rPr>
                <a:t>Corbillon</a:t>
              </a:r>
              <a:r>
                <a:rPr lang="ca-ES" altLang="es-ES" sz="1400" dirty="0">
                  <a:latin typeface="Verdana"/>
                  <a:ea typeface="Verdana"/>
                  <a:cs typeface="Verdana" panose="020B0604030504040204" pitchFamily="34" charset="0"/>
                </a:rPr>
                <a:t> et al., 2008)</a:t>
              </a:r>
            </a:p>
          </p:txBody>
        </p:sp>
      </p:grpSp>
      <p:sp>
        <p:nvSpPr>
          <p:cNvPr id="7" name="QuadreDeText 6"/>
          <p:cNvSpPr txBox="1"/>
          <p:nvPr/>
        </p:nvSpPr>
        <p:spPr>
          <a:xfrm>
            <a:off x="2808288" y="2163763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APA FORMAT</a:t>
            </a: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1F95A239-8895-4F26-95C4-7E3AAA62B6A1}"/>
              </a:ext>
            </a:extLst>
          </p:cNvPr>
          <p:cNvSpPr/>
          <p:nvPr/>
        </p:nvSpPr>
        <p:spPr>
          <a:xfrm>
            <a:off x="4136018" y="5958293"/>
            <a:ext cx="10148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APA </a:t>
            </a:r>
            <a:r>
              <a:rPr lang="ca-ES" sz="1400" b="0" u="sng" strike="noStrike" spc="-1" dirty="0" err="1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style</a:t>
            </a:r>
            <a:endParaRPr lang="ca-E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202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808288" y="2163763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APA FORMAT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2998788"/>
            <a:ext cx="7632700" cy="264160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2">
            <a:extLst>
              <a:ext uri="{FF2B5EF4-FFF2-40B4-BE49-F238E27FC236}">
                <a16:creationId xmlns:a16="http://schemas.microsoft.com/office/drawing/2014/main" id="{65374C7C-A6E0-4B89-A679-718B9EC5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30" y="119410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2400" b="1" dirty="0" err="1">
                <a:latin typeface="Verdana"/>
                <a:ea typeface="Verdana"/>
                <a:cs typeface="Arial"/>
              </a:rPr>
              <a:t>How</a:t>
            </a:r>
            <a:r>
              <a:rPr lang="ca-ES" sz="2400" b="1" dirty="0">
                <a:latin typeface="Verdana"/>
                <a:ea typeface="Verdana"/>
                <a:cs typeface="Arial"/>
              </a:rPr>
              <a:t> to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cite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and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manage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bibliography</a:t>
            </a:r>
            <a:endParaRPr lang="ca-ES" sz="2400" b="1">
              <a:latin typeface="Verdana"/>
              <a:ea typeface="Verdana"/>
              <a:cs typeface="Arial"/>
            </a:endParaRPr>
          </a:p>
        </p:txBody>
      </p:sp>
      <p:sp>
        <p:nvSpPr>
          <p:cNvPr id="6" name="QuadreDeText 2"/>
          <p:cNvSpPr txBox="1">
            <a:spLocks noChangeArrowheads="1"/>
          </p:cNvSpPr>
          <p:nvPr/>
        </p:nvSpPr>
        <p:spPr bwMode="auto">
          <a:xfrm>
            <a:off x="900113" y="3308350"/>
            <a:ext cx="73437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4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Books</a:t>
            </a:r>
            <a:endParaRPr lang="ca-ES" altLang="es-ES" sz="1400" b="1" dirty="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Surname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ca-ES" sz="1400" dirty="0">
                <a:latin typeface="Arial"/>
                <a:ea typeface="Verdana"/>
                <a:cs typeface="Arial"/>
              </a:rPr>
              <a:t> </a:t>
            </a:r>
            <a:r>
              <a:rPr lang="ca-ES" sz="1400" b="1" dirty="0" err="1">
                <a:latin typeface="Verdana"/>
                <a:ea typeface="Verdana"/>
                <a:cs typeface="Arial"/>
              </a:rPr>
              <a:t>name's</a:t>
            </a:r>
            <a:r>
              <a:rPr lang="ca-ES" sz="1400" b="1" dirty="0">
                <a:latin typeface="Verdana"/>
                <a:ea typeface="Verdana"/>
                <a:cs typeface="Arial"/>
              </a:rPr>
              <a:t> </a:t>
            </a:r>
            <a:r>
              <a:rPr lang="ca-ES" sz="1400" b="1" dirty="0" err="1">
                <a:latin typeface="Verdana"/>
                <a:ea typeface="Verdana"/>
                <a:cs typeface="Arial"/>
              </a:rPr>
              <a:t>initial</a:t>
            </a:r>
            <a:r>
              <a:rPr lang="ca-ES" sz="1400" b="1" dirty="0">
                <a:latin typeface="Verdana"/>
                <a:ea typeface="Verdana"/>
                <a:cs typeface="Arial"/>
              </a:rPr>
              <a:t> </a:t>
            </a:r>
            <a:r>
              <a:rPr lang="ca-ES" sz="1400" b="1" dirty="0" err="1">
                <a:latin typeface="Verdana"/>
                <a:ea typeface="Verdana"/>
                <a:cs typeface="Arial"/>
              </a:rPr>
              <a:t>letter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. (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year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). </a:t>
            </a:r>
            <a:r>
              <a:rPr lang="ca-ES" sz="1400" dirty="0">
                <a:latin typeface="Arial"/>
                <a:ea typeface="Verdana"/>
                <a:cs typeface="Arial"/>
              </a:rPr>
              <a:t> </a:t>
            </a:r>
            <a:r>
              <a:rPr lang="ca-ES" sz="1400" b="1" i="1" dirty="0" err="1">
                <a:latin typeface="Verdana"/>
                <a:ea typeface="Verdana"/>
                <a:cs typeface="Arial"/>
              </a:rPr>
              <a:t>Title</a:t>
            </a:r>
            <a:r>
              <a:rPr lang="ca-ES" sz="1400" b="1" i="1" dirty="0">
                <a:latin typeface="Verdana"/>
                <a:ea typeface="Verdana"/>
                <a:cs typeface="Arial"/>
              </a:rPr>
              <a:t> in </a:t>
            </a:r>
            <a:r>
              <a:rPr lang="ca-ES" sz="1400" b="1" i="1" dirty="0" err="1">
                <a:latin typeface="Verdana"/>
                <a:ea typeface="Verdana"/>
                <a:cs typeface="Arial"/>
              </a:rPr>
              <a:t>italic</a:t>
            </a:r>
            <a:r>
              <a:rPr lang="ca-ES" altLang="es-ES" sz="1400" b="1" dirty="0">
                <a:latin typeface="Verdana"/>
                <a:ea typeface="Verdana"/>
                <a:cs typeface="Arial"/>
              </a:rPr>
              <a:t>: </a:t>
            </a:r>
            <a:r>
              <a:rPr lang="ca-ES" sz="1400" b="1" i="1" dirty="0" err="1">
                <a:latin typeface="Verdana"/>
                <a:ea typeface="Verdana"/>
                <a:cs typeface="Arial"/>
              </a:rPr>
              <a:t>subtitle</a:t>
            </a:r>
            <a:r>
              <a:rPr lang="ca-ES" sz="1400" b="1" i="1" dirty="0">
                <a:latin typeface="Verdana"/>
                <a:ea typeface="Verdana"/>
                <a:cs typeface="Arial"/>
              </a:rPr>
              <a:t> 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(#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edition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). City: Publisher.</a:t>
            </a:r>
            <a:endParaRPr lang="ca-ES" dirty="0"/>
          </a:p>
          <a:p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dirty="0">
                <a:latin typeface="Verdana"/>
                <a:ea typeface="Verdana"/>
                <a:cs typeface="Verdana" panose="020B0604030504040204" pitchFamily="34" charset="0"/>
              </a:rPr>
              <a:t>Codina, L. (1996). </a:t>
            </a:r>
            <a:r>
              <a:rPr lang="es-ES" altLang="es-ES" sz="1400" i="1" dirty="0">
                <a:latin typeface="Verdana"/>
                <a:ea typeface="Verdana"/>
                <a:cs typeface="Verdana" panose="020B0604030504040204" pitchFamily="34" charset="0"/>
              </a:rPr>
              <a:t>El </a:t>
            </a:r>
            <a:r>
              <a:rPr lang="es-ES" altLang="es-ES" sz="1400" i="1" dirty="0" err="1">
                <a:latin typeface="Verdana"/>
                <a:ea typeface="Verdana"/>
                <a:cs typeface="Verdana" panose="020B0604030504040204" pitchFamily="34" charset="0"/>
              </a:rPr>
              <a:t>llibre</a:t>
            </a:r>
            <a:r>
              <a:rPr lang="es-ES" altLang="es-ES" sz="1400" i="1" dirty="0">
                <a:latin typeface="Verdana"/>
                <a:ea typeface="Verdana"/>
                <a:cs typeface="Verdana" panose="020B0604030504040204" pitchFamily="34" charset="0"/>
              </a:rPr>
              <a:t> digital: Una </a:t>
            </a:r>
            <a:r>
              <a:rPr lang="es-ES" altLang="es-ES" sz="1400" i="1" dirty="0" err="1">
                <a:latin typeface="Verdana"/>
                <a:ea typeface="Verdana"/>
                <a:cs typeface="Verdana" panose="020B0604030504040204" pitchFamily="34" charset="0"/>
              </a:rPr>
              <a:t>exploració</a:t>
            </a:r>
            <a:r>
              <a:rPr lang="es-ES" altLang="es-ES" sz="1400" i="1" dirty="0">
                <a:latin typeface="Verdana"/>
                <a:ea typeface="Verdana"/>
                <a:cs typeface="Verdana" panose="020B0604030504040204" pitchFamily="34" charset="0"/>
              </a:rPr>
              <a:t> sobre la </a:t>
            </a:r>
            <a:r>
              <a:rPr lang="es-ES" altLang="es-ES" sz="1400" i="1" dirty="0" err="1">
                <a:latin typeface="Verdana"/>
                <a:ea typeface="Verdana"/>
                <a:cs typeface="Verdana" panose="020B0604030504040204" pitchFamily="34" charset="0"/>
              </a:rPr>
              <a:t>informació</a:t>
            </a:r>
            <a:r>
              <a:rPr lang="es-ES" altLang="es-ES" sz="1400" i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altLang="es-ES" sz="1400" i="1" dirty="0" err="1">
                <a:latin typeface="Verdana"/>
                <a:ea typeface="Verdana"/>
                <a:cs typeface="Verdana" panose="020B0604030504040204" pitchFamily="34" charset="0"/>
              </a:rPr>
              <a:t>electrònica</a:t>
            </a:r>
            <a:r>
              <a:rPr lang="es-ES" altLang="es-ES" sz="1400" i="1" dirty="0">
                <a:latin typeface="Verdana"/>
                <a:ea typeface="Verdana"/>
                <a:cs typeface="Verdana" panose="020B0604030504040204" pitchFamily="34" charset="0"/>
              </a:rPr>
              <a:t> i el </a:t>
            </a:r>
            <a:r>
              <a:rPr lang="es-ES" altLang="es-ES" sz="1400" i="1" dirty="0" err="1">
                <a:latin typeface="Verdana"/>
                <a:ea typeface="Verdana"/>
                <a:cs typeface="Verdana" panose="020B0604030504040204" pitchFamily="34" charset="0"/>
              </a:rPr>
              <a:t>futur</a:t>
            </a:r>
            <a:r>
              <a:rPr lang="es-ES" altLang="es-ES" sz="1400" i="1" dirty="0">
                <a:latin typeface="Verdana"/>
                <a:ea typeface="Verdana"/>
                <a:cs typeface="Verdana" panose="020B0604030504040204" pitchFamily="34" charset="0"/>
              </a:rPr>
              <a:t> de </a:t>
            </a:r>
            <a:r>
              <a:rPr lang="es-ES" altLang="es-ES" sz="1400" i="1" dirty="0" err="1">
                <a:latin typeface="Verdana"/>
                <a:ea typeface="Verdana"/>
                <a:cs typeface="Verdana" panose="020B0604030504040204" pitchFamily="34" charset="0"/>
              </a:rPr>
              <a:t>l’edició</a:t>
            </a:r>
            <a:r>
              <a:rPr lang="es-ES" altLang="es-ES" sz="1400" dirty="0">
                <a:latin typeface="Verdana"/>
                <a:ea typeface="Verdana"/>
                <a:cs typeface="Verdana" panose="020B0604030504040204" pitchFamily="34" charset="0"/>
              </a:rPr>
              <a:t> (2a ed.). Barcelona: Generalitat de Catalunya, Centre </a:t>
            </a:r>
            <a:r>
              <a:rPr lang="es-ES" altLang="es-ES" sz="1400" dirty="0" err="1">
                <a:latin typeface="Verdana"/>
                <a:ea typeface="Verdana"/>
                <a:cs typeface="Verdana" panose="020B0604030504040204" pitchFamily="34" charset="0"/>
              </a:rPr>
              <a:t>d’Investigació</a:t>
            </a:r>
            <a:r>
              <a:rPr lang="es-ES" altLang="es-ES" sz="1400" dirty="0">
                <a:latin typeface="Verdana"/>
                <a:ea typeface="Verdana"/>
                <a:cs typeface="Verdana" panose="020B0604030504040204" pitchFamily="34" charset="0"/>
              </a:rPr>
              <a:t> de la </a:t>
            </a:r>
            <a:r>
              <a:rPr lang="es-ES" altLang="es-ES" sz="1400" dirty="0" err="1">
                <a:latin typeface="Verdana"/>
                <a:ea typeface="Verdana"/>
                <a:cs typeface="Verdana" panose="020B0604030504040204" pitchFamily="34" charset="0"/>
              </a:rPr>
              <a:t>Comunicació</a:t>
            </a:r>
            <a:r>
              <a:rPr lang="es-ES" altLang="es-ES" sz="14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endParaRPr lang="en-US" altLang="es-ES" sz="1400" dirty="0"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ca-ES" altLang="es-ES" sz="1400" dirty="0"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B70F9694-8313-45DF-BD44-729BF9FE134F}"/>
              </a:ext>
            </a:extLst>
          </p:cNvPr>
          <p:cNvSpPr/>
          <p:nvPr/>
        </p:nvSpPr>
        <p:spPr>
          <a:xfrm>
            <a:off x="4136018" y="5958293"/>
            <a:ext cx="10148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APA </a:t>
            </a:r>
            <a:r>
              <a:rPr lang="ca-ES" sz="1400" b="0" u="sng" strike="noStrike" spc="-1" dirty="0" err="1">
                <a:solidFill>
                  <a:srgbClr val="0563C1"/>
                </a:solidFill>
                <a:uFillTx/>
                <a:latin typeface="Verdana"/>
                <a:ea typeface="Verdana"/>
                <a:hlinkClick r:id="rId2"/>
              </a:rPr>
              <a:t>style</a:t>
            </a:r>
            <a:endParaRPr lang="ca-E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37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2998788"/>
            <a:ext cx="7632700" cy="2808287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900113" y="3390900"/>
            <a:ext cx="734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1400" b="1" dirty="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Journal's</a:t>
            </a:r>
            <a:r>
              <a:rPr lang="ca-ES" sz="1400" b="1" dirty="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article</a:t>
            </a:r>
            <a:endParaRPr lang="ca-ES" sz="1400" b="1" dirty="0">
              <a:solidFill>
                <a:srgbClr val="005EA4"/>
              </a:solidFill>
              <a:latin typeface="Verdana"/>
              <a:ea typeface="Verdana"/>
            </a:endParaRPr>
          </a:p>
          <a:p>
            <a:endParaRPr lang="ca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sz="1400" b="1" dirty="0" err="1">
                <a:latin typeface="Verdana"/>
                <a:ea typeface="Verdana"/>
                <a:cs typeface="Verdana" panose="020B0604030504040204" pitchFamily="34" charset="0"/>
              </a:rPr>
              <a:t>Surname</a:t>
            </a:r>
            <a:r>
              <a:rPr lang="ca-ES" sz="1400" b="1" dirty="0">
                <a:latin typeface="Verdana"/>
                <a:ea typeface="Verdana"/>
                <a:cs typeface="Verdana" panose="020B0604030504040204" pitchFamily="34" charset="0"/>
              </a:rPr>
              <a:t>, </a:t>
            </a:r>
            <a:r>
              <a:rPr lang="ca-ES" sz="1400" dirty="0">
                <a:latin typeface="Arial"/>
                <a:ea typeface="Verdana"/>
                <a:cs typeface="Arial"/>
              </a:rPr>
              <a:t> </a:t>
            </a:r>
            <a:r>
              <a:rPr lang="ca-ES" sz="1400" b="1" dirty="0" err="1">
                <a:latin typeface="Verdana"/>
                <a:ea typeface="Verdana"/>
                <a:cs typeface="Verdana" panose="020B0604030504040204" pitchFamily="34" charset="0"/>
              </a:rPr>
              <a:t>name's</a:t>
            </a:r>
            <a:r>
              <a:rPr lang="ca-ES" sz="14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sz="1400" b="1" dirty="0" err="1">
                <a:latin typeface="Verdana"/>
                <a:ea typeface="Verdana"/>
                <a:cs typeface="Verdana" panose="020B0604030504040204" pitchFamily="34" charset="0"/>
              </a:rPr>
              <a:t>initial</a:t>
            </a:r>
            <a:r>
              <a:rPr lang="ca-ES" sz="14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sz="1400" b="1" dirty="0" err="1">
                <a:latin typeface="Verdana"/>
                <a:ea typeface="Verdana"/>
                <a:cs typeface="Verdana" panose="020B0604030504040204" pitchFamily="34" charset="0"/>
              </a:rPr>
              <a:t>letter</a:t>
            </a:r>
            <a:r>
              <a:rPr lang="ca-ES" sz="1400" b="1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 (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year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). Article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title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: Article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subtitle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. </a:t>
            </a:r>
            <a:r>
              <a:rPr lang="ca-ES" altLang="es-ES" sz="1400" b="1" i="1" dirty="0" err="1">
                <a:latin typeface="Verdana"/>
                <a:ea typeface="Verdana"/>
                <a:cs typeface="Verdana" panose="020B0604030504040204" pitchFamily="34" charset="0"/>
              </a:rPr>
              <a:t>Journal</a:t>
            </a:r>
            <a:r>
              <a:rPr lang="ca-ES" altLang="es-ES" sz="1400" b="1" i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400" b="1" i="1" dirty="0" err="1">
                <a:latin typeface="Verdana"/>
                <a:ea typeface="Verdana"/>
                <a:cs typeface="Verdana" panose="020B0604030504040204" pitchFamily="34" charset="0"/>
              </a:rPr>
              <a:t>title</a:t>
            </a:r>
            <a:r>
              <a:rPr lang="ca-ES" altLang="es-ES" sz="1400" b="1" i="1" dirty="0">
                <a:latin typeface="Verdana"/>
                <a:ea typeface="Verdana"/>
                <a:cs typeface="Verdana" panose="020B0604030504040204" pitchFamily="34" charset="0"/>
              </a:rPr>
              <a:t> in </a:t>
            </a:r>
            <a:r>
              <a:rPr lang="ca-ES" altLang="es-ES" sz="1400" b="1" i="1" dirty="0" err="1">
                <a:latin typeface="Verdana"/>
                <a:ea typeface="Verdana"/>
                <a:cs typeface="Verdana" panose="020B0604030504040204" pitchFamily="34" charset="0"/>
              </a:rPr>
              <a:t>italic</a:t>
            </a:r>
            <a:r>
              <a:rPr lang="ca-ES" altLang="es-ES" sz="1400" b="1" i="1" dirty="0">
                <a:latin typeface="Verdana"/>
                <a:ea typeface="Verdana"/>
                <a:cs typeface="Verdana" panose="020B0604030504040204" pitchFamily="34" charset="0"/>
              </a:rPr>
              <a:t> : </a:t>
            </a:r>
            <a:r>
              <a:rPr lang="ca-ES" altLang="es-ES" sz="1400" b="1" i="1" dirty="0" err="1">
                <a:latin typeface="Verdana"/>
                <a:ea typeface="Verdana"/>
                <a:cs typeface="Verdana" panose="020B0604030504040204" pitchFamily="34" charset="0"/>
              </a:rPr>
              <a:t>Subtitle</a:t>
            </a:r>
            <a:r>
              <a:rPr lang="ca-ES" altLang="es-ES" sz="1400" b="1" i="1" dirty="0">
                <a:latin typeface="Verdana"/>
                <a:ea typeface="Verdana"/>
                <a:cs typeface="Verdana" panose="020B0604030504040204" pitchFamily="34" charset="0"/>
              </a:rPr>
              <a:t>, # </a:t>
            </a:r>
            <a:r>
              <a:rPr lang="ca-ES" altLang="es-ES" sz="1400" b="1" i="1" dirty="0" err="1">
                <a:latin typeface="Verdana"/>
                <a:ea typeface="Verdana"/>
                <a:cs typeface="Verdana" panose="020B0604030504040204" pitchFamily="34" charset="0"/>
              </a:rPr>
              <a:t>volume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400" b="1" i="1" dirty="0">
                <a:latin typeface="Verdana"/>
                <a:ea typeface="Verdana"/>
                <a:cs typeface="Verdana" panose="020B0604030504040204" pitchFamily="34" charset="0"/>
              </a:rPr>
              <a:t>in </a:t>
            </a:r>
            <a:r>
              <a:rPr lang="ca-ES" altLang="es-ES" sz="1400" b="1" i="1" dirty="0" err="1" smtClean="0">
                <a:latin typeface="Verdana"/>
                <a:ea typeface="Verdana"/>
                <a:cs typeface="Verdana" panose="020B0604030504040204" pitchFamily="34" charset="0"/>
              </a:rPr>
              <a:t>italic</a:t>
            </a:r>
            <a:r>
              <a:rPr lang="ca-ES" altLang="es-ES" sz="1400" b="1" i="1" dirty="0" smtClean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(# of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number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), #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first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page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of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article-#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last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page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of </a:t>
            </a:r>
            <a:r>
              <a:rPr lang="ca-ES" altLang="es-ES" sz="1400" b="1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1400" b="1" dirty="0">
                <a:latin typeface="Verdana"/>
                <a:ea typeface="Verdana"/>
                <a:cs typeface="Verdana" panose="020B0604030504040204" pitchFamily="34" charset="0"/>
              </a:rPr>
              <a:t> article.</a:t>
            </a:r>
            <a:endParaRPr lang="ca-ES" dirty="0"/>
          </a:p>
          <a:p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altLang="es-ES" sz="1400" dirty="0" err="1">
                <a:latin typeface="Verdana"/>
                <a:ea typeface="Verdana"/>
                <a:cs typeface="Verdana" panose="020B0604030504040204" pitchFamily="34" charset="0"/>
              </a:rPr>
              <a:t>Heery</a:t>
            </a:r>
            <a:r>
              <a:rPr lang="ca-ES" altLang="es-ES" sz="1400" dirty="0">
                <a:latin typeface="Verdana"/>
                <a:ea typeface="Verdana"/>
                <a:cs typeface="Verdana" panose="020B0604030504040204" pitchFamily="34" charset="0"/>
              </a:rPr>
              <a:t>, M. (1998). Organització de la biblioteca: Repàs d’estructures. </a:t>
            </a:r>
            <a:r>
              <a:rPr lang="ca-ES" altLang="es-ES" sz="1400" i="1" dirty="0">
                <a:latin typeface="Verdana"/>
                <a:ea typeface="Verdana"/>
                <a:cs typeface="Verdana" panose="020B0604030504040204" pitchFamily="34" charset="0"/>
              </a:rPr>
              <a:t>Ítem: Revista de biblioteconomia i documentació, 23</a:t>
            </a:r>
            <a:r>
              <a:rPr lang="ca-ES" altLang="es-ES" sz="1400" dirty="0">
                <a:latin typeface="Verdana"/>
                <a:ea typeface="Verdana"/>
                <a:cs typeface="Verdana" panose="020B0604030504040204" pitchFamily="34" charset="0"/>
              </a:rPr>
              <a:t>, 8-15.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2808288" y="2163763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APA FORMAT</a:t>
            </a: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4131341" y="5957956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2">
            <a:extLst>
              <a:ext uri="{FF2B5EF4-FFF2-40B4-BE49-F238E27FC236}">
                <a16:creationId xmlns:a16="http://schemas.microsoft.com/office/drawing/2014/main" id="{EE78356B-C2A5-442E-BF6B-0C17A53B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30" y="1137425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2400" b="1" dirty="0" err="1">
                <a:latin typeface="Verdana"/>
                <a:ea typeface="Verdana"/>
                <a:cs typeface="Arial"/>
              </a:rPr>
              <a:t>How</a:t>
            </a:r>
            <a:r>
              <a:rPr lang="ca-ES" sz="2400" b="1" dirty="0">
                <a:latin typeface="Verdana"/>
                <a:ea typeface="Verdana"/>
                <a:cs typeface="Arial"/>
              </a:rPr>
              <a:t> to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cite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and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manage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bibliography</a:t>
            </a:r>
            <a:endParaRPr lang="ca-ES" sz="2400" b="1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488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756070" y="2998800"/>
            <a:ext cx="7632360" cy="237456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3"/>
          <p:cNvSpPr/>
          <p:nvPr/>
        </p:nvSpPr>
        <p:spPr>
          <a:xfrm>
            <a:off x="900000" y="3451320"/>
            <a:ext cx="734328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a-ES" sz="1400" b="1" spc="-1" dirty="0">
                <a:solidFill>
                  <a:srgbClr val="005EA4"/>
                </a:solidFill>
                <a:latin typeface="Verdana"/>
                <a:ea typeface="Verdana"/>
              </a:rPr>
              <a:t>Web </a:t>
            </a:r>
            <a:r>
              <a:rPr lang="ca-ES" sz="1400" b="1" spc="-1" dirty="0" err="1">
                <a:solidFill>
                  <a:srgbClr val="005EA4"/>
                </a:solidFill>
                <a:latin typeface="Verdana"/>
                <a:ea typeface="Verdana"/>
              </a:rPr>
              <a:t>pages</a:t>
            </a:r>
            <a:endParaRPr lang="ca-ES" sz="1400" b="1" strike="noStrike" spc="-1">
              <a:solidFill>
                <a:srgbClr val="005EA4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r>
              <a:rPr lang="ca-ES" sz="1400" b="1" spc="-1" dirty="0" err="1">
                <a:solidFill>
                  <a:srgbClr val="4D4D4D"/>
                </a:solidFill>
                <a:latin typeface="Verdana"/>
                <a:ea typeface="Verdana"/>
              </a:rPr>
              <a:t>Author</a:t>
            </a:r>
            <a:r>
              <a:rPr lang="ca-ES" sz="1400" b="1" strike="noStrike" spc="-1" dirty="0">
                <a:solidFill>
                  <a:srgbClr val="4D4D4D"/>
                </a:solidFill>
                <a:latin typeface="Verdana"/>
                <a:ea typeface="Verdana"/>
              </a:rPr>
              <a:t>. (</a:t>
            </a:r>
            <a:r>
              <a:rPr lang="ca-ES" sz="1400" b="1" spc="-1" dirty="0" err="1">
                <a:solidFill>
                  <a:srgbClr val="4D4D4D"/>
                </a:solidFill>
                <a:latin typeface="Verdana"/>
                <a:ea typeface="Verdana"/>
              </a:rPr>
              <a:t>year</a:t>
            </a:r>
            <a:r>
              <a:rPr lang="ca-ES" sz="1400" b="1" strike="noStrike" spc="-1" dirty="0">
                <a:solidFill>
                  <a:srgbClr val="4D4D4D"/>
                </a:solidFill>
                <a:latin typeface="Verdana"/>
                <a:ea typeface="Verdana"/>
              </a:rPr>
              <a:t>). </a:t>
            </a:r>
            <a:r>
              <a:rPr lang="ca-ES" sz="1400" b="1" i="1" spc="-1" dirty="0" err="1">
                <a:solidFill>
                  <a:srgbClr val="4D4D4D"/>
                </a:solidFill>
                <a:latin typeface="Verdana"/>
                <a:ea typeface="Verdana"/>
              </a:rPr>
              <a:t>Title</a:t>
            </a:r>
            <a:r>
              <a:rPr lang="ca-ES" sz="1400" b="1" i="1" spc="-1" dirty="0">
                <a:solidFill>
                  <a:srgbClr val="4D4D4D"/>
                </a:solidFill>
                <a:latin typeface="Verdana"/>
                <a:ea typeface="Verdana"/>
              </a:rPr>
              <a:t> in</a:t>
            </a:r>
            <a:r>
              <a:rPr lang="ca-ES" sz="1400" b="1" i="1" strike="noStrike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b="1" i="1" spc="-1" dirty="0" err="1">
                <a:solidFill>
                  <a:srgbClr val="4D4D4D"/>
                </a:solidFill>
                <a:latin typeface="Verdana"/>
                <a:ea typeface="Verdana"/>
              </a:rPr>
              <a:t>italic</a:t>
            </a:r>
            <a:r>
              <a:rPr lang="ca-ES" sz="1400" b="1" strike="noStrike" spc="-1" dirty="0">
                <a:solidFill>
                  <a:srgbClr val="4D4D4D"/>
                </a:solidFill>
                <a:latin typeface="Verdana"/>
                <a:ea typeface="Verdana"/>
              </a:rPr>
              <a:t>.</a:t>
            </a:r>
            <a:r>
              <a:rPr lang="ca-ES" sz="1400" b="1" spc="-1" dirty="0">
                <a:solidFill>
                  <a:srgbClr val="4D4D4D"/>
                </a:solidFill>
                <a:latin typeface="Verdana"/>
                <a:ea typeface="Verdana"/>
              </a:rPr>
              <a:t> </a:t>
            </a:r>
            <a:r>
              <a:rPr lang="ca-ES" sz="1400" b="1" spc="-1" dirty="0" err="1">
                <a:solidFill>
                  <a:srgbClr val="4D4D4D"/>
                </a:solidFill>
                <a:latin typeface="Verdana"/>
                <a:ea typeface="Verdana"/>
              </a:rPr>
              <a:t>Date</a:t>
            </a:r>
            <a:r>
              <a:rPr lang="ca-ES" sz="1400" b="1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b="1" spc="-1" dirty="0" err="1">
                <a:solidFill>
                  <a:srgbClr val="4D4D4D"/>
                </a:solidFill>
                <a:latin typeface="Verdana"/>
                <a:ea typeface="Verdana"/>
              </a:rPr>
              <a:t>accessed</a:t>
            </a:r>
            <a:r>
              <a:rPr lang="ca-ES" sz="1400" b="1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b="1" strike="noStrike" spc="-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http</a:t>
            </a:r>
            <a:r>
              <a:rPr lang="ca-ES" sz="1400" b="1" strike="noStrike" spc="-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</a:rPr>
              <a:t>:// URL</a:t>
            </a:r>
            <a:endParaRPr lang="ca-ES" sz="1400" b="0" strike="noStrike" spc="-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ca-ES" sz="1400" b="0" strike="noStrike" spc="-1">
              <a:latin typeface="Arial"/>
            </a:endParaRPr>
          </a:p>
          <a:p>
            <a:r>
              <a:rPr lang="fr-FR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Modern </a:t>
            </a:r>
            <a:r>
              <a:rPr lang="ca-ES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Language</a:t>
            </a:r>
            <a:r>
              <a:rPr lang="fr-FR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Association. (2003). </a:t>
            </a:r>
            <a:r>
              <a:rPr lang="fr-FR" sz="1400" b="0" i="1" strike="noStrike" spc="-1" dirty="0">
                <a:solidFill>
                  <a:srgbClr val="4D4D4D"/>
                </a:solidFill>
                <a:latin typeface="Verdana"/>
                <a:ea typeface="Verdana"/>
              </a:rPr>
              <a:t>MLA Style.</a:t>
            </a:r>
            <a:r>
              <a:rPr lang="fr-FR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Data</a:t>
            </a:r>
            <a:r>
              <a:rPr lang="ca-ES" sz="1400" b="0" strike="noStrike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ca-ES" sz="1400" spc="-1" dirty="0" err="1">
                <a:solidFill>
                  <a:srgbClr val="4D4D4D"/>
                </a:solidFill>
                <a:latin typeface="Verdana"/>
                <a:ea typeface="Verdana"/>
              </a:rPr>
              <a:t>accessed</a:t>
            </a:r>
            <a:r>
              <a:rPr lang="ca-ES" sz="1400" spc="-1" dirty="0">
                <a:solidFill>
                  <a:srgbClr val="4D4D4D"/>
                </a:solidFill>
                <a:latin typeface="Verdana"/>
                <a:ea typeface="Verdana"/>
              </a:rPr>
              <a:t> </a:t>
            </a:r>
            <a:r>
              <a:rPr lang="fr-FR" sz="1400" u="sng" spc="-1" dirty="0">
                <a:solidFill>
                  <a:srgbClr val="0563C1"/>
                </a:solidFill>
                <a:latin typeface="Verdana"/>
                <a:ea typeface="Verdana"/>
                <a:hlinkClick r:id="rId2"/>
              </a:rPr>
              <a:t>http://www.mla.org/</a:t>
            </a:r>
            <a:endParaRPr lang="ca-ES" sz="1400" b="0" strike="noStrike" spc="-1" dirty="0"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4136018" y="5958293"/>
            <a:ext cx="101484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0" u="sng" strike="noStrike" spc="-1" dirty="0">
                <a:solidFill>
                  <a:srgbClr val="0563C1"/>
                </a:solidFill>
                <a:uFillTx/>
                <a:latin typeface="Verdana"/>
                <a:ea typeface="Verdana"/>
                <a:hlinkClick r:id="rId3"/>
              </a:rPr>
              <a:t>APA </a:t>
            </a:r>
            <a:r>
              <a:rPr lang="ca-ES" sz="1400" b="0" u="sng" strike="noStrike" spc="-1" dirty="0" err="1">
                <a:solidFill>
                  <a:srgbClr val="0563C1"/>
                </a:solidFill>
                <a:uFillTx/>
                <a:latin typeface="Verdana"/>
                <a:ea typeface="Verdana"/>
                <a:hlinkClick r:id="rId3"/>
              </a:rPr>
              <a:t>style</a:t>
            </a:r>
            <a:endParaRPr lang="ca-ES" sz="1400" b="0" strike="noStrike" spc="-1" dirty="0">
              <a:latin typeface="Arial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2808288" y="2163763"/>
            <a:ext cx="352742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APA FORMAT</a:t>
            </a:r>
          </a:p>
        </p:txBody>
      </p:sp>
      <p:sp>
        <p:nvSpPr>
          <p:cNvPr id="6" name="QuadreDeText 2">
            <a:extLst>
              <a:ext uri="{FF2B5EF4-FFF2-40B4-BE49-F238E27FC236}">
                <a16:creationId xmlns:a16="http://schemas.microsoft.com/office/drawing/2014/main" id="{D5CDADC7-BA83-4CCF-A048-574D466B9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2400" b="1" dirty="0" err="1">
                <a:latin typeface="Verdana"/>
                <a:ea typeface="Verdana"/>
                <a:cs typeface="Arial"/>
              </a:rPr>
              <a:t>How</a:t>
            </a:r>
            <a:r>
              <a:rPr lang="ca-ES" sz="2400" b="1" dirty="0">
                <a:latin typeface="Verdana"/>
                <a:ea typeface="Verdana"/>
                <a:cs typeface="Arial"/>
              </a:rPr>
              <a:t> to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cite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and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manage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bibliography</a:t>
            </a:r>
            <a:endParaRPr lang="ca-ES" sz="2400" b="1" dirty="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018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082064" y="1931229"/>
            <a:ext cx="5122748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Arial"/>
              </a:rPr>
              <a:t>REFERENCE MANAGEMENT TOOLS</a:t>
            </a:r>
          </a:p>
        </p:txBody>
      </p:sp>
      <p:pic>
        <p:nvPicPr>
          <p:cNvPr id="3" name="Picture 4" descr="http://www.publishingtechnology.com/wp-content/uploads/2013/04/mendele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13213"/>
            <a:ext cx="1591560" cy="159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3800" y="3103099"/>
            <a:ext cx="3312616" cy="2126102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1167358" y="5948130"/>
            <a:ext cx="695216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https://crai.ub.edu/en/crai-services/citations-reference/bibliography-tools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61039" y="3433119"/>
            <a:ext cx="3277832" cy="148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To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create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a personal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library</a:t>
            </a:r>
            <a:endParaRPr lang="ca-ES" altLang="es-ES" sz="1300" b="1" dirty="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To import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To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organize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them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in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folders</a:t>
            </a:r>
            <a:endParaRPr lang="ca-ES" altLang="es-ES" sz="1300" b="1" dirty="0" err="1">
              <a:solidFill>
                <a:srgbClr val="005EA4"/>
              </a:solidFill>
              <a:latin typeface="Verdana"/>
              <a:ea typeface="Verdana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To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add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citations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in a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word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processor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and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create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bibliographies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To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create</a:t>
            </a:r>
            <a:r>
              <a:rPr lang="ca-ES" altLang="es-ES" sz="13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a personal </a:t>
            </a:r>
            <a:r>
              <a:rPr lang="ca-ES" altLang="es-ES" sz="13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profile</a:t>
            </a:r>
            <a:endParaRPr lang="ca-ES" altLang="es-ES" sz="1300" b="1" dirty="0">
              <a:solidFill>
                <a:srgbClr val="005EA4"/>
              </a:solidFill>
              <a:latin typeface="Verdana"/>
              <a:ea typeface="Verdana"/>
              <a:cs typeface="Verdana" panose="020B060403050404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08" y="4876648"/>
            <a:ext cx="2761020" cy="614579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924129"/>
            <a:ext cx="1981692" cy="1187839"/>
          </a:xfrm>
          <a:prstGeom prst="rect">
            <a:avLst/>
          </a:prstGeom>
        </p:spPr>
      </p:pic>
      <p:sp>
        <p:nvSpPr>
          <p:cNvPr id="9" name="QuadreDeText 2">
            <a:extLst>
              <a:ext uri="{FF2B5EF4-FFF2-40B4-BE49-F238E27FC236}">
                <a16:creationId xmlns:a16="http://schemas.microsoft.com/office/drawing/2014/main" id="{C1AD2372-67FF-4790-9713-96E9C6A15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31" y="1126719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2400" b="1" dirty="0" err="1">
                <a:latin typeface="Verdana"/>
                <a:ea typeface="Verdana"/>
                <a:cs typeface="Arial"/>
              </a:rPr>
              <a:t>How</a:t>
            </a:r>
            <a:r>
              <a:rPr lang="ca-ES" sz="2400" b="1" dirty="0">
                <a:latin typeface="Verdana"/>
                <a:ea typeface="Verdana"/>
                <a:cs typeface="Arial"/>
              </a:rPr>
              <a:t> to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cite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and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manage</a:t>
            </a:r>
            <a:r>
              <a:rPr lang="ca-ES" sz="2400" b="1" dirty="0">
                <a:latin typeface="Verdana"/>
                <a:ea typeface="Verdana"/>
                <a:cs typeface="Arial"/>
              </a:rPr>
              <a:t> 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bibliography</a:t>
            </a:r>
            <a:endParaRPr lang="ca-ES" sz="2400" b="1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87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4"/>
          <p:cNvSpPr txBox="1">
            <a:spLocks noChangeArrowheads="1"/>
          </p:cNvSpPr>
          <p:nvPr/>
        </p:nvSpPr>
        <p:spPr bwMode="auto">
          <a:xfrm>
            <a:off x="863600" y="2492375"/>
            <a:ext cx="7416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1.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Elaboration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 of 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final 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project</a:t>
            </a:r>
            <a:endParaRPr lang="ca-ES" sz="2800" b="1" dirty="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2755563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2" descr="Imatge que conté text&#10;&#10;Descripció generada automàticament">
            <a:extLst>
              <a:ext uri="{FF2B5EF4-FFF2-40B4-BE49-F238E27FC236}">
                <a16:creationId xmlns:a16="http://schemas.microsoft.com/office/drawing/2014/main" id="{CA1B65B3-E778-494B-917E-1E0E1AD2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62" y="2132612"/>
            <a:ext cx="7160370" cy="2492592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A184EAA1-F3E8-4DCD-92E6-3693E856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763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000" b="1" dirty="0" err="1">
                <a:latin typeface="Verdana"/>
                <a:ea typeface="Verdana"/>
                <a:cs typeface="Verdana" panose="020B0604030504040204" pitchFamily="34" charset="0"/>
              </a:rPr>
              <a:t>We</a:t>
            </a:r>
            <a:r>
              <a:rPr lang="ca-ES" altLang="es-ES" sz="20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2000" b="1" dirty="0" err="1">
                <a:latin typeface="Verdana"/>
                <a:ea typeface="Verdana"/>
                <a:cs typeface="Verdana" panose="020B0604030504040204" pitchFamily="34" charset="0"/>
              </a:rPr>
              <a:t>finish</a:t>
            </a:r>
            <a:r>
              <a:rPr lang="ca-ES" altLang="es-ES" sz="20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2000" b="1" dirty="0" err="1">
                <a:latin typeface="Verdana"/>
                <a:ea typeface="Verdana"/>
                <a:cs typeface="Verdana" panose="020B0604030504040204" pitchFamily="34" charset="0"/>
              </a:rPr>
              <a:t>the</a:t>
            </a:r>
            <a:r>
              <a:rPr lang="ca-ES" altLang="es-ES" sz="20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2000" b="1" dirty="0" err="1">
                <a:latin typeface="Verdana"/>
                <a:ea typeface="Verdana"/>
                <a:cs typeface="Verdana" panose="020B0604030504040204" pitchFamily="34" charset="0"/>
              </a:rPr>
              <a:t>bachelor's</a:t>
            </a:r>
            <a:r>
              <a:rPr lang="ca-ES" altLang="es-ES" sz="20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2000" b="1" dirty="0" err="1">
                <a:latin typeface="Verdana"/>
                <a:ea typeface="Verdana"/>
                <a:cs typeface="Verdana" panose="020B0604030504040204" pitchFamily="34" charset="0"/>
              </a:rPr>
              <a:t>degree</a:t>
            </a:r>
            <a:r>
              <a:rPr lang="ca-ES" altLang="es-ES" sz="2000" b="1" dirty="0">
                <a:latin typeface="Verdana"/>
                <a:ea typeface="Verdana"/>
                <a:cs typeface="Verdana" panose="020B0604030504040204" pitchFamily="34" charset="0"/>
              </a:rPr>
              <a:t>... </a:t>
            </a:r>
            <a:r>
              <a:rPr lang="ca-ES" altLang="es-ES" sz="2000" b="1" dirty="0" err="1">
                <a:latin typeface="Verdana"/>
                <a:ea typeface="Verdana"/>
                <a:cs typeface="Verdana" panose="020B0604030504040204" pitchFamily="34" charset="0"/>
              </a:rPr>
              <a:t>and</a:t>
            </a:r>
            <a:r>
              <a:rPr lang="ca-ES" altLang="es-ES" sz="2000" b="1" dirty="0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2000" b="1" dirty="0" err="1">
                <a:latin typeface="Verdana"/>
                <a:ea typeface="Verdana"/>
                <a:cs typeface="Verdana" panose="020B0604030504040204" pitchFamily="34" charset="0"/>
              </a:rPr>
              <a:t>now</a:t>
            </a:r>
            <a:r>
              <a:rPr lang="ca-ES" altLang="es-ES" sz="2000" b="1" dirty="0">
                <a:latin typeface="Verdana"/>
                <a:ea typeface="Verdana"/>
                <a:cs typeface="Verdana" panose="020B0604030504040204" pitchFamily="34" charset="0"/>
              </a:rPr>
              <a:t>?</a:t>
            </a:r>
            <a:endParaRPr lang="ca-ES" altLang="es-ES" sz="2000" dirty="0" err="1">
              <a:latin typeface="Verdana"/>
              <a:ea typeface="Verdana"/>
              <a:cs typeface="Verdana" panose="020B0604030504040204" pitchFamily="34" charset="0"/>
            </a:endParaRP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87D1184E-EE98-46E2-991E-9CEF54E4765F}"/>
              </a:ext>
            </a:extLst>
          </p:cNvPr>
          <p:cNvSpPr txBox="1"/>
          <p:nvPr/>
        </p:nvSpPr>
        <p:spPr>
          <a:xfrm>
            <a:off x="3036464" y="5249603"/>
            <a:ext cx="34626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dirty="0">
                <a:latin typeface="Verdana"/>
                <a:ea typeface="Verdana"/>
                <a:cs typeface="Arial"/>
                <a:hlinkClick r:id="rId3"/>
              </a:rPr>
              <a:t>What to do after university?</a:t>
            </a:r>
            <a:endParaRPr lang="ca-ES" dirty="0">
              <a:latin typeface="Verdana"/>
              <a:ea typeface="Verdan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495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78542" y="3411184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0" y="6291482"/>
            <a:ext cx="5809343" cy="28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academic</a:t>
            </a: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year</a:t>
            </a: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2021-22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10" name="Imagen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49" y="4626570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latin typeface="Verdana"/>
                <a:ea typeface="Verdana"/>
                <a:cs typeface="Verdana" panose="020B0604030504040204" pitchFamily="34" charset="0"/>
              </a:rPr>
              <a:t>Planning</a:t>
            </a:r>
            <a:endParaRPr lang="ca-ES" alt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37136"/>
              </p:ext>
            </p:extLst>
          </p:nvPr>
        </p:nvGraphicFramePr>
        <p:xfrm>
          <a:off x="3923928" y="2132855"/>
          <a:ext cx="4303666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ACTIVITIES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Oc</a:t>
                      </a:r>
                      <a:endParaRPr lang="es-ES" dirty="0"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</a:t>
                      </a:r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Ds</a:t>
                      </a:r>
                      <a:endParaRPr lang="es-ES" dirty="0"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ca-ES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n</a:t>
                      </a:r>
                      <a:endParaRPr lang="es-ES" dirty="0"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Fb</a:t>
                      </a:r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ca-ES" sz="1800" b="0" dirty="0" err="1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Choosing</a:t>
                      </a:r>
                      <a:r>
                        <a:rPr lang="ca-ES" sz="1800" b="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a </a:t>
                      </a:r>
                      <a:r>
                        <a:rPr lang="ca-ES" sz="1800" b="0" dirty="0" err="1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topic</a:t>
                      </a:r>
                      <a:endParaRPr lang="ca-ES" sz="1800" b="0" baseline="0" dirty="0" err="1"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ca-ES" b="0" dirty="0" err="1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Searching</a:t>
                      </a:r>
                      <a:r>
                        <a:rPr lang="ca-ES" b="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a-ES" b="0" dirty="0" err="1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information</a:t>
                      </a:r>
                      <a:endParaRPr lang="ca-ES" b="0" dirty="0"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ca-ES" b="0" dirty="0" err="1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Writing</a:t>
                      </a:r>
                      <a:r>
                        <a:rPr lang="ca-ES" b="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a-ES" b="0" dirty="0" err="1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the</a:t>
                      </a:r>
                      <a:r>
                        <a:rPr lang="ca-ES" b="0" dirty="0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document</a:t>
                      </a:r>
                      <a:endParaRPr lang="ca-ES" b="0" baseline="0" dirty="0"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ca-ES" b="0" dirty="0" err="1"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Review</a:t>
                      </a:r>
                      <a:endParaRPr lang="es-ES" b="0" dirty="0" err="1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39659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 err="1">
                <a:latin typeface="Verdana"/>
                <a:ea typeface="Verdana"/>
                <a:cs typeface="Verdana" panose="020B0604030504040204" pitchFamily="34" charset="0"/>
              </a:rPr>
              <a:t>Choosing</a:t>
            </a:r>
            <a:r>
              <a:rPr lang="ca-ES" altLang="es-ES" sz="2400" b="1" dirty="0">
                <a:latin typeface="Verdana"/>
                <a:ea typeface="Verdana"/>
                <a:cs typeface="Verdana" panose="020B0604030504040204" pitchFamily="34" charset="0"/>
              </a:rPr>
              <a:t> a </a:t>
            </a:r>
            <a:r>
              <a:rPr lang="ca-ES" altLang="es-ES" sz="2400" b="1" dirty="0" err="1">
                <a:latin typeface="Verdana"/>
                <a:ea typeface="Verdana"/>
                <a:cs typeface="Verdana" panose="020B0604030504040204" pitchFamily="34" charset="0"/>
              </a:rPr>
              <a:t>topic</a:t>
            </a:r>
            <a:endParaRPr lang="ca-ES" alt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Agrupa 26"/>
          <p:cNvGrpSpPr>
            <a:grpSpLocks/>
          </p:cNvGrpSpPr>
          <p:nvPr/>
        </p:nvGrpSpPr>
        <p:grpSpPr bwMode="auto">
          <a:xfrm>
            <a:off x="4786313" y="2155825"/>
            <a:ext cx="3529012" cy="3745004"/>
            <a:chOff x="827088" y="2285991"/>
            <a:chExt cx="3529012" cy="3745270"/>
          </a:xfrm>
        </p:grpSpPr>
        <p:sp>
          <p:nvSpPr>
            <p:cNvPr id="4" name="QuadreDeText 25"/>
            <p:cNvSpPr txBox="1">
              <a:spLocks noChangeArrowheads="1"/>
            </p:cNvSpPr>
            <p:nvPr/>
          </p:nvSpPr>
          <p:spPr bwMode="auto">
            <a:xfrm>
              <a:off x="827088" y="2285991"/>
              <a:ext cx="3529012" cy="400138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sz="2000" b="1" err="1">
                  <a:solidFill>
                    <a:srgbClr val="1B6FA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Brainstorming</a:t>
              </a:r>
              <a:endParaRPr lang="es-ES" sz="2000" b="1" err="1">
                <a:solidFill>
                  <a:srgbClr val="1B6FA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Fletxa cap avall 4"/>
            <p:cNvSpPr/>
            <p:nvPr/>
          </p:nvSpPr>
          <p:spPr>
            <a:xfrm>
              <a:off x="2447925" y="2821017"/>
              <a:ext cx="287338" cy="223853"/>
            </a:xfrm>
            <a:prstGeom prst="downArrow">
              <a:avLst/>
            </a:prstGeom>
            <a:solidFill>
              <a:srgbClr val="1B6FAE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" name="QuadreDeText 27"/>
            <p:cNvSpPr txBox="1">
              <a:spLocks noChangeArrowheads="1"/>
            </p:cNvSpPr>
            <p:nvPr/>
          </p:nvSpPr>
          <p:spPr bwMode="auto">
            <a:xfrm>
              <a:off x="827088" y="3123316"/>
              <a:ext cx="3529012" cy="400138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altLang="es-ES" sz="2000" b="1" err="1">
                  <a:solidFill>
                    <a:srgbClr val="1B6FAE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Concept</a:t>
              </a:r>
              <a:r>
                <a:rPr lang="ca-ES" altLang="es-ES" sz="2000" b="1">
                  <a:solidFill>
                    <a:srgbClr val="1B6FAE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 </a:t>
              </a:r>
              <a:r>
                <a:rPr lang="ca-ES" altLang="es-ES" sz="2000" b="1" err="1">
                  <a:solidFill>
                    <a:srgbClr val="1B6FAE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map</a:t>
              </a:r>
              <a:endParaRPr lang="ca-ES" altLang="es-ES" sz="2000" b="1" err="1">
                <a:solidFill>
                  <a:srgbClr val="1B6F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QuadreDeText 28"/>
            <p:cNvSpPr txBox="1">
              <a:spLocks noChangeArrowheads="1"/>
            </p:cNvSpPr>
            <p:nvPr/>
          </p:nvSpPr>
          <p:spPr bwMode="auto">
            <a:xfrm>
              <a:off x="827088" y="3963712"/>
              <a:ext cx="3529012" cy="338578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sz="1600" b="1" err="1">
                  <a:solidFill>
                    <a:srgbClr val="1B6FAE"/>
                  </a:solidFill>
                  <a:latin typeface="Verdana"/>
                  <a:ea typeface="Verdana"/>
                  <a:cs typeface="Arial"/>
                </a:rPr>
                <a:t>Strengths</a:t>
              </a:r>
              <a:r>
                <a:rPr lang="ca-ES" sz="1600" b="1">
                  <a:solidFill>
                    <a:srgbClr val="1B6FAE"/>
                  </a:solidFill>
                  <a:latin typeface="Verdana"/>
                  <a:ea typeface="Verdana"/>
                  <a:cs typeface="Arial"/>
                </a:rPr>
                <a:t> </a:t>
              </a:r>
              <a:r>
                <a:rPr lang="ca-ES" sz="1600" b="1" err="1">
                  <a:solidFill>
                    <a:srgbClr val="1B6FAE"/>
                  </a:solidFill>
                  <a:latin typeface="Verdana"/>
                  <a:ea typeface="Verdana"/>
                  <a:cs typeface="Arial"/>
                </a:rPr>
                <a:t>and</a:t>
              </a:r>
              <a:r>
                <a:rPr lang="ca-ES" sz="1600" b="1">
                  <a:solidFill>
                    <a:srgbClr val="1B6FAE"/>
                  </a:solidFill>
                  <a:latin typeface="Verdana"/>
                  <a:ea typeface="Verdana"/>
                  <a:cs typeface="Arial"/>
                </a:rPr>
                <a:t> </a:t>
              </a:r>
              <a:r>
                <a:rPr lang="ca-ES" sz="1600" b="1" err="1">
                  <a:solidFill>
                    <a:srgbClr val="1B6FAE"/>
                  </a:solidFill>
                  <a:latin typeface="Verdana"/>
                  <a:ea typeface="Verdana"/>
                  <a:cs typeface="Arial"/>
                </a:rPr>
                <a:t>weaknesses</a:t>
              </a:r>
              <a:endParaRPr lang="es-ES" sz="1600" b="1" err="1">
                <a:solidFill>
                  <a:srgbClr val="1B6FAE"/>
                </a:solidFill>
                <a:latin typeface="Verdana"/>
                <a:ea typeface="Verdana"/>
                <a:cs typeface="Arial"/>
              </a:endParaRPr>
            </a:p>
          </p:txBody>
        </p:sp>
        <p:sp>
          <p:nvSpPr>
            <p:cNvPr id="8" name="QuadreDeText 30"/>
            <p:cNvSpPr txBox="1">
              <a:spLocks noChangeArrowheads="1"/>
            </p:cNvSpPr>
            <p:nvPr/>
          </p:nvSpPr>
          <p:spPr bwMode="auto">
            <a:xfrm>
              <a:off x="827088" y="4804108"/>
              <a:ext cx="3529012" cy="400138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sz="2000" b="1" err="1">
                  <a:solidFill>
                    <a:srgbClr val="1B6FAE"/>
                  </a:solidFill>
                  <a:latin typeface="Verdana"/>
                  <a:ea typeface="Verdana"/>
                </a:rPr>
                <a:t>Bibliographic</a:t>
              </a:r>
              <a:r>
                <a:rPr lang="ca-ES" sz="2000" b="1">
                  <a:solidFill>
                    <a:srgbClr val="1B6FAE"/>
                  </a:solidFill>
                  <a:latin typeface="Verdana"/>
                  <a:ea typeface="Verdana"/>
                </a:rPr>
                <a:t> </a:t>
              </a:r>
              <a:r>
                <a:rPr lang="ca-ES" sz="2000" b="1" err="1">
                  <a:solidFill>
                    <a:srgbClr val="1B6FAE"/>
                  </a:solidFill>
                  <a:latin typeface="Verdana"/>
                  <a:ea typeface="Verdana"/>
                </a:rPr>
                <a:t>review</a:t>
              </a:r>
              <a:endParaRPr lang="es-ES" sz="2000" b="1" err="1">
                <a:solidFill>
                  <a:srgbClr val="1B6FAE"/>
                </a:solidFill>
                <a:latin typeface="Verdana"/>
                <a:ea typeface="Verdana"/>
              </a:endParaRPr>
            </a:p>
          </p:txBody>
        </p:sp>
        <p:sp>
          <p:nvSpPr>
            <p:cNvPr id="9" name="QuadreDeText 35"/>
            <p:cNvSpPr txBox="1">
              <a:spLocks noChangeArrowheads="1"/>
            </p:cNvSpPr>
            <p:nvPr/>
          </p:nvSpPr>
          <p:spPr bwMode="auto">
            <a:xfrm>
              <a:off x="827088" y="5631123"/>
              <a:ext cx="3529012" cy="400138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altLang="es-ES" sz="2000" b="1" err="1">
                  <a:solidFill>
                    <a:srgbClr val="1B6FAE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Limits</a:t>
              </a:r>
              <a:endParaRPr lang="ca-ES" altLang="es-ES" sz="2000" b="1" err="1">
                <a:solidFill>
                  <a:srgbClr val="1B6F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Fletxa cap avall 9"/>
            <p:cNvSpPr/>
            <p:nvPr/>
          </p:nvSpPr>
          <p:spPr>
            <a:xfrm>
              <a:off x="2447925" y="3656101"/>
              <a:ext cx="287338" cy="223853"/>
            </a:xfrm>
            <a:prstGeom prst="downArrow">
              <a:avLst/>
            </a:prstGeom>
            <a:solidFill>
              <a:srgbClr val="1B6FAE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1" name="Fletxa cap avall 10"/>
            <p:cNvSpPr/>
            <p:nvPr/>
          </p:nvSpPr>
          <p:spPr>
            <a:xfrm>
              <a:off x="2447925" y="4494361"/>
              <a:ext cx="287338" cy="225441"/>
            </a:xfrm>
            <a:prstGeom prst="downArrow">
              <a:avLst/>
            </a:prstGeom>
            <a:solidFill>
              <a:srgbClr val="1B6FAE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2" name="Fletxa cap avall 11"/>
            <p:cNvSpPr/>
            <p:nvPr/>
          </p:nvSpPr>
          <p:spPr>
            <a:xfrm>
              <a:off x="2447925" y="5340558"/>
              <a:ext cx="287338" cy="223854"/>
            </a:xfrm>
            <a:prstGeom prst="downArrow">
              <a:avLst/>
            </a:prstGeom>
            <a:solidFill>
              <a:srgbClr val="1B6FAE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3" name="Agrupa 42"/>
          <p:cNvGrpSpPr>
            <a:grpSpLocks/>
          </p:cNvGrpSpPr>
          <p:nvPr/>
        </p:nvGrpSpPr>
        <p:grpSpPr bwMode="auto">
          <a:xfrm>
            <a:off x="827088" y="2830513"/>
            <a:ext cx="3502025" cy="2468563"/>
            <a:chOff x="827088" y="2409917"/>
            <a:chExt cx="3501660" cy="2468415"/>
          </a:xfrm>
        </p:grpSpPr>
        <p:sp>
          <p:nvSpPr>
            <p:cNvPr id="14" name="Rectangle 13"/>
            <p:cNvSpPr/>
            <p:nvPr/>
          </p:nvSpPr>
          <p:spPr>
            <a:xfrm>
              <a:off x="827088" y="2409917"/>
              <a:ext cx="3501660" cy="246841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QuadreDeText 14"/>
            <p:cNvSpPr txBox="1"/>
            <p:nvPr/>
          </p:nvSpPr>
          <p:spPr>
            <a:xfrm>
              <a:off x="1198524" y="2754383"/>
              <a:ext cx="1363520" cy="3693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Original</a:t>
              </a:r>
            </a:p>
          </p:txBody>
        </p:sp>
        <p:sp>
          <p:nvSpPr>
            <p:cNvPr id="16" name="QuadreDeText 15"/>
            <p:cNvSpPr txBox="1"/>
            <p:nvPr/>
          </p:nvSpPr>
          <p:spPr>
            <a:xfrm>
              <a:off x="1283672" y="3564904"/>
              <a:ext cx="1358758" cy="4616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a-E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Viable</a:t>
              </a:r>
              <a:endParaRPr lang="ca-E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QuadreDeText 16"/>
            <p:cNvSpPr txBox="1"/>
            <p:nvPr/>
          </p:nvSpPr>
          <p:spPr>
            <a:xfrm>
              <a:off x="2595379" y="3927477"/>
              <a:ext cx="1657177" cy="400086"/>
            </a:xfrm>
            <a:prstGeom prst="rect">
              <a:avLst/>
            </a:prstGeom>
            <a:noFill/>
          </p:spPr>
          <p:txBody>
            <a:bodyPr lIns="91440" tIns="45720" rIns="91440" bIns="45720" anchor="t">
              <a:spAutoFit/>
            </a:bodyPr>
            <a:lstStyle/>
            <a:p>
              <a:pPr>
                <a:defRPr/>
              </a:pPr>
              <a:r>
                <a:rPr lang="ca-E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 panose="020B0604030504040204" pitchFamily="34" charset="0"/>
                </a:rPr>
                <a:t>Relevant</a:t>
              </a:r>
              <a:endPara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QuadreDeText 17"/>
            <p:cNvSpPr txBox="1"/>
            <p:nvPr/>
          </p:nvSpPr>
          <p:spPr>
            <a:xfrm>
              <a:off x="2353162" y="3015849"/>
              <a:ext cx="1821614" cy="40008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/>
              </a:pPr>
              <a:r>
                <a:rPr lang="ca-ES" sz="2000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 panose="020B0604030504040204" pitchFamily="34" charset="0"/>
                </a:rPr>
                <a:t>Contrasted</a:t>
              </a:r>
              <a:endParaRPr lang="ca-ES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6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>
            <a:spLocks noChangeArrowheads="1"/>
          </p:cNvSpPr>
          <p:nvPr/>
        </p:nvSpPr>
        <p:spPr bwMode="auto">
          <a:xfrm>
            <a:off x="547577" y="1138640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latin typeface="Verdana"/>
                <a:ea typeface="Verdana"/>
                <a:cs typeface="Verdana" panose="020B0604030504040204" pitchFamily="34" charset="0"/>
              </a:rPr>
              <a:t>Information </a:t>
            </a:r>
            <a:r>
              <a:rPr lang="ca-ES" altLang="es-ES" sz="2400" b="1" dirty="0" err="1">
                <a:latin typeface="Verdana"/>
                <a:ea typeface="Verdana"/>
                <a:cs typeface="Verdana" panose="020B0604030504040204" pitchFamily="34" charset="0"/>
              </a:rPr>
              <a:t>sources</a:t>
            </a:r>
            <a:endParaRPr lang="ca-ES" altLang="es-E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611560" y="2298700"/>
            <a:ext cx="3529012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PRIMARY SOURCES</a:t>
            </a:r>
            <a:endParaRPr lang="ca-ES" sz="2000" b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989513" y="2298700"/>
            <a:ext cx="3457575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SECONDARY SOURCES</a:t>
            </a:r>
            <a:endParaRPr lang="ca-ES" sz="2000" b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3"/>
          <p:cNvSpPr txBox="1">
            <a:spLocks noChangeArrowheads="1"/>
          </p:cNvSpPr>
          <p:nvPr/>
        </p:nvSpPr>
        <p:spPr bwMode="auto">
          <a:xfrm>
            <a:off x="611560" y="3016595"/>
            <a:ext cx="3529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sz="2400" dirty="0" err="1">
                <a:latin typeface="Verdana"/>
                <a:ea typeface="Verdana"/>
                <a:cs typeface="Arial"/>
              </a:rPr>
              <a:t>They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give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direct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access</a:t>
            </a:r>
            <a:r>
              <a:rPr lang="ca-ES" sz="2400" dirty="0">
                <a:latin typeface="Verdana"/>
                <a:ea typeface="Verdana"/>
                <a:cs typeface="Arial"/>
              </a:rPr>
              <a:t> to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the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information</a:t>
            </a:r>
            <a:endParaRPr lang="es-ES" sz="2400" dirty="0">
              <a:latin typeface="Verdana"/>
              <a:ea typeface="Verdana"/>
              <a:cs typeface="Arial"/>
            </a:endParaRPr>
          </a:p>
        </p:txBody>
      </p:sp>
      <p:sp>
        <p:nvSpPr>
          <p:cNvPr id="6" name="QuadreDeText 6"/>
          <p:cNvSpPr txBox="1">
            <a:spLocks noChangeArrowheads="1"/>
          </p:cNvSpPr>
          <p:nvPr/>
        </p:nvSpPr>
        <p:spPr bwMode="auto">
          <a:xfrm>
            <a:off x="5003800" y="3052763"/>
            <a:ext cx="34559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sz="2400" dirty="0" err="1">
                <a:latin typeface="Verdana"/>
                <a:ea typeface="Verdana"/>
                <a:cs typeface="Arial"/>
              </a:rPr>
              <a:t>They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collect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information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from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the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primary</a:t>
            </a:r>
            <a:r>
              <a:rPr lang="ca-ES" sz="2400" dirty="0">
                <a:latin typeface="Verdana"/>
                <a:ea typeface="Verdana"/>
                <a:cs typeface="Arial"/>
              </a:rPr>
              <a:t> </a:t>
            </a:r>
            <a:r>
              <a:rPr lang="ca-ES" sz="2400" dirty="0" err="1">
                <a:latin typeface="Verdana"/>
                <a:ea typeface="Verdana"/>
                <a:cs typeface="Arial"/>
              </a:rPr>
              <a:t>sources</a:t>
            </a:r>
            <a:endParaRPr lang="es-ES" sz="2400" dirty="0">
              <a:latin typeface="Verdana"/>
              <a:ea typeface="Verdana"/>
              <a:cs typeface="Arial"/>
            </a:endParaRPr>
          </a:p>
        </p:txBody>
      </p:sp>
      <p:sp>
        <p:nvSpPr>
          <p:cNvPr id="7" name="QuadreDeText 5"/>
          <p:cNvSpPr txBox="1">
            <a:spLocks noChangeArrowheads="1"/>
          </p:cNvSpPr>
          <p:nvPr/>
        </p:nvSpPr>
        <p:spPr bwMode="auto">
          <a:xfrm>
            <a:off x="611560" y="4724399"/>
            <a:ext cx="3529012" cy="107721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a-ES" sz="160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Dictionaries</a:t>
            </a:r>
            <a:endParaRPr lang="ca-ES" sz="160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ca-ES" sz="1600" err="1">
                <a:solidFill>
                  <a:schemeClr val="bg1"/>
                </a:solidFill>
                <a:latin typeface="Verdana"/>
                <a:ea typeface="Verdana"/>
                <a:cs typeface="Arial"/>
              </a:rPr>
              <a:t>Encyclopedias</a:t>
            </a:r>
          </a:p>
          <a:p>
            <a:pPr algn="ctr">
              <a:defRPr/>
            </a:pPr>
            <a:r>
              <a:rPr lang="ca-ES" sz="160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Monographs</a:t>
            </a:r>
            <a:endParaRPr lang="ca-ES" sz="160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ca-ES" sz="1600" err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Periodicals</a:t>
            </a:r>
            <a:endParaRPr lang="ca-ES" sz="160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4989513" y="4724400"/>
            <a:ext cx="3457575" cy="1077218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16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Catalogs</a:t>
            </a:r>
            <a:endParaRPr lang="ca-ES" sz="1600" err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ca-ES" sz="16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Databases</a:t>
            </a:r>
            <a:endParaRPr lang="ca-ES" sz="1600" err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ca-ES" sz="16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Subject</a:t>
            </a:r>
            <a:r>
              <a:rPr lang="ca-ES" sz="160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sz="16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guides</a:t>
            </a:r>
            <a:endParaRPr lang="ca-ES" sz="1600" err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ca-ES" sz="1600" err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Arial"/>
              </a:rPr>
              <a:t>Bibliographies</a:t>
            </a:r>
          </a:p>
        </p:txBody>
      </p:sp>
    </p:spTree>
    <p:extLst>
      <p:ext uri="{BB962C8B-B14F-4D97-AF65-F5344CB8AC3E}">
        <p14:creationId xmlns:p14="http://schemas.microsoft.com/office/powerpoint/2010/main" val="385094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2"/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err="1">
                <a:latin typeface="Verdana"/>
                <a:ea typeface="Verdana"/>
                <a:cs typeface="Verdana" panose="020B0604030504040204" pitchFamily="34" charset="0"/>
              </a:rPr>
              <a:t>Boolean</a:t>
            </a:r>
            <a:r>
              <a:rPr lang="ca-ES" altLang="es-ES" sz="2400" b="1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sz="2400" b="1" err="1">
                <a:latin typeface="Verdana"/>
                <a:ea typeface="Verdana"/>
                <a:cs typeface="Verdana" panose="020B0604030504040204" pitchFamily="34" charset="0"/>
              </a:rPr>
              <a:t>operators</a:t>
            </a:r>
            <a:endParaRPr lang="ca-ES" altLang="es-ES" sz="240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814879" y="2290428"/>
            <a:ext cx="1728787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ca-ES" sz="2400" b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707606" y="2298700"/>
            <a:ext cx="1728787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6600333" y="2323983"/>
            <a:ext cx="172720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</a:p>
        </p:txBody>
      </p:sp>
      <p:pic>
        <p:nvPicPr>
          <p:cNvPr id="6" name="Imat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3716338"/>
            <a:ext cx="2263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t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59" y="3686489"/>
            <a:ext cx="22669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Agrupa 7"/>
          <p:cNvGrpSpPr/>
          <p:nvPr/>
        </p:nvGrpSpPr>
        <p:grpSpPr>
          <a:xfrm>
            <a:off x="3379881" y="3716338"/>
            <a:ext cx="2389187" cy="1435100"/>
            <a:chOff x="3560763" y="3713163"/>
            <a:chExt cx="2389187" cy="1435100"/>
          </a:xfrm>
        </p:grpSpPr>
        <p:grpSp>
          <p:nvGrpSpPr>
            <p:cNvPr id="9" name="Agrupa 8"/>
            <p:cNvGrpSpPr/>
            <p:nvPr/>
          </p:nvGrpSpPr>
          <p:grpSpPr>
            <a:xfrm>
              <a:off x="3608088" y="3732050"/>
              <a:ext cx="2268252" cy="1382180"/>
              <a:chOff x="3599892" y="3717032"/>
              <a:chExt cx="2268252" cy="1382180"/>
            </a:xfrm>
            <a:solidFill>
              <a:srgbClr val="004F8A"/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3599892" y="3731060"/>
                <a:ext cx="1512168" cy="1368152"/>
              </a:xfrm>
              <a:prstGeom prst="ellipse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355976" y="3717032"/>
                <a:ext cx="1512168" cy="1368152"/>
              </a:xfrm>
              <a:prstGeom prst="ellipse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</p:grp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365625" y="3713163"/>
              <a:ext cx="1584325" cy="143351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560763" y="3716338"/>
              <a:ext cx="1584325" cy="143192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</p:grpSp>
      <p:sp>
        <p:nvSpPr>
          <p:cNvPr id="14" name="1 CuadroTexto"/>
          <p:cNvSpPr txBox="1"/>
          <p:nvPr/>
        </p:nvSpPr>
        <p:spPr>
          <a:xfrm>
            <a:off x="1030883" y="5465078"/>
            <a:ext cx="1425390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s-ES" sz="1400" b="1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Intersection</a:t>
            </a:r>
            <a:endParaRPr lang="es-ES" sz="1400" b="1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7 CuadroTexto"/>
          <p:cNvSpPr txBox="1"/>
          <p:nvPr/>
        </p:nvSpPr>
        <p:spPr>
          <a:xfrm>
            <a:off x="4252913" y="5467350"/>
            <a:ext cx="771365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es-ES" sz="1400" b="1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Union</a:t>
            </a:r>
            <a:endParaRPr lang="es-ES" sz="1600" b="1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8 CuadroTexto"/>
          <p:cNvSpPr txBox="1"/>
          <p:nvPr/>
        </p:nvSpPr>
        <p:spPr>
          <a:xfrm>
            <a:off x="6968445" y="5467350"/>
            <a:ext cx="1095172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ca-ES" sz="1400" b="1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Negation</a:t>
            </a:r>
            <a:endParaRPr lang="ca-ES" sz="1600" b="1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4"/>
          <p:cNvSpPr txBox="1">
            <a:spLocks noChangeArrowheads="1"/>
          </p:cNvSpPr>
          <p:nvPr/>
        </p:nvSpPr>
        <p:spPr bwMode="auto">
          <a:xfrm>
            <a:off x="1222971" y="2492375"/>
            <a:ext cx="682783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2. 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Information 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search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: 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tools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and</a:t>
            </a:r>
            <a:r>
              <a:rPr lang="ca-ES" sz="28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 </a:t>
            </a:r>
            <a:r>
              <a:rPr lang="ca-ES" sz="2800" b="1" dirty="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strategies</a:t>
            </a:r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3600" b="1" dirty="0">
              <a:solidFill>
                <a:srgbClr val="005EA4"/>
              </a:solidFill>
              <a:latin typeface="Calibri" panose="020F0502020204030204" pitchFamily="34" charset="0"/>
            </a:endParaRPr>
          </a:p>
          <a:p>
            <a:pPr algn="ctr"/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350088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2"/>
          <p:cNvSpPr txBox="1">
            <a:spLocks noChangeArrowheads="1"/>
          </p:cNvSpPr>
          <p:nvPr/>
        </p:nvSpPr>
        <p:spPr bwMode="auto">
          <a:xfrm>
            <a:off x="827088" y="1268413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sz="2400" b="1" dirty="0" err="1">
                <a:latin typeface="Verdana"/>
                <a:ea typeface="Verdana"/>
                <a:cs typeface="Arial"/>
              </a:rPr>
              <a:t>Search</a:t>
            </a:r>
            <a:r>
              <a:rPr lang="ca-ES" sz="2400" b="1" dirty="0">
                <a:latin typeface="Verdana"/>
                <a:ea typeface="Verdana"/>
                <a:cs typeface="Arial"/>
              </a:rPr>
              <a:t> </a:t>
            </a:r>
            <a:r>
              <a:rPr lang="ca-ES" sz="2400" b="1" dirty="0" err="1">
                <a:latin typeface="Verdana"/>
                <a:ea typeface="Verdana"/>
                <a:cs typeface="Arial"/>
              </a:rPr>
              <a:t>strategy</a:t>
            </a:r>
            <a:endParaRPr lang="ca-ES" altLang="es-ES" sz="2400" b="1" dirty="0">
              <a:latin typeface="Verdana"/>
              <a:ea typeface="Verdana"/>
              <a:cs typeface="Arial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843213" y="1936750"/>
            <a:ext cx="3529012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ca-ES" sz="2000" b="1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TO IDENTIFY</a:t>
            </a:r>
            <a:endParaRPr lang="ca-ES" sz="2000" b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5"/>
          <p:cNvSpPr txBox="1">
            <a:spLocks noChangeArrowheads="1"/>
          </p:cNvSpPr>
          <p:nvPr/>
        </p:nvSpPr>
        <p:spPr bwMode="auto">
          <a:xfrm>
            <a:off x="646113" y="3019425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b="1" err="1">
                <a:latin typeface="Verdana"/>
                <a:ea typeface="Verdana"/>
                <a:cs typeface="Verdana" panose="020B0604030504040204" pitchFamily="34" charset="0"/>
              </a:rPr>
              <a:t>Key</a:t>
            </a:r>
            <a:r>
              <a:rPr lang="ca-ES" altLang="es-ES" b="1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ca-ES" altLang="es-ES" b="1" err="1">
                <a:latin typeface="Verdana"/>
                <a:ea typeface="Verdana"/>
                <a:cs typeface="Verdana" panose="020B0604030504040204" pitchFamily="34" charset="0"/>
              </a:rPr>
              <a:t>concepts</a:t>
            </a:r>
            <a:endParaRPr lang="ca-ES" altLang="es-ES" b="1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7"/>
          <p:cNvSpPr txBox="1">
            <a:spLocks noChangeArrowheads="1"/>
          </p:cNvSpPr>
          <p:nvPr/>
        </p:nvSpPr>
        <p:spPr bwMode="auto">
          <a:xfrm>
            <a:off x="3286282" y="2915516"/>
            <a:ext cx="2647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b="1" dirty="0" err="1">
                <a:latin typeface="Verdana"/>
                <a:ea typeface="Verdana"/>
                <a:cs typeface="Verdana" panose="020B0604030504040204" pitchFamily="34" charset="0"/>
              </a:rPr>
              <a:t>Type</a:t>
            </a:r>
            <a:r>
              <a:rPr lang="ca-ES" altLang="es-ES" b="1" dirty="0">
                <a:latin typeface="Verdana"/>
                <a:ea typeface="Verdana"/>
                <a:cs typeface="Verdana" panose="020B0604030504040204" pitchFamily="34" charset="0"/>
              </a:rPr>
              <a:t> of </a:t>
            </a:r>
            <a:r>
              <a:rPr lang="ca-ES" altLang="es-ES" b="1" dirty="0" err="1">
                <a:latin typeface="Verdana"/>
                <a:ea typeface="Verdana"/>
                <a:cs typeface="Verdana" panose="020B0604030504040204" pitchFamily="34" charset="0"/>
              </a:rPr>
              <a:t>information</a:t>
            </a:r>
            <a:endParaRPr lang="ca-ES" alt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8"/>
          <p:cNvSpPr txBox="1">
            <a:spLocks noChangeArrowheads="1"/>
          </p:cNvSpPr>
          <p:nvPr/>
        </p:nvSpPr>
        <p:spPr bwMode="auto">
          <a:xfrm>
            <a:off x="6053295" y="2915516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b="1" dirty="0" err="1">
                <a:latin typeface="Verdana"/>
                <a:ea typeface="Verdana"/>
                <a:cs typeface="Verdana" panose="020B0604030504040204" pitchFamily="34" charset="0"/>
              </a:rPr>
              <a:t>Sources</a:t>
            </a:r>
            <a:r>
              <a:rPr lang="ca-ES" altLang="es-ES" b="1" dirty="0">
                <a:latin typeface="Verdana"/>
                <a:ea typeface="Verdana"/>
                <a:cs typeface="Verdana" panose="020B0604030504040204" pitchFamily="34" charset="0"/>
              </a:rPr>
              <a:t> of </a:t>
            </a:r>
            <a:r>
              <a:rPr lang="ca-ES" altLang="es-ES" b="1" dirty="0" err="1">
                <a:latin typeface="Verdana"/>
                <a:ea typeface="Verdana"/>
                <a:cs typeface="Verdana" panose="020B0604030504040204" pitchFamily="34" charset="0"/>
              </a:rPr>
              <a:t>information</a:t>
            </a:r>
            <a:endParaRPr lang="ca-ES" alt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9"/>
          <p:cNvSpPr txBox="1">
            <a:spLocks noChangeArrowheads="1"/>
          </p:cNvSpPr>
          <p:nvPr/>
        </p:nvSpPr>
        <p:spPr bwMode="auto">
          <a:xfrm>
            <a:off x="754063" y="4306888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Keywords</a:t>
            </a:r>
            <a:endParaRPr lang="ca-ES" altLang="es-ES" sz="160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Synonyms</a:t>
            </a:r>
            <a:endParaRPr lang="ca-ES" altLang="es-ES" sz="160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160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Alternative</a:t>
            </a:r>
            <a:r>
              <a:rPr lang="ca-ES" sz="160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160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terms</a:t>
            </a:r>
            <a:endParaRPr lang="ca-ES" sz="160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</p:txBody>
      </p:sp>
      <p:sp>
        <p:nvSpPr>
          <p:cNvPr id="8" name="QuadreDeText 11"/>
          <p:cNvSpPr txBox="1">
            <a:spLocks noChangeArrowheads="1"/>
          </p:cNvSpPr>
          <p:nvPr/>
        </p:nvSpPr>
        <p:spPr bwMode="auto">
          <a:xfrm>
            <a:off x="3279696" y="4058766"/>
            <a:ext cx="2647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160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Content </a:t>
            </a:r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level</a:t>
            </a:r>
            <a:endParaRPr lang="ca-ES" altLang="es-ES" sz="160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Type</a:t>
            </a:r>
            <a:r>
              <a:rPr lang="ca-ES" altLang="es-ES" sz="160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 of data</a:t>
            </a:r>
            <a:endParaRPr lang="ca-ES" altLang="es-ES" sz="160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160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Chronological</a:t>
            </a:r>
            <a:r>
              <a:rPr lang="ca-ES" sz="160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sz="160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scope</a:t>
            </a:r>
            <a:endParaRPr lang="ca-ES" sz="1600">
              <a:solidFill>
                <a:srgbClr val="005EA4"/>
              </a:solidFill>
              <a:latin typeface="Verdana"/>
              <a:ea typeface="Verdana"/>
              <a:cs typeface="Arial"/>
            </a:endParaRPr>
          </a:p>
          <a:p>
            <a:pPr algn="ctr"/>
            <a:r>
              <a:rPr lang="ca-ES" altLang="es-ES" sz="160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Social </a:t>
            </a:r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Scope</a:t>
            </a:r>
            <a:endParaRPr lang="ca-ES" altLang="es-ES" sz="160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Geographical</a:t>
            </a:r>
            <a:r>
              <a:rPr lang="ca-ES" altLang="es-ES" sz="1600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 </a:t>
            </a:r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Arial"/>
              </a:rPr>
              <a:t>scope</a:t>
            </a:r>
          </a:p>
          <a:p>
            <a:pPr algn="ctr"/>
            <a:endParaRPr lang="ca-ES" sz="1600">
              <a:ea typeface="Verdana"/>
            </a:endParaRPr>
          </a:p>
        </p:txBody>
      </p:sp>
      <p:sp>
        <p:nvSpPr>
          <p:cNvPr id="9" name="QuadreDeText 12"/>
          <p:cNvSpPr txBox="1">
            <a:spLocks noChangeArrowheads="1"/>
          </p:cNvSpPr>
          <p:nvPr/>
        </p:nvSpPr>
        <p:spPr bwMode="auto">
          <a:xfrm>
            <a:off x="6154738" y="4306888"/>
            <a:ext cx="2476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Catalogs</a:t>
            </a:r>
            <a:endParaRPr lang="ca-ES" altLang="es-ES" sz="160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altLang="es-ES" sz="1600" err="1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Databases</a:t>
            </a:r>
            <a:endParaRPr lang="ca-ES" altLang="es-ES" sz="1600" err="1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altLang="es-ES" sz="160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938" y="2768600"/>
            <a:ext cx="2708275" cy="338455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1" name="Rectangle 10"/>
          <p:cNvSpPr/>
          <p:nvPr/>
        </p:nvSpPr>
        <p:spPr>
          <a:xfrm>
            <a:off x="3276600" y="2768600"/>
            <a:ext cx="2708275" cy="338455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6049963" y="2768600"/>
            <a:ext cx="2708275" cy="338455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232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0ECE763B3AF4CAACDA30FB74FC6F9" ma:contentTypeVersion="12" ma:contentTypeDescription="Crea un document nou" ma:contentTypeScope="" ma:versionID="666a8a66dbd11731b678a81ab62b0e7a">
  <xsd:schema xmlns:xsd="http://www.w3.org/2001/XMLSchema" xmlns:xs="http://www.w3.org/2001/XMLSchema" xmlns:p="http://schemas.microsoft.com/office/2006/metadata/properties" xmlns:ns2="37c54e43-3712-4322-b504-4484c899634b" xmlns:ns3="02438a32-e18b-4eac-be57-1917724db1f8" targetNamespace="http://schemas.microsoft.com/office/2006/metadata/properties" ma:root="true" ma:fieldsID="75d4532084e8dcfc05df70bdeb583227" ns2:_="" ns3:_="">
    <xsd:import namespace="37c54e43-3712-4322-b504-4484c899634b"/>
    <xsd:import namespace="02438a32-e18b-4eac-be57-1917724db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4e43-3712-4322-b504-4484c8996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530B02-14F6-48AA-8B75-A1428DA585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981988-90A3-4FA9-BED3-380AFC0D7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4e43-3712-4322-b504-4484c899634b"/>
    <ds:schemaRef ds:uri="02438a32-e18b-4eac-be57-1917724db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3943DB-DABD-4C00-B968-181324E134F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2438a32-e18b-4eac-be57-1917724db1f8"/>
    <ds:schemaRef ds:uri="http://schemas.microsoft.com/office/2006/documentManagement/types"/>
    <ds:schemaRef ds:uri="http://schemas.microsoft.com/office/2006/metadata/properties"/>
    <ds:schemaRef ds:uri="37c54e43-3712-4322-b504-4484c899634b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160</TotalTime>
  <Words>1137</Words>
  <Application>Microsoft Office PowerPoint</Application>
  <PresentationFormat>Presentació en pantalla (4:3)</PresentationFormat>
  <Paragraphs>189</Paragraphs>
  <Slides>31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Verdana</vt:lpstr>
      <vt:lpstr>Wingdings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and tools to elaborate the bachelor's degree final project: Faculty of Economic and Business studies. Academic year 2021-22</dc:title>
  <dc:creator>CRAI Biblioteca d'Economia i Empresa</dc:creator>
  <cp:keywords>User training, CRAI, University of Barcelona, library, economics, business, bachelor degree, final project, services, information resources, academic works</cp:keywords>
  <cp:lastModifiedBy>Laia Bonet Bagant</cp:lastModifiedBy>
  <cp:revision>308</cp:revision>
  <dcterms:created xsi:type="dcterms:W3CDTF">2018-05-24T13:23:12Z</dcterms:created>
  <dcterms:modified xsi:type="dcterms:W3CDTF">2022-03-21T12:17:30Z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0x010100B8F0ECE763B3AF4CAACDA30FB74FC6F9</vt:lpwstr>
  </property>
</Properties>
</file>