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72" r:id="rId6"/>
  </p:sldMasterIdLst>
  <p:notesMasterIdLst>
    <p:notesMasterId r:id="rId22"/>
  </p:notesMasterIdLst>
  <p:sldIdLst>
    <p:sldId id="258" r:id="rId7"/>
    <p:sldId id="263" r:id="rId8"/>
    <p:sldId id="267" r:id="rId9"/>
    <p:sldId id="266" r:id="rId10"/>
    <p:sldId id="272" r:id="rId11"/>
    <p:sldId id="265" r:id="rId12"/>
    <p:sldId id="270" r:id="rId13"/>
    <p:sldId id="273" r:id="rId14"/>
    <p:sldId id="269" r:id="rId15"/>
    <p:sldId id="275" r:id="rId16"/>
    <p:sldId id="277" r:id="rId17"/>
    <p:sldId id="274" r:id="rId18"/>
    <p:sldId id="278" r:id="rId19"/>
    <p:sldId id="271" r:id="rId20"/>
    <p:sldId id="264" r:id="rId2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30/1/2023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038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740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571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866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044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381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583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10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826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277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317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172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592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673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607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372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412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01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817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201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54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1"/>
            <a:ext cx="11889118" cy="14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429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048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0C88C5-95AF-41B2-BDED-F0581BB3E57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252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082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7445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5420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226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80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163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05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2145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2439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6828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8879134-6382-4B0E-96B4-85B7B02869F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482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3"/>
            <a:ext cx="12192000" cy="12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7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iblioteca_catalunya/626284639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deed.ca" TargetMode="External"/><Relationship Id="rId4" Type="http://schemas.openxmlformats.org/officeDocument/2006/relationships/hyperlink" Target="https://www.flickr.com/photos/biblioteca_catalunya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bible.com/" TargetMode="External"/><Relationship Id="rId3" Type="http://schemas.openxmlformats.org/officeDocument/2006/relationships/hyperlink" Target="https://wordpress.org/openverse/" TargetMode="External"/><Relationship Id="rId7" Type="http://schemas.openxmlformats.org/officeDocument/2006/relationships/hyperlink" Target="https://freesound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cmixter.org/" TargetMode="External"/><Relationship Id="rId5" Type="http://schemas.openxmlformats.org/officeDocument/2006/relationships/hyperlink" Target="https://www.flickr.com/search" TargetMode="External"/><Relationship Id="rId4" Type="http://schemas.openxmlformats.org/officeDocument/2006/relationships/hyperlink" Target="https://commons.wikimedia.org/wiki/Main_Pag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unsplash.com/es/fotos/Clv9DfJLwac" TargetMode="External"/><Relationship Id="rId7" Type="http://schemas.openxmlformats.org/officeDocument/2006/relationships/hyperlink" Target="http://crai.ub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creativecommons.org/about/downloads/" TargetMode="External"/><Relationship Id="rId4" Type="http://schemas.openxmlformats.org/officeDocument/2006/relationships/hyperlink" Target="https://creativecommon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jonicdao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s://creativecommons.org/licenses/by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creativecommons.org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reativecommons.org/choo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c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 del Document">
            <a:extLst>
              <a:ext uri="{FF2B5EF4-FFF2-40B4-BE49-F238E27FC236}">
                <a16:creationId xmlns:a16="http://schemas.microsoft.com/office/drawing/2014/main" id="{C255C490-4E8C-A16D-62F4-CD4A0F39A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D1A5FF-1EC6-0D3C-E6B1-74D448F3A436}"/>
              </a:ext>
            </a:extLst>
          </p:cNvPr>
          <p:cNvSpPr txBox="1"/>
          <p:nvPr/>
        </p:nvSpPr>
        <p:spPr>
          <a:xfrm>
            <a:off x="7155807" y="2159423"/>
            <a:ext cx="4874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chemeClr val="bg1"/>
                </a:solidFill>
              </a:rPr>
              <a:t>Aproximació a les Llicències </a:t>
            </a:r>
          </a:p>
          <a:p>
            <a:r>
              <a:rPr lang="ca-ES" sz="4400" b="1" dirty="0">
                <a:solidFill>
                  <a:schemeClr val="bg1"/>
                </a:solidFill>
              </a:rPr>
              <a:t>Creative Commons</a:t>
            </a:r>
          </a:p>
        </p:txBody>
      </p:sp>
      <p:pic>
        <p:nvPicPr>
          <p:cNvPr id="10" name="Imagen 9" descr="Logotip UB + CRAI Campus Bellvitge">
            <a:extLst>
              <a:ext uri="{FF2B5EF4-FFF2-40B4-BE49-F238E27FC236}">
                <a16:creationId xmlns:a16="http://schemas.microsoft.com/office/drawing/2014/main" id="{AEB44F30-32BC-BAAC-D08F-EEC12B3D4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05" y="5532092"/>
            <a:ext cx="1951838" cy="100682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734A2D4-CE60-2BCC-8121-D478FE6BB3B4}"/>
              </a:ext>
            </a:extLst>
          </p:cNvPr>
          <p:cNvSpPr txBox="1"/>
          <p:nvPr/>
        </p:nvSpPr>
        <p:spPr>
          <a:xfrm>
            <a:off x="7155807" y="4417639"/>
            <a:ext cx="487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i="1" dirty="0">
                <a:solidFill>
                  <a:schemeClr val="bg1"/>
                </a:solidFill>
              </a:rPr>
              <a:t>Què són? · Per a què serveixen · Com aplicar-les?</a:t>
            </a:r>
          </a:p>
        </p:txBody>
      </p:sp>
      <p:pic>
        <p:nvPicPr>
          <p:cNvPr id="13" name="Imagen 12" descr="Logotip CRAI UB">
            <a:extLst>
              <a:ext uri="{FF2B5EF4-FFF2-40B4-BE49-F238E27FC236}">
                <a16:creationId xmlns:a16="http://schemas.microsoft.com/office/drawing/2014/main" id="{0DB38C02-E420-68D7-DB1B-285234AC3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07" y="5603194"/>
            <a:ext cx="2253842" cy="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80C254-8582-447F-9924-CEF96E58F8FB}"/>
              </a:ext>
            </a:extLst>
          </p:cNvPr>
          <p:cNvSpPr txBox="1"/>
          <p:nvPr/>
        </p:nvSpPr>
        <p:spPr>
          <a:xfrm>
            <a:off x="1155221" y="1083286"/>
            <a:ext cx="842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Com indicar l'ús de les Llicències Creative Commons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CB4CC7F-E21C-4A5F-B008-72EB7DAE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19" y="1682007"/>
            <a:ext cx="1062046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>
                <a:srgbClr val="00B050"/>
              </a:buClr>
              <a:buNone/>
            </a:pPr>
            <a:r>
              <a:rPr lang="ca-ES" altLang="ca-ES" sz="2000" dirty="0">
                <a:latin typeface="+mn-lt"/>
              </a:rPr>
              <a:t>No hi ha una manera única per fer constar l’ús de les llicències, però cal que s’hi indiqui l’autoria i titular dels drets, així com l’URL de la llicència:</a:t>
            </a:r>
            <a:endParaRPr lang="ca-ES" altLang="ca-ES" sz="1200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Posant la imatge de la llicència a la coberta i/o portada (documents i presentacions)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A la mateixa imatge (imatges, infografies i documents gràfics) 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Al peu o llegenda de la imatge (imatges i documents gràfics) 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En el text immediat al document quan aquest es troba incrustat en un recurs en línia (imatges, vídeos, documents, presentacions, etc.)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A la introducció del vídeo/pel·lícula i en la descripció que apareix a la plataforma on es distribueix (vídeos, pel·lícules i registres sonors)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En les dades/metadades de l’arxiu original de l’obra</a:t>
            </a:r>
          </a:p>
          <a:p>
            <a:pPr algn="just" eaLnBrk="1" hangingPunct="1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altLang="ca-ES" sz="2000" dirty="0">
                <a:latin typeface="+mn-lt"/>
              </a:rPr>
              <a:t>Als camps de descripció corresponents dels repositoris digitals on es troba allotjada l’obra (alguns ja inclouen un camp específic de “Llicència”)</a:t>
            </a:r>
          </a:p>
        </p:txBody>
      </p:sp>
    </p:spTree>
    <p:extLst>
      <p:ext uri="{BB962C8B-B14F-4D97-AF65-F5344CB8AC3E}">
        <p14:creationId xmlns:p14="http://schemas.microsoft.com/office/powerpoint/2010/main" val="161686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>
            <a:extLst>
              <a:ext uri="{FF2B5EF4-FFF2-40B4-BE49-F238E27FC236}">
                <a16:creationId xmlns:a16="http://schemas.microsoft.com/office/drawing/2014/main" id="{4EDA7D38-87C3-4799-AC0F-2451BF4E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08" y="1766107"/>
            <a:ext cx="8059738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ca-ES" altLang="ca-ES" sz="1800" b="1" dirty="0"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ca-ES" altLang="ca-ES" sz="1800" b="1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ca-ES" altLang="ca-ES" sz="1800" b="1" dirty="0">
                <a:latin typeface="+mn-lt"/>
              </a:rPr>
              <a:t>1)            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ca-ES" altLang="ca-ES" sz="1800" b="1" i="1" dirty="0">
              <a:latin typeface="+mn-lt"/>
            </a:endParaRPr>
          </a:p>
          <a:p>
            <a:pPr marL="342900" indent="-342900" algn="just" eaLnBrk="1" hangingPunct="1">
              <a:spcBef>
                <a:spcPct val="50000"/>
              </a:spcBef>
              <a:buFontTx/>
              <a:buAutoNum type="arabicParenR" startAt="2"/>
              <a:defRPr/>
            </a:pPr>
            <a:r>
              <a:rPr lang="es-ES" altLang="ca-ES" sz="1800" b="1" dirty="0">
                <a:latin typeface="+mn-lt"/>
              </a:rPr>
              <a:t>                             </a:t>
            </a:r>
            <a:r>
              <a:rPr lang="es-ES" altLang="ca-ES" sz="1800" dirty="0">
                <a:latin typeface="+mn-lt"/>
              </a:rPr>
              <a:t>© CRAI Universitat de Barcelona 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endParaRPr lang="ca-ES" altLang="ca-ES" sz="1800" b="1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ca-ES" altLang="ca-ES" sz="1800" b="1" dirty="0">
                <a:latin typeface="+mn-lt"/>
              </a:rPr>
              <a:t>3) 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ca-ES" altLang="ca-ES" sz="1800" i="1" dirty="0">
                <a:latin typeface="+mn-lt"/>
              </a:rPr>
              <a:t>Aquesta obra està subjecta a una </a:t>
            </a:r>
            <a:r>
              <a:rPr lang="ca-ES" altLang="ca-ES" sz="1800" i="1" dirty="0">
                <a:latin typeface="+mn-lt"/>
                <a:hlinkClick r:id="rId3"/>
              </a:rPr>
              <a:t>llicència Creative Commons CC-BY de Reconeixement</a:t>
            </a:r>
            <a:r>
              <a:rPr lang="ca-ES" altLang="ca-ES" sz="1800" i="1" dirty="0">
                <a:latin typeface="+mn-lt"/>
              </a:rPr>
              <a:t>. La podeu compartir, transformar i utilitzar amb finalitats econòmiques, sempre que n’esmenteu l’autoria original.</a:t>
            </a:r>
            <a:endParaRPr lang="ca-ES" altLang="ca-ES" sz="1800" dirty="0">
              <a:latin typeface="+mn-lt"/>
            </a:endParaRPr>
          </a:p>
        </p:txBody>
      </p:sp>
      <p:pic>
        <p:nvPicPr>
          <p:cNvPr id="10" name="Imatge 7">
            <a:extLst>
              <a:ext uri="{FF2B5EF4-FFF2-40B4-BE49-F238E27FC236}">
                <a16:creationId xmlns:a16="http://schemas.microsoft.com/office/drawing/2014/main" id="{57F1CBC1-7879-41A2-BDA0-CBE0C2917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54" y="2495236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tge 7">
            <a:extLst>
              <a:ext uri="{FF2B5EF4-FFF2-40B4-BE49-F238E27FC236}">
                <a16:creationId xmlns:a16="http://schemas.microsoft.com/office/drawing/2014/main" id="{76F1FE67-D9FD-4EE4-A44F-364DA5489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53" y="3287398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tge 7">
            <a:extLst>
              <a:ext uri="{FF2B5EF4-FFF2-40B4-BE49-F238E27FC236}">
                <a16:creationId xmlns:a16="http://schemas.microsoft.com/office/drawing/2014/main" id="{9DC4C1CB-2ACB-419B-8CBF-6B58D1BE8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52" y="4164422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370FF8D-D6EF-4929-B799-C6BD15773B26}"/>
              </a:ext>
            </a:extLst>
          </p:cNvPr>
          <p:cNvSpPr/>
          <p:nvPr/>
        </p:nvSpPr>
        <p:spPr>
          <a:xfrm>
            <a:off x="579491" y="3609549"/>
            <a:ext cx="1928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B050"/>
              </a:buClr>
            </a:pPr>
            <a:r>
              <a:rPr lang="ca-ES" altLang="ca-ES" sz="2000" dirty="0"/>
              <a:t>Exemples: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EF032C-904D-464C-B69C-202E42F0D0ED}"/>
              </a:ext>
            </a:extLst>
          </p:cNvPr>
          <p:cNvSpPr txBox="1"/>
          <p:nvPr/>
        </p:nvSpPr>
        <p:spPr>
          <a:xfrm>
            <a:off x="1096498" y="1504497"/>
            <a:ext cx="842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Com indicar l’ús de les Llicències Creative Commons (II)</a:t>
            </a:r>
          </a:p>
        </p:txBody>
      </p:sp>
    </p:spTree>
    <p:extLst>
      <p:ext uri="{BB962C8B-B14F-4D97-AF65-F5344CB8AC3E}">
        <p14:creationId xmlns:p14="http://schemas.microsoft.com/office/powerpoint/2010/main" val="256215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FBFC26-24BC-4CDB-86C1-7855CE8BF337}"/>
              </a:ext>
            </a:extLst>
          </p:cNvPr>
          <p:cNvSpPr txBox="1"/>
          <p:nvPr/>
        </p:nvSpPr>
        <p:spPr>
          <a:xfrm>
            <a:off x="1014823" y="3188699"/>
            <a:ext cx="98486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ca-ES" sz="2000" b="1" i="1" dirty="0" err="1"/>
              <a:t>Nom</a:t>
            </a:r>
            <a:r>
              <a:rPr lang="es-ES" altLang="ca-ES" sz="2000" b="1" i="1" dirty="0"/>
              <a:t> de </a:t>
            </a:r>
            <a:r>
              <a:rPr lang="es-ES" altLang="ca-ES" sz="2000" b="1" i="1" dirty="0" err="1"/>
              <a:t>l’obra</a:t>
            </a:r>
            <a:r>
              <a:rPr lang="es-ES" altLang="ca-ES" sz="2000" b="1" i="1" dirty="0"/>
              <a:t> </a:t>
            </a:r>
            <a:r>
              <a:rPr lang="es-ES" altLang="ca-ES" sz="2000" b="1" i="1" dirty="0" err="1"/>
              <a:t>utilitzada</a:t>
            </a:r>
            <a:r>
              <a:rPr lang="es-ES" altLang="ca-ES" sz="2000" dirty="0"/>
              <a:t> (amb </a:t>
            </a:r>
            <a:r>
              <a:rPr lang="es-ES" altLang="ca-ES" sz="2000" dirty="0" err="1"/>
              <a:t>enllaç</a:t>
            </a:r>
            <a:r>
              <a:rPr lang="es-ES" altLang="ca-ES" sz="2000" dirty="0"/>
              <a:t> a </a:t>
            </a:r>
            <a:r>
              <a:rPr lang="es-ES" altLang="ca-ES" sz="2000" dirty="0" err="1"/>
              <a:t>l’obra</a:t>
            </a:r>
            <a:r>
              <a:rPr lang="es-ES" altLang="ca-ES" sz="2000" dirty="0"/>
              <a:t> original)</a:t>
            </a:r>
            <a:r>
              <a:rPr lang="es-ES" altLang="ca-ES" sz="2000" i="1" dirty="0"/>
              <a:t> </a:t>
            </a:r>
            <a:r>
              <a:rPr lang="es-ES" altLang="ca-ES" sz="2000" dirty="0"/>
              <a:t>+ </a:t>
            </a:r>
            <a:r>
              <a:rPr lang="es-ES" altLang="ca-ES" sz="2000" b="1" i="1" dirty="0" err="1"/>
              <a:t>Símbol</a:t>
            </a:r>
            <a:r>
              <a:rPr lang="es-ES" altLang="ca-ES" sz="2000" b="1" i="1" dirty="0"/>
              <a:t> de copyright</a:t>
            </a:r>
            <a:r>
              <a:rPr lang="es-ES" altLang="ca-ES" sz="2000" dirty="0"/>
              <a:t> + </a:t>
            </a:r>
            <a:r>
              <a:rPr lang="es-ES" altLang="ca-ES" sz="2000" b="1" i="1" dirty="0" err="1"/>
              <a:t>Nom</a:t>
            </a:r>
            <a:r>
              <a:rPr lang="es-ES" altLang="ca-ES" sz="2000" b="1" i="1" dirty="0"/>
              <a:t> de </a:t>
            </a:r>
            <a:r>
              <a:rPr lang="es-ES" altLang="ca-ES" sz="2000" b="1" i="1" dirty="0" err="1"/>
              <a:t>l’autor</a:t>
            </a:r>
            <a:r>
              <a:rPr lang="es-ES" altLang="ca-ES" sz="2000" b="1" i="1" dirty="0"/>
              <a:t> de </a:t>
            </a:r>
            <a:r>
              <a:rPr lang="es-ES" altLang="ca-ES" sz="2000" b="1" i="1" dirty="0" err="1"/>
              <a:t>l’obra</a:t>
            </a:r>
            <a:r>
              <a:rPr lang="es-ES" altLang="ca-ES" sz="2000" b="1" i="1" dirty="0"/>
              <a:t> </a:t>
            </a:r>
            <a:r>
              <a:rPr lang="es-ES" altLang="ca-ES" sz="2000" b="1" i="1" dirty="0" err="1"/>
              <a:t>utilitzada</a:t>
            </a:r>
            <a:r>
              <a:rPr lang="es-ES" altLang="ca-ES" sz="2000" dirty="0"/>
              <a:t> (amb </a:t>
            </a:r>
            <a:r>
              <a:rPr lang="es-ES" altLang="ca-ES" sz="2000" dirty="0" err="1"/>
              <a:t>enllaç</a:t>
            </a:r>
            <a:r>
              <a:rPr lang="es-ES" altLang="ca-ES" sz="2000" dirty="0"/>
              <a:t> al perfil, </a:t>
            </a:r>
            <a:r>
              <a:rPr lang="es-ES" altLang="ca-ES" sz="2000" dirty="0" err="1"/>
              <a:t>pàgina</a:t>
            </a:r>
            <a:r>
              <a:rPr lang="es-ES" altLang="ca-ES" sz="2000" dirty="0"/>
              <a:t> web, blog, etc. que el </a:t>
            </a:r>
            <a:r>
              <a:rPr lang="es-ES" altLang="ca-ES" sz="2000" dirty="0" err="1"/>
              <a:t>relacioni</a:t>
            </a:r>
            <a:r>
              <a:rPr lang="es-ES" altLang="ca-ES" sz="2000" dirty="0"/>
              <a:t> </a:t>
            </a:r>
            <a:r>
              <a:rPr lang="es-ES" altLang="ca-ES" sz="2000" dirty="0" err="1"/>
              <a:t>directament</a:t>
            </a:r>
            <a:r>
              <a:rPr lang="es-ES" altLang="ca-ES" sz="2000" dirty="0"/>
              <a:t> amb </a:t>
            </a:r>
            <a:r>
              <a:rPr lang="es-ES" altLang="ca-ES" sz="2000" dirty="0" err="1"/>
              <a:t>l’obra</a:t>
            </a:r>
            <a:r>
              <a:rPr lang="es-ES" altLang="ca-ES" sz="2000" dirty="0"/>
              <a:t> </a:t>
            </a:r>
            <a:r>
              <a:rPr lang="es-ES" altLang="ca-ES" sz="2000" dirty="0" err="1"/>
              <a:t>utilitzada</a:t>
            </a:r>
            <a:r>
              <a:rPr lang="es-ES" altLang="ca-ES" sz="2000" dirty="0"/>
              <a:t>) + </a:t>
            </a:r>
            <a:r>
              <a:rPr lang="es-ES" altLang="ca-ES" sz="2000" b="1" i="1" dirty="0" err="1"/>
              <a:t>Llicència</a:t>
            </a:r>
            <a:r>
              <a:rPr lang="es-ES" altLang="ca-ES" sz="2000" b="1" i="1" dirty="0"/>
              <a:t> Creative Commons que va aplicar </a:t>
            </a:r>
            <a:r>
              <a:rPr lang="es-ES" altLang="ca-ES" sz="2000" b="1" i="1" dirty="0" err="1"/>
              <a:t>l’autor</a:t>
            </a:r>
            <a:r>
              <a:rPr lang="es-ES" altLang="ca-ES" sz="2000" b="1" dirty="0"/>
              <a:t> </a:t>
            </a:r>
            <a:r>
              <a:rPr lang="es-ES" altLang="ca-ES" sz="2000" dirty="0"/>
              <a:t>(amb </a:t>
            </a:r>
            <a:r>
              <a:rPr lang="es-ES" altLang="ca-ES" sz="2000" dirty="0" err="1"/>
              <a:t>enllaç</a:t>
            </a:r>
            <a:r>
              <a:rPr lang="es-ES" altLang="ca-ES" sz="2000" dirty="0"/>
              <a:t> a la web de Creative Commons </a:t>
            </a:r>
            <a:r>
              <a:rPr lang="es-ES" altLang="ca-ES" sz="2000" dirty="0" err="1"/>
              <a:t>on</a:t>
            </a:r>
            <a:r>
              <a:rPr lang="es-ES" altLang="ca-ES" sz="2000" dirty="0"/>
              <a:t> </a:t>
            </a:r>
            <a:r>
              <a:rPr lang="es-ES" altLang="ca-ES" sz="2000" dirty="0" err="1"/>
              <a:t>s’explica</a:t>
            </a:r>
            <a:r>
              <a:rPr lang="es-ES" altLang="ca-ES" sz="2000" dirty="0"/>
              <a:t> la </a:t>
            </a:r>
            <a:r>
              <a:rPr lang="es-ES" altLang="ca-ES" sz="2000" dirty="0" err="1"/>
              <a:t>llicència</a:t>
            </a:r>
            <a:r>
              <a:rPr lang="es-ES" altLang="ca-ES" sz="2000" dirty="0"/>
              <a:t>) + </a:t>
            </a:r>
            <a:r>
              <a:rPr lang="es-ES" altLang="ca-ES" sz="2000" b="1" dirty="0" err="1"/>
              <a:t>Any</a:t>
            </a:r>
            <a:r>
              <a:rPr lang="es-ES" altLang="ca-ES" sz="2000" b="1" dirty="0"/>
              <a:t> </a:t>
            </a:r>
            <a:r>
              <a:rPr lang="es-ES" altLang="ca-ES" sz="2000" dirty="0"/>
              <a:t>en </a:t>
            </a:r>
            <a:r>
              <a:rPr lang="es-ES" altLang="ca-ES" sz="2000" dirty="0" err="1"/>
              <a:t>què</a:t>
            </a:r>
            <a:r>
              <a:rPr lang="es-ES" altLang="ca-ES" sz="2000" dirty="0"/>
              <a:t> es va publicar </a:t>
            </a:r>
            <a:r>
              <a:rPr lang="es-ES" altLang="ca-ES" sz="2000" dirty="0" err="1"/>
              <a:t>l’obra</a:t>
            </a:r>
            <a:r>
              <a:rPr lang="es-ES" altLang="ca-ES" sz="2000" dirty="0"/>
              <a:t> original.</a:t>
            </a:r>
            <a:endParaRPr lang="ca-ES" altLang="ca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A5F336-797A-48D3-8C43-C0E3E8ECB8D1}"/>
              </a:ext>
            </a:extLst>
          </p:cNvPr>
          <p:cNvSpPr txBox="1"/>
          <p:nvPr/>
        </p:nvSpPr>
        <p:spPr>
          <a:xfrm>
            <a:off x="727969" y="1263065"/>
            <a:ext cx="10422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Fer constar l’autoria d’una obra subjecta a una llicència Creative Commons: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11D41A6-A362-4E9E-A754-36F6D46B5D6B}"/>
              </a:ext>
            </a:extLst>
          </p:cNvPr>
          <p:cNvSpPr/>
          <p:nvPr/>
        </p:nvSpPr>
        <p:spPr>
          <a:xfrm>
            <a:off x="1398501" y="4771936"/>
            <a:ext cx="804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a-ES" altLang="ca-ES" dirty="0">
                <a:latin typeface="Verdana" panose="020B0604030504040204" pitchFamily="34" charset="0"/>
                <a:hlinkClick r:id="rId3"/>
              </a:rPr>
              <a:t>https://www.flickr.com/photos/biblioteca_catalunya/6262846397/</a:t>
            </a:r>
            <a:endParaRPr lang="ca-ES" altLang="ca-ES" dirty="0">
              <a:latin typeface="Verdana" panose="020B060403050404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23EF6A5-B5E9-4EC4-933D-F18D161069BA}"/>
              </a:ext>
            </a:extLst>
          </p:cNvPr>
          <p:cNvSpPr/>
          <p:nvPr/>
        </p:nvSpPr>
        <p:spPr>
          <a:xfrm>
            <a:off x="363968" y="5499806"/>
            <a:ext cx="1103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a-ES" altLang="ca-ES" i="1" dirty="0">
                <a:latin typeface="Verdana" panose="020B0604030504040204" pitchFamily="34" charset="0"/>
                <a:hlinkClick r:id="rId3"/>
              </a:rPr>
              <a:t>Sala de reserva</a:t>
            </a:r>
            <a:r>
              <a:rPr lang="ca-ES" altLang="ca-ES" i="1" dirty="0">
                <a:latin typeface="Verdana" panose="020B0604030504040204" pitchFamily="34" charset="0"/>
              </a:rPr>
              <a:t> </a:t>
            </a:r>
            <a:r>
              <a:rPr lang="es-ES" altLang="ca-ES" dirty="0">
                <a:latin typeface="Verdana" panose="020B0604030504040204" pitchFamily="34" charset="0"/>
              </a:rPr>
              <a:t>© </a:t>
            </a:r>
            <a:r>
              <a:rPr lang="es-ES" altLang="ca-ES" dirty="0">
                <a:latin typeface="Verdana" panose="020B0604030504040204" pitchFamily="34" charset="0"/>
                <a:hlinkClick r:id="rId4"/>
              </a:rPr>
              <a:t>Biblioteca de Catalunya</a:t>
            </a:r>
            <a:r>
              <a:rPr lang="es-ES" altLang="ca-ES" dirty="0">
                <a:latin typeface="Verdana" panose="020B0604030504040204" pitchFamily="34" charset="0"/>
              </a:rPr>
              <a:t> </a:t>
            </a:r>
            <a:r>
              <a:rPr lang="ca-ES" altLang="ca-ES" dirty="0">
                <a:latin typeface="Verdana" panose="020B0604030504040204" pitchFamily="34" charset="0"/>
              </a:rPr>
              <a:t>subjecta a una </a:t>
            </a:r>
            <a:r>
              <a:rPr lang="ca-ES" altLang="ca-ES" dirty="0">
                <a:latin typeface="Verdana" panose="020B0604030504040204" pitchFamily="34" charset="0"/>
                <a:hlinkClick r:id="rId5"/>
              </a:rPr>
              <a:t>Llicència Creative Commons BY-NC-ND</a:t>
            </a:r>
            <a:r>
              <a:rPr lang="ca-ES" altLang="ca-ES" dirty="0">
                <a:latin typeface="Verdana" panose="020B0604030504040204" pitchFamily="34" charset="0"/>
              </a:rPr>
              <a:t> (2005)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F66392E-D307-4FBF-809B-BFB4FE861847}"/>
              </a:ext>
            </a:extLst>
          </p:cNvPr>
          <p:cNvSpPr/>
          <p:nvPr/>
        </p:nvSpPr>
        <p:spPr>
          <a:xfrm>
            <a:off x="838367" y="2239118"/>
            <a:ext cx="10025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B050"/>
              </a:buClr>
            </a:pPr>
            <a:r>
              <a:rPr lang="ca-ES" altLang="ca-ES" sz="2000" dirty="0"/>
              <a:t>No hi ha una forma única de fer constar l’autoria. A continuació us en proposem una amb un exemple:</a:t>
            </a:r>
          </a:p>
        </p:txBody>
      </p:sp>
    </p:spTree>
    <p:extLst>
      <p:ext uri="{BB962C8B-B14F-4D97-AF65-F5344CB8AC3E}">
        <p14:creationId xmlns:p14="http://schemas.microsoft.com/office/powerpoint/2010/main" val="415078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61FF9E8-0070-47A8-A623-63A9FC365FB5}"/>
              </a:ext>
            </a:extLst>
          </p:cNvPr>
          <p:cNvSpPr txBox="1"/>
          <p:nvPr/>
        </p:nvSpPr>
        <p:spPr>
          <a:xfrm>
            <a:off x="383434" y="1495515"/>
            <a:ext cx="1009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Com trobar recursos subjectes a llicències Creative Commons?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70FF8D-D6EF-4929-B799-C6BD15773B26}"/>
              </a:ext>
            </a:extLst>
          </p:cNvPr>
          <p:cNvSpPr/>
          <p:nvPr/>
        </p:nvSpPr>
        <p:spPr>
          <a:xfrm>
            <a:off x="680907" y="2477882"/>
            <a:ext cx="108301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B050"/>
              </a:buClr>
            </a:pPr>
            <a:r>
              <a:rPr lang="ca-ES" altLang="ca-ES" sz="2000" dirty="0"/>
              <a:t>Alguns recursos útils:</a:t>
            </a:r>
          </a:p>
          <a:p>
            <a:pPr marL="342900" indent="-34290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sz="2000" dirty="0">
                <a:hlinkClick r:id="rId3"/>
              </a:rPr>
              <a:t>Openverse (abans CC Search)</a:t>
            </a:r>
            <a:r>
              <a:rPr lang="ca-ES" altLang="ca-ES" sz="2000" dirty="0"/>
              <a:t>: cercador oficial de Creative Commons de continguts subjectes a llicències Creative Commons o Domini Públic.</a:t>
            </a:r>
          </a:p>
          <a:p>
            <a:pPr marL="342900" indent="-34290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sz="2000" dirty="0">
                <a:hlinkClick r:id="rId4"/>
              </a:rPr>
              <a:t>Wikimedia Commons</a:t>
            </a:r>
            <a:r>
              <a:rPr lang="ca-ES" altLang="ca-ES" sz="2000" dirty="0"/>
              <a:t>: arxius de tot tipus subjectes a llicències Creative Commons (Viquipèdia) </a:t>
            </a:r>
          </a:p>
          <a:p>
            <a:pPr marL="342900" indent="-34290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sz="2000" dirty="0">
                <a:hlinkClick r:id="rId5"/>
              </a:rPr>
              <a:t>Flickr</a:t>
            </a:r>
            <a:r>
              <a:rPr lang="ca-ES" altLang="ca-ES" sz="2000" dirty="0"/>
              <a:t>: permet fer cerques específiques de fotografies subjectes a llicències Creative Commons.</a:t>
            </a:r>
          </a:p>
          <a:p>
            <a:pPr marL="342900" indent="-34290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sz="2000" dirty="0">
                <a:hlinkClick r:id="rId6"/>
              </a:rPr>
              <a:t>CCMixter</a:t>
            </a:r>
            <a:r>
              <a:rPr lang="ca-ES" altLang="ca-ES" sz="2000" dirty="0"/>
              <a:t> (Música i so) </a:t>
            </a:r>
          </a:p>
          <a:p>
            <a:pPr marL="342900" indent="-34290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sz="2000" dirty="0">
                <a:hlinkClick r:id="rId7"/>
              </a:rPr>
              <a:t>Freesound</a:t>
            </a:r>
            <a:r>
              <a:rPr lang="ca-ES" altLang="ca-ES" sz="2000" dirty="0"/>
              <a:t> (Música i so) </a:t>
            </a:r>
          </a:p>
          <a:p>
            <a:pPr marL="342900" indent="-34290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sz="2000" dirty="0">
                <a:hlinkClick r:id="rId8"/>
              </a:rPr>
              <a:t>SoundBible</a:t>
            </a:r>
            <a:r>
              <a:rPr lang="ca-ES" altLang="ca-ES" sz="2000" dirty="0"/>
              <a:t> (Música i so) </a:t>
            </a:r>
          </a:p>
        </p:txBody>
      </p:sp>
    </p:spTree>
    <p:extLst>
      <p:ext uri="{BB962C8B-B14F-4D97-AF65-F5344CB8AC3E}">
        <p14:creationId xmlns:p14="http://schemas.microsoft.com/office/powerpoint/2010/main" val="337972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55FAAD7-0AB9-43CD-A2B2-1E761DF850E3}"/>
              </a:ext>
            </a:extLst>
          </p:cNvPr>
          <p:cNvSpPr/>
          <p:nvPr/>
        </p:nvSpPr>
        <p:spPr>
          <a:xfrm>
            <a:off x="1181240" y="1234602"/>
            <a:ext cx="9405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B050"/>
              </a:buClr>
            </a:pPr>
            <a:r>
              <a:rPr lang="ca-ES" altLang="ca-ES" dirty="0"/>
              <a:t>Els següents recursos gràfics utilitzats en aquesta presentació pertanyen al domini públic i/o estan subjectes a llicències que permeten la seva transformació i el seu ús comercial o no comercial sense atribució: </a:t>
            </a:r>
          </a:p>
          <a:p>
            <a:pPr marL="285750" indent="-28575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a-ES" altLang="ca-ES" dirty="0">
                <a:hlinkClick r:id="rId3"/>
              </a:rPr>
              <a:t>“</a:t>
            </a:r>
            <a:r>
              <a:rPr lang="ca-ES" altLang="ca-ES" i="1" dirty="0">
                <a:hlinkClick r:id="rId3"/>
              </a:rPr>
              <a:t>Boxejadors</a:t>
            </a:r>
            <a:r>
              <a:rPr lang="ca-ES" altLang="ca-ES" dirty="0">
                <a:hlinkClick r:id="rId3"/>
              </a:rPr>
              <a:t>” per Johann Walter Bantz</a:t>
            </a:r>
            <a:endParaRPr lang="ca-ES" altLang="ca-ES" dirty="0"/>
          </a:p>
          <a:p>
            <a:pPr marL="285750" indent="-285750" algn="just">
              <a:spcBef>
                <a:spcPct val="50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ca-ES" altLang="ca-ES" dirty="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CE57F639-0692-419C-A551-0D299272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3547332"/>
            <a:ext cx="8077800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800" i="1" dirty="0">
                <a:latin typeface="+mn-lt"/>
              </a:rPr>
              <a:t>El logotip de Creative Commons (CC) i totes les icones i imatges de llicències utilitzades en aquesta presentació són obra de </a:t>
            </a:r>
            <a:r>
              <a:rPr lang="ca-ES" altLang="ca-ES" sz="1800" i="1" dirty="0">
                <a:latin typeface="+mn-lt"/>
                <a:hlinkClick r:id="rId4"/>
              </a:rPr>
              <a:t>Creative Commons</a:t>
            </a:r>
            <a:r>
              <a:rPr lang="ca-ES" altLang="ca-ES" sz="1800" i="1" dirty="0">
                <a:latin typeface="+mn-lt"/>
              </a:rPr>
              <a:t> i es troben  disponibles en </a:t>
            </a:r>
            <a:r>
              <a:rPr lang="ca-ES" altLang="ca-ES" sz="1800" i="1" dirty="0">
                <a:latin typeface="+mn-lt"/>
                <a:hlinkClick r:id="rId5"/>
              </a:rPr>
              <a:t>aquesta pàgina web</a:t>
            </a:r>
            <a:r>
              <a:rPr lang="ca-ES" altLang="ca-ES" sz="1800" i="1" dirty="0">
                <a:latin typeface="+mn-lt"/>
              </a:rPr>
              <a:t> subjectes a una llicència de </a:t>
            </a:r>
            <a:r>
              <a:rPr lang="ca-ES" altLang="ca-ES" sz="1800" i="1" dirty="0">
                <a:latin typeface="+mn-lt"/>
                <a:hlinkClick r:id="rId6"/>
              </a:rPr>
              <a:t>Reconeixement CC-BY </a:t>
            </a:r>
            <a:endParaRPr lang="ca-ES" altLang="ca-ES" sz="1800" i="1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800" dirty="0">
                <a:latin typeface="+mn-lt"/>
              </a:rPr>
              <a:t>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a-ES" altLang="ca-ES" sz="1800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1800" i="1" dirty="0">
                <a:latin typeface="+mn-lt"/>
              </a:rPr>
              <a:t>Aquesta presentació ha estat elaborada per personal del </a:t>
            </a:r>
            <a:r>
              <a:rPr lang="ca-ES" altLang="ca-ES" sz="1800" i="1" dirty="0">
                <a:latin typeface="+mn-lt"/>
                <a:hlinkClick r:id="rId7"/>
              </a:rPr>
              <a:t>CRAI de la Universitat de Barcelona</a:t>
            </a:r>
            <a:r>
              <a:rPr lang="ca-ES" altLang="ca-ES" sz="1800" i="1" dirty="0">
                <a:latin typeface="+mn-lt"/>
              </a:rPr>
              <a:t> (CRAI Biblioteca del Campus Bellvitge) i es troba subjecta a una llicència de </a:t>
            </a:r>
            <a:r>
              <a:rPr lang="ca-ES" altLang="ca-ES" sz="1800" i="1" dirty="0">
                <a:latin typeface="+mn-lt"/>
                <a:hlinkClick r:id="rId6"/>
              </a:rPr>
              <a:t>Reconeixement CC-BY </a:t>
            </a:r>
            <a:endParaRPr lang="ca-ES" altLang="ca-ES" sz="1800" i="1" dirty="0">
              <a:latin typeface="+mn-lt"/>
            </a:endParaRPr>
          </a:p>
        </p:txBody>
      </p:sp>
      <p:pic>
        <p:nvPicPr>
          <p:cNvPr id="4" name="Imatge 7">
            <a:extLst>
              <a:ext uri="{FF2B5EF4-FFF2-40B4-BE49-F238E27FC236}">
                <a16:creationId xmlns:a16="http://schemas.microsoft.com/office/drawing/2014/main" id="{D60942E7-1FDA-4102-8E24-F2DAC24FD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4498315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7">
            <a:extLst>
              <a:ext uri="{FF2B5EF4-FFF2-40B4-BE49-F238E27FC236}">
                <a16:creationId xmlns:a16="http://schemas.microsoft.com/office/drawing/2014/main" id="{3056F19E-694F-4B98-8ED8-4F236179D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5944043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7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 del Document">
            <a:extLst>
              <a:ext uri="{FF2B5EF4-FFF2-40B4-BE49-F238E27FC236}">
                <a16:creationId xmlns:a16="http://schemas.microsoft.com/office/drawing/2014/main" id="{C255C490-4E8C-A16D-62F4-CD4A0F39A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D1A5FF-1EC6-0D3C-E6B1-74D448F3A436}"/>
              </a:ext>
            </a:extLst>
          </p:cNvPr>
          <p:cNvSpPr txBox="1"/>
          <p:nvPr/>
        </p:nvSpPr>
        <p:spPr>
          <a:xfrm>
            <a:off x="7417612" y="2759859"/>
            <a:ext cx="4073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Moltes gràcies!</a:t>
            </a:r>
          </a:p>
        </p:txBody>
      </p:sp>
      <p:pic>
        <p:nvPicPr>
          <p:cNvPr id="10" name="Imagen 9" descr="Logotip UB + CRAI Campus Bellvitge">
            <a:extLst>
              <a:ext uri="{FF2B5EF4-FFF2-40B4-BE49-F238E27FC236}">
                <a16:creationId xmlns:a16="http://schemas.microsoft.com/office/drawing/2014/main" id="{AEB44F30-32BC-BAAC-D08F-EEC12B3D4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98" y="4479294"/>
            <a:ext cx="1951838" cy="1006822"/>
          </a:xfrm>
          <a:prstGeom prst="rect">
            <a:avLst/>
          </a:prstGeom>
        </p:spPr>
      </p:pic>
      <p:pic>
        <p:nvPicPr>
          <p:cNvPr id="13" name="Imagen 12" descr="Logotip CRAI UB">
            <a:extLst>
              <a:ext uri="{FF2B5EF4-FFF2-40B4-BE49-F238E27FC236}">
                <a16:creationId xmlns:a16="http://schemas.microsoft.com/office/drawing/2014/main" id="{0DB38C02-E420-68D7-DB1B-285234AC3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62" y="4547262"/>
            <a:ext cx="2253842" cy="75315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006E4C-D2B4-F8A0-586E-02F209F15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630" y="6006931"/>
            <a:ext cx="792549" cy="27434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7613655-62A7-EB3B-F7BD-6B84C793C347}"/>
              </a:ext>
            </a:extLst>
          </p:cNvPr>
          <p:cNvSpPr/>
          <p:nvPr/>
        </p:nvSpPr>
        <p:spPr>
          <a:xfrm>
            <a:off x="7187038" y="6350714"/>
            <a:ext cx="47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</a:rPr>
              <a:t>© CRAI Universitat de Barcelona, octubre 2022</a:t>
            </a:r>
          </a:p>
        </p:txBody>
      </p:sp>
    </p:spTree>
    <p:extLst>
      <p:ext uri="{BB962C8B-B14F-4D97-AF65-F5344CB8AC3E}">
        <p14:creationId xmlns:p14="http://schemas.microsoft.com/office/powerpoint/2010/main" val="207028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563635-E4FD-4004-B430-011A19131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231" y="1205155"/>
            <a:ext cx="3193408" cy="7911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E19936-FCD1-457B-895B-13CD5B2A3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5" b="6857"/>
          <a:stretch/>
        </p:blipFill>
        <p:spPr>
          <a:xfrm>
            <a:off x="1031846" y="1987533"/>
            <a:ext cx="9194334" cy="276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5E6C7C-6474-4B74-9B26-94A33084B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120" y="2711580"/>
            <a:ext cx="2561905" cy="10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A8C100-D64B-4A8E-9A55-DDCE7943F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551" y="3803859"/>
            <a:ext cx="3428571" cy="6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4F7688-FFC2-46BB-A820-AA5B3CF2A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55" y="2694093"/>
            <a:ext cx="5645224" cy="3754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2125B3-BA05-4A78-A769-AC0C8A946018}"/>
              </a:ext>
            </a:extLst>
          </p:cNvPr>
          <p:cNvSpPr txBox="1"/>
          <p:nvPr/>
        </p:nvSpPr>
        <p:spPr>
          <a:xfrm>
            <a:off x="6345250" y="6447678"/>
            <a:ext cx="420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/>
              <a:t>Fotografia de </a:t>
            </a:r>
            <a:r>
              <a:rPr lang="ca-ES" sz="1200" dirty="0">
                <a:hlinkClick r:id="rId8"/>
              </a:rPr>
              <a:t>Jose Nicdao</a:t>
            </a:r>
            <a:r>
              <a:rPr lang="ca-ES" sz="1200" dirty="0"/>
              <a:t>, subjecta a una </a:t>
            </a:r>
            <a:r>
              <a:rPr lang="ca-ES" sz="1200" dirty="0">
                <a:hlinkClick r:id="rId9"/>
              </a:rPr>
              <a:t>Llicència CC-BY 2.0   </a:t>
            </a:r>
            <a:endParaRPr lang="es-ES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968C3F-607E-45FD-9B45-AF90F9DF6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631" y="4837191"/>
            <a:ext cx="6000000" cy="186666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6211BCF-B9AD-423A-807A-CC71F0B25C07}"/>
              </a:ext>
            </a:extLst>
          </p:cNvPr>
          <p:cNvSpPr/>
          <p:nvPr/>
        </p:nvSpPr>
        <p:spPr>
          <a:xfrm>
            <a:off x="6266576" y="2600587"/>
            <a:ext cx="5796793" cy="416603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5EA889-486D-4DB0-B612-CB95E60CF6A1}"/>
              </a:ext>
            </a:extLst>
          </p:cNvPr>
          <p:cNvSpPr/>
          <p:nvPr/>
        </p:nvSpPr>
        <p:spPr>
          <a:xfrm>
            <a:off x="1551965" y="2672463"/>
            <a:ext cx="3707935" cy="19006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5C112-0F75-4477-9294-A61B2B032D21}"/>
              </a:ext>
            </a:extLst>
          </p:cNvPr>
          <p:cNvSpPr/>
          <p:nvPr/>
        </p:nvSpPr>
        <p:spPr>
          <a:xfrm>
            <a:off x="926652" y="1087475"/>
            <a:ext cx="9475697" cy="12845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7B4850F-1E9A-4025-9BD6-944DFEC8CF66}"/>
              </a:ext>
            </a:extLst>
          </p:cNvPr>
          <p:cNvSpPr/>
          <p:nvPr/>
        </p:nvSpPr>
        <p:spPr>
          <a:xfrm>
            <a:off x="185022" y="4837190"/>
            <a:ext cx="5910978" cy="19294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01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mirrors.creativecommons.org/presskit/logos/cc.logo.large.png">
            <a:extLst>
              <a:ext uri="{FF2B5EF4-FFF2-40B4-BE49-F238E27FC236}">
                <a16:creationId xmlns:a16="http://schemas.microsoft.com/office/drawing/2014/main" id="{2406BCDE-98BE-B555-6E0E-51E4BAA9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36988"/>
            <a:ext cx="534511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CF7B4F-BD29-AABE-137A-D8F776B3B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44" y="4918523"/>
            <a:ext cx="51168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400" dirty="0">
                <a:latin typeface="+mn-lt"/>
                <a:hlinkClick r:id="rId5"/>
              </a:rPr>
              <a:t>creativecommons.org</a:t>
            </a:r>
            <a:endParaRPr lang="es-ES" altLang="es-ES" sz="4400" dirty="0">
              <a:latin typeface="+mn-lt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B9A6BCE9-EB13-7B0B-50DF-AAE8D5360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6" y="1265933"/>
            <a:ext cx="4291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rgbClr val="0070C0"/>
                </a:solidFill>
                <a:latin typeface="+mn-lt"/>
              </a:rPr>
              <a:t>Què és Creative Commons?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6F92E162-9959-57A1-A06F-D0637C98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97212"/>
            <a:ext cx="109251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2400" b="1" dirty="0">
                <a:latin typeface="+mn-lt"/>
              </a:rPr>
              <a:t>Creative Commons </a:t>
            </a:r>
            <a:r>
              <a:rPr lang="ca-ES" altLang="ca-ES" sz="2400" dirty="0">
                <a:latin typeface="+mn-lt"/>
              </a:rPr>
              <a:t>és una organització sense ànim de lucre que té com a principal objectiu garantir que els creadors puguin compartir les seves obres i autoritzar els usos que se'n poden fer, facilitant la gestió dels drets.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>
                <a:latin typeface="+mn-lt"/>
              </a:rPr>
              <a:t>Amb aquest objectiu, Creative Commons ofereix un conjunt de llicències que els creadors poden escollir i aplicar lliurement a les seves obres.   </a:t>
            </a:r>
          </a:p>
        </p:txBody>
      </p:sp>
    </p:spTree>
    <p:extLst>
      <p:ext uri="{BB962C8B-B14F-4D97-AF65-F5344CB8AC3E}">
        <p14:creationId xmlns:p14="http://schemas.microsoft.com/office/powerpoint/2010/main" val="362349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C2523-B37F-2AC3-BECA-BF15A4738B9C}"/>
              </a:ext>
            </a:extLst>
          </p:cNvPr>
          <p:cNvSpPr txBox="1"/>
          <p:nvPr/>
        </p:nvSpPr>
        <p:spPr>
          <a:xfrm>
            <a:off x="5714126" y="1528523"/>
            <a:ext cx="5924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Creative </a:t>
            </a:r>
            <a:r>
              <a:rPr lang="ca-ES" altLang="ca-ES" sz="2800" b="1" dirty="0" err="1">
                <a:solidFill>
                  <a:schemeClr val="accent5"/>
                </a:solidFill>
              </a:rPr>
              <a:t>Commons</a:t>
            </a:r>
            <a:r>
              <a:rPr lang="ca-ES" altLang="ca-ES" sz="2800" b="1" dirty="0">
                <a:solidFill>
                  <a:schemeClr val="accent5"/>
                </a:solidFill>
              </a:rPr>
              <a:t> vs. Copyright?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84B1027-E71F-D9E6-9F73-7EBC2126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249" y="2684477"/>
            <a:ext cx="659070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>
                <a:latin typeface="+mn-lt"/>
              </a:rPr>
              <a:t>Creative Commons no és contrari al </a:t>
            </a:r>
            <a:r>
              <a:rPr lang="ca-ES" altLang="ca-ES" sz="2400" i="1" dirty="0">
                <a:latin typeface="+mn-lt"/>
              </a:rPr>
              <a:t>copyright</a:t>
            </a:r>
            <a:r>
              <a:rPr lang="ca-ES" altLang="ca-ES" sz="2400" dirty="0">
                <a:latin typeface="+mn-lt"/>
              </a:rPr>
              <a:t>, no són coses oposades.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>
                <a:latin typeface="+mn-lt"/>
              </a:rPr>
              <a:t>Les llicències Creative Commons serveixen per exercir el copyright d’una manera mes flexible i oberta que el típic </a:t>
            </a:r>
            <a:r>
              <a:rPr lang="es-ES" altLang="ca-ES" sz="2400" b="1" i="1" dirty="0">
                <a:latin typeface="+mn-lt"/>
              </a:rPr>
              <a:t>© All rights reserved</a:t>
            </a:r>
            <a:r>
              <a:rPr lang="ca-ES" altLang="ca-ES" sz="2400" dirty="0">
                <a:latin typeface="+mn-lt"/>
              </a:rPr>
              <a:t>, permetent que l’autor autoritzi directament quins usos es poden fer de la seva obra.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F40C8E-B2EA-4C27-9258-1D192D3E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523"/>
            <a:ext cx="4967124" cy="53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6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050C86-8312-495A-BFF1-6BF54B4FE727}"/>
              </a:ext>
            </a:extLst>
          </p:cNvPr>
          <p:cNvSpPr txBox="1"/>
          <p:nvPr/>
        </p:nvSpPr>
        <p:spPr>
          <a:xfrm>
            <a:off x="4274021" y="1450766"/>
            <a:ext cx="7553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Podeu escollir la vostra llicència en línia: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5F23B0-8BC7-4EFE-8AD3-8D556CCC7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021" y="2057878"/>
            <a:ext cx="75538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4400" dirty="0">
                <a:latin typeface="+mn-lt"/>
                <a:hlinkClick r:id="rId2"/>
              </a:rPr>
              <a:t>creativecommons.org/choose/</a:t>
            </a:r>
            <a:endParaRPr lang="es-ES" altLang="es-ES" sz="4400" dirty="0"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CDC785-AA97-443B-9A6C-77EDAE2E3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7" y="2442598"/>
            <a:ext cx="3218236" cy="4207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8C9A06-E57F-40A6-B3D7-B01EB1F2D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756" y="3215840"/>
            <a:ext cx="3813525" cy="2952636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54F6639-C40D-4186-BFC4-ABC491647916}"/>
              </a:ext>
            </a:extLst>
          </p:cNvPr>
          <p:cNvSpPr/>
          <p:nvPr/>
        </p:nvSpPr>
        <p:spPr>
          <a:xfrm>
            <a:off x="3532032" y="4379053"/>
            <a:ext cx="2201113" cy="44461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16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E86E54-3AEF-C4C8-C070-4A783F671637}"/>
              </a:ext>
            </a:extLst>
          </p:cNvPr>
          <p:cNvSpPr txBox="1"/>
          <p:nvPr/>
        </p:nvSpPr>
        <p:spPr>
          <a:xfrm>
            <a:off x="3445336" y="1164095"/>
            <a:ext cx="4012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Elements de les llicències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5D0D4222-A6CC-8C19-ABAD-3AB06735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14" y="1957922"/>
            <a:ext cx="11106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>
                <a:latin typeface="+mn-lt"/>
              </a:rPr>
              <a:t>Les llicències Creative Commons poden incloure els següents elements:</a:t>
            </a:r>
          </a:p>
        </p:txBody>
      </p:sp>
      <p:pic>
        <p:nvPicPr>
          <p:cNvPr id="5" name="Imatge 1">
            <a:extLst>
              <a:ext uri="{FF2B5EF4-FFF2-40B4-BE49-F238E27FC236}">
                <a16:creationId xmlns:a16="http://schemas.microsoft.com/office/drawing/2014/main" id="{EF678C91-AAAA-A49F-C931-29C25DA47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13" y="2863021"/>
            <a:ext cx="628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2">
            <a:extLst>
              <a:ext uri="{FF2B5EF4-FFF2-40B4-BE49-F238E27FC236}">
                <a16:creationId xmlns:a16="http://schemas.microsoft.com/office/drawing/2014/main" id="{AE0ED7B2-4AB5-3188-AF7A-716E9DA3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163" y="2782058"/>
            <a:ext cx="6696075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800" b="1" dirty="0">
                <a:latin typeface="+mn-lt"/>
              </a:rPr>
              <a:t>Reconeixement (</a:t>
            </a:r>
            <a:r>
              <a:rPr lang="ca-ES" altLang="es-ES" sz="1800" b="1" i="1" dirty="0">
                <a:latin typeface="+mn-lt"/>
              </a:rPr>
              <a:t>Attribution - BY</a:t>
            </a:r>
            <a:r>
              <a:rPr lang="ca-ES" altLang="es-ES" sz="1800" b="1" dirty="0">
                <a:latin typeface="+mn-lt"/>
              </a:rPr>
              <a:t>)</a:t>
            </a:r>
            <a:r>
              <a:rPr lang="ca-ES" altLang="es-ES" sz="1800" dirty="0">
                <a:latin typeface="+mn-lt"/>
              </a:rPr>
              <a:t> Per utilitzar l’obra caldrà sempre esmentar l’autor original</a:t>
            </a:r>
            <a:endParaRPr lang="es-ES" altLang="es-ES" sz="1800" dirty="0">
              <a:latin typeface="+mn-lt"/>
            </a:endParaRPr>
          </a:p>
        </p:txBody>
      </p:sp>
      <p:pic>
        <p:nvPicPr>
          <p:cNvPr id="7" name="Imatge 3">
            <a:extLst>
              <a:ext uri="{FF2B5EF4-FFF2-40B4-BE49-F238E27FC236}">
                <a16:creationId xmlns:a16="http://schemas.microsoft.com/office/drawing/2014/main" id="{E2C53C51-D27E-F2D8-1E50-C2223676C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26" y="3721858"/>
            <a:ext cx="630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reDeText 6">
            <a:extLst>
              <a:ext uri="{FF2B5EF4-FFF2-40B4-BE49-F238E27FC236}">
                <a16:creationId xmlns:a16="http://schemas.microsoft.com/office/drawing/2014/main" id="{245F2BA4-D049-D36B-3CBD-81385B4B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163" y="3655183"/>
            <a:ext cx="6696075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a-ES"/>
            </a:defPPr>
            <a:lvl1pPr>
              <a:spcBef>
                <a:spcPct val="0"/>
              </a:spcBef>
              <a:buFontTx/>
              <a:buNone/>
              <a:defRPr b="1"/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ca-ES" altLang="es-ES" dirty="0"/>
              <a:t>No Comercial (</a:t>
            </a:r>
            <a:r>
              <a:rPr lang="ca-ES" altLang="es-ES" i="1" dirty="0"/>
              <a:t>Non Commercial - NC</a:t>
            </a:r>
            <a:r>
              <a:rPr lang="ca-ES" altLang="es-ES" dirty="0"/>
              <a:t>) </a:t>
            </a:r>
            <a:r>
              <a:rPr lang="ca-ES" altLang="es-ES" b="0" dirty="0"/>
              <a:t>L’obra no pot ser utilitzada amb finalitats econòmiques</a:t>
            </a:r>
            <a:endParaRPr lang="es-ES" altLang="es-ES" b="0" dirty="0"/>
          </a:p>
        </p:txBody>
      </p:sp>
      <p:pic>
        <p:nvPicPr>
          <p:cNvPr id="9" name="Imatge 4">
            <a:extLst>
              <a:ext uri="{FF2B5EF4-FFF2-40B4-BE49-F238E27FC236}">
                <a16:creationId xmlns:a16="http://schemas.microsoft.com/office/drawing/2014/main" id="{32C4BF9E-99D2-0950-8D3D-FB19B1DFF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01" y="4661658"/>
            <a:ext cx="5762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QuadreDeText 8">
            <a:extLst>
              <a:ext uri="{FF2B5EF4-FFF2-40B4-BE49-F238E27FC236}">
                <a16:creationId xmlns:a16="http://schemas.microsoft.com/office/drawing/2014/main" id="{896B334A-9EC4-47F7-827F-55E5C239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163" y="4579108"/>
            <a:ext cx="6696075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a-ES"/>
            </a:defPPr>
            <a:lvl1pPr>
              <a:spcBef>
                <a:spcPct val="0"/>
              </a:spcBef>
              <a:buFontTx/>
              <a:buNone/>
              <a:defRPr b="1"/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ca-ES" altLang="es-ES" dirty="0"/>
              <a:t>Sense obres derivades (</a:t>
            </a:r>
            <a:r>
              <a:rPr lang="ca-ES" altLang="es-ES" i="1" dirty="0"/>
              <a:t>Non Derivative Works - ND</a:t>
            </a:r>
            <a:r>
              <a:rPr lang="ca-ES" altLang="es-ES" dirty="0"/>
              <a:t>) </a:t>
            </a:r>
            <a:r>
              <a:rPr lang="ca-ES" altLang="es-ES" b="0" dirty="0"/>
              <a:t>No es pot transformar l’obra per fer-ne obres derivades</a:t>
            </a:r>
            <a:endParaRPr lang="es-ES" altLang="es-ES" b="0" dirty="0"/>
          </a:p>
        </p:txBody>
      </p:sp>
      <p:pic>
        <p:nvPicPr>
          <p:cNvPr id="11" name="Imatge 5">
            <a:extLst>
              <a:ext uri="{FF2B5EF4-FFF2-40B4-BE49-F238E27FC236}">
                <a16:creationId xmlns:a16="http://schemas.microsoft.com/office/drawing/2014/main" id="{4AD76887-829F-EA2F-6AA3-5927EF691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13" y="5547483"/>
            <a:ext cx="628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QuadreDeText 10">
            <a:extLst>
              <a:ext uri="{FF2B5EF4-FFF2-40B4-BE49-F238E27FC236}">
                <a16:creationId xmlns:a16="http://schemas.microsoft.com/office/drawing/2014/main" id="{345F77FB-5A75-D20C-5C37-2E28C176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563" y="5453821"/>
            <a:ext cx="66976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a-ES"/>
            </a:defPPr>
            <a:lvl1pPr>
              <a:spcBef>
                <a:spcPct val="0"/>
              </a:spcBef>
              <a:buFontTx/>
              <a:buNone/>
              <a:defRPr b="1"/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ca-ES" altLang="es-ES" dirty="0"/>
              <a:t>Compartir Igual (</a:t>
            </a:r>
            <a:r>
              <a:rPr lang="ca-ES" altLang="es-ES" i="1" dirty="0"/>
              <a:t>Share Alike - SA</a:t>
            </a:r>
            <a:r>
              <a:rPr lang="ca-ES" altLang="es-ES" dirty="0"/>
              <a:t>) </a:t>
            </a:r>
            <a:r>
              <a:rPr lang="ca-ES" altLang="es-ES" b="0" dirty="0"/>
              <a:t>Es pot transformar l’obra, sempre que es faci servir la mateixa llicència que l’obra original</a:t>
            </a:r>
            <a:endParaRPr lang="es-ES" altLang="es-ES" b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70FD0A-F825-FD04-AB10-850E96CCEB31}"/>
              </a:ext>
            </a:extLst>
          </p:cNvPr>
          <p:cNvSpPr txBox="1"/>
          <p:nvPr/>
        </p:nvSpPr>
        <p:spPr>
          <a:xfrm>
            <a:off x="8626238" y="2851909"/>
            <a:ext cx="170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accent6">
                    <a:lumMod val="75000"/>
                  </a:schemeClr>
                </a:solidFill>
              </a:rPr>
              <a:t>IMPERATIU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4DE935-C5AB-5D7F-4452-2D7C8A022B9E}"/>
              </a:ext>
            </a:extLst>
          </p:cNvPr>
          <p:cNvSpPr txBox="1"/>
          <p:nvPr/>
        </p:nvSpPr>
        <p:spPr>
          <a:xfrm>
            <a:off x="8626238" y="3730093"/>
            <a:ext cx="155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OPCIONAL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39FC8AD-D04F-7472-BADC-8E1FB235011B}"/>
              </a:ext>
            </a:extLst>
          </p:cNvPr>
          <p:cNvSpPr txBox="1"/>
          <p:nvPr/>
        </p:nvSpPr>
        <p:spPr>
          <a:xfrm>
            <a:off x="8626238" y="4661658"/>
            <a:ext cx="155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OPCIONAL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0BB009-CB31-A16A-16CC-F2DF1B98B42C}"/>
              </a:ext>
            </a:extLst>
          </p:cNvPr>
          <p:cNvSpPr txBox="1"/>
          <p:nvPr/>
        </p:nvSpPr>
        <p:spPr>
          <a:xfrm>
            <a:off x="8653226" y="5484444"/>
            <a:ext cx="155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OPCIONAL</a:t>
            </a:r>
          </a:p>
        </p:txBody>
      </p:sp>
    </p:spTree>
    <p:extLst>
      <p:ext uri="{BB962C8B-B14F-4D97-AF65-F5344CB8AC3E}">
        <p14:creationId xmlns:p14="http://schemas.microsoft.com/office/powerpoint/2010/main" val="391786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E86E54-3AEF-C4C8-C070-4A783F671637}"/>
              </a:ext>
            </a:extLst>
          </p:cNvPr>
          <p:cNvSpPr txBox="1"/>
          <p:nvPr/>
        </p:nvSpPr>
        <p:spPr>
          <a:xfrm>
            <a:off x="3092213" y="1104615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Llistat de les possibles llicències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5D0D4222-A6CC-8C19-ABAD-3AB06735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51" y="1796445"/>
            <a:ext cx="11106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>
                <a:latin typeface="+mn-lt"/>
              </a:rPr>
              <a:t>Podem combinar el elements per generar fins a </a:t>
            </a:r>
            <a:r>
              <a:rPr lang="ca-ES" altLang="ca-ES" sz="2400" b="1" dirty="0">
                <a:latin typeface="+mn-lt"/>
              </a:rPr>
              <a:t>6 llicències diferents</a:t>
            </a:r>
            <a:r>
              <a:rPr lang="ca-ES" altLang="ca-ES" sz="2400" dirty="0">
                <a:latin typeface="+mn-lt"/>
              </a:rPr>
              <a:t>. Cal fixar-se en el fet que l’element de Reconeixement sempre ha d’estar present:</a:t>
            </a:r>
            <a:endParaRPr lang="ca-ES" altLang="ca-E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tge 7">
            <a:extLst>
              <a:ext uri="{FF2B5EF4-FFF2-40B4-BE49-F238E27FC236}">
                <a16:creationId xmlns:a16="http://schemas.microsoft.com/office/drawing/2014/main" id="{85B4400B-65C5-1B34-B1E4-2B4C3DA46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756492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tge 9">
            <a:extLst>
              <a:ext uri="{FF2B5EF4-FFF2-40B4-BE49-F238E27FC236}">
                <a16:creationId xmlns:a16="http://schemas.microsoft.com/office/drawing/2014/main" id="{E96BC9D5-9363-DA0B-2719-F6E0508BF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397842"/>
            <a:ext cx="1314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tge 11">
            <a:extLst>
              <a:ext uri="{FF2B5EF4-FFF2-40B4-BE49-F238E27FC236}">
                <a16:creationId xmlns:a16="http://schemas.microsoft.com/office/drawing/2014/main" id="{F4817F02-E0BB-EBD3-08F1-0D2D85CB28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939180"/>
            <a:ext cx="1304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tge 12">
            <a:extLst>
              <a:ext uri="{FF2B5EF4-FFF2-40B4-BE49-F238E27FC236}">
                <a16:creationId xmlns:a16="http://schemas.microsoft.com/office/drawing/2014/main" id="{6501B332-9BA3-59BD-AA29-ADF11CE90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4524967"/>
            <a:ext cx="1304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tge 13">
            <a:extLst>
              <a:ext uri="{FF2B5EF4-FFF2-40B4-BE49-F238E27FC236}">
                <a16:creationId xmlns:a16="http://schemas.microsoft.com/office/drawing/2014/main" id="{EAD68398-2A02-5DFF-47BB-8D41E5394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136155"/>
            <a:ext cx="1257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tge 14">
            <a:extLst>
              <a:ext uri="{FF2B5EF4-FFF2-40B4-BE49-F238E27FC236}">
                <a16:creationId xmlns:a16="http://schemas.microsoft.com/office/drawing/2014/main" id="{7C09CE56-B01A-F6D3-AEB2-D748C5DCE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726705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QuadreDeText 17">
            <a:extLst>
              <a:ext uri="{FF2B5EF4-FFF2-40B4-BE49-F238E27FC236}">
                <a16:creationId xmlns:a16="http://schemas.microsoft.com/office/drawing/2014/main" id="{795AD4E7-ABC1-E927-A57B-B9C9B442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810377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2000" b="1" dirty="0">
                <a:latin typeface="+mn-lt"/>
              </a:rPr>
              <a:t>Reconeixement (BY)</a:t>
            </a:r>
            <a:endParaRPr lang="es-ES" altLang="es-ES" sz="2000" dirty="0">
              <a:latin typeface="+mn-lt"/>
            </a:endParaRPr>
          </a:p>
        </p:txBody>
      </p:sp>
      <p:sp>
        <p:nvSpPr>
          <p:cNvPr id="23" name="QuadreDeText 18">
            <a:extLst>
              <a:ext uri="{FF2B5EF4-FFF2-40B4-BE49-F238E27FC236}">
                <a16:creationId xmlns:a16="http://schemas.microsoft.com/office/drawing/2014/main" id="{356F0D59-5365-EBA7-F9AF-E2ED5A84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3423242"/>
            <a:ext cx="6696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2000" b="1" dirty="0">
                <a:latin typeface="+mn-lt"/>
              </a:rPr>
              <a:t>Reconeixement - No Comercial (BY-NC)</a:t>
            </a:r>
            <a:endParaRPr lang="es-ES" altLang="es-ES" sz="2000" b="1" dirty="0">
              <a:latin typeface="+mn-lt"/>
            </a:endParaRPr>
          </a:p>
        </p:txBody>
      </p:sp>
      <p:sp>
        <p:nvSpPr>
          <p:cNvPr id="24" name="QuadreDeText 19">
            <a:extLst>
              <a:ext uri="{FF2B5EF4-FFF2-40B4-BE49-F238E27FC236}">
                <a16:creationId xmlns:a16="http://schemas.microsoft.com/office/drawing/2014/main" id="{18D60D02-CD29-13C0-AC60-4DA32FD4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029667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a-ES"/>
            </a:defPPr>
            <a:lvl1pPr>
              <a:spcBef>
                <a:spcPct val="0"/>
              </a:spcBef>
              <a:buNone/>
              <a:defRPr sz="2000" b="1"/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ca-ES" altLang="es-ES" dirty="0"/>
              <a:t>Reconeixement - No Comercial - Compartir Igual (BY-NC-SA)</a:t>
            </a:r>
            <a:endParaRPr lang="es-ES" altLang="es-ES" dirty="0"/>
          </a:p>
        </p:txBody>
      </p:sp>
      <p:sp>
        <p:nvSpPr>
          <p:cNvPr id="25" name="QuadreDeText 20">
            <a:extLst>
              <a:ext uri="{FF2B5EF4-FFF2-40B4-BE49-F238E27FC236}">
                <a16:creationId xmlns:a16="http://schemas.microsoft.com/office/drawing/2014/main" id="{751B0068-48F6-25F1-921F-83B37713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99" y="4636092"/>
            <a:ext cx="7261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a-ES" altLang="es-ES" sz="2000" b="1" dirty="0">
                <a:latin typeface="+mn-lt"/>
              </a:rPr>
              <a:t>Reconeixement - No Comercial - Sense Obra Derivada (BY-NC-ND)</a:t>
            </a:r>
            <a:endParaRPr lang="es-ES" altLang="es-ES" sz="2000" b="1" dirty="0">
              <a:latin typeface="+mn-lt"/>
            </a:endParaRPr>
          </a:p>
        </p:txBody>
      </p:sp>
      <p:sp>
        <p:nvSpPr>
          <p:cNvPr id="26" name="QuadreDeText 21">
            <a:extLst>
              <a:ext uri="{FF2B5EF4-FFF2-40B4-BE49-F238E27FC236}">
                <a16:creationId xmlns:a16="http://schemas.microsoft.com/office/drawing/2014/main" id="{3C28BF26-111D-D3B4-3F53-B44586960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5202830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2000" b="1" dirty="0">
                <a:latin typeface="+mn-lt"/>
              </a:rPr>
              <a:t>Reconeixement - Compartir Igual (BY-SA)</a:t>
            </a:r>
            <a:endParaRPr lang="es-ES" altLang="es-ES" sz="2000" b="1" dirty="0">
              <a:latin typeface="+mn-lt"/>
            </a:endParaRPr>
          </a:p>
        </p:txBody>
      </p:sp>
      <p:sp>
        <p:nvSpPr>
          <p:cNvPr id="27" name="QuadreDeText 22">
            <a:extLst>
              <a:ext uri="{FF2B5EF4-FFF2-40B4-BE49-F238E27FC236}">
                <a16:creationId xmlns:a16="http://schemas.microsoft.com/office/drawing/2014/main" id="{44009CAD-11EA-B60A-8880-4F5BF4F9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5809255"/>
            <a:ext cx="6878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2000" b="1" dirty="0">
                <a:latin typeface="+mn-lt"/>
              </a:rPr>
              <a:t>Reconeixement - Sense Obra Derivada (BY-ND)</a:t>
            </a:r>
            <a:endParaRPr lang="es-ES" altLang="es-E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96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A2AC95-970C-4C47-92A9-28F03B181216}"/>
              </a:ext>
            </a:extLst>
          </p:cNvPr>
          <p:cNvSpPr txBox="1"/>
          <p:nvPr/>
        </p:nvSpPr>
        <p:spPr>
          <a:xfrm>
            <a:off x="3293547" y="1301399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800" b="1" dirty="0">
                <a:solidFill>
                  <a:schemeClr val="accent5"/>
                </a:solidFill>
              </a:rPr>
              <a:t>Una opció addicional: CC0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A5AD191-3206-4E45-B778-F5BE8919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073282"/>
            <a:ext cx="11106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a-ES" altLang="ca-ES" sz="2400" dirty="0">
                <a:latin typeface="+mn-lt"/>
              </a:rPr>
              <a:t>Podem utilitzar aquesta eina </a:t>
            </a:r>
            <a:r>
              <a:rPr lang="ca-ES" altLang="ca-ES" sz="2400" b="1" dirty="0">
                <a:latin typeface="+mn-lt"/>
              </a:rPr>
              <a:t>per oferir la nostra obra al domini públic</a:t>
            </a:r>
            <a:r>
              <a:rPr lang="ca-ES" altLang="ca-ES" sz="2400" dirty="0">
                <a:latin typeface="+mn-lt"/>
              </a:rPr>
              <a:t>, és a dir, que l’allibereu de q</a:t>
            </a:r>
            <a:r>
              <a:rPr lang="es-ES" altLang="ca-ES" sz="2400" dirty="0">
                <a:latin typeface="+mn-lt"/>
              </a:rPr>
              <a:t>ualsevol restricció derivada de drets de propietat intel·lectual arreu del món. No cal ni tan </a:t>
            </a:r>
            <a:r>
              <a:rPr lang="es-ES" altLang="ca-ES" sz="2400" dirty="0" err="1">
                <a:latin typeface="+mn-lt"/>
              </a:rPr>
              <a:t>sols</a:t>
            </a:r>
            <a:r>
              <a:rPr lang="es-ES" altLang="ca-ES" sz="2400" dirty="0">
                <a:latin typeface="+mn-lt"/>
              </a:rPr>
              <a:t> </a:t>
            </a:r>
            <a:r>
              <a:rPr lang="es-ES" altLang="ca-ES" sz="2400" dirty="0" err="1">
                <a:latin typeface="+mn-lt"/>
              </a:rPr>
              <a:t>l’atribució</a:t>
            </a:r>
            <a:r>
              <a:rPr lang="es-ES" altLang="ca-ES" sz="2400" dirty="0">
                <a:latin typeface="+mn-lt"/>
              </a:rPr>
              <a:t> </a:t>
            </a:r>
            <a:r>
              <a:rPr lang="es-ES" altLang="ca-ES" sz="2400" dirty="0" err="1">
                <a:latin typeface="+mn-lt"/>
              </a:rPr>
              <a:t>d’autoria</a:t>
            </a:r>
            <a:r>
              <a:rPr lang="es-ES" altLang="ca-ES" sz="2400" dirty="0">
                <a:latin typeface="+mn-lt"/>
              </a:rPr>
              <a:t>.</a:t>
            </a:r>
            <a:endParaRPr lang="ca-ES" altLang="ca-ES" sz="2400" dirty="0">
              <a:latin typeface="+mn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68C0CF-F845-42B7-A908-4B7BFCB33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80" y="4045494"/>
            <a:ext cx="2682559" cy="9456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B54E8B6-6554-4B6D-862C-416CCEA682B2}"/>
              </a:ext>
            </a:extLst>
          </p:cNvPr>
          <p:cNvSpPr/>
          <p:nvPr/>
        </p:nvSpPr>
        <p:spPr>
          <a:xfrm>
            <a:off x="394282" y="5408799"/>
            <a:ext cx="698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hlinkClick r:id="rId3"/>
              </a:rPr>
              <a:t>creativecommons.org/publicdomain/zero/1.0/deed.ca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733A4E-F6BB-433D-8E75-DB290553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530" y="3170082"/>
            <a:ext cx="4616729" cy="36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7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7">
            <a:extLst>
              <a:ext uri="{FF2B5EF4-FFF2-40B4-BE49-F238E27FC236}">
                <a16:creationId xmlns:a16="http://schemas.microsoft.com/office/drawing/2014/main" id="{EAE444EE-20DC-6A4E-7140-312F9FA4D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31" y="2389361"/>
            <a:ext cx="1343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tge 9">
            <a:extLst>
              <a:ext uri="{FF2B5EF4-FFF2-40B4-BE49-F238E27FC236}">
                <a16:creationId xmlns:a16="http://schemas.microsoft.com/office/drawing/2014/main" id="{1499D4B9-84D4-3538-5013-D72C65A21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68" y="4684079"/>
            <a:ext cx="1314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tge 11">
            <a:extLst>
              <a:ext uri="{FF2B5EF4-FFF2-40B4-BE49-F238E27FC236}">
                <a16:creationId xmlns:a16="http://schemas.microsoft.com/office/drawing/2014/main" id="{DD3B7F78-3C20-BEFE-F1F8-42146095F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93" y="5457766"/>
            <a:ext cx="1304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12">
            <a:extLst>
              <a:ext uri="{FF2B5EF4-FFF2-40B4-BE49-F238E27FC236}">
                <a16:creationId xmlns:a16="http://schemas.microsoft.com/office/drawing/2014/main" id="{59B76E1E-4642-C67F-A45B-60B3CB750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93" y="6081886"/>
            <a:ext cx="1304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13">
            <a:extLst>
              <a:ext uri="{FF2B5EF4-FFF2-40B4-BE49-F238E27FC236}">
                <a16:creationId xmlns:a16="http://schemas.microsoft.com/office/drawing/2014/main" id="{C1BF68DE-A98A-1F67-92F0-E4FF8EFB2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05" y="3189035"/>
            <a:ext cx="1257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tge 14">
            <a:extLst>
              <a:ext uri="{FF2B5EF4-FFF2-40B4-BE49-F238E27FC236}">
                <a16:creationId xmlns:a16="http://schemas.microsoft.com/office/drawing/2014/main" id="{6BF6DA17-71ED-3E14-8311-86E120259C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24" y="404597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reDeText 17">
            <a:extLst>
              <a:ext uri="{FF2B5EF4-FFF2-40B4-BE49-F238E27FC236}">
                <a16:creationId xmlns:a16="http://schemas.microsoft.com/office/drawing/2014/main" id="{3677B596-84C1-46A8-B62E-EC97A222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793" y="2486199"/>
            <a:ext cx="530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>
                <a:latin typeface="Verdana" panose="020B0604030504040204" pitchFamily="34" charset="0"/>
              </a:rPr>
              <a:t>(BY)</a:t>
            </a:r>
            <a:endParaRPr lang="es-ES" altLang="es-ES" sz="1400">
              <a:latin typeface="Verdana" panose="020B0604030504040204" pitchFamily="34" charset="0"/>
            </a:endParaRPr>
          </a:p>
        </p:txBody>
      </p:sp>
      <p:sp>
        <p:nvSpPr>
          <p:cNvPr id="9" name="QuadreDeText 18">
            <a:extLst>
              <a:ext uri="{FF2B5EF4-FFF2-40B4-BE49-F238E27FC236}">
                <a16:creationId xmlns:a16="http://schemas.microsoft.com/office/drawing/2014/main" id="{0AE7D517-15F0-EFAB-D084-4D9DFC94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331" y="4758187"/>
            <a:ext cx="400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latin typeface="Verdana" panose="020B0604030504040204" pitchFamily="34" charset="0"/>
              </a:rPr>
              <a:t>(BY-NC)</a:t>
            </a:r>
            <a:endParaRPr lang="es-ES" altLang="es-ES" sz="1400" dirty="0">
              <a:latin typeface="Verdana" panose="020B0604030504040204" pitchFamily="34" charset="0"/>
            </a:endParaRPr>
          </a:p>
        </p:txBody>
      </p:sp>
      <p:sp>
        <p:nvSpPr>
          <p:cNvPr id="10" name="QuadreDeText 19">
            <a:extLst>
              <a:ext uri="{FF2B5EF4-FFF2-40B4-BE49-F238E27FC236}">
                <a16:creationId xmlns:a16="http://schemas.microsoft.com/office/drawing/2014/main" id="{06FCACAF-91F7-DAFF-458A-78E6DBE0B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65" y="5577490"/>
            <a:ext cx="481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latin typeface="Verdana" panose="020B0604030504040204" pitchFamily="34" charset="0"/>
              </a:rPr>
              <a:t>(BY-NC-SA)</a:t>
            </a:r>
            <a:endParaRPr lang="es-ES" altLang="es-ES" sz="1400" dirty="0">
              <a:latin typeface="Verdana" panose="020B0604030504040204" pitchFamily="34" charset="0"/>
            </a:endParaRPr>
          </a:p>
        </p:txBody>
      </p:sp>
      <p:sp>
        <p:nvSpPr>
          <p:cNvPr id="11" name="QuadreDeText 20">
            <a:extLst>
              <a:ext uri="{FF2B5EF4-FFF2-40B4-BE49-F238E27FC236}">
                <a16:creationId xmlns:a16="http://schemas.microsoft.com/office/drawing/2014/main" id="{DC4FDC20-BBB2-8FD1-CF4D-D8150160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356" y="6210474"/>
            <a:ext cx="533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>
                <a:latin typeface="Verdana" panose="020B0604030504040204" pitchFamily="34" charset="0"/>
              </a:rPr>
              <a:t>(BY-NC-ND)</a:t>
            </a:r>
            <a:endParaRPr lang="es-ES" altLang="es-ES" sz="1400">
              <a:latin typeface="Verdana" panose="020B0604030504040204" pitchFamily="34" charset="0"/>
            </a:endParaRPr>
          </a:p>
        </p:txBody>
      </p:sp>
      <p:sp>
        <p:nvSpPr>
          <p:cNvPr id="12" name="QuadreDeText 21">
            <a:extLst>
              <a:ext uri="{FF2B5EF4-FFF2-40B4-BE49-F238E27FC236}">
                <a16:creationId xmlns:a16="http://schemas.microsoft.com/office/drawing/2014/main" id="{E1E906B3-4BE8-7E61-AEA9-D6A394A8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744" y="3264808"/>
            <a:ext cx="543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latin typeface="Verdana" panose="020B0604030504040204" pitchFamily="34" charset="0"/>
              </a:rPr>
              <a:t>(BY-SA)</a:t>
            </a:r>
            <a:endParaRPr lang="es-ES" altLang="es-ES" sz="1400" dirty="0">
              <a:latin typeface="Verdana" panose="020B0604030504040204" pitchFamily="34" charset="0"/>
            </a:endParaRPr>
          </a:p>
        </p:txBody>
      </p:sp>
      <p:sp>
        <p:nvSpPr>
          <p:cNvPr id="13" name="QuadreDeText 22">
            <a:extLst>
              <a:ext uri="{FF2B5EF4-FFF2-40B4-BE49-F238E27FC236}">
                <a16:creationId xmlns:a16="http://schemas.microsoft.com/office/drawing/2014/main" id="{3DE2AF21-6968-136E-0A48-F72049FE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744" y="4160512"/>
            <a:ext cx="476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latin typeface="Verdana" panose="020B0604030504040204" pitchFamily="34" charset="0"/>
              </a:rPr>
              <a:t>(BY-ND)</a:t>
            </a:r>
            <a:endParaRPr lang="es-ES" altLang="es-ES" sz="1400" dirty="0">
              <a:latin typeface="Verdana" panose="020B0604030504040204" pitchFamily="34" charset="0"/>
            </a:endParaRPr>
          </a:p>
        </p:txBody>
      </p:sp>
      <p:sp>
        <p:nvSpPr>
          <p:cNvPr id="14" name="QuadreDeText 17">
            <a:extLst>
              <a:ext uri="{FF2B5EF4-FFF2-40B4-BE49-F238E27FC236}">
                <a16:creationId xmlns:a16="http://schemas.microsoft.com/office/drawing/2014/main" id="{DE7C2EC2-D9B4-A3B1-AB83-B2B7CEEE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793" y="1671811"/>
            <a:ext cx="889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>
                <a:latin typeface="Verdana" panose="020B0604030504040204" pitchFamily="34" charset="0"/>
              </a:rPr>
              <a:t> (CC0)</a:t>
            </a:r>
            <a:endParaRPr lang="es-ES" altLang="es-ES" sz="1400">
              <a:latin typeface="Verdana" panose="020B0604030504040204" pitchFamily="34" charset="0"/>
            </a:endParaRPr>
          </a:p>
        </p:txBody>
      </p:sp>
      <p:sp>
        <p:nvSpPr>
          <p:cNvPr id="15" name="Combinar 1">
            <a:extLst>
              <a:ext uri="{FF2B5EF4-FFF2-40B4-BE49-F238E27FC236}">
                <a16:creationId xmlns:a16="http://schemas.microsoft.com/office/drawing/2014/main" id="{8870966E-2D1B-8AF0-7EFA-692F60548FC9}"/>
              </a:ext>
            </a:extLst>
          </p:cNvPr>
          <p:cNvSpPr/>
          <p:nvPr/>
        </p:nvSpPr>
        <p:spPr>
          <a:xfrm>
            <a:off x="1151559" y="1617836"/>
            <a:ext cx="1368425" cy="4779962"/>
          </a:xfrm>
          <a:prstGeom prst="flowChartMerge">
            <a:avLst/>
          </a:prstGeom>
          <a:gradFill>
            <a:gsLst>
              <a:gs pos="9000">
                <a:srgbClr val="92D050"/>
              </a:gs>
              <a:gs pos="0">
                <a:srgbClr val="92D050"/>
              </a:gs>
              <a:gs pos="60000">
                <a:srgbClr val="FFC000"/>
              </a:gs>
              <a:gs pos="15000">
                <a:srgbClr val="92D050"/>
              </a:gs>
              <a:gs pos="83000">
                <a:srgbClr val="FF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CuadroTexto 2">
            <a:extLst>
              <a:ext uri="{FF2B5EF4-FFF2-40B4-BE49-F238E27FC236}">
                <a16:creationId xmlns:a16="http://schemas.microsoft.com/office/drawing/2014/main" id="{498B14C9-B9C9-EF05-FCA4-14C568DE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443" y="1811511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+ </a:t>
            </a:r>
            <a:r>
              <a:rPr lang="es-ES" altLang="es-ES" sz="1400">
                <a:latin typeface="Verdana" panose="020B0604030504040204" pitchFamily="34" charset="0"/>
              </a:rPr>
              <a:t>Oberta</a:t>
            </a:r>
            <a:endParaRPr lang="es-ES" altLang="es-ES" sz="1400"/>
          </a:p>
        </p:txBody>
      </p:sp>
      <p:sp>
        <p:nvSpPr>
          <p:cNvPr id="17" name="CuadroTexto 19">
            <a:extLst>
              <a:ext uri="{FF2B5EF4-FFF2-40B4-BE49-F238E27FC236}">
                <a16:creationId xmlns:a16="http://schemas.microsoft.com/office/drawing/2014/main" id="{383A8284-A72A-3BCF-321C-53231285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68" y="6426374"/>
            <a:ext cx="140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+ </a:t>
            </a:r>
            <a:r>
              <a:rPr lang="es-ES" altLang="es-ES" sz="1400">
                <a:latin typeface="Verdana" panose="020B0604030504040204" pitchFamily="34" charset="0"/>
              </a:rPr>
              <a:t>Restrictiva</a:t>
            </a:r>
            <a:endParaRPr lang="es-ES" altLang="es-ES" sz="1400"/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90CB4F8A-8C38-B091-563A-EA23F546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402" y="1549777"/>
            <a:ext cx="4583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Reproducció, distribució i comunicació pública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Transformar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Amb o sense finalitat comercial</a:t>
            </a:r>
          </a:p>
        </p:txBody>
      </p:sp>
      <p:sp>
        <p:nvSpPr>
          <p:cNvPr id="20" name="QuadreDeText 17">
            <a:extLst>
              <a:ext uri="{FF2B5EF4-FFF2-40B4-BE49-F238E27FC236}">
                <a16:creationId xmlns:a16="http://schemas.microsoft.com/office/drawing/2014/main" id="{F446E778-83B7-C5E4-2C9D-D127A336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450" y="2257219"/>
            <a:ext cx="3687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Reproducció, distribució i comunicació pública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Transformar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Amb o sense finalitat comercial</a:t>
            </a:r>
          </a:p>
        </p:txBody>
      </p:sp>
      <p:sp>
        <p:nvSpPr>
          <p:cNvPr id="21" name="QuadreDeText 17">
            <a:extLst>
              <a:ext uri="{FF2B5EF4-FFF2-40B4-BE49-F238E27FC236}">
                <a16:creationId xmlns:a16="http://schemas.microsoft.com/office/drawing/2014/main" id="{5C36CA1D-2819-2BDC-69ED-FE0F19E52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650" y="2448100"/>
            <a:ext cx="165544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Reconeixement</a:t>
            </a:r>
          </a:p>
        </p:txBody>
      </p:sp>
      <p:sp>
        <p:nvSpPr>
          <p:cNvPr id="22" name="QuadreDeText 17">
            <a:extLst>
              <a:ext uri="{FF2B5EF4-FFF2-40B4-BE49-F238E27FC236}">
                <a16:creationId xmlns:a16="http://schemas.microsoft.com/office/drawing/2014/main" id="{5BB3653E-D307-1A86-20B1-F9534EEC8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044" y="3127410"/>
            <a:ext cx="36789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Reproducció, distribució i comunicació pública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Transformar, subjecta a la mateixa llicència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Amb o sense finalitat comercial</a:t>
            </a:r>
          </a:p>
        </p:txBody>
      </p:sp>
      <p:sp>
        <p:nvSpPr>
          <p:cNvPr id="23" name="QuadreDeText 17">
            <a:extLst>
              <a:ext uri="{FF2B5EF4-FFF2-40B4-BE49-F238E27FC236}">
                <a16:creationId xmlns:a16="http://schemas.microsoft.com/office/drawing/2014/main" id="{20411B44-687D-4426-A2CE-B3C23D88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217" y="3975216"/>
            <a:ext cx="3665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Reproducció, distribució i comunicació pública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Amb o sense finalitat comercial</a:t>
            </a:r>
          </a:p>
        </p:txBody>
      </p:sp>
      <p:sp>
        <p:nvSpPr>
          <p:cNvPr id="24" name="QuadreDeText 17">
            <a:extLst>
              <a:ext uri="{FF2B5EF4-FFF2-40B4-BE49-F238E27FC236}">
                <a16:creationId xmlns:a16="http://schemas.microsoft.com/office/drawing/2014/main" id="{3EB9D438-5D78-1B8A-0828-A9105232E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755" y="4594750"/>
            <a:ext cx="4161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Reproducció, distribució i comunicació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a-ES" altLang="es-ES" sz="1200" dirty="0">
                <a:latin typeface="Verdana" panose="020B0604030504040204" pitchFamily="34" charset="0"/>
              </a:rPr>
              <a:t>   pública 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Transformar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Sense finalitat comercial</a:t>
            </a:r>
          </a:p>
        </p:txBody>
      </p:sp>
      <p:sp>
        <p:nvSpPr>
          <p:cNvPr id="25" name="QuadreDeText 17">
            <a:extLst>
              <a:ext uri="{FF2B5EF4-FFF2-40B4-BE49-F238E27FC236}">
                <a16:creationId xmlns:a16="http://schemas.microsoft.com/office/drawing/2014/main" id="{8009133F-2A52-20BF-BE5B-72583E4B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755" y="5410711"/>
            <a:ext cx="35629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Compartir subjecta a la mateixa llicència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Transformar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Sense finalitat comercial</a:t>
            </a:r>
          </a:p>
          <a:p>
            <a:pPr marL="0" indent="0">
              <a:spcBef>
                <a:spcPct val="0"/>
              </a:spcBef>
              <a:buNone/>
            </a:pPr>
            <a:endParaRPr lang="ca-ES" altLang="es-ES" sz="12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" altLang="es-ES" sz="1200" dirty="0">
              <a:latin typeface="Verdana" panose="020B0604030504040204" pitchFamily="34" charset="0"/>
            </a:endParaRPr>
          </a:p>
        </p:txBody>
      </p:sp>
      <p:sp>
        <p:nvSpPr>
          <p:cNvPr id="26" name="QuadreDeText 17">
            <a:extLst>
              <a:ext uri="{FF2B5EF4-FFF2-40B4-BE49-F238E27FC236}">
                <a16:creationId xmlns:a16="http://schemas.microsoft.com/office/drawing/2014/main" id="{23A1C46C-17B6-A8A6-19C9-6BBE06FD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16" y="6133628"/>
            <a:ext cx="2355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Compartir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Sense finalitat comercial</a:t>
            </a:r>
          </a:p>
        </p:txBody>
      </p:sp>
      <p:sp>
        <p:nvSpPr>
          <p:cNvPr id="27" name="QuadreDeText 17">
            <a:extLst>
              <a:ext uri="{FF2B5EF4-FFF2-40B4-BE49-F238E27FC236}">
                <a16:creationId xmlns:a16="http://schemas.microsoft.com/office/drawing/2014/main" id="{84F7362C-DDA5-B48B-BF03-2C74B81B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570" y="3198986"/>
            <a:ext cx="175884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Reconeixement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Compartir Igual</a:t>
            </a:r>
          </a:p>
        </p:txBody>
      </p:sp>
      <p:sp>
        <p:nvSpPr>
          <p:cNvPr id="28" name="QuadreDeText 17">
            <a:extLst>
              <a:ext uri="{FF2B5EF4-FFF2-40B4-BE49-F238E27FC236}">
                <a16:creationId xmlns:a16="http://schemas.microsoft.com/office/drawing/2014/main" id="{F9862FFB-AF63-67CD-65C8-E6A795A0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570" y="4007841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Reconeixement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Sense obres derivades</a:t>
            </a:r>
          </a:p>
        </p:txBody>
      </p:sp>
      <p:sp>
        <p:nvSpPr>
          <p:cNvPr id="29" name="QuadreDeText 17">
            <a:extLst>
              <a:ext uri="{FF2B5EF4-FFF2-40B4-BE49-F238E27FC236}">
                <a16:creationId xmlns:a16="http://schemas.microsoft.com/office/drawing/2014/main" id="{05DF5FDB-7C2E-CC85-AAF2-5CF99967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570" y="4741124"/>
            <a:ext cx="169375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Reconeixement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No Comercial</a:t>
            </a:r>
          </a:p>
        </p:txBody>
      </p:sp>
      <p:sp>
        <p:nvSpPr>
          <p:cNvPr id="30" name="QuadreDeText 17">
            <a:extLst>
              <a:ext uri="{FF2B5EF4-FFF2-40B4-BE49-F238E27FC236}">
                <a16:creationId xmlns:a16="http://schemas.microsoft.com/office/drawing/2014/main" id="{7CB13309-5810-ABBA-83DD-7D6B1F4D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522" y="5388454"/>
            <a:ext cx="1791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Reconeixement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No Comercial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Compartir Igual</a:t>
            </a:r>
          </a:p>
        </p:txBody>
      </p:sp>
      <p:sp>
        <p:nvSpPr>
          <p:cNvPr id="31" name="QuadreDeText 17">
            <a:extLst>
              <a:ext uri="{FF2B5EF4-FFF2-40B4-BE49-F238E27FC236}">
                <a16:creationId xmlns:a16="http://schemas.microsoft.com/office/drawing/2014/main" id="{26375207-EFDD-4CEC-F2F7-1F0F01F0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522" y="6080299"/>
            <a:ext cx="2136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Reconeixement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No Comercial</a:t>
            </a:r>
          </a:p>
          <a:p>
            <a:pPr>
              <a:spcBef>
                <a:spcPct val="0"/>
              </a:spcBef>
            </a:pPr>
            <a:r>
              <a:rPr lang="ca-ES" altLang="es-ES" sz="1200" dirty="0">
                <a:latin typeface="Verdana" panose="020B0604030504040204" pitchFamily="34" charset="0"/>
              </a:rPr>
              <a:t>Sense obres derivades</a:t>
            </a:r>
          </a:p>
        </p:txBody>
      </p:sp>
      <p:cxnSp>
        <p:nvCxnSpPr>
          <p:cNvPr id="32" name="Conector recto 4">
            <a:extLst>
              <a:ext uri="{FF2B5EF4-FFF2-40B4-BE49-F238E27FC236}">
                <a16:creationId xmlns:a16="http://schemas.microsoft.com/office/drawing/2014/main" id="{A4479738-6471-435A-392A-61403ADF4658}"/>
              </a:ext>
            </a:extLst>
          </p:cNvPr>
          <p:cNvCxnSpPr>
            <a:cxnSpLocks/>
          </p:cNvCxnSpPr>
          <p:nvPr/>
        </p:nvCxnSpPr>
        <p:spPr>
          <a:xfrm>
            <a:off x="2823105" y="6083438"/>
            <a:ext cx="80114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6">
            <a:extLst>
              <a:ext uri="{FF2B5EF4-FFF2-40B4-BE49-F238E27FC236}">
                <a16:creationId xmlns:a16="http://schemas.microsoft.com/office/drawing/2014/main" id="{ADBB3697-1D74-0881-E788-60A8DD1AA11B}"/>
              </a:ext>
            </a:extLst>
          </p:cNvPr>
          <p:cNvCxnSpPr>
            <a:cxnSpLocks/>
          </p:cNvCxnSpPr>
          <p:nvPr/>
        </p:nvCxnSpPr>
        <p:spPr>
          <a:xfrm>
            <a:off x="2809611" y="5410711"/>
            <a:ext cx="79987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7">
            <a:extLst>
              <a:ext uri="{FF2B5EF4-FFF2-40B4-BE49-F238E27FC236}">
                <a16:creationId xmlns:a16="http://schemas.microsoft.com/office/drawing/2014/main" id="{8E6E8A2F-46A4-7DBD-CB00-9CA8FAA616E3}"/>
              </a:ext>
            </a:extLst>
          </p:cNvPr>
          <p:cNvCxnSpPr>
            <a:cxnSpLocks/>
          </p:cNvCxnSpPr>
          <p:nvPr/>
        </p:nvCxnSpPr>
        <p:spPr>
          <a:xfrm>
            <a:off x="2849298" y="4621547"/>
            <a:ext cx="79590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8">
            <a:extLst>
              <a:ext uri="{FF2B5EF4-FFF2-40B4-BE49-F238E27FC236}">
                <a16:creationId xmlns:a16="http://schemas.microsoft.com/office/drawing/2014/main" id="{ED30838B-16EA-BB09-E99E-EE0DAF5DBD6C}"/>
              </a:ext>
            </a:extLst>
          </p:cNvPr>
          <p:cNvCxnSpPr>
            <a:cxnSpLocks/>
          </p:cNvCxnSpPr>
          <p:nvPr/>
        </p:nvCxnSpPr>
        <p:spPr>
          <a:xfrm>
            <a:off x="2862792" y="3968936"/>
            <a:ext cx="79590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9">
            <a:extLst>
              <a:ext uri="{FF2B5EF4-FFF2-40B4-BE49-F238E27FC236}">
                <a16:creationId xmlns:a16="http://schemas.microsoft.com/office/drawing/2014/main" id="{B05510B5-6E08-483C-BCDE-7E7B34E4FB60}"/>
              </a:ext>
            </a:extLst>
          </p:cNvPr>
          <p:cNvCxnSpPr>
            <a:cxnSpLocks/>
          </p:cNvCxnSpPr>
          <p:nvPr/>
        </p:nvCxnSpPr>
        <p:spPr>
          <a:xfrm>
            <a:off x="2862792" y="3088216"/>
            <a:ext cx="79273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40">
            <a:extLst>
              <a:ext uri="{FF2B5EF4-FFF2-40B4-BE49-F238E27FC236}">
                <a16:creationId xmlns:a16="http://schemas.microsoft.com/office/drawing/2014/main" id="{052968B4-4B2F-1D16-5337-02353B17188B}"/>
              </a:ext>
            </a:extLst>
          </p:cNvPr>
          <p:cNvCxnSpPr>
            <a:cxnSpLocks/>
          </p:cNvCxnSpPr>
          <p:nvPr/>
        </p:nvCxnSpPr>
        <p:spPr>
          <a:xfrm>
            <a:off x="2862792" y="2293494"/>
            <a:ext cx="79511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46">
            <a:extLst>
              <a:ext uri="{FF2B5EF4-FFF2-40B4-BE49-F238E27FC236}">
                <a16:creationId xmlns:a16="http://schemas.microsoft.com/office/drawing/2014/main" id="{F929DFC8-3BFA-A35D-E5ED-E6B4C09A8726}"/>
              </a:ext>
            </a:extLst>
          </p:cNvPr>
          <p:cNvCxnSpPr>
            <a:cxnSpLocks/>
          </p:cNvCxnSpPr>
          <p:nvPr/>
        </p:nvCxnSpPr>
        <p:spPr>
          <a:xfrm>
            <a:off x="981606" y="1511474"/>
            <a:ext cx="98402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QuadreDeText 17">
            <a:extLst>
              <a:ext uri="{FF2B5EF4-FFF2-40B4-BE49-F238E27FC236}">
                <a16:creationId xmlns:a16="http://schemas.microsoft.com/office/drawing/2014/main" id="{D27BCD04-CD19-DF42-31B1-2514ACB8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697" y="1160636"/>
            <a:ext cx="1216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solidFill>
                  <a:srgbClr val="62B1F6"/>
                </a:solidFill>
                <a:latin typeface="Verdana" panose="020B0604030504040204" pitchFamily="34" charset="0"/>
              </a:rPr>
              <a:t>Llicència</a:t>
            </a:r>
          </a:p>
        </p:txBody>
      </p:sp>
      <p:sp>
        <p:nvSpPr>
          <p:cNvPr id="40" name="QuadreDeText 17">
            <a:extLst>
              <a:ext uri="{FF2B5EF4-FFF2-40B4-BE49-F238E27FC236}">
                <a16:creationId xmlns:a16="http://schemas.microsoft.com/office/drawing/2014/main" id="{C11B1C68-A9DF-FC49-43CE-B071CD41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8976" y="1084035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solidFill>
                  <a:srgbClr val="62B1F6"/>
                </a:solidFill>
                <a:latin typeface="Verdana" panose="020B0604030504040204" pitchFamily="34" charset="0"/>
              </a:rPr>
              <a:t>Elements</a:t>
            </a:r>
          </a:p>
        </p:txBody>
      </p:sp>
      <p:sp>
        <p:nvSpPr>
          <p:cNvPr id="41" name="QuadreDeText 17">
            <a:extLst>
              <a:ext uri="{FF2B5EF4-FFF2-40B4-BE49-F238E27FC236}">
                <a16:creationId xmlns:a16="http://schemas.microsoft.com/office/drawing/2014/main" id="{8EDF726E-0BC4-37AC-8DED-0CF76C834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12" y="1083052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solidFill>
                  <a:srgbClr val="62B1F6"/>
                </a:solidFill>
                <a:latin typeface="Verdana" panose="020B0604030504040204" pitchFamily="34" charset="0"/>
              </a:rPr>
              <a:t>Permisos</a:t>
            </a:r>
          </a:p>
        </p:txBody>
      </p:sp>
      <p:sp>
        <p:nvSpPr>
          <p:cNvPr id="42" name="QuadreDeText 17">
            <a:extLst>
              <a:ext uri="{FF2B5EF4-FFF2-40B4-BE49-F238E27FC236}">
                <a16:creationId xmlns:a16="http://schemas.microsoft.com/office/drawing/2014/main" id="{4AE89D73-736C-5C1F-C681-F5DDC6E2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11" y="1174924"/>
            <a:ext cx="203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es-ES" sz="1400" b="1" dirty="0">
                <a:solidFill>
                  <a:srgbClr val="62B1F6"/>
                </a:solidFill>
                <a:latin typeface="Verdana" panose="020B0604030504040204" pitchFamily="34" charset="0"/>
              </a:rPr>
              <a:t>Grau de restricció</a:t>
            </a:r>
          </a:p>
        </p:txBody>
      </p:sp>
      <p:pic>
        <p:nvPicPr>
          <p:cNvPr id="43" name="Imagen 64">
            <a:extLst>
              <a:ext uri="{FF2B5EF4-FFF2-40B4-BE49-F238E27FC236}">
                <a16:creationId xmlns:a16="http://schemas.microsoft.com/office/drawing/2014/main" id="{C6D8C4C9-D6A3-25B9-39F5-6A4CE6673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81" y="1619424"/>
            <a:ext cx="12144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67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00CBAA1-E199-4341-B69E-462A6BF899C5}" vid="{7090067C-41EA-4920-A8A0-5B2B52802046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00CBAA1-E199-4341-B69E-462A6BF899C5}" vid="{BA3AB7E7-3060-401D-8E35-8C55B9FA82D8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00CBAA1-E199-4341-B69E-462A6BF899C5}" vid="{4F0D3AD1-1AFB-4844-89C3-25EA808C6E97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6c1c17-8417-46f3-bf95-4b2f681aeb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CEA1CDEAFBF4881887D824BAAC827" ma:contentTypeVersion="13" ma:contentTypeDescription="Crear nuevo documento." ma:contentTypeScope="" ma:versionID="b54964bf477dc2a227fcd1381373b384">
  <xsd:schema xmlns:xsd="http://www.w3.org/2001/XMLSchema" xmlns:xs="http://www.w3.org/2001/XMLSchema" xmlns:p="http://schemas.microsoft.com/office/2006/metadata/properties" xmlns:ns3="446c1c17-8417-46f3-bf95-4b2f681aeb85" xmlns:ns4="07822e23-be87-4e17-a31c-3ebaefffe8db" targetNamespace="http://schemas.microsoft.com/office/2006/metadata/properties" ma:root="true" ma:fieldsID="80f2d0683f39538351786bc83c58a596" ns3:_="" ns4:_="">
    <xsd:import namespace="446c1c17-8417-46f3-bf95-4b2f681aeb85"/>
    <xsd:import namespace="07822e23-be87-4e17-a31c-3ebaefffe8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c1c17-8417-46f3-bf95-4b2f681ae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22e23-be87-4e17-a31c-3ebaefffe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773E8-E87D-4A64-89E9-F5C01F6BF774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7822e23-be87-4e17-a31c-3ebaefffe8db"/>
    <ds:schemaRef ds:uri="446c1c17-8417-46f3-bf95-4b2f681aeb8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417F7AA-85AE-45B9-826D-1059CE1EE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C94C1-3282-45BF-A3D1-FB5576262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c1c17-8417-46f3-bf95-4b2f681aeb85"/>
    <ds:schemaRef ds:uri="07822e23-be87-4e17-a31c-3ebaefffe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presentacio_generica_panoramica_2018</Template>
  <TotalTime>775</TotalTime>
  <Words>1122</Words>
  <Application>Microsoft Office PowerPoint</Application>
  <PresentationFormat>Panorámica</PresentationFormat>
  <Paragraphs>133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Tema de Office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Aproximació a les Llicències Creative Commons. Octubre 2022</dc:title>
  <dc:subject>Llicències Creative Commons - Open Access Week 2022</dc:subject>
  <dc:creator>CRAI Biblioteca de Bellvitge</dc:creator>
  <cp:keywords>Formació d'usuaris, CRAI, Universitat de Barcelona, biblioteca; Creative Commons; Llicències; Accés Obert, Open Access Week 2022</cp:keywords>
  <cp:lastModifiedBy>Ximena Valeria Paczy Taran</cp:lastModifiedBy>
  <cp:revision>10</cp:revision>
  <dcterms:created xsi:type="dcterms:W3CDTF">2018-06-14T14:25:43Z</dcterms:created>
  <dcterms:modified xsi:type="dcterms:W3CDTF">2023-01-30T08:33:55Z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0x010100A1BCEA1CDEAFBF4881887D824BAAC827</vt:lpwstr>
  </property>
</Properties>
</file>