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950" r:id="rId1"/>
  </p:sldMasterIdLst>
  <p:notesMasterIdLst>
    <p:notesMasterId r:id="rId20"/>
  </p:notesMasterIdLst>
  <p:handoutMasterIdLst>
    <p:handoutMasterId r:id="rId21"/>
  </p:handoutMasterIdLst>
  <p:sldIdLst>
    <p:sldId id="433" r:id="rId2"/>
    <p:sldId id="595" r:id="rId3"/>
    <p:sldId id="635" r:id="rId4"/>
    <p:sldId id="655" r:id="rId5"/>
    <p:sldId id="643" r:id="rId6"/>
    <p:sldId id="644" r:id="rId7"/>
    <p:sldId id="308" r:id="rId8"/>
    <p:sldId id="598" r:id="rId9"/>
    <p:sldId id="606" r:id="rId10"/>
    <p:sldId id="649" r:id="rId11"/>
    <p:sldId id="572" r:id="rId12"/>
    <p:sldId id="573" r:id="rId13"/>
    <p:sldId id="574" r:id="rId14"/>
    <p:sldId id="668" r:id="rId15"/>
    <p:sldId id="670" r:id="rId16"/>
    <p:sldId id="653" r:id="rId17"/>
    <p:sldId id="658" r:id="rId18"/>
    <p:sldId id="666"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ilar" initials="P"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D9BE"/>
    <a:srgbClr val="9CBEBD"/>
    <a:srgbClr val="4B0943"/>
    <a:srgbClr val="3F843C"/>
    <a:srgbClr val="FDE7F9"/>
    <a:srgbClr val="FFE7F9"/>
    <a:srgbClr val="7C386F"/>
    <a:srgbClr val="689C9B"/>
    <a:srgbClr val="568483"/>
    <a:srgbClr val="88848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8FB837D-C827-4EFA-A057-4D05807E0F7C}" styleName="Estilo temático 1 - Énfasis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2C8C85-51F0-491E-9774-3900AFEF0FD7}" styleName="Estilo claro 2 - Acento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F2DE63D5-997A-4646-A377-4702673A728D}" styleName="Estilo claro 2 - Acento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505E3EF-67EA-436B-97B2-0124C06EBD24}" styleName="Estilo medio 4 - Énfasi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C4B1156A-380E-4F78-BDF5-A606A8083BF9}" styleName="Estilo medio 4 - Énfasis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Estilo medio 4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986" autoAdjust="0"/>
    <p:restoredTop sz="73919" autoAdjust="0"/>
  </p:normalViewPr>
  <p:slideViewPr>
    <p:cSldViewPr snapToGrid="0">
      <p:cViewPr varScale="1">
        <p:scale>
          <a:sx n="68" d="100"/>
          <a:sy n="68" d="100"/>
        </p:scale>
        <p:origin x="1620" y="90"/>
      </p:cViewPr>
      <p:guideLst>
        <p:guide orient="horz" pos="2160"/>
        <p:guide pos="2880"/>
      </p:guideLst>
    </p:cSldViewPr>
  </p:slideViewPr>
  <p:notesTextViewPr>
    <p:cViewPr>
      <p:scale>
        <a:sx n="75" d="100"/>
        <a:sy n="75" d="100"/>
      </p:scale>
      <p:origin x="0" y="0"/>
    </p:cViewPr>
  </p:notesTextViewPr>
  <p:sorterViewPr>
    <p:cViewPr>
      <p:scale>
        <a:sx n="66" d="100"/>
        <a:sy n="66" d="100"/>
      </p:scale>
      <p:origin x="0" y="1626"/>
    </p:cViewPr>
  </p:sorterViewPr>
  <p:notesViewPr>
    <p:cSldViewPr snapToGrid="0">
      <p:cViewPr varScale="1">
        <p:scale>
          <a:sx n="65" d="100"/>
          <a:sy n="65" d="100"/>
        </p:scale>
        <p:origin x="-3294" y="-11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1B5C8AB-2058-4FCB-89B5-3035D771583E}" type="doc">
      <dgm:prSet loTypeId="urn:microsoft.com/office/officeart/2005/8/layout/venn1" loCatId="relationship" qsTypeId="urn:microsoft.com/office/officeart/2005/8/quickstyle/simple2" qsCatId="simple" csTypeId="urn:microsoft.com/office/officeart/2005/8/colors/accent2_3" csCatId="accent2" phldr="1"/>
      <dgm:spPr/>
    </dgm:pt>
    <dgm:pt modelId="{1DA4D3B0-5BE0-4775-9485-D9D7EDD1FEFF}">
      <dgm:prSet phldrT="[Text]"/>
      <dgm:spPr/>
      <dgm:t>
        <a:bodyPr/>
        <a:lstStyle/>
        <a:p>
          <a:r>
            <a:rPr lang="es-ES" dirty="0">
              <a:latin typeface="+mj-lt"/>
            </a:rPr>
            <a:t>Emoción </a:t>
          </a:r>
        </a:p>
      </dgm:t>
    </dgm:pt>
    <dgm:pt modelId="{B7298C44-77E0-4251-A051-A8ABA3549746}" type="parTrans" cxnId="{674EFF11-0D8A-4362-817F-7482FCB49B72}">
      <dgm:prSet/>
      <dgm:spPr/>
      <dgm:t>
        <a:bodyPr/>
        <a:lstStyle/>
        <a:p>
          <a:endParaRPr lang="es-ES">
            <a:latin typeface="+mj-lt"/>
          </a:endParaRPr>
        </a:p>
      </dgm:t>
    </dgm:pt>
    <dgm:pt modelId="{9719BAF7-A556-4610-A68E-F4BDE0D56C64}" type="sibTrans" cxnId="{674EFF11-0D8A-4362-817F-7482FCB49B72}">
      <dgm:prSet/>
      <dgm:spPr/>
      <dgm:t>
        <a:bodyPr/>
        <a:lstStyle/>
        <a:p>
          <a:endParaRPr lang="es-ES">
            <a:latin typeface="+mj-lt"/>
          </a:endParaRPr>
        </a:p>
      </dgm:t>
    </dgm:pt>
    <dgm:pt modelId="{DE13752E-F5E3-44E6-94DF-65EBB901B610}">
      <dgm:prSet phldrT="[Text]"/>
      <dgm:spPr/>
      <dgm:t>
        <a:bodyPr/>
        <a:lstStyle/>
        <a:p>
          <a:r>
            <a:rPr lang="es-ES" dirty="0">
              <a:latin typeface="+mj-lt"/>
            </a:rPr>
            <a:t>Cognición </a:t>
          </a:r>
        </a:p>
      </dgm:t>
    </dgm:pt>
    <dgm:pt modelId="{8581CB4E-F5D1-4818-ACEC-E6032824525D}" type="parTrans" cxnId="{12FC5023-D74D-4F07-AEE2-7846B993E1F1}">
      <dgm:prSet/>
      <dgm:spPr/>
      <dgm:t>
        <a:bodyPr/>
        <a:lstStyle/>
        <a:p>
          <a:endParaRPr lang="es-ES">
            <a:latin typeface="+mj-lt"/>
          </a:endParaRPr>
        </a:p>
      </dgm:t>
    </dgm:pt>
    <dgm:pt modelId="{17F2E74C-9555-42D4-9390-803E1522D059}" type="sibTrans" cxnId="{12FC5023-D74D-4F07-AEE2-7846B993E1F1}">
      <dgm:prSet/>
      <dgm:spPr/>
      <dgm:t>
        <a:bodyPr/>
        <a:lstStyle/>
        <a:p>
          <a:endParaRPr lang="es-ES">
            <a:latin typeface="+mj-lt"/>
          </a:endParaRPr>
        </a:p>
      </dgm:t>
    </dgm:pt>
    <dgm:pt modelId="{0360DF28-5B84-49FA-AE33-40051B0C5E32}" type="pres">
      <dgm:prSet presAssocID="{C1B5C8AB-2058-4FCB-89B5-3035D771583E}" presName="compositeShape" presStyleCnt="0">
        <dgm:presLayoutVars>
          <dgm:chMax val="7"/>
          <dgm:dir/>
          <dgm:resizeHandles val="exact"/>
        </dgm:presLayoutVars>
      </dgm:prSet>
      <dgm:spPr/>
    </dgm:pt>
    <dgm:pt modelId="{8BF35EC6-C8D8-4E33-8362-C50C55EBB2C7}" type="pres">
      <dgm:prSet presAssocID="{1DA4D3B0-5BE0-4775-9485-D9D7EDD1FEFF}" presName="circ1" presStyleLbl="vennNode1" presStyleIdx="0" presStyleCnt="2" custLinFactNeighborX="5547" custLinFactNeighborY="-5954"/>
      <dgm:spPr/>
    </dgm:pt>
    <dgm:pt modelId="{9A829F89-96C0-4AE5-A75A-8BAADED2F8BF}" type="pres">
      <dgm:prSet presAssocID="{1DA4D3B0-5BE0-4775-9485-D9D7EDD1FEFF}" presName="circ1Tx" presStyleLbl="revTx" presStyleIdx="0" presStyleCnt="0">
        <dgm:presLayoutVars>
          <dgm:chMax val="0"/>
          <dgm:chPref val="0"/>
          <dgm:bulletEnabled val="1"/>
        </dgm:presLayoutVars>
      </dgm:prSet>
      <dgm:spPr/>
    </dgm:pt>
    <dgm:pt modelId="{13CBC85E-1E85-4467-A15B-2B90F4CEFBAC}" type="pres">
      <dgm:prSet presAssocID="{DE13752E-F5E3-44E6-94DF-65EBB901B610}" presName="circ2" presStyleLbl="vennNode1" presStyleIdx="1" presStyleCnt="2" custLinFactNeighborX="-686" custLinFactNeighborY="-7206"/>
      <dgm:spPr/>
    </dgm:pt>
    <dgm:pt modelId="{8E3C6C18-3949-433E-AF3F-AFB54643931E}" type="pres">
      <dgm:prSet presAssocID="{DE13752E-F5E3-44E6-94DF-65EBB901B610}" presName="circ2Tx" presStyleLbl="revTx" presStyleIdx="0" presStyleCnt="0">
        <dgm:presLayoutVars>
          <dgm:chMax val="0"/>
          <dgm:chPref val="0"/>
          <dgm:bulletEnabled val="1"/>
        </dgm:presLayoutVars>
      </dgm:prSet>
      <dgm:spPr/>
    </dgm:pt>
  </dgm:ptLst>
  <dgm:cxnLst>
    <dgm:cxn modelId="{674EFF11-0D8A-4362-817F-7482FCB49B72}" srcId="{C1B5C8AB-2058-4FCB-89B5-3035D771583E}" destId="{1DA4D3B0-5BE0-4775-9485-D9D7EDD1FEFF}" srcOrd="0" destOrd="0" parTransId="{B7298C44-77E0-4251-A051-A8ABA3549746}" sibTransId="{9719BAF7-A556-4610-A68E-F4BDE0D56C64}"/>
    <dgm:cxn modelId="{04B45116-52CE-4B1B-B0AE-087309305C13}" type="presOf" srcId="{C1B5C8AB-2058-4FCB-89B5-3035D771583E}" destId="{0360DF28-5B84-49FA-AE33-40051B0C5E32}" srcOrd="0" destOrd="0" presId="urn:microsoft.com/office/officeart/2005/8/layout/venn1"/>
    <dgm:cxn modelId="{12FC5023-D74D-4F07-AEE2-7846B993E1F1}" srcId="{C1B5C8AB-2058-4FCB-89B5-3035D771583E}" destId="{DE13752E-F5E3-44E6-94DF-65EBB901B610}" srcOrd="1" destOrd="0" parTransId="{8581CB4E-F5D1-4818-ACEC-E6032824525D}" sibTransId="{17F2E74C-9555-42D4-9390-803E1522D059}"/>
    <dgm:cxn modelId="{F1F2C935-F386-41A5-808B-2C38719E3578}" type="presOf" srcId="{1DA4D3B0-5BE0-4775-9485-D9D7EDD1FEFF}" destId="{9A829F89-96C0-4AE5-A75A-8BAADED2F8BF}" srcOrd="1" destOrd="0" presId="urn:microsoft.com/office/officeart/2005/8/layout/venn1"/>
    <dgm:cxn modelId="{D935EB35-914F-429F-9578-18BC16BAF30C}" type="presOf" srcId="{1DA4D3B0-5BE0-4775-9485-D9D7EDD1FEFF}" destId="{8BF35EC6-C8D8-4E33-8362-C50C55EBB2C7}" srcOrd="0" destOrd="0" presId="urn:microsoft.com/office/officeart/2005/8/layout/venn1"/>
    <dgm:cxn modelId="{9884D4A3-6F28-48B1-8CBE-84DB07A87B1C}" type="presOf" srcId="{DE13752E-F5E3-44E6-94DF-65EBB901B610}" destId="{13CBC85E-1E85-4467-A15B-2B90F4CEFBAC}" srcOrd="0" destOrd="0" presId="urn:microsoft.com/office/officeart/2005/8/layout/venn1"/>
    <dgm:cxn modelId="{8283ECDE-CD02-4904-A70A-D777A13FC357}" type="presOf" srcId="{DE13752E-F5E3-44E6-94DF-65EBB901B610}" destId="{8E3C6C18-3949-433E-AF3F-AFB54643931E}" srcOrd="1" destOrd="0" presId="urn:microsoft.com/office/officeart/2005/8/layout/venn1"/>
    <dgm:cxn modelId="{1DC36AA7-FECD-450C-8BDD-C01D0062D8D4}" type="presParOf" srcId="{0360DF28-5B84-49FA-AE33-40051B0C5E32}" destId="{8BF35EC6-C8D8-4E33-8362-C50C55EBB2C7}" srcOrd="0" destOrd="0" presId="urn:microsoft.com/office/officeart/2005/8/layout/venn1"/>
    <dgm:cxn modelId="{FFE3363C-2961-4D0C-AB6A-80F0F96D44C5}" type="presParOf" srcId="{0360DF28-5B84-49FA-AE33-40051B0C5E32}" destId="{9A829F89-96C0-4AE5-A75A-8BAADED2F8BF}" srcOrd="1" destOrd="0" presId="urn:microsoft.com/office/officeart/2005/8/layout/venn1"/>
    <dgm:cxn modelId="{AF730202-99F8-4A0F-A0C7-BFE3B37CB560}" type="presParOf" srcId="{0360DF28-5B84-49FA-AE33-40051B0C5E32}" destId="{13CBC85E-1E85-4467-A15B-2B90F4CEFBAC}" srcOrd="2" destOrd="0" presId="urn:microsoft.com/office/officeart/2005/8/layout/venn1"/>
    <dgm:cxn modelId="{CC5D87C1-775C-4617-8B56-57C05D30730A}" type="presParOf" srcId="{0360DF28-5B84-49FA-AE33-40051B0C5E32}" destId="{8E3C6C18-3949-433E-AF3F-AFB54643931E}" srcOrd="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F35EC6-C8D8-4E33-8362-C50C55EBB2C7}">
      <dsp:nvSpPr>
        <dsp:cNvPr id="0" name=""/>
        <dsp:cNvSpPr/>
      </dsp:nvSpPr>
      <dsp:spPr>
        <a:xfrm>
          <a:off x="146059" y="353507"/>
          <a:ext cx="1521286" cy="1521286"/>
        </a:xfrm>
        <a:prstGeom prst="ellipse">
          <a:avLst/>
        </a:prstGeom>
        <a:solidFill>
          <a:schemeClr val="accent2">
            <a:shade val="80000"/>
            <a:alpha val="50000"/>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s-ES" sz="1600" kern="1200" dirty="0">
              <a:latin typeface="+mj-lt"/>
            </a:rPr>
            <a:t>Emoción </a:t>
          </a:r>
        </a:p>
      </dsp:txBody>
      <dsp:txXfrm>
        <a:off x="358491" y="532899"/>
        <a:ext cx="877138" cy="1162501"/>
      </dsp:txXfrm>
    </dsp:sp>
    <dsp:sp modelId="{13CBC85E-1E85-4467-A15B-2B90F4CEFBAC}">
      <dsp:nvSpPr>
        <dsp:cNvPr id="0" name=""/>
        <dsp:cNvSpPr/>
      </dsp:nvSpPr>
      <dsp:spPr>
        <a:xfrm>
          <a:off x="1147660" y="334460"/>
          <a:ext cx="1521286" cy="1521286"/>
        </a:xfrm>
        <a:prstGeom prst="ellipse">
          <a:avLst/>
        </a:prstGeom>
        <a:solidFill>
          <a:schemeClr val="accent2">
            <a:shade val="80000"/>
            <a:alpha val="50000"/>
            <a:hueOff val="-5992"/>
            <a:satOff val="2787"/>
            <a:lumOff val="1812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s-ES" sz="1600" kern="1200" dirty="0">
              <a:latin typeface="+mj-lt"/>
            </a:rPr>
            <a:t>Cognición </a:t>
          </a:r>
        </a:p>
      </dsp:txBody>
      <dsp:txXfrm>
        <a:off x="1579377" y="513853"/>
        <a:ext cx="877138" cy="1162501"/>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532E010A-F612-477C-B592-10F06F62C24E}" type="datetimeFigureOut">
              <a:rPr lang="es-ES" smtClean="0"/>
              <a:pPr/>
              <a:t>22/03/2023</a:t>
            </a:fld>
            <a:endParaRPr lang="es-ES"/>
          </a:p>
        </p:txBody>
      </p:sp>
      <p:sp>
        <p:nvSpPr>
          <p:cNvPr id="4" name="3 Marcador de pie de página"/>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s-ES"/>
          </a:p>
        </p:txBody>
      </p:sp>
      <p:sp>
        <p:nvSpPr>
          <p:cNvPr id="5" name="4 Marcador de número de diapositiva"/>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BA62F7F9-3459-4BFC-80E4-62679B519C5F}" type="slidenum">
              <a:rPr lang="es-ES" smtClean="0"/>
              <a:pPr/>
              <a:t>‹Nº›</a:t>
            </a:fld>
            <a:endParaRPr lang="es-ES"/>
          </a:p>
        </p:txBody>
      </p:sp>
    </p:spTree>
    <p:extLst>
      <p:ext uri="{BB962C8B-B14F-4D97-AF65-F5344CB8AC3E}">
        <p14:creationId xmlns:p14="http://schemas.microsoft.com/office/powerpoint/2010/main" val="20530882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EE3B5361-163D-4C87-AD4E-4266C6901A31}" type="datetimeFigureOut">
              <a:rPr lang="es-ES" smtClean="0"/>
              <a:pPr/>
              <a:t>22/03/2023</a:t>
            </a:fld>
            <a:endParaRPr lang="es-ES"/>
          </a:p>
        </p:txBody>
      </p:sp>
      <p:sp>
        <p:nvSpPr>
          <p:cNvPr id="4" name="3 Marcador de imagen de diapositiva"/>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E2AE86AA-8C38-4AC2-9B1B-28E649915F89}" type="slidenum">
              <a:rPr lang="es-ES" smtClean="0"/>
              <a:pPr/>
              <a:t>‹Nº›</a:t>
            </a:fld>
            <a:endParaRPr lang="es-ES"/>
          </a:p>
        </p:txBody>
      </p:sp>
    </p:spTree>
    <p:extLst>
      <p:ext uri="{BB962C8B-B14F-4D97-AF65-F5344CB8AC3E}">
        <p14:creationId xmlns:p14="http://schemas.microsoft.com/office/powerpoint/2010/main" val="22029244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2AE86AA-8C38-4AC2-9B1B-28E649915F89}" type="slidenum">
              <a:rPr lang="es-ES" smtClean="0"/>
              <a:pPr/>
              <a:t>1</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1 Marcador de imagen de diapositiva"/>
          <p:cNvSpPr>
            <a:spLocks noGrp="1" noRot="1" noChangeAspect="1" noTextEdit="1"/>
          </p:cNvSpPr>
          <p:nvPr>
            <p:ph type="sldImg"/>
          </p:nvPr>
        </p:nvSpPr>
        <p:spPr>
          <a:ln/>
        </p:spPr>
      </p:sp>
      <p:sp>
        <p:nvSpPr>
          <p:cNvPr id="145411" name="2 Marcador de notas"/>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ES" altLang="es-ES">
              <a:latin typeface="Arial" charset="0"/>
            </a:endParaRPr>
          </a:p>
        </p:txBody>
      </p:sp>
      <p:sp>
        <p:nvSpPr>
          <p:cNvPr id="145412" name="3 Marcador de número de diapositiva"/>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ea typeface="ＭＳ Ｐゴシック" pitchFamily="34" charset="-128"/>
              </a:defRPr>
            </a:lvl1pPr>
            <a:lvl2pPr marL="757066" indent="-291179" eaLnBrk="0" hangingPunct="0">
              <a:defRPr>
                <a:solidFill>
                  <a:schemeClr val="tx1"/>
                </a:solidFill>
                <a:latin typeface="Verdana" pitchFamily="34" charset="0"/>
                <a:ea typeface="ＭＳ Ｐゴシック" pitchFamily="34" charset="-128"/>
              </a:defRPr>
            </a:lvl2pPr>
            <a:lvl3pPr marL="1164717" indent="-232943" eaLnBrk="0" hangingPunct="0">
              <a:defRPr>
                <a:solidFill>
                  <a:schemeClr val="tx1"/>
                </a:solidFill>
                <a:latin typeface="Verdana" pitchFamily="34" charset="0"/>
                <a:ea typeface="ＭＳ Ｐゴシック" pitchFamily="34" charset="-128"/>
              </a:defRPr>
            </a:lvl3pPr>
            <a:lvl4pPr marL="1630604" indent="-232943" eaLnBrk="0" hangingPunct="0">
              <a:defRPr>
                <a:solidFill>
                  <a:schemeClr val="tx1"/>
                </a:solidFill>
                <a:latin typeface="Verdana" pitchFamily="34" charset="0"/>
                <a:ea typeface="ＭＳ Ｐゴシック" pitchFamily="34" charset="-128"/>
              </a:defRPr>
            </a:lvl4pPr>
            <a:lvl5pPr marL="2096491" indent="-232943" eaLnBrk="0" hangingPunct="0">
              <a:defRPr>
                <a:solidFill>
                  <a:schemeClr val="tx1"/>
                </a:solidFill>
                <a:latin typeface="Verdana" pitchFamily="34" charset="0"/>
                <a:ea typeface="ＭＳ Ｐゴシック" pitchFamily="34" charset="-128"/>
              </a:defRPr>
            </a:lvl5pPr>
            <a:lvl6pPr marL="2562377" indent="-232943" eaLnBrk="0" fontAlgn="base" hangingPunct="0">
              <a:spcBef>
                <a:spcPct val="0"/>
              </a:spcBef>
              <a:spcAft>
                <a:spcPct val="0"/>
              </a:spcAft>
              <a:defRPr>
                <a:solidFill>
                  <a:schemeClr val="tx1"/>
                </a:solidFill>
                <a:latin typeface="Verdana" pitchFamily="34" charset="0"/>
                <a:ea typeface="ＭＳ Ｐゴシック" pitchFamily="34" charset="-128"/>
              </a:defRPr>
            </a:lvl6pPr>
            <a:lvl7pPr marL="3028264" indent="-232943" eaLnBrk="0" fontAlgn="base" hangingPunct="0">
              <a:spcBef>
                <a:spcPct val="0"/>
              </a:spcBef>
              <a:spcAft>
                <a:spcPct val="0"/>
              </a:spcAft>
              <a:defRPr>
                <a:solidFill>
                  <a:schemeClr val="tx1"/>
                </a:solidFill>
                <a:latin typeface="Verdana" pitchFamily="34" charset="0"/>
                <a:ea typeface="ＭＳ Ｐゴシック" pitchFamily="34" charset="-128"/>
              </a:defRPr>
            </a:lvl7pPr>
            <a:lvl8pPr marL="3494151" indent="-232943" eaLnBrk="0" fontAlgn="base" hangingPunct="0">
              <a:spcBef>
                <a:spcPct val="0"/>
              </a:spcBef>
              <a:spcAft>
                <a:spcPct val="0"/>
              </a:spcAft>
              <a:defRPr>
                <a:solidFill>
                  <a:schemeClr val="tx1"/>
                </a:solidFill>
                <a:latin typeface="Verdana" pitchFamily="34" charset="0"/>
                <a:ea typeface="ＭＳ Ｐゴシック" pitchFamily="34" charset="-128"/>
              </a:defRPr>
            </a:lvl8pPr>
            <a:lvl9pPr marL="3960038" indent="-232943" eaLnBrk="0" fontAlgn="base" hangingPunct="0">
              <a:spcBef>
                <a:spcPct val="0"/>
              </a:spcBef>
              <a:spcAft>
                <a:spcPct val="0"/>
              </a:spcAft>
              <a:defRPr>
                <a:solidFill>
                  <a:schemeClr val="tx1"/>
                </a:solidFill>
                <a:latin typeface="Verdana" pitchFamily="34" charset="0"/>
                <a:ea typeface="ＭＳ Ｐゴシック" pitchFamily="34" charset="-128"/>
              </a:defRPr>
            </a:lvl9pPr>
          </a:lstStyle>
          <a:p>
            <a:fld id="{150B0F68-A3FB-4994-A9AB-1C673D596088}" type="slidenum">
              <a:rPr lang="es-ES_tradnl" altLang="es-ES">
                <a:latin typeface="Arial" charset="0"/>
              </a:rPr>
              <a:pPr/>
              <a:t>3</a:t>
            </a:fld>
            <a:endParaRPr lang="es-ES_tradnl" altLang="es-ES">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10"/>
          </p:nvPr>
        </p:nvSpPr>
        <p:spPr/>
        <p:txBody>
          <a:bodyPr/>
          <a:lstStyle/>
          <a:p>
            <a:fld id="{E2AE86AA-8C38-4AC2-9B1B-28E649915F89}" type="slidenum">
              <a:rPr lang="es-ES" smtClean="0"/>
              <a:pPr/>
              <a:t>5</a:t>
            </a:fld>
            <a:endParaRPr lang="es-ES"/>
          </a:p>
        </p:txBody>
      </p:sp>
    </p:spTree>
    <p:extLst>
      <p:ext uri="{BB962C8B-B14F-4D97-AF65-F5344CB8AC3E}">
        <p14:creationId xmlns:p14="http://schemas.microsoft.com/office/powerpoint/2010/main" val="25129669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2AE86AA-8C38-4AC2-9B1B-28E649915F89}" type="slidenum">
              <a:rPr lang="es-ES" smtClean="0"/>
              <a:pPr/>
              <a:t>7</a:t>
            </a:fld>
            <a:endParaRPr 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2AE86AA-8C38-4AC2-9B1B-28E649915F89}" type="slidenum">
              <a:rPr lang="es-ES" smtClean="0"/>
              <a:pPr/>
              <a:t>8</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4AF466F-BDA4-4F18-9C7B-FF0A9A1B0E80}" type="datetime1">
              <a:rPr lang="en-US" smtClean="0"/>
              <a:pPr/>
              <a:t>3/22/2023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8FB4290-6522-4139-852E-05BD9E7F0D2E}" type="datetime1">
              <a:rPr lang="en-US" smtClean="0"/>
              <a:pPr/>
              <a:t>3/22/2023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AB955F9-81EA-47C5-8059-9E5C2B437C70}" type="datetime1">
              <a:rPr lang="en-US" smtClean="0"/>
              <a:pPr/>
              <a:t>3/22/2023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‹Nº›</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aption">
    <p:spTree>
      <p:nvGrpSpPr>
        <p:cNvPr id="1" name="Shape 69"/>
        <p:cNvGrpSpPr/>
        <p:nvPr/>
      </p:nvGrpSpPr>
      <p:grpSpPr>
        <a:xfrm>
          <a:off x="0" y="0"/>
          <a:ext cx="0" cy="0"/>
          <a:chOff x="0" y="0"/>
          <a:chExt cx="0" cy="0"/>
        </a:xfrm>
      </p:grpSpPr>
      <p:sp>
        <p:nvSpPr>
          <p:cNvPr id="70" name="Shape 70"/>
          <p:cNvSpPr txBox="1">
            <a:spLocks noGrp="1"/>
          </p:cNvSpPr>
          <p:nvPr>
            <p:ph type="body" idx="1"/>
          </p:nvPr>
        </p:nvSpPr>
        <p:spPr>
          <a:xfrm>
            <a:off x="457200" y="5875079"/>
            <a:ext cx="8229600" cy="692799"/>
          </a:xfrm>
          <a:prstGeom prst="rect">
            <a:avLst/>
          </a:prstGeom>
        </p:spPr>
        <p:txBody>
          <a:bodyPr lIns="91425" tIns="91425" rIns="91425" bIns="91425" anchor="t" anchorCtr="0"/>
          <a:lstStyle>
            <a:lvl1pPr lvl="0" algn="ctr">
              <a:spcBef>
                <a:spcPts val="360"/>
              </a:spcBef>
              <a:buSzPct val="100000"/>
              <a:buNone/>
              <a:defRPr sz="1800"/>
            </a:lvl1pPr>
          </a:lstStyle>
          <a:p>
            <a:endParaRPr/>
          </a:p>
        </p:txBody>
      </p:sp>
      <p:sp>
        <p:nvSpPr>
          <p:cNvPr id="71" name="Shape 71"/>
          <p:cNvSpPr/>
          <p:nvPr/>
        </p:nvSpPr>
        <p:spPr>
          <a:xfrm>
            <a:off x="0" y="1"/>
            <a:ext cx="247200" cy="707599"/>
          </a:xfrm>
          <a:prstGeom prst="rect">
            <a:avLst/>
          </a:prstGeom>
          <a:solidFill>
            <a:srgbClr val="18637B"/>
          </a:solidFill>
          <a:ln>
            <a:noFill/>
          </a:ln>
        </p:spPr>
        <p:txBody>
          <a:bodyPr lIns="91425" tIns="91425" rIns="91425" bIns="91425" anchor="ctr" anchorCtr="0">
            <a:noAutofit/>
          </a:bodyPr>
          <a:lstStyle/>
          <a:p>
            <a:pPr lvl="0" rtl="0">
              <a:spcBef>
                <a:spcPts val="0"/>
              </a:spcBef>
              <a:buNone/>
            </a:pPr>
            <a:endParaRPr>
              <a:solidFill>
                <a:srgbClr val="114454"/>
              </a:solidFill>
            </a:endParaRPr>
          </a:p>
        </p:txBody>
      </p:sp>
      <p:sp>
        <p:nvSpPr>
          <p:cNvPr id="72" name="Shape 72"/>
          <p:cNvSpPr/>
          <p:nvPr/>
        </p:nvSpPr>
        <p:spPr>
          <a:xfrm>
            <a:off x="0" y="667501"/>
            <a:ext cx="247200" cy="1411599"/>
          </a:xfrm>
          <a:prstGeom prst="rect">
            <a:avLst/>
          </a:prstGeom>
          <a:solidFill>
            <a:srgbClr val="124057"/>
          </a:solidFill>
          <a:ln>
            <a:noFill/>
          </a:ln>
        </p:spPr>
        <p:txBody>
          <a:bodyPr lIns="91425" tIns="91425" rIns="91425" bIns="91425" anchor="ctr" anchorCtr="0">
            <a:noAutofit/>
          </a:bodyPr>
          <a:lstStyle/>
          <a:p>
            <a:pPr lvl="0">
              <a:spcBef>
                <a:spcPts val="0"/>
              </a:spcBef>
              <a:buNone/>
            </a:pPr>
            <a:endParaRPr/>
          </a:p>
        </p:txBody>
      </p:sp>
      <p:sp>
        <p:nvSpPr>
          <p:cNvPr id="73" name="Shape 73"/>
          <p:cNvSpPr/>
          <p:nvPr/>
        </p:nvSpPr>
        <p:spPr>
          <a:xfrm>
            <a:off x="0" y="2071207"/>
            <a:ext cx="247200" cy="2043600"/>
          </a:xfrm>
          <a:prstGeom prst="rect">
            <a:avLst/>
          </a:prstGeom>
          <a:solidFill>
            <a:srgbClr val="165751"/>
          </a:solidFill>
          <a:ln>
            <a:noFill/>
          </a:ln>
        </p:spPr>
        <p:txBody>
          <a:bodyPr lIns="91425" tIns="91425" rIns="91425" bIns="91425" anchor="ctr" anchorCtr="0">
            <a:noAutofit/>
          </a:bodyPr>
          <a:lstStyle/>
          <a:p>
            <a:pPr lvl="0">
              <a:spcBef>
                <a:spcPts val="0"/>
              </a:spcBef>
              <a:buNone/>
            </a:pPr>
            <a:endParaRPr/>
          </a:p>
        </p:txBody>
      </p:sp>
      <p:sp>
        <p:nvSpPr>
          <p:cNvPr id="74" name="Shape 74"/>
          <p:cNvSpPr/>
          <p:nvPr/>
        </p:nvSpPr>
        <p:spPr>
          <a:xfrm>
            <a:off x="0" y="4114800"/>
            <a:ext cx="247200" cy="807200"/>
          </a:xfrm>
          <a:prstGeom prst="rect">
            <a:avLst/>
          </a:prstGeom>
          <a:solidFill>
            <a:srgbClr val="3B8D61"/>
          </a:solidFill>
          <a:ln>
            <a:noFill/>
          </a:ln>
        </p:spPr>
        <p:txBody>
          <a:bodyPr lIns="91425" tIns="91425" rIns="91425" bIns="91425" anchor="ctr" anchorCtr="0">
            <a:noAutofit/>
          </a:bodyPr>
          <a:lstStyle/>
          <a:p>
            <a:pPr lvl="0">
              <a:spcBef>
                <a:spcPts val="0"/>
              </a:spcBef>
              <a:buNone/>
            </a:pPr>
            <a:endParaRPr/>
          </a:p>
        </p:txBody>
      </p:sp>
      <p:sp>
        <p:nvSpPr>
          <p:cNvPr id="75" name="Shape 75"/>
          <p:cNvSpPr/>
          <p:nvPr/>
        </p:nvSpPr>
        <p:spPr>
          <a:xfrm>
            <a:off x="0" y="4922001"/>
            <a:ext cx="247200" cy="1935999"/>
          </a:xfrm>
          <a:prstGeom prst="rect">
            <a:avLst/>
          </a:prstGeom>
          <a:solidFill>
            <a:srgbClr val="94BF6E"/>
          </a:solidFill>
          <a:ln>
            <a:noFill/>
          </a:ln>
        </p:spPr>
        <p:txBody>
          <a:bodyPr lIns="91425" tIns="91425" rIns="91425" bIns="91425" anchor="ctr" anchorCtr="0">
            <a:noAutofit/>
          </a:bodyPr>
          <a:lstStyle/>
          <a:p>
            <a:pPr lvl="0">
              <a:spcBef>
                <a:spcPts val="0"/>
              </a:spcBef>
              <a:buNone/>
            </a:pPr>
            <a:endParaRPr/>
          </a:p>
        </p:txBody>
      </p:sp>
    </p:spTree>
    <p:extLst>
      <p:ext uri="{BB962C8B-B14F-4D97-AF65-F5344CB8AC3E}">
        <p14:creationId xmlns:p14="http://schemas.microsoft.com/office/powerpoint/2010/main" val="332578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EF607B-A47E-422C-9BEF-122CCDB7C526}" type="datetime1">
              <a:rPr lang="en-US" smtClean="0"/>
              <a:pPr/>
              <a:t>3/22/2023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A9A7CB-BEE6-4F99-898E-913F06E8E125}" type="datetime1">
              <a:rPr lang="en-US" smtClean="0"/>
              <a:pPr/>
              <a:t>3/22/2023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EE300C-6FC5-4FC3-AF1A-075E4F50620D}" type="datetime1">
              <a:rPr lang="en-US" smtClean="0"/>
              <a:pPr/>
              <a:t>3/22/2023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50D295D-4A77-4DEB-B04C-9F4282A8BC04}" type="datetime1">
              <a:rPr lang="en-US" smtClean="0"/>
              <a:pPr/>
              <a:t>3/22/2023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2D2B3B-882E-40F3-A32F-6DD516915044}" type="slidenum">
              <a:rPr lang="en-US" smtClean="0"/>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2B28685-4D0C-42D5-8013-B5904CD1FCBC}" type="datetime1">
              <a:rPr lang="en-US" smtClean="0"/>
              <a:pPr/>
              <a:t>3/22/2023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226C0-9885-4BA9-BBFA-A52CBFEBB775}" type="datetime1">
              <a:rPr lang="en-US" smtClean="0"/>
              <a:pPr/>
              <a:t>3/22/2023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2D2B3B-882E-40F3-A32F-6DD516915044}" type="slidenum">
              <a:rPr lang="en-US" smtClean="0"/>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BEE1B38-C5EB-4D66-9137-0AFE9CDEDE8F}" type="datetime1">
              <a:rPr lang="en-US" smtClean="0"/>
              <a:pPr/>
              <a:t>3/22/2023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‹Nº›</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327B613C-1AD7-49D3-885D-F654C5CDBAA6}" type="datetime1">
              <a:rPr lang="en-US" smtClean="0"/>
              <a:pPr/>
              <a:t>3/22/2023</a:t>
            </a:fld>
            <a:endParaRPr lang="en-US" dirty="0"/>
          </a:p>
        </p:txBody>
      </p:sp>
      <p:sp>
        <p:nvSpPr>
          <p:cNvPr id="9" name="Slide Number Placeholder 8"/>
          <p:cNvSpPr>
            <a:spLocks noGrp="1"/>
          </p:cNvSpPr>
          <p:nvPr>
            <p:ph type="sldNum" sz="quarter" idx="11"/>
          </p:nvPr>
        </p:nvSpPr>
        <p:spPr/>
        <p:txBody>
          <a:bodyPr/>
          <a:lstStyle/>
          <a:p>
            <a:fld id="{6E2D2B3B-882E-40F3-A32F-6DD516915044}" type="slidenum">
              <a:rPr lang="en-US" smtClean="0"/>
              <a:pPr/>
              <a:t>‹Nº›</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E2D2B3B-882E-40F3-A32F-6DD516915044}" type="slidenum">
              <a:rPr lang="en-US" smtClean="0"/>
              <a:pPr/>
              <a:t>‹Nº›</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27B613C-1AD7-49D3-885D-F654C5CDBAA6}" type="datetime1">
              <a:rPr lang="en-US" smtClean="0"/>
              <a:pPr/>
              <a:t>3/22/2023</a:t>
            </a:fld>
            <a:endParaRPr lang="en-US" dirty="0"/>
          </a:p>
        </p:txBody>
      </p:sp>
    </p:spTree>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 id="2147483962" r:id="rId12"/>
  </p:sldLayoutIdLst>
  <p:hf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9.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upo.es/revistas/index.php/IJERI/article/view/1439/1154"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utopiadream.info/ca/" TargetMode="Externa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hyperlink" Target="http://search.proquest.com.sire.ub.edu/docview/1011395947?accountid=15293" TargetMode="External"/><Relationship Id="rId2" Type="http://schemas.openxmlformats.org/officeDocument/2006/relationships/hyperlink" Target="http://www.tesisenred.net/bitstream/handle/10803/277560/01.LCC_TESIS.pdf?sequence=1" TargetMode="External"/><Relationship Id="rId1" Type="http://schemas.openxmlformats.org/officeDocument/2006/relationships/slideLayout" Target="../slideLayouts/slideLayout9.x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unesco.org/education/efa/partnership/oea_document.pdf" TargetMode="Externa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png"/><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4.png"/><Relationship Id="rId2" Type="http://schemas.openxmlformats.org/officeDocument/2006/relationships/diagramData" Target="../diagrams/data1.xml"/><Relationship Id="rId1" Type="http://schemas.openxmlformats.org/officeDocument/2006/relationships/slideLayout" Target="../slideLayouts/slideLayout9.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Marcador de posición de imagen" descr="red-de-pesca-en-blanco-y-negro-21928650.jpg"/>
          <p:cNvPicPr>
            <a:picLocks noGrp="1" noChangeAspect="1"/>
          </p:cNvPicPr>
          <p:nvPr>
            <p:ph type="pic" idx="1"/>
          </p:nvPr>
        </p:nvPicPr>
        <p:blipFill>
          <a:blip r:embed="rId3" cstate="print">
            <a:duotone>
              <a:prstClr val="black"/>
              <a:schemeClr val="accent1">
                <a:tint val="45000"/>
                <a:satMod val="400000"/>
              </a:schemeClr>
            </a:duotone>
          </a:blip>
          <a:srcRect t="28665" b="28665"/>
          <a:stretch>
            <a:fillRect/>
          </a:stretch>
        </p:blipFill>
        <p:spPr>
          <a:xfrm>
            <a:off x="967562" y="616688"/>
            <a:ext cx="6716651" cy="3977654"/>
          </a:xfrm>
        </p:spPr>
      </p:pic>
      <p:pic>
        <p:nvPicPr>
          <p:cNvPr id="5" name="Picture 12"/>
          <p:cNvPicPr>
            <a:picLocks noChangeAspect="1" noChangeArrowheads="1"/>
          </p:cNvPicPr>
          <p:nvPr/>
        </p:nvPicPr>
        <p:blipFill>
          <a:blip r:embed="rId4" cstate="print">
            <a:duotone>
              <a:prstClr val="black"/>
              <a:schemeClr val="accent1">
                <a:tint val="45000"/>
                <a:satMod val="400000"/>
              </a:schemeClr>
            </a:duotone>
          </a:blip>
          <a:srcRect/>
          <a:stretch>
            <a:fillRect/>
          </a:stretch>
        </p:blipFill>
        <p:spPr bwMode="auto">
          <a:xfrm>
            <a:off x="7263384" y="5502238"/>
            <a:ext cx="6185418" cy="685911"/>
          </a:xfrm>
          <a:prstGeom prst="rect">
            <a:avLst/>
          </a:prstGeom>
          <a:noFill/>
          <a:ln w="9525">
            <a:noFill/>
            <a:miter lim="800000"/>
            <a:headEnd/>
            <a:tailEnd/>
          </a:ln>
          <a:effectLst/>
        </p:spPr>
      </p:pic>
      <p:sp>
        <p:nvSpPr>
          <p:cNvPr id="14" name="Text Box 8"/>
          <p:cNvSpPr txBox="1">
            <a:spLocks noChangeArrowheads="1"/>
          </p:cNvSpPr>
          <p:nvPr/>
        </p:nvSpPr>
        <p:spPr bwMode="auto">
          <a:xfrm>
            <a:off x="900868" y="5014579"/>
            <a:ext cx="6362515" cy="1169551"/>
          </a:xfrm>
          <a:prstGeom prst="rect">
            <a:avLst/>
          </a:prstGeom>
          <a:noFill/>
          <a:ln w="9525">
            <a:noFill/>
            <a:miter lim="800000"/>
            <a:headEnd/>
            <a:tailEnd/>
          </a:ln>
        </p:spPr>
        <p:txBody>
          <a:bodyPr wrap="square">
            <a:spAutoFit/>
          </a:bodyPr>
          <a:lstStyle/>
          <a:p>
            <a:r>
              <a:rPr lang="es-ES" altLang="es-ES" sz="1400" b="1" cap="small" dirty="0">
                <a:solidFill>
                  <a:schemeClr val="tx2"/>
                </a:solidFill>
                <a:latin typeface="+mj-lt"/>
              </a:rPr>
              <a:t>Pilar </a:t>
            </a:r>
            <a:r>
              <a:rPr lang="es-ES" altLang="es-ES" sz="1400" b="1" cap="small" dirty="0" err="1">
                <a:solidFill>
                  <a:schemeClr val="tx2"/>
                </a:solidFill>
                <a:latin typeface="+mj-lt"/>
              </a:rPr>
              <a:t>Folgueiras</a:t>
            </a:r>
            <a:r>
              <a:rPr lang="es-ES" altLang="es-ES" sz="1400" b="1" cap="small" dirty="0">
                <a:solidFill>
                  <a:schemeClr val="tx2"/>
                </a:solidFill>
                <a:latin typeface="+mj-lt"/>
              </a:rPr>
              <a:t> </a:t>
            </a:r>
            <a:r>
              <a:rPr lang="es-ES" altLang="es-ES" sz="1400" b="1" cap="small" dirty="0" err="1">
                <a:solidFill>
                  <a:schemeClr val="tx2"/>
                </a:solidFill>
                <a:latin typeface="+mj-lt"/>
              </a:rPr>
              <a:t>Bertomeu</a:t>
            </a:r>
            <a:endParaRPr lang="es-ES" altLang="es-ES" sz="1400" b="1" cap="small" dirty="0">
              <a:solidFill>
                <a:schemeClr val="tx2"/>
              </a:solidFill>
              <a:latin typeface="+mj-lt"/>
            </a:endParaRPr>
          </a:p>
          <a:p>
            <a:r>
              <a:rPr lang="es-ES" altLang="es-ES" sz="1400" cap="small" dirty="0">
                <a:solidFill>
                  <a:schemeClr val="tx2"/>
                </a:solidFill>
                <a:latin typeface="+mj-lt"/>
              </a:rPr>
              <a:t>Métodos de Investigación y Diagnóstico en Educación</a:t>
            </a:r>
          </a:p>
          <a:p>
            <a:r>
              <a:rPr lang="es-ES" altLang="es-ES" sz="1400" cap="small" dirty="0">
                <a:solidFill>
                  <a:schemeClr val="tx2"/>
                </a:solidFill>
                <a:latin typeface="+mj-lt"/>
              </a:rPr>
              <a:t>Grupo de Investigación en Educación Intercultural</a:t>
            </a:r>
          </a:p>
          <a:p>
            <a:r>
              <a:rPr lang="es-ES" altLang="es-ES" sz="1400" cap="small" dirty="0">
                <a:solidFill>
                  <a:schemeClr val="tx2"/>
                </a:solidFill>
                <a:latin typeface="+mj-lt"/>
              </a:rPr>
              <a:t> </a:t>
            </a:r>
          </a:p>
          <a:p>
            <a:pPr algn="just"/>
            <a:r>
              <a:rPr lang="es-ES" altLang="es-ES" sz="1400" cap="small" dirty="0">
                <a:solidFill>
                  <a:schemeClr val="tx2"/>
                </a:solidFill>
                <a:latin typeface="+mj-lt"/>
              </a:rPr>
              <a:t>Relación Escuela-Comunidad</a:t>
            </a:r>
            <a:endParaRPr lang="en-US" altLang="es-ES" sz="1050" cap="small" dirty="0">
              <a:solidFill>
                <a:schemeClr val="tx2"/>
              </a:solidFill>
              <a:latin typeface="+mj-l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redondeado"/>
          <p:cNvSpPr/>
          <p:nvPr/>
        </p:nvSpPr>
        <p:spPr>
          <a:xfrm>
            <a:off x="466725" y="2921075"/>
            <a:ext cx="7343775" cy="2389002"/>
          </a:xfrm>
          <a:prstGeom prst="roundRect">
            <a:avLst/>
          </a:prstGeom>
          <a:solidFill>
            <a:schemeClr val="accent2">
              <a:lumMod val="40000"/>
              <a:lumOff val="60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 name="1 Título"/>
          <p:cNvSpPr txBox="1">
            <a:spLocks/>
          </p:cNvSpPr>
          <p:nvPr/>
        </p:nvSpPr>
        <p:spPr>
          <a:xfrm>
            <a:off x="451302" y="426115"/>
            <a:ext cx="8152638" cy="616789"/>
          </a:xfrm>
          <a:prstGeom prst="rect">
            <a:avLst/>
          </a:prstGeom>
        </p:spPr>
        <p:txBody>
          <a:bodyPr vert="horz" lIns="91440" tIns="45720" rIns="91440" bIns="45720" rtlCol="0" anchor="b">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s-ES" sz="4400" i="0" u="none" strike="noStrike" kern="1200" cap="small" spc="-100" normalizeH="0" noProof="0" dirty="0">
                <a:ln>
                  <a:noFill/>
                </a:ln>
                <a:solidFill>
                  <a:schemeClr val="tx2"/>
                </a:solidFill>
                <a:effectLst/>
                <a:uLnTx/>
                <a:uFillTx/>
                <a:latin typeface="+mj-lt"/>
                <a:ea typeface="+mj-ea"/>
                <a:cs typeface="+mj-cs"/>
              </a:rPr>
              <a:t>Algunas conclusiones</a:t>
            </a:r>
            <a:endParaRPr kumimoji="0" lang="es-ES" sz="4400" i="0" u="none" strike="noStrike" kern="1200" cap="small" spc="-100" normalizeH="0" baseline="0" noProof="0" dirty="0">
              <a:ln>
                <a:noFill/>
              </a:ln>
              <a:solidFill>
                <a:schemeClr val="tx2"/>
              </a:solidFill>
              <a:effectLst/>
              <a:uLnTx/>
              <a:uFillTx/>
              <a:latin typeface="+mj-lt"/>
              <a:ea typeface="+mj-ea"/>
              <a:cs typeface="+mj-cs"/>
            </a:endParaRPr>
          </a:p>
        </p:txBody>
      </p:sp>
      <p:sp>
        <p:nvSpPr>
          <p:cNvPr id="6" name="5 CuadroTexto"/>
          <p:cNvSpPr txBox="1"/>
          <p:nvPr/>
        </p:nvSpPr>
        <p:spPr>
          <a:xfrm>
            <a:off x="466725" y="2921075"/>
            <a:ext cx="7257940" cy="2663358"/>
          </a:xfrm>
          <a:prstGeom prst="rect">
            <a:avLst/>
          </a:prstGeom>
          <a:noFill/>
        </p:spPr>
        <p:txBody>
          <a:bodyPr wrap="square" lIns="252000" tIns="252000" rIns="252000" bIns="252000" rtlCol="0">
            <a:spAutoFit/>
          </a:bodyPr>
          <a:lstStyle/>
          <a:p>
            <a:pPr marL="342900" indent="-342900">
              <a:buFont typeface="Wingdings" pitchFamily="2" charset="2"/>
              <a:buChar char="q"/>
            </a:pPr>
            <a:r>
              <a:rPr lang="es-ES" sz="2400" dirty="0">
                <a:solidFill>
                  <a:schemeClr val="tx1">
                    <a:lumMod val="90000"/>
                    <a:lumOff val="10000"/>
                  </a:schemeClr>
                </a:solidFill>
                <a:latin typeface="+mj-lt"/>
              </a:rPr>
              <a:t>Calidad de los proyectos</a:t>
            </a:r>
          </a:p>
          <a:p>
            <a:pPr marL="342900" indent="-342900">
              <a:buFont typeface="Wingdings" pitchFamily="2" charset="2"/>
              <a:buChar char="q"/>
            </a:pPr>
            <a:r>
              <a:rPr lang="es-ES" sz="2400" dirty="0">
                <a:solidFill>
                  <a:schemeClr val="tx1">
                    <a:lumMod val="90000"/>
                    <a:lumOff val="10000"/>
                  </a:schemeClr>
                </a:solidFill>
                <a:latin typeface="+mj-lt"/>
              </a:rPr>
              <a:t>Comprensión metodología</a:t>
            </a:r>
          </a:p>
          <a:p>
            <a:pPr marL="342900" indent="-342900">
              <a:buFont typeface="Wingdings" pitchFamily="2" charset="2"/>
              <a:buChar char="q"/>
            </a:pPr>
            <a:r>
              <a:rPr lang="es-ES" sz="2400" dirty="0">
                <a:solidFill>
                  <a:schemeClr val="tx1">
                    <a:lumMod val="90000"/>
                    <a:lumOff val="10000"/>
                  </a:schemeClr>
                </a:solidFill>
                <a:latin typeface="+mj-lt"/>
              </a:rPr>
              <a:t>No perder el carácter transformador</a:t>
            </a:r>
          </a:p>
          <a:p>
            <a:pPr marL="342900" indent="-342900">
              <a:buFont typeface="Wingdings" pitchFamily="2" charset="2"/>
              <a:buChar char="q"/>
            </a:pPr>
            <a:r>
              <a:rPr lang="es-ES" sz="2400" dirty="0">
                <a:solidFill>
                  <a:schemeClr val="tx1">
                    <a:lumMod val="90000"/>
                    <a:lumOff val="10000"/>
                  </a:schemeClr>
                </a:solidFill>
                <a:latin typeface="+mj-lt"/>
              </a:rPr>
              <a:t>Entenderlo como un proceso pero sin perder la finalidad</a:t>
            </a:r>
          </a:p>
          <a:p>
            <a:endParaRPr lang="es-ES" sz="2000" dirty="0">
              <a:latin typeface="+mj-lt"/>
            </a:endParaRPr>
          </a:p>
        </p:txBody>
      </p:sp>
      <p:pic>
        <p:nvPicPr>
          <p:cNvPr id="7" name="Imagen 2">
            <a:extLst>
              <a:ext uri="{FF2B5EF4-FFF2-40B4-BE49-F238E27FC236}">
                <a16:creationId xmlns:a16="http://schemas.microsoft.com/office/drawing/2014/main" id="{CC1B2E7D-831A-41E8-AE33-1ECA9B111F97}"/>
              </a:ext>
            </a:extLst>
          </p:cNvPr>
          <p:cNvPicPr>
            <a:picLocks noChangeAspect="1"/>
          </p:cNvPicPr>
          <p:nvPr/>
        </p:nvPicPr>
        <p:blipFill>
          <a:blip r:embed="rId2" cstate="print">
            <a:duotone>
              <a:prstClr val="black"/>
              <a:srgbClr val="D9C3A5">
                <a:tint val="50000"/>
                <a:satMod val="180000"/>
              </a:srgbClr>
            </a:duotone>
          </a:blip>
          <a:stretch>
            <a:fillRect/>
          </a:stretch>
        </p:blipFill>
        <p:spPr>
          <a:xfrm>
            <a:off x="8063880" y="5592461"/>
            <a:ext cx="1080120" cy="446304"/>
          </a:xfrm>
          <a:prstGeom prst="rect">
            <a:avLst/>
          </a:prstGeom>
        </p:spPr>
      </p:pic>
    </p:spTree>
    <p:extLst>
      <p:ext uri="{BB962C8B-B14F-4D97-AF65-F5344CB8AC3E}">
        <p14:creationId xmlns:p14="http://schemas.microsoft.com/office/powerpoint/2010/main" val="3809933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par>
                                <p:cTn id="8" presetID="3" presetClass="entr" presetSubtype="1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linds(horizontal)">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9" name="Rectangle 9"/>
          <p:cNvSpPr>
            <a:spLocks noChangeArrowheads="1"/>
          </p:cNvSpPr>
          <p:nvPr/>
        </p:nvSpPr>
        <p:spPr bwMode="auto">
          <a:xfrm>
            <a:off x="195965" y="1126476"/>
            <a:ext cx="8005500" cy="5610225"/>
          </a:xfrm>
          <a:prstGeom prst="rect">
            <a:avLst/>
          </a:prstGeom>
          <a:noFill/>
          <a:ln w="9525">
            <a:noFill/>
            <a:miter lim="800000"/>
            <a:headEnd/>
            <a:tailEnd/>
          </a:ln>
          <a:effectLst/>
        </p:spPr>
        <p:txBody>
          <a:bodyPr anchor="ctr"/>
          <a:lstStyle/>
          <a:p>
            <a:pPr algn="just">
              <a:lnSpc>
                <a:spcPct val="110000"/>
              </a:lnSpc>
              <a:defRPr/>
            </a:pPr>
            <a:r>
              <a:rPr lang="es-MX" sz="1600" dirty="0">
                <a:latin typeface="Cambria" panose="02040503050406030204" pitchFamily="18" charset="0"/>
                <a:ea typeface="Cambria" panose="02040503050406030204" pitchFamily="18" charset="0"/>
                <a:cs typeface="Calibri" pitchFamily="34" charset="0"/>
              </a:rPr>
              <a:t>Es un órgano </a:t>
            </a:r>
            <a:r>
              <a:rPr lang="es-MX" sz="1600" b="1" cap="small" dirty="0">
                <a:solidFill>
                  <a:schemeClr val="tx1">
                    <a:lumMod val="90000"/>
                    <a:lumOff val="10000"/>
                  </a:schemeClr>
                </a:solidFill>
                <a:latin typeface="Cambria" panose="02040503050406030204" pitchFamily="18" charset="0"/>
                <a:ea typeface="Cambria" panose="02040503050406030204" pitchFamily="18" charset="0"/>
                <a:cs typeface="Calibri" pitchFamily="34" charset="0"/>
              </a:rPr>
              <a:t>democrático de participación </a:t>
            </a:r>
            <a:r>
              <a:rPr lang="es-MX" sz="1600" dirty="0">
                <a:latin typeface="Cambria" panose="02040503050406030204" pitchFamily="18" charset="0"/>
                <a:ea typeface="Cambria" panose="02040503050406030204" pitchFamily="18" charset="0"/>
                <a:cs typeface="Calibri" pitchFamily="34" charset="0"/>
              </a:rPr>
              <a:t>donde a través  de la implicación en temas de </a:t>
            </a:r>
            <a:r>
              <a:rPr lang="es-MX" sz="1600" b="1" cap="small" dirty="0">
                <a:solidFill>
                  <a:schemeClr val="bg2">
                    <a:lumMod val="75000"/>
                  </a:schemeClr>
                </a:solidFill>
                <a:latin typeface="Cambria" panose="02040503050406030204" pitchFamily="18" charset="0"/>
                <a:ea typeface="Cambria" panose="02040503050406030204" pitchFamily="18" charset="0"/>
                <a:cs typeface="Calibri" pitchFamily="34" charset="0"/>
              </a:rPr>
              <a:t>interés ciudadano </a:t>
            </a:r>
            <a:r>
              <a:rPr lang="es-MX" sz="1600" dirty="0">
                <a:latin typeface="Cambria" panose="02040503050406030204" pitchFamily="18" charset="0"/>
                <a:ea typeface="Cambria" panose="02040503050406030204" pitchFamily="18" charset="0"/>
                <a:cs typeface="Calibri" pitchFamily="34" charset="0"/>
              </a:rPr>
              <a:t>que  les preocupan y les interesan se realizan propuestas para mejorar la ciudad, que ponen a disposición del Gobierno municipal.  Está integrado por alumnado de primaria/secundaria.  Los Consejeros/as trabajan en grupos de 10-15 chicos/as agrupados por zonas educativas. El plenario del Consejo se reúne 3 veces al año (al empezar el curso para proyectar el trabajo, a medio curso para hacer el seguimiento y, al final, para el cierre y la valoración). (</a:t>
            </a:r>
            <a:r>
              <a:rPr lang="es-MX" sz="1600" dirty="0" err="1">
                <a:latin typeface="Cambria" panose="02040503050406030204" pitchFamily="18" charset="0"/>
                <a:ea typeface="Cambria" panose="02040503050406030204" pitchFamily="18" charset="0"/>
                <a:cs typeface="Calibri" pitchFamily="34" charset="0"/>
              </a:rPr>
              <a:t>Folgueiras</a:t>
            </a:r>
            <a:r>
              <a:rPr lang="es-MX" sz="1600" dirty="0">
                <a:latin typeface="Cambria" panose="02040503050406030204" pitchFamily="18" charset="0"/>
                <a:ea typeface="Cambria" panose="02040503050406030204" pitchFamily="18" charset="0"/>
                <a:cs typeface="Calibri" pitchFamily="34" charset="0"/>
              </a:rPr>
              <a:t>, Cano, Venceslao (en valoración). </a:t>
            </a:r>
          </a:p>
          <a:p>
            <a:pPr algn="just">
              <a:lnSpc>
                <a:spcPct val="110000"/>
              </a:lnSpc>
              <a:defRPr/>
            </a:pPr>
            <a:endParaRPr lang="es-ES" sz="1600" dirty="0">
              <a:latin typeface="Cambria" panose="02040503050406030204" pitchFamily="18" charset="0"/>
              <a:ea typeface="Cambria" panose="02040503050406030204" pitchFamily="18" charset="0"/>
              <a:cs typeface="Calibri" pitchFamily="34" charset="0"/>
            </a:endParaRPr>
          </a:p>
        </p:txBody>
      </p:sp>
      <p:sp>
        <p:nvSpPr>
          <p:cNvPr id="3" name="1 Título"/>
          <p:cNvSpPr txBox="1">
            <a:spLocks/>
          </p:cNvSpPr>
          <p:nvPr/>
        </p:nvSpPr>
        <p:spPr>
          <a:xfrm>
            <a:off x="195965" y="125980"/>
            <a:ext cx="8229600" cy="1143000"/>
          </a:xfrm>
          <a:prstGeom prst="rect">
            <a:avLst/>
          </a:prstGeom>
        </p:spPr>
        <p:txBody>
          <a:bodyPr/>
          <a:lstStyle/>
          <a:p>
            <a:pPr>
              <a:defRPr/>
            </a:pPr>
            <a:r>
              <a:rPr lang="es-ES" altLang="es-ES" sz="4400" kern="0" cap="small" dirty="0">
                <a:solidFill>
                  <a:schemeClr val="accent6">
                    <a:lumMod val="50000"/>
                  </a:schemeClr>
                </a:solidFill>
                <a:latin typeface="Cambria" pitchFamily="18" charset="0"/>
                <a:ea typeface="+mj-ea"/>
                <a:cs typeface="+mj-cs"/>
              </a:rPr>
              <a:t>Consejo de Chicos y Chicas</a:t>
            </a:r>
          </a:p>
        </p:txBody>
      </p:sp>
      <p:pic>
        <p:nvPicPr>
          <p:cNvPr id="8" name="Imagen 2">
            <a:extLst>
              <a:ext uri="{FF2B5EF4-FFF2-40B4-BE49-F238E27FC236}">
                <a16:creationId xmlns:a16="http://schemas.microsoft.com/office/drawing/2014/main" id="{CC1B2E7D-831A-41E8-AE33-1ECA9B111F97}"/>
              </a:ext>
            </a:extLst>
          </p:cNvPr>
          <p:cNvPicPr>
            <a:picLocks noChangeAspect="1"/>
          </p:cNvPicPr>
          <p:nvPr/>
        </p:nvPicPr>
        <p:blipFill>
          <a:blip r:embed="rId2" cstate="print">
            <a:duotone>
              <a:prstClr val="black"/>
              <a:srgbClr val="D9C3A5">
                <a:tint val="50000"/>
                <a:satMod val="180000"/>
              </a:srgbClr>
            </a:duotone>
          </a:blip>
          <a:stretch>
            <a:fillRect/>
          </a:stretch>
        </p:blipFill>
        <p:spPr>
          <a:xfrm>
            <a:off x="8063880" y="5592461"/>
            <a:ext cx="1080120" cy="446304"/>
          </a:xfrm>
          <a:prstGeom prst="rect">
            <a:avLst/>
          </a:prstGeom>
        </p:spPr>
      </p:pic>
    </p:spTree>
    <p:extLst>
      <p:ext uri="{BB962C8B-B14F-4D97-AF65-F5344CB8AC3E}">
        <p14:creationId xmlns:p14="http://schemas.microsoft.com/office/powerpoint/2010/main" val="95725731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129"/>
                                        </p:tgtEl>
                                        <p:attrNameLst>
                                          <p:attrName>style.visibility</p:attrName>
                                        </p:attrNameLst>
                                      </p:cBhvr>
                                      <p:to>
                                        <p:strVal val="visible"/>
                                      </p:to>
                                    </p:set>
                                    <p:animEffect transition="in" filter="blinds(horizontal)">
                                      <p:cBhvr>
                                        <p:cTn id="7" dur="500"/>
                                        <p:tgtEl>
                                          <p:spTgt spid="51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Título"/>
          <p:cNvSpPr txBox="1">
            <a:spLocks/>
          </p:cNvSpPr>
          <p:nvPr/>
        </p:nvSpPr>
        <p:spPr>
          <a:xfrm>
            <a:off x="251520" y="104775"/>
            <a:ext cx="8229600" cy="1143000"/>
          </a:xfrm>
          <a:prstGeom prst="rect">
            <a:avLst/>
          </a:prstGeom>
        </p:spPr>
        <p:txBody>
          <a:bodyPr/>
          <a:lstStyle/>
          <a:p>
            <a:pPr>
              <a:defRPr/>
            </a:pPr>
            <a:r>
              <a:rPr lang="es-ES" altLang="es-ES" sz="4400" kern="0" cap="small" dirty="0">
                <a:solidFill>
                  <a:schemeClr val="accent6">
                    <a:lumMod val="50000"/>
                  </a:schemeClr>
                </a:solidFill>
                <a:latin typeface="Cambria" pitchFamily="18" charset="0"/>
                <a:ea typeface="+mj-ea"/>
                <a:cs typeface="+mj-cs"/>
              </a:rPr>
              <a:t>Consejo de Chicos y Chicas</a:t>
            </a:r>
          </a:p>
        </p:txBody>
      </p:sp>
      <p:sp>
        <p:nvSpPr>
          <p:cNvPr id="7" name="2 Rectángulo redondeado"/>
          <p:cNvSpPr/>
          <p:nvPr/>
        </p:nvSpPr>
        <p:spPr>
          <a:xfrm>
            <a:off x="355680" y="1700808"/>
            <a:ext cx="7632183" cy="1578451"/>
          </a:xfrm>
          <a:prstGeom prst="roundRect">
            <a:avLst/>
          </a:prstGeom>
          <a:solidFill>
            <a:srgbClr val="E9D9BE"/>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just"/>
            <a:r>
              <a:rPr lang="es-CL" sz="1800" dirty="0">
                <a:solidFill>
                  <a:schemeClr val="tx2">
                    <a:lumMod val="50000"/>
                  </a:schemeClr>
                </a:solidFill>
                <a:latin typeface="Cambria" panose="02040503050406030204" pitchFamily="18" charset="0"/>
                <a:ea typeface="Cambria" panose="02040503050406030204" pitchFamily="18" charset="0"/>
              </a:rPr>
              <a:t>En el </a:t>
            </a:r>
            <a:r>
              <a:rPr lang="es-CL" sz="1800" dirty="0" err="1">
                <a:solidFill>
                  <a:schemeClr val="tx2">
                    <a:lumMod val="50000"/>
                  </a:schemeClr>
                </a:solidFill>
                <a:latin typeface="Cambria" panose="02040503050406030204" pitchFamily="18" charset="0"/>
                <a:ea typeface="Cambria" panose="02040503050406030204" pitchFamily="18" charset="0"/>
              </a:rPr>
              <a:t>CNyN</a:t>
            </a:r>
            <a:r>
              <a:rPr lang="es-CL" sz="1800" dirty="0">
                <a:solidFill>
                  <a:schemeClr val="tx2">
                    <a:lumMod val="50000"/>
                  </a:schemeClr>
                </a:solidFill>
                <a:latin typeface="Cambria" panose="02040503050406030204" pitchFamily="18" charset="0"/>
                <a:ea typeface="Cambria" panose="02040503050406030204" pitchFamily="18" charset="0"/>
              </a:rPr>
              <a:t> tienen la oportunidad de participar en/con la comunidad, esto les permite acceder a recursos comunitarios a la vez que se potencian habilidades. Asimismo, les facilita la creación de nuevas redes (Ferrer, Muñoz, Ruiz, &amp; Ochoa, 2013). </a:t>
            </a:r>
            <a:endParaRPr lang="es-CL" sz="1800" dirty="0">
              <a:solidFill>
                <a:schemeClr val="tx2">
                  <a:lumMod val="50000"/>
                </a:schemeClr>
              </a:solidFill>
              <a:latin typeface="Lato" panose="020B0604020202020204" charset="0"/>
            </a:endParaRPr>
          </a:p>
        </p:txBody>
      </p:sp>
      <p:sp>
        <p:nvSpPr>
          <p:cNvPr id="8" name="2 Rectángulo redondeado"/>
          <p:cNvSpPr/>
          <p:nvPr/>
        </p:nvSpPr>
        <p:spPr>
          <a:xfrm>
            <a:off x="395536" y="3909054"/>
            <a:ext cx="7632183" cy="2468893"/>
          </a:xfrm>
          <a:prstGeom prst="roundRect">
            <a:avLst/>
          </a:prstGeom>
          <a:solidFill>
            <a:srgbClr val="9CBEBD"/>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just"/>
            <a:r>
              <a:rPr lang="es-CL" sz="1800" dirty="0">
                <a:solidFill>
                  <a:schemeClr val="tx2">
                    <a:lumMod val="50000"/>
                  </a:schemeClr>
                </a:solidFill>
                <a:latin typeface="Cambria" panose="02040503050406030204" pitchFamily="18" charset="0"/>
                <a:ea typeface="Cambria" panose="02040503050406030204" pitchFamily="18" charset="0"/>
              </a:rPr>
              <a:t>La </a:t>
            </a:r>
            <a:r>
              <a:rPr lang="es-CL" sz="1800" b="1" cap="small" dirty="0">
                <a:solidFill>
                  <a:schemeClr val="tx2">
                    <a:lumMod val="50000"/>
                  </a:schemeClr>
                </a:solidFill>
                <a:latin typeface="Cambria" panose="02040503050406030204" pitchFamily="18" charset="0"/>
                <a:ea typeface="Cambria" panose="02040503050406030204" pitchFamily="18" charset="0"/>
              </a:rPr>
              <a:t>función multiplicadora </a:t>
            </a:r>
            <a:r>
              <a:rPr lang="es-CL" sz="1800" dirty="0">
                <a:solidFill>
                  <a:schemeClr val="tx2">
                    <a:lumMod val="50000"/>
                  </a:schemeClr>
                </a:solidFill>
                <a:latin typeface="Cambria" panose="02040503050406030204" pitchFamily="18" charset="0"/>
                <a:ea typeface="Cambria" panose="02040503050406030204" pitchFamily="18" charset="0"/>
              </a:rPr>
              <a:t>alude al concepto de multiplicador social (aquellos pequeños cambios que pueden conllevar grandes transformaciones a partir de un comportamiento agregado/gregario). A medida que una persona aumenta su capital posibilita que el resto de personas cercanas al proyecto incremente también dicho capital (Putnam 2000).  Teniendo en cuenta la clasificación teórica De </a:t>
            </a:r>
            <a:r>
              <a:rPr lang="es-CL" sz="1800" dirty="0" err="1">
                <a:solidFill>
                  <a:schemeClr val="tx2">
                    <a:lumMod val="50000"/>
                  </a:schemeClr>
                </a:solidFill>
                <a:latin typeface="Cambria" panose="02040503050406030204" pitchFamily="18" charset="0"/>
                <a:ea typeface="Cambria" panose="02040503050406030204" pitchFamily="18" charset="0"/>
              </a:rPr>
              <a:t>Halpern</a:t>
            </a:r>
            <a:r>
              <a:rPr lang="es-CL" sz="1800" dirty="0">
                <a:solidFill>
                  <a:schemeClr val="tx2">
                    <a:lumMod val="50000"/>
                  </a:schemeClr>
                </a:solidFill>
                <a:latin typeface="Cambria" panose="02040503050406030204" pitchFamily="18" charset="0"/>
                <a:ea typeface="Cambria" panose="02040503050406030204" pitchFamily="18" charset="0"/>
              </a:rPr>
              <a:t> (2005), el Consejo tiene potencial para incidir en el nivel micro y meso.</a:t>
            </a:r>
          </a:p>
        </p:txBody>
      </p:sp>
      <p:pic>
        <p:nvPicPr>
          <p:cNvPr id="5" name="Imagen 2">
            <a:extLst>
              <a:ext uri="{FF2B5EF4-FFF2-40B4-BE49-F238E27FC236}">
                <a16:creationId xmlns:a16="http://schemas.microsoft.com/office/drawing/2014/main" id="{CC1B2E7D-831A-41E8-AE33-1ECA9B111F97}"/>
              </a:ext>
            </a:extLst>
          </p:cNvPr>
          <p:cNvPicPr>
            <a:picLocks noChangeAspect="1"/>
          </p:cNvPicPr>
          <p:nvPr/>
        </p:nvPicPr>
        <p:blipFill>
          <a:blip r:embed="rId2" cstate="print">
            <a:duotone>
              <a:prstClr val="black"/>
              <a:srgbClr val="D9C3A5">
                <a:tint val="50000"/>
                <a:satMod val="180000"/>
              </a:srgbClr>
            </a:duotone>
          </a:blip>
          <a:stretch>
            <a:fillRect/>
          </a:stretch>
        </p:blipFill>
        <p:spPr>
          <a:xfrm>
            <a:off x="8063880" y="5592461"/>
            <a:ext cx="1080120" cy="446304"/>
          </a:xfrm>
          <a:prstGeom prst="rect">
            <a:avLst/>
          </a:prstGeom>
        </p:spPr>
      </p:pic>
    </p:spTree>
    <p:extLst>
      <p:ext uri="{BB962C8B-B14F-4D97-AF65-F5344CB8AC3E}">
        <p14:creationId xmlns:p14="http://schemas.microsoft.com/office/powerpoint/2010/main" val="56573572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linds(horizontal)">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18" y="797690"/>
            <a:ext cx="7812362" cy="6778779"/>
          </a:xfrm>
          <a:prstGeom prst="rect">
            <a:avLst/>
          </a:prstGeom>
          <a:noFill/>
        </p:spPr>
        <p:txBody>
          <a:bodyPr wrap="square" rtlCol="0">
            <a:spAutoFit/>
          </a:bodyPr>
          <a:lstStyle/>
          <a:p>
            <a:pPr algn="just"/>
            <a:r>
              <a:rPr lang="es-ES" b="1" cap="small" dirty="0">
                <a:solidFill>
                  <a:schemeClr val="tx2">
                    <a:lumMod val="50000"/>
                  </a:schemeClr>
                </a:solidFill>
                <a:latin typeface="+mj-lt"/>
              </a:rPr>
              <a:t>Aprendizajes: </a:t>
            </a:r>
            <a:r>
              <a:rPr lang="es-ES" b="1" cap="small" dirty="0">
                <a:solidFill>
                  <a:schemeClr val="tx1">
                    <a:lumMod val="90000"/>
                    <a:lumOff val="10000"/>
                  </a:schemeClr>
                </a:solidFill>
                <a:latin typeface="+mj-lt"/>
              </a:rPr>
              <a:t>«</a:t>
            </a:r>
            <a:r>
              <a:rPr lang="es-ES" dirty="0">
                <a:latin typeface="+mj-lt"/>
              </a:rPr>
              <a:t>En general, pero más en los plenarios, aprender a relacionarte con los demás y a hablar en público; y quieras o no </a:t>
            </a:r>
            <a:r>
              <a:rPr lang="es-ES" dirty="0" err="1">
                <a:latin typeface="+mj-lt"/>
              </a:rPr>
              <a:t>éso</a:t>
            </a:r>
            <a:r>
              <a:rPr lang="es-ES" dirty="0">
                <a:latin typeface="+mj-lt"/>
              </a:rPr>
              <a:t> se nota </a:t>
            </a:r>
            <a:r>
              <a:rPr lang="es-ES" dirty="0">
                <a:solidFill>
                  <a:schemeClr val="tx1">
                    <a:lumMod val="90000"/>
                    <a:lumOff val="10000"/>
                  </a:schemeClr>
                </a:solidFill>
                <a:latin typeface="+mj-lt"/>
              </a:rPr>
              <a:t>» </a:t>
            </a:r>
            <a:r>
              <a:rPr lang="es-ES" dirty="0">
                <a:latin typeface="+mj-lt"/>
              </a:rPr>
              <a:t>(</a:t>
            </a:r>
            <a:r>
              <a:rPr lang="es-ES" dirty="0" err="1">
                <a:latin typeface="+mj-lt"/>
              </a:rPr>
              <a:t>GD_geocaching</a:t>
            </a:r>
            <a:r>
              <a:rPr lang="es-ES" dirty="0">
                <a:latin typeface="+mj-lt"/>
              </a:rPr>
              <a:t>).</a:t>
            </a:r>
          </a:p>
          <a:p>
            <a:pPr algn="just"/>
            <a:r>
              <a:rPr lang="es-ES" b="1" cap="small" dirty="0">
                <a:solidFill>
                  <a:schemeClr val="tx1">
                    <a:lumMod val="90000"/>
                    <a:lumOff val="10000"/>
                  </a:schemeClr>
                </a:solidFill>
                <a:latin typeface="+mj-lt"/>
              </a:rPr>
              <a:t>«</a:t>
            </a:r>
            <a:r>
              <a:rPr lang="es-ES" dirty="0">
                <a:latin typeface="+mj-lt"/>
              </a:rPr>
              <a:t>Trabajo sobre temas que nos preocupan en estas edades ... y en general, sobre </a:t>
            </a:r>
            <a:r>
              <a:rPr lang="es-ES" dirty="0" err="1">
                <a:latin typeface="+mj-lt"/>
              </a:rPr>
              <a:t>bullying</a:t>
            </a:r>
            <a:r>
              <a:rPr lang="es-ES" dirty="0">
                <a:latin typeface="+mj-lt"/>
              </a:rPr>
              <a:t>, violencia de genero ...</a:t>
            </a:r>
            <a:r>
              <a:rPr lang="es-ES" dirty="0">
                <a:solidFill>
                  <a:schemeClr val="tx1">
                    <a:lumMod val="90000"/>
                    <a:lumOff val="10000"/>
                  </a:schemeClr>
                </a:solidFill>
                <a:latin typeface="+mj-lt"/>
              </a:rPr>
              <a:t> » </a:t>
            </a:r>
            <a:r>
              <a:rPr lang="es-ES" dirty="0">
                <a:latin typeface="+mj-lt"/>
              </a:rPr>
              <a:t>(</a:t>
            </a:r>
            <a:r>
              <a:rPr lang="es-ES" dirty="0" err="1">
                <a:latin typeface="+mj-lt"/>
              </a:rPr>
              <a:t>GD_Desmuntantòpics</a:t>
            </a:r>
            <a:r>
              <a:rPr lang="es-ES" dirty="0">
                <a:latin typeface="+mj-lt"/>
              </a:rPr>
              <a:t>).</a:t>
            </a:r>
          </a:p>
          <a:p>
            <a:pPr algn="just"/>
            <a:r>
              <a:rPr lang="es-ES" b="1" cap="small" dirty="0">
                <a:solidFill>
                  <a:schemeClr val="tx1">
                    <a:lumMod val="90000"/>
                    <a:lumOff val="10000"/>
                  </a:schemeClr>
                </a:solidFill>
                <a:latin typeface="+mj-lt"/>
              </a:rPr>
              <a:t>«</a:t>
            </a:r>
            <a:r>
              <a:rPr lang="es-ES" dirty="0">
                <a:latin typeface="+mj-lt"/>
              </a:rPr>
              <a:t>Hemos tenido la suerte de tener esta oportunidad, aprendes muchas cosas, por ejemplo hacer un programa de radio, hacer entrevistas, y de cosas que no sabías ...</a:t>
            </a:r>
            <a:r>
              <a:rPr lang="es-ES" dirty="0">
                <a:solidFill>
                  <a:schemeClr val="tx1">
                    <a:lumMod val="90000"/>
                    <a:lumOff val="10000"/>
                  </a:schemeClr>
                </a:solidFill>
                <a:latin typeface="+mj-lt"/>
              </a:rPr>
              <a:t> » </a:t>
            </a:r>
            <a:r>
              <a:rPr lang="es-ES" dirty="0">
                <a:latin typeface="+mj-lt"/>
              </a:rPr>
              <a:t>. (</a:t>
            </a:r>
            <a:r>
              <a:rPr lang="es-ES" dirty="0" err="1">
                <a:latin typeface="+mj-lt"/>
              </a:rPr>
              <a:t>GD_Ràdio</a:t>
            </a:r>
            <a:r>
              <a:rPr lang="es-ES" dirty="0">
                <a:latin typeface="+mj-lt"/>
              </a:rPr>
              <a:t>).</a:t>
            </a:r>
          </a:p>
          <a:p>
            <a:pPr algn="just">
              <a:spcBef>
                <a:spcPts val="300"/>
              </a:spcBef>
            </a:pPr>
            <a:r>
              <a:rPr lang="es-ES" b="1" cap="small" dirty="0">
                <a:solidFill>
                  <a:schemeClr val="tx1">
                    <a:lumMod val="90000"/>
                    <a:lumOff val="10000"/>
                  </a:schemeClr>
                </a:solidFill>
                <a:latin typeface="+mj-lt"/>
              </a:rPr>
              <a:t>«</a:t>
            </a:r>
            <a:r>
              <a:rPr lang="es-ES" dirty="0">
                <a:latin typeface="+mj-lt"/>
              </a:rPr>
              <a:t>Hemos aprendido que de debemos buscar información sobre los temas que nos interesan, antes de tomar decisiones, como por ejemplo votar</a:t>
            </a:r>
            <a:r>
              <a:rPr lang="es-ES" dirty="0">
                <a:solidFill>
                  <a:schemeClr val="tx1">
                    <a:lumMod val="90000"/>
                    <a:lumOff val="10000"/>
                  </a:schemeClr>
                </a:solidFill>
                <a:latin typeface="+mj-lt"/>
              </a:rPr>
              <a:t>» </a:t>
            </a:r>
            <a:r>
              <a:rPr lang="es-ES" dirty="0">
                <a:latin typeface="+mj-lt"/>
              </a:rPr>
              <a:t> (</a:t>
            </a:r>
            <a:r>
              <a:rPr lang="es-ES" dirty="0" err="1">
                <a:latin typeface="+mj-lt"/>
              </a:rPr>
              <a:t>GD_Ràdio</a:t>
            </a:r>
            <a:r>
              <a:rPr lang="es-ES" dirty="0">
                <a:latin typeface="+mj-lt"/>
              </a:rPr>
              <a:t>)</a:t>
            </a:r>
          </a:p>
          <a:p>
            <a:pPr algn="just"/>
            <a:r>
              <a:rPr lang="es-ES" b="1" cap="small" dirty="0">
                <a:solidFill>
                  <a:schemeClr val="tx1">
                    <a:lumMod val="90000"/>
                    <a:lumOff val="10000"/>
                  </a:schemeClr>
                </a:solidFill>
                <a:latin typeface="+mj-lt"/>
              </a:rPr>
              <a:t>«</a:t>
            </a:r>
            <a:r>
              <a:rPr lang="es-ES" dirty="0">
                <a:latin typeface="+mj-lt"/>
              </a:rPr>
              <a:t>He aprendido cosas que nunca me había fijado, y gente nueva que te enseñan mucho sobre el barrio</a:t>
            </a:r>
            <a:r>
              <a:rPr lang="es-ES" dirty="0">
                <a:solidFill>
                  <a:schemeClr val="tx1">
                    <a:lumMod val="90000"/>
                    <a:lumOff val="10000"/>
                  </a:schemeClr>
                </a:solidFill>
                <a:latin typeface="+mj-lt"/>
              </a:rPr>
              <a:t>» </a:t>
            </a:r>
            <a:r>
              <a:rPr lang="es-ES" dirty="0">
                <a:latin typeface="+mj-lt"/>
              </a:rPr>
              <a:t>  (</a:t>
            </a:r>
            <a:r>
              <a:rPr lang="es-ES" dirty="0" err="1">
                <a:latin typeface="+mj-lt"/>
              </a:rPr>
              <a:t>GD_Ràdio</a:t>
            </a:r>
            <a:r>
              <a:rPr lang="es-ES" dirty="0">
                <a:latin typeface="+mj-lt"/>
              </a:rPr>
              <a:t>).</a:t>
            </a:r>
          </a:p>
          <a:p>
            <a:pPr algn="just"/>
            <a:r>
              <a:rPr lang="es-ES" b="1" cap="small" dirty="0">
                <a:solidFill>
                  <a:schemeClr val="tx1">
                    <a:lumMod val="90000"/>
                    <a:lumOff val="10000"/>
                  </a:schemeClr>
                </a:solidFill>
                <a:latin typeface="+mj-lt"/>
              </a:rPr>
              <a:t>«</a:t>
            </a:r>
            <a:r>
              <a:rPr lang="es-ES" dirty="0">
                <a:latin typeface="+mj-lt"/>
              </a:rPr>
              <a:t>Es una experiencia que recomiendo a todo el mundo ya que empiezas a conocer cosas que </a:t>
            </a:r>
            <a:r>
              <a:rPr lang="es-ES" dirty="0" err="1">
                <a:latin typeface="+mj-lt"/>
              </a:rPr>
              <a:t>quiza</a:t>
            </a:r>
            <a:r>
              <a:rPr lang="es-ES" dirty="0">
                <a:latin typeface="+mj-lt"/>
              </a:rPr>
              <a:t> no tiene </a:t>
            </a:r>
            <a:r>
              <a:rPr lang="es-ES" dirty="0" err="1">
                <a:latin typeface="+mj-lt"/>
              </a:rPr>
              <a:t>intersaban</a:t>
            </a:r>
            <a:r>
              <a:rPr lang="es-ES" dirty="0">
                <a:solidFill>
                  <a:schemeClr val="tx1">
                    <a:lumMod val="90000"/>
                    <a:lumOff val="10000"/>
                  </a:schemeClr>
                </a:solidFill>
                <a:latin typeface="+mj-lt"/>
              </a:rPr>
              <a:t>» </a:t>
            </a:r>
            <a:r>
              <a:rPr lang="es-ES" dirty="0">
                <a:latin typeface="+mj-lt"/>
              </a:rPr>
              <a:t> (</a:t>
            </a:r>
            <a:r>
              <a:rPr lang="es-ES" dirty="0" err="1">
                <a:latin typeface="+mj-lt"/>
              </a:rPr>
              <a:t>GD_Ràdio</a:t>
            </a:r>
            <a:r>
              <a:rPr lang="es-ES" dirty="0">
                <a:latin typeface="+mj-lt"/>
              </a:rPr>
              <a:t>).</a:t>
            </a:r>
          </a:p>
          <a:p>
            <a:pPr algn="just"/>
            <a:r>
              <a:rPr lang="es-ES" dirty="0">
                <a:latin typeface="+mj-lt"/>
              </a:rPr>
              <a:t> </a:t>
            </a:r>
            <a:r>
              <a:rPr lang="es-ES" b="1" cap="small" dirty="0">
                <a:solidFill>
                  <a:schemeClr val="tx2">
                    <a:lumMod val="50000"/>
                  </a:schemeClr>
                </a:solidFill>
                <a:latin typeface="+mj-lt"/>
              </a:rPr>
              <a:t>Relaciones sociales: </a:t>
            </a:r>
            <a:r>
              <a:rPr lang="es-ES" b="1" cap="small" dirty="0">
                <a:solidFill>
                  <a:schemeClr val="tx1">
                    <a:lumMod val="90000"/>
                    <a:lumOff val="10000"/>
                  </a:schemeClr>
                </a:solidFill>
                <a:latin typeface="+mj-lt"/>
              </a:rPr>
              <a:t>«..</a:t>
            </a:r>
            <a:r>
              <a:rPr lang="es-ES" dirty="0">
                <a:latin typeface="+mj-lt"/>
              </a:rPr>
              <a:t>porque aquí te relacionaré con gente que antes no conocías</a:t>
            </a:r>
            <a:r>
              <a:rPr lang="es-ES" dirty="0">
                <a:solidFill>
                  <a:schemeClr val="tx1">
                    <a:lumMod val="90000"/>
                    <a:lumOff val="10000"/>
                  </a:schemeClr>
                </a:solidFill>
                <a:latin typeface="+mj-lt"/>
              </a:rPr>
              <a:t>» </a:t>
            </a:r>
            <a:r>
              <a:rPr lang="es-ES" dirty="0">
                <a:latin typeface="+mj-lt"/>
              </a:rPr>
              <a:t> (</a:t>
            </a:r>
            <a:r>
              <a:rPr lang="es-ES" dirty="0" err="1">
                <a:latin typeface="+mj-lt"/>
              </a:rPr>
              <a:t>GD_geocaching</a:t>
            </a:r>
            <a:r>
              <a:rPr lang="es-ES" dirty="0">
                <a:latin typeface="+mj-lt"/>
              </a:rPr>
              <a:t>).</a:t>
            </a:r>
          </a:p>
          <a:p>
            <a:pPr algn="just"/>
            <a:r>
              <a:rPr lang="es-ES" b="1" cap="small" dirty="0">
                <a:solidFill>
                  <a:schemeClr val="tx1">
                    <a:lumMod val="90000"/>
                    <a:lumOff val="10000"/>
                  </a:schemeClr>
                </a:solidFill>
                <a:latin typeface="+mj-lt"/>
              </a:rPr>
              <a:t>«</a:t>
            </a:r>
            <a:r>
              <a:rPr lang="es-ES" dirty="0">
                <a:latin typeface="+mj-lt"/>
              </a:rPr>
              <a:t>Aprender a colaborar con personas de Otros colegios</a:t>
            </a:r>
            <a:r>
              <a:rPr lang="es-ES" dirty="0">
                <a:solidFill>
                  <a:schemeClr val="tx1">
                    <a:lumMod val="90000"/>
                    <a:lumOff val="10000"/>
                  </a:schemeClr>
                </a:solidFill>
                <a:latin typeface="+mj-lt"/>
              </a:rPr>
              <a:t>» </a:t>
            </a:r>
            <a:r>
              <a:rPr lang="es-ES" dirty="0">
                <a:latin typeface="+mj-lt"/>
              </a:rPr>
              <a:t> (</a:t>
            </a:r>
            <a:r>
              <a:rPr lang="es-ES" dirty="0" err="1">
                <a:latin typeface="+mj-lt"/>
              </a:rPr>
              <a:t>GD_geocaching</a:t>
            </a:r>
            <a:r>
              <a:rPr lang="es-ES" dirty="0">
                <a:latin typeface="+mj-lt"/>
              </a:rPr>
              <a:t>)</a:t>
            </a:r>
          </a:p>
          <a:p>
            <a:pPr algn="just"/>
            <a:r>
              <a:rPr lang="es-ES" b="1" cap="small" dirty="0">
                <a:solidFill>
                  <a:schemeClr val="tx2">
                    <a:lumMod val="50000"/>
                  </a:schemeClr>
                </a:solidFill>
                <a:latin typeface="+mj-lt"/>
              </a:rPr>
              <a:t>Autoestima, </a:t>
            </a:r>
            <a:r>
              <a:rPr lang="es-ES" b="1" cap="small" dirty="0" err="1">
                <a:solidFill>
                  <a:schemeClr val="tx2">
                    <a:lumMod val="50000"/>
                  </a:schemeClr>
                </a:solidFill>
                <a:latin typeface="+mj-lt"/>
              </a:rPr>
              <a:t>autoconcepto</a:t>
            </a:r>
            <a:r>
              <a:rPr lang="es-ES" b="1" cap="small" dirty="0">
                <a:solidFill>
                  <a:schemeClr val="tx2">
                    <a:lumMod val="50000"/>
                  </a:schemeClr>
                </a:solidFill>
                <a:latin typeface="+mj-lt"/>
              </a:rPr>
              <a:t>: </a:t>
            </a:r>
            <a:r>
              <a:rPr lang="es-ES" b="1" cap="small" dirty="0">
                <a:solidFill>
                  <a:schemeClr val="tx1">
                    <a:lumMod val="90000"/>
                    <a:lumOff val="10000"/>
                  </a:schemeClr>
                </a:solidFill>
                <a:latin typeface="+mj-lt"/>
              </a:rPr>
              <a:t>«</a:t>
            </a:r>
            <a:r>
              <a:rPr lang="es-ES" dirty="0">
                <a:latin typeface="+mj-lt"/>
              </a:rPr>
              <a:t>Yo representando a mi escuela, me siento Importante</a:t>
            </a:r>
            <a:r>
              <a:rPr lang="es-ES" dirty="0">
                <a:solidFill>
                  <a:schemeClr val="tx1">
                    <a:lumMod val="90000"/>
                    <a:lumOff val="10000"/>
                  </a:schemeClr>
                </a:solidFill>
                <a:latin typeface="+mj-lt"/>
              </a:rPr>
              <a:t>» </a:t>
            </a:r>
            <a:r>
              <a:rPr lang="es-ES" dirty="0">
                <a:latin typeface="+mj-lt"/>
              </a:rPr>
              <a:t> (</a:t>
            </a:r>
            <a:r>
              <a:rPr lang="es-ES" dirty="0" err="1">
                <a:latin typeface="+mj-lt"/>
              </a:rPr>
              <a:t>GD_geocaching</a:t>
            </a:r>
            <a:r>
              <a:rPr lang="es-ES" dirty="0">
                <a:latin typeface="+mj-lt"/>
              </a:rPr>
              <a:t>).</a:t>
            </a:r>
          </a:p>
          <a:p>
            <a:pPr algn="just"/>
            <a:r>
              <a:rPr lang="es-ES" b="1" cap="small" dirty="0">
                <a:solidFill>
                  <a:schemeClr val="tx1">
                    <a:lumMod val="90000"/>
                    <a:lumOff val="10000"/>
                  </a:schemeClr>
                </a:solidFill>
                <a:latin typeface="+mj-lt"/>
              </a:rPr>
              <a:t>«</a:t>
            </a:r>
            <a:r>
              <a:rPr lang="es-ES" dirty="0">
                <a:latin typeface="+mj-lt"/>
              </a:rPr>
              <a:t>Te sientes especial, porque eres la imagen y representante de  tu escuela</a:t>
            </a:r>
            <a:r>
              <a:rPr lang="es-ES" dirty="0">
                <a:solidFill>
                  <a:schemeClr val="tx1">
                    <a:lumMod val="90000"/>
                    <a:lumOff val="10000"/>
                  </a:schemeClr>
                </a:solidFill>
                <a:latin typeface="+mj-lt"/>
              </a:rPr>
              <a:t>» </a:t>
            </a:r>
            <a:r>
              <a:rPr lang="es-ES" dirty="0">
                <a:latin typeface="+mj-lt"/>
              </a:rPr>
              <a:t> (</a:t>
            </a:r>
            <a:r>
              <a:rPr lang="es-ES" dirty="0" err="1">
                <a:latin typeface="+mj-lt"/>
              </a:rPr>
              <a:t>GD_ràdio</a:t>
            </a:r>
            <a:r>
              <a:rPr lang="es-ES" dirty="0">
                <a:latin typeface="+mj-lt"/>
              </a:rPr>
              <a:t>).</a:t>
            </a:r>
          </a:p>
          <a:p>
            <a:pPr algn="just"/>
            <a:r>
              <a:rPr lang="es-ES" b="1" cap="small" dirty="0">
                <a:solidFill>
                  <a:schemeClr val="tx1">
                    <a:lumMod val="90000"/>
                    <a:lumOff val="10000"/>
                  </a:schemeClr>
                </a:solidFill>
                <a:latin typeface="+mj-lt"/>
              </a:rPr>
              <a:t>«</a:t>
            </a:r>
            <a:r>
              <a:rPr lang="es-ES" dirty="0">
                <a:latin typeface="+mj-lt"/>
              </a:rPr>
              <a:t>Siento responsabilidad, y es la primera vez que siento algo así</a:t>
            </a:r>
            <a:r>
              <a:rPr lang="es-ES" dirty="0">
                <a:solidFill>
                  <a:schemeClr val="tx1">
                    <a:lumMod val="90000"/>
                    <a:lumOff val="10000"/>
                  </a:schemeClr>
                </a:solidFill>
                <a:latin typeface="+mj-lt"/>
              </a:rPr>
              <a:t>» </a:t>
            </a:r>
            <a:r>
              <a:rPr lang="es-ES" dirty="0">
                <a:latin typeface="+mj-lt"/>
              </a:rPr>
              <a:t>(</a:t>
            </a:r>
            <a:r>
              <a:rPr lang="es-ES" dirty="0" err="1">
                <a:latin typeface="+mj-lt"/>
              </a:rPr>
              <a:t>GD_Desmuntatòpics</a:t>
            </a:r>
            <a:r>
              <a:rPr lang="es-ES" dirty="0">
                <a:latin typeface="+mj-lt"/>
              </a:rPr>
              <a:t>).</a:t>
            </a:r>
          </a:p>
        </p:txBody>
      </p:sp>
      <p:sp>
        <p:nvSpPr>
          <p:cNvPr id="4" name="1 Título"/>
          <p:cNvSpPr txBox="1">
            <a:spLocks/>
          </p:cNvSpPr>
          <p:nvPr/>
        </p:nvSpPr>
        <p:spPr>
          <a:xfrm>
            <a:off x="251519" y="159139"/>
            <a:ext cx="7620000" cy="616789"/>
          </a:xfrm>
          <a:prstGeom prst="rect">
            <a:avLst/>
          </a:prstGeom>
        </p:spPr>
        <p:txBody>
          <a:bodyPr vert="horz" lIns="91440" tIns="45720" rIns="91440" bIns="45720" rtlCol="0" anchor="b">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s-ES" sz="4400" i="0" u="none" strike="noStrike" kern="1200" cap="small" spc="-100" normalizeH="0" baseline="0" noProof="0" dirty="0">
                <a:ln>
                  <a:noFill/>
                </a:ln>
                <a:solidFill>
                  <a:schemeClr val="tx2"/>
                </a:solidFill>
                <a:effectLst/>
                <a:uLnTx/>
                <a:uFillTx/>
                <a:latin typeface="+mj-lt"/>
                <a:ea typeface="+mj-ea"/>
                <a:cs typeface="+mj-cs"/>
              </a:rPr>
              <a:t>Qué nos dice la investigación</a:t>
            </a:r>
          </a:p>
        </p:txBody>
      </p:sp>
      <p:pic>
        <p:nvPicPr>
          <p:cNvPr id="7" name="Imagen 2">
            <a:extLst>
              <a:ext uri="{FF2B5EF4-FFF2-40B4-BE49-F238E27FC236}">
                <a16:creationId xmlns:a16="http://schemas.microsoft.com/office/drawing/2014/main" id="{CC1B2E7D-831A-41E8-AE33-1ECA9B111F97}"/>
              </a:ext>
            </a:extLst>
          </p:cNvPr>
          <p:cNvPicPr>
            <a:picLocks noChangeAspect="1"/>
          </p:cNvPicPr>
          <p:nvPr/>
        </p:nvPicPr>
        <p:blipFill>
          <a:blip r:embed="rId2" cstate="print">
            <a:duotone>
              <a:prstClr val="black"/>
              <a:srgbClr val="D9C3A5">
                <a:tint val="50000"/>
                <a:satMod val="180000"/>
              </a:srgbClr>
            </a:duotone>
          </a:blip>
          <a:stretch>
            <a:fillRect/>
          </a:stretch>
        </p:blipFill>
        <p:spPr>
          <a:xfrm>
            <a:off x="8063880" y="5592461"/>
            <a:ext cx="1080120" cy="446304"/>
          </a:xfrm>
          <a:prstGeom prst="rect">
            <a:avLst/>
          </a:prstGeom>
        </p:spPr>
      </p:pic>
    </p:spTree>
    <p:extLst>
      <p:ext uri="{BB962C8B-B14F-4D97-AF65-F5344CB8AC3E}">
        <p14:creationId xmlns:p14="http://schemas.microsoft.com/office/powerpoint/2010/main" val="91787710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dissolve">
                                      <p:cBhvr>
                                        <p:cTn id="10" dur="500"/>
                                        <p:tgtEl>
                                          <p:spTgt spid="2">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dissolve">
                                      <p:cBhvr>
                                        <p:cTn id="13" dur="500"/>
                                        <p:tgtEl>
                                          <p:spTgt spid="2">
                                            <p:txEl>
                                              <p:pRg st="2" end="2"/>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dissolve">
                                      <p:cBhvr>
                                        <p:cTn id="16" dur="500"/>
                                        <p:tgtEl>
                                          <p:spTgt spid="2">
                                            <p:txEl>
                                              <p:pRg st="3" end="3"/>
                                            </p:txEl>
                                          </p:spTgt>
                                        </p:tgtEl>
                                      </p:cBhvr>
                                    </p:animEffect>
                                  </p:childTnLst>
                                </p:cTn>
                              </p:par>
                              <p:par>
                                <p:cTn id="17" presetID="9" presetClass="entr" presetSubtype="0"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dissolve">
                                      <p:cBhvr>
                                        <p:cTn id="19" dur="500"/>
                                        <p:tgtEl>
                                          <p:spTgt spid="2">
                                            <p:txEl>
                                              <p:pRg st="4" end="4"/>
                                            </p:txEl>
                                          </p:spTgt>
                                        </p:tgtEl>
                                      </p:cBhvr>
                                    </p:animEffect>
                                  </p:childTnLst>
                                </p:cTn>
                              </p:par>
                              <p:par>
                                <p:cTn id="20" presetID="9" presetClass="entr" presetSubtype="0" fill="hold" nodeType="with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dissolve">
                                      <p:cBhvr>
                                        <p:cTn id="22" dur="500"/>
                                        <p:tgtEl>
                                          <p:spTgt spid="2">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dissolve">
                                      <p:cBhvr>
                                        <p:cTn id="27" dur="500"/>
                                        <p:tgtEl>
                                          <p:spTgt spid="2">
                                            <p:txEl>
                                              <p:pRg st="6" end="6"/>
                                            </p:txEl>
                                          </p:spTgt>
                                        </p:tgtEl>
                                      </p:cBhvr>
                                    </p:animEffect>
                                  </p:childTnLst>
                                </p:cTn>
                              </p:par>
                              <p:par>
                                <p:cTn id="28" presetID="9" presetClass="entr" presetSubtype="0" fill="hold" nodeType="withEffect">
                                  <p:stCondLst>
                                    <p:cond delay="0"/>
                                  </p:stCondLst>
                                  <p:childTnLst>
                                    <p:set>
                                      <p:cBhvr>
                                        <p:cTn id="29" dur="1" fill="hold">
                                          <p:stCondLst>
                                            <p:cond delay="0"/>
                                          </p:stCondLst>
                                        </p:cTn>
                                        <p:tgtEl>
                                          <p:spTgt spid="2">
                                            <p:txEl>
                                              <p:pRg st="7" end="7"/>
                                            </p:txEl>
                                          </p:spTgt>
                                        </p:tgtEl>
                                        <p:attrNameLst>
                                          <p:attrName>style.visibility</p:attrName>
                                        </p:attrNameLst>
                                      </p:cBhvr>
                                      <p:to>
                                        <p:strVal val="visible"/>
                                      </p:to>
                                    </p:set>
                                    <p:animEffect transition="in" filter="dissolve">
                                      <p:cBhvr>
                                        <p:cTn id="30" dur="500"/>
                                        <p:tgtEl>
                                          <p:spTgt spid="2">
                                            <p:txEl>
                                              <p:pRg st="7" end="7"/>
                                            </p:txEl>
                                          </p:spTgt>
                                        </p:tgtEl>
                                      </p:cBhvr>
                                    </p:animEffect>
                                  </p:childTnLst>
                                </p:cTn>
                              </p:par>
                              <p:par>
                                <p:cTn id="31" presetID="9" presetClass="entr" presetSubtype="0" fill="hold" nodeType="withEffect">
                                  <p:stCondLst>
                                    <p:cond delay="0"/>
                                  </p:stCondLst>
                                  <p:childTnLst>
                                    <p:set>
                                      <p:cBhvr>
                                        <p:cTn id="32" dur="1" fill="hold">
                                          <p:stCondLst>
                                            <p:cond delay="0"/>
                                          </p:stCondLst>
                                        </p:cTn>
                                        <p:tgtEl>
                                          <p:spTgt spid="2">
                                            <p:txEl>
                                              <p:pRg st="8" end="8"/>
                                            </p:txEl>
                                          </p:spTgt>
                                        </p:tgtEl>
                                        <p:attrNameLst>
                                          <p:attrName>style.visibility</p:attrName>
                                        </p:attrNameLst>
                                      </p:cBhvr>
                                      <p:to>
                                        <p:strVal val="visible"/>
                                      </p:to>
                                    </p:set>
                                    <p:animEffect transition="in" filter="dissolve">
                                      <p:cBhvr>
                                        <p:cTn id="33" dur="500"/>
                                        <p:tgtEl>
                                          <p:spTgt spid="2">
                                            <p:txEl>
                                              <p:pRg st="8" end="8"/>
                                            </p:txEl>
                                          </p:spTgt>
                                        </p:tgtEl>
                                      </p:cBhvr>
                                    </p:animEffect>
                                  </p:childTnLst>
                                </p:cTn>
                              </p:par>
                              <p:par>
                                <p:cTn id="34" presetID="9" presetClass="entr" presetSubtype="0" fill="hold" nodeType="withEffect">
                                  <p:stCondLst>
                                    <p:cond delay="0"/>
                                  </p:stCondLst>
                                  <p:childTnLst>
                                    <p:set>
                                      <p:cBhvr>
                                        <p:cTn id="35" dur="1" fill="hold">
                                          <p:stCondLst>
                                            <p:cond delay="0"/>
                                          </p:stCondLst>
                                        </p:cTn>
                                        <p:tgtEl>
                                          <p:spTgt spid="2">
                                            <p:txEl>
                                              <p:pRg st="9" end="9"/>
                                            </p:txEl>
                                          </p:spTgt>
                                        </p:tgtEl>
                                        <p:attrNameLst>
                                          <p:attrName>style.visibility</p:attrName>
                                        </p:attrNameLst>
                                      </p:cBhvr>
                                      <p:to>
                                        <p:strVal val="visible"/>
                                      </p:to>
                                    </p:set>
                                    <p:animEffect transition="in" filter="dissolve">
                                      <p:cBhvr>
                                        <p:cTn id="36" dur="500"/>
                                        <p:tgtEl>
                                          <p:spTgt spid="2">
                                            <p:txEl>
                                              <p:pRg st="9" end="9"/>
                                            </p:txEl>
                                          </p:spTgt>
                                        </p:tgtEl>
                                      </p:cBhvr>
                                    </p:animEffect>
                                  </p:childTnLst>
                                </p:cTn>
                              </p:par>
                              <p:par>
                                <p:cTn id="37" presetID="9" presetClass="entr" presetSubtype="0" fill="hold" nodeType="withEffect">
                                  <p:stCondLst>
                                    <p:cond delay="0"/>
                                  </p:stCondLst>
                                  <p:childTnLst>
                                    <p:set>
                                      <p:cBhvr>
                                        <p:cTn id="38" dur="1" fill="hold">
                                          <p:stCondLst>
                                            <p:cond delay="0"/>
                                          </p:stCondLst>
                                        </p:cTn>
                                        <p:tgtEl>
                                          <p:spTgt spid="2">
                                            <p:txEl>
                                              <p:pRg st="10" end="10"/>
                                            </p:txEl>
                                          </p:spTgt>
                                        </p:tgtEl>
                                        <p:attrNameLst>
                                          <p:attrName>style.visibility</p:attrName>
                                        </p:attrNameLst>
                                      </p:cBhvr>
                                      <p:to>
                                        <p:strVal val="visible"/>
                                      </p:to>
                                    </p:set>
                                    <p:animEffect transition="in" filter="dissolve">
                                      <p:cBhvr>
                                        <p:cTn id="39"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Título"/>
          <p:cNvSpPr>
            <a:spLocks noGrp="1"/>
          </p:cNvSpPr>
          <p:nvPr>
            <p:ph type="title"/>
          </p:nvPr>
        </p:nvSpPr>
        <p:spPr>
          <a:xfrm>
            <a:off x="123272" y="167463"/>
            <a:ext cx="8686800" cy="1143000"/>
          </a:xfrm>
        </p:spPr>
        <p:txBody>
          <a:bodyPr/>
          <a:lstStyle/>
          <a:p>
            <a:pPr eaLnBrk="1" hangingPunct="1"/>
            <a:r>
              <a:rPr lang="es-ES" altLang="es-ES" sz="4400" cap="small" dirty="0"/>
              <a:t>Investigación Acción Participativa</a:t>
            </a:r>
          </a:p>
        </p:txBody>
      </p:sp>
      <p:sp>
        <p:nvSpPr>
          <p:cNvPr id="3" name="2 Marcador de contenido"/>
          <p:cNvSpPr>
            <a:spLocks noGrp="1"/>
          </p:cNvSpPr>
          <p:nvPr>
            <p:ph idx="1"/>
          </p:nvPr>
        </p:nvSpPr>
        <p:spPr>
          <a:xfrm>
            <a:off x="509366" y="2034326"/>
            <a:ext cx="7715250" cy="4525962"/>
          </a:xfrm>
        </p:spPr>
        <p:txBody>
          <a:bodyPr>
            <a:normAutofit/>
          </a:bodyPr>
          <a:lstStyle/>
          <a:p>
            <a:pPr marL="0" indent="0" algn="just" eaLnBrk="1" hangingPunct="1">
              <a:buFontTx/>
              <a:buNone/>
              <a:defRPr/>
            </a:pPr>
            <a:r>
              <a:rPr lang="es-ES" altLang="es-ES" sz="2000" dirty="0">
                <a:latin typeface="+mj-lt"/>
              </a:rPr>
              <a:t>“Enfoque en la </a:t>
            </a:r>
            <a:r>
              <a:rPr lang="es-ES" altLang="es-ES" sz="2000" b="1" cap="small" dirty="0">
                <a:solidFill>
                  <a:schemeClr val="tx1">
                    <a:lumMod val="90000"/>
                    <a:lumOff val="10000"/>
                  </a:schemeClr>
                </a:solidFill>
                <a:latin typeface="+mj-lt"/>
              </a:rPr>
              <a:t>investigación social </a:t>
            </a:r>
            <a:r>
              <a:rPr lang="es-ES" altLang="es-ES" sz="2000" dirty="0">
                <a:latin typeface="+mj-lt"/>
              </a:rPr>
              <a:t>mediante el cual se busca la </a:t>
            </a:r>
            <a:r>
              <a:rPr lang="es-ES" altLang="es-ES" sz="2000" b="1" cap="small" dirty="0">
                <a:solidFill>
                  <a:schemeClr val="tx1">
                    <a:lumMod val="90000"/>
                    <a:lumOff val="10000"/>
                  </a:schemeClr>
                </a:solidFill>
                <a:latin typeface="+mj-lt"/>
              </a:rPr>
              <a:t>plena participación de la comunidad </a:t>
            </a:r>
            <a:r>
              <a:rPr lang="es-ES" altLang="es-ES" sz="2000" dirty="0">
                <a:latin typeface="+mj-lt"/>
              </a:rPr>
              <a:t>en el análisis de su propia realidad, el objetivo es promover la transformación social para el beneficio de los participantes… Es por tanto una investigación hacia el cambio que al mismo tiempo realiza acciones” (Bartolomé, 2007).</a:t>
            </a:r>
          </a:p>
          <a:p>
            <a:pPr marL="0" indent="0" algn="just" eaLnBrk="1" hangingPunct="1">
              <a:buFontTx/>
              <a:buNone/>
              <a:defRPr/>
            </a:pPr>
            <a:endParaRPr lang="es-ES" altLang="es-ES" sz="2000" dirty="0">
              <a:latin typeface="+mj-lt"/>
            </a:endParaRPr>
          </a:p>
          <a:p>
            <a:pPr marL="0" indent="0" algn="just" eaLnBrk="1" hangingPunct="1">
              <a:buFontTx/>
              <a:buNone/>
              <a:defRPr/>
            </a:pPr>
            <a:r>
              <a:rPr lang="es-ES" altLang="es-ES" sz="2000" dirty="0">
                <a:latin typeface="+mj-lt"/>
              </a:rPr>
              <a:t>Investigación acción participativa como impulsora de la ciudadanía democrática y el cambio social. </a:t>
            </a:r>
            <a:r>
              <a:rPr lang="es-ES" altLang="es-ES" sz="2000" dirty="0">
                <a:latin typeface="+mj-lt"/>
                <a:hlinkClick r:id="rId2"/>
              </a:rPr>
              <a:t>Emilio Delgado.</a:t>
            </a:r>
            <a:endParaRPr lang="es-ES" altLang="es-ES" sz="2000" dirty="0">
              <a:latin typeface="+mj-lt"/>
            </a:endParaRPr>
          </a:p>
        </p:txBody>
      </p:sp>
      <p:sp>
        <p:nvSpPr>
          <p:cNvPr id="2" name="Rounded Rectangle 1"/>
          <p:cNvSpPr/>
          <p:nvPr/>
        </p:nvSpPr>
        <p:spPr>
          <a:xfrm>
            <a:off x="571500" y="5029200"/>
            <a:ext cx="7454900" cy="119380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defRPr/>
            </a:pPr>
            <a:r>
              <a:rPr lang="es-ES" dirty="0" err="1">
                <a:solidFill>
                  <a:schemeClr val="accent5">
                    <a:lumMod val="50000"/>
                  </a:schemeClr>
                </a:solidFill>
                <a:latin typeface="+mj-lt"/>
                <a:cs typeface="Calibri" pitchFamily="34" charset="0"/>
              </a:rPr>
              <a:t>I+D</a:t>
            </a:r>
            <a:r>
              <a:rPr lang="es-ES" dirty="0">
                <a:solidFill>
                  <a:schemeClr val="accent5">
                    <a:lumMod val="50000"/>
                  </a:schemeClr>
                </a:solidFill>
                <a:latin typeface="+mj-lt"/>
                <a:cs typeface="Calibri" pitchFamily="34" charset="0"/>
              </a:rPr>
              <a:t>. </a:t>
            </a:r>
            <a:r>
              <a:rPr lang="es-ES" dirty="0" err="1">
                <a:solidFill>
                  <a:schemeClr val="accent5">
                    <a:lumMod val="50000"/>
                  </a:schemeClr>
                </a:solidFill>
                <a:latin typeface="+mj-lt"/>
                <a:cs typeface="Calibri" pitchFamily="34" charset="0"/>
              </a:rPr>
              <a:t>Cohesion</a:t>
            </a:r>
            <a:r>
              <a:rPr lang="es-ES" dirty="0">
                <a:solidFill>
                  <a:schemeClr val="accent5">
                    <a:lumMod val="50000"/>
                  </a:schemeClr>
                </a:solidFill>
                <a:latin typeface="+mj-lt"/>
                <a:cs typeface="Calibri" pitchFamily="34" charset="0"/>
              </a:rPr>
              <a:t> Social, Cultura y Participación: Una </a:t>
            </a:r>
            <a:r>
              <a:rPr lang="es-ES" cap="small" dirty="0" err="1">
                <a:solidFill>
                  <a:schemeClr val="accent5">
                    <a:lumMod val="50000"/>
                  </a:schemeClr>
                </a:solidFill>
                <a:latin typeface="+mj-lt"/>
                <a:cs typeface="Calibri" pitchFamily="34" charset="0"/>
              </a:rPr>
              <a:t>IAP</a:t>
            </a:r>
            <a:r>
              <a:rPr lang="es-ES" dirty="0">
                <a:solidFill>
                  <a:schemeClr val="accent5">
                    <a:lumMod val="50000"/>
                  </a:schemeClr>
                </a:solidFill>
                <a:latin typeface="+mj-lt"/>
                <a:cs typeface="Calibri" pitchFamily="34" charset="0"/>
              </a:rPr>
              <a:t> en la ciudad de </a:t>
            </a:r>
            <a:r>
              <a:rPr lang="es-ES" dirty="0" err="1">
                <a:solidFill>
                  <a:schemeClr val="accent5">
                    <a:lumMod val="50000"/>
                  </a:schemeClr>
                </a:solidFill>
                <a:latin typeface="+mj-lt"/>
                <a:cs typeface="Calibri" pitchFamily="34" charset="0"/>
              </a:rPr>
              <a:t>l’Hospitalet</a:t>
            </a:r>
            <a:r>
              <a:rPr lang="es-ES" dirty="0">
                <a:solidFill>
                  <a:schemeClr val="accent5">
                    <a:lumMod val="50000"/>
                  </a:schemeClr>
                </a:solidFill>
                <a:latin typeface="+mj-lt"/>
                <a:cs typeface="Calibri" pitchFamily="34" charset="0"/>
              </a:rPr>
              <a:t> de Llobregat (</a:t>
            </a:r>
            <a:r>
              <a:rPr lang="es-ES" dirty="0" err="1">
                <a:solidFill>
                  <a:schemeClr val="accent5">
                    <a:lumMod val="50000"/>
                  </a:schemeClr>
                </a:solidFill>
                <a:latin typeface="+mj-lt"/>
                <a:cs typeface="Calibri" pitchFamily="34" charset="0"/>
              </a:rPr>
              <a:t>GREDI</a:t>
            </a:r>
            <a:r>
              <a:rPr lang="es-ES" dirty="0">
                <a:solidFill>
                  <a:schemeClr val="accent5">
                    <a:lumMod val="50000"/>
                  </a:schemeClr>
                </a:solidFill>
                <a:latin typeface="+mj-lt"/>
                <a:cs typeface="Calibri" pitchFamily="34" charset="0"/>
              </a:rPr>
              <a:t>).</a:t>
            </a:r>
          </a:p>
        </p:txBody>
      </p:sp>
      <p:pic>
        <p:nvPicPr>
          <p:cNvPr id="5" name="Imagen 2">
            <a:extLst>
              <a:ext uri="{FF2B5EF4-FFF2-40B4-BE49-F238E27FC236}">
                <a16:creationId xmlns:a16="http://schemas.microsoft.com/office/drawing/2014/main" id="{CC1B2E7D-831A-41E8-AE33-1ECA9B111F97}"/>
              </a:ext>
            </a:extLst>
          </p:cNvPr>
          <p:cNvPicPr>
            <a:picLocks noChangeAspect="1"/>
          </p:cNvPicPr>
          <p:nvPr/>
        </p:nvPicPr>
        <p:blipFill>
          <a:blip r:embed="rId3" cstate="print">
            <a:duotone>
              <a:prstClr val="black"/>
              <a:srgbClr val="D9C3A5">
                <a:tint val="50000"/>
                <a:satMod val="180000"/>
              </a:srgbClr>
            </a:duotone>
          </a:blip>
          <a:stretch>
            <a:fillRect/>
          </a:stretch>
        </p:blipFill>
        <p:spPr>
          <a:xfrm>
            <a:off x="8063880" y="5592461"/>
            <a:ext cx="1080120" cy="446304"/>
          </a:xfrm>
          <a:prstGeom prst="rect">
            <a:avLst/>
          </a:prstGeom>
        </p:spPr>
      </p:pic>
    </p:spTree>
    <p:extLst>
      <p:ext uri="{BB962C8B-B14F-4D97-AF65-F5344CB8AC3E}">
        <p14:creationId xmlns:p14="http://schemas.microsoft.com/office/powerpoint/2010/main" val="27386361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Título"/>
          <p:cNvSpPr>
            <a:spLocks noGrp="1"/>
          </p:cNvSpPr>
          <p:nvPr>
            <p:ph type="title"/>
          </p:nvPr>
        </p:nvSpPr>
        <p:spPr>
          <a:xfrm>
            <a:off x="123272" y="167463"/>
            <a:ext cx="8686800" cy="1143000"/>
          </a:xfrm>
        </p:spPr>
        <p:txBody>
          <a:bodyPr/>
          <a:lstStyle/>
          <a:p>
            <a:pPr eaLnBrk="1" hangingPunct="1"/>
            <a:r>
              <a:rPr lang="es-ES" altLang="es-ES" sz="4400" cap="small" dirty="0"/>
              <a:t>Investigación Acción Participativa</a:t>
            </a:r>
          </a:p>
        </p:txBody>
      </p:sp>
      <p:sp>
        <p:nvSpPr>
          <p:cNvPr id="3" name="2 Marcador de contenido"/>
          <p:cNvSpPr>
            <a:spLocks noGrp="1"/>
          </p:cNvSpPr>
          <p:nvPr>
            <p:ph idx="1"/>
          </p:nvPr>
        </p:nvSpPr>
        <p:spPr>
          <a:xfrm>
            <a:off x="509366" y="2034326"/>
            <a:ext cx="7715250" cy="4525962"/>
          </a:xfrm>
        </p:spPr>
        <p:txBody>
          <a:bodyPr>
            <a:normAutofit/>
          </a:bodyPr>
          <a:lstStyle/>
          <a:p>
            <a:pPr marL="0" indent="0" algn="just" eaLnBrk="1" hangingPunct="1">
              <a:buFontTx/>
              <a:buNone/>
              <a:defRPr/>
            </a:pPr>
            <a:r>
              <a:rPr lang="es-ES" altLang="es-ES" sz="2000" dirty="0">
                <a:latin typeface="+mj-lt"/>
              </a:rPr>
              <a:t>Espiral</a:t>
            </a:r>
          </a:p>
        </p:txBody>
      </p:sp>
      <p:sp>
        <p:nvSpPr>
          <p:cNvPr id="2" name="Rounded Rectangle 1"/>
          <p:cNvSpPr/>
          <p:nvPr/>
        </p:nvSpPr>
        <p:spPr>
          <a:xfrm>
            <a:off x="571500" y="5032375"/>
            <a:ext cx="7454900" cy="119380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defRPr/>
            </a:pPr>
            <a:r>
              <a:rPr lang="es-ES" sz="1400" dirty="0">
                <a:solidFill>
                  <a:schemeClr val="accent5">
                    <a:lumMod val="50000"/>
                  </a:schemeClr>
                </a:solidFill>
                <a:latin typeface="+mj-lt"/>
                <a:cs typeface="Calibri" pitchFamily="34" charset="0"/>
              </a:rPr>
              <a:t>Cano-Hila, A. B., </a:t>
            </a:r>
            <a:r>
              <a:rPr lang="es-ES" sz="1400" dirty="0" err="1">
                <a:solidFill>
                  <a:schemeClr val="accent5">
                    <a:lumMod val="50000"/>
                  </a:schemeClr>
                </a:solidFill>
                <a:latin typeface="+mj-lt"/>
                <a:cs typeface="Calibri" pitchFamily="34" charset="0"/>
              </a:rPr>
              <a:t>Sabariego</a:t>
            </a:r>
            <a:r>
              <a:rPr lang="es-ES" sz="1400" dirty="0">
                <a:solidFill>
                  <a:schemeClr val="accent5">
                    <a:lumMod val="50000"/>
                  </a:schemeClr>
                </a:solidFill>
                <a:latin typeface="+mj-lt"/>
                <a:cs typeface="Calibri" pitchFamily="34" charset="0"/>
              </a:rPr>
              <a:t> Puig, M., &amp; </a:t>
            </a:r>
            <a:r>
              <a:rPr lang="es-ES" sz="1400" dirty="0" err="1">
                <a:solidFill>
                  <a:schemeClr val="accent5">
                    <a:lumMod val="50000"/>
                  </a:schemeClr>
                </a:solidFill>
                <a:latin typeface="+mj-lt"/>
                <a:cs typeface="Calibri" pitchFamily="34" charset="0"/>
              </a:rPr>
              <a:t>Folgueiras</a:t>
            </a:r>
            <a:r>
              <a:rPr lang="es-ES" sz="1400" dirty="0">
                <a:solidFill>
                  <a:schemeClr val="accent5">
                    <a:lumMod val="50000"/>
                  </a:schemeClr>
                </a:solidFill>
                <a:latin typeface="+mj-lt"/>
                <a:cs typeface="Calibri" pitchFamily="34" charset="0"/>
              </a:rPr>
              <a:t> </a:t>
            </a:r>
            <a:r>
              <a:rPr lang="es-ES" sz="1400" dirty="0" err="1">
                <a:solidFill>
                  <a:schemeClr val="accent5">
                    <a:lumMod val="50000"/>
                  </a:schemeClr>
                </a:solidFill>
                <a:latin typeface="+mj-lt"/>
                <a:cs typeface="Calibri" pitchFamily="34" charset="0"/>
              </a:rPr>
              <a:t>Bertomeu</a:t>
            </a:r>
            <a:r>
              <a:rPr lang="es-ES" sz="1400" dirty="0">
                <a:solidFill>
                  <a:schemeClr val="accent5">
                    <a:lumMod val="50000"/>
                  </a:schemeClr>
                </a:solidFill>
                <a:latin typeface="+mj-lt"/>
                <a:cs typeface="Calibri" pitchFamily="34" charset="0"/>
              </a:rPr>
              <a:t>, P. (2019). La participación comunitaria de los jóvenes en contextos urbanos vulnerables: Aportaciones desde un diagnostico colaborativo en el área metropolitana de Barcelona (España). OBETS. Revista de Ciencias Sociales, 2019,  14(2); 313-342</a:t>
            </a:r>
            <a:r>
              <a:rPr lang="es-ES" dirty="0">
                <a:solidFill>
                  <a:schemeClr val="accent5">
                    <a:lumMod val="50000"/>
                  </a:schemeClr>
                </a:solidFill>
                <a:latin typeface="+mj-lt"/>
                <a:cs typeface="Calibri" pitchFamily="34" charset="0"/>
              </a:rPr>
              <a:t>.</a:t>
            </a:r>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9163" y="2500313"/>
            <a:ext cx="3600450" cy="219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6 Conector recto de flecha"/>
          <p:cNvCxnSpPr/>
          <p:nvPr/>
        </p:nvCxnSpPr>
        <p:spPr>
          <a:xfrm flipV="1">
            <a:off x="2357438" y="3595688"/>
            <a:ext cx="2643187" cy="714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7 CuadroTexto"/>
          <p:cNvSpPr txBox="1">
            <a:spLocks noChangeArrowheads="1"/>
          </p:cNvSpPr>
          <p:nvPr/>
        </p:nvSpPr>
        <p:spPr bwMode="auto">
          <a:xfrm>
            <a:off x="5072063" y="3095625"/>
            <a:ext cx="2954337"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s-ES" sz="1600" dirty="0">
                <a:latin typeface="+mj-lt"/>
              </a:rPr>
              <a:t>Identificación necesidad. A partir de ese momento se pone en marcha el proceso presentados en las dos transparencias anteriores</a:t>
            </a:r>
            <a:endParaRPr lang="es-ES" sz="1600" dirty="0">
              <a:latin typeface="+mj-lt"/>
              <a:cs typeface="Calibri" pitchFamily="34" charset="0"/>
            </a:endParaRPr>
          </a:p>
        </p:txBody>
      </p:sp>
      <p:pic>
        <p:nvPicPr>
          <p:cNvPr id="8" name="Imagen 2">
            <a:extLst>
              <a:ext uri="{FF2B5EF4-FFF2-40B4-BE49-F238E27FC236}">
                <a16:creationId xmlns:a16="http://schemas.microsoft.com/office/drawing/2014/main" id="{CC1B2E7D-831A-41E8-AE33-1ECA9B111F97}"/>
              </a:ext>
            </a:extLst>
          </p:cNvPr>
          <p:cNvPicPr>
            <a:picLocks noChangeAspect="1"/>
          </p:cNvPicPr>
          <p:nvPr/>
        </p:nvPicPr>
        <p:blipFill>
          <a:blip r:embed="rId3" cstate="print">
            <a:duotone>
              <a:prstClr val="black"/>
              <a:srgbClr val="D9C3A5">
                <a:tint val="50000"/>
                <a:satMod val="180000"/>
              </a:srgbClr>
            </a:duotone>
          </a:blip>
          <a:stretch>
            <a:fillRect/>
          </a:stretch>
        </p:blipFill>
        <p:spPr>
          <a:xfrm>
            <a:off x="8063880" y="5592461"/>
            <a:ext cx="1080120" cy="446304"/>
          </a:xfrm>
          <a:prstGeom prst="rect">
            <a:avLst/>
          </a:prstGeom>
        </p:spPr>
      </p:pic>
    </p:spTree>
    <p:extLst>
      <p:ext uri="{BB962C8B-B14F-4D97-AF65-F5344CB8AC3E}">
        <p14:creationId xmlns:p14="http://schemas.microsoft.com/office/powerpoint/2010/main" val="30331203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9" name="Rectangle 9"/>
          <p:cNvSpPr>
            <a:spLocks noChangeArrowheads="1"/>
          </p:cNvSpPr>
          <p:nvPr/>
        </p:nvSpPr>
        <p:spPr bwMode="auto">
          <a:xfrm>
            <a:off x="714376" y="1247775"/>
            <a:ext cx="7315200" cy="5181600"/>
          </a:xfrm>
          <a:prstGeom prst="rect">
            <a:avLst/>
          </a:prstGeom>
          <a:noFill/>
          <a:ln w="9525">
            <a:noFill/>
            <a:miter lim="800000"/>
            <a:headEnd/>
            <a:tailEnd/>
          </a:ln>
          <a:effectLst/>
        </p:spPr>
        <p:txBody>
          <a:bodyPr anchor="ctr"/>
          <a:lstStyle/>
          <a:p>
            <a:pPr algn="just">
              <a:lnSpc>
                <a:spcPct val="110000"/>
              </a:lnSpc>
              <a:defRPr/>
            </a:pPr>
            <a:r>
              <a:rPr lang="es-ES" sz="2400" dirty="0">
                <a:latin typeface="+mj-lt"/>
                <a:cs typeface="Calibri" pitchFamily="34" charset="0"/>
              </a:rPr>
              <a:t>Una </a:t>
            </a:r>
            <a:r>
              <a:rPr lang="es-ES" sz="2400" cap="small" dirty="0">
                <a:latin typeface="+mj-lt"/>
                <a:cs typeface="Calibri" pitchFamily="34" charset="0"/>
                <a:hlinkClick r:id="rId2"/>
              </a:rPr>
              <a:t>comunidad de aprendizaje </a:t>
            </a:r>
            <a:r>
              <a:rPr lang="es-ES" sz="2400" dirty="0">
                <a:latin typeface="+mj-lt"/>
                <a:cs typeface="Calibri" pitchFamily="34" charset="0"/>
              </a:rPr>
              <a:t>es un proyecto de transformación social y cultural de un centro educativo y de su entorno para conseguir una sociedad de la información para todas las personas, basada en el aprendizaje dialógico, mediante una </a:t>
            </a:r>
            <a:r>
              <a:rPr lang="es-ES" sz="2400" b="1" cap="small" dirty="0">
                <a:solidFill>
                  <a:schemeClr val="accent1">
                    <a:lumMod val="50000"/>
                  </a:schemeClr>
                </a:solidFill>
                <a:latin typeface="+mj-lt"/>
                <a:cs typeface="Calibri" pitchFamily="34" charset="0"/>
              </a:rPr>
              <a:t>educación participativa de la comunidad, que se concreta en todos sus espacios, incluida el aula </a:t>
            </a:r>
            <a:r>
              <a:rPr lang="es-ES" sz="2400" dirty="0">
                <a:latin typeface="+mj-lt"/>
                <a:cs typeface="Calibri" pitchFamily="34" charset="0"/>
              </a:rPr>
              <a:t>(</a:t>
            </a:r>
            <a:r>
              <a:rPr lang="es-ES" sz="2400" dirty="0" err="1">
                <a:latin typeface="+mj-lt"/>
                <a:cs typeface="Calibri" pitchFamily="34" charset="0"/>
              </a:rPr>
              <a:t>Elboj</a:t>
            </a:r>
            <a:r>
              <a:rPr lang="es-ES" sz="2400" dirty="0">
                <a:latin typeface="+mj-lt"/>
                <a:cs typeface="Calibri" pitchFamily="34" charset="0"/>
              </a:rPr>
              <a:t>, </a:t>
            </a:r>
            <a:r>
              <a:rPr lang="es-ES" sz="2400" dirty="0" err="1">
                <a:latin typeface="+mj-lt"/>
                <a:cs typeface="Calibri" pitchFamily="34" charset="0"/>
              </a:rPr>
              <a:t>Puigdellívol</a:t>
            </a:r>
            <a:r>
              <a:rPr lang="es-ES" sz="2400" dirty="0">
                <a:latin typeface="+mj-lt"/>
                <a:cs typeface="Calibri" pitchFamily="34" charset="0"/>
              </a:rPr>
              <a:t> y Valls, 2002).</a:t>
            </a:r>
          </a:p>
        </p:txBody>
      </p:sp>
      <p:sp>
        <p:nvSpPr>
          <p:cNvPr id="4" name="1 Título"/>
          <p:cNvSpPr txBox="1">
            <a:spLocks/>
          </p:cNvSpPr>
          <p:nvPr/>
        </p:nvSpPr>
        <p:spPr>
          <a:xfrm>
            <a:off x="421481" y="338138"/>
            <a:ext cx="8229600" cy="1143000"/>
          </a:xfrm>
          <a:prstGeom prst="rect">
            <a:avLst/>
          </a:prstGeom>
        </p:spPr>
        <p:txBody>
          <a:bodyPr/>
          <a:lstStyle/>
          <a:p>
            <a:pPr>
              <a:spcBef>
                <a:spcPct val="0"/>
              </a:spcBef>
              <a:defRPr/>
            </a:pPr>
            <a:r>
              <a:rPr lang="es-ES" altLang="es-ES" sz="4400" cap="small" spc="-100" dirty="0">
                <a:solidFill>
                  <a:schemeClr val="tx2">
                    <a:lumMod val="50000"/>
                  </a:schemeClr>
                </a:solidFill>
                <a:latin typeface="+mj-lt"/>
                <a:ea typeface="+mj-ea"/>
                <a:cs typeface="+mj-cs"/>
              </a:rPr>
              <a:t>Comunidades de Aprendizaje</a:t>
            </a:r>
          </a:p>
        </p:txBody>
      </p:sp>
    </p:spTree>
    <p:extLst>
      <p:ext uri="{BB962C8B-B14F-4D97-AF65-F5344CB8AC3E}">
        <p14:creationId xmlns:p14="http://schemas.microsoft.com/office/powerpoint/2010/main" val="340893744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129"/>
                                        </p:tgtEl>
                                        <p:attrNameLst>
                                          <p:attrName>style.visibility</p:attrName>
                                        </p:attrNameLst>
                                      </p:cBhvr>
                                      <p:to>
                                        <p:strVal val="visible"/>
                                      </p:to>
                                    </p:set>
                                    <p:animEffect transition="in" filter="dissolve">
                                      <p:cBhvr>
                                        <p:cTn id="7" dur="500"/>
                                        <p:tgtEl>
                                          <p:spTgt spid="51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350229" y="158093"/>
            <a:ext cx="8152638" cy="616789"/>
          </a:xfrm>
          <a:prstGeom prst="rect">
            <a:avLst/>
          </a:prstGeom>
        </p:spPr>
        <p:txBody>
          <a:bodyPr vert="horz" lIns="91440" tIns="45720" rIns="91440" bIns="45720" rtlCol="0" anchor="b">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s-ES" sz="4400" i="0" u="none" strike="noStrike" kern="1200" cap="small" spc="-100" normalizeH="0" baseline="0" noProof="0" dirty="0">
                <a:ln>
                  <a:noFill/>
                </a:ln>
                <a:solidFill>
                  <a:schemeClr val="tx2"/>
                </a:solidFill>
                <a:effectLst/>
                <a:uLnTx/>
                <a:uFillTx/>
                <a:latin typeface="+mj-lt"/>
                <a:ea typeface="+mj-ea"/>
                <a:cs typeface="+mj-cs"/>
              </a:rPr>
              <a:t>Bibliografía</a:t>
            </a:r>
          </a:p>
        </p:txBody>
      </p:sp>
      <p:sp>
        <p:nvSpPr>
          <p:cNvPr id="7" name="Marcador de contenido 2"/>
          <p:cNvSpPr txBox="1">
            <a:spLocks/>
          </p:cNvSpPr>
          <p:nvPr/>
        </p:nvSpPr>
        <p:spPr>
          <a:xfrm>
            <a:off x="356362" y="622482"/>
            <a:ext cx="7875181" cy="5230612"/>
          </a:xfrm>
          <a:prstGeom prst="rect">
            <a:avLst/>
          </a:prstGeom>
        </p:spPr>
        <p:txBody>
          <a:bodyPr vert="horz" lIns="91440" tIns="45720" rIns="91440" bIns="45720" rtlCol="0">
            <a:noAutofit/>
          </a:bodyPr>
          <a:lstStyle/>
          <a:p>
            <a:pPr algn="just">
              <a:spcBef>
                <a:spcPts val="600"/>
              </a:spcBef>
            </a:pPr>
            <a:r>
              <a:rPr lang="en-US" sz="1400" dirty="0" err="1">
                <a:latin typeface="+mj-lt"/>
              </a:rPr>
              <a:t>Buskist</a:t>
            </a:r>
            <a:r>
              <a:rPr lang="en-US" sz="1400" dirty="0">
                <a:latin typeface="+mj-lt"/>
              </a:rPr>
              <a:t>, W. &amp; </a:t>
            </a:r>
            <a:r>
              <a:rPr lang="en-US" sz="1400" dirty="0" err="1">
                <a:latin typeface="+mj-lt"/>
              </a:rPr>
              <a:t>Groccia</a:t>
            </a:r>
            <a:r>
              <a:rPr lang="en-US" sz="1400" dirty="0">
                <a:latin typeface="+mj-lt"/>
              </a:rPr>
              <a:t>, J. E. (2011). Need for evidence‐based teaching. </a:t>
            </a:r>
            <a:r>
              <a:rPr lang="en-US" sz="1400" i="1" dirty="0">
                <a:latin typeface="+mj-lt"/>
              </a:rPr>
              <a:t>New Directions for Teaching and Learning</a:t>
            </a:r>
            <a:r>
              <a:rPr lang="en-US" sz="1400" dirty="0">
                <a:latin typeface="+mj-lt"/>
              </a:rPr>
              <a:t>, </a:t>
            </a:r>
            <a:r>
              <a:rPr lang="en-US" sz="1400" i="1" dirty="0">
                <a:latin typeface="+mj-lt"/>
              </a:rPr>
              <a:t>128,</a:t>
            </a:r>
            <a:r>
              <a:rPr lang="en-US" sz="1400" dirty="0">
                <a:latin typeface="+mj-lt"/>
              </a:rPr>
              <a:t> 5-11.</a:t>
            </a:r>
            <a:endParaRPr lang="es-ES" sz="1400" dirty="0">
              <a:latin typeface="+mj-lt"/>
            </a:endParaRPr>
          </a:p>
          <a:p>
            <a:pPr algn="just">
              <a:spcBef>
                <a:spcPts val="600"/>
              </a:spcBef>
            </a:pPr>
            <a:r>
              <a:rPr lang="en-US" sz="1400" dirty="0">
                <a:latin typeface="+mj-lt"/>
              </a:rPr>
              <a:t>Campo, L. (2014). </a:t>
            </a:r>
            <a:r>
              <a:rPr lang="en-US" sz="1400" dirty="0" err="1">
                <a:latin typeface="+mj-lt"/>
              </a:rPr>
              <a:t>Aprendizaje</a:t>
            </a:r>
            <a:r>
              <a:rPr lang="en-US" sz="1400" dirty="0">
                <a:latin typeface="+mj-lt"/>
              </a:rPr>
              <a:t> </a:t>
            </a:r>
            <a:r>
              <a:rPr lang="en-US" sz="1400" dirty="0" err="1">
                <a:latin typeface="+mj-lt"/>
              </a:rPr>
              <a:t>servicio</a:t>
            </a:r>
            <a:r>
              <a:rPr lang="en-US" sz="1400" dirty="0">
                <a:latin typeface="+mj-lt"/>
              </a:rPr>
              <a:t> y </a:t>
            </a:r>
            <a:r>
              <a:rPr lang="en-US" sz="1400" dirty="0" err="1">
                <a:latin typeface="+mj-lt"/>
              </a:rPr>
              <a:t>educación</a:t>
            </a:r>
            <a:r>
              <a:rPr lang="en-US" sz="1400" dirty="0">
                <a:latin typeface="+mj-lt"/>
              </a:rPr>
              <a:t> superior. </a:t>
            </a:r>
            <a:r>
              <a:rPr lang="es-MX" sz="1400" dirty="0">
                <a:latin typeface="+mj-lt"/>
              </a:rPr>
              <a:t>Una rúbrica para evaluar la calidad de proyectos. Tesis doctoral. </a:t>
            </a:r>
            <a:r>
              <a:rPr lang="es-MX" sz="1400" dirty="0" err="1">
                <a:latin typeface="+mj-lt"/>
              </a:rPr>
              <a:t>Universitat</a:t>
            </a:r>
            <a:r>
              <a:rPr lang="es-MX" sz="1400" dirty="0">
                <a:latin typeface="+mj-lt"/>
              </a:rPr>
              <a:t> de Barcelona. </a:t>
            </a:r>
            <a:r>
              <a:rPr lang="es-MX" sz="1400" dirty="0" err="1">
                <a:latin typeface="+mj-lt"/>
              </a:rPr>
              <a:t>Retrieved</a:t>
            </a:r>
            <a:r>
              <a:rPr lang="es-MX" sz="1400" dirty="0">
                <a:latin typeface="+mj-lt"/>
              </a:rPr>
              <a:t> </a:t>
            </a:r>
            <a:r>
              <a:rPr lang="es-MX" sz="1400" dirty="0" err="1">
                <a:latin typeface="+mj-lt"/>
              </a:rPr>
              <a:t>from</a:t>
            </a:r>
            <a:r>
              <a:rPr lang="es-MX" sz="1400" dirty="0">
                <a:latin typeface="+mj-lt"/>
              </a:rPr>
              <a:t> </a:t>
            </a:r>
            <a:r>
              <a:rPr lang="es-MX" sz="1400" dirty="0">
                <a:latin typeface="+mj-lt"/>
                <a:hlinkClick r:id="rId2"/>
              </a:rPr>
              <a:t>http://www.tesisenred.net/bitstream/handle/10803/277560/01.LCC_TESIS.pdf?sequence=1</a:t>
            </a:r>
            <a:endParaRPr lang="es-MX" sz="1400" dirty="0">
              <a:latin typeface="+mj-lt"/>
            </a:endParaRPr>
          </a:p>
          <a:p>
            <a:pPr algn="just">
              <a:spcBef>
                <a:spcPts val="600"/>
              </a:spcBef>
            </a:pPr>
            <a:r>
              <a:rPr lang="es-ES" sz="1400" dirty="0">
                <a:latin typeface="+mj-lt"/>
              </a:rPr>
              <a:t>Cano-Hila, A. B., </a:t>
            </a:r>
            <a:r>
              <a:rPr lang="es-ES" sz="1400" dirty="0" err="1">
                <a:latin typeface="+mj-lt"/>
              </a:rPr>
              <a:t>Sabariego</a:t>
            </a:r>
            <a:r>
              <a:rPr lang="es-ES" sz="1400" dirty="0">
                <a:latin typeface="+mj-lt"/>
              </a:rPr>
              <a:t> Puig, M., &amp; </a:t>
            </a:r>
            <a:r>
              <a:rPr lang="es-ES" sz="1400" dirty="0" err="1">
                <a:latin typeface="+mj-lt"/>
              </a:rPr>
              <a:t>Folgueiras</a:t>
            </a:r>
            <a:r>
              <a:rPr lang="es-ES" sz="1400" dirty="0">
                <a:latin typeface="+mj-lt"/>
              </a:rPr>
              <a:t> </a:t>
            </a:r>
            <a:r>
              <a:rPr lang="es-ES" sz="1400" dirty="0" err="1">
                <a:latin typeface="+mj-lt"/>
              </a:rPr>
              <a:t>Bertomeu</a:t>
            </a:r>
            <a:r>
              <a:rPr lang="es-ES" sz="1400" dirty="0">
                <a:latin typeface="+mj-lt"/>
              </a:rPr>
              <a:t>, P. (2019). La participación comunitaria de los jóvenes en contextos urbanos vulnerables: Aportaciones desde un diagnostico colaborativo en el área metropolitana de Barcelona (España). OBETS. Revista de Ciencias Sociales, 2019, 14(2) p. 313-342.</a:t>
            </a:r>
          </a:p>
          <a:p>
            <a:pPr algn="just">
              <a:spcBef>
                <a:spcPts val="600"/>
              </a:spcBef>
            </a:pPr>
            <a:r>
              <a:rPr lang="es-MX" sz="1400" dirty="0" err="1">
                <a:latin typeface="+mj-lt"/>
              </a:rPr>
              <a:t>Chesbrough</a:t>
            </a:r>
            <a:r>
              <a:rPr lang="es-MX" sz="1400" dirty="0">
                <a:latin typeface="+mj-lt"/>
              </a:rPr>
              <a:t>, R. D. (2011). </a:t>
            </a:r>
            <a:r>
              <a:rPr lang="en-US" sz="1400" dirty="0">
                <a:latin typeface="+mj-lt"/>
              </a:rPr>
              <a:t>College Students and Service: A mixed Methods Exploration of Motivations, Choices, and Learning Outcomes. </a:t>
            </a:r>
            <a:r>
              <a:rPr lang="en-US" sz="1400" i="1" dirty="0">
                <a:latin typeface="+mj-lt"/>
              </a:rPr>
              <a:t>Journal of College Student development, 52</a:t>
            </a:r>
            <a:r>
              <a:rPr lang="en-US" sz="1400" dirty="0">
                <a:latin typeface="+mj-lt"/>
              </a:rPr>
              <a:t>(6), 687-705.</a:t>
            </a:r>
            <a:endParaRPr lang="es-ES" sz="1400" dirty="0">
              <a:latin typeface="+mj-lt"/>
            </a:endParaRPr>
          </a:p>
          <a:p>
            <a:pPr algn="just">
              <a:spcBef>
                <a:spcPts val="600"/>
              </a:spcBef>
            </a:pPr>
            <a:r>
              <a:rPr lang="en-US" sz="1400" dirty="0" err="1">
                <a:latin typeface="+mj-lt"/>
              </a:rPr>
              <a:t>Cruce</a:t>
            </a:r>
            <a:r>
              <a:rPr lang="en-US" sz="1400" dirty="0">
                <a:latin typeface="+mj-lt"/>
              </a:rPr>
              <a:t>, T. M., &amp; Moore, J. V. (2012). Community Service During the First Year of College: What is the Role of Past Behavior? </a:t>
            </a:r>
            <a:r>
              <a:rPr lang="en-US" sz="1400" i="1" dirty="0">
                <a:latin typeface="+mj-lt"/>
              </a:rPr>
              <a:t>Journal of College Student Development, 53</a:t>
            </a:r>
            <a:r>
              <a:rPr lang="en-US" sz="1400" dirty="0">
                <a:latin typeface="+mj-lt"/>
              </a:rPr>
              <a:t>(3), 399-417.</a:t>
            </a:r>
            <a:endParaRPr lang="es-ES" sz="1400" dirty="0">
              <a:latin typeface="+mj-lt"/>
            </a:endParaRPr>
          </a:p>
          <a:p>
            <a:pPr algn="just">
              <a:spcBef>
                <a:spcPts val="600"/>
              </a:spcBef>
            </a:pPr>
            <a:r>
              <a:rPr lang="en-US" sz="1400" dirty="0" err="1">
                <a:latin typeface="+mj-lt"/>
              </a:rPr>
              <a:t>D'Arlach</a:t>
            </a:r>
            <a:r>
              <a:rPr lang="en-US" sz="1400" dirty="0">
                <a:latin typeface="+mj-lt"/>
              </a:rPr>
              <a:t>, L., Sánchez, B. &amp; </a:t>
            </a:r>
            <a:r>
              <a:rPr lang="en-US" sz="1400" dirty="0" err="1">
                <a:latin typeface="+mj-lt"/>
              </a:rPr>
              <a:t>Feuer</a:t>
            </a:r>
            <a:r>
              <a:rPr lang="en-US" sz="1400" dirty="0">
                <a:latin typeface="+mj-lt"/>
              </a:rPr>
              <a:t>, R. (2009). Voices from the community: A case for reciprocity in service-learning. </a:t>
            </a:r>
            <a:r>
              <a:rPr lang="en-US" sz="1400" i="1" dirty="0">
                <a:latin typeface="+mj-lt"/>
              </a:rPr>
              <a:t>Michigan Journal of Community Service Learning</a:t>
            </a:r>
            <a:r>
              <a:rPr lang="en-US" sz="1400" dirty="0">
                <a:latin typeface="+mj-lt"/>
              </a:rPr>
              <a:t>, </a:t>
            </a:r>
            <a:r>
              <a:rPr lang="en-US" sz="1400" i="1" dirty="0">
                <a:latin typeface="+mj-lt"/>
              </a:rPr>
              <a:t>16</a:t>
            </a:r>
            <a:r>
              <a:rPr lang="en-US" sz="1400" dirty="0">
                <a:latin typeface="+mj-lt"/>
              </a:rPr>
              <a:t>(1), 5-16.</a:t>
            </a:r>
            <a:endParaRPr lang="es-ES" sz="1400" dirty="0">
              <a:latin typeface="+mj-lt"/>
            </a:endParaRPr>
          </a:p>
          <a:p>
            <a:pPr algn="just">
              <a:spcBef>
                <a:spcPts val="600"/>
              </a:spcBef>
            </a:pPr>
            <a:r>
              <a:rPr lang="es-ES" sz="1400" dirty="0" err="1">
                <a:latin typeface="+mj-lt"/>
              </a:rPr>
              <a:t>Folgueiras</a:t>
            </a:r>
            <a:r>
              <a:rPr lang="es-ES" sz="1400" dirty="0">
                <a:latin typeface="+mj-lt"/>
              </a:rPr>
              <a:t>, P., </a:t>
            </a:r>
            <a:r>
              <a:rPr lang="es-ES" sz="1400" dirty="0" err="1">
                <a:latin typeface="+mj-lt"/>
              </a:rPr>
              <a:t>Aramburuzabala</a:t>
            </a:r>
            <a:r>
              <a:rPr lang="es-ES" sz="1400" dirty="0">
                <a:latin typeface="+mj-lt"/>
              </a:rPr>
              <a:t>, P., </a:t>
            </a:r>
            <a:r>
              <a:rPr lang="es-ES" sz="1400" dirty="0" err="1">
                <a:latin typeface="+mj-lt"/>
              </a:rPr>
              <a:t>Opazo</a:t>
            </a:r>
            <a:r>
              <a:rPr lang="es-ES" sz="1400" dirty="0">
                <a:latin typeface="+mj-lt"/>
              </a:rPr>
              <a:t>, H., </a:t>
            </a:r>
            <a:r>
              <a:rPr lang="es-ES" sz="1400" dirty="0" err="1">
                <a:latin typeface="+mj-lt"/>
              </a:rPr>
              <a:t>Mugarra</a:t>
            </a:r>
            <a:r>
              <a:rPr lang="es-ES" sz="1400" dirty="0">
                <a:latin typeface="+mj-lt"/>
              </a:rPr>
              <a:t>, A., &amp; Ruiz, A. (2018). </a:t>
            </a:r>
            <a:r>
              <a:rPr lang="en-US" sz="1400" dirty="0">
                <a:latin typeface="+mj-lt"/>
              </a:rPr>
              <a:t>Service-learning: A survey of experiences in Spain. </a:t>
            </a:r>
            <a:r>
              <a:rPr lang="en-US" sz="1400" i="1" dirty="0">
                <a:latin typeface="+mj-lt"/>
              </a:rPr>
              <a:t>Education, Citizenship and Social Justice</a:t>
            </a:r>
            <a:r>
              <a:rPr lang="en-US" sz="1400" dirty="0">
                <a:latin typeface="+mj-lt"/>
              </a:rPr>
              <a:t>, 1746197918803857</a:t>
            </a:r>
            <a:endParaRPr lang="es-ES" sz="1400" dirty="0">
              <a:latin typeface="+mj-lt"/>
            </a:endParaRPr>
          </a:p>
          <a:p>
            <a:pPr algn="just">
              <a:spcBef>
                <a:spcPts val="600"/>
              </a:spcBef>
            </a:pPr>
            <a:r>
              <a:rPr lang="es-ES" sz="1400" dirty="0" err="1">
                <a:latin typeface="+mj-lt"/>
              </a:rPr>
              <a:t>Folgueiras</a:t>
            </a:r>
            <a:r>
              <a:rPr lang="es-ES" sz="1400" dirty="0">
                <a:latin typeface="+mj-lt"/>
              </a:rPr>
              <a:t>, P., </a:t>
            </a:r>
            <a:r>
              <a:rPr lang="es-ES" sz="1400" dirty="0" err="1">
                <a:latin typeface="+mj-lt"/>
              </a:rPr>
              <a:t>Geruzaga</a:t>
            </a:r>
            <a:r>
              <a:rPr lang="es-ES" sz="1400" dirty="0">
                <a:latin typeface="+mj-lt"/>
              </a:rPr>
              <a:t>, M. y </a:t>
            </a:r>
            <a:r>
              <a:rPr lang="es-ES" sz="1400" dirty="0" err="1">
                <a:latin typeface="+mj-lt"/>
              </a:rPr>
              <a:t>Aramburuzabala</a:t>
            </a:r>
            <a:r>
              <a:rPr lang="es-ES" sz="1400" dirty="0">
                <a:latin typeface="+mj-lt"/>
              </a:rPr>
              <a:t> (2019). Los procesos participativos en el Aprendizaje y Servicio. </a:t>
            </a:r>
            <a:r>
              <a:rPr lang="es-ES" sz="1400" i="1" dirty="0">
                <a:latin typeface="+mj-lt"/>
              </a:rPr>
              <a:t> Revista Bordón.</a:t>
            </a:r>
            <a:endParaRPr lang="es-ES" sz="1400" dirty="0">
              <a:latin typeface="+mj-lt"/>
            </a:endParaRPr>
          </a:p>
          <a:p>
            <a:pPr algn="just">
              <a:spcBef>
                <a:spcPts val="600"/>
              </a:spcBef>
            </a:pPr>
            <a:r>
              <a:rPr lang="en-US" sz="1400" dirty="0">
                <a:latin typeface="+mj-lt"/>
              </a:rPr>
              <a:t>Forster, D. J., Archer, J., &amp; Tajin, R. T. (2015). Volunteering within initial teacher education: Factors that boost and block participation.</a:t>
            </a:r>
            <a:r>
              <a:rPr lang="en-US" sz="1400" i="1" dirty="0">
                <a:latin typeface="+mj-lt"/>
              </a:rPr>
              <a:t> Australian Journal of Teacher Education, 40</a:t>
            </a:r>
            <a:r>
              <a:rPr lang="en-US" sz="1400" dirty="0">
                <a:latin typeface="+mj-lt"/>
              </a:rPr>
              <a:t>(11), 169-184. Retrieved from http://</a:t>
            </a:r>
            <a:r>
              <a:rPr lang="en-US" sz="1400" dirty="0" err="1">
                <a:latin typeface="+mj-lt"/>
              </a:rPr>
              <a:t>dx.doi.org</a:t>
            </a:r>
            <a:r>
              <a:rPr lang="en-US" sz="1400" dirty="0">
                <a:latin typeface="+mj-lt"/>
              </a:rPr>
              <a:t>/10.14221/</a:t>
            </a:r>
            <a:r>
              <a:rPr lang="en-US" sz="1400" dirty="0" err="1">
                <a:latin typeface="+mj-lt"/>
              </a:rPr>
              <a:t>ajte.2015v40n11.10</a:t>
            </a:r>
            <a:endParaRPr lang="es-ES" sz="1400" dirty="0">
              <a:latin typeface="+mj-lt"/>
            </a:endParaRPr>
          </a:p>
          <a:p>
            <a:pPr algn="just">
              <a:spcBef>
                <a:spcPts val="600"/>
              </a:spcBef>
            </a:pPr>
            <a:r>
              <a:rPr lang="en-US" sz="1400" dirty="0" err="1">
                <a:latin typeface="+mj-lt"/>
              </a:rPr>
              <a:t>Mackaway</a:t>
            </a:r>
            <a:r>
              <a:rPr lang="en-US" sz="1400" dirty="0">
                <a:latin typeface="+mj-lt"/>
              </a:rPr>
              <a:t>, J. A., Winchester-</a:t>
            </a:r>
            <a:r>
              <a:rPr lang="en-US" sz="1400" dirty="0" err="1">
                <a:latin typeface="+mj-lt"/>
              </a:rPr>
              <a:t>Seeto</a:t>
            </a:r>
            <a:r>
              <a:rPr lang="en-US" sz="1400" dirty="0">
                <a:latin typeface="+mj-lt"/>
              </a:rPr>
              <a:t>, T., Coulson, D., &amp; Harvey, M. (2011). Practical and pedagogical aspects of learning through participation: The </a:t>
            </a:r>
            <a:r>
              <a:rPr lang="en-US" sz="1400" dirty="0" err="1">
                <a:latin typeface="+mj-lt"/>
              </a:rPr>
              <a:t>LTP</a:t>
            </a:r>
            <a:r>
              <a:rPr lang="en-US" sz="1400" dirty="0">
                <a:latin typeface="+mj-lt"/>
              </a:rPr>
              <a:t> assessment design framework. Journal of University Teaching and Learning Practice, 8(3), 18. Retrieved from </a:t>
            </a:r>
            <a:r>
              <a:rPr lang="en-US" sz="1400" u="sng" dirty="0">
                <a:latin typeface="+mj-lt"/>
                <a:hlinkClick r:id="rId3"/>
              </a:rPr>
              <a:t>http://</a:t>
            </a:r>
            <a:r>
              <a:rPr lang="en-US" sz="1400" u="sng" dirty="0" err="1">
                <a:latin typeface="+mj-lt"/>
                <a:hlinkClick r:id="rId3"/>
              </a:rPr>
              <a:t>search.proquest.com.sire.ub.edu</a:t>
            </a:r>
            <a:r>
              <a:rPr lang="en-US" sz="1400" u="sng" dirty="0">
                <a:latin typeface="+mj-lt"/>
                <a:hlinkClick r:id="rId3"/>
              </a:rPr>
              <a:t>/</a:t>
            </a:r>
            <a:r>
              <a:rPr lang="en-US" sz="1400" u="sng" dirty="0" err="1">
                <a:latin typeface="+mj-lt"/>
                <a:hlinkClick r:id="rId3"/>
              </a:rPr>
              <a:t>docview</a:t>
            </a:r>
            <a:r>
              <a:rPr lang="en-US" sz="1400" u="sng" dirty="0">
                <a:latin typeface="+mj-lt"/>
                <a:hlinkClick r:id="rId3"/>
              </a:rPr>
              <a:t>/</a:t>
            </a:r>
            <a:r>
              <a:rPr lang="en-US" sz="1400" u="sng" dirty="0" err="1">
                <a:latin typeface="+mj-lt"/>
                <a:hlinkClick r:id="rId3"/>
              </a:rPr>
              <a:t>1011395947?accountid</a:t>
            </a:r>
            <a:r>
              <a:rPr lang="en-US" sz="1400" u="sng" dirty="0">
                <a:latin typeface="+mj-lt"/>
                <a:hlinkClick r:id="rId3"/>
              </a:rPr>
              <a:t>=15293</a:t>
            </a:r>
            <a:endParaRPr lang="es-ES" sz="1400" dirty="0">
              <a:latin typeface="+mj-lt"/>
            </a:endParaRPr>
          </a:p>
          <a:p>
            <a:pPr marL="114300" lvl="0" algn="just">
              <a:spcBef>
                <a:spcPct val="20000"/>
              </a:spcBef>
              <a:buClr>
                <a:schemeClr val="accent1"/>
              </a:buClr>
              <a:defRPr/>
            </a:pPr>
            <a:endParaRPr lang="es-CL" sz="900" dirty="0"/>
          </a:p>
          <a:p>
            <a:pPr marL="114300" marR="0" lvl="0" indent="0" algn="just" defTabSz="914400" rtl="0" eaLnBrk="1" fontAlgn="base" latinLnBrk="0" hangingPunct="1">
              <a:lnSpc>
                <a:spcPct val="100000"/>
              </a:lnSpc>
              <a:spcBef>
                <a:spcPct val="20000"/>
              </a:spcBef>
              <a:spcAft>
                <a:spcPts val="0"/>
              </a:spcAft>
              <a:buClr>
                <a:schemeClr val="accent1"/>
              </a:buClr>
              <a:buSzTx/>
              <a:buFont typeface="Arial" pitchFamily="34" charset="0"/>
              <a:buNone/>
              <a:tabLst/>
              <a:defRPr/>
            </a:pPr>
            <a:endParaRPr kumimoji="0" lang="es-CL" sz="900" b="0" i="0" u="none" strike="noStrike" kern="1200" cap="none" spc="0" normalizeH="0" baseline="0" noProof="0" dirty="0">
              <a:ln>
                <a:noFill/>
              </a:ln>
              <a:solidFill>
                <a:schemeClr val="tx1"/>
              </a:solidFill>
              <a:effectLst/>
              <a:uLnTx/>
              <a:uFillTx/>
              <a:latin typeface="+mj-lt"/>
            </a:endParaRPr>
          </a:p>
        </p:txBody>
      </p:sp>
      <p:pic>
        <p:nvPicPr>
          <p:cNvPr id="6" name="Imagen 2">
            <a:extLst>
              <a:ext uri="{FF2B5EF4-FFF2-40B4-BE49-F238E27FC236}">
                <a16:creationId xmlns:a16="http://schemas.microsoft.com/office/drawing/2014/main" id="{CC1B2E7D-831A-41E8-AE33-1ECA9B111F97}"/>
              </a:ext>
            </a:extLst>
          </p:cNvPr>
          <p:cNvPicPr>
            <a:picLocks noChangeAspect="1"/>
          </p:cNvPicPr>
          <p:nvPr/>
        </p:nvPicPr>
        <p:blipFill>
          <a:blip r:embed="rId4" cstate="print">
            <a:duotone>
              <a:prstClr val="black"/>
              <a:srgbClr val="D9C3A5">
                <a:tint val="50000"/>
                <a:satMod val="180000"/>
              </a:srgbClr>
            </a:duotone>
          </a:blip>
          <a:stretch>
            <a:fillRect/>
          </a:stretch>
        </p:blipFill>
        <p:spPr>
          <a:xfrm>
            <a:off x="8063880" y="5592461"/>
            <a:ext cx="1080120" cy="446304"/>
          </a:xfrm>
          <a:prstGeom prst="rect">
            <a:avLst/>
          </a:prstGeom>
        </p:spPr>
      </p:pic>
    </p:spTree>
    <p:extLst>
      <p:ext uri="{BB962C8B-B14F-4D97-AF65-F5344CB8AC3E}">
        <p14:creationId xmlns:p14="http://schemas.microsoft.com/office/powerpoint/2010/main" val="18487278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378804" y="158093"/>
            <a:ext cx="8152638" cy="616789"/>
          </a:xfrm>
          <a:prstGeom prst="rect">
            <a:avLst/>
          </a:prstGeom>
        </p:spPr>
        <p:txBody>
          <a:bodyPr vert="horz" lIns="91440" tIns="45720" rIns="91440" bIns="45720" rtlCol="0" anchor="b">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s-ES" sz="4400" i="0" u="none" strike="noStrike" kern="1200" cap="small" spc="-100" normalizeH="0" baseline="0" noProof="0" dirty="0">
                <a:ln>
                  <a:noFill/>
                </a:ln>
                <a:solidFill>
                  <a:schemeClr val="tx2"/>
                </a:solidFill>
                <a:effectLst/>
                <a:uLnTx/>
                <a:uFillTx/>
                <a:latin typeface="+mj-lt"/>
                <a:ea typeface="+mj-ea"/>
                <a:cs typeface="+mj-cs"/>
              </a:rPr>
              <a:t>Bibliografía</a:t>
            </a:r>
          </a:p>
        </p:txBody>
      </p:sp>
      <p:sp>
        <p:nvSpPr>
          <p:cNvPr id="7" name="Marcador de contenido 2"/>
          <p:cNvSpPr txBox="1">
            <a:spLocks/>
          </p:cNvSpPr>
          <p:nvPr/>
        </p:nvSpPr>
        <p:spPr>
          <a:xfrm>
            <a:off x="356362" y="955857"/>
            <a:ext cx="7875181" cy="5230612"/>
          </a:xfrm>
          <a:prstGeom prst="rect">
            <a:avLst/>
          </a:prstGeom>
        </p:spPr>
        <p:txBody>
          <a:bodyPr vert="horz" lIns="91440" tIns="45720" rIns="91440" bIns="45720" rtlCol="0">
            <a:noAutofit/>
          </a:bodyPr>
          <a:lstStyle/>
          <a:p>
            <a:pPr>
              <a:spcBef>
                <a:spcPts val="600"/>
              </a:spcBef>
            </a:pPr>
            <a:r>
              <a:rPr lang="es-ES" sz="1400" dirty="0">
                <a:latin typeface="Cambria" panose="02040503050406030204" pitchFamily="18" charset="0"/>
                <a:ea typeface="Cambria" panose="02040503050406030204" pitchFamily="18" charset="0"/>
              </a:rPr>
              <a:t>Martínez-</a:t>
            </a:r>
            <a:r>
              <a:rPr lang="es-ES" sz="1400" dirty="0" err="1">
                <a:latin typeface="Cambria" panose="02040503050406030204" pitchFamily="18" charset="0"/>
                <a:ea typeface="Cambria" panose="02040503050406030204" pitchFamily="18" charset="0"/>
              </a:rPr>
              <a:t>Vivot</a:t>
            </a:r>
            <a:r>
              <a:rPr lang="es-ES" sz="1400" dirty="0">
                <a:latin typeface="Cambria" panose="02040503050406030204" pitchFamily="18" charset="0"/>
                <a:ea typeface="Cambria" panose="02040503050406030204" pitchFamily="18" charset="0"/>
              </a:rPr>
              <a:t>, M. &amp; </a:t>
            </a:r>
            <a:r>
              <a:rPr lang="es-ES" sz="1400" dirty="0" err="1">
                <a:latin typeface="Cambria" panose="02040503050406030204" pitchFamily="18" charset="0"/>
                <a:ea typeface="Cambria" panose="02040503050406030204" pitchFamily="18" charset="0"/>
              </a:rPr>
              <a:t>Folgueiras</a:t>
            </a:r>
            <a:r>
              <a:rPr lang="es-ES" sz="1400" dirty="0">
                <a:latin typeface="Cambria" panose="02040503050406030204" pitchFamily="18" charset="0"/>
                <a:ea typeface="Cambria" panose="02040503050406030204" pitchFamily="18" charset="0"/>
              </a:rPr>
              <a:t>, P. (2015). Evaluación participativa, aprendizaje-servicio y Universidad. </a:t>
            </a:r>
            <a:r>
              <a:rPr lang="es-ES" sz="1400" i="1" dirty="0">
                <a:latin typeface="Cambria" panose="02040503050406030204" pitchFamily="18" charset="0"/>
                <a:ea typeface="Cambria" panose="02040503050406030204" pitchFamily="18" charset="0"/>
              </a:rPr>
              <a:t>Profesorado: Revista de </a:t>
            </a:r>
            <a:r>
              <a:rPr lang="es-ES" sz="1400" i="1" dirty="0" err="1">
                <a:latin typeface="Cambria" panose="02040503050406030204" pitchFamily="18" charset="0"/>
                <a:ea typeface="Cambria" panose="02040503050406030204" pitchFamily="18" charset="0"/>
              </a:rPr>
              <a:t>Curriculum</a:t>
            </a:r>
            <a:r>
              <a:rPr lang="es-ES" sz="1400" i="1" dirty="0">
                <a:latin typeface="Cambria" panose="02040503050406030204" pitchFamily="18" charset="0"/>
                <a:ea typeface="Cambria" panose="02040503050406030204" pitchFamily="18" charset="0"/>
              </a:rPr>
              <a:t> y Formación del Profesorado</a:t>
            </a:r>
            <a:r>
              <a:rPr lang="es-ES" sz="1400" dirty="0">
                <a:latin typeface="Cambria" panose="02040503050406030204" pitchFamily="18" charset="0"/>
                <a:ea typeface="Cambria" panose="02040503050406030204" pitchFamily="18" charset="0"/>
              </a:rPr>
              <a:t>, </a:t>
            </a:r>
            <a:r>
              <a:rPr lang="es-ES" sz="1400" i="1" dirty="0">
                <a:latin typeface="Cambria" panose="02040503050406030204" pitchFamily="18" charset="0"/>
                <a:ea typeface="Cambria" panose="02040503050406030204" pitchFamily="18" charset="0"/>
              </a:rPr>
              <a:t>19</a:t>
            </a:r>
            <a:r>
              <a:rPr lang="es-ES" sz="1400" dirty="0">
                <a:latin typeface="Cambria" panose="02040503050406030204" pitchFamily="18" charset="0"/>
                <a:ea typeface="Cambria" panose="02040503050406030204" pitchFamily="18" charset="0"/>
              </a:rPr>
              <a:t>(1), 129-143. </a:t>
            </a:r>
          </a:p>
          <a:p>
            <a:pPr>
              <a:spcBef>
                <a:spcPts val="600"/>
              </a:spcBef>
            </a:pPr>
            <a:r>
              <a:rPr lang="es-ES" sz="1400" dirty="0">
                <a:latin typeface="Cambria" panose="02040503050406030204" pitchFamily="18" charset="0"/>
                <a:ea typeface="Cambria" panose="02040503050406030204" pitchFamily="18" charset="0"/>
              </a:rPr>
              <a:t>Murillo, </a:t>
            </a:r>
            <a:r>
              <a:rPr lang="es-ES" sz="1400" dirty="0" err="1">
                <a:latin typeface="Cambria" panose="02040503050406030204" pitchFamily="18" charset="0"/>
                <a:ea typeface="Cambria" panose="02040503050406030204" pitchFamily="18" charset="0"/>
              </a:rPr>
              <a:t>F.J</a:t>
            </a:r>
            <a:r>
              <a:rPr lang="es-ES" sz="1400" dirty="0">
                <a:latin typeface="Cambria" panose="02040503050406030204" pitchFamily="18" charset="0"/>
                <a:ea typeface="Cambria" panose="02040503050406030204" pitchFamily="18" charset="0"/>
              </a:rPr>
              <a:t>. y </a:t>
            </a:r>
            <a:r>
              <a:rPr lang="es-ES" sz="1400" dirty="0" err="1">
                <a:latin typeface="Cambria" panose="02040503050406030204" pitchFamily="18" charset="0"/>
                <a:ea typeface="Cambria" panose="02040503050406030204" pitchFamily="18" charset="0"/>
              </a:rPr>
              <a:t>Krichesky</a:t>
            </a:r>
            <a:r>
              <a:rPr lang="es-ES" sz="1400" dirty="0">
                <a:latin typeface="Cambria" panose="02040503050406030204" pitchFamily="18" charset="0"/>
                <a:ea typeface="Cambria" panose="02040503050406030204" pitchFamily="18" charset="0"/>
              </a:rPr>
              <a:t>, G. J. (2015). Mejora de la escuela: Medio siglo de lecciones aprendidas. </a:t>
            </a:r>
            <a:r>
              <a:rPr lang="es-ES" sz="1400" dirty="0" err="1">
                <a:latin typeface="Cambria" panose="02040503050406030204" pitchFamily="18" charset="0"/>
                <a:ea typeface="Cambria" panose="02040503050406030204" pitchFamily="18" charset="0"/>
              </a:rPr>
              <a:t>REICE</a:t>
            </a:r>
            <a:r>
              <a:rPr lang="es-ES" sz="1400" dirty="0">
                <a:latin typeface="Cambria" panose="02040503050406030204" pitchFamily="18" charset="0"/>
                <a:ea typeface="Cambria" panose="02040503050406030204" pitchFamily="18" charset="0"/>
              </a:rPr>
              <a:t>. </a:t>
            </a:r>
            <a:r>
              <a:rPr lang="es-ES" sz="1400" i="1" dirty="0">
                <a:latin typeface="Cambria" panose="02040503050406030204" pitchFamily="18" charset="0"/>
                <a:ea typeface="Cambria" panose="02040503050406030204" pitchFamily="18" charset="0"/>
              </a:rPr>
              <a:t>Revista Iberoamericana sobre Calidad, Eficacia y Cambio en Educación, 13(1), </a:t>
            </a:r>
            <a:r>
              <a:rPr lang="es-ES" sz="1400" dirty="0">
                <a:latin typeface="Cambria" panose="02040503050406030204" pitchFamily="18" charset="0"/>
                <a:ea typeface="Cambria" panose="02040503050406030204" pitchFamily="18" charset="0"/>
              </a:rPr>
              <a:t>69-102. </a:t>
            </a:r>
          </a:p>
          <a:p>
            <a:pPr>
              <a:spcBef>
                <a:spcPts val="600"/>
              </a:spcBef>
            </a:pPr>
            <a:r>
              <a:rPr lang="es-ES" sz="1400" dirty="0">
                <a:latin typeface="Cambria" panose="02040503050406030204" pitchFamily="18" charset="0"/>
                <a:ea typeface="Cambria" panose="02040503050406030204" pitchFamily="18" charset="0"/>
              </a:rPr>
              <a:t>Parrilla, A., Muñoz, M. A. y Sierra, S. (2013). Proyectos educativos con vocación comunitaria. </a:t>
            </a:r>
            <a:r>
              <a:rPr lang="en-US" sz="1400" dirty="0" err="1">
                <a:latin typeface="Cambria" panose="02040503050406030204" pitchFamily="18" charset="0"/>
                <a:ea typeface="Cambria" panose="02040503050406030204" pitchFamily="18" charset="0"/>
              </a:rPr>
              <a:t>Revista</a:t>
            </a:r>
            <a:r>
              <a:rPr lang="en-US" sz="1400" dirty="0">
                <a:latin typeface="Cambria" panose="02040503050406030204" pitchFamily="18" charset="0"/>
                <a:ea typeface="Cambria" panose="02040503050406030204" pitchFamily="18" charset="0"/>
              </a:rPr>
              <a:t> de Investigación </a:t>
            </a:r>
            <a:r>
              <a:rPr lang="en-US" sz="1400" dirty="0" err="1">
                <a:latin typeface="Cambria" panose="02040503050406030204" pitchFamily="18" charset="0"/>
                <a:ea typeface="Cambria" panose="02040503050406030204" pitchFamily="18" charset="0"/>
              </a:rPr>
              <a:t>en</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Educación</a:t>
            </a:r>
            <a:r>
              <a:rPr lang="en-US" sz="1400" dirty="0">
                <a:latin typeface="Cambria" panose="02040503050406030204" pitchFamily="18" charset="0"/>
                <a:ea typeface="Cambria" panose="02040503050406030204" pitchFamily="18" charset="0"/>
              </a:rPr>
              <a:t>, 3(11), 15-31</a:t>
            </a:r>
            <a:endParaRPr lang="es-ES" sz="1400" dirty="0">
              <a:latin typeface="Cambria" panose="02040503050406030204" pitchFamily="18" charset="0"/>
              <a:ea typeface="Cambria" panose="02040503050406030204" pitchFamily="18" charset="0"/>
            </a:endParaRPr>
          </a:p>
          <a:p>
            <a:pPr>
              <a:spcBef>
                <a:spcPts val="600"/>
              </a:spcBef>
            </a:pPr>
            <a:r>
              <a:rPr lang="en-US" sz="1400" dirty="0">
                <a:latin typeface="Cambria" panose="02040503050406030204" pitchFamily="18" charset="0"/>
                <a:ea typeface="Cambria" panose="02040503050406030204" pitchFamily="18" charset="0"/>
              </a:rPr>
              <a:t>Reynolds P. J. (2005). How service-learning experiences benefit physical therapist students' professional development: A grounded theory study. </a:t>
            </a:r>
            <a:r>
              <a:rPr lang="en-US" sz="1400" i="1" dirty="0">
                <a:latin typeface="Cambria" panose="02040503050406030204" pitchFamily="18" charset="0"/>
                <a:ea typeface="Cambria" panose="02040503050406030204" pitchFamily="18" charset="0"/>
              </a:rPr>
              <a:t>Journal of Physical Therapy Education </a:t>
            </a:r>
            <a:endParaRPr lang="es-ES" sz="1400" dirty="0">
              <a:latin typeface="Cambria" panose="02040503050406030204" pitchFamily="18" charset="0"/>
              <a:ea typeface="Cambria" panose="02040503050406030204" pitchFamily="18" charset="0"/>
            </a:endParaRPr>
          </a:p>
          <a:p>
            <a:pPr>
              <a:spcBef>
                <a:spcPts val="600"/>
              </a:spcBef>
            </a:pPr>
            <a:r>
              <a:rPr lang="es-ES" sz="1400" dirty="0">
                <a:latin typeface="Cambria" panose="02040503050406030204" pitchFamily="18" charset="0"/>
                <a:ea typeface="Cambria" panose="02040503050406030204" pitchFamily="18" charset="0"/>
              </a:rPr>
              <a:t>Romanos, E. (2016). “No es una crisis, es que ya no te quiero". Humor y protesta en el movimiento </a:t>
            </a:r>
            <a:r>
              <a:rPr lang="es-ES" sz="1400" dirty="0" err="1">
                <a:latin typeface="Cambria" panose="02040503050406030204" pitchFamily="18" charset="0"/>
                <a:ea typeface="Cambria" panose="02040503050406030204" pitchFamily="18" charset="0"/>
              </a:rPr>
              <a:t>15M</a:t>
            </a:r>
            <a:r>
              <a:rPr lang="es-ES" sz="1400" dirty="0">
                <a:latin typeface="Cambria" panose="02040503050406030204" pitchFamily="18" charset="0"/>
                <a:ea typeface="Cambria" panose="02040503050406030204" pitchFamily="18" charset="0"/>
              </a:rPr>
              <a:t>. </a:t>
            </a:r>
            <a:r>
              <a:rPr lang="es-ES" sz="1400" i="1" dirty="0">
                <a:latin typeface="Cambria" panose="02040503050406030204" pitchFamily="18" charset="0"/>
                <a:ea typeface="Cambria" panose="02040503050406030204" pitchFamily="18" charset="0"/>
              </a:rPr>
              <a:t>Revista Internacional de Sociología, 74(3), </a:t>
            </a:r>
            <a:r>
              <a:rPr lang="es-ES" sz="1400" dirty="0">
                <a:latin typeface="Cambria" panose="02040503050406030204" pitchFamily="18" charset="0"/>
                <a:ea typeface="Cambria" panose="02040503050406030204" pitchFamily="18" charset="0"/>
              </a:rPr>
              <a:t>039.</a:t>
            </a:r>
          </a:p>
          <a:p>
            <a:pPr>
              <a:spcBef>
                <a:spcPts val="600"/>
              </a:spcBef>
            </a:pPr>
            <a:r>
              <a:rPr lang="en-US" sz="1400" dirty="0">
                <a:latin typeface="Cambria" panose="02040503050406030204" pitchFamily="18" charset="0"/>
                <a:ea typeface="Cambria" panose="02040503050406030204" pitchFamily="18" charset="0"/>
              </a:rPr>
              <a:t>Sherman, A. &amp; McDonald, L. (2009). Service-Learning experiences in University Science Degree Courses, </a:t>
            </a:r>
            <a:r>
              <a:rPr lang="en-US" sz="1400" i="1" dirty="0">
                <a:latin typeface="Cambria" panose="02040503050406030204" pitchFamily="18" charset="0"/>
                <a:ea typeface="Cambria" panose="02040503050406030204" pitchFamily="18" charset="0"/>
              </a:rPr>
              <a:t>Innovative Higher Education</a:t>
            </a:r>
            <a:r>
              <a:rPr lang="en-US" sz="1400" dirty="0">
                <a:latin typeface="Cambria" panose="02040503050406030204" pitchFamily="18" charset="0"/>
                <a:ea typeface="Cambria" panose="02040503050406030204" pitchFamily="18" charset="0"/>
              </a:rPr>
              <a:t>, </a:t>
            </a:r>
            <a:r>
              <a:rPr lang="en-US" sz="1400" i="1" dirty="0">
                <a:latin typeface="Cambria" panose="02040503050406030204" pitchFamily="18" charset="0"/>
                <a:ea typeface="Cambria" panose="02040503050406030204" pitchFamily="18" charset="0"/>
              </a:rPr>
              <a:t>34(</a:t>
            </a:r>
            <a:r>
              <a:rPr lang="en-US" sz="1400" dirty="0">
                <a:latin typeface="Cambria" panose="02040503050406030204" pitchFamily="18" charset="0"/>
                <a:ea typeface="Cambria" panose="02040503050406030204" pitchFamily="18" charset="0"/>
              </a:rPr>
              <a:t>4), 235-244.</a:t>
            </a:r>
            <a:endParaRPr lang="es-ES" sz="1400" dirty="0">
              <a:latin typeface="Cambria" panose="02040503050406030204" pitchFamily="18" charset="0"/>
              <a:ea typeface="Cambria" panose="02040503050406030204" pitchFamily="18" charset="0"/>
            </a:endParaRPr>
          </a:p>
          <a:p>
            <a:pPr>
              <a:spcBef>
                <a:spcPts val="600"/>
              </a:spcBef>
            </a:pPr>
            <a:r>
              <a:rPr lang="es-ES" sz="1400" dirty="0">
                <a:latin typeface="Cambria" panose="02040503050406030204" pitchFamily="18" charset="0"/>
                <a:ea typeface="Cambria" panose="02040503050406030204" pitchFamily="18" charset="0"/>
              </a:rPr>
              <a:t>Torres, R. M. (2001). Participación ciudadana y educación. Una mirada amplia y 20 experiencias en América Latina. Documento encargado por la Unidad de Desarrollo Social y Educación (</a:t>
            </a:r>
            <a:r>
              <a:rPr lang="es-ES" sz="1400" dirty="0" err="1">
                <a:latin typeface="Cambria" panose="02040503050406030204" pitchFamily="18" charset="0"/>
                <a:ea typeface="Cambria" panose="02040503050406030204" pitchFamily="18" charset="0"/>
              </a:rPr>
              <a:t>UDSE</a:t>
            </a:r>
            <a:r>
              <a:rPr lang="es-ES" sz="1400" dirty="0">
                <a:latin typeface="Cambria" panose="02040503050406030204" pitchFamily="18" charset="0"/>
                <a:ea typeface="Cambria" panose="02040503050406030204" pitchFamily="18" charset="0"/>
              </a:rPr>
              <a:t>) de la OEA para su presentación en la Segunda Reunión de Ministros de Educación del Consejo Interamericano para el Desarrollo Integral. Recuperado de:</a:t>
            </a:r>
            <a:r>
              <a:rPr lang="es-ES" sz="1400" u="sng" dirty="0">
                <a:latin typeface="Cambria" panose="02040503050406030204" pitchFamily="18" charset="0"/>
                <a:ea typeface="Cambria" panose="02040503050406030204" pitchFamily="18" charset="0"/>
                <a:hlinkClick r:id="rId2"/>
              </a:rPr>
              <a:t> http://</a:t>
            </a:r>
            <a:r>
              <a:rPr lang="es-ES" sz="1400" u="sng" dirty="0" err="1">
                <a:latin typeface="Cambria" panose="02040503050406030204" pitchFamily="18" charset="0"/>
                <a:ea typeface="Cambria" panose="02040503050406030204" pitchFamily="18" charset="0"/>
                <a:hlinkClick r:id="rId2"/>
              </a:rPr>
              <a:t>www.unesco.org</a:t>
            </a:r>
            <a:r>
              <a:rPr lang="es-ES" sz="1400" u="sng" dirty="0">
                <a:latin typeface="Cambria" panose="02040503050406030204" pitchFamily="18" charset="0"/>
                <a:ea typeface="Cambria" panose="02040503050406030204" pitchFamily="18" charset="0"/>
                <a:hlinkClick r:id="rId2"/>
              </a:rPr>
              <a:t>/</a:t>
            </a:r>
            <a:r>
              <a:rPr lang="es-ES" sz="1400" u="sng" dirty="0" err="1">
                <a:latin typeface="Cambria" panose="02040503050406030204" pitchFamily="18" charset="0"/>
                <a:ea typeface="Cambria" panose="02040503050406030204" pitchFamily="18" charset="0"/>
                <a:hlinkClick r:id="rId2"/>
              </a:rPr>
              <a:t>education</a:t>
            </a:r>
            <a:r>
              <a:rPr lang="es-ES" sz="1400" u="sng" dirty="0">
                <a:latin typeface="Cambria" panose="02040503050406030204" pitchFamily="18" charset="0"/>
                <a:ea typeface="Cambria" panose="02040503050406030204" pitchFamily="18" charset="0"/>
                <a:hlinkClick r:id="rId2"/>
              </a:rPr>
              <a:t>/</a:t>
            </a:r>
            <a:r>
              <a:rPr lang="es-ES" sz="1400" u="sng" dirty="0" err="1">
                <a:latin typeface="Cambria" panose="02040503050406030204" pitchFamily="18" charset="0"/>
                <a:ea typeface="Cambria" panose="02040503050406030204" pitchFamily="18" charset="0"/>
                <a:hlinkClick r:id="rId2"/>
              </a:rPr>
              <a:t>efa</a:t>
            </a:r>
            <a:r>
              <a:rPr lang="es-ES" sz="1400" u="sng" dirty="0">
                <a:latin typeface="Cambria" panose="02040503050406030204" pitchFamily="18" charset="0"/>
                <a:ea typeface="Cambria" panose="02040503050406030204" pitchFamily="18" charset="0"/>
                <a:hlinkClick r:id="rId2"/>
              </a:rPr>
              <a:t>/</a:t>
            </a:r>
            <a:r>
              <a:rPr lang="es-ES" sz="1400" u="sng" dirty="0" err="1">
                <a:latin typeface="Cambria" panose="02040503050406030204" pitchFamily="18" charset="0"/>
                <a:ea typeface="Cambria" panose="02040503050406030204" pitchFamily="18" charset="0"/>
                <a:hlinkClick r:id="rId2"/>
              </a:rPr>
              <a:t>partnership</a:t>
            </a:r>
            <a:r>
              <a:rPr lang="es-ES" sz="1400" u="sng" dirty="0">
                <a:latin typeface="Cambria" panose="02040503050406030204" pitchFamily="18" charset="0"/>
                <a:ea typeface="Cambria" panose="02040503050406030204" pitchFamily="18" charset="0"/>
                <a:hlinkClick r:id="rId2"/>
              </a:rPr>
              <a:t>/</a:t>
            </a:r>
            <a:r>
              <a:rPr lang="es-ES" sz="1400" u="sng" dirty="0" err="1">
                <a:latin typeface="Cambria" panose="02040503050406030204" pitchFamily="18" charset="0"/>
                <a:ea typeface="Cambria" panose="02040503050406030204" pitchFamily="18" charset="0"/>
                <a:hlinkClick r:id="rId2"/>
              </a:rPr>
              <a:t>oea_document.pdf</a:t>
            </a:r>
            <a:endParaRPr lang="es-ES" sz="1400" dirty="0">
              <a:latin typeface="Cambria" panose="02040503050406030204" pitchFamily="18" charset="0"/>
              <a:ea typeface="Cambria" panose="02040503050406030204" pitchFamily="18" charset="0"/>
            </a:endParaRPr>
          </a:p>
          <a:p>
            <a:pPr fontAlgn="base">
              <a:spcBef>
                <a:spcPts val="600"/>
              </a:spcBef>
            </a:pPr>
            <a:r>
              <a:rPr lang="en-US" sz="1400" dirty="0">
                <a:latin typeface="Cambria" panose="02040503050406030204" pitchFamily="18" charset="0"/>
                <a:ea typeface="Cambria" panose="02040503050406030204" pitchFamily="18" charset="0"/>
              </a:rPr>
              <a:t>Winston, F. (2015). Reflections upon community engagement: Service-learning and its effect on political participation after college. </a:t>
            </a:r>
            <a:r>
              <a:rPr lang="en-US" sz="1400" i="1" dirty="0">
                <a:latin typeface="Cambria" panose="02040503050406030204" pitchFamily="18" charset="0"/>
                <a:ea typeface="Cambria" panose="02040503050406030204" pitchFamily="18" charset="0"/>
              </a:rPr>
              <a:t>Journal of Higher Education Outreach and Engagement</a:t>
            </a:r>
            <a:r>
              <a:rPr lang="en-US" sz="1400" dirty="0">
                <a:latin typeface="Cambria" panose="02040503050406030204" pitchFamily="18" charset="0"/>
                <a:ea typeface="Cambria" panose="02040503050406030204" pitchFamily="18" charset="0"/>
              </a:rPr>
              <a:t>, </a:t>
            </a:r>
            <a:r>
              <a:rPr lang="en-US" sz="1400" i="1" dirty="0">
                <a:latin typeface="Cambria" panose="02040503050406030204" pitchFamily="18" charset="0"/>
                <a:ea typeface="Cambria" panose="02040503050406030204" pitchFamily="18" charset="0"/>
              </a:rPr>
              <a:t>19</a:t>
            </a:r>
            <a:r>
              <a:rPr lang="en-US" sz="1400" dirty="0">
                <a:latin typeface="Cambria" panose="02040503050406030204" pitchFamily="18" charset="0"/>
                <a:ea typeface="Cambria" panose="02040503050406030204" pitchFamily="18" charset="0"/>
              </a:rPr>
              <a:t>(1), 79-104.</a:t>
            </a:r>
            <a:endParaRPr lang="es-ES" sz="1400" dirty="0">
              <a:latin typeface="Cambria" panose="02040503050406030204" pitchFamily="18" charset="0"/>
              <a:ea typeface="Cambria" panose="02040503050406030204" pitchFamily="18" charset="0"/>
            </a:endParaRPr>
          </a:p>
          <a:p>
            <a:r>
              <a:rPr lang="es-ES" sz="900" dirty="0"/>
              <a:t> </a:t>
            </a:r>
          </a:p>
          <a:p>
            <a:pPr marL="114300" lvl="0" algn="just">
              <a:spcBef>
                <a:spcPct val="20000"/>
              </a:spcBef>
              <a:buClr>
                <a:schemeClr val="accent1"/>
              </a:buClr>
              <a:defRPr/>
            </a:pPr>
            <a:endParaRPr lang="es-CL" sz="900" dirty="0"/>
          </a:p>
          <a:p>
            <a:pPr marL="114300" marR="0" lvl="0" indent="0" algn="just" defTabSz="914400" rtl="0" eaLnBrk="1" fontAlgn="base" latinLnBrk="0" hangingPunct="1">
              <a:lnSpc>
                <a:spcPct val="100000"/>
              </a:lnSpc>
              <a:spcBef>
                <a:spcPct val="20000"/>
              </a:spcBef>
              <a:spcAft>
                <a:spcPts val="0"/>
              </a:spcAft>
              <a:buClr>
                <a:schemeClr val="accent1"/>
              </a:buClr>
              <a:buSzTx/>
              <a:buFont typeface="Arial" pitchFamily="34" charset="0"/>
              <a:buNone/>
              <a:tabLst/>
              <a:defRPr/>
            </a:pPr>
            <a:endParaRPr kumimoji="0" lang="es-CL" sz="900" b="0" i="0" u="none" strike="noStrike" kern="1200" cap="none" spc="0" normalizeH="0" baseline="0" noProof="0" dirty="0">
              <a:ln>
                <a:noFill/>
              </a:ln>
              <a:solidFill>
                <a:schemeClr val="tx1"/>
              </a:solidFill>
              <a:effectLst/>
              <a:uLnTx/>
              <a:uFillTx/>
              <a:latin typeface="+mj-lt"/>
            </a:endParaRPr>
          </a:p>
        </p:txBody>
      </p:sp>
      <p:pic>
        <p:nvPicPr>
          <p:cNvPr id="6" name="Imagen 2">
            <a:extLst>
              <a:ext uri="{FF2B5EF4-FFF2-40B4-BE49-F238E27FC236}">
                <a16:creationId xmlns:a16="http://schemas.microsoft.com/office/drawing/2014/main" id="{CC1B2E7D-831A-41E8-AE33-1ECA9B111F97}"/>
              </a:ext>
            </a:extLst>
          </p:cNvPr>
          <p:cNvPicPr>
            <a:picLocks noChangeAspect="1"/>
          </p:cNvPicPr>
          <p:nvPr/>
        </p:nvPicPr>
        <p:blipFill>
          <a:blip r:embed="rId3" cstate="print">
            <a:duotone>
              <a:prstClr val="black"/>
              <a:srgbClr val="D9C3A5">
                <a:tint val="50000"/>
                <a:satMod val="180000"/>
              </a:srgbClr>
            </a:duotone>
          </a:blip>
          <a:stretch>
            <a:fillRect/>
          </a:stretch>
        </p:blipFill>
        <p:spPr>
          <a:xfrm>
            <a:off x="8063880" y="5592461"/>
            <a:ext cx="1080120" cy="446304"/>
          </a:xfrm>
          <a:prstGeom prst="rect">
            <a:avLst/>
          </a:prstGeom>
        </p:spPr>
      </p:pic>
    </p:spTree>
    <p:extLst>
      <p:ext uri="{BB962C8B-B14F-4D97-AF65-F5344CB8AC3E}">
        <p14:creationId xmlns:p14="http://schemas.microsoft.com/office/powerpoint/2010/main" val="28805338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txBox="1">
            <a:spLocks/>
          </p:cNvSpPr>
          <p:nvPr/>
        </p:nvSpPr>
        <p:spPr>
          <a:xfrm>
            <a:off x="286663" y="276523"/>
            <a:ext cx="8062674" cy="616789"/>
          </a:xfrm>
          <a:prstGeom prst="rect">
            <a:avLst/>
          </a:prstGeom>
        </p:spPr>
        <p:txBody>
          <a:bodyPr vert="horz" lIns="91440" tIns="45720" rIns="91440" bIns="45720" rtlCol="0" anchor="b">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s-ES" sz="4600" cap="small" spc="-100" dirty="0">
                <a:solidFill>
                  <a:schemeClr val="tx2"/>
                </a:solidFill>
                <a:latin typeface="+mj-lt"/>
                <a:ea typeface="+mj-ea"/>
                <a:cs typeface="+mj-cs"/>
              </a:rPr>
              <a:t>Relación escuela y comunidad</a:t>
            </a:r>
            <a:endParaRPr kumimoji="0" lang="es-ES" sz="4600" i="0" u="none" strike="noStrike" kern="1200" cap="small" spc="-100" normalizeH="0" baseline="0" noProof="0" dirty="0">
              <a:ln>
                <a:noFill/>
              </a:ln>
              <a:solidFill>
                <a:schemeClr val="tx2"/>
              </a:solidFill>
              <a:effectLst/>
              <a:uLnTx/>
              <a:uFillTx/>
              <a:latin typeface="+mj-lt"/>
              <a:ea typeface="+mj-ea"/>
              <a:cs typeface="+mj-cs"/>
            </a:endParaRPr>
          </a:p>
        </p:txBody>
      </p:sp>
      <p:sp>
        <p:nvSpPr>
          <p:cNvPr id="6" name="TextBox 5"/>
          <p:cNvSpPr txBox="1"/>
          <p:nvPr/>
        </p:nvSpPr>
        <p:spPr>
          <a:xfrm>
            <a:off x="338131" y="934256"/>
            <a:ext cx="7557302" cy="1323439"/>
          </a:xfrm>
          <a:prstGeom prst="rect">
            <a:avLst/>
          </a:prstGeom>
          <a:noFill/>
        </p:spPr>
        <p:txBody>
          <a:bodyPr wrap="square" rtlCol="0">
            <a:spAutoFit/>
          </a:bodyPr>
          <a:lstStyle/>
          <a:p>
            <a:pPr algn="just"/>
            <a:r>
              <a:rPr lang="es-ES" sz="2000" cap="small" dirty="0">
                <a:latin typeface="+mj-lt"/>
              </a:rPr>
              <a:t>Estudios sobre las relaciones entre la comunidad y la escuela: </a:t>
            </a:r>
            <a:r>
              <a:rPr lang="es-ES" sz="2000" dirty="0">
                <a:latin typeface="+mj-lt"/>
              </a:rPr>
              <a:t>(Torres, 2001; </a:t>
            </a:r>
            <a:r>
              <a:rPr lang="pt-BR" sz="2000" dirty="0">
                <a:latin typeface="+mj-lt"/>
              </a:rPr>
              <a:t>Ferrer, Muñoz, Ruiz, &amp; Ochoa, 2013;</a:t>
            </a:r>
            <a:r>
              <a:rPr lang="es-ES" sz="2000" dirty="0">
                <a:latin typeface="+mj-lt"/>
              </a:rPr>
              <a:t> Caspe, López y </a:t>
            </a:r>
            <a:r>
              <a:rPr lang="es-ES" sz="2000" dirty="0" err="1">
                <a:latin typeface="+mj-lt"/>
              </a:rPr>
              <a:t>Wolo</a:t>
            </a:r>
            <a:r>
              <a:rPr lang="es-ES" sz="2000" dirty="0">
                <a:latin typeface="+mj-lt"/>
              </a:rPr>
              <a:t> 2007; </a:t>
            </a:r>
            <a:r>
              <a:rPr lang="es-ES" sz="2000" dirty="0" err="1">
                <a:latin typeface="+mj-lt"/>
              </a:rPr>
              <a:t>Espstein</a:t>
            </a:r>
            <a:r>
              <a:rPr lang="es-ES" sz="2000" dirty="0">
                <a:latin typeface="+mj-lt"/>
              </a:rPr>
              <a:t>, 2010;  </a:t>
            </a:r>
            <a:r>
              <a:rPr lang="es-ES" sz="2000" dirty="0" err="1">
                <a:latin typeface="+mj-lt"/>
              </a:rPr>
              <a:t>Folgueiras</a:t>
            </a:r>
            <a:r>
              <a:rPr lang="es-ES" sz="2000" dirty="0">
                <a:latin typeface="+mj-lt"/>
              </a:rPr>
              <a:t>,  </a:t>
            </a:r>
            <a:r>
              <a:rPr lang="es-ES" sz="2000" dirty="0" err="1">
                <a:latin typeface="+mj-lt"/>
              </a:rPr>
              <a:t>Vilà</a:t>
            </a:r>
            <a:r>
              <a:rPr lang="es-ES" sz="2000" dirty="0">
                <a:latin typeface="+mj-lt"/>
              </a:rPr>
              <a:t> y Aneas, 2019; , </a:t>
            </a:r>
            <a:r>
              <a:rPr lang="es-ES" sz="2000" dirty="0"/>
              <a:t>Murillo y </a:t>
            </a:r>
            <a:r>
              <a:rPr lang="es-ES" sz="2000" dirty="0" err="1"/>
              <a:t>Krichesky</a:t>
            </a:r>
            <a:r>
              <a:rPr lang="es-ES" sz="2000" dirty="0"/>
              <a:t> , 2015; Parrilla, Muñoz y Sierra, 2013, etc. )</a:t>
            </a:r>
            <a:endParaRPr lang="es-ES" sz="2000" dirty="0">
              <a:latin typeface="+mj-lt"/>
            </a:endParaRPr>
          </a:p>
        </p:txBody>
      </p:sp>
      <p:sp>
        <p:nvSpPr>
          <p:cNvPr id="2" name="Rounded Rectangle 1"/>
          <p:cNvSpPr/>
          <p:nvPr/>
        </p:nvSpPr>
        <p:spPr>
          <a:xfrm>
            <a:off x="289598" y="3218222"/>
            <a:ext cx="7774281" cy="2752303"/>
          </a:xfrm>
          <a:prstGeom prst="roundRect">
            <a:avLst/>
          </a:prstGeom>
          <a:solidFill>
            <a:srgbClr val="E9D9BE"/>
          </a:solidFill>
          <a:ln>
            <a:noFill/>
          </a:ln>
        </p:spPr>
        <p:style>
          <a:lnRef idx="1">
            <a:schemeClr val="accent5"/>
          </a:lnRef>
          <a:fillRef idx="2">
            <a:schemeClr val="accent5"/>
          </a:fillRef>
          <a:effectRef idx="1">
            <a:schemeClr val="accent5"/>
          </a:effectRef>
          <a:fontRef idx="minor">
            <a:schemeClr val="dk1"/>
          </a:fontRef>
        </p:style>
        <p:txBody>
          <a:bodyPr rtlCol="0" anchor="ctr"/>
          <a:lstStyle/>
          <a:p>
            <a:pPr algn="just"/>
            <a:endParaRPr lang="es-ES" sz="1600" cap="small" dirty="0">
              <a:latin typeface="+mj-lt"/>
            </a:endParaRPr>
          </a:p>
          <a:p>
            <a:pPr algn="just"/>
            <a:endParaRPr lang="es-ES" sz="2000" cap="small" dirty="0">
              <a:latin typeface="+mj-lt"/>
            </a:endParaRPr>
          </a:p>
          <a:p>
            <a:endParaRPr lang="es-ES" sz="2000" b="1" cap="small" dirty="0">
              <a:latin typeface="+mj-lt"/>
            </a:endParaRPr>
          </a:p>
          <a:p>
            <a:r>
              <a:rPr lang="es-ES" sz="2000" b="1" cap="small" dirty="0">
                <a:latin typeface="+mj-lt"/>
              </a:rPr>
              <a:t>Fomentar la participación</a:t>
            </a:r>
          </a:p>
          <a:p>
            <a:pPr algn="just"/>
            <a:r>
              <a:rPr lang="es-ES" sz="1600" dirty="0">
                <a:latin typeface="+mj-lt"/>
              </a:rPr>
              <a:t>La </a:t>
            </a:r>
            <a:r>
              <a:rPr lang="es-ES" sz="1600" cap="small" dirty="0">
                <a:latin typeface="+mj-lt"/>
              </a:rPr>
              <a:t>participación </a:t>
            </a:r>
            <a:r>
              <a:rPr lang="es-ES" sz="1600" dirty="0">
                <a:latin typeface="+mj-lt"/>
              </a:rPr>
              <a:t>es esencial en la formación de una ciudadanía activa, reflexiva y comprometida (</a:t>
            </a:r>
            <a:r>
              <a:rPr lang="es-ES" sz="1600" dirty="0" err="1">
                <a:latin typeface="+mj-lt"/>
              </a:rPr>
              <a:t>Kahne</a:t>
            </a:r>
            <a:r>
              <a:rPr lang="es-ES" sz="1600" dirty="0">
                <a:latin typeface="+mj-lt"/>
              </a:rPr>
              <a:t> &amp; </a:t>
            </a:r>
            <a:r>
              <a:rPr lang="es-ES" sz="1600" dirty="0" err="1">
                <a:latin typeface="+mj-lt"/>
              </a:rPr>
              <a:t>Sporte</a:t>
            </a:r>
            <a:r>
              <a:rPr lang="es-ES" sz="1600" dirty="0">
                <a:latin typeface="+mj-lt"/>
              </a:rPr>
              <a:t>, 2008; </a:t>
            </a:r>
            <a:r>
              <a:rPr lang="es-ES" sz="1600" dirty="0" err="1">
                <a:latin typeface="+mj-lt"/>
              </a:rPr>
              <a:t>Folgueiras</a:t>
            </a:r>
            <a:r>
              <a:rPr lang="es-ES" sz="1600" dirty="0">
                <a:latin typeface="+mj-lt"/>
              </a:rPr>
              <a:t>, </a:t>
            </a:r>
            <a:r>
              <a:rPr lang="es-ES" sz="1600" dirty="0" err="1">
                <a:latin typeface="+mj-lt"/>
              </a:rPr>
              <a:t>Massot</a:t>
            </a:r>
            <a:r>
              <a:rPr lang="es-ES" sz="1600" dirty="0">
                <a:latin typeface="+mj-lt"/>
              </a:rPr>
              <a:t> y </a:t>
            </a:r>
            <a:r>
              <a:rPr lang="es-ES" sz="1600" dirty="0" err="1">
                <a:latin typeface="+mj-lt"/>
              </a:rPr>
              <a:t>Sabariego</a:t>
            </a:r>
            <a:r>
              <a:rPr lang="es-ES" sz="1600" dirty="0">
                <a:latin typeface="+mj-lt"/>
              </a:rPr>
              <a:t>; 2008 y García, 2017).</a:t>
            </a:r>
          </a:p>
          <a:p>
            <a:pPr algn="just"/>
            <a:r>
              <a:rPr lang="es-ES" sz="1600" dirty="0">
                <a:latin typeface="+mj-lt"/>
              </a:rPr>
              <a:t>Los </a:t>
            </a:r>
            <a:r>
              <a:rPr lang="es-ES" sz="1600" cap="small" dirty="0">
                <a:latin typeface="+mj-lt"/>
              </a:rPr>
              <a:t>Centros Educativos  </a:t>
            </a:r>
            <a:r>
              <a:rPr lang="es-ES" sz="1600" dirty="0">
                <a:latin typeface="+mj-lt"/>
              </a:rPr>
              <a:t>son un punto clave para ello (</a:t>
            </a:r>
            <a:r>
              <a:rPr lang="es-ES" sz="1600" dirty="0" err="1">
                <a:latin typeface="+mj-lt"/>
              </a:rPr>
              <a:t>Lenzi</a:t>
            </a:r>
            <a:r>
              <a:rPr lang="es-ES" sz="1600" dirty="0">
                <a:latin typeface="+mj-lt"/>
              </a:rPr>
              <a:t>, </a:t>
            </a:r>
            <a:r>
              <a:rPr lang="es-ES" sz="1600" dirty="0" err="1">
                <a:latin typeface="+mj-lt"/>
              </a:rPr>
              <a:t>Vieno</a:t>
            </a:r>
            <a:r>
              <a:rPr lang="es-ES" sz="1600" dirty="0">
                <a:latin typeface="+mj-lt"/>
              </a:rPr>
              <a:t>, </a:t>
            </a:r>
            <a:r>
              <a:rPr lang="es-ES" sz="1600" dirty="0" err="1">
                <a:latin typeface="+mj-lt"/>
              </a:rPr>
              <a:t>Sharkey</a:t>
            </a:r>
            <a:r>
              <a:rPr lang="es-ES" sz="1600" dirty="0">
                <a:latin typeface="+mj-lt"/>
              </a:rPr>
              <a:t>, </a:t>
            </a:r>
            <a:r>
              <a:rPr lang="es-ES" sz="1600" dirty="0" err="1">
                <a:latin typeface="+mj-lt"/>
              </a:rPr>
              <a:t>Mayworm</a:t>
            </a:r>
            <a:r>
              <a:rPr lang="es-ES" sz="1600" dirty="0">
                <a:latin typeface="+mj-lt"/>
              </a:rPr>
              <a:t>, </a:t>
            </a:r>
            <a:r>
              <a:rPr lang="es-ES" sz="1600" dirty="0" err="1">
                <a:latin typeface="+mj-lt"/>
              </a:rPr>
              <a:t>Scacchi</a:t>
            </a:r>
            <a:r>
              <a:rPr lang="es-ES" sz="1600" dirty="0">
                <a:latin typeface="+mj-lt"/>
              </a:rPr>
              <a:t>, Pastore &amp; </a:t>
            </a:r>
            <a:r>
              <a:rPr lang="es-ES" sz="1600" dirty="0" err="1">
                <a:latin typeface="+mj-lt"/>
              </a:rPr>
              <a:t>Santinello</a:t>
            </a:r>
            <a:r>
              <a:rPr lang="es-ES" sz="1600" dirty="0">
                <a:latin typeface="+mj-lt"/>
              </a:rPr>
              <a:t>, 2014; </a:t>
            </a:r>
            <a:r>
              <a:rPr lang="es-ES" sz="1600" dirty="0" err="1">
                <a:latin typeface="+mj-lt"/>
              </a:rPr>
              <a:t>Rossi</a:t>
            </a:r>
            <a:r>
              <a:rPr lang="es-ES" sz="1600" dirty="0">
                <a:latin typeface="+mj-lt"/>
              </a:rPr>
              <a:t>, </a:t>
            </a:r>
            <a:r>
              <a:rPr lang="es-ES" sz="1600" dirty="0" err="1">
                <a:latin typeface="+mj-lt"/>
              </a:rPr>
              <a:t>Lenzi</a:t>
            </a:r>
            <a:r>
              <a:rPr lang="es-ES" sz="1600" dirty="0">
                <a:latin typeface="+mj-lt"/>
              </a:rPr>
              <a:t>, </a:t>
            </a:r>
            <a:r>
              <a:rPr lang="es-ES" sz="1600" dirty="0" err="1">
                <a:latin typeface="+mj-lt"/>
              </a:rPr>
              <a:t>Sharkey</a:t>
            </a:r>
            <a:r>
              <a:rPr lang="es-ES" sz="1600" dirty="0">
                <a:latin typeface="+mj-lt"/>
              </a:rPr>
              <a:t>, </a:t>
            </a:r>
            <a:r>
              <a:rPr lang="es-ES" sz="1600" dirty="0" err="1">
                <a:latin typeface="+mj-lt"/>
              </a:rPr>
              <a:t>Vieno</a:t>
            </a:r>
            <a:r>
              <a:rPr lang="es-ES" sz="1600" dirty="0">
                <a:latin typeface="+mj-lt"/>
              </a:rPr>
              <a:t> &amp; </a:t>
            </a:r>
            <a:r>
              <a:rPr lang="es-ES" sz="1600" dirty="0" err="1">
                <a:latin typeface="+mj-lt"/>
              </a:rPr>
              <a:t>Santinello</a:t>
            </a:r>
            <a:r>
              <a:rPr lang="es-ES" sz="1600" dirty="0">
                <a:latin typeface="+mj-lt"/>
              </a:rPr>
              <a:t>, 2016). </a:t>
            </a:r>
          </a:p>
          <a:p>
            <a:pPr algn="just"/>
            <a:r>
              <a:rPr lang="es-ES" sz="1600" dirty="0">
                <a:latin typeface="+mj-lt"/>
              </a:rPr>
              <a:t>La </a:t>
            </a:r>
            <a:r>
              <a:rPr lang="es-ES" sz="1600" cap="small" dirty="0">
                <a:latin typeface="+mj-lt"/>
              </a:rPr>
              <a:t>“comunidad” </a:t>
            </a:r>
            <a:r>
              <a:rPr lang="es-ES" sz="1600" dirty="0">
                <a:latin typeface="+mj-lt"/>
              </a:rPr>
              <a:t>como contexto y actor privilegiado para desarrollar formas innovadoras de participación ciudadana emerge con fuerza (Muster, </a:t>
            </a:r>
            <a:r>
              <a:rPr lang="es-ES" sz="1600" dirty="0" err="1">
                <a:latin typeface="+mj-lt"/>
              </a:rPr>
              <a:t>Murie</a:t>
            </a:r>
            <a:r>
              <a:rPr lang="es-ES" sz="1600" dirty="0">
                <a:latin typeface="+mj-lt"/>
              </a:rPr>
              <a:t> y </a:t>
            </a:r>
            <a:r>
              <a:rPr lang="es-ES" sz="1600" dirty="0" err="1">
                <a:latin typeface="+mj-lt"/>
              </a:rPr>
              <a:t>Kesteloot</a:t>
            </a:r>
            <a:r>
              <a:rPr lang="es-ES" sz="1600" dirty="0">
                <a:latin typeface="+mj-lt"/>
              </a:rPr>
              <a:t>, 2006; </a:t>
            </a:r>
            <a:r>
              <a:rPr lang="es-ES" sz="1600" dirty="0" err="1">
                <a:latin typeface="+mj-lt"/>
              </a:rPr>
              <a:t>Folgueiras</a:t>
            </a:r>
            <a:r>
              <a:rPr lang="es-ES" sz="1600" dirty="0">
                <a:latin typeface="+mj-lt"/>
              </a:rPr>
              <a:t> y </a:t>
            </a:r>
            <a:r>
              <a:rPr lang="es-ES" sz="1600" dirty="0" err="1">
                <a:latin typeface="+mj-lt"/>
              </a:rPr>
              <a:t>Sabariego</a:t>
            </a:r>
            <a:r>
              <a:rPr lang="es-ES" sz="1600" dirty="0">
                <a:latin typeface="+mj-lt"/>
              </a:rPr>
              <a:t>, 2018)</a:t>
            </a:r>
            <a:r>
              <a:rPr lang="es-ES" sz="1600" dirty="0">
                <a:latin typeface="+mj-lt"/>
                <a:hlinkClick r:id="" action="ppaction://hlinkshowjump?jump=nextslide"/>
              </a:rPr>
              <a:t>. </a:t>
            </a:r>
            <a:endParaRPr lang="es-ES" sz="1600" dirty="0">
              <a:latin typeface="+mj-lt"/>
            </a:endParaRPr>
          </a:p>
          <a:p>
            <a:pPr algn="just"/>
            <a:endParaRPr lang="es-ES" cap="small" dirty="0">
              <a:latin typeface="+mj-lt"/>
            </a:endParaRPr>
          </a:p>
          <a:p>
            <a:pPr algn="just"/>
            <a:endParaRPr lang="es-ES" cap="small" dirty="0">
              <a:latin typeface="+mj-lt"/>
            </a:endParaRPr>
          </a:p>
          <a:p>
            <a:pPr algn="just"/>
            <a:endParaRPr lang="es-ES" cap="small" dirty="0">
              <a:latin typeface="+mj-lt"/>
            </a:endParaRPr>
          </a:p>
        </p:txBody>
      </p:sp>
      <p:pic>
        <p:nvPicPr>
          <p:cNvPr id="7" name="Imagen 2">
            <a:extLst>
              <a:ext uri="{FF2B5EF4-FFF2-40B4-BE49-F238E27FC236}">
                <a16:creationId xmlns:a16="http://schemas.microsoft.com/office/drawing/2014/main" id="{CC1B2E7D-831A-41E8-AE33-1ECA9B111F97}"/>
              </a:ext>
            </a:extLst>
          </p:cNvPr>
          <p:cNvPicPr>
            <a:picLocks noChangeAspect="1"/>
          </p:cNvPicPr>
          <p:nvPr/>
        </p:nvPicPr>
        <p:blipFill>
          <a:blip r:embed="rId2" cstate="print">
            <a:duotone>
              <a:prstClr val="black"/>
              <a:srgbClr val="D9C3A5">
                <a:tint val="50000"/>
                <a:satMod val="180000"/>
              </a:srgbClr>
            </a:duotone>
          </a:blip>
          <a:stretch>
            <a:fillRect/>
          </a:stretch>
        </p:blipFill>
        <p:spPr>
          <a:xfrm>
            <a:off x="8063880" y="5592461"/>
            <a:ext cx="1080120" cy="446304"/>
          </a:xfrm>
          <a:prstGeom prst="rect">
            <a:avLst/>
          </a:prstGeom>
        </p:spPr>
      </p:pic>
      <p:sp>
        <p:nvSpPr>
          <p:cNvPr id="3" name="Rectangle 2"/>
          <p:cNvSpPr/>
          <p:nvPr/>
        </p:nvSpPr>
        <p:spPr>
          <a:xfrm>
            <a:off x="368426" y="2237096"/>
            <a:ext cx="7397504" cy="707886"/>
          </a:xfrm>
          <a:prstGeom prst="rect">
            <a:avLst/>
          </a:prstGeom>
        </p:spPr>
        <p:txBody>
          <a:bodyPr wrap="square">
            <a:spAutoFit/>
          </a:bodyPr>
          <a:lstStyle/>
          <a:p>
            <a:pPr lvl="0" algn="just">
              <a:spcBef>
                <a:spcPct val="0"/>
              </a:spcBef>
              <a:defRPr/>
            </a:pPr>
            <a:r>
              <a:rPr lang="es-ES" sz="2000" b="1" cap="small" spc="-100" dirty="0">
                <a:solidFill>
                  <a:schemeClr val="tx2"/>
                </a:solidFill>
              </a:rPr>
              <a:t>¿Cómo vincular la escuela, la familia y la comunidad para la formación de ciudadanas y ciudadanos comprometidos y de escuelas democráticas?</a:t>
            </a:r>
          </a:p>
        </p:txBody>
      </p:sp>
      <p:sp>
        <p:nvSpPr>
          <p:cNvPr id="4" name="Rounded Rectangle 3"/>
          <p:cNvSpPr/>
          <p:nvPr/>
        </p:nvSpPr>
        <p:spPr>
          <a:xfrm>
            <a:off x="327482" y="6059604"/>
            <a:ext cx="7741937" cy="67556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1600" cap="small" dirty="0" err="1">
                <a:solidFill>
                  <a:schemeClr val="tx1">
                    <a:lumMod val="90000"/>
                    <a:lumOff val="10000"/>
                  </a:schemeClr>
                </a:solidFill>
                <a:latin typeface="+mj-lt"/>
              </a:rPr>
              <a:t>Folgueiras</a:t>
            </a:r>
            <a:r>
              <a:rPr lang="es-ES" sz="1600" cap="small" dirty="0">
                <a:solidFill>
                  <a:schemeClr val="tx1">
                    <a:lumMod val="90000"/>
                    <a:lumOff val="10000"/>
                  </a:schemeClr>
                </a:solidFill>
                <a:latin typeface="+mj-lt"/>
              </a:rPr>
              <a:t>, </a:t>
            </a:r>
            <a:r>
              <a:rPr lang="es-ES" sz="1600" cap="small" dirty="0" err="1">
                <a:solidFill>
                  <a:schemeClr val="tx1">
                    <a:lumMod val="90000"/>
                    <a:lumOff val="10000"/>
                  </a:schemeClr>
                </a:solidFill>
                <a:latin typeface="+mj-lt"/>
              </a:rPr>
              <a:t>Vilà</a:t>
            </a:r>
            <a:r>
              <a:rPr lang="es-ES" sz="1600" cap="small" dirty="0">
                <a:solidFill>
                  <a:schemeClr val="tx1">
                    <a:lumMod val="90000"/>
                    <a:lumOff val="10000"/>
                  </a:schemeClr>
                </a:solidFill>
                <a:latin typeface="+mj-lt"/>
              </a:rPr>
              <a:t> y Aneas, 2019.  </a:t>
            </a:r>
            <a:r>
              <a:rPr lang="es-ES" sz="1600" dirty="0">
                <a:solidFill>
                  <a:schemeClr val="tx1">
                    <a:lumMod val="90000"/>
                    <a:lumOff val="10000"/>
                  </a:schemeClr>
                </a:solidFill>
                <a:latin typeface="+mj-lt"/>
              </a:rPr>
              <a:t>La participación familiar y comunitaria son predictores de la participación de los adolescentes en los Centros Educativos</a:t>
            </a:r>
            <a:r>
              <a:rPr lang="es-ES" sz="1600" dirty="0">
                <a:solidFill>
                  <a:schemeClr val="tx1">
                    <a:lumMod val="90000"/>
                    <a:lumOff val="10000"/>
                  </a:schemeClr>
                </a:solidFill>
                <a:latin typeface="+mj-lt"/>
                <a:hlinkClick r:id="rId3" action="ppaction://hlinksldjump"/>
              </a:rPr>
              <a:t>.</a:t>
            </a:r>
            <a:endParaRPr lang="es-ES" sz="1600" dirty="0">
              <a:solidFill>
                <a:schemeClr val="tx1">
                  <a:lumMod val="90000"/>
                  <a:lumOff val="10000"/>
                </a:schemeClr>
              </a:solidFill>
              <a:latin typeface="+mj-lt"/>
            </a:endParaRPr>
          </a:p>
        </p:txBody>
      </p:sp>
    </p:spTree>
    <p:extLst>
      <p:ext uri="{BB962C8B-B14F-4D97-AF65-F5344CB8AC3E}">
        <p14:creationId xmlns:p14="http://schemas.microsoft.com/office/powerpoint/2010/main" val="700676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ssolv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dissolve">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dissolve">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 grpId="0" animBg="1"/>
      <p:bldP spid="3" grpId="0"/>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6" name="Picture 2" descr="0805849181"/>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480444" y="1592812"/>
            <a:ext cx="3171825" cy="45489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62467" name="Text Box 3"/>
          <p:cNvSpPr txBox="1">
            <a:spLocks noChangeArrowheads="1"/>
          </p:cNvSpPr>
          <p:nvPr/>
        </p:nvSpPr>
        <p:spPr bwMode="auto">
          <a:xfrm>
            <a:off x="4698624" y="1592812"/>
            <a:ext cx="3313113" cy="4548938"/>
          </a:xfrm>
          <a:prstGeom prst="rect">
            <a:avLst/>
          </a:prstGeom>
          <a:solidFill>
            <a:srgbClr val="E9D9BE"/>
          </a:solidFill>
          <a:ln>
            <a:noFill/>
          </a:ln>
        </p:spPr>
        <p:txBody>
          <a:bodyPr>
            <a:spAutoFit/>
          </a:bodyPr>
          <a:lstStyle>
            <a:lvl1pPr eaLnBrk="0" hangingPunct="0">
              <a:defRPr>
                <a:solidFill>
                  <a:schemeClr val="tx1"/>
                </a:solidFill>
                <a:latin typeface="Verdana" pitchFamily="34" charset="0"/>
                <a:ea typeface="ＭＳ Ｐゴシック" pitchFamily="34" charset="-128"/>
              </a:defRPr>
            </a:lvl1pPr>
            <a:lvl2pPr marL="742950" indent="-285750" eaLnBrk="0" hangingPunct="0">
              <a:defRPr>
                <a:solidFill>
                  <a:schemeClr val="tx1"/>
                </a:solidFill>
                <a:latin typeface="Verdana" pitchFamily="34" charset="0"/>
                <a:ea typeface="ＭＳ Ｐゴシック" pitchFamily="34" charset="-128"/>
              </a:defRPr>
            </a:lvl2pPr>
            <a:lvl3pPr marL="1143000" indent="-228600" eaLnBrk="0" hangingPunct="0">
              <a:defRPr>
                <a:solidFill>
                  <a:schemeClr val="tx1"/>
                </a:solidFill>
                <a:latin typeface="Verdana" pitchFamily="34" charset="0"/>
                <a:ea typeface="ＭＳ Ｐゴシック" pitchFamily="34" charset="-128"/>
              </a:defRPr>
            </a:lvl3pPr>
            <a:lvl4pPr marL="1600200" indent="-228600" eaLnBrk="0" hangingPunct="0">
              <a:defRPr>
                <a:solidFill>
                  <a:schemeClr val="tx1"/>
                </a:solidFill>
                <a:latin typeface="Verdana" pitchFamily="34" charset="0"/>
                <a:ea typeface="ＭＳ Ｐゴシック" pitchFamily="34" charset="-128"/>
              </a:defRPr>
            </a:lvl4pPr>
            <a:lvl5pPr marL="2057400" indent="-228600" eaLnBrk="0" hangingPunct="0">
              <a:defRPr>
                <a:solidFill>
                  <a:schemeClr val="tx1"/>
                </a:solidFill>
                <a:latin typeface="Verdana"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Verdana"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Verdana"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Verdana"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Verdana" pitchFamily="34" charset="0"/>
                <a:ea typeface="ＭＳ Ｐゴシック" pitchFamily="34" charset="-128"/>
              </a:defRPr>
            </a:lvl9pPr>
          </a:lstStyle>
          <a:p>
            <a:pPr eaLnBrk="1" hangingPunct="1">
              <a:spcBef>
                <a:spcPct val="50000"/>
              </a:spcBef>
            </a:pPr>
            <a:r>
              <a:rPr lang="es-ES" altLang="es-ES" sz="3600" cap="small" dirty="0" err="1">
                <a:solidFill>
                  <a:schemeClr val="tx2">
                    <a:lumMod val="50000"/>
                  </a:schemeClr>
                </a:solidFill>
                <a:latin typeface="Cambria" panose="02040503050406030204" pitchFamily="18" charset="0"/>
                <a:ea typeface="Cambria" panose="02040503050406030204" pitchFamily="18" charset="0"/>
              </a:rPr>
              <a:t>MOLL</a:t>
            </a:r>
            <a:endParaRPr lang="es-ES" altLang="es-ES" sz="2400" cap="small" dirty="0">
              <a:solidFill>
                <a:schemeClr val="tx2">
                  <a:lumMod val="50000"/>
                </a:schemeClr>
              </a:solidFill>
              <a:latin typeface="Cambria" panose="02040503050406030204" pitchFamily="18" charset="0"/>
              <a:ea typeface="Cambria" panose="02040503050406030204" pitchFamily="18" charset="0"/>
            </a:endParaRPr>
          </a:p>
          <a:p>
            <a:pPr eaLnBrk="1" hangingPunct="1">
              <a:spcBef>
                <a:spcPct val="50000"/>
              </a:spcBef>
            </a:pPr>
            <a:r>
              <a:rPr lang="es-ES" altLang="es-ES" sz="3200" cap="small" dirty="0">
                <a:solidFill>
                  <a:schemeClr val="tx2">
                    <a:lumMod val="50000"/>
                  </a:schemeClr>
                </a:solidFill>
                <a:latin typeface="Cambria" panose="02040503050406030204" pitchFamily="18" charset="0"/>
                <a:ea typeface="Cambria" panose="02040503050406030204" pitchFamily="18" charset="0"/>
              </a:rPr>
              <a:t>“Fondos de conocimiento</a:t>
            </a:r>
            <a:r>
              <a:rPr lang="es-ES" altLang="es-ES" sz="2400" cap="small" dirty="0">
                <a:solidFill>
                  <a:schemeClr val="tx2">
                    <a:lumMod val="50000"/>
                  </a:schemeClr>
                </a:solidFill>
                <a:latin typeface="Cambria" panose="02040503050406030204" pitchFamily="18" charset="0"/>
                <a:ea typeface="Cambria" panose="02040503050406030204" pitchFamily="18" charset="0"/>
              </a:rPr>
              <a:t>”</a:t>
            </a:r>
          </a:p>
          <a:p>
            <a:pPr eaLnBrk="1" hangingPunct="1">
              <a:spcBef>
                <a:spcPct val="50000"/>
              </a:spcBef>
            </a:pPr>
            <a:r>
              <a:rPr lang="es-ES" altLang="es-ES" sz="2400" dirty="0">
                <a:latin typeface="Cambria" panose="02040503050406030204" pitchFamily="18" charset="0"/>
                <a:ea typeface="Cambria" panose="02040503050406030204" pitchFamily="18" charset="0"/>
              </a:rPr>
              <a:t>Todas las comunidades culturales tienen un fondo de conocimiento que aportan a la escuela y que enriquece el aprendizaje de todo el grupo</a:t>
            </a:r>
            <a:r>
              <a:rPr lang="es-ES" altLang="es-ES" sz="2400" dirty="0">
                <a:latin typeface="Cambria" panose="02040503050406030204" pitchFamily="18" charset="0"/>
                <a:ea typeface="Cambria" panose="02040503050406030204" pitchFamily="18" charset="0"/>
                <a:hlinkClick r:id="" action="ppaction://hlinkshowjump?jump=previousslide"/>
              </a:rPr>
              <a:t>.</a:t>
            </a:r>
            <a:endParaRPr lang="es-ES" altLang="es-ES" sz="2400" dirty="0">
              <a:latin typeface="Cambria" panose="02040503050406030204" pitchFamily="18" charset="0"/>
              <a:ea typeface="Cambria" panose="02040503050406030204" pitchFamily="18" charset="0"/>
            </a:endParaRPr>
          </a:p>
        </p:txBody>
      </p:sp>
      <p:pic>
        <p:nvPicPr>
          <p:cNvPr id="6" name="Imagen 2">
            <a:extLst>
              <a:ext uri="{FF2B5EF4-FFF2-40B4-BE49-F238E27FC236}">
                <a16:creationId xmlns:a16="http://schemas.microsoft.com/office/drawing/2014/main" id="{CC1B2E7D-831A-41E8-AE33-1ECA9B111F97}"/>
              </a:ext>
            </a:extLst>
          </p:cNvPr>
          <p:cNvPicPr>
            <a:picLocks noChangeAspect="1"/>
          </p:cNvPicPr>
          <p:nvPr/>
        </p:nvPicPr>
        <p:blipFill>
          <a:blip r:embed="rId5" cstate="print">
            <a:duotone>
              <a:prstClr val="black"/>
              <a:srgbClr val="D9C3A5">
                <a:tint val="50000"/>
                <a:satMod val="180000"/>
              </a:srgbClr>
            </a:duotone>
          </a:blip>
          <a:stretch>
            <a:fillRect/>
          </a:stretch>
        </p:blipFill>
        <p:spPr>
          <a:xfrm>
            <a:off x="8063880" y="5592461"/>
            <a:ext cx="1080120" cy="446304"/>
          </a:xfrm>
          <a:prstGeom prst="rect">
            <a:avLst/>
          </a:prstGeom>
        </p:spPr>
      </p:pic>
      <p:sp>
        <p:nvSpPr>
          <p:cNvPr id="8" name="1 Título"/>
          <p:cNvSpPr txBox="1">
            <a:spLocks/>
          </p:cNvSpPr>
          <p:nvPr/>
        </p:nvSpPr>
        <p:spPr>
          <a:xfrm>
            <a:off x="286663" y="317467"/>
            <a:ext cx="8062674" cy="616789"/>
          </a:xfrm>
          <a:prstGeom prst="rect">
            <a:avLst/>
          </a:prstGeom>
        </p:spPr>
        <p:txBody>
          <a:bodyPr vert="horz" lIns="91440" tIns="45720" rIns="91440" bIns="45720" rtlCol="0" anchor="b">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s-ES" sz="4600" cap="small" spc="-100" dirty="0">
                <a:solidFill>
                  <a:schemeClr val="tx2"/>
                </a:solidFill>
                <a:latin typeface="+mj-lt"/>
                <a:ea typeface="+mj-ea"/>
                <a:cs typeface="+mj-cs"/>
              </a:rPr>
              <a:t>Relación escuela y comunidad</a:t>
            </a:r>
            <a:endParaRPr kumimoji="0" lang="es-ES" sz="4600" i="0" u="none" strike="noStrike" kern="1200" cap="small" spc="-100" normalizeH="0" baseline="0" noProof="0" dirty="0">
              <a:ln>
                <a:noFill/>
              </a:ln>
              <a:solidFill>
                <a:schemeClr val="tx2"/>
              </a:solidFill>
              <a:effectLst/>
              <a:uLnTx/>
              <a:uFillTx/>
              <a:latin typeface="+mj-lt"/>
              <a:ea typeface="+mj-ea"/>
              <a:cs typeface="+mj-cs"/>
            </a:endParaRPr>
          </a:p>
        </p:txBody>
      </p:sp>
    </p:spTree>
    <p:extLst>
      <p:ext uri="{BB962C8B-B14F-4D97-AF65-F5344CB8AC3E}">
        <p14:creationId xmlns:p14="http://schemas.microsoft.com/office/powerpoint/2010/main" val="134927332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2466"/>
                                        </p:tgtEl>
                                        <p:attrNameLst>
                                          <p:attrName>style.visibility</p:attrName>
                                        </p:attrNameLst>
                                      </p:cBhvr>
                                      <p:to>
                                        <p:strVal val="visible"/>
                                      </p:to>
                                    </p:set>
                                    <p:animEffect transition="in" filter="dissolve">
                                      <p:cBhvr>
                                        <p:cTn id="7" dur="500"/>
                                        <p:tgtEl>
                                          <p:spTgt spid="62466"/>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2467"/>
                                        </p:tgtEl>
                                        <p:attrNameLst>
                                          <p:attrName>style.visibility</p:attrName>
                                        </p:attrNameLst>
                                      </p:cBhvr>
                                      <p:to>
                                        <p:strVal val="visible"/>
                                      </p:to>
                                    </p:set>
                                    <p:animEffect transition="in" filter="dissolve">
                                      <p:cBhvr>
                                        <p:cTn id="10" dur="500"/>
                                        <p:tgtEl>
                                          <p:spTgt spid="624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Título"/>
          <p:cNvSpPr txBox="1">
            <a:spLocks/>
          </p:cNvSpPr>
          <p:nvPr/>
        </p:nvSpPr>
        <p:spPr>
          <a:xfrm>
            <a:off x="405949" y="122832"/>
            <a:ext cx="8062674" cy="616789"/>
          </a:xfrm>
          <a:prstGeom prst="rect">
            <a:avLst/>
          </a:prstGeom>
        </p:spPr>
        <p:txBody>
          <a:bodyPr vert="horz" lIns="91440" tIns="45720" rIns="91440" bIns="45720" rtlCol="0" anchor="b">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s-ES" sz="4600" cap="small" spc="-100" noProof="0" dirty="0">
                <a:solidFill>
                  <a:schemeClr val="tx2"/>
                </a:solidFill>
                <a:latin typeface="+mj-lt"/>
                <a:ea typeface="+mj-ea"/>
                <a:cs typeface="+mj-cs"/>
              </a:rPr>
              <a:t>Participación. Dimensión afectiva</a:t>
            </a:r>
            <a:endParaRPr kumimoji="0" lang="es-ES" sz="4600" i="0" u="none" strike="noStrike" kern="1200" cap="small" spc="-100" normalizeH="0" baseline="0" noProof="0" dirty="0">
              <a:ln>
                <a:noFill/>
              </a:ln>
              <a:solidFill>
                <a:schemeClr val="tx2"/>
              </a:solidFill>
              <a:effectLst/>
              <a:uLnTx/>
              <a:uFillTx/>
              <a:latin typeface="+mj-lt"/>
              <a:ea typeface="+mj-ea"/>
              <a:cs typeface="+mj-cs"/>
            </a:endParaRPr>
          </a:p>
        </p:txBody>
      </p:sp>
      <p:sp>
        <p:nvSpPr>
          <p:cNvPr id="3" name="Rounded Rectangle 2"/>
          <p:cNvSpPr/>
          <p:nvPr/>
        </p:nvSpPr>
        <p:spPr>
          <a:xfrm>
            <a:off x="571499" y="5472752"/>
            <a:ext cx="7207725" cy="928048"/>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s-ES" sz="1600" dirty="0">
              <a:solidFill>
                <a:schemeClr val="tx1">
                  <a:lumMod val="90000"/>
                  <a:lumOff val="10000"/>
                </a:schemeClr>
              </a:solidFill>
              <a:latin typeface="+mj-lt"/>
            </a:endParaRPr>
          </a:p>
          <a:p>
            <a:pPr algn="just"/>
            <a:r>
              <a:rPr lang="es-ES" sz="1600" cap="small" dirty="0">
                <a:solidFill>
                  <a:schemeClr val="tx1">
                    <a:lumMod val="90000"/>
                    <a:lumOff val="10000"/>
                  </a:schemeClr>
                </a:solidFill>
                <a:latin typeface="+mj-lt"/>
              </a:rPr>
              <a:t>E</a:t>
            </a:r>
            <a:r>
              <a:rPr lang="es-ES" sz="1600" b="1" cap="small" dirty="0">
                <a:solidFill>
                  <a:schemeClr val="tx1">
                    <a:lumMod val="90000"/>
                    <a:lumOff val="10000"/>
                  </a:schemeClr>
                </a:solidFill>
                <a:latin typeface="+mj-lt"/>
              </a:rPr>
              <a:t>mociones positivas</a:t>
            </a:r>
            <a:r>
              <a:rPr lang="es-ES" sz="1600" cap="small" dirty="0">
                <a:solidFill>
                  <a:schemeClr val="tx1">
                    <a:lumMod val="90000"/>
                    <a:lumOff val="10000"/>
                  </a:schemeClr>
                </a:solidFill>
                <a:latin typeface="+mj-lt"/>
              </a:rPr>
              <a:t>, </a:t>
            </a:r>
            <a:r>
              <a:rPr lang="es-ES" sz="1600" dirty="0">
                <a:solidFill>
                  <a:schemeClr val="tx1">
                    <a:lumMod val="90000"/>
                    <a:lumOff val="10000"/>
                  </a:schemeClr>
                </a:solidFill>
                <a:latin typeface="+mj-lt"/>
              </a:rPr>
              <a:t>todos los ítem obtienen respuestas por encima de ×=3.</a:t>
            </a:r>
            <a:endParaRPr lang="es-ES" dirty="0">
              <a:solidFill>
                <a:schemeClr val="tx1">
                  <a:lumMod val="90000"/>
                  <a:lumOff val="10000"/>
                </a:schemeClr>
              </a:solidFill>
              <a:latin typeface="+mj-lt"/>
            </a:endParaRPr>
          </a:p>
          <a:p>
            <a:r>
              <a:rPr lang="es-ES" dirty="0"/>
              <a:t> </a:t>
            </a:r>
          </a:p>
        </p:txBody>
      </p:sp>
      <p:graphicFrame>
        <p:nvGraphicFramePr>
          <p:cNvPr id="7" name="Table 6"/>
          <p:cNvGraphicFramePr>
            <a:graphicFrameLocks noGrp="1"/>
          </p:cNvGraphicFramePr>
          <p:nvPr>
            <p:extLst>
              <p:ext uri="{D42A27DB-BD31-4B8C-83A1-F6EECF244321}">
                <p14:modId xmlns:p14="http://schemas.microsoft.com/office/powerpoint/2010/main" val="1889595279"/>
              </p:ext>
            </p:extLst>
          </p:nvPr>
        </p:nvGraphicFramePr>
        <p:xfrm>
          <a:off x="551745" y="973637"/>
          <a:ext cx="3215042" cy="3873956"/>
        </p:xfrm>
        <a:graphic>
          <a:graphicData uri="http://schemas.openxmlformats.org/drawingml/2006/table">
            <a:tbl>
              <a:tblPr>
                <a:tableStyleId>{5C22544A-7EE6-4342-B048-85BDC9FD1C3A}</a:tableStyleId>
              </a:tblPr>
              <a:tblGrid>
                <a:gridCol w="1233167">
                  <a:extLst>
                    <a:ext uri="{9D8B030D-6E8A-4147-A177-3AD203B41FA5}">
                      <a16:colId xmlns:a16="http://schemas.microsoft.com/office/drawing/2014/main" val="20000"/>
                    </a:ext>
                  </a:extLst>
                </a:gridCol>
                <a:gridCol w="543181">
                  <a:extLst>
                    <a:ext uri="{9D8B030D-6E8A-4147-A177-3AD203B41FA5}">
                      <a16:colId xmlns:a16="http://schemas.microsoft.com/office/drawing/2014/main" val="20001"/>
                    </a:ext>
                  </a:extLst>
                </a:gridCol>
                <a:gridCol w="1438694">
                  <a:extLst>
                    <a:ext uri="{9D8B030D-6E8A-4147-A177-3AD203B41FA5}">
                      <a16:colId xmlns:a16="http://schemas.microsoft.com/office/drawing/2014/main" val="20002"/>
                    </a:ext>
                  </a:extLst>
                </a:gridCol>
              </a:tblGrid>
              <a:tr h="282388">
                <a:tc>
                  <a:txBody>
                    <a:bodyPr/>
                    <a:lstStyle/>
                    <a:p>
                      <a:pPr algn="just">
                        <a:lnSpc>
                          <a:spcPct val="115000"/>
                        </a:lnSpc>
                        <a:spcBef>
                          <a:spcPts val="600"/>
                        </a:spcBef>
                        <a:spcAft>
                          <a:spcPts val="0"/>
                        </a:spcAft>
                      </a:pPr>
                      <a:r>
                        <a:rPr lang="es-ES" sz="1400" dirty="0">
                          <a:effectLst/>
                          <a:latin typeface="+mj-lt"/>
                        </a:rPr>
                        <a:t> </a:t>
                      </a:r>
                      <a:endParaRPr lang="es-ES" sz="1400" dirty="0">
                        <a:effectLst/>
                        <a:latin typeface="+mj-lt"/>
                        <a:ea typeface="Calibri"/>
                        <a:cs typeface="Times New Roman"/>
                      </a:endParaRPr>
                    </a:p>
                  </a:txBody>
                  <a:tcPr marL="0" marR="0" marT="0" marB="0" anchor="ctr"/>
                </a:tc>
                <a:tc>
                  <a:txBody>
                    <a:bodyPr/>
                    <a:lstStyle/>
                    <a:p>
                      <a:pPr marL="38100" marR="38100" algn="just">
                        <a:lnSpc>
                          <a:spcPct val="115000"/>
                        </a:lnSpc>
                        <a:spcBef>
                          <a:spcPts val="600"/>
                        </a:spcBef>
                        <a:spcAft>
                          <a:spcPts val="0"/>
                        </a:spcAft>
                      </a:pPr>
                      <a:r>
                        <a:rPr lang="es-ES" sz="1400">
                          <a:effectLst/>
                          <a:latin typeface="+mj-lt"/>
                        </a:rPr>
                        <a:t>Media</a:t>
                      </a:r>
                      <a:endParaRPr lang="es-ES" sz="1400">
                        <a:effectLst/>
                        <a:latin typeface="+mj-lt"/>
                        <a:ea typeface="Calibri"/>
                        <a:cs typeface="Times New Roman"/>
                      </a:endParaRPr>
                    </a:p>
                  </a:txBody>
                  <a:tcPr marL="0" marR="0" marT="0" marB="0" anchor="b"/>
                </a:tc>
                <a:tc>
                  <a:txBody>
                    <a:bodyPr/>
                    <a:lstStyle/>
                    <a:p>
                      <a:pPr marL="38100" marR="38100" algn="just">
                        <a:lnSpc>
                          <a:spcPct val="115000"/>
                        </a:lnSpc>
                        <a:spcBef>
                          <a:spcPts val="600"/>
                        </a:spcBef>
                        <a:spcAft>
                          <a:spcPts val="0"/>
                        </a:spcAft>
                      </a:pPr>
                      <a:r>
                        <a:rPr lang="es-ES" sz="1400" dirty="0">
                          <a:effectLst/>
                          <a:latin typeface="+mj-lt"/>
                        </a:rPr>
                        <a:t>Desviación típica</a:t>
                      </a:r>
                      <a:endParaRPr lang="es-ES" sz="1400" dirty="0">
                        <a:effectLst/>
                        <a:latin typeface="+mj-lt"/>
                        <a:ea typeface="Calibri"/>
                        <a:cs typeface="Times New Roman"/>
                      </a:endParaRPr>
                    </a:p>
                  </a:txBody>
                  <a:tcPr marL="0" marR="0" marT="0" marB="0" anchor="b"/>
                </a:tc>
                <a:extLst>
                  <a:ext uri="{0D108BD9-81ED-4DB2-BD59-A6C34878D82A}">
                    <a16:rowId xmlns:a16="http://schemas.microsoft.com/office/drawing/2014/main" val="10000"/>
                  </a:ext>
                </a:extLst>
              </a:tr>
              <a:tr h="141194">
                <a:tc>
                  <a:txBody>
                    <a:bodyPr/>
                    <a:lstStyle/>
                    <a:p>
                      <a:pPr marL="38100" marR="38100" algn="just">
                        <a:lnSpc>
                          <a:spcPct val="115000"/>
                        </a:lnSpc>
                        <a:spcBef>
                          <a:spcPts val="600"/>
                        </a:spcBef>
                        <a:spcAft>
                          <a:spcPts val="0"/>
                        </a:spcAft>
                      </a:pPr>
                      <a:r>
                        <a:rPr lang="es-ES" sz="1400" dirty="0">
                          <a:effectLst/>
                          <a:latin typeface="+mj-lt"/>
                        </a:rPr>
                        <a:t>Aburrimiento</a:t>
                      </a:r>
                      <a:endParaRPr lang="es-ES" sz="1400" dirty="0">
                        <a:effectLst/>
                        <a:latin typeface="+mj-lt"/>
                        <a:ea typeface="Calibri"/>
                        <a:cs typeface="Times New Roman"/>
                      </a:endParaRPr>
                    </a:p>
                  </a:txBody>
                  <a:tcPr marL="0" marR="0" marT="0" marB="0"/>
                </a:tc>
                <a:tc>
                  <a:txBody>
                    <a:bodyPr/>
                    <a:lstStyle/>
                    <a:p>
                      <a:pPr marL="38100" marR="38100" algn="just">
                        <a:lnSpc>
                          <a:spcPct val="115000"/>
                        </a:lnSpc>
                        <a:spcBef>
                          <a:spcPts val="600"/>
                        </a:spcBef>
                        <a:spcAft>
                          <a:spcPts val="0"/>
                        </a:spcAft>
                      </a:pPr>
                      <a:r>
                        <a:rPr lang="es-ES" sz="1400" dirty="0">
                          <a:effectLst/>
                          <a:latin typeface="+mj-lt"/>
                        </a:rPr>
                        <a:t>2.37</a:t>
                      </a:r>
                      <a:endParaRPr lang="es-ES" sz="1400" dirty="0">
                        <a:effectLst/>
                        <a:latin typeface="+mj-lt"/>
                        <a:ea typeface="Calibri"/>
                        <a:cs typeface="Times New Roman"/>
                      </a:endParaRPr>
                    </a:p>
                  </a:txBody>
                  <a:tcPr marL="0" marR="0" marT="0" marB="0"/>
                </a:tc>
                <a:tc>
                  <a:txBody>
                    <a:bodyPr/>
                    <a:lstStyle/>
                    <a:p>
                      <a:pPr marL="38100" marR="38100" algn="just">
                        <a:lnSpc>
                          <a:spcPct val="115000"/>
                        </a:lnSpc>
                        <a:spcBef>
                          <a:spcPts val="600"/>
                        </a:spcBef>
                        <a:spcAft>
                          <a:spcPts val="0"/>
                        </a:spcAft>
                      </a:pPr>
                      <a:r>
                        <a:rPr lang="es-ES" sz="1400">
                          <a:effectLst/>
                          <a:latin typeface="+mj-lt"/>
                        </a:rPr>
                        <a:t>1.22</a:t>
                      </a:r>
                      <a:endParaRPr lang="es-ES" sz="1400">
                        <a:effectLst/>
                        <a:latin typeface="+mj-lt"/>
                        <a:ea typeface="Calibri"/>
                        <a:cs typeface="Times New Roman"/>
                      </a:endParaRPr>
                    </a:p>
                  </a:txBody>
                  <a:tcPr marL="0" marR="0" marT="0" marB="0"/>
                </a:tc>
                <a:extLst>
                  <a:ext uri="{0D108BD9-81ED-4DB2-BD59-A6C34878D82A}">
                    <a16:rowId xmlns:a16="http://schemas.microsoft.com/office/drawing/2014/main" val="10001"/>
                  </a:ext>
                </a:extLst>
              </a:tr>
              <a:tr h="141194">
                <a:tc>
                  <a:txBody>
                    <a:bodyPr/>
                    <a:lstStyle/>
                    <a:p>
                      <a:pPr marL="38100" marR="38100" algn="just">
                        <a:lnSpc>
                          <a:spcPct val="115000"/>
                        </a:lnSpc>
                        <a:spcBef>
                          <a:spcPts val="600"/>
                        </a:spcBef>
                        <a:spcAft>
                          <a:spcPts val="0"/>
                        </a:spcAft>
                      </a:pPr>
                      <a:r>
                        <a:rPr lang="es-ES" sz="1400">
                          <a:effectLst/>
                          <a:latin typeface="+mj-lt"/>
                        </a:rPr>
                        <a:t>Alegría</a:t>
                      </a:r>
                      <a:endParaRPr lang="es-ES" sz="1400">
                        <a:effectLst/>
                        <a:latin typeface="+mj-lt"/>
                        <a:ea typeface="Calibri"/>
                        <a:cs typeface="Times New Roman"/>
                      </a:endParaRPr>
                    </a:p>
                  </a:txBody>
                  <a:tcPr marL="0" marR="0" marT="0" marB="0">
                    <a:solidFill>
                      <a:srgbClr val="E9D9BE"/>
                    </a:solidFill>
                  </a:tcPr>
                </a:tc>
                <a:tc>
                  <a:txBody>
                    <a:bodyPr/>
                    <a:lstStyle/>
                    <a:p>
                      <a:pPr marL="38100" marR="38100" algn="just">
                        <a:lnSpc>
                          <a:spcPct val="115000"/>
                        </a:lnSpc>
                        <a:spcBef>
                          <a:spcPts val="600"/>
                        </a:spcBef>
                        <a:spcAft>
                          <a:spcPts val="0"/>
                        </a:spcAft>
                      </a:pPr>
                      <a:r>
                        <a:rPr lang="es-ES" sz="1400">
                          <a:effectLst/>
                          <a:latin typeface="+mj-lt"/>
                        </a:rPr>
                        <a:t>3.63</a:t>
                      </a:r>
                      <a:endParaRPr lang="es-ES" sz="1400">
                        <a:effectLst/>
                        <a:latin typeface="+mj-lt"/>
                        <a:ea typeface="Calibri"/>
                        <a:cs typeface="Times New Roman"/>
                      </a:endParaRPr>
                    </a:p>
                  </a:txBody>
                  <a:tcPr marL="0" marR="0" marT="0" marB="0">
                    <a:solidFill>
                      <a:srgbClr val="E9D9BE"/>
                    </a:solidFill>
                  </a:tcPr>
                </a:tc>
                <a:tc>
                  <a:txBody>
                    <a:bodyPr/>
                    <a:lstStyle/>
                    <a:p>
                      <a:pPr marL="38100" marR="38100" algn="just">
                        <a:lnSpc>
                          <a:spcPct val="115000"/>
                        </a:lnSpc>
                        <a:spcBef>
                          <a:spcPts val="600"/>
                        </a:spcBef>
                        <a:spcAft>
                          <a:spcPts val="0"/>
                        </a:spcAft>
                      </a:pPr>
                      <a:r>
                        <a:rPr lang="es-ES" sz="1400" dirty="0">
                          <a:effectLst/>
                          <a:latin typeface="+mj-lt"/>
                        </a:rPr>
                        <a:t>1.19</a:t>
                      </a:r>
                      <a:endParaRPr lang="es-ES" sz="1400" dirty="0">
                        <a:effectLst/>
                        <a:latin typeface="+mj-lt"/>
                        <a:ea typeface="Calibri"/>
                        <a:cs typeface="Times New Roman"/>
                      </a:endParaRPr>
                    </a:p>
                  </a:txBody>
                  <a:tcPr marL="0" marR="0" marT="0" marB="0">
                    <a:solidFill>
                      <a:srgbClr val="E9D9BE"/>
                    </a:solidFill>
                  </a:tcPr>
                </a:tc>
                <a:extLst>
                  <a:ext uri="{0D108BD9-81ED-4DB2-BD59-A6C34878D82A}">
                    <a16:rowId xmlns:a16="http://schemas.microsoft.com/office/drawing/2014/main" val="10002"/>
                  </a:ext>
                </a:extLst>
              </a:tr>
              <a:tr h="141194">
                <a:tc>
                  <a:txBody>
                    <a:bodyPr/>
                    <a:lstStyle/>
                    <a:p>
                      <a:pPr marL="38100" marR="38100" algn="just">
                        <a:lnSpc>
                          <a:spcPct val="115000"/>
                        </a:lnSpc>
                        <a:spcBef>
                          <a:spcPts val="600"/>
                        </a:spcBef>
                        <a:spcAft>
                          <a:spcPts val="0"/>
                        </a:spcAft>
                      </a:pPr>
                      <a:r>
                        <a:rPr lang="es-ES" sz="1400">
                          <a:effectLst/>
                          <a:latin typeface="+mj-lt"/>
                        </a:rPr>
                        <a:t>Ánimo</a:t>
                      </a:r>
                      <a:endParaRPr lang="es-ES" sz="1400">
                        <a:effectLst/>
                        <a:latin typeface="+mj-lt"/>
                        <a:ea typeface="Calibri"/>
                        <a:cs typeface="Times New Roman"/>
                      </a:endParaRPr>
                    </a:p>
                  </a:txBody>
                  <a:tcPr marL="0" marR="0" marT="0" marB="0"/>
                </a:tc>
                <a:tc>
                  <a:txBody>
                    <a:bodyPr/>
                    <a:lstStyle/>
                    <a:p>
                      <a:pPr marL="38100" marR="38100" algn="just">
                        <a:lnSpc>
                          <a:spcPct val="115000"/>
                        </a:lnSpc>
                        <a:spcBef>
                          <a:spcPts val="600"/>
                        </a:spcBef>
                        <a:spcAft>
                          <a:spcPts val="0"/>
                        </a:spcAft>
                      </a:pPr>
                      <a:r>
                        <a:rPr lang="es-ES" sz="1400">
                          <a:effectLst/>
                          <a:latin typeface="+mj-lt"/>
                        </a:rPr>
                        <a:t>3.62</a:t>
                      </a:r>
                      <a:endParaRPr lang="es-ES" sz="1400">
                        <a:effectLst/>
                        <a:latin typeface="+mj-lt"/>
                        <a:ea typeface="Calibri"/>
                        <a:cs typeface="Times New Roman"/>
                      </a:endParaRPr>
                    </a:p>
                  </a:txBody>
                  <a:tcPr marL="0" marR="0" marT="0" marB="0"/>
                </a:tc>
                <a:tc>
                  <a:txBody>
                    <a:bodyPr/>
                    <a:lstStyle/>
                    <a:p>
                      <a:pPr marL="38100" marR="38100" algn="just">
                        <a:lnSpc>
                          <a:spcPct val="115000"/>
                        </a:lnSpc>
                        <a:spcBef>
                          <a:spcPts val="600"/>
                        </a:spcBef>
                        <a:spcAft>
                          <a:spcPts val="0"/>
                        </a:spcAft>
                      </a:pPr>
                      <a:r>
                        <a:rPr lang="es-ES" sz="1400" dirty="0">
                          <a:effectLst/>
                          <a:latin typeface="+mj-lt"/>
                        </a:rPr>
                        <a:t>1.17</a:t>
                      </a:r>
                      <a:endParaRPr lang="es-ES" sz="1400" dirty="0">
                        <a:effectLst/>
                        <a:latin typeface="+mj-lt"/>
                        <a:ea typeface="Calibri"/>
                        <a:cs typeface="Times New Roman"/>
                      </a:endParaRPr>
                    </a:p>
                  </a:txBody>
                  <a:tcPr marL="0" marR="0" marT="0" marB="0"/>
                </a:tc>
                <a:extLst>
                  <a:ext uri="{0D108BD9-81ED-4DB2-BD59-A6C34878D82A}">
                    <a16:rowId xmlns:a16="http://schemas.microsoft.com/office/drawing/2014/main" val="10003"/>
                  </a:ext>
                </a:extLst>
              </a:tr>
              <a:tr h="141194">
                <a:tc>
                  <a:txBody>
                    <a:bodyPr/>
                    <a:lstStyle/>
                    <a:p>
                      <a:pPr marL="38100" marR="38100" algn="just">
                        <a:lnSpc>
                          <a:spcPct val="115000"/>
                        </a:lnSpc>
                        <a:spcBef>
                          <a:spcPts val="600"/>
                        </a:spcBef>
                        <a:spcAft>
                          <a:spcPts val="0"/>
                        </a:spcAft>
                      </a:pPr>
                      <a:r>
                        <a:rPr lang="es-ES" sz="1400" dirty="0">
                          <a:effectLst/>
                          <a:latin typeface="+mj-lt"/>
                        </a:rPr>
                        <a:t>Cansancio</a:t>
                      </a:r>
                      <a:endParaRPr lang="es-ES" sz="1400" dirty="0">
                        <a:effectLst/>
                        <a:latin typeface="+mj-lt"/>
                        <a:ea typeface="Calibri"/>
                        <a:cs typeface="Times New Roman"/>
                      </a:endParaRPr>
                    </a:p>
                  </a:txBody>
                  <a:tcPr marL="0" marR="0" marT="0" marB="0"/>
                </a:tc>
                <a:tc>
                  <a:txBody>
                    <a:bodyPr/>
                    <a:lstStyle/>
                    <a:p>
                      <a:pPr marL="38100" marR="38100" algn="just">
                        <a:lnSpc>
                          <a:spcPct val="115000"/>
                        </a:lnSpc>
                        <a:spcBef>
                          <a:spcPts val="600"/>
                        </a:spcBef>
                        <a:spcAft>
                          <a:spcPts val="0"/>
                        </a:spcAft>
                      </a:pPr>
                      <a:r>
                        <a:rPr lang="es-ES" sz="1400">
                          <a:effectLst/>
                          <a:latin typeface="+mj-lt"/>
                        </a:rPr>
                        <a:t>2.67</a:t>
                      </a:r>
                      <a:endParaRPr lang="es-ES" sz="1400">
                        <a:effectLst/>
                        <a:latin typeface="+mj-lt"/>
                        <a:ea typeface="Calibri"/>
                        <a:cs typeface="Times New Roman"/>
                      </a:endParaRPr>
                    </a:p>
                  </a:txBody>
                  <a:tcPr marL="0" marR="0" marT="0" marB="0"/>
                </a:tc>
                <a:tc>
                  <a:txBody>
                    <a:bodyPr/>
                    <a:lstStyle/>
                    <a:p>
                      <a:pPr marL="38100" marR="38100" algn="just">
                        <a:lnSpc>
                          <a:spcPct val="115000"/>
                        </a:lnSpc>
                        <a:spcBef>
                          <a:spcPts val="600"/>
                        </a:spcBef>
                        <a:spcAft>
                          <a:spcPts val="0"/>
                        </a:spcAft>
                      </a:pPr>
                      <a:r>
                        <a:rPr lang="es-ES" sz="1400" dirty="0">
                          <a:effectLst/>
                          <a:latin typeface="+mj-lt"/>
                        </a:rPr>
                        <a:t>1.27</a:t>
                      </a:r>
                      <a:endParaRPr lang="es-ES" sz="1400" dirty="0">
                        <a:effectLst/>
                        <a:latin typeface="+mj-lt"/>
                        <a:ea typeface="Calibri"/>
                        <a:cs typeface="Times New Roman"/>
                      </a:endParaRPr>
                    </a:p>
                  </a:txBody>
                  <a:tcPr marL="0" marR="0" marT="0" marB="0"/>
                </a:tc>
                <a:extLst>
                  <a:ext uri="{0D108BD9-81ED-4DB2-BD59-A6C34878D82A}">
                    <a16:rowId xmlns:a16="http://schemas.microsoft.com/office/drawing/2014/main" val="10004"/>
                  </a:ext>
                </a:extLst>
              </a:tr>
              <a:tr h="141194">
                <a:tc>
                  <a:txBody>
                    <a:bodyPr/>
                    <a:lstStyle/>
                    <a:p>
                      <a:pPr marL="38100" marR="38100" algn="just">
                        <a:lnSpc>
                          <a:spcPct val="115000"/>
                        </a:lnSpc>
                        <a:spcBef>
                          <a:spcPts val="600"/>
                        </a:spcBef>
                        <a:spcAft>
                          <a:spcPts val="0"/>
                        </a:spcAft>
                      </a:pPr>
                      <a:r>
                        <a:rPr lang="es-ES" sz="1400">
                          <a:effectLst/>
                          <a:latin typeface="+mj-lt"/>
                        </a:rPr>
                        <a:t>Confianza</a:t>
                      </a:r>
                      <a:endParaRPr lang="es-ES" sz="1400">
                        <a:effectLst/>
                        <a:latin typeface="+mj-lt"/>
                        <a:ea typeface="Calibri"/>
                        <a:cs typeface="Times New Roman"/>
                      </a:endParaRPr>
                    </a:p>
                  </a:txBody>
                  <a:tcPr marL="0" marR="0" marT="0" marB="0">
                    <a:solidFill>
                      <a:srgbClr val="E9D9BE"/>
                    </a:solidFill>
                  </a:tcPr>
                </a:tc>
                <a:tc>
                  <a:txBody>
                    <a:bodyPr/>
                    <a:lstStyle/>
                    <a:p>
                      <a:pPr marL="38100" marR="38100" algn="just">
                        <a:lnSpc>
                          <a:spcPct val="115000"/>
                        </a:lnSpc>
                        <a:spcBef>
                          <a:spcPts val="600"/>
                        </a:spcBef>
                        <a:spcAft>
                          <a:spcPts val="0"/>
                        </a:spcAft>
                      </a:pPr>
                      <a:r>
                        <a:rPr lang="es-ES" sz="1400">
                          <a:effectLst/>
                          <a:latin typeface="+mj-lt"/>
                        </a:rPr>
                        <a:t>3.65</a:t>
                      </a:r>
                      <a:endParaRPr lang="es-ES" sz="1400">
                        <a:effectLst/>
                        <a:latin typeface="+mj-lt"/>
                        <a:ea typeface="Calibri"/>
                        <a:cs typeface="Times New Roman"/>
                      </a:endParaRPr>
                    </a:p>
                  </a:txBody>
                  <a:tcPr marL="0" marR="0" marT="0" marB="0">
                    <a:solidFill>
                      <a:srgbClr val="E9D9BE"/>
                    </a:solidFill>
                  </a:tcPr>
                </a:tc>
                <a:tc>
                  <a:txBody>
                    <a:bodyPr/>
                    <a:lstStyle/>
                    <a:p>
                      <a:pPr marL="38100" marR="38100" algn="just">
                        <a:lnSpc>
                          <a:spcPct val="115000"/>
                        </a:lnSpc>
                        <a:spcBef>
                          <a:spcPts val="600"/>
                        </a:spcBef>
                        <a:spcAft>
                          <a:spcPts val="0"/>
                        </a:spcAft>
                      </a:pPr>
                      <a:r>
                        <a:rPr lang="es-ES" sz="1400" dirty="0">
                          <a:effectLst/>
                          <a:latin typeface="+mj-lt"/>
                        </a:rPr>
                        <a:t>1.19</a:t>
                      </a:r>
                      <a:endParaRPr lang="es-ES" sz="1400" dirty="0">
                        <a:effectLst/>
                        <a:latin typeface="+mj-lt"/>
                        <a:ea typeface="Calibri"/>
                        <a:cs typeface="Times New Roman"/>
                      </a:endParaRPr>
                    </a:p>
                  </a:txBody>
                  <a:tcPr marL="0" marR="0" marT="0" marB="0">
                    <a:solidFill>
                      <a:srgbClr val="E9D9BE"/>
                    </a:solidFill>
                  </a:tcPr>
                </a:tc>
                <a:extLst>
                  <a:ext uri="{0D108BD9-81ED-4DB2-BD59-A6C34878D82A}">
                    <a16:rowId xmlns:a16="http://schemas.microsoft.com/office/drawing/2014/main" val="10005"/>
                  </a:ext>
                </a:extLst>
              </a:tr>
              <a:tr h="141194">
                <a:tc>
                  <a:txBody>
                    <a:bodyPr/>
                    <a:lstStyle/>
                    <a:p>
                      <a:pPr marL="38100" marR="38100" algn="just">
                        <a:lnSpc>
                          <a:spcPct val="115000"/>
                        </a:lnSpc>
                        <a:spcBef>
                          <a:spcPts val="600"/>
                        </a:spcBef>
                        <a:spcAft>
                          <a:spcPts val="0"/>
                        </a:spcAft>
                      </a:pPr>
                      <a:r>
                        <a:rPr lang="es-ES" sz="1400">
                          <a:effectLst/>
                          <a:latin typeface="+mj-lt"/>
                        </a:rPr>
                        <a:t>Curiosidad</a:t>
                      </a:r>
                      <a:endParaRPr lang="es-ES" sz="1400">
                        <a:effectLst/>
                        <a:latin typeface="+mj-lt"/>
                        <a:ea typeface="Calibri"/>
                        <a:cs typeface="Times New Roman"/>
                      </a:endParaRPr>
                    </a:p>
                  </a:txBody>
                  <a:tcPr marL="0" marR="0" marT="0" marB="0">
                    <a:solidFill>
                      <a:srgbClr val="E9D9BE"/>
                    </a:solidFill>
                  </a:tcPr>
                </a:tc>
                <a:tc>
                  <a:txBody>
                    <a:bodyPr/>
                    <a:lstStyle/>
                    <a:p>
                      <a:pPr marL="38100" marR="38100" algn="just">
                        <a:lnSpc>
                          <a:spcPct val="115000"/>
                        </a:lnSpc>
                        <a:spcBef>
                          <a:spcPts val="600"/>
                        </a:spcBef>
                        <a:spcAft>
                          <a:spcPts val="0"/>
                        </a:spcAft>
                      </a:pPr>
                      <a:r>
                        <a:rPr lang="es-ES" sz="1400">
                          <a:effectLst/>
                          <a:latin typeface="+mj-lt"/>
                        </a:rPr>
                        <a:t>3.67</a:t>
                      </a:r>
                      <a:endParaRPr lang="es-ES" sz="1400">
                        <a:effectLst/>
                        <a:latin typeface="+mj-lt"/>
                        <a:ea typeface="Calibri"/>
                        <a:cs typeface="Times New Roman"/>
                      </a:endParaRPr>
                    </a:p>
                  </a:txBody>
                  <a:tcPr marL="0" marR="0" marT="0" marB="0">
                    <a:solidFill>
                      <a:srgbClr val="E9D9BE"/>
                    </a:solidFill>
                  </a:tcPr>
                </a:tc>
                <a:tc>
                  <a:txBody>
                    <a:bodyPr/>
                    <a:lstStyle/>
                    <a:p>
                      <a:pPr marL="38100" marR="38100" algn="just">
                        <a:lnSpc>
                          <a:spcPct val="115000"/>
                        </a:lnSpc>
                        <a:spcBef>
                          <a:spcPts val="600"/>
                        </a:spcBef>
                        <a:spcAft>
                          <a:spcPts val="0"/>
                        </a:spcAft>
                      </a:pPr>
                      <a:r>
                        <a:rPr lang="es-ES" sz="1400" dirty="0">
                          <a:effectLst/>
                          <a:latin typeface="+mj-lt"/>
                        </a:rPr>
                        <a:t>1.22</a:t>
                      </a:r>
                      <a:endParaRPr lang="es-ES" sz="1400" dirty="0">
                        <a:effectLst/>
                        <a:latin typeface="+mj-lt"/>
                        <a:ea typeface="Calibri"/>
                        <a:cs typeface="Times New Roman"/>
                      </a:endParaRPr>
                    </a:p>
                  </a:txBody>
                  <a:tcPr marL="0" marR="0" marT="0" marB="0">
                    <a:solidFill>
                      <a:srgbClr val="E9D9BE"/>
                    </a:solidFill>
                  </a:tcPr>
                </a:tc>
                <a:extLst>
                  <a:ext uri="{0D108BD9-81ED-4DB2-BD59-A6C34878D82A}">
                    <a16:rowId xmlns:a16="http://schemas.microsoft.com/office/drawing/2014/main" val="10006"/>
                  </a:ext>
                </a:extLst>
              </a:tr>
              <a:tr h="141194">
                <a:tc>
                  <a:txBody>
                    <a:bodyPr/>
                    <a:lstStyle/>
                    <a:p>
                      <a:pPr marL="38100" marR="38100" algn="just">
                        <a:lnSpc>
                          <a:spcPct val="115000"/>
                        </a:lnSpc>
                        <a:spcBef>
                          <a:spcPts val="600"/>
                        </a:spcBef>
                        <a:spcAft>
                          <a:spcPts val="0"/>
                        </a:spcAft>
                      </a:pPr>
                      <a:r>
                        <a:rPr lang="es-ES" sz="1400">
                          <a:effectLst/>
                          <a:latin typeface="+mj-lt"/>
                        </a:rPr>
                        <a:t>Decisión</a:t>
                      </a:r>
                      <a:endParaRPr lang="es-ES" sz="1400">
                        <a:effectLst/>
                        <a:latin typeface="+mj-lt"/>
                        <a:ea typeface="Calibri"/>
                        <a:cs typeface="Times New Roman"/>
                      </a:endParaRPr>
                    </a:p>
                  </a:txBody>
                  <a:tcPr marL="0" marR="0" marT="0" marB="0">
                    <a:solidFill>
                      <a:srgbClr val="E9D9BE"/>
                    </a:solidFill>
                  </a:tcPr>
                </a:tc>
                <a:tc>
                  <a:txBody>
                    <a:bodyPr/>
                    <a:lstStyle/>
                    <a:p>
                      <a:pPr marL="38100" marR="38100" algn="just">
                        <a:lnSpc>
                          <a:spcPct val="115000"/>
                        </a:lnSpc>
                        <a:spcBef>
                          <a:spcPts val="600"/>
                        </a:spcBef>
                        <a:spcAft>
                          <a:spcPts val="0"/>
                        </a:spcAft>
                      </a:pPr>
                      <a:r>
                        <a:rPr lang="es-ES" sz="1400">
                          <a:effectLst/>
                          <a:latin typeface="+mj-lt"/>
                        </a:rPr>
                        <a:t>3.43</a:t>
                      </a:r>
                      <a:endParaRPr lang="es-ES" sz="1400">
                        <a:effectLst/>
                        <a:latin typeface="+mj-lt"/>
                        <a:ea typeface="Calibri"/>
                        <a:cs typeface="Times New Roman"/>
                      </a:endParaRPr>
                    </a:p>
                  </a:txBody>
                  <a:tcPr marL="0" marR="0" marT="0" marB="0">
                    <a:solidFill>
                      <a:srgbClr val="E9D9BE"/>
                    </a:solidFill>
                  </a:tcPr>
                </a:tc>
                <a:tc>
                  <a:txBody>
                    <a:bodyPr/>
                    <a:lstStyle/>
                    <a:p>
                      <a:pPr marL="38100" marR="38100" algn="just">
                        <a:lnSpc>
                          <a:spcPct val="115000"/>
                        </a:lnSpc>
                        <a:spcBef>
                          <a:spcPts val="600"/>
                        </a:spcBef>
                        <a:spcAft>
                          <a:spcPts val="0"/>
                        </a:spcAft>
                      </a:pPr>
                      <a:r>
                        <a:rPr lang="es-ES" sz="1400" dirty="0">
                          <a:effectLst/>
                          <a:latin typeface="+mj-lt"/>
                        </a:rPr>
                        <a:t>1.32</a:t>
                      </a:r>
                      <a:endParaRPr lang="es-ES" sz="1400" dirty="0">
                        <a:effectLst/>
                        <a:latin typeface="+mj-lt"/>
                        <a:ea typeface="Calibri"/>
                        <a:cs typeface="Times New Roman"/>
                      </a:endParaRPr>
                    </a:p>
                  </a:txBody>
                  <a:tcPr marL="0" marR="0" marT="0" marB="0">
                    <a:solidFill>
                      <a:srgbClr val="E9D9BE"/>
                    </a:solidFill>
                  </a:tcPr>
                </a:tc>
                <a:extLst>
                  <a:ext uri="{0D108BD9-81ED-4DB2-BD59-A6C34878D82A}">
                    <a16:rowId xmlns:a16="http://schemas.microsoft.com/office/drawing/2014/main" val="10007"/>
                  </a:ext>
                </a:extLst>
              </a:tr>
              <a:tr h="141194">
                <a:tc>
                  <a:txBody>
                    <a:bodyPr/>
                    <a:lstStyle/>
                    <a:p>
                      <a:pPr marL="38100" marR="38100" algn="just">
                        <a:lnSpc>
                          <a:spcPct val="115000"/>
                        </a:lnSpc>
                        <a:spcBef>
                          <a:spcPts val="600"/>
                        </a:spcBef>
                        <a:spcAft>
                          <a:spcPts val="0"/>
                        </a:spcAft>
                      </a:pPr>
                      <a:r>
                        <a:rPr lang="es-ES" sz="1400">
                          <a:effectLst/>
                          <a:latin typeface="+mj-lt"/>
                        </a:rPr>
                        <a:t>Desconfianza</a:t>
                      </a:r>
                      <a:endParaRPr lang="es-ES" sz="1400">
                        <a:effectLst/>
                        <a:latin typeface="+mj-lt"/>
                        <a:ea typeface="Calibri"/>
                        <a:cs typeface="Times New Roman"/>
                      </a:endParaRPr>
                    </a:p>
                  </a:txBody>
                  <a:tcPr marL="0" marR="0" marT="0" marB="0"/>
                </a:tc>
                <a:tc>
                  <a:txBody>
                    <a:bodyPr/>
                    <a:lstStyle/>
                    <a:p>
                      <a:pPr marL="38100" marR="38100" algn="just">
                        <a:lnSpc>
                          <a:spcPct val="115000"/>
                        </a:lnSpc>
                        <a:spcBef>
                          <a:spcPts val="600"/>
                        </a:spcBef>
                        <a:spcAft>
                          <a:spcPts val="0"/>
                        </a:spcAft>
                      </a:pPr>
                      <a:r>
                        <a:rPr lang="es-ES" sz="1400">
                          <a:effectLst/>
                          <a:latin typeface="+mj-lt"/>
                        </a:rPr>
                        <a:t>2.33</a:t>
                      </a:r>
                      <a:endParaRPr lang="es-ES" sz="1400">
                        <a:effectLst/>
                        <a:latin typeface="+mj-lt"/>
                        <a:ea typeface="Calibri"/>
                        <a:cs typeface="Times New Roman"/>
                      </a:endParaRPr>
                    </a:p>
                  </a:txBody>
                  <a:tcPr marL="0" marR="0" marT="0" marB="0"/>
                </a:tc>
                <a:tc>
                  <a:txBody>
                    <a:bodyPr/>
                    <a:lstStyle/>
                    <a:p>
                      <a:pPr marL="38100" marR="38100" algn="just">
                        <a:lnSpc>
                          <a:spcPct val="115000"/>
                        </a:lnSpc>
                        <a:spcBef>
                          <a:spcPts val="600"/>
                        </a:spcBef>
                        <a:spcAft>
                          <a:spcPts val="0"/>
                        </a:spcAft>
                      </a:pPr>
                      <a:r>
                        <a:rPr lang="es-ES" sz="1400">
                          <a:effectLst/>
                          <a:latin typeface="+mj-lt"/>
                        </a:rPr>
                        <a:t>1.26</a:t>
                      </a:r>
                      <a:endParaRPr lang="es-ES" sz="1400">
                        <a:effectLst/>
                        <a:latin typeface="+mj-lt"/>
                        <a:ea typeface="Calibri"/>
                        <a:cs typeface="Times New Roman"/>
                      </a:endParaRPr>
                    </a:p>
                  </a:txBody>
                  <a:tcPr marL="0" marR="0" marT="0" marB="0"/>
                </a:tc>
                <a:extLst>
                  <a:ext uri="{0D108BD9-81ED-4DB2-BD59-A6C34878D82A}">
                    <a16:rowId xmlns:a16="http://schemas.microsoft.com/office/drawing/2014/main" val="10008"/>
                  </a:ext>
                </a:extLst>
              </a:tr>
              <a:tr h="141194">
                <a:tc>
                  <a:txBody>
                    <a:bodyPr/>
                    <a:lstStyle/>
                    <a:p>
                      <a:pPr marL="38100" marR="38100" algn="just">
                        <a:lnSpc>
                          <a:spcPct val="115000"/>
                        </a:lnSpc>
                        <a:spcBef>
                          <a:spcPts val="600"/>
                        </a:spcBef>
                        <a:spcAft>
                          <a:spcPts val="0"/>
                        </a:spcAft>
                      </a:pPr>
                      <a:r>
                        <a:rPr lang="es-ES" sz="1400">
                          <a:effectLst/>
                          <a:latin typeface="+mj-lt"/>
                        </a:rPr>
                        <a:t>Desilusión</a:t>
                      </a:r>
                      <a:endParaRPr lang="es-ES" sz="1400">
                        <a:effectLst/>
                        <a:latin typeface="+mj-lt"/>
                        <a:ea typeface="Calibri"/>
                        <a:cs typeface="Times New Roman"/>
                      </a:endParaRPr>
                    </a:p>
                  </a:txBody>
                  <a:tcPr marL="0" marR="0" marT="0" marB="0"/>
                </a:tc>
                <a:tc>
                  <a:txBody>
                    <a:bodyPr/>
                    <a:lstStyle/>
                    <a:p>
                      <a:pPr marL="38100" marR="38100" algn="just">
                        <a:lnSpc>
                          <a:spcPct val="115000"/>
                        </a:lnSpc>
                        <a:spcBef>
                          <a:spcPts val="600"/>
                        </a:spcBef>
                        <a:spcAft>
                          <a:spcPts val="0"/>
                        </a:spcAft>
                      </a:pPr>
                      <a:r>
                        <a:rPr lang="es-ES" sz="1400">
                          <a:effectLst/>
                          <a:latin typeface="+mj-lt"/>
                        </a:rPr>
                        <a:t>2.17</a:t>
                      </a:r>
                      <a:endParaRPr lang="es-ES" sz="1400">
                        <a:effectLst/>
                        <a:latin typeface="+mj-lt"/>
                        <a:ea typeface="Calibri"/>
                        <a:cs typeface="Times New Roman"/>
                      </a:endParaRPr>
                    </a:p>
                  </a:txBody>
                  <a:tcPr marL="0" marR="0" marT="0" marB="0"/>
                </a:tc>
                <a:tc>
                  <a:txBody>
                    <a:bodyPr/>
                    <a:lstStyle/>
                    <a:p>
                      <a:pPr marL="38100" marR="38100" algn="just">
                        <a:lnSpc>
                          <a:spcPct val="115000"/>
                        </a:lnSpc>
                        <a:spcBef>
                          <a:spcPts val="600"/>
                        </a:spcBef>
                        <a:spcAft>
                          <a:spcPts val="0"/>
                        </a:spcAft>
                      </a:pPr>
                      <a:r>
                        <a:rPr lang="es-ES" sz="1400" dirty="0">
                          <a:effectLst/>
                          <a:latin typeface="+mj-lt"/>
                        </a:rPr>
                        <a:t>1.22</a:t>
                      </a:r>
                      <a:endParaRPr lang="es-ES" sz="1400" dirty="0">
                        <a:effectLst/>
                        <a:latin typeface="+mj-lt"/>
                        <a:ea typeface="Calibri"/>
                        <a:cs typeface="Times New Roman"/>
                      </a:endParaRPr>
                    </a:p>
                  </a:txBody>
                  <a:tcPr marL="0" marR="0" marT="0" marB="0"/>
                </a:tc>
                <a:extLst>
                  <a:ext uri="{0D108BD9-81ED-4DB2-BD59-A6C34878D82A}">
                    <a16:rowId xmlns:a16="http://schemas.microsoft.com/office/drawing/2014/main" val="10009"/>
                  </a:ext>
                </a:extLst>
              </a:tr>
              <a:tr h="141194">
                <a:tc>
                  <a:txBody>
                    <a:bodyPr/>
                    <a:lstStyle/>
                    <a:p>
                      <a:pPr marL="38100" marR="38100" algn="just">
                        <a:lnSpc>
                          <a:spcPct val="115000"/>
                        </a:lnSpc>
                        <a:spcBef>
                          <a:spcPts val="600"/>
                        </a:spcBef>
                        <a:spcAft>
                          <a:spcPts val="0"/>
                        </a:spcAft>
                      </a:pPr>
                      <a:r>
                        <a:rPr lang="es-ES" sz="1400">
                          <a:effectLst/>
                          <a:latin typeface="+mj-lt"/>
                        </a:rPr>
                        <a:t>Disgusto</a:t>
                      </a:r>
                      <a:endParaRPr lang="es-ES" sz="1400">
                        <a:effectLst/>
                        <a:latin typeface="+mj-lt"/>
                        <a:ea typeface="Calibri"/>
                        <a:cs typeface="Times New Roman"/>
                      </a:endParaRPr>
                    </a:p>
                  </a:txBody>
                  <a:tcPr marL="0" marR="0" marT="0" marB="0"/>
                </a:tc>
                <a:tc>
                  <a:txBody>
                    <a:bodyPr/>
                    <a:lstStyle/>
                    <a:p>
                      <a:pPr marL="38100" marR="38100" algn="just">
                        <a:lnSpc>
                          <a:spcPct val="115000"/>
                        </a:lnSpc>
                        <a:spcBef>
                          <a:spcPts val="600"/>
                        </a:spcBef>
                        <a:spcAft>
                          <a:spcPts val="0"/>
                        </a:spcAft>
                      </a:pPr>
                      <a:r>
                        <a:rPr lang="es-ES" sz="1400">
                          <a:effectLst/>
                          <a:latin typeface="+mj-lt"/>
                        </a:rPr>
                        <a:t>1.99</a:t>
                      </a:r>
                      <a:endParaRPr lang="es-ES" sz="1400">
                        <a:effectLst/>
                        <a:latin typeface="+mj-lt"/>
                        <a:ea typeface="Calibri"/>
                        <a:cs typeface="Times New Roman"/>
                      </a:endParaRPr>
                    </a:p>
                  </a:txBody>
                  <a:tcPr marL="0" marR="0" marT="0" marB="0"/>
                </a:tc>
                <a:tc>
                  <a:txBody>
                    <a:bodyPr/>
                    <a:lstStyle/>
                    <a:p>
                      <a:pPr marL="38100" marR="38100" algn="just">
                        <a:lnSpc>
                          <a:spcPct val="115000"/>
                        </a:lnSpc>
                        <a:spcBef>
                          <a:spcPts val="600"/>
                        </a:spcBef>
                        <a:spcAft>
                          <a:spcPts val="0"/>
                        </a:spcAft>
                      </a:pPr>
                      <a:r>
                        <a:rPr lang="es-ES" sz="1400" dirty="0">
                          <a:effectLst/>
                          <a:latin typeface="+mj-lt"/>
                        </a:rPr>
                        <a:t>1.14</a:t>
                      </a:r>
                      <a:endParaRPr lang="es-ES" sz="1400" dirty="0">
                        <a:effectLst/>
                        <a:latin typeface="+mj-lt"/>
                        <a:ea typeface="Calibri"/>
                        <a:cs typeface="Times New Roman"/>
                      </a:endParaRPr>
                    </a:p>
                  </a:txBody>
                  <a:tcPr marL="0" marR="0" marT="0" marB="0"/>
                </a:tc>
                <a:extLst>
                  <a:ext uri="{0D108BD9-81ED-4DB2-BD59-A6C34878D82A}">
                    <a16:rowId xmlns:a16="http://schemas.microsoft.com/office/drawing/2014/main" val="10010"/>
                  </a:ext>
                </a:extLst>
              </a:tr>
              <a:tr h="141194">
                <a:tc>
                  <a:txBody>
                    <a:bodyPr/>
                    <a:lstStyle/>
                    <a:p>
                      <a:pPr marL="38100" marR="38100" algn="just">
                        <a:lnSpc>
                          <a:spcPct val="115000"/>
                        </a:lnSpc>
                        <a:spcBef>
                          <a:spcPts val="600"/>
                        </a:spcBef>
                        <a:spcAft>
                          <a:spcPts val="0"/>
                        </a:spcAft>
                      </a:pPr>
                      <a:r>
                        <a:rPr lang="es-ES" sz="1400">
                          <a:effectLst/>
                          <a:latin typeface="+mj-lt"/>
                        </a:rPr>
                        <a:t>Dolor</a:t>
                      </a:r>
                      <a:endParaRPr lang="es-ES" sz="1400">
                        <a:effectLst/>
                        <a:latin typeface="+mj-lt"/>
                        <a:ea typeface="Calibri"/>
                        <a:cs typeface="Times New Roman"/>
                      </a:endParaRPr>
                    </a:p>
                  </a:txBody>
                  <a:tcPr marL="0" marR="0" marT="0" marB="0"/>
                </a:tc>
                <a:tc>
                  <a:txBody>
                    <a:bodyPr/>
                    <a:lstStyle/>
                    <a:p>
                      <a:pPr marL="38100" marR="38100" algn="just">
                        <a:lnSpc>
                          <a:spcPct val="115000"/>
                        </a:lnSpc>
                        <a:spcBef>
                          <a:spcPts val="600"/>
                        </a:spcBef>
                        <a:spcAft>
                          <a:spcPts val="0"/>
                        </a:spcAft>
                      </a:pPr>
                      <a:r>
                        <a:rPr lang="es-ES" sz="1400">
                          <a:effectLst/>
                          <a:latin typeface="+mj-lt"/>
                        </a:rPr>
                        <a:t>1.88</a:t>
                      </a:r>
                      <a:endParaRPr lang="es-ES" sz="1400">
                        <a:effectLst/>
                        <a:latin typeface="+mj-lt"/>
                        <a:ea typeface="Calibri"/>
                        <a:cs typeface="Times New Roman"/>
                      </a:endParaRPr>
                    </a:p>
                  </a:txBody>
                  <a:tcPr marL="0" marR="0" marT="0" marB="0"/>
                </a:tc>
                <a:tc>
                  <a:txBody>
                    <a:bodyPr/>
                    <a:lstStyle/>
                    <a:p>
                      <a:pPr marL="38100" marR="38100" algn="just">
                        <a:lnSpc>
                          <a:spcPct val="115000"/>
                        </a:lnSpc>
                        <a:spcBef>
                          <a:spcPts val="600"/>
                        </a:spcBef>
                        <a:spcAft>
                          <a:spcPts val="0"/>
                        </a:spcAft>
                      </a:pPr>
                      <a:r>
                        <a:rPr lang="es-ES" sz="1400" dirty="0">
                          <a:effectLst/>
                          <a:latin typeface="+mj-lt"/>
                        </a:rPr>
                        <a:t>1.15</a:t>
                      </a:r>
                      <a:endParaRPr lang="es-ES" sz="1400" dirty="0">
                        <a:effectLst/>
                        <a:latin typeface="+mj-lt"/>
                        <a:ea typeface="Calibri"/>
                        <a:cs typeface="Times New Roman"/>
                      </a:endParaRPr>
                    </a:p>
                  </a:txBody>
                  <a:tcPr marL="0" marR="0" marT="0" marB="0"/>
                </a:tc>
                <a:extLst>
                  <a:ext uri="{0D108BD9-81ED-4DB2-BD59-A6C34878D82A}">
                    <a16:rowId xmlns:a16="http://schemas.microsoft.com/office/drawing/2014/main" val="10011"/>
                  </a:ext>
                </a:extLst>
              </a:tr>
              <a:tr h="141194">
                <a:tc>
                  <a:txBody>
                    <a:bodyPr/>
                    <a:lstStyle/>
                    <a:p>
                      <a:pPr marL="38100" marR="38100" algn="just">
                        <a:lnSpc>
                          <a:spcPct val="115000"/>
                        </a:lnSpc>
                        <a:spcBef>
                          <a:spcPts val="600"/>
                        </a:spcBef>
                        <a:spcAft>
                          <a:spcPts val="0"/>
                        </a:spcAft>
                      </a:pPr>
                      <a:r>
                        <a:rPr lang="es-ES" sz="1400">
                          <a:effectLst/>
                          <a:latin typeface="+mj-lt"/>
                        </a:rPr>
                        <a:t>Enfado</a:t>
                      </a:r>
                      <a:endParaRPr lang="es-ES" sz="1400">
                        <a:effectLst/>
                        <a:latin typeface="+mj-lt"/>
                        <a:ea typeface="Calibri"/>
                        <a:cs typeface="Times New Roman"/>
                      </a:endParaRPr>
                    </a:p>
                  </a:txBody>
                  <a:tcPr marL="0" marR="0" marT="0" marB="0"/>
                </a:tc>
                <a:tc>
                  <a:txBody>
                    <a:bodyPr/>
                    <a:lstStyle/>
                    <a:p>
                      <a:pPr marL="38100" marR="38100" algn="just">
                        <a:lnSpc>
                          <a:spcPct val="115000"/>
                        </a:lnSpc>
                        <a:spcBef>
                          <a:spcPts val="600"/>
                        </a:spcBef>
                        <a:spcAft>
                          <a:spcPts val="0"/>
                        </a:spcAft>
                      </a:pPr>
                      <a:r>
                        <a:rPr lang="es-ES" sz="1400">
                          <a:effectLst/>
                          <a:latin typeface="+mj-lt"/>
                        </a:rPr>
                        <a:t>2.21</a:t>
                      </a:r>
                      <a:endParaRPr lang="es-ES" sz="1400">
                        <a:effectLst/>
                        <a:latin typeface="+mj-lt"/>
                        <a:ea typeface="Calibri"/>
                        <a:cs typeface="Times New Roman"/>
                      </a:endParaRPr>
                    </a:p>
                  </a:txBody>
                  <a:tcPr marL="0" marR="0" marT="0" marB="0"/>
                </a:tc>
                <a:tc>
                  <a:txBody>
                    <a:bodyPr/>
                    <a:lstStyle/>
                    <a:p>
                      <a:pPr marL="38100" marR="38100" algn="just">
                        <a:lnSpc>
                          <a:spcPct val="115000"/>
                        </a:lnSpc>
                        <a:spcBef>
                          <a:spcPts val="600"/>
                        </a:spcBef>
                        <a:spcAft>
                          <a:spcPts val="0"/>
                        </a:spcAft>
                      </a:pPr>
                      <a:r>
                        <a:rPr lang="es-ES" sz="1400" dirty="0">
                          <a:effectLst/>
                          <a:latin typeface="+mj-lt"/>
                        </a:rPr>
                        <a:t>1.36</a:t>
                      </a:r>
                      <a:endParaRPr lang="es-ES" sz="1400" dirty="0">
                        <a:effectLst/>
                        <a:latin typeface="+mj-lt"/>
                        <a:ea typeface="Calibri"/>
                        <a:cs typeface="Times New Roman"/>
                      </a:endParaRPr>
                    </a:p>
                  </a:txBody>
                  <a:tcPr marL="0" marR="0" marT="0" marB="0"/>
                </a:tc>
                <a:extLst>
                  <a:ext uri="{0D108BD9-81ED-4DB2-BD59-A6C34878D82A}">
                    <a16:rowId xmlns:a16="http://schemas.microsoft.com/office/drawing/2014/main" val="10012"/>
                  </a:ext>
                </a:extLst>
              </a:tr>
              <a:tr h="141194">
                <a:tc>
                  <a:txBody>
                    <a:bodyPr/>
                    <a:lstStyle/>
                    <a:p>
                      <a:pPr marL="38100" marR="38100" algn="just">
                        <a:lnSpc>
                          <a:spcPct val="115000"/>
                        </a:lnSpc>
                        <a:spcBef>
                          <a:spcPts val="600"/>
                        </a:spcBef>
                        <a:spcAft>
                          <a:spcPts val="0"/>
                        </a:spcAft>
                      </a:pPr>
                      <a:r>
                        <a:rPr lang="es-ES" sz="1400">
                          <a:effectLst/>
                          <a:latin typeface="+mj-lt"/>
                        </a:rPr>
                        <a:t>Entusiasmo</a:t>
                      </a:r>
                      <a:endParaRPr lang="es-ES" sz="1400">
                        <a:effectLst/>
                        <a:latin typeface="+mj-lt"/>
                        <a:ea typeface="Calibri"/>
                        <a:cs typeface="Times New Roman"/>
                      </a:endParaRPr>
                    </a:p>
                  </a:txBody>
                  <a:tcPr marL="0" marR="0" marT="0" marB="0">
                    <a:solidFill>
                      <a:srgbClr val="E9D9BE"/>
                    </a:solidFill>
                  </a:tcPr>
                </a:tc>
                <a:tc>
                  <a:txBody>
                    <a:bodyPr/>
                    <a:lstStyle/>
                    <a:p>
                      <a:pPr marL="38100" marR="38100" algn="just">
                        <a:lnSpc>
                          <a:spcPct val="115000"/>
                        </a:lnSpc>
                        <a:spcBef>
                          <a:spcPts val="600"/>
                        </a:spcBef>
                        <a:spcAft>
                          <a:spcPts val="0"/>
                        </a:spcAft>
                      </a:pPr>
                      <a:r>
                        <a:rPr lang="es-ES" sz="1400">
                          <a:effectLst/>
                          <a:latin typeface="+mj-lt"/>
                        </a:rPr>
                        <a:t>3.37</a:t>
                      </a:r>
                      <a:endParaRPr lang="es-ES" sz="1400">
                        <a:effectLst/>
                        <a:latin typeface="+mj-lt"/>
                        <a:ea typeface="Calibri"/>
                        <a:cs typeface="Times New Roman"/>
                      </a:endParaRPr>
                    </a:p>
                  </a:txBody>
                  <a:tcPr marL="0" marR="0" marT="0" marB="0">
                    <a:solidFill>
                      <a:srgbClr val="E9D9BE"/>
                    </a:solidFill>
                  </a:tcPr>
                </a:tc>
                <a:tc>
                  <a:txBody>
                    <a:bodyPr/>
                    <a:lstStyle/>
                    <a:p>
                      <a:pPr marL="38100" marR="38100" algn="just">
                        <a:lnSpc>
                          <a:spcPct val="115000"/>
                        </a:lnSpc>
                        <a:spcBef>
                          <a:spcPts val="600"/>
                        </a:spcBef>
                        <a:spcAft>
                          <a:spcPts val="0"/>
                        </a:spcAft>
                      </a:pPr>
                      <a:r>
                        <a:rPr lang="es-ES" sz="1400" dirty="0">
                          <a:effectLst/>
                          <a:latin typeface="+mj-lt"/>
                        </a:rPr>
                        <a:t>1.33</a:t>
                      </a:r>
                      <a:endParaRPr lang="es-ES" sz="1400" dirty="0">
                        <a:effectLst/>
                        <a:latin typeface="+mj-lt"/>
                        <a:ea typeface="Calibri"/>
                        <a:cs typeface="Times New Roman"/>
                      </a:endParaRPr>
                    </a:p>
                  </a:txBody>
                  <a:tcPr marL="0" marR="0" marT="0" marB="0">
                    <a:solidFill>
                      <a:srgbClr val="E9D9BE"/>
                    </a:solidFill>
                  </a:tcPr>
                </a:tc>
                <a:extLst>
                  <a:ext uri="{0D108BD9-81ED-4DB2-BD59-A6C34878D82A}">
                    <a16:rowId xmlns:a16="http://schemas.microsoft.com/office/drawing/2014/main" val="10013"/>
                  </a:ext>
                </a:extLst>
              </a:tr>
              <a:tr h="141194">
                <a:tc>
                  <a:txBody>
                    <a:bodyPr/>
                    <a:lstStyle/>
                    <a:p>
                      <a:pPr marL="38100" marR="38100" algn="just">
                        <a:lnSpc>
                          <a:spcPct val="115000"/>
                        </a:lnSpc>
                        <a:spcBef>
                          <a:spcPts val="600"/>
                        </a:spcBef>
                        <a:spcAft>
                          <a:spcPts val="0"/>
                        </a:spcAft>
                      </a:pPr>
                      <a:r>
                        <a:rPr lang="es-ES" sz="1400">
                          <a:effectLst/>
                          <a:latin typeface="+mj-lt"/>
                        </a:rPr>
                        <a:t>Esperanza</a:t>
                      </a:r>
                      <a:endParaRPr lang="es-ES" sz="1400">
                        <a:effectLst/>
                        <a:latin typeface="+mj-lt"/>
                        <a:ea typeface="Calibri"/>
                        <a:cs typeface="Times New Roman"/>
                      </a:endParaRPr>
                    </a:p>
                  </a:txBody>
                  <a:tcPr marL="0" marR="0" marT="0" marB="0">
                    <a:solidFill>
                      <a:srgbClr val="E9D9BE"/>
                    </a:solidFill>
                  </a:tcPr>
                </a:tc>
                <a:tc>
                  <a:txBody>
                    <a:bodyPr/>
                    <a:lstStyle/>
                    <a:p>
                      <a:pPr marL="38100" marR="38100" algn="just">
                        <a:lnSpc>
                          <a:spcPct val="115000"/>
                        </a:lnSpc>
                        <a:spcBef>
                          <a:spcPts val="600"/>
                        </a:spcBef>
                        <a:spcAft>
                          <a:spcPts val="0"/>
                        </a:spcAft>
                      </a:pPr>
                      <a:r>
                        <a:rPr lang="es-ES" sz="1400">
                          <a:effectLst/>
                          <a:latin typeface="+mj-lt"/>
                        </a:rPr>
                        <a:t>3.29</a:t>
                      </a:r>
                      <a:endParaRPr lang="es-ES" sz="1400">
                        <a:effectLst/>
                        <a:latin typeface="+mj-lt"/>
                        <a:ea typeface="Calibri"/>
                        <a:cs typeface="Times New Roman"/>
                      </a:endParaRPr>
                    </a:p>
                  </a:txBody>
                  <a:tcPr marL="0" marR="0" marT="0" marB="0">
                    <a:solidFill>
                      <a:srgbClr val="E9D9BE"/>
                    </a:solidFill>
                  </a:tcPr>
                </a:tc>
                <a:tc>
                  <a:txBody>
                    <a:bodyPr/>
                    <a:lstStyle/>
                    <a:p>
                      <a:pPr marL="38100" marR="38100" algn="just">
                        <a:lnSpc>
                          <a:spcPct val="115000"/>
                        </a:lnSpc>
                        <a:spcBef>
                          <a:spcPts val="600"/>
                        </a:spcBef>
                        <a:spcAft>
                          <a:spcPts val="0"/>
                        </a:spcAft>
                      </a:pPr>
                      <a:r>
                        <a:rPr lang="es-ES" sz="1400" dirty="0">
                          <a:effectLst/>
                          <a:latin typeface="+mj-lt"/>
                        </a:rPr>
                        <a:t>1.31</a:t>
                      </a:r>
                      <a:endParaRPr lang="es-ES" sz="1400" dirty="0">
                        <a:effectLst/>
                        <a:latin typeface="+mj-lt"/>
                        <a:ea typeface="Calibri"/>
                        <a:cs typeface="Times New Roman"/>
                      </a:endParaRPr>
                    </a:p>
                  </a:txBody>
                  <a:tcPr marL="0" marR="0" marT="0" marB="0">
                    <a:solidFill>
                      <a:srgbClr val="E9D9BE"/>
                    </a:solidFill>
                  </a:tcPr>
                </a:tc>
                <a:extLst>
                  <a:ext uri="{0D108BD9-81ED-4DB2-BD59-A6C34878D82A}">
                    <a16:rowId xmlns:a16="http://schemas.microsoft.com/office/drawing/2014/main" val="10014"/>
                  </a:ext>
                </a:extLst>
              </a:tr>
              <a:tr h="141194">
                <a:tc>
                  <a:txBody>
                    <a:bodyPr/>
                    <a:lstStyle/>
                    <a:p>
                      <a:pPr marL="38100" marR="38100" algn="just">
                        <a:lnSpc>
                          <a:spcPct val="115000"/>
                        </a:lnSpc>
                        <a:spcBef>
                          <a:spcPts val="600"/>
                        </a:spcBef>
                        <a:spcAft>
                          <a:spcPts val="0"/>
                        </a:spcAft>
                      </a:pPr>
                      <a:r>
                        <a:rPr lang="es-ES" sz="1400">
                          <a:effectLst/>
                          <a:latin typeface="+mj-lt"/>
                        </a:rPr>
                        <a:t>Fastidio</a:t>
                      </a:r>
                      <a:endParaRPr lang="es-ES" sz="1400">
                        <a:effectLst/>
                        <a:latin typeface="+mj-lt"/>
                        <a:ea typeface="Calibri"/>
                        <a:cs typeface="Times New Roman"/>
                      </a:endParaRPr>
                    </a:p>
                  </a:txBody>
                  <a:tcPr marL="0" marR="0" marT="0" marB="0"/>
                </a:tc>
                <a:tc>
                  <a:txBody>
                    <a:bodyPr/>
                    <a:lstStyle/>
                    <a:p>
                      <a:pPr marL="38100" marR="38100" algn="just">
                        <a:lnSpc>
                          <a:spcPct val="115000"/>
                        </a:lnSpc>
                        <a:spcBef>
                          <a:spcPts val="600"/>
                        </a:spcBef>
                        <a:spcAft>
                          <a:spcPts val="0"/>
                        </a:spcAft>
                      </a:pPr>
                      <a:r>
                        <a:rPr lang="es-ES" sz="1400">
                          <a:effectLst/>
                          <a:latin typeface="+mj-lt"/>
                        </a:rPr>
                        <a:t>2.12</a:t>
                      </a:r>
                      <a:endParaRPr lang="es-ES" sz="1400">
                        <a:effectLst/>
                        <a:latin typeface="+mj-lt"/>
                        <a:ea typeface="Calibri"/>
                        <a:cs typeface="Times New Roman"/>
                      </a:endParaRPr>
                    </a:p>
                  </a:txBody>
                  <a:tcPr marL="0" marR="0" marT="0" marB="0"/>
                </a:tc>
                <a:tc>
                  <a:txBody>
                    <a:bodyPr/>
                    <a:lstStyle/>
                    <a:p>
                      <a:pPr marL="38100" marR="38100" algn="just">
                        <a:lnSpc>
                          <a:spcPct val="115000"/>
                        </a:lnSpc>
                        <a:spcBef>
                          <a:spcPts val="600"/>
                        </a:spcBef>
                        <a:spcAft>
                          <a:spcPts val="0"/>
                        </a:spcAft>
                      </a:pPr>
                      <a:r>
                        <a:rPr lang="es-ES" sz="1400" dirty="0">
                          <a:effectLst/>
                          <a:latin typeface="+mj-lt"/>
                        </a:rPr>
                        <a:t>1.26</a:t>
                      </a:r>
                      <a:endParaRPr lang="es-ES" sz="1400" dirty="0">
                        <a:effectLst/>
                        <a:latin typeface="+mj-lt"/>
                        <a:ea typeface="Calibri"/>
                        <a:cs typeface="Times New Roman"/>
                      </a:endParaRPr>
                    </a:p>
                  </a:txBody>
                  <a:tcPr marL="0" marR="0" marT="0" marB="0"/>
                </a:tc>
                <a:extLst>
                  <a:ext uri="{0D108BD9-81ED-4DB2-BD59-A6C34878D82A}">
                    <a16:rowId xmlns:a16="http://schemas.microsoft.com/office/drawing/2014/main" val="10015"/>
                  </a:ext>
                </a:extLst>
              </a:tr>
              <a:tr h="141194">
                <a:tc>
                  <a:txBody>
                    <a:bodyPr/>
                    <a:lstStyle/>
                    <a:p>
                      <a:pPr marL="38100" marR="38100" algn="just">
                        <a:lnSpc>
                          <a:spcPct val="115000"/>
                        </a:lnSpc>
                        <a:spcBef>
                          <a:spcPts val="600"/>
                        </a:spcBef>
                        <a:spcAft>
                          <a:spcPts val="0"/>
                        </a:spcAft>
                      </a:pPr>
                      <a:r>
                        <a:rPr lang="es-ES" sz="1400">
                          <a:effectLst/>
                          <a:latin typeface="+mj-lt"/>
                        </a:rPr>
                        <a:t>Felicidad</a:t>
                      </a:r>
                      <a:endParaRPr lang="es-ES" sz="1400">
                        <a:effectLst/>
                        <a:latin typeface="+mj-lt"/>
                        <a:ea typeface="Calibri"/>
                        <a:cs typeface="Times New Roman"/>
                      </a:endParaRPr>
                    </a:p>
                  </a:txBody>
                  <a:tcPr marL="0" marR="0" marT="0" marB="0">
                    <a:solidFill>
                      <a:srgbClr val="E9D9BE"/>
                    </a:solidFill>
                  </a:tcPr>
                </a:tc>
                <a:tc>
                  <a:txBody>
                    <a:bodyPr/>
                    <a:lstStyle/>
                    <a:p>
                      <a:pPr marL="38100" marR="38100" algn="just">
                        <a:lnSpc>
                          <a:spcPct val="115000"/>
                        </a:lnSpc>
                        <a:spcBef>
                          <a:spcPts val="600"/>
                        </a:spcBef>
                        <a:spcAft>
                          <a:spcPts val="0"/>
                        </a:spcAft>
                      </a:pPr>
                      <a:r>
                        <a:rPr lang="es-ES" sz="1400">
                          <a:effectLst/>
                          <a:latin typeface="+mj-lt"/>
                        </a:rPr>
                        <a:t>3.40</a:t>
                      </a:r>
                      <a:endParaRPr lang="es-ES" sz="1400">
                        <a:effectLst/>
                        <a:latin typeface="+mj-lt"/>
                        <a:ea typeface="Calibri"/>
                        <a:cs typeface="Times New Roman"/>
                      </a:endParaRPr>
                    </a:p>
                  </a:txBody>
                  <a:tcPr marL="0" marR="0" marT="0" marB="0">
                    <a:solidFill>
                      <a:srgbClr val="E9D9BE"/>
                    </a:solidFill>
                  </a:tcPr>
                </a:tc>
                <a:tc>
                  <a:txBody>
                    <a:bodyPr/>
                    <a:lstStyle/>
                    <a:p>
                      <a:pPr marL="38100" marR="38100" algn="just">
                        <a:lnSpc>
                          <a:spcPct val="115000"/>
                        </a:lnSpc>
                        <a:spcBef>
                          <a:spcPts val="600"/>
                        </a:spcBef>
                        <a:spcAft>
                          <a:spcPts val="0"/>
                        </a:spcAft>
                      </a:pPr>
                      <a:r>
                        <a:rPr lang="es-ES" sz="1400" dirty="0">
                          <a:effectLst/>
                          <a:latin typeface="+mj-lt"/>
                        </a:rPr>
                        <a:t>1.35</a:t>
                      </a:r>
                      <a:endParaRPr lang="es-ES" sz="1400" dirty="0">
                        <a:effectLst/>
                        <a:latin typeface="+mj-lt"/>
                        <a:ea typeface="Calibri"/>
                        <a:cs typeface="Times New Roman"/>
                      </a:endParaRPr>
                    </a:p>
                  </a:txBody>
                  <a:tcPr marL="0" marR="0" marT="0" marB="0">
                    <a:solidFill>
                      <a:srgbClr val="E9D9BE"/>
                    </a:solidFill>
                  </a:tcPr>
                </a:tc>
                <a:extLst>
                  <a:ext uri="{0D108BD9-81ED-4DB2-BD59-A6C34878D82A}">
                    <a16:rowId xmlns:a16="http://schemas.microsoft.com/office/drawing/2014/main" val="10016"/>
                  </a:ext>
                </a:extLst>
              </a:tr>
            </a:tbl>
          </a:graphicData>
        </a:graphic>
      </p:graphicFrame>
      <p:pic>
        <p:nvPicPr>
          <p:cNvPr id="11" name="Imagen 2">
            <a:extLst>
              <a:ext uri="{FF2B5EF4-FFF2-40B4-BE49-F238E27FC236}">
                <a16:creationId xmlns:a16="http://schemas.microsoft.com/office/drawing/2014/main" id="{CC1B2E7D-831A-41E8-AE33-1ECA9B111F97}"/>
              </a:ext>
            </a:extLst>
          </p:cNvPr>
          <p:cNvPicPr>
            <a:picLocks noChangeAspect="1"/>
          </p:cNvPicPr>
          <p:nvPr/>
        </p:nvPicPr>
        <p:blipFill>
          <a:blip r:embed="rId2" cstate="print">
            <a:duotone>
              <a:prstClr val="black"/>
              <a:srgbClr val="D9C3A5">
                <a:tint val="50000"/>
                <a:satMod val="180000"/>
              </a:srgbClr>
            </a:duotone>
          </a:blip>
          <a:stretch>
            <a:fillRect/>
          </a:stretch>
        </p:blipFill>
        <p:spPr>
          <a:xfrm>
            <a:off x="8063880" y="5592461"/>
            <a:ext cx="1080120" cy="446304"/>
          </a:xfrm>
          <a:prstGeom prst="rect">
            <a:avLst/>
          </a:prstGeom>
        </p:spPr>
      </p:pic>
      <p:graphicFrame>
        <p:nvGraphicFramePr>
          <p:cNvPr id="8" name="Table 7"/>
          <p:cNvGraphicFramePr>
            <a:graphicFrameLocks noGrp="1"/>
          </p:cNvGraphicFramePr>
          <p:nvPr>
            <p:extLst>
              <p:ext uri="{D42A27DB-BD31-4B8C-83A1-F6EECF244321}">
                <p14:modId xmlns:p14="http://schemas.microsoft.com/office/powerpoint/2010/main" val="149374421"/>
              </p:ext>
            </p:extLst>
          </p:nvPr>
        </p:nvGraphicFramePr>
        <p:xfrm>
          <a:off x="4498218" y="1128313"/>
          <a:ext cx="3215042" cy="3425010"/>
        </p:xfrm>
        <a:graphic>
          <a:graphicData uri="http://schemas.openxmlformats.org/drawingml/2006/table">
            <a:tbl>
              <a:tblPr>
                <a:tableStyleId>{5C22544A-7EE6-4342-B048-85BDC9FD1C3A}</a:tableStyleId>
              </a:tblPr>
              <a:tblGrid>
                <a:gridCol w="1233167">
                  <a:extLst>
                    <a:ext uri="{9D8B030D-6E8A-4147-A177-3AD203B41FA5}">
                      <a16:colId xmlns:a16="http://schemas.microsoft.com/office/drawing/2014/main" val="20000"/>
                    </a:ext>
                  </a:extLst>
                </a:gridCol>
                <a:gridCol w="543181">
                  <a:extLst>
                    <a:ext uri="{9D8B030D-6E8A-4147-A177-3AD203B41FA5}">
                      <a16:colId xmlns:a16="http://schemas.microsoft.com/office/drawing/2014/main" val="20001"/>
                    </a:ext>
                  </a:extLst>
                </a:gridCol>
                <a:gridCol w="1438694">
                  <a:extLst>
                    <a:ext uri="{9D8B030D-6E8A-4147-A177-3AD203B41FA5}">
                      <a16:colId xmlns:a16="http://schemas.microsoft.com/office/drawing/2014/main" val="20002"/>
                    </a:ext>
                  </a:extLst>
                </a:gridCol>
              </a:tblGrid>
              <a:tr h="282388">
                <a:tc>
                  <a:txBody>
                    <a:bodyPr/>
                    <a:lstStyle/>
                    <a:p>
                      <a:pPr algn="just">
                        <a:lnSpc>
                          <a:spcPct val="115000"/>
                        </a:lnSpc>
                        <a:spcBef>
                          <a:spcPts val="600"/>
                        </a:spcBef>
                        <a:spcAft>
                          <a:spcPts val="0"/>
                        </a:spcAft>
                      </a:pPr>
                      <a:r>
                        <a:rPr lang="es-ES" sz="1400" dirty="0">
                          <a:effectLst/>
                          <a:latin typeface="+mj-lt"/>
                        </a:rPr>
                        <a:t> </a:t>
                      </a:r>
                      <a:endParaRPr lang="es-ES" sz="1400" dirty="0">
                        <a:effectLst/>
                        <a:latin typeface="+mj-lt"/>
                        <a:ea typeface="Calibri"/>
                        <a:cs typeface="Times New Roman"/>
                      </a:endParaRPr>
                    </a:p>
                  </a:txBody>
                  <a:tcPr marL="0" marR="0" marT="0" marB="0" anchor="ctr"/>
                </a:tc>
                <a:tc>
                  <a:txBody>
                    <a:bodyPr/>
                    <a:lstStyle/>
                    <a:p>
                      <a:pPr marL="38100" marR="38100" algn="just">
                        <a:lnSpc>
                          <a:spcPct val="115000"/>
                        </a:lnSpc>
                        <a:spcBef>
                          <a:spcPts val="600"/>
                        </a:spcBef>
                        <a:spcAft>
                          <a:spcPts val="0"/>
                        </a:spcAft>
                      </a:pPr>
                      <a:r>
                        <a:rPr lang="es-ES" sz="1400">
                          <a:effectLst/>
                          <a:latin typeface="+mj-lt"/>
                        </a:rPr>
                        <a:t>Media</a:t>
                      </a:r>
                      <a:endParaRPr lang="es-ES" sz="1400">
                        <a:effectLst/>
                        <a:latin typeface="+mj-lt"/>
                        <a:ea typeface="Calibri"/>
                        <a:cs typeface="Times New Roman"/>
                      </a:endParaRPr>
                    </a:p>
                  </a:txBody>
                  <a:tcPr marL="0" marR="0" marT="0" marB="0" anchor="b"/>
                </a:tc>
                <a:tc>
                  <a:txBody>
                    <a:bodyPr/>
                    <a:lstStyle/>
                    <a:p>
                      <a:pPr marL="38100" marR="38100" algn="just">
                        <a:lnSpc>
                          <a:spcPct val="115000"/>
                        </a:lnSpc>
                        <a:spcBef>
                          <a:spcPts val="600"/>
                        </a:spcBef>
                        <a:spcAft>
                          <a:spcPts val="0"/>
                        </a:spcAft>
                      </a:pPr>
                      <a:r>
                        <a:rPr lang="es-ES" sz="1400" dirty="0">
                          <a:effectLst/>
                          <a:latin typeface="+mj-lt"/>
                        </a:rPr>
                        <a:t>Desviación típica</a:t>
                      </a:r>
                      <a:endParaRPr lang="es-ES" sz="1400" dirty="0">
                        <a:effectLst/>
                        <a:latin typeface="+mj-lt"/>
                        <a:ea typeface="Calibri"/>
                        <a:cs typeface="Times New Roman"/>
                      </a:endParaRPr>
                    </a:p>
                  </a:txBody>
                  <a:tcPr marL="0" marR="0" marT="0" marB="0" anchor="b"/>
                </a:tc>
                <a:extLst>
                  <a:ext uri="{0D108BD9-81ED-4DB2-BD59-A6C34878D82A}">
                    <a16:rowId xmlns:a16="http://schemas.microsoft.com/office/drawing/2014/main" val="10000"/>
                  </a:ext>
                </a:extLst>
              </a:tr>
              <a:tr h="141194">
                <a:tc>
                  <a:txBody>
                    <a:bodyPr/>
                    <a:lstStyle/>
                    <a:p>
                      <a:pPr marL="38100" marR="38100" algn="just">
                        <a:lnSpc>
                          <a:spcPct val="115000"/>
                        </a:lnSpc>
                        <a:spcBef>
                          <a:spcPts val="600"/>
                        </a:spcBef>
                        <a:spcAft>
                          <a:spcPts val="0"/>
                        </a:spcAft>
                      </a:pPr>
                      <a:r>
                        <a:rPr lang="es-ES" sz="1400" dirty="0">
                          <a:effectLst/>
                          <a:latin typeface="+mj-lt"/>
                        </a:rPr>
                        <a:t>Frustración</a:t>
                      </a:r>
                      <a:endParaRPr lang="es-ES" sz="1400" dirty="0">
                        <a:effectLst/>
                        <a:latin typeface="+mj-lt"/>
                        <a:ea typeface="Calibri"/>
                        <a:cs typeface="Times New Roman"/>
                      </a:endParaRPr>
                    </a:p>
                  </a:txBody>
                  <a:tcPr marL="0" marR="0" marT="0" marB="0"/>
                </a:tc>
                <a:tc>
                  <a:txBody>
                    <a:bodyPr/>
                    <a:lstStyle/>
                    <a:p>
                      <a:pPr marL="38100" marR="38100" algn="just">
                        <a:lnSpc>
                          <a:spcPct val="115000"/>
                        </a:lnSpc>
                        <a:spcBef>
                          <a:spcPts val="600"/>
                        </a:spcBef>
                        <a:spcAft>
                          <a:spcPts val="0"/>
                        </a:spcAft>
                      </a:pPr>
                      <a:r>
                        <a:rPr lang="es-ES" sz="1400">
                          <a:effectLst/>
                          <a:latin typeface="+mj-lt"/>
                        </a:rPr>
                        <a:t>2.24</a:t>
                      </a:r>
                      <a:endParaRPr lang="es-ES" sz="1400">
                        <a:effectLst/>
                        <a:latin typeface="+mj-lt"/>
                        <a:ea typeface="Calibri"/>
                        <a:cs typeface="Times New Roman"/>
                      </a:endParaRPr>
                    </a:p>
                  </a:txBody>
                  <a:tcPr marL="0" marR="0" marT="0" marB="0"/>
                </a:tc>
                <a:tc>
                  <a:txBody>
                    <a:bodyPr/>
                    <a:lstStyle/>
                    <a:p>
                      <a:pPr marL="38100" marR="38100" algn="just">
                        <a:lnSpc>
                          <a:spcPct val="115000"/>
                        </a:lnSpc>
                        <a:spcBef>
                          <a:spcPts val="600"/>
                        </a:spcBef>
                        <a:spcAft>
                          <a:spcPts val="0"/>
                        </a:spcAft>
                      </a:pPr>
                      <a:r>
                        <a:rPr lang="es-ES" sz="1400">
                          <a:effectLst/>
                          <a:latin typeface="+mj-lt"/>
                        </a:rPr>
                        <a:t>1.28</a:t>
                      </a:r>
                      <a:endParaRPr lang="es-ES" sz="1400">
                        <a:effectLst/>
                        <a:latin typeface="+mj-lt"/>
                        <a:ea typeface="Calibri"/>
                        <a:cs typeface="Times New Roman"/>
                      </a:endParaRPr>
                    </a:p>
                  </a:txBody>
                  <a:tcPr marL="0" marR="0" marT="0" marB="0"/>
                </a:tc>
                <a:extLst>
                  <a:ext uri="{0D108BD9-81ED-4DB2-BD59-A6C34878D82A}">
                    <a16:rowId xmlns:a16="http://schemas.microsoft.com/office/drawing/2014/main" val="10001"/>
                  </a:ext>
                </a:extLst>
              </a:tr>
              <a:tr h="141194">
                <a:tc>
                  <a:txBody>
                    <a:bodyPr/>
                    <a:lstStyle/>
                    <a:p>
                      <a:pPr marL="38100" marR="38100" algn="just">
                        <a:lnSpc>
                          <a:spcPct val="115000"/>
                        </a:lnSpc>
                        <a:spcBef>
                          <a:spcPts val="600"/>
                        </a:spcBef>
                        <a:spcAft>
                          <a:spcPts val="0"/>
                        </a:spcAft>
                      </a:pPr>
                      <a:r>
                        <a:rPr lang="es-ES" sz="1400">
                          <a:effectLst/>
                          <a:latin typeface="+mj-lt"/>
                        </a:rPr>
                        <a:t>Impotencia</a:t>
                      </a:r>
                      <a:endParaRPr lang="es-ES" sz="1400">
                        <a:effectLst/>
                        <a:latin typeface="+mj-lt"/>
                        <a:ea typeface="Calibri"/>
                        <a:cs typeface="Times New Roman"/>
                      </a:endParaRPr>
                    </a:p>
                  </a:txBody>
                  <a:tcPr marL="0" marR="0" marT="0" marB="0"/>
                </a:tc>
                <a:tc>
                  <a:txBody>
                    <a:bodyPr/>
                    <a:lstStyle/>
                    <a:p>
                      <a:pPr marL="38100" marR="38100" algn="just">
                        <a:lnSpc>
                          <a:spcPct val="115000"/>
                        </a:lnSpc>
                        <a:spcBef>
                          <a:spcPts val="600"/>
                        </a:spcBef>
                        <a:spcAft>
                          <a:spcPts val="0"/>
                        </a:spcAft>
                      </a:pPr>
                      <a:r>
                        <a:rPr lang="es-ES" sz="1400">
                          <a:effectLst/>
                          <a:latin typeface="+mj-lt"/>
                        </a:rPr>
                        <a:t>2.41</a:t>
                      </a:r>
                      <a:endParaRPr lang="es-ES" sz="1400">
                        <a:effectLst/>
                        <a:latin typeface="+mj-lt"/>
                        <a:ea typeface="Calibri"/>
                        <a:cs typeface="Times New Roman"/>
                      </a:endParaRPr>
                    </a:p>
                  </a:txBody>
                  <a:tcPr marL="0" marR="0" marT="0" marB="0"/>
                </a:tc>
                <a:tc>
                  <a:txBody>
                    <a:bodyPr/>
                    <a:lstStyle/>
                    <a:p>
                      <a:pPr marL="38100" marR="38100" algn="just">
                        <a:lnSpc>
                          <a:spcPct val="115000"/>
                        </a:lnSpc>
                        <a:spcBef>
                          <a:spcPts val="600"/>
                        </a:spcBef>
                        <a:spcAft>
                          <a:spcPts val="0"/>
                        </a:spcAft>
                      </a:pPr>
                      <a:r>
                        <a:rPr lang="es-ES" sz="1400" dirty="0">
                          <a:effectLst/>
                          <a:latin typeface="+mj-lt"/>
                        </a:rPr>
                        <a:t>1.36</a:t>
                      </a:r>
                      <a:endParaRPr lang="es-ES" sz="1400" dirty="0">
                        <a:effectLst/>
                        <a:latin typeface="+mj-lt"/>
                        <a:ea typeface="Calibri"/>
                        <a:cs typeface="Times New Roman"/>
                      </a:endParaRPr>
                    </a:p>
                  </a:txBody>
                  <a:tcPr marL="0" marR="0" marT="0" marB="0"/>
                </a:tc>
                <a:extLst>
                  <a:ext uri="{0D108BD9-81ED-4DB2-BD59-A6C34878D82A}">
                    <a16:rowId xmlns:a16="http://schemas.microsoft.com/office/drawing/2014/main" val="10002"/>
                  </a:ext>
                </a:extLst>
              </a:tr>
              <a:tr h="141194">
                <a:tc>
                  <a:txBody>
                    <a:bodyPr/>
                    <a:lstStyle/>
                    <a:p>
                      <a:pPr marL="38100" marR="38100" algn="just">
                        <a:lnSpc>
                          <a:spcPct val="115000"/>
                        </a:lnSpc>
                        <a:spcBef>
                          <a:spcPts val="600"/>
                        </a:spcBef>
                        <a:spcAft>
                          <a:spcPts val="0"/>
                        </a:spcAft>
                      </a:pPr>
                      <a:r>
                        <a:rPr lang="es-ES" sz="1400">
                          <a:effectLst/>
                          <a:latin typeface="+mj-lt"/>
                        </a:rPr>
                        <a:t>Interés</a:t>
                      </a:r>
                      <a:endParaRPr lang="es-ES" sz="1400">
                        <a:effectLst/>
                        <a:latin typeface="+mj-lt"/>
                        <a:ea typeface="Calibri"/>
                        <a:cs typeface="Times New Roman"/>
                      </a:endParaRPr>
                    </a:p>
                  </a:txBody>
                  <a:tcPr marL="0" marR="0" marT="0" marB="0">
                    <a:solidFill>
                      <a:srgbClr val="E9D9BE"/>
                    </a:solidFill>
                  </a:tcPr>
                </a:tc>
                <a:tc>
                  <a:txBody>
                    <a:bodyPr/>
                    <a:lstStyle/>
                    <a:p>
                      <a:pPr marL="38100" marR="38100" algn="just">
                        <a:lnSpc>
                          <a:spcPct val="115000"/>
                        </a:lnSpc>
                        <a:spcBef>
                          <a:spcPts val="600"/>
                        </a:spcBef>
                        <a:spcAft>
                          <a:spcPts val="0"/>
                        </a:spcAft>
                      </a:pPr>
                      <a:r>
                        <a:rPr lang="es-ES" sz="1400">
                          <a:effectLst/>
                          <a:latin typeface="+mj-lt"/>
                        </a:rPr>
                        <a:t>3.24</a:t>
                      </a:r>
                      <a:endParaRPr lang="es-ES" sz="1400">
                        <a:effectLst/>
                        <a:latin typeface="+mj-lt"/>
                        <a:ea typeface="Calibri"/>
                        <a:cs typeface="Times New Roman"/>
                      </a:endParaRPr>
                    </a:p>
                  </a:txBody>
                  <a:tcPr marL="0" marR="0" marT="0" marB="0">
                    <a:solidFill>
                      <a:srgbClr val="E9D9BE"/>
                    </a:solidFill>
                  </a:tcPr>
                </a:tc>
                <a:tc>
                  <a:txBody>
                    <a:bodyPr/>
                    <a:lstStyle/>
                    <a:p>
                      <a:pPr marL="38100" marR="38100" algn="just">
                        <a:lnSpc>
                          <a:spcPct val="115000"/>
                        </a:lnSpc>
                        <a:spcBef>
                          <a:spcPts val="600"/>
                        </a:spcBef>
                        <a:spcAft>
                          <a:spcPts val="0"/>
                        </a:spcAft>
                      </a:pPr>
                      <a:r>
                        <a:rPr lang="es-ES" sz="1400" dirty="0">
                          <a:effectLst/>
                          <a:latin typeface="+mj-lt"/>
                        </a:rPr>
                        <a:t>1.44</a:t>
                      </a:r>
                      <a:endParaRPr lang="es-ES" sz="1400" dirty="0">
                        <a:effectLst/>
                        <a:latin typeface="+mj-lt"/>
                        <a:ea typeface="Calibri"/>
                        <a:cs typeface="Times New Roman"/>
                      </a:endParaRPr>
                    </a:p>
                  </a:txBody>
                  <a:tcPr marL="0" marR="0" marT="0" marB="0">
                    <a:solidFill>
                      <a:srgbClr val="E9D9BE"/>
                    </a:solidFill>
                  </a:tcPr>
                </a:tc>
                <a:extLst>
                  <a:ext uri="{0D108BD9-81ED-4DB2-BD59-A6C34878D82A}">
                    <a16:rowId xmlns:a16="http://schemas.microsoft.com/office/drawing/2014/main" val="10003"/>
                  </a:ext>
                </a:extLst>
              </a:tr>
              <a:tr h="141194">
                <a:tc>
                  <a:txBody>
                    <a:bodyPr/>
                    <a:lstStyle/>
                    <a:p>
                      <a:pPr marL="38100" marR="38100" algn="just">
                        <a:lnSpc>
                          <a:spcPct val="115000"/>
                        </a:lnSpc>
                        <a:spcBef>
                          <a:spcPts val="600"/>
                        </a:spcBef>
                        <a:spcAft>
                          <a:spcPts val="0"/>
                        </a:spcAft>
                      </a:pPr>
                      <a:r>
                        <a:rPr lang="es-ES" sz="1400">
                          <a:effectLst/>
                          <a:latin typeface="+mj-lt"/>
                        </a:rPr>
                        <a:t>Miedo</a:t>
                      </a:r>
                      <a:endParaRPr lang="es-ES" sz="1400">
                        <a:effectLst/>
                        <a:latin typeface="+mj-lt"/>
                        <a:ea typeface="Calibri"/>
                        <a:cs typeface="Times New Roman"/>
                      </a:endParaRPr>
                    </a:p>
                  </a:txBody>
                  <a:tcPr marL="0" marR="0" marT="0" marB="0"/>
                </a:tc>
                <a:tc>
                  <a:txBody>
                    <a:bodyPr/>
                    <a:lstStyle/>
                    <a:p>
                      <a:pPr marL="38100" marR="38100" algn="just">
                        <a:lnSpc>
                          <a:spcPct val="115000"/>
                        </a:lnSpc>
                        <a:spcBef>
                          <a:spcPts val="600"/>
                        </a:spcBef>
                        <a:spcAft>
                          <a:spcPts val="0"/>
                        </a:spcAft>
                      </a:pPr>
                      <a:r>
                        <a:rPr lang="es-ES" sz="1400">
                          <a:effectLst/>
                          <a:latin typeface="+mj-lt"/>
                        </a:rPr>
                        <a:t>2.37</a:t>
                      </a:r>
                      <a:endParaRPr lang="es-ES" sz="1400">
                        <a:effectLst/>
                        <a:latin typeface="+mj-lt"/>
                        <a:ea typeface="Calibri"/>
                        <a:cs typeface="Times New Roman"/>
                      </a:endParaRPr>
                    </a:p>
                  </a:txBody>
                  <a:tcPr marL="0" marR="0" marT="0" marB="0"/>
                </a:tc>
                <a:tc>
                  <a:txBody>
                    <a:bodyPr/>
                    <a:lstStyle/>
                    <a:p>
                      <a:pPr marL="38100" marR="38100" algn="just">
                        <a:lnSpc>
                          <a:spcPct val="115000"/>
                        </a:lnSpc>
                        <a:spcBef>
                          <a:spcPts val="600"/>
                        </a:spcBef>
                        <a:spcAft>
                          <a:spcPts val="0"/>
                        </a:spcAft>
                      </a:pPr>
                      <a:r>
                        <a:rPr lang="es-ES" sz="1400" dirty="0">
                          <a:effectLst/>
                          <a:latin typeface="+mj-lt"/>
                        </a:rPr>
                        <a:t>1.37</a:t>
                      </a:r>
                      <a:endParaRPr lang="es-ES" sz="1400" dirty="0">
                        <a:effectLst/>
                        <a:latin typeface="+mj-lt"/>
                        <a:ea typeface="Calibri"/>
                        <a:cs typeface="Times New Roman"/>
                      </a:endParaRPr>
                    </a:p>
                  </a:txBody>
                  <a:tcPr marL="0" marR="0" marT="0" marB="0"/>
                </a:tc>
                <a:extLst>
                  <a:ext uri="{0D108BD9-81ED-4DB2-BD59-A6C34878D82A}">
                    <a16:rowId xmlns:a16="http://schemas.microsoft.com/office/drawing/2014/main" val="10004"/>
                  </a:ext>
                </a:extLst>
              </a:tr>
              <a:tr h="141194">
                <a:tc>
                  <a:txBody>
                    <a:bodyPr/>
                    <a:lstStyle/>
                    <a:p>
                      <a:pPr marL="38100" marR="38100" algn="just">
                        <a:lnSpc>
                          <a:spcPct val="115000"/>
                        </a:lnSpc>
                        <a:spcBef>
                          <a:spcPts val="600"/>
                        </a:spcBef>
                        <a:spcAft>
                          <a:spcPts val="0"/>
                        </a:spcAft>
                      </a:pPr>
                      <a:r>
                        <a:rPr lang="es-ES" sz="1400">
                          <a:effectLst/>
                          <a:latin typeface="+mj-lt"/>
                        </a:rPr>
                        <a:t>Optimismo</a:t>
                      </a:r>
                      <a:endParaRPr lang="es-ES" sz="1400">
                        <a:effectLst/>
                        <a:latin typeface="+mj-lt"/>
                        <a:ea typeface="Calibri"/>
                        <a:cs typeface="Times New Roman"/>
                      </a:endParaRPr>
                    </a:p>
                  </a:txBody>
                  <a:tcPr marL="0" marR="0" marT="0" marB="0">
                    <a:solidFill>
                      <a:srgbClr val="E9D9BE"/>
                    </a:solidFill>
                  </a:tcPr>
                </a:tc>
                <a:tc>
                  <a:txBody>
                    <a:bodyPr/>
                    <a:lstStyle/>
                    <a:p>
                      <a:pPr marL="38100" marR="38100" algn="just">
                        <a:lnSpc>
                          <a:spcPct val="115000"/>
                        </a:lnSpc>
                        <a:spcBef>
                          <a:spcPts val="600"/>
                        </a:spcBef>
                        <a:spcAft>
                          <a:spcPts val="0"/>
                        </a:spcAft>
                      </a:pPr>
                      <a:r>
                        <a:rPr lang="es-ES" sz="1400">
                          <a:effectLst/>
                          <a:latin typeface="+mj-lt"/>
                        </a:rPr>
                        <a:t>3.13</a:t>
                      </a:r>
                      <a:endParaRPr lang="es-ES" sz="1400">
                        <a:effectLst/>
                        <a:latin typeface="+mj-lt"/>
                        <a:ea typeface="Calibri"/>
                        <a:cs typeface="Times New Roman"/>
                      </a:endParaRPr>
                    </a:p>
                  </a:txBody>
                  <a:tcPr marL="0" marR="0" marT="0" marB="0">
                    <a:solidFill>
                      <a:srgbClr val="E9D9BE"/>
                    </a:solidFill>
                  </a:tcPr>
                </a:tc>
                <a:tc>
                  <a:txBody>
                    <a:bodyPr/>
                    <a:lstStyle/>
                    <a:p>
                      <a:pPr marL="38100" marR="38100" algn="just">
                        <a:lnSpc>
                          <a:spcPct val="115000"/>
                        </a:lnSpc>
                        <a:spcBef>
                          <a:spcPts val="600"/>
                        </a:spcBef>
                        <a:spcAft>
                          <a:spcPts val="0"/>
                        </a:spcAft>
                      </a:pPr>
                      <a:r>
                        <a:rPr lang="es-ES" sz="1400" dirty="0">
                          <a:effectLst/>
                          <a:latin typeface="+mj-lt"/>
                        </a:rPr>
                        <a:t>1.29</a:t>
                      </a:r>
                      <a:endParaRPr lang="es-ES" sz="1400" dirty="0">
                        <a:effectLst/>
                        <a:latin typeface="+mj-lt"/>
                        <a:ea typeface="Calibri"/>
                        <a:cs typeface="Times New Roman"/>
                      </a:endParaRPr>
                    </a:p>
                  </a:txBody>
                  <a:tcPr marL="0" marR="0" marT="0" marB="0">
                    <a:solidFill>
                      <a:srgbClr val="E9D9BE"/>
                    </a:solidFill>
                  </a:tcPr>
                </a:tc>
                <a:extLst>
                  <a:ext uri="{0D108BD9-81ED-4DB2-BD59-A6C34878D82A}">
                    <a16:rowId xmlns:a16="http://schemas.microsoft.com/office/drawing/2014/main" val="10005"/>
                  </a:ext>
                </a:extLst>
              </a:tr>
              <a:tr h="141194">
                <a:tc>
                  <a:txBody>
                    <a:bodyPr/>
                    <a:lstStyle/>
                    <a:p>
                      <a:pPr marL="38100" marR="38100" algn="just">
                        <a:lnSpc>
                          <a:spcPct val="115000"/>
                        </a:lnSpc>
                        <a:spcBef>
                          <a:spcPts val="600"/>
                        </a:spcBef>
                        <a:spcAft>
                          <a:spcPts val="0"/>
                        </a:spcAft>
                      </a:pPr>
                      <a:r>
                        <a:rPr lang="es-ES" sz="1400" dirty="0">
                          <a:effectLst/>
                          <a:latin typeface="+mj-lt"/>
                        </a:rPr>
                        <a:t>Preocupación</a:t>
                      </a:r>
                      <a:endParaRPr lang="es-ES" sz="1400" dirty="0">
                        <a:effectLst/>
                        <a:latin typeface="+mj-lt"/>
                        <a:ea typeface="Calibri"/>
                        <a:cs typeface="Times New Roman"/>
                      </a:endParaRPr>
                    </a:p>
                  </a:txBody>
                  <a:tcPr marL="0" marR="0" marT="0" marB="0"/>
                </a:tc>
                <a:tc>
                  <a:txBody>
                    <a:bodyPr/>
                    <a:lstStyle/>
                    <a:p>
                      <a:pPr marL="38100" marR="38100" algn="just">
                        <a:lnSpc>
                          <a:spcPct val="115000"/>
                        </a:lnSpc>
                        <a:spcBef>
                          <a:spcPts val="600"/>
                        </a:spcBef>
                        <a:spcAft>
                          <a:spcPts val="0"/>
                        </a:spcAft>
                      </a:pPr>
                      <a:r>
                        <a:rPr lang="es-ES" sz="1400">
                          <a:effectLst/>
                          <a:latin typeface="+mj-lt"/>
                        </a:rPr>
                        <a:t>2.49</a:t>
                      </a:r>
                      <a:endParaRPr lang="es-ES" sz="1400">
                        <a:effectLst/>
                        <a:latin typeface="+mj-lt"/>
                        <a:ea typeface="Calibri"/>
                        <a:cs typeface="Times New Roman"/>
                      </a:endParaRPr>
                    </a:p>
                  </a:txBody>
                  <a:tcPr marL="0" marR="0" marT="0" marB="0"/>
                </a:tc>
                <a:tc>
                  <a:txBody>
                    <a:bodyPr/>
                    <a:lstStyle/>
                    <a:p>
                      <a:pPr marL="38100" marR="38100" algn="just">
                        <a:lnSpc>
                          <a:spcPct val="115000"/>
                        </a:lnSpc>
                        <a:spcBef>
                          <a:spcPts val="600"/>
                        </a:spcBef>
                        <a:spcAft>
                          <a:spcPts val="0"/>
                        </a:spcAft>
                      </a:pPr>
                      <a:r>
                        <a:rPr lang="es-ES" sz="1400" dirty="0">
                          <a:effectLst/>
                          <a:latin typeface="+mj-lt"/>
                        </a:rPr>
                        <a:t>1.32</a:t>
                      </a:r>
                      <a:endParaRPr lang="es-ES" sz="1400" dirty="0">
                        <a:effectLst/>
                        <a:latin typeface="+mj-lt"/>
                        <a:ea typeface="Calibri"/>
                        <a:cs typeface="Times New Roman"/>
                      </a:endParaRPr>
                    </a:p>
                  </a:txBody>
                  <a:tcPr marL="0" marR="0" marT="0" marB="0"/>
                </a:tc>
                <a:extLst>
                  <a:ext uri="{0D108BD9-81ED-4DB2-BD59-A6C34878D82A}">
                    <a16:rowId xmlns:a16="http://schemas.microsoft.com/office/drawing/2014/main" val="10006"/>
                  </a:ext>
                </a:extLst>
              </a:tr>
              <a:tr h="141194">
                <a:tc>
                  <a:txBody>
                    <a:bodyPr/>
                    <a:lstStyle/>
                    <a:p>
                      <a:pPr marL="38100" marR="38100" algn="just">
                        <a:lnSpc>
                          <a:spcPct val="115000"/>
                        </a:lnSpc>
                        <a:spcBef>
                          <a:spcPts val="600"/>
                        </a:spcBef>
                        <a:spcAft>
                          <a:spcPts val="0"/>
                        </a:spcAft>
                      </a:pPr>
                      <a:r>
                        <a:rPr lang="es-ES" sz="1400">
                          <a:effectLst/>
                          <a:latin typeface="+mj-lt"/>
                        </a:rPr>
                        <a:t>Rabia </a:t>
                      </a:r>
                      <a:endParaRPr lang="es-ES" sz="1400">
                        <a:effectLst/>
                        <a:latin typeface="+mj-lt"/>
                        <a:ea typeface="Calibri"/>
                        <a:cs typeface="Times New Roman"/>
                      </a:endParaRPr>
                    </a:p>
                  </a:txBody>
                  <a:tcPr marL="0" marR="0" marT="0" marB="0"/>
                </a:tc>
                <a:tc>
                  <a:txBody>
                    <a:bodyPr/>
                    <a:lstStyle/>
                    <a:p>
                      <a:pPr marL="38100" marR="38100" algn="just">
                        <a:lnSpc>
                          <a:spcPct val="115000"/>
                        </a:lnSpc>
                        <a:spcBef>
                          <a:spcPts val="600"/>
                        </a:spcBef>
                        <a:spcAft>
                          <a:spcPts val="0"/>
                        </a:spcAft>
                      </a:pPr>
                      <a:r>
                        <a:rPr lang="es-ES" sz="1400">
                          <a:effectLst/>
                          <a:latin typeface="+mj-lt"/>
                        </a:rPr>
                        <a:t>2.13</a:t>
                      </a:r>
                      <a:endParaRPr lang="es-ES" sz="1400">
                        <a:effectLst/>
                        <a:latin typeface="+mj-lt"/>
                        <a:ea typeface="Calibri"/>
                        <a:cs typeface="Times New Roman"/>
                      </a:endParaRPr>
                    </a:p>
                  </a:txBody>
                  <a:tcPr marL="0" marR="0" marT="0" marB="0"/>
                </a:tc>
                <a:tc>
                  <a:txBody>
                    <a:bodyPr/>
                    <a:lstStyle/>
                    <a:p>
                      <a:pPr marL="38100" marR="38100" algn="just">
                        <a:lnSpc>
                          <a:spcPct val="115000"/>
                        </a:lnSpc>
                        <a:spcBef>
                          <a:spcPts val="600"/>
                        </a:spcBef>
                        <a:spcAft>
                          <a:spcPts val="0"/>
                        </a:spcAft>
                      </a:pPr>
                      <a:r>
                        <a:rPr lang="es-ES" sz="1400" dirty="0">
                          <a:effectLst/>
                          <a:latin typeface="+mj-lt"/>
                        </a:rPr>
                        <a:t>1.32</a:t>
                      </a:r>
                      <a:endParaRPr lang="es-ES" sz="1400" dirty="0">
                        <a:effectLst/>
                        <a:latin typeface="+mj-lt"/>
                        <a:ea typeface="Calibri"/>
                        <a:cs typeface="Times New Roman"/>
                      </a:endParaRPr>
                    </a:p>
                  </a:txBody>
                  <a:tcPr marL="0" marR="0" marT="0" marB="0"/>
                </a:tc>
                <a:extLst>
                  <a:ext uri="{0D108BD9-81ED-4DB2-BD59-A6C34878D82A}">
                    <a16:rowId xmlns:a16="http://schemas.microsoft.com/office/drawing/2014/main" val="10007"/>
                  </a:ext>
                </a:extLst>
              </a:tr>
              <a:tr h="141194">
                <a:tc>
                  <a:txBody>
                    <a:bodyPr/>
                    <a:lstStyle/>
                    <a:p>
                      <a:pPr marL="38100" marR="38100" algn="just">
                        <a:lnSpc>
                          <a:spcPct val="115000"/>
                        </a:lnSpc>
                        <a:spcBef>
                          <a:spcPts val="600"/>
                        </a:spcBef>
                        <a:spcAft>
                          <a:spcPts val="0"/>
                        </a:spcAft>
                      </a:pPr>
                      <a:r>
                        <a:rPr lang="es-ES" sz="1400" dirty="0">
                          <a:effectLst/>
                          <a:latin typeface="+mj-lt"/>
                        </a:rPr>
                        <a:t>Satisfacción</a:t>
                      </a:r>
                      <a:endParaRPr lang="es-ES" sz="1400" dirty="0">
                        <a:effectLst/>
                        <a:latin typeface="+mj-lt"/>
                        <a:ea typeface="Calibri"/>
                        <a:cs typeface="Times New Roman"/>
                      </a:endParaRPr>
                    </a:p>
                  </a:txBody>
                  <a:tcPr marL="0" marR="0" marT="0" marB="0">
                    <a:solidFill>
                      <a:srgbClr val="E9D9BE"/>
                    </a:solidFill>
                  </a:tcPr>
                </a:tc>
                <a:tc>
                  <a:txBody>
                    <a:bodyPr/>
                    <a:lstStyle/>
                    <a:p>
                      <a:pPr marL="38100" marR="38100" algn="just">
                        <a:lnSpc>
                          <a:spcPct val="115000"/>
                        </a:lnSpc>
                        <a:spcBef>
                          <a:spcPts val="600"/>
                        </a:spcBef>
                        <a:spcAft>
                          <a:spcPts val="0"/>
                        </a:spcAft>
                      </a:pPr>
                      <a:r>
                        <a:rPr lang="es-ES" sz="1400">
                          <a:effectLst/>
                          <a:latin typeface="+mj-lt"/>
                        </a:rPr>
                        <a:t>3.41</a:t>
                      </a:r>
                      <a:endParaRPr lang="es-ES" sz="1400">
                        <a:effectLst/>
                        <a:latin typeface="+mj-lt"/>
                        <a:ea typeface="Calibri"/>
                        <a:cs typeface="Times New Roman"/>
                      </a:endParaRPr>
                    </a:p>
                  </a:txBody>
                  <a:tcPr marL="0" marR="0" marT="0" marB="0">
                    <a:solidFill>
                      <a:srgbClr val="E9D9BE"/>
                    </a:solidFill>
                  </a:tcPr>
                </a:tc>
                <a:tc>
                  <a:txBody>
                    <a:bodyPr/>
                    <a:lstStyle/>
                    <a:p>
                      <a:pPr marL="38100" marR="38100" algn="just">
                        <a:lnSpc>
                          <a:spcPct val="115000"/>
                        </a:lnSpc>
                        <a:spcBef>
                          <a:spcPts val="600"/>
                        </a:spcBef>
                        <a:spcAft>
                          <a:spcPts val="0"/>
                        </a:spcAft>
                      </a:pPr>
                      <a:r>
                        <a:rPr lang="es-ES" sz="1400" dirty="0">
                          <a:effectLst/>
                          <a:latin typeface="+mj-lt"/>
                        </a:rPr>
                        <a:t>1.29</a:t>
                      </a:r>
                      <a:endParaRPr lang="es-ES" sz="1400" dirty="0">
                        <a:effectLst/>
                        <a:latin typeface="+mj-lt"/>
                        <a:ea typeface="Calibri"/>
                        <a:cs typeface="Times New Roman"/>
                      </a:endParaRPr>
                    </a:p>
                  </a:txBody>
                  <a:tcPr marL="0" marR="0" marT="0" marB="0">
                    <a:solidFill>
                      <a:srgbClr val="E9D9BE"/>
                    </a:solidFill>
                  </a:tcPr>
                </a:tc>
                <a:extLst>
                  <a:ext uri="{0D108BD9-81ED-4DB2-BD59-A6C34878D82A}">
                    <a16:rowId xmlns:a16="http://schemas.microsoft.com/office/drawing/2014/main" val="10008"/>
                  </a:ext>
                </a:extLst>
              </a:tr>
              <a:tr h="141194">
                <a:tc>
                  <a:txBody>
                    <a:bodyPr/>
                    <a:lstStyle/>
                    <a:p>
                      <a:pPr marL="38100" marR="38100" algn="just">
                        <a:lnSpc>
                          <a:spcPct val="115000"/>
                        </a:lnSpc>
                        <a:spcBef>
                          <a:spcPts val="600"/>
                        </a:spcBef>
                        <a:spcAft>
                          <a:spcPts val="0"/>
                        </a:spcAft>
                      </a:pPr>
                      <a:r>
                        <a:rPr lang="es-ES" sz="1400" dirty="0">
                          <a:effectLst/>
                          <a:latin typeface="+mj-lt"/>
                        </a:rPr>
                        <a:t>Seguridad</a:t>
                      </a:r>
                      <a:endParaRPr lang="es-ES" sz="1400" dirty="0">
                        <a:effectLst/>
                        <a:latin typeface="+mj-lt"/>
                        <a:ea typeface="Calibri"/>
                        <a:cs typeface="Times New Roman"/>
                      </a:endParaRPr>
                    </a:p>
                  </a:txBody>
                  <a:tcPr marL="0" marR="0" marT="0" marB="0">
                    <a:solidFill>
                      <a:srgbClr val="E9D9BE"/>
                    </a:solidFill>
                  </a:tcPr>
                </a:tc>
                <a:tc>
                  <a:txBody>
                    <a:bodyPr/>
                    <a:lstStyle/>
                    <a:p>
                      <a:pPr marL="38100" marR="38100" algn="just">
                        <a:lnSpc>
                          <a:spcPct val="115000"/>
                        </a:lnSpc>
                        <a:spcBef>
                          <a:spcPts val="600"/>
                        </a:spcBef>
                        <a:spcAft>
                          <a:spcPts val="0"/>
                        </a:spcAft>
                      </a:pPr>
                      <a:r>
                        <a:rPr lang="es-ES" sz="1400">
                          <a:effectLst/>
                          <a:latin typeface="+mj-lt"/>
                        </a:rPr>
                        <a:t>3.37</a:t>
                      </a:r>
                      <a:endParaRPr lang="es-ES" sz="1400">
                        <a:effectLst/>
                        <a:latin typeface="+mj-lt"/>
                        <a:ea typeface="Calibri"/>
                        <a:cs typeface="Times New Roman"/>
                      </a:endParaRPr>
                    </a:p>
                  </a:txBody>
                  <a:tcPr marL="0" marR="0" marT="0" marB="0">
                    <a:solidFill>
                      <a:srgbClr val="E9D9BE"/>
                    </a:solidFill>
                  </a:tcPr>
                </a:tc>
                <a:tc>
                  <a:txBody>
                    <a:bodyPr/>
                    <a:lstStyle/>
                    <a:p>
                      <a:pPr marL="38100" marR="38100" algn="just">
                        <a:lnSpc>
                          <a:spcPct val="115000"/>
                        </a:lnSpc>
                        <a:spcBef>
                          <a:spcPts val="600"/>
                        </a:spcBef>
                        <a:spcAft>
                          <a:spcPts val="0"/>
                        </a:spcAft>
                      </a:pPr>
                      <a:r>
                        <a:rPr lang="es-ES" sz="1400" dirty="0">
                          <a:effectLst/>
                          <a:latin typeface="+mj-lt"/>
                        </a:rPr>
                        <a:t>1.34</a:t>
                      </a:r>
                      <a:endParaRPr lang="es-ES" sz="1400" dirty="0">
                        <a:effectLst/>
                        <a:latin typeface="+mj-lt"/>
                        <a:ea typeface="Calibri"/>
                        <a:cs typeface="Times New Roman"/>
                      </a:endParaRPr>
                    </a:p>
                  </a:txBody>
                  <a:tcPr marL="0" marR="0" marT="0" marB="0">
                    <a:solidFill>
                      <a:srgbClr val="E9D9BE"/>
                    </a:solidFill>
                  </a:tcPr>
                </a:tc>
                <a:extLst>
                  <a:ext uri="{0D108BD9-81ED-4DB2-BD59-A6C34878D82A}">
                    <a16:rowId xmlns:a16="http://schemas.microsoft.com/office/drawing/2014/main" val="10009"/>
                  </a:ext>
                </a:extLst>
              </a:tr>
              <a:tr h="141194">
                <a:tc>
                  <a:txBody>
                    <a:bodyPr/>
                    <a:lstStyle/>
                    <a:p>
                      <a:pPr marL="38100" marR="38100" algn="just">
                        <a:lnSpc>
                          <a:spcPct val="115000"/>
                        </a:lnSpc>
                        <a:spcBef>
                          <a:spcPts val="600"/>
                        </a:spcBef>
                        <a:spcAft>
                          <a:spcPts val="0"/>
                        </a:spcAft>
                      </a:pPr>
                      <a:r>
                        <a:rPr lang="es-ES" sz="1400">
                          <a:effectLst/>
                          <a:latin typeface="+mj-lt"/>
                        </a:rPr>
                        <a:t>Tensión</a:t>
                      </a:r>
                      <a:endParaRPr lang="es-ES" sz="1400">
                        <a:effectLst/>
                        <a:latin typeface="+mj-lt"/>
                        <a:ea typeface="Calibri"/>
                        <a:cs typeface="Times New Roman"/>
                      </a:endParaRPr>
                    </a:p>
                  </a:txBody>
                  <a:tcPr marL="0" marR="0" marT="0" marB="0"/>
                </a:tc>
                <a:tc>
                  <a:txBody>
                    <a:bodyPr/>
                    <a:lstStyle/>
                    <a:p>
                      <a:pPr marL="38100" marR="38100" algn="just">
                        <a:lnSpc>
                          <a:spcPct val="115000"/>
                        </a:lnSpc>
                        <a:spcBef>
                          <a:spcPts val="600"/>
                        </a:spcBef>
                        <a:spcAft>
                          <a:spcPts val="0"/>
                        </a:spcAft>
                      </a:pPr>
                      <a:r>
                        <a:rPr lang="es-ES" sz="1400">
                          <a:effectLst/>
                          <a:latin typeface="+mj-lt"/>
                        </a:rPr>
                        <a:t>2.56</a:t>
                      </a:r>
                      <a:endParaRPr lang="es-ES" sz="1400">
                        <a:effectLst/>
                        <a:latin typeface="+mj-lt"/>
                        <a:ea typeface="Calibri"/>
                        <a:cs typeface="Times New Roman"/>
                      </a:endParaRPr>
                    </a:p>
                  </a:txBody>
                  <a:tcPr marL="0" marR="0" marT="0" marB="0"/>
                </a:tc>
                <a:tc>
                  <a:txBody>
                    <a:bodyPr/>
                    <a:lstStyle/>
                    <a:p>
                      <a:pPr marL="38100" marR="38100" algn="just">
                        <a:lnSpc>
                          <a:spcPct val="115000"/>
                        </a:lnSpc>
                        <a:spcBef>
                          <a:spcPts val="600"/>
                        </a:spcBef>
                        <a:spcAft>
                          <a:spcPts val="0"/>
                        </a:spcAft>
                      </a:pPr>
                      <a:r>
                        <a:rPr lang="es-ES" sz="1400">
                          <a:effectLst/>
                          <a:latin typeface="+mj-lt"/>
                        </a:rPr>
                        <a:t>1.31</a:t>
                      </a:r>
                      <a:endParaRPr lang="es-ES" sz="1400">
                        <a:effectLst/>
                        <a:latin typeface="+mj-lt"/>
                        <a:ea typeface="Calibri"/>
                        <a:cs typeface="Times New Roman"/>
                      </a:endParaRPr>
                    </a:p>
                  </a:txBody>
                  <a:tcPr marL="0" marR="0" marT="0" marB="0"/>
                </a:tc>
                <a:extLst>
                  <a:ext uri="{0D108BD9-81ED-4DB2-BD59-A6C34878D82A}">
                    <a16:rowId xmlns:a16="http://schemas.microsoft.com/office/drawing/2014/main" val="10010"/>
                  </a:ext>
                </a:extLst>
              </a:tr>
              <a:tr h="141194">
                <a:tc>
                  <a:txBody>
                    <a:bodyPr/>
                    <a:lstStyle/>
                    <a:p>
                      <a:pPr marL="38100" marR="38100" algn="just">
                        <a:lnSpc>
                          <a:spcPct val="115000"/>
                        </a:lnSpc>
                        <a:spcBef>
                          <a:spcPts val="600"/>
                        </a:spcBef>
                        <a:spcAft>
                          <a:spcPts val="0"/>
                        </a:spcAft>
                      </a:pPr>
                      <a:r>
                        <a:rPr lang="es-ES" sz="1400">
                          <a:effectLst/>
                          <a:latin typeface="+mj-lt"/>
                        </a:rPr>
                        <a:t>Tranquilidad</a:t>
                      </a:r>
                      <a:endParaRPr lang="es-ES" sz="1400">
                        <a:effectLst/>
                        <a:latin typeface="+mj-lt"/>
                        <a:ea typeface="Calibri"/>
                        <a:cs typeface="Times New Roman"/>
                      </a:endParaRPr>
                    </a:p>
                  </a:txBody>
                  <a:tcPr marL="0" marR="0" marT="0" marB="0">
                    <a:solidFill>
                      <a:srgbClr val="E9D9BE"/>
                    </a:solidFill>
                  </a:tcPr>
                </a:tc>
                <a:tc>
                  <a:txBody>
                    <a:bodyPr/>
                    <a:lstStyle/>
                    <a:p>
                      <a:pPr marL="38100" marR="38100" algn="just">
                        <a:lnSpc>
                          <a:spcPct val="115000"/>
                        </a:lnSpc>
                        <a:spcBef>
                          <a:spcPts val="600"/>
                        </a:spcBef>
                        <a:spcAft>
                          <a:spcPts val="0"/>
                        </a:spcAft>
                      </a:pPr>
                      <a:r>
                        <a:rPr lang="es-ES" sz="1400">
                          <a:effectLst/>
                          <a:latin typeface="+mj-lt"/>
                        </a:rPr>
                        <a:t>3.11</a:t>
                      </a:r>
                      <a:endParaRPr lang="es-ES" sz="1400">
                        <a:effectLst/>
                        <a:latin typeface="+mj-lt"/>
                        <a:ea typeface="Calibri"/>
                        <a:cs typeface="Times New Roman"/>
                      </a:endParaRPr>
                    </a:p>
                  </a:txBody>
                  <a:tcPr marL="0" marR="0" marT="0" marB="0">
                    <a:solidFill>
                      <a:srgbClr val="E9D9BE"/>
                    </a:solidFill>
                  </a:tcPr>
                </a:tc>
                <a:tc>
                  <a:txBody>
                    <a:bodyPr/>
                    <a:lstStyle/>
                    <a:p>
                      <a:pPr marL="38100" marR="38100" algn="just">
                        <a:lnSpc>
                          <a:spcPct val="115000"/>
                        </a:lnSpc>
                        <a:spcBef>
                          <a:spcPts val="600"/>
                        </a:spcBef>
                        <a:spcAft>
                          <a:spcPts val="0"/>
                        </a:spcAft>
                      </a:pPr>
                      <a:r>
                        <a:rPr lang="es-ES" sz="1400" dirty="0">
                          <a:effectLst/>
                          <a:latin typeface="+mj-lt"/>
                        </a:rPr>
                        <a:t>1.38</a:t>
                      </a:r>
                      <a:endParaRPr lang="es-ES" sz="1400" dirty="0">
                        <a:effectLst/>
                        <a:latin typeface="+mj-lt"/>
                        <a:ea typeface="Calibri"/>
                        <a:cs typeface="Times New Roman"/>
                      </a:endParaRPr>
                    </a:p>
                  </a:txBody>
                  <a:tcPr marL="0" marR="0" marT="0" marB="0">
                    <a:solidFill>
                      <a:srgbClr val="E9D9BE"/>
                    </a:solidFill>
                  </a:tcPr>
                </a:tc>
                <a:extLst>
                  <a:ext uri="{0D108BD9-81ED-4DB2-BD59-A6C34878D82A}">
                    <a16:rowId xmlns:a16="http://schemas.microsoft.com/office/drawing/2014/main" val="10011"/>
                  </a:ext>
                </a:extLst>
              </a:tr>
              <a:tr h="141194">
                <a:tc>
                  <a:txBody>
                    <a:bodyPr/>
                    <a:lstStyle/>
                    <a:p>
                      <a:pPr marL="38100" marR="38100" algn="just">
                        <a:lnSpc>
                          <a:spcPct val="115000"/>
                        </a:lnSpc>
                        <a:spcBef>
                          <a:spcPts val="600"/>
                        </a:spcBef>
                        <a:spcAft>
                          <a:spcPts val="0"/>
                        </a:spcAft>
                      </a:pPr>
                      <a:r>
                        <a:rPr lang="es-ES" sz="1400">
                          <a:effectLst/>
                          <a:latin typeface="+mj-lt"/>
                        </a:rPr>
                        <a:t>Tristeza</a:t>
                      </a:r>
                      <a:endParaRPr lang="es-ES" sz="1400">
                        <a:effectLst/>
                        <a:latin typeface="+mj-lt"/>
                        <a:ea typeface="Calibri"/>
                        <a:cs typeface="Times New Roman"/>
                      </a:endParaRPr>
                    </a:p>
                  </a:txBody>
                  <a:tcPr marL="0" marR="0" marT="0" marB="0"/>
                </a:tc>
                <a:tc>
                  <a:txBody>
                    <a:bodyPr/>
                    <a:lstStyle/>
                    <a:p>
                      <a:pPr marL="38100" marR="38100" algn="just">
                        <a:lnSpc>
                          <a:spcPct val="115000"/>
                        </a:lnSpc>
                        <a:spcBef>
                          <a:spcPts val="600"/>
                        </a:spcBef>
                        <a:spcAft>
                          <a:spcPts val="0"/>
                        </a:spcAft>
                      </a:pPr>
                      <a:r>
                        <a:rPr lang="es-ES" sz="1400">
                          <a:effectLst/>
                          <a:latin typeface="+mj-lt"/>
                        </a:rPr>
                        <a:t>2.07</a:t>
                      </a:r>
                      <a:endParaRPr lang="es-ES" sz="1400">
                        <a:effectLst/>
                        <a:latin typeface="+mj-lt"/>
                        <a:ea typeface="Calibri"/>
                        <a:cs typeface="Times New Roman"/>
                      </a:endParaRPr>
                    </a:p>
                  </a:txBody>
                  <a:tcPr marL="0" marR="0" marT="0" marB="0"/>
                </a:tc>
                <a:tc>
                  <a:txBody>
                    <a:bodyPr/>
                    <a:lstStyle/>
                    <a:p>
                      <a:pPr marL="38100" marR="38100" algn="just">
                        <a:lnSpc>
                          <a:spcPct val="115000"/>
                        </a:lnSpc>
                        <a:spcBef>
                          <a:spcPts val="600"/>
                        </a:spcBef>
                        <a:spcAft>
                          <a:spcPts val="0"/>
                        </a:spcAft>
                      </a:pPr>
                      <a:r>
                        <a:rPr lang="es-ES" sz="1400">
                          <a:effectLst/>
                          <a:latin typeface="+mj-lt"/>
                        </a:rPr>
                        <a:t>1.33</a:t>
                      </a:r>
                      <a:endParaRPr lang="es-ES" sz="1400">
                        <a:effectLst/>
                        <a:latin typeface="+mj-lt"/>
                        <a:ea typeface="Calibri"/>
                        <a:cs typeface="Times New Roman"/>
                      </a:endParaRPr>
                    </a:p>
                  </a:txBody>
                  <a:tcPr marL="0" marR="0" marT="0" marB="0"/>
                </a:tc>
                <a:extLst>
                  <a:ext uri="{0D108BD9-81ED-4DB2-BD59-A6C34878D82A}">
                    <a16:rowId xmlns:a16="http://schemas.microsoft.com/office/drawing/2014/main" val="10012"/>
                  </a:ext>
                </a:extLst>
              </a:tr>
              <a:tr h="141194">
                <a:tc>
                  <a:txBody>
                    <a:bodyPr/>
                    <a:lstStyle/>
                    <a:p>
                      <a:pPr marL="38100" marR="38100" algn="just">
                        <a:lnSpc>
                          <a:spcPct val="115000"/>
                        </a:lnSpc>
                        <a:spcBef>
                          <a:spcPts val="600"/>
                        </a:spcBef>
                        <a:spcAft>
                          <a:spcPts val="0"/>
                        </a:spcAft>
                      </a:pPr>
                      <a:r>
                        <a:rPr lang="es-ES" sz="1400">
                          <a:effectLst/>
                          <a:latin typeface="+mj-lt"/>
                        </a:rPr>
                        <a:t>Vergüenza</a:t>
                      </a:r>
                      <a:endParaRPr lang="es-ES" sz="1400">
                        <a:effectLst/>
                        <a:latin typeface="+mj-lt"/>
                        <a:ea typeface="Calibri"/>
                        <a:cs typeface="Times New Roman"/>
                      </a:endParaRPr>
                    </a:p>
                  </a:txBody>
                  <a:tcPr marL="0" marR="0" marT="0" marB="0"/>
                </a:tc>
                <a:tc>
                  <a:txBody>
                    <a:bodyPr/>
                    <a:lstStyle/>
                    <a:p>
                      <a:pPr marL="38100" marR="38100" algn="just">
                        <a:lnSpc>
                          <a:spcPct val="115000"/>
                        </a:lnSpc>
                        <a:spcBef>
                          <a:spcPts val="600"/>
                        </a:spcBef>
                        <a:spcAft>
                          <a:spcPts val="0"/>
                        </a:spcAft>
                      </a:pPr>
                      <a:r>
                        <a:rPr lang="es-ES" sz="1400" dirty="0">
                          <a:effectLst/>
                          <a:latin typeface="+mj-lt"/>
                        </a:rPr>
                        <a:t>2.78</a:t>
                      </a:r>
                      <a:endParaRPr lang="es-ES" sz="1400" dirty="0">
                        <a:effectLst/>
                        <a:latin typeface="+mj-lt"/>
                        <a:ea typeface="Calibri"/>
                        <a:cs typeface="Times New Roman"/>
                      </a:endParaRPr>
                    </a:p>
                  </a:txBody>
                  <a:tcPr marL="0" marR="0" marT="0" marB="0"/>
                </a:tc>
                <a:tc>
                  <a:txBody>
                    <a:bodyPr/>
                    <a:lstStyle/>
                    <a:p>
                      <a:pPr marL="38100" marR="38100" algn="just">
                        <a:lnSpc>
                          <a:spcPct val="115000"/>
                        </a:lnSpc>
                        <a:spcBef>
                          <a:spcPts val="600"/>
                        </a:spcBef>
                        <a:spcAft>
                          <a:spcPts val="0"/>
                        </a:spcAft>
                      </a:pPr>
                      <a:r>
                        <a:rPr lang="es-ES" sz="1400">
                          <a:effectLst/>
                          <a:latin typeface="+mj-lt"/>
                        </a:rPr>
                        <a:t>1.39</a:t>
                      </a:r>
                      <a:endParaRPr lang="es-ES" sz="1400">
                        <a:effectLst/>
                        <a:latin typeface="+mj-lt"/>
                        <a:ea typeface="Calibri"/>
                        <a:cs typeface="Times New Roman"/>
                      </a:endParaRPr>
                    </a:p>
                  </a:txBody>
                  <a:tcPr marL="0" marR="0" marT="0" marB="0"/>
                </a:tc>
                <a:extLst>
                  <a:ext uri="{0D108BD9-81ED-4DB2-BD59-A6C34878D82A}">
                    <a16:rowId xmlns:a16="http://schemas.microsoft.com/office/drawing/2014/main" val="10013"/>
                  </a:ext>
                </a:extLst>
              </a:tr>
              <a:tr h="141194">
                <a:tc>
                  <a:txBody>
                    <a:bodyPr/>
                    <a:lstStyle/>
                    <a:p>
                      <a:pPr marL="38100" marR="38100" algn="just">
                        <a:lnSpc>
                          <a:spcPct val="115000"/>
                        </a:lnSpc>
                        <a:spcBef>
                          <a:spcPts val="600"/>
                        </a:spcBef>
                        <a:spcAft>
                          <a:spcPts val="0"/>
                        </a:spcAft>
                      </a:pPr>
                      <a:r>
                        <a:rPr lang="es-ES" sz="1400" dirty="0">
                          <a:effectLst/>
                          <a:latin typeface="+mj-lt"/>
                        </a:rPr>
                        <a:t>Indiferencia</a:t>
                      </a:r>
                      <a:endParaRPr lang="es-ES" sz="1400" dirty="0">
                        <a:effectLst/>
                        <a:latin typeface="+mj-lt"/>
                        <a:ea typeface="Calibri"/>
                        <a:cs typeface="Times New Roman"/>
                      </a:endParaRPr>
                    </a:p>
                  </a:txBody>
                  <a:tcPr marL="0" marR="0" marT="0" marB="0"/>
                </a:tc>
                <a:tc>
                  <a:txBody>
                    <a:bodyPr/>
                    <a:lstStyle/>
                    <a:p>
                      <a:pPr marL="38100" marR="38100" algn="just">
                        <a:lnSpc>
                          <a:spcPct val="115000"/>
                        </a:lnSpc>
                        <a:spcBef>
                          <a:spcPts val="600"/>
                        </a:spcBef>
                        <a:spcAft>
                          <a:spcPts val="0"/>
                        </a:spcAft>
                      </a:pPr>
                      <a:r>
                        <a:rPr lang="es-ES" sz="1400">
                          <a:effectLst/>
                          <a:latin typeface="+mj-lt"/>
                        </a:rPr>
                        <a:t>2.09</a:t>
                      </a:r>
                      <a:endParaRPr lang="es-ES" sz="1400">
                        <a:effectLst/>
                        <a:latin typeface="+mj-lt"/>
                        <a:ea typeface="Calibri"/>
                        <a:cs typeface="Times New Roman"/>
                      </a:endParaRPr>
                    </a:p>
                  </a:txBody>
                  <a:tcPr marL="0" marR="0" marT="0" marB="0"/>
                </a:tc>
                <a:tc>
                  <a:txBody>
                    <a:bodyPr/>
                    <a:lstStyle/>
                    <a:p>
                      <a:pPr marL="38100" marR="38100" algn="just">
                        <a:lnSpc>
                          <a:spcPct val="115000"/>
                        </a:lnSpc>
                        <a:spcBef>
                          <a:spcPts val="600"/>
                        </a:spcBef>
                        <a:spcAft>
                          <a:spcPts val="0"/>
                        </a:spcAft>
                      </a:pPr>
                      <a:r>
                        <a:rPr lang="es-ES" sz="1400" dirty="0">
                          <a:effectLst/>
                          <a:latin typeface="+mj-lt"/>
                        </a:rPr>
                        <a:t>1.23</a:t>
                      </a:r>
                      <a:endParaRPr lang="es-ES" sz="1400" dirty="0">
                        <a:effectLst/>
                        <a:latin typeface="+mj-lt"/>
                        <a:ea typeface="Calibri"/>
                        <a:cs typeface="Times New Roman"/>
                      </a:endParaRPr>
                    </a:p>
                  </a:txBody>
                  <a:tcPr marL="0" marR="0" marT="0" marB="0"/>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1306533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par>
                                <p:cTn id="8" presetID="9" presetClass="entr" presetSubtype="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dissolve">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dissolve">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1 Título"/>
          <p:cNvSpPr txBox="1">
            <a:spLocks/>
          </p:cNvSpPr>
          <p:nvPr/>
        </p:nvSpPr>
        <p:spPr>
          <a:xfrm>
            <a:off x="98392" y="778503"/>
            <a:ext cx="8428088" cy="616789"/>
          </a:xfrm>
          <a:prstGeom prst="rect">
            <a:avLst/>
          </a:prstGeom>
        </p:spPr>
        <p:txBody>
          <a:bodyPr vert="horz" lIns="91440" tIns="45720" rIns="91440" bIns="45720" rtlCol="0" anchor="b">
            <a:noAutofit/>
          </a:bodyPr>
          <a:lstStyle/>
          <a:p>
            <a:pPr marL="0" marR="0" lvl="0" indent="0" defTabSz="914400" rtl="0" eaLnBrk="1" fontAlgn="auto" latinLnBrk="0" hangingPunct="1">
              <a:lnSpc>
                <a:spcPct val="100000"/>
              </a:lnSpc>
              <a:spcBef>
                <a:spcPct val="0"/>
              </a:spcBef>
              <a:spcAft>
                <a:spcPts val="0"/>
              </a:spcAft>
              <a:buClrTx/>
              <a:buSzTx/>
              <a:buFontTx/>
              <a:buNone/>
              <a:tabLst/>
              <a:defRPr/>
            </a:pPr>
            <a:endParaRPr kumimoji="0" lang="es-ES" sz="4600" i="0" u="none" strike="noStrike" kern="1200" cap="small" spc="-100" normalizeH="0" baseline="0" noProof="0" dirty="0">
              <a:ln>
                <a:noFill/>
              </a:ln>
              <a:solidFill>
                <a:schemeClr val="tx2"/>
              </a:solidFill>
              <a:effectLst/>
              <a:uLnTx/>
              <a:uFillTx/>
              <a:latin typeface="+mj-lt"/>
              <a:ea typeface="+mj-ea"/>
              <a:cs typeface="+mj-cs"/>
            </a:endParaRPr>
          </a:p>
        </p:txBody>
      </p:sp>
      <p:graphicFrame>
        <p:nvGraphicFramePr>
          <p:cNvPr id="3" name="Table 2"/>
          <p:cNvGraphicFramePr>
            <a:graphicFrameLocks noGrp="1"/>
          </p:cNvGraphicFramePr>
          <p:nvPr>
            <p:extLst>
              <p:ext uri="{D42A27DB-BD31-4B8C-83A1-F6EECF244321}">
                <p14:modId xmlns:p14="http://schemas.microsoft.com/office/powerpoint/2010/main" val="3810450604"/>
              </p:ext>
            </p:extLst>
          </p:nvPr>
        </p:nvGraphicFramePr>
        <p:xfrm>
          <a:off x="4531913" y="2812347"/>
          <a:ext cx="3380728" cy="3383280"/>
        </p:xfrm>
        <a:graphic>
          <a:graphicData uri="http://schemas.openxmlformats.org/drawingml/2006/table">
            <a:tbl>
              <a:tblPr firstRow="1" bandRow="1">
                <a:tableStyleId>{5C22544A-7EE6-4342-B048-85BDC9FD1C3A}</a:tableStyleId>
              </a:tblPr>
              <a:tblGrid>
                <a:gridCol w="3380728">
                  <a:extLst>
                    <a:ext uri="{9D8B030D-6E8A-4147-A177-3AD203B41FA5}">
                      <a16:colId xmlns:a16="http://schemas.microsoft.com/office/drawing/2014/main" val="20000"/>
                    </a:ext>
                  </a:extLst>
                </a:gridCol>
              </a:tblGrid>
              <a:tr h="35763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dirty="0">
                          <a:ln>
                            <a:noFill/>
                          </a:ln>
                          <a:solidFill>
                            <a:schemeClr val="tx1"/>
                          </a:solidFill>
                          <a:effectLst/>
                          <a:latin typeface="Cambria" panose="02040503050406030204" pitchFamily="18" charset="0"/>
                          <a:ea typeface="Cambria" panose="02040503050406030204" pitchFamily="18" charset="0"/>
                        </a:rPr>
                        <a:t>Materiales</a:t>
                      </a:r>
                    </a:p>
                  </a:txBody>
                  <a:tcPr horzOverflow="overflow">
                    <a:solidFill>
                      <a:srgbClr val="9CBEBD"/>
                    </a:solidFill>
                  </a:tcPr>
                </a:tc>
                <a:extLst>
                  <a:ext uri="{0D108BD9-81ED-4DB2-BD59-A6C34878D82A}">
                    <a16:rowId xmlns:a16="http://schemas.microsoft.com/office/drawing/2014/main" val="10000"/>
                  </a:ext>
                </a:extLst>
              </a:tr>
              <a:tr h="35763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dirty="0">
                          <a:ln>
                            <a:noFill/>
                          </a:ln>
                          <a:solidFill>
                            <a:schemeClr val="tx1"/>
                          </a:solidFill>
                          <a:effectLst/>
                          <a:latin typeface="Cambria" panose="02040503050406030204" pitchFamily="18" charset="0"/>
                          <a:ea typeface="Cambria" panose="02040503050406030204" pitchFamily="18" charset="0"/>
                        </a:rPr>
                        <a:t>¿Quién puede vivir aquí?</a:t>
                      </a:r>
                    </a:p>
                  </a:txBody>
                  <a:tcPr horzOverflow="overflow"/>
                </a:tc>
                <a:extLst>
                  <a:ext uri="{0D108BD9-81ED-4DB2-BD59-A6C34878D82A}">
                    <a16:rowId xmlns:a16="http://schemas.microsoft.com/office/drawing/2014/main" val="10001"/>
                  </a:ext>
                </a:extLst>
              </a:tr>
              <a:tr h="357631">
                <a:tc>
                  <a:txBody>
                    <a:bodyPr/>
                    <a:lstStyle/>
                    <a:p>
                      <a:pPr marL="0" marR="0" lvl="0" indent="0" algn="ctr" defTabSz="914400" rtl="0" eaLnBrk="1" fontAlgn="base" latinLnBrk="0" hangingPunct="1">
                        <a:lnSpc>
                          <a:spcPct val="100000"/>
                        </a:lnSpc>
                        <a:spcBef>
                          <a:spcPct val="100000"/>
                        </a:spcBef>
                        <a:spcAft>
                          <a:spcPct val="0"/>
                        </a:spcAft>
                        <a:buClrTx/>
                        <a:buSzTx/>
                        <a:buFontTx/>
                        <a:buNone/>
                        <a:tabLst/>
                      </a:pPr>
                      <a:r>
                        <a:rPr kumimoji="0" lang="es-ES" sz="1800" b="0" i="0" u="none" strike="noStrike" cap="none" normalizeH="0" baseline="0" dirty="0">
                          <a:ln>
                            <a:noFill/>
                          </a:ln>
                          <a:solidFill>
                            <a:schemeClr val="tx1"/>
                          </a:solidFill>
                          <a:effectLst/>
                          <a:latin typeface="Cambria" panose="02040503050406030204" pitchFamily="18" charset="0"/>
                          <a:ea typeface="Cambria" panose="02040503050406030204" pitchFamily="18" charset="0"/>
                        </a:rPr>
                        <a:t>Montemos nuestro pueblo</a:t>
                      </a:r>
                    </a:p>
                  </a:txBody>
                  <a:tcPr horzOverflow="overflow"/>
                </a:tc>
                <a:extLst>
                  <a:ext uri="{0D108BD9-81ED-4DB2-BD59-A6C34878D82A}">
                    <a16:rowId xmlns:a16="http://schemas.microsoft.com/office/drawing/2014/main" val="10002"/>
                  </a:ext>
                </a:extLst>
              </a:tr>
              <a:tr h="61728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dirty="0">
                          <a:ln>
                            <a:noFill/>
                          </a:ln>
                          <a:solidFill>
                            <a:schemeClr val="tx1"/>
                          </a:solidFill>
                          <a:effectLst/>
                          <a:latin typeface="Cambria" panose="02040503050406030204" pitchFamily="18" charset="0"/>
                          <a:ea typeface="Cambria" panose="02040503050406030204" pitchFamily="18" charset="0"/>
                        </a:rPr>
                        <a:t>Aprendamos a decidir: formación del juicio crítico</a:t>
                      </a:r>
                      <a:endParaRPr kumimoji="0" lang="es-ES" sz="1800" b="0" i="0" u="none" strike="noStrike" cap="none" normalizeH="0" baseline="0" dirty="0">
                        <a:ln>
                          <a:noFill/>
                        </a:ln>
                        <a:solidFill>
                          <a:schemeClr val="tx1"/>
                        </a:solidFill>
                        <a:effectLst/>
                        <a:latin typeface="Cambria" panose="02040503050406030204" pitchFamily="18" charset="0"/>
                        <a:ea typeface="Cambria" panose="02040503050406030204" pitchFamily="18" charset="0"/>
                        <a:cs typeface="Times New Roman" pitchFamily="18" charset="0"/>
                      </a:endParaRPr>
                    </a:p>
                  </a:txBody>
                  <a:tcPr horzOverflow="overflow"/>
                </a:tc>
                <a:extLst>
                  <a:ext uri="{0D108BD9-81ED-4DB2-BD59-A6C34878D82A}">
                    <a16:rowId xmlns:a16="http://schemas.microsoft.com/office/drawing/2014/main" val="10003"/>
                  </a:ext>
                </a:extLst>
              </a:tr>
              <a:tr h="61728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a:ln>
                            <a:noFill/>
                          </a:ln>
                          <a:solidFill>
                            <a:schemeClr val="tx1"/>
                          </a:solidFill>
                          <a:effectLst/>
                          <a:latin typeface="Cambria" panose="02040503050406030204" pitchFamily="18" charset="0"/>
                          <a:ea typeface="Cambria" panose="02040503050406030204" pitchFamily="18" charset="0"/>
                          <a:cs typeface="Times New Roman" pitchFamily="18" charset="0"/>
                        </a:rPr>
                        <a:t>Del centro educativo a la comunidad</a:t>
                      </a:r>
                      <a:endParaRPr kumimoji="0" lang="es-ES" sz="1800" b="0" i="0" u="none" strike="noStrike" cap="none" normalizeH="0" baseline="0">
                        <a:ln>
                          <a:noFill/>
                        </a:ln>
                        <a:solidFill>
                          <a:schemeClr val="tx1"/>
                        </a:solidFill>
                        <a:effectLst/>
                        <a:latin typeface="Cambria" panose="02040503050406030204" pitchFamily="18" charset="0"/>
                        <a:ea typeface="Cambria" panose="02040503050406030204" pitchFamily="18" charset="0"/>
                      </a:endParaRPr>
                    </a:p>
                  </a:txBody>
                  <a:tcPr horzOverflow="overflow"/>
                </a:tc>
                <a:extLst>
                  <a:ext uri="{0D108BD9-81ED-4DB2-BD59-A6C34878D82A}">
                    <a16:rowId xmlns:a16="http://schemas.microsoft.com/office/drawing/2014/main" val="10004"/>
                  </a:ext>
                </a:extLst>
              </a:tr>
              <a:tr h="61728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dirty="0">
                          <a:ln>
                            <a:noFill/>
                          </a:ln>
                          <a:solidFill>
                            <a:schemeClr val="tx1"/>
                          </a:solidFill>
                          <a:effectLst/>
                          <a:latin typeface="Cambria" panose="02040503050406030204" pitchFamily="18" charset="0"/>
                          <a:ea typeface="Cambria" panose="02040503050406030204" pitchFamily="18" charset="0"/>
                        </a:rPr>
                        <a:t>Programa de Comunicación Intercultural</a:t>
                      </a:r>
                      <a:endParaRPr kumimoji="0" lang="es-ES" sz="1800" b="0" i="0" u="none" strike="noStrike" cap="none" normalizeH="0" baseline="0" dirty="0">
                        <a:ln>
                          <a:noFill/>
                        </a:ln>
                        <a:solidFill>
                          <a:srgbClr val="FF0000"/>
                        </a:solidFill>
                        <a:effectLst/>
                        <a:latin typeface="Cambria" panose="02040503050406030204" pitchFamily="18" charset="0"/>
                        <a:ea typeface="Cambria" panose="02040503050406030204" pitchFamily="18" charset="0"/>
                        <a:cs typeface="Times New Roman" pitchFamily="18" charset="0"/>
                      </a:endParaRPr>
                    </a:p>
                  </a:txBody>
                  <a:tcPr horzOverflow="overflow"/>
                </a:tc>
                <a:extLst>
                  <a:ext uri="{0D108BD9-81ED-4DB2-BD59-A6C34878D82A}">
                    <a16:rowId xmlns:a16="http://schemas.microsoft.com/office/drawing/2014/main" val="10005"/>
                  </a:ext>
                </a:extLst>
              </a:tr>
              <a:tr h="35763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dirty="0">
                          <a:ln>
                            <a:noFill/>
                          </a:ln>
                          <a:solidFill>
                            <a:schemeClr val="tx1"/>
                          </a:solidFill>
                          <a:effectLst/>
                          <a:latin typeface="Cambria" panose="02040503050406030204" pitchFamily="18" charset="0"/>
                          <a:ea typeface="Cambria" panose="02040503050406030204" pitchFamily="18" charset="0"/>
                          <a:cs typeface="Times New Roman" pitchFamily="18" charset="0"/>
                        </a:rPr>
                        <a:t>Ciudadanas del mundo</a:t>
                      </a:r>
                    </a:p>
                  </a:txBody>
                  <a:tcPr horzOverflow="overflow"/>
                </a:tc>
                <a:extLst>
                  <a:ext uri="{0D108BD9-81ED-4DB2-BD59-A6C34878D82A}">
                    <a16:rowId xmlns:a16="http://schemas.microsoft.com/office/drawing/2014/main" val="10006"/>
                  </a:ext>
                </a:extLst>
              </a:tr>
            </a:tbl>
          </a:graphicData>
        </a:graphic>
      </p:graphicFrame>
      <p:sp>
        <p:nvSpPr>
          <p:cNvPr id="16" name="2 Rectángulo redondeado"/>
          <p:cNvSpPr/>
          <p:nvPr/>
        </p:nvSpPr>
        <p:spPr>
          <a:xfrm>
            <a:off x="489359" y="2812348"/>
            <a:ext cx="3718874" cy="503231"/>
          </a:xfrm>
          <a:prstGeom prst="roundRect">
            <a:avLst/>
          </a:prstGeom>
          <a:solidFill>
            <a:schemeClr val="accent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spcBef>
                <a:spcPts val="600"/>
              </a:spcBef>
            </a:pPr>
            <a:r>
              <a:rPr lang="es-ES" sz="1600" dirty="0">
                <a:solidFill>
                  <a:schemeClr val="accent6">
                    <a:lumMod val="50000"/>
                  </a:schemeClr>
                </a:solidFill>
                <a:latin typeface="Cambria" pitchFamily="18" charset="0"/>
                <a:ea typeface="Roboto" pitchFamily="2" charset="0"/>
                <a:cs typeface="Roboto" pitchFamily="2" charset="0"/>
              </a:rPr>
              <a:t>Materiales/programas</a:t>
            </a:r>
            <a:endParaRPr lang="es-ES" sz="1600" dirty="0">
              <a:solidFill>
                <a:schemeClr val="accent6">
                  <a:lumMod val="50000"/>
                </a:schemeClr>
              </a:solidFill>
              <a:latin typeface="Cambria" pitchFamily="18" charset="0"/>
            </a:endParaRPr>
          </a:p>
        </p:txBody>
      </p:sp>
      <p:sp>
        <p:nvSpPr>
          <p:cNvPr id="17" name="2 Rectángulo redondeado"/>
          <p:cNvSpPr/>
          <p:nvPr/>
        </p:nvSpPr>
        <p:spPr>
          <a:xfrm>
            <a:off x="495486" y="3930914"/>
            <a:ext cx="3712747" cy="503231"/>
          </a:xfrm>
          <a:prstGeom prst="roundRect">
            <a:avLst/>
          </a:prstGeom>
          <a:solidFill>
            <a:srgbClr val="E9D9BE"/>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spcBef>
                <a:spcPts val="600"/>
              </a:spcBef>
            </a:pPr>
            <a:r>
              <a:rPr lang="es-ES" sz="1600" dirty="0">
                <a:solidFill>
                  <a:schemeClr val="accent6">
                    <a:lumMod val="50000"/>
                  </a:schemeClr>
                </a:solidFill>
                <a:latin typeface="Cambria" pitchFamily="18" charset="0"/>
                <a:ea typeface="Roboto" pitchFamily="2" charset="0"/>
                <a:cs typeface="Roboto" pitchFamily="2" charset="0"/>
              </a:rPr>
              <a:t>Aprendizaje y Servicio</a:t>
            </a:r>
            <a:endParaRPr lang="es-ES" sz="1600" dirty="0">
              <a:solidFill>
                <a:schemeClr val="accent6">
                  <a:lumMod val="50000"/>
                </a:schemeClr>
              </a:solidFill>
              <a:latin typeface="Cambria" pitchFamily="18" charset="0"/>
            </a:endParaRPr>
          </a:p>
        </p:txBody>
      </p:sp>
      <p:sp>
        <p:nvSpPr>
          <p:cNvPr id="18" name="2 Rectángulo redondeado"/>
          <p:cNvSpPr/>
          <p:nvPr/>
        </p:nvSpPr>
        <p:spPr>
          <a:xfrm>
            <a:off x="489358" y="4536787"/>
            <a:ext cx="3724971" cy="503231"/>
          </a:xfrm>
          <a:prstGeom prst="roundRect">
            <a:avLst/>
          </a:prstGeom>
          <a:solidFill>
            <a:srgbClr val="E9D9BE"/>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spcBef>
                <a:spcPts val="600"/>
              </a:spcBef>
            </a:pPr>
            <a:r>
              <a:rPr lang="es-ES" sz="1600" dirty="0">
                <a:solidFill>
                  <a:schemeClr val="accent6">
                    <a:lumMod val="50000"/>
                  </a:schemeClr>
                </a:solidFill>
                <a:latin typeface="Cambria" pitchFamily="18" charset="0"/>
                <a:ea typeface="Roboto" pitchFamily="2" charset="0"/>
                <a:cs typeface="Roboto" pitchFamily="2" charset="0"/>
              </a:rPr>
              <a:t>Consejos de chicas y chicos</a:t>
            </a:r>
            <a:endParaRPr lang="es-ES" sz="1600" dirty="0">
              <a:solidFill>
                <a:schemeClr val="accent6">
                  <a:lumMod val="50000"/>
                </a:schemeClr>
              </a:solidFill>
              <a:latin typeface="Cambria" pitchFamily="18" charset="0"/>
            </a:endParaRPr>
          </a:p>
        </p:txBody>
      </p:sp>
      <p:sp>
        <p:nvSpPr>
          <p:cNvPr id="19" name="2 Rectángulo redondeado"/>
          <p:cNvSpPr/>
          <p:nvPr/>
        </p:nvSpPr>
        <p:spPr>
          <a:xfrm>
            <a:off x="500883" y="5654184"/>
            <a:ext cx="3713446" cy="503231"/>
          </a:xfrm>
          <a:prstGeom prst="roundRect">
            <a:avLst/>
          </a:prstGeom>
          <a:solidFill>
            <a:srgbClr val="E9D9BE"/>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spcBef>
                <a:spcPts val="600"/>
              </a:spcBef>
            </a:pPr>
            <a:r>
              <a:rPr lang="es-ES" sz="1600" dirty="0">
                <a:solidFill>
                  <a:schemeClr val="accent6">
                    <a:lumMod val="50000"/>
                  </a:schemeClr>
                </a:solidFill>
                <a:latin typeface="Cambria" pitchFamily="18" charset="0"/>
                <a:ea typeface="Roboto" pitchFamily="2" charset="0"/>
                <a:cs typeface="Roboto" pitchFamily="2" charset="0"/>
              </a:rPr>
              <a:t>Comunidades de Aprendizaje</a:t>
            </a:r>
            <a:endParaRPr lang="es-ES" sz="1600" dirty="0">
              <a:solidFill>
                <a:schemeClr val="accent6">
                  <a:lumMod val="50000"/>
                </a:schemeClr>
              </a:solidFill>
              <a:latin typeface="Cambria" pitchFamily="18" charset="0"/>
            </a:endParaRPr>
          </a:p>
        </p:txBody>
      </p:sp>
      <p:pic>
        <p:nvPicPr>
          <p:cNvPr id="10" name="Imagen 2">
            <a:extLst>
              <a:ext uri="{FF2B5EF4-FFF2-40B4-BE49-F238E27FC236}">
                <a16:creationId xmlns:a16="http://schemas.microsoft.com/office/drawing/2014/main" id="{CC1B2E7D-831A-41E8-AE33-1ECA9B111F97}"/>
              </a:ext>
            </a:extLst>
          </p:cNvPr>
          <p:cNvPicPr>
            <a:picLocks noChangeAspect="1"/>
          </p:cNvPicPr>
          <p:nvPr/>
        </p:nvPicPr>
        <p:blipFill>
          <a:blip r:embed="rId3" cstate="print">
            <a:duotone>
              <a:prstClr val="black"/>
              <a:srgbClr val="D9C3A5">
                <a:tint val="50000"/>
                <a:satMod val="180000"/>
              </a:srgbClr>
            </a:duotone>
          </a:blip>
          <a:stretch>
            <a:fillRect/>
          </a:stretch>
        </p:blipFill>
        <p:spPr>
          <a:xfrm>
            <a:off x="8063880" y="5592461"/>
            <a:ext cx="1080120" cy="446304"/>
          </a:xfrm>
          <a:prstGeom prst="rect">
            <a:avLst/>
          </a:prstGeom>
        </p:spPr>
      </p:pic>
      <p:sp>
        <p:nvSpPr>
          <p:cNvPr id="11" name="1 Título"/>
          <p:cNvSpPr txBox="1">
            <a:spLocks/>
          </p:cNvSpPr>
          <p:nvPr/>
        </p:nvSpPr>
        <p:spPr>
          <a:xfrm>
            <a:off x="286663" y="317467"/>
            <a:ext cx="8062674" cy="616789"/>
          </a:xfrm>
          <a:prstGeom prst="rect">
            <a:avLst/>
          </a:prstGeom>
        </p:spPr>
        <p:txBody>
          <a:bodyPr vert="horz" lIns="91440" tIns="45720" rIns="91440" bIns="45720" rtlCol="0" anchor="b">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s-ES" sz="4600" cap="small" spc="-100" dirty="0">
                <a:solidFill>
                  <a:schemeClr val="tx2"/>
                </a:solidFill>
                <a:latin typeface="+mj-lt"/>
                <a:ea typeface="+mj-ea"/>
                <a:cs typeface="+mj-cs"/>
              </a:rPr>
              <a:t>Relación escuela y comunidad</a:t>
            </a:r>
            <a:endParaRPr kumimoji="0" lang="es-ES" sz="4600" i="0" u="none" strike="noStrike" kern="1200" cap="small" spc="-100" normalizeH="0" baseline="0" noProof="0" dirty="0">
              <a:ln>
                <a:noFill/>
              </a:ln>
              <a:solidFill>
                <a:schemeClr val="tx2"/>
              </a:solidFill>
              <a:effectLst/>
              <a:uLnTx/>
              <a:uFillTx/>
              <a:latin typeface="+mj-lt"/>
              <a:ea typeface="+mj-ea"/>
              <a:cs typeface="+mj-cs"/>
            </a:endParaRPr>
          </a:p>
        </p:txBody>
      </p:sp>
      <p:sp>
        <p:nvSpPr>
          <p:cNvPr id="12" name="Rectangle 11"/>
          <p:cNvSpPr/>
          <p:nvPr/>
        </p:nvSpPr>
        <p:spPr>
          <a:xfrm>
            <a:off x="413598" y="1155137"/>
            <a:ext cx="7561974" cy="1200329"/>
          </a:xfrm>
          <a:prstGeom prst="rect">
            <a:avLst/>
          </a:prstGeom>
        </p:spPr>
        <p:txBody>
          <a:bodyPr wrap="square">
            <a:spAutoFit/>
          </a:bodyPr>
          <a:lstStyle/>
          <a:p>
            <a:pPr lvl="0" algn="just">
              <a:spcBef>
                <a:spcPct val="0"/>
              </a:spcBef>
              <a:defRPr/>
            </a:pPr>
            <a:r>
              <a:rPr lang="es-ES" sz="2400" b="1" cap="small" spc="-100" dirty="0">
                <a:solidFill>
                  <a:schemeClr val="tx2"/>
                </a:solidFill>
                <a:latin typeface="+mj-lt"/>
              </a:rPr>
              <a:t>¿Cómo vincular la escuela, la familia y la comunidad para la formación de ciudadanas y ciudadanos comprometidos y de escuelas democráticas?</a:t>
            </a:r>
          </a:p>
        </p:txBody>
      </p:sp>
      <p:sp>
        <p:nvSpPr>
          <p:cNvPr id="13" name="2 Rectángulo redondeado"/>
          <p:cNvSpPr/>
          <p:nvPr/>
        </p:nvSpPr>
        <p:spPr>
          <a:xfrm>
            <a:off x="492073" y="5089230"/>
            <a:ext cx="3713446" cy="503231"/>
          </a:xfrm>
          <a:prstGeom prst="roundRect">
            <a:avLst/>
          </a:prstGeom>
          <a:solidFill>
            <a:srgbClr val="E9D9BE"/>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spcBef>
                <a:spcPts val="600"/>
              </a:spcBef>
            </a:pPr>
            <a:r>
              <a:rPr lang="es-ES" sz="1600" dirty="0">
                <a:solidFill>
                  <a:schemeClr val="accent6">
                    <a:lumMod val="50000"/>
                  </a:schemeClr>
                </a:solidFill>
                <a:latin typeface="Cambria" pitchFamily="18" charset="0"/>
                <a:ea typeface="Roboto" pitchFamily="2" charset="0"/>
                <a:cs typeface="Roboto" pitchFamily="2" charset="0"/>
              </a:rPr>
              <a:t>Investigación-Acción</a:t>
            </a:r>
            <a:endParaRPr lang="es-ES" sz="1600" dirty="0">
              <a:solidFill>
                <a:schemeClr val="accent6">
                  <a:lumMod val="50000"/>
                </a:schemeClr>
              </a:solidFill>
              <a:latin typeface="Cambria" pitchFamily="18" charset="0"/>
            </a:endParaRPr>
          </a:p>
        </p:txBody>
      </p:sp>
    </p:spTree>
    <p:extLst>
      <p:ext uri="{BB962C8B-B14F-4D97-AF65-F5344CB8AC3E}">
        <p14:creationId xmlns:p14="http://schemas.microsoft.com/office/powerpoint/2010/main" val="1477400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dissolv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dissolve">
                                      <p:cBhvr>
                                        <p:cTn id="12" dur="500"/>
                                        <p:tgtEl>
                                          <p:spTgt spid="16"/>
                                        </p:tgtEl>
                                      </p:cBhvr>
                                    </p:animEffect>
                                  </p:childTnLst>
                                </p:cTn>
                              </p:par>
                              <p:par>
                                <p:cTn id="13" presetID="9" presetClass="entr" presetSubtype="0" fill="hold"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dissolve">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dissolve">
                                      <p:cBhvr>
                                        <p:cTn id="20" dur="500"/>
                                        <p:tgtEl>
                                          <p:spTgt spid="17"/>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dissolve">
                                      <p:cBhvr>
                                        <p:cTn id="23" dur="500"/>
                                        <p:tgtEl>
                                          <p:spTgt spid="18"/>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dissolve">
                                      <p:cBhvr>
                                        <p:cTn id="28" dur="500"/>
                                        <p:tgtEl>
                                          <p:spTgt spid="19"/>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dissolve">
                                      <p:cBhvr>
                                        <p:cTn id="3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P spid="12" grpId="0"/>
      <p:bldP spid="1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Título"/>
          <p:cNvSpPr txBox="1">
            <a:spLocks/>
          </p:cNvSpPr>
          <p:nvPr/>
        </p:nvSpPr>
        <p:spPr>
          <a:xfrm>
            <a:off x="463806" y="221933"/>
            <a:ext cx="8062674" cy="616789"/>
          </a:xfrm>
          <a:prstGeom prst="rect">
            <a:avLst/>
          </a:prstGeom>
        </p:spPr>
        <p:txBody>
          <a:bodyPr vert="horz" lIns="91440" tIns="45720" rIns="91440" bIns="45720" rtlCol="0" anchor="b">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s-ES" sz="4600" cap="small" spc="-100" dirty="0">
                <a:solidFill>
                  <a:schemeClr val="tx2"/>
                </a:solidFill>
                <a:latin typeface="+mj-lt"/>
                <a:ea typeface="+mj-ea"/>
                <a:cs typeface="+mj-cs"/>
              </a:rPr>
              <a:t>Aprendizaje y Servicio</a:t>
            </a:r>
            <a:endParaRPr kumimoji="0" lang="es-ES" sz="4600" i="0" u="none" strike="noStrike" kern="1200" cap="small" spc="-100" normalizeH="0" baseline="0" noProof="0" dirty="0">
              <a:ln>
                <a:noFill/>
              </a:ln>
              <a:solidFill>
                <a:schemeClr val="tx2"/>
              </a:solidFill>
              <a:effectLst/>
              <a:uLnTx/>
              <a:uFillTx/>
              <a:latin typeface="+mj-lt"/>
              <a:ea typeface="+mj-ea"/>
              <a:cs typeface="+mj-cs"/>
            </a:endParaRPr>
          </a:p>
        </p:txBody>
      </p:sp>
      <p:sp>
        <p:nvSpPr>
          <p:cNvPr id="8" name="7 CuadroTexto"/>
          <p:cNvSpPr txBox="1"/>
          <p:nvPr/>
        </p:nvSpPr>
        <p:spPr>
          <a:xfrm>
            <a:off x="558140" y="1111495"/>
            <a:ext cx="7243948" cy="1477328"/>
          </a:xfrm>
          <a:prstGeom prst="rect">
            <a:avLst/>
          </a:prstGeom>
          <a:noFill/>
        </p:spPr>
        <p:txBody>
          <a:bodyPr wrap="square" rtlCol="0">
            <a:spAutoFit/>
          </a:bodyPr>
          <a:lstStyle/>
          <a:p>
            <a:pPr algn="just"/>
            <a:r>
              <a:rPr lang="es-MX" dirty="0">
                <a:solidFill>
                  <a:schemeClr val="tx1">
                    <a:lumMod val="90000"/>
                    <a:lumOff val="10000"/>
                  </a:schemeClr>
                </a:solidFill>
                <a:latin typeface="+mj-lt"/>
              </a:rPr>
              <a:t>El </a:t>
            </a:r>
            <a:r>
              <a:rPr lang="es-MX" b="1" cap="small" dirty="0">
                <a:solidFill>
                  <a:schemeClr val="tx1">
                    <a:lumMod val="90000"/>
                    <a:lumOff val="10000"/>
                  </a:schemeClr>
                </a:solidFill>
                <a:latin typeface="+mj-lt"/>
              </a:rPr>
              <a:t>Aprendizaje y Servicio </a:t>
            </a:r>
            <a:r>
              <a:rPr lang="es-MX" dirty="0">
                <a:solidFill>
                  <a:schemeClr val="tx1">
                    <a:lumMod val="90000"/>
                    <a:lumOff val="10000"/>
                  </a:schemeClr>
                </a:solidFill>
                <a:latin typeface="+mj-lt"/>
              </a:rPr>
              <a:t>es una metodología pedagógica que fomenta el aprendizaje de los estudiantes a través de su </a:t>
            </a:r>
            <a:r>
              <a:rPr lang="es-MX" cap="small" dirty="0">
                <a:solidFill>
                  <a:schemeClr val="tx1">
                    <a:lumMod val="90000"/>
                    <a:lumOff val="10000"/>
                  </a:schemeClr>
                </a:solidFill>
                <a:latin typeface="+mj-lt"/>
              </a:rPr>
              <a:t>participación activa </a:t>
            </a:r>
            <a:r>
              <a:rPr lang="es-MX" dirty="0">
                <a:solidFill>
                  <a:schemeClr val="tx1">
                    <a:lumMod val="90000"/>
                    <a:lumOff val="10000"/>
                  </a:schemeClr>
                </a:solidFill>
                <a:latin typeface="+mj-lt"/>
              </a:rPr>
              <a:t>en experiencias asociadas al servicio comunitario… Además, este tipo de prácticas contribuye a despertar en el alumnado su interés por la acción colectiva, su formación ciudadana, etc. (</a:t>
            </a:r>
            <a:r>
              <a:rPr lang="es-MX" dirty="0" err="1">
                <a:solidFill>
                  <a:schemeClr val="tx1">
                    <a:lumMod val="90000"/>
                    <a:lumOff val="10000"/>
                  </a:schemeClr>
                </a:solidFill>
                <a:latin typeface="+mj-lt"/>
              </a:rPr>
              <a:t>Folgueiras</a:t>
            </a:r>
            <a:r>
              <a:rPr lang="es-MX" dirty="0">
                <a:solidFill>
                  <a:schemeClr val="tx1">
                    <a:lumMod val="90000"/>
                    <a:lumOff val="10000"/>
                  </a:schemeClr>
                </a:solidFill>
                <a:latin typeface="+mj-lt"/>
              </a:rPr>
              <a:t>, Luna y Puig, 2013).</a:t>
            </a:r>
            <a:endParaRPr lang="es-ES" dirty="0">
              <a:solidFill>
                <a:schemeClr val="tx1">
                  <a:lumMod val="90000"/>
                  <a:lumOff val="10000"/>
                </a:schemeClr>
              </a:solidFill>
              <a:latin typeface="+mj-lt"/>
            </a:endParaRPr>
          </a:p>
        </p:txBody>
      </p:sp>
      <p:sp>
        <p:nvSpPr>
          <p:cNvPr id="14" name="13 Forma libre"/>
          <p:cNvSpPr/>
          <p:nvPr/>
        </p:nvSpPr>
        <p:spPr>
          <a:xfrm>
            <a:off x="2997327" y="2846295"/>
            <a:ext cx="2187031" cy="2187031"/>
          </a:xfrm>
          <a:custGeom>
            <a:avLst/>
            <a:gdLst>
              <a:gd name="connsiteX0" fmla="*/ 0 w 2928193"/>
              <a:gd name="connsiteY0" fmla="*/ 1464097 h 2928193"/>
              <a:gd name="connsiteX1" fmla="*/ 428826 w 2928193"/>
              <a:gd name="connsiteY1" fmla="*/ 428824 h 2928193"/>
              <a:gd name="connsiteX2" fmla="*/ 1464100 w 2928193"/>
              <a:gd name="connsiteY2" fmla="*/ 1 h 2928193"/>
              <a:gd name="connsiteX3" fmla="*/ 2499373 w 2928193"/>
              <a:gd name="connsiteY3" fmla="*/ 428827 h 2928193"/>
              <a:gd name="connsiteX4" fmla="*/ 2928196 w 2928193"/>
              <a:gd name="connsiteY4" fmla="*/ 1464101 h 2928193"/>
              <a:gd name="connsiteX5" fmla="*/ 2499372 w 2928193"/>
              <a:gd name="connsiteY5" fmla="*/ 2499374 h 2928193"/>
              <a:gd name="connsiteX6" fmla="*/ 1464099 w 2928193"/>
              <a:gd name="connsiteY6" fmla="*/ 2928198 h 2928193"/>
              <a:gd name="connsiteX7" fmla="*/ 428826 w 2928193"/>
              <a:gd name="connsiteY7" fmla="*/ 2499373 h 2928193"/>
              <a:gd name="connsiteX8" fmla="*/ 3 w 2928193"/>
              <a:gd name="connsiteY8" fmla="*/ 1464099 h 2928193"/>
              <a:gd name="connsiteX9" fmla="*/ 0 w 2928193"/>
              <a:gd name="connsiteY9" fmla="*/ 1464097 h 29281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928193" h="2928193">
                <a:moveTo>
                  <a:pt x="0" y="1464097"/>
                </a:moveTo>
                <a:cubicBezTo>
                  <a:pt x="0" y="1075794"/>
                  <a:pt x="154254" y="703395"/>
                  <a:pt x="428826" y="428824"/>
                </a:cubicBezTo>
                <a:cubicBezTo>
                  <a:pt x="703398" y="154253"/>
                  <a:pt x="1075797" y="1"/>
                  <a:pt x="1464100" y="1"/>
                </a:cubicBezTo>
                <a:cubicBezTo>
                  <a:pt x="1852403" y="1"/>
                  <a:pt x="2224802" y="154255"/>
                  <a:pt x="2499373" y="428827"/>
                </a:cubicBezTo>
                <a:cubicBezTo>
                  <a:pt x="2773944" y="703399"/>
                  <a:pt x="2928196" y="1075798"/>
                  <a:pt x="2928196" y="1464101"/>
                </a:cubicBezTo>
                <a:cubicBezTo>
                  <a:pt x="2928196" y="1852404"/>
                  <a:pt x="2773943" y="2224803"/>
                  <a:pt x="2499372" y="2499374"/>
                </a:cubicBezTo>
                <a:cubicBezTo>
                  <a:pt x="2224800" y="2773945"/>
                  <a:pt x="1852401" y="2928198"/>
                  <a:pt x="1464099" y="2928198"/>
                </a:cubicBezTo>
                <a:cubicBezTo>
                  <a:pt x="1075796" y="2928198"/>
                  <a:pt x="703397" y="2773945"/>
                  <a:pt x="428826" y="2499373"/>
                </a:cubicBezTo>
                <a:cubicBezTo>
                  <a:pt x="154255" y="2224801"/>
                  <a:pt x="2" y="1852402"/>
                  <a:pt x="3" y="1464099"/>
                </a:cubicBezTo>
                <a:cubicBezTo>
                  <a:pt x="2" y="1464098"/>
                  <a:pt x="1" y="1464098"/>
                  <a:pt x="0" y="1464097"/>
                </a:cubicBezTo>
                <a:close/>
              </a:path>
            </a:pathLst>
          </a:custGeom>
          <a:solidFill>
            <a:schemeClr val="accent2"/>
          </a:solidFill>
        </p:spPr>
        <p:style>
          <a:lnRef idx="0">
            <a:schemeClr val="lt1">
              <a:hueOff val="0"/>
              <a:satOff val="0"/>
              <a:lumOff val="0"/>
              <a:alphaOff val="0"/>
            </a:schemeClr>
          </a:lnRef>
          <a:fillRef idx="3">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589972" tIns="455494" rIns="589972" bIns="455494" numCol="1" spcCol="1270" anchor="ctr" anchorCtr="1">
            <a:noAutofit/>
          </a:bodyPr>
          <a:lstStyle/>
          <a:p>
            <a:pPr lvl="0" algn="l" defTabSz="933450">
              <a:lnSpc>
                <a:spcPct val="90000"/>
              </a:lnSpc>
              <a:spcBef>
                <a:spcPct val="0"/>
              </a:spcBef>
              <a:spcAft>
                <a:spcPct val="35000"/>
              </a:spcAft>
            </a:pPr>
            <a:endParaRPr lang="es-ES" sz="2000" kern="1200" dirty="0">
              <a:latin typeface="+mj-lt"/>
            </a:endParaRPr>
          </a:p>
        </p:txBody>
      </p:sp>
      <p:sp>
        <p:nvSpPr>
          <p:cNvPr id="16" name="15 CuadroTexto"/>
          <p:cNvSpPr txBox="1"/>
          <p:nvPr/>
        </p:nvSpPr>
        <p:spPr>
          <a:xfrm>
            <a:off x="667621" y="2642633"/>
            <a:ext cx="7077690" cy="3970318"/>
          </a:xfrm>
          <a:prstGeom prst="rect">
            <a:avLst/>
          </a:prstGeom>
          <a:solidFill>
            <a:schemeClr val="accent2">
              <a:lumMod val="40000"/>
              <a:lumOff val="60000"/>
              <a:alpha val="42000"/>
            </a:schemeClr>
          </a:solidFill>
        </p:spPr>
        <p:txBody>
          <a:bodyPr wrap="square" rtlCol="0">
            <a:spAutoFit/>
          </a:bodyPr>
          <a:lstStyle/>
          <a:p>
            <a:pPr algn="ctr"/>
            <a:endParaRPr lang="es-ES" cap="small" dirty="0"/>
          </a:p>
          <a:p>
            <a:pPr algn="ctr"/>
            <a:endParaRPr lang="es-ES" cap="small" dirty="0"/>
          </a:p>
          <a:p>
            <a:pPr algn="ctr"/>
            <a:endParaRPr lang="es-ES" cap="small" dirty="0"/>
          </a:p>
          <a:p>
            <a:pPr algn="ctr"/>
            <a:endParaRPr lang="es-ES" cap="small" dirty="0"/>
          </a:p>
          <a:p>
            <a:pPr algn="ctr"/>
            <a:endParaRPr lang="es-ES" cap="small" dirty="0"/>
          </a:p>
          <a:p>
            <a:pPr algn="ctr"/>
            <a:endParaRPr lang="es-ES" cap="small" dirty="0"/>
          </a:p>
          <a:p>
            <a:pPr algn="ctr"/>
            <a:endParaRPr lang="es-ES" cap="small" dirty="0"/>
          </a:p>
          <a:p>
            <a:pPr algn="ctr"/>
            <a:endParaRPr lang="es-ES" cap="small" dirty="0"/>
          </a:p>
          <a:p>
            <a:pPr algn="ctr"/>
            <a:endParaRPr lang="es-ES" cap="small" dirty="0"/>
          </a:p>
          <a:p>
            <a:pPr algn="ctr"/>
            <a:endParaRPr lang="es-ES" cap="small" dirty="0"/>
          </a:p>
          <a:p>
            <a:pPr algn="ctr"/>
            <a:endParaRPr lang="es-ES" cap="small" dirty="0"/>
          </a:p>
          <a:p>
            <a:pPr algn="ctr"/>
            <a:endParaRPr lang="es-ES" cap="small" dirty="0"/>
          </a:p>
          <a:p>
            <a:pPr algn="ctr"/>
            <a:endParaRPr lang="es-ES" cap="small" dirty="0"/>
          </a:p>
          <a:p>
            <a:pPr algn="ctr"/>
            <a:r>
              <a:rPr lang="es-ES" cap="small" dirty="0"/>
              <a:t>Aspectos Clave </a:t>
            </a:r>
            <a:r>
              <a:rPr lang="es-ES" cap="small" dirty="0" err="1"/>
              <a:t>ApS</a:t>
            </a:r>
            <a:endParaRPr lang="es-ES" cap="small" dirty="0"/>
          </a:p>
        </p:txBody>
      </p:sp>
      <p:sp>
        <p:nvSpPr>
          <p:cNvPr id="17" name="16 Forma libre"/>
          <p:cNvSpPr/>
          <p:nvPr/>
        </p:nvSpPr>
        <p:spPr>
          <a:xfrm>
            <a:off x="2163994" y="3941000"/>
            <a:ext cx="2187031" cy="2187031"/>
          </a:xfrm>
          <a:custGeom>
            <a:avLst/>
            <a:gdLst>
              <a:gd name="connsiteX0" fmla="*/ 0 w 2928193"/>
              <a:gd name="connsiteY0" fmla="*/ 1464097 h 2928193"/>
              <a:gd name="connsiteX1" fmla="*/ 428826 w 2928193"/>
              <a:gd name="connsiteY1" fmla="*/ 428824 h 2928193"/>
              <a:gd name="connsiteX2" fmla="*/ 1464100 w 2928193"/>
              <a:gd name="connsiteY2" fmla="*/ 1 h 2928193"/>
              <a:gd name="connsiteX3" fmla="*/ 2499373 w 2928193"/>
              <a:gd name="connsiteY3" fmla="*/ 428827 h 2928193"/>
              <a:gd name="connsiteX4" fmla="*/ 2928196 w 2928193"/>
              <a:gd name="connsiteY4" fmla="*/ 1464101 h 2928193"/>
              <a:gd name="connsiteX5" fmla="*/ 2499372 w 2928193"/>
              <a:gd name="connsiteY5" fmla="*/ 2499374 h 2928193"/>
              <a:gd name="connsiteX6" fmla="*/ 1464099 w 2928193"/>
              <a:gd name="connsiteY6" fmla="*/ 2928198 h 2928193"/>
              <a:gd name="connsiteX7" fmla="*/ 428826 w 2928193"/>
              <a:gd name="connsiteY7" fmla="*/ 2499373 h 2928193"/>
              <a:gd name="connsiteX8" fmla="*/ 3 w 2928193"/>
              <a:gd name="connsiteY8" fmla="*/ 1464099 h 2928193"/>
              <a:gd name="connsiteX9" fmla="*/ 0 w 2928193"/>
              <a:gd name="connsiteY9" fmla="*/ 1464097 h 29281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928193" h="2928193">
                <a:moveTo>
                  <a:pt x="0" y="1464097"/>
                </a:moveTo>
                <a:cubicBezTo>
                  <a:pt x="0" y="1075794"/>
                  <a:pt x="154254" y="703395"/>
                  <a:pt x="428826" y="428824"/>
                </a:cubicBezTo>
                <a:cubicBezTo>
                  <a:pt x="703398" y="154253"/>
                  <a:pt x="1075797" y="1"/>
                  <a:pt x="1464100" y="1"/>
                </a:cubicBezTo>
                <a:cubicBezTo>
                  <a:pt x="1852403" y="1"/>
                  <a:pt x="2224802" y="154255"/>
                  <a:pt x="2499373" y="428827"/>
                </a:cubicBezTo>
                <a:cubicBezTo>
                  <a:pt x="2773944" y="703399"/>
                  <a:pt x="2928196" y="1075798"/>
                  <a:pt x="2928196" y="1464101"/>
                </a:cubicBezTo>
                <a:cubicBezTo>
                  <a:pt x="2928196" y="1852404"/>
                  <a:pt x="2773943" y="2224803"/>
                  <a:pt x="2499372" y="2499374"/>
                </a:cubicBezTo>
                <a:cubicBezTo>
                  <a:pt x="2224800" y="2773945"/>
                  <a:pt x="1852401" y="2928198"/>
                  <a:pt x="1464099" y="2928198"/>
                </a:cubicBezTo>
                <a:cubicBezTo>
                  <a:pt x="1075796" y="2928198"/>
                  <a:pt x="703397" y="2773945"/>
                  <a:pt x="428826" y="2499373"/>
                </a:cubicBezTo>
                <a:cubicBezTo>
                  <a:pt x="154255" y="2224801"/>
                  <a:pt x="2" y="1852402"/>
                  <a:pt x="3" y="1464099"/>
                </a:cubicBezTo>
                <a:cubicBezTo>
                  <a:pt x="2" y="1464098"/>
                  <a:pt x="1" y="1464098"/>
                  <a:pt x="0" y="1464097"/>
                </a:cubicBezTo>
                <a:close/>
              </a:path>
            </a:pathLst>
          </a:custGeom>
          <a:solidFill>
            <a:schemeClr val="bg2">
              <a:lumMod val="50000"/>
              <a:alpha val="50000"/>
            </a:schemeClr>
          </a:solidFill>
        </p:spPr>
        <p:style>
          <a:lnRef idx="0">
            <a:schemeClr val="lt1">
              <a:hueOff val="0"/>
              <a:satOff val="0"/>
              <a:lumOff val="0"/>
              <a:alphaOff val="0"/>
            </a:schemeClr>
          </a:lnRef>
          <a:fillRef idx="3">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108000" tIns="455494" rIns="144000" bIns="455494" numCol="1" spcCol="1270" anchor="ctr" anchorCtr="1">
            <a:noAutofit/>
          </a:bodyPr>
          <a:lstStyle/>
          <a:p>
            <a:pPr lvl="0" algn="l" defTabSz="933450">
              <a:lnSpc>
                <a:spcPct val="90000"/>
              </a:lnSpc>
              <a:spcBef>
                <a:spcPct val="0"/>
              </a:spcBef>
              <a:spcAft>
                <a:spcPct val="35000"/>
              </a:spcAft>
            </a:pPr>
            <a:r>
              <a:rPr lang="es-ES" kern="1200" dirty="0">
                <a:latin typeface="+mj-lt"/>
              </a:rPr>
              <a:t> </a:t>
            </a:r>
          </a:p>
        </p:txBody>
      </p:sp>
      <p:sp>
        <p:nvSpPr>
          <p:cNvPr id="18" name="17 Forma libre"/>
          <p:cNvSpPr/>
          <p:nvPr/>
        </p:nvSpPr>
        <p:spPr>
          <a:xfrm>
            <a:off x="3971919" y="3939811"/>
            <a:ext cx="2187031" cy="2187031"/>
          </a:xfrm>
          <a:custGeom>
            <a:avLst/>
            <a:gdLst>
              <a:gd name="connsiteX0" fmla="*/ 0 w 2928193"/>
              <a:gd name="connsiteY0" fmla="*/ 1464097 h 2928193"/>
              <a:gd name="connsiteX1" fmla="*/ 428826 w 2928193"/>
              <a:gd name="connsiteY1" fmla="*/ 428824 h 2928193"/>
              <a:gd name="connsiteX2" fmla="*/ 1464100 w 2928193"/>
              <a:gd name="connsiteY2" fmla="*/ 1 h 2928193"/>
              <a:gd name="connsiteX3" fmla="*/ 2499373 w 2928193"/>
              <a:gd name="connsiteY3" fmla="*/ 428827 h 2928193"/>
              <a:gd name="connsiteX4" fmla="*/ 2928196 w 2928193"/>
              <a:gd name="connsiteY4" fmla="*/ 1464101 h 2928193"/>
              <a:gd name="connsiteX5" fmla="*/ 2499372 w 2928193"/>
              <a:gd name="connsiteY5" fmla="*/ 2499374 h 2928193"/>
              <a:gd name="connsiteX6" fmla="*/ 1464099 w 2928193"/>
              <a:gd name="connsiteY6" fmla="*/ 2928198 h 2928193"/>
              <a:gd name="connsiteX7" fmla="*/ 428826 w 2928193"/>
              <a:gd name="connsiteY7" fmla="*/ 2499373 h 2928193"/>
              <a:gd name="connsiteX8" fmla="*/ 3 w 2928193"/>
              <a:gd name="connsiteY8" fmla="*/ 1464099 h 2928193"/>
              <a:gd name="connsiteX9" fmla="*/ 0 w 2928193"/>
              <a:gd name="connsiteY9" fmla="*/ 1464097 h 29281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928193" h="2928193">
                <a:moveTo>
                  <a:pt x="0" y="1464097"/>
                </a:moveTo>
                <a:cubicBezTo>
                  <a:pt x="0" y="1075794"/>
                  <a:pt x="154254" y="703395"/>
                  <a:pt x="428826" y="428824"/>
                </a:cubicBezTo>
                <a:cubicBezTo>
                  <a:pt x="703398" y="154253"/>
                  <a:pt x="1075797" y="1"/>
                  <a:pt x="1464100" y="1"/>
                </a:cubicBezTo>
                <a:cubicBezTo>
                  <a:pt x="1852403" y="1"/>
                  <a:pt x="2224802" y="154255"/>
                  <a:pt x="2499373" y="428827"/>
                </a:cubicBezTo>
                <a:cubicBezTo>
                  <a:pt x="2773944" y="703399"/>
                  <a:pt x="2928196" y="1075798"/>
                  <a:pt x="2928196" y="1464101"/>
                </a:cubicBezTo>
                <a:cubicBezTo>
                  <a:pt x="2928196" y="1852404"/>
                  <a:pt x="2773943" y="2224803"/>
                  <a:pt x="2499372" y="2499374"/>
                </a:cubicBezTo>
                <a:cubicBezTo>
                  <a:pt x="2224800" y="2773945"/>
                  <a:pt x="1852401" y="2928198"/>
                  <a:pt x="1464099" y="2928198"/>
                </a:cubicBezTo>
                <a:cubicBezTo>
                  <a:pt x="1075796" y="2928198"/>
                  <a:pt x="703397" y="2773945"/>
                  <a:pt x="428826" y="2499373"/>
                </a:cubicBezTo>
                <a:cubicBezTo>
                  <a:pt x="154255" y="2224801"/>
                  <a:pt x="2" y="1852402"/>
                  <a:pt x="3" y="1464099"/>
                </a:cubicBezTo>
                <a:cubicBezTo>
                  <a:pt x="2" y="1464098"/>
                  <a:pt x="1" y="1464098"/>
                  <a:pt x="0" y="1464097"/>
                </a:cubicBezTo>
                <a:close/>
              </a:path>
            </a:pathLst>
          </a:custGeom>
          <a:solidFill>
            <a:srgbClr val="3F843C">
              <a:alpha val="65882"/>
            </a:srgbClr>
          </a:solidFill>
        </p:spPr>
        <p:style>
          <a:lnRef idx="0">
            <a:schemeClr val="lt1">
              <a:hueOff val="0"/>
              <a:satOff val="0"/>
              <a:lumOff val="0"/>
              <a:alphaOff val="0"/>
            </a:schemeClr>
          </a:lnRef>
          <a:fillRef idx="3">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589972" tIns="455494" rIns="589972" bIns="455494" numCol="1" spcCol="1270" anchor="ctr" anchorCtr="1">
            <a:noAutofit/>
          </a:bodyPr>
          <a:lstStyle/>
          <a:p>
            <a:pPr lvl="0" algn="l" defTabSz="933450">
              <a:lnSpc>
                <a:spcPct val="90000"/>
              </a:lnSpc>
              <a:spcBef>
                <a:spcPct val="0"/>
              </a:spcBef>
              <a:spcAft>
                <a:spcPct val="35000"/>
              </a:spcAft>
            </a:pPr>
            <a:r>
              <a:rPr lang="es-ES" kern="1200" dirty="0">
                <a:latin typeface="+mj-lt"/>
              </a:rPr>
              <a:t> </a:t>
            </a:r>
          </a:p>
        </p:txBody>
      </p:sp>
      <p:sp>
        <p:nvSpPr>
          <p:cNvPr id="19" name="18 CuadroTexto"/>
          <p:cNvSpPr txBox="1"/>
          <p:nvPr/>
        </p:nvSpPr>
        <p:spPr>
          <a:xfrm>
            <a:off x="3260323" y="3420028"/>
            <a:ext cx="1661037" cy="646331"/>
          </a:xfrm>
          <a:prstGeom prst="rect">
            <a:avLst/>
          </a:prstGeom>
          <a:noFill/>
        </p:spPr>
        <p:txBody>
          <a:bodyPr wrap="square" rtlCol="0">
            <a:spAutoFit/>
          </a:bodyPr>
          <a:lstStyle/>
          <a:p>
            <a:pPr lvl="0" algn="ctr"/>
            <a:r>
              <a:rPr lang="es-ES" dirty="0">
                <a:latin typeface="+mj-lt"/>
              </a:rPr>
              <a:t>Participación</a:t>
            </a:r>
          </a:p>
          <a:p>
            <a:pPr algn="ctr"/>
            <a:endParaRPr lang="es-ES" dirty="0">
              <a:latin typeface="+mj-lt"/>
            </a:endParaRPr>
          </a:p>
        </p:txBody>
      </p:sp>
      <p:sp>
        <p:nvSpPr>
          <p:cNvPr id="22" name="21 CuadroTexto"/>
          <p:cNvSpPr txBox="1"/>
          <p:nvPr/>
        </p:nvSpPr>
        <p:spPr>
          <a:xfrm>
            <a:off x="2396219" y="4897584"/>
            <a:ext cx="1666664" cy="646331"/>
          </a:xfrm>
          <a:prstGeom prst="rect">
            <a:avLst/>
          </a:prstGeom>
          <a:noFill/>
        </p:spPr>
        <p:txBody>
          <a:bodyPr wrap="square" rtlCol="0">
            <a:spAutoFit/>
          </a:bodyPr>
          <a:lstStyle/>
          <a:p>
            <a:pPr lvl="0"/>
            <a:r>
              <a:rPr lang="es-ES" dirty="0">
                <a:latin typeface="+mj-lt"/>
              </a:rPr>
              <a:t>Aprendizaje</a:t>
            </a:r>
          </a:p>
          <a:p>
            <a:endParaRPr lang="es-ES" dirty="0">
              <a:latin typeface="+mj-lt"/>
            </a:endParaRPr>
          </a:p>
        </p:txBody>
      </p:sp>
      <p:sp>
        <p:nvSpPr>
          <p:cNvPr id="23" name="22 CuadroTexto"/>
          <p:cNvSpPr txBox="1"/>
          <p:nvPr/>
        </p:nvSpPr>
        <p:spPr>
          <a:xfrm>
            <a:off x="4481948" y="4896000"/>
            <a:ext cx="1436915" cy="369332"/>
          </a:xfrm>
          <a:prstGeom prst="rect">
            <a:avLst/>
          </a:prstGeom>
          <a:noFill/>
        </p:spPr>
        <p:txBody>
          <a:bodyPr wrap="square" rtlCol="0">
            <a:spAutoFit/>
          </a:bodyPr>
          <a:lstStyle/>
          <a:p>
            <a:pPr algn="ctr"/>
            <a:r>
              <a:rPr lang="es-ES" dirty="0">
                <a:latin typeface="+mj-lt"/>
              </a:rPr>
              <a:t> Servicio</a:t>
            </a:r>
          </a:p>
        </p:txBody>
      </p:sp>
      <p:pic>
        <p:nvPicPr>
          <p:cNvPr id="12" name="Imagen 2">
            <a:extLst>
              <a:ext uri="{FF2B5EF4-FFF2-40B4-BE49-F238E27FC236}">
                <a16:creationId xmlns:a16="http://schemas.microsoft.com/office/drawing/2014/main" id="{CC1B2E7D-831A-41E8-AE33-1ECA9B111F97}"/>
              </a:ext>
            </a:extLst>
          </p:cNvPr>
          <p:cNvPicPr>
            <a:picLocks noChangeAspect="1"/>
          </p:cNvPicPr>
          <p:nvPr/>
        </p:nvPicPr>
        <p:blipFill>
          <a:blip r:embed="rId2" cstate="print">
            <a:duotone>
              <a:prstClr val="black"/>
              <a:srgbClr val="D9C3A5">
                <a:tint val="50000"/>
                <a:satMod val="180000"/>
              </a:srgbClr>
            </a:duotone>
          </a:blip>
          <a:stretch>
            <a:fillRect/>
          </a:stretch>
        </p:blipFill>
        <p:spPr>
          <a:xfrm>
            <a:off x="8063880" y="5592461"/>
            <a:ext cx="1080120" cy="446304"/>
          </a:xfrm>
          <a:prstGeom prst="rect">
            <a:avLst/>
          </a:prstGeom>
        </p:spPr>
      </p:pic>
    </p:spTree>
    <p:extLst>
      <p:ext uri="{BB962C8B-B14F-4D97-AF65-F5344CB8AC3E}">
        <p14:creationId xmlns:p14="http://schemas.microsoft.com/office/powerpoint/2010/main" val="1878256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blinds(horizontal)">
                                      <p:cBhvr>
                                        <p:cTn id="12" dur="500"/>
                                        <p:tgtEl>
                                          <p:spTgt spid="16"/>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blinds(horizontal)">
                                      <p:cBhvr>
                                        <p:cTn id="15" dur="500"/>
                                        <p:tgtEl>
                                          <p:spTgt spid="22"/>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blinds(horizontal)">
                                      <p:cBhvr>
                                        <p:cTn id="18" dur="500"/>
                                        <p:tgtEl>
                                          <p:spTgt spid="17"/>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23"/>
                                        </p:tgtEl>
                                        <p:attrNameLst>
                                          <p:attrName>style.visibility</p:attrName>
                                        </p:attrNameLst>
                                      </p:cBhvr>
                                      <p:to>
                                        <p:strVal val="visible"/>
                                      </p:to>
                                    </p:set>
                                    <p:animEffect transition="in" filter="blinds(horizontal)">
                                      <p:cBhvr>
                                        <p:cTn id="21" dur="500"/>
                                        <p:tgtEl>
                                          <p:spTgt spid="23"/>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blinds(horizontal)">
                                      <p:cBhvr>
                                        <p:cTn id="24" dur="500"/>
                                        <p:tgtEl>
                                          <p:spTgt spid="18"/>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4" grpId="0" animBg="1"/>
      <p:bldP spid="16" grpId="0" animBg="1"/>
      <p:bldP spid="17" grpId="0" animBg="1"/>
      <p:bldP spid="18" grpId="0" animBg="1"/>
      <p:bldP spid="19" grpId="0"/>
      <p:bldP spid="22" grpId="0"/>
      <p:bldP spid="2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Imagen 2">
            <a:extLst>
              <a:ext uri="{FF2B5EF4-FFF2-40B4-BE49-F238E27FC236}">
                <a16:creationId xmlns:a16="http://schemas.microsoft.com/office/drawing/2014/main" id="{CC1B2E7D-831A-41E8-AE33-1ECA9B111F97}"/>
              </a:ext>
            </a:extLst>
          </p:cNvPr>
          <p:cNvPicPr>
            <a:picLocks noChangeAspect="1"/>
          </p:cNvPicPr>
          <p:nvPr/>
        </p:nvPicPr>
        <p:blipFill>
          <a:blip r:embed="rId3" cstate="print">
            <a:duotone>
              <a:prstClr val="black"/>
              <a:srgbClr val="D9C3A5">
                <a:tint val="50000"/>
                <a:satMod val="180000"/>
              </a:srgbClr>
            </a:duotone>
          </a:blip>
          <a:stretch>
            <a:fillRect/>
          </a:stretch>
        </p:blipFill>
        <p:spPr>
          <a:xfrm>
            <a:off x="8063880" y="5592461"/>
            <a:ext cx="1080120" cy="446304"/>
          </a:xfrm>
          <a:prstGeom prst="rect">
            <a:avLst/>
          </a:prstGeom>
        </p:spPr>
      </p:pic>
      <p:sp>
        <p:nvSpPr>
          <p:cNvPr id="41985" name="Rectangle 1"/>
          <p:cNvSpPr>
            <a:spLocks noChangeArrowheads="1"/>
          </p:cNvSpPr>
          <p:nvPr/>
        </p:nvSpPr>
        <p:spPr bwMode="auto">
          <a:xfrm>
            <a:off x="326178" y="1309060"/>
            <a:ext cx="7843005" cy="36471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61950" marR="0" lvl="0" indent="-361950" algn="l" defTabSz="914400" rtl="0" eaLnBrk="0" fontAlgn="base" latinLnBrk="0" hangingPunct="0">
              <a:lnSpc>
                <a:spcPct val="100000"/>
              </a:lnSpc>
              <a:spcBef>
                <a:spcPct val="0"/>
              </a:spcBef>
              <a:spcAft>
                <a:spcPct val="0"/>
              </a:spcAft>
              <a:buClr>
                <a:schemeClr val="accent5">
                  <a:lumMod val="75000"/>
                </a:schemeClr>
              </a:buClr>
              <a:buSzTx/>
              <a:buFont typeface="Wingdings" pitchFamily="2" charset="2"/>
              <a:buChar char="q"/>
              <a:tabLst/>
            </a:pPr>
            <a:r>
              <a:rPr lang="es-ES" sz="1600" dirty="0">
                <a:latin typeface="+mj-lt"/>
              </a:rPr>
              <a:t>Competencias vinculadas con la diversidad (</a:t>
            </a:r>
            <a:r>
              <a:rPr lang="es-ES" sz="1600" dirty="0" err="1">
                <a:latin typeface="+mj-lt"/>
              </a:rPr>
              <a:t>Wilkinson</a:t>
            </a:r>
            <a:r>
              <a:rPr lang="es-ES" sz="1600" dirty="0">
                <a:latin typeface="+mj-lt"/>
              </a:rPr>
              <a:t> et al., 2013; </a:t>
            </a:r>
            <a:r>
              <a:rPr lang="es-ES" sz="1600" dirty="0" err="1">
                <a:latin typeface="+mj-lt"/>
              </a:rPr>
              <a:t>Wozencroft</a:t>
            </a:r>
            <a:r>
              <a:rPr lang="es-ES" sz="1600" dirty="0">
                <a:latin typeface="+mj-lt"/>
              </a:rPr>
              <a:t>, Pate y </a:t>
            </a:r>
            <a:r>
              <a:rPr lang="es-ES" sz="1600" dirty="0" err="1">
                <a:latin typeface="+mj-lt"/>
              </a:rPr>
              <a:t>Griffiths</a:t>
            </a:r>
            <a:r>
              <a:rPr lang="es-ES" sz="1600" dirty="0">
                <a:latin typeface="+mj-lt"/>
              </a:rPr>
              <a:t>, 2015; </a:t>
            </a:r>
            <a:r>
              <a:rPr lang="es-ES" sz="1600" dirty="0" err="1">
                <a:latin typeface="+mj-lt"/>
              </a:rPr>
              <a:t>Tinkler</a:t>
            </a:r>
            <a:r>
              <a:rPr lang="es-ES" sz="1600" dirty="0">
                <a:latin typeface="+mj-lt"/>
              </a:rPr>
              <a:t> et al., 2015)</a:t>
            </a:r>
          </a:p>
          <a:p>
            <a:pPr marL="361950" marR="0" lvl="0" indent="-361950" algn="l" defTabSz="914400" rtl="0" eaLnBrk="0" fontAlgn="base" latinLnBrk="0" hangingPunct="0">
              <a:lnSpc>
                <a:spcPct val="100000"/>
              </a:lnSpc>
              <a:spcBef>
                <a:spcPct val="0"/>
              </a:spcBef>
              <a:spcAft>
                <a:spcPct val="0"/>
              </a:spcAft>
              <a:buClr>
                <a:schemeClr val="accent5">
                  <a:lumMod val="75000"/>
                </a:schemeClr>
              </a:buClr>
              <a:buSzTx/>
              <a:buFont typeface="Wingdings" pitchFamily="2" charset="2"/>
              <a:buChar char="q"/>
              <a:tabLst/>
            </a:pPr>
            <a:r>
              <a:rPr lang="es-ES" sz="1600" dirty="0">
                <a:latin typeface="+mj-lt"/>
              </a:rPr>
              <a:t>Empoderamiento  </a:t>
            </a:r>
            <a:r>
              <a:rPr lang="es-ES" sz="1600" dirty="0" err="1">
                <a:latin typeface="+mj-lt"/>
              </a:rPr>
              <a:t>Ciudadadano</a:t>
            </a:r>
            <a:r>
              <a:rPr lang="es-ES" sz="1600" dirty="0">
                <a:latin typeface="+mj-lt"/>
              </a:rPr>
              <a:t> (</a:t>
            </a:r>
            <a:r>
              <a:rPr lang="es-ES" sz="1600" dirty="0" err="1">
                <a:latin typeface="+mj-lt"/>
              </a:rPr>
              <a:t>Winans-Solis</a:t>
            </a:r>
            <a:r>
              <a:rPr lang="es-ES" sz="1600" dirty="0">
                <a:latin typeface="+mj-lt"/>
              </a:rPr>
              <a:t>, 2014)</a:t>
            </a:r>
          </a:p>
          <a:p>
            <a:pPr marL="361950" marR="0" lvl="0" indent="-361950" algn="l" defTabSz="914400" rtl="0" eaLnBrk="0" fontAlgn="base" latinLnBrk="0" hangingPunct="0">
              <a:lnSpc>
                <a:spcPct val="100000"/>
              </a:lnSpc>
              <a:spcBef>
                <a:spcPct val="0"/>
              </a:spcBef>
              <a:spcAft>
                <a:spcPct val="0"/>
              </a:spcAft>
              <a:buClr>
                <a:schemeClr val="accent5">
                  <a:lumMod val="75000"/>
                </a:schemeClr>
              </a:buClr>
              <a:buSzTx/>
              <a:buFont typeface="Wingdings" pitchFamily="2" charset="2"/>
              <a:buChar char="q"/>
              <a:tabLst/>
            </a:pPr>
            <a:r>
              <a:rPr lang="es-ES" sz="1600" dirty="0">
                <a:latin typeface="+mj-lt"/>
              </a:rPr>
              <a:t>Conciencia política (</a:t>
            </a:r>
            <a:r>
              <a:rPr lang="es-ES" sz="1600" dirty="0" err="1">
                <a:latin typeface="+mj-lt"/>
              </a:rPr>
              <a:t>Blankson</a:t>
            </a:r>
            <a:r>
              <a:rPr lang="es-ES" sz="1600" dirty="0">
                <a:latin typeface="+mj-lt"/>
              </a:rPr>
              <a:t>, Rochester y Watkins, 2015), contribuye a afrontar los retos del </a:t>
            </a:r>
            <a:r>
              <a:rPr lang="es-ES" sz="1600" dirty="0" err="1">
                <a:latin typeface="+mj-lt"/>
              </a:rPr>
              <a:t>practicum</a:t>
            </a:r>
            <a:r>
              <a:rPr lang="es-ES" sz="1600" dirty="0">
                <a:latin typeface="+mj-lt"/>
              </a:rPr>
              <a:t> (</a:t>
            </a:r>
            <a:r>
              <a:rPr lang="es-ES" sz="1600" dirty="0" err="1">
                <a:latin typeface="+mj-lt"/>
              </a:rPr>
              <a:t>Coffey</a:t>
            </a:r>
            <a:r>
              <a:rPr lang="es-ES" sz="1600" dirty="0">
                <a:latin typeface="+mj-lt"/>
              </a:rPr>
              <a:t> y </a:t>
            </a:r>
            <a:r>
              <a:rPr lang="es-ES" sz="1600" dirty="0" err="1">
                <a:latin typeface="+mj-lt"/>
              </a:rPr>
              <a:t>Lavery</a:t>
            </a:r>
            <a:r>
              <a:rPr lang="es-ES" sz="1600" dirty="0">
                <a:latin typeface="+mj-lt"/>
              </a:rPr>
              <a:t>, 2015)</a:t>
            </a:r>
          </a:p>
          <a:p>
            <a:pPr marL="361950" marR="0" lvl="0" indent="-361950" algn="l" defTabSz="914400" rtl="0" eaLnBrk="0" fontAlgn="base" latinLnBrk="0" hangingPunct="0">
              <a:lnSpc>
                <a:spcPct val="100000"/>
              </a:lnSpc>
              <a:spcBef>
                <a:spcPct val="0"/>
              </a:spcBef>
              <a:spcAft>
                <a:spcPct val="0"/>
              </a:spcAft>
              <a:buClr>
                <a:schemeClr val="accent5">
                  <a:lumMod val="75000"/>
                </a:schemeClr>
              </a:buClr>
              <a:buSzTx/>
              <a:buFont typeface="Wingdings" pitchFamily="2" charset="2"/>
              <a:buChar char="q"/>
              <a:tabLst/>
            </a:pPr>
            <a:r>
              <a:rPr lang="es-ES" sz="1600" dirty="0">
                <a:latin typeface="+mj-lt"/>
              </a:rPr>
              <a:t>Empatía (</a:t>
            </a:r>
            <a:r>
              <a:rPr lang="es-ES" sz="1600" dirty="0" err="1">
                <a:latin typeface="+mj-lt"/>
              </a:rPr>
              <a:t>Curtin</a:t>
            </a:r>
            <a:r>
              <a:rPr lang="es-ES" sz="1600" dirty="0">
                <a:latin typeface="+mj-lt"/>
              </a:rPr>
              <a:t>, </a:t>
            </a:r>
            <a:r>
              <a:rPr lang="es-ES" sz="1600" dirty="0" err="1">
                <a:latin typeface="+mj-lt"/>
              </a:rPr>
              <a:t>Martins</a:t>
            </a:r>
            <a:r>
              <a:rPr lang="es-ES" sz="1600" dirty="0">
                <a:latin typeface="+mj-lt"/>
              </a:rPr>
              <a:t> y Schwartz-</a:t>
            </a:r>
            <a:r>
              <a:rPr lang="es-ES" sz="1600" dirty="0" err="1">
                <a:latin typeface="+mj-lt"/>
              </a:rPr>
              <a:t>Barcott</a:t>
            </a:r>
            <a:r>
              <a:rPr lang="es-ES" sz="1600" dirty="0">
                <a:latin typeface="+mj-lt"/>
              </a:rPr>
              <a:t>, 2013); Young y </a:t>
            </a:r>
            <a:r>
              <a:rPr lang="es-ES" sz="1600" dirty="0" err="1">
                <a:latin typeface="+mj-lt"/>
              </a:rPr>
              <a:t>Karme</a:t>
            </a:r>
            <a:r>
              <a:rPr lang="es-ES" sz="1600" dirty="0">
                <a:latin typeface="+mj-lt"/>
              </a:rPr>
              <a:t>, 2015)</a:t>
            </a:r>
          </a:p>
          <a:p>
            <a:pPr marL="361950" marR="0" lvl="0" indent="-361950" algn="l" defTabSz="914400" rtl="0" eaLnBrk="0" fontAlgn="base" latinLnBrk="0" hangingPunct="0">
              <a:lnSpc>
                <a:spcPct val="100000"/>
              </a:lnSpc>
              <a:spcBef>
                <a:spcPct val="0"/>
              </a:spcBef>
              <a:spcAft>
                <a:spcPct val="0"/>
              </a:spcAft>
              <a:buClr>
                <a:schemeClr val="accent5">
                  <a:lumMod val="75000"/>
                </a:schemeClr>
              </a:buClr>
              <a:buSzTx/>
              <a:buFont typeface="Wingdings" pitchFamily="2" charset="2"/>
              <a:buChar char="q"/>
              <a:tabLst/>
            </a:pPr>
            <a:r>
              <a:rPr lang="es-ES" sz="1600" dirty="0">
                <a:latin typeface="+mj-lt"/>
              </a:rPr>
              <a:t>Compromiso social (</a:t>
            </a:r>
            <a:r>
              <a:rPr lang="es-ES" sz="1600" dirty="0" err="1">
                <a:latin typeface="+mj-lt"/>
              </a:rPr>
              <a:t>Hébert</a:t>
            </a:r>
            <a:r>
              <a:rPr lang="es-ES" sz="1600" dirty="0">
                <a:latin typeface="+mj-lt"/>
              </a:rPr>
              <a:t> y </a:t>
            </a:r>
            <a:r>
              <a:rPr lang="es-ES" sz="1600" dirty="0" err="1">
                <a:latin typeface="+mj-lt"/>
              </a:rPr>
              <a:t>Hauf</a:t>
            </a:r>
            <a:r>
              <a:rPr lang="es-ES" sz="1600" dirty="0">
                <a:latin typeface="+mj-lt"/>
              </a:rPr>
              <a:t>, 2015; </a:t>
            </a:r>
            <a:r>
              <a:rPr lang="es-ES" sz="1600" dirty="0" err="1">
                <a:latin typeface="+mj-lt"/>
              </a:rPr>
              <a:t>Hildenbrand</a:t>
            </a:r>
            <a:r>
              <a:rPr lang="es-ES" sz="1600" dirty="0">
                <a:latin typeface="+mj-lt"/>
              </a:rPr>
              <a:t> y </a:t>
            </a:r>
            <a:r>
              <a:rPr lang="es-ES" sz="1600" dirty="0" err="1">
                <a:latin typeface="+mj-lt"/>
              </a:rPr>
              <a:t>Schultz</a:t>
            </a:r>
            <a:r>
              <a:rPr lang="es-ES" sz="1600" dirty="0">
                <a:latin typeface="+mj-lt"/>
              </a:rPr>
              <a:t>, 2015)</a:t>
            </a:r>
          </a:p>
          <a:p>
            <a:pPr marL="361950" marR="0" lvl="0" indent="-361950" algn="l" defTabSz="914400" rtl="0" eaLnBrk="0" fontAlgn="base" latinLnBrk="0" hangingPunct="0">
              <a:lnSpc>
                <a:spcPct val="100000"/>
              </a:lnSpc>
              <a:spcBef>
                <a:spcPct val="0"/>
              </a:spcBef>
              <a:spcAft>
                <a:spcPct val="0"/>
              </a:spcAft>
              <a:buClr>
                <a:schemeClr val="accent5">
                  <a:lumMod val="75000"/>
                </a:schemeClr>
              </a:buClr>
              <a:buSzTx/>
              <a:buFont typeface="Wingdings" pitchFamily="2" charset="2"/>
              <a:buChar char="q"/>
              <a:tabLst/>
            </a:pPr>
            <a:r>
              <a:rPr lang="es-ES" sz="1600" dirty="0">
                <a:latin typeface="+mj-lt"/>
              </a:rPr>
              <a:t>Habilidades interpersonales (</a:t>
            </a:r>
            <a:r>
              <a:rPr lang="es-ES" sz="1600" dirty="0" err="1">
                <a:latin typeface="+mj-lt"/>
              </a:rPr>
              <a:t>Hébert</a:t>
            </a:r>
            <a:r>
              <a:rPr lang="es-ES" sz="1600" dirty="0">
                <a:latin typeface="+mj-lt"/>
              </a:rPr>
              <a:t> y </a:t>
            </a:r>
            <a:r>
              <a:rPr lang="es-ES" sz="1600" dirty="0" err="1">
                <a:latin typeface="+mj-lt"/>
              </a:rPr>
              <a:t>Hauf</a:t>
            </a:r>
            <a:r>
              <a:rPr lang="es-ES" sz="1600" dirty="0">
                <a:latin typeface="+mj-lt"/>
              </a:rPr>
              <a:t>, 2015; </a:t>
            </a:r>
            <a:r>
              <a:rPr lang="es-ES" sz="1600" dirty="0" err="1">
                <a:latin typeface="+mj-lt"/>
              </a:rPr>
              <a:t>Hildenbrand</a:t>
            </a:r>
            <a:r>
              <a:rPr lang="es-ES" sz="1600" dirty="0">
                <a:latin typeface="+mj-lt"/>
              </a:rPr>
              <a:t> y </a:t>
            </a:r>
            <a:r>
              <a:rPr lang="es-ES" sz="1600" dirty="0" err="1">
                <a:latin typeface="+mj-lt"/>
              </a:rPr>
              <a:t>Schultz</a:t>
            </a:r>
            <a:r>
              <a:rPr lang="es-ES" sz="1600" dirty="0">
                <a:latin typeface="+mj-lt"/>
              </a:rPr>
              <a:t>, 2016)</a:t>
            </a:r>
          </a:p>
          <a:p>
            <a:pPr marL="361950" marR="0" lvl="0" indent="-361950" algn="l" defTabSz="914400" rtl="0" eaLnBrk="0" fontAlgn="base" latinLnBrk="0" hangingPunct="0">
              <a:lnSpc>
                <a:spcPct val="100000"/>
              </a:lnSpc>
              <a:spcBef>
                <a:spcPct val="0"/>
              </a:spcBef>
              <a:spcAft>
                <a:spcPct val="0"/>
              </a:spcAft>
              <a:buClr>
                <a:schemeClr val="accent5">
                  <a:lumMod val="75000"/>
                </a:schemeClr>
              </a:buClr>
              <a:buSzTx/>
              <a:buFont typeface="Wingdings" pitchFamily="2" charset="2"/>
              <a:buChar char="q"/>
              <a:tabLst/>
            </a:pPr>
            <a:r>
              <a:rPr lang="es-ES" sz="1600" dirty="0">
                <a:latin typeface="+mj-lt"/>
              </a:rPr>
              <a:t>Conciencia intercultural (</a:t>
            </a:r>
            <a:r>
              <a:rPr lang="es-ES" sz="1600" dirty="0" err="1">
                <a:latin typeface="+mj-lt"/>
              </a:rPr>
              <a:t>Hildenbrand</a:t>
            </a:r>
            <a:r>
              <a:rPr lang="es-ES" sz="1600" dirty="0">
                <a:latin typeface="+mj-lt"/>
              </a:rPr>
              <a:t> y </a:t>
            </a:r>
            <a:r>
              <a:rPr lang="es-ES" sz="1600" dirty="0" err="1">
                <a:latin typeface="+mj-lt"/>
              </a:rPr>
              <a:t>Schultz</a:t>
            </a:r>
            <a:r>
              <a:rPr lang="es-ES" sz="1600" dirty="0">
                <a:latin typeface="+mj-lt"/>
              </a:rPr>
              <a:t>, 2014)</a:t>
            </a:r>
          </a:p>
          <a:p>
            <a:pPr marL="361950" marR="0" lvl="0" indent="-361950" algn="l" defTabSz="914400" rtl="0" eaLnBrk="0" fontAlgn="base" latinLnBrk="0" hangingPunct="0">
              <a:lnSpc>
                <a:spcPct val="100000"/>
              </a:lnSpc>
              <a:spcBef>
                <a:spcPct val="0"/>
              </a:spcBef>
              <a:spcAft>
                <a:spcPct val="0"/>
              </a:spcAft>
              <a:buClr>
                <a:schemeClr val="accent5">
                  <a:lumMod val="75000"/>
                </a:schemeClr>
              </a:buClr>
              <a:buSzTx/>
              <a:buFont typeface="Wingdings" pitchFamily="2" charset="2"/>
              <a:buChar char="q"/>
              <a:tabLst/>
            </a:pPr>
            <a:r>
              <a:rPr lang="es-ES" sz="1600" dirty="0">
                <a:latin typeface="+mj-lt"/>
              </a:rPr>
              <a:t>Desarrollo de valores (Young y </a:t>
            </a:r>
            <a:r>
              <a:rPr lang="es-ES" sz="1600" dirty="0" err="1">
                <a:latin typeface="+mj-lt"/>
              </a:rPr>
              <a:t>Karme</a:t>
            </a:r>
            <a:r>
              <a:rPr lang="es-ES" sz="1600" dirty="0">
                <a:latin typeface="+mj-lt"/>
              </a:rPr>
              <a:t>, 2015)</a:t>
            </a:r>
          </a:p>
          <a:p>
            <a:pPr marL="361950" marR="0" lvl="0" indent="-361950" algn="l" defTabSz="914400" rtl="0" eaLnBrk="0" fontAlgn="base" latinLnBrk="0" hangingPunct="0">
              <a:lnSpc>
                <a:spcPct val="100000"/>
              </a:lnSpc>
              <a:spcBef>
                <a:spcPct val="0"/>
              </a:spcBef>
              <a:spcAft>
                <a:spcPct val="0"/>
              </a:spcAft>
              <a:buClr>
                <a:schemeClr val="accent5">
                  <a:lumMod val="75000"/>
                </a:schemeClr>
              </a:buClr>
              <a:buSzTx/>
              <a:buFont typeface="Wingdings" pitchFamily="2" charset="2"/>
              <a:buChar char="q"/>
              <a:tabLst/>
            </a:pPr>
            <a:r>
              <a:rPr lang="es-ES" sz="1600" dirty="0">
                <a:latin typeface="+mj-lt"/>
              </a:rPr>
              <a:t>Impacto positivo en los efectos académicos del alumnado que se reflejan, por ejemplo, con unas calificaciones más altas (</a:t>
            </a:r>
            <a:r>
              <a:rPr lang="es-ES" sz="1600" dirty="0" err="1">
                <a:latin typeface="+mj-lt"/>
              </a:rPr>
              <a:t>Laird</a:t>
            </a:r>
            <a:r>
              <a:rPr lang="es-ES" sz="1600" dirty="0">
                <a:latin typeface="+mj-lt"/>
              </a:rPr>
              <a:t> y Black 2002 y </a:t>
            </a:r>
            <a:r>
              <a:rPr lang="es-ES" sz="1600" dirty="0" err="1">
                <a:latin typeface="+mj-lt"/>
              </a:rPr>
              <a:t>Kraft</a:t>
            </a:r>
            <a:r>
              <a:rPr lang="es-ES" sz="1600" dirty="0">
                <a:latin typeface="+mj-lt"/>
              </a:rPr>
              <a:t> y </a:t>
            </a:r>
            <a:r>
              <a:rPr lang="es-ES" sz="1600" dirty="0" err="1">
                <a:latin typeface="+mj-lt"/>
              </a:rPr>
              <a:t>Wheler</a:t>
            </a:r>
            <a:r>
              <a:rPr lang="es-ES" sz="1600" dirty="0">
                <a:latin typeface="+mj-lt"/>
              </a:rPr>
              <a:t> 2003, citado en </a:t>
            </a:r>
            <a:r>
              <a:rPr lang="es-ES" sz="1600" dirty="0" err="1">
                <a:latin typeface="+mj-lt"/>
              </a:rPr>
              <a:t>RMC</a:t>
            </a:r>
            <a:r>
              <a:rPr lang="es-ES" sz="1600" dirty="0">
                <a:latin typeface="+mj-lt"/>
              </a:rPr>
              <a:t> </a:t>
            </a:r>
            <a:r>
              <a:rPr lang="es-ES" sz="1600" dirty="0" err="1">
                <a:latin typeface="+mj-lt"/>
              </a:rPr>
              <a:t>Research</a:t>
            </a:r>
            <a:r>
              <a:rPr lang="es-ES" sz="1600" dirty="0">
                <a:latin typeface="+mj-lt"/>
              </a:rPr>
              <a:t> </a:t>
            </a:r>
            <a:r>
              <a:rPr lang="es-ES" sz="1600" dirty="0" err="1">
                <a:latin typeface="+mj-lt"/>
              </a:rPr>
              <a:t>Corporation</a:t>
            </a:r>
            <a:r>
              <a:rPr lang="es-ES" sz="1600" dirty="0">
                <a:latin typeface="+mj-lt"/>
              </a:rPr>
              <a:t> 2007; </a:t>
            </a:r>
            <a:r>
              <a:rPr lang="es-ES" sz="1600" dirty="0" err="1">
                <a:latin typeface="+mj-lt"/>
              </a:rPr>
              <a:t>Kirkham</a:t>
            </a:r>
            <a:r>
              <a:rPr lang="es-ES" sz="1600" dirty="0">
                <a:latin typeface="+mj-lt"/>
              </a:rPr>
              <a:t> 2001, citado en </a:t>
            </a:r>
            <a:r>
              <a:rPr lang="es-ES" sz="1600" dirty="0" err="1">
                <a:latin typeface="+mj-lt"/>
              </a:rPr>
              <a:t>RMC</a:t>
            </a:r>
            <a:r>
              <a:rPr lang="es-ES" sz="1600" dirty="0">
                <a:latin typeface="+mj-lt"/>
              </a:rPr>
              <a:t> </a:t>
            </a:r>
            <a:r>
              <a:rPr lang="es-ES" sz="1600" dirty="0" err="1">
                <a:latin typeface="+mj-lt"/>
              </a:rPr>
              <a:t>Research</a:t>
            </a:r>
            <a:r>
              <a:rPr lang="es-ES" sz="1600" dirty="0">
                <a:latin typeface="+mj-lt"/>
              </a:rPr>
              <a:t> </a:t>
            </a:r>
            <a:r>
              <a:rPr lang="es-ES" sz="1600" dirty="0" err="1">
                <a:latin typeface="+mj-lt"/>
              </a:rPr>
              <a:t>Corporation</a:t>
            </a:r>
            <a:r>
              <a:rPr lang="es-ES" sz="1600" dirty="0">
                <a:latin typeface="+mj-lt"/>
              </a:rPr>
              <a:t> 2007; </a:t>
            </a:r>
            <a:r>
              <a:rPr lang="es-ES" sz="1600" dirty="0" err="1">
                <a:latin typeface="+mj-lt"/>
              </a:rPr>
              <a:t>Osler</a:t>
            </a:r>
            <a:r>
              <a:rPr lang="es-ES" sz="1600" dirty="0">
                <a:latin typeface="+mj-lt"/>
              </a:rPr>
              <a:t> and </a:t>
            </a:r>
            <a:r>
              <a:rPr lang="es-ES" sz="1600" dirty="0" err="1">
                <a:latin typeface="+mj-lt"/>
              </a:rPr>
              <a:t>Starky</a:t>
            </a:r>
            <a:r>
              <a:rPr lang="es-ES" sz="1600" dirty="0">
                <a:latin typeface="+mj-lt"/>
              </a:rPr>
              <a:t> (2005)</a:t>
            </a:r>
            <a:endParaRPr kumimoji="0" lang="es-ES_tradnl" sz="1600" b="0" i="0" u="none" strike="noStrike" cap="none" normalizeH="0" baseline="0" dirty="0">
              <a:ln>
                <a:noFill/>
              </a:ln>
              <a:solidFill>
                <a:srgbClr val="000000"/>
              </a:solidFill>
              <a:effectLst/>
              <a:latin typeface="+mj-lt"/>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s-ES" sz="700" b="0" i="0" u="none" strike="noStrike" cap="none" normalizeH="0" baseline="0" dirty="0">
              <a:ln>
                <a:noFill/>
              </a:ln>
              <a:solidFill>
                <a:schemeClr val="tx1"/>
              </a:solidFill>
              <a:effectLst/>
              <a:latin typeface="Arial" pitchFamily="34" charset="0"/>
              <a:cs typeface="Arial" pitchFamily="34" charset="0"/>
            </a:endParaRPr>
          </a:p>
        </p:txBody>
      </p:sp>
      <p:sp>
        <p:nvSpPr>
          <p:cNvPr id="12" name="28 Forma libre"/>
          <p:cNvSpPr/>
          <p:nvPr/>
        </p:nvSpPr>
        <p:spPr>
          <a:xfrm>
            <a:off x="450376" y="5213864"/>
            <a:ext cx="7613504" cy="1203497"/>
          </a:xfrm>
          <a:custGeom>
            <a:avLst/>
            <a:gdLst>
              <a:gd name="connsiteX0" fmla="*/ 0 w 1132582"/>
              <a:gd name="connsiteY0" fmla="*/ 113258 h 1281906"/>
              <a:gd name="connsiteX1" fmla="*/ 33173 w 1132582"/>
              <a:gd name="connsiteY1" fmla="*/ 33173 h 1281906"/>
              <a:gd name="connsiteX2" fmla="*/ 113259 w 1132582"/>
              <a:gd name="connsiteY2" fmla="*/ 1 h 1281906"/>
              <a:gd name="connsiteX3" fmla="*/ 1019324 w 1132582"/>
              <a:gd name="connsiteY3" fmla="*/ 0 h 1281906"/>
              <a:gd name="connsiteX4" fmla="*/ 1099409 w 1132582"/>
              <a:gd name="connsiteY4" fmla="*/ 33173 h 1281906"/>
              <a:gd name="connsiteX5" fmla="*/ 1132581 w 1132582"/>
              <a:gd name="connsiteY5" fmla="*/ 113259 h 1281906"/>
              <a:gd name="connsiteX6" fmla="*/ 1132582 w 1132582"/>
              <a:gd name="connsiteY6" fmla="*/ 1168648 h 1281906"/>
              <a:gd name="connsiteX7" fmla="*/ 1099409 w 1132582"/>
              <a:gd name="connsiteY7" fmla="*/ 1248734 h 1281906"/>
              <a:gd name="connsiteX8" fmla="*/ 1019323 w 1132582"/>
              <a:gd name="connsiteY8" fmla="*/ 1281906 h 1281906"/>
              <a:gd name="connsiteX9" fmla="*/ 113258 w 1132582"/>
              <a:gd name="connsiteY9" fmla="*/ 1281906 h 1281906"/>
              <a:gd name="connsiteX10" fmla="*/ 33172 w 1132582"/>
              <a:gd name="connsiteY10" fmla="*/ 1248733 h 1281906"/>
              <a:gd name="connsiteX11" fmla="*/ 0 w 1132582"/>
              <a:gd name="connsiteY11" fmla="*/ 1168647 h 1281906"/>
              <a:gd name="connsiteX12" fmla="*/ 0 w 1132582"/>
              <a:gd name="connsiteY12" fmla="*/ 113258 h 1281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32582" h="1281906">
                <a:moveTo>
                  <a:pt x="0" y="113258"/>
                </a:moveTo>
                <a:cubicBezTo>
                  <a:pt x="0" y="83220"/>
                  <a:pt x="11933" y="54412"/>
                  <a:pt x="33173" y="33173"/>
                </a:cubicBezTo>
                <a:cubicBezTo>
                  <a:pt x="54413" y="11933"/>
                  <a:pt x="83221" y="1"/>
                  <a:pt x="113259" y="1"/>
                </a:cubicBezTo>
                <a:lnTo>
                  <a:pt x="1019324" y="0"/>
                </a:lnTo>
                <a:cubicBezTo>
                  <a:pt x="1049362" y="0"/>
                  <a:pt x="1078170" y="11933"/>
                  <a:pt x="1099409" y="33173"/>
                </a:cubicBezTo>
                <a:cubicBezTo>
                  <a:pt x="1120649" y="54413"/>
                  <a:pt x="1132581" y="83221"/>
                  <a:pt x="1132581" y="113259"/>
                </a:cubicBezTo>
                <a:cubicBezTo>
                  <a:pt x="1132581" y="465055"/>
                  <a:pt x="1132582" y="816852"/>
                  <a:pt x="1132582" y="1168648"/>
                </a:cubicBezTo>
                <a:cubicBezTo>
                  <a:pt x="1132582" y="1198686"/>
                  <a:pt x="1120649" y="1227494"/>
                  <a:pt x="1099409" y="1248734"/>
                </a:cubicBezTo>
                <a:cubicBezTo>
                  <a:pt x="1078169" y="1269974"/>
                  <a:pt x="1049361" y="1281906"/>
                  <a:pt x="1019323" y="1281906"/>
                </a:cubicBezTo>
                <a:lnTo>
                  <a:pt x="113258" y="1281906"/>
                </a:lnTo>
                <a:cubicBezTo>
                  <a:pt x="83220" y="1281906"/>
                  <a:pt x="54412" y="1269973"/>
                  <a:pt x="33172" y="1248733"/>
                </a:cubicBezTo>
                <a:cubicBezTo>
                  <a:pt x="11932" y="1227493"/>
                  <a:pt x="0" y="1198685"/>
                  <a:pt x="0" y="1168647"/>
                </a:cubicBezTo>
                <a:lnTo>
                  <a:pt x="0" y="113258"/>
                </a:lnTo>
                <a:close/>
              </a:path>
            </a:pathLst>
          </a:custGeom>
          <a:solidFill>
            <a:schemeClr val="accent5">
              <a:lumMod val="20000"/>
              <a:lumOff val="80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52000" tIns="216000" rIns="252000" bIns="216000" numCol="1" spcCol="1270" anchor="ctr" anchorCtr="0">
            <a:noAutofit/>
          </a:bodyPr>
          <a:lstStyle/>
          <a:p>
            <a:pPr lvl="0" algn="just" defTabSz="1066800">
              <a:lnSpc>
                <a:spcPct val="90000"/>
              </a:lnSpc>
              <a:spcBef>
                <a:spcPct val="0"/>
              </a:spcBef>
              <a:spcAft>
                <a:spcPct val="35000"/>
              </a:spcAft>
            </a:pPr>
            <a:r>
              <a:rPr lang="es-ES" sz="1400" dirty="0">
                <a:solidFill>
                  <a:schemeClr val="tx1">
                    <a:lumMod val="90000"/>
                    <a:lumOff val="10000"/>
                  </a:schemeClr>
                </a:solidFill>
                <a:latin typeface="+mj-lt"/>
              </a:rPr>
              <a:t>Estado de la Cuestión: Investigación en Aprendizaje y Servicio (1). </a:t>
            </a:r>
            <a:r>
              <a:rPr lang="es-ES" sz="1400" dirty="0" err="1">
                <a:solidFill>
                  <a:schemeClr val="tx1">
                    <a:lumMod val="90000"/>
                    <a:lumOff val="10000"/>
                  </a:schemeClr>
                </a:solidFill>
                <a:latin typeface="+mj-lt"/>
              </a:rPr>
              <a:t>Folgueiras</a:t>
            </a:r>
            <a:r>
              <a:rPr lang="es-ES" sz="1400" dirty="0">
                <a:solidFill>
                  <a:schemeClr val="tx1">
                    <a:lumMod val="90000"/>
                    <a:lumOff val="10000"/>
                  </a:schemeClr>
                </a:solidFill>
                <a:latin typeface="+mj-lt"/>
              </a:rPr>
              <a:t>, P.,  </a:t>
            </a:r>
            <a:r>
              <a:rPr lang="es-ES" sz="1400" dirty="0" err="1">
                <a:solidFill>
                  <a:schemeClr val="tx1">
                    <a:lumMod val="90000"/>
                    <a:lumOff val="10000"/>
                  </a:schemeClr>
                </a:solidFill>
                <a:latin typeface="+mj-lt"/>
              </a:rPr>
              <a:t>Aramburuzabala</a:t>
            </a:r>
            <a:r>
              <a:rPr lang="es-ES" sz="1400" dirty="0">
                <a:solidFill>
                  <a:schemeClr val="tx1">
                    <a:lumMod val="90000"/>
                    <a:lumOff val="10000"/>
                  </a:schemeClr>
                </a:solidFill>
                <a:latin typeface="+mj-lt"/>
              </a:rPr>
              <a:t>,  P. </a:t>
            </a:r>
            <a:r>
              <a:rPr lang="es-ES" sz="1400" dirty="0" err="1">
                <a:solidFill>
                  <a:schemeClr val="tx1">
                    <a:lumMod val="90000"/>
                    <a:lumOff val="10000"/>
                  </a:schemeClr>
                </a:solidFill>
                <a:latin typeface="+mj-lt"/>
              </a:rPr>
              <a:t>Opazo</a:t>
            </a:r>
            <a:r>
              <a:rPr lang="es-ES" sz="1400" dirty="0">
                <a:solidFill>
                  <a:schemeClr val="tx1">
                    <a:lumMod val="90000"/>
                    <a:lumOff val="10000"/>
                  </a:schemeClr>
                </a:solidFill>
                <a:latin typeface="+mj-lt"/>
              </a:rPr>
              <a:t>, H.  </a:t>
            </a:r>
            <a:r>
              <a:rPr lang="es-ES" sz="1400" dirty="0" err="1">
                <a:solidFill>
                  <a:schemeClr val="tx1">
                    <a:lumMod val="90000"/>
                    <a:lumOff val="10000"/>
                  </a:schemeClr>
                </a:solidFill>
                <a:latin typeface="+mj-lt"/>
              </a:rPr>
              <a:t>Mugarra</a:t>
            </a:r>
            <a:r>
              <a:rPr lang="es-ES" sz="1400" dirty="0">
                <a:solidFill>
                  <a:schemeClr val="tx1">
                    <a:lumMod val="90000"/>
                    <a:lumOff val="10000"/>
                  </a:schemeClr>
                </a:solidFill>
                <a:latin typeface="+mj-lt"/>
              </a:rPr>
              <a:t>, A.  y Ruíz, T.  (2018). </a:t>
            </a:r>
            <a:r>
              <a:rPr lang="en-US" sz="1400" dirty="0">
                <a:solidFill>
                  <a:schemeClr val="tx1">
                    <a:lumMod val="90000"/>
                    <a:lumOff val="10000"/>
                  </a:schemeClr>
                </a:solidFill>
                <a:latin typeface="+mj-lt"/>
              </a:rPr>
              <a:t>Service-Learning: A Survey of Experiences in Spain. </a:t>
            </a:r>
            <a:r>
              <a:rPr lang="en-US" sz="1400" i="1" dirty="0">
                <a:solidFill>
                  <a:schemeClr val="tx2">
                    <a:lumMod val="50000"/>
                  </a:schemeClr>
                </a:solidFill>
                <a:latin typeface="+mj-lt"/>
              </a:rPr>
              <a:t>Education, Citizenship and Social Justice. </a:t>
            </a:r>
          </a:p>
          <a:p>
            <a:pPr algn="just" defTabSz="1066800">
              <a:lnSpc>
                <a:spcPct val="90000"/>
              </a:lnSpc>
              <a:spcBef>
                <a:spcPct val="0"/>
              </a:spcBef>
              <a:spcAft>
                <a:spcPct val="35000"/>
              </a:spcAft>
            </a:pPr>
            <a:r>
              <a:rPr lang="es-ES" sz="1400" dirty="0" err="1">
                <a:solidFill>
                  <a:schemeClr val="tx2">
                    <a:lumMod val="50000"/>
                  </a:schemeClr>
                </a:solidFill>
                <a:latin typeface="+mj-lt"/>
              </a:rPr>
              <a:t>Folgueiras</a:t>
            </a:r>
            <a:r>
              <a:rPr lang="es-ES" sz="1400" dirty="0">
                <a:solidFill>
                  <a:schemeClr val="tx2">
                    <a:lumMod val="50000"/>
                  </a:schemeClr>
                </a:solidFill>
                <a:latin typeface="+mj-lt"/>
              </a:rPr>
              <a:t> </a:t>
            </a:r>
            <a:r>
              <a:rPr lang="es-ES" sz="1400" dirty="0" err="1">
                <a:solidFill>
                  <a:schemeClr val="tx2">
                    <a:lumMod val="50000"/>
                  </a:schemeClr>
                </a:solidFill>
                <a:latin typeface="+mj-lt"/>
              </a:rPr>
              <a:t>Bertomeu</a:t>
            </a:r>
            <a:r>
              <a:rPr lang="es-ES" sz="1400" dirty="0">
                <a:solidFill>
                  <a:schemeClr val="tx2">
                    <a:lumMod val="50000"/>
                  </a:schemeClr>
                </a:solidFill>
                <a:latin typeface="+mj-lt"/>
              </a:rPr>
              <a:t>, P., Luna González, E., &amp; Puig Latorre, G. (2014). El Aprendizaje y servicio en educación secundaria. </a:t>
            </a:r>
            <a:r>
              <a:rPr lang="es-ES" sz="1400" i="1" dirty="0">
                <a:solidFill>
                  <a:schemeClr val="tx2">
                    <a:lumMod val="50000"/>
                  </a:schemeClr>
                </a:solidFill>
                <a:latin typeface="+mj-lt"/>
              </a:rPr>
              <a:t>Revista Iberoamericana de Educación (</a:t>
            </a:r>
            <a:r>
              <a:rPr lang="es-ES" sz="1400" i="1" dirty="0" err="1">
                <a:solidFill>
                  <a:schemeClr val="tx2">
                    <a:lumMod val="50000"/>
                  </a:schemeClr>
                </a:solidFill>
                <a:latin typeface="+mj-lt"/>
              </a:rPr>
              <a:t>OEI</a:t>
            </a:r>
            <a:r>
              <a:rPr lang="es-ES" sz="1400" i="1" dirty="0">
                <a:solidFill>
                  <a:schemeClr val="tx2">
                    <a:lumMod val="50000"/>
                  </a:schemeClr>
                </a:solidFill>
                <a:latin typeface="+mj-lt"/>
              </a:rPr>
              <a:t>), 2014, 64/2</a:t>
            </a:r>
            <a:r>
              <a:rPr lang="es-ES" sz="1400" dirty="0">
                <a:solidFill>
                  <a:schemeClr val="tx2">
                    <a:lumMod val="50000"/>
                  </a:schemeClr>
                </a:solidFill>
                <a:latin typeface="+mj-lt"/>
              </a:rPr>
              <a:t>.</a:t>
            </a:r>
          </a:p>
        </p:txBody>
      </p:sp>
      <p:sp>
        <p:nvSpPr>
          <p:cNvPr id="7" name="1 Título"/>
          <p:cNvSpPr txBox="1">
            <a:spLocks/>
          </p:cNvSpPr>
          <p:nvPr/>
        </p:nvSpPr>
        <p:spPr>
          <a:xfrm>
            <a:off x="215431" y="266569"/>
            <a:ext cx="7620000" cy="616789"/>
          </a:xfrm>
          <a:prstGeom prst="rect">
            <a:avLst/>
          </a:prstGeom>
        </p:spPr>
        <p:txBody>
          <a:bodyPr vert="horz" lIns="91440" tIns="45720" rIns="91440" bIns="45720" rtlCol="0" anchor="b">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s-ES" sz="4400" i="0" u="none" strike="noStrike" kern="1200" cap="small" spc="-100" normalizeH="0" baseline="0" noProof="0" dirty="0">
                <a:ln>
                  <a:noFill/>
                </a:ln>
                <a:solidFill>
                  <a:schemeClr val="tx2"/>
                </a:solidFill>
                <a:effectLst/>
                <a:uLnTx/>
                <a:uFillTx/>
                <a:latin typeface="+mj-lt"/>
                <a:ea typeface="+mj-ea"/>
                <a:cs typeface="+mj-cs"/>
              </a:rPr>
              <a:t>Qué nos dice la investigación</a:t>
            </a:r>
          </a:p>
        </p:txBody>
      </p:sp>
    </p:spTree>
    <p:extLst>
      <p:ext uri="{BB962C8B-B14F-4D97-AF65-F5344CB8AC3E}">
        <p14:creationId xmlns:p14="http://schemas.microsoft.com/office/powerpoint/2010/main" val="2057299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1985"/>
                                        </p:tgtEl>
                                        <p:attrNameLst>
                                          <p:attrName>style.visibility</p:attrName>
                                        </p:attrNameLst>
                                      </p:cBhvr>
                                      <p:to>
                                        <p:strVal val="visible"/>
                                      </p:to>
                                    </p:set>
                                    <p:animEffect transition="in" filter="dissolve">
                                      <p:cBhvr>
                                        <p:cTn id="7" dur="500"/>
                                        <p:tgtEl>
                                          <p:spTgt spid="4198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linds(horizontal)">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5" grpId="0"/>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Imagen 2">
            <a:extLst>
              <a:ext uri="{FF2B5EF4-FFF2-40B4-BE49-F238E27FC236}">
                <a16:creationId xmlns:a16="http://schemas.microsoft.com/office/drawing/2014/main" id="{CC1B2E7D-831A-41E8-AE33-1ECA9B111F97}"/>
              </a:ext>
            </a:extLst>
          </p:cNvPr>
          <p:cNvPicPr>
            <a:picLocks noChangeAspect="1"/>
          </p:cNvPicPr>
          <p:nvPr/>
        </p:nvPicPr>
        <p:blipFill>
          <a:blip r:embed="rId3" cstate="print">
            <a:duotone>
              <a:prstClr val="black"/>
              <a:srgbClr val="D9C3A5">
                <a:tint val="50000"/>
                <a:satMod val="180000"/>
              </a:srgbClr>
            </a:duotone>
          </a:blip>
          <a:stretch>
            <a:fillRect/>
          </a:stretch>
        </p:blipFill>
        <p:spPr>
          <a:xfrm>
            <a:off x="8063880" y="5592461"/>
            <a:ext cx="1080120" cy="446304"/>
          </a:xfrm>
          <a:prstGeom prst="rect">
            <a:avLst/>
          </a:prstGeom>
        </p:spPr>
      </p:pic>
      <p:sp>
        <p:nvSpPr>
          <p:cNvPr id="7" name="1 Título"/>
          <p:cNvSpPr txBox="1">
            <a:spLocks/>
          </p:cNvSpPr>
          <p:nvPr/>
        </p:nvSpPr>
        <p:spPr>
          <a:xfrm>
            <a:off x="215431" y="225625"/>
            <a:ext cx="7620000" cy="616789"/>
          </a:xfrm>
          <a:prstGeom prst="rect">
            <a:avLst/>
          </a:prstGeom>
        </p:spPr>
        <p:txBody>
          <a:bodyPr vert="horz" lIns="91440" tIns="45720" rIns="91440" bIns="45720" rtlCol="0" anchor="b">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s-ES" sz="4400" i="0" u="none" strike="noStrike" kern="1200" cap="small" spc="-100" normalizeH="0" baseline="0" noProof="0" dirty="0">
                <a:ln>
                  <a:noFill/>
                </a:ln>
                <a:solidFill>
                  <a:schemeClr val="tx2"/>
                </a:solidFill>
                <a:effectLst/>
                <a:uLnTx/>
                <a:uFillTx/>
                <a:latin typeface="+mj-lt"/>
                <a:ea typeface="+mj-ea"/>
                <a:cs typeface="+mj-cs"/>
              </a:rPr>
              <a:t>Qué nos dice la investigación</a:t>
            </a:r>
          </a:p>
        </p:txBody>
      </p:sp>
      <p:sp>
        <p:nvSpPr>
          <p:cNvPr id="9" name="28 Forma libre"/>
          <p:cNvSpPr/>
          <p:nvPr/>
        </p:nvSpPr>
        <p:spPr>
          <a:xfrm>
            <a:off x="221926" y="5737494"/>
            <a:ext cx="7841953" cy="1053205"/>
          </a:xfrm>
          <a:custGeom>
            <a:avLst/>
            <a:gdLst>
              <a:gd name="connsiteX0" fmla="*/ 0 w 1132582"/>
              <a:gd name="connsiteY0" fmla="*/ 113258 h 1281906"/>
              <a:gd name="connsiteX1" fmla="*/ 33173 w 1132582"/>
              <a:gd name="connsiteY1" fmla="*/ 33173 h 1281906"/>
              <a:gd name="connsiteX2" fmla="*/ 113259 w 1132582"/>
              <a:gd name="connsiteY2" fmla="*/ 1 h 1281906"/>
              <a:gd name="connsiteX3" fmla="*/ 1019324 w 1132582"/>
              <a:gd name="connsiteY3" fmla="*/ 0 h 1281906"/>
              <a:gd name="connsiteX4" fmla="*/ 1099409 w 1132582"/>
              <a:gd name="connsiteY4" fmla="*/ 33173 h 1281906"/>
              <a:gd name="connsiteX5" fmla="*/ 1132581 w 1132582"/>
              <a:gd name="connsiteY5" fmla="*/ 113259 h 1281906"/>
              <a:gd name="connsiteX6" fmla="*/ 1132582 w 1132582"/>
              <a:gd name="connsiteY6" fmla="*/ 1168648 h 1281906"/>
              <a:gd name="connsiteX7" fmla="*/ 1099409 w 1132582"/>
              <a:gd name="connsiteY7" fmla="*/ 1248734 h 1281906"/>
              <a:gd name="connsiteX8" fmla="*/ 1019323 w 1132582"/>
              <a:gd name="connsiteY8" fmla="*/ 1281906 h 1281906"/>
              <a:gd name="connsiteX9" fmla="*/ 113258 w 1132582"/>
              <a:gd name="connsiteY9" fmla="*/ 1281906 h 1281906"/>
              <a:gd name="connsiteX10" fmla="*/ 33172 w 1132582"/>
              <a:gd name="connsiteY10" fmla="*/ 1248733 h 1281906"/>
              <a:gd name="connsiteX11" fmla="*/ 0 w 1132582"/>
              <a:gd name="connsiteY11" fmla="*/ 1168647 h 1281906"/>
              <a:gd name="connsiteX12" fmla="*/ 0 w 1132582"/>
              <a:gd name="connsiteY12" fmla="*/ 113258 h 1281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32582" h="1281906">
                <a:moveTo>
                  <a:pt x="0" y="113258"/>
                </a:moveTo>
                <a:cubicBezTo>
                  <a:pt x="0" y="83220"/>
                  <a:pt x="11933" y="54412"/>
                  <a:pt x="33173" y="33173"/>
                </a:cubicBezTo>
                <a:cubicBezTo>
                  <a:pt x="54413" y="11933"/>
                  <a:pt x="83221" y="1"/>
                  <a:pt x="113259" y="1"/>
                </a:cubicBezTo>
                <a:lnTo>
                  <a:pt x="1019324" y="0"/>
                </a:lnTo>
                <a:cubicBezTo>
                  <a:pt x="1049362" y="0"/>
                  <a:pt x="1078170" y="11933"/>
                  <a:pt x="1099409" y="33173"/>
                </a:cubicBezTo>
                <a:cubicBezTo>
                  <a:pt x="1120649" y="54413"/>
                  <a:pt x="1132581" y="83221"/>
                  <a:pt x="1132581" y="113259"/>
                </a:cubicBezTo>
                <a:cubicBezTo>
                  <a:pt x="1132581" y="465055"/>
                  <a:pt x="1132582" y="816852"/>
                  <a:pt x="1132582" y="1168648"/>
                </a:cubicBezTo>
                <a:cubicBezTo>
                  <a:pt x="1132582" y="1198686"/>
                  <a:pt x="1120649" y="1227494"/>
                  <a:pt x="1099409" y="1248734"/>
                </a:cubicBezTo>
                <a:cubicBezTo>
                  <a:pt x="1078169" y="1269974"/>
                  <a:pt x="1049361" y="1281906"/>
                  <a:pt x="1019323" y="1281906"/>
                </a:cubicBezTo>
                <a:lnTo>
                  <a:pt x="113258" y="1281906"/>
                </a:lnTo>
                <a:cubicBezTo>
                  <a:pt x="83220" y="1281906"/>
                  <a:pt x="54412" y="1269973"/>
                  <a:pt x="33172" y="1248733"/>
                </a:cubicBezTo>
                <a:cubicBezTo>
                  <a:pt x="11932" y="1227493"/>
                  <a:pt x="0" y="1198685"/>
                  <a:pt x="0" y="1168647"/>
                </a:cubicBezTo>
                <a:lnTo>
                  <a:pt x="0" y="113258"/>
                </a:lnTo>
                <a:close/>
              </a:path>
            </a:pathLst>
          </a:custGeom>
          <a:solidFill>
            <a:schemeClr val="accent5">
              <a:lumMod val="20000"/>
              <a:lumOff val="80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52000" tIns="216000" rIns="252000" bIns="216000" numCol="1" spcCol="1270" anchor="ctr" anchorCtr="0">
            <a:noAutofit/>
          </a:bodyPr>
          <a:lstStyle/>
          <a:p>
            <a:pPr algn="just"/>
            <a:endParaRPr lang="es-ES" sz="1400" dirty="0">
              <a:solidFill>
                <a:schemeClr val="tx1">
                  <a:lumMod val="90000"/>
                  <a:lumOff val="10000"/>
                </a:schemeClr>
              </a:solidFill>
              <a:latin typeface="+mj-lt"/>
            </a:endParaRPr>
          </a:p>
          <a:p>
            <a:pPr algn="just"/>
            <a:r>
              <a:rPr lang="es-ES" sz="1400" dirty="0" err="1">
                <a:solidFill>
                  <a:schemeClr val="tx1">
                    <a:lumMod val="90000"/>
                    <a:lumOff val="10000"/>
                  </a:schemeClr>
                </a:solidFill>
                <a:latin typeface="+mj-lt"/>
              </a:rPr>
              <a:t>Folgueiras</a:t>
            </a:r>
            <a:r>
              <a:rPr lang="es-ES" sz="1400" dirty="0">
                <a:solidFill>
                  <a:schemeClr val="tx1">
                    <a:lumMod val="90000"/>
                    <a:lumOff val="10000"/>
                  </a:schemeClr>
                </a:solidFill>
                <a:latin typeface="+mj-lt"/>
              </a:rPr>
              <a:t> </a:t>
            </a:r>
            <a:r>
              <a:rPr lang="es-ES" sz="1400" dirty="0" err="1">
                <a:solidFill>
                  <a:schemeClr val="tx1">
                    <a:lumMod val="90000"/>
                    <a:lumOff val="10000"/>
                  </a:schemeClr>
                </a:solidFill>
                <a:latin typeface="+mj-lt"/>
              </a:rPr>
              <a:t>Bertomeu</a:t>
            </a:r>
            <a:r>
              <a:rPr lang="es-ES" sz="1400" dirty="0">
                <a:solidFill>
                  <a:schemeClr val="tx1">
                    <a:lumMod val="90000"/>
                    <a:lumOff val="10000"/>
                  </a:schemeClr>
                </a:solidFill>
                <a:latin typeface="+mj-lt"/>
              </a:rPr>
              <a:t>, P., Luna González, E., &amp; Puig Latorre, G. (2014). El Aprendizaje y servicio en educación secundaria. </a:t>
            </a:r>
            <a:r>
              <a:rPr lang="es-ES" sz="1400" i="1" dirty="0">
                <a:solidFill>
                  <a:schemeClr val="tx1">
                    <a:lumMod val="90000"/>
                    <a:lumOff val="10000"/>
                  </a:schemeClr>
                </a:solidFill>
                <a:latin typeface="+mj-lt"/>
              </a:rPr>
              <a:t>Revista Iberoamericana de Educación (</a:t>
            </a:r>
            <a:r>
              <a:rPr lang="es-ES" sz="1400" i="1" dirty="0" err="1">
                <a:solidFill>
                  <a:schemeClr val="tx1">
                    <a:lumMod val="90000"/>
                    <a:lumOff val="10000"/>
                  </a:schemeClr>
                </a:solidFill>
                <a:latin typeface="+mj-lt"/>
              </a:rPr>
              <a:t>OEI</a:t>
            </a:r>
            <a:r>
              <a:rPr lang="es-ES" sz="1400" i="1" dirty="0">
                <a:solidFill>
                  <a:schemeClr val="tx1">
                    <a:lumMod val="90000"/>
                    <a:lumOff val="10000"/>
                  </a:schemeClr>
                </a:solidFill>
                <a:latin typeface="+mj-lt"/>
              </a:rPr>
              <a:t>), 2014, 64/2</a:t>
            </a:r>
            <a:r>
              <a:rPr lang="es-ES" sz="1400" dirty="0">
                <a:solidFill>
                  <a:schemeClr val="tx1">
                    <a:lumMod val="90000"/>
                    <a:lumOff val="10000"/>
                  </a:schemeClr>
                </a:solidFill>
                <a:latin typeface="+mj-lt"/>
              </a:rPr>
              <a:t>.</a:t>
            </a:r>
          </a:p>
          <a:p>
            <a:pPr algn="just"/>
            <a:r>
              <a:rPr lang="pt-BR" sz="1400" dirty="0">
                <a:solidFill>
                  <a:schemeClr val="tx1">
                    <a:lumMod val="90000"/>
                    <a:lumOff val="10000"/>
                  </a:schemeClr>
                </a:solidFill>
                <a:latin typeface="+mj-lt"/>
              </a:rPr>
              <a:t>Folgueiras Bertomeu, P. &amp; Luna González, E.  (2017). Aprendizagem e serviço: estudo sobre o nível de satisfação de estudantes do primário. </a:t>
            </a:r>
            <a:r>
              <a:rPr lang="pt-BR" sz="1400" i="1" dirty="0">
                <a:solidFill>
                  <a:schemeClr val="tx1">
                    <a:lumMod val="90000"/>
                    <a:lumOff val="10000"/>
                  </a:schemeClr>
                </a:solidFill>
                <a:latin typeface="+mj-lt"/>
              </a:rPr>
              <a:t>Perspectiva</a:t>
            </a:r>
            <a:r>
              <a:rPr lang="pt-BR" sz="1400" dirty="0">
                <a:solidFill>
                  <a:schemeClr val="tx1">
                    <a:lumMod val="90000"/>
                    <a:lumOff val="10000"/>
                  </a:schemeClr>
                </a:solidFill>
                <a:latin typeface="+mj-lt"/>
              </a:rPr>
              <a:t>, </a:t>
            </a:r>
            <a:r>
              <a:rPr lang="pt-BR" sz="1400" i="1" dirty="0">
                <a:solidFill>
                  <a:schemeClr val="tx1">
                    <a:lumMod val="90000"/>
                    <a:lumOff val="10000"/>
                  </a:schemeClr>
                </a:solidFill>
                <a:latin typeface="+mj-lt"/>
              </a:rPr>
              <a:t>35</a:t>
            </a:r>
            <a:r>
              <a:rPr lang="pt-BR" sz="1400" dirty="0">
                <a:solidFill>
                  <a:schemeClr val="tx1">
                    <a:lumMod val="90000"/>
                    <a:lumOff val="10000"/>
                  </a:schemeClr>
                </a:solidFill>
                <a:latin typeface="+mj-lt"/>
              </a:rPr>
              <a:t>(2), 444-461.</a:t>
            </a:r>
            <a:endParaRPr lang="es-ES" sz="1400" dirty="0">
              <a:solidFill>
                <a:schemeClr val="tx1">
                  <a:lumMod val="90000"/>
                  <a:lumOff val="10000"/>
                </a:schemeClr>
              </a:solidFill>
              <a:latin typeface="+mj-lt"/>
            </a:endParaRPr>
          </a:p>
          <a:p>
            <a:pPr algn="just"/>
            <a:endParaRPr lang="es-ES" sz="1600" dirty="0"/>
          </a:p>
        </p:txBody>
      </p:sp>
      <p:sp>
        <p:nvSpPr>
          <p:cNvPr id="2" name="Rectangle 1"/>
          <p:cNvSpPr/>
          <p:nvPr/>
        </p:nvSpPr>
        <p:spPr>
          <a:xfrm>
            <a:off x="308178" y="736933"/>
            <a:ext cx="7905828" cy="4785926"/>
          </a:xfrm>
          <a:prstGeom prst="rect">
            <a:avLst/>
          </a:prstGeom>
        </p:spPr>
        <p:txBody>
          <a:bodyPr wrap="square">
            <a:spAutoFit/>
          </a:bodyPr>
          <a:lstStyle/>
          <a:p>
            <a:pPr lvl="0" algn="just" defTabSz="444500">
              <a:lnSpc>
                <a:spcPct val="90000"/>
              </a:lnSpc>
              <a:spcBef>
                <a:spcPts val="600"/>
              </a:spcBef>
            </a:pPr>
            <a:endParaRPr lang="es-ES" sz="1600" b="1" cap="small" dirty="0">
              <a:solidFill>
                <a:schemeClr val="tx1">
                  <a:lumMod val="90000"/>
                  <a:lumOff val="10000"/>
                </a:schemeClr>
              </a:solidFill>
              <a:latin typeface="+mj-lt"/>
            </a:endParaRPr>
          </a:p>
          <a:p>
            <a:pPr lvl="0" algn="just" defTabSz="444500">
              <a:lnSpc>
                <a:spcPct val="90000"/>
              </a:lnSpc>
              <a:spcBef>
                <a:spcPts val="600"/>
              </a:spcBef>
            </a:pPr>
            <a:r>
              <a:rPr lang="es-ES" sz="1600" b="1" cap="small" dirty="0">
                <a:solidFill>
                  <a:schemeClr val="tx1">
                    <a:lumMod val="90000"/>
                    <a:lumOff val="10000"/>
                  </a:schemeClr>
                </a:solidFill>
                <a:latin typeface="+mj-lt"/>
              </a:rPr>
              <a:t>«Me he dado cuenta </a:t>
            </a:r>
            <a:r>
              <a:rPr lang="es-ES" sz="1600" dirty="0">
                <a:solidFill>
                  <a:schemeClr val="tx1">
                    <a:lumMod val="90000"/>
                    <a:lumOff val="10000"/>
                  </a:schemeClr>
                </a:solidFill>
                <a:latin typeface="+mj-lt"/>
              </a:rPr>
              <a:t>de la importancia que tiene que gente joven y con iniciativa como yo entre en proyectos como éste. Hemos de creer que el cambio es posible. Me ha servido para darme cuenta de que, dedicando unas horas a los alumnos, se pueden conseguir muchas cosas» (Estudiante, grupo de discusión).</a:t>
            </a:r>
          </a:p>
          <a:p>
            <a:pPr lvl="0">
              <a:spcBef>
                <a:spcPts val="600"/>
              </a:spcBef>
            </a:pPr>
            <a:r>
              <a:rPr lang="es-ES" sz="1600" b="1" cap="small" dirty="0">
                <a:solidFill>
                  <a:schemeClr val="tx1">
                    <a:lumMod val="90000"/>
                    <a:lumOff val="10000"/>
                  </a:schemeClr>
                </a:solidFill>
                <a:latin typeface="+mj-lt"/>
              </a:rPr>
              <a:t>«Algunas cosas </a:t>
            </a:r>
            <a:r>
              <a:rPr lang="es-ES" sz="1600" dirty="0">
                <a:solidFill>
                  <a:schemeClr val="tx1">
                    <a:lumMod val="90000"/>
                    <a:lumOff val="10000"/>
                  </a:schemeClr>
                </a:solidFill>
                <a:latin typeface="+mj-lt"/>
              </a:rPr>
              <a:t>que se aprenden en la materia como los valores y respeto, creemos que se aprenden mejor enseñando a otros que no haciendo exámenes.»  (Estudiante, cuestionario 28).</a:t>
            </a:r>
          </a:p>
          <a:p>
            <a:pPr lvl="0">
              <a:spcBef>
                <a:spcPts val="600"/>
              </a:spcBef>
            </a:pPr>
            <a:r>
              <a:rPr lang="es-ES" sz="1600" b="1" cap="small" dirty="0">
                <a:solidFill>
                  <a:schemeClr val="tx1">
                    <a:lumMod val="90000"/>
                    <a:lumOff val="10000"/>
                  </a:schemeClr>
                </a:solidFill>
                <a:latin typeface="+mj-lt"/>
              </a:rPr>
              <a:t>«Para solidarizarnos </a:t>
            </a:r>
            <a:r>
              <a:rPr lang="es-ES" sz="1600" dirty="0">
                <a:solidFill>
                  <a:schemeClr val="tx1">
                    <a:lumMod val="90000"/>
                    <a:lumOff val="10000"/>
                  </a:schemeClr>
                </a:solidFill>
                <a:latin typeface="+mj-lt"/>
              </a:rPr>
              <a:t>con la gente que lo necesita, aprender a respetar los </a:t>
            </a:r>
            <a:r>
              <a:rPr lang="es-ES" sz="1600" dirty="0" err="1">
                <a:solidFill>
                  <a:schemeClr val="tx1">
                    <a:lumMod val="90000"/>
                    <a:lumOff val="10000"/>
                  </a:schemeClr>
                </a:solidFill>
                <a:latin typeface="+mj-lt"/>
              </a:rPr>
              <a:t>DDHH</a:t>
            </a:r>
            <a:r>
              <a:rPr lang="es-ES" sz="1600" dirty="0">
                <a:solidFill>
                  <a:schemeClr val="tx1">
                    <a:lumMod val="90000"/>
                    <a:lumOff val="10000"/>
                  </a:schemeClr>
                </a:solidFill>
                <a:latin typeface="+mj-lt"/>
              </a:rPr>
              <a:t>, para aprender cosas sobre los proyectos humanitarios» (Estudiante, cuestionario 44).</a:t>
            </a:r>
          </a:p>
          <a:p>
            <a:pPr lvl="0" algn="just">
              <a:spcBef>
                <a:spcPts val="600"/>
              </a:spcBef>
            </a:pPr>
            <a:r>
              <a:rPr lang="es-ES" sz="1600" b="1" cap="small" dirty="0">
                <a:solidFill>
                  <a:schemeClr val="tx1">
                    <a:lumMod val="90000"/>
                    <a:lumOff val="10000"/>
                  </a:schemeClr>
                </a:solidFill>
                <a:latin typeface="+mj-lt"/>
              </a:rPr>
              <a:t>«Saber relacionarse (paciencia, respeto, etc.). </a:t>
            </a:r>
            <a:r>
              <a:rPr lang="es-ES" sz="1600" dirty="0">
                <a:solidFill>
                  <a:schemeClr val="tx1">
                    <a:lumMod val="90000"/>
                    <a:lumOff val="10000"/>
                  </a:schemeClr>
                </a:solidFill>
                <a:latin typeface="+mj-lt"/>
              </a:rPr>
              <a:t>El año pasado estaba con una abuela que tenía </a:t>
            </a:r>
            <a:r>
              <a:rPr lang="es-ES" sz="1600" dirty="0" err="1">
                <a:solidFill>
                  <a:schemeClr val="tx1">
                    <a:lumMod val="90000"/>
                    <a:lumOff val="10000"/>
                  </a:schemeClr>
                </a:solidFill>
                <a:latin typeface="+mj-lt"/>
              </a:rPr>
              <a:t>alzheimer</a:t>
            </a:r>
            <a:r>
              <a:rPr lang="es-ES" sz="1600" dirty="0">
                <a:solidFill>
                  <a:schemeClr val="tx1">
                    <a:lumMod val="90000"/>
                    <a:lumOff val="10000"/>
                  </a:schemeClr>
                </a:solidFill>
                <a:latin typeface="+mj-lt"/>
              </a:rPr>
              <a:t> y tenías que tener paciencia porque le decías las cosas y, entonces, te decía “ay... no lo recuerdo”. He aprendido a comunicarme de otra manera porque había un abuelo que tenía como un cártel con símbolos. » (Alumnado, dinámica).</a:t>
            </a:r>
          </a:p>
          <a:p>
            <a:pPr lvl="0" algn="just">
              <a:spcBef>
                <a:spcPts val="600"/>
              </a:spcBef>
            </a:pPr>
            <a:r>
              <a:rPr lang="es-ES" sz="1600" b="1" cap="small" dirty="0">
                <a:solidFill>
                  <a:schemeClr val="tx1">
                    <a:lumMod val="90000"/>
                    <a:lumOff val="10000"/>
                  </a:schemeClr>
                </a:solidFill>
                <a:latin typeface="+mj-lt"/>
              </a:rPr>
              <a:t>«La participación </a:t>
            </a:r>
            <a:r>
              <a:rPr lang="es-ES" sz="1600" dirty="0">
                <a:solidFill>
                  <a:schemeClr val="tx1">
                    <a:lumMod val="90000"/>
                    <a:lumOff val="10000"/>
                  </a:schemeClr>
                </a:solidFill>
                <a:latin typeface="+mj-lt"/>
              </a:rPr>
              <a:t>del alumnado es excelente, yo creo que aprenden más que con nosotros, pero no sólo aprenden técnicas para dibujar sino el respeto; por ejemplo, niños que no pueden estar quietos cuando los abuelos les enseñan están más tranquilos, tienen </a:t>
            </a:r>
            <a:r>
              <a:rPr lang="es-ES" sz="1600" dirty="0" err="1">
                <a:solidFill>
                  <a:schemeClr val="tx1">
                    <a:lumMod val="90000"/>
                    <a:lumOff val="10000"/>
                  </a:schemeClr>
                </a:solidFill>
                <a:latin typeface="+mj-lt"/>
              </a:rPr>
              <a:t>máspaciencia</a:t>
            </a:r>
            <a:r>
              <a:rPr lang="es-ES" sz="1600" dirty="0">
                <a:solidFill>
                  <a:schemeClr val="tx1">
                    <a:lumMod val="90000"/>
                    <a:lumOff val="10000"/>
                  </a:schemeClr>
                </a:solidFill>
                <a:latin typeface="+mj-lt"/>
              </a:rPr>
              <a:t>, etc. » (Profesor, entrevista).</a:t>
            </a:r>
          </a:p>
        </p:txBody>
      </p:sp>
    </p:spTree>
    <p:extLst>
      <p:ext uri="{BB962C8B-B14F-4D97-AF65-F5344CB8AC3E}">
        <p14:creationId xmlns:p14="http://schemas.microsoft.com/office/powerpoint/2010/main" val="3659099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dissolve">
                                      <p:cBhvr>
                                        <p:cTn id="7" dur="500"/>
                                        <p:tgtEl>
                                          <p:spTgt spid="2">
                                            <p:txEl>
                                              <p:pRg st="1" end="1"/>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dissolve">
                                      <p:cBhvr>
                                        <p:cTn id="10" dur="500"/>
                                        <p:tgtEl>
                                          <p:spTgt spid="2">
                                            <p:txEl>
                                              <p:pRg st="2" end="2"/>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Effect transition="in" filter="dissolve">
                                      <p:cBhvr>
                                        <p:cTn id="13" dur="500"/>
                                        <p:tgtEl>
                                          <p:spTgt spid="2">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2">
                                            <p:txEl>
                                              <p:pRg st="4" end="4"/>
                                            </p:txEl>
                                          </p:spTgt>
                                        </p:tgtEl>
                                        <p:attrNameLst>
                                          <p:attrName>style.visibility</p:attrName>
                                        </p:attrNameLst>
                                      </p:cBhvr>
                                      <p:to>
                                        <p:strVal val="visible"/>
                                      </p:to>
                                    </p:set>
                                    <p:animEffect transition="in" filter="dissolve">
                                      <p:cBhvr>
                                        <p:cTn id="18" dur="500"/>
                                        <p:tgtEl>
                                          <p:spTgt spid="2">
                                            <p:txEl>
                                              <p:pRg st="4" end="4"/>
                                            </p:txEl>
                                          </p:spTgt>
                                        </p:tgtEl>
                                      </p:cBhvr>
                                    </p:animEffect>
                                  </p:childTnLst>
                                </p:cTn>
                              </p:par>
                              <p:par>
                                <p:cTn id="19" presetID="9" presetClass="entr" presetSubtype="0" fill="hold" nodeType="with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animEffect transition="in" filter="dissolve">
                                      <p:cBhvr>
                                        <p:cTn id="21" dur="500"/>
                                        <p:tgtEl>
                                          <p:spTgt spid="2">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dissolve">
                                      <p:cBhvr>
                                        <p:cTn id="2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4572000" y="1337086"/>
            <a:ext cx="3640347" cy="2135043"/>
          </a:xfrm>
          <a:prstGeom prst="roundRect">
            <a:avLst/>
          </a:prstGeom>
          <a:noFill/>
          <a:ln>
            <a:no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s-ES"/>
          </a:p>
        </p:txBody>
      </p:sp>
      <p:graphicFrame>
        <p:nvGraphicFramePr>
          <p:cNvPr id="7" name="Diagram 6"/>
          <p:cNvGraphicFramePr/>
          <p:nvPr>
            <p:extLst>
              <p:ext uri="{D42A27DB-BD31-4B8C-83A1-F6EECF244321}">
                <p14:modId xmlns:p14="http://schemas.microsoft.com/office/powerpoint/2010/main" val="4073325993"/>
              </p:ext>
            </p:extLst>
          </p:nvPr>
        </p:nvGraphicFramePr>
        <p:xfrm>
          <a:off x="5393652" y="1013722"/>
          <a:ext cx="2741057" cy="24094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p:cNvSpPr txBox="1"/>
          <p:nvPr/>
        </p:nvSpPr>
        <p:spPr>
          <a:xfrm>
            <a:off x="470247" y="3683406"/>
            <a:ext cx="7493415" cy="2862322"/>
          </a:xfrm>
          <a:prstGeom prst="rect">
            <a:avLst/>
          </a:prstGeom>
          <a:noFill/>
        </p:spPr>
        <p:txBody>
          <a:bodyPr wrap="square" rtlCol="0">
            <a:spAutoFit/>
          </a:bodyPr>
          <a:lstStyle/>
          <a:p>
            <a:r>
              <a:rPr lang="es-ES" sz="1000" dirty="0">
                <a:solidFill>
                  <a:schemeClr val="tx2">
                    <a:lumMod val="50000"/>
                  </a:schemeClr>
                </a:solidFill>
              </a:rPr>
              <a:t> </a:t>
            </a:r>
          </a:p>
          <a:p>
            <a:r>
              <a:rPr lang="ca-ES" sz="1000" dirty="0">
                <a:solidFill>
                  <a:schemeClr val="tx2">
                    <a:lumMod val="50000"/>
                  </a:schemeClr>
                </a:solidFill>
              </a:rPr>
              <a:t> </a:t>
            </a:r>
            <a:endParaRPr lang="es-ES" sz="1000" dirty="0">
              <a:solidFill>
                <a:schemeClr val="tx2">
                  <a:lumMod val="50000"/>
                </a:schemeClr>
              </a:solidFill>
              <a:latin typeface="+mj-lt"/>
            </a:endParaRPr>
          </a:p>
          <a:p>
            <a:pPr algn="just"/>
            <a:r>
              <a:rPr lang="es-ES" sz="1600" b="1" cap="small" dirty="0">
                <a:solidFill>
                  <a:schemeClr val="tx2">
                    <a:lumMod val="50000"/>
                  </a:schemeClr>
                </a:solidFill>
                <a:latin typeface="+mj-lt"/>
              </a:rPr>
              <a:t>«</a:t>
            </a:r>
            <a:r>
              <a:rPr lang="ca-ES" sz="1600" dirty="0">
                <a:solidFill>
                  <a:schemeClr val="tx2">
                    <a:lumMod val="50000"/>
                  </a:schemeClr>
                </a:solidFill>
                <a:latin typeface="+mj-lt"/>
              </a:rPr>
              <a:t>Nuestros alumnos se ven interpelados a decir: “he de entrar en relación con un crío tal, y he de entrar en relación en un rol que nunca había tenido, que es el del educador”. “Y ¿Cómo me pongo aquí? ¿Qué problemas tengo? ¿Qué angustias?”. Todo el mundo lo vive con angustia “¿Me haran caso? ¿Servirá para algo? ¿Cómo lo he de hacer?” Nosotros les insistimos mucho de que si no tienen buena relación, buen rollo, difícilmente aprenderán a leer, o difícilmente mejoraran. Poner en marcha estas habilidades personales, estas competencias (...) me parece que es muy, pero que muy bueno. Claro, después en clase lo trabajamos, lo discutimos y hacen diario, en clase lo hablan y tal (...) nos encargamos de que tomen conciencia de lo que les está pasando.</a:t>
            </a:r>
            <a:r>
              <a:rPr lang="es-ES" sz="1600" dirty="0">
                <a:solidFill>
                  <a:schemeClr val="tx2">
                    <a:lumMod val="50000"/>
                  </a:schemeClr>
                </a:solidFill>
                <a:latin typeface="+mj-lt"/>
              </a:rPr>
              <a:t> »</a:t>
            </a:r>
            <a:r>
              <a:rPr lang="ca-ES" sz="1600" dirty="0">
                <a:solidFill>
                  <a:schemeClr val="tx2">
                    <a:lumMod val="50000"/>
                  </a:schemeClr>
                </a:solidFill>
                <a:latin typeface="+mj-lt"/>
              </a:rPr>
              <a:t> (Entrevista  profesor).  </a:t>
            </a:r>
            <a:endParaRPr lang="es-ES" sz="1600" dirty="0">
              <a:solidFill>
                <a:schemeClr val="tx2">
                  <a:lumMod val="50000"/>
                </a:schemeClr>
              </a:solidFill>
              <a:latin typeface="+mj-lt"/>
            </a:endParaRPr>
          </a:p>
        </p:txBody>
      </p:sp>
      <p:sp>
        <p:nvSpPr>
          <p:cNvPr id="9" name="1 Título"/>
          <p:cNvSpPr txBox="1">
            <a:spLocks/>
          </p:cNvSpPr>
          <p:nvPr/>
        </p:nvSpPr>
        <p:spPr>
          <a:xfrm>
            <a:off x="343662" y="293186"/>
            <a:ext cx="7620000" cy="616789"/>
          </a:xfrm>
          <a:prstGeom prst="rect">
            <a:avLst/>
          </a:prstGeom>
        </p:spPr>
        <p:txBody>
          <a:bodyPr vert="horz" lIns="91440" tIns="45720" rIns="91440" bIns="45720" rtlCol="0" anchor="b">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s-ES" sz="4400" i="0" u="none" strike="noStrike" kern="1200" cap="small" spc="-100" normalizeH="0" baseline="0" noProof="0" dirty="0">
                <a:ln>
                  <a:noFill/>
                </a:ln>
                <a:solidFill>
                  <a:schemeClr val="tx2"/>
                </a:solidFill>
                <a:effectLst/>
                <a:uLnTx/>
                <a:uFillTx/>
                <a:latin typeface="+mj-lt"/>
                <a:ea typeface="+mj-ea"/>
                <a:cs typeface="+mj-cs"/>
              </a:rPr>
              <a:t>Qué nos dice la investigación</a:t>
            </a:r>
          </a:p>
        </p:txBody>
      </p:sp>
      <p:sp>
        <p:nvSpPr>
          <p:cNvPr id="2" name="TextBox 1"/>
          <p:cNvSpPr txBox="1"/>
          <p:nvPr/>
        </p:nvSpPr>
        <p:spPr>
          <a:xfrm>
            <a:off x="424544" y="1123980"/>
            <a:ext cx="4111491" cy="1015663"/>
          </a:xfrm>
          <a:prstGeom prst="rect">
            <a:avLst/>
          </a:prstGeom>
          <a:noFill/>
        </p:spPr>
        <p:txBody>
          <a:bodyPr wrap="square" rtlCol="0">
            <a:spAutoFit/>
          </a:bodyPr>
          <a:lstStyle/>
          <a:p>
            <a:r>
              <a:rPr lang="es-ES" sz="1500" cap="small" dirty="0">
                <a:solidFill>
                  <a:schemeClr val="accent5">
                    <a:lumMod val="50000"/>
                  </a:schemeClr>
                </a:solidFill>
                <a:latin typeface="+mj-lt"/>
              </a:rPr>
              <a:t>Reflexión </a:t>
            </a:r>
          </a:p>
          <a:p>
            <a:r>
              <a:rPr lang="ca-ES" sz="1500" dirty="0">
                <a:latin typeface="+mj-lt"/>
              </a:rPr>
              <a:t>61,2% está </a:t>
            </a:r>
            <a:r>
              <a:rPr lang="ca-ES" sz="1500" i="1" dirty="0">
                <a:latin typeface="+mj-lt"/>
              </a:rPr>
              <a:t>muy de acuerdo </a:t>
            </a:r>
            <a:r>
              <a:rPr lang="ca-ES" sz="1500" dirty="0">
                <a:latin typeface="+mj-lt"/>
              </a:rPr>
              <a:t>y un 28,2% está </a:t>
            </a:r>
            <a:r>
              <a:rPr lang="ca-ES" sz="1500" i="1" dirty="0">
                <a:latin typeface="+mj-lt"/>
              </a:rPr>
              <a:t>bastante de acuerdo</a:t>
            </a:r>
            <a:r>
              <a:rPr lang="ca-ES" sz="1500" dirty="0">
                <a:latin typeface="+mj-lt"/>
              </a:rPr>
              <a:t> en que los proyectos de APS deben ayudar a desarrollar la </a:t>
            </a:r>
            <a:r>
              <a:rPr lang="ca-ES" sz="1500" i="1" dirty="0">
                <a:latin typeface="+mj-lt"/>
              </a:rPr>
              <a:t>reflexión crítica</a:t>
            </a:r>
            <a:r>
              <a:rPr lang="ca-ES" sz="1500" dirty="0">
                <a:latin typeface="+mj-lt"/>
              </a:rPr>
              <a:t>.</a:t>
            </a:r>
            <a:endParaRPr lang="es-ES" sz="1500" cap="small" dirty="0">
              <a:solidFill>
                <a:schemeClr val="accent5">
                  <a:lumMod val="50000"/>
                </a:schemeClr>
              </a:solidFill>
              <a:latin typeface="+mj-lt"/>
            </a:endParaRPr>
          </a:p>
        </p:txBody>
      </p:sp>
      <p:sp>
        <p:nvSpPr>
          <p:cNvPr id="3" name="Rounded Rectangle 2"/>
          <p:cNvSpPr/>
          <p:nvPr/>
        </p:nvSpPr>
        <p:spPr>
          <a:xfrm>
            <a:off x="424260" y="2306128"/>
            <a:ext cx="4052849" cy="1180285"/>
          </a:xfrm>
          <a:prstGeom prst="roundRect">
            <a:avLst/>
          </a:prstGeom>
          <a:solidFill>
            <a:srgbClr val="E9D9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1500" dirty="0">
                <a:solidFill>
                  <a:schemeClr val="tx2">
                    <a:lumMod val="50000"/>
                  </a:schemeClr>
                </a:solidFill>
                <a:latin typeface="+mj-lt"/>
              </a:rPr>
              <a:t>Como ya decía Dewey “no aprendemos tanto de la acción sino de la reflexión que hacemos de ella”. La </a:t>
            </a:r>
            <a:r>
              <a:rPr lang="es-ES" sz="1500" i="1" dirty="0">
                <a:solidFill>
                  <a:schemeClr val="tx2">
                    <a:lumMod val="50000"/>
                  </a:schemeClr>
                </a:solidFill>
                <a:latin typeface="+mj-lt"/>
              </a:rPr>
              <a:t>reflexión</a:t>
            </a:r>
            <a:r>
              <a:rPr lang="es-ES" sz="1500" dirty="0">
                <a:solidFill>
                  <a:schemeClr val="tx2">
                    <a:lumMod val="50000"/>
                  </a:schemeClr>
                </a:solidFill>
                <a:latin typeface="+mj-lt"/>
              </a:rPr>
              <a:t> es, por tanto, un principio fundamental en cualquier programa de aprendizaje-servicio (</a:t>
            </a:r>
            <a:r>
              <a:rPr lang="es-ES" sz="1500" dirty="0" err="1">
                <a:solidFill>
                  <a:schemeClr val="tx2">
                    <a:lumMod val="50000"/>
                  </a:schemeClr>
                </a:solidFill>
                <a:latin typeface="+mj-lt"/>
              </a:rPr>
              <a:t>Holland</a:t>
            </a:r>
            <a:r>
              <a:rPr lang="es-ES" sz="1500" dirty="0">
                <a:solidFill>
                  <a:schemeClr val="tx2">
                    <a:lumMod val="50000"/>
                  </a:schemeClr>
                </a:solidFill>
                <a:latin typeface="+mj-lt"/>
              </a:rPr>
              <a:t>, 2001).</a:t>
            </a:r>
          </a:p>
        </p:txBody>
      </p:sp>
      <p:sp>
        <p:nvSpPr>
          <p:cNvPr id="4" name="TextBox 3"/>
          <p:cNvSpPr txBox="1"/>
          <p:nvPr/>
        </p:nvSpPr>
        <p:spPr>
          <a:xfrm>
            <a:off x="4659996" y="2833054"/>
            <a:ext cx="3440208" cy="738664"/>
          </a:xfrm>
          <a:prstGeom prst="rect">
            <a:avLst/>
          </a:prstGeom>
          <a:noFill/>
        </p:spPr>
        <p:txBody>
          <a:bodyPr wrap="square" rtlCol="0">
            <a:spAutoFit/>
          </a:bodyPr>
          <a:lstStyle/>
          <a:p>
            <a:pPr algn="r"/>
            <a:r>
              <a:rPr lang="ca-ES" sz="1400" dirty="0">
                <a:latin typeface="+mj-lt"/>
              </a:rPr>
              <a:t>Los procesos de reflexión deben implicar la interacción entre emoción/cognición (Felten, Gilchrist, Darby, 2006).</a:t>
            </a:r>
            <a:endParaRPr lang="es-ES" sz="1400" dirty="0">
              <a:latin typeface="+mj-lt"/>
            </a:endParaRPr>
          </a:p>
        </p:txBody>
      </p:sp>
      <p:pic>
        <p:nvPicPr>
          <p:cNvPr id="10" name="Imagen 2">
            <a:extLst>
              <a:ext uri="{FF2B5EF4-FFF2-40B4-BE49-F238E27FC236}">
                <a16:creationId xmlns:a16="http://schemas.microsoft.com/office/drawing/2014/main" id="{CC1B2E7D-831A-41E8-AE33-1ECA9B111F97}"/>
              </a:ext>
            </a:extLst>
          </p:cNvPr>
          <p:cNvPicPr>
            <a:picLocks noChangeAspect="1"/>
          </p:cNvPicPr>
          <p:nvPr/>
        </p:nvPicPr>
        <p:blipFill>
          <a:blip r:embed="rId7" cstate="print">
            <a:duotone>
              <a:prstClr val="black"/>
              <a:srgbClr val="D9C3A5">
                <a:tint val="50000"/>
                <a:satMod val="180000"/>
              </a:srgbClr>
            </a:duotone>
          </a:blip>
          <a:stretch>
            <a:fillRect/>
          </a:stretch>
        </p:blipFill>
        <p:spPr>
          <a:xfrm>
            <a:off x="8063880" y="5592461"/>
            <a:ext cx="1080120" cy="446304"/>
          </a:xfrm>
          <a:prstGeom prst="rect">
            <a:avLst/>
          </a:prstGeom>
        </p:spPr>
      </p:pic>
    </p:spTree>
    <p:extLst>
      <p:ext uri="{BB962C8B-B14F-4D97-AF65-F5344CB8AC3E}">
        <p14:creationId xmlns:p14="http://schemas.microsoft.com/office/powerpoint/2010/main" val="4027551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ssolv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nodePh="1">
                                  <p:stCondLst>
                                    <p:cond delay="0"/>
                                  </p:stCondLst>
                                  <p:endCondLst>
                                    <p:cond evt="begin" delay="0">
                                      <p:tn val="15"/>
                                    </p:cond>
                                  </p:endCondLst>
                                  <p:childTnLst>
                                    <p:set>
                                      <p:cBhvr>
                                        <p:cTn id="16" dur="1" fill="hold">
                                          <p:stCondLst>
                                            <p:cond delay="0"/>
                                          </p:stCondLst>
                                        </p:cTn>
                                        <p:tgtEl>
                                          <p:spTgt spid="6"/>
                                        </p:tgtEl>
                                        <p:attrNameLst>
                                          <p:attrName>style.visibility</p:attrName>
                                        </p:attrNameLst>
                                      </p:cBhvr>
                                      <p:to>
                                        <p:strVal val="visible"/>
                                      </p:to>
                                    </p:set>
                                    <p:animEffect transition="in" filter="dissolve">
                                      <p:cBhvr>
                                        <p:cTn id="17" dur="500"/>
                                        <p:tgtEl>
                                          <p:spTgt spid="6"/>
                                        </p:tgtEl>
                                      </p:cBhvr>
                                    </p:animEffect>
                                  </p:childTnLst>
                                </p:cTn>
                              </p:par>
                              <p:par>
                                <p:cTn id="18" presetID="9" presetClass="entr" presetSubtype="0" fill="hold" grpId="0"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dissolve">
                                      <p:cBhvr>
                                        <p:cTn id="20" dur="500"/>
                                        <p:tgtEl>
                                          <p:spTgt spid="7"/>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dissolve">
                                      <p:cBhvr>
                                        <p:cTn id="23" dur="5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dissolve">
                                      <p:cBhvr>
                                        <p:cTn id="2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Graphic spid="7" grpId="0">
        <p:bldAsOne/>
      </p:bldGraphic>
      <p:bldP spid="8" grpId="0"/>
      <p:bldP spid="2" grpId="0"/>
      <p:bldP spid="3" grpId="0" animBg="1"/>
      <p:bldP spid="4"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20545</TotalTime>
  <Words>3011</Words>
  <Application>Microsoft Office PowerPoint</Application>
  <PresentationFormat>Presentación en pantalla (4:3)</PresentationFormat>
  <Paragraphs>247</Paragraphs>
  <Slides>18</Slides>
  <Notes>5</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18</vt:i4>
      </vt:variant>
    </vt:vector>
  </HeadingPairs>
  <TitlesOfParts>
    <vt:vector size="24" baseType="lpstr">
      <vt:lpstr>Arial</vt:lpstr>
      <vt:lpstr>Calibri</vt:lpstr>
      <vt:lpstr>Cambria</vt:lpstr>
      <vt:lpstr>Lato</vt:lpstr>
      <vt:lpstr>Wingdings</vt:lpstr>
      <vt:lpstr>Adjacency</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Investigación Acción Participativa</vt:lpstr>
      <vt:lpstr>Investigación Acción Participativa</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Pilar</dc:creator>
  <cp:lastModifiedBy>Maria Del Pilar Folgueiras Bertomeu</cp:lastModifiedBy>
  <cp:revision>410</cp:revision>
  <dcterms:created xsi:type="dcterms:W3CDTF">2014-09-16T21:27:06Z</dcterms:created>
  <dcterms:modified xsi:type="dcterms:W3CDTF">2023-03-22T04:33:21Z</dcterms:modified>
</cp:coreProperties>
</file>