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8">
  <p:sldMasterIdLst>
    <p:sldMasterId id="2147483648" r:id="rId1"/>
  </p:sldMasterIdLst>
  <p:notesMasterIdLst>
    <p:notesMasterId r:id="rId14"/>
  </p:notesMasterIdLst>
  <p:sldIdLst>
    <p:sldId id="280" r:id="rId2"/>
    <p:sldId id="269" r:id="rId3"/>
    <p:sldId id="266" r:id="rId4"/>
    <p:sldId id="316" r:id="rId5"/>
    <p:sldId id="290" r:id="rId6"/>
    <p:sldId id="314" r:id="rId7"/>
    <p:sldId id="291" r:id="rId8"/>
    <p:sldId id="308" r:id="rId9"/>
    <p:sldId id="311" r:id="rId10"/>
    <p:sldId id="277" r:id="rId11"/>
    <p:sldId id="278" r:id="rId12"/>
    <p:sldId id="27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7822" autoAdjust="0"/>
  </p:normalViewPr>
  <p:slideViewPr>
    <p:cSldViewPr snapToGrid="0">
      <p:cViewPr varScale="1">
        <p:scale>
          <a:sx n="64" d="100"/>
          <a:sy n="64" d="100"/>
        </p:scale>
        <p:origin x="91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05F96B-19A0-46CF-AAEE-EC23823E3A34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18ABDB0-F428-4825-B8C0-18F2B25E3471}">
      <dgm:prSet phldrT="[Texto]"/>
      <dgm:spPr/>
      <dgm:t>
        <a:bodyPr/>
        <a:lstStyle/>
        <a:p>
          <a:r>
            <a:rPr lang="ca-ES" dirty="0">
              <a:solidFill>
                <a:schemeClr val="tx2"/>
              </a:solidFill>
            </a:rPr>
            <a:t>Fase I. Reelaboració de dades i elaboració </a:t>
          </a:r>
          <a:r>
            <a:rPr lang="ca-ES" dirty="0" err="1">
              <a:solidFill>
                <a:schemeClr val="tx2"/>
              </a:solidFill>
            </a:rPr>
            <a:t>oadaptació</a:t>
          </a:r>
          <a:r>
            <a:rPr lang="ca-ES" dirty="0">
              <a:solidFill>
                <a:schemeClr val="tx2"/>
              </a:solidFill>
            </a:rPr>
            <a:t> de les  tècniques de recollida d’informació</a:t>
          </a:r>
          <a:endParaRPr lang="es-ES" dirty="0">
            <a:solidFill>
              <a:schemeClr val="tx2"/>
            </a:solidFill>
          </a:endParaRPr>
        </a:p>
      </dgm:t>
    </dgm:pt>
    <dgm:pt modelId="{17411EEB-6323-4256-B516-4EEADA744389}" type="parTrans" cxnId="{BFEB35CB-AB97-4E42-B81E-A07748347776}">
      <dgm:prSet/>
      <dgm:spPr/>
      <dgm:t>
        <a:bodyPr/>
        <a:lstStyle/>
        <a:p>
          <a:endParaRPr lang="es-ES"/>
        </a:p>
      </dgm:t>
    </dgm:pt>
    <dgm:pt modelId="{39C3D2BB-ADFC-4956-8F0C-6CE2DACD86BB}" type="sibTrans" cxnId="{BFEB35CB-AB97-4E42-B81E-A07748347776}">
      <dgm:prSet/>
      <dgm:spPr/>
      <dgm:t>
        <a:bodyPr/>
        <a:lstStyle/>
        <a:p>
          <a:endParaRPr lang="es-ES"/>
        </a:p>
      </dgm:t>
    </dgm:pt>
    <dgm:pt modelId="{AD25A863-48B7-4635-914B-CCC088327567}">
      <dgm:prSet phldrT="[Texto]"/>
      <dgm:spPr/>
      <dgm:t>
        <a:bodyPr/>
        <a:lstStyle/>
        <a:p>
          <a:r>
            <a:rPr lang="es-ES" dirty="0">
              <a:solidFill>
                <a:schemeClr val="tx2"/>
              </a:solidFill>
            </a:rPr>
            <a:t>Fase II. </a:t>
          </a:r>
          <a:r>
            <a:rPr lang="ca-ES" dirty="0">
              <a:solidFill>
                <a:schemeClr val="tx2"/>
              </a:solidFill>
            </a:rPr>
            <a:t>Aplicació i anàlisi de les primeres tècniques de recollida d’informació </a:t>
          </a:r>
          <a:endParaRPr lang="es-ES" dirty="0">
            <a:solidFill>
              <a:schemeClr val="tx2"/>
            </a:solidFill>
          </a:endParaRPr>
        </a:p>
      </dgm:t>
    </dgm:pt>
    <dgm:pt modelId="{B3AF5BBE-68BD-4F3D-849C-B9033AD464A1}" type="parTrans" cxnId="{380C27F1-7773-4E9D-ACC9-5F04AEE8A9E7}">
      <dgm:prSet/>
      <dgm:spPr/>
      <dgm:t>
        <a:bodyPr/>
        <a:lstStyle/>
        <a:p>
          <a:endParaRPr lang="es-ES"/>
        </a:p>
      </dgm:t>
    </dgm:pt>
    <dgm:pt modelId="{0B886729-6244-443F-9C2A-724DFCEDF669}" type="sibTrans" cxnId="{380C27F1-7773-4E9D-ACC9-5F04AEE8A9E7}">
      <dgm:prSet/>
      <dgm:spPr/>
      <dgm:t>
        <a:bodyPr/>
        <a:lstStyle/>
        <a:p>
          <a:endParaRPr lang="es-ES"/>
        </a:p>
      </dgm:t>
    </dgm:pt>
    <dgm:pt modelId="{6310A798-86C6-48C5-8EE0-68C47307A8B7}">
      <dgm:prSet phldrT="[Texto]"/>
      <dgm:spPr/>
      <dgm:t>
        <a:bodyPr/>
        <a:lstStyle/>
        <a:p>
          <a:r>
            <a:rPr lang="es-ES" dirty="0">
              <a:solidFill>
                <a:schemeClr val="tx2"/>
              </a:solidFill>
            </a:rPr>
            <a:t>Fase </a:t>
          </a:r>
          <a:r>
            <a:rPr lang="ca-ES" dirty="0">
              <a:solidFill>
                <a:schemeClr val="tx2"/>
              </a:solidFill>
            </a:rPr>
            <a:t>III.  Aplicació i anàlisi de les segones tècniques de recollida d’informació</a:t>
          </a:r>
          <a:endParaRPr lang="es-ES" dirty="0">
            <a:solidFill>
              <a:schemeClr val="tx2"/>
            </a:solidFill>
          </a:endParaRPr>
        </a:p>
      </dgm:t>
    </dgm:pt>
    <dgm:pt modelId="{BAE3BF4D-5943-4D2C-BB28-2F862D6F224C}" type="parTrans" cxnId="{D22EC795-8141-4FEA-BD95-3BA62E04C9C0}">
      <dgm:prSet/>
      <dgm:spPr/>
      <dgm:t>
        <a:bodyPr/>
        <a:lstStyle/>
        <a:p>
          <a:endParaRPr lang="es-ES"/>
        </a:p>
      </dgm:t>
    </dgm:pt>
    <dgm:pt modelId="{98881A02-91B6-42DB-9101-7FAF0A2DE0A3}" type="sibTrans" cxnId="{D22EC795-8141-4FEA-BD95-3BA62E04C9C0}">
      <dgm:prSet/>
      <dgm:spPr/>
      <dgm:t>
        <a:bodyPr/>
        <a:lstStyle/>
        <a:p>
          <a:endParaRPr lang="es-ES"/>
        </a:p>
      </dgm:t>
    </dgm:pt>
    <dgm:pt modelId="{D430D059-D8C3-4528-BFD3-A131CA2D53FF}">
      <dgm:prSet phldrT="[Texto]"/>
      <dgm:spPr/>
      <dgm:t>
        <a:bodyPr/>
        <a:lstStyle/>
        <a:p>
          <a:r>
            <a:rPr lang="es-ES" dirty="0">
              <a:solidFill>
                <a:schemeClr val="tx2"/>
              </a:solidFill>
            </a:rPr>
            <a:t>Fase IV. </a:t>
          </a:r>
          <a:r>
            <a:rPr lang="es-ES" dirty="0" err="1">
              <a:solidFill>
                <a:schemeClr val="tx2"/>
              </a:solidFill>
            </a:rPr>
            <a:t>Elaboració</a:t>
          </a:r>
          <a:r>
            <a:rPr lang="es-ES" dirty="0">
              <a:solidFill>
                <a:schemeClr val="tx2"/>
              </a:solidFill>
            </a:rPr>
            <a:t> de </a:t>
          </a:r>
          <a:r>
            <a:rPr lang="es-ES" dirty="0" err="1">
              <a:solidFill>
                <a:schemeClr val="tx2"/>
              </a:solidFill>
            </a:rPr>
            <a:t>propostes</a:t>
          </a:r>
          <a:r>
            <a:rPr lang="es-ES" dirty="0">
              <a:solidFill>
                <a:schemeClr val="tx2"/>
              </a:solidFill>
            </a:rPr>
            <a:t> de </a:t>
          </a:r>
          <a:r>
            <a:rPr lang="es-ES" dirty="0" err="1">
              <a:solidFill>
                <a:schemeClr val="tx2"/>
              </a:solidFill>
            </a:rPr>
            <a:t>millora</a:t>
          </a:r>
          <a:r>
            <a:rPr lang="es-ES" dirty="0">
              <a:solidFill>
                <a:schemeClr val="tx2"/>
              </a:solidFill>
            </a:rPr>
            <a:t> i </a:t>
          </a:r>
          <a:r>
            <a:rPr lang="es-ES" dirty="0" err="1">
              <a:solidFill>
                <a:schemeClr val="tx2"/>
              </a:solidFill>
            </a:rPr>
            <a:t>orientacions</a:t>
          </a:r>
          <a:r>
            <a:rPr lang="es-ES" dirty="0">
              <a:solidFill>
                <a:schemeClr val="tx2"/>
              </a:solidFill>
            </a:rPr>
            <a:t> </a:t>
          </a:r>
          <a:r>
            <a:rPr lang="es-ES" dirty="0" err="1">
              <a:solidFill>
                <a:schemeClr val="tx2"/>
              </a:solidFill>
            </a:rPr>
            <a:t>generals</a:t>
          </a:r>
          <a:r>
            <a:rPr lang="es-ES" dirty="0">
              <a:solidFill>
                <a:schemeClr val="tx2"/>
              </a:solidFill>
            </a:rPr>
            <a:t> sobre </a:t>
          </a:r>
          <a:r>
            <a:rPr lang="es-ES" dirty="0" err="1">
              <a:solidFill>
                <a:schemeClr val="tx2"/>
              </a:solidFill>
            </a:rPr>
            <a:t>els</a:t>
          </a:r>
          <a:r>
            <a:rPr lang="es-ES" dirty="0">
              <a:solidFill>
                <a:schemeClr val="tx2"/>
              </a:solidFill>
            </a:rPr>
            <a:t> </a:t>
          </a:r>
          <a:r>
            <a:rPr lang="es-ES" dirty="0" err="1">
              <a:solidFill>
                <a:schemeClr val="tx2"/>
              </a:solidFill>
            </a:rPr>
            <a:t>Consells</a:t>
          </a:r>
          <a:endParaRPr lang="es-ES" dirty="0">
            <a:solidFill>
              <a:schemeClr val="tx2"/>
            </a:solidFill>
          </a:endParaRPr>
        </a:p>
      </dgm:t>
    </dgm:pt>
    <dgm:pt modelId="{BD076502-7C9B-4F02-8F67-462E40D20842}" type="sibTrans" cxnId="{8E13AC89-2D22-4A30-933F-459A9A2EC973}">
      <dgm:prSet/>
      <dgm:spPr/>
      <dgm:t>
        <a:bodyPr/>
        <a:lstStyle/>
        <a:p>
          <a:endParaRPr lang="es-ES"/>
        </a:p>
      </dgm:t>
    </dgm:pt>
    <dgm:pt modelId="{E6A7EE61-4D8E-4958-845E-1B0558C936D2}" type="parTrans" cxnId="{8E13AC89-2D22-4A30-933F-459A9A2EC973}">
      <dgm:prSet/>
      <dgm:spPr/>
      <dgm:t>
        <a:bodyPr/>
        <a:lstStyle/>
        <a:p>
          <a:endParaRPr lang="es-ES"/>
        </a:p>
      </dgm:t>
    </dgm:pt>
    <dgm:pt modelId="{CD92DA6E-4FC3-45F8-BF83-28C16C550766}" type="pres">
      <dgm:prSet presAssocID="{8805F96B-19A0-46CF-AAEE-EC23823E3A34}" presName="diagram" presStyleCnt="0">
        <dgm:presLayoutVars>
          <dgm:dir/>
          <dgm:resizeHandles val="exact"/>
        </dgm:presLayoutVars>
      </dgm:prSet>
      <dgm:spPr/>
    </dgm:pt>
    <dgm:pt modelId="{2BC1BC22-C570-416C-890A-BFB12039B749}" type="pres">
      <dgm:prSet presAssocID="{118ABDB0-F428-4825-B8C0-18F2B25E3471}" presName="node" presStyleLbl="node1" presStyleIdx="0" presStyleCnt="4" custLinFactNeighborX="-599">
        <dgm:presLayoutVars>
          <dgm:bulletEnabled val="1"/>
        </dgm:presLayoutVars>
      </dgm:prSet>
      <dgm:spPr/>
    </dgm:pt>
    <dgm:pt modelId="{DBFA34AB-5EC3-4EC9-B610-6E6C2BC6B9EC}" type="pres">
      <dgm:prSet presAssocID="{39C3D2BB-ADFC-4956-8F0C-6CE2DACD86BB}" presName="sibTrans" presStyleCnt="0"/>
      <dgm:spPr/>
    </dgm:pt>
    <dgm:pt modelId="{EC523B3C-2E57-4DBA-88A2-584717EF7EB8}" type="pres">
      <dgm:prSet presAssocID="{AD25A863-48B7-4635-914B-CCC088327567}" presName="node" presStyleLbl="node1" presStyleIdx="1" presStyleCnt="4">
        <dgm:presLayoutVars>
          <dgm:bulletEnabled val="1"/>
        </dgm:presLayoutVars>
      </dgm:prSet>
      <dgm:spPr/>
    </dgm:pt>
    <dgm:pt modelId="{D611EEC2-3B7A-4D6E-AFDD-7930EE018B33}" type="pres">
      <dgm:prSet presAssocID="{0B886729-6244-443F-9C2A-724DFCEDF669}" presName="sibTrans" presStyleCnt="0"/>
      <dgm:spPr/>
    </dgm:pt>
    <dgm:pt modelId="{E9A06204-0C7C-4801-AC05-90D0FE10DB5B}" type="pres">
      <dgm:prSet presAssocID="{6310A798-86C6-48C5-8EE0-68C47307A8B7}" presName="node" presStyleLbl="node1" presStyleIdx="2" presStyleCnt="4">
        <dgm:presLayoutVars>
          <dgm:bulletEnabled val="1"/>
        </dgm:presLayoutVars>
      </dgm:prSet>
      <dgm:spPr/>
    </dgm:pt>
    <dgm:pt modelId="{03880A08-7741-4748-8B84-E2B3AC0BF001}" type="pres">
      <dgm:prSet presAssocID="{98881A02-91B6-42DB-9101-7FAF0A2DE0A3}" presName="sibTrans" presStyleCnt="0"/>
      <dgm:spPr/>
    </dgm:pt>
    <dgm:pt modelId="{6BAECDF3-BFC2-4978-86FE-4664EF76493A}" type="pres">
      <dgm:prSet presAssocID="{D430D059-D8C3-4528-BFD3-A131CA2D53FF}" presName="node" presStyleLbl="node1" presStyleIdx="3" presStyleCnt="4" custScaleX="251819">
        <dgm:presLayoutVars>
          <dgm:bulletEnabled val="1"/>
        </dgm:presLayoutVars>
      </dgm:prSet>
      <dgm:spPr/>
    </dgm:pt>
  </dgm:ptLst>
  <dgm:cxnLst>
    <dgm:cxn modelId="{AA903906-6B88-4E69-8DD3-D2DE9A23DD2A}" type="presOf" srcId="{D430D059-D8C3-4528-BFD3-A131CA2D53FF}" destId="{6BAECDF3-BFC2-4978-86FE-4664EF76493A}" srcOrd="0" destOrd="0" presId="urn:microsoft.com/office/officeart/2005/8/layout/default#1"/>
    <dgm:cxn modelId="{89DAAE3D-F066-446B-BB07-4865A4AF44B7}" type="presOf" srcId="{8805F96B-19A0-46CF-AAEE-EC23823E3A34}" destId="{CD92DA6E-4FC3-45F8-BF83-28C16C550766}" srcOrd="0" destOrd="0" presId="urn:microsoft.com/office/officeart/2005/8/layout/default#1"/>
    <dgm:cxn modelId="{8E13AC89-2D22-4A30-933F-459A9A2EC973}" srcId="{8805F96B-19A0-46CF-AAEE-EC23823E3A34}" destId="{D430D059-D8C3-4528-BFD3-A131CA2D53FF}" srcOrd="3" destOrd="0" parTransId="{E6A7EE61-4D8E-4958-845E-1B0558C936D2}" sibTransId="{BD076502-7C9B-4F02-8F67-462E40D20842}"/>
    <dgm:cxn modelId="{D205AC8F-E578-4089-AFE3-16B9E539EA71}" type="presOf" srcId="{AD25A863-48B7-4635-914B-CCC088327567}" destId="{EC523B3C-2E57-4DBA-88A2-584717EF7EB8}" srcOrd="0" destOrd="0" presId="urn:microsoft.com/office/officeart/2005/8/layout/default#1"/>
    <dgm:cxn modelId="{D22EC795-8141-4FEA-BD95-3BA62E04C9C0}" srcId="{8805F96B-19A0-46CF-AAEE-EC23823E3A34}" destId="{6310A798-86C6-48C5-8EE0-68C47307A8B7}" srcOrd="2" destOrd="0" parTransId="{BAE3BF4D-5943-4D2C-BB28-2F862D6F224C}" sibTransId="{98881A02-91B6-42DB-9101-7FAF0A2DE0A3}"/>
    <dgm:cxn modelId="{A10D1DA3-B372-4C1E-9C34-ACE8F593D129}" type="presOf" srcId="{6310A798-86C6-48C5-8EE0-68C47307A8B7}" destId="{E9A06204-0C7C-4801-AC05-90D0FE10DB5B}" srcOrd="0" destOrd="0" presId="urn:microsoft.com/office/officeart/2005/8/layout/default#1"/>
    <dgm:cxn modelId="{D533A3CA-892E-452C-8588-0E27017B549B}" type="presOf" srcId="{118ABDB0-F428-4825-B8C0-18F2B25E3471}" destId="{2BC1BC22-C570-416C-890A-BFB12039B749}" srcOrd="0" destOrd="0" presId="urn:microsoft.com/office/officeart/2005/8/layout/default#1"/>
    <dgm:cxn modelId="{BFEB35CB-AB97-4E42-B81E-A07748347776}" srcId="{8805F96B-19A0-46CF-AAEE-EC23823E3A34}" destId="{118ABDB0-F428-4825-B8C0-18F2B25E3471}" srcOrd="0" destOrd="0" parTransId="{17411EEB-6323-4256-B516-4EEADA744389}" sibTransId="{39C3D2BB-ADFC-4956-8F0C-6CE2DACD86BB}"/>
    <dgm:cxn modelId="{380C27F1-7773-4E9D-ACC9-5F04AEE8A9E7}" srcId="{8805F96B-19A0-46CF-AAEE-EC23823E3A34}" destId="{AD25A863-48B7-4635-914B-CCC088327567}" srcOrd="1" destOrd="0" parTransId="{B3AF5BBE-68BD-4F3D-849C-B9033AD464A1}" sibTransId="{0B886729-6244-443F-9C2A-724DFCEDF669}"/>
    <dgm:cxn modelId="{7182D3D9-21AE-4CE4-B127-D75863C4CED1}" type="presParOf" srcId="{CD92DA6E-4FC3-45F8-BF83-28C16C550766}" destId="{2BC1BC22-C570-416C-890A-BFB12039B749}" srcOrd="0" destOrd="0" presId="urn:microsoft.com/office/officeart/2005/8/layout/default#1"/>
    <dgm:cxn modelId="{8A87B382-9638-4483-AAC1-84419409FC84}" type="presParOf" srcId="{CD92DA6E-4FC3-45F8-BF83-28C16C550766}" destId="{DBFA34AB-5EC3-4EC9-B610-6E6C2BC6B9EC}" srcOrd="1" destOrd="0" presId="urn:microsoft.com/office/officeart/2005/8/layout/default#1"/>
    <dgm:cxn modelId="{36F91FDD-BA52-42D7-867F-377F2A2D6260}" type="presParOf" srcId="{CD92DA6E-4FC3-45F8-BF83-28C16C550766}" destId="{EC523B3C-2E57-4DBA-88A2-584717EF7EB8}" srcOrd="2" destOrd="0" presId="urn:microsoft.com/office/officeart/2005/8/layout/default#1"/>
    <dgm:cxn modelId="{8215AF13-B62D-4340-8EC9-C942672429EE}" type="presParOf" srcId="{CD92DA6E-4FC3-45F8-BF83-28C16C550766}" destId="{D611EEC2-3B7A-4D6E-AFDD-7930EE018B33}" srcOrd="3" destOrd="0" presId="urn:microsoft.com/office/officeart/2005/8/layout/default#1"/>
    <dgm:cxn modelId="{3E3EBE5A-124E-4BAD-AC36-E60F89C24A73}" type="presParOf" srcId="{CD92DA6E-4FC3-45F8-BF83-28C16C550766}" destId="{E9A06204-0C7C-4801-AC05-90D0FE10DB5B}" srcOrd="4" destOrd="0" presId="urn:microsoft.com/office/officeart/2005/8/layout/default#1"/>
    <dgm:cxn modelId="{6EBC1B09-B6F6-44BF-9383-99B848661331}" type="presParOf" srcId="{CD92DA6E-4FC3-45F8-BF83-28C16C550766}" destId="{03880A08-7741-4748-8B84-E2B3AC0BF001}" srcOrd="5" destOrd="0" presId="urn:microsoft.com/office/officeart/2005/8/layout/default#1"/>
    <dgm:cxn modelId="{013B77E4-E8D0-4089-89CF-D5A4E7C1730F}" type="presParOf" srcId="{CD92DA6E-4FC3-45F8-BF83-28C16C550766}" destId="{6BAECDF3-BFC2-4978-86FE-4664EF76493A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3B5D21-F1FD-4167-815E-F0FB96FAFF6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38DB845E-CDF5-40E8-B929-7BE852761FF7}">
      <dgm:prSet phldrT="[Texto]"/>
      <dgm:spPr/>
      <dgm:t>
        <a:bodyPr/>
        <a:lstStyle/>
        <a:p>
          <a:r>
            <a:rPr lang="ca-ES" dirty="0"/>
            <a:t>Consell Primària</a:t>
          </a:r>
        </a:p>
      </dgm:t>
    </dgm:pt>
    <dgm:pt modelId="{6A5A649F-8958-4B61-8C76-25A3882E3007}" type="parTrans" cxnId="{09C579B7-2035-4D61-A63B-2790382AC4F7}">
      <dgm:prSet/>
      <dgm:spPr/>
      <dgm:t>
        <a:bodyPr/>
        <a:lstStyle/>
        <a:p>
          <a:endParaRPr lang="ca-ES"/>
        </a:p>
      </dgm:t>
    </dgm:pt>
    <dgm:pt modelId="{7095828B-E7C7-44F6-909E-60679986F240}" type="sibTrans" cxnId="{09C579B7-2035-4D61-A63B-2790382AC4F7}">
      <dgm:prSet/>
      <dgm:spPr/>
      <dgm:t>
        <a:bodyPr/>
        <a:lstStyle/>
        <a:p>
          <a:endParaRPr lang="ca-ES"/>
        </a:p>
      </dgm:t>
    </dgm:pt>
    <dgm:pt modelId="{8121C318-F3CA-4489-8F73-AD3DE04CDA7C}">
      <dgm:prSet phldrT="[Texto]"/>
      <dgm:spPr/>
      <dgm:t>
        <a:bodyPr/>
        <a:lstStyle/>
        <a:p>
          <a:r>
            <a:rPr lang="ca-ES" dirty="0"/>
            <a:t>Consell Secundària</a:t>
          </a:r>
        </a:p>
      </dgm:t>
    </dgm:pt>
    <dgm:pt modelId="{74D19D72-E9BB-42EB-9D05-C7350C08A827}" type="parTrans" cxnId="{7E4520C8-AC60-4AA4-8C5A-A27FF4636DF8}">
      <dgm:prSet/>
      <dgm:spPr/>
      <dgm:t>
        <a:bodyPr/>
        <a:lstStyle/>
        <a:p>
          <a:endParaRPr lang="ca-ES"/>
        </a:p>
      </dgm:t>
    </dgm:pt>
    <dgm:pt modelId="{25F140EC-3395-4399-A0A2-4ECC01BE2517}" type="sibTrans" cxnId="{7E4520C8-AC60-4AA4-8C5A-A27FF4636DF8}">
      <dgm:prSet/>
      <dgm:spPr/>
      <dgm:t>
        <a:bodyPr/>
        <a:lstStyle/>
        <a:p>
          <a:endParaRPr lang="ca-ES"/>
        </a:p>
      </dgm:t>
    </dgm:pt>
    <dgm:pt modelId="{340426CB-D6E9-477F-8561-9C69D270C0DE}" type="pres">
      <dgm:prSet presAssocID="{B63B5D21-F1FD-4167-815E-F0FB96FAFF67}" presName="compositeShape" presStyleCnt="0">
        <dgm:presLayoutVars>
          <dgm:chMax val="7"/>
          <dgm:dir/>
          <dgm:resizeHandles val="exact"/>
        </dgm:presLayoutVars>
      </dgm:prSet>
      <dgm:spPr/>
    </dgm:pt>
    <dgm:pt modelId="{7C4979F7-01BB-4B37-A784-C2B9072FCBE7}" type="pres">
      <dgm:prSet presAssocID="{38DB845E-CDF5-40E8-B929-7BE852761FF7}" presName="circ1" presStyleLbl="vennNode1" presStyleIdx="0" presStyleCnt="2" custLinFactNeighborY="-28665"/>
      <dgm:spPr/>
    </dgm:pt>
    <dgm:pt modelId="{F1866104-7965-47BA-979D-FF3AB8154153}" type="pres">
      <dgm:prSet presAssocID="{38DB845E-CDF5-40E8-B929-7BE852761FF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B17B0F6-E487-4844-9A08-3DD3360EAE3A}" type="pres">
      <dgm:prSet presAssocID="{8121C318-F3CA-4489-8F73-AD3DE04CDA7C}" presName="circ2" presStyleLbl="vennNode1" presStyleIdx="1" presStyleCnt="2" custLinFactNeighborY="-28665"/>
      <dgm:spPr/>
    </dgm:pt>
    <dgm:pt modelId="{F8AA413A-5158-4089-B204-AC92F81E69BC}" type="pres">
      <dgm:prSet presAssocID="{8121C318-F3CA-4489-8F73-AD3DE04CDA7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C2980A09-109C-4399-9121-2DFEA3ADCAA8}" type="presOf" srcId="{8121C318-F3CA-4489-8F73-AD3DE04CDA7C}" destId="{CB17B0F6-E487-4844-9A08-3DD3360EAE3A}" srcOrd="0" destOrd="0" presId="urn:microsoft.com/office/officeart/2005/8/layout/venn1"/>
    <dgm:cxn modelId="{13585662-CA19-4E58-9E49-74F4963F66D1}" type="presOf" srcId="{8121C318-F3CA-4489-8F73-AD3DE04CDA7C}" destId="{F8AA413A-5158-4089-B204-AC92F81E69BC}" srcOrd="1" destOrd="0" presId="urn:microsoft.com/office/officeart/2005/8/layout/venn1"/>
    <dgm:cxn modelId="{09C579B7-2035-4D61-A63B-2790382AC4F7}" srcId="{B63B5D21-F1FD-4167-815E-F0FB96FAFF67}" destId="{38DB845E-CDF5-40E8-B929-7BE852761FF7}" srcOrd="0" destOrd="0" parTransId="{6A5A649F-8958-4B61-8C76-25A3882E3007}" sibTransId="{7095828B-E7C7-44F6-909E-60679986F240}"/>
    <dgm:cxn modelId="{7E4520C8-AC60-4AA4-8C5A-A27FF4636DF8}" srcId="{B63B5D21-F1FD-4167-815E-F0FB96FAFF67}" destId="{8121C318-F3CA-4489-8F73-AD3DE04CDA7C}" srcOrd="1" destOrd="0" parTransId="{74D19D72-E9BB-42EB-9D05-C7350C08A827}" sibTransId="{25F140EC-3395-4399-A0A2-4ECC01BE2517}"/>
    <dgm:cxn modelId="{1EFCD3D8-0CC8-47C4-9090-AC8D42988552}" type="presOf" srcId="{B63B5D21-F1FD-4167-815E-F0FB96FAFF67}" destId="{340426CB-D6E9-477F-8561-9C69D270C0DE}" srcOrd="0" destOrd="0" presId="urn:microsoft.com/office/officeart/2005/8/layout/venn1"/>
    <dgm:cxn modelId="{3D0741F2-16D1-45CD-B1C0-311720F53FA2}" type="presOf" srcId="{38DB845E-CDF5-40E8-B929-7BE852761FF7}" destId="{7C4979F7-01BB-4B37-A784-C2B9072FCBE7}" srcOrd="0" destOrd="0" presId="urn:microsoft.com/office/officeart/2005/8/layout/venn1"/>
    <dgm:cxn modelId="{D71653F8-8F28-4097-B328-A22EC79952F6}" type="presOf" srcId="{38DB845E-CDF5-40E8-B929-7BE852761FF7}" destId="{F1866104-7965-47BA-979D-FF3AB8154153}" srcOrd="1" destOrd="0" presId="urn:microsoft.com/office/officeart/2005/8/layout/venn1"/>
    <dgm:cxn modelId="{ECCAA0A5-F5C6-47BE-9030-60926B11EC49}" type="presParOf" srcId="{340426CB-D6E9-477F-8561-9C69D270C0DE}" destId="{7C4979F7-01BB-4B37-A784-C2B9072FCBE7}" srcOrd="0" destOrd="0" presId="urn:microsoft.com/office/officeart/2005/8/layout/venn1"/>
    <dgm:cxn modelId="{515363FD-8B6E-4042-B8F7-30533DEA3F68}" type="presParOf" srcId="{340426CB-D6E9-477F-8561-9C69D270C0DE}" destId="{F1866104-7965-47BA-979D-FF3AB8154153}" srcOrd="1" destOrd="0" presId="urn:microsoft.com/office/officeart/2005/8/layout/venn1"/>
    <dgm:cxn modelId="{5B6A509B-67E1-4364-8167-6DB85CBD9C84}" type="presParOf" srcId="{340426CB-D6E9-477F-8561-9C69D270C0DE}" destId="{CB17B0F6-E487-4844-9A08-3DD3360EAE3A}" srcOrd="2" destOrd="0" presId="urn:microsoft.com/office/officeart/2005/8/layout/venn1"/>
    <dgm:cxn modelId="{139D1665-9C10-4D02-8A8C-9949A2FE4A3F}" type="presParOf" srcId="{340426CB-D6E9-477F-8561-9C69D270C0DE}" destId="{F8AA413A-5158-4089-B204-AC92F81E69BC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C1BC22-C570-416C-890A-BFB12039B749}">
      <dsp:nvSpPr>
        <dsp:cNvPr id="0" name=""/>
        <dsp:cNvSpPr/>
      </dsp:nvSpPr>
      <dsp:spPr>
        <a:xfrm>
          <a:off x="0" y="686344"/>
          <a:ext cx="2167057" cy="13002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700" kern="1200" dirty="0">
              <a:solidFill>
                <a:schemeClr val="tx2"/>
              </a:solidFill>
            </a:rPr>
            <a:t>Fase I. Reelaboració de dades i elaboració </a:t>
          </a:r>
          <a:r>
            <a:rPr lang="ca-ES" sz="1700" kern="1200" dirty="0" err="1">
              <a:solidFill>
                <a:schemeClr val="tx2"/>
              </a:solidFill>
            </a:rPr>
            <a:t>oadaptació</a:t>
          </a:r>
          <a:r>
            <a:rPr lang="ca-ES" sz="1700" kern="1200" dirty="0">
              <a:solidFill>
                <a:schemeClr val="tx2"/>
              </a:solidFill>
            </a:rPr>
            <a:t> de les  tècniques de recollida d’informació</a:t>
          </a:r>
          <a:endParaRPr lang="es-ES" sz="1700" kern="1200" dirty="0">
            <a:solidFill>
              <a:schemeClr val="tx2"/>
            </a:solidFill>
          </a:endParaRPr>
        </a:p>
      </dsp:txBody>
      <dsp:txXfrm>
        <a:off x="0" y="686344"/>
        <a:ext cx="2167057" cy="1300234"/>
      </dsp:txXfrm>
    </dsp:sp>
    <dsp:sp modelId="{EC523B3C-2E57-4DBA-88A2-584717EF7EB8}">
      <dsp:nvSpPr>
        <dsp:cNvPr id="0" name=""/>
        <dsp:cNvSpPr/>
      </dsp:nvSpPr>
      <dsp:spPr>
        <a:xfrm>
          <a:off x="2383763" y="686344"/>
          <a:ext cx="2167057" cy="13002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>
              <a:solidFill>
                <a:schemeClr val="tx2"/>
              </a:solidFill>
            </a:rPr>
            <a:t>Fase II. </a:t>
          </a:r>
          <a:r>
            <a:rPr lang="ca-ES" sz="1700" kern="1200" dirty="0">
              <a:solidFill>
                <a:schemeClr val="tx2"/>
              </a:solidFill>
            </a:rPr>
            <a:t>Aplicació i anàlisi de les primeres tècniques de recollida d’informació </a:t>
          </a:r>
          <a:endParaRPr lang="es-ES" sz="1700" kern="1200" dirty="0">
            <a:solidFill>
              <a:schemeClr val="tx2"/>
            </a:solidFill>
          </a:endParaRPr>
        </a:p>
      </dsp:txBody>
      <dsp:txXfrm>
        <a:off x="2383763" y="686344"/>
        <a:ext cx="2167057" cy="1300234"/>
      </dsp:txXfrm>
    </dsp:sp>
    <dsp:sp modelId="{E9A06204-0C7C-4801-AC05-90D0FE10DB5B}">
      <dsp:nvSpPr>
        <dsp:cNvPr id="0" name=""/>
        <dsp:cNvSpPr/>
      </dsp:nvSpPr>
      <dsp:spPr>
        <a:xfrm>
          <a:off x="4767526" y="686344"/>
          <a:ext cx="2167057" cy="13002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>
              <a:solidFill>
                <a:schemeClr val="tx2"/>
              </a:solidFill>
            </a:rPr>
            <a:t>Fase </a:t>
          </a:r>
          <a:r>
            <a:rPr lang="ca-ES" sz="1700" kern="1200" dirty="0">
              <a:solidFill>
                <a:schemeClr val="tx2"/>
              </a:solidFill>
            </a:rPr>
            <a:t>III.  Aplicació i anàlisi de les segones tècniques de recollida d’informació</a:t>
          </a:r>
          <a:endParaRPr lang="es-ES" sz="1700" kern="1200" dirty="0">
            <a:solidFill>
              <a:schemeClr val="tx2"/>
            </a:solidFill>
          </a:endParaRPr>
        </a:p>
      </dsp:txBody>
      <dsp:txXfrm>
        <a:off x="4767526" y="686344"/>
        <a:ext cx="2167057" cy="1300234"/>
      </dsp:txXfrm>
    </dsp:sp>
    <dsp:sp modelId="{6BAECDF3-BFC2-4978-86FE-4664EF76493A}">
      <dsp:nvSpPr>
        <dsp:cNvPr id="0" name=""/>
        <dsp:cNvSpPr/>
      </dsp:nvSpPr>
      <dsp:spPr>
        <a:xfrm>
          <a:off x="738760" y="2203284"/>
          <a:ext cx="5457062" cy="13002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>
              <a:solidFill>
                <a:schemeClr val="tx2"/>
              </a:solidFill>
            </a:rPr>
            <a:t>Fase IV. </a:t>
          </a:r>
          <a:r>
            <a:rPr lang="es-ES" sz="1700" kern="1200" dirty="0" err="1">
              <a:solidFill>
                <a:schemeClr val="tx2"/>
              </a:solidFill>
            </a:rPr>
            <a:t>Elaboració</a:t>
          </a:r>
          <a:r>
            <a:rPr lang="es-ES" sz="1700" kern="1200" dirty="0">
              <a:solidFill>
                <a:schemeClr val="tx2"/>
              </a:solidFill>
            </a:rPr>
            <a:t> de </a:t>
          </a:r>
          <a:r>
            <a:rPr lang="es-ES" sz="1700" kern="1200" dirty="0" err="1">
              <a:solidFill>
                <a:schemeClr val="tx2"/>
              </a:solidFill>
            </a:rPr>
            <a:t>propostes</a:t>
          </a:r>
          <a:r>
            <a:rPr lang="es-ES" sz="1700" kern="1200" dirty="0">
              <a:solidFill>
                <a:schemeClr val="tx2"/>
              </a:solidFill>
            </a:rPr>
            <a:t> de </a:t>
          </a:r>
          <a:r>
            <a:rPr lang="es-ES" sz="1700" kern="1200" dirty="0" err="1">
              <a:solidFill>
                <a:schemeClr val="tx2"/>
              </a:solidFill>
            </a:rPr>
            <a:t>millora</a:t>
          </a:r>
          <a:r>
            <a:rPr lang="es-ES" sz="1700" kern="1200" dirty="0">
              <a:solidFill>
                <a:schemeClr val="tx2"/>
              </a:solidFill>
            </a:rPr>
            <a:t> i </a:t>
          </a:r>
          <a:r>
            <a:rPr lang="es-ES" sz="1700" kern="1200" dirty="0" err="1">
              <a:solidFill>
                <a:schemeClr val="tx2"/>
              </a:solidFill>
            </a:rPr>
            <a:t>orientacions</a:t>
          </a:r>
          <a:r>
            <a:rPr lang="es-ES" sz="1700" kern="1200" dirty="0">
              <a:solidFill>
                <a:schemeClr val="tx2"/>
              </a:solidFill>
            </a:rPr>
            <a:t> </a:t>
          </a:r>
          <a:r>
            <a:rPr lang="es-ES" sz="1700" kern="1200" dirty="0" err="1">
              <a:solidFill>
                <a:schemeClr val="tx2"/>
              </a:solidFill>
            </a:rPr>
            <a:t>generals</a:t>
          </a:r>
          <a:r>
            <a:rPr lang="es-ES" sz="1700" kern="1200" dirty="0">
              <a:solidFill>
                <a:schemeClr val="tx2"/>
              </a:solidFill>
            </a:rPr>
            <a:t> sobre </a:t>
          </a:r>
          <a:r>
            <a:rPr lang="es-ES" sz="1700" kern="1200" dirty="0" err="1">
              <a:solidFill>
                <a:schemeClr val="tx2"/>
              </a:solidFill>
            </a:rPr>
            <a:t>els</a:t>
          </a:r>
          <a:r>
            <a:rPr lang="es-ES" sz="1700" kern="1200" dirty="0">
              <a:solidFill>
                <a:schemeClr val="tx2"/>
              </a:solidFill>
            </a:rPr>
            <a:t> </a:t>
          </a:r>
          <a:r>
            <a:rPr lang="es-ES" sz="1700" kern="1200" dirty="0" err="1">
              <a:solidFill>
                <a:schemeClr val="tx2"/>
              </a:solidFill>
            </a:rPr>
            <a:t>Consells</a:t>
          </a:r>
          <a:endParaRPr lang="es-ES" sz="1700" kern="1200" dirty="0">
            <a:solidFill>
              <a:schemeClr val="tx2"/>
            </a:solidFill>
          </a:endParaRPr>
        </a:p>
      </dsp:txBody>
      <dsp:txXfrm>
        <a:off x="738760" y="2203284"/>
        <a:ext cx="5457062" cy="13002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4979F7-01BB-4B37-A784-C2B9072FCBE7}">
      <dsp:nvSpPr>
        <dsp:cNvPr id="0" name=""/>
        <dsp:cNvSpPr/>
      </dsp:nvSpPr>
      <dsp:spPr>
        <a:xfrm>
          <a:off x="105861" y="41862"/>
          <a:ext cx="2611239" cy="26112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2700" kern="1200" dirty="0"/>
            <a:t>Consell Primària</a:t>
          </a:r>
        </a:p>
      </dsp:txBody>
      <dsp:txXfrm>
        <a:off x="470493" y="349784"/>
        <a:ext cx="1505579" cy="1995396"/>
      </dsp:txXfrm>
    </dsp:sp>
    <dsp:sp modelId="{CB17B0F6-E487-4844-9A08-3DD3360EAE3A}">
      <dsp:nvSpPr>
        <dsp:cNvPr id="0" name=""/>
        <dsp:cNvSpPr/>
      </dsp:nvSpPr>
      <dsp:spPr>
        <a:xfrm>
          <a:off x="1987835" y="41862"/>
          <a:ext cx="2611239" cy="26112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2700" kern="1200" dirty="0"/>
            <a:t>Consell Secundària</a:t>
          </a:r>
        </a:p>
      </dsp:txBody>
      <dsp:txXfrm>
        <a:off x="2728862" y="349784"/>
        <a:ext cx="1505579" cy="1995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7E4C7-99FA-4639-83A2-5E58AB88EE01}" type="datetimeFigureOut">
              <a:rPr lang="es-ES" smtClean="0"/>
              <a:pPr/>
              <a:t>22/03/2023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7DBEF-2A2F-407F-99A5-6C70805E19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2985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tdx.cat/handle/10803/277542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institucional.us.es/laboraforo/jorgedemocraciaparticipativa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a-ES" dirty="0"/>
              <a:t>Participació d’infants i adolescents</a:t>
            </a:r>
            <a:br>
              <a:rPr lang="es-ES" dirty="0"/>
            </a:b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a-ES" dirty="0"/>
              <a:t>Un estudi de cas al  Consell de Nois i Noies de  la ciutat de L’Hospitalet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3261815" y="6482687"/>
            <a:ext cx="89301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rgbClr val="FFC000"/>
                </a:solidFill>
              </a:rPr>
              <a:t>Pilar </a:t>
            </a:r>
            <a:r>
              <a:rPr lang="es-ES" sz="1200" dirty="0" err="1">
                <a:solidFill>
                  <a:srgbClr val="FFC000"/>
                </a:solidFill>
              </a:rPr>
              <a:t>Folgueiras</a:t>
            </a:r>
            <a:r>
              <a:rPr lang="es-ES" sz="1200" dirty="0">
                <a:solidFill>
                  <a:srgbClr val="FFC000"/>
                </a:solidFill>
              </a:rPr>
              <a:t> (coord.),  </a:t>
            </a:r>
            <a:r>
              <a:rPr lang="es-ES" sz="1200" dirty="0" err="1">
                <a:solidFill>
                  <a:srgbClr val="FFC000"/>
                </a:solidFill>
              </a:rPr>
              <a:t>Assumpta</a:t>
            </a:r>
            <a:r>
              <a:rPr lang="es-ES" sz="1200" dirty="0">
                <a:solidFill>
                  <a:srgbClr val="FFC000"/>
                </a:solidFill>
              </a:rPr>
              <a:t> Aneas,  Ana Cano, </a:t>
            </a:r>
            <a:r>
              <a:rPr lang="es-ES" sz="1200" dirty="0" err="1">
                <a:solidFill>
                  <a:srgbClr val="FFC000"/>
                </a:solidFill>
              </a:rPr>
              <a:t>Ferran</a:t>
            </a:r>
            <a:r>
              <a:rPr lang="es-ES" sz="1200" dirty="0">
                <a:solidFill>
                  <a:srgbClr val="FFC000"/>
                </a:solidFill>
              </a:rPr>
              <a:t> </a:t>
            </a:r>
            <a:r>
              <a:rPr lang="es-ES" sz="1200" dirty="0" err="1">
                <a:solidFill>
                  <a:srgbClr val="FFC000"/>
                </a:solidFill>
              </a:rPr>
              <a:t>Cortès</a:t>
            </a:r>
            <a:r>
              <a:rPr lang="es-ES" sz="1200" dirty="0">
                <a:solidFill>
                  <a:srgbClr val="FFC000"/>
                </a:solidFill>
              </a:rPr>
              <a:t>, </a:t>
            </a:r>
            <a:r>
              <a:rPr lang="es-ES" sz="1200" dirty="0" err="1">
                <a:solidFill>
                  <a:srgbClr val="FFC000"/>
                </a:solidFill>
              </a:rPr>
              <a:t>Victor</a:t>
            </a:r>
            <a:r>
              <a:rPr lang="es-ES" sz="1200" dirty="0">
                <a:solidFill>
                  <a:srgbClr val="FFC000"/>
                </a:solidFill>
              </a:rPr>
              <a:t> Gómez,  Berta </a:t>
            </a:r>
            <a:r>
              <a:rPr lang="es-ES" sz="1200" dirty="0" err="1">
                <a:solidFill>
                  <a:srgbClr val="FFC000"/>
                </a:solidFill>
              </a:rPr>
              <a:t>Palou</a:t>
            </a:r>
            <a:r>
              <a:rPr lang="es-ES" sz="1200" dirty="0">
                <a:solidFill>
                  <a:srgbClr val="FFC000"/>
                </a:solidFill>
              </a:rPr>
              <a:t>, M. Pau </a:t>
            </a:r>
            <a:r>
              <a:rPr lang="es-ES" sz="1200" dirty="0" err="1">
                <a:solidFill>
                  <a:srgbClr val="FFC000"/>
                </a:solidFill>
              </a:rPr>
              <a:t>Sandín</a:t>
            </a:r>
            <a:r>
              <a:rPr lang="es-ES" sz="1200" dirty="0">
                <a:solidFill>
                  <a:srgbClr val="FFC000"/>
                </a:solidFill>
              </a:rPr>
              <a:t> i Marta Venceslao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75478" y="255385"/>
            <a:ext cx="10178322" cy="1492132"/>
          </a:xfrm>
        </p:spPr>
        <p:txBody>
          <a:bodyPr/>
          <a:lstStyle/>
          <a:p>
            <a:r>
              <a:rPr lang="es-ES" dirty="0" err="1"/>
              <a:t>Bibliografia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62778" y="1195457"/>
            <a:ext cx="10178322" cy="359359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a-ES" sz="1300" dirty="0" err="1"/>
              <a:t>Agud</a:t>
            </a:r>
            <a:r>
              <a:rPr lang="ca-ES" sz="1300" dirty="0"/>
              <a:t>, I. (2014). Participació infantil i educació. Escola, Lleure i Consells d’Infants = </a:t>
            </a:r>
            <a:r>
              <a:rPr lang="ca-ES" sz="1300" dirty="0" err="1"/>
              <a:t>Children’s</a:t>
            </a:r>
            <a:r>
              <a:rPr lang="ca-ES" sz="1300" dirty="0"/>
              <a:t> </a:t>
            </a:r>
            <a:r>
              <a:rPr lang="ca-ES" sz="1300" dirty="0" err="1"/>
              <a:t>Participation</a:t>
            </a:r>
            <a:r>
              <a:rPr lang="ca-ES" sz="1300" dirty="0"/>
              <a:t> and </a:t>
            </a:r>
            <a:r>
              <a:rPr lang="ca-ES" sz="1300" dirty="0" err="1"/>
              <a:t>Education</a:t>
            </a:r>
            <a:r>
              <a:rPr lang="ca-ES" sz="1300" dirty="0"/>
              <a:t>. </a:t>
            </a:r>
            <a:r>
              <a:rPr lang="ca-ES" sz="1300" dirty="0" err="1"/>
              <a:t>School</a:t>
            </a:r>
            <a:r>
              <a:rPr lang="ca-ES" sz="1300" dirty="0"/>
              <a:t>, </a:t>
            </a:r>
            <a:r>
              <a:rPr lang="ca-ES" sz="1300" dirty="0" err="1"/>
              <a:t>Leisure</a:t>
            </a:r>
            <a:r>
              <a:rPr lang="ca-ES" sz="1300" dirty="0"/>
              <a:t> and </a:t>
            </a:r>
            <a:r>
              <a:rPr lang="ca-ES" sz="1300" dirty="0" err="1"/>
              <a:t>Child’s</a:t>
            </a:r>
            <a:r>
              <a:rPr lang="ca-ES" sz="1300" dirty="0"/>
              <a:t> </a:t>
            </a:r>
            <a:r>
              <a:rPr lang="ca-ES" sz="1300" dirty="0" err="1"/>
              <a:t>Councils</a:t>
            </a:r>
            <a:r>
              <a:rPr lang="ca-ES" sz="1300" dirty="0"/>
              <a:t>. Universitat de Barcelona. Disponible a: </a:t>
            </a:r>
            <a:r>
              <a:rPr lang="ca-ES" sz="1300" u="sng" dirty="0">
                <a:hlinkClick r:id="rId2"/>
              </a:rPr>
              <a:t>http://tdx.cat/handle/10803/277542</a:t>
            </a:r>
            <a:endParaRPr lang="es-ES" sz="13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a-ES" sz="1300" dirty="0" err="1"/>
              <a:t>Alguacil</a:t>
            </a:r>
            <a:r>
              <a:rPr lang="ca-ES" sz="1300" dirty="0"/>
              <a:t>, J.(2006), Los </a:t>
            </a:r>
            <a:r>
              <a:rPr lang="ca-ES" sz="1300" dirty="0" err="1"/>
              <a:t>desafíos</a:t>
            </a:r>
            <a:r>
              <a:rPr lang="ca-ES" sz="1300" dirty="0"/>
              <a:t> del </a:t>
            </a:r>
            <a:r>
              <a:rPr lang="ca-ES" sz="1300" dirty="0" err="1"/>
              <a:t>nuevo</a:t>
            </a:r>
            <a:r>
              <a:rPr lang="ca-ES" sz="1300" dirty="0"/>
              <a:t> poder local:¿ </a:t>
            </a:r>
            <a:r>
              <a:rPr lang="ca-ES" sz="1300" dirty="0" err="1"/>
              <a:t>hacia</a:t>
            </a:r>
            <a:r>
              <a:rPr lang="ca-ES" sz="1300" dirty="0"/>
              <a:t> una </a:t>
            </a:r>
            <a:r>
              <a:rPr lang="ca-ES" sz="1300" dirty="0" err="1"/>
              <a:t>estrategia</a:t>
            </a:r>
            <a:r>
              <a:rPr lang="ca-ES" sz="1300" dirty="0"/>
              <a:t> relacional y participativa en el </a:t>
            </a:r>
            <a:r>
              <a:rPr lang="ca-ES" sz="1300" dirty="0" err="1"/>
              <a:t>gobierno</a:t>
            </a:r>
            <a:r>
              <a:rPr lang="ca-ES" sz="1300" dirty="0"/>
              <a:t> de la </a:t>
            </a:r>
            <a:r>
              <a:rPr lang="ca-ES" sz="1300" dirty="0" err="1"/>
              <a:t>ciudad</a:t>
            </a:r>
            <a:r>
              <a:rPr lang="ca-ES" sz="1300" dirty="0"/>
              <a:t>?."</a:t>
            </a:r>
            <a:r>
              <a:rPr lang="ca-ES" sz="1300" i="1" dirty="0"/>
              <a:t>Poder Local y </a:t>
            </a:r>
            <a:r>
              <a:rPr lang="ca-ES" sz="1300" i="1" dirty="0" err="1"/>
              <a:t>Participación</a:t>
            </a:r>
            <a:r>
              <a:rPr lang="ca-ES" sz="1300" i="1" dirty="0"/>
              <a:t> </a:t>
            </a:r>
            <a:r>
              <a:rPr lang="ca-ES" sz="1300" i="1" dirty="0" err="1"/>
              <a:t>Democrática</a:t>
            </a:r>
            <a:r>
              <a:rPr lang="ca-ES" sz="1300" i="1" dirty="0"/>
              <a:t>, </a:t>
            </a:r>
            <a:r>
              <a:rPr lang="ca-ES" sz="1300" dirty="0"/>
              <a:t>Madrid: El </a:t>
            </a:r>
            <a:r>
              <a:rPr lang="ca-ES" sz="1300" dirty="0" err="1"/>
              <a:t>Viejo</a:t>
            </a:r>
            <a:r>
              <a:rPr lang="ca-ES" sz="1300" dirty="0"/>
              <a:t> Topo.</a:t>
            </a:r>
            <a:endParaRPr lang="es-ES" sz="13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a-ES" sz="1300" dirty="0" err="1"/>
              <a:t>Aneas</a:t>
            </a:r>
            <a:r>
              <a:rPr lang="ca-ES" sz="1300" dirty="0"/>
              <a:t>, A. </a:t>
            </a:r>
            <a:r>
              <a:rPr lang="ca-ES" sz="1300" dirty="0" err="1"/>
              <a:t>Competencia</a:t>
            </a:r>
            <a:r>
              <a:rPr lang="ca-ES" sz="1300" dirty="0"/>
              <a:t> </a:t>
            </a:r>
            <a:r>
              <a:rPr lang="ca-ES" sz="1300" dirty="0" err="1"/>
              <a:t>intercultural</a:t>
            </a:r>
            <a:r>
              <a:rPr lang="ca-ES" sz="1300" dirty="0"/>
              <a:t>: </a:t>
            </a:r>
            <a:r>
              <a:rPr lang="ca-ES" sz="1300" dirty="0" err="1"/>
              <a:t>efectos</a:t>
            </a:r>
            <a:r>
              <a:rPr lang="ca-ES" sz="1300" dirty="0"/>
              <a:t> e </a:t>
            </a:r>
            <a:r>
              <a:rPr lang="ca-ES" sz="1300" dirty="0" err="1"/>
              <a:t>implicaciones</a:t>
            </a:r>
            <a:r>
              <a:rPr lang="ca-ES" sz="1300" dirty="0"/>
              <a:t> para la </a:t>
            </a:r>
            <a:r>
              <a:rPr lang="ca-ES" sz="1300" dirty="0" err="1"/>
              <a:t>ciudadanía</a:t>
            </a:r>
            <a:r>
              <a:rPr lang="ca-ES" sz="1300" dirty="0"/>
              <a:t>. (2005) </a:t>
            </a:r>
            <a:r>
              <a:rPr lang="ca-ES" sz="1300" i="1" dirty="0"/>
              <a:t>Revista Iberoamericana de </a:t>
            </a:r>
            <a:r>
              <a:rPr lang="ca-ES" sz="1300" i="1" dirty="0" err="1"/>
              <a:t>Educación</a:t>
            </a:r>
            <a:r>
              <a:rPr lang="ca-ES" sz="1300" dirty="0"/>
              <a:t>. Electrònica 25, (35).</a:t>
            </a:r>
            <a:endParaRPr lang="es-ES" sz="13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a-ES" sz="1300" dirty="0"/>
              <a:t>Bonet, J. </a:t>
            </a:r>
            <a:r>
              <a:rPr lang="ca-ES" sz="1300" dirty="0" err="1"/>
              <a:t>Folgueiras</a:t>
            </a:r>
            <a:r>
              <a:rPr lang="ca-ES" sz="1300" dirty="0"/>
              <a:t>, P. y </a:t>
            </a:r>
            <a:r>
              <a:rPr lang="ca-ES" sz="1300" dirty="0" err="1"/>
              <a:t>Ingrassia</a:t>
            </a:r>
            <a:r>
              <a:rPr lang="ca-ES" sz="1300" dirty="0"/>
              <a:t>, F. (2005). La investigació acció enfront de l'esfera pública no estatal: més enllà de la democràcia participativa. Barcelona: </a:t>
            </a:r>
            <a:r>
              <a:rPr lang="ca-ES" sz="1300" i="1" dirty="0"/>
              <a:t>El </a:t>
            </a:r>
            <a:r>
              <a:rPr lang="ca-ES" sz="1300" i="1" dirty="0" err="1"/>
              <a:t>Viejo</a:t>
            </a:r>
            <a:r>
              <a:rPr lang="ca-ES" sz="1300" i="1" dirty="0"/>
              <a:t> Topo</a:t>
            </a:r>
            <a:r>
              <a:rPr lang="ca-ES" sz="1300" dirty="0"/>
              <a:t>. 73-82.</a:t>
            </a:r>
            <a:endParaRPr lang="es-ES" sz="13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a-ES" sz="1300" dirty="0"/>
              <a:t>Cano, A.B. (En premsa). </a:t>
            </a:r>
            <a:r>
              <a:rPr lang="ca-ES" sz="1300" dirty="0" err="1"/>
              <a:t>Youth</a:t>
            </a:r>
            <a:r>
              <a:rPr lang="ca-ES" sz="1300" dirty="0"/>
              <a:t> and </a:t>
            </a:r>
            <a:r>
              <a:rPr lang="ca-ES" sz="1300" dirty="0" err="1"/>
              <a:t>neighborhood</a:t>
            </a:r>
            <a:r>
              <a:rPr lang="ca-ES" sz="1300" dirty="0"/>
              <a:t> </a:t>
            </a:r>
            <a:r>
              <a:rPr lang="ca-ES" sz="1300" dirty="0" err="1"/>
              <a:t>effect</a:t>
            </a:r>
            <a:r>
              <a:rPr lang="ca-ES" sz="1300" dirty="0"/>
              <a:t> in Southern </a:t>
            </a:r>
            <a:r>
              <a:rPr lang="ca-ES" sz="1300" dirty="0" err="1"/>
              <a:t>European</a:t>
            </a:r>
            <a:r>
              <a:rPr lang="ca-ES" sz="1300" dirty="0"/>
              <a:t> </a:t>
            </a:r>
            <a:r>
              <a:rPr lang="ca-ES" sz="1300" dirty="0" err="1"/>
              <a:t>cities</a:t>
            </a:r>
            <a:r>
              <a:rPr lang="ca-ES" sz="1300" dirty="0"/>
              <a:t>: </a:t>
            </a:r>
            <a:r>
              <a:rPr lang="ca-ES" sz="1300" dirty="0" err="1"/>
              <a:t>some</a:t>
            </a:r>
            <a:r>
              <a:rPr lang="ca-ES" sz="1300" dirty="0"/>
              <a:t> </a:t>
            </a:r>
            <a:r>
              <a:rPr lang="ca-ES" sz="1300" dirty="0" err="1"/>
              <a:t>pending</a:t>
            </a:r>
            <a:r>
              <a:rPr lang="ca-ES" sz="1300" dirty="0"/>
              <a:t> </a:t>
            </a:r>
            <a:r>
              <a:rPr lang="ca-ES" sz="1300" dirty="0" err="1"/>
              <a:t>issues</a:t>
            </a:r>
            <a:r>
              <a:rPr lang="ca-ES" sz="1300" dirty="0"/>
              <a:t> to </a:t>
            </a:r>
            <a:r>
              <a:rPr lang="ca-ES" sz="1300" dirty="0" err="1"/>
              <a:t>analyze</a:t>
            </a:r>
            <a:r>
              <a:rPr lang="ca-ES" sz="1300" dirty="0"/>
              <a:t>. </a:t>
            </a:r>
            <a:r>
              <a:rPr lang="ca-ES" sz="1300" i="1" dirty="0"/>
              <a:t>Revista </a:t>
            </a:r>
            <a:r>
              <a:rPr lang="ca-ES" sz="1300" i="1" dirty="0" err="1"/>
              <a:t>Latinoamericana</a:t>
            </a:r>
            <a:r>
              <a:rPr lang="ca-ES" sz="1300" i="1" dirty="0"/>
              <a:t> de </a:t>
            </a:r>
            <a:r>
              <a:rPr lang="ca-ES" sz="1300" i="1" dirty="0" err="1"/>
              <a:t>Ciencias</a:t>
            </a:r>
            <a:r>
              <a:rPr lang="ca-ES" sz="1300" i="1" dirty="0"/>
              <a:t> </a:t>
            </a:r>
            <a:r>
              <a:rPr lang="ca-ES" sz="1300" i="1" dirty="0" err="1"/>
              <a:t>Sociales</a:t>
            </a:r>
            <a:r>
              <a:rPr lang="ca-ES" sz="1300" i="1" dirty="0"/>
              <a:t>, </a:t>
            </a:r>
            <a:r>
              <a:rPr lang="ca-ES" sz="1300" i="1" dirty="0" err="1"/>
              <a:t>Niñez</a:t>
            </a:r>
            <a:r>
              <a:rPr lang="ca-ES" sz="1300" i="1" dirty="0"/>
              <a:t> y </a:t>
            </a:r>
            <a:r>
              <a:rPr lang="ca-ES" sz="1300" i="1" dirty="0" err="1"/>
              <a:t>Juventud</a:t>
            </a:r>
            <a:r>
              <a:rPr lang="ca-ES" sz="1300" dirty="0"/>
              <a:t>, 15(1).</a:t>
            </a:r>
            <a:endParaRPr lang="es-ES" sz="13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a-ES" sz="1300" dirty="0"/>
              <a:t>Cano, A.B.; </a:t>
            </a:r>
            <a:r>
              <a:rPr lang="ca-ES" sz="1300" dirty="0" err="1"/>
              <a:t>Pradel</a:t>
            </a:r>
            <a:r>
              <a:rPr lang="ca-ES" sz="1300" dirty="0"/>
              <a:t>, M. García, M. (2016). Barcelona: Policies for Social </a:t>
            </a:r>
            <a:r>
              <a:rPr lang="ca-ES" sz="1300" dirty="0" err="1"/>
              <a:t>Integration</a:t>
            </a:r>
            <a:r>
              <a:rPr lang="ca-ES" sz="1300" dirty="0"/>
              <a:t> and </a:t>
            </a:r>
            <a:r>
              <a:rPr lang="ca-ES" sz="1300" dirty="0" err="1"/>
              <a:t>Competitiveness</a:t>
            </a:r>
            <a:r>
              <a:rPr lang="ca-ES" sz="1300" dirty="0"/>
              <a:t> in </a:t>
            </a:r>
            <a:r>
              <a:rPr lang="ca-ES" sz="1300" dirty="0" err="1"/>
              <a:t>Times</a:t>
            </a:r>
            <a:r>
              <a:rPr lang="ca-ES" sz="1300" dirty="0"/>
              <a:t> of Crisis. Dins, </a:t>
            </a:r>
            <a:r>
              <a:rPr lang="ca-ES" sz="1300" dirty="0" err="1"/>
              <a:t>Cucca</a:t>
            </a:r>
            <a:r>
              <a:rPr lang="ca-ES" sz="1300" dirty="0"/>
              <a:t>, R.; Ranci, C.(</a:t>
            </a:r>
            <a:r>
              <a:rPr lang="ca-ES" sz="1300" dirty="0" err="1"/>
              <a:t>eds</a:t>
            </a:r>
            <a:r>
              <a:rPr lang="ca-ES" sz="1300" dirty="0"/>
              <a:t>.). </a:t>
            </a:r>
            <a:r>
              <a:rPr lang="ca-ES" sz="1300" dirty="0" err="1"/>
              <a:t>Unequal</a:t>
            </a:r>
            <a:r>
              <a:rPr lang="ca-ES" sz="1300" dirty="0"/>
              <a:t> </a:t>
            </a:r>
            <a:r>
              <a:rPr lang="ca-ES" sz="1300" dirty="0" err="1"/>
              <a:t>cities</a:t>
            </a:r>
            <a:r>
              <a:rPr lang="ca-ES" sz="1300" dirty="0"/>
              <a:t> in Europe: </a:t>
            </a:r>
            <a:r>
              <a:rPr lang="ca-ES" sz="1300" dirty="0" err="1"/>
              <a:t>the</a:t>
            </a:r>
            <a:r>
              <a:rPr lang="ca-ES" sz="1300" dirty="0"/>
              <a:t> challenge of </a:t>
            </a:r>
            <a:r>
              <a:rPr lang="ca-ES" sz="1300" dirty="0" err="1"/>
              <a:t>post-industrial</a:t>
            </a:r>
            <a:r>
              <a:rPr lang="ca-ES" sz="1300" dirty="0"/>
              <a:t> </a:t>
            </a:r>
            <a:r>
              <a:rPr lang="ca-ES" sz="1300" dirty="0" err="1"/>
              <a:t>transition</a:t>
            </a:r>
            <a:r>
              <a:rPr lang="ca-ES" sz="1300" dirty="0"/>
              <a:t> in </a:t>
            </a:r>
            <a:r>
              <a:rPr lang="ca-ES" sz="1300" dirty="0" err="1"/>
              <a:t>times</a:t>
            </a:r>
            <a:r>
              <a:rPr lang="ca-ES" sz="1300" dirty="0"/>
              <a:t> of </a:t>
            </a:r>
            <a:r>
              <a:rPr lang="ca-ES" sz="1300" dirty="0" err="1"/>
              <a:t>austerity</a:t>
            </a:r>
            <a:r>
              <a:rPr lang="ca-ES" sz="1300" dirty="0"/>
              <a:t>. </a:t>
            </a:r>
            <a:r>
              <a:rPr lang="ca-ES" sz="1300" dirty="0" err="1"/>
              <a:t>Routledge</a:t>
            </a:r>
            <a:r>
              <a:rPr lang="ca-ES" sz="1300" dirty="0"/>
              <a:t> - </a:t>
            </a:r>
            <a:r>
              <a:rPr lang="ca-ES" sz="1300" dirty="0" err="1"/>
              <a:t>Taylor</a:t>
            </a:r>
            <a:r>
              <a:rPr lang="ca-ES" sz="1300" dirty="0"/>
              <a:t> &amp; Francis Group.</a:t>
            </a:r>
            <a:endParaRPr lang="es-ES" sz="13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a-ES" sz="1300" dirty="0"/>
              <a:t>Cortès, F. (2015). La potenciació del treball comunitari com estratègia per a reafirmar el compromís social del Treball Social. </a:t>
            </a:r>
            <a:r>
              <a:rPr lang="ca-ES" sz="1300" i="1" dirty="0"/>
              <a:t>Revista de Treball Social (RTS)</a:t>
            </a:r>
            <a:r>
              <a:rPr lang="ca-ES" sz="1300" dirty="0"/>
              <a:t>, 202 </a:t>
            </a:r>
            <a:endParaRPr lang="es-ES" sz="13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a-ES" sz="1300" dirty="0"/>
              <a:t>Cortés, F., </a:t>
            </a:r>
            <a:r>
              <a:rPr lang="ca-ES" sz="1300" dirty="0" err="1"/>
              <a:t>Folgueiras</a:t>
            </a:r>
            <a:r>
              <a:rPr lang="ca-ES" sz="1300" dirty="0"/>
              <a:t>, P. y </a:t>
            </a:r>
            <a:r>
              <a:rPr lang="ca-ES" sz="1300" dirty="0" err="1"/>
              <a:t>Sabariego</a:t>
            </a:r>
            <a:r>
              <a:rPr lang="ca-ES" sz="1300" dirty="0"/>
              <a:t>, M. (en </a:t>
            </a:r>
            <a:r>
              <a:rPr lang="ca-ES" sz="1300" dirty="0" err="1"/>
              <a:t>prensa</a:t>
            </a:r>
            <a:r>
              <a:rPr lang="ca-ES" sz="1300" dirty="0"/>
              <a:t>). </a:t>
            </a:r>
            <a:r>
              <a:rPr lang="ca-ES" sz="1300" dirty="0" err="1"/>
              <a:t>Investigación-acción</a:t>
            </a:r>
            <a:r>
              <a:rPr lang="ca-ES" sz="1300" dirty="0"/>
              <a:t> para </a:t>
            </a:r>
            <a:r>
              <a:rPr lang="ca-ES" sz="1300" dirty="0" err="1"/>
              <a:t>favorecer</a:t>
            </a:r>
            <a:r>
              <a:rPr lang="ca-ES" sz="1300" dirty="0"/>
              <a:t> la </a:t>
            </a:r>
            <a:r>
              <a:rPr lang="ca-ES" sz="1300" dirty="0" err="1"/>
              <a:t>participación</a:t>
            </a:r>
            <a:r>
              <a:rPr lang="ca-ES" sz="1300" dirty="0"/>
              <a:t> de </a:t>
            </a:r>
            <a:r>
              <a:rPr lang="ca-ES" sz="1300" dirty="0" err="1"/>
              <a:t>jóvenes</a:t>
            </a:r>
            <a:r>
              <a:rPr lang="ca-ES" sz="1300" dirty="0"/>
              <a:t>. La </a:t>
            </a:r>
            <a:r>
              <a:rPr lang="ca-ES" sz="1300" dirty="0" err="1"/>
              <a:t>construcción</a:t>
            </a:r>
            <a:r>
              <a:rPr lang="ca-ES" sz="1300" dirty="0"/>
              <a:t> de un equipo </a:t>
            </a:r>
            <a:r>
              <a:rPr lang="ca-ES" sz="1300" dirty="0" err="1"/>
              <a:t>colaborativo</a:t>
            </a:r>
            <a:r>
              <a:rPr lang="ca-ES" sz="1300" dirty="0"/>
              <a:t>. </a:t>
            </a:r>
            <a:r>
              <a:rPr lang="ca-ES" sz="1300" i="1" dirty="0"/>
              <a:t>Revista de </a:t>
            </a:r>
            <a:r>
              <a:rPr lang="ca-ES" sz="1300" i="1" dirty="0" err="1"/>
              <a:t>educación</a:t>
            </a:r>
            <a:r>
              <a:rPr lang="ca-ES" sz="1300" i="1" dirty="0"/>
              <a:t> y </a:t>
            </a:r>
            <a:r>
              <a:rPr lang="ca-ES" sz="1300" i="1" dirty="0" err="1"/>
              <a:t>pedagogía</a:t>
            </a:r>
            <a:r>
              <a:rPr lang="ca-ES" sz="1300" i="1" dirty="0"/>
              <a:t>, 63.</a:t>
            </a:r>
            <a:endParaRPr lang="es-ES" sz="13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a-ES" sz="1300" dirty="0"/>
              <a:t>Cortés, F. Y </a:t>
            </a:r>
            <a:r>
              <a:rPr lang="ca-ES" sz="1300" dirty="0" err="1"/>
              <a:t>Barbero</a:t>
            </a:r>
            <a:r>
              <a:rPr lang="ca-ES" sz="1300" dirty="0"/>
              <a:t>, M. (2014). </a:t>
            </a:r>
            <a:r>
              <a:rPr lang="ca-ES" sz="1300" i="1" dirty="0"/>
              <a:t>Trabajo </a:t>
            </a:r>
            <a:r>
              <a:rPr lang="ca-ES" sz="1300" i="1" dirty="0" err="1"/>
              <a:t>comunitario</a:t>
            </a:r>
            <a:r>
              <a:rPr lang="ca-ES" sz="1300" i="1" dirty="0"/>
              <a:t>, </a:t>
            </a:r>
            <a:r>
              <a:rPr lang="ca-ES" sz="1300" i="1" dirty="0" err="1"/>
              <a:t>organización</a:t>
            </a:r>
            <a:r>
              <a:rPr lang="ca-ES" sz="1300" i="1" dirty="0"/>
              <a:t> y </a:t>
            </a:r>
            <a:r>
              <a:rPr lang="ca-ES" sz="1300" i="1" dirty="0" err="1"/>
              <a:t>desarrollo</a:t>
            </a:r>
            <a:r>
              <a:rPr lang="ca-ES" sz="1300" i="1" dirty="0"/>
              <a:t> social</a:t>
            </a:r>
            <a:r>
              <a:rPr lang="ca-ES" sz="1300" dirty="0"/>
              <a:t>. Madrid: Alianza Editorial.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a-ES" sz="1400" dirty="0" err="1"/>
              <a:t>Coyne</a:t>
            </a:r>
            <a:r>
              <a:rPr lang="ca-ES" sz="1400" dirty="0"/>
              <a:t>, I. et al. (2014). </a:t>
            </a:r>
            <a:r>
              <a:rPr lang="ca-ES" sz="1400" dirty="0" err="1"/>
              <a:t>Children's</a:t>
            </a:r>
            <a:r>
              <a:rPr lang="ca-ES" sz="1400" dirty="0"/>
              <a:t> </a:t>
            </a:r>
            <a:r>
              <a:rPr lang="ca-ES" sz="1400" dirty="0" err="1"/>
              <a:t>participation</a:t>
            </a:r>
            <a:r>
              <a:rPr lang="ca-ES" sz="1400" dirty="0"/>
              <a:t> in </a:t>
            </a:r>
            <a:r>
              <a:rPr lang="ca-ES" sz="1400" dirty="0" err="1"/>
              <a:t>shared</a:t>
            </a:r>
            <a:r>
              <a:rPr lang="ca-ES" sz="1400" dirty="0"/>
              <a:t> </a:t>
            </a:r>
            <a:r>
              <a:rPr lang="ca-ES" sz="1400" dirty="0" err="1"/>
              <a:t>decision-making</a:t>
            </a:r>
            <a:r>
              <a:rPr lang="ca-ES" sz="1400" dirty="0"/>
              <a:t>: </a:t>
            </a:r>
            <a:r>
              <a:rPr lang="ca-ES" sz="1400" dirty="0" err="1"/>
              <a:t>Children</a:t>
            </a:r>
            <a:r>
              <a:rPr lang="ca-ES" sz="1400" dirty="0"/>
              <a:t>, adolescents, parents and </a:t>
            </a:r>
            <a:r>
              <a:rPr lang="ca-ES" sz="1400" dirty="0" err="1"/>
              <a:t>healthcare</a:t>
            </a:r>
            <a:r>
              <a:rPr lang="ca-ES" sz="1400" dirty="0"/>
              <a:t> professionals' perspectives and </a:t>
            </a:r>
            <a:r>
              <a:rPr lang="ca-ES" sz="1400" dirty="0" err="1"/>
              <a:t>experiences</a:t>
            </a:r>
            <a:r>
              <a:rPr lang="ca-ES" sz="1400" dirty="0"/>
              <a:t>. </a:t>
            </a:r>
            <a:r>
              <a:rPr lang="ca-ES" sz="1400" i="1" dirty="0" err="1"/>
              <a:t>European</a:t>
            </a:r>
            <a:r>
              <a:rPr lang="ca-ES" sz="1400" i="1" dirty="0"/>
              <a:t> Journal of </a:t>
            </a:r>
            <a:r>
              <a:rPr lang="ca-ES" sz="1400" i="1" dirty="0" err="1"/>
              <a:t>Oncology</a:t>
            </a:r>
            <a:r>
              <a:rPr lang="ca-ES" sz="1400" i="1" dirty="0"/>
              <a:t> </a:t>
            </a:r>
            <a:r>
              <a:rPr lang="ca-ES" sz="1400" i="1" dirty="0" err="1"/>
              <a:t>Nursing</a:t>
            </a:r>
            <a:r>
              <a:rPr lang="ca-ES" sz="1400" dirty="0"/>
              <a:t> 18, 3; 273-280.</a:t>
            </a:r>
            <a:endParaRPr lang="es-ES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a-ES" sz="1400" dirty="0" err="1"/>
              <a:t>Dang</a:t>
            </a:r>
            <a:r>
              <a:rPr lang="ca-ES" sz="1400" dirty="0"/>
              <a:t>, VM. et al. (2015). </a:t>
            </a:r>
            <a:r>
              <a:rPr lang="ca-ES" sz="1400" dirty="0" err="1"/>
              <a:t>Predictors</a:t>
            </a:r>
            <a:r>
              <a:rPr lang="ca-ES" sz="1400" dirty="0"/>
              <a:t> of </a:t>
            </a:r>
            <a:r>
              <a:rPr lang="ca-ES" sz="1400" dirty="0" err="1"/>
              <a:t>participation</a:t>
            </a:r>
            <a:r>
              <a:rPr lang="ca-ES" sz="1400" dirty="0"/>
              <a:t> of adolescents </a:t>
            </a:r>
            <a:r>
              <a:rPr lang="ca-ES" sz="1400" dirty="0" err="1"/>
              <a:t>with</a:t>
            </a:r>
            <a:r>
              <a:rPr lang="ca-ES" sz="1400" dirty="0"/>
              <a:t> cerebral </a:t>
            </a:r>
            <a:r>
              <a:rPr lang="ca-ES" sz="1400" dirty="0" err="1"/>
              <a:t>palsy</a:t>
            </a:r>
            <a:r>
              <a:rPr lang="ca-ES" sz="1400" dirty="0"/>
              <a:t>: A </a:t>
            </a:r>
            <a:r>
              <a:rPr lang="ca-ES" sz="1400" dirty="0" err="1"/>
              <a:t>European</a:t>
            </a:r>
            <a:r>
              <a:rPr lang="ca-ES" sz="1400" dirty="0"/>
              <a:t> </a:t>
            </a:r>
            <a:r>
              <a:rPr lang="ca-ES" sz="1400" dirty="0" err="1"/>
              <a:t>multi-centre</a:t>
            </a:r>
            <a:r>
              <a:rPr lang="ca-ES" sz="1400" dirty="0"/>
              <a:t> longitudinal </a:t>
            </a:r>
            <a:r>
              <a:rPr lang="ca-ES" sz="1400" dirty="0" err="1"/>
              <a:t>study</a:t>
            </a:r>
            <a:r>
              <a:rPr lang="ca-ES" sz="1400" dirty="0"/>
              <a:t>. </a:t>
            </a:r>
            <a:r>
              <a:rPr lang="ca-ES" sz="1400" i="1" dirty="0" err="1"/>
              <a:t>Research</a:t>
            </a:r>
            <a:r>
              <a:rPr lang="ca-ES" sz="1400" i="1" dirty="0"/>
              <a:t> in </a:t>
            </a:r>
            <a:r>
              <a:rPr lang="ca-ES" sz="1400" i="1" dirty="0" err="1"/>
              <a:t>developmental</a:t>
            </a:r>
            <a:r>
              <a:rPr lang="ca-ES" sz="1400" i="1" dirty="0"/>
              <a:t> </a:t>
            </a:r>
            <a:r>
              <a:rPr lang="ca-ES" sz="1400" i="1" dirty="0" err="1"/>
              <a:t>disabilities</a:t>
            </a:r>
            <a:r>
              <a:rPr lang="ca-ES" sz="1400" dirty="0"/>
              <a:t> 36; 551-564.</a:t>
            </a:r>
            <a:endParaRPr lang="es-ES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a-ES" sz="1400" dirty="0"/>
              <a:t>De </a:t>
            </a:r>
            <a:r>
              <a:rPr lang="ca-ES" sz="1400" dirty="0" err="1"/>
              <a:t>Groot</a:t>
            </a:r>
            <a:r>
              <a:rPr lang="ca-ES" sz="1400" dirty="0"/>
              <a:t>, I., </a:t>
            </a:r>
            <a:r>
              <a:rPr lang="ca-ES" sz="1400" dirty="0" err="1"/>
              <a:t>Goodson</a:t>
            </a:r>
            <a:r>
              <a:rPr lang="ca-ES" sz="1400" dirty="0"/>
              <a:t>, F. and </a:t>
            </a:r>
            <a:r>
              <a:rPr lang="ca-ES" sz="1400" dirty="0" err="1"/>
              <a:t>Veugelers</a:t>
            </a:r>
            <a:r>
              <a:rPr lang="ca-ES" sz="1400" dirty="0"/>
              <a:t>, W. (2014). Dutch adolescents’ narratives </a:t>
            </a:r>
            <a:r>
              <a:rPr lang="ca-ES" sz="1400" dirty="0" err="1"/>
              <a:t>about</a:t>
            </a:r>
            <a:r>
              <a:rPr lang="ca-ES" sz="1400" dirty="0"/>
              <a:t> </a:t>
            </a:r>
            <a:r>
              <a:rPr lang="ca-ES" sz="1400" dirty="0" err="1"/>
              <a:t>democracy</a:t>
            </a:r>
            <a:r>
              <a:rPr lang="ca-ES" sz="1400" dirty="0"/>
              <a:t>:‘I know </a:t>
            </a:r>
            <a:r>
              <a:rPr lang="ca-ES" sz="1400" dirty="0" err="1"/>
              <a:t>what</a:t>
            </a:r>
            <a:r>
              <a:rPr lang="ca-ES" sz="1400" dirty="0"/>
              <a:t> </a:t>
            </a:r>
            <a:r>
              <a:rPr lang="ca-ES" sz="1400" dirty="0" err="1"/>
              <a:t>democracy</a:t>
            </a:r>
            <a:r>
              <a:rPr lang="ca-ES" sz="1400" dirty="0"/>
              <a:t> </a:t>
            </a:r>
            <a:r>
              <a:rPr lang="ca-ES" sz="1400" dirty="0" err="1"/>
              <a:t>means</a:t>
            </a:r>
            <a:r>
              <a:rPr lang="ca-ES" sz="1400" dirty="0"/>
              <a:t>, </a:t>
            </a:r>
            <a:r>
              <a:rPr lang="ca-ES" sz="1400" dirty="0" err="1"/>
              <a:t>but</a:t>
            </a:r>
            <a:r>
              <a:rPr lang="ca-ES" sz="1400" dirty="0"/>
              <a:t> </a:t>
            </a:r>
            <a:r>
              <a:rPr lang="ca-ES" sz="1400" dirty="0" err="1"/>
              <a:t>not</a:t>
            </a:r>
            <a:r>
              <a:rPr lang="ca-ES" sz="1400" dirty="0"/>
              <a:t> </a:t>
            </a:r>
            <a:r>
              <a:rPr lang="ca-ES" sz="1400" dirty="0" err="1"/>
              <a:t>what</a:t>
            </a:r>
            <a:r>
              <a:rPr lang="ca-ES" sz="1400" dirty="0"/>
              <a:t> </a:t>
            </a:r>
            <a:r>
              <a:rPr lang="ca-ES" sz="1400" dirty="0" err="1"/>
              <a:t>it</a:t>
            </a:r>
            <a:r>
              <a:rPr lang="ca-ES" sz="1400" dirty="0"/>
              <a:t> </a:t>
            </a:r>
            <a:r>
              <a:rPr lang="ca-ES" sz="1400" dirty="0" err="1"/>
              <a:t>means</a:t>
            </a:r>
            <a:r>
              <a:rPr lang="ca-ES" sz="1400" dirty="0"/>
              <a:t> to me’.</a:t>
            </a:r>
            <a:r>
              <a:rPr lang="ca-ES" sz="1400" i="1" dirty="0"/>
              <a:t>Cambridge Journal of </a:t>
            </a:r>
            <a:r>
              <a:rPr lang="ca-ES" sz="1400" i="1" dirty="0" err="1"/>
              <a:t>Education</a:t>
            </a:r>
            <a:r>
              <a:rPr lang="ca-ES" sz="1400" dirty="0"/>
              <a:t> 44, 2; 271-292.</a:t>
            </a:r>
            <a:endParaRPr lang="es-ES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a-ES" sz="1400" dirty="0"/>
              <a:t>Del Pino, E., y C. Colina. Las </a:t>
            </a:r>
            <a:r>
              <a:rPr lang="ca-ES" sz="1400" dirty="0" err="1"/>
              <a:t>nuevas</a:t>
            </a:r>
            <a:r>
              <a:rPr lang="ca-ES" sz="1400" dirty="0"/>
              <a:t> </a:t>
            </a:r>
            <a:r>
              <a:rPr lang="ca-ES" sz="1400" dirty="0" err="1"/>
              <a:t>formas</a:t>
            </a:r>
            <a:r>
              <a:rPr lang="ca-ES" sz="1400" dirty="0"/>
              <a:t> de </a:t>
            </a:r>
            <a:r>
              <a:rPr lang="ca-ES" sz="1400" dirty="0" err="1"/>
              <a:t>participación</a:t>
            </a:r>
            <a:r>
              <a:rPr lang="ca-ES" sz="1400" dirty="0"/>
              <a:t> en los </a:t>
            </a:r>
            <a:r>
              <a:rPr lang="ca-ES" sz="1400" dirty="0" err="1"/>
              <a:t>gobiernos</a:t>
            </a:r>
            <a:r>
              <a:rPr lang="ca-ES" sz="1400" dirty="0"/>
              <a:t> </a:t>
            </a:r>
            <a:r>
              <a:rPr lang="ca-ES" sz="1400" dirty="0" err="1"/>
              <a:t>locales</a:t>
            </a:r>
            <a:r>
              <a:rPr lang="ca-ES" sz="1400" dirty="0"/>
              <a:t>.</a:t>
            </a:r>
            <a:endParaRPr lang="es-ES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a-ES" sz="1400" dirty="0"/>
              <a:t>Escofet, A., </a:t>
            </a:r>
            <a:r>
              <a:rPr lang="ca-ES" sz="1400" dirty="0" err="1"/>
              <a:t>Folgueiras</a:t>
            </a:r>
            <a:r>
              <a:rPr lang="ca-ES" sz="1400" dirty="0"/>
              <a:t>, P., Luna, E. y Palou, B. (2016). </a:t>
            </a:r>
            <a:r>
              <a:rPr lang="ca-ES" sz="1400" dirty="0" err="1"/>
              <a:t>Elaboración</a:t>
            </a:r>
            <a:r>
              <a:rPr lang="ca-ES" sz="1400" dirty="0"/>
              <a:t> y </a:t>
            </a:r>
            <a:r>
              <a:rPr lang="ca-ES" sz="1400" dirty="0" err="1"/>
              <a:t>validación</a:t>
            </a:r>
            <a:r>
              <a:rPr lang="ca-ES" sz="1400" dirty="0"/>
              <a:t> de un </a:t>
            </a:r>
            <a:r>
              <a:rPr lang="ca-ES" sz="1400" dirty="0" err="1"/>
              <a:t>cuestionario</a:t>
            </a:r>
            <a:r>
              <a:rPr lang="ca-ES" sz="1400" dirty="0"/>
              <a:t> para la </a:t>
            </a:r>
            <a:r>
              <a:rPr lang="ca-ES" sz="1400" dirty="0" err="1"/>
              <a:t>valoración</a:t>
            </a:r>
            <a:r>
              <a:rPr lang="ca-ES" sz="1400" dirty="0"/>
              <a:t> de </a:t>
            </a:r>
            <a:r>
              <a:rPr lang="ca-ES" sz="1400" dirty="0" err="1"/>
              <a:t>proyectos</a:t>
            </a:r>
            <a:r>
              <a:rPr lang="ca-ES" sz="1400" dirty="0"/>
              <a:t> de </a:t>
            </a:r>
            <a:r>
              <a:rPr lang="ca-ES" sz="1400" dirty="0" err="1"/>
              <a:t>Aprendizaje-Servicio</a:t>
            </a:r>
            <a:r>
              <a:rPr lang="ca-ES" sz="1400" dirty="0"/>
              <a:t>. </a:t>
            </a:r>
            <a:r>
              <a:rPr lang="ca-ES" sz="1400" i="1" dirty="0"/>
              <a:t>Revista Mexicana, 70 </a:t>
            </a:r>
            <a:r>
              <a:rPr lang="ca-ES" sz="1400" dirty="0"/>
              <a:t>(21).</a:t>
            </a:r>
            <a:endParaRPr lang="es-ES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s-ES" sz="1300" dirty="0"/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br>
              <a:rPr lang="ca-ES" sz="1200" dirty="0"/>
            </a:br>
            <a:endParaRPr lang="es-E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50078" y="850901"/>
            <a:ext cx="10864122" cy="3594099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a-ES" sz="5200" dirty="0" err="1"/>
              <a:t>Folgueiras</a:t>
            </a:r>
            <a:r>
              <a:rPr lang="ca-ES" sz="5200" dirty="0"/>
              <a:t> P. (2009). </a:t>
            </a:r>
            <a:r>
              <a:rPr lang="ca-ES" sz="5200" i="1" dirty="0" err="1"/>
              <a:t>Ciudadanas</a:t>
            </a:r>
            <a:r>
              <a:rPr lang="ca-ES" sz="5200" i="1" dirty="0"/>
              <a:t> del mundo. La </a:t>
            </a:r>
            <a:r>
              <a:rPr lang="ca-ES" sz="5200" i="1" dirty="0" err="1"/>
              <a:t>participación</a:t>
            </a:r>
            <a:r>
              <a:rPr lang="ca-ES" sz="5200" i="1" dirty="0"/>
              <a:t> de </a:t>
            </a:r>
            <a:r>
              <a:rPr lang="ca-ES" sz="5200" i="1" dirty="0" err="1"/>
              <a:t>mujeres</a:t>
            </a:r>
            <a:r>
              <a:rPr lang="ca-ES" sz="5200" i="1" dirty="0"/>
              <a:t> en </a:t>
            </a:r>
            <a:r>
              <a:rPr lang="ca-ES" sz="5200" i="1" dirty="0" err="1"/>
              <a:t>sociedades</a:t>
            </a:r>
            <a:r>
              <a:rPr lang="ca-ES" sz="5200" i="1" dirty="0"/>
              <a:t> </a:t>
            </a:r>
            <a:r>
              <a:rPr lang="ca-ES" sz="5200" i="1" dirty="0" err="1"/>
              <a:t>Multiculturales</a:t>
            </a:r>
            <a:r>
              <a:rPr lang="ca-ES" sz="5200" dirty="0"/>
              <a:t>. Madrid: Editorial Síntesis.</a:t>
            </a:r>
            <a:endParaRPr lang="es-ES" sz="5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a-ES" sz="5200" dirty="0" err="1"/>
              <a:t>Folgueiras</a:t>
            </a:r>
            <a:r>
              <a:rPr lang="ca-ES" sz="5200" dirty="0"/>
              <a:t>, P. (2008). La </a:t>
            </a:r>
            <a:r>
              <a:rPr lang="ca-ES" sz="5200" dirty="0" err="1"/>
              <a:t>participación</a:t>
            </a:r>
            <a:r>
              <a:rPr lang="ca-ES" sz="5200" dirty="0"/>
              <a:t> en </a:t>
            </a:r>
            <a:r>
              <a:rPr lang="ca-ES" sz="5200" dirty="0" err="1"/>
              <a:t>sociedades</a:t>
            </a:r>
            <a:r>
              <a:rPr lang="ca-ES" sz="5200" dirty="0"/>
              <a:t> </a:t>
            </a:r>
            <a:r>
              <a:rPr lang="ca-ES" sz="5200" dirty="0" err="1"/>
              <a:t>multiculturales</a:t>
            </a:r>
            <a:r>
              <a:rPr lang="ca-ES" sz="5200" dirty="0"/>
              <a:t>. </a:t>
            </a:r>
            <a:r>
              <a:rPr lang="ca-ES" sz="5200" dirty="0" err="1"/>
              <a:t>Elaboración</a:t>
            </a:r>
            <a:r>
              <a:rPr lang="ca-ES" sz="5200" dirty="0"/>
              <a:t> y </a:t>
            </a:r>
            <a:r>
              <a:rPr lang="ca-ES" sz="5200" dirty="0" err="1"/>
              <a:t>evaluación</a:t>
            </a:r>
            <a:r>
              <a:rPr lang="ca-ES" sz="5200" dirty="0"/>
              <a:t> de un programa de </a:t>
            </a:r>
            <a:r>
              <a:rPr lang="ca-ES" sz="5200" dirty="0" err="1"/>
              <a:t>participación</a:t>
            </a:r>
            <a:r>
              <a:rPr lang="ca-ES" sz="5200" dirty="0"/>
              <a:t> activa. </a:t>
            </a:r>
            <a:r>
              <a:rPr lang="ca-ES" sz="5200" i="1" dirty="0" err="1"/>
              <a:t>Relieve</a:t>
            </a:r>
            <a:r>
              <a:rPr lang="ca-ES" sz="5200" i="1" dirty="0"/>
              <a:t> (Revista Electrónica 14 (2)</a:t>
            </a:r>
            <a:r>
              <a:rPr lang="ca-ES" sz="5200" dirty="0"/>
              <a:t>.</a:t>
            </a:r>
            <a:endParaRPr lang="es-ES" sz="5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a-ES" sz="5200" dirty="0" err="1"/>
              <a:t>Folgueiras</a:t>
            </a:r>
            <a:r>
              <a:rPr lang="ca-ES" sz="5200" dirty="0"/>
              <a:t>, P. (2009). Elaboració d'un programa de formació per promoure la participació activa, </a:t>
            </a:r>
            <a:r>
              <a:rPr lang="ca-ES" sz="5200" dirty="0" err="1"/>
              <a:t>intercultural</a:t>
            </a:r>
            <a:r>
              <a:rPr lang="ca-ES" sz="5200" dirty="0"/>
              <a:t> i crítica en societats multiculturals. </a:t>
            </a:r>
            <a:r>
              <a:rPr lang="ca-ES" sz="5200" i="1" dirty="0"/>
              <a:t>Temps d'Educació, 36</a:t>
            </a:r>
            <a:r>
              <a:rPr lang="ca-ES" sz="5200" dirty="0"/>
              <a:t>; 213-230.</a:t>
            </a:r>
            <a:endParaRPr lang="es-ES" sz="5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a-ES" sz="5200" dirty="0" err="1"/>
              <a:t>Folgueiras</a:t>
            </a:r>
            <a:r>
              <a:rPr lang="ca-ES" sz="5200" dirty="0"/>
              <a:t>, P. (2014). </a:t>
            </a:r>
            <a:r>
              <a:rPr lang="ca-ES" sz="5200" dirty="0" err="1"/>
              <a:t>Investigación</a:t>
            </a:r>
            <a:r>
              <a:rPr lang="ca-ES" sz="5200" dirty="0"/>
              <a:t>, </a:t>
            </a:r>
            <a:r>
              <a:rPr lang="ca-ES" sz="5200" dirty="0" err="1"/>
              <a:t>aprendizaje-servicio</a:t>
            </a:r>
            <a:r>
              <a:rPr lang="ca-ES" sz="5200" dirty="0"/>
              <a:t> y </a:t>
            </a:r>
            <a:r>
              <a:rPr lang="ca-ES" sz="5200" dirty="0" err="1"/>
              <a:t>universidad</a:t>
            </a:r>
            <a:r>
              <a:rPr lang="ca-ES" sz="5200" dirty="0"/>
              <a:t>. En: </a:t>
            </a:r>
            <a:r>
              <a:rPr lang="ca-ES" sz="5200" i="1" dirty="0" err="1"/>
              <a:t>Aprendizaje-servicio</a:t>
            </a:r>
            <a:r>
              <a:rPr lang="ca-ES" sz="5200" i="1" dirty="0"/>
              <a:t> en la </a:t>
            </a:r>
            <a:r>
              <a:rPr lang="ca-ES" sz="5200" i="1" dirty="0" err="1"/>
              <a:t>universidad</a:t>
            </a:r>
            <a:r>
              <a:rPr lang="ca-ES" sz="5200" i="1" dirty="0"/>
              <a:t>. </a:t>
            </a:r>
            <a:r>
              <a:rPr lang="ca-ES" sz="5200" dirty="0" err="1"/>
              <a:t>Icaria</a:t>
            </a:r>
            <a:r>
              <a:rPr lang="ca-ES" sz="5200" dirty="0"/>
              <a:t>.</a:t>
            </a:r>
            <a:endParaRPr lang="es-ES" sz="5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a-ES" sz="5200" dirty="0" err="1"/>
              <a:t>Folgueiras</a:t>
            </a:r>
            <a:r>
              <a:rPr lang="ca-ES" sz="5200" dirty="0"/>
              <a:t>, P. y Palou, B. (</a:t>
            </a:r>
            <a:r>
              <a:rPr lang="ca-ES" sz="5200" dirty="0" err="1"/>
              <a:t>Aceptado</a:t>
            </a:r>
            <a:r>
              <a:rPr lang="ca-ES" sz="5200" dirty="0"/>
              <a:t>). </a:t>
            </a:r>
            <a:r>
              <a:rPr lang="ca-ES" sz="5200" i="1" dirty="0" err="1"/>
              <a:t>Participation</a:t>
            </a:r>
            <a:r>
              <a:rPr lang="ca-ES" sz="5200" i="1" dirty="0"/>
              <a:t> and Peace </a:t>
            </a:r>
            <a:r>
              <a:rPr lang="ca-ES" sz="5200" i="1" dirty="0" err="1"/>
              <a:t>Education</a:t>
            </a:r>
            <a:r>
              <a:rPr lang="ca-ES" sz="5200" dirty="0"/>
              <a:t>. </a:t>
            </a:r>
            <a:r>
              <a:rPr lang="ca-ES" sz="5200" dirty="0" err="1"/>
              <a:t>Nonkilling</a:t>
            </a:r>
            <a:r>
              <a:rPr lang="ca-ES" sz="5200" dirty="0"/>
              <a:t> </a:t>
            </a:r>
            <a:r>
              <a:rPr lang="ca-ES" sz="5200" dirty="0" err="1"/>
              <a:t>Education</a:t>
            </a:r>
            <a:r>
              <a:rPr lang="ca-ES" sz="5200" dirty="0"/>
              <a:t>.</a:t>
            </a:r>
            <a:endParaRPr lang="es-ES" sz="5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a-ES" sz="5200" dirty="0" err="1"/>
              <a:t>Folgueiras</a:t>
            </a:r>
            <a:r>
              <a:rPr lang="ca-ES" sz="5200" dirty="0"/>
              <a:t>, P., </a:t>
            </a:r>
            <a:r>
              <a:rPr lang="ca-ES" sz="5200" dirty="0" err="1"/>
              <a:t>Biglia</a:t>
            </a:r>
            <a:r>
              <a:rPr lang="ca-ES" sz="5200" dirty="0"/>
              <a:t>, B. and Palou, B. (</a:t>
            </a:r>
            <a:r>
              <a:rPr lang="ca-ES" sz="5200" dirty="0" err="1"/>
              <a:t>Aceptado</a:t>
            </a:r>
            <a:r>
              <a:rPr lang="ca-ES" sz="5200" dirty="0"/>
              <a:t>). </a:t>
            </a:r>
            <a:r>
              <a:rPr lang="ca-ES" sz="5200" i="1" dirty="0" err="1"/>
              <a:t>Particpative</a:t>
            </a:r>
            <a:r>
              <a:rPr lang="ca-ES" sz="5200" i="1" dirty="0"/>
              <a:t> </a:t>
            </a:r>
            <a:r>
              <a:rPr lang="ca-ES" sz="5200" i="1" dirty="0" err="1"/>
              <a:t>Assessment</a:t>
            </a:r>
            <a:r>
              <a:rPr lang="ca-ES" sz="5200" i="1" dirty="0"/>
              <a:t> as a </a:t>
            </a:r>
            <a:r>
              <a:rPr lang="ca-ES" sz="5200" i="1" dirty="0" err="1"/>
              <a:t>key</a:t>
            </a:r>
            <a:r>
              <a:rPr lang="ca-ES" sz="5200" i="1" dirty="0"/>
              <a:t> element in </a:t>
            </a:r>
            <a:r>
              <a:rPr lang="ca-ES" sz="5200" i="1" dirty="0" err="1"/>
              <a:t>the</a:t>
            </a:r>
            <a:r>
              <a:rPr lang="ca-ES" sz="5200" i="1" dirty="0"/>
              <a:t> </a:t>
            </a:r>
            <a:r>
              <a:rPr lang="ca-ES" sz="5200" i="1" dirty="0" err="1"/>
              <a:t>process</a:t>
            </a:r>
            <a:r>
              <a:rPr lang="ca-ES" sz="5200" i="1" dirty="0"/>
              <a:t> of </a:t>
            </a:r>
            <a:r>
              <a:rPr lang="ca-ES" sz="5200" i="1" dirty="0" err="1"/>
              <a:t>purpose</a:t>
            </a:r>
            <a:r>
              <a:rPr lang="ca-ES" sz="5200" i="1" dirty="0"/>
              <a:t> </a:t>
            </a:r>
            <a:r>
              <a:rPr lang="ca-ES" sz="5200" i="1" dirty="0" err="1"/>
              <a:t>education</a:t>
            </a:r>
            <a:r>
              <a:rPr lang="ca-ES" sz="5200" dirty="0"/>
              <a:t>. </a:t>
            </a:r>
            <a:r>
              <a:rPr lang="ca-ES" sz="5200" dirty="0" err="1"/>
              <a:t>Palgrave</a:t>
            </a:r>
            <a:r>
              <a:rPr lang="ca-ES" sz="5200" dirty="0"/>
              <a:t> </a:t>
            </a:r>
            <a:r>
              <a:rPr lang="ca-ES" sz="5200" dirty="0" err="1"/>
              <a:t>Macmillan</a:t>
            </a:r>
            <a:r>
              <a:rPr lang="ca-ES" sz="5200" dirty="0"/>
              <a:t>.</a:t>
            </a:r>
            <a:endParaRPr lang="es-ES" sz="5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a-ES" sz="5200" dirty="0" err="1"/>
              <a:t>Folgueiras</a:t>
            </a:r>
            <a:r>
              <a:rPr lang="ca-ES" sz="5200" dirty="0"/>
              <a:t>, P., Luna, E. y Puig, G. (2013). </a:t>
            </a:r>
            <a:r>
              <a:rPr lang="ca-ES" sz="5200" dirty="0" err="1"/>
              <a:t>Aprendizaje</a:t>
            </a:r>
            <a:r>
              <a:rPr lang="ca-ES" sz="5200" dirty="0"/>
              <a:t> y Servicio: Estudio del </a:t>
            </a:r>
            <a:r>
              <a:rPr lang="ca-ES" sz="5200" dirty="0" err="1"/>
              <a:t>grado</a:t>
            </a:r>
            <a:r>
              <a:rPr lang="ca-ES" sz="5200" dirty="0"/>
              <a:t> de </a:t>
            </a:r>
            <a:r>
              <a:rPr lang="ca-ES" sz="5200" dirty="0" err="1"/>
              <a:t>satisfacción</a:t>
            </a:r>
            <a:r>
              <a:rPr lang="ca-ES" sz="5200" dirty="0"/>
              <a:t> de estudiantes </a:t>
            </a:r>
            <a:r>
              <a:rPr lang="ca-ES" sz="5200" dirty="0" err="1"/>
              <a:t>universitarios</a:t>
            </a:r>
            <a:r>
              <a:rPr lang="ca-ES" sz="5200" dirty="0"/>
              <a:t>. Revista de </a:t>
            </a:r>
            <a:r>
              <a:rPr lang="ca-ES" sz="5200" dirty="0" err="1"/>
              <a:t>educación</a:t>
            </a:r>
            <a:r>
              <a:rPr lang="ca-ES" sz="5200" dirty="0"/>
              <a:t>, 362.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a-ES" sz="5200" dirty="0"/>
              <a:t>Fox, R. (2013). </a:t>
            </a:r>
            <a:r>
              <a:rPr lang="ca-ES" sz="5200" dirty="0" err="1"/>
              <a:t>Resisting</a:t>
            </a:r>
            <a:r>
              <a:rPr lang="ca-ES" sz="5200" dirty="0"/>
              <a:t> </a:t>
            </a:r>
            <a:r>
              <a:rPr lang="ca-ES" sz="5200" dirty="0" err="1"/>
              <a:t>participation</a:t>
            </a:r>
            <a:r>
              <a:rPr lang="ca-ES" sz="5200" dirty="0"/>
              <a:t>: </a:t>
            </a:r>
            <a:r>
              <a:rPr lang="ca-ES" sz="5200" dirty="0" err="1"/>
              <a:t>Critiquing</a:t>
            </a:r>
            <a:r>
              <a:rPr lang="ca-ES" sz="5200" dirty="0"/>
              <a:t> </a:t>
            </a:r>
            <a:r>
              <a:rPr lang="ca-ES" sz="5200" dirty="0" err="1"/>
              <a:t>participatory</a:t>
            </a:r>
            <a:r>
              <a:rPr lang="ca-ES" sz="5200" dirty="0"/>
              <a:t> </a:t>
            </a:r>
            <a:r>
              <a:rPr lang="ca-ES" sz="5200" dirty="0" err="1"/>
              <a:t>research</a:t>
            </a:r>
            <a:r>
              <a:rPr lang="ca-ES" sz="5200" dirty="0"/>
              <a:t> </a:t>
            </a:r>
            <a:r>
              <a:rPr lang="ca-ES" sz="5200" dirty="0" err="1"/>
              <a:t>methodologies</a:t>
            </a:r>
            <a:r>
              <a:rPr lang="ca-ES" sz="5200" dirty="0"/>
              <a:t> </a:t>
            </a:r>
            <a:r>
              <a:rPr lang="ca-ES" sz="5200" dirty="0" err="1"/>
              <a:t>with</a:t>
            </a:r>
            <a:r>
              <a:rPr lang="ca-ES" sz="5200" dirty="0"/>
              <a:t> </a:t>
            </a:r>
            <a:r>
              <a:rPr lang="ca-ES" sz="5200" dirty="0" err="1"/>
              <a:t>young</a:t>
            </a:r>
            <a:r>
              <a:rPr lang="ca-ES" sz="5200" dirty="0"/>
              <a:t> </a:t>
            </a:r>
            <a:r>
              <a:rPr lang="ca-ES" sz="5200" dirty="0" err="1"/>
              <a:t>people</a:t>
            </a:r>
            <a:r>
              <a:rPr lang="ca-ES" sz="5200" dirty="0"/>
              <a:t>. </a:t>
            </a:r>
            <a:r>
              <a:rPr lang="ca-ES" sz="5200" i="1" dirty="0"/>
              <a:t>Journal of </a:t>
            </a:r>
            <a:r>
              <a:rPr lang="ca-ES" sz="5200" i="1" dirty="0" err="1"/>
              <a:t>Youth</a:t>
            </a:r>
            <a:r>
              <a:rPr lang="ca-ES" sz="5200" i="1" dirty="0"/>
              <a:t> </a:t>
            </a:r>
            <a:r>
              <a:rPr lang="ca-ES" sz="5200" i="1" dirty="0" err="1"/>
              <a:t>Studies</a:t>
            </a:r>
            <a:r>
              <a:rPr lang="ca-ES" sz="5200" dirty="0"/>
              <a:t> 16, 8; 986-999.</a:t>
            </a:r>
            <a:endParaRPr lang="es-ES" sz="5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a-ES" sz="5200" dirty="0" err="1"/>
              <a:t>Hart</a:t>
            </a:r>
            <a:r>
              <a:rPr lang="ca-ES" sz="5200" dirty="0"/>
              <a:t>, D. </a:t>
            </a:r>
            <a:r>
              <a:rPr lang="ca-ES" sz="5200" dirty="0" err="1"/>
              <a:t>Matsuba</a:t>
            </a:r>
            <a:r>
              <a:rPr lang="ca-ES" sz="5200" dirty="0"/>
              <a:t>, K. and </a:t>
            </a:r>
            <a:r>
              <a:rPr lang="ca-ES" sz="5200" dirty="0" err="1"/>
              <a:t>Atkins</a:t>
            </a:r>
            <a:r>
              <a:rPr lang="ca-ES" sz="5200" dirty="0"/>
              <a:t>, R. (2014). </a:t>
            </a:r>
            <a:r>
              <a:rPr lang="ca-ES" sz="5200" i="1" dirty="0" err="1"/>
              <a:t>Civic</a:t>
            </a:r>
            <a:r>
              <a:rPr lang="ca-ES" sz="5200" i="1" dirty="0"/>
              <a:t> </a:t>
            </a:r>
            <a:r>
              <a:rPr lang="ca-ES" sz="5200" i="1" dirty="0" err="1"/>
              <a:t>engagement</a:t>
            </a:r>
            <a:r>
              <a:rPr lang="ca-ES" sz="5200" i="1" dirty="0"/>
              <a:t> and </a:t>
            </a:r>
            <a:r>
              <a:rPr lang="ca-ES" sz="5200" i="1" dirty="0" err="1"/>
              <a:t>child</a:t>
            </a:r>
            <a:r>
              <a:rPr lang="ca-ES" sz="5200" i="1" dirty="0"/>
              <a:t> and adolescent </a:t>
            </a:r>
            <a:r>
              <a:rPr lang="ca-ES" sz="5200" i="1" dirty="0" err="1"/>
              <a:t>well-being</a:t>
            </a:r>
            <a:r>
              <a:rPr lang="ca-ES" sz="5200" i="1" dirty="0"/>
              <a:t>. </a:t>
            </a:r>
            <a:r>
              <a:rPr lang="ca-ES" sz="5200" i="1" dirty="0" err="1"/>
              <a:t>Handbook</a:t>
            </a:r>
            <a:r>
              <a:rPr lang="ca-ES" sz="5200" i="1" dirty="0"/>
              <a:t> of </a:t>
            </a:r>
            <a:r>
              <a:rPr lang="ca-ES" sz="5200" i="1" dirty="0" err="1"/>
              <a:t>child</a:t>
            </a:r>
            <a:r>
              <a:rPr lang="ca-ES" sz="5200" i="1" dirty="0"/>
              <a:t> </a:t>
            </a:r>
            <a:r>
              <a:rPr lang="ca-ES" sz="5200" i="1" dirty="0" err="1"/>
              <a:t>well-being</a:t>
            </a:r>
            <a:r>
              <a:rPr lang="ca-ES" sz="5200" i="1" dirty="0"/>
              <a:t>.</a:t>
            </a:r>
            <a:r>
              <a:rPr lang="ca-ES" sz="5200" dirty="0"/>
              <a:t> </a:t>
            </a:r>
            <a:r>
              <a:rPr lang="ca-ES" sz="5200" dirty="0" err="1"/>
              <a:t>Springer</a:t>
            </a:r>
            <a:r>
              <a:rPr lang="ca-ES" sz="5200" dirty="0"/>
              <a:t> </a:t>
            </a:r>
            <a:r>
              <a:rPr lang="ca-ES" sz="5200" dirty="0" err="1"/>
              <a:t>Netherlands</a:t>
            </a:r>
            <a:r>
              <a:rPr lang="ca-ES" sz="5200" dirty="0"/>
              <a:t>,, 957-975.</a:t>
            </a:r>
            <a:endParaRPr lang="es-ES" sz="5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a-ES" sz="5200" dirty="0" err="1"/>
              <a:t>Hart</a:t>
            </a:r>
            <a:r>
              <a:rPr lang="ca-ES" sz="5200" dirty="0"/>
              <a:t>, R. (1992). </a:t>
            </a:r>
            <a:r>
              <a:rPr lang="ca-ES" sz="5200" i="1" dirty="0" err="1"/>
              <a:t>Children's</a:t>
            </a:r>
            <a:r>
              <a:rPr lang="ca-ES" sz="5200" i="1" dirty="0"/>
              <a:t> </a:t>
            </a:r>
            <a:r>
              <a:rPr lang="ca-ES" sz="5200" i="1" dirty="0" err="1"/>
              <a:t>participation</a:t>
            </a:r>
            <a:r>
              <a:rPr lang="ca-ES" sz="5200" i="1" dirty="0"/>
              <a:t>: </a:t>
            </a:r>
            <a:r>
              <a:rPr lang="ca-ES" sz="5200" i="1" dirty="0" err="1"/>
              <a:t>From</a:t>
            </a:r>
            <a:r>
              <a:rPr lang="ca-ES" sz="5200" i="1" dirty="0"/>
              <a:t> </a:t>
            </a:r>
            <a:r>
              <a:rPr lang="ca-ES" sz="5200" i="1" dirty="0" err="1"/>
              <a:t>Tokenism</a:t>
            </a:r>
            <a:r>
              <a:rPr lang="ca-ES" sz="5200" i="1" dirty="0"/>
              <a:t> to </a:t>
            </a:r>
            <a:r>
              <a:rPr lang="ca-ES" sz="5200" i="1" dirty="0" err="1"/>
              <a:t>citizenship</a:t>
            </a:r>
            <a:r>
              <a:rPr lang="ca-ES" sz="5200" dirty="0"/>
              <a:t>. </a:t>
            </a:r>
            <a:r>
              <a:rPr lang="ca-ES" sz="5200" dirty="0" err="1"/>
              <a:t>Florence</a:t>
            </a:r>
            <a:r>
              <a:rPr lang="ca-ES" sz="5200" dirty="0"/>
              <a:t>: UNICEF: </a:t>
            </a:r>
            <a:r>
              <a:rPr lang="ca-ES" sz="5200" dirty="0" err="1"/>
              <a:t>Innocenti</a:t>
            </a:r>
            <a:r>
              <a:rPr lang="ca-ES" sz="5200" dirty="0"/>
              <a:t> </a:t>
            </a:r>
            <a:r>
              <a:rPr lang="ca-ES" sz="5200" dirty="0" err="1"/>
              <a:t>Essays</a:t>
            </a:r>
            <a:r>
              <a:rPr lang="ca-ES" sz="5200" dirty="0"/>
              <a:t>. </a:t>
            </a:r>
            <a:endParaRPr lang="es-ES" sz="5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a-ES" sz="5200" dirty="0" err="1"/>
              <a:t>Hart</a:t>
            </a:r>
            <a:r>
              <a:rPr lang="ca-ES" sz="5200" dirty="0"/>
              <a:t>, R. (2012). </a:t>
            </a:r>
            <a:r>
              <a:rPr lang="ca-ES" sz="5200" dirty="0" err="1"/>
              <a:t>Governance</a:t>
            </a:r>
            <a:r>
              <a:rPr lang="ca-ES" sz="5200" dirty="0"/>
              <a:t> </a:t>
            </a:r>
            <a:r>
              <a:rPr lang="ca-ES" sz="5200" dirty="0" err="1"/>
              <a:t>with</a:t>
            </a:r>
            <a:r>
              <a:rPr lang="ca-ES" sz="5200" dirty="0"/>
              <a:t> </a:t>
            </a:r>
            <a:r>
              <a:rPr lang="ca-ES" sz="5200" dirty="0" err="1"/>
              <a:t>Children</a:t>
            </a:r>
            <a:r>
              <a:rPr lang="ca-ES" sz="5200" dirty="0"/>
              <a:t>. Jornades Internacionals de Participació Infantil i Construcció de la Ciutadania. Barcelona</a:t>
            </a:r>
          </a:p>
          <a:p>
            <a:pPr marL="0" indent="0">
              <a:buNone/>
            </a:pPr>
            <a:r>
              <a:rPr lang="ca-ES" sz="5200" dirty="0" err="1"/>
              <a:t>Hart</a:t>
            </a:r>
            <a:r>
              <a:rPr lang="ca-ES" sz="5200" dirty="0"/>
              <a:t>, R. (2013). </a:t>
            </a:r>
            <a:r>
              <a:rPr lang="ca-ES" sz="5200" dirty="0" err="1"/>
              <a:t>Children's</a:t>
            </a:r>
            <a:r>
              <a:rPr lang="ca-ES" sz="5200" dirty="0"/>
              <a:t> </a:t>
            </a:r>
            <a:r>
              <a:rPr lang="ca-ES" sz="5200" dirty="0" err="1"/>
              <a:t>participation</a:t>
            </a:r>
            <a:r>
              <a:rPr lang="ca-ES" sz="5200" dirty="0"/>
              <a:t>: The </a:t>
            </a:r>
            <a:r>
              <a:rPr lang="ca-ES" sz="5200" dirty="0" err="1"/>
              <a:t>theory</a:t>
            </a:r>
            <a:r>
              <a:rPr lang="ca-ES" sz="5200" dirty="0"/>
              <a:t> and </a:t>
            </a:r>
            <a:r>
              <a:rPr lang="ca-ES" sz="5200" dirty="0" err="1"/>
              <a:t>practice</a:t>
            </a:r>
            <a:r>
              <a:rPr lang="ca-ES" sz="5200" dirty="0"/>
              <a:t> of </a:t>
            </a:r>
            <a:r>
              <a:rPr lang="ca-ES" sz="5200" dirty="0" err="1"/>
              <a:t>involving</a:t>
            </a:r>
            <a:r>
              <a:rPr lang="ca-ES" sz="5200" dirty="0"/>
              <a:t> </a:t>
            </a:r>
            <a:r>
              <a:rPr lang="ca-ES" sz="5200" dirty="0" err="1"/>
              <a:t>young</a:t>
            </a:r>
            <a:r>
              <a:rPr lang="ca-ES" sz="5200" dirty="0"/>
              <a:t> </a:t>
            </a:r>
            <a:r>
              <a:rPr lang="ca-ES" sz="5200" dirty="0" err="1"/>
              <a:t>citizens</a:t>
            </a:r>
            <a:r>
              <a:rPr lang="ca-ES" sz="5200" dirty="0"/>
              <a:t> in </a:t>
            </a:r>
            <a:r>
              <a:rPr lang="ca-ES" sz="5200" dirty="0" err="1"/>
              <a:t>community</a:t>
            </a:r>
            <a:r>
              <a:rPr lang="ca-ES" sz="5200" dirty="0"/>
              <a:t> </a:t>
            </a:r>
            <a:r>
              <a:rPr lang="ca-ES" sz="5200" dirty="0" err="1"/>
              <a:t>development</a:t>
            </a:r>
            <a:r>
              <a:rPr lang="ca-ES" sz="5200" dirty="0"/>
              <a:t> and </a:t>
            </a:r>
            <a:r>
              <a:rPr lang="ca-ES" sz="5200" dirty="0" err="1"/>
              <a:t>environmental</a:t>
            </a:r>
            <a:r>
              <a:rPr lang="ca-ES" sz="5200" dirty="0"/>
              <a:t> </a:t>
            </a:r>
            <a:r>
              <a:rPr lang="ca-ES" sz="5200" dirty="0" err="1"/>
              <a:t>care</a:t>
            </a:r>
            <a:r>
              <a:rPr lang="ca-ES" sz="5200" dirty="0"/>
              <a:t>.</a:t>
            </a:r>
            <a:endParaRPr lang="es-ES" sz="5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a-ES" sz="5200" dirty="0"/>
              <a:t>Hernández, M. R y </a:t>
            </a:r>
            <a:r>
              <a:rPr lang="ca-ES" sz="5200" dirty="0" err="1"/>
              <a:t>Limón</a:t>
            </a:r>
            <a:r>
              <a:rPr lang="ca-ES" sz="5200" dirty="0"/>
              <a:t> Domínguez, D. (2013). "</a:t>
            </a:r>
            <a:r>
              <a:rPr lang="ca-ES" sz="5200" dirty="0" err="1"/>
              <a:t>Derechos</a:t>
            </a:r>
            <a:r>
              <a:rPr lang="ca-ES" sz="5200" dirty="0"/>
              <a:t> de </a:t>
            </a:r>
            <a:r>
              <a:rPr lang="ca-ES" sz="5200" dirty="0" err="1"/>
              <a:t>ciudadanía</a:t>
            </a:r>
            <a:r>
              <a:rPr lang="ca-ES" sz="5200" dirty="0"/>
              <a:t> de la </a:t>
            </a:r>
            <a:r>
              <a:rPr lang="ca-ES" sz="5200" dirty="0" err="1"/>
              <a:t>infancia</a:t>
            </a:r>
            <a:r>
              <a:rPr lang="ca-ES" sz="5200" dirty="0"/>
              <a:t> y la </a:t>
            </a:r>
            <a:r>
              <a:rPr lang="ca-ES" sz="5200" dirty="0" err="1"/>
              <a:t>juventud</a:t>
            </a:r>
            <a:r>
              <a:rPr lang="ca-ES" sz="5200" dirty="0"/>
              <a:t>. </a:t>
            </a:r>
            <a:r>
              <a:rPr lang="ca-ES" sz="5200" dirty="0" err="1"/>
              <a:t>Plumilla</a:t>
            </a:r>
            <a:r>
              <a:rPr lang="ca-ES" sz="5200" dirty="0"/>
              <a:t> Educativa 12</a:t>
            </a:r>
            <a:endParaRPr lang="es-ES" sz="5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a-ES" sz="5200" dirty="0" err="1"/>
              <a:t>Lister</a:t>
            </a:r>
            <a:r>
              <a:rPr lang="ca-ES" sz="5200" dirty="0"/>
              <a:t>, R. (1998). </a:t>
            </a:r>
            <a:r>
              <a:rPr lang="ca-ES" sz="5200" i="1" dirty="0" err="1"/>
              <a:t>Citizenship</a:t>
            </a:r>
            <a:r>
              <a:rPr lang="ca-ES" sz="5200" i="1" dirty="0"/>
              <a:t>. </a:t>
            </a:r>
            <a:r>
              <a:rPr lang="ca-ES" sz="5200" i="1" dirty="0" err="1"/>
              <a:t>Feminist</a:t>
            </a:r>
            <a:r>
              <a:rPr lang="ca-ES" sz="5200" i="1" dirty="0"/>
              <a:t> Perspectives. </a:t>
            </a:r>
            <a:r>
              <a:rPr lang="ca-ES" sz="5200" dirty="0" err="1"/>
              <a:t>London</a:t>
            </a:r>
            <a:r>
              <a:rPr lang="ca-ES" sz="5200" dirty="0"/>
              <a:t>: </a:t>
            </a:r>
            <a:r>
              <a:rPr lang="ca-ES" sz="5200" dirty="0" err="1"/>
              <a:t>MacMillan</a:t>
            </a:r>
            <a:endParaRPr lang="es-ES" sz="5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a-ES" sz="5200" dirty="0"/>
              <a:t>Luna, E. </a:t>
            </a:r>
            <a:r>
              <a:rPr lang="ca-ES" sz="5200" dirty="0" err="1"/>
              <a:t>Folgueiras</a:t>
            </a:r>
            <a:r>
              <a:rPr lang="ca-ES" sz="5200" dirty="0"/>
              <a:t>, P. (2012). </a:t>
            </a:r>
            <a:r>
              <a:rPr lang="ca-ES" sz="5200" dirty="0" err="1"/>
              <a:t>Juventud</a:t>
            </a:r>
            <a:r>
              <a:rPr lang="ca-ES" sz="5200" dirty="0"/>
              <a:t> y </a:t>
            </a:r>
            <a:r>
              <a:rPr lang="ca-ES" sz="5200" dirty="0" err="1"/>
              <a:t>participación</a:t>
            </a:r>
            <a:r>
              <a:rPr lang="ca-ES" sz="5200" dirty="0"/>
              <a:t> </a:t>
            </a:r>
            <a:r>
              <a:rPr lang="ca-ES" sz="5200" dirty="0" err="1"/>
              <a:t>comunitaria</a:t>
            </a:r>
            <a:r>
              <a:rPr lang="ca-ES" sz="5200" dirty="0"/>
              <a:t>: </a:t>
            </a:r>
            <a:r>
              <a:rPr lang="ca-ES" sz="5200" dirty="0" err="1"/>
              <a:t>su</a:t>
            </a:r>
            <a:r>
              <a:rPr lang="ca-ES" sz="5200" dirty="0"/>
              <a:t> potencial como </a:t>
            </a:r>
            <a:r>
              <a:rPr lang="ca-ES" sz="5200" dirty="0" err="1"/>
              <a:t>herramienta</a:t>
            </a:r>
            <a:r>
              <a:rPr lang="ca-ES" sz="5200" dirty="0"/>
              <a:t> de </a:t>
            </a:r>
            <a:r>
              <a:rPr lang="ca-ES" sz="5200" dirty="0" err="1"/>
              <a:t>participación</a:t>
            </a:r>
            <a:r>
              <a:rPr lang="ca-ES" sz="5200" dirty="0"/>
              <a:t> </a:t>
            </a:r>
            <a:r>
              <a:rPr lang="ca-ES" sz="5200" dirty="0" err="1"/>
              <a:t>ciudadana</a:t>
            </a:r>
            <a:r>
              <a:rPr lang="ca-ES" sz="5200" dirty="0"/>
              <a:t>. </a:t>
            </a:r>
            <a:r>
              <a:rPr lang="ca-ES" sz="5200" i="1" dirty="0"/>
              <a:t>Revista de </a:t>
            </a:r>
            <a:r>
              <a:rPr lang="ca-ES" sz="5200" i="1" dirty="0" err="1"/>
              <a:t>Educaçao</a:t>
            </a:r>
            <a:r>
              <a:rPr lang="ca-ES" sz="5200" i="1" dirty="0"/>
              <a:t>, 17 (2)</a:t>
            </a:r>
            <a:r>
              <a:rPr lang="ca-ES" sz="5200" dirty="0"/>
              <a:t>; 211-226.</a:t>
            </a:r>
            <a:endParaRPr lang="es-ES" sz="5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a-ES" sz="5200" dirty="0" err="1"/>
              <a:t>Manning</a:t>
            </a:r>
            <a:r>
              <a:rPr lang="ca-ES" sz="5200" dirty="0"/>
              <a:t>, N. and </a:t>
            </a:r>
            <a:r>
              <a:rPr lang="ca-ES" sz="5200" dirty="0" err="1"/>
              <a:t>Edwards</a:t>
            </a:r>
            <a:r>
              <a:rPr lang="ca-ES" sz="5200" dirty="0"/>
              <a:t>, K. (2014). </a:t>
            </a:r>
            <a:r>
              <a:rPr lang="ca-ES" sz="5200" dirty="0" err="1"/>
              <a:t>Does</a:t>
            </a:r>
            <a:r>
              <a:rPr lang="ca-ES" sz="5200" dirty="0"/>
              <a:t> </a:t>
            </a:r>
            <a:r>
              <a:rPr lang="ca-ES" sz="5200" dirty="0" err="1"/>
              <a:t>civic</a:t>
            </a:r>
            <a:r>
              <a:rPr lang="ca-ES" sz="5200" dirty="0"/>
              <a:t> </a:t>
            </a:r>
            <a:r>
              <a:rPr lang="ca-ES" sz="5200" dirty="0" err="1"/>
              <a:t>education</a:t>
            </a:r>
            <a:r>
              <a:rPr lang="ca-ES" sz="5200" dirty="0"/>
              <a:t> for </a:t>
            </a:r>
            <a:r>
              <a:rPr lang="ca-ES" sz="5200" dirty="0" err="1"/>
              <a:t>young</a:t>
            </a:r>
            <a:r>
              <a:rPr lang="ca-ES" sz="5200" dirty="0"/>
              <a:t> </a:t>
            </a:r>
            <a:r>
              <a:rPr lang="ca-ES" sz="5200" dirty="0" err="1"/>
              <a:t>people</a:t>
            </a:r>
            <a:r>
              <a:rPr lang="ca-ES" sz="5200" dirty="0"/>
              <a:t> </a:t>
            </a:r>
            <a:r>
              <a:rPr lang="ca-ES" sz="5200" dirty="0" err="1"/>
              <a:t>increase</a:t>
            </a:r>
            <a:r>
              <a:rPr lang="ca-ES" sz="5200" dirty="0"/>
              <a:t> </a:t>
            </a:r>
            <a:r>
              <a:rPr lang="ca-ES" sz="5200" dirty="0" err="1"/>
              <a:t>political</a:t>
            </a:r>
            <a:r>
              <a:rPr lang="ca-ES" sz="5200" dirty="0"/>
              <a:t> </a:t>
            </a:r>
            <a:r>
              <a:rPr lang="ca-ES" sz="5200" dirty="0" err="1"/>
              <a:t>participation</a:t>
            </a:r>
            <a:r>
              <a:rPr lang="ca-ES" sz="5200" dirty="0"/>
              <a:t>? A </a:t>
            </a:r>
            <a:r>
              <a:rPr lang="ca-ES" sz="5200" dirty="0" err="1"/>
              <a:t>systematic</a:t>
            </a:r>
            <a:r>
              <a:rPr lang="ca-ES" sz="5200" dirty="0"/>
              <a:t> </a:t>
            </a:r>
            <a:r>
              <a:rPr lang="ca-ES" sz="5200" dirty="0" err="1"/>
              <a:t>review</a:t>
            </a:r>
            <a:r>
              <a:rPr lang="ca-ES" sz="5200" dirty="0"/>
              <a:t>. </a:t>
            </a:r>
            <a:r>
              <a:rPr lang="ca-ES" sz="5200" i="1" dirty="0" err="1"/>
              <a:t>Educational</a:t>
            </a:r>
            <a:r>
              <a:rPr lang="ca-ES" sz="5200" i="1" dirty="0"/>
              <a:t> </a:t>
            </a:r>
            <a:r>
              <a:rPr lang="ca-ES" sz="5200" i="1" dirty="0" err="1"/>
              <a:t>Review</a:t>
            </a:r>
            <a:r>
              <a:rPr lang="ca-ES" sz="5200" dirty="0"/>
              <a:t> 66, 1; 22-45.</a:t>
            </a:r>
            <a:endParaRPr lang="es-ES" sz="5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a-ES" sz="5200" dirty="0"/>
              <a:t>Martínez Rodríguez, J.B. (2011). </a:t>
            </a:r>
            <a:r>
              <a:rPr lang="ca-ES" sz="5200" dirty="0" err="1"/>
              <a:t>Participación</a:t>
            </a:r>
            <a:r>
              <a:rPr lang="ca-ES" sz="5200" dirty="0"/>
              <a:t> política, </a:t>
            </a:r>
            <a:r>
              <a:rPr lang="ca-ES" sz="5200" dirty="0" err="1"/>
              <a:t>democracia</a:t>
            </a:r>
            <a:r>
              <a:rPr lang="ca-ES" sz="5200" dirty="0"/>
              <a:t> digital y </a:t>
            </a:r>
            <a:r>
              <a:rPr lang="ca-ES" sz="5200" dirty="0" err="1"/>
              <a:t>ciudadanía</a:t>
            </a:r>
            <a:r>
              <a:rPr lang="ca-ES" sz="5200" dirty="0"/>
              <a:t> para el </a:t>
            </a:r>
            <a:r>
              <a:rPr lang="ca-ES" sz="5200" dirty="0" err="1"/>
              <a:t>protagonismo</a:t>
            </a:r>
            <a:r>
              <a:rPr lang="ca-ES" sz="5200" dirty="0"/>
              <a:t> de </a:t>
            </a:r>
            <a:r>
              <a:rPr lang="ca-ES" sz="5200" dirty="0" err="1"/>
              <a:t>adolescentes</a:t>
            </a:r>
            <a:r>
              <a:rPr lang="ca-ES" sz="5200" dirty="0"/>
              <a:t> y </a:t>
            </a:r>
            <a:r>
              <a:rPr lang="ca-ES" sz="5200" dirty="0" err="1"/>
              <a:t>jóvenes</a:t>
            </a:r>
            <a:r>
              <a:rPr lang="ca-ES" sz="5200" dirty="0"/>
              <a:t>. </a:t>
            </a:r>
            <a:r>
              <a:rPr lang="ca-ES" sz="5200" i="1" dirty="0"/>
              <a:t>Revista Electrònica </a:t>
            </a:r>
            <a:r>
              <a:rPr lang="ca-ES" sz="5200" i="1" dirty="0" err="1"/>
              <a:t>interuniversitària</a:t>
            </a:r>
            <a:r>
              <a:rPr lang="ca-ES" sz="5200" i="1" dirty="0"/>
              <a:t> de </a:t>
            </a:r>
            <a:r>
              <a:rPr lang="ca-ES" sz="5200" i="1" dirty="0" err="1"/>
              <a:t>Formación</a:t>
            </a:r>
            <a:r>
              <a:rPr lang="ca-ES" sz="5200" i="1" dirty="0"/>
              <a:t> del Professorat</a:t>
            </a:r>
            <a:r>
              <a:rPr lang="ca-ES" sz="5200" dirty="0"/>
              <a:t>, 14 (2), 19-33 </a:t>
            </a:r>
            <a:endParaRPr lang="es-ES" sz="52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a-ES" sz="5200" dirty="0" err="1"/>
              <a:t>Merrian</a:t>
            </a:r>
            <a:r>
              <a:rPr lang="ca-ES" sz="5200" dirty="0"/>
              <a:t>, S. (1988). </a:t>
            </a:r>
            <a:r>
              <a:rPr lang="ca-ES" sz="5200" i="1" dirty="0" err="1"/>
              <a:t>Case</a:t>
            </a:r>
            <a:r>
              <a:rPr lang="ca-ES" sz="5200" i="1" dirty="0"/>
              <a:t> </a:t>
            </a:r>
            <a:r>
              <a:rPr lang="ca-ES" sz="5200" i="1" dirty="0" err="1"/>
              <a:t>study</a:t>
            </a:r>
            <a:r>
              <a:rPr lang="ca-ES" sz="5200" i="1" dirty="0"/>
              <a:t> </a:t>
            </a:r>
            <a:r>
              <a:rPr lang="ca-ES" sz="5200" i="1" dirty="0" err="1"/>
              <a:t>research</a:t>
            </a:r>
            <a:r>
              <a:rPr lang="ca-ES" sz="5200" i="1" dirty="0"/>
              <a:t> in </a:t>
            </a:r>
            <a:r>
              <a:rPr lang="ca-ES" sz="5200" i="1" dirty="0" err="1"/>
              <a:t>education</a:t>
            </a:r>
            <a:r>
              <a:rPr lang="ca-ES" sz="5200" i="1" dirty="0"/>
              <a:t>.</a:t>
            </a:r>
            <a:r>
              <a:rPr lang="ca-ES" sz="5200" dirty="0"/>
              <a:t> San Francisco: </a:t>
            </a:r>
            <a:r>
              <a:rPr lang="ca-ES" sz="5200" dirty="0" err="1"/>
              <a:t>Josey-Bass</a:t>
            </a:r>
            <a:r>
              <a:rPr lang="ca-ES" sz="5200" dirty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a-ES" sz="5200" dirty="0" err="1"/>
              <a:t>Noreña</a:t>
            </a:r>
            <a:r>
              <a:rPr lang="ca-ES" sz="5200" dirty="0"/>
              <a:t>, A., et al. (2012). </a:t>
            </a:r>
            <a:r>
              <a:rPr lang="ca-ES" sz="5200" dirty="0" err="1"/>
              <a:t>Aplicabilidad</a:t>
            </a:r>
            <a:r>
              <a:rPr lang="ca-ES" sz="5200" dirty="0"/>
              <a:t> de los </a:t>
            </a:r>
            <a:r>
              <a:rPr lang="ca-ES" sz="5200" dirty="0" err="1"/>
              <a:t>criterios</a:t>
            </a:r>
            <a:r>
              <a:rPr lang="ca-ES" sz="5200" dirty="0"/>
              <a:t> de rigor y </a:t>
            </a:r>
            <a:r>
              <a:rPr lang="ca-ES" sz="5200" dirty="0" err="1"/>
              <a:t>éticos</a:t>
            </a:r>
            <a:r>
              <a:rPr lang="ca-ES" sz="5200" dirty="0"/>
              <a:t> en la </a:t>
            </a:r>
            <a:r>
              <a:rPr lang="ca-ES" sz="5200" dirty="0" err="1"/>
              <a:t>investigación</a:t>
            </a:r>
            <a:r>
              <a:rPr lang="ca-ES" sz="5200" dirty="0"/>
              <a:t> </a:t>
            </a:r>
            <a:r>
              <a:rPr lang="ca-ES" sz="5200" dirty="0" err="1"/>
              <a:t>cualitativa</a:t>
            </a:r>
            <a:r>
              <a:rPr lang="ca-ES" sz="5200" dirty="0"/>
              <a:t>. </a:t>
            </a:r>
            <a:r>
              <a:rPr lang="ca-ES" sz="5200" i="1" dirty="0" err="1"/>
              <a:t>Aquichan</a:t>
            </a:r>
            <a:r>
              <a:rPr lang="ca-ES" sz="5200" i="1" dirty="0"/>
              <a:t> 12</a:t>
            </a:r>
            <a:r>
              <a:rPr lang="ca-ES" sz="5200" dirty="0"/>
              <a:t>, 3; 263-274.</a:t>
            </a:r>
            <a:endParaRPr lang="es-ES" sz="52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a-ES" sz="5200" dirty="0"/>
              <a:t>Novella, Anna, et al (2013). "El </a:t>
            </a:r>
            <a:r>
              <a:rPr lang="ca-ES" sz="5200" dirty="0" err="1"/>
              <a:t>concepto</a:t>
            </a:r>
            <a:r>
              <a:rPr lang="ca-ES" sz="5200" dirty="0"/>
              <a:t> de </a:t>
            </a:r>
            <a:r>
              <a:rPr lang="ca-ES" sz="5200" dirty="0" err="1"/>
              <a:t>ciudadanía</a:t>
            </a:r>
            <a:r>
              <a:rPr lang="ca-ES" sz="5200" dirty="0"/>
              <a:t> </a:t>
            </a:r>
            <a:r>
              <a:rPr lang="ca-ES" sz="5200" dirty="0" err="1"/>
              <a:t>construido</a:t>
            </a:r>
            <a:r>
              <a:rPr lang="ca-ES" sz="5200" dirty="0"/>
              <a:t> por </a:t>
            </a:r>
            <a:r>
              <a:rPr lang="ca-ES" sz="5200" dirty="0" err="1"/>
              <a:t>jóvenes</a:t>
            </a:r>
            <a:r>
              <a:rPr lang="ca-ES" sz="5200" dirty="0"/>
              <a:t> que </a:t>
            </a:r>
            <a:r>
              <a:rPr lang="ca-ES" sz="5200" dirty="0" err="1"/>
              <a:t>vivieron</a:t>
            </a:r>
            <a:r>
              <a:rPr lang="ca-ES" sz="5200" dirty="0"/>
              <a:t> </a:t>
            </a:r>
            <a:r>
              <a:rPr lang="ca-ES" sz="5200" dirty="0" err="1"/>
              <a:t>experiencias</a:t>
            </a:r>
            <a:r>
              <a:rPr lang="ca-ES" sz="5200" dirty="0"/>
              <a:t> de </a:t>
            </a:r>
            <a:r>
              <a:rPr lang="ca-ES" sz="5200" dirty="0" err="1"/>
              <a:t>participación</a:t>
            </a:r>
            <a:r>
              <a:rPr lang="ca-ES" sz="5200" dirty="0"/>
              <a:t> ." </a:t>
            </a:r>
            <a:r>
              <a:rPr lang="ca-ES" sz="5200" dirty="0" err="1"/>
              <a:t>Bordón</a:t>
            </a:r>
            <a:r>
              <a:rPr lang="ca-ES" sz="5200" dirty="0"/>
              <a:t>. Revista de </a:t>
            </a:r>
            <a:r>
              <a:rPr lang="ca-ES" sz="5200" dirty="0" err="1"/>
              <a:t>pedagogía</a:t>
            </a:r>
            <a:r>
              <a:rPr lang="ca-ES" sz="5200" dirty="0"/>
              <a:t> 65.3 (2013): 93-108.</a:t>
            </a:r>
            <a:endParaRPr lang="es-ES" sz="5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5200" dirty="0" err="1"/>
              <a:t>Parés</a:t>
            </a:r>
            <a:r>
              <a:rPr lang="es-ES" sz="5200" dirty="0"/>
              <a:t>, M. (2009). Participación y calidad democrática: evaluando las nuevas formas de democracia participativa. Barcelona: Ariel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5200" dirty="0" err="1"/>
              <a:t>Parés</a:t>
            </a:r>
            <a:r>
              <a:rPr lang="es-ES" sz="5200" dirty="0"/>
              <a:t>, M. Participación y calidad democrática. Evaluando las nuevas formas de democracia participativa. Barcelona: Editorial Ariel, 2009.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5200" dirty="0" err="1"/>
              <a:t>Piñgul</a:t>
            </a:r>
            <a:r>
              <a:rPr lang="es-ES" sz="5200" dirty="0"/>
              <a:t>, </a:t>
            </a:r>
            <a:r>
              <a:rPr lang="es-ES" sz="5200" dirty="0" err="1"/>
              <a:t>Ferdinand</a:t>
            </a:r>
            <a:r>
              <a:rPr lang="es-ES" sz="5200" dirty="0"/>
              <a:t> S. (2015). </a:t>
            </a:r>
            <a:r>
              <a:rPr lang="es-ES" sz="5200" dirty="0" err="1"/>
              <a:t>Measuring</a:t>
            </a:r>
            <a:r>
              <a:rPr lang="es-ES" sz="5200" dirty="0"/>
              <a:t> </a:t>
            </a:r>
            <a:r>
              <a:rPr lang="es-ES" sz="5200" dirty="0" err="1"/>
              <a:t>the</a:t>
            </a:r>
            <a:r>
              <a:rPr lang="es-ES" sz="5200" dirty="0"/>
              <a:t> </a:t>
            </a:r>
            <a:r>
              <a:rPr lang="es-ES" sz="5200" dirty="0" err="1"/>
              <a:t>Impact</a:t>
            </a:r>
            <a:r>
              <a:rPr lang="es-ES" sz="5200" dirty="0"/>
              <a:t> of a </a:t>
            </a:r>
            <a:r>
              <a:rPr lang="es-ES" sz="5200" dirty="0" err="1"/>
              <a:t>Supplemental</a:t>
            </a:r>
            <a:r>
              <a:rPr lang="es-ES" sz="5200" dirty="0"/>
              <a:t> </a:t>
            </a:r>
            <a:r>
              <a:rPr lang="es-ES" sz="5200" dirty="0" err="1"/>
              <a:t>Civic</a:t>
            </a:r>
            <a:r>
              <a:rPr lang="es-ES" sz="5200" dirty="0"/>
              <a:t> </a:t>
            </a:r>
            <a:r>
              <a:rPr lang="es-ES" sz="5200" dirty="0" err="1"/>
              <a:t>Education</a:t>
            </a:r>
            <a:r>
              <a:rPr lang="es-ES" sz="5200" dirty="0"/>
              <a:t> </a:t>
            </a:r>
            <a:r>
              <a:rPr lang="es-ES" sz="5200" dirty="0" err="1"/>
              <a:t>Program</a:t>
            </a:r>
            <a:r>
              <a:rPr lang="es-ES" sz="5200" dirty="0"/>
              <a:t> </a:t>
            </a:r>
            <a:r>
              <a:rPr lang="es-ES" sz="5200" dirty="0" err="1"/>
              <a:t>on</a:t>
            </a:r>
            <a:r>
              <a:rPr lang="es-ES" sz="5200" dirty="0"/>
              <a:t> </a:t>
            </a:r>
            <a:r>
              <a:rPr lang="es-ES" sz="5200" dirty="0" err="1"/>
              <a:t>Students</a:t>
            </a:r>
            <a:r>
              <a:rPr lang="es-ES" sz="5200" dirty="0"/>
              <a:t>’ </a:t>
            </a:r>
            <a:r>
              <a:rPr lang="es-ES" sz="5200" dirty="0" err="1"/>
              <a:t>Civic</a:t>
            </a:r>
            <a:r>
              <a:rPr lang="es-ES" sz="5200" dirty="0"/>
              <a:t> </a:t>
            </a:r>
            <a:r>
              <a:rPr lang="es-ES" sz="5200" dirty="0" err="1"/>
              <a:t>Attitude</a:t>
            </a:r>
            <a:r>
              <a:rPr lang="es-ES" sz="5200" dirty="0"/>
              <a:t> and </a:t>
            </a:r>
            <a:r>
              <a:rPr lang="es-ES" sz="5200" dirty="0" err="1"/>
              <a:t>Efficacy</a:t>
            </a:r>
            <a:r>
              <a:rPr lang="es-ES" sz="5200" dirty="0"/>
              <a:t> </a:t>
            </a:r>
            <a:r>
              <a:rPr lang="es-ES" sz="5200" dirty="0" err="1"/>
              <a:t>Beliefs</a:t>
            </a:r>
            <a:r>
              <a:rPr lang="es-ES" sz="5200" dirty="0"/>
              <a:t>. </a:t>
            </a:r>
            <a:r>
              <a:rPr lang="es-ES" sz="5200" dirty="0" err="1"/>
              <a:t>Journal</a:t>
            </a:r>
            <a:r>
              <a:rPr lang="es-ES" sz="5200" dirty="0"/>
              <a:t> of </a:t>
            </a:r>
            <a:r>
              <a:rPr lang="es-ES" sz="5200" dirty="0" err="1"/>
              <a:t>Education</a:t>
            </a:r>
            <a:r>
              <a:rPr lang="es-ES" sz="5200" dirty="0"/>
              <a:t> and Training </a:t>
            </a:r>
            <a:r>
              <a:rPr lang="es-ES" sz="5200" dirty="0" err="1"/>
              <a:t>Studies</a:t>
            </a:r>
            <a:r>
              <a:rPr lang="es-ES" sz="5200" dirty="0"/>
              <a:t> 3, 2; 61-69.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s-ES" sz="5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s-ES" sz="4800" dirty="0"/>
          </a:p>
          <a:p>
            <a:pPr marL="0" indent="0">
              <a:buNone/>
            </a:pPr>
            <a:endParaRPr lang="es-ES" sz="4800" dirty="0"/>
          </a:p>
          <a:p>
            <a:br>
              <a:rPr lang="ca-ES" dirty="0"/>
            </a:br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251678" y="191885"/>
            <a:ext cx="10178322" cy="1078115"/>
          </a:xfrm>
        </p:spPr>
        <p:txBody>
          <a:bodyPr/>
          <a:lstStyle/>
          <a:p>
            <a:r>
              <a:rPr lang="es-ES" dirty="0" err="1"/>
              <a:t>Bibliografia</a:t>
            </a: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30744" y="1119253"/>
            <a:ext cx="10604056" cy="3593591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5200" dirty="0" err="1"/>
              <a:t>Raghavendra</a:t>
            </a:r>
            <a:r>
              <a:rPr lang="es-ES" sz="5200" dirty="0"/>
              <a:t>, P. et al. (2015). </a:t>
            </a:r>
            <a:r>
              <a:rPr lang="es-ES" sz="5200" dirty="0" err="1"/>
              <a:t>Enhancing</a:t>
            </a:r>
            <a:r>
              <a:rPr lang="es-ES" sz="5200" dirty="0"/>
              <a:t> social </a:t>
            </a:r>
            <a:r>
              <a:rPr lang="es-ES" sz="5200" dirty="0" err="1"/>
              <a:t>participation</a:t>
            </a:r>
            <a:r>
              <a:rPr lang="es-ES" sz="5200" dirty="0"/>
              <a:t> in </a:t>
            </a:r>
            <a:r>
              <a:rPr lang="es-ES" sz="5200" dirty="0" err="1"/>
              <a:t>young</a:t>
            </a:r>
            <a:r>
              <a:rPr lang="es-ES" sz="5200" dirty="0"/>
              <a:t> </a:t>
            </a:r>
            <a:r>
              <a:rPr lang="es-ES" sz="5200" dirty="0" err="1"/>
              <a:t>people</a:t>
            </a:r>
            <a:r>
              <a:rPr lang="es-ES" sz="5200" dirty="0"/>
              <a:t> </a:t>
            </a:r>
            <a:r>
              <a:rPr lang="es-ES" sz="5200" dirty="0" err="1"/>
              <a:t>with</a:t>
            </a:r>
            <a:r>
              <a:rPr lang="es-ES" sz="5200" dirty="0"/>
              <a:t> </a:t>
            </a:r>
            <a:r>
              <a:rPr lang="es-ES" sz="5200" dirty="0" err="1"/>
              <a:t>communication</a:t>
            </a:r>
            <a:r>
              <a:rPr lang="es-ES" sz="5200" dirty="0"/>
              <a:t> </a:t>
            </a:r>
            <a:r>
              <a:rPr lang="es-ES" sz="5200" dirty="0" err="1"/>
              <a:t>disabilities</a:t>
            </a:r>
            <a:r>
              <a:rPr lang="es-ES" sz="5200" dirty="0"/>
              <a:t> living in rural Australia: </a:t>
            </a:r>
            <a:r>
              <a:rPr lang="es-ES" sz="5200" dirty="0" err="1"/>
              <a:t>outcomes</a:t>
            </a:r>
            <a:r>
              <a:rPr lang="es-ES" sz="5200" dirty="0"/>
              <a:t> of a home-</a:t>
            </a:r>
            <a:r>
              <a:rPr lang="es-ES" sz="5200" dirty="0" err="1"/>
              <a:t>based</a:t>
            </a:r>
            <a:r>
              <a:rPr lang="es-ES" sz="5200" dirty="0"/>
              <a:t> </a:t>
            </a:r>
            <a:r>
              <a:rPr lang="es-ES" sz="5200" dirty="0" err="1"/>
              <a:t>intervention</a:t>
            </a:r>
            <a:r>
              <a:rPr lang="es-ES" sz="5200" dirty="0"/>
              <a:t> </a:t>
            </a:r>
            <a:r>
              <a:rPr lang="es-ES" sz="5200" dirty="0" err="1"/>
              <a:t>for</a:t>
            </a:r>
            <a:r>
              <a:rPr lang="es-ES" sz="5200" dirty="0"/>
              <a:t> </a:t>
            </a:r>
            <a:r>
              <a:rPr lang="es-ES" sz="5200" dirty="0" err="1"/>
              <a:t>using</a:t>
            </a:r>
            <a:r>
              <a:rPr lang="es-ES" sz="5200" dirty="0"/>
              <a:t> social media. </a:t>
            </a:r>
            <a:r>
              <a:rPr lang="es-ES" sz="5200" dirty="0" err="1"/>
              <a:t>Disability</a:t>
            </a:r>
            <a:r>
              <a:rPr lang="es-ES" sz="5200" dirty="0"/>
              <a:t> and </a:t>
            </a:r>
            <a:r>
              <a:rPr lang="es-ES" sz="5200" dirty="0" err="1"/>
              <a:t>rehabilitation</a:t>
            </a:r>
            <a:r>
              <a:rPr lang="es-ES" sz="5200" dirty="0"/>
              <a:t> 37.17; 1576-1590.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5200" dirty="0"/>
              <a:t>Robles Vílchez, M.C (2011). Investigaciones internacionales sobre la implicación cívica de adolescentes y jóvenes. Ciudadanos adolescentes en la era digital. REIFOP, 14 (2).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a-ES" sz="5200" dirty="0"/>
              <a:t>Rosella, E. et al. (2013). A </a:t>
            </a:r>
            <a:r>
              <a:rPr lang="ca-ES" sz="5200" dirty="0" err="1"/>
              <a:t>systematic</a:t>
            </a:r>
            <a:r>
              <a:rPr lang="ca-ES" sz="5200" dirty="0"/>
              <a:t> </a:t>
            </a:r>
            <a:r>
              <a:rPr lang="ca-ES" sz="5200" dirty="0" err="1"/>
              <a:t>review</a:t>
            </a:r>
            <a:r>
              <a:rPr lang="ca-ES" sz="5200" dirty="0"/>
              <a:t> of </a:t>
            </a:r>
            <a:r>
              <a:rPr lang="ca-ES" sz="5200" dirty="0" err="1"/>
              <a:t>the</a:t>
            </a:r>
            <a:r>
              <a:rPr lang="ca-ES" sz="5200" dirty="0"/>
              <a:t> </a:t>
            </a:r>
            <a:r>
              <a:rPr lang="ca-ES" sz="5200" dirty="0" err="1"/>
              <a:t>psychological</a:t>
            </a:r>
            <a:r>
              <a:rPr lang="ca-ES" sz="5200" dirty="0"/>
              <a:t> and social </a:t>
            </a:r>
            <a:r>
              <a:rPr lang="ca-ES" sz="5200" dirty="0" err="1"/>
              <a:t>benefits</a:t>
            </a:r>
            <a:r>
              <a:rPr lang="ca-ES" sz="5200" dirty="0"/>
              <a:t> of </a:t>
            </a:r>
            <a:r>
              <a:rPr lang="ca-ES" sz="5200" dirty="0" err="1"/>
              <a:t>participation</a:t>
            </a:r>
            <a:r>
              <a:rPr lang="ca-ES" sz="5200" dirty="0"/>
              <a:t> in </a:t>
            </a:r>
            <a:r>
              <a:rPr lang="ca-ES" sz="5200" dirty="0" err="1"/>
              <a:t>sport</a:t>
            </a:r>
            <a:r>
              <a:rPr lang="ca-ES" sz="5200" dirty="0"/>
              <a:t> for </a:t>
            </a:r>
            <a:r>
              <a:rPr lang="ca-ES" sz="5200" dirty="0" err="1"/>
              <a:t>children</a:t>
            </a:r>
            <a:r>
              <a:rPr lang="ca-ES" sz="5200" dirty="0"/>
              <a:t> and adolescents: </a:t>
            </a:r>
            <a:r>
              <a:rPr lang="ca-ES" sz="5200" dirty="0" err="1"/>
              <a:t>informing</a:t>
            </a:r>
            <a:r>
              <a:rPr lang="ca-ES" sz="5200" dirty="0"/>
              <a:t> </a:t>
            </a:r>
            <a:r>
              <a:rPr lang="ca-ES" sz="5200" dirty="0" err="1"/>
              <a:t>development</a:t>
            </a:r>
            <a:r>
              <a:rPr lang="ca-ES" sz="5200" dirty="0"/>
              <a:t> of a conceptual model of </a:t>
            </a:r>
            <a:r>
              <a:rPr lang="ca-ES" sz="5200" dirty="0" err="1"/>
              <a:t>health</a:t>
            </a:r>
            <a:r>
              <a:rPr lang="ca-ES" sz="5200" dirty="0"/>
              <a:t> </a:t>
            </a:r>
            <a:r>
              <a:rPr lang="ca-ES" sz="5200" dirty="0" err="1"/>
              <a:t>through</a:t>
            </a:r>
            <a:r>
              <a:rPr lang="ca-ES" sz="5200" dirty="0"/>
              <a:t> </a:t>
            </a:r>
            <a:r>
              <a:rPr lang="ca-ES" sz="5200" dirty="0" err="1"/>
              <a:t>sport</a:t>
            </a:r>
            <a:r>
              <a:rPr lang="ca-ES" sz="5200" dirty="0"/>
              <a:t>. </a:t>
            </a:r>
            <a:r>
              <a:rPr lang="ca-ES" sz="5200" i="1" dirty="0"/>
              <a:t>International Journal of </a:t>
            </a:r>
            <a:r>
              <a:rPr lang="ca-ES" sz="5200" i="1" dirty="0" err="1"/>
              <a:t>Behavioral</a:t>
            </a:r>
            <a:r>
              <a:rPr lang="ca-ES" sz="5200" i="1" dirty="0"/>
              <a:t> </a:t>
            </a:r>
            <a:r>
              <a:rPr lang="ca-ES" sz="5200" i="1" dirty="0" err="1"/>
              <a:t>Nutrition</a:t>
            </a:r>
            <a:r>
              <a:rPr lang="ca-ES" sz="5200" i="1" dirty="0"/>
              <a:t> and </a:t>
            </a:r>
            <a:r>
              <a:rPr lang="ca-ES" sz="5200" i="1" dirty="0" err="1"/>
              <a:t>Physical</a:t>
            </a:r>
            <a:r>
              <a:rPr lang="ca-ES" sz="5200" i="1" dirty="0"/>
              <a:t> </a:t>
            </a:r>
            <a:r>
              <a:rPr lang="ca-ES" sz="5200" i="1" dirty="0" err="1"/>
              <a:t>Activity</a:t>
            </a:r>
            <a:r>
              <a:rPr lang="ca-ES" sz="5200" dirty="0"/>
              <a:t> 10.1.</a:t>
            </a:r>
            <a:endParaRPr lang="es-ES" sz="5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a-ES" sz="5200" dirty="0" err="1"/>
              <a:t>Rodri</a:t>
            </a:r>
            <a:r>
              <a:rPr lang="ca-ES" sz="5200" dirty="0"/>
              <a:t>́</a:t>
            </a:r>
            <a:r>
              <a:rPr lang="ca-ES" sz="5200" dirty="0" err="1"/>
              <a:t>guez</a:t>
            </a:r>
            <a:r>
              <a:rPr lang="ca-ES" sz="5200" dirty="0"/>
              <a:t>, J.B.M. (2011). </a:t>
            </a:r>
            <a:r>
              <a:rPr lang="ca-ES" sz="5200" dirty="0" err="1"/>
              <a:t>Participación</a:t>
            </a:r>
            <a:r>
              <a:rPr lang="ca-ES" sz="5200" dirty="0"/>
              <a:t> política, </a:t>
            </a:r>
            <a:r>
              <a:rPr lang="ca-ES" sz="5200" dirty="0" err="1"/>
              <a:t>democracia</a:t>
            </a:r>
            <a:r>
              <a:rPr lang="ca-ES" sz="5200" dirty="0"/>
              <a:t> digital </a:t>
            </a:r>
            <a:r>
              <a:rPr lang="ca-ES" sz="5200" dirty="0" err="1"/>
              <a:t>ye</a:t>
            </a:r>
            <a:r>
              <a:rPr lang="ca-ES" sz="5200" dirty="0"/>
              <a:t>–</a:t>
            </a:r>
            <a:r>
              <a:rPr lang="ca-ES" sz="5200" dirty="0" err="1"/>
              <a:t>ciudadanía</a:t>
            </a:r>
            <a:r>
              <a:rPr lang="ca-ES" sz="5200" dirty="0"/>
              <a:t> para el </a:t>
            </a:r>
            <a:r>
              <a:rPr lang="ca-ES" sz="5200" dirty="0" err="1"/>
              <a:t>protagonismo</a:t>
            </a:r>
            <a:r>
              <a:rPr lang="ca-ES" sz="5200" dirty="0"/>
              <a:t> de </a:t>
            </a:r>
            <a:r>
              <a:rPr lang="ca-ES" sz="5200" dirty="0" err="1"/>
              <a:t>adolescentes</a:t>
            </a:r>
            <a:r>
              <a:rPr lang="ca-ES" sz="5200" dirty="0"/>
              <a:t> y </a:t>
            </a:r>
            <a:r>
              <a:rPr lang="ca-ES" sz="5200" dirty="0" err="1"/>
              <a:t>jóvenes</a:t>
            </a:r>
            <a:r>
              <a:rPr lang="ca-ES" sz="5200" dirty="0"/>
              <a:t>. </a:t>
            </a:r>
            <a:r>
              <a:rPr lang="ca-ES" sz="5200" i="1" dirty="0"/>
              <a:t>Revista Electrónica </a:t>
            </a:r>
            <a:r>
              <a:rPr lang="ca-ES" sz="5200" i="1" dirty="0" err="1"/>
              <a:t>Interuniversitaria</a:t>
            </a:r>
            <a:r>
              <a:rPr lang="ca-ES" sz="5200" i="1" dirty="0"/>
              <a:t> de </a:t>
            </a:r>
            <a:r>
              <a:rPr lang="ca-ES" sz="5200" i="1" dirty="0" err="1"/>
              <a:t>Formación</a:t>
            </a:r>
            <a:r>
              <a:rPr lang="ca-ES" sz="5200" i="1" dirty="0"/>
              <a:t> del </a:t>
            </a:r>
            <a:r>
              <a:rPr lang="ca-ES" sz="5200" i="1" dirty="0" err="1"/>
              <a:t>Profesorado</a:t>
            </a:r>
            <a:r>
              <a:rPr lang="ca-ES" sz="5200" i="1" dirty="0"/>
              <a:t> (REIFOP),</a:t>
            </a:r>
            <a:r>
              <a:rPr lang="ca-ES" sz="5200" dirty="0"/>
              <a:t> 19.</a:t>
            </a:r>
            <a:endParaRPr lang="es-ES" sz="5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a-ES" sz="5200" dirty="0"/>
              <a:t>Ruiz, J. et al. (2007) La </a:t>
            </a:r>
            <a:r>
              <a:rPr lang="ca-ES" sz="5200" dirty="0" err="1"/>
              <a:t>democracia</a:t>
            </a:r>
            <a:r>
              <a:rPr lang="ca-ES" sz="5200" dirty="0"/>
              <a:t> participativa: </a:t>
            </a:r>
            <a:r>
              <a:rPr lang="ca-ES" sz="5200" i="1" dirty="0"/>
              <a:t>De los </a:t>
            </a:r>
            <a:r>
              <a:rPr lang="ca-ES" sz="5200" i="1" dirty="0" err="1"/>
              <a:t>presupuestos</a:t>
            </a:r>
            <a:r>
              <a:rPr lang="ca-ES" sz="5200" i="1" dirty="0"/>
              <a:t> a los </a:t>
            </a:r>
            <a:r>
              <a:rPr lang="ca-ES" sz="5200" i="1" dirty="0" err="1"/>
              <a:t>supuestos</a:t>
            </a:r>
            <a:r>
              <a:rPr lang="ca-ES" sz="5200" i="1" dirty="0"/>
              <a:t> </a:t>
            </a:r>
            <a:r>
              <a:rPr lang="ca-ES" sz="5200" i="1" dirty="0" err="1"/>
              <a:t>participativos</a:t>
            </a:r>
            <a:r>
              <a:rPr lang="ca-ES" sz="5200" i="1" dirty="0"/>
              <a:t> en la Ciudad de Sevilla.</a:t>
            </a:r>
            <a:r>
              <a:rPr lang="ca-ES" sz="5200" dirty="0"/>
              <a:t> Disponible a: </a:t>
            </a:r>
            <a:r>
              <a:rPr lang="ca-ES" sz="5200" u="sng" dirty="0">
                <a:hlinkClick r:id="rId2"/>
              </a:rPr>
              <a:t>https://institucional.us.es/laboraforo/jorgedemocraciaparticipativa.pdf</a:t>
            </a:r>
            <a:endParaRPr lang="es-ES" sz="5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a-ES" sz="5200" dirty="0" err="1"/>
              <a:t>Sandín</a:t>
            </a:r>
            <a:r>
              <a:rPr lang="ca-ES" sz="5200" dirty="0"/>
              <a:t>, M.P. (2003). </a:t>
            </a:r>
            <a:r>
              <a:rPr lang="ca-ES" sz="5200" i="1" dirty="0" err="1"/>
              <a:t>Investigación</a:t>
            </a:r>
            <a:r>
              <a:rPr lang="ca-ES" sz="5200" i="1" dirty="0"/>
              <a:t> </a:t>
            </a:r>
            <a:r>
              <a:rPr lang="ca-ES" sz="5200" i="1" dirty="0" err="1"/>
              <a:t>cualitativa</a:t>
            </a:r>
            <a:r>
              <a:rPr lang="ca-ES" sz="5200" i="1" dirty="0"/>
              <a:t> en </a:t>
            </a:r>
            <a:r>
              <a:rPr lang="ca-ES" sz="5200" i="1" dirty="0" err="1"/>
              <a:t>educación</a:t>
            </a:r>
            <a:r>
              <a:rPr lang="ca-ES" sz="5200" i="1" dirty="0"/>
              <a:t>. </a:t>
            </a:r>
            <a:r>
              <a:rPr lang="ca-ES" sz="5200" i="1" dirty="0" err="1"/>
              <a:t>Fundamentos</a:t>
            </a:r>
            <a:r>
              <a:rPr lang="ca-ES" sz="5200" i="1" dirty="0"/>
              <a:t> y </a:t>
            </a:r>
            <a:r>
              <a:rPr lang="ca-ES" sz="5200" i="1" dirty="0" err="1"/>
              <a:t>tradiciones</a:t>
            </a:r>
            <a:r>
              <a:rPr lang="ca-ES" sz="5200" i="1" dirty="0"/>
              <a:t>.</a:t>
            </a:r>
            <a:r>
              <a:rPr lang="ca-ES" sz="5200" dirty="0"/>
              <a:t> Madrid: </a:t>
            </a:r>
            <a:r>
              <a:rPr lang="ca-ES" sz="5200" dirty="0" err="1"/>
              <a:t>Mc</a:t>
            </a:r>
            <a:r>
              <a:rPr lang="ca-ES" sz="5200" dirty="0"/>
              <a:t> </a:t>
            </a:r>
            <a:r>
              <a:rPr lang="ca-ES" sz="5200" dirty="0" err="1"/>
              <a:t>Graw</a:t>
            </a:r>
            <a:r>
              <a:rPr lang="ca-ES" sz="5200" dirty="0"/>
              <a:t> and </a:t>
            </a:r>
            <a:r>
              <a:rPr lang="ca-ES" sz="5200" dirty="0" err="1"/>
              <a:t>Hill</a:t>
            </a:r>
            <a:r>
              <a:rPr lang="ca-ES" sz="5200" dirty="0"/>
              <a:t> </a:t>
            </a:r>
            <a:r>
              <a:rPr lang="ca-ES" sz="5200" dirty="0" err="1"/>
              <a:t>Interamericana</a:t>
            </a:r>
            <a:r>
              <a:rPr lang="ca-ES" sz="5200" dirty="0"/>
              <a:t>.</a:t>
            </a:r>
            <a:endParaRPr lang="es-ES" sz="5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a-ES" sz="5200" dirty="0" err="1"/>
              <a:t>Sandín</a:t>
            </a:r>
            <a:r>
              <a:rPr lang="ca-ES" sz="5200" dirty="0"/>
              <a:t>, M.P. y Pavón, M.A. (2011). </a:t>
            </a:r>
            <a:r>
              <a:rPr lang="ca-ES" sz="5200" dirty="0" err="1"/>
              <a:t>Immigration</a:t>
            </a:r>
            <a:r>
              <a:rPr lang="ca-ES" sz="5200" dirty="0"/>
              <a:t>, social </a:t>
            </a:r>
            <a:r>
              <a:rPr lang="ca-ES" sz="5200" dirty="0" err="1"/>
              <a:t>support</a:t>
            </a:r>
            <a:r>
              <a:rPr lang="ca-ES" sz="5200" dirty="0"/>
              <a:t>, and </a:t>
            </a:r>
            <a:r>
              <a:rPr lang="ca-ES" sz="5200" dirty="0" err="1"/>
              <a:t>community</a:t>
            </a:r>
            <a:r>
              <a:rPr lang="ca-ES" sz="5200" dirty="0"/>
              <a:t> </a:t>
            </a:r>
            <a:r>
              <a:rPr lang="ca-ES" sz="5200" dirty="0" err="1"/>
              <a:t>from</a:t>
            </a:r>
            <a:r>
              <a:rPr lang="ca-ES" sz="5200" dirty="0"/>
              <a:t> a </a:t>
            </a:r>
            <a:r>
              <a:rPr lang="ca-ES" sz="5200" dirty="0" err="1"/>
              <a:t>relational</a:t>
            </a:r>
            <a:r>
              <a:rPr lang="ca-ES" sz="5200" dirty="0"/>
              <a:t> </a:t>
            </a:r>
            <a:r>
              <a:rPr lang="ca-ES" sz="5200" dirty="0" err="1"/>
              <a:t>perspective</a:t>
            </a:r>
            <a:r>
              <a:rPr lang="ca-ES" sz="5200" dirty="0"/>
              <a:t>. En W. </a:t>
            </a:r>
            <a:r>
              <a:rPr lang="ca-ES" sz="5200" dirty="0" err="1"/>
              <a:t>Wiater</a:t>
            </a:r>
            <a:r>
              <a:rPr lang="ca-ES" sz="5200" dirty="0"/>
              <a:t> y D. </a:t>
            </a:r>
            <a:r>
              <a:rPr lang="ca-ES" sz="5200" dirty="0" err="1"/>
              <a:t>Manschke</a:t>
            </a:r>
            <a:r>
              <a:rPr lang="ca-ES" sz="5200" dirty="0"/>
              <a:t> (</a:t>
            </a:r>
            <a:r>
              <a:rPr lang="ca-ES" sz="5200" dirty="0" err="1"/>
              <a:t>Eds</a:t>
            </a:r>
            <a:r>
              <a:rPr lang="ca-ES" sz="5200" dirty="0"/>
              <a:t>.), </a:t>
            </a:r>
            <a:r>
              <a:rPr lang="ca-ES" sz="5200" dirty="0" err="1"/>
              <a:t>Tolerance</a:t>
            </a:r>
            <a:r>
              <a:rPr lang="ca-ES" sz="5200" dirty="0"/>
              <a:t> and </a:t>
            </a:r>
            <a:r>
              <a:rPr lang="ca-ES" sz="5200" dirty="0" err="1"/>
              <a:t>Education</a:t>
            </a:r>
            <a:r>
              <a:rPr lang="ca-ES" sz="5200" dirty="0"/>
              <a:t> in a multicultural </a:t>
            </a:r>
            <a:r>
              <a:rPr lang="ca-ES" sz="5200" dirty="0" err="1"/>
              <a:t>society</a:t>
            </a:r>
            <a:r>
              <a:rPr lang="ca-ES" sz="5200" dirty="0"/>
              <a:t> (</a:t>
            </a:r>
            <a:r>
              <a:rPr lang="ca-ES" sz="5200" dirty="0" err="1"/>
              <a:t>pp</a:t>
            </a:r>
            <a:r>
              <a:rPr lang="ca-ES" sz="5200" dirty="0"/>
              <a:t>. 125-140). Frankfurt: Peter Lang.</a:t>
            </a:r>
            <a:endParaRPr lang="es-ES" sz="5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a-ES" sz="5200" dirty="0" err="1"/>
              <a:t>Shier</a:t>
            </a:r>
            <a:r>
              <a:rPr lang="ca-ES" sz="5200" dirty="0"/>
              <a:t>, H. (2001). </a:t>
            </a:r>
            <a:r>
              <a:rPr lang="ca-ES" sz="5200" dirty="0" err="1"/>
              <a:t>Pathways</a:t>
            </a:r>
            <a:r>
              <a:rPr lang="ca-ES" sz="5200" dirty="0"/>
              <a:t> to </a:t>
            </a:r>
            <a:r>
              <a:rPr lang="ca-ES" sz="5200" dirty="0" err="1"/>
              <a:t>participation</a:t>
            </a:r>
            <a:r>
              <a:rPr lang="ca-ES" sz="5200" dirty="0"/>
              <a:t>: </a:t>
            </a:r>
            <a:r>
              <a:rPr lang="ca-ES" sz="5200" dirty="0" err="1"/>
              <a:t>oopenings</a:t>
            </a:r>
            <a:r>
              <a:rPr lang="ca-ES" sz="5200" dirty="0"/>
              <a:t>, </a:t>
            </a:r>
            <a:r>
              <a:rPr lang="ca-ES" sz="5200" dirty="0" err="1"/>
              <a:t>opporunities</a:t>
            </a:r>
            <a:r>
              <a:rPr lang="ca-ES" sz="5200" dirty="0"/>
              <a:t> and </a:t>
            </a:r>
            <a:r>
              <a:rPr lang="ca-ES" sz="5200" dirty="0" err="1"/>
              <a:t>obligations</a:t>
            </a:r>
            <a:r>
              <a:rPr lang="ca-ES" sz="5200" dirty="0"/>
              <a:t>. </a:t>
            </a:r>
            <a:r>
              <a:rPr lang="ca-ES" sz="5200" i="1" dirty="0" err="1"/>
              <a:t>Children</a:t>
            </a:r>
            <a:r>
              <a:rPr lang="ca-ES" sz="5200" i="1" dirty="0"/>
              <a:t> and </a:t>
            </a:r>
            <a:r>
              <a:rPr lang="ca-ES" sz="5200" i="1" dirty="0" err="1"/>
              <a:t>Society</a:t>
            </a:r>
            <a:r>
              <a:rPr lang="ca-ES" sz="5200" i="1" dirty="0"/>
              <a:t>, 15.</a:t>
            </a:r>
            <a:endParaRPr lang="es-ES" sz="5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a-ES" sz="5200" dirty="0" err="1"/>
              <a:t>Shier</a:t>
            </a:r>
            <a:r>
              <a:rPr lang="ca-ES" sz="5200" dirty="0"/>
              <a:t>, H. (2010). </a:t>
            </a:r>
            <a:r>
              <a:rPr lang="ca-ES" sz="5200" dirty="0" err="1"/>
              <a:t>Children</a:t>
            </a:r>
            <a:r>
              <a:rPr lang="ca-ES" sz="5200" dirty="0"/>
              <a:t> as actors: </a:t>
            </a:r>
            <a:r>
              <a:rPr lang="ca-ES" sz="5200" dirty="0" err="1"/>
              <a:t>navigating</a:t>
            </a:r>
            <a:r>
              <a:rPr lang="ca-ES" sz="5200" dirty="0"/>
              <a:t> </a:t>
            </a:r>
            <a:r>
              <a:rPr lang="ca-ES" sz="5200" dirty="0" err="1"/>
              <a:t>the</a:t>
            </a:r>
            <a:r>
              <a:rPr lang="ca-ES" sz="5200" dirty="0"/>
              <a:t> tensions. </a:t>
            </a:r>
            <a:r>
              <a:rPr lang="ca-ES" sz="5200" i="1" dirty="0" err="1"/>
              <a:t>Children</a:t>
            </a:r>
            <a:r>
              <a:rPr lang="ca-ES" sz="5200" i="1" dirty="0"/>
              <a:t> and </a:t>
            </a:r>
            <a:r>
              <a:rPr lang="ca-ES" sz="5200" i="1" dirty="0" err="1"/>
              <a:t>Society</a:t>
            </a:r>
            <a:r>
              <a:rPr lang="ca-ES" sz="5200" i="1" dirty="0"/>
              <a:t>,</a:t>
            </a:r>
            <a:r>
              <a:rPr lang="ca-ES" sz="5200" dirty="0"/>
              <a:t> 24; 24-37.</a:t>
            </a:r>
            <a:endParaRPr lang="es-ES" sz="5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a-ES" sz="5200" dirty="0" err="1"/>
              <a:t>Shiller</a:t>
            </a:r>
            <a:r>
              <a:rPr lang="ca-ES" sz="5200" dirty="0"/>
              <a:t>, Jessica T. (2013). </a:t>
            </a:r>
            <a:r>
              <a:rPr lang="ca-ES" sz="5200" dirty="0" err="1"/>
              <a:t>Preparing</a:t>
            </a:r>
            <a:r>
              <a:rPr lang="ca-ES" sz="5200" dirty="0"/>
              <a:t> for </a:t>
            </a:r>
            <a:r>
              <a:rPr lang="ca-ES" sz="5200" dirty="0" err="1"/>
              <a:t>Democracy</a:t>
            </a:r>
            <a:r>
              <a:rPr lang="ca-ES" sz="5200" dirty="0"/>
              <a:t> How </a:t>
            </a:r>
            <a:r>
              <a:rPr lang="ca-ES" sz="5200" dirty="0" err="1"/>
              <a:t>Community-Based</a:t>
            </a:r>
            <a:r>
              <a:rPr lang="ca-ES" sz="5200" dirty="0"/>
              <a:t> </a:t>
            </a:r>
            <a:r>
              <a:rPr lang="ca-ES" sz="5200" dirty="0" err="1"/>
              <a:t>Organizations</a:t>
            </a:r>
            <a:r>
              <a:rPr lang="ca-ES" sz="5200" dirty="0"/>
              <a:t> </a:t>
            </a:r>
            <a:r>
              <a:rPr lang="ca-ES" sz="5200" dirty="0" err="1"/>
              <a:t>Build</a:t>
            </a:r>
            <a:r>
              <a:rPr lang="ca-ES" sz="5200" dirty="0"/>
              <a:t> </a:t>
            </a:r>
            <a:r>
              <a:rPr lang="ca-ES" sz="5200" dirty="0" err="1"/>
              <a:t>Civic</a:t>
            </a:r>
            <a:r>
              <a:rPr lang="ca-ES" sz="5200" dirty="0"/>
              <a:t> </a:t>
            </a:r>
            <a:r>
              <a:rPr lang="ca-ES" sz="5200" dirty="0" err="1"/>
              <a:t>Engagement</a:t>
            </a:r>
            <a:r>
              <a:rPr lang="ca-ES" sz="5200" dirty="0"/>
              <a:t> </a:t>
            </a:r>
            <a:r>
              <a:rPr lang="ca-ES" sz="5200" dirty="0" err="1"/>
              <a:t>Among</a:t>
            </a:r>
            <a:r>
              <a:rPr lang="ca-ES" sz="5200" dirty="0"/>
              <a:t> </a:t>
            </a:r>
            <a:r>
              <a:rPr lang="ca-ES" sz="5200" dirty="0" err="1"/>
              <a:t>Urban</a:t>
            </a:r>
            <a:r>
              <a:rPr lang="ca-ES" sz="5200" dirty="0"/>
              <a:t> </a:t>
            </a:r>
            <a:r>
              <a:rPr lang="ca-ES" sz="5200" dirty="0" err="1"/>
              <a:t>Youth</a:t>
            </a:r>
            <a:r>
              <a:rPr lang="ca-ES" sz="5200" dirty="0"/>
              <a:t>. </a:t>
            </a:r>
            <a:r>
              <a:rPr lang="ca-ES" sz="5200" dirty="0" err="1"/>
              <a:t>Urban</a:t>
            </a:r>
            <a:r>
              <a:rPr lang="ca-ES" sz="5200" dirty="0"/>
              <a:t> </a:t>
            </a:r>
            <a:r>
              <a:rPr lang="ca-ES" sz="5200" dirty="0" err="1"/>
              <a:t>Education</a:t>
            </a:r>
            <a:r>
              <a:rPr lang="ca-ES" sz="5200" dirty="0"/>
              <a:t> 48.1 (2013): 69-91.</a:t>
            </a:r>
            <a:endParaRPr lang="es-ES" sz="5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a-ES" sz="5200" dirty="0" err="1"/>
              <a:t>Stake</a:t>
            </a:r>
            <a:r>
              <a:rPr lang="ca-ES" sz="5200" dirty="0"/>
              <a:t>, R.E. (1995). </a:t>
            </a:r>
            <a:r>
              <a:rPr lang="ca-ES" sz="5200" i="1" dirty="0"/>
              <a:t>The art of </a:t>
            </a:r>
            <a:r>
              <a:rPr lang="ca-ES" sz="5200" i="1" dirty="0" err="1"/>
              <a:t>case</a:t>
            </a:r>
            <a:r>
              <a:rPr lang="ca-ES" sz="5200" i="1" dirty="0"/>
              <a:t> </a:t>
            </a:r>
            <a:r>
              <a:rPr lang="ca-ES" sz="5200" i="1" dirty="0" err="1"/>
              <a:t>study</a:t>
            </a:r>
            <a:r>
              <a:rPr lang="ca-ES" sz="5200" i="1" dirty="0"/>
              <a:t> </a:t>
            </a:r>
            <a:r>
              <a:rPr lang="ca-ES" sz="5200" i="1" dirty="0" err="1"/>
              <a:t>research</a:t>
            </a:r>
            <a:r>
              <a:rPr lang="ca-ES" sz="5200" i="1" dirty="0"/>
              <a:t>.</a:t>
            </a:r>
            <a:r>
              <a:rPr lang="ca-ES" sz="5200" dirty="0"/>
              <a:t> </a:t>
            </a:r>
            <a:r>
              <a:rPr lang="ca-ES" sz="5200" dirty="0" err="1"/>
              <a:t>London</a:t>
            </a:r>
            <a:r>
              <a:rPr lang="ca-ES" sz="5200" dirty="0"/>
              <a:t>: </a:t>
            </a:r>
            <a:r>
              <a:rPr lang="ca-ES" sz="5200" dirty="0" err="1"/>
              <a:t>Sage</a:t>
            </a:r>
            <a:r>
              <a:rPr lang="ca-ES" sz="5200" dirty="0"/>
              <a:t>.</a:t>
            </a:r>
            <a:endParaRPr lang="es-ES" sz="5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a-ES" sz="5200" dirty="0"/>
              <a:t>Subirats, J. y Parés, M. (2014). </a:t>
            </a:r>
            <a:r>
              <a:rPr lang="ca-ES" sz="5200" dirty="0" err="1"/>
              <a:t>Cambios</a:t>
            </a:r>
            <a:r>
              <a:rPr lang="ca-ES" sz="5200" dirty="0"/>
              <a:t> </a:t>
            </a:r>
            <a:r>
              <a:rPr lang="ca-ES" sz="5200" dirty="0" err="1"/>
              <a:t>sociales</a:t>
            </a:r>
            <a:r>
              <a:rPr lang="ca-ES" sz="5200" dirty="0"/>
              <a:t> y </a:t>
            </a:r>
            <a:r>
              <a:rPr lang="ca-ES" sz="5200" dirty="0" err="1"/>
              <a:t>estructuras</a:t>
            </a:r>
            <a:r>
              <a:rPr lang="ca-ES" sz="5200" dirty="0"/>
              <a:t> de poder ¿</a:t>
            </a:r>
            <a:r>
              <a:rPr lang="ca-ES" sz="5200" dirty="0" err="1"/>
              <a:t>Nuevas</a:t>
            </a:r>
            <a:r>
              <a:rPr lang="ca-ES" sz="5200" dirty="0"/>
              <a:t> </a:t>
            </a:r>
            <a:r>
              <a:rPr lang="ca-ES" sz="5200" dirty="0" err="1"/>
              <a:t>ciudades</a:t>
            </a:r>
            <a:r>
              <a:rPr lang="ca-ES" sz="5200" dirty="0"/>
              <a:t>, </a:t>
            </a:r>
            <a:r>
              <a:rPr lang="ca-ES" sz="5200" dirty="0" err="1"/>
              <a:t>nueva</a:t>
            </a:r>
            <a:r>
              <a:rPr lang="ca-ES" sz="5200" dirty="0"/>
              <a:t> </a:t>
            </a:r>
            <a:r>
              <a:rPr lang="ca-ES" sz="5200" dirty="0" err="1"/>
              <a:t>ciudadanía</a:t>
            </a:r>
            <a:r>
              <a:rPr lang="ca-ES" sz="5200" dirty="0"/>
              <a:t>?." </a:t>
            </a:r>
            <a:r>
              <a:rPr lang="ca-ES" sz="5200" i="1" dirty="0" err="1"/>
              <a:t>INTERdisciplina</a:t>
            </a:r>
            <a:r>
              <a:rPr lang="ca-ES" sz="5200" i="1" dirty="0"/>
              <a:t> 2</a:t>
            </a:r>
            <a:r>
              <a:rPr lang="ca-ES" sz="5200" dirty="0"/>
              <a:t>.2.</a:t>
            </a:r>
            <a:endParaRPr lang="es-ES" sz="5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a-ES" sz="5200" dirty="0"/>
              <a:t>Subirats, J., I. Blanco, y Q. </a:t>
            </a:r>
            <a:r>
              <a:rPr lang="ca-ES" sz="5200" dirty="0" err="1"/>
              <a:t>Brugué</a:t>
            </a:r>
            <a:r>
              <a:rPr lang="ca-ES" sz="5200" dirty="0"/>
              <a:t>. Experiències de participació ciutadana en els municipis Catalans. Barcelona: Escola d’Administració Pública de la Generalitat de Catalunya, 2001.</a:t>
            </a:r>
            <a:endParaRPr lang="es-ES" sz="5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a-ES" sz="5200" dirty="0" err="1"/>
              <a:t>Summers</a:t>
            </a:r>
            <a:r>
              <a:rPr lang="ca-ES" sz="5200" dirty="0"/>
              <a:t>- </a:t>
            </a:r>
            <a:r>
              <a:rPr lang="ca-ES" sz="5200" dirty="0" err="1"/>
              <a:t>Effler</a:t>
            </a:r>
            <a:r>
              <a:rPr lang="ca-ES" sz="5200" dirty="0"/>
              <a:t>, E. (2002). The </a:t>
            </a:r>
            <a:r>
              <a:rPr lang="ca-ES" sz="5200" dirty="0" err="1"/>
              <a:t>micro</a:t>
            </a:r>
            <a:r>
              <a:rPr lang="ca-ES" sz="5200" dirty="0"/>
              <a:t> potencial for social </a:t>
            </a:r>
            <a:r>
              <a:rPr lang="ca-ES" sz="5200" dirty="0" err="1"/>
              <a:t>change</a:t>
            </a:r>
            <a:r>
              <a:rPr lang="ca-ES" sz="5200" dirty="0"/>
              <a:t>: </a:t>
            </a:r>
            <a:r>
              <a:rPr lang="ca-ES" sz="5200" dirty="0" err="1"/>
              <a:t>emotion</a:t>
            </a:r>
            <a:r>
              <a:rPr lang="ca-ES" sz="5200" dirty="0"/>
              <a:t>, </a:t>
            </a:r>
            <a:r>
              <a:rPr lang="ca-ES" sz="5200" dirty="0" err="1"/>
              <a:t>consciousness</a:t>
            </a:r>
            <a:r>
              <a:rPr lang="ca-ES" sz="5200" dirty="0"/>
              <a:t> and social </a:t>
            </a:r>
            <a:r>
              <a:rPr lang="ca-ES" sz="5200" dirty="0" err="1"/>
              <a:t>movement</a:t>
            </a:r>
            <a:r>
              <a:rPr lang="ca-ES" sz="5200" dirty="0"/>
              <a:t> </a:t>
            </a:r>
            <a:r>
              <a:rPr lang="ca-ES" sz="5200" dirty="0" err="1"/>
              <a:t>formation</a:t>
            </a:r>
            <a:r>
              <a:rPr lang="ca-ES" sz="5200" dirty="0"/>
              <a:t>. </a:t>
            </a:r>
            <a:r>
              <a:rPr lang="ca-ES" sz="5200" i="1" dirty="0" err="1"/>
              <a:t>Sociological</a:t>
            </a:r>
            <a:r>
              <a:rPr lang="ca-ES" sz="5200" i="1" dirty="0"/>
              <a:t> </a:t>
            </a:r>
            <a:r>
              <a:rPr lang="ca-ES" sz="5200" i="1" dirty="0" err="1"/>
              <a:t>Theory</a:t>
            </a:r>
            <a:r>
              <a:rPr lang="ca-ES" sz="5200" i="1" dirty="0"/>
              <a:t>, 20 (1), </a:t>
            </a:r>
            <a:r>
              <a:rPr lang="ca-ES" sz="5200" dirty="0"/>
              <a:t>41-60.</a:t>
            </a:r>
            <a:endParaRPr lang="es-ES" sz="5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a-ES" sz="5200" dirty="0" err="1"/>
              <a:t>Taehan</a:t>
            </a:r>
            <a:r>
              <a:rPr lang="ca-ES" sz="5200" dirty="0"/>
              <a:t>, K., </a:t>
            </a:r>
            <a:r>
              <a:rPr lang="ca-ES" sz="5200" dirty="0" err="1"/>
              <a:t>Constance</a:t>
            </a:r>
            <a:r>
              <a:rPr lang="ca-ES" sz="5200" dirty="0"/>
              <a:t>, A. </a:t>
            </a:r>
            <a:r>
              <a:rPr lang="ca-ES" sz="5200" dirty="0" err="1"/>
              <a:t>Flanagan</a:t>
            </a:r>
            <a:r>
              <a:rPr lang="ca-ES" sz="5200" dirty="0"/>
              <a:t>, and Alisa A. P. (2015). Adolescents’ </a:t>
            </a:r>
            <a:r>
              <a:rPr lang="ca-ES" sz="5200" dirty="0" err="1"/>
              <a:t>civic</a:t>
            </a:r>
            <a:r>
              <a:rPr lang="ca-ES" sz="5200" dirty="0"/>
              <a:t> </a:t>
            </a:r>
            <a:r>
              <a:rPr lang="ca-ES" sz="5200" dirty="0" err="1"/>
              <a:t>commitments</a:t>
            </a:r>
            <a:r>
              <a:rPr lang="ca-ES" sz="5200" dirty="0"/>
              <a:t> in </a:t>
            </a:r>
            <a:r>
              <a:rPr lang="ca-ES" sz="5200" dirty="0" err="1"/>
              <a:t>stable</a:t>
            </a:r>
            <a:r>
              <a:rPr lang="ca-ES" sz="5200" dirty="0"/>
              <a:t> and </a:t>
            </a:r>
            <a:r>
              <a:rPr lang="ca-ES" sz="5200" dirty="0" err="1"/>
              <a:t>fledgling</a:t>
            </a:r>
            <a:r>
              <a:rPr lang="ca-ES" sz="5200" dirty="0"/>
              <a:t> </a:t>
            </a:r>
            <a:r>
              <a:rPr lang="ca-ES" sz="5200" dirty="0" err="1"/>
              <a:t>democracies</a:t>
            </a:r>
            <a:r>
              <a:rPr lang="ca-ES" sz="5200" dirty="0"/>
              <a:t>: The </a:t>
            </a:r>
            <a:r>
              <a:rPr lang="ca-ES" sz="5200" dirty="0" err="1"/>
              <a:t>role</a:t>
            </a:r>
            <a:r>
              <a:rPr lang="ca-ES" sz="5200" dirty="0"/>
              <a:t> of </a:t>
            </a:r>
            <a:r>
              <a:rPr lang="ca-ES" sz="5200" dirty="0" err="1"/>
              <a:t>family</a:t>
            </a:r>
            <a:r>
              <a:rPr lang="ca-ES" sz="5200" dirty="0"/>
              <a:t>, </a:t>
            </a:r>
            <a:r>
              <a:rPr lang="ca-ES" sz="5200" dirty="0" err="1"/>
              <a:t>school</a:t>
            </a:r>
            <a:r>
              <a:rPr lang="ca-ES" sz="5200" dirty="0"/>
              <a:t>, and </a:t>
            </a:r>
            <a:r>
              <a:rPr lang="ca-ES" sz="5200" dirty="0" err="1"/>
              <a:t>community</a:t>
            </a:r>
            <a:r>
              <a:rPr lang="ca-ES" sz="5200" dirty="0"/>
              <a:t>. </a:t>
            </a:r>
            <a:r>
              <a:rPr lang="ca-ES" sz="5200" i="1" dirty="0" err="1"/>
              <a:t>Research</a:t>
            </a:r>
            <a:r>
              <a:rPr lang="ca-ES" sz="5200" i="1" dirty="0"/>
              <a:t> in </a:t>
            </a:r>
            <a:r>
              <a:rPr lang="ca-ES" sz="5200" i="1" dirty="0" err="1"/>
              <a:t>Human</a:t>
            </a:r>
            <a:r>
              <a:rPr lang="ca-ES" sz="5200" i="1" dirty="0"/>
              <a:t> </a:t>
            </a:r>
            <a:r>
              <a:rPr lang="ca-ES" sz="5200" i="1" dirty="0" err="1"/>
              <a:t>Development</a:t>
            </a:r>
            <a:r>
              <a:rPr lang="ca-ES" sz="5200" dirty="0"/>
              <a:t> 12.1-2; 28-43.</a:t>
            </a:r>
            <a:endParaRPr lang="es-ES" sz="5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a-ES" sz="5200" dirty="0" err="1"/>
              <a:t>Tonucci</a:t>
            </a:r>
            <a:r>
              <a:rPr lang="ca-ES" sz="5200" dirty="0"/>
              <a:t>, F. (2009). </a:t>
            </a:r>
            <a:r>
              <a:rPr lang="ca-ES" sz="5200" dirty="0" err="1"/>
              <a:t>Ciudades</a:t>
            </a:r>
            <a:r>
              <a:rPr lang="ca-ES" sz="5200" dirty="0"/>
              <a:t> a escala humana: la </a:t>
            </a:r>
            <a:r>
              <a:rPr lang="ca-ES" sz="5200" dirty="0" err="1"/>
              <a:t>ciudad</a:t>
            </a:r>
            <a:r>
              <a:rPr lang="ca-ES" sz="5200" dirty="0"/>
              <a:t> de los </a:t>
            </a:r>
            <a:r>
              <a:rPr lang="ca-ES" sz="5200" dirty="0" err="1"/>
              <a:t>niños</a:t>
            </a:r>
            <a:r>
              <a:rPr lang="ca-ES" sz="5200" dirty="0"/>
              <a:t>. </a:t>
            </a:r>
            <a:r>
              <a:rPr lang="ca-ES" sz="5200" i="1" dirty="0"/>
              <a:t>Revista de </a:t>
            </a:r>
            <a:r>
              <a:rPr lang="ca-ES" sz="5200" i="1" dirty="0" err="1"/>
              <a:t>educación</a:t>
            </a:r>
            <a:r>
              <a:rPr lang="ca-ES" sz="5200" i="1" dirty="0"/>
              <a:t> 1:</a:t>
            </a:r>
            <a:r>
              <a:rPr lang="ca-ES" sz="5200" dirty="0"/>
              <a:t> 147-168.</a:t>
            </a:r>
            <a:endParaRPr lang="es-ES" sz="5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a-ES" sz="5200" dirty="0" err="1"/>
              <a:t>Tonucci</a:t>
            </a:r>
            <a:r>
              <a:rPr lang="ca-ES" sz="5200" dirty="0"/>
              <a:t>, F. (2015). </a:t>
            </a:r>
            <a:r>
              <a:rPr lang="ca-ES" sz="5200" i="1" dirty="0" err="1"/>
              <a:t>Autonomía</a:t>
            </a:r>
            <a:r>
              <a:rPr lang="ca-ES" sz="5200" i="1" dirty="0"/>
              <a:t> de </a:t>
            </a:r>
            <a:r>
              <a:rPr lang="ca-ES" sz="5200" i="1" dirty="0" err="1"/>
              <a:t>movimiento</a:t>
            </a:r>
            <a:r>
              <a:rPr lang="ca-ES" sz="5200" i="1" dirty="0"/>
              <a:t> de </a:t>
            </a:r>
            <a:r>
              <a:rPr lang="ca-ES" sz="5200" i="1" dirty="0" err="1"/>
              <a:t>niños</a:t>
            </a:r>
            <a:r>
              <a:rPr lang="ca-ES" sz="5200" i="1" dirty="0"/>
              <a:t> y </a:t>
            </a:r>
            <a:r>
              <a:rPr lang="ca-ES" sz="5200" i="1" dirty="0" err="1"/>
              <a:t>niñas</a:t>
            </a:r>
            <a:r>
              <a:rPr lang="ca-ES" sz="5200" i="1" dirty="0"/>
              <a:t>. Una </a:t>
            </a:r>
            <a:r>
              <a:rPr lang="ca-ES" sz="5200" i="1" dirty="0" err="1"/>
              <a:t>necesidad</a:t>
            </a:r>
            <a:r>
              <a:rPr lang="ca-ES" sz="5200" i="1" dirty="0"/>
              <a:t> para </a:t>
            </a:r>
            <a:r>
              <a:rPr lang="ca-ES" sz="5200" i="1" dirty="0" err="1"/>
              <a:t>ellos</a:t>
            </a:r>
            <a:r>
              <a:rPr lang="ca-ES" sz="5200" i="1" dirty="0"/>
              <a:t>, un </a:t>
            </a:r>
            <a:r>
              <a:rPr lang="ca-ES" sz="5200" i="1" dirty="0" err="1"/>
              <a:t>recurso</a:t>
            </a:r>
            <a:r>
              <a:rPr lang="ca-ES" sz="5200" i="1" dirty="0"/>
              <a:t> para la </a:t>
            </a:r>
            <a:r>
              <a:rPr lang="ca-ES" sz="5200" i="1" dirty="0" err="1"/>
              <a:t>ciudad</a:t>
            </a:r>
            <a:r>
              <a:rPr lang="ca-ES" sz="5200" i="1" dirty="0"/>
              <a:t> y la </a:t>
            </a:r>
            <a:r>
              <a:rPr lang="ca-ES" sz="5200" i="1" dirty="0" err="1"/>
              <a:t>escuela</a:t>
            </a:r>
            <a:r>
              <a:rPr lang="ca-ES" sz="5200" i="1" dirty="0"/>
              <a:t>. </a:t>
            </a:r>
            <a:r>
              <a:rPr lang="ca-ES" sz="5200" i="1" dirty="0" err="1"/>
              <a:t>Ciudades</a:t>
            </a:r>
            <a:r>
              <a:rPr lang="ca-ES" sz="5200" i="1" dirty="0"/>
              <a:t> con vida: </a:t>
            </a:r>
            <a:r>
              <a:rPr lang="ca-ES" sz="5200" i="1" dirty="0" err="1"/>
              <a:t>infancia</a:t>
            </a:r>
            <a:r>
              <a:rPr lang="ca-ES" sz="5200" i="1" dirty="0"/>
              <a:t>, </a:t>
            </a:r>
            <a:r>
              <a:rPr lang="ca-ES" sz="5200" i="1" dirty="0" err="1"/>
              <a:t>participación</a:t>
            </a:r>
            <a:r>
              <a:rPr lang="ca-ES" sz="5200" i="1" dirty="0"/>
              <a:t> y </a:t>
            </a:r>
            <a:r>
              <a:rPr lang="ca-ES" sz="5200" i="1" dirty="0" err="1"/>
              <a:t>movilidad</a:t>
            </a:r>
            <a:r>
              <a:rPr lang="ca-ES" sz="5200" dirty="0"/>
              <a:t>. Barcelona: Ed. Graó.</a:t>
            </a:r>
            <a:endParaRPr lang="es-ES" sz="5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s-ES" sz="6400" dirty="0"/>
          </a:p>
          <a:p>
            <a:endParaRPr lang="es-ES" sz="6400" dirty="0"/>
          </a:p>
          <a:p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124678" y="268085"/>
            <a:ext cx="10178322" cy="1492132"/>
          </a:xfrm>
        </p:spPr>
        <p:txBody>
          <a:bodyPr/>
          <a:lstStyle/>
          <a:p>
            <a:r>
              <a:rPr lang="es-ES" dirty="0" err="1"/>
              <a:t>Bibliografia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856510" y="5493269"/>
            <a:ext cx="3303657" cy="1196670"/>
          </a:xfrm>
        </p:spPr>
        <p:txBody>
          <a:bodyPr>
            <a:normAutofit fontScale="90000"/>
          </a:bodyPr>
          <a:lstStyle/>
          <a:p>
            <a:pPr algn="r" defTabSz="720000"/>
            <a:r>
              <a:rPr lang="es-ES" sz="2700" dirty="0" err="1"/>
              <a:t>Metodologia</a:t>
            </a:r>
            <a:r>
              <a:rPr lang="es-ES" sz="2700" dirty="0"/>
              <a:t>: </a:t>
            </a:r>
            <a:br>
              <a:rPr lang="es-ES" sz="2700" dirty="0"/>
            </a:br>
            <a:br>
              <a:rPr lang="es-ES" dirty="0"/>
            </a:br>
            <a:r>
              <a:rPr lang="es-ES" dirty="0" err="1"/>
              <a:t>estudi</a:t>
            </a:r>
            <a:r>
              <a:rPr lang="es-ES" dirty="0"/>
              <a:t> de cas</a:t>
            </a:r>
            <a:br>
              <a:rPr lang="es-ES" dirty="0"/>
            </a:br>
            <a:r>
              <a:rPr lang="es-ES" dirty="0"/>
              <a:t>Instrumental</a:t>
            </a:r>
          </a:p>
        </p:txBody>
      </p:sp>
      <p:grpSp>
        <p:nvGrpSpPr>
          <p:cNvPr id="36" name="35 Grupo"/>
          <p:cNvGrpSpPr/>
          <p:nvPr/>
        </p:nvGrpSpPr>
        <p:grpSpPr>
          <a:xfrm>
            <a:off x="507171" y="2148722"/>
            <a:ext cx="6934584" cy="4189863"/>
            <a:chOff x="2332246" y="2388358"/>
            <a:chExt cx="7794388" cy="4012441"/>
          </a:xfrm>
        </p:grpSpPr>
        <p:graphicFrame>
          <p:nvGraphicFramePr>
            <p:cNvPr id="37" name="36 Diagrama"/>
            <p:cNvGraphicFramePr/>
            <p:nvPr/>
          </p:nvGraphicFramePr>
          <p:xfrm>
            <a:off x="2332246" y="2388358"/>
            <a:ext cx="7794388" cy="401244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8" name="37 Flecha izquierda y derecha"/>
            <p:cNvSpPr/>
            <p:nvPr/>
          </p:nvSpPr>
          <p:spPr>
            <a:xfrm>
              <a:off x="4913194" y="3507475"/>
              <a:ext cx="218364" cy="163773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9" name="38 Flecha izquierda y derecha"/>
            <p:cNvSpPr/>
            <p:nvPr/>
          </p:nvSpPr>
          <p:spPr>
            <a:xfrm>
              <a:off x="7385714" y="3550694"/>
              <a:ext cx="243385" cy="188793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0" name="39 Flecha abajo"/>
            <p:cNvSpPr/>
            <p:nvPr/>
          </p:nvSpPr>
          <p:spPr>
            <a:xfrm>
              <a:off x="3534760" y="4299046"/>
              <a:ext cx="122830" cy="17742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1" name="40 Flecha abajo"/>
            <p:cNvSpPr/>
            <p:nvPr/>
          </p:nvSpPr>
          <p:spPr>
            <a:xfrm>
              <a:off x="6171095" y="4314962"/>
              <a:ext cx="106875" cy="21609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2" name="41 Flecha abajo"/>
            <p:cNvSpPr/>
            <p:nvPr/>
          </p:nvSpPr>
          <p:spPr>
            <a:xfrm>
              <a:off x="8805160" y="4342262"/>
              <a:ext cx="122830" cy="17742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2" name="1 Título"/>
          <p:cNvSpPr txBox="1">
            <a:spLocks/>
          </p:cNvSpPr>
          <p:nvPr/>
        </p:nvSpPr>
        <p:spPr>
          <a:xfrm>
            <a:off x="324578" y="-508000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100" i="0" u="none" strike="noStrike" kern="1200" cap="all" spc="30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Metodologia</a:t>
            </a:r>
            <a:r>
              <a:rPr kumimoji="0" lang="es-ES" sz="5100" i="0" u="none" strike="noStrike" kern="1200" cap="all" spc="30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i fases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1678" y="121135"/>
            <a:ext cx="10178322" cy="1492132"/>
          </a:xfrm>
        </p:spPr>
        <p:txBody>
          <a:bodyPr/>
          <a:lstStyle/>
          <a:p>
            <a:r>
              <a:rPr lang="es-ES" dirty="0" err="1"/>
              <a:t>Relació</a:t>
            </a:r>
            <a:r>
              <a:rPr lang="es-ES" dirty="0"/>
              <a:t> </a:t>
            </a:r>
            <a:r>
              <a:rPr lang="es-ES" dirty="0" err="1"/>
              <a:t>tècniques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1520043" y="2078182"/>
            <a:ext cx="434735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err="1"/>
              <a:t>O</a:t>
            </a:r>
            <a:r>
              <a:rPr lang="es-ES" sz="2400" dirty="0" err="1"/>
              <a:t>bservacions</a:t>
            </a:r>
            <a:endParaRPr lang="es-ES" sz="2400" dirty="0"/>
          </a:p>
          <a:p>
            <a:pPr>
              <a:buFont typeface="Courier New" pitchFamily="49" charset="0"/>
              <a:buChar char="o"/>
            </a:pPr>
            <a:endParaRPr lang="es-ES" sz="2400" dirty="0"/>
          </a:p>
          <a:p>
            <a:r>
              <a:rPr lang="es-ES" sz="2400" b="1" dirty="0" err="1"/>
              <a:t>G</a:t>
            </a:r>
            <a:r>
              <a:rPr lang="es-ES" sz="2400" dirty="0" err="1"/>
              <a:t>rups</a:t>
            </a:r>
            <a:r>
              <a:rPr lang="es-ES" sz="2400" dirty="0"/>
              <a:t> </a:t>
            </a:r>
            <a:r>
              <a:rPr lang="es-ES" sz="2400" dirty="0" err="1"/>
              <a:t>discussió</a:t>
            </a:r>
            <a:endParaRPr lang="es-ES" sz="2400" dirty="0"/>
          </a:p>
          <a:p>
            <a:pPr>
              <a:buFont typeface="Courier New" pitchFamily="49" charset="0"/>
              <a:buChar char="o"/>
            </a:pPr>
            <a:endParaRPr lang="es-ES" sz="2400" dirty="0"/>
          </a:p>
          <a:p>
            <a:r>
              <a:rPr lang="es-ES" sz="2400" b="1" dirty="0"/>
              <a:t>E</a:t>
            </a:r>
            <a:r>
              <a:rPr lang="es-ES" sz="2400" dirty="0"/>
              <a:t>ntrevistes</a:t>
            </a:r>
          </a:p>
          <a:p>
            <a:pPr>
              <a:buFont typeface="Courier New" pitchFamily="49" charset="0"/>
              <a:buChar char="o"/>
            </a:pPr>
            <a:endParaRPr lang="es-ES" sz="2400" dirty="0"/>
          </a:p>
          <a:p>
            <a:r>
              <a:rPr lang="es-ES" sz="2400" b="1" dirty="0" err="1"/>
              <a:t>A</a:t>
            </a:r>
            <a:r>
              <a:rPr lang="es-ES" sz="2400" dirty="0" err="1"/>
              <a:t>nàlisi</a:t>
            </a:r>
            <a:r>
              <a:rPr lang="es-ES" sz="2400" dirty="0"/>
              <a:t> documental</a:t>
            </a:r>
          </a:p>
          <a:p>
            <a:pPr>
              <a:buFont typeface="Courier New" pitchFamily="49" charset="0"/>
              <a:buChar char="o"/>
            </a:pPr>
            <a:endParaRPr lang="es-ES" sz="2400" dirty="0"/>
          </a:p>
          <a:p>
            <a:r>
              <a:rPr lang="es-ES" sz="2400" b="1" dirty="0" err="1"/>
              <a:t>D</a:t>
            </a:r>
            <a:r>
              <a:rPr lang="es-ES" sz="2400" dirty="0" err="1"/>
              <a:t>inàmiques</a:t>
            </a:r>
            <a:r>
              <a:rPr lang="es-ES" sz="2400" dirty="0"/>
              <a:t> </a:t>
            </a:r>
            <a:r>
              <a:rPr lang="es-ES" sz="2400" dirty="0" err="1"/>
              <a:t>participatives</a:t>
            </a:r>
            <a:endParaRPr lang="es-ES" sz="2400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736960380"/>
              </p:ext>
            </p:extLst>
          </p:nvPr>
        </p:nvGraphicFramePr>
        <p:xfrm>
          <a:off x="6576622" y="2078182"/>
          <a:ext cx="4704936" cy="4191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875813" y="5058888"/>
            <a:ext cx="40969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err="1"/>
              <a:t>Conselleres</a:t>
            </a:r>
            <a:r>
              <a:rPr lang="es-ES" sz="2000" dirty="0"/>
              <a:t> i </a:t>
            </a:r>
            <a:r>
              <a:rPr lang="es-ES" sz="2000" dirty="0" err="1"/>
              <a:t>consellers</a:t>
            </a:r>
            <a:r>
              <a:rPr lang="es-ES" sz="2000" dirty="0"/>
              <a:t>, </a:t>
            </a:r>
            <a:r>
              <a:rPr lang="es-ES" sz="2000" dirty="0" err="1"/>
              <a:t>professorat</a:t>
            </a:r>
            <a:r>
              <a:rPr lang="es-ES" sz="2000" dirty="0"/>
              <a:t>, </a:t>
            </a:r>
            <a:r>
              <a:rPr lang="es-ES" sz="2000" dirty="0" err="1"/>
              <a:t>dinamitzadors</a:t>
            </a:r>
            <a:r>
              <a:rPr lang="es-ES" sz="2000" dirty="0"/>
              <a:t> i </a:t>
            </a:r>
            <a:r>
              <a:rPr lang="es-ES" sz="2000" dirty="0" err="1"/>
              <a:t>tècnics</a:t>
            </a:r>
            <a:r>
              <a:rPr lang="es-ES" sz="2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3" grpId="0">
        <p:bldAsOne/>
      </p:bldGraphic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Resultats</a:t>
            </a:r>
            <a:r>
              <a:rPr lang="es-ES" dirty="0"/>
              <a:t>. perfil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79269" y="2286001"/>
            <a:ext cx="10178322" cy="35178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400" b="1" dirty="0" err="1">
                <a:solidFill>
                  <a:schemeClr val="tx1"/>
                </a:solidFill>
              </a:rPr>
              <a:t>A</a:t>
            </a:r>
            <a:r>
              <a:rPr lang="es-ES" sz="2400" dirty="0" err="1">
                <a:solidFill>
                  <a:schemeClr val="tx1"/>
                </a:solidFill>
              </a:rPr>
              <a:t>lumnat</a:t>
            </a:r>
            <a:r>
              <a:rPr lang="es-ES" sz="2400" dirty="0">
                <a:solidFill>
                  <a:schemeClr val="tx1"/>
                </a:solidFill>
              </a:rPr>
              <a:t> que </a:t>
            </a:r>
            <a:r>
              <a:rPr lang="es-ES" sz="2400" dirty="0" err="1">
                <a:solidFill>
                  <a:schemeClr val="tx1"/>
                </a:solidFill>
              </a:rPr>
              <a:t>sigui</a:t>
            </a:r>
            <a:r>
              <a:rPr lang="es-ES" sz="2400" dirty="0">
                <a:solidFill>
                  <a:schemeClr val="tx1"/>
                </a:solidFill>
              </a:rPr>
              <a:t> </a:t>
            </a:r>
            <a:r>
              <a:rPr lang="es-ES" sz="2400" dirty="0" err="1">
                <a:solidFill>
                  <a:schemeClr val="tx1"/>
                </a:solidFill>
              </a:rPr>
              <a:t>participatiu</a:t>
            </a:r>
            <a:endParaRPr lang="es-ES" sz="24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ES" sz="2400" b="1" dirty="0" err="1">
                <a:solidFill>
                  <a:schemeClr val="tx1"/>
                </a:solidFill>
              </a:rPr>
              <a:t>A</a:t>
            </a:r>
            <a:r>
              <a:rPr lang="es-ES" sz="2400" dirty="0" err="1">
                <a:solidFill>
                  <a:schemeClr val="tx1"/>
                </a:solidFill>
              </a:rPr>
              <a:t>lumnat</a:t>
            </a:r>
            <a:r>
              <a:rPr lang="es-ES" sz="2400" dirty="0">
                <a:solidFill>
                  <a:schemeClr val="tx1"/>
                </a:solidFill>
              </a:rPr>
              <a:t> </a:t>
            </a:r>
            <a:r>
              <a:rPr lang="es-ES" sz="2400" dirty="0" err="1">
                <a:solidFill>
                  <a:schemeClr val="tx1"/>
                </a:solidFill>
              </a:rPr>
              <a:t>amb</a:t>
            </a:r>
            <a:r>
              <a:rPr lang="es-ES" sz="2400" dirty="0">
                <a:solidFill>
                  <a:schemeClr val="tx1"/>
                </a:solidFill>
              </a:rPr>
              <a:t> bon </a:t>
            </a:r>
            <a:r>
              <a:rPr lang="es-ES" sz="2400" dirty="0" err="1">
                <a:solidFill>
                  <a:schemeClr val="tx1"/>
                </a:solidFill>
              </a:rPr>
              <a:t>nivell</a:t>
            </a:r>
            <a:r>
              <a:rPr lang="es-ES" sz="2400" dirty="0">
                <a:solidFill>
                  <a:schemeClr val="tx1"/>
                </a:solidFill>
              </a:rPr>
              <a:t> </a:t>
            </a:r>
            <a:r>
              <a:rPr lang="es-ES" sz="2400" dirty="0" err="1">
                <a:solidFill>
                  <a:schemeClr val="tx1"/>
                </a:solidFill>
              </a:rPr>
              <a:t>acadèmic</a:t>
            </a:r>
            <a:r>
              <a:rPr lang="es-ES" sz="2400" dirty="0">
                <a:solidFill>
                  <a:schemeClr val="tx1"/>
                </a:solidFill>
              </a:rPr>
              <a:t> (alguna </a:t>
            </a:r>
            <a:r>
              <a:rPr lang="es-ES" sz="2400" dirty="0" err="1">
                <a:solidFill>
                  <a:schemeClr val="tx1"/>
                </a:solidFill>
              </a:rPr>
              <a:t>excepció</a:t>
            </a:r>
            <a:r>
              <a:rPr lang="es-ES" sz="2400" dirty="0">
                <a:solidFill>
                  <a:schemeClr val="tx1"/>
                </a:solidFill>
              </a:rPr>
              <a:t>)</a:t>
            </a:r>
          </a:p>
          <a:p>
            <a:pPr>
              <a:buNone/>
            </a:pPr>
            <a:endParaRPr lang="es-ES" sz="24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ES" sz="2400" b="1" dirty="0" err="1">
                <a:solidFill>
                  <a:schemeClr val="tx1"/>
                </a:solidFill>
              </a:rPr>
              <a:t>A</a:t>
            </a:r>
            <a:r>
              <a:rPr lang="es-ES" sz="2400" dirty="0" err="1">
                <a:solidFill>
                  <a:schemeClr val="tx1"/>
                </a:solidFill>
              </a:rPr>
              <a:t>lumnat</a:t>
            </a:r>
            <a:r>
              <a:rPr lang="es-ES" sz="2400" dirty="0">
                <a:solidFill>
                  <a:schemeClr val="tx1"/>
                </a:solidFill>
              </a:rPr>
              <a:t> </a:t>
            </a:r>
            <a:r>
              <a:rPr lang="es-ES" sz="2400" dirty="0" err="1">
                <a:solidFill>
                  <a:schemeClr val="tx1"/>
                </a:solidFill>
              </a:rPr>
              <a:t>escollit</a:t>
            </a:r>
            <a:r>
              <a:rPr lang="es-ES" sz="2400" dirty="0">
                <a:solidFill>
                  <a:schemeClr val="tx1"/>
                </a:solidFill>
              </a:rPr>
              <a:t> </a:t>
            </a:r>
            <a:r>
              <a:rPr lang="es-ES" sz="2400" dirty="0" err="1">
                <a:solidFill>
                  <a:schemeClr val="tx1"/>
                </a:solidFill>
              </a:rPr>
              <a:t>pel</a:t>
            </a:r>
            <a:r>
              <a:rPr lang="es-ES" sz="2400" dirty="0">
                <a:solidFill>
                  <a:schemeClr val="tx1"/>
                </a:solidFill>
              </a:rPr>
              <a:t> </a:t>
            </a:r>
            <a:r>
              <a:rPr lang="es-ES" sz="2400" dirty="0" err="1">
                <a:solidFill>
                  <a:schemeClr val="tx1"/>
                </a:solidFill>
              </a:rPr>
              <a:t>professorat</a:t>
            </a:r>
            <a:endParaRPr lang="es-ES" sz="24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ES" sz="2400" b="1" dirty="0" err="1">
                <a:solidFill>
                  <a:schemeClr val="tx1"/>
                </a:solidFill>
              </a:rPr>
              <a:t>A</a:t>
            </a:r>
            <a:r>
              <a:rPr lang="es-ES" sz="2400" dirty="0" err="1">
                <a:solidFill>
                  <a:schemeClr val="tx1"/>
                </a:solidFill>
              </a:rPr>
              <a:t>lumnat</a:t>
            </a:r>
            <a:r>
              <a:rPr lang="es-ES" sz="2400" dirty="0">
                <a:solidFill>
                  <a:schemeClr val="tx1"/>
                </a:solidFill>
              </a:rPr>
              <a:t> que es presenta de manera </a:t>
            </a:r>
            <a:r>
              <a:rPr lang="es-ES" sz="2400" dirty="0" err="1">
                <a:solidFill>
                  <a:schemeClr val="tx1"/>
                </a:solidFill>
              </a:rPr>
              <a:t>voluntària</a:t>
            </a:r>
            <a:endParaRPr lang="es-ES" sz="24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ES" sz="2400" b="1" dirty="0" err="1">
                <a:solidFill>
                  <a:schemeClr val="tx1"/>
                </a:solidFill>
              </a:rPr>
              <a:t>A</a:t>
            </a:r>
            <a:r>
              <a:rPr lang="es-ES" sz="2400" dirty="0" err="1">
                <a:solidFill>
                  <a:schemeClr val="tx1"/>
                </a:solidFill>
              </a:rPr>
              <a:t>lumnat</a:t>
            </a:r>
            <a:r>
              <a:rPr lang="es-ES" sz="2400" dirty="0">
                <a:solidFill>
                  <a:schemeClr val="tx1"/>
                </a:solidFill>
              </a:rPr>
              <a:t> </a:t>
            </a:r>
            <a:r>
              <a:rPr lang="es-ES" sz="2400" dirty="0" err="1">
                <a:solidFill>
                  <a:schemeClr val="tx1"/>
                </a:solidFill>
              </a:rPr>
              <a:t>escollit</a:t>
            </a:r>
            <a:r>
              <a:rPr lang="es-ES" sz="2400" dirty="0">
                <a:solidFill>
                  <a:schemeClr val="tx1"/>
                </a:solidFill>
              </a:rPr>
              <a:t> </a:t>
            </a:r>
            <a:r>
              <a:rPr lang="es-ES" sz="2400" dirty="0" err="1">
                <a:solidFill>
                  <a:schemeClr val="tx1"/>
                </a:solidFill>
              </a:rPr>
              <a:t>pels</a:t>
            </a:r>
            <a:r>
              <a:rPr lang="es-ES" sz="2400" dirty="0">
                <a:solidFill>
                  <a:schemeClr val="tx1"/>
                </a:solidFill>
              </a:rPr>
              <a:t> </a:t>
            </a:r>
            <a:r>
              <a:rPr lang="es-ES" sz="2400" dirty="0" err="1">
                <a:solidFill>
                  <a:schemeClr val="tx1"/>
                </a:solidFill>
              </a:rPr>
              <a:t>companys</a:t>
            </a:r>
            <a:endParaRPr lang="es-E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Resultats</a:t>
            </a:r>
            <a:r>
              <a:rPr lang="es-ES" dirty="0"/>
              <a:t>. </a:t>
            </a:r>
            <a:r>
              <a:rPr lang="es-ES" dirty="0" err="1"/>
              <a:t>sATISFACCIÓ</a:t>
            </a:r>
            <a:endParaRPr lang="es-ES" dirty="0"/>
          </a:p>
        </p:txBody>
      </p:sp>
      <p:pic>
        <p:nvPicPr>
          <p:cNvPr id="35842" name="Imagen 3" descr="C:\Users\Ana\AppData\Local\Microsoft\Windows\INetCache\Content.MSO\66D55F91.t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3825" y="1574800"/>
            <a:ext cx="4579596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1338448" y="4332052"/>
            <a:ext cx="104062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sz="1700" dirty="0"/>
          </a:p>
          <a:p>
            <a:r>
              <a:rPr lang="ca-ES" sz="1700" i="1" dirty="0"/>
              <a:t>“Hem après a treballar en equip i ha sigut una bona experiència” (</a:t>
            </a:r>
            <a:r>
              <a:rPr lang="ca-ES" sz="1700" i="1" dirty="0" err="1"/>
              <a:t>GD</a:t>
            </a:r>
            <a:r>
              <a:rPr lang="ca-ES" sz="1700" i="1" dirty="0"/>
              <a:t>)</a:t>
            </a:r>
          </a:p>
          <a:p>
            <a:endParaRPr lang="es-ES" sz="1700" dirty="0"/>
          </a:p>
          <a:p>
            <a:r>
              <a:rPr lang="ca-ES" sz="1700" i="1" dirty="0"/>
              <a:t> “He après coses que mai m’havia fixat, i gent nova que t’ensenyen molt [sobre el barri] (</a:t>
            </a:r>
            <a:r>
              <a:rPr lang="ca-ES" sz="1700" i="1" dirty="0" err="1"/>
              <a:t>GD</a:t>
            </a:r>
            <a:r>
              <a:rPr lang="ca-ES" sz="1700" i="1" dirty="0"/>
              <a:t>)</a:t>
            </a:r>
          </a:p>
          <a:p>
            <a:endParaRPr lang="ca-ES" sz="1700" i="1" dirty="0"/>
          </a:p>
          <a:p>
            <a:r>
              <a:rPr lang="ca-ES" sz="1700" i="1" dirty="0"/>
              <a:t> “Es una </a:t>
            </a:r>
            <a:r>
              <a:rPr lang="ca-ES" sz="1700" i="1" dirty="0" err="1"/>
              <a:t>experiencia</a:t>
            </a:r>
            <a:r>
              <a:rPr lang="ca-ES" sz="1700" i="1" dirty="0"/>
              <a:t> que </a:t>
            </a:r>
            <a:r>
              <a:rPr lang="ca-ES" sz="1700" i="1" dirty="0" err="1"/>
              <a:t>recomiendo</a:t>
            </a:r>
            <a:r>
              <a:rPr lang="ca-ES" sz="1700" i="1" dirty="0"/>
              <a:t> a </a:t>
            </a:r>
            <a:r>
              <a:rPr lang="ca-ES" sz="1700" i="1" dirty="0" err="1"/>
              <a:t>todo</a:t>
            </a:r>
            <a:r>
              <a:rPr lang="ca-ES" sz="1700" i="1" dirty="0"/>
              <a:t> el mundo </a:t>
            </a:r>
            <a:r>
              <a:rPr lang="ca-ES" sz="1700" i="1" dirty="0" err="1"/>
              <a:t>ya</a:t>
            </a:r>
            <a:r>
              <a:rPr lang="ca-ES" sz="1700" i="1" dirty="0"/>
              <a:t> que </a:t>
            </a:r>
            <a:r>
              <a:rPr lang="ca-ES" sz="1700" i="1" dirty="0" err="1"/>
              <a:t>empiezas</a:t>
            </a:r>
            <a:r>
              <a:rPr lang="ca-ES" sz="1700" i="1" dirty="0"/>
              <a:t> a </a:t>
            </a:r>
            <a:r>
              <a:rPr lang="ca-ES" sz="1700" i="1" dirty="0" err="1"/>
              <a:t>conocer</a:t>
            </a:r>
            <a:r>
              <a:rPr lang="ca-ES" sz="1700" i="1" dirty="0"/>
              <a:t> coses que </a:t>
            </a:r>
            <a:r>
              <a:rPr lang="ca-ES" sz="1700" i="1" dirty="0" err="1"/>
              <a:t>quizá</a:t>
            </a:r>
            <a:r>
              <a:rPr lang="ca-ES" sz="1700" i="1" dirty="0"/>
              <a:t> no te </a:t>
            </a:r>
            <a:r>
              <a:rPr lang="ca-ES" sz="1700" i="1" dirty="0" err="1"/>
              <a:t>interesaban</a:t>
            </a:r>
            <a:r>
              <a:rPr lang="ca-ES" sz="1700" i="1" dirty="0"/>
              <a:t>” (</a:t>
            </a:r>
            <a:r>
              <a:rPr lang="ca-ES" sz="1700" i="1" dirty="0" err="1"/>
              <a:t>GD</a:t>
            </a:r>
            <a:r>
              <a:rPr lang="ca-ES" sz="1700" i="1" dirty="0"/>
              <a:t>)</a:t>
            </a:r>
            <a:endParaRPr lang="es-ES" sz="1700" dirty="0"/>
          </a:p>
          <a:p>
            <a:endParaRPr lang="es-ES" dirty="0"/>
          </a:p>
        </p:txBody>
      </p:sp>
      <p:pic>
        <p:nvPicPr>
          <p:cNvPr id="6" name="5 Imagen" descr="C:\Users\Ana\AppData\Local\Microsoft\Windows\INetCache\Content.MSO\757B3340.tmp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4360" y="1603959"/>
            <a:ext cx="3964940" cy="2638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RESULTATS</a:t>
            </a:r>
            <a:r>
              <a:rPr lang="es-ES" dirty="0"/>
              <a:t>. </a:t>
            </a:r>
            <a:r>
              <a:rPr lang="es-ES" dirty="0" err="1"/>
              <a:t>UTILITAT</a:t>
            </a:r>
            <a:r>
              <a:rPr lang="es-ES" dirty="0"/>
              <a:t> </a:t>
            </a:r>
            <a:r>
              <a:rPr lang="es-ES" dirty="0" err="1"/>
              <a:t>PARTICIPACIÓ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99829" y="1037189"/>
            <a:ext cx="9587911" cy="359359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a-ES" sz="1200" b="1" dirty="0"/>
              <a:t> </a:t>
            </a:r>
            <a:endParaRPr lang="ca-ES" dirty="0"/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ca-ES" sz="1800" b="1" dirty="0">
                <a:solidFill>
                  <a:schemeClr val="tx1"/>
                </a:solidFill>
              </a:rPr>
              <a:t>Relacions socials:</a:t>
            </a:r>
            <a:endParaRPr lang="es-ES" sz="18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a-ES" sz="1800" dirty="0">
                <a:solidFill>
                  <a:schemeClr val="tx1"/>
                </a:solidFill>
              </a:rPr>
              <a:t> “</a:t>
            </a:r>
            <a:r>
              <a:rPr lang="ca-ES" sz="1800" dirty="0" err="1">
                <a:solidFill>
                  <a:schemeClr val="tx1"/>
                </a:solidFill>
              </a:rPr>
              <a:t>porque</a:t>
            </a:r>
            <a:r>
              <a:rPr lang="ca-ES" sz="1800" dirty="0">
                <a:solidFill>
                  <a:schemeClr val="tx1"/>
                </a:solidFill>
              </a:rPr>
              <a:t> aquí te </a:t>
            </a:r>
            <a:r>
              <a:rPr lang="ca-ES" sz="1800" dirty="0" err="1">
                <a:solidFill>
                  <a:schemeClr val="tx1"/>
                </a:solidFill>
              </a:rPr>
              <a:t>relacionas</a:t>
            </a:r>
            <a:r>
              <a:rPr lang="ca-ES" sz="1800" dirty="0">
                <a:solidFill>
                  <a:schemeClr val="tx1"/>
                </a:solidFill>
              </a:rPr>
              <a:t> con </a:t>
            </a:r>
            <a:r>
              <a:rPr lang="ca-ES" sz="1800" dirty="0" err="1">
                <a:solidFill>
                  <a:schemeClr val="tx1"/>
                </a:solidFill>
              </a:rPr>
              <a:t>gente</a:t>
            </a:r>
            <a:r>
              <a:rPr lang="ca-ES" sz="1800" dirty="0">
                <a:solidFill>
                  <a:schemeClr val="tx1"/>
                </a:solidFill>
              </a:rPr>
              <a:t> que antes no </a:t>
            </a:r>
            <a:r>
              <a:rPr lang="ca-ES" sz="1800" dirty="0" err="1">
                <a:solidFill>
                  <a:schemeClr val="tx1"/>
                </a:solidFill>
              </a:rPr>
              <a:t>conocías</a:t>
            </a:r>
            <a:r>
              <a:rPr lang="ca-ES" sz="1800" dirty="0">
                <a:solidFill>
                  <a:schemeClr val="tx1"/>
                </a:solidFill>
              </a:rPr>
              <a:t> ” (</a:t>
            </a:r>
            <a:r>
              <a:rPr lang="ca-ES" sz="1800" dirty="0" err="1">
                <a:solidFill>
                  <a:schemeClr val="tx1"/>
                </a:solidFill>
              </a:rPr>
              <a:t>GD</a:t>
            </a:r>
            <a:r>
              <a:rPr lang="ca-ES" sz="1800" dirty="0">
                <a:solidFill>
                  <a:schemeClr val="tx1"/>
                </a:solidFill>
              </a:rPr>
              <a:t>_</a:t>
            </a:r>
            <a:r>
              <a:rPr lang="ca-ES" sz="1800" dirty="0" err="1">
                <a:solidFill>
                  <a:schemeClr val="tx1"/>
                </a:solidFill>
              </a:rPr>
              <a:t>geocaching</a:t>
            </a:r>
            <a:r>
              <a:rPr lang="ca-ES" sz="1800" dirty="0">
                <a:solidFill>
                  <a:schemeClr val="tx1"/>
                </a:solidFill>
              </a:rPr>
              <a:t>).</a:t>
            </a:r>
            <a:endParaRPr lang="es-ES" sz="18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a-ES" sz="1800" dirty="0">
                <a:solidFill>
                  <a:schemeClr val="tx1"/>
                </a:solidFill>
              </a:rPr>
              <a:t>“</a:t>
            </a:r>
            <a:r>
              <a:rPr lang="ca-ES" sz="1800" dirty="0" err="1">
                <a:solidFill>
                  <a:schemeClr val="tx1"/>
                </a:solidFill>
              </a:rPr>
              <a:t>Aprendes</a:t>
            </a:r>
            <a:r>
              <a:rPr lang="ca-ES" sz="1800" dirty="0">
                <a:solidFill>
                  <a:schemeClr val="tx1"/>
                </a:solidFill>
              </a:rPr>
              <a:t> a </a:t>
            </a:r>
            <a:r>
              <a:rPr lang="ca-ES" sz="1800" dirty="0" err="1">
                <a:solidFill>
                  <a:schemeClr val="tx1"/>
                </a:solidFill>
              </a:rPr>
              <a:t>colaborar</a:t>
            </a:r>
            <a:r>
              <a:rPr lang="ca-ES" sz="1800" dirty="0">
                <a:solidFill>
                  <a:schemeClr val="tx1"/>
                </a:solidFill>
              </a:rPr>
              <a:t> con </a:t>
            </a:r>
            <a:r>
              <a:rPr lang="ca-ES" sz="1800" dirty="0" err="1">
                <a:solidFill>
                  <a:schemeClr val="tx1"/>
                </a:solidFill>
              </a:rPr>
              <a:t>personas</a:t>
            </a:r>
            <a:r>
              <a:rPr lang="ca-ES" sz="1800" dirty="0">
                <a:solidFill>
                  <a:schemeClr val="tx1"/>
                </a:solidFill>
              </a:rPr>
              <a:t> de </a:t>
            </a:r>
            <a:r>
              <a:rPr lang="ca-ES" sz="1800" dirty="0" err="1">
                <a:solidFill>
                  <a:schemeClr val="tx1"/>
                </a:solidFill>
              </a:rPr>
              <a:t>otros</a:t>
            </a:r>
            <a:r>
              <a:rPr lang="ca-ES" sz="1800" dirty="0">
                <a:solidFill>
                  <a:schemeClr val="tx1"/>
                </a:solidFill>
              </a:rPr>
              <a:t> </a:t>
            </a:r>
            <a:r>
              <a:rPr lang="ca-ES" sz="1800" dirty="0" err="1">
                <a:solidFill>
                  <a:schemeClr val="tx1"/>
                </a:solidFill>
              </a:rPr>
              <a:t>colegios</a:t>
            </a:r>
            <a:r>
              <a:rPr lang="ca-ES" sz="1800" dirty="0">
                <a:solidFill>
                  <a:schemeClr val="tx1"/>
                </a:solidFill>
              </a:rPr>
              <a:t>” ( </a:t>
            </a:r>
            <a:r>
              <a:rPr lang="ca-ES" sz="1800" dirty="0" err="1">
                <a:solidFill>
                  <a:schemeClr val="tx1"/>
                </a:solidFill>
              </a:rPr>
              <a:t>GD</a:t>
            </a:r>
            <a:r>
              <a:rPr lang="ca-ES" sz="1800" dirty="0">
                <a:solidFill>
                  <a:schemeClr val="tx1"/>
                </a:solidFill>
              </a:rPr>
              <a:t>_</a:t>
            </a:r>
            <a:r>
              <a:rPr lang="ca-ES" sz="1800" dirty="0" err="1">
                <a:solidFill>
                  <a:schemeClr val="tx1"/>
                </a:solidFill>
              </a:rPr>
              <a:t>geocaching</a:t>
            </a:r>
            <a:r>
              <a:rPr lang="ca-ES" sz="1800" dirty="0">
                <a:solidFill>
                  <a:schemeClr val="tx1"/>
                </a:solidFill>
              </a:rPr>
              <a:t>).</a:t>
            </a:r>
            <a:endParaRPr lang="es-ES" sz="18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ca-ES" sz="1800" b="1" dirty="0">
                <a:solidFill>
                  <a:schemeClr val="tx1"/>
                </a:solidFill>
              </a:rPr>
              <a:t>Autoestima, </a:t>
            </a:r>
            <a:r>
              <a:rPr lang="ca-ES" sz="1800" b="1" dirty="0" err="1">
                <a:solidFill>
                  <a:schemeClr val="tx1"/>
                </a:solidFill>
              </a:rPr>
              <a:t>autoconcepte</a:t>
            </a:r>
            <a:r>
              <a:rPr lang="ca-ES" sz="1800" b="1" dirty="0">
                <a:solidFill>
                  <a:schemeClr val="tx1"/>
                </a:solidFill>
              </a:rPr>
              <a:t>: </a:t>
            </a:r>
            <a:endParaRPr lang="es-ES" sz="1800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a-ES" sz="1800" dirty="0">
                <a:solidFill>
                  <a:schemeClr val="tx1"/>
                </a:solidFill>
              </a:rPr>
              <a:t>“</a:t>
            </a:r>
            <a:r>
              <a:rPr lang="ca-ES" sz="1800" dirty="0" err="1">
                <a:solidFill>
                  <a:schemeClr val="tx1"/>
                </a:solidFill>
              </a:rPr>
              <a:t>yo</a:t>
            </a:r>
            <a:r>
              <a:rPr lang="ca-ES" sz="1800" dirty="0">
                <a:solidFill>
                  <a:schemeClr val="tx1"/>
                </a:solidFill>
              </a:rPr>
              <a:t> </a:t>
            </a:r>
            <a:r>
              <a:rPr lang="ca-ES" sz="1800" dirty="0" err="1">
                <a:solidFill>
                  <a:schemeClr val="tx1"/>
                </a:solidFill>
              </a:rPr>
              <a:t>representando</a:t>
            </a:r>
            <a:r>
              <a:rPr lang="ca-ES" sz="1800" dirty="0">
                <a:solidFill>
                  <a:schemeClr val="tx1"/>
                </a:solidFill>
              </a:rPr>
              <a:t> a mi </a:t>
            </a:r>
            <a:r>
              <a:rPr lang="ca-ES" sz="1800" dirty="0" err="1">
                <a:solidFill>
                  <a:schemeClr val="tx1"/>
                </a:solidFill>
              </a:rPr>
              <a:t>escuela</a:t>
            </a:r>
            <a:r>
              <a:rPr lang="ca-ES" sz="1800" dirty="0">
                <a:solidFill>
                  <a:schemeClr val="tx1"/>
                </a:solidFill>
              </a:rPr>
              <a:t>, me </a:t>
            </a:r>
            <a:r>
              <a:rPr lang="ca-ES" sz="1800" dirty="0" err="1">
                <a:solidFill>
                  <a:schemeClr val="tx1"/>
                </a:solidFill>
              </a:rPr>
              <a:t>siento</a:t>
            </a:r>
            <a:r>
              <a:rPr lang="ca-ES" sz="1800" dirty="0">
                <a:solidFill>
                  <a:schemeClr val="tx1"/>
                </a:solidFill>
              </a:rPr>
              <a:t> </a:t>
            </a:r>
            <a:r>
              <a:rPr lang="ca-ES" sz="1800" dirty="0" err="1">
                <a:solidFill>
                  <a:schemeClr val="tx1"/>
                </a:solidFill>
              </a:rPr>
              <a:t>importante</a:t>
            </a:r>
            <a:r>
              <a:rPr lang="ca-ES" sz="1800" dirty="0">
                <a:solidFill>
                  <a:schemeClr val="tx1"/>
                </a:solidFill>
              </a:rPr>
              <a:t>” (</a:t>
            </a:r>
            <a:r>
              <a:rPr lang="ca-ES" sz="1800" dirty="0" err="1">
                <a:solidFill>
                  <a:schemeClr val="tx1"/>
                </a:solidFill>
              </a:rPr>
              <a:t>GD</a:t>
            </a:r>
            <a:r>
              <a:rPr lang="ca-ES" sz="1800" dirty="0">
                <a:solidFill>
                  <a:schemeClr val="tx1"/>
                </a:solidFill>
              </a:rPr>
              <a:t>_</a:t>
            </a:r>
            <a:r>
              <a:rPr lang="ca-ES" sz="1800" dirty="0" err="1">
                <a:solidFill>
                  <a:schemeClr val="tx1"/>
                </a:solidFill>
              </a:rPr>
              <a:t>geocaching</a:t>
            </a:r>
            <a:r>
              <a:rPr lang="ca-ES" sz="1800" dirty="0">
                <a:solidFill>
                  <a:schemeClr val="tx1"/>
                </a:solidFill>
              </a:rPr>
              <a:t>).</a:t>
            </a:r>
            <a:endParaRPr lang="es-ES" sz="18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a-ES" sz="1800" dirty="0">
                <a:solidFill>
                  <a:schemeClr val="tx1"/>
                </a:solidFill>
              </a:rPr>
              <a:t>“</a:t>
            </a:r>
            <a:r>
              <a:rPr lang="ca-ES" sz="1800" dirty="0" err="1">
                <a:solidFill>
                  <a:schemeClr val="tx1"/>
                </a:solidFill>
              </a:rPr>
              <a:t>Siento</a:t>
            </a:r>
            <a:r>
              <a:rPr lang="ca-ES" sz="1800" dirty="0">
                <a:solidFill>
                  <a:schemeClr val="tx1"/>
                </a:solidFill>
              </a:rPr>
              <a:t> </a:t>
            </a:r>
            <a:r>
              <a:rPr lang="ca-ES" sz="1800" dirty="0" err="1">
                <a:solidFill>
                  <a:schemeClr val="tx1"/>
                </a:solidFill>
              </a:rPr>
              <a:t>responsabilidad</a:t>
            </a:r>
            <a:r>
              <a:rPr lang="ca-ES" sz="1800" dirty="0">
                <a:solidFill>
                  <a:schemeClr val="tx1"/>
                </a:solidFill>
              </a:rPr>
              <a:t>, y es la primera </a:t>
            </a:r>
            <a:r>
              <a:rPr lang="ca-ES" sz="1800" dirty="0" err="1">
                <a:solidFill>
                  <a:schemeClr val="tx1"/>
                </a:solidFill>
              </a:rPr>
              <a:t>vez</a:t>
            </a:r>
            <a:r>
              <a:rPr lang="ca-ES" sz="1800" dirty="0">
                <a:solidFill>
                  <a:schemeClr val="tx1"/>
                </a:solidFill>
              </a:rPr>
              <a:t> que </a:t>
            </a:r>
            <a:r>
              <a:rPr lang="ca-ES" sz="1800" dirty="0" err="1">
                <a:solidFill>
                  <a:schemeClr val="tx1"/>
                </a:solidFill>
              </a:rPr>
              <a:t>siento</a:t>
            </a:r>
            <a:r>
              <a:rPr lang="ca-ES" sz="1800" dirty="0">
                <a:solidFill>
                  <a:schemeClr val="tx1"/>
                </a:solidFill>
              </a:rPr>
              <a:t> </a:t>
            </a:r>
            <a:r>
              <a:rPr lang="ca-ES" sz="1800" dirty="0" err="1">
                <a:solidFill>
                  <a:schemeClr val="tx1"/>
                </a:solidFill>
              </a:rPr>
              <a:t>algo</a:t>
            </a:r>
            <a:r>
              <a:rPr lang="ca-ES" sz="1800" dirty="0">
                <a:solidFill>
                  <a:schemeClr val="tx1"/>
                </a:solidFill>
              </a:rPr>
              <a:t> </a:t>
            </a:r>
            <a:r>
              <a:rPr lang="ca-ES" sz="1800" dirty="0" err="1">
                <a:solidFill>
                  <a:schemeClr val="tx1"/>
                </a:solidFill>
              </a:rPr>
              <a:t>así</a:t>
            </a:r>
            <a:r>
              <a:rPr lang="ca-ES" sz="1800" dirty="0">
                <a:solidFill>
                  <a:schemeClr val="tx1"/>
                </a:solidFill>
              </a:rPr>
              <a:t> (</a:t>
            </a:r>
            <a:r>
              <a:rPr lang="ca-ES" sz="1800" dirty="0" err="1">
                <a:solidFill>
                  <a:schemeClr val="tx1"/>
                </a:solidFill>
              </a:rPr>
              <a:t>GD</a:t>
            </a:r>
            <a:r>
              <a:rPr lang="ca-ES" sz="1800" dirty="0">
                <a:solidFill>
                  <a:schemeClr val="tx1"/>
                </a:solidFill>
              </a:rPr>
              <a:t>_</a:t>
            </a:r>
            <a:r>
              <a:rPr lang="ca-ES" sz="1800" dirty="0" err="1">
                <a:solidFill>
                  <a:schemeClr val="tx1"/>
                </a:solidFill>
              </a:rPr>
              <a:t>Desmuntatòpics</a:t>
            </a:r>
            <a:r>
              <a:rPr lang="ca-ES" sz="1800" dirty="0">
                <a:solidFill>
                  <a:schemeClr val="tx1"/>
                </a:solidFill>
              </a:rPr>
              <a:t>).</a:t>
            </a:r>
            <a:endParaRPr lang="es-ES" sz="1800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ca-ES" sz="1800" b="1" dirty="0">
                <a:solidFill>
                  <a:schemeClr val="tx1"/>
                </a:solidFill>
              </a:rPr>
              <a:t>Reconeixement institucional i social: </a:t>
            </a:r>
            <a:endParaRPr lang="es-ES" sz="1800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a-ES" sz="1800" dirty="0">
                <a:solidFill>
                  <a:schemeClr val="tx1"/>
                </a:solidFill>
              </a:rPr>
              <a:t>“Me </a:t>
            </a:r>
            <a:r>
              <a:rPr lang="ca-ES" sz="1800" dirty="0" err="1">
                <a:solidFill>
                  <a:schemeClr val="tx1"/>
                </a:solidFill>
              </a:rPr>
              <a:t>siento</a:t>
            </a:r>
            <a:r>
              <a:rPr lang="ca-ES" sz="1800" dirty="0">
                <a:solidFill>
                  <a:schemeClr val="tx1"/>
                </a:solidFill>
              </a:rPr>
              <a:t> </a:t>
            </a:r>
            <a:r>
              <a:rPr lang="ca-ES" sz="1800" dirty="0" err="1">
                <a:solidFill>
                  <a:schemeClr val="tx1"/>
                </a:solidFill>
              </a:rPr>
              <a:t>bien</a:t>
            </a:r>
            <a:r>
              <a:rPr lang="ca-ES" sz="1800" dirty="0">
                <a:solidFill>
                  <a:schemeClr val="tx1"/>
                </a:solidFill>
              </a:rPr>
              <a:t> que el </a:t>
            </a:r>
            <a:r>
              <a:rPr lang="ca-ES" sz="1800" dirty="0" err="1">
                <a:solidFill>
                  <a:schemeClr val="tx1"/>
                </a:solidFill>
              </a:rPr>
              <a:t>ayuntamiento</a:t>
            </a:r>
            <a:r>
              <a:rPr lang="ca-ES" sz="1800" dirty="0">
                <a:solidFill>
                  <a:schemeClr val="tx1"/>
                </a:solidFill>
              </a:rPr>
              <a:t> se </a:t>
            </a:r>
            <a:r>
              <a:rPr lang="ca-ES" sz="1800" dirty="0" err="1">
                <a:solidFill>
                  <a:schemeClr val="tx1"/>
                </a:solidFill>
              </a:rPr>
              <a:t>preocupe</a:t>
            </a:r>
            <a:r>
              <a:rPr lang="ca-ES" sz="1800" dirty="0">
                <a:solidFill>
                  <a:schemeClr val="tx1"/>
                </a:solidFill>
              </a:rPr>
              <a:t> por </a:t>
            </a:r>
            <a:r>
              <a:rPr lang="ca-ES" sz="1800" dirty="0" err="1">
                <a:solidFill>
                  <a:schemeClr val="tx1"/>
                </a:solidFill>
              </a:rPr>
              <a:t>nosotros</a:t>
            </a:r>
            <a:r>
              <a:rPr lang="ca-ES" sz="1800" dirty="0">
                <a:solidFill>
                  <a:schemeClr val="tx1"/>
                </a:solidFill>
              </a:rPr>
              <a:t> y </a:t>
            </a:r>
            <a:r>
              <a:rPr lang="ca-ES" sz="1800" dirty="0" err="1">
                <a:solidFill>
                  <a:schemeClr val="tx1"/>
                </a:solidFill>
              </a:rPr>
              <a:t>nuestros</a:t>
            </a:r>
            <a:r>
              <a:rPr lang="ca-ES" sz="1800" dirty="0">
                <a:solidFill>
                  <a:schemeClr val="tx1"/>
                </a:solidFill>
              </a:rPr>
              <a:t> </a:t>
            </a:r>
            <a:r>
              <a:rPr lang="ca-ES" sz="1800" dirty="0" err="1">
                <a:solidFill>
                  <a:schemeClr val="tx1"/>
                </a:solidFill>
              </a:rPr>
              <a:t>barrios</a:t>
            </a:r>
            <a:r>
              <a:rPr lang="ca-ES" sz="1800" dirty="0">
                <a:solidFill>
                  <a:schemeClr val="tx1"/>
                </a:solidFill>
              </a:rPr>
              <a:t>; que nos de un </a:t>
            </a:r>
            <a:r>
              <a:rPr lang="ca-ES" sz="1800" dirty="0" err="1">
                <a:solidFill>
                  <a:schemeClr val="tx1"/>
                </a:solidFill>
              </a:rPr>
              <a:t>papel</a:t>
            </a:r>
            <a:r>
              <a:rPr lang="ca-ES" sz="1800" dirty="0">
                <a:solidFill>
                  <a:schemeClr val="tx1"/>
                </a:solidFill>
              </a:rPr>
              <a:t>. (</a:t>
            </a:r>
            <a:r>
              <a:rPr lang="ca-ES" sz="1800" dirty="0" err="1">
                <a:solidFill>
                  <a:schemeClr val="tx1"/>
                </a:solidFill>
              </a:rPr>
              <a:t>GD</a:t>
            </a:r>
            <a:r>
              <a:rPr lang="ca-ES" sz="1800" dirty="0">
                <a:solidFill>
                  <a:schemeClr val="tx1"/>
                </a:solidFill>
              </a:rPr>
              <a:t>_</a:t>
            </a:r>
            <a:r>
              <a:rPr lang="ca-ES" sz="1800" dirty="0" err="1">
                <a:solidFill>
                  <a:schemeClr val="tx1"/>
                </a:solidFill>
              </a:rPr>
              <a:t>geocaching</a:t>
            </a:r>
            <a:r>
              <a:rPr lang="ca-ES" sz="1800" dirty="0">
                <a:solidFill>
                  <a:schemeClr val="tx1"/>
                </a:solidFill>
              </a:rPr>
              <a:t>).</a:t>
            </a:r>
            <a:endParaRPr lang="es-ES" sz="18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a-ES" sz="1800" dirty="0">
                <a:solidFill>
                  <a:schemeClr val="tx1"/>
                </a:solidFill>
              </a:rPr>
              <a:t>“Mi </a:t>
            </a:r>
            <a:r>
              <a:rPr lang="ca-ES" sz="1800" dirty="0" err="1">
                <a:solidFill>
                  <a:schemeClr val="tx1"/>
                </a:solidFill>
              </a:rPr>
              <a:t>comunidad</a:t>
            </a:r>
            <a:r>
              <a:rPr lang="ca-ES" sz="1800" dirty="0">
                <a:solidFill>
                  <a:schemeClr val="tx1"/>
                </a:solidFill>
              </a:rPr>
              <a:t> se </a:t>
            </a:r>
            <a:r>
              <a:rPr lang="ca-ES" sz="1800" dirty="0" err="1">
                <a:solidFill>
                  <a:schemeClr val="tx1"/>
                </a:solidFill>
              </a:rPr>
              <a:t>siente</a:t>
            </a:r>
            <a:r>
              <a:rPr lang="ca-ES" sz="1800" dirty="0">
                <a:solidFill>
                  <a:schemeClr val="tx1"/>
                </a:solidFill>
              </a:rPr>
              <a:t> </a:t>
            </a:r>
            <a:r>
              <a:rPr lang="ca-ES" sz="1800" dirty="0" err="1">
                <a:solidFill>
                  <a:schemeClr val="tx1"/>
                </a:solidFill>
              </a:rPr>
              <a:t>más</a:t>
            </a:r>
            <a:r>
              <a:rPr lang="ca-ES" sz="1800" dirty="0">
                <a:solidFill>
                  <a:schemeClr val="tx1"/>
                </a:solidFill>
              </a:rPr>
              <a:t> </a:t>
            </a:r>
            <a:r>
              <a:rPr lang="ca-ES" sz="1800" dirty="0" err="1">
                <a:solidFill>
                  <a:schemeClr val="tx1"/>
                </a:solidFill>
              </a:rPr>
              <a:t>cercana</a:t>
            </a:r>
            <a:r>
              <a:rPr lang="ca-ES" sz="1800" dirty="0">
                <a:solidFill>
                  <a:schemeClr val="tx1"/>
                </a:solidFill>
              </a:rPr>
              <a:t> a </a:t>
            </a:r>
            <a:r>
              <a:rPr lang="ca-ES" sz="1800" dirty="0" err="1">
                <a:solidFill>
                  <a:schemeClr val="tx1"/>
                </a:solidFill>
              </a:rPr>
              <a:t>aquellas</a:t>
            </a:r>
            <a:r>
              <a:rPr lang="ca-ES" sz="1800" dirty="0">
                <a:solidFill>
                  <a:schemeClr val="tx1"/>
                </a:solidFill>
              </a:rPr>
              <a:t> </a:t>
            </a:r>
            <a:r>
              <a:rPr lang="ca-ES" sz="1800" dirty="0" err="1">
                <a:solidFill>
                  <a:schemeClr val="tx1"/>
                </a:solidFill>
              </a:rPr>
              <a:t>cosas</a:t>
            </a:r>
            <a:r>
              <a:rPr lang="ca-ES" sz="1800" dirty="0">
                <a:solidFill>
                  <a:schemeClr val="tx1"/>
                </a:solidFill>
              </a:rPr>
              <a:t> que </a:t>
            </a:r>
            <a:r>
              <a:rPr lang="ca-ES" sz="1800" dirty="0" err="1">
                <a:solidFill>
                  <a:schemeClr val="tx1"/>
                </a:solidFill>
              </a:rPr>
              <a:t>yo</a:t>
            </a:r>
            <a:r>
              <a:rPr lang="ca-ES" sz="1800" dirty="0">
                <a:solidFill>
                  <a:schemeClr val="tx1"/>
                </a:solidFill>
              </a:rPr>
              <a:t> he </a:t>
            </a:r>
            <a:r>
              <a:rPr lang="ca-ES" sz="1800" dirty="0" err="1">
                <a:solidFill>
                  <a:schemeClr val="tx1"/>
                </a:solidFill>
              </a:rPr>
              <a:t>explicado</a:t>
            </a:r>
            <a:r>
              <a:rPr lang="ca-ES" sz="1800" dirty="0">
                <a:solidFill>
                  <a:schemeClr val="tx1"/>
                </a:solidFill>
              </a:rPr>
              <a:t>. </a:t>
            </a:r>
            <a:r>
              <a:rPr lang="ca-ES" sz="1800" dirty="0" err="1">
                <a:solidFill>
                  <a:schemeClr val="tx1"/>
                </a:solidFill>
              </a:rPr>
              <a:t>Están</a:t>
            </a:r>
            <a:r>
              <a:rPr lang="ca-ES" sz="1800" dirty="0">
                <a:solidFill>
                  <a:schemeClr val="tx1"/>
                </a:solidFill>
              </a:rPr>
              <a:t> </a:t>
            </a:r>
            <a:r>
              <a:rPr lang="ca-ES" sz="1800" dirty="0" err="1">
                <a:solidFill>
                  <a:schemeClr val="tx1"/>
                </a:solidFill>
              </a:rPr>
              <a:t>contentos</a:t>
            </a:r>
            <a:r>
              <a:rPr lang="ca-ES" sz="1800" dirty="0">
                <a:solidFill>
                  <a:schemeClr val="tx1"/>
                </a:solidFill>
              </a:rPr>
              <a:t> que una </a:t>
            </a:r>
            <a:r>
              <a:rPr lang="ca-ES" sz="1800" dirty="0" err="1">
                <a:solidFill>
                  <a:schemeClr val="tx1"/>
                </a:solidFill>
              </a:rPr>
              <a:t>chica</a:t>
            </a:r>
            <a:r>
              <a:rPr lang="ca-ES" sz="1800" dirty="0">
                <a:solidFill>
                  <a:schemeClr val="tx1"/>
                </a:solidFill>
              </a:rPr>
              <a:t> de </a:t>
            </a:r>
            <a:r>
              <a:rPr lang="ca-ES" sz="1800" dirty="0" err="1">
                <a:solidFill>
                  <a:schemeClr val="tx1"/>
                </a:solidFill>
              </a:rPr>
              <a:t>Pakistán</a:t>
            </a:r>
            <a:r>
              <a:rPr lang="ca-ES" sz="1800" dirty="0">
                <a:solidFill>
                  <a:schemeClr val="tx1"/>
                </a:solidFill>
              </a:rPr>
              <a:t> </a:t>
            </a:r>
            <a:r>
              <a:rPr lang="ca-ES" sz="1800" dirty="0" err="1">
                <a:solidFill>
                  <a:schemeClr val="tx1"/>
                </a:solidFill>
              </a:rPr>
              <a:t>pueda</a:t>
            </a:r>
            <a:r>
              <a:rPr lang="ca-ES" sz="1800" dirty="0">
                <a:solidFill>
                  <a:schemeClr val="tx1"/>
                </a:solidFill>
              </a:rPr>
              <a:t> participar de </a:t>
            </a:r>
            <a:r>
              <a:rPr lang="ca-ES" sz="1800" dirty="0" err="1">
                <a:solidFill>
                  <a:schemeClr val="tx1"/>
                </a:solidFill>
              </a:rPr>
              <a:t>este</a:t>
            </a:r>
            <a:r>
              <a:rPr lang="ca-ES" sz="1800" dirty="0">
                <a:solidFill>
                  <a:schemeClr val="tx1"/>
                </a:solidFill>
              </a:rPr>
              <a:t> </a:t>
            </a:r>
            <a:r>
              <a:rPr lang="ca-ES" sz="1800" dirty="0" err="1">
                <a:solidFill>
                  <a:schemeClr val="tx1"/>
                </a:solidFill>
              </a:rPr>
              <a:t>tipo</a:t>
            </a:r>
            <a:r>
              <a:rPr lang="ca-ES" sz="1800" dirty="0">
                <a:solidFill>
                  <a:schemeClr val="tx1"/>
                </a:solidFill>
              </a:rPr>
              <a:t> de </a:t>
            </a:r>
            <a:r>
              <a:rPr lang="ca-ES" sz="1800" dirty="0" err="1">
                <a:solidFill>
                  <a:schemeClr val="tx1"/>
                </a:solidFill>
              </a:rPr>
              <a:t>actividades</a:t>
            </a:r>
            <a:r>
              <a:rPr lang="ca-ES" sz="1800" dirty="0">
                <a:solidFill>
                  <a:schemeClr val="tx1"/>
                </a:solidFill>
              </a:rPr>
              <a:t>. Se </a:t>
            </a:r>
            <a:r>
              <a:rPr lang="ca-ES" sz="1800" dirty="0" err="1">
                <a:solidFill>
                  <a:schemeClr val="tx1"/>
                </a:solidFill>
              </a:rPr>
              <a:t>sienten</a:t>
            </a:r>
            <a:r>
              <a:rPr lang="ca-ES" sz="1800" dirty="0">
                <a:solidFill>
                  <a:schemeClr val="tx1"/>
                </a:solidFill>
              </a:rPr>
              <a:t> </a:t>
            </a:r>
            <a:r>
              <a:rPr lang="ca-ES" sz="1800" dirty="0" err="1">
                <a:solidFill>
                  <a:schemeClr val="tx1"/>
                </a:solidFill>
              </a:rPr>
              <a:t>más</a:t>
            </a:r>
            <a:r>
              <a:rPr lang="ca-ES" sz="1800" dirty="0">
                <a:solidFill>
                  <a:schemeClr val="tx1"/>
                </a:solidFill>
              </a:rPr>
              <a:t> </a:t>
            </a:r>
            <a:r>
              <a:rPr lang="ca-ES" sz="1800" dirty="0" err="1">
                <a:solidFill>
                  <a:schemeClr val="tx1"/>
                </a:solidFill>
              </a:rPr>
              <a:t>representados</a:t>
            </a:r>
            <a:r>
              <a:rPr lang="ca-ES" sz="1800" dirty="0">
                <a:solidFill>
                  <a:schemeClr val="tx1"/>
                </a:solidFill>
              </a:rPr>
              <a:t>”. (</a:t>
            </a:r>
            <a:r>
              <a:rPr lang="ca-ES" sz="1800" dirty="0" err="1">
                <a:solidFill>
                  <a:schemeClr val="tx1"/>
                </a:solidFill>
              </a:rPr>
              <a:t>GD</a:t>
            </a:r>
            <a:r>
              <a:rPr lang="ca-ES" sz="1800" dirty="0">
                <a:solidFill>
                  <a:schemeClr val="tx1"/>
                </a:solidFill>
              </a:rPr>
              <a:t>_ràdio).</a:t>
            </a:r>
            <a:endParaRPr lang="es-ES" sz="18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a-ES" sz="1800" dirty="0">
                <a:solidFill>
                  <a:schemeClr val="tx1"/>
                </a:solidFill>
              </a:rPr>
              <a:t>“Ens sentim molt especial, però això de les comunitat i les cultures, no ho hem tret molt fins ara, ja que estàvem tots junts”. (</a:t>
            </a:r>
            <a:r>
              <a:rPr lang="ca-ES" sz="1800" dirty="0" err="1">
                <a:solidFill>
                  <a:schemeClr val="tx1"/>
                </a:solidFill>
              </a:rPr>
              <a:t>GD</a:t>
            </a:r>
            <a:r>
              <a:rPr lang="ca-ES" sz="1800" dirty="0">
                <a:solidFill>
                  <a:schemeClr val="tx1"/>
                </a:solidFill>
              </a:rPr>
              <a:t>_ràdio)</a:t>
            </a:r>
            <a:endParaRPr lang="es-ES" sz="1800" dirty="0">
              <a:solidFill>
                <a:schemeClr val="tx1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a-ES" sz="1800" b="1" dirty="0">
                <a:solidFill>
                  <a:schemeClr val="tx1"/>
                </a:solidFill>
              </a:rPr>
              <a:t>Aprenentatges: </a:t>
            </a:r>
            <a:endParaRPr lang="es-ES" sz="1800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a-ES" sz="1800" dirty="0">
                <a:solidFill>
                  <a:schemeClr val="tx1"/>
                </a:solidFill>
              </a:rPr>
              <a:t>“En general, </a:t>
            </a:r>
            <a:r>
              <a:rPr lang="ca-ES" sz="1800" dirty="0" err="1">
                <a:solidFill>
                  <a:schemeClr val="tx1"/>
                </a:solidFill>
              </a:rPr>
              <a:t>pero</a:t>
            </a:r>
            <a:r>
              <a:rPr lang="ca-ES" sz="1800" dirty="0">
                <a:solidFill>
                  <a:schemeClr val="tx1"/>
                </a:solidFill>
              </a:rPr>
              <a:t> </a:t>
            </a:r>
            <a:r>
              <a:rPr lang="ca-ES" sz="1800" dirty="0" err="1">
                <a:solidFill>
                  <a:schemeClr val="tx1"/>
                </a:solidFill>
              </a:rPr>
              <a:t>más</a:t>
            </a:r>
            <a:r>
              <a:rPr lang="ca-ES" sz="1800" dirty="0">
                <a:solidFill>
                  <a:schemeClr val="tx1"/>
                </a:solidFill>
              </a:rPr>
              <a:t> en los </a:t>
            </a:r>
            <a:r>
              <a:rPr lang="ca-ES" sz="1800" dirty="0" err="1">
                <a:solidFill>
                  <a:schemeClr val="tx1"/>
                </a:solidFill>
              </a:rPr>
              <a:t>plenarios</a:t>
            </a:r>
            <a:r>
              <a:rPr lang="ca-ES" sz="1800" dirty="0">
                <a:solidFill>
                  <a:schemeClr val="tx1"/>
                </a:solidFill>
              </a:rPr>
              <a:t>, </a:t>
            </a:r>
            <a:r>
              <a:rPr lang="ca-ES" sz="1800" dirty="0" err="1">
                <a:solidFill>
                  <a:schemeClr val="tx1"/>
                </a:solidFill>
              </a:rPr>
              <a:t>aprendes</a:t>
            </a:r>
            <a:r>
              <a:rPr lang="ca-ES" sz="1800" dirty="0">
                <a:solidFill>
                  <a:schemeClr val="tx1"/>
                </a:solidFill>
              </a:rPr>
              <a:t> a </a:t>
            </a:r>
            <a:r>
              <a:rPr lang="ca-ES" sz="1800" dirty="0" err="1">
                <a:solidFill>
                  <a:schemeClr val="tx1"/>
                </a:solidFill>
              </a:rPr>
              <a:t>relacionarte</a:t>
            </a:r>
            <a:r>
              <a:rPr lang="ca-ES" sz="1800" dirty="0">
                <a:solidFill>
                  <a:schemeClr val="tx1"/>
                </a:solidFill>
              </a:rPr>
              <a:t> con los </a:t>
            </a:r>
            <a:r>
              <a:rPr lang="ca-ES" sz="1800" dirty="0" err="1">
                <a:solidFill>
                  <a:schemeClr val="tx1"/>
                </a:solidFill>
              </a:rPr>
              <a:t>demás</a:t>
            </a:r>
            <a:r>
              <a:rPr lang="ca-ES" sz="1800" dirty="0">
                <a:solidFill>
                  <a:schemeClr val="tx1"/>
                </a:solidFill>
              </a:rPr>
              <a:t> y a </a:t>
            </a:r>
            <a:r>
              <a:rPr lang="ca-ES" sz="1800" dirty="0" err="1">
                <a:solidFill>
                  <a:schemeClr val="tx1"/>
                </a:solidFill>
              </a:rPr>
              <a:t>hablar</a:t>
            </a:r>
            <a:r>
              <a:rPr lang="ca-ES" sz="1800" dirty="0">
                <a:solidFill>
                  <a:schemeClr val="tx1"/>
                </a:solidFill>
              </a:rPr>
              <a:t> en </a:t>
            </a:r>
            <a:r>
              <a:rPr lang="ca-ES" sz="1800" dirty="0" err="1">
                <a:solidFill>
                  <a:schemeClr val="tx1"/>
                </a:solidFill>
              </a:rPr>
              <a:t>público</a:t>
            </a:r>
            <a:r>
              <a:rPr lang="ca-ES" sz="1800" dirty="0">
                <a:solidFill>
                  <a:schemeClr val="tx1"/>
                </a:solidFill>
              </a:rPr>
              <a:t>; y </a:t>
            </a:r>
            <a:r>
              <a:rPr lang="ca-ES" sz="1800" dirty="0" err="1">
                <a:solidFill>
                  <a:schemeClr val="tx1"/>
                </a:solidFill>
              </a:rPr>
              <a:t>quieras</a:t>
            </a:r>
            <a:r>
              <a:rPr lang="ca-ES" sz="1800" dirty="0">
                <a:solidFill>
                  <a:schemeClr val="tx1"/>
                </a:solidFill>
              </a:rPr>
              <a:t> o no </a:t>
            </a:r>
            <a:r>
              <a:rPr lang="ca-ES" sz="1800" dirty="0" err="1">
                <a:solidFill>
                  <a:schemeClr val="tx1"/>
                </a:solidFill>
              </a:rPr>
              <a:t>éso</a:t>
            </a:r>
            <a:r>
              <a:rPr lang="ca-ES" sz="1800" dirty="0">
                <a:solidFill>
                  <a:schemeClr val="tx1"/>
                </a:solidFill>
              </a:rPr>
              <a:t> se nota” (</a:t>
            </a:r>
            <a:r>
              <a:rPr lang="ca-ES" sz="1800" dirty="0" err="1">
                <a:solidFill>
                  <a:schemeClr val="tx1"/>
                </a:solidFill>
              </a:rPr>
              <a:t>GD</a:t>
            </a:r>
            <a:r>
              <a:rPr lang="ca-ES" sz="1800" dirty="0">
                <a:solidFill>
                  <a:schemeClr val="tx1"/>
                </a:solidFill>
              </a:rPr>
              <a:t>_</a:t>
            </a:r>
            <a:r>
              <a:rPr lang="ca-ES" sz="1800" dirty="0" err="1">
                <a:solidFill>
                  <a:schemeClr val="tx1"/>
                </a:solidFill>
              </a:rPr>
              <a:t>geocaching</a:t>
            </a:r>
            <a:r>
              <a:rPr lang="ca-ES" sz="1800" dirty="0">
                <a:solidFill>
                  <a:schemeClr val="tx1"/>
                </a:solidFill>
              </a:rPr>
              <a:t>)</a:t>
            </a:r>
            <a:endParaRPr lang="es-ES" sz="18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a-ES" sz="1800" dirty="0">
                <a:solidFill>
                  <a:schemeClr val="tx1"/>
                </a:solidFill>
              </a:rPr>
              <a:t>“</a:t>
            </a:r>
            <a:r>
              <a:rPr lang="ca-ES" sz="1800" dirty="0" err="1">
                <a:solidFill>
                  <a:schemeClr val="tx1"/>
                </a:solidFill>
              </a:rPr>
              <a:t>Trabajas</a:t>
            </a:r>
            <a:r>
              <a:rPr lang="ca-ES" sz="1800" dirty="0">
                <a:solidFill>
                  <a:schemeClr val="tx1"/>
                </a:solidFill>
              </a:rPr>
              <a:t> sobre </a:t>
            </a:r>
            <a:r>
              <a:rPr lang="ca-ES" sz="1800" dirty="0" err="1">
                <a:solidFill>
                  <a:schemeClr val="tx1"/>
                </a:solidFill>
              </a:rPr>
              <a:t>temas</a:t>
            </a:r>
            <a:r>
              <a:rPr lang="ca-ES" sz="1800" dirty="0">
                <a:solidFill>
                  <a:schemeClr val="tx1"/>
                </a:solidFill>
              </a:rPr>
              <a:t> que nos </a:t>
            </a:r>
            <a:r>
              <a:rPr lang="ca-ES" sz="1800" dirty="0" err="1">
                <a:solidFill>
                  <a:schemeClr val="tx1"/>
                </a:solidFill>
              </a:rPr>
              <a:t>preocupan</a:t>
            </a:r>
            <a:r>
              <a:rPr lang="ca-ES" sz="1800" dirty="0">
                <a:solidFill>
                  <a:schemeClr val="tx1"/>
                </a:solidFill>
              </a:rPr>
              <a:t> en </a:t>
            </a:r>
            <a:r>
              <a:rPr lang="ca-ES" sz="1800" dirty="0" err="1">
                <a:solidFill>
                  <a:schemeClr val="tx1"/>
                </a:solidFill>
              </a:rPr>
              <a:t>estas</a:t>
            </a:r>
            <a:r>
              <a:rPr lang="ca-ES" sz="1800" dirty="0">
                <a:solidFill>
                  <a:schemeClr val="tx1"/>
                </a:solidFill>
              </a:rPr>
              <a:t> </a:t>
            </a:r>
            <a:r>
              <a:rPr lang="ca-ES" sz="1800" dirty="0" err="1">
                <a:solidFill>
                  <a:schemeClr val="tx1"/>
                </a:solidFill>
              </a:rPr>
              <a:t>edades</a:t>
            </a:r>
            <a:r>
              <a:rPr lang="ca-ES" sz="1800" dirty="0">
                <a:solidFill>
                  <a:schemeClr val="tx1"/>
                </a:solidFill>
              </a:rPr>
              <a:t>... y en general, sobre  </a:t>
            </a:r>
            <a:r>
              <a:rPr lang="ca-ES" sz="1800" dirty="0" err="1">
                <a:solidFill>
                  <a:schemeClr val="tx1"/>
                </a:solidFill>
              </a:rPr>
              <a:t>bullying</a:t>
            </a:r>
            <a:r>
              <a:rPr lang="ca-ES" sz="1800" dirty="0">
                <a:solidFill>
                  <a:schemeClr val="tx1"/>
                </a:solidFill>
              </a:rPr>
              <a:t>, violència de genero...” (</a:t>
            </a:r>
            <a:r>
              <a:rPr lang="ca-ES" sz="1800" dirty="0" err="1">
                <a:solidFill>
                  <a:schemeClr val="tx1"/>
                </a:solidFill>
              </a:rPr>
              <a:t>GD</a:t>
            </a:r>
            <a:r>
              <a:rPr lang="ca-ES" sz="1800" dirty="0">
                <a:solidFill>
                  <a:schemeClr val="tx1"/>
                </a:solidFill>
              </a:rPr>
              <a:t>_</a:t>
            </a:r>
            <a:r>
              <a:rPr lang="ca-ES" sz="1800" dirty="0" err="1">
                <a:solidFill>
                  <a:schemeClr val="tx1"/>
                </a:solidFill>
              </a:rPr>
              <a:t>Desmuntantòpics</a:t>
            </a:r>
            <a:r>
              <a:rPr lang="ca-ES" sz="1800" dirty="0">
                <a:solidFill>
                  <a:schemeClr val="tx1"/>
                </a:solidFill>
              </a:rPr>
              <a:t>)</a:t>
            </a:r>
            <a:endParaRPr lang="es-E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 err="1"/>
              <a:t>RESULTATS</a:t>
            </a:r>
            <a:r>
              <a:rPr lang="es-ES" sz="4000" dirty="0"/>
              <a:t>. </a:t>
            </a:r>
            <a:r>
              <a:rPr lang="es-ES" sz="4000" dirty="0" err="1"/>
              <a:t>Comunicació</a:t>
            </a:r>
            <a:r>
              <a:rPr lang="es-ES" sz="4000" dirty="0"/>
              <a:t>/</a:t>
            </a:r>
            <a:r>
              <a:rPr lang="es-ES" sz="4000" dirty="0" err="1"/>
              <a:t>multiplicació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62173" y="1824002"/>
            <a:ext cx="9508608" cy="359359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ca-ES" sz="1600" b="1" dirty="0">
                <a:solidFill>
                  <a:schemeClr val="tx1"/>
                </a:solidFill>
              </a:rPr>
              <a:t>	</a:t>
            </a:r>
            <a:r>
              <a:rPr lang="ca-ES" sz="1600" dirty="0">
                <a:solidFill>
                  <a:schemeClr val="tx1"/>
                </a:solidFill>
              </a:rPr>
              <a:t>Valoren de forma feble aquesta transferència en general; però tot i això hi ha diversitat de nivells d’aquesta comunicació:</a:t>
            </a:r>
          </a:p>
          <a:p>
            <a:pPr algn="just">
              <a:buNone/>
            </a:pPr>
            <a:r>
              <a:rPr lang="ca-ES" sz="1600" dirty="0">
                <a:solidFill>
                  <a:schemeClr val="tx1"/>
                </a:solidFill>
              </a:rPr>
              <a:t>	“ Mi tutora </a:t>
            </a:r>
            <a:r>
              <a:rPr lang="ca-ES" sz="1600" dirty="0" err="1">
                <a:solidFill>
                  <a:schemeClr val="tx1"/>
                </a:solidFill>
              </a:rPr>
              <a:t>hace</a:t>
            </a:r>
            <a:r>
              <a:rPr lang="ca-ES" sz="1600" dirty="0">
                <a:solidFill>
                  <a:schemeClr val="tx1"/>
                </a:solidFill>
              </a:rPr>
              <a:t> cada </a:t>
            </a:r>
            <a:r>
              <a:rPr lang="ca-ES" sz="1600" dirty="0" err="1">
                <a:solidFill>
                  <a:schemeClr val="tx1"/>
                </a:solidFill>
              </a:rPr>
              <a:t>semana</a:t>
            </a:r>
            <a:r>
              <a:rPr lang="ca-ES" sz="1600" dirty="0">
                <a:solidFill>
                  <a:schemeClr val="tx1"/>
                </a:solidFill>
              </a:rPr>
              <a:t> </a:t>
            </a:r>
            <a:r>
              <a:rPr lang="ca-ES" sz="1600" dirty="0" err="1">
                <a:solidFill>
                  <a:schemeClr val="tx1"/>
                </a:solidFill>
              </a:rPr>
              <a:t>ésto</a:t>
            </a:r>
            <a:r>
              <a:rPr lang="ca-ES" sz="1600" dirty="0">
                <a:solidFill>
                  <a:schemeClr val="tx1"/>
                </a:solidFill>
              </a:rPr>
              <a:t> de los 15 </a:t>
            </a:r>
            <a:r>
              <a:rPr lang="ca-ES" sz="1600" dirty="0" err="1">
                <a:solidFill>
                  <a:schemeClr val="tx1"/>
                </a:solidFill>
              </a:rPr>
              <a:t>minutos</a:t>
            </a:r>
            <a:r>
              <a:rPr lang="ca-ES" sz="1600" dirty="0">
                <a:solidFill>
                  <a:schemeClr val="tx1"/>
                </a:solidFill>
              </a:rPr>
              <a:t>, y es </a:t>
            </a:r>
            <a:r>
              <a:rPr lang="ca-ES" sz="1600" dirty="0" err="1">
                <a:solidFill>
                  <a:schemeClr val="tx1"/>
                </a:solidFill>
              </a:rPr>
              <a:t>entonces</a:t>
            </a:r>
            <a:r>
              <a:rPr lang="ca-ES" sz="1600" dirty="0">
                <a:solidFill>
                  <a:schemeClr val="tx1"/>
                </a:solidFill>
              </a:rPr>
              <a:t> </a:t>
            </a:r>
            <a:r>
              <a:rPr lang="ca-ES" sz="1600" dirty="0" err="1">
                <a:solidFill>
                  <a:schemeClr val="tx1"/>
                </a:solidFill>
              </a:rPr>
              <a:t>cuando</a:t>
            </a:r>
            <a:r>
              <a:rPr lang="ca-ES" sz="1600" dirty="0">
                <a:solidFill>
                  <a:schemeClr val="tx1"/>
                </a:solidFill>
              </a:rPr>
              <a:t> me </a:t>
            </a:r>
            <a:r>
              <a:rPr lang="ca-ES" sz="1600" dirty="0" err="1">
                <a:solidFill>
                  <a:schemeClr val="tx1"/>
                </a:solidFill>
              </a:rPr>
              <a:t>dice</a:t>
            </a:r>
            <a:r>
              <a:rPr lang="ca-ES" sz="1600" dirty="0">
                <a:solidFill>
                  <a:schemeClr val="tx1"/>
                </a:solidFill>
              </a:rPr>
              <a:t>, a ver, Mercedes sal a la </a:t>
            </a:r>
            <a:r>
              <a:rPr lang="ca-ES" sz="1600" dirty="0" err="1">
                <a:solidFill>
                  <a:schemeClr val="tx1"/>
                </a:solidFill>
              </a:rPr>
              <a:t>pizarra</a:t>
            </a:r>
            <a:r>
              <a:rPr lang="ca-ES" sz="1600" dirty="0">
                <a:solidFill>
                  <a:schemeClr val="tx1"/>
                </a:solidFill>
              </a:rPr>
              <a:t> y explica a los </a:t>
            </a:r>
            <a:r>
              <a:rPr lang="ca-ES" sz="1600" dirty="0" err="1">
                <a:solidFill>
                  <a:schemeClr val="tx1"/>
                </a:solidFill>
              </a:rPr>
              <a:t>compañeros</a:t>
            </a:r>
            <a:r>
              <a:rPr lang="ca-ES" sz="1600" dirty="0">
                <a:solidFill>
                  <a:schemeClr val="tx1"/>
                </a:solidFill>
              </a:rPr>
              <a:t> lo que </a:t>
            </a:r>
            <a:r>
              <a:rPr lang="ca-ES" sz="1600" dirty="0" err="1">
                <a:solidFill>
                  <a:schemeClr val="tx1"/>
                </a:solidFill>
              </a:rPr>
              <a:t>habéis</a:t>
            </a:r>
            <a:r>
              <a:rPr lang="ca-ES" sz="1600" dirty="0">
                <a:solidFill>
                  <a:schemeClr val="tx1"/>
                </a:solidFill>
              </a:rPr>
              <a:t> </a:t>
            </a:r>
            <a:r>
              <a:rPr lang="ca-ES" sz="1600" dirty="0" err="1">
                <a:solidFill>
                  <a:schemeClr val="tx1"/>
                </a:solidFill>
              </a:rPr>
              <a:t>hecho</a:t>
            </a:r>
            <a:r>
              <a:rPr lang="ca-ES" sz="1600" dirty="0">
                <a:solidFill>
                  <a:schemeClr val="tx1"/>
                </a:solidFill>
              </a:rPr>
              <a:t> en la última </a:t>
            </a:r>
            <a:r>
              <a:rPr lang="ca-ES" sz="1600" dirty="0" err="1">
                <a:solidFill>
                  <a:schemeClr val="tx1"/>
                </a:solidFill>
              </a:rPr>
              <a:t>sesión</a:t>
            </a:r>
            <a:r>
              <a:rPr lang="ca-ES" sz="1600" dirty="0">
                <a:solidFill>
                  <a:schemeClr val="tx1"/>
                </a:solidFill>
              </a:rPr>
              <a:t> del consell” (</a:t>
            </a:r>
            <a:r>
              <a:rPr lang="ca-ES" sz="1600" dirty="0" err="1">
                <a:solidFill>
                  <a:schemeClr val="tx1"/>
                </a:solidFill>
              </a:rPr>
              <a:t>GD_geocaching</a:t>
            </a:r>
            <a:r>
              <a:rPr lang="ca-ES" sz="1600" dirty="0">
                <a:solidFill>
                  <a:schemeClr val="tx1"/>
                </a:solidFill>
              </a:rPr>
              <a:t>).</a:t>
            </a:r>
          </a:p>
          <a:p>
            <a:pPr algn="just">
              <a:buNone/>
            </a:pPr>
            <a:r>
              <a:rPr lang="ca-ES" sz="1600" dirty="0">
                <a:solidFill>
                  <a:schemeClr val="tx1"/>
                </a:solidFill>
              </a:rPr>
              <a:t>	“A veces en tutoria, </a:t>
            </a:r>
            <a:r>
              <a:rPr lang="ca-ES" sz="1600" dirty="0" err="1">
                <a:solidFill>
                  <a:schemeClr val="tx1"/>
                </a:solidFill>
              </a:rPr>
              <a:t>pero</a:t>
            </a:r>
            <a:r>
              <a:rPr lang="ca-ES" sz="1600" dirty="0">
                <a:solidFill>
                  <a:schemeClr val="tx1"/>
                </a:solidFill>
              </a:rPr>
              <a:t> solo </a:t>
            </a:r>
            <a:r>
              <a:rPr lang="ca-ES" sz="1600" dirty="0" err="1">
                <a:solidFill>
                  <a:schemeClr val="tx1"/>
                </a:solidFill>
              </a:rPr>
              <a:t>hablamos</a:t>
            </a:r>
            <a:r>
              <a:rPr lang="ca-ES" sz="1600" dirty="0">
                <a:solidFill>
                  <a:schemeClr val="tx1"/>
                </a:solidFill>
              </a:rPr>
              <a:t> del Consell </a:t>
            </a:r>
            <a:r>
              <a:rPr lang="ca-ES" sz="1600" dirty="0" err="1">
                <a:solidFill>
                  <a:schemeClr val="tx1"/>
                </a:solidFill>
              </a:rPr>
              <a:t>cuando</a:t>
            </a:r>
            <a:r>
              <a:rPr lang="ca-ES" sz="1600" dirty="0">
                <a:solidFill>
                  <a:schemeClr val="tx1"/>
                </a:solidFill>
              </a:rPr>
              <a:t> se </a:t>
            </a:r>
            <a:r>
              <a:rPr lang="ca-ES" sz="1600" dirty="0" err="1">
                <a:solidFill>
                  <a:schemeClr val="tx1"/>
                </a:solidFill>
              </a:rPr>
              <a:t>hacen</a:t>
            </a:r>
            <a:r>
              <a:rPr lang="ca-ES" sz="1600" dirty="0">
                <a:solidFill>
                  <a:schemeClr val="tx1"/>
                </a:solidFill>
              </a:rPr>
              <a:t> las </a:t>
            </a:r>
            <a:r>
              <a:rPr lang="ca-ES" sz="1600" dirty="0" err="1">
                <a:solidFill>
                  <a:schemeClr val="tx1"/>
                </a:solidFill>
              </a:rPr>
              <a:t>reuniones</a:t>
            </a:r>
            <a:r>
              <a:rPr lang="ca-ES" sz="1600" dirty="0">
                <a:solidFill>
                  <a:schemeClr val="tx1"/>
                </a:solidFill>
              </a:rPr>
              <a:t> </a:t>
            </a:r>
            <a:r>
              <a:rPr lang="ca-ES" sz="1600" dirty="0" err="1">
                <a:solidFill>
                  <a:schemeClr val="tx1"/>
                </a:solidFill>
              </a:rPr>
              <a:t>plenarias</a:t>
            </a:r>
            <a:r>
              <a:rPr lang="ca-ES" sz="1600" dirty="0">
                <a:solidFill>
                  <a:schemeClr val="tx1"/>
                </a:solidFill>
              </a:rPr>
              <a:t>, no de las </a:t>
            </a:r>
            <a:r>
              <a:rPr lang="ca-ES" sz="1600" dirty="0" err="1">
                <a:solidFill>
                  <a:schemeClr val="tx1"/>
                </a:solidFill>
              </a:rPr>
              <a:t>reuniones</a:t>
            </a:r>
            <a:r>
              <a:rPr lang="ca-ES" sz="1600" dirty="0">
                <a:solidFill>
                  <a:schemeClr val="tx1"/>
                </a:solidFill>
              </a:rPr>
              <a:t> de </a:t>
            </a:r>
            <a:r>
              <a:rPr lang="ca-ES" sz="1600" dirty="0" err="1">
                <a:solidFill>
                  <a:schemeClr val="tx1"/>
                </a:solidFill>
              </a:rPr>
              <a:t>trabajo</a:t>
            </a:r>
            <a:r>
              <a:rPr lang="ca-ES" sz="1600" dirty="0">
                <a:solidFill>
                  <a:schemeClr val="tx1"/>
                </a:solidFill>
              </a:rPr>
              <a:t>” (</a:t>
            </a:r>
            <a:r>
              <a:rPr lang="ca-ES" sz="1600" dirty="0" err="1">
                <a:solidFill>
                  <a:schemeClr val="tx1"/>
                </a:solidFill>
              </a:rPr>
              <a:t>GD_geocaching</a:t>
            </a:r>
            <a:r>
              <a:rPr lang="ca-ES" sz="1600" dirty="0">
                <a:solidFill>
                  <a:schemeClr val="tx1"/>
                </a:solidFill>
              </a:rPr>
              <a:t>),.</a:t>
            </a:r>
            <a:endParaRPr lang="es-ES" sz="1600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s-ES" sz="1600" dirty="0">
                <a:solidFill>
                  <a:schemeClr val="tx1"/>
                </a:solidFill>
              </a:rPr>
              <a:t>	"</a:t>
            </a:r>
            <a:r>
              <a:rPr lang="es-ES" sz="1600" dirty="0" err="1">
                <a:solidFill>
                  <a:schemeClr val="tx1"/>
                </a:solidFill>
              </a:rPr>
              <a:t>ÉS</a:t>
            </a:r>
            <a:r>
              <a:rPr lang="es-ES" sz="1600" dirty="0">
                <a:solidFill>
                  <a:schemeClr val="tx1"/>
                </a:solidFill>
              </a:rPr>
              <a:t> una de les </a:t>
            </a:r>
            <a:r>
              <a:rPr lang="es-ES" sz="1600" dirty="0" err="1">
                <a:solidFill>
                  <a:schemeClr val="tx1"/>
                </a:solidFill>
              </a:rPr>
              <a:t>debilitats</a:t>
            </a:r>
            <a:r>
              <a:rPr lang="es-ES" sz="1600" dirty="0">
                <a:solidFill>
                  <a:schemeClr val="tx1"/>
                </a:solidFill>
              </a:rPr>
              <a:t> </a:t>
            </a:r>
            <a:r>
              <a:rPr lang="es-ES" sz="1600" dirty="0" err="1">
                <a:solidFill>
                  <a:schemeClr val="tx1"/>
                </a:solidFill>
              </a:rPr>
              <a:t>d'aquest</a:t>
            </a:r>
            <a:r>
              <a:rPr lang="es-ES" sz="1600" dirty="0">
                <a:solidFill>
                  <a:schemeClr val="tx1"/>
                </a:solidFill>
              </a:rPr>
              <a:t> </a:t>
            </a:r>
            <a:r>
              <a:rPr lang="es-ES" sz="1600" dirty="0" err="1">
                <a:solidFill>
                  <a:schemeClr val="tx1"/>
                </a:solidFill>
              </a:rPr>
              <a:t>model</a:t>
            </a:r>
            <a:r>
              <a:rPr lang="es-ES" sz="1600" dirty="0">
                <a:solidFill>
                  <a:schemeClr val="tx1"/>
                </a:solidFill>
              </a:rPr>
              <a:t>, </a:t>
            </a:r>
            <a:r>
              <a:rPr lang="es-ES" sz="1600" dirty="0" err="1">
                <a:solidFill>
                  <a:schemeClr val="tx1"/>
                </a:solidFill>
              </a:rPr>
              <a:t>ens</a:t>
            </a:r>
            <a:r>
              <a:rPr lang="es-ES" sz="1600" dirty="0">
                <a:solidFill>
                  <a:schemeClr val="tx1"/>
                </a:solidFill>
              </a:rPr>
              <a:t> </a:t>
            </a:r>
            <a:r>
              <a:rPr lang="es-ES" sz="1600" dirty="0" err="1">
                <a:solidFill>
                  <a:schemeClr val="tx1"/>
                </a:solidFill>
              </a:rPr>
              <a:t>quedem</a:t>
            </a:r>
            <a:r>
              <a:rPr lang="es-ES" sz="1600" dirty="0">
                <a:solidFill>
                  <a:schemeClr val="tx1"/>
                </a:solidFill>
              </a:rPr>
              <a:t> en una fase </a:t>
            </a:r>
            <a:r>
              <a:rPr lang="es-ES" sz="1600" dirty="0" err="1">
                <a:solidFill>
                  <a:schemeClr val="tx1"/>
                </a:solidFill>
              </a:rPr>
              <a:t>molt</a:t>
            </a:r>
            <a:r>
              <a:rPr lang="es-ES" sz="1600" dirty="0">
                <a:solidFill>
                  <a:schemeClr val="tx1"/>
                </a:solidFill>
              </a:rPr>
              <a:t> de </a:t>
            </a:r>
            <a:r>
              <a:rPr lang="es-ES" sz="1600" dirty="0" err="1">
                <a:solidFill>
                  <a:schemeClr val="tx1"/>
                </a:solidFill>
              </a:rPr>
              <a:t>traspàs</a:t>
            </a:r>
            <a:r>
              <a:rPr lang="es-ES" sz="1600" dirty="0">
                <a:solidFill>
                  <a:schemeClr val="tx1"/>
                </a:solidFill>
              </a:rPr>
              <a:t> </a:t>
            </a:r>
            <a:r>
              <a:rPr lang="es-ES" sz="1600" dirty="0" err="1">
                <a:solidFill>
                  <a:schemeClr val="tx1"/>
                </a:solidFill>
              </a:rPr>
              <a:t>d'informació</a:t>
            </a:r>
            <a:r>
              <a:rPr lang="es-ES" sz="1600" dirty="0">
                <a:solidFill>
                  <a:schemeClr val="tx1"/>
                </a:solidFill>
              </a:rPr>
              <a:t>. </a:t>
            </a:r>
            <a:r>
              <a:rPr lang="es-ES" sz="1600" dirty="0" err="1">
                <a:solidFill>
                  <a:schemeClr val="tx1"/>
                </a:solidFill>
              </a:rPr>
              <a:t>Moltes</a:t>
            </a:r>
            <a:r>
              <a:rPr lang="es-ES" sz="1600" dirty="0">
                <a:solidFill>
                  <a:schemeClr val="tx1"/>
                </a:solidFill>
              </a:rPr>
              <a:t> </a:t>
            </a:r>
            <a:r>
              <a:rPr lang="es-ES" sz="1600" dirty="0" err="1">
                <a:solidFill>
                  <a:schemeClr val="tx1"/>
                </a:solidFill>
              </a:rPr>
              <a:t>vegades</a:t>
            </a:r>
            <a:r>
              <a:rPr lang="es-ES" sz="1600" dirty="0">
                <a:solidFill>
                  <a:schemeClr val="tx1"/>
                </a:solidFill>
              </a:rPr>
              <a:t> </a:t>
            </a:r>
            <a:r>
              <a:rPr lang="es-ES" sz="1600" dirty="0" err="1">
                <a:solidFill>
                  <a:schemeClr val="tx1"/>
                </a:solidFill>
              </a:rPr>
              <a:t>qui</a:t>
            </a:r>
            <a:r>
              <a:rPr lang="es-ES" sz="1600" dirty="0">
                <a:solidFill>
                  <a:schemeClr val="tx1"/>
                </a:solidFill>
              </a:rPr>
              <a:t> fa de comunicador </a:t>
            </a:r>
            <a:r>
              <a:rPr lang="es-ES" sz="1600" dirty="0" err="1">
                <a:solidFill>
                  <a:schemeClr val="tx1"/>
                </a:solidFill>
              </a:rPr>
              <a:t>és</a:t>
            </a:r>
            <a:r>
              <a:rPr lang="es-ES" sz="1600" dirty="0">
                <a:solidFill>
                  <a:schemeClr val="tx1"/>
                </a:solidFill>
              </a:rPr>
              <a:t> el </a:t>
            </a:r>
            <a:r>
              <a:rPr lang="es-ES" sz="1600" dirty="0" err="1">
                <a:solidFill>
                  <a:schemeClr val="tx1"/>
                </a:solidFill>
              </a:rPr>
              <a:t>docent</a:t>
            </a:r>
            <a:r>
              <a:rPr lang="es-ES" sz="1600" dirty="0">
                <a:solidFill>
                  <a:schemeClr val="tx1"/>
                </a:solidFill>
              </a:rPr>
              <a:t> que </a:t>
            </a:r>
            <a:r>
              <a:rPr lang="es-ES" sz="1600" dirty="0" err="1">
                <a:solidFill>
                  <a:schemeClr val="tx1"/>
                </a:solidFill>
              </a:rPr>
              <a:t>els</a:t>
            </a:r>
            <a:r>
              <a:rPr lang="es-ES" sz="1600" dirty="0">
                <a:solidFill>
                  <a:schemeClr val="tx1"/>
                </a:solidFill>
              </a:rPr>
              <a:t> </a:t>
            </a:r>
            <a:r>
              <a:rPr lang="es-ES" sz="1600" dirty="0" err="1">
                <a:solidFill>
                  <a:schemeClr val="tx1"/>
                </a:solidFill>
              </a:rPr>
              <a:t>acompanya</a:t>
            </a:r>
            <a:r>
              <a:rPr lang="es-ES" sz="1600" dirty="0">
                <a:solidFill>
                  <a:schemeClr val="tx1"/>
                </a:solidFill>
              </a:rPr>
              <a:t>, </a:t>
            </a:r>
            <a:r>
              <a:rPr lang="es-ES" sz="1600" dirty="0" err="1">
                <a:solidFill>
                  <a:schemeClr val="tx1"/>
                </a:solidFill>
              </a:rPr>
              <a:t>ja</a:t>
            </a:r>
            <a:r>
              <a:rPr lang="es-ES" sz="1600" dirty="0">
                <a:solidFill>
                  <a:schemeClr val="tx1"/>
                </a:solidFill>
              </a:rPr>
              <a:t> que </a:t>
            </a:r>
            <a:r>
              <a:rPr lang="es-ES" sz="1600" dirty="0" err="1">
                <a:solidFill>
                  <a:schemeClr val="tx1"/>
                </a:solidFill>
              </a:rPr>
              <a:t>és</a:t>
            </a:r>
            <a:r>
              <a:rPr lang="es-ES" sz="1600" dirty="0">
                <a:solidFill>
                  <a:schemeClr val="tx1"/>
                </a:solidFill>
              </a:rPr>
              <a:t> a </a:t>
            </a:r>
            <a:r>
              <a:rPr lang="es-ES" sz="1600" dirty="0" err="1">
                <a:solidFill>
                  <a:schemeClr val="tx1"/>
                </a:solidFill>
              </a:rPr>
              <a:t>ell</a:t>
            </a:r>
            <a:r>
              <a:rPr lang="es-ES" sz="1600" dirty="0">
                <a:solidFill>
                  <a:schemeClr val="tx1"/>
                </a:solidFill>
              </a:rPr>
              <a:t> a </a:t>
            </a:r>
            <a:r>
              <a:rPr lang="es-ES" sz="1600" dirty="0" err="1">
                <a:solidFill>
                  <a:schemeClr val="tx1"/>
                </a:solidFill>
              </a:rPr>
              <a:t>qui</a:t>
            </a:r>
            <a:r>
              <a:rPr lang="es-ES" sz="1600" dirty="0">
                <a:solidFill>
                  <a:schemeClr val="tx1"/>
                </a:solidFill>
              </a:rPr>
              <a:t> </a:t>
            </a:r>
            <a:r>
              <a:rPr lang="es-ES" sz="1600" dirty="0" err="1">
                <a:solidFill>
                  <a:schemeClr val="tx1"/>
                </a:solidFill>
              </a:rPr>
              <a:t>li</a:t>
            </a:r>
            <a:r>
              <a:rPr lang="es-ES" sz="1600" dirty="0">
                <a:solidFill>
                  <a:schemeClr val="tx1"/>
                </a:solidFill>
              </a:rPr>
              <a:t> </a:t>
            </a:r>
            <a:r>
              <a:rPr lang="es-ES" sz="1600" dirty="0" err="1">
                <a:solidFill>
                  <a:schemeClr val="tx1"/>
                </a:solidFill>
              </a:rPr>
              <a:t>diuen</a:t>
            </a:r>
            <a:r>
              <a:rPr lang="es-ES" sz="1600" dirty="0">
                <a:solidFill>
                  <a:schemeClr val="tx1"/>
                </a:solidFill>
              </a:rPr>
              <a:t> </a:t>
            </a:r>
            <a:r>
              <a:rPr lang="es-ES" sz="1600" dirty="0" err="1">
                <a:solidFill>
                  <a:schemeClr val="tx1"/>
                </a:solidFill>
              </a:rPr>
              <a:t>hem</a:t>
            </a:r>
            <a:r>
              <a:rPr lang="es-ES" sz="1600" dirty="0">
                <a:solidFill>
                  <a:schemeClr val="tx1"/>
                </a:solidFill>
              </a:rPr>
              <a:t> </a:t>
            </a:r>
            <a:r>
              <a:rPr lang="es-ES" sz="1600" dirty="0" err="1">
                <a:solidFill>
                  <a:schemeClr val="tx1"/>
                </a:solidFill>
              </a:rPr>
              <a:t>fet</a:t>
            </a:r>
            <a:r>
              <a:rPr lang="es-ES" sz="1600" dirty="0">
                <a:solidFill>
                  <a:schemeClr val="tx1"/>
                </a:solidFill>
              </a:rPr>
              <a:t> </a:t>
            </a:r>
            <a:r>
              <a:rPr lang="es-ES" sz="1600" dirty="0" err="1">
                <a:solidFill>
                  <a:schemeClr val="tx1"/>
                </a:solidFill>
              </a:rPr>
              <a:t>això</a:t>
            </a:r>
            <a:r>
              <a:rPr lang="es-ES" sz="1600" dirty="0">
                <a:solidFill>
                  <a:schemeClr val="tx1"/>
                </a:solidFill>
              </a:rPr>
              <a:t>, i </a:t>
            </a:r>
            <a:r>
              <a:rPr lang="es-ES" sz="1600" dirty="0" err="1">
                <a:solidFill>
                  <a:schemeClr val="tx1"/>
                </a:solidFill>
              </a:rPr>
              <a:t>hem</a:t>
            </a:r>
            <a:r>
              <a:rPr lang="es-ES" sz="1600" dirty="0">
                <a:solidFill>
                  <a:schemeClr val="tx1"/>
                </a:solidFill>
              </a:rPr>
              <a:t> de preparar </a:t>
            </a:r>
            <a:r>
              <a:rPr lang="es-ES" sz="1600" dirty="0" err="1">
                <a:solidFill>
                  <a:schemeClr val="tx1"/>
                </a:solidFill>
              </a:rPr>
              <a:t>això</a:t>
            </a:r>
            <a:r>
              <a:rPr lang="es-ES" sz="1600" dirty="0">
                <a:solidFill>
                  <a:schemeClr val="tx1"/>
                </a:solidFill>
              </a:rPr>
              <a:t> </a:t>
            </a:r>
            <a:r>
              <a:rPr lang="es-ES" sz="1600" dirty="0" err="1">
                <a:solidFill>
                  <a:schemeClr val="tx1"/>
                </a:solidFill>
              </a:rPr>
              <a:t>altre</a:t>
            </a:r>
            <a:r>
              <a:rPr lang="es-ES" sz="1600" dirty="0">
                <a:solidFill>
                  <a:schemeClr val="tx1"/>
                </a:solidFill>
              </a:rPr>
              <a:t>.. </a:t>
            </a:r>
            <a:r>
              <a:rPr lang="es-ES" sz="1600" dirty="0" err="1">
                <a:solidFill>
                  <a:schemeClr val="tx1"/>
                </a:solidFill>
              </a:rPr>
              <a:t>Llavors</a:t>
            </a:r>
            <a:r>
              <a:rPr lang="es-ES" sz="1600" dirty="0">
                <a:solidFill>
                  <a:schemeClr val="tx1"/>
                </a:solidFill>
              </a:rPr>
              <a:t> </a:t>
            </a:r>
            <a:r>
              <a:rPr lang="es-ES" sz="1600" dirty="0" err="1">
                <a:solidFill>
                  <a:schemeClr val="tx1"/>
                </a:solidFill>
              </a:rPr>
              <a:t>moltes</a:t>
            </a:r>
            <a:r>
              <a:rPr lang="es-ES" sz="1600" dirty="0">
                <a:solidFill>
                  <a:schemeClr val="tx1"/>
                </a:solidFill>
              </a:rPr>
              <a:t> </a:t>
            </a:r>
            <a:r>
              <a:rPr lang="es-ES" sz="1600" dirty="0" err="1">
                <a:solidFill>
                  <a:schemeClr val="tx1"/>
                </a:solidFill>
              </a:rPr>
              <a:t>vegades</a:t>
            </a:r>
            <a:r>
              <a:rPr lang="es-ES" sz="1600" dirty="0">
                <a:solidFill>
                  <a:schemeClr val="tx1"/>
                </a:solidFill>
              </a:rPr>
              <a:t> </a:t>
            </a:r>
            <a:r>
              <a:rPr lang="es-ES" sz="1600" dirty="0" err="1">
                <a:solidFill>
                  <a:schemeClr val="tx1"/>
                </a:solidFill>
              </a:rPr>
              <a:t>qui</a:t>
            </a:r>
            <a:r>
              <a:rPr lang="es-ES" sz="1600" dirty="0">
                <a:solidFill>
                  <a:schemeClr val="tx1"/>
                </a:solidFill>
              </a:rPr>
              <a:t> fa la </a:t>
            </a:r>
            <a:r>
              <a:rPr lang="es-ES" sz="1600" dirty="0" err="1">
                <a:solidFill>
                  <a:schemeClr val="tx1"/>
                </a:solidFill>
              </a:rPr>
              <a:t>transferència</a:t>
            </a:r>
            <a:r>
              <a:rPr lang="es-ES" sz="1600" dirty="0">
                <a:solidFill>
                  <a:schemeClr val="tx1"/>
                </a:solidFill>
              </a:rPr>
              <a:t> a </a:t>
            </a:r>
            <a:r>
              <a:rPr lang="es-ES" sz="1600" dirty="0" err="1">
                <a:solidFill>
                  <a:schemeClr val="tx1"/>
                </a:solidFill>
              </a:rPr>
              <a:t>altres</a:t>
            </a:r>
            <a:r>
              <a:rPr lang="es-ES" sz="1600" dirty="0">
                <a:solidFill>
                  <a:schemeClr val="tx1"/>
                </a:solidFill>
              </a:rPr>
              <a:t> </a:t>
            </a:r>
            <a:r>
              <a:rPr lang="es-ES" sz="1600" dirty="0" err="1">
                <a:solidFill>
                  <a:schemeClr val="tx1"/>
                </a:solidFill>
              </a:rPr>
              <a:t>professors</a:t>
            </a:r>
            <a:r>
              <a:rPr lang="es-ES" sz="1600" dirty="0">
                <a:solidFill>
                  <a:schemeClr val="tx1"/>
                </a:solidFill>
              </a:rPr>
              <a:t> i </a:t>
            </a:r>
            <a:r>
              <a:rPr lang="es-ES" sz="1600" dirty="0" err="1">
                <a:solidFill>
                  <a:schemeClr val="tx1"/>
                </a:solidFill>
              </a:rPr>
              <a:t>això</a:t>
            </a:r>
            <a:r>
              <a:rPr lang="es-ES" sz="1600" dirty="0">
                <a:solidFill>
                  <a:schemeClr val="tx1"/>
                </a:solidFill>
              </a:rPr>
              <a:t>, </a:t>
            </a:r>
            <a:r>
              <a:rPr lang="es-ES" sz="1600" dirty="0" err="1">
                <a:solidFill>
                  <a:schemeClr val="tx1"/>
                </a:solidFill>
              </a:rPr>
              <a:t>sóc</a:t>
            </a:r>
            <a:r>
              <a:rPr lang="es-ES" sz="1600" dirty="0">
                <a:solidFill>
                  <a:schemeClr val="tx1"/>
                </a:solidFill>
              </a:rPr>
              <a:t> </a:t>
            </a:r>
            <a:r>
              <a:rPr lang="es-ES" sz="1600" dirty="0" err="1">
                <a:solidFill>
                  <a:schemeClr val="tx1"/>
                </a:solidFill>
              </a:rPr>
              <a:t>jo</a:t>
            </a:r>
            <a:r>
              <a:rPr lang="es-ES" sz="1600" dirty="0">
                <a:solidFill>
                  <a:schemeClr val="tx1"/>
                </a:solidFill>
              </a:rPr>
              <a:t>. I de </a:t>
            </a:r>
            <a:r>
              <a:rPr lang="es-ES" sz="1600" dirty="0" err="1">
                <a:solidFill>
                  <a:schemeClr val="tx1"/>
                </a:solidFill>
              </a:rPr>
              <a:t>vegades</a:t>
            </a:r>
            <a:r>
              <a:rPr lang="es-ES" sz="1600" dirty="0">
                <a:solidFill>
                  <a:schemeClr val="tx1"/>
                </a:solidFill>
              </a:rPr>
              <a:t> has de </a:t>
            </a:r>
            <a:r>
              <a:rPr lang="es-ES" sz="1600" dirty="0" err="1">
                <a:solidFill>
                  <a:schemeClr val="tx1"/>
                </a:solidFill>
              </a:rPr>
              <a:t>forçar</a:t>
            </a:r>
            <a:r>
              <a:rPr lang="es-ES" sz="1600" dirty="0">
                <a:solidFill>
                  <a:schemeClr val="tx1"/>
                </a:solidFill>
              </a:rPr>
              <a:t> </a:t>
            </a:r>
            <a:r>
              <a:rPr lang="es-ES" sz="1600" dirty="0" err="1">
                <a:solidFill>
                  <a:schemeClr val="tx1"/>
                </a:solidFill>
              </a:rPr>
              <a:t>reunions</a:t>
            </a:r>
            <a:r>
              <a:rPr lang="es-ES" sz="1600" dirty="0">
                <a:solidFill>
                  <a:schemeClr val="tx1"/>
                </a:solidFill>
              </a:rPr>
              <a:t> de </a:t>
            </a:r>
            <a:r>
              <a:rPr lang="es-ES" sz="1600" dirty="0" err="1">
                <a:solidFill>
                  <a:schemeClr val="tx1"/>
                </a:solidFill>
              </a:rPr>
              <a:t>passadís</a:t>
            </a:r>
            <a:r>
              <a:rPr lang="es-ES" sz="1600" dirty="0">
                <a:solidFill>
                  <a:schemeClr val="tx1"/>
                </a:solidFill>
              </a:rPr>
              <a:t> per tal que </a:t>
            </a:r>
            <a:r>
              <a:rPr lang="es-ES" sz="1600" dirty="0" err="1">
                <a:solidFill>
                  <a:schemeClr val="tx1"/>
                </a:solidFill>
              </a:rPr>
              <a:t>t'expliquin</a:t>
            </a:r>
            <a:r>
              <a:rPr lang="es-ES" sz="1600" dirty="0">
                <a:solidFill>
                  <a:schemeClr val="tx1"/>
                </a:solidFill>
              </a:rPr>
              <a:t> </a:t>
            </a:r>
            <a:r>
              <a:rPr lang="es-ES" sz="1600" dirty="0" err="1">
                <a:solidFill>
                  <a:schemeClr val="tx1"/>
                </a:solidFill>
              </a:rPr>
              <a:t>què</a:t>
            </a:r>
            <a:r>
              <a:rPr lang="es-ES" sz="1600" dirty="0">
                <a:solidFill>
                  <a:schemeClr val="tx1"/>
                </a:solidFill>
              </a:rPr>
              <a:t> han </a:t>
            </a:r>
            <a:r>
              <a:rPr lang="es-ES" sz="1600" dirty="0" err="1">
                <a:solidFill>
                  <a:schemeClr val="tx1"/>
                </a:solidFill>
              </a:rPr>
              <a:t>fet</a:t>
            </a:r>
            <a:r>
              <a:rPr lang="es-ES" sz="1600" dirty="0">
                <a:solidFill>
                  <a:schemeClr val="tx1"/>
                </a:solidFill>
              </a:rPr>
              <a:t>, </a:t>
            </a:r>
            <a:r>
              <a:rPr lang="es-ES" sz="1600" dirty="0" err="1">
                <a:solidFill>
                  <a:schemeClr val="tx1"/>
                </a:solidFill>
              </a:rPr>
              <a:t>quins</a:t>
            </a:r>
            <a:r>
              <a:rPr lang="es-ES" sz="1600" dirty="0">
                <a:solidFill>
                  <a:schemeClr val="tx1"/>
                </a:solidFill>
              </a:rPr>
              <a:t> </a:t>
            </a:r>
            <a:r>
              <a:rPr lang="es-ES" sz="1600" dirty="0" err="1">
                <a:solidFill>
                  <a:schemeClr val="tx1"/>
                </a:solidFill>
              </a:rPr>
              <a:t>són</a:t>
            </a:r>
            <a:r>
              <a:rPr lang="es-ES" sz="1600" dirty="0">
                <a:solidFill>
                  <a:schemeClr val="tx1"/>
                </a:solidFill>
              </a:rPr>
              <a:t> </a:t>
            </a:r>
            <a:r>
              <a:rPr lang="es-ES" sz="1600" dirty="0" err="1">
                <a:solidFill>
                  <a:schemeClr val="tx1"/>
                </a:solidFill>
              </a:rPr>
              <a:t>els</a:t>
            </a:r>
            <a:r>
              <a:rPr lang="es-ES" sz="1600" dirty="0">
                <a:solidFill>
                  <a:schemeClr val="tx1"/>
                </a:solidFill>
              </a:rPr>
              <a:t> </a:t>
            </a:r>
            <a:r>
              <a:rPr lang="es-ES" sz="1600" dirty="0" err="1">
                <a:solidFill>
                  <a:schemeClr val="tx1"/>
                </a:solidFill>
              </a:rPr>
              <a:t>acords</a:t>
            </a:r>
            <a:r>
              <a:rPr lang="es-ES" sz="1600" dirty="0">
                <a:solidFill>
                  <a:schemeClr val="tx1"/>
                </a:solidFill>
              </a:rPr>
              <a:t>, les tasques.. i </a:t>
            </a:r>
            <a:r>
              <a:rPr lang="es-ES" sz="1600" dirty="0" err="1">
                <a:solidFill>
                  <a:schemeClr val="tx1"/>
                </a:solidFill>
              </a:rPr>
              <a:t>després</a:t>
            </a:r>
            <a:r>
              <a:rPr lang="es-ES" sz="1600" dirty="0">
                <a:solidFill>
                  <a:schemeClr val="tx1"/>
                </a:solidFill>
              </a:rPr>
              <a:t> la </a:t>
            </a:r>
            <a:r>
              <a:rPr lang="es-ES" sz="1600" dirty="0" err="1">
                <a:solidFill>
                  <a:schemeClr val="tx1"/>
                </a:solidFill>
              </a:rPr>
              <a:t>tutoria</a:t>
            </a:r>
            <a:r>
              <a:rPr lang="es-ES" sz="1600" dirty="0">
                <a:solidFill>
                  <a:schemeClr val="tx1"/>
                </a:solidFill>
              </a:rPr>
              <a:t>, a cada </a:t>
            </a:r>
            <a:r>
              <a:rPr lang="es-ES" sz="1600" dirty="0" err="1">
                <a:solidFill>
                  <a:schemeClr val="tx1"/>
                </a:solidFill>
              </a:rPr>
              <a:t>curs</a:t>
            </a:r>
            <a:r>
              <a:rPr lang="es-ES" sz="1600" dirty="0">
                <a:solidFill>
                  <a:schemeClr val="tx1"/>
                </a:solidFill>
              </a:rPr>
              <a:t> </a:t>
            </a:r>
            <a:r>
              <a:rPr lang="es-ES" sz="1600" dirty="0" err="1">
                <a:solidFill>
                  <a:schemeClr val="tx1"/>
                </a:solidFill>
              </a:rPr>
              <a:t>és</a:t>
            </a:r>
            <a:r>
              <a:rPr lang="es-ES" sz="1600" dirty="0">
                <a:solidFill>
                  <a:schemeClr val="tx1"/>
                </a:solidFill>
              </a:rPr>
              <a:t> un </a:t>
            </a:r>
            <a:r>
              <a:rPr lang="es-ES" sz="1600" dirty="0" err="1">
                <a:solidFill>
                  <a:schemeClr val="tx1"/>
                </a:solidFill>
              </a:rPr>
              <a:t>món</a:t>
            </a:r>
            <a:r>
              <a:rPr lang="es-ES" sz="1600" dirty="0">
                <a:solidFill>
                  <a:schemeClr val="tx1"/>
                </a:solidFill>
              </a:rPr>
              <a:t>. Es parla al Pla </a:t>
            </a:r>
            <a:r>
              <a:rPr lang="es-ES" sz="1600" dirty="0" err="1">
                <a:solidFill>
                  <a:schemeClr val="tx1"/>
                </a:solidFill>
              </a:rPr>
              <a:t>d'Acció</a:t>
            </a:r>
            <a:r>
              <a:rPr lang="es-ES" sz="1600" dirty="0">
                <a:solidFill>
                  <a:schemeClr val="tx1"/>
                </a:solidFill>
              </a:rPr>
              <a:t> Tutorial </a:t>
            </a:r>
            <a:r>
              <a:rPr lang="es-ES" sz="1600" dirty="0" err="1">
                <a:solidFill>
                  <a:schemeClr val="tx1"/>
                </a:solidFill>
              </a:rPr>
              <a:t>d'això</a:t>
            </a:r>
            <a:r>
              <a:rPr lang="es-ES" sz="1600" dirty="0">
                <a:solidFill>
                  <a:schemeClr val="tx1"/>
                </a:solidFill>
              </a:rPr>
              <a:t>, </a:t>
            </a:r>
            <a:r>
              <a:rPr lang="es-ES" sz="1600" dirty="0" err="1">
                <a:solidFill>
                  <a:schemeClr val="tx1"/>
                </a:solidFill>
              </a:rPr>
              <a:t>però</a:t>
            </a:r>
            <a:r>
              <a:rPr lang="es-ES" sz="1600" dirty="0">
                <a:solidFill>
                  <a:schemeClr val="tx1"/>
                </a:solidFill>
              </a:rPr>
              <a:t> </a:t>
            </a:r>
            <a:r>
              <a:rPr lang="es-ES" sz="1600" dirty="0" err="1">
                <a:solidFill>
                  <a:schemeClr val="tx1"/>
                </a:solidFill>
              </a:rPr>
              <a:t>després</a:t>
            </a:r>
            <a:r>
              <a:rPr lang="es-ES" sz="1600" dirty="0">
                <a:solidFill>
                  <a:schemeClr val="tx1"/>
                </a:solidFill>
              </a:rPr>
              <a:t> les </a:t>
            </a:r>
            <a:r>
              <a:rPr lang="es-ES" sz="1600" dirty="0" err="1">
                <a:solidFill>
                  <a:schemeClr val="tx1"/>
                </a:solidFill>
              </a:rPr>
              <a:t>transferències</a:t>
            </a:r>
            <a:r>
              <a:rPr lang="es-ES" sz="1600" dirty="0">
                <a:solidFill>
                  <a:schemeClr val="tx1"/>
                </a:solidFill>
              </a:rPr>
              <a:t> es fa </a:t>
            </a:r>
            <a:r>
              <a:rPr lang="es-ES" sz="1600" dirty="0" err="1">
                <a:solidFill>
                  <a:schemeClr val="tx1"/>
                </a:solidFill>
              </a:rPr>
              <a:t>segons</a:t>
            </a:r>
            <a:r>
              <a:rPr lang="es-ES" sz="1600" dirty="0">
                <a:solidFill>
                  <a:schemeClr val="tx1"/>
                </a:solidFill>
              </a:rPr>
              <a:t> la </a:t>
            </a:r>
            <a:r>
              <a:rPr lang="es-ES" sz="1600" dirty="0" err="1">
                <a:solidFill>
                  <a:schemeClr val="tx1"/>
                </a:solidFill>
              </a:rPr>
              <a:t>dinàmica</a:t>
            </a:r>
            <a:r>
              <a:rPr lang="es-ES" sz="1600" dirty="0">
                <a:solidFill>
                  <a:schemeClr val="tx1"/>
                </a:solidFill>
              </a:rPr>
              <a:t> de cada </a:t>
            </a:r>
            <a:r>
              <a:rPr lang="es-ES" sz="1600" dirty="0" err="1">
                <a:solidFill>
                  <a:schemeClr val="tx1"/>
                </a:solidFill>
              </a:rPr>
              <a:t>tutoria</a:t>
            </a:r>
            <a:r>
              <a:rPr lang="es-ES" sz="1600" dirty="0">
                <a:solidFill>
                  <a:schemeClr val="tx1"/>
                </a:solidFill>
              </a:rPr>
              <a:t>, i a </a:t>
            </a:r>
            <a:r>
              <a:rPr lang="es-ES" sz="1600" dirty="0" err="1">
                <a:solidFill>
                  <a:schemeClr val="tx1"/>
                </a:solidFill>
              </a:rPr>
              <a:t>d'altres</a:t>
            </a:r>
            <a:r>
              <a:rPr lang="es-ES" sz="1600" dirty="0">
                <a:solidFill>
                  <a:schemeClr val="tx1"/>
                </a:solidFill>
              </a:rPr>
              <a:t> no </a:t>
            </a:r>
            <a:r>
              <a:rPr lang="es-ES" sz="1600" dirty="0" err="1">
                <a:solidFill>
                  <a:schemeClr val="tx1"/>
                </a:solidFill>
              </a:rPr>
              <a:t>hi</a:t>
            </a:r>
            <a:r>
              <a:rPr lang="es-ES" sz="1600" dirty="0">
                <a:solidFill>
                  <a:schemeClr val="tx1"/>
                </a:solidFill>
              </a:rPr>
              <a:t> ha </a:t>
            </a:r>
            <a:r>
              <a:rPr lang="es-ES" sz="1600" dirty="0" err="1">
                <a:solidFill>
                  <a:schemeClr val="tx1"/>
                </a:solidFill>
              </a:rPr>
              <a:t>tant</a:t>
            </a:r>
            <a:r>
              <a:rPr lang="es-ES" sz="1600" dirty="0">
                <a:solidFill>
                  <a:schemeClr val="tx1"/>
                </a:solidFill>
              </a:rPr>
              <a:t> </a:t>
            </a:r>
            <a:r>
              <a:rPr lang="es-ES" sz="1600" dirty="0" err="1">
                <a:solidFill>
                  <a:schemeClr val="tx1"/>
                </a:solidFill>
              </a:rPr>
              <a:t>d'espai</a:t>
            </a:r>
            <a:r>
              <a:rPr lang="es-ES" sz="1600" dirty="0">
                <a:solidFill>
                  <a:schemeClr val="tx1"/>
                </a:solidFill>
              </a:rPr>
              <a:t>." (Entrevista 2).</a:t>
            </a:r>
          </a:p>
          <a:p>
            <a:pPr algn="just">
              <a:buNone/>
            </a:pPr>
            <a:endParaRPr lang="es-E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PROPOSTES</a:t>
            </a:r>
            <a:r>
              <a:rPr lang="es-ES" dirty="0"/>
              <a:t> </a:t>
            </a:r>
            <a:r>
              <a:rPr lang="es-ES" dirty="0" err="1"/>
              <a:t>MILLORES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/>
              <a:t>Trobades</a:t>
            </a:r>
            <a:r>
              <a:rPr lang="es-ES" dirty="0"/>
              <a:t> </a:t>
            </a:r>
            <a:r>
              <a:rPr lang="es-ES" dirty="0" err="1"/>
              <a:t>amb</a:t>
            </a:r>
            <a:r>
              <a:rPr lang="es-ES" dirty="0"/>
              <a:t> el </a:t>
            </a:r>
            <a:r>
              <a:rPr lang="es-ES" dirty="0" err="1"/>
              <a:t>professorat</a:t>
            </a:r>
            <a:endParaRPr lang="es-ES" dirty="0"/>
          </a:p>
          <a:p>
            <a:r>
              <a:rPr lang="es-ES" dirty="0"/>
              <a:t>Participar </a:t>
            </a:r>
            <a:r>
              <a:rPr lang="es-ES" dirty="0" err="1"/>
              <a:t>els</a:t>
            </a:r>
            <a:r>
              <a:rPr lang="es-ES" dirty="0"/>
              <a:t> </a:t>
            </a:r>
            <a:r>
              <a:rPr lang="es-ES" dirty="0" err="1"/>
              <a:t>dinamitzadors</a:t>
            </a:r>
            <a:r>
              <a:rPr lang="es-ES" dirty="0"/>
              <a:t> </a:t>
            </a:r>
            <a:r>
              <a:rPr lang="es-ES" dirty="0" err="1"/>
              <a:t>amb</a:t>
            </a:r>
            <a:r>
              <a:rPr lang="es-ES" dirty="0"/>
              <a:t> les </a:t>
            </a:r>
            <a:r>
              <a:rPr lang="es-ES" dirty="0" err="1"/>
              <a:t>sessions</a:t>
            </a:r>
            <a:r>
              <a:rPr lang="es-ES" dirty="0"/>
              <a:t> de tria del </a:t>
            </a:r>
            <a:r>
              <a:rPr lang="es-ES" dirty="0" err="1"/>
              <a:t>conseller</a:t>
            </a:r>
            <a:endParaRPr lang="es-ES" dirty="0"/>
          </a:p>
          <a:p>
            <a:r>
              <a:rPr lang="es-ES" dirty="0" err="1"/>
              <a:t>Treballar</a:t>
            </a:r>
            <a:r>
              <a:rPr lang="es-ES" dirty="0"/>
              <a:t> </a:t>
            </a:r>
            <a:r>
              <a:rPr lang="es-ES" dirty="0" err="1"/>
              <a:t>amb</a:t>
            </a:r>
            <a:r>
              <a:rPr lang="es-ES" dirty="0"/>
              <a:t> </a:t>
            </a:r>
            <a:r>
              <a:rPr lang="es-ES" dirty="0" err="1"/>
              <a:t>els</a:t>
            </a:r>
            <a:r>
              <a:rPr lang="es-ES" dirty="0"/>
              <a:t> centres </a:t>
            </a:r>
            <a:r>
              <a:rPr lang="es-ES" dirty="0" err="1"/>
              <a:t>els</a:t>
            </a:r>
            <a:r>
              <a:rPr lang="es-ES" dirty="0"/>
              <a:t> </a:t>
            </a:r>
            <a:r>
              <a:rPr lang="es-ES" dirty="0" err="1"/>
              <a:t>perfils</a:t>
            </a:r>
            <a:r>
              <a:rPr lang="es-ES" dirty="0"/>
              <a:t> de </a:t>
            </a:r>
            <a:r>
              <a:rPr lang="es-ES" dirty="0" err="1"/>
              <a:t>l’alumnat</a:t>
            </a:r>
            <a:endParaRPr lang="es-ES" dirty="0"/>
          </a:p>
          <a:p>
            <a:r>
              <a:rPr lang="es-ES" dirty="0" err="1"/>
              <a:t>Fer</a:t>
            </a:r>
            <a:r>
              <a:rPr lang="es-ES" dirty="0"/>
              <a:t> un </a:t>
            </a:r>
            <a:r>
              <a:rPr lang="es-ES" dirty="0" err="1"/>
              <a:t>protocol</a:t>
            </a:r>
            <a:r>
              <a:rPr lang="es-ES" dirty="0"/>
              <a:t>. Tasca multiplicadora</a:t>
            </a:r>
          </a:p>
          <a:p>
            <a:r>
              <a:rPr lang="es-ES" dirty="0" err="1"/>
              <a:t>Treballar</a:t>
            </a:r>
            <a:r>
              <a:rPr lang="es-ES" dirty="0"/>
              <a:t> variables que </a:t>
            </a:r>
            <a:r>
              <a:rPr lang="es-ES" dirty="0" err="1"/>
              <a:t>intervenen</a:t>
            </a:r>
            <a:r>
              <a:rPr lang="es-ES" dirty="0"/>
              <a:t> </a:t>
            </a:r>
            <a:r>
              <a:rPr lang="es-ES" dirty="0" err="1"/>
              <a:t>amb</a:t>
            </a:r>
            <a:r>
              <a:rPr lang="es-ES" dirty="0"/>
              <a:t> la tasca multiplicadora (</a:t>
            </a:r>
            <a:r>
              <a:rPr lang="es-ES" dirty="0" err="1"/>
              <a:t>personals</a:t>
            </a:r>
            <a:r>
              <a:rPr lang="es-ES" dirty="0"/>
              <a:t> i de centre)</a:t>
            </a:r>
          </a:p>
          <a:p>
            <a:r>
              <a:rPr lang="es-ES" dirty="0" err="1"/>
              <a:t>Treballar</a:t>
            </a:r>
            <a:r>
              <a:rPr lang="es-ES" dirty="0"/>
              <a:t> la </a:t>
            </a:r>
            <a:r>
              <a:rPr lang="es-ES" dirty="0" err="1"/>
              <a:t>responsabilitat</a:t>
            </a:r>
            <a:r>
              <a:rPr lang="es-ES" dirty="0"/>
              <a:t> tasca multiplicadora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30413" y="233529"/>
            <a:ext cx="10178322" cy="1492132"/>
          </a:xfrm>
        </p:spPr>
        <p:txBody>
          <a:bodyPr/>
          <a:lstStyle/>
          <a:p>
            <a:r>
              <a:rPr lang="es-ES" dirty="0"/>
              <a:t>IMPACTE</a:t>
            </a: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285875" y="1164907"/>
          <a:ext cx="8305800" cy="732332"/>
        </p:xfrm>
        <a:graphic>
          <a:graphicData uri="http://schemas.openxmlformats.org/drawingml/2006/table">
            <a:tbl>
              <a:tblPr/>
              <a:tblGrid>
                <a:gridCol w="2705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2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Congressos</a:t>
                      </a:r>
                      <a:endParaRPr lang="es-ES" sz="1600" dirty="0">
                        <a:latin typeface="Open Sans Ligh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Tema</a:t>
                      </a:r>
                      <a:endParaRPr lang="es-ES" sz="1600" dirty="0">
                        <a:latin typeface="Open Sans Ligh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4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AIDIPE2020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.</a:t>
                      </a:r>
                      <a:r>
                        <a:rPr lang="es-ES" sz="1600" baseline="0" dirty="0">
                          <a:latin typeface="Cambria"/>
                          <a:ea typeface="Arial"/>
                          <a:cs typeface="Times New Roman"/>
                        </a:rPr>
                        <a:t> </a:t>
                      </a:r>
                      <a:endParaRPr lang="es-ES" sz="1600" dirty="0">
                        <a:latin typeface="Open Sans Ligh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Disseny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metodològic</a:t>
                      </a:r>
                      <a:endParaRPr lang="es-ES" sz="1600" dirty="0">
                        <a:latin typeface="Open Sans Ligh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1285875" y="2171700"/>
          <a:ext cx="8324850" cy="2194560"/>
        </p:xfrm>
        <a:graphic>
          <a:graphicData uri="http://schemas.openxmlformats.org/drawingml/2006/table">
            <a:tbl>
              <a:tblPr/>
              <a:tblGrid>
                <a:gridCol w="2658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6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b="0" dirty="0">
                          <a:solidFill>
                            <a:schemeClr val="tx1"/>
                          </a:solidFill>
                          <a:latin typeface="Cambria"/>
                          <a:ea typeface="Arial"/>
                          <a:cs typeface="Times New Roman"/>
                        </a:rPr>
                        <a:t>Revistes</a:t>
                      </a:r>
                      <a:endParaRPr lang="es-ES" sz="1600" b="0" dirty="0">
                        <a:solidFill>
                          <a:schemeClr val="tx1"/>
                        </a:solidFill>
                        <a:latin typeface="Open Sans Ligh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b="0" dirty="0">
                          <a:solidFill>
                            <a:schemeClr val="tx1"/>
                          </a:solidFill>
                          <a:latin typeface="Cambria"/>
                          <a:ea typeface="Arial"/>
                          <a:cs typeface="Times New Roman"/>
                        </a:rPr>
                        <a:t>Tema</a:t>
                      </a:r>
                      <a:endParaRPr lang="es-ES" sz="1600" b="0" dirty="0">
                        <a:solidFill>
                          <a:schemeClr val="tx1"/>
                        </a:solidFill>
                        <a:latin typeface="Open Sans Ligh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mbria"/>
                          <a:ea typeface="Arial"/>
                          <a:cs typeface="Times New Roman"/>
                        </a:rPr>
                        <a:t>European Journal of Social Work</a:t>
                      </a:r>
                      <a:endParaRPr lang="es-ES" sz="1600" dirty="0">
                        <a:latin typeface="Open Sans Ligh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Marc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teòric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 sobre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participació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com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 a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procés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educatiu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.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Resultats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 sobre el perfil i el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tipus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 de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participació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dels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consellers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 i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conselleres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.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Discussió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amb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altres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estudis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 i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propostes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 de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millora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.</a:t>
                      </a:r>
                      <a:endParaRPr lang="es-ES" sz="1600" dirty="0">
                        <a:latin typeface="Open Sans Ligh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4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The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 New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Educational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Review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**</a:t>
                      </a:r>
                      <a:endParaRPr lang="es-ES" sz="1600" dirty="0">
                        <a:latin typeface="Open Sans Ligh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Marc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teòric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 sobre la tasca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dels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multiplicadors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.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Resultats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 de la recerca en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relació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 a la tasca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dels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multiplicadors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.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Discussió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dels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resultats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amb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altres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estudis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 i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propostes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 de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millora</a:t>
                      </a:r>
                      <a:endParaRPr lang="es-ES" sz="1600" dirty="0">
                        <a:latin typeface="Open Sans Ligh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>
                          <a:latin typeface="Cambria"/>
                          <a:ea typeface="Arial"/>
                          <a:cs typeface="Times New Roman"/>
                        </a:rPr>
                        <a:t>RIE. Revista de Investigación Educativa**</a:t>
                      </a:r>
                      <a:endParaRPr lang="es-ES" sz="1600">
                        <a:latin typeface="Open Sans Ligh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Resultats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globals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 de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l’estudi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.</a:t>
                      </a:r>
                      <a:endParaRPr lang="es-ES" sz="1600" dirty="0">
                        <a:latin typeface="Open Sans Ligh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209674" y="4760594"/>
          <a:ext cx="8448676" cy="1463040"/>
        </p:xfrm>
        <a:graphic>
          <a:graphicData uri="http://schemas.openxmlformats.org/drawingml/2006/table">
            <a:tbl>
              <a:tblPr/>
              <a:tblGrid>
                <a:gridCol w="275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2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 err="1">
                          <a:solidFill>
                            <a:schemeClr val="tx1"/>
                          </a:solidFill>
                          <a:latin typeface="Cambria"/>
                          <a:ea typeface="Arial"/>
                          <a:cs typeface="Times New Roman"/>
                        </a:rPr>
                        <a:t>Publiacions</a:t>
                      </a:r>
                      <a:r>
                        <a:rPr lang="es-ES" sz="1600" dirty="0">
                          <a:solidFill>
                            <a:schemeClr val="tx1"/>
                          </a:solidFill>
                          <a:latin typeface="Cambria"/>
                          <a:ea typeface="Arial"/>
                          <a:cs typeface="Times New Roman"/>
                        </a:rPr>
                        <a:t>/</a:t>
                      </a:r>
                      <a:r>
                        <a:rPr lang="es-ES" sz="1600" dirty="0" err="1">
                          <a:solidFill>
                            <a:schemeClr val="tx1"/>
                          </a:solidFill>
                          <a:latin typeface="Cambria"/>
                          <a:ea typeface="Arial"/>
                          <a:cs typeface="Times New Roman"/>
                        </a:rPr>
                        <a:t>accions</a:t>
                      </a:r>
                      <a:endParaRPr lang="es-ES" sz="1600" dirty="0">
                        <a:solidFill>
                          <a:schemeClr val="tx1"/>
                        </a:solidFill>
                        <a:latin typeface="Open Sans Ligh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Tema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Guia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 de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difusió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amb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propostes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 de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millor</a:t>
                      </a:r>
                      <a:endParaRPr lang="es-ES" sz="1600" dirty="0">
                        <a:latin typeface="Open Sans Ligh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Millores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 en la tasca multiplicadora i en la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selecció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dels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participants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.</a:t>
                      </a:r>
                      <a:endParaRPr lang="es-ES" sz="1600" dirty="0">
                        <a:latin typeface="Open Sans Ligh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Jornada de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presentació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 de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resultats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 en la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Facultat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d’Educació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. </a:t>
                      </a:r>
                      <a:endParaRPr lang="es-ES" sz="1600" dirty="0">
                        <a:latin typeface="Open Sans Ligh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Treballar</a:t>
                      </a:r>
                      <a:r>
                        <a:rPr lang="es-ES" sz="1600" baseline="0" dirty="0">
                          <a:latin typeface="Cambria"/>
                          <a:ea typeface="Arial"/>
                          <a:cs typeface="Times New Roman"/>
                        </a:rPr>
                        <a:t> les </a:t>
                      </a:r>
                      <a:r>
                        <a:rPr lang="es-ES" sz="1600" baseline="0" dirty="0" err="1">
                          <a:latin typeface="Cambria"/>
                          <a:ea typeface="Arial"/>
                          <a:cs typeface="Times New Roman"/>
                        </a:rPr>
                        <a:t>propostes</a:t>
                      </a:r>
                      <a:r>
                        <a:rPr lang="es-ES" sz="1600" baseline="0" dirty="0">
                          <a:latin typeface="Cambria"/>
                          <a:ea typeface="Arial"/>
                          <a:cs typeface="Times New Roman"/>
                        </a:rPr>
                        <a:t> de </a:t>
                      </a:r>
                      <a:r>
                        <a:rPr lang="es-ES" sz="1600" baseline="0" dirty="0" err="1">
                          <a:latin typeface="Cambria"/>
                          <a:ea typeface="Arial"/>
                          <a:cs typeface="Times New Roman"/>
                        </a:rPr>
                        <a:t>millora</a:t>
                      </a:r>
                      <a:r>
                        <a:rPr lang="es-ES" sz="1600" baseline="0" dirty="0">
                          <a:latin typeface="Cambria"/>
                          <a:ea typeface="Arial"/>
                          <a:cs typeface="Times New Roman"/>
                        </a:rPr>
                        <a:t>.</a:t>
                      </a:r>
                      <a:endParaRPr lang="es-ES" sz="1600" dirty="0">
                        <a:latin typeface="Cambria"/>
                        <a:ea typeface="Arial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Aproximar la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ciència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als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s-ES" sz="1600" dirty="0" err="1">
                          <a:latin typeface="Cambria"/>
                          <a:ea typeface="Arial"/>
                          <a:cs typeface="Times New Roman"/>
                        </a:rPr>
                        <a:t>joves</a:t>
                      </a:r>
                      <a:r>
                        <a:rPr lang="es-ES" sz="1600" dirty="0">
                          <a:latin typeface="Cambria"/>
                          <a:ea typeface="Arial"/>
                          <a:cs typeface="Times New Roman"/>
                        </a:rPr>
                        <a:t>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ES" sz="1600" dirty="0">
                        <a:latin typeface="Open Sans Ligh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TF10001106</Template>
  <TotalTime>9143</TotalTime>
  <Words>2697</Words>
  <Application>Microsoft Office PowerPoint</Application>
  <PresentationFormat>Panorámica</PresentationFormat>
  <Paragraphs>147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Arial</vt:lpstr>
      <vt:lpstr>Calibri</vt:lpstr>
      <vt:lpstr>Cambria</vt:lpstr>
      <vt:lpstr>Courier New</vt:lpstr>
      <vt:lpstr>Gill Sans MT</vt:lpstr>
      <vt:lpstr>Impact</vt:lpstr>
      <vt:lpstr>Open Sans Light</vt:lpstr>
      <vt:lpstr>Badge</vt:lpstr>
      <vt:lpstr>Participació d’infants i adolescents </vt:lpstr>
      <vt:lpstr>Metodologia:   estudi de cas Instrumental</vt:lpstr>
      <vt:lpstr>Relació tècniques</vt:lpstr>
      <vt:lpstr>Resultats. perfil</vt:lpstr>
      <vt:lpstr>Resultats. sATISFACCIÓ</vt:lpstr>
      <vt:lpstr>RESULTATS. UTILITAT PARTICIPACIÓ</vt:lpstr>
      <vt:lpstr>RESULTATS. Comunicació/multiplicació</vt:lpstr>
      <vt:lpstr>PROPOSTES MILLORES</vt:lpstr>
      <vt:lpstr>IMPACTE</vt:lpstr>
      <vt:lpstr>Bibliografia</vt:lpstr>
      <vt:lpstr>Bibliografia</vt:lpstr>
      <vt:lpstr>Bibliografia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Pilar</dc:creator>
  <cp:lastModifiedBy>Maria Del Pilar Folgueiras Bertomeu</cp:lastModifiedBy>
  <cp:revision>237</cp:revision>
  <dcterms:created xsi:type="dcterms:W3CDTF">2015-09-21T23:08:53Z</dcterms:created>
  <dcterms:modified xsi:type="dcterms:W3CDTF">2023-03-22T03:38:29Z</dcterms:modified>
</cp:coreProperties>
</file>