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627" r:id="rId3"/>
    <p:sldId id="628" r:id="rId4"/>
    <p:sldId id="616" r:id="rId5"/>
    <p:sldId id="636" r:id="rId6"/>
    <p:sldId id="618" r:id="rId7"/>
    <p:sldId id="619" r:id="rId8"/>
    <p:sldId id="620" r:id="rId9"/>
    <p:sldId id="621" r:id="rId10"/>
    <p:sldId id="637" r:id="rId11"/>
    <p:sldId id="623" r:id="rId12"/>
    <p:sldId id="570" r:id="rId13"/>
    <p:sldId id="624" r:id="rId14"/>
    <p:sldId id="634" r:id="rId15"/>
    <p:sldId id="635" r:id="rId16"/>
    <p:sldId id="633"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7" r:id="rId35"/>
    <p:sldId id="658" r:id="rId36"/>
    <p:sldId id="659" r:id="rId37"/>
    <p:sldId id="680" r:id="rId38"/>
    <p:sldId id="660" r:id="rId39"/>
    <p:sldId id="661" r:id="rId40"/>
    <p:sldId id="662" r:id="rId41"/>
    <p:sldId id="663" r:id="rId42"/>
    <p:sldId id="664" r:id="rId43"/>
    <p:sldId id="665" r:id="rId44"/>
    <p:sldId id="666" r:id="rId45"/>
    <p:sldId id="667" r:id="rId46"/>
    <p:sldId id="668" r:id="rId47"/>
    <p:sldId id="669" r:id="rId48"/>
    <p:sldId id="671" r:id="rId49"/>
    <p:sldId id="672" r:id="rId50"/>
    <p:sldId id="673" r:id="rId51"/>
    <p:sldId id="674" r:id="rId52"/>
    <p:sldId id="675" r:id="rId53"/>
    <p:sldId id="676" r:id="rId54"/>
    <p:sldId id="677" r:id="rId55"/>
    <p:sldId id="678" r:id="rId56"/>
    <p:sldId id="679" r:id="rId57"/>
    <p:sldId id="682" r:id="rId58"/>
    <p:sldId id="681" r:id="rId59"/>
  </p:sldIdLst>
  <p:sldSz cx="9144000" cy="5143500" type="screen16x9"/>
  <p:notesSz cx="6858000" cy="9144000"/>
  <p:embeddedFontLst>
    <p:embeddedFont>
      <p:font typeface="Roboto Slab" charset="0"/>
      <p:regular r:id="rId61"/>
      <p:bold r:id="rId62"/>
    </p:embeddedFont>
    <p:embeddedFont>
      <p:font typeface="Cambria" pitchFamily="18" charset="0"/>
      <p:regular r:id="rId63"/>
      <p:bold r:id="rId64"/>
      <p:italic r:id="rId65"/>
      <p:boldItalic r:id="rId66"/>
    </p:embeddedFont>
    <p:embeddedFont>
      <p:font typeface="Nixie One" charset="0"/>
      <p:regular r:id="rId67"/>
    </p:embeddedFont>
    <p:embeddedFont>
      <p:font typeface="Roboto Condensed" charset="0"/>
      <p:regular r:id="rId68"/>
      <p:bold r:id="rId69"/>
      <p:italic r:id="rId70"/>
      <p:boldItalic r:id="rId71"/>
    </p:embeddedFont>
    <p:embeddedFont>
      <p:font typeface="Calibri" pitchFamily="34" charset="0"/>
      <p:regular r:id="rId72"/>
      <p:bold r:id="rId73"/>
      <p:italic r:id="rId74"/>
      <p:boldItalic r:id="rId75"/>
    </p:embeddedFont>
    <p:embeddedFont>
      <p:font typeface="Bell MT" pitchFamily="18" charset="0"/>
      <p:regular r:id="rId76"/>
      <p:bold r:id="rId77"/>
      <p:italic r:id="rId78"/>
    </p:embeddedFont>
    <p:embeddedFont>
      <p:font typeface="Palatino Linotype" pitchFamily="18"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az Sandin Esteban" initials="MPSE" lastIdx="1" clrIdx="0">
    <p:extLst/>
  </p:cmAuthor>
  <p:cmAuthor id="2" name="agus" initials="a" lastIdx="32" clrIdx="1">
    <p:extLst>
      <p:ext uri="{19B8F6BF-5375-455C-9EA6-DF929625EA0E}">
        <p15:presenceInfo xmlns:p15="http://schemas.microsoft.com/office/powerpoint/2012/main" xmlns="" userId="agus" providerId="None"/>
      </p:ext>
    </p:extLst>
  </p:cmAuthor>
  <p:cmAuthor id="3" name="Pilar" initial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CA8"/>
    <a:srgbClr val="114454"/>
    <a:srgbClr val="006666"/>
    <a:srgbClr val="3E7A84"/>
    <a:srgbClr val="222A10"/>
    <a:srgbClr val="404F25"/>
    <a:srgbClr val="576C32"/>
    <a:srgbClr val="5F762C"/>
    <a:srgbClr val="6F893F"/>
    <a:srgbClr val="667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69472FF-9E1C-4E89-9467-27AF18833AF2}">
  <a:tblStyle styleId="{169472FF-9E1C-4E89-9467-27AF18833AF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380" autoAdjust="0"/>
  </p:normalViewPr>
  <p:slideViewPr>
    <p:cSldViewPr>
      <p:cViewPr>
        <p:scale>
          <a:sx n="100" d="100"/>
          <a:sy n="100" d="100"/>
        </p:scale>
        <p:origin x="-1230" y="-342"/>
      </p:cViewPr>
      <p:guideLst>
        <p:guide orient="horz" pos="1620"/>
        <p:guide pos="2880"/>
      </p:guideLst>
    </p:cSldViewPr>
  </p:slideViewPr>
  <p:outlineViewPr>
    <p:cViewPr>
      <p:scale>
        <a:sx n="33" d="100"/>
        <a:sy n="33" d="100"/>
      </p:scale>
      <p:origin x="0" y="1041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commentAuthors" Target="commentAuthors.xml"/><Relationship Id="rId187"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25E20-B998-40ED-9DE1-750EA585D302}"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ES"/>
        </a:p>
      </dgm:t>
    </dgm:pt>
    <dgm:pt modelId="{0EDBCA2D-5B27-4642-8F65-0BFDCA06D6AA}">
      <dgm:prSet phldrT="[Text]"/>
      <dgm:spPr/>
      <dgm:t>
        <a:bodyPr/>
        <a:lstStyle/>
        <a:p>
          <a:pPr algn="l"/>
          <a:r>
            <a:rPr lang="es-ES" dirty="0" smtClean="0"/>
            <a:t>Conocimiento popular/ (</a:t>
          </a:r>
          <a:r>
            <a:rPr lang="es-ES" dirty="0" err="1" smtClean="0"/>
            <a:t>doxa</a:t>
          </a:r>
          <a:r>
            <a:rPr lang="es-ES" dirty="0" smtClean="0"/>
            <a:t>) </a:t>
          </a:r>
          <a:endParaRPr lang="es-ES" dirty="0"/>
        </a:p>
      </dgm:t>
    </dgm:pt>
    <dgm:pt modelId="{1198484A-9BC7-4813-8867-4A232E526974}" type="parTrans" cxnId="{A65BFA6B-E70E-4F72-8888-91064FC0AAD6}">
      <dgm:prSet/>
      <dgm:spPr/>
      <dgm:t>
        <a:bodyPr/>
        <a:lstStyle/>
        <a:p>
          <a:pPr algn="l"/>
          <a:endParaRPr lang="es-ES"/>
        </a:p>
      </dgm:t>
    </dgm:pt>
    <dgm:pt modelId="{4D3106FE-7524-4E06-B0E1-C5E31F1AAB9C}" type="sibTrans" cxnId="{A65BFA6B-E70E-4F72-8888-91064FC0AAD6}">
      <dgm:prSet/>
      <dgm:spPr/>
      <dgm:t>
        <a:bodyPr/>
        <a:lstStyle/>
        <a:p>
          <a:pPr algn="l"/>
          <a:endParaRPr lang="es-ES"/>
        </a:p>
      </dgm:t>
    </dgm:pt>
    <dgm:pt modelId="{8A6145BB-A8CA-4AC5-A936-D6EA8EA8AC86}">
      <dgm:prSet phldrT="[Text]"/>
      <dgm:spPr/>
      <dgm:t>
        <a:bodyPr/>
        <a:lstStyle/>
        <a:p>
          <a:pPr algn="l"/>
          <a:r>
            <a:rPr lang="es-ES" dirty="0" smtClean="0"/>
            <a:t>Intuiciones</a:t>
          </a:r>
          <a:endParaRPr lang="es-ES" dirty="0"/>
        </a:p>
      </dgm:t>
    </dgm:pt>
    <dgm:pt modelId="{25DEE970-C205-4727-B93B-59456FF6167B}" type="parTrans" cxnId="{223BE65A-4D10-4582-9505-A02365FAB9BF}">
      <dgm:prSet/>
      <dgm:spPr/>
      <dgm:t>
        <a:bodyPr/>
        <a:lstStyle/>
        <a:p>
          <a:pPr algn="l"/>
          <a:endParaRPr lang="es-ES"/>
        </a:p>
      </dgm:t>
    </dgm:pt>
    <dgm:pt modelId="{7159D213-6735-4EB5-84B2-86C296653C96}" type="sibTrans" cxnId="{223BE65A-4D10-4582-9505-A02365FAB9BF}">
      <dgm:prSet/>
      <dgm:spPr/>
      <dgm:t>
        <a:bodyPr/>
        <a:lstStyle/>
        <a:p>
          <a:pPr algn="l"/>
          <a:endParaRPr lang="es-ES"/>
        </a:p>
      </dgm:t>
    </dgm:pt>
    <dgm:pt modelId="{22C304A4-19A8-4D13-B2F6-ADEC55C1B339}">
      <dgm:prSet phldrT="[Text]"/>
      <dgm:spPr/>
      <dgm:t>
        <a:bodyPr/>
        <a:lstStyle/>
        <a:p>
          <a:pPr algn="l"/>
          <a:r>
            <a:rPr lang="es-ES" dirty="0" smtClean="0"/>
            <a:t>Conocimiento particular</a:t>
          </a:r>
          <a:endParaRPr lang="es-ES" dirty="0"/>
        </a:p>
      </dgm:t>
    </dgm:pt>
    <dgm:pt modelId="{A16B7590-6999-4F56-B725-AEA9B7A9D676}" type="parTrans" cxnId="{8C0DE3B3-9D39-409C-AC76-5457F889AEE1}">
      <dgm:prSet/>
      <dgm:spPr/>
      <dgm:t>
        <a:bodyPr/>
        <a:lstStyle/>
        <a:p>
          <a:pPr algn="l"/>
          <a:endParaRPr lang="es-ES"/>
        </a:p>
      </dgm:t>
    </dgm:pt>
    <dgm:pt modelId="{967FCBB9-2C32-401A-8A21-7970A69B656C}" type="sibTrans" cxnId="{8C0DE3B3-9D39-409C-AC76-5457F889AEE1}">
      <dgm:prSet/>
      <dgm:spPr/>
      <dgm:t>
        <a:bodyPr/>
        <a:lstStyle/>
        <a:p>
          <a:pPr algn="l"/>
          <a:endParaRPr lang="es-ES"/>
        </a:p>
      </dgm:t>
    </dgm:pt>
    <dgm:pt modelId="{51102D9C-BC86-49BC-B74B-80BCD657CC55}">
      <dgm:prSet phldrT="[Text]" custT="1"/>
      <dgm:spPr/>
      <dgm:t>
        <a:bodyPr/>
        <a:lstStyle/>
        <a:p>
          <a:pPr algn="l"/>
          <a:r>
            <a:rPr lang="es-ES" sz="1200" dirty="0" err="1" smtClean="0"/>
            <a:t>Conocimento</a:t>
          </a:r>
          <a:r>
            <a:rPr lang="es-ES" sz="1200" dirty="0" smtClean="0"/>
            <a:t> fruto de la </a:t>
          </a:r>
          <a:r>
            <a:rPr lang="es-ES" sz="1600" dirty="0" smtClean="0">
              <a:latin typeface="Cambria" pitchFamily="18" charset="0"/>
              <a:ea typeface="Cambria" pitchFamily="18" charset="0"/>
            </a:rPr>
            <a:t>investigación</a:t>
          </a:r>
          <a:r>
            <a:rPr lang="es-ES" sz="1200" dirty="0" smtClean="0"/>
            <a:t> científica (episteme)</a:t>
          </a:r>
          <a:endParaRPr lang="es-ES" sz="1200" dirty="0"/>
        </a:p>
      </dgm:t>
    </dgm:pt>
    <dgm:pt modelId="{E598B543-6197-4EC5-9DDB-250480BB7292}" type="parTrans" cxnId="{4AFEBF9C-A662-40AE-96CD-46F64D6F3BF1}">
      <dgm:prSet/>
      <dgm:spPr/>
      <dgm:t>
        <a:bodyPr/>
        <a:lstStyle/>
        <a:p>
          <a:pPr algn="l"/>
          <a:endParaRPr lang="es-ES"/>
        </a:p>
      </dgm:t>
    </dgm:pt>
    <dgm:pt modelId="{2C33FE59-3C25-4DD3-A2F8-1FBD21A04393}" type="sibTrans" cxnId="{4AFEBF9C-A662-40AE-96CD-46F64D6F3BF1}">
      <dgm:prSet/>
      <dgm:spPr/>
      <dgm:t>
        <a:bodyPr/>
        <a:lstStyle/>
        <a:p>
          <a:pPr algn="l"/>
          <a:endParaRPr lang="es-ES"/>
        </a:p>
      </dgm:t>
    </dgm:pt>
    <dgm:pt modelId="{B8C8A579-C25A-4CAE-888C-DC22F639597A}">
      <dgm:prSet phldrT="[Text]"/>
      <dgm:spPr/>
      <dgm:t>
        <a:bodyPr/>
        <a:lstStyle/>
        <a:p>
          <a:pPr algn="l"/>
          <a:r>
            <a:rPr lang="es-ES" dirty="0" smtClean="0"/>
            <a:t>Método sistemático</a:t>
          </a:r>
          <a:endParaRPr lang="es-ES" dirty="0"/>
        </a:p>
      </dgm:t>
    </dgm:pt>
    <dgm:pt modelId="{538F5CE5-F294-4D59-B6F9-9F034C0EA30F}" type="parTrans" cxnId="{F238749B-CBA4-48E8-A5C1-5E78BF515AC6}">
      <dgm:prSet/>
      <dgm:spPr/>
      <dgm:t>
        <a:bodyPr/>
        <a:lstStyle/>
        <a:p>
          <a:pPr algn="l"/>
          <a:endParaRPr lang="es-ES"/>
        </a:p>
      </dgm:t>
    </dgm:pt>
    <dgm:pt modelId="{CA384DB4-892A-4931-9EE9-A9F129E764A4}" type="sibTrans" cxnId="{F238749B-CBA4-48E8-A5C1-5E78BF515AC6}">
      <dgm:prSet/>
      <dgm:spPr/>
      <dgm:t>
        <a:bodyPr/>
        <a:lstStyle/>
        <a:p>
          <a:pPr algn="l"/>
          <a:endParaRPr lang="es-ES"/>
        </a:p>
      </dgm:t>
    </dgm:pt>
    <dgm:pt modelId="{7071E44F-74D0-4404-B19D-EF97B92092A9}">
      <dgm:prSet phldrT="[Text]"/>
      <dgm:spPr/>
      <dgm:t>
        <a:bodyPr/>
        <a:lstStyle/>
        <a:p>
          <a:pPr algn="l"/>
          <a:r>
            <a:rPr lang="es-ES" dirty="0" smtClean="0"/>
            <a:t>Evidencias contrastadas</a:t>
          </a:r>
          <a:endParaRPr lang="es-ES" dirty="0"/>
        </a:p>
      </dgm:t>
    </dgm:pt>
    <dgm:pt modelId="{6CBF87EC-159B-492F-B94D-DC5F839DDE53}" type="parTrans" cxnId="{C0238ECD-C562-423F-A7CA-516C3E9C2CF2}">
      <dgm:prSet/>
      <dgm:spPr/>
      <dgm:t>
        <a:bodyPr/>
        <a:lstStyle/>
        <a:p>
          <a:pPr algn="l"/>
          <a:endParaRPr lang="es-ES"/>
        </a:p>
      </dgm:t>
    </dgm:pt>
    <dgm:pt modelId="{F3E0A644-FC13-47D8-9BDD-3CEED6A8BD48}" type="sibTrans" cxnId="{C0238ECD-C562-423F-A7CA-516C3E9C2CF2}">
      <dgm:prSet/>
      <dgm:spPr/>
      <dgm:t>
        <a:bodyPr/>
        <a:lstStyle/>
        <a:p>
          <a:pPr algn="l"/>
          <a:endParaRPr lang="es-ES"/>
        </a:p>
      </dgm:t>
    </dgm:pt>
    <dgm:pt modelId="{E39B2EFB-2C54-4B62-9A35-0A2CC747C5C5}" type="pres">
      <dgm:prSet presAssocID="{19125E20-B998-40ED-9DE1-750EA585D302}" presName="diagram" presStyleCnt="0">
        <dgm:presLayoutVars>
          <dgm:chPref val="1"/>
          <dgm:dir/>
          <dgm:animOne val="branch"/>
          <dgm:animLvl val="lvl"/>
          <dgm:resizeHandles/>
        </dgm:presLayoutVars>
      </dgm:prSet>
      <dgm:spPr/>
      <dgm:t>
        <a:bodyPr/>
        <a:lstStyle/>
        <a:p>
          <a:endParaRPr lang="es-ES"/>
        </a:p>
      </dgm:t>
    </dgm:pt>
    <dgm:pt modelId="{139DDD5E-959E-43A2-ADB5-0C8D95685090}" type="pres">
      <dgm:prSet presAssocID="{0EDBCA2D-5B27-4642-8F65-0BFDCA06D6AA}" presName="root" presStyleCnt="0"/>
      <dgm:spPr/>
    </dgm:pt>
    <dgm:pt modelId="{180B7400-4964-4595-9EC4-1131A3367A37}" type="pres">
      <dgm:prSet presAssocID="{0EDBCA2D-5B27-4642-8F65-0BFDCA06D6AA}" presName="rootComposite" presStyleCnt="0"/>
      <dgm:spPr/>
    </dgm:pt>
    <dgm:pt modelId="{1475A963-99F4-425E-B630-BF5F840F36A2}" type="pres">
      <dgm:prSet presAssocID="{0EDBCA2D-5B27-4642-8F65-0BFDCA06D6AA}" presName="rootText" presStyleLbl="node1" presStyleIdx="0" presStyleCnt="2"/>
      <dgm:spPr/>
      <dgm:t>
        <a:bodyPr/>
        <a:lstStyle/>
        <a:p>
          <a:endParaRPr lang="es-ES"/>
        </a:p>
      </dgm:t>
    </dgm:pt>
    <dgm:pt modelId="{80DAC695-5750-4CD5-A260-551311A9D2A9}" type="pres">
      <dgm:prSet presAssocID="{0EDBCA2D-5B27-4642-8F65-0BFDCA06D6AA}" presName="rootConnector" presStyleLbl="node1" presStyleIdx="0" presStyleCnt="2"/>
      <dgm:spPr/>
      <dgm:t>
        <a:bodyPr/>
        <a:lstStyle/>
        <a:p>
          <a:endParaRPr lang="es-ES"/>
        </a:p>
      </dgm:t>
    </dgm:pt>
    <dgm:pt modelId="{3573BAD0-74B3-4638-977E-5372CAE03A97}" type="pres">
      <dgm:prSet presAssocID="{0EDBCA2D-5B27-4642-8F65-0BFDCA06D6AA}" presName="childShape" presStyleCnt="0"/>
      <dgm:spPr/>
    </dgm:pt>
    <dgm:pt modelId="{610C898A-DF51-4C57-BE6A-2F1F289DAB11}" type="pres">
      <dgm:prSet presAssocID="{25DEE970-C205-4727-B93B-59456FF6167B}" presName="Name13" presStyleLbl="parChTrans1D2" presStyleIdx="0" presStyleCnt="4"/>
      <dgm:spPr/>
      <dgm:t>
        <a:bodyPr/>
        <a:lstStyle/>
        <a:p>
          <a:endParaRPr lang="es-ES"/>
        </a:p>
      </dgm:t>
    </dgm:pt>
    <dgm:pt modelId="{42B6A0B7-3E5C-4E6B-A496-9D17CFD5ED16}" type="pres">
      <dgm:prSet presAssocID="{8A6145BB-A8CA-4AC5-A936-D6EA8EA8AC86}" presName="childText" presStyleLbl="bgAcc1" presStyleIdx="0" presStyleCnt="4">
        <dgm:presLayoutVars>
          <dgm:bulletEnabled val="1"/>
        </dgm:presLayoutVars>
      </dgm:prSet>
      <dgm:spPr/>
      <dgm:t>
        <a:bodyPr/>
        <a:lstStyle/>
        <a:p>
          <a:endParaRPr lang="es-ES"/>
        </a:p>
      </dgm:t>
    </dgm:pt>
    <dgm:pt modelId="{228974B6-13E2-477E-907A-AE0B2E750DB4}" type="pres">
      <dgm:prSet presAssocID="{A16B7590-6999-4F56-B725-AEA9B7A9D676}" presName="Name13" presStyleLbl="parChTrans1D2" presStyleIdx="1" presStyleCnt="4"/>
      <dgm:spPr/>
      <dgm:t>
        <a:bodyPr/>
        <a:lstStyle/>
        <a:p>
          <a:endParaRPr lang="es-ES"/>
        </a:p>
      </dgm:t>
    </dgm:pt>
    <dgm:pt modelId="{6F1810BF-1E75-4ADE-9FF1-B060CC0B4343}" type="pres">
      <dgm:prSet presAssocID="{22C304A4-19A8-4D13-B2F6-ADEC55C1B339}" presName="childText" presStyleLbl="bgAcc1" presStyleIdx="1" presStyleCnt="4">
        <dgm:presLayoutVars>
          <dgm:bulletEnabled val="1"/>
        </dgm:presLayoutVars>
      </dgm:prSet>
      <dgm:spPr/>
      <dgm:t>
        <a:bodyPr/>
        <a:lstStyle/>
        <a:p>
          <a:endParaRPr lang="es-ES"/>
        </a:p>
      </dgm:t>
    </dgm:pt>
    <dgm:pt modelId="{F0EA55C4-C761-4CE6-AF39-208C8579E65F}" type="pres">
      <dgm:prSet presAssocID="{51102D9C-BC86-49BC-B74B-80BCD657CC55}" presName="root" presStyleCnt="0"/>
      <dgm:spPr/>
    </dgm:pt>
    <dgm:pt modelId="{90549B31-4ECA-4984-8B7C-2AE5E5FA49F6}" type="pres">
      <dgm:prSet presAssocID="{51102D9C-BC86-49BC-B74B-80BCD657CC55}" presName="rootComposite" presStyleCnt="0"/>
      <dgm:spPr/>
    </dgm:pt>
    <dgm:pt modelId="{62BF8B5A-23F7-49BD-A9AC-83ACCC25BC33}" type="pres">
      <dgm:prSet presAssocID="{51102D9C-BC86-49BC-B74B-80BCD657CC55}" presName="rootText" presStyleLbl="node1" presStyleIdx="1" presStyleCnt="2"/>
      <dgm:spPr/>
      <dgm:t>
        <a:bodyPr/>
        <a:lstStyle/>
        <a:p>
          <a:endParaRPr lang="es-ES"/>
        </a:p>
      </dgm:t>
    </dgm:pt>
    <dgm:pt modelId="{6145FCCF-D7ED-406F-983F-629DC1A2972B}" type="pres">
      <dgm:prSet presAssocID="{51102D9C-BC86-49BC-B74B-80BCD657CC55}" presName="rootConnector" presStyleLbl="node1" presStyleIdx="1" presStyleCnt="2"/>
      <dgm:spPr/>
      <dgm:t>
        <a:bodyPr/>
        <a:lstStyle/>
        <a:p>
          <a:endParaRPr lang="es-ES"/>
        </a:p>
      </dgm:t>
    </dgm:pt>
    <dgm:pt modelId="{5AB30640-2C5B-40A5-BE1C-C8F1E5975B9E}" type="pres">
      <dgm:prSet presAssocID="{51102D9C-BC86-49BC-B74B-80BCD657CC55}" presName="childShape" presStyleCnt="0"/>
      <dgm:spPr/>
    </dgm:pt>
    <dgm:pt modelId="{9899A037-128B-4805-9829-F5B261FD7B91}" type="pres">
      <dgm:prSet presAssocID="{538F5CE5-F294-4D59-B6F9-9F034C0EA30F}" presName="Name13" presStyleLbl="parChTrans1D2" presStyleIdx="2" presStyleCnt="4"/>
      <dgm:spPr/>
      <dgm:t>
        <a:bodyPr/>
        <a:lstStyle/>
        <a:p>
          <a:endParaRPr lang="es-ES"/>
        </a:p>
      </dgm:t>
    </dgm:pt>
    <dgm:pt modelId="{58FBBFFC-7408-4E91-8DFC-15F793497950}" type="pres">
      <dgm:prSet presAssocID="{B8C8A579-C25A-4CAE-888C-DC22F639597A}" presName="childText" presStyleLbl="bgAcc1" presStyleIdx="2" presStyleCnt="4">
        <dgm:presLayoutVars>
          <dgm:bulletEnabled val="1"/>
        </dgm:presLayoutVars>
      </dgm:prSet>
      <dgm:spPr/>
      <dgm:t>
        <a:bodyPr/>
        <a:lstStyle/>
        <a:p>
          <a:endParaRPr lang="es-ES"/>
        </a:p>
      </dgm:t>
    </dgm:pt>
    <dgm:pt modelId="{EF2FEA29-BFD4-40B2-BC68-C255BC0D49CF}" type="pres">
      <dgm:prSet presAssocID="{6CBF87EC-159B-492F-B94D-DC5F839DDE53}" presName="Name13" presStyleLbl="parChTrans1D2" presStyleIdx="3" presStyleCnt="4"/>
      <dgm:spPr/>
      <dgm:t>
        <a:bodyPr/>
        <a:lstStyle/>
        <a:p>
          <a:endParaRPr lang="es-ES"/>
        </a:p>
      </dgm:t>
    </dgm:pt>
    <dgm:pt modelId="{B6E65939-171C-4709-8AB4-8E8B5F26F8C7}" type="pres">
      <dgm:prSet presAssocID="{7071E44F-74D0-4404-B19D-EF97B92092A9}" presName="childText" presStyleLbl="bgAcc1" presStyleIdx="3" presStyleCnt="4">
        <dgm:presLayoutVars>
          <dgm:bulletEnabled val="1"/>
        </dgm:presLayoutVars>
      </dgm:prSet>
      <dgm:spPr/>
      <dgm:t>
        <a:bodyPr/>
        <a:lstStyle/>
        <a:p>
          <a:endParaRPr lang="es-ES"/>
        </a:p>
      </dgm:t>
    </dgm:pt>
  </dgm:ptLst>
  <dgm:cxnLst>
    <dgm:cxn modelId="{644ABBBF-C0C4-4D93-B644-AC5F266C3F5D}" type="presOf" srcId="{538F5CE5-F294-4D59-B6F9-9F034C0EA30F}" destId="{9899A037-128B-4805-9829-F5B261FD7B91}" srcOrd="0" destOrd="0" presId="urn:microsoft.com/office/officeart/2005/8/layout/hierarchy3"/>
    <dgm:cxn modelId="{245D7CA6-3238-4E84-AC99-D6084B48DFC8}" type="presOf" srcId="{8A6145BB-A8CA-4AC5-A936-D6EA8EA8AC86}" destId="{42B6A0B7-3E5C-4E6B-A496-9D17CFD5ED16}" srcOrd="0" destOrd="0" presId="urn:microsoft.com/office/officeart/2005/8/layout/hierarchy3"/>
    <dgm:cxn modelId="{6EFF8601-C78E-46D0-87CD-4209A4EAB641}" type="presOf" srcId="{0EDBCA2D-5B27-4642-8F65-0BFDCA06D6AA}" destId="{80DAC695-5750-4CD5-A260-551311A9D2A9}" srcOrd="1" destOrd="0" presId="urn:microsoft.com/office/officeart/2005/8/layout/hierarchy3"/>
    <dgm:cxn modelId="{8898DC6F-DF7E-40E2-8BF1-90CD15E06F48}" type="presOf" srcId="{0EDBCA2D-5B27-4642-8F65-0BFDCA06D6AA}" destId="{1475A963-99F4-425E-B630-BF5F840F36A2}" srcOrd="0" destOrd="0" presId="urn:microsoft.com/office/officeart/2005/8/layout/hierarchy3"/>
    <dgm:cxn modelId="{9C2769C4-579F-4027-863B-2D2794352358}" type="presOf" srcId="{6CBF87EC-159B-492F-B94D-DC5F839DDE53}" destId="{EF2FEA29-BFD4-40B2-BC68-C255BC0D49CF}" srcOrd="0" destOrd="0" presId="urn:microsoft.com/office/officeart/2005/8/layout/hierarchy3"/>
    <dgm:cxn modelId="{F238749B-CBA4-48E8-A5C1-5E78BF515AC6}" srcId="{51102D9C-BC86-49BC-B74B-80BCD657CC55}" destId="{B8C8A579-C25A-4CAE-888C-DC22F639597A}" srcOrd="0" destOrd="0" parTransId="{538F5CE5-F294-4D59-B6F9-9F034C0EA30F}" sibTransId="{CA384DB4-892A-4931-9EE9-A9F129E764A4}"/>
    <dgm:cxn modelId="{A65BFA6B-E70E-4F72-8888-91064FC0AAD6}" srcId="{19125E20-B998-40ED-9DE1-750EA585D302}" destId="{0EDBCA2D-5B27-4642-8F65-0BFDCA06D6AA}" srcOrd="0" destOrd="0" parTransId="{1198484A-9BC7-4813-8867-4A232E526974}" sibTransId="{4D3106FE-7524-4E06-B0E1-C5E31F1AAB9C}"/>
    <dgm:cxn modelId="{223BE65A-4D10-4582-9505-A02365FAB9BF}" srcId="{0EDBCA2D-5B27-4642-8F65-0BFDCA06D6AA}" destId="{8A6145BB-A8CA-4AC5-A936-D6EA8EA8AC86}" srcOrd="0" destOrd="0" parTransId="{25DEE970-C205-4727-B93B-59456FF6167B}" sibTransId="{7159D213-6735-4EB5-84B2-86C296653C96}"/>
    <dgm:cxn modelId="{1EC550C4-2377-4099-BA53-0454562980D2}" type="presOf" srcId="{51102D9C-BC86-49BC-B74B-80BCD657CC55}" destId="{6145FCCF-D7ED-406F-983F-629DC1A2972B}" srcOrd="1" destOrd="0" presId="urn:microsoft.com/office/officeart/2005/8/layout/hierarchy3"/>
    <dgm:cxn modelId="{4AFEBF9C-A662-40AE-96CD-46F64D6F3BF1}" srcId="{19125E20-B998-40ED-9DE1-750EA585D302}" destId="{51102D9C-BC86-49BC-B74B-80BCD657CC55}" srcOrd="1" destOrd="0" parTransId="{E598B543-6197-4EC5-9DDB-250480BB7292}" sibTransId="{2C33FE59-3C25-4DD3-A2F8-1FBD21A04393}"/>
    <dgm:cxn modelId="{CA5DAFF5-2F22-418D-B601-F05AC0512B83}" type="presOf" srcId="{25DEE970-C205-4727-B93B-59456FF6167B}" destId="{610C898A-DF51-4C57-BE6A-2F1F289DAB11}" srcOrd="0" destOrd="0" presId="urn:microsoft.com/office/officeart/2005/8/layout/hierarchy3"/>
    <dgm:cxn modelId="{C0238ECD-C562-423F-A7CA-516C3E9C2CF2}" srcId="{51102D9C-BC86-49BC-B74B-80BCD657CC55}" destId="{7071E44F-74D0-4404-B19D-EF97B92092A9}" srcOrd="1" destOrd="0" parTransId="{6CBF87EC-159B-492F-B94D-DC5F839DDE53}" sibTransId="{F3E0A644-FC13-47D8-9BDD-3CEED6A8BD48}"/>
    <dgm:cxn modelId="{5C8AAA27-002C-48EE-80C7-19D2237DEA5A}" type="presOf" srcId="{22C304A4-19A8-4D13-B2F6-ADEC55C1B339}" destId="{6F1810BF-1E75-4ADE-9FF1-B060CC0B4343}" srcOrd="0" destOrd="0" presId="urn:microsoft.com/office/officeart/2005/8/layout/hierarchy3"/>
    <dgm:cxn modelId="{BD769422-96F1-4639-BEA1-85F65EFC52A9}" type="presOf" srcId="{51102D9C-BC86-49BC-B74B-80BCD657CC55}" destId="{62BF8B5A-23F7-49BD-A9AC-83ACCC25BC33}" srcOrd="0" destOrd="0" presId="urn:microsoft.com/office/officeart/2005/8/layout/hierarchy3"/>
    <dgm:cxn modelId="{9CC38900-80FF-49B8-95A4-3ECCF4F91130}" type="presOf" srcId="{19125E20-B998-40ED-9DE1-750EA585D302}" destId="{E39B2EFB-2C54-4B62-9A35-0A2CC747C5C5}" srcOrd="0" destOrd="0" presId="urn:microsoft.com/office/officeart/2005/8/layout/hierarchy3"/>
    <dgm:cxn modelId="{8C0DE3B3-9D39-409C-AC76-5457F889AEE1}" srcId="{0EDBCA2D-5B27-4642-8F65-0BFDCA06D6AA}" destId="{22C304A4-19A8-4D13-B2F6-ADEC55C1B339}" srcOrd="1" destOrd="0" parTransId="{A16B7590-6999-4F56-B725-AEA9B7A9D676}" sibTransId="{967FCBB9-2C32-401A-8A21-7970A69B656C}"/>
    <dgm:cxn modelId="{788F740A-431A-480A-8510-4C5BE4722F75}" type="presOf" srcId="{A16B7590-6999-4F56-B725-AEA9B7A9D676}" destId="{228974B6-13E2-477E-907A-AE0B2E750DB4}" srcOrd="0" destOrd="0" presId="urn:microsoft.com/office/officeart/2005/8/layout/hierarchy3"/>
    <dgm:cxn modelId="{1A627580-FDB7-4A88-A395-F5EEB3AC8A08}" type="presOf" srcId="{B8C8A579-C25A-4CAE-888C-DC22F639597A}" destId="{58FBBFFC-7408-4E91-8DFC-15F793497950}" srcOrd="0" destOrd="0" presId="urn:microsoft.com/office/officeart/2005/8/layout/hierarchy3"/>
    <dgm:cxn modelId="{D8D85075-4395-4361-9DE6-298052C5301A}" type="presOf" srcId="{7071E44F-74D0-4404-B19D-EF97B92092A9}" destId="{B6E65939-171C-4709-8AB4-8E8B5F26F8C7}" srcOrd="0" destOrd="0" presId="urn:microsoft.com/office/officeart/2005/8/layout/hierarchy3"/>
    <dgm:cxn modelId="{12604BDD-DEF6-4F5A-B10F-BC9F6337AB71}" type="presParOf" srcId="{E39B2EFB-2C54-4B62-9A35-0A2CC747C5C5}" destId="{139DDD5E-959E-43A2-ADB5-0C8D95685090}" srcOrd="0" destOrd="0" presId="urn:microsoft.com/office/officeart/2005/8/layout/hierarchy3"/>
    <dgm:cxn modelId="{930125E7-A552-44B8-B640-EF9758966757}" type="presParOf" srcId="{139DDD5E-959E-43A2-ADB5-0C8D95685090}" destId="{180B7400-4964-4595-9EC4-1131A3367A37}" srcOrd="0" destOrd="0" presId="urn:microsoft.com/office/officeart/2005/8/layout/hierarchy3"/>
    <dgm:cxn modelId="{60F3339F-9B06-4030-ACEE-AA53214E51FF}" type="presParOf" srcId="{180B7400-4964-4595-9EC4-1131A3367A37}" destId="{1475A963-99F4-425E-B630-BF5F840F36A2}" srcOrd="0" destOrd="0" presId="urn:microsoft.com/office/officeart/2005/8/layout/hierarchy3"/>
    <dgm:cxn modelId="{E6668D88-672C-4122-85BB-E64E607ABE56}" type="presParOf" srcId="{180B7400-4964-4595-9EC4-1131A3367A37}" destId="{80DAC695-5750-4CD5-A260-551311A9D2A9}" srcOrd="1" destOrd="0" presId="urn:microsoft.com/office/officeart/2005/8/layout/hierarchy3"/>
    <dgm:cxn modelId="{3FA05C25-D784-4017-A6CC-5E62A1D71291}" type="presParOf" srcId="{139DDD5E-959E-43A2-ADB5-0C8D95685090}" destId="{3573BAD0-74B3-4638-977E-5372CAE03A97}" srcOrd="1" destOrd="0" presId="urn:microsoft.com/office/officeart/2005/8/layout/hierarchy3"/>
    <dgm:cxn modelId="{97FF3A2E-E1E6-4C75-BFDD-0055B6185E73}" type="presParOf" srcId="{3573BAD0-74B3-4638-977E-5372CAE03A97}" destId="{610C898A-DF51-4C57-BE6A-2F1F289DAB11}" srcOrd="0" destOrd="0" presId="urn:microsoft.com/office/officeart/2005/8/layout/hierarchy3"/>
    <dgm:cxn modelId="{804EF960-31B3-4D85-AEC5-F901770F0BF8}" type="presParOf" srcId="{3573BAD0-74B3-4638-977E-5372CAE03A97}" destId="{42B6A0B7-3E5C-4E6B-A496-9D17CFD5ED16}" srcOrd="1" destOrd="0" presId="urn:microsoft.com/office/officeart/2005/8/layout/hierarchy3"/>
    <dgm:cxn modelId="{A62721B0-055A-4941-A87B-C877ACDA5769}" type="presParOf" srcId="{3573BAD0-74B3-4638-977E-5372CAE03A97}" destId="{228974B6-13E2-477E-907A-AE0B2E750DB4}" srcOrd="2" destOrd="0" presId="urn:microsoft.com/office/officeart/2005/8/layout/hierarchy3"/>
    <dgm:cxn modelId="{0AC3F24B-B048-463B-9C76-1078DDF02E61}" type="presParOf" srcId="{3573BAD0-74B3-4638-977E-5372CAE03A97}" destId="{6F1810BF-1E75-4ADE-9FF1-B060CC0B4343}" srcOrd="3" destOrd="0" presId="urn:microsoft.com/office/officeart/2005/8/layout/hierarchy3"/>
    <dgm:cxn modelId="{678024F0-4A47-4E61-9C7D-467FA823F949}" type="presParOf" srcId="{E39B2EFB-2C54-4B62-9A35-0A2CC747C5C5}" destId="{F0EA55C4-C761-4CE6-AF39-208C8579E65F}" srcOrd="1" destOrd="0" presId="urn:microsoft.com/office/officeart/2005/8/layout/hierarchy3"/>
    <dgm:cxn modelId="{1A3C8953-6B8A-4CC2-93FE-D881E2F982FB}" type="presParOf" srcId="{F0EA55C4-C761-4CE6-AF39-208C8579E65F}" destId="{90549B31-4ECA-4984-8B7C-2AE5E5FA49F6}" srcOrd="0" destOrd="0" presId="urn:microsoft.com/office/officeart/2005/8/layout/hierarchy3"/>
    <dgm:cxn modelId="{4A56EBAE-AAB9-42A2-BDC0-91E92B29C273}" type="presParOf" srcId="{90549B31-4ECA-4984-8B7C-2AE5E5FA49F6}" destId="{62BF8B5A-23F7-49BD-A9AC-83ACCC25BC33}" srcOrd="0" destOrd="0" presId="urn:microsoft.com/office/officeart/2005/8/layout/hierarchy3"/>
    <dgm:cxn modelId="{D428F9A8-C2D9-44FE-A4B6-79A030A92979}" type="presParOf" srcId="{90549B31-4ECA-4984-8B7C-2AE5E5FA49F6}" destId="{6145FCCF-D7ED-406F-983F-629DC1A2972B}" srcOrd="1" destOrd="0" presId="urn:microsoft.com/office/officeart/2005/8/layout/hierarchy3"/>
    <dgm:cxn modelId="{76AB72CB-548A-42C3-A674-9AB1E8BCC9B9}" type="presParOf" srcId="{F0EA55C4-C761-4CE6-AF39-208C8579E65F}" destId="{5AB30640-2C5B-40A5-BE1C-C8F1E5975B9E}" srcOrd="1" destOrd="0" presId="urn:microsoft.com/office/officeart/2005/8/layout/hierarchy3"/>
    <dgm:cxn modelId="{29762AE5-696A-43B1-B705-8BCB1531A576}" type="presParOf" srcId="{5AB30640-2C5B-40A5-BE1C-C8F1E5975B9E}" destId="{9899A037-128B-4805-9829-F5B261FD7B91}" srcOrd="0" destOrd="0" presId="urn:microsoft.com/office/officeart/2005/8/layout/hierarchy3"/>
    <dgm:cxn modelId="{E2908C3B-D1D1-47A9-B447-07685D3ED0F2}" type="presParOf" srcId="{5AB30640-2C5B-40A5-BE1C-C8F1E5975B9E}" destId="{58FBBFFC-7408-4E91-8DFC-15F793497950}" srcOrd="1" destOrd="0" presId="urn:microsoft.com/office/officeart/2005/8/layout/hierarchy3"/>
    <dgm:cxn modelId="{0A1B5A97-244A-4D6B-BFB2-DF55EFC5B5FA}" type="presParOf" srcId="{5AB30640-2C5B-40A5-BE1C-C8F1E5975B9E}" destId="{EF2FEA29-BFD4-40B2-BC68-C255BC0D49CF}" srcOrd="2" destOrd="0" presId="urn:microsoft.com/office/officeart/2005/8/layout/hierarchy3"/>
    <dgm:cxn modelId="{2E529D09-1390-4040-BB4D-089559091251}" type="presParOf" srcId="{5AB30640-2C5B-40A5-BE1C-C8F1E5975B9E}" destId="{B6E65939-171C-4709-8AB4-8E8B5F26F8C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D74D0F-5EBE-4564-891C-2A2E9B3B63B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S"/>
        </a:p>
      </dgm:t>
    </dgm:pt>
    <dgm:pt modelId="{C559D05A-D145-4E1D-A570-2EE8E5588A77}">
      <dgm:prSet phldrT="[Text]" custT="1"/>
      <dgm:spPr/>
      <dgm:t>
        <a:bodyPr/>
        <a:lstStyle/>
        <a:p>
          <a:r>
            <a:rPr lang="es-ES" sz="1400" dirty="0" smtClean="0">
              <a:latin typeface="Cambria" panose="02040503050406030204" pitchFamily="18" charset="0"/>
              <a:ea typeface="Cambria" panose="02040503050406030204" pitchFamily="18" charset="0"/>
            </a:rPr>
            <a:t>Qué se quiere saber</a:t>
          </a:r>
          <a:endParaRPr lang="es-ES" sz="1400" dirty="0">
            <a:latin typeface="Cambria" panose="02040503050406030204" pitchFamily="18" charset="0"/>
            <a:ea typeface="Cambria" panose="02040503050406030204" pitchFamily="18" charset="0"/>
          </a:endParaRPr>
        </a:p>
      </dgm:t>
    </dgm:pt>
    <dgm:pt modelId="{7ED442F7-69B9-4473-86E0-DBEE104359B1}" type="parTrans" cxnId="{7DDB2C12-9B3B-4919-A886-0D8033D44CFF}">
      <dgm:prSet/>
      <dgm:spPr/>
      <dgm:t>
        <a:bodyPr/>
        <a:lstStyle/>
        <a:p>
          <a:endParaRPr lang="es-ES" sz="1400"/>
        </a:p>
      </dgm:t>
    </dgm:pt>
    <dgm:pt modelId="{ADB24456-91DF-42ED-8236-ACAA6740B670}" type="sibTrans" cxnId="{7DDB2C12-9B3B-4919-A886-0D8033D44CFF}">
      <dgm:prSet/>
      <dgm:spPr/>
      <dgm:t>
        <a:bodyPr/>
        <a:lstStyle/>
        <a:p>
          <a:endParaRPr lang="es-ES" sz="1400"/>
        </a:p>
      </dgm:t>
    </dgm:pt>
    <dgm:pt modelId="{471544D7-D547-495A-8EC9-8983830138E2}">
      <dgm:prSet phldrT="[Text]" custT="1"/>
      <dgm:spPr/>
      <dgm:t>
        <a:bodyPr/>
        <a:lstStyle/>
        <a:p>
          <a:r>
            <a:rPr lang="es-ES" sz="1400" dirty="0" smtClean="0">
              <a:latin typeface="Cambria" panose="02040503050406030204" pitchFamily="18" charset="0"/>
              <a:ea typeface="Cambria" panose="02040503050406030204" pitchFamily="18" charset="0"/>
            </a:rPr>
            <a:t>Tipo de Investigación</a:t>
          </a:r>
          <a:endParaRPr lang="es-ES" sz="1400" dirty="0">
            <a:latin typeface="Cambria" panose="02040503050406030204" pitchFamily="18" charset="0"/>
            <a:ea typeface="Cambria" panose="02040503050406030204" pitchFamily="18" charset="0"/>
          </a:endParaRPr>
        </a:p>
      </dgm:t>
    </dgm:pt>
    <dgm:pt modelId="{0A62A090-CB46-4BB9-AD69-24D266B6C9C1}" type="parTrans" cxnId="{BA2F0948-7CC0-42E4-A1A8-06C1A2E2BE2E}">
      <dgm:prSet/>
      <dgm:spPr/>
      <dgm:t>
        <a:bodyPr/>
        <a:lstStyle/>
        <a:p>
          <a:endParaRPr lang="es-ES" sz="1400"/>
        </a:p>
      </dgm:t>
    </dgm:pt>
    <dgm:pt modelId="{76AAE93C-A54B-488E-8FB0-01F0E37598E6}" type="sibTrans" cxnId="{BA2F0948-7CC0-42E4-A1A8-06C1A2E2BE2E}">
      <dgm:prSet/>
      <dgm:spPr/>
      <dgm:t>
        <a:bodyPr/>
        <a:lstStyle/>
        <a:p>
          <a:endParaRPr lang="es-ES" sz="1400"/>
        </a:p>
      </dgm:t>
    </dgm:pt>
    <dgm:pt modelId="{1810BB41-5ECC-420C-84E1-8706AC8063AD}">
      <dgm:prSet phldrT="[Text]" custT="1"/>
      <dgm:spPr/>
      <dgm:t>
        <a:bodyPr/>
        <a:lstStyle/>
        <a:p>
          <a:r>
            <a:rPr lang="es-ES" sz="1400" dirty="0" smtClean="0">
              <a:latin typeface="Cambria" panose="02040503050406030204" pitchFamily="18" charset="0"/>
              <a:ea typeface="Cambria" panose="02040503050406030204" pitchFamily="18" charset="0"/>
            </a:rPr>
            <a:t>A cerca de qué </a:t>
          </a:r>
          <a:endParaRPr lang="es-ES" sz="1400" dirty="0">
            <a:latin typeface="Cambria" panose="02040503050406030204" pitchFamily="18" charset="0"/>
            <a:ea typeface="Cambria" panose="02040503050406030204" pitchFamily="18" charset="0"/>
          </a:endParaRPr>
        </a:p>
      </dgm:t>
    </dgm:pt>
    <dgm:pt modelId="{4CC35902-53EA-4A17-BB3A-1B958FCD7F47}" type="parTrans" cxnId="{C37E8158-49DB-4651-84DE-CCC4647A5955}">
      <dgm:prSet/>
      <dgm:spPr/>
      <dgm:t>
        <a:bodyPr/>
        <a:lstStyle/>
        <a:p>
          <a:endParaRPr lang="es-ES" sz="1400"/>
        </a:p>
      </dgm:t>
    </dgm:pt>
    <dgm:pt modelId="{FBF29787-8A1B-4DDB-8A0A-1CD069BF8139}" type="sibTrans" cxnId="{C37E8158-49DB-4651-84DE-CCC4647A5955}">
      <dgm:prSet/>
      <dgm:spPr/>
      <dgm:t>
        <a:bodyPr/>
        <a:lstStyle/>
        <a:p>
          <a:endParaRPr lang="es-ES" sz="1400"/>
        </a:p>
      </dgm:t>
    </dgm:pt>
    <dgm:pt modelId="{A339E0DA-DE0F-4827-B4F4-0841AA247DD0}">
      <dgm:prSet phldrT="[Text]" custT="1"/>
      <dgm:spPr/>
      <dgm:t>
        <a:bodyPr/>
        <a:lstStyle/>
        <a:p>
          <a:r>
            <a:rPr lang="es-ES" sz="1400" dirty="0" smtClean="0">
              <a:latin typeface="Cambria" panose="02040503050406030204" pitchFamily="18" charset="0"/>
              <a:ea typeface="Cambria" panose="02040503050406030204" pitchFamily="18" charset="0"/>
            </a:rPr>
            <a:t>Eventos estudiados</a:t>
          </a:r>
          <a:endParaRPr lang="es-ES" sz="1400" dirty="0">
            <a:latin typeface="Cambria" panose="02040503050406030204" pitchFamily="18" charset="0"/>
            <a:ea typeface="Cambria" panose="02040503050406030204" pitchFamily="18" charset="0"/>
          </a:endParaRPr>
        </a:p>
      </dgm:t>
    </dgm:pt>
    <dgm:pt modelId="{3C2256A4-D3DE-4CAB-B284-5BEE81DBA0B5}" type="parTrans" cxnId="{4EB2F701-834B-442B-B938-040BA9CF5C7B}">
      <dgm:prSet/>
      <dgm:spPr/>
      <dgm:t>
        <a:bodyPr/>
        <a:lstStyle/>
        <a:p>
          <a:endParaRPr lang="es-ES" sz="1400"/>
        </a:p>
      </dgm:t>
    </dgm:pt>
    <dgm:pt modelId="{E04D9CA2-36C8-4924-8A6D-2DA569269E29}" type="sibTrans" cxnId="{4EB2F701-834B-442B-B938-040BA9CF5C7B}">
      <dgm:prSet/>
      <dgm:spPr/>
      <dgm:t>
        <a:bodyPr/>
        <a:lstStyle/>
        <a:p>
          <a:endParaRPr lang="es-ES" sz="1400"/>
        </a:p>
      </dgm:t>
    </dgm:pt>
    <dgm:pt modelId="{88885B5E-399D-4B72-8F06-84114C55980C}">
      <dgm:prSet phldrT="[Text]" custT="1"/>
      <dgm:spPr/>
      <dgm:t>
        <a:bodyPr/>
        <a:lstStyle/>
        <a:p>
          <a:r>
            <a:rPr lang="es-ES" sz="1400" dirty="0" smtClean="0">
              <a:latin typeface="Cambria" panose="02040503050406030204" pitchFamily="18" charset="0"/>
              <a:ea typeface="Cambria" panose="02040503050406030204" pitchFamily="18" charset="0"/>
            </a:rPr>
            <a:t>Quiénes</a:t>
          </a:r>
          <a:endParaRPr lang="es-ES" sz="1400" dirty="0">
            <a:latin typeface="Cambria" panose="02040503050406030204" pitchFamily="18" charset="0"/>
            <a:ea typeface="Cambria" panose="02040503050406030204" pitchFamily="18" charset="0"/>
          </a:endParaRPr>
        </a:p>
      </dgm:t>
    </dgm:pt>
    <dgm:pt modelId="{F994EF97-85EF-4520-9BFF-7CC43B1C7D9E}" type="parTrans" cxnId="{26E9EFBC-7D38-404D-AC82-282F37B2AB10}">
      <dgm:prSet/>
      <dgm:spPr/>
      <dgm:t>
        <a:bodyPr/>
        <a:lstStyle/>
        <a:p>
          <a:endParaRPr lang="es-ES" sz="1400"/>
        </a:p>
      </dgm:t>
    </dgm:pt>
    <dgm:pt modelId="{CCD582AD-6B96-4736-B811-DAF1889405B4}" type="sibTrans" cxnId="{26E9EFBC-7D38-404D-AC82-282F37B2AB10}">
      <dgm:prSet/>
      <dgm:spPr/>
      <dgm:t>
        <a:bodyPr/>
        <a:lstStyle/>
        <a:p>
          <a:endParaRPr lang="es-ES" sz="1400"/>
        </a:p>
      </dgm:t>
    </dgm:pt>
    <dgm:pt modelId="{266934E5-93B0-4242-900A-C613D7444F7C}">
      <dgm:prSet phldrT="[Text]" custT="1"/>
      <dgm:spPr/>
      <dgm:t>
        <a:bodyPr/>
        <a:lstStyle/>
        <a:p>
          <a:r>
            <a:rPr lang="es-ES" sz="1400" dirty="0" smtClean="0">
              <a:latin typeface="Cambria" panose="02040503050406030204" pitchFamily="18" charset="0"/>
              <a:ea typeface="Cambria" panose="02040503050406030204" pitchFamily="18" charset="0"/>
            </a:rPr>
            <a:t>Unidades estudio, población, muestra</a:t>
          </a:r>
          <a:endParaRPr lang="es-ES" sz="1400" dirty="0">
            <a:latin typeface="Cambria" panose="02040503050406030204" pitchFamily="18" charset="0"/>
            <a:ea typeface="Cambria" panose="02040503050406030204" pitchFamily="18" charset="0"/>
          </a:endParaRPr>
        </a:p>
      </dgm:t>
    </dgm:pt>
    <dgm:pt modelId="{5D34D8D1-2DB1-444B-970C-EDCB03C40C21}" type="parTrans" cxnId="{DD7F090B-87DA-4133-B5A4-E68BB7E66730}">
      <dgm:prSet/>
      <dgm:spPr/>
      <dgm:t>
        <a:bodyPr/>
        <a:lstStyle/>
        <a:p>
          <a:endParaRPr lang="es-ES" sz="1400"/>
        </a:p>
      </dgm:t>
    </dgm:pt>
    <dgm:pt modelId="{931BFFEB-59FB-4FD7-8080-F208780F8759}" type="sibTrans" cxnId="{DD7F090B-87DA-4133-B5A4-E68BB7E66730}">
      <dgm:prSet/>
      <dgm:spPr/>
      <dgm:t>
        <a:bodyPr/>
        <a:lstStyle/>
        <a:p>
          <a:endParaRPr lang="es-ES" sz="1400"/>
        </a:p>
      </dgm:t>
    </dgm:pt>
    <dgm:pt modelId="{639E3351-38E8-4BE8-92F9-4B00D5987CA7}">
      <dgm:prSet custT="1"/>
      <dgm:spPr/>
      <dgm:t>
        <a:bodyPr/>
        <a:lstStyle/>
        <a:p>
          <a:r>
            <a:rPr lang="es-ES" sz="1400" dirty="0" smtClean="0">
              <a:latin typeface="Cambria" panose="02040503050406030204" pitchFamily="18" charset="0"/>
              <a:ea typeface="Cambria" panose="02040503050406030204" pitchFamily="18" charset="0"/>
            </a:rPr>
            <a:t>En qué contexto</a:t>
          </a:r>
          <a:endParaRPr lang="es-ES" sz="1400" dirty="0">
            <a:latin typeface="Cambria" panose="02040503050406030204" pitchFamily="18" charset="0"/>
            <a:ea typeface="Cambria" panose="02040503050406030204" pitchFamily="18" charset="0"/>
          </a:endParaRPr>
        </a:p>
      </dgm:t>
    </dgm:pt>
    <dgm:pt modelId="{F310D245-4F7F-4BD0-86B4-09DDF260ABCE}" type="parTrans" cxnId="{5529A971-134B-4DD2-8F02-0A3F487315BB}">
      <dgm:prSet/>
      <dgm:spPr/>
      <dgm:t>
        <a:bodyPr/>
        <a:lstStyle/>
        <a:p>
          <a:endParaRPr lang="es-ES" sz="1400"/>
        </a:p>
      </dgm:t>
    </dgm:pt>
    <dgm:pt modelId="{1E16875B-CA61-45BB-813C-7086F19EC4A1}" type="sibTrans" cxnId="{5529A971-134B-4DD2-8F02-0A3F487315BB}">
      <dgm:prSet/>
      <dgm:spPr/>
      <dgm:t>
        <a:bodyPr/>
        <a:lstStyle/>
        <a:p>
          <a:endParaRPr lang="es-ES" sz="1400"/>
        </a:p>
      </dgm:t>
    </dgm:pt>
    <dgm:pt modelId="{4A0EE230-A5DD-448A-9EDE-32727F867E5D}">
      <dgm:prSet custT="1"/>
      <dgm:spPr/>
      <dgm:t>
        <a:bodyPr/>
        <a:lstStyle/>
        <a:p>
          <a:r>
            <a:rPr lang="es-ES" sz="1400" dirty="0" smtClean="0">
              <a:latin typeface="Cambria" panose="02040503050406030204" pitchFamily="18" charset="0"/>
              <a:ea typeface="Cambria" panose="02040503050406030204" pitchFamily="18" charset="0"/>
            </a:rPr>
            <a:t>Cuándo</a:t>
          </a:r>
          <a:endParaRPr lang="es-ES" sz="1400" dirty="0">
            <a:latin typeface="Cambria" panose="02040503050406030204" pitchFamily="18" charset="0"/>
            <a:ea typeface="Cambria" panose="02040503050406030204" pitchFamily="18" charset="0"/>
          </a:endParaRPr>
        </a:p>
      </dgm:t>
    </dgm:pt>
    <dgm:pt modelId="{AD84F887-C535-4DCF-9A89-461C9EE06304}" type="parTrans" cxnId="{82AF8772-1C05-43F4-B67D-A64FF3B584EC}">
      <dgm:prSet/>
      <dgm:spPr/>
      <dgm:t>
        <a:bodyPr/>
        <a:lstStyle/>
        <a:p>
          <a:endParaRPr lang="es-ES" sz="1400"/>
        </a:p>
      </dgm:t>
    </dgm:pt>
    <dgm:pt modelId="{705F74AE-B0FD-4095-A1FE-D3D51529A4ED}" type="sibTrans" cxnId="{82AF8772-1C05-43F4-B67D-A64FF3B584EC}">
      <dgm:prSet/>
      <dgm:spPr/>
      <dgm:t>
        <a:bodyPr/>
        <a:lstStyle/>
        <a:p>
          <a:endParaRPr lang="es-ES" sz="1400"/>
        </a:p>
      </dgm:t>
    </dgm:pt>
    <dgm:pt modelId="{D06FE945-1706-472D-AA0D-5ACB732515AC}" type="pres">
      <dgm:prSet presAssocID="{FED74D0F-5EBE-4564-891C-2A2E9B3B63BF}" presName="Name0" presStyleCnt="0">
        <dgm:presLayoutVars>
          <dgm:dir/>
          <dgm:animLvl val="lvl"/>
          <dgm:resizeHandles val="exact"/>
        </dgm:presLayoutVars>
      </dgm:prSet>
      <dgm:spPr/>
      <dgm:t>
        <a:bodyPr/>
        <a:lstStyle/>
        <a:p>
          <a:endParaRPr lang="es-ES"/>
        </a:p>
      </dgm:t>
    </dgm:pt>
    <dgm:pt modelId="{92378978-3EA2-41D1-8ED3-A0527E083006}" type="pres">
      <dgm:prSet presAssocID="{C559D05A-D145-4E1D-A570-2EE8E5588A77}" presName="linNode" presStyleCnt="0"/>
      <dgm:spPr/>
    </dgm:pt>
    <dgm:pt modelId="{D3526E8A-4AB0-4F7F-B011-2878CB7073E0}" type="pres">
      <dgm:prSet presAssocID="{C559D05A-D145-4E1D-A570-2EE8E5588A77}" presName="parentText" presStyleLbl="node1" presStyleIdx="0" presStyleCnt="5">
        <dgm:presLayoutVars>
          <dgm:chMax val="1"/>
          <dgm:bulletEnabled val="1"/>
        </dgm:presLayoutVars>
      </dgm:prSet>
      <dgm:spPr/>
      <dgm:t>
        <a:bodyPr/>
        <a:lstStyle/>
        <a:p>
          <a:endParaRPr lang="es-ES"/>
        </a:p>
      </dgm:t>
    </dgm:pt>
    <dgm:pt modelId="{6068F29D-85CD-469A-A6D6-8BFDB05D2982}" type="pres">
      <dgm:prSet presAssocID="{C559D05A-D145-4E1D-A570-2EE8E5588A77}" presName="descendantText" presStyleLbl="alignAccFollowNode1" presStyleIdx="0" presStyleCnt="3">
        <dgm:presLayoutVars>
          <dgm:bulletEnabled val="1"/>
        </dgm:presLayoutVars>
      </dgm:prSet>
      <dgm:spPr/>
      <dgm:t>
        <a:bodyPr/>
        <a:lstStyle/>
        <a:p>
          <a:endParaRPr lang="es-ES"/>
        </a:p>
      </dgm:t>
    </dgm:pt>
    <dgm:pt modelId="{1F38DB61-C1BC-467D-A287-80EEBD81BF66}" type="pres">
      <dgm:prSet presAssocID="{ADB24456-91DF-42ED-8236-ACAA6740B670}" presName="sp" presStyleCnt="0"/>
      <dgm:spPr/>
    </dgm:pt>
    <dgm:pt modelId="{2DCDA410-F764-49AD-8B3D-7084D0D9A7F4}" type="pres">
      <dgm:prSet presAssocID="{1810BB41-5ECC-420C-84E1-8706AC8063AD}" presName="linNode" presStyleCnt="0"/>
      <dgm:spPr/>
    </dgm:pt>
    <dgm:pt modelId="{56A19860-B068-45B0-9565-41ADBBFF01B6}" type="pres">
      <dgm:prSet presAssocID="{1810BB41-5ECC-420C-84E1-8706AC8063AD}" presName="parentText" presStyleLbl="node1" presStyleIdx="1" presStyleCnt="5">
        <dgm:presLayoutVars>
          <dgm:chMax val="1"/>
          <dgm:bulletEnabled val="1"/>
        </dgm:presLayoutVars>
      </dgm:prSet>
      <dgm:spPr/>
      <dgm:t>
        <a:bodyPr/>
        <a:lstStyle/>
        <a:p>
          <a:endParaRPr lang="es-ES"/>
        </a:p>
      </dgm:t>
    </dgm:pt>
    <dgm:pt modelId="{69E0719F-3282-401F-9F67-EF8828244496}" type="pres">
      <dgm:prSet presAssocID="{1810BB41-5ECC-420C-84E1-8706AC8063AD}" presName="descendantText" presStyleLbl="alignAccFollowNode1" presStyleIdx="1" presStyleCnt="3">
        <dgm:presLayoutVars>
          <dgm:bulletEnabled val="1"/>
        </dgm:presLayoutVars>
      </dgm:prSet>
      <dgm:spPr/>
      <dgm:t>
        <a:bodyPr/>
        <a:lstStyle/>
        <a:p>
          <a:endParaRPr lang="es-ES"/>
        </a:p>
      </dgm:t>
    </dgm:pt>
    <dgm:pt modelId="{16575271-4CB2-4FF3-900B-6D404E7BEC6F}" type="pres">
      <dgm:prSet presAssocID="{FBF29787-8A1B-4DDB-8A0A-1CD069BF8139}" presName="sp" presStyleCnt="0"/>
      <dgm:spPr/>
    </dgm:pt>
    <dgm:pt modelId="{463B1BE5-A47E-4ABF-808F-F114F3E6AB2F}" type="pres">
      <dgm:prSet presAssocID="{88885B5E-399D-4B72-8F06-84114C55980C}" presName="linNode" presStyleCnt="0"/>
      <dgm:spPr/>
    </dgm:pt>
    <dgm:pt modelId="{BF31C2AA-8799-484E-A629-F44234129942}" type="pres">
      <dgm:prSet presAssocID="{88885B5E-399D-4B72-8F06-84114C55980C}" presName="parentText" presStyleLbl="node1" presStyleIdx="2" presStyleCnt="5">
        <dgm:presLayoutVars>
          <dgm:chMax val="1"/>
          <dgm:bulletEnabled val="1"/>
        </dgm:presLayoutVars>
      </dgm:prSet>
      <dgm:spPr/>
      <dgm:t>
        <a:bodyPr/>
        <a:lstStyle/>
        <a:p>
          <a:endParaRPr lang="es-ES"/>
        </a:p>
      </dgm:t>
    </dgm:pt>
    <dgm:pt modelId="{174CBE31-515B-4DA9-897A-C0190FDEDF85}" type="pres">
      <dgm:prSet presAssocID="{88885B5E-399D-4B72-8F06-84114C55980C}" presName="descendantText" presStyleLbl="alignAccFollowNode1" presStyleIdx="2" presStyleCnt="3">
        <dgm:presLayoutVars>
          <dgm:bulletEnabled val="1"/>
        </dgm:presLayoutVars>
      </dgm:prSet>
      <dgm:spPr/>
      <dgm:t>
        <a:bodyPr/>
        <a:lstStyle/>
        <a:p>
          <a:endParaRPr lang="es-ES"/>
        </a:p>
      </dgm:t>
    </dgm:pt>
    <dgm:pt modelId="{BA87F7E4-F817-4188-BFF5-37347E158741}" type="pres">
      <dgm:prSet presAssocID="{CCD582AD-6B96-4736-B811-DAF1889405B4}" presName="sp" presStyleCnt="0"/>
      <dgm:spPr/>
    </dgm:pt>
    <dgm:pt modelId="{877F56F6-2873-48DD-87FF-B9C69B1F52FC}" type="pres">
      <dgm:prSet presAssocID="{639E3351-38E8-4BE8-92F9-4B00D5987CA7}" presName="linNode" presStyleCnt="0"/>
      <dgm:spPr/>
    </dgm:pt>
    <dgm:pt modelId="{D5EDA2C4-E802-4C2E-99AD-3CF109B0A93B}" type="pres">
      <dgm:prSet presAssocID="{639E3351-38E8-4BE8-92F9-4B00D5987CA7}" presName="parentText" presStyleLbl="node1" presStyleIdx="3" presStyleCnt="5">
        <dgm:presLayoutVars>
          <dgm:chMax val="1"/>
          <dgm:bulletEnabled val="1"/>
        </dgm:presLayoutVars>
      </dgm:prSet>
      <dgm:spPr/>
      <dgm:t>
        <a:bodyPr/>
        <a:lstStyle/>
        <a:p>
          <a:endParaRPr lang="es-ES"/>
        </a:p>
      </dgm:t>
    </dgm:pt>
    <dgm:pt modelId="{99D77566-5DFA-4931-A755-F9CF755861BD}" type="pres">
      <dgm:prSet presAssocID="{1E16875B-CA61-45BB-813C-7086F19EC4A1}" presName="sp" presStyleCnt="0"/>
      <dgm:spPr/>
    </dgm:pt>
    <dgm:pt modelId="{A58D094A-5E8A-4587-8684-63C86CD8DB1A}" type="pres">
      <dgm:prSet presAssocID="{4A0EE230-A5DD-448A-9EDE-32727F867E5D}" presName="linNode" presStyleCnt="0"/>
      <dgm:spPr/>
    </dgm:pt>
    <dgm:pt modelId="{82803C5B-7253-47D0-803A-643E27B87FD7}" type="pres">
      <dgm:prSet presAssocID="{4A0EE230-A5DD-448A-9EDE-32727F867E5D}" presName="parentText" presStyleLbl="node1" presStyleIdx="4" presStyleCnt="5">
        <dgm:presLayoutVars>
          <dgm:chMax val="1"/>
          <dgm:bulletEnabled val="1"/>
        </dgm:presLayoutVars>
      </dgm:prSet>
      <dgm:spPr/>
      <dgm:t>
        <a:bodyPr/>
        <a:lstStyle/>
        <a:p>
          <a:endParaRPr lang="es-ES"/>
        </a:p>
      </dgm:t>
    </dgm:pt>
  </dgm:ptLst>
  <dgm:cxnLst>
    <dgm:cxn modelId="{BA2F0948-7CC0-42E4-A1A8-06C1A2E2BE2E}" srcId="{C559D05A-D145-4E1D-A570-2EE8E5588A77}" destId="{471544D7-D547-495A-8EC9-8983830138E2}" srcOrd="0" destOrd="0" parTransId="{0A62A090-CB46-4BB9-AD69-24D266B6C9C1}" sibTransId="{76AAE93C-A54B-488E-8FB0-01F0E37598E6}"/>
    <dgm:cxn modelId="{C81C5648-ACFA-45B1-A012-707AB1165F9A}" type="presOf" srcId="{1810BB41-5ECC-420C-84E1-8706AC8063AD}" destId="{56A19860-B068-45B0-9565-41ADBBFF01B6}" srcOrd="0" destOrd="0" presId="urn:microsoft.com/office/officeart/2005/8/layout/vList5"/>
    <dgm:cxn modelId="{586110B7-3230-4D71-B10A-0E4C893468EB}" type="presOf" srcId="{FED74D0F-5EBE-4564-891C-2A2E9B3B63BF}" destId="{D06FE945-1706-472D-AA0D-5ACB732515AC}" srcOrd="0" destOrd="0" presId="urn:microsoft.com/office/officeart/2005/8/layout/vList5"/>
    <dgm:cxn modelId="{82DAF643-49D2-4580-978F-E23275763575}" type="presOf" srcId="{471544D7-D547-495A-8EC9-8983830138E2}" destId="{6068F29D-85CD-469A-A6D6-8BFDB05D2982}" srcOrd="0" destOrd="0" presId="urn:microsoft.com/office/officeart/2005/8/layout/vList5"/>
    <dgm:cxn modelId="{27EF1134-FFE7-4777-9744-F20A0C038259}" type="presOf" srcId="{639E3351-38E8-4BE8-92F9-4B00D5987CA7}" destId="{D5EDA2C4-E802-4C2E-99AD-3CF109B0A93B}" srcOrd="0" destOrd="0" presId="urn:microsoft.com/office/officeart/2005/8/layout/vList5"/>
    <dgm:cxn modelId="{82AF8772-1C05-43F4-B67D-A64FF3B584EC}" srcId="{FED74D0F-5EBE-4564-891C-2A2E9B3B63BF}" destId="{4A0EE230-A5DD-448A-9EDE-32727F867E5D}" srcOrd="4" destOrd="0" parTransId="{AD84F887-C535-4DCF-9A89-461C9EE06304}" sibTransId="{705F74AE-B0FD-4095-A1FE-D3D51529A4ED}"/>
    <dgm:cxn modelId="{7DDB2C12-9B3B-4919-A886-0D8033D44CFF}" srcId="{FED74D0F-5EBE-4564-891C-2A2E9B3B63BF}" destId="{C559D05A-D145-4E1D-A570-2EE8E5588A77}" srcOrd="0" destOrd="0" parTransId="{7ED442F7-69B9-4473-86E0-DBEE104359B1}" sibTransId="{ADB24456-91DF-42ED-8236-ACAA6740B670}"/>
    <dgm:cxn modelId="{C37E8158-49DB-4651-84DE-CCC4647A5955}" srcId="{FED74D0F-5EBE-4564-891C-2A2E9B3B63BF}" destId="{1810BB41-5ECC-420C-84E1-8706AC8063AD}" srcOrd="1" destOrd="0" parTransId="{4CC35902-53EA-4A17-BB3A-1B958FCD7F47}" sibTransId="{FBF29787-8A1B-4DDB-8A0A-1CD069BF8139}"/>
    <dgm:cxn modelId="{D47F4362-97B8-46CC-A93B-6AD89884E04B}" type="presOf" srcId="{88885B5E-399D-4B72-8F06-84114C55980C}" destId="{BF31C2AA-8799-484E-A629-F44234129942}" srcOrd="0" destOrd="0" presId="urn:microsoft.com/office/officeart/2005/8/layout/vList5"/>
    <dgm:cxn modelId="{DD7F090B-87DA-4133-B5A4-E68BB7E66730}" srcId="{88885B5E-399D-4B72-8F06-84114C55980C}" destId="{266934E5-93B0-4242-900A-C613D7444F7C}" srcOrd="0" destOrd="0" parTransId="{5D34D8D1-2DB1-444B-970C-EDCB03C40C21}" sibTransId="{931BFFEB-59FB-4FD7-8080-F208780F8759}"/>
    <dgm:cxn modelId="{AD6C9241-A704-4BF3-BF9E-DA55C2E9244F}" type="presOf" srcId="{266934E5-93B0-4242-900A-C613D7444F7C}" destId="{174CBE31-515B-4DA9-897A-C0190FDEDF85}" srcOrd="0" destOrd="0" presId="urn:microsoft.com/office/officeart/2005/8/layout/vList5"/>
    <dgm:cxn modelId="{964DDA6A-8B79-4B60-A3D1-117317653F97}" type="presOf" srcId="{A339E0DA-DE0F-4827-B4F4-0841AA247DD0}" destId="{69E0719F-3282-401F-9F67-EF8828244496}" srcOrd="0" destOrd="0" presId="urn:microsoft.com/office/officeart/2005/8/layout/vList5"/>
    <dgm:cxn modelId="{4EB2F701-834B-442B-B938-040BA9CF5C7B}" srcId="{1810BB41-5ECC-420C-84E1-8706AC8063AD}" destId="{A339E0DA-DE0F-4827-B4F4-0841AA247DD0}" srcOrd="0" destOrd="0" parTransId="{3C2256A4-D3DE-4CAB-B284-5BEE81DBA0B5}" sibTransId="{E04D9CA2-36C8-4924-8A6D-2DA569269E29}"/>
    <dgm:cxn modelId="{097E092E-86CD-4CF1-8BED-57DD2D27F6A5}" type="presOf" srcId="{C559D05A-D145-4E1D-A570-2EE8E5588A77}" destId="{D3526E8A-4AB0-4F7F-B011-2878CB7073E0}" srcOrd="0" destOrd="0" presId="urn:microsoft.com/office/officeart/2005/8/layout/vList5"/>
    <dgm:cxn modelId="{5529A971-134B-4DD2-8F02-0A3F487315BB}" srcId="{FED74D0F-5EBE-4564-891C-2A2E9B3B63BF}" destId="{639E3351-38E8-4BE8-92F9-4B00D5987CA7}" srcOrd="3" destOrd="0" parTransId="{F310D245-4F7F-4BD0-86B4-09DDF260ABCE}" sibTransId="{1E16875B-CA61-45BB-813C-7086F19EC4A1}"/>
    <dgm:cxn modelId="{26E9EFBC-7D38-404D-AC82-282F37B2AB10}" srcId="{FED74D0F-5EBE-4564-891C-2A2E9B3B63BF}" destId="{88885B5E-399D-4B72-8F06-84114C55980C}" srcOrd="2" destOrd="0" parTransId="{F994EF97-85EF-4520-9BFF-7CC43B1C7D9E}" sibTransId="{CCD582AD-6B96-4736-B811-DAF1889405B4}"/>
    <dgm:cxn modelId="{FF43BACC-0C71-477F-B182-39A72B583B88}" type="presOf" srcId="{4A0EE230-A5DD-448A-9EDE-32727F867E5D}" destId="{82803C5B-7253-47D0-803A-643E27B87FD7}" srcOrd="0" destOrd="0" presId="urn:microsoft.com/office/officeart/2005/8/layout/vList5"/>
    <dgm:cxn modelId="{6CA9ABB7-11D2-4461-8ED8-13C8D0D8B2E6}" type="presParOf" srcId="{D06FE945-1706-472D-AA0D-5ACB732515AC}" destId="{92378978-3EA2-41D1-8ED3-A0527E083006}" srcOrd="0" destOrd="0" presId="urn:microsoft.com/office/officeart/2005/8/layout/vList5"/>
    <dgm:cxn modelId="{99AFE3DF-10D1-4136-B1F0-F3FBE099D54B}" type="presParOf" srcId="{92378978-3EA2-41D1-8ED3-A0527E083006}" destId="{D3526E8A-4AB0-4F7F-B011-2878CB7073E0}" srcOrd="0" destOrd="0" presId="urn:microsoft.com/office/officeart/2005/8/layout/vList5"/>
    <dgm:cxn modelId="{6046E30E-463E-4CC8-9BF6-4509189DD7A1}" type="presParOf" srcId="{92378978-3EA2-41D1-8ED3-A0527E083006}" destId="{6068F29D-85CD-469A-A6D6-8BFDB05D2982}" srcOrd="1" destOrd="0" presId="urn:microsoft.com/office/officeart/2005/8/layout/vList5"/>
    <dgm:cxn modelId="{11FD5FB7-5651-4E73-BD6B-9409C27CA399}" type="presParOf" srcId="{D06FE945-1706-472D-AA0D-5ACB732515AC}" destId="{1F38DB61-C1BC-467D-A287-80EEBD81BF66}" srcOrd="1" destOrd="0" presId="urn:microsoft.com/office/officeart/2005/8/layout/vList5"/>
    <dgm:cxn modelId="{F913872F-8E29-4E1A-BDEA-61CFD9FFC63F}" type="presParOf" srcId="{D06FE945-1706-472D-AA0D-5ACB732515AC}" destId="{2DCDA410-F764-49AD-8B3D-7084D0D9A7F4}" srcOrd="2" destOrd="0" presId="urn:microsoft.com/office/officeart/2005/8/layout/vList5"/>
    <dgm:cxn modelId="{2843DA3F-7E1D-4D03-843E-CFBAB093EBA9}" type="presParOf" srcId="{2DCDA410-F764-49AD-8B3D-7084D0D9A7F4}" destId="{56A19860-B068-45B0-9565-41ADBBFF01B6}" srcOrd="0" destOrd="0" presId="urn:microsoft.com/office/officeart/2005/8/layout/vList5"/>
    <dgm:cxn modelId="{1D6F2B20-F637-4392-AAF2-32CCFEC8985E}" type="presParOf" srcId="{2DCDA410-F764-49AD-8B3D-7084D0D9A7F4}" destId="{69E0719F-3282-401F-9F67-EF8828244496}" srcOrd="1" destOrd="0" presId="urn:microsoft.com/office/officeart/2005/8/layout/vList5"/>
    <dgm:cxn modelId="{B706AE1A-1FCC-4D3A-9B05-B9840A9D6E76}" type="presParOf" srcId="{D06FE945-1706-472D-AA0D-5ACB732515AC}" destId="{16575271-4CB2-4FF3-900B-6D404E7BEC6F}" srcOrd="3" destOrd="0" presId="urn:microsoft.com/office/officeart/2005/8/layout/vList5"/>
    <dgm:cxn modelId="{0294C47B-A0C2-489D-A82A-2328535BFCA9}" type="presParOf" srcId="{D06FE945-1706-472D-AA0D-5ACB732515AC}" destId="{463B1BE5-A47E-4ABF-808F-F114F3E6AB2F}" srcOrd="4" destOrd="0" presId="urn:microsoft.com/office/officeart/2005/8/layout/vList5"/>
    <dgm:cxn modelId="{4625CD71-8DB4-4954-AFD3-0BB27F917AFA}" type="presParOf" srcId="{463B1BE5-A47E-4ABF-808F-F114F3E6AB2F}" destId="{BF31C2AA-8799-484E-A629-F44234129942}" srcOrd="0" destOrd="0" presId="urn:microsoft.com/office/officeart/2005/8/layout/vList5"/>
    <dgm:cxn modelId="{50E75C79-4F77-4FE6-8C14-8122CFC95F72}" type="presParOf" srcId="{463B1BE5-A47E-4ABF-808F-F114F3E6AB2F}" destId="{174CBE31-515B-4DA9-897A-C0190FDEDF85}" srcOrd="1" destOrd="0" presId="urn:microsoft.com/office/officeart/2005/8/layout/vList5"/>
    <dgm:cxn modelId="{DE035343-C18C-4305-B6C6-E6E9C9659ECB}" type="presParOf" srcId="{D06FE945-1706-472D-AA0D-5ACB732515AC}" destId="{BA87F7E4-F817-4188-BFF5-37347E158741}" srcOrd="5" destOrd="0" presId="urn:microsoft.com/office/officeart/2005/8/layout/vList5"/>
    <dgm:cxn modelId="{C013AA22-54AA-4994-90EB-25B7E94672A6}" type="presParOf" srcId="{D06FE945-1706-472D-AA0D-5ACB732515AC}" destId="{877F56F6-2873-48DD-87FF-B9C69B1F52FC}" srcOrd="6" destOrd="0" presId="urn:microsoft.com/office/officeart/2005/8/layout/vList5"/>
    <dgm:cxn modelId="{FB43DDA2-076E-4F07-BDC4-C03E477AE828}" type="presParOf" srcId="{877F56F6-2873-48DD-87FF-B9C69B1F52FC}" destId="{D5EDA2C4-E802-4C2E-99AD-3CF109B0A93B}" srcOrd="0" destOrd="0" presId="urn:microsoft.com/office/officeart/2005/8/layout/vList5"/>
    <dgm:cxn modelId="{B0011FC0-E34D-423A-B9D2-EED6E9BFF227}" type="presParOf" srcId="{D06FE945-1706-472D-AA0D-5ACB732515AC}" destId="{99D77566-5DFA-4931-A755-F9CF755861BD}" srcOrd="7" destOrd="0" presId="urn:microsoft.com/office/officeart/2005/8/layout/vList5"/>
    <dgm:cxn modelId="{F595E342-A22C-4894-AFDF-60FC4B9994B5}" type="presParOf" srcId="{D06FE945-1706-472D-AA0D-5ACB732515AC}" destId="{A58D094A-5E8A-4587-8684-63C86CD8DB1A}" srcOrd="8" destOrd="0" presId="urn:microsoft.com/office/officeart/2005/8/layout/vList5"/>
    <dgm:cxn modelId="{5C1E8452-7FB8-4DFE-8D1E-9F5AFAF5DF86}" type="presParOf" srcId="{A58D094A-5E8A-4587-8684-63C86CD8DB1A}" destId="{82803C5B-7253-47D0-803A-643E27B87FD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F959E5-CE08-4310-B99B-5ECBF24094D7}" type="doc">
      <dgm:prSet loTypeId="urn:microsoft.com/office/officeart/2005/8/layout/venn2" loCatId="relationship" qsTypeId="urn:microsoft.com/office/officeart/2005/8/quickstyle/simple1" qsCatId="simple" csTypeId="urn:microsoft.com/office/officeart/2005/8/colors/accent3_3" csCatId="accent3" phldr="1"/>
      <dgm:spPr/>
      <dgm:t>
        <a:bodyPr/>
        <a:lstStyle/>
        <a:p>
          <a:endParaRPr lang="es-ES"/>
        </a:p>
      </dgm:t>
    </dgm:pt>
    <dgm:pt modelId="{81B6D910-B3B2-468E-9D9D-75AD8055A500}">
      <dgm:prSet phldrT="[Text]" custT="1"/>
      <dgm:spPr/>
      <dgm:t>
        <a:bodyPr/>
        <a:lstStyle/>
        <a:p>
          <a:r>
            <a:rPr lang="es-ES" sz="1600" dirty="0" smtClean="0">
              <a:latin typeface="Cambria" pitchFamily="18" charset="0"/>
              <a:ea typeface="Cambria" pitchFamily="18" charset="0"/>
            </a:rPr>
            <a:t>P</a:t>
          </a:r>
        </a:p>
        <a:p>
          <a:endParaRPr lang="es-ES" sz="1400" dirty="0" smtClean="0">
            <a:latin typeface="Cambria" pitchFamily="18" charset="0"/>
            <a:ea typeface="Cambria" pitchFamily="18" charset="0"/>
          </a:endParaRPr>
        </a:p>
        <a:p>
          <a:r>
            <a:rPr lang="es-ES" sz="1400" dirty="0" smtClean="0">
              <a:latin typeface="Cambria" pitchFamily="18" charset="0"/>
              <a:ea typeface="Cambria" pitchFamily="18" charset="0"/>
            </a:rPr>
            <a:t>Población (N)</a:t>
          </a:r>
        </a:p>
        <a:p>
          <a:r>
            <a:rPr lang="es-ES" sz="1400" dirty="0" smtClean="0">
              <a:latin typeface="Cambria" pitchFamily="18" charset="0"/>
              <a:ea typeface="Cambria" pitchFamily="18" charset="0"/>
            </a:rPr>
            <a:t>Conjunto de individuos (objetos, personas, acciones) en los que se desea estudiar un fenómeno</a:t>
          </a:r>
          <a:endParaRPr lang="es-ES" sz="1400" dirty="0">
            <a:latin typeface="Cambria" pitchFamily="18" charset="0"/>
            <a:ea typeface="Cambria" pitchFamily="18" charset="0"/>
          </a:endParaRPr>
        </a:p>
      </dgm:t>
    </dgm:pt>
    <dgm:pt modelId="{96EBFC4B-58A7-4761-979D-1E22B1EA700F}" type="parTrans" cxnId="{8100BACC-30CF-4D6B-8721-619914669819}">
      <dgm:prSet/>
      <dgm:spPr/>
      <dgm:t>
        <a:bodyPr/>
        <a:lstStyle/>
        <a:p>
          <a:endParaRPr lang="es-ES"/>
        </a:p>
      </dgm:t>
    </dgm:pt>
    <dgm:pt modelId="{2219A80A-C59C-4D79-A9DC-36E6C09C627E}" type="sibTrans" cxnId="{8100BACC-30CF-4D6B-8721-619914669819}">
      <dgm:prSet/>
      <dgm:spPr/>
      <dgm:t>
        <a:bodyPr/>
        <a:lstStyle/>
        <a:p>
          <a:endParaRPr lang="es-ES"/>
        </a:p>
      </dgm:t>
    </dgm:pt>
    <dgm:pt modelId="{DB748BE0-289E-494D-944E-ADAFC3E320F1}">
      <dgm:prSet phldrT="[Text]" custT="1"/>
      <dgm:spPr/>
      <dgm:t>
        <a:bodyPr/>
        <a:lstStyle/>
        <a:p>
          <a:r>
            <a:rPr lang="es-ES" sz="1400" dirty="0" smtClean="0">
              <a:latin typeface="Cambria" pitchFamily="18" charset="0"/>
              <a:ea typeface="Cambria" pitchFamily="18" charset="0"/>
            </a:rPr>
            <a:t>Muestra (n)</a:t>
          </a:r>
        </a:p>
        <a:p>
          <a:r>
            <a:rPr lang="es-ES" sz="1400" dirty="0" smtClean="0">
              <a:latin typeface="Cambria" pitchFamily="18" charset="0"/>
              <a:ea typeface="Cambria" pitchFamily="18" charset="0"/>
            </a:rPr>
            <a:t>Conjunto de casos extraídos de una población por algún método de muestreo, que son los que se analizan realmente</a:t>
          </a:r>
          <a:endParaRPr lang="es-ES" sz="1400" dirty="0">
            <a:latin typeface="Cambria" pitchFamily="18" charset="0"/>
            <a:ea typeface="Cambria" pitchFamily="18" charset="0"/>
          </a:endParaRPr>
        </a:p>
      </dgm:t>
    </dgm:pt>
    <dgm:pt modelId="{0562D496-1A31-4402-840D-525CE6C4CC8B}" type="parTrans" cxnId="{DDB6F08D-8574-44AC-AF8E-5F9AC9C4A6D5}">
      <dgm:prSet/>
      <dgm:spPr/>
      <dgm:t>
        <a:bodyPr/>
        <a:lstStyle/>
        <a:p>
          <a:endParaRPr lang="es-ES"/>
        </a:p>
      </dgm:t>
    </dgm:pt>
    <dgm:pt modelId="{DDAB9C92-4060-4244-A46E-94152F1B2D8B}" type="sibTrans" cxnId="{DDB6F08D-8574-44AC-AF8E-5F9AC9C4A6D5}">
      <dgm:prSet/>
      <dgm:spPr/>
      <dgm:t>
        <a:bodyPr/>
        <a:lstStyle/>
        <a:p>
          <a:endParaRPr lang="es-ES"/>
        </a:p>
      </dgm:t>
    </dgm:pt>
    <dgm:pt modelId="{2681F866-F9BE-4C92-9944-E84F85AC9AB1}" type="pres">
      <dgm:prSet presAssocID="{BEF959E5-CE08-4310-B99B-5ECBF24094D7}" presName="Name0" presStyleCnt="0">
        <dgm:presLayoutVars>
          <dgm:chMax val="7"/>
          <dgm:resizeHandles val="exact"/>
        </dgm:presLayoutVars>
      </dgm:prSet>
      <dgm:spPr/>
      <dgm:t>
        <a:bodyPr/>
        <a:lstStyle/>
        <a:p>
          <a:endParaRPr lang="es-ES"/>
        </a:p>
      </dgm:t>
    </dgm:pt>
    <dgm:pt modelId="{E1450B87-0242-467D-8B06-02C6401C3C4A}" type="pres">
      <dgm:prSet presAssocID="{BEF959E5-CE08-4310-B99B-5ECBF24094D7}" presName="comp1" presStyleCnt="0"/>
      <dgm:spPr/>
    </dgm:pt>
    <dgm:pt modelId="{050C7FF5-65F8-4F88-8264-42288597F220}" type="pres">
      <dgm:prSet presAssocID="{BEF959E5-CE08-4310-B99B-5ECBF24094D7}" presName="circle1" presStyleLbl="node1" presStyleIdx="0" presStyleCnt="2"/>
      <dgm:spPr/>
      <dgm:t>
        <a:bodyPr/>
        <a:lstStyle/>
        <a:p>
          <a:endParaRPr lang="es-ES"/>
        </a:p>
      </dgm:t>
    </dgm:pt>
    <dgm:pt modelId="{AE45A213-7CC6-4C17-8A4B-7A0470FC1016}" type="pres">
      <dgm:prSet presAssocID="{BEF959E5-CE08-4310-B99B-5ECBF24094D7}" presName="c1text" presStyleLbl="node1" presStyleIdx="0" presStyleCnt="2">
        <dgm:presLayoutVars>
          <dgm:bulletEnabled val="1"/>
        </dgm:presLayoutVars>
      </dgm:prSet>
      <dgm:spPr/>
      <dgm:t>
        <a:bodyPr/>
        <a:lstStyle/>
        <a:p>
          <a:endParaRPr lang="es-ES"/>
        </a:p>
      </dgm:t>
    </dgm:pt>
    <dgm:pt modelId="{1377457D-9AF8-45F8-9B4F-D27C491282E3}" type="pres">
      <dgm:prSet presAssocID="{BEF959E5-CE08-4310-B99B-5ECBF24094D7}" presName="comp2" presStyleCnt="0"/>
      <dgm:spPr/>
    </dgm:pt>
    <dgm:pt modelId="{3E2B2952-7500-4C55-A836-A925024ADE82}" type="pres">
      <dgm:prSet presAssocID="{BEF959E5-CE08-4310-B99B-5ECBF24094D7}" presName="circle2" presStyleLbl="node1" presStyleIdx="1" presStyleCnt="2" custScaleX="93895" custScaleY="75858" custLinFactNeighborY="9851"/>
      <dgm:spPr/>
      <dgm:t>
        <a:bodyPr/>
        <a:lstStyle/>
        <a:p>
          <a:endParaRPr lang="es-ES"/>
        </a:p>
      </dgm:t>
    </dgm:pt>
    <dgm:pt modelId="{57E537B5-0253-45EE-8C4A-1222B10F7335}" type="pres">
      <dgm:prSet presAssocID="{BEF959E5-CE08-4310-B99B-5ECBF24094D7}" presName="c2text" presStyleLbl="node1" presStyleIdx="1" presStyleCnt="2">
        <dgm:presLayoutVars>
          <dgm:bulletEnabled val="1"/>
        </dgm:presLayoutVars>
      </dgm:prSet>
      <dgm:spPr/>
      <dgm:t>
        <a:bodyPr/>
        <a:lstStyle/>
        <a:p>
          <a:endParaRPr lang="es-ES"/>
        </a:p>
      </dgm:t>
    </dgm:pt>
  </dgm:ptLst>
  <dgm:cxnLst>
    <dgm:cxn modelId="{C519827C-3A5D-4A33-BFA2-956BFE86C50B}" type="presOf" srcId="{81B6D910-B3B2-468E-9D9D-75AD8055A500}" destId="{050C7FF5-65F8-4F88-8264-42288597F220}" srcOrd="0" destOrd="0" presId="urn:microsoft.com/office/officeart/2005/8/layout/venn2"/>
    <dgm:cxn modelId="{C8F3E376-523F-49E0-AA1F-1E580AF411C7}" type="presOf" srcId="{DB748BE0-289E-494D-944E-ADAFC3E320F1}" destId="{3E2B2952-7500-4C55-A836-A925024ADE82}" srcOrd="0" destOrd="0" presId="urn:microsoft.com/office/officeart/2005/8/layout/venn2"/>
    <dgm:cxn modelId="{31FA14C2-A86C-443C-B8E4-97F086626313}" type="presOf" srcId="{BEF959E5-CE08-4310-B99B-5ECBF24094D7}" destId="{2681F866-F9BE-4C92-9944-E84F85AC9AB1}" srcOrd="0" destOrd="0" presId="urn:microsoft.com/office/officeart/2005/8/layout/venn2"/>
    <dgm:cxn modelId="{A165C873-B7A6-425B-BAD9-DF590769E1C5}" type="presOf" srcId="{DB748BE0-289E-494D-944E-ADAFC3E320F1}" destId="{57E537B5-0253-45EE-8C4A-1222B10F7335}" srcOrd="1" destOrd="0" presId="urn:microsoft.com/office/officeart/2005/8/layout/venn2"/>
    <dgm:cxn modelId="{40E54698-8B56-4C06-A1C6-7215A38EF269}" type="presOf" srcId="{81B6D910-B3B2-468E-9D9D-75AD8055A500}" destId="{AE45A213-7CC6-4C17-8A4B-7A0470FC1016}" srcOrd="1" destOrd="0" presId="urn:microsoft.com/office/officeart/2005/8/layout/venn2"/>
    <dgm:cxn modelId="{DDB6F08D-8574-44AC-AF8E-5F9AC9C4A6D5}" srcId="{BEF959E5-CE08-4310-B99B-5ECBF24094D7}" destId="{DB748BE0-289E-494D-944E-ADAFC3E320F1}" srcOrd="1" destOrd="0" parTransId="{0562D496-1A31-4402-840D-525CE6C4CC8B}" sibTransId="{DDAB9C92-4060-4244-A46E-94152F1B2D8B}"/>
    <dgm:cxn modelId="{8100BACC-30CF-4D6B-8721-619914669819}" srcId="{BEF959E5-CE08-4310-B99B-5ECBF24094D7}" destId="{81B6D910-B3B2-468E-9D9D-75AD8055A500}" srcOrd="0" destOrd="0" parTransId="{96EBFC4B-58A7-4761-979D-1E22B1EA700F}" sibTransId="{2219A80A-C59C-4D79-A9DC-36E6C09C627E}"/>
    <dgm:cxn modelId="{212D9815-88BC-45DE-8BCE-1E88AA9511DF}" type="presParOf" srcId="{2681F866-F9BE-4C92-9944-E84F85AC9AB1}" destId="{E1450B87-0242-467D-8B06-02C6401C3C4A}" srcOrd="0" destOrd="0" presId="urn:microsoft.com/office/officeart/2005/8/layout/venn2"/>
    <dgm:cxn modelId="{30ABE412-D785-49FC-B528-093051572CA4}" type="presParOf" srcId="{E1450B87-0242-467D-8B06-02C6401C3C4A}" destId="{050C7FF5-65F8-4F88-8264-42288597F220}" srcOrd="0" destOrd="0" presId="urn:microsoft.com/office/officeart/2005/8/layout/venn2"/>
    <dgm:cxn modelId="{9C73252D-7A3F-4B44-8B2C-94A63C4E69D7}" type="presParOf" srcId="{E1450B87-0242-467D-8B06-02C6401C3C4A}" destId="{AE45A213-7CC6-4C17-8A4B-7A0470FC1016}" srcOrd="1" destOrd="0" presId="urn:microsoft.com/office/officeart/2005/8/layout/venn2"/>
    <dgm:cxn modelId="{2FBFE5F1-4CAD-4830-9231-8FD987DFB154}" type="presParOf" srcId="{2681F866-F9BE-4C92-9944-E84F85AC9AB1}" destId="{1377457D-9AF8-45F8-9B4F-D27C491282E3}" srcOrd="1" destOrd="0" presId="urn:microsoft.com/office/officeart/2005/8/layout/venn2"/>
    <dgm:cxn modelId="{46EECFAB-C99E-45AB-BD82-4A0F0BA160D1}" type="presParOf" srcId="{1377457D-9AF8-45F8-9B4F-D27C491282E3}" destId="{3E2B2952-7500-4C55-A836-A925024ADE82}" srcOrd="0" destOrd="0" presId="urn:microsoft.com/office/officeart/2005/8/layout/venn2"/>
    <dgm:cxn modelId="{7ED6E6A5-2751-4554-888F-91930846AC7E}" type="presParOf" srcId="{1377457D-9AF8-45F8-9B4F-D27C491282E3}" destId="{57E537B5-0253-45EE-8C4A-1222B10F733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796A0E-4181-4778-8EA7-59669332679A}"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60BD7890-296A-4D7D-91B0-B92D151823DD}">
      <dgm:prSet phldrT="[Text]"/>
      <dgm:spPr/>
      <dgm:t>
        <a:bodyPr/>
        <a:lstStyle/>
        <a:p>
          <a:r>
            <a:rPr lang="es-ES" dirty="0" smtClean="0">
              <a:latin typeface="Cambria" pitchFamily="18" charset="0"/>
              <a:ea typeface="Cambria" pitchFamily="18" charset="0"/>
            </a:rPr>
            <a:t>Muestreo probabilístico</a:t>
          </a:r>
          <a:endParaRPr lang="es-ES" dirty="0">
            <a:latin typeface="Cambria" pitchFamily="18" charset="0"/>
            <a:ea typeface="Cambria" pitchFamily="18" charset="0"/>
          </a:endParaRPr>
        </a:p>
      </dgm:t>
    </dgm:pt>
    <dgm:pt modelId="{D05A0409-B5D8-4EFB-BCA8-8EFDD5A0EFE7}" type="parTrans" cxnId="{67597C4A-5106-4884-AB50-462E725E7FD6}">
      <dgm:prSet/>
      <dgm:spPr/>
      <dgm:t>
        <a:bodyPr/>
        <a:lstStyle/>
        <a:p>
          <a:endParaRPr lang="es-ES">
            <a:latin typeface="Cambria" pitchFamily="18" charset="0"/>
            <a:ea typeface="Cambria" pitchFamily="18" charset="0"/>
          </a:endParaRPr>
        </a:p>
      </dgm:t>
    </dgm:pt>
    <dgm:pt modelId="{62AE681F-388C-4A5A-B7DB-5778C62A298B}" type="sibTrans" cxnId="{67597C4A-5106-4884-AB50-462E725E7FD6}">
      <dgm:prSet/>
      <dgm:spPr/>
      <dgm:t>
        <a:bodyPr/>
        <a:lstStyle/>
        <a:p>
          <a:endParaRPr lang="es-ES">
            <a:latin typeface="Cambria" pitchFamily="18" charset="0"/>
            <a:ea typeface="Cambria" pitchFamily="18" charset="0"/>
          </a:endParaRPr>
        </a:p>
      </dgm:t>
    </dgm:pt>
    <dgm:pt modelId="{8BFD7131-D8F1-4822-A813-D8D78874DF5B}">
      <dgm:prSet phldrT="[Text]"/>
      <dgm:spPr/>
      <dgm:t>
        <a:bodyPr/>
        <a:lstStyle/>
        <a:p>
          <a:endParaRPr lang="es-ES" dirty="0">
            <a:latin typeface="Cambria" pitchFamily="18" charset="0"/>
            <a:ea typeface="Cambria" pitchFamily="18" charset="0"/>
          </a:endParaRPr>
        </a:p>
      </dgm:t>
    </dgm:pt>
    <dgm:pt modelId="{2C58FEE0-DB79-4011-AB23-9228557B266A}" type="parTrans" cxnId="{6057EFA5-81A0-4A0A-AABA-B5163E354CEA}">
      <dgm:prSet/>
      <dgm:spPr/>
      <dgm:t>
        <a:bodyPr/>
        <a:lstStyle/>
        <a:p>
          <a:endParaRPr lang="es-ES">
            <a:latin typeface="Cambria" pitchFamily="18" charset="0"/>
            <a:ea typeface="Cambria" pitchFamily="18" charset="0"/>
          </a:endParaRPr>
        </a:p>
      </dgm:t>
    </dgm:pt>
    <dgm:pt modelId="{8414DBA3-A6AF-4E2A-B2B5-CDEFC52DDA24}" type="sibTrans" cxnId="{6057EFA5-81A0-4A0A-AABA-B5163E354CEA}">
      <dgm:prSet/>
      <dgm:spPr/>
      <dgm:t>
        <a:bodyPr/>
        <a:lstStyle/>
        <a:p>
          <a:endParaRPr lang="es-ES">
            <a:latin typeface="Cambria" pitchFamily="18" charset="0"/>
            <a:ea typeface="Cambria" pitchFamily="18" charset="0"/>
          </a:endParaRPr>
        </a:p>
      </dgm:t>
    </dgm:pt>
    <dgm:pt modelId="{F54AC2A6-03AE-46AB-A74E-7B3B2AE5E540}">
      <dgm:prSet phldrT="[Text]"/>
      <dgm:spPr/>
      <dgm:t>
        <a:bodyPr/>
        <a:lstStyle/>
        <a:p>
          <a:r>
            <a:rPr lang="es-ES" dirty="0" smtClean="0">
              <a:latin typeface="Cambria" pitchFamily="18" charset="0"/>
              <a:ea typeface="Cambria" pitchFamily="18" charset="0"/>
            </a:rPr>
            <a:t>Muestreo no </a:t>
          </a:r>
          <a:r>
            <a:rPr lang="es-ES" dirty="0" err="1" smtClean="0">
              <a:latin typeface="Cambria" pitchFamily="18" charset="0"/>
              <a:ea typeface="Cambria" pitchFamily="18" charset="0"/>
            </a:rPr>
            <a:t>probabilístio</a:t>
          </a:r>
          <a:endParaRPr lang="es-ES" dirty="0">
            <a:latin typeface="Cambria" pitchFamily="18" charset="0"/>
            <a:ea typeface="Cambria" pitchFamily="18" charset="0"/>
          </a:endParaRPr>
        </a:p>
      </dgm:t>
    </dgm:pt>
    <dgm:pt modelId="{D2727238-1C37-4102-8C42-03E73B5B56FE}" type="parTrans" cxnId="{F334A52B-6B6F-490F-96A1-C580641F10B0}">
      <dgm:prSet/>
      <dgm:spPr/>
      <dgm:t>
        <a:bodyPr/>
        <a:lstStyle/>
        <a:p>
          <a:endParaRPr lang="es-ES">
            <a:latin typeface="Cambria" pitchFamily="18" charset="0"/>
            <a:ea typeface="Cambria" pitchFamily="18" charset="0"/>
          </a:endParaRPr>
        </a:p>
      </dgm:t>
    </dgm:pt>
    <dgm:pt modelId="{AAB08CF6-B768-45EC-8D6C-7C99E8F5B846}" type="sibTrans" cxnId="{F334A52B-6B6F-490F-96A1-C580641F10B0}">
      <dgm:prSet/>
      <dgm:spPr/>
      <dgm:t>
        <a:bodyPr/>
        <a:lstStyle/>
        <a:p>
          <a:endParaRPr lang="es-ES">
            <a:latin typeface="Cambria" pitchFamily="18" charset="0"/>
            <a:ea typeface="Cambria" pitchFamily="18" charset="0"/>
          </a:endParaRPr>
        </a:p>
      </dgm:t>
    </dgm:pt>
    <dgm:pt modelId="{221555E5-2047-4266-9520-F1CC210F6574}">
      <dgm:prSet/>
      <dgm:spPr/>
      <dgm:t>
        <a:bodyPr/>
        <a:lstStyle/>
        <a:p>
          <a:r>
            <a:rPr lang="es-ES" smtClean="0">
              <a:latin typeface="Cambria" pitchFamily="18" charset="0"/>
              <a:ea typeface="Cambria" pitchFamily="18" charset="0"/>
            </a:rPr>
            <a:t>Muestreo aleatorio simple</a:t>
          </a:r>
          <a:endParaRPr lang="es-ES">
            <a:latin typeface="Cambria" pitchFamily="18" charset="0"/>
            <a:ea typeface="Cambria" pitchFamily="18" charset="0"/>
          </a:endParaRPr>
        </a:p>
      </dgm:t>
    </dgm:pt>
    <dgm:pt modelId="{B2AAEB20-44B1-4EC5-AEFD-C4A24311D6AE}" type="parTrans" cxnId="{C88B5610-327A-4064-8AE0-5C4378E54C75}">
      <dgm:prSet/>
      <dgm:spPr/>
      <dgm:t>
        <a:bodyPr/>
        <a:lstStyle/>
        <a:p>
          <a:endParaRPr lang="es-ES">
            <a:latin typeface="Cambria" pitchFamily="18" charset="0"/>
            <a:ea typeface="Cambria" pitchFamily="18" charset="0"/>
          </a:endParaRPr>
        </a:p>
      </dgm:t>
    </dgm:pt>
    <dgm:pt modelId="{46E8B493-66D1-43D2-888D-E477FE07EC01}" type="sibTrans" cxnId="{C88B5610-327A-4064-8AE0-5C4378E54C75}">
      <dgm:prSet/>
      <dgm:spPr/>
      <dgm:t>
        <a:bodyPr/>
        <a:lstStyle/>
        <a:p>
          <a:endParaRPr lang="es-ES">
            <a:latin typeface="Cambria" pitchFamily="18" charset="0"/>
            <a:ea typeface="Cambria" pitchFamily="18" charset="0"/>
          </a:endParaRPr>
        </a:p>
      </dgm:t>
    </dgm:pt>
    <dgm:pt modelId="{B484F63C-076C-49AC-B148-EEF5D35BF321}">
      <dgm:prSet/>
      <dgm:spPr/>
      <dgm:t>
        <a:bodyPr/>
        <a:lstStyle/>
        <a:p>
          <a:r>
            <a:rPr lang="es-ES" smtClean="0">
              <a:latin typeface="Cambria" pitchFamily="18" charset="0"/>
              <a:ea typeface="Cambria" pitchFamily="18" charset="0"/>
            </a:rPr>
            <a:t>Muestreo aleatorio estratificado</a:t>
          </a:r>
          <a:endParaRPr lang="es-ES">
            <a:latin typeface="Cambria" pitchFamily="18" charset="0"/>
            <a:ea typeface="Cambria" pitchFamily="18" charset="0"/>
          </a:endParaRPr>
        </a:p>
      </dgm:t>
    </dgm:pt>
    <dgm:pt modelId="{BF8CEFC7-48D6-4DAD-955F-C193754005BD}" type="parTrans" cxnId="{D65E83A7-8825-4D51-9A5E-2232B0B11CE5}">
      <dgm:prSet/>
      <dgm:spPr/>
      <dgm:t>
        <a:bodyPr/>
        <a:lstStyle/>
        <a:p>
          <a:endParaRPr lang="es-ES">
            <a:latin typeface="Cambria" pitchFamily="18" charset="0"/>
            <a:ea typeface="Cambria" pitchFamily="18" charset="0"/>
          </a:endParaRPr>
        </a:p>
      </dgm:t>
    </dgm:pt>
    <dgm:pt modelId="{E08C598E-C2BB-4F9C-B281-F8686F2CB7B5}" type="sibTrans" cxnId="{D65E83A7-8825-4D51-9A5E-2232B0B11CE5}">
      <dgm:prSet/>
      <dgm:spPr/>
      <dgm:t>
        <a:bodyPr/>
        <a:lstStyle/>
        <a:p>
          <a:endParaRPr lang="es-ES">
            <a:latin typeface="Cambria" pitchFamily="18" charset="0"/>
            <a:ea typeface="Cambria" pitchFamily="18" charset="0"/>
          </a:endParaRPr>
        </a:p>
      </dgm:t>
    </dgm:pt>
    <dgm:pt modelId="{02BE7F03-6B29-436A-9457-ED9B4252C5B3}">
      <dgm:prSet/>
      <dgm:spPr/>
      <dgm:t>
        <a:bodyPr/>
        <a:lstStyle/>
        <a:p>
          <a:r>
            <a:rPr lang="es-ES" smtClean="0">
              <a:latin typeface="Cambria" pitchFamily="18" charset="0"/>
              <a:ea typeface="Cambria" pitchFamily="18" charset="0"/>
            </a:rPr>
            <a:t> Muestreo aleatorio sistemático</a:t>
          </a:r>
          <a:endParaRPr lang="es-ES">
            <a:latin typeface="Cambria" pitchFamily="18" charset="0"/>
            <a:ea typeface="Cambria" pitchFamily="18" charset="0"/>
          </a:endParaRPr>
        </a:p>
      </dgm:t>
    </dgm:pt>
    <dgm:pt modelId="{D491C6C9-F9FD-4903-8F32-42C3DA67AF7D}" type="parTrans" cxnId="{81303072-C935-4B17-919F-7D7EE29011D0}">
      <dgm:prSet/>
      <dgm:spPr/>
      <dgm:t>
        <a:bodyPr/>
        <a:lstStyle/>
        <a:p>
          <a:endParaRPr lang="es-ES">
            <a:latin typeface="Cambria" pitchFamily="18" charset="0"/>
            <a:ea typeface="Cambria" pitchFamily="18" charset="0"/>
          </a:endParaRPr>
        </a:p>
      </dgm:t>
    </dgm:pt>
    <dgm:pt modelId="{954CCCC2-DAB3-49B7-B7C6-0D18A577C9E4}" type="sibTrans" cxnId="{81303072-C935-4B17-919F-7D7EE29011D0}">
      <dgm:prSet/>
      <dgm:spPr/>
      <dgm:t>
        <a:bodyPr/>
        <a:lstStyle/>
        <a:p>
          <a:endParaRPr lang="es-ES">
            <a:latin typeface="Cambria" pitchFamily="18" charset="0"/>
            <a:ea typeface="Cambria" pitchFamily="18" charset="0"/>
          </a:endParaRPr>
        </a:p>
      </dgm:t>
    </dgm:pt>
    <dgm:pt modelId="{6EB159EB-2819-4BC9-BD83-A2CAE092F6CA}">
      <dgm:prSet/>
      <dgm:spPr/>
      <dgm:t>
        <a:bodyPr/>
        <a:lstStyle/>
        <a:p>
          <a:r>
            <a:rPr lang="es-ES" smtClean="0">
              <a:latin typeface="Cambria" pitchFamily="18" charset="0"/>
              <a:ea typeface="Cambria" pitchFamily="18" charset="0"/>
            </a:rPr>
            <a:t>Muestreo por conglomerados</a:t>
          </a:r>
          <a:endParaRPr lang="es-ES">
            <a:latin typeface="Cambria" pitchFamily="18" charset="0"/>
            <a:ea typeface="Cambria" pitchFamily="18" charset="0"/>
          </a:endParaRPr>
        </a:p>
      </dgm:t>
    </dgm:pt>
    <dgm:pt modelId="{6AB48FD5-405A-4B24-8E7A-5031BB21C5C5}" type="parTrans" cxnId="{CFD56144-7FCC-4AEB-AEBC-2D8F89EB0635}">
      <dgm:prSet/>
      <dgm:spPr/>
      <dgm:t>
        <a:bodyPr/>
        <a:lstStyle/>
        <a:p>
          <a:endParaRPr lang="es-ES">
            <a:latin typeface="Cambria" pitchFamily="18" charset="0"/>
            <a:ea typeface="Cambria" pitchFamily="18" charset="0"/>
          </a:endParaRPr>
        </a:p>
      </dgm:t>
    </dgm:pt>
    <dgm:pt modelId="{9897C0CA-F80A-4806-94CD-37C8ACB3CC67}" type="sibTrans" cxnId="{CFD56144-7FCC-4AEB-AEBC-2D8F89EB0635}">
      <dgm:prSet/>
      <dgm:spPr/>
      <dgm:t>
        <a:bodyPr/>
        <a:lstStyle/>
        <a:p>
          <a:endParaRPr lang="es-ES">
            <a:latin typeface="Cambria" pitchFamily="18" charset="0"/>
            <a:ea typeface="Cambria" pitchFamily="18" charset="0"/>
          </a:endParaRPr>
        </a:p>
      </dgm:t>
    </dgm:pt>
    <dgm:pt modelId="{EB2AA3A8-B1F4-4350-8D8E-02AA9BC73D93}">
      <dgm:prSet/>
      <dgm:spPr/>
      <dgm:t>
        <a:bodyPr/>
        <a:lstStyle/>
        <a:p>
          <a:r>
            <a:rPr lang="es-ES" dirty="0" smtClean="0">
              <a:latin typeface="Cambria" pitchFamily="18" charset="0"/>
              <a:ea typeface="Cambria" pitchFamily="18" charset="0"/>
            </a:rPr>
            <a:t>Muestreo </a:t>
          </a:r>
          <a:r>
            <a:rPr lang="es-ES" dirty="0" err="1" smtClean="0">
              <a:latin typeface="Cambria" pitchFamily="18" charset="0"/>
              <a:ea typeface="Cambria" pitchFamily="18" charset="0"/>
            </a:rPr>
            <a:t>polietápico</a:t>
          </a:r>
          <a:endParaRPr lang="es-ES" dirty="0">
            <a:latin typeface="Cambria" pitchFamily="18" charset="0"/>
            <a:ea typeface="Cambria" pitchFamily="18" charset="0"/>
          </a:endParaRPr>
        </a:p>
      </dgm:t>
    </dgm:pt>
    <dgm:pt modelId="{CB6A1F8B-B1BD-40EF-A6F9-98DC41F6D527}" type="parTrans" cxnId="{3E6F74C7-5448-43F8-9580-A8DEA30FC9C6}">
      <dgm:prSet/>
      <dgm:spPr/>
      <dgm:t>
        <a:bodyPr/>
        <a:lstStyle/>
        <a:p>
          <a:endParaRPr lang="es-ES">
            <a:latin typeface="Cambria" pitchFamily="18" charset="0"/>
            <a:ea typeface="Cambria" pitchFamily="18" charset="0"/>
          </a:endParaRPr>
        </a:p>
      </dgm:t>
    </dgm:pt>
    <dgm:pt modelId="{AA0100E0-2B02-4B61-9036-8B877F435A8E}" type="sibTrans" cxnId="{3E6F74C7-5448-43F8-9580-A8DEA30FC9C6}">
      <dgm:prSet/>
      <dgm:spPr/>
      <dgm:t>
        <a:bodyPr/>
        <a:lstStyle/>
        <a:p>
          <a:endParaRPr lang="es-ES">
            <a:latin typeface="Cambria" pitchFamily="18" charset="0"/>
            <a:ea typeface="Cambria" pitchFamily="18" charset="0"/>
          </a:endParaRPr>
        </a:p>
      </dgm:t>
    </dgm:pt>
    <dgm:pt modelId="{7EB3053C-B32D-4B2D-AB55-B1E459E10002}">
      <dgm:prSet/>
      <dgm:spPr/>
      <dgm:t>
        <a:bodyPr/>
        <a:lstStyle/>
        <a:p>
          <a:r>
            <a:rPr lang="es-ES" dirty="0" smtClean="0">
              <a:latin typeface="Cambria" pitchFamily="18" charset="0"/>
              <a:ea typeface="Cambria" pitchFamily="18" charset="0"/>
            </a:rPr>
            <a:t>Muestreo por accesibilidad.</a:t>
          </a:r>
        </a:p>
      </dgm:t>
    </dgm:pt>
    <dgm:pt modelId="{E764991A-14B3-4613-B269-ACCDB8798ACF}" type="parTrans" cxnId="{5C365170-A554-43DD-9189-393C6746987F}">
      <dgm:prSet/>
      <dgm:spPr/>
      <dgm:t>
        <a:bodyPr/>
        <a:lstStyle/>
        <a:p>
          <a:endParaRPr lang="es-ES">
            <a:latin typeface="Cambria" pitchFamily="18" charset="0"/>
            <a:ea typeface="Cambria" pitchFamily="18" charset="0"/>
          </a:endParaRPr>
        </a:p>
      </dgm:t>
    </dgm:pt>
    <dgm:pt modelId="{1767F3FB-355D-422A-9674-EFB931B3C37D}" type="sibTrans" cxnId="{5C365170-A554-43DD-9189-393C6746987F}">
      <dgm:prSet/>
      <dgm:spPr/>
      <dgm:t>
        <a:bodyPr/>
        <a:lstStyle/>
        <a:p>
          <a:endParaRPr lang="es-ES">
            <a:latin typeface="Cambria" pitchFamily="18" charset="0"/>
            <a:ea typeface="Cambria" pitchFamily="18" charset="0"/>
          </a:endParaRPr>
        </a:p>
      </dgm:t>
    </dgm:pt>
    <dgm:pt modelId="{63422FFA-A6E3-4E8D-9BBC-A36E4A0F6862}">
      <dgm:prSet/>
      <dgm:spPr/>
      <dgm:t>
        <a:bodyPr/>
        <a:lstStyle/>
        <a:p>
          <a:r>
            <a:rPr lang="es-ES" smtClean="0">
              <a:latin typeface="Cambria" pitchFamily="18" charset="0"/>
              <a:ea typeface="Cambria" pitchFamily="18" charset="0"/>
            </a:rPr>
            <a:t>Muestreo intencional o opinática</a:t>
          </a:r>
          <a:endParaRPr lang="es-ES" dirty="0" smtClean="0">
            <a:latin typeface="Cambria" pitchFamily="18" charset="0"/>
            <a:ea typeface="Cambria" pitchFamily="18" charset="0"/>
          </a:endParaRPr>
        </a:p>
      </dgm:t>
    </dgm:pt>
    <dgm:pt modelId="{92080B3B-5193-4DDB-ADA4-37D1F2848F26}" type="parTrans" cxnId="{D8720420-880C-4E6F-8A63-2B74F601151A}">
      <dgm:prSet/>
      <dgm:spPr/>
      <dgm:t>
        <a:bodyPr/>
        <a:lstStyle/>
        <a:p>
          <a:endParaRPr lang="es-ES">
            <a:latin typeface="Cambria" pitchFamily="18" charset="0"/>
            <a:ea typeface="Cambria" pitchFamily="18" charset="0"/>
          </a:endParaRPr>
        </a:p>
      </dgm:t>
    </dgm:pt>
    <dgm:pt modelId="{FFB2112C-EC12-4FC7-AB7A-800F366FF0FC}" type="sibTrans" cxnId="{D8720420-880C-4E6F-8A63-2B74F601151A}">
      <dgm:prSet/>
      <dgm:spPr/>
      <dgm:t>
        <a:bodyPr/>
        <a:lstStyle/>
        <a:p>
          <a:endParaRPr lang="es-ES">
            <a:latin typeface="Cambria" pitchFamily="18" charset="0"/>
            <a:ea typeface="Cambria" pitchFamily="18" charset="0"/>
          </a:endParaRPr>
        </a:p>
      </dgm:t>
    </dgm:pt>
    <dgm:pt modelId="{43774221-0095-44FB-B93A-DCEFC4FBA05A}">
      <dgm:prSet/>
      <dgm:spPr/>
      <dgm:t>
        <a:bodyPr/>
        <a:lstStyle/>
        <a:p>
          <a:r>
            <a:rPr lang="es-ES" dirty="0" smtClean="0">
              <a:latin typeface="Cambria" pitchFamily="18" charset="0"/>
              <a:ea typeface="Cambria" pitchFamily="18" charset="0"/>
            </a:rPr>
            <a:t>Muestreo de bola de nieve</a:t>
          </a:r>
          <a:endParaRPr lang="es-ES" dirty="0">
            <a:latin typeface="Cambria" pitchFamily="18" charset="0"/>
            <a:ea typeface="Cambria" pitchFamily="18" charset="0"/>
          </a:endParaRPr>
        </a:p>
      </dgm:t>
    </dgm:pt>
    <dgm:pt modelId="{618BFFB8-937A-4BE7-9341-E3C4A1785566}" type="parTrans" cxnId="{1334C5DC-5422-4353-A1D3-B5197772BE64}">
      <dgm:prSet/>
      <dgm:spPr/>
      <dgm:t>
        <a:bodyPr/>
        <a:lstStyle/>
        <a:p>
          <a:endParaRPr lang="es-ES">
            <a:latin typeface="Cambria" pitchFamily="18" charset="0"/>
            <a:ea typeface="Cambria" pitchFamily="18" charset="0"/>
          </a:endParaRPr>
        </a:p>
      </dgm:t>
    </dgm:pt>
    <dgm:pt modelId="{0C697147-D71C-4A2F-991C-1CE1F7B7B424}" type="sibTrans" cxnId="{1334C5DC-5422-4353-A1D3-B5197772BE64}">
      <dgm:prSet/>
      <dgm:spPr/>
      <dgm:t>
        <a:bodyPr/>
        <a:lstStyle/>
        <a:p>
          <a:endParaRPr lang="es-ES">
            <a:latin typeface="Cambria" pitchFamily="18" charset="0"/>
            <a:ea typeface="Cambria" pitchFamily="18" charset="0"/>
          </a:endParaRPr>
        </a:p>
      </dgm:t>
    </dgm:pt>
    <dgm:pt modelId="{E752CD36-36E8-4B17-AD6E-DCA3AB5EDCD6}">
      <dgm:prSet phldrT="[Text]"/>
      <dgm:spPr/>
      <dgm:t>
        <a:bodyPr/>
        <a:lstStyle/>
        <a:p>
          <a:endParaRPr lang="es-ES" dirty="0">
            <a:latin typeface="Cambria" pitchFamily="18" charset="0"/>
            <a:ea typeface="Cambria" pitchFamily="18" charset="0"/>
          </a:endParaRPr>
        </a:p>
      </dgm:t>
    </dgm:pt>
    <dgm:pt modelId="{E00BEE4C-3525-4F64-836A-250424019E06}" type="parTrans" cxnId="{0ADD03C8-268E-4D28-A7DD-3F2BEA2F41B6}">
      <dgm:prSet/>
      <dgm:spPr/>
      <dgm:t>
        <a:bodyPr/>
        <a:lstStyle/>
        <a:p>
          <a:endParaRPr lang="es-ES"/>
        </a:p>
      </dgm:t>
    </dgm:pt>
    <dgm:pt modelId="{6758F2B8-5658-41E9-BA5E-1D5EE74A046E}" type="sibTrans" cxnId="{0ADD03C8-268E-4D28-A7DD-3F2BEA2F41B6}">
      <dgm:prSet/>
      <dgm:spPr/>
      <dgm:t>
        <a:bodyPr/>
        <a:lstStyle/>
        <a:p>
          <a:endParaRPr lang="es-ES"/>
        </a:p>
      </dgm:t>
    </dgm:pt>
    <dgm:pt modelId="{D0CE9A15-1E7A-4336-AAA6-F3CA3360592A}" type="pres">
      <dgm:prSet presAssocID="{C5796A0E-4181-4778-8EA7-59669332679A}" presName="Name0" presStyleCnt="0">
        <dgm:presLayoutVars>
          <dgm:dir/>
          <dgm:animLvl val="lvl"/>
          <dgm:resizeHandles val="exact"/>
        </dgm:presLayoutVars>
      </dgm:prSet>
      <dgm:spPr/>
      <dgm:t>
        <a:bodyPr/>
        <a:lstStyle/>
        <a:p>
          <a:endParaRPr lang="es-ES"/>
        </a:p>
      </dgm:t>
    </dgm:pt>
    <dgm:pt modelId="{91AD0B00-922C-4581-A5F6-CFD808C5BADC}" type="pres">
      <dgm:prSet presAssocID="{60BD7890-296A-4D7D-91B0-B92D151823DD}" presName="composite" presStyleCnt="0"/>
      <dgm:spPr/>
    </dgm:pt>
    <dgm:pt modelId="{A576EFC7-4CBA-461D-953A-D86FF5109F18}" type="pres">
      <dgm:prSet presAssocID="{60BD7890-296A-4D7D-91B0-B92D151823DD}" presName="parTx" presStyleLbl="alignNode1" presStyleIdx="0" presStyleCnt="2">
        <dgm:presLayoutVars>
          <dgm:chMax val="0"/>
          <dgm:chPref val="0"/>
          <dgm:bulletEnabled val="1"/>
        </dgm:presLayoutVars>
      </dgm:prSet>
      <dgm:spPr/>
      <dgm:t>
        <a:bodyPr/>
        <a:lstStyle/>
        <a:p>
          <a:endParaRPr lang="es-ES"/>
        </a:p>
      </dgm:t>
    </dgm:pt>
    <dgm:pt modelId="{D3A8254F-44A9-40F5-8B10-D827E1A2FA03}" type="pres">
      <dgm:prSet presAssocID="{60BD7890-296A-4D7D-91B0-B92D151823DD}" presName="desTx" presStyleLbl="alignAccFollowNode1" presStyleIdx="0" presStyleCnt="2">
        <dgm:presLayoutVars>
          <dgm:bulletEnabled val="1"/>
        </dgm:presLayoutVars>
      </dgm:prSet>
      <dgm:spPr/>
      <dgm:t>
        <a:bodyPr/>
        <a:lstStyle/>
        <a:p>
          <a:endParaRPr lang="es-ES"/>
        </a:p>
      </dgm:t>
    </dgm:pt>
    <dgm:pt modelId="{2D180CA2-1B7B-4D94-9DA3-11F63DD21490}" type="pres">
      <dgm:prSet presAssocID="{62AE681F-388C-4A5A-B7DB-5778C62A298B}" presName="space" presStyleCnt="0"/>
      <dgm:spPr/>
    </dgm:pt>
    <dgm:pt modelId="{DC8D8E74-439C-459F-AEDD-9E236523607A}" type="pres">
      <dgm:prSet presAssocID="{F54AC2A6-03AE-46AB-A74E-7B3B2AE5E540}" presName="composite" presStyleCnt="0"/>
      <dgm:spPr/>
    </dgm:pt>
    <dgm:pt modelId="{3BFAA479-4D8E-4341-A1AE-BDFA1F1735E8}" type="pres">
      <dgm:prSet presAssocID="{F54AC2A6-03AE-46AB-A74E-7B3B2AE5E540}" presName="parTx" presStyleLbl="alignNode1" presStyleIdx="1" presStyleCnt="2">
        <dgm:presLayoutVars>
          <dgm:chMax val="0"/>
          <dgm:chPref val="0"/>
          <dgm:bulletEnabled val="1"/>
        </dgm:presLayoutVars>
      </dgm:prSet>
      <dgm:spPr/>
      <dgm:t>
        <a:bodyPr/>
        <a:lstStyle/>
        <a:p>
          <a:endParaRPr lang="es-ES"/>
        </a:p>
      </dgm:t>
    </dgm:pt>
    <dgm:pt modelId="{83C16436-D21B-48AE-AA44-47F379A43C53}" type="pres">
      <dgm:prSet presAssocID="{F54AC2A6-03AE-46AB-A74E-7B3B2AE5E540}" presName="desTx" presStyleLbl="alignAccFollowNode1" presStyleIdx="1" presStyleCnt="2">
        <dgm:presLayoutVars>
          <dgm:bulletEnabled val="1"/>
        </dgm:presLayoutVars>
      </dgm:prSet>
      <dgm:spPr/>
      <dgm:t>
        <a:bodyPr/>
        <a:lstStyle/>
        <a:p>
          <a:endParaRPr lang="es-ES"/>
        </a:p>
      </dgm:t>
    </dgm:pt>
  </dgm:ptLst>
  <dgm:cxnLst>
    <dgm:cxn modelId="{3E6F74C7-5448-43F8-9580-A8DEA30FC9C6}" srcId="{60BD7890-296A-4D7D-91B0-B92D151823DD}" destId="{EB2AA3A8-B1F4-4350-8D8E-02AA9BC73D93}" srcOrd="5" destOrd="0" parTransId="{CB6A1F8B-B1BD-40EF-A6F9-98DC41F6D527}" sibTransId="{AA0100E0-2B02-4B61-9036-8B877F435A8E}"/>
    <dgm:cxn modelId="{BBD05945-0FE1-4A84-8787-AEEFD47BAC69}" type="presOf" srcId="{E752CD36-36E8-4B17-AD6E-DCA3AB5EDCD6}" destId="{83C16436-D21B-48AE-AA44-47F379A43C53}" srcOrd="0" destOrd="0" presId="urn:microsoft.com/office/officeart/2005/8/layout/hList1"/>
    <dgm:cxn modelId="{B9ED8570-760E-4B23-9627-F7B7D0656EEC}" type="presOf" srcId="{EB2AA3A8-B1F4-4350-8D8E-02AA9BC73D93}" destId="{D3A8254F-44A9-40F5-8B10-D827E1A2FA03}" srcOrd="0" destOrd="5" presId="urn:microsoft.com/office/officeart/2005/8/layout/hList1"/>
    <dgm:cxn modelId="{67597C4A-5106-4884-AB50-462E725E7FD6}" srcId="{C5796A0E-4181-4778-8EA7-59669332679A}" destId="{60BD7890-296A-4D7D-91B0-B92D151823DD}" srcOrd="0" destOrd="0" parTransId="{D05A0409-B5D8-4EFB-BCA8-8EFDD5A0EFE7}" sibTransId="{62AE681F-388C-4A5A-B7DB-5778C62A298B}"/>
    <dgm:cxn modelId="{C88B5610-327A-4064-8AE0-5C4378E54C75}" srcId="{60BD7890-296A-4D7D-91B0-B92D151823DD}" destId="{221555E5-2047-4266-9520-F1CC210F6574}" srcOrd="1" destOrd="0" parTransId="{B2AAEB20-44B1-4EC5-AEFD-C4A24311D6AE}" sibTransId="{46E8B493-66D1-43D2-888D-E477FE07EC01}"/>
    <dgm:cxn modelId="{0ADD03C8-268E-4D28-A7DD-3F2BEA2F41B6}" srcId="{F54AC2A6-03AE-46AB-A74E-7B3B2AE5E540}" destId="{E752CD36-36E8-4B17-AD6E-DCA3AB5EDCD6}" srcOrd="0" destOrd="0" parTransId="{E00BEE4C-3525-4F64-836A-250424019E06}" sibTransId="{6758F2B8-5658-41E9-BA5E-1D5EE74A046E}"/>
    <dgm:cxn modelId="{9B3173FB-3A62-47E6-BB4F-BBA8CBBCB0CC}" type="presOf" srcId="{7EB3053C-B32D-4B2D-AB55-B1E459E10002}" destId="{83C16436-D21B-48AE-AA44-47F379A43C53}" srcOrd="0" destOrd="1" presId="urn:microsoft.com/office/officeart/2005/8/layout/hList1"/>
    <dgm:cxn modelId="{1334C5DC-5422-4353-A1D3-B5197772BE64}" srcId="{F54AC2A6-03AE-46AB-A74E-7B3B2AE5E540}" destId="{43774221-0095-44FB-B93A-DCEFC4FBA05A}" srcOrd="3" destOrd="0" parTransId="{618BFFB8-937A-4BE7-9341-E3C4A1785566}" sibTransId="{0C697147-D71C-4A2F-991C-1CE1F7B7B424}"/>
    <dgm:cxn modelId="{6D5302D6-04FE-463A-B4FF-FFE61D9CD3EE}" type="presOf" srcId="{B484F63C-076C-49AC-B148-EEF5D35BF321}" destId="{D3A8254F-44A9-40F5-8B10-D827E1A2FA03}" srcOrd="0" destOrd="2" presId="urn:microsoft.com/office/officeart/2005/8/layout/hList1"/>
    <dgm:cxn modelId="{12DC1C17-8E2F-4A9A-814F-A4A68431888E}" type="presOf" srcId="{221555E5-2047-4266-9520-F1CC210F6574}" destId="{D3A8254F-44A9-40F5-8B10-D827E1A2FA03}" srcOrd="0" destOrd="1" presId="urn:microsoft.com/office/officeart/2005/8/layout/hList1"/>
    <dgm:cxn modelId="{E983C7A2-D2FD-49F5-A6AE-B7AB62183B9F}" type="presOf" srcId="{F54AC2A6-03AE-46AB-A74E-7B3B2AE5E540}" destId="{3BFAA479-4D8E-4341-A1AE-BDFA1F1735E8}" srcOrd="0" destOrd="0" presId="urn:microsoft.com/office/officeart/2005/8/layout/hList1"/>
    <dgm:cxn modelId="{CFD56144-7FCC-4AEB-AEBC-2D8F89EB0635}" srcId="{60BD7890-296A-4D7D-91B0-B92D151823DD}" destId="{6EB159EB-2819-4BC9-BD83-A2CAE092F6CA}" srcOrd="4" destOrd="0" parTransId="{6AB48FD5-405A-4B24-8E7A-5031BB21C5C5}" sibTransId="{9897C0CA-F80A-4806-94CD-37C8ACB3CC67}"/>
    <dgm:cxn modelId="{7FF3C71C-DF6C-4E3E-9847-3B29989F22A8}" type="presOf" srcId="{6EB159EB-2819-4BC9-BD83-A2CAE092F6CA}" destId="{D3A8254F-44A9-40F5-8B10-D827E1A2FA03}" srcOrd="0" destOrd="4" presId="urn:microsoft.com/office/officeart/2005/8/layout/hList1"/>
    <dgm:cxn modelId="{AACCD764-10FB-4982-9265-87C3B54AA454}" type="presOf" srcId="{43774221-0095-44FB-B93A-DCEFC4FBA05A}" destId="{83C16436-D21B-48AE-AA44-47F379A43C53}" srcOrd="0" destOrd="3" presId="urn:microsoft.com/office/officeart/2005/8/layout/hList1"/>
    <dgm:cxn modelId="{D65E83A7-8825-4D51-9A5E-2232B0B11CE5}" srcId="{60BD7890-296A-4D7D-91B0-B92D151823DD}" destId="{B484F63C-076C-49AC-B148-EEF5D35BF321}" srcOrd="2" destOrd="0" parTransId="{BF8CEFC7-48D6-4DAD-955F-C193754005BD}" sibTransId="{E08C598E-C2BB-4F9C-B281-F8686F2CB7B5}"/>
    <dgm:cxn modelId="{5C365170-A554-43DD-9189-393C6746987F}" srcId="{F54AC2A6-03AE-46AB-A74E-7B3B2AE5E540}" destId="{7EB3053C-B32D-4B2D-AB55-B1E459E10002}" srcOrd="1" destOrd="0" parTransId="{E764991A-14B3-4613-B269-ACCDB8798ACF}" sibTransId="{1767F3FB-355D-422A-9674-EFB931B3C37D}"/>
    <dgm:cxn modelId="{87C4CD08-5AB4-44A7-8656-21A167BD6BA7}" type="presOf" srcId="{C5796A0E-4181-4778-8EA7-59669332679A}" destId="{D0CE9A15-1E7A-4336-AAA6-F3CA3360592A}" srcOrd="0" destOrd="0" presId="urn:microsoft.com/office/officeart/2005/8/layout/hList1"/>
    <dgm:cxn modelId="{80ED4A2B-6295-4CF3-A0AF-8F68E43119FD}" type="presOf" srcId="{02BE7F03-6B29-436A-9457-ED9B4252C5B3}" destId="{D3A8254F-44A9-40F5-8B10-D827E1A2FA03}" srcOrd="0" destOrd="3" presId="urn:microsoft.com/office/officeart/2005/8/layout/hList1"/>
    <dgm:cxn modelId="{6A44FC7F-4A83-4A9C-AF24-9AA8ED04BAE3}" type="presOf" srcId="{60BD7890-296A-4D7D-91B0-B92D151823DD}" destId="{A576EFC7-4CBA-461D-953A-D86FF5109F18}" srcOrd="0" destOrd="0" presId="urn:microsoft.com/office/officeart/2005/8/layout/hList1"/>
    <dgm:cxn modelId="{81303072-C935-4B17-919F-7D7EE29011D0}" srcId="{60BD7890-296A-4D7D-91B0-B92D151823DD}" destId="{02BE7F03-6B29-436A-9457-ED9B4252C5B3}" srcOrd="3" destOrd="0" parTransId="{D491C6C9-F9FD-4903-8F32-42C3DA67AF7D}" sibTransId="{954CCCC2-DAB3-49B7-B7C6-0D18A577C9E4}"/>
    <dgm:cxn modelId="{80A3A204-E9D0-45C6-BBC3-C1C85B4AD68B}" type="presOf" srcId="{63422FFA-A6E3-4E8D-9BBC-A36E4A0F6862}" destId="{83C16436-D21B-48AE-AA44-47F379A43C53}" srcOrd="0" destOrd="2" presId="urn:microsoft.com/office/officeart/2005/8/layout/hList1"/>
    <dgm:cxn modelId="{F334A52B-6B6F-490F-96A1-C580641F10B0}" srcId="{C5796A0E-4181-4778-8EA7-59669332679A}" destId="{F54AC2A6-03AE-46AB-A74E-7B3B2AE5E540}" srcOrd="1" destOrd="0" parTransId="{D2727238-1C37-4102-8C42-03E73B5B56FE}" sibTransId="{AAB08CF6-B768-45EC-8D6C-7C99E8F5B846}"/>
    <dgm:cxn modelId="{6057EFA5-81A0-4A0A-AABA-B5163E354CEA}" srcId="{60BD7890-296A-4D7D-91B0-B92D151823DD}" destId="{8BFD7131-D8F1-4822-A813-D8D78874DF5B}" srcOrd="0" destOrd="0" parTransId="{2C58FEE0-DB79-4011-AB23-9228557B266A}" sibTransId="{8414DBA3-A6AF-4E2A-B2B5-CDEFC52DDA24}"/>
    <dgm:cxn modelId="{D8720420-880C-4E6F-8A63-2B74F601151A}" srcId="{F54AC2A6-03AE-46AB-A74E-7B3B2AE5E540}" destId="{63422FFA-A6E3-4E8D-9BBC-A36E4A0F6862}" srcOrd="2" destOrd="0" parTransId="{92080B3B-5193-4DDB-ADA4-37D1F2848F26}" sibTransId="{FFB2112C-EC12-4FC7-AB7A-800F366FF0FC}"/>
    <dgm:cxn modelId="{DA4DCA77-41EC-4DFF-8527-EA26CD677F20}" type="presOf" srcId="{8BFD7131-D8F1-4822-A813-D8D78874DF5B}" destId="{D3A8254F-44A9-40F5-8B10-D827E1A2FA03}" srcOrd="0" destOrd="0" presId="urn:microsoft.com/office/officeart/2005/8/layout/hList1"/>
    <dgm:cxn modelId="{16842BA9-D101-41D0-93A6-20A7198CF9F7}" type="presParOf" srcId="{D0CE9A15-1E7A-4336-AAA6-F3CA3360592A}" destId="{91AD0B00-922C-4581-A5F6-CFD808C5BADC}" srcOrd="0" destOrd="0" presId="urn:microsoft.com/office/officeart/2005/8/layout/hList1"/>
    <dgm:cxn modelId="{BAB6C6B1-FF11-4895-A6D0-D4613C86B487}" type="presParOf" srcId="{91AD0B00-922C-4581-A5F6-CFD808C5BADC}" destId="{A576EFC7-4CBA-461D-953A-D86FF5109F18}" srcOrd="0" destOrd="0" presId="urn:microsoft.com/office/officeart/2005/8/layout/hList1"/>
    <dgm:cxn modelId="{03C94A0A-217E-4777-A7A9-1D95D1249217}" type="presParOf" srcId="{91AD0B00-922C-4581-A5F6-CFD808C5BADC}" destId="{D3A8254F-44A9-40F5-8B10-D827E1A2FA03}" srcOrd="1" destOrd="0" presId="urn:microsoft.com/office/officeart/2005/8/layout/hList1"/>
    <dgm:cxn modelId="{FE4F9069-041C-44C7-990F-FD90CED755AA}" type="presParOf" srcId="{D0CE9A15-1E7A-4336-AAA6-F3CA3360592A}" destId="{2D180CA2-1B7B-4D94-9DA3-11F63DD21490}" srcOrd="1" destOrd="0" presId="urn:microsoft.com/office/officeart/2005/8/layout/hList1"/>
    <dgm:cxn modelId="{7FC30ACA-3874-414B-92A3-65929BA71716}" type="presParOf" srcId="{D0CE9A15-1E7A-4336-AAA6-F3CA3360592A}" destId="{DC8D8E74-439C-459F-AEDD-9E236523607A}" srcOrd="2" destOrd="0" presId="urn:microsoft.com/office/officeart/2005/8/layout/hList1"/>
    <dgm:cxn modelId="{53FD3D0E-8906-4590-A716-F6D20AD93E47}" type="presParOf" srcId="{DC8D8E74-439C-459F-AEDD-9E236523607A}" destId="{3BFAA479-4D8E-4341-A1AE-BDFA1F1735E8}" srcOrd="0" destOrd="0" presId="urn:microsoft.com/office/officeart/2005/8/layout/hList1"/>
    <dgm:cxn modelId="{1AEA7631-8D5C-41EB-A721-EB40B2A3705E}" type="presParOf" srcId="{DC8D8E74-439C-459F-AEDD-9E236523607A}" destId="{83C16436-D21B-48AE-AA44-47F379A43C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F8D4E-972B-4807-B5A1-96174D14BED7}" type="doc">
      <dgm:prSet loTypeId="urn:microsoft.com/office/officeart/2005/8/layout/cycle8" loCatId="cycle" qsTypeId="urn:microsoft.com/office/officeart/2005/8/quickstyle/simple1" qsCatId="simple" csTypeId="urn:microsoft.com/office/officeart/2005/8/colors/colorful3" csCatId="colorful" phldr="1"/>
      <dgm:spPr/>
    </dgm:pt>
    <dgm:pt modelId="{472D16A0-2714-4056-964E-D585E50C4DA2}">
      <dgm:prSet phldrT="[Text]" custT="1"/>
      <dgm:spPr/>
      <dgm:t>
        <a:bodyPr/>
        <a:lstStyle/>
        <a:p>
          <a:r>
            <a:rPr lang="es-ES" sz="1200" dirty="0" smtClean="0">
              <a:latin typeface="Cambria" pitchFamily="18" charset="0"/>
              <a:ea typeface="Cambria" pitchFamily="18" charset="0"/>
            </a:rPr>
            <a:t>Epistemológica</a:t>
          </a:r>
          <a:endParaRPr lang="es-ES" sz="1200" dirty="0">
            <a:latin typeface="Cambria" pitchFamily="18" charset="0"/>
            <a:ea typeface="Cambria" pitchFamily="18" charset="0"/>
          </a:endParaRPr>
        </a:p>
      </dgm:t>
    </dgm:pt>
    <dgm:pt modelId="{AA8DDDB4-A316-4867-8FED-782F944B4FDA}" type="parTrans" cxnId="{0B20FF15-384E-441E-90DD-F3C581A3C18A}">
      <dgm:prSet/>
      <dgm:spPr/>
      <dgm:t>
        <a:bodyPr/>
        <a:lstStyle/>
        <a:p>
          <a:endParaRPr lang="es-ES" sz="1200">
            <a:latin typeface="Cambria" pitchFamily="18" charset="0"/>
            <a:ea typeface="Cambria" pitchFamily="18" charset="0"/>
          </a:endParaRPr>
        </a:p>
      </dgm:t>
    </dgm:pt>
    <dgm:pt modelId="{6BDF0B8C-1180-4494-AD34-C96B54CAE6F8}" type="sibTrans" cxnId="{0B20FF15-384E-441E-90DD-F3C581A3C18A}">
      <dgm:prSet/>
      <dgm:spPr/>
      <dgm:t>
        <a:bodyPr/>
        <a:lstStyle/>
        <a:p>
          <a:endParaRPr lang="es-ES" sz="1200">
            <a:latin typeface="Cambria" pitchFamily="18" charset="0"/>
            <a:ea typeface="Cambria" pitchFamily="18" charset="0"/>
          </a:endParaRPr>
        </a:p>
      </dgm:t>
    </dgm:pt>
    <dgm:pt modelId="{BEB4EA7A-6315-4768-99BF-6A37BF1EFA65}">
      <dgm:prSet phldrT="[Text]" custT="1"/>
      <dgm:spPr/>
      <dgm:t>
        <a:bodyPr/>
        <a:lstStyle/>
        <a:p>
          <a:r>
            <a:rPr lang="es-ES" sz="1200" dirty="0" smtClean="0">
              <a:latin typeface="Cambria" pitchFamily="18" charset="0"/>
              <a:ea typeface="Cambria" pitchFamily="18" charset="0"/>
            </a:rPr>
            <a:t>Metodológica</a:t>
          </a:r>
          <a:endParaRPr lang="es-ES" sz="1200" dirty="0">
            <a:latin typeface="Cambria" pitchFamily="18" charset="0"/>
            <a:ea typeface="Cambria" pitchFamily="18" charset="0"/>
          </a:endParaRPr>
        </a:p>
      </dgm:t>
    </dgm:pt>
    <dgm:pt modelId="{132772BD-453E-4BA6-8C62-C247A90BCC06}" type="parTrans" cxnId="{F109CFB7-F8D1-4146-B457-0357C111BBEB}">
      <dgm:prSet/>
      <dgm:spPr/>
      <dgm:t>
        <a:bodyPr/>
        <a:lstStyle/>
        <a:p>
          <a:endParaRPr lang="es-ES" sz="1200">
            <a:latin typeface="Cambria" pitchFamily="18" charset="0"/>
            <a:ea typeface="Cambria" pitchFamily="18" charset="0"/>
          </a:endParaRPr>
        </a:p>
      </dgm:t>
    </dgm:pt>
    <dgm:pt modelId="{1DCAF2EC-6B1F-482D-974F-02FF2CE99FEA}" type="sibTrans" cxnId="{F109CFB7-F8D1-4146-B457-0357C111BBEB}">
      <dgm:prSet/>
      <dgm:spPr/>
      <dgm:t>
        <a:bodyPr/>
        <a:lstStyle/>
        <a:p>
          <a:endParaRPr lang="es-ES" sz="1200">
            <a:latin typeface="Cambria" pitchFamily="18" charset="0"/>
            <a:ea typeface="Cambria" pitchFamily="18" charset="0"/>
          </a:endParaRPr>
        </a:p>
      </dgm:t>
    </dgm:pt>
    <dgm:pt modelId="{9DC30F0E-97F1-40E3-B6A8-E357413409E5}">
      <dgm:prSet phldrT="[Text]" custT="1"/>
      <dgm:spPr/>
      <dgm:t>
        <a:bodyPr/>
        <a:lstStyle/>
        <a:p>
          <a:r>
            <a:rPr lang="es-ES" sz="1200" dirty="0" smtClean="0">
              <a:latin typeface="Cambria" pitchFamily="18" charset="0"/>
              <a:ea typeface="Cambria" pitchFamily="18" charset="0"/>
            </a:rPr>
            <a:t>Ontológica</a:t>
          </a:r>
          <a:endParaRPr lang="es-ES" sz="1200" dirty="0">
            <a:latin typeface="Cambria" pitchFamily="18" charset="0"/>
            <a:ea typeface="Cambria" pitchFamily="18" charset="0"/>
          </a:endParaRPr>
        </a:p>
      </dgm:t>
    </dgm:pt>
    <dgm:pt modelId="{FFB5C4D2-22FA-416C-A8F3-7DE5BB7F7094}" type="parTrans" cxnId="{04234977-53C7-4B2A-B9C3-DD1AA56124F0}">
      <dgm:prSet/>
      <dgm:spPr/>
      <dgm:t>
        <a:bodyPr/>
        <a:lstStyle/>
        <a:p>
          <a:endParaRPr lang="es-ES" sz="1200">
            <a:latin typeface="Cambria" pitchFamily="18" charset="0"/>
            <a:ea typeface="Cambria" pitchFamily="18" charset="0"/>
          </a:endParaRPr>
        </a:p>
      </dgm:t>
    </dgm:pt>
    <dgm:pt modelId="{A64BDBA6-9B2A-40B3-87D6-73EC25A8C434}" type="sibTrans" cxnId="{04234977-53C7-4B2A-B9C3-DD1AA56124F0}">
      <dgm:prSet/>
      <dgm:spPr/>
      <dgm:t>
        <a:bodyPr/>
        <a:lstStyle/>
        <a:p>
          <a:endParaRPr lang="es-ES" sz="1200">
            <a:latin typeface="Cambria" pitchFamily="18" charset="0"/>
            <a:ea typeface="Cambria" pitchFamily="18" charset="0"/>
          </a:endParaRPr>
        </a:p>
      </dgm:t>
    </dgm:pt>
    <dgm:pt modelId="{53DF4B26-A7BF-44C7-AF0F-433CD80CBD20}" type="pres">
      <dgm:prSet presAssocID="{016F8D4E-972B-4807-B5A1-96174D14BED7}" presName="compositeShape" presStyleCnt="0">
        <dgm:presLayoutVars>
          <dgm:chMax val="7"/>
          <dgm:dir/>
          <dgm:resizeHandles val="exact"/>
        </dgm:presLayoutVars>
      </dgm:prSet>
      <dgm:spPr/>
    </dgm:pt>
    <dgm:pt modelId="{F6263B0E-80F7-4541-A357-7AB85B4D6BAB}" type="pres">
      <dgm:prSet presAssocID="{016F8D4E-972B-4807-B5A1-96174D14BED7}" presName="wedge1" presStyleLbl="node1" presStyleIdx="0" presStyleCnt="3"/>
      <dgm:spPr/>
      <dgm:t>
        <a:bodyPr/>
        <a:lstStyle/>
        <a:p>
          <a:endParaRPr lang="es-ES"/>
        </a:p>
      </dgm:t>
    </dgm:pt>
    <dgm:pt modelId="{6142B774-56CA-49D2-9E53-E221F8D7EB83}" type="pres">
      <dgm:prSet presAssocID="{016F8D4E-972B-4807-B5A1-96174D14BED7}" presName="dummy1a" presStyleCnt="0"/>
      <dgm:spPr/>
    </dgm:pt>
    <dgm:pt modelId="{DC1C8378-ABE3-487C-83E1-E0C8E1E91419}" type="pres">
      <dgm:prSet presAssocID="{016F8D4E-972B-4807-B5A1-96174D14BED7}" presName="dummy1b" presStyleCnt="0"/>
      <dgm:spPr/>
    </dgm:pt>
    <dgm:pt modelId="{CF0757BF-39FE-4FF0-9A02-64736C5B2298}" type="pres">
      <dgm:prSet presAssocID="{016F8D4E-972B-4807-B5A1-96174D14BED7}" presName="wedge1Tx" presStyleLbl="node1" presStyleIdx="0" presStyleCnt="3">
        <dgm:presLayoutVars>
          <dgm:chMax val="0"/>
          <dgm:chPref val="0"/>
          <dgm:bulletEnabled val="1"/>
        </dgm:presLayoutVars>
      </dgm:prSet>
      <dgm:spPr/>
      <dgm:t>
        <a:bodyPr/>
        <a:lstStyle/>
        <a:p>
          <a:endParaRPr lang="es-ES"/>
        </a:p>
      </dgm:t>
    </dgm:pt>
    <dgm:pt modelId="{EE24E914-31F1-404B-9FCF-163A286C1468}" type="pres">
      <dgm:prSet presAssocID="{016F8D4E-972B-4807-B5A1-96174D14BED7}" presName="wedge2" presStyleLbl="node1" presStyleIdx="1" presStyleCnt="3"/>
      <dgm:spPr/>
      <dgm:t>
        <a:bodyPr/>
        <a:lstStyle/>
        <a:p>
          <a:endParaRPr lang="es-ES"/>
        </a:p>
      </dgm:t>
    </dgm:pt>
    <dgm:pt modelId="{E2721D21-D9CF-4955-AD70-9F844DA94091}" type="pres">
      <dgm:prSet presAssocID="{016F8D4E-972B-4807-B5A1-96174D14BED7}" presName="dummy2a" presStyleCnt="0"/>
      <dgm:spPr/>
    </dgm:pt>
    <dgm:pt modelId="{4462BC1D-A5F5-408A-9F8A-7CA0F2018AE7}" type="pres">
      <dgm:prSet presAssocID="{016F8D4E-972B-4807-B5A1-96174D14BED7}" presName="dummy2b" presStyleCnt="0"/>
      <dgm:spPr/>
    </dgm:pt>
    <dgm:pt modelId="{9557E8CD-D1C8-483B-B692-46B87D6F6F30}" type="pres">
      <dgm:prSet presAssocID="{016F8D4E-972B-4807-B5A1-96174D14BED7}" presName="wedge2Tx" presStyleLbl="node1" presStyleIdx="1" presStyleCnt="3">
        <dgm:presLayoutVars>
          <dgm:chMax val="0"/>
          <dgm:chPref val="0"/>
          <dgm:bulletEnabled val="1"/>
        </dgm:presLayoutVars>
      </dgm:prSet>
      <dgm:spPr/>
      <dgm:t>
        <a:bodyPr/>
        <a:lstStyle/>
        <a:p>
          <a:endParaRPr lang="es-ES"/>
        </a:p>
      </dgm:t>
    </dgm:pt>
    <dgm:pt modelId="{E3848BCA-5C30-4801-95A9-043AB20D761B}" type="pres">
      <dgm:prSet presAssocID="{016F8D4E-972B-4807-B5A1-96174D14BED7}" presName="wedge3" presStyleLbl="node1" presStyleIdx="2" presStyleCnt="3"/>
      <dgm:spPr/>
      <dgm:t>
        <a:bodyPr/>
        <a:lstStyle/>
        <a:p>
          <a:endParaRPr lang="es-ES"/>
        </a:p>
      </dgm:t>
    </dgm:pt>
    <dgm:pt modelId="{B4E58F56-ECAE-45D3-8E10-F8562C610E13}" type="pres">
      <dgm:prSet presAssocID="{016F8D4E-972B-4807-B5A1-96174D14BED7}" presName="dummy3a" presStyleCnt="0"/>
      <dgm:spPr/>
    </dgm:pt>
    <dgm:pt modelId="{55107C3D-31F7-480F-935C-A48D35B410C1}" type="pres">
      <dgm:prSet presAssocID="{016F8D4E-972B-4807-B5A1-96174D14BED7}" presName="dummy3b" presStyleCnt="0"/>
      <dgm:spPr/>
    </dgm:pt>
    <dgm:pt modelId="{1C288BAB-F14D-41D1-9669-B002E0E283C3}" type="pres">
      <dgm:prSet presAssocID="{016F8D4E-972B-4807-B5A1-96174D14BED7}" presName="wedge3Tx" presStyleLbl="node1" presStyleIdx="2" presStyleCnt="3">
        <dgm:presLayoutVars>
          <dgm:chMax val="0"/>
          <dgm:chPref val="0"/>
          <dgm:bulletEnabled val="1"/>
        </dgm:presLayoutVars>
      </dgm:prSet>
      <dgm:spPr/>
      <dgm:t>
        <a:bodyPr/>
        <a:lstStyle/>
        <a:p>
          <a:endParaRPr lang="es-ES"/>
        </a:p>
      </dgm:t>
    </dgm:pt>
    <dgm:pt modelId="{2D89E06F-7741-4E90-95CE-86C8B8FDDF30}" type="pres">
      <dgm:prSet presAssocID="{6BDF0B8C-1180-4494-AD34-C96B54CAE6F8}" presName="arrowWedge1" presStyleLbl="fgSibTrans2D1" presStyleIdx="0" presStyleCnt="3"/>
      <dgm:spPr/>
    </dgm:pt>
    <dgm:pt modelId="{976D669F-181C-40DE-B23C-DDC40643B0C2}" type="pres">
      <dgm:prSet presAssocID="{1DCAF2EC-6B1F-482D-974F-02FF2CE99FEA}" presName="arrowWedge2" presStyleLbl="fgSibTrans2D1" presStyleIdx="1" presStyleCnt="3"/>
      <dgm:spPr/>
    </dgm:pt>
    <dgm:pt modelId="{6E4AF10D-93BA-4A1B-AFC4-1591B7D35E8B}" type="pres">
      <dgm:prSet presAssocID="{A64BDBA6-9B2A-40B3-87D6-73EC25A8C434}" presName="arrowWedge3" presStyleLbl="fgSibTrans2D1" presStyleIdx="2" presStyleCnt="3"/>
      <dgm:spPr/>
    </dgm:pt>
  </dgm:ptLst>
  <dgm:cxnLst>
    <dgm:cxn modelId="{EDB62A3E-166A-43BA-8CE7-9260CF6A46FA}" type="presOf" srcId="{016F8D4E-972B-4807-B5A1-96174D14BED7}" destId="{53DF4B26-A7BF-44C7-AF0F-433CD80CBD20}" srcOrd="0" destOrd="0" presId="urn:microsoft.com/office/officeart/2005/8/layout/cycle8"/>
    <dgm:cxn modelId="{606DFC7D-1BA3-4B24-B46E-291B4290B321}" type="presOf" srcId="{9DC30F0E-97F1-40E3-B6A8-E357413409E5}" destId="{1C288BAB-F14D-41D1-9669-B002E0E283C3}" srcOrd="1" destOrd="0" presId="urn:microsoft.com/office/officeart/2005/8/layout/cycle8"/>
    <dgm:cxn modelId="{17E93F2D-C9A1-4378-AD07-DB9F47F4C529}" type="presOf" srcId="{9DC30F0E-97F1-40E3-B6A8-E357413409E5}" destId="{E3848BCA-5C30-4801-95A9-043AB20D761B}" srcOrd="0" destOrd="0" presId="urn:microsoft.com/office/officeart/2005/8/layout/cycle8"/>
    <dgm:cxn modelId="{0B20FF15-384E-441E-90DD-F3C581A3C18A}" srcId="{016F8D4E-972B-4807-B5A1-96174D14BED7}" destId="{472D16A0-2714-4056-964E-D585E50C4DA2}" srcOrd="0" destOrd="0" parTransId="{AA8DDDB4-A316-4867-8FED-782F944B4FDA}" sibTransId="{6BDF0B8C-1180-4494-AD34-C96B54CAE6F8}"/>
    <dgm:cxn modelId="{F109CFB7-F8D1-4146-B457-0357C111BBEB}" srcId="{016F8D4E-972B-4807-B5A1-96174D14BED7}" destId="{BEB4EA7A-6315-4768-99BF-6A37BF1EFA65}" srcOrd="1" destOrd="0" parTransId="{132772BD-453E-4BA6-8C62-C247A90BCC06}" sibTransId="{1DCAF2EC-6B1F-482D-974F-02FF2CE99FEA}"/>
    <dgm:cxn modelId="{E5086C17-7D1D-4058-A570-3E25293C98AF}" type="presOf" srcId="{472D16A0-2714-4056-964E-D585E50C4DA2}" destId="{CF0757BF-39FE-4FF0-9A02-64736C5B2298}" srcOrd="1" destOrd="0" presId="urn:microsoft.com/office/officeart/2005/8/layout/cycle8"/>
    <dgm:cxn modelId="{AD73642B-1F38-4EC1-BFF2-E45F54176D38}" type="presOf" srcId="{BEB4EA7A-6315-4768-99BF-6A37BF1EFA65}" destId="{EE24E914-31F1-404B-9FCF-163A286C1468}" srcOrd="0" destOrd="0" presId="urn:microsoft.com/office/officeart/2005/8/layout/cycle8"/>
    <dgm:cxn modelId="{04234977-53C7-4B2A-B9C3-DD1AA56124F0}" srcId="{016F8D4E-972B-4807-B5A1-96174D14BED7}" destId="{9DC30F0E-97F1-40E3-B6A8-E357413409E5}" srcOrd="2" destOrd="0" parTransId="{FFB5C4D2-22FA-416C-A8F3-7DE5BB7F7094}" sibTransId="{A64BDBA6-9B2A-40B3-87D6-73EC25A8C434}"/>
    <dgm:cxn modelId="{8E0279CC-3E1C-4F96-8EA1-41A6C25B87EA}" type="presOf" srcId="{472D16A0-2714-4056-964E-D585E50C4DA2}" destId="{F6263B0E-80F7-4541-A357-7AB85B4D6BAB}" srcOrd="0" destOrd="0" presId="urn:microsoft.com/office/officeart/2005/8/layout/cycle8"/>
    <dgm:cxn modelId="{300D9DAA-D38D-43A0-A367-C13F83AD6D8C}" type="presOf" srcId="{BEB4EA7A-6315-4768-99BF-6A37BF1EFA65}" destId="{9557E8CD-D1C8-483B-B692-46B87D6F6F30}" srcOrd="1" destOrd="0" presId="urn:microsoft.com/office/officeart/2005/8/layout/cycle8"/>
    <dgm:cxn modelId="{298530C7-56D1-4B66-AB42-EFBF280A6D6B}" type="presParOf" srcId="{53DF4B26-A7BF-44C7-AF0F-433CD80CBD20}" destId="{F6263B0E-80F7-4541-A357-7AB85B4D6BAB}" srcOrd="0" destOrd="0" presId="urn:microsoft.com/office/officeart/2005/8/layout/cycle8"/>
    <dgm:cxn modelId="{BDF981BB-013D-4870-A05C-B44DE2460C15}" type="presParOf" srcId="{53DF4B26-A7BF-44C7-AF0F-433CD80CBD20}" destId="{6142B774-56CA-49D2-9E53-E221F8D7EB83}" srcOrd="1" destOrd="0" presId="urn:microsoft.com/office/officeart/2005/8/layout/cycle8"/>
    <dgm:cxn modelId="{05E43720-7987-49EB-A7D3-DD263D87B07F}" type="presParOf" srcId="{53DF4B26-A7BF-44C7-AF0F-433CD80CBD20}" destId="{DC1C8378-ABE3-487C-83E1-E0C8E1E91419}" srcOrd="2" destOrd="0" presId="urn:microsoft.com/office/officeart/2005/8/layout/cycle8"/>
    <dgm:cxn modelId="{FA3AF87B-710B-4EE7-B64E-44D93BE56B4D}" type="presParOf" srcId="{53DF4B26-A7BF-44C7-AF0F-433CD80CBD20}" destId="{CF0757BF-39FE-4FF0-9A02-64736C5B2298}" srcOrd="3" destOrd="0" presId="urn:microsoft.com/office/officeart/2005/8/layout/cycle8"/>
    <dgm:cxn modelId="{BE4AF527-8D30-4DA0-AD9D-551EBD43AE45}" type="presParOf" srcId="{53DF4B26-A7BF-44C7-AF0F-433CD80CBD20}" destId="{EE24E914-31F1-404B-9FCF-163A286C1468}" srcOrd="4" destOrd="0" presId="urn:microsoft.com/office/officeart/2005/8/layout/cycle8"/>
    <dgm:cxn modelId="{7921A47D-8E37-4705-8DA6-B35C37DAD54D}" type="presParOf" srcId="{53DF4B26-A7BF-44C7-AF0F-433CD80CBD20}" destId="{E2721D21-D9CF-4955-AD70-9F844DA94091}" srcOrd="5" destOrd="0" presId="urn:microsoft.com/office/officeart/2005/8/layout/cycle8"/>
    <dgm:cxn modelId="{1BA73561-5CD3-4F81-8586-32D0954C9CFE}" type="presParOf" srcId="{53DF4B26-A7BF-44C7-AF0F-433CD80CBD20}" destId="{4462BC1D-A5F5-408A-9F8A-7CA0F2018AE7}" srcOrd="6" destOrd="0" presId="urn:microsoft.com/office/officeart/2005/8/layout/cycle8"/>
    <dgm:cxn modelId="{8780BCB1-5909-4621-82F1-61BE9C5DA268}" type="presParOf" srcId="{53DF4B26-A7BF-44C7-AF0F-433CD80CBD20}" destId="{9557E8CD-D1C8-483B-B692-46B87D6F6F30}" srcOrd="7" destOrd="0" presId="urn:microsoft.com/office/officeart/2005/8/layout/cycle8"/>
    <dgm:cxn modelId="{81610C53-ECBE-4320-BAB4-EBA246E6206B}" type="presParOf" srcId="{53DF4B26-A7BF-44C7-AF0F-433CD80CBD20}" destId="{E3848BCA-5C30-4801-95A9-043AB20D761B}" srcOrd="8" destOrd="0" presId="urn:microsoft.com/office/officeart/2005/8/layout/cycle8"/>
    <dgm:cxn modelId="{4188F507-804E-44A6-A316-5D2C0B7137D0}" type="presParOf" srcId="{53DF4B26-A7BF-44C7-AF0F-433CD80CBD20}" destId="{B4E58F56-ECAE-45D3-8E10-F8562C610E13}" srcOrd="9" destOrd="0" presId="urn:microsoft.com/office/officeart/2005/8/layout/cycle8"/>
    <dgm:cxn modelId="{9AF0B8A2-62F8-47BD-9B41-F4883E00221F}" type="presParOf" srcId="{53DF4B26-A7BF-44C7-AF0F-433CD80CBD20}" destId="{55107C3D-31F7-480F-935C-A48D35B410C1}" srcOrd="10" destOrd="0" presId="urn:microsoft.com/office/officeart/2005/8/layout/cycle8"/>
    <dgm:cxn modelId="{90897600-CDB2-483A-AB8B-BE376D0B7BDE}" type="presParOf" srcId="{53DF4B26-A7BF-44C7-AF0F-433CD80CBD20}" destId="{1C288BAB-F14D-41D1-9669-B002E0E283C3}" srcOrd="11" destOrd="0" presId="urn:microsoft.com/office/officeart/2005/8/layout/cycle8"/>
    <dgm:cxn modelId="{D3AED74D-EFCA-454C-96F1-A1BD0733CA80}" type="presParOf" srcId="{53DF4B26-A7BF-44C7-AF0F-433CD80CBD20}" destId="{2D89E06F-7741-4E90-95CE-86C8B8FDDF30}" srcOrd="12" destOrd="0" presId="urn:microsoft.com/office/officeart/2005/8/layout/cycle8"/>
    <dgm:cxn modelId="{A7AD568A-ED4A-4D98-B6E3-10F02F6563EF}" type="presParOf" srcId="{53DF4B26-A7BF-44C7-AF0F-433CD80CBD20}" destId="{976D669F-181C-40DE-B23C-DDC40643B0C2}" srcOrd="13" destOrd="0" presId="urn:microsoft.com/office/officeart/2005/8/layout/cycle8"/>
    <dgm:cxn modelId="{CF83DF03-473A-4F6E-8B55-D63E970A6718}" type="presParOf" srcId="{53DF4B26-A7BF-44C7-AF0F-433CD80CBD20}" destId="{6E4AF10D-93BA-4A1B-AFC4-1591B7D35E8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7B5D1-5DF5-46F7-AED9-4716D49A6428}"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S"/>
        </a:p>
      </dgm:t>
    </dgm:pt>
    <dgm:pt modelId="{90F56546-704B-4274-8BDB-46C26E321CE8}">
      <dgm:prSet phldrT="[Text]" custT="1"/>
      <dgm:spPr/>
      <dgm:t>
        <a:bodyPr/>
        <a:lstStyle/>
        <a:p>
          <a:r>
            <a:rPr lang="es-ES" sz="1600" dirty="0" smtClean="0">
              <a:latin typeface="Cambria" pitchFamily="18" charset="0"/>
              <a:ea typeface="Cambria" pitchFamily="18" charset="0"/>
            </a:rPr>
            <a:t>La perspectiva empírico-analítica</a:t>
          </a:r>
          <a:endParaRPr lang="es-ES" sz="1600" dirty="0">
            <a:latin typeface="Cambria" pitchFamily="18" charset="0"/>
            <a:ea typeface="Cambria" pitchFamily="18" charset="0"/>
          </a:endParaRPr>
        </a:p>
      </dgm:t>
    </dgm:pt>
    <dgm:pt modelId="{46332530-EC3D-4354-9C27-A0FD9F2C5FD8}" type="parTrans" cxnId="{65F07DAD-BD9C-4E01-B585-4821A7BF3D78}">
      <dgm:prSet/>
      <dgm:spPr/>
      <dgm:t>
        <a:bodyPr/>
        <a:lstStyle/>
        <a:p>
          <a:endParaRPr lang="es-ES"/>
        </a:p>
      </dgm:t>
    </dgm:pt>
    <dgm:pt modelId="{2A875F58-15FF-4152-84FF-60C52240B900}" type="sibTrans" cxnId="{65F07DAD-BD9C-4E01-B585-4821A7BF3D78}">
      <dgm:prSet/>
      <dgm:spPr/>
      <dgm:t>
        <a:bodyPr/>
        <a:lstStyle/>
        <a:p>
          <a:endParaRPr lang="es-ES"/>
        </a:p>
      </dgm:t>
    </dgm:pt>
    <dgm:pt modelId="{B613CD46-ABEE-40B2-A373-079282F53A0A}">
      <dgm:prSet phldrT="[Text]" custT="1"/>
      <dgm:spPr/>
      <dgm:t>
        <a:bodyPr/>
        <a:lstStyle/>
        <a:p>
          <a:r>
            <a:rPr lang="es-ES" sz="1600" dirty="0" smtClean="0">
              <a:latin typeface="Cambria" pitchFamily="18" charset="0"/>
              <a:ea typeface="Cambria" pitchFamily="18" charset="0"/>
            </a:rPr>
            <a:t>La perspectiva humanístico-interpretativo</a:t>
          </a:r>
          <a:endParaRPr lang="es-ES" sz="1600" dirty="0">
            <a:latin typeface="Cambria" pitchFamily="18" charset="0"/>
            <a:ea typeface="Cambria" pitchFamily="18" charset="0"/>
          </a:endParaRPr>
        </a:p>
      </dgm:t>
    </dgm:pt>
    <dgm:pt modelId="{68E4DE25-54D8-42AE-AF47-8B72A280A238}" type="parTrans" cxnId="{C42F74BF-EC7B-4A9E-983E-30E4BF707809}">
      <dgm:prSet/>
      <dgm:spPr/>
      <dgm:t>
        <a:bodyPr/>
        <a:lstStyle/>
        <a:p>
          <a:endParaRPr lang="es-ES"/>
        </a:p>
      </dgm:t>
    </dgm:pt>
    <dgm:pt modelId="{15293E49-8CDE-4AA4-AFF8-B90D329140A8}" type="sibTrans" cxnId="{C42F74BF-EC7B-4A9E-983E-30E4BF707809}">
      <dgm:prSet/>
      <dgm:spPr/>
      <dgm:t>
        <a:bodyPr/>
        <a:lstStyle/>
        <a:p>
          <a:endParaRPr lang="es-ES"/>
        </a:p>
      </dgm:t>
    </dgm:pt>
    <dgm:pt modelId="{8D8E7B01-A48F-4686-93FD-8F838CDAD797}">
      <dgm:prSet phldrT="[Text]" custT="1"/>
      <dgm:spPr/>
      <dgm:t>
        <a:bodyPr/>
        <a:lstStyle/>
        <a:p>
          <a:r>
            <a:rPr lang="es-ES" sz="1600" dirty="0" smtClean="0">
              <a:latin typeface="Cambria" pitchFamily="18" charset="0"/>
              <a:ea typeface="Cambria" pitchFamily="18" charset="0"/>
            </a:rPr>
            <a:t>La perspectiva crítica</a:t>
          </a:r>
          <a:endParaRPr lang="es-ES" sz="1600" dirty="0">
            <a:latin typeface="Cambria" pitchFamily="18" charset="0"/>
            <a:ea typeface="Cambria" pitchFamily="18" charset="0"/>
          </a:endParaRPr>
        </a:p>
      </dgm:t>
    </dgm:pt>
    <dgm:pt modelId="{044B10BE-D827-4033-8245-2AFE75158362}" type="parTrans" cxnId="{E70C4D39-A40C-4763-932B-B400F8D244C7}">
      <dgm:prSet/>
      <dgm:spPr/>
      <dgm:t>
        <a:bodyPr/>
        <a:lstStyle/>
        <a:p>
          <a:endParaRPr lang="es-ES"/>
        </a:p>
      </dgm:t>
    </dgm:pt>
    <dgm:pt modelId="{296CFBC3-2A21-4F72-8F3C-7B4E1ACD9089}" type="sibTrans" cxnId="{E70C4D39-A40C-4763-932B-B400F8D244C7}">
      <dgm:prSet/>
      <dgm:spPr/>
      <dgm:t>
        <a:bodyPr/>
        <a:lstStyle/>
        <a:p>
          <a:endParaRPr lang="es-ES"/>
        </a:p>
      </dgm:t>
    </dgm:pt>
    <dgm:pt modelId="{39C47355-FE5C-44F5-99EA-9AA05EB41A25}" type="pres">
      <dgm:prSet presAssocID="{8B67B5D1-5DF5-46F7-AED9-4716D49A6428}" presName="Name0" presStyleCnt="0">
        <dgm:presLayoutVars>
          <dgm:chMax/>
          <dgm:chPref/>
          <dgm:dir/>
        </dgm:presLayoutVars>
      </dgm:prSet>
      <dgm:spPr/>
      <dgm:t>
        <a:bodyPr/>
        <a:lstStyle/>
        <a:p>
          <a:endParaRPr lang="es-ES"/>
        </a:p>
      </dgm:t>
    </dgm:pt>
    <dgm:pt modelId="{C15513E7-636F-48AB-9EE3-F4B1CEA87B22}" type="pres">
      <dgm:prSet presAssocID="{90F56546-704B-4274-8BDB-46C26E321CE8}" presName="parenttextcomposite" presStyleCnt="0"/>
      <dgm:spPr/>
    </dgm:pt>
    <dgm:pt modelId="{7354FD14-B84A-4077-9439-7C81B74B3F23}" type="pres">
      <dgm:prSet presAssocID="{90F56546-704B-4274-8BDB-46C26E321CE8}" presName="parenttext" presStyleLbl="revTx" presStyleIdx="0" presStyleCnt="3">
        <dgm:presLayoutVars>
          <dgm:chMax/>
          <dgm:chPref val="2"/>
          <dgm:bulletEnabled val="1"/>
        </dgm:presLayoutVars>
      </dgm:prSet>
      <dgm:spPr/>
      <dgm:t>
        <a:bodyPr/>
        <a:lstStyle/>
        <a:p>
          <a:endParaRPr lang="es-ES"/>
        </a:p>
      </dgm:t>
    </dgm:pt>
    <dgm:pt modelId="{1D0F0DE3-7A08-45FD-B2A2-777CEEE4CD70}" type="pres">
      <dgm:prSet presAssocID="{90F56546-704B-4274-8BDB-46C26E321CE8}" presName="parallelogramComposite" presStyleCnt="0"/>
      <dgm:spPr/>
    </dgm:pt>
    <dgm:pt modelId="{52D60CC8-5548-4639-AC4A-5E448F95A565}" type="pres">
      <dgm:prSet presAssocID="{90F56546-704B-4274-8BDB-46C26E321CE8}" presName="parallelogram1" presStyleLbl="alignNode1" presStyleIdx="0" presStyleCnt="21"/>
      <dgm:spPr/>
    </dgm:pt>
    <dgm:pt modelId="{0F7F84D4-2BF4-44E7-ABEA-F6732789ACF3}" type="pres">
      <dgm:prSet presAssocID="{90F56546-704B-4274-8BDB-46C26E321CE8}" presName="parallelogram2" presStyleLbl="alignNode1" presStyleIdx="1" presStyleCnt="21"/>
      <dgm:spPr/>
    </dgm:pt>
    <dgm:pt modelId="{9EB8C7AC-7404-4949-A953-77FB6B3AD42C}" type="pres">
      <dgm:prSet presAssocID="{90F56546-704B-4274-8BDB-46C26E321CE8}" presName="parallelogram3" presStyleLbl="alignNode1" presStyleIdx="2" presStyleCnt="21"/>
      <dgm:spPr/>
    </dgm:pt>
    <dgm:pt modelId="{B66F5C98-2C4A-4C90-B58C-9C4B6BB7BF48}" type="pres">
      <dgm:prSet presAssocID="{90F56546-704B-4274-8BDB-46C26E321CE8}" presName="parallelogram4" presStyleLbl="alignNode1" presStyleIdx="3" presStyleCnt="21"/>
      <dgm:spPr/>
    </dgm:pt>
    <dgm:pt modelId="{4D2E4481-2602-4890-B509-A4FC39AB2E99}" type="pres">
      <dgm:prSet presAssocID="{90F56546-704B-4274-8BDB-46C26E321CE8}" presName="parallelogram5" presStyleLbl="alignNode1" presStyleIdx="4" presStyleCnt="21"/>
      <dgm:spPr/>
    </dgm:pt>
    <dgm:pt modelId="{5328219C-4D12-4D1F-8549-6ADE9F9B263A}" type="pres">
      <dgm:prSet presAssocID="{90F56546-704B-4274-8BDB-46C26E321CE8}" presName="parallelogram6" presStyleLbl="alignNode1" presStyleIdx="5" presStyleCnt="21"/>
      <dgm:spPr/>
    </dgm:pt>
    <dgm:pt modelId="{F3D330A1-A357-4D50-8254-66192E73B41C}" type="pres">
      <dgm:prSet presAssocID="{90F56546-704B-4274-8BDB-46C26E321CE8}" presName="parallelogram7" presStyleLbl="alignNode1" presStyleIdx="6" presStyleCnt="21"/>
      <dgm:spPr/>
    </dgm:pt>
    <dgm:pt modelId="{74C93717-FFA4-4A1B-8B2F-AA02F21EFCF8}" type="pres">
      <dgm:prSet presAssocID="{2A875F58-15FF-4152-84FF-60C52240B900}" presName="sibTrans" presStyleCnt="0"/>
      <dgm:spPr/>
    </dgm:pt>
    <dgm:pt modelId="{E07D6C69-F198-4791-9FC7-D618575E4A5D}" type="pres">
      <dgm:prSet presAssocID="{B613CD46-ABEE-40B2-A373-079282F53A0A}" presName="parenttextcomposite" presStyleCnt="0"/>
      <dgm:spPr/>
    </dgm:pt>
    <dgm:pt modelId="{8E34F418-51CD-4E33-887B-90C8FDE57510}" type="pres">
      <dgm:prSet presAssocID="{B613CD46-ABEE-40B2-A373-079282F53A0A}" presName="parenttext" presStyleLbl="revTx" presStyleIdx="1" presStyleCnt="3">
        <dgm:presLayoutVars>
          <dgm:chMax/>
          <dgm:chPref val="2"/>
          <dgm:bulletEnabled val="1"/>
        </dgm:presLayoutVars>
      </dgm:prSet>
      <dgm:spPr/>
      <dgm:t>
        <a:bodyPr/>
        <a:lstStyle/>
        <a:p>
          <a:endParaRPr lang="es-ES"/>
        </a:p>
      </dgm:t>
    </dgm:pt>
    <dgm:pt modelId="{444344D5-5A09-4E11-A607-F85777B1A7C6}" type="pres">
      <dgm:prSet presAssocID="{B613CD46-ABEE-40B2-A373-079282F53A0A}" presName="parallelogramComposite" presStyleCnt="0"/>
      <dgm:spPr/>
    </dgm:pt>
    <dgm:pt modelId="{33E48001-3790-417D-929E-985FC45F60B4}" type="pres">
      <dgm:prSet presAssocID="{B613CD46-ABEE-40B2-A373-079282F53A0A}" presName="parallelogram1" presStyleLbl="alignNode1" presStyleIdx="7" presStyleCnt="21"/>
      <dgm:spPr/>
    </dgm:pt>
    <dgm:pt modelId="{F174C1EC-E80B-4DD1-B65B-D2B65B0B0148}" type="pres">
      <dgm:prSet presAssocID="{B613CD46-ABEE-40B2-A373-079282F53A0A}" presName="parallelogram2" presStyleLbl="alignNode1" presStyleIdx="8" presStyleCnt="21"/>
      <dgm:spPr/>
    </dgm:pt>
    <dgm:pt modelId="{EA9D98F1-99F2-47C6-836C-83A1513CCA69}" type="pres">
      <dgm:prSet presAssocID="{B613CD46-ABEE-40B2-A373-079282F53A0A}" presName="parallelogram3" presStyleLbl="alignNode1" presStyleIdx="9" presStyleCnt="21"/>
      <dgm:spPr/>
    </dgm:pt>
    <dgm:pt modelId="{551201D2-6628-456A-ABA5-8D6F5A0B25CE}" type="pres">
      <dgm:prSet presAssocID="{B613CD46-ABEE-40B2-A373-079282F53A0A}" presName="parallelogram4" presStyleLbl="alignNode1" presStyleIdx="10" presStyleCnt="21"/>
      <dgm:spPr/>
    </dgm:pt>
    <dgm:pt modelId="{5FC3D31B-803C-4171-A8AD-290E8CCBC3FB}" type="pres">
      <dgm:prSet presAssocID="{B613CD46-ABEE-40B2-A373-079282F53A0A}" presName="parallelogram5" presStyleLbl="alignNode1" presStyleIdx="11" presStyleCnt="21"/>
      <dgm:spPr/>
    </dgm:pt>
    <dgm:pt modelId="{B496DF93-EA8A-4464-B8DE-A1C052E04AE5}" type="pres">
      <dgm:prSet presAssocID="{B613CD46-ABEE-40B2-A373-079282F53A0A}" presName="parallelogram6" presStyleLbl="alignNode1" presStyleIdx="12" presStyleCnt="21"/>
      <dgm:spPr/>
    </dgm:pt>
    <dgm:pt modelId="{D0EC5678-F24C-47FE-AF0B-376E1B5CD333}" type="pres">
      <dgm:prSet presAssocID="{B613CD46-ABEE-40B2-A373-079282F53A0A}" presName="parallelogram7" presStyleLbl="alignNode1" presStyleIdx="13" presStyleCnt="21"/>
      <dgm:spPr/>
    </dgm:pt>
    <dgm:pt modelId="{EB0B37C1-D84A-49CB-95E1-1F686493842E}" type="pres">
      <dgm:prSet presAssocID="{15293E49-8CDE-4AA4-AFF8-B90D329140A8}" presName="sibTrans" presStyleCnt="0"/>
      <dgm:spPr/>
    </dgm:pt>
    <dgm:pt modelId="{BBE59871-5A84-4044-9544-A86DFC618913}" type="pres">
      <dgm:prSet presAssocID="{8D8E7B01-A48F-4686-93FD-8F838CDAD797}" presName="parenttextcomposite" presStyleCnt="0"/>
      <dgm:spPr/>
    </dgm:pt>
    <dgm:pt modelId="{7E82A9A1-B0A0-41EB-82B1-57F568884D8A}" type="pres">
      <dgm:prSet presAssocID="{8D8E7B01-A48F-4686-93FD-8F838CDAD797}" presName="parenttext" presStyleLbl="revTx" presStyleIdx="2" presStyleCnt="3">
        <dgm:presLayoutVars>
          <dgm:chMax/>
          <dgm:chPref val="2"/>
          <dgm:bulletEnabled val="1"/>
        </dgm:presLayoutVars>
      </dgm:prSet>
      <dgm:spPr/>
      <dgm:t>
        <a:bodyPr/>
        <a:lstStyle/>
        <a:p>
          <a:endParaRPr lang="es-ES"/>
        </a:p>
      </dgm:t>
    </dgm:pt>
    <dgm:pt modelId="{8D68A911-A2A1-4A39-A0F0-BE55FEBD04C2}" type="pres">
      <dgm:prSet presAssocID="{8D8E7B01-A48F-4686-93FD-8F838CDAD797}" presName="parallelogramComposite" presStyleCnt="0"/>
      <dgm:spPr/>
    </dgm:pt>
    <dgm:pt modelId="{70C6C547-6F2C-4C01-8B44-FBB18B2578D0}" type="pres">
      <dgm:prSet presAssocID="{8D8E7B01-A48F-4686-93FD-8F838CDAD797}" presName="parallelogram1" presStyleLbl="alignNode1" presStyleIdx="14" presStyleCnt="21"/>
      <dgm:spPr/>
    </dgm:pt>
    <dgm:pt modelId="{646B0609-476A-4CE2-A990-493C84C4572D}" type="pres">
      <dgm:prSet presAssocID="{8D8E7B01-A48F-4686-93FD-8F838CDAD797}" presName="parallelogram2" presStyleLbl="alignNode1" presStyleIdx="15" presStyleCnt="21"/>
      <dgm:spPr/>
    </dgm:pt>
    <dgm:pt modelId="{DCFBA520-0DCF-4610-BD6F-E68F5FED63EE}" type="pres">
      <dgm:prSet presAssocID="{8D8E7B01-A48F-4686-93FD-8F838CDAD797}" presName="parallelogram3" presStyleLbl="alignNode1" presStyleIdx="16" presStyleCnt="21"/>
      <dgm:spPr/>
    </dgm:pt>
    <dgm:pt modelId="{34B03606-495A-4BB2-8E2E-F18AD43C7E0B}" type="pres">
      <dgm:prSet presAssocID="{8D8E7B01-A48F-4686-93FD-8F838CDAD797}" presName="parallelogram4" presStyleLbl="alignNode1" presStyleIdx="17" presStyleCnt="21"/>
      <dgm:spPr/>
    </dgm:pt>
    <dgm:pt modelId="{C8299BB4-A04E-47E3-8B20-9454665A1340}" type="pres">
      <dgm:prSet presAssocID="{8D8E7B01-A48F-4686-93FD-8F838CDAD797}" presName="parallelogram5" presStyleLbl="alignNode1" presStyleIdx="18" presStyleCnt="21"/>
      <dgm:spPr/>
    </dgm:pt>
    <dgm:pt modelId="{E201F595-ADCB-404F-9881-33851CF80100}" type="pres">
      <dgm:prSet presAssocID="{8D8E7B01-A48F-4686-93FD-8F838CDAD797}" presName="parallelogram6" presStyleLbl="alignNode1" presStyleIdx="19" presStyleCnt="21"/>
      <dgm:spPr/>
    </dgm:pt>
    <dgm:pt modelId="{BEE8073E-5E7A-487B-B31D-3F423EEE15FB}" type="pres">
      <dgm:prSet presAssocID="{8D8E7B01-A48F-4686-93FD-8F838CDAD797}" presName="parallelogram7" presStyleLbl="alignNode1" presStyleIdx="20" presStyleCnt="21"/>
      <dgm:spPr/>
    </dgm:pt>
  </dgm:ptLst>
  <dgm:cxnLst>
    <dgm:cxn modelId="{ED1299A0-9FD5-42FF-BE1B-9E704F9DC228}" type="presOf" srcId="{8D8E7B01-A48F-4686-93FD-8F838CDAD797}" destId="{7E82A9A1-B0A0-41EB-82B1-57F568884D8A}" srcOrd="0" destOrd="0" presId="urn:microsoft.com/office/officeart/2008/layout/VerticalAccentList"/>
    <dgm:cxn modelId="{F33A1733-4040-45B3-944B-941BB882C689}" type="presOf" srcId="{8B67B5D1-5DF5-46F7-AED9-4716D49A6428}" destId="{39C47355-FE5C-44F5-99EA-9AA05EB41A25}" srcOrd="0" destOrd="0" presId="urn:microsoft.com/office/officeart/2008/layout/VerticalAccentList"/>
    <dgm:cxn modelId="{0D0A4533-D192-4D8C-BB23-DB53CE7E230E}" type="presOf" srcId="{90F56546-704B-4274-8BDB-46C26E321CE8}" destId="{7354FD14-B84A-4077-9439-7C81B74B3F23}" srcOrd="0" destOrd="0" presId="urn:microsoft.com/office/officeart/2008/layout/VerticalAccentList"/>
    <dgm:cxn modelId="{65F07DAD-BD9C-4E01-B585-4821A7BF3D78}" srcId="{8B67B5D1-5DF5-46F7-AED9-4716D49A6428}" destId="{90F56546-704B-4274-8BDB-46C26E321CE8}" srcOrd="0" destOrd="0" parTransId="{46332530-EC3D-4354-9C27-A0FD9F2C5FD8}" sibTransId="{2A875F58-15FF-4152-84FF-60C52240B900}"/>
    <dgm:cxn modelId="{E70C4D39-A40C-4763-932B-B400F8D244C7}" srcId="{8B67B5D1-5DF5-46F7-AED9-4716D49A6428}" destId="{8D8E7B01-A48F-4686-93FD-8F838CDAD797}" srcOrd="2" destOrd="0" parTransId="{044B10BE-D827-4033-8245-2AFE75158362}" sibTransId="{296CFBC3-2A21-4F72-8F3C-7B4E1ACD9089}"/>
    <dgm:cxn modelId="{918A3DFD-D1C7-4940-A58A-7257A57D2942}" type="presOf" srcId="{B613CD46-ABEE-40B2-A373-079282F53A0A}" destId="{8E34F418-51CD-4E33-887B-90C8FDE57510}" srcOrd="0" destOrd="0" presId="urn:microsoft.com/office/officeart/2008/layout/VerticalAccentList"/>
    <dgm:cxn modelId="{C42F74BF-EC7B-4A9E-983E-30E4BF707809}" srcId="{8B67B5D1-5DF5-46F7-AED9-4716D49A6428}" destId="{B613CD46-ABEE-40B2-A373-079282F53A0A}" srcOrd="1" destOrd="0" parTransId="{68E4DE25-54D8-42AE-AF47-8B72A280A238}" sibTransId="{15293E49-8CDE-4AA4-AFF8-B90D329140A8}"/>
    <dgm:cxn modelId="{DCC17FE4-2993-4B25-A85E-DA457529A006}" type="presParOf" srcId="{39C47355-FE5C-44F5-99EA-9AA05EB41A25}" destId="{C15513E7-636F-48AB-9EE3-F4B1CEA87B22}" srcOrd="0" destOrd="0" presId="urn:microsoft.com/office/officeart/2008/layout/VerticalAccentList"/>
    <dgm:cxn modelId="{204C527A-0B90-45BB-A12E-25B631108D80}" type="presParOf" srcId="{C15513E7-636F-48AB-9EE3-F4B1CEA87B22}" destId="{7354FD14-B84A-4077-9439-7C81B74B3F23}" srcOrd="0" destOrd="0" presId="urn:microsoft.com/office/officeart/2008/layout/VerticalAccentList"/>
    <dgm:cxn modelId="{B440D088-27DE-4C41-A2AB-A42EF20BE0CA}" type="presParOf" srcId="{39C47355-FE5C-44F5-99EA-9AA05EB41A25}" destId="{1D0F0DE3-7A08-45FD-B2A2-777CEEE4CD70}" srcOrd="1" destOrd="0" presId="urn:microsoft.com/office/officeart/2008/layout/VerticalAccentList"/>
    <dgm:cxn modelId="{5631835A-AAD0-40D1-B0F1-1874AB6D5614}" type="presParOf" srcId="{1D0F0DE3-7A08-45FD-B2A2-777CEEE4CD70}" destId="{52D60CC8-5548-4639-AC4A-5E448F95A565}" srcOrd="0" destOrd="0" presId="urn:microsoft.com/office/officeart/2008/layout/VerticalAccentList"/>
    <dgm:cxn modelId="{19ADE1BD-7ED1-470C-A009-4F63E69EF21F}" type="presParOf" srcId="{1D0F0DE3-7A08-45FD-B2A2-777CEEE4CD70}" destId="{0F7F84D4-2BF4-44E7-ABEA-F6732789ACF3}" srcOrd="1" destOrd="0" presId="urn:microsoft.com/office/officeart/2008/layout/VerticalAccentList"/>
    <dgm:cxn modelId="{DC04B818-1462-463B-A2BC-9A8B37D84D92}" type="presParOf" srcId="{1D0F0DE3-7A08-45FD-B2A2-777CEEE4CD70}" destId="{9EB8C7AC-7404-4949-A953-77FB6B3AD42C}" srcOrd="2" destOrd="0" presId="urn:microsoft.com/office/officeart/2008/layout/VerticalAccentList"/>
    <dgm:cxn modelId="{B5C70153-42CD-4259-A32F-68BC6E084DBD}" type="presParOf" srcId="{1D0F0DE3-7A08-45FD-B2A2-777CEEE4CD70}" destId="{B66F5C98-2C4A-4C90-B58C-9C4B6BB7BF48}" srcOrd="3" destOrd="0" presId="urn:microsoft.com/office/officeart/2008/layout/VerticalAccentList"/>
    <dgm:cxn modelId="{43734AB7-8FE3-4717-9E7A-884057010A05}" type="presParOf" srcId="{1D0F0DE3-7A08-45FD-B2A2-777CEEE4CD70}" destId="{4D2E4481-2602-4890-B509-A4FC39AB2E99}" srcOrd="4" destOrd="0" presId="urn:microsoft.com/office/officeart/2008/layout/VerticalAccentList"/>
    <dgm:cxn modelId="{92A74493-A7AC-4A78-9610-AF492B5B1C4B}" type="presParOf" srcId="{1D0F0DE3-7A08-45FD-B2A2-777CEEE4CD70}" destId="{5328219C-4D12-4D1F-8549-6ADE9F9B263A}" srcOrd="5" destOrd="0" presId="urn:microsoft.com/office/officeart/2008/layout/VerticalAccentList"/>
    <dgm:cxn modelId="{27A5A6E2-43FD-4242-B485-AEE0C809E1C1}" type="presParOf" srcId="{1D0F0DE3-7A08-45FD-B2A2-777CEEE4CD70}" destId="{F3D330A1-A357-4D50-8254-66192E73B41C}" srcOrd="6" destOrd="0" presId="urn:microsoft.com/office/officeart/2008/layout/VerticalAccentList"/>
    <dgm:cxn modelId="{6554A8D9-DECD-4246-99D4-6C9BE212ABFC}" type="presParOf" srcId="{39C47355-FE5C-44F5-99EA-9AA05EB41A25}" destId="{74C93717-FFA4-4A1B-8B2F-AA02F21EFCF8}" srcOrd="2" destOrd="0" presId="urn:microsoft.com/office/officeart/2008/layout/VerticalAccentList"/>
    <dgm:cxn modelId="{2163CBB7-28BD-446E-8BD7-EC2484B66C55}" type="presParOf" srcId="{39C47355-FE5C-44F5-99EA-9AA05EB41A25}" destId="{E07D6C69-F198-4791-9FC7-D618575E4A5D}" srcOrd="3" destOrd="0" presId="urn:microsoft.com/office/officeart/2008/layout/VerticalAccentList"/>
    <dgm:cxn modelId="{BD70285A-8086-467C-9DD3-1590E7F99F2A}" type="presParOf" srcId="{E07D6C69-F198-4791-9FC7-D618575E4A5D}" destId="{8E34F418-51CD-4E33-887B-90C8FDE57510}" srcOrd="0" destOrd="0" presId="urn:microsoft.com/office/officeart/2008/layout/VerticalAccentList"/>
    <dgm:cxn modelId="{99482AB6-7A23-40D5-988E-2AFF803C264F}" type="presParOf" srcId="{39C47355-FE5C-44F5-99EA-9AA05EB41A25}" destId="{444344D5-5A09-4E11-A607-F85777B1A7C6}" srcOrd="4" destOrd="0" presId="urn:microsoft.com/office/officeart/2008/layout/VerticalAccentList"/>
    <dgm:cxn modelId="{499B8C28-25F8-42BA-87F0-709E9177C16A}" type="presParOf" srcId="{444344D5-5A09-4E11-A607-F85777B1A7C6}" destId="{33E48001-3790-417D-929E-985FC45F60B4}" srcOrd="0" destOrd="0" presId="urn:microsoft.com/office/officeart/2008/layout/VerticalAccentList"/>
    <dgm:cxn modelId="{32271C83-BFD2-41DD-9EC2-28B0DFE11CBB}" type="presParOf" srcId="{444344D5-5A09-4E11-A607-F85777B1A7C6}" destId="{F174C1EC-E80B-4DD1-B65B-D2B65B0B0148}" srcOrd="1" destOrd="0" presId="urn:microsoft.com/office/officeart/2008/layout/VerticalAccentList"/>
    <dgm:cxn modelId="{9D53338D-32EA-4F17-BCDC-93D278190960}" type="presParOf" srcId="{444344D5-5A09-4E11-A607-F85777B1A7C6}" destId="{EA9D98F1-99F2-47C6-836C-83A1513CCA69}" srcOrd="2" destOrd="0" presId="urn:microsoft.com/office/officeart/2008/layout/VerticalAccentList"/>
    <dgm:cxn modelId="{E174180B-E8EB-406A-B2FA-413634B57E63}" type="presParOf" srcId="{444344D5-5A09-4E11-A607-F85777B1A7C6}" destId="{551201D2-6628-456A-ABA5-8D6F5A0B25CE}" srcOrd="3" destOrd="0" presId="urn:microsoft.com/office/officeart/2008/layout/VerticalAccentList"/>
    <dgm:cxn modelId="{9CDAEABF-ADDF-4928-8E9D-12B447B74A42}" type="presParOf" srcId="{444344D5-5A09-4E11-A607-F85777B1A7C6}" destId="{5FC3D31B-803C-4171-A8AD-290E8CCBC3FB}" srcOrd="4" destOrd="0" presId="urn:microsoft.com/office/officeart/2008/layout/VerticalAccentList"/>
    <dgm:cxn modelId="{F0B206E3-738C-4800-A957-2146077D010F}" type="presParOf" srcId="{444344D5-5A09-4E11-A607-F85777B1A7C6}" destId="{B496DF93-EA8A-4464-B8DE-A1C052E04AE5}" srcOrd="5" destOrd="0" presId="urn:microsoft.com/office/officeart/2008/layout/VerticalAccentList"/>
    <dgm:cxn modelId="{5D00AD4B-CC7D-4439-B15E-D1A60328E3EC}" type="presParOf" srcId="{444344D5-5A09-4E11-A607-F85777B1A7C6}" destId="{D0EC5678-F24C-47FE-AF0B-376E1B5CD333}" srcOrd="6" destOrd="0" presId="urn:microsoft.com/office/officeart/2008/layout/VerticalAccentList"/>
    <dgm:cxn modelId="{1B857D78-4CB6-43FA-8C98-862557035337}" type="presParOf" srcId="{39C47355-FE5C-44F5-99EA-9AA05EB41A25}" destId="{EB0B37C1-D84A-49CB-95E1-1F686493842E}" srcOrd="5" destOrd="0" presId="urn:microsoft.com/office/officeart/2008/layout/VerticalAccentList"/>
    <dgm:cxn modelId="{855425B1-6D4E-444E-8B0F-744FA15C8752}" type="presParOf" srcId="{39C47355-FE5C-44F5-99EA-9AA05EB41A25}" destId="{BBE59871-5A84-4044-9544-A86DFC618913}" srcOrd="6" destOrd="0" presId="urn:microsoft.com/office/officeart/2008/layout/VerticalAccentList"/>
    <dgm:cxn modelId="{13452B42-D2DA-4EEE-881A-6055E026043F}" type="presParOf" srcId="{BBE59871-5A84-4044-9544-A86DFC618913}" destId="{7E82A9A1-B0A0-41EB-82B1-57F568884D8A}" srcOrd="0" destOrd="0" presId="urn:microsoft.com/office/officeart/2008/layout/VerticalAccentList"/>
    <dgm:cxn modelId="{3FF1C687-9D00-4E5B-8373-CDFDD6CC5A0F}" type="presParOf" srcId="{39C47355-FE5C-44F5-99EA-9AA05EB41A25}" destId="{8D68A911-A2A1-4A39-A0F0-BE55FEBD04C2}" srcOrd="7" destOrd="0" presId="urn:microsoft.com/office/officeart/2008/layout/VerticalAccentList"/>
    <dgm:cxn modelId="{765B8B37-3B3C-4AE6-987E-0F0E8D958563}" type="presParOf" srcId="{8D68A911-A2A1-4A39-A0F0-BE55FEBD04C2}" destId="{70C6C547-6F2C-4C01-8B44-FBB18B2578D0}" srcOrd="0" destOrd="0" presId="urn:microsoft.com/office/officeart/2008/layout/VerticalAccentList"/>
    <dgm:cxn modelId="{A060181F-A52E-4F39-AB0A-6B7EC62FEE77}" type="presParOf" srcId="{8D68A911-A2A1-4A39-A0F0-BE55FEBD04C2}" destId="{646B0609-476A-4CE2-A990-493C84C4572D}" srcOrd="1" destOrd="0" presId="urn:microsoft.com/office/officeart/2008/layout/VerticalAccentList"/>
    <dgm:cxn modelId="{1DE356CA-84E7-492B-91B6-11D5B79C4E1A}" type="presParOf" srcId="{8D68A911-A2A1-4A39-A0F0-BE55FEBD04C2}" destId="{DCFBA520-0DCF-4610-BD6F-E68F5FED63EE}" srcOrd="2" destOrd="0" presId="urn:microsoft.com/office/officeart/2008/layout/VerticalAccentList"/>
    <dgm:cxn modelId="{3C7E5AD7-BDF3-446D-A6E4-5C57C99C6522}" type="presParOf" srcId="{8D68A911-A2A1-4A39-A0F0-BE55FEBD04C2}" destId="{34B03606-495A-4BB2-8E2E-F18AD43C7E0B}" srcOrd="3" destOrd="0" presId="urn:microsoft.com/office/officeart/2008/layout/VerticalAccentList"/>
    <dgm:cxn modelId="{C0C2D85E-65B8-4120-9BDA-AB576DBE198D}" type="presParOf" srcId="{8D68A911-A2A1-4A39-A0F0-BE55FEBD04C2}" destId="{C8299BB4-A04E-47E3-8B20-9454665A1340}" srcOrd="4" destOrd="0" presId="urn:microsoft.com/office/officeart/2008/layout/VerticalAccentList"/>
    <dgm:cxn modelId="{0E82EEB8-67A8-4FE3-963B-AF7AAAC4F2CB}" type="presParOf" srcId="{8D68A911-A2A1-4A39-A0F0-BE55FEBD04C2}" destId="{E201F595-ADCB-404F-9881-33851CF80100}" srcOrd="5" destOrd="0" presId="urn:microsoft.com/office/officeart/2008/layout/VerticalAccentList"/>
    <dgm:cxn modelId="{73A1EB24-BF19-471C-BB22-FCED223F6328}" type="presParOf" srcId="{8D68A911-A2A1-4A39-A0F0-BE55FEBD04C2}" destId="{BEE8073E-5E7A-487B-B31D-3F423EEE15F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7B5D1-5DF5-46F7-AED9-4716D49A6428}"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S"/>
        </a:p>
      </dgm:t>
    </dgm:pt>
    <dgm:pt modelId="{8D8E7B01-A48F-4686-93FD-8F838CDAD797}">
      <dgm:prSet phldrT="[Text]" custT="1"/>
      <dgm:spPr/>
      <dgm:t>
        <a:bodyPr/>
        <a:lstStyle/>
        <a:p>
          <a:r>
            <a:rPr lang="es-ES" sz="1600" dirty="0" smtClean="0">
              <a:latin typeface="Cambria" pitchFamily="18" charset="0"/>
              <a:ea typeface="Cambria" pitchFamily="18" charset="0"/>
            </a:rPr>
            <a:t>La perspectiva pragmática</a:t>
          </a:r>
          <a:endParaRPr lang="es-ES" sz="1600" dirty="0">
            <a:latin typeface="Cambria" pitchFamily="18" charset="0"/>
            <a:ea typeface="Cambria" pitchFamily="18" charset="0"/>
          </a:endParaRPr>
        </a:p>
      </dgm:t>
    </dgm:pt>
    <dgm:pt modelId="{044B10BE-D827-4033-8245-2AFE75158362}" type="parTrans" cxnId="{E70C4D39-A40C-4763-932B-B400F8D244C7}">
      <dgm:prSet/>
      <dgm:spPr/>
      <dgm:t>
        <a:bodyPr/>
        <a:lstStyle/>
        <a:p>
          <a:endParaRPr lang="es-ES"/>
        </a:p>
      </dgm:t>
    </dgm:pt>
    <dgm:pt modelId="{296CFBC3-2A21-4F72-8F3C-7B4E1ACD9089}" type="sibTrans" cxnId="{E70C4D39-A40C-4763-932B-B400F8D244C7}">
      <dgm:prSet/>
      <dgm:spPr/>
      <dgm:t>
        <a:bodyPr/>
        <a:lstStyle/>
        <a:p>
          <a:endParaRPr lang="es-ES"/>
        </a:p>
      </dgm:t>
    </dgm:pt>
    <dgm:pt modelId="{39C47355-FE5C-44F5-99EA-9AA05EB41A25}" type="pres">
      <dgm:prSet presAssocID="{8B67B5D1-5DF5-46F7-AED9-4716D49A6428}" presName="Name0" presStyleCnt="0">
        <dgm:presLayoutVars>
          <dgm:chMax/>
          <dgm:chPref/>
          <dgm:dir/>
        </dgm:presLayoutVars>
      </dgm:prSet>
      <dgm:spPr/>
      <dgm:t>
        <a:bodyPr/>
        <a:lstStyle/>
        <a:p>
          <a:endParaRPr lang="es-ES"/>
        </a:p>
      </dgm:t>
    </dgm:pt>
    <dgm:pt modelId="{BBE59871-5A84-4044-9544-A86DFC618913}" type="pres">
      <dgm:prSet presAssocID="{8D8E7B01-A48F-4686-93FD-8F838CDAD797}" presName="parenttextcomposite" presStyleCnt="0"/>
      <dgm:spPr/>
    </dgm:pt>
    <dgm:pt modelId="{7E82A9A1-B0A0-41EB-82B1-57F568884D8A}" type="pres">
      <dgm:prSet presAssocID="{8D8E7B01-A48F-4686-93FD-8F838CDAD797}" presName="parenttext" presStyleLbl="revTx" presStyleIdx="0" presStyleCnt="1" custLinFactY="-75395" custLinFactNeighborX="-3112" custLinFactNeighborY="-100000">
        <dgm:presLayoutVars>
          <dgm:chMax/>
          <dgm:chPref val="2"/>
          <dgm:bulletEnabled val="1"/>
        </dgm:presLayoutVars>
      </dgm:prSet>
      <dgm:spPr/>
      <dgm:t>
        <a:bodyPr/>
        <a:lstStyle/>
        <a:p>
          <a:endParaRPr lang="es-ES"/>
        </a:p>
      </dgm:t>
    </dgm:pt>
    <dgm:pt modelId="{8D68A911-A2A1-4A39-A0F0-BE55FEBD04C2}" type="pres">
      <dgm:prSet presAssocID="{8D8E7B01-A48F-4686-93FD-8F838CDAD797}" presName="parallelogramComposite" presStyleCnt="0"/>
      <dgm:spPr/>
    </dgm:pt>
    <dgm:pt modelId="{70C6C547-6F2C-4C01-8B44-FBB18B2578D0}" type="pres">
      <dgm:prSet presAssocID="{8D8E7B01-A48F-4686-93FD-8F838CDAD797}" presName="parallelogram1" presStyleLbl="alignNode1" presStyleIdx="0" presStyleCnt="7" custLinFactY="-276922" custLinFactNeighborX="-15326" custLinFactNeighborY="-300000"/>
      <dgm:spPr/>
    </dgm:pt>
    <dgm:pt modelId="{646B0609-476A-4CE2-A990-493C84C4572D}" type="pres">
      <dgm:prSet presAssocID="{8D8E7B01-A48F-4686-93FD-8F838CDAD797}" presName="parallelogram2" presStyleLbl="alignNode1" presStyleIdx="1" presStyleCnt="7" custLinFactY="-276922" custLinFactNeighborX="-15326" custLinFactNeighborY="-300000"/>
      <dgm:spPr/>
    </dgm:pt>
    <dgm:pt modelId="{DCFBA520-0DCF-4610-BD6F-E68F5FED63EE}" type="pres">
      <dgm:prSet presAssocID="{8D8E7B01-A48F-4686-93FD-8F838CDAD797}" presName="parallelogram3" presStyleLbl="alignNode1" presStyleIdx="2" presStyleCnt="7" custLinFactY="-297769" custLinFactNeighborX="-17960" custLinFactNeighborY="-300000"/>
      <dgm:spPr/>
    </dgm:pt>
    <dgm:pt modelId="{34B03606-495A-4BB2-8E2E-F18AD43C7E0B}" type="pres">
      <dgm:prSet presAssocID="{8D8E7B01-A48F-4686-93FD-8F838CDAD797}" presName="parallelogram4" presStyleLbl="alignNode1" presStyleIdx="3" presStyleCnt="7" custLinFactY="-276922" custLinFactNeighborX="-15326" custLinFactNeighborY="-300000"/>
      <dgm:spPr/>
    </dgm:pt>
    <dgm:pt modelId="{C8299BB4-A04E-47E3-8B20-9454665A1340}" type="pres">
      <dgm:prSet presAssocID="{8D8E7B01-A48F-4686-93FD-8F838CDAD797}" presName="parallelogram5" presStyleLbl="alignNode1" presStyleIdx="4" presStyleCnt="7" custLinFactY="-276922" custLinFactNeighborX="-15326" custLinFactNeighborY="-300000"/>
      <dgm:spPr/>
    </dgm:pt>
    <dgm:pt modelId="{E201F595-ADCB-404F-9881-33851CF80100}" type="pres">
      <dgm:prSet presAssocID="{8D8E7B01-A48F-4686-93FD-8F838CDAD797}" presName="parallelogram6" presStyleLbl="alignNode1" presStyleIdx="5" presStyleCnt="7" custLinFactY="-276922" custLinFactNeighborX="-15326" custLinFactNeighborY="-300000"/>
      <dgm:spPr/>
    </dgm:pt>
    <dgm:pt modelId="{BEE8073E-5E7A-487B-B31D-3F423EEE15FB}" type="pres">
      <dgm:prSet presAssocID="{8D8E7B01-A48F-4686-93FD-8F838CDAD797}" presName="parallelogram7" presStyleLbl="alignNode1" presStyleIdx="6" presStyleCnt="7" custLinFactY="-276922" custLinFactNeighborX="-15326" custLinFactNeighborY="-300000"/>
      <dgm:spPr/>
    </dgm:pt>
  </dgm:ptLst>
  <dgm:cxnLst>
    <dgm:cxn modelId="{99813ADD-0DA5-4739-B657-A0713C94D1F9}" type="presOf" srcId="{8D8E7B01-A48F-4686-93FD-8F838CDAD797}" destId="{7E82A9A1-B0A0-41EB-82B1-57F568884D8A}" srcOrd="0" destOrd="0" presId="urn:microsoft.com/office/officeart/2008/layout/VerticalAccentList"/>
    <dgm:cxn modelId="{E70C4D39-A40C-4763-932B-B400F8D244C7}" srcId="{8B67B5D1-5DF5-46F7-AED9-4716D49A6428}" destId="{8D8E7B01-A48F-4686-93FD-8F838CDAD797}" srcOrd="0" destOrd="0" parTransId="{044B10BE-D827-4033-8245-2AFE75158362}" sibTransId="{296CFBC3-2A21-4F72-8F3C-7B4E1ACD9089}"/>
    <dgm:cxn modelId="{86C39FA6-3426-4B9E-97C5-63EEB31813B1}" type="presOf" srcId="{8B67B5D1-5DF5-46F7-AED9-4716D49A6428}" destId="{39C47355-FE5C-44F5-99EA-9AA05EB41A25}" srcOrd="0" destOrd="0" presId="urn:microsoft.com/office/officeart/2008/layout/VerticalAccentList"/>
    <dgm:cxn modelId="{B6A5F7A8-5F39-453B-8BFE-507FEBC52A4D}" type="presParOf" srcId="{39C47355-FE5C-44F5-99EA-9AA05EB41A25}" destId="{BBE59871-5A84-4044-9544-A86DFC618913}" srcOrd="0" destOrd="0" presId="urn:microsoft.com/office/officeart/2008/layout/VerticalAccentList"/>
    <dgm:cxn modelId="{F5F2D228-C8FF-42DD-8AC1-0DE1A443F24F}" type="presParOf" srcId="{BBE59871-5A84-4044-9544-A86DFC618913}" destId="{7E82A9A1-B0A0-41EB-82B1-57F568884D8A}" srcOrd="0" destOrd="0" presId="urn:microsoft.com/office/officeart/2008/layout/VerticalAccentList"/>
    <dgm:cxn modelId="{401321A6-F926-46BC-AA21-D626EEEF82E8}" type="presParOf" srcId="{39C47355-FE5C-44F5-99EA-9AA05EB41A25}" destId="{8D68A911-A2A1-4A39-A0F0-BE55FEBD04C2}" srcOrd="1" destOrd="0" presId="urn:microsoft.com/office/officeart/2008/layout/VerticalAccentList"/>
    <dgm:cxn modelId="{291E6BAC-691A-4663-8DAA-5A79AB040D84}" type="presParOf" srcId="{8D68A911-A2A1-4A39-A0F0-BE55FEBD04C2}" destId="{70C6C547-6F2C-4C01-8B44-FBB18B2578D0}" srcOrd="0" destOrd="0" presId="urn:microsoft.com/office/officeart/2008/layout/VerticalAccentList"/>
    <dgm:cxn modelId="{74F78AD6-D4A4-4E57-9FCE-1F56FDD444E6}" type="presParOf" srcId="{8D68A911-A2A1-4A39-A0F0-BE55FEBD04C2}" destId="{646B0609-476A-4CE2-A990-493C84C4572D}" srcOrd="1" destOrd="0" presId="urn:microsoft.com/office/officeart/2008/layout/VerticalAccentList"/>
    <dgm:cxn modelId="{8ACC1165-13FB-40B1-83F1-832DF955E82D}" type="presParOf" srcId="{8D68A911-A2A1-4A39-A0F0-BE55FEBD04C2}" destId="{DCFBA520-0DCF-4610-BD6F-E68F5FED63EE}" srcOrd="2" destOrd="0" presId="urn:microsoft.com/office/officeart/2008/layout/VerticalAccentList"/>
    <dgm:cxn modelId="{64561D30-0FB5-4859-93BA-351B403622F7}" type="presParOf" srcId="{8D68A911-A2A1-4A39-A0F0-BE55FEBD04C2}" destId="{34B03606-495A-4BB2-8E2E-F18AD43C7E0B}" srcOrd="3" destOrd="0" presId="urn:microsoft.com/office/officeart/2008/layout/VerticalAccentList"/>
    <dgm:cxn modelId="{99EFC8F2-0D9A-449E-9043-A2B562DAC49C}" type="presParOf" srcId="{8D68A911-A2A1-4A39-A0F0-BE55FEBD04C2}" destId="{C8299BB4-A04E-47E3-8B20-9454665A1340}" srcOrd="4" destOrd="0" presId="urn:microsoft.com/office/officeart/2008/layout/VerticalAccentList"/>
    <dgm:cxn modelId="{16F65780-6972-45AB-9357-FFD95BE40950}" type="presParOf" srcId="{8D68A911-A2A1-4A39-A0F0-BE55FEBD04C2}" destId="{E201F595-ADCB-404F-9881-33851CF80100}" srcOrd="5" destOrd="0" presId="urn:microsoft.com/office/officeart/2008/layout/VerticalAccentList"/>
    <dgm:cxn modelId="{E19365BB-BE56-411E-B8EA-81B82C218748}" type="presParOf" srcId="{8D68A911-A2A1-4A39-A0F0-BE55FEBD04C2}" destId="{BEE8073E-5E7A-487B-B31D-3F423EEE15FB}"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0BD7F9-10ED-43FF-8FE4-58DA28BA90DD}" type="doc">
      <dgm:prSet loTypeId="urn:diagrams.loki3.com/VaryingWidthList+Icon" loCatId="list" qsTypeId="urn:microsoft.com/office/officeart/2005/8/quickstyle/simple1" qsCatId="simple" csTypeId="urn:microsoft.com/office/officeart/2005/8/colors/colorful3" csCatId="colorful" phldr="1"/>
      <dgm:spPr/>
    </dgm:pt>
    <dgm:pt modelId="{46318A92-7AC8-4C5B-A2D0-092B254367BD}">
      <dgm:prSet phldrT="[Text]" custT="1"/>
      <dgm:spPr/>
      <dgm:t>
        <a:bodyPr/>
        <a:lstStyle/>
        <a:p>
          <a:r>
            <a:rPr lang="es-ES" sz="2800" dirty="0" smtClean="0">
              <a:latin typeface="Cambria" panose="02040503050406030204" pitchFamily="18" charset="0"/>
              <a:ea typeface="Cambria" panose="02040503050406030204" pitchFamily="18" charset="0"/>
            </a:rPr>
            <a:t>Elaboración Proyecto de Investigación </a:t>
          </a:r>
          <a:endParaRPr lang="es-ES" sz="2800" dirty="0">
            <a:latin typeface="Cambria" panose="02040503050406030204" pitchFamily="18" charset="0"/>
            <a:ea typeface="Cambria" panose="02040503050406030204" pitchFamily="18" charset="0"/>
          </a:endParaRPr>
        </a:p>
      </dgm:t>
    </dgm:pt>
    <dgm:pt modelId="{0F18BEE9-312A-461F-928C-F6D58CBE177F}" type="parTrans" cxnId="{FA384AF9-46E9-4751-ACE9-254278BAC90C}">
      <dgm:prSet/>
      <dgm:spPr/>
      <dgm:t>
        <a:bodyPr/>
        <a:lstStyle/>
        <a:p>
          <a:endParaRPr lang="es-ES"/>
        </a:p>
      </dgm:t>
    </dgm:pt>
    <dgm:pt modelId="{42102065-179F-488D-AE88-B7A0A9C72CFC}" type="sibTrans" cxnId="{FA384AF9-46E9-4751-ACE9-254278BAC90C}">
      <dgm:prSet/>
      <dgm:spPr/>
      <dgm:t>
        <a:bodyPr/>
        <a:lstStyle/>
        <a:p>
          <a:endParaRPr lang="es-ES"/>
        </a:p>
      </dgm:t>
    </dgm:pt>
    <dgm:pt modelId="{05565A47-4EE6-4F46-8E51-EEF932A63C5A}">
      <dgm:prSet phldrT="[Text]" custT="1"/>
      <dgm:spPr/>
      <dgm:t>
        <a:bodyPr/>
        <a:lstStyle/>
        <a:p>
          <a:r>
            <a:rPr lang="es-ES" sz="2800" dirty="0" smtClean="0">
              <a:latin typeface="Cambria" panose="02040503050406030204" pitchFamily="18" charset="0"/>
              <a:ea typeface="Cambria" panose="02040503050406030204" pitchFamily="18" charset="0"/>
            </a:rPr>
            <a:t>Aplicación</a:t>
          </a:r>
          <a:endParaRPr lang="es-ES" sz="2800" dirty="0">
            <a:latin typeface="Cambria" panose="02040503050406030204" pitchFamily="18" charset="0"/>
            <a:ea typeface="Cambria" panose="02040503050406030204" pitchFamily="18" charset="0"/>
          </a:endParaRPr>
        </a:p>
      </dgm:t>
    </dgm:pt>
    <dgm:pt modelId="{35790AEC-DBA9-4575-ADE6-85C0890FD36F}" type="parTrans" cxnId="{55BC291C-28FD-4313-8982-7B9244B74764}">
      <dgm:prSet/>
      <dgm:spPr/>
      <dgm:t>
        <a:bodyPr/>
        <a:lstStyle/>
        <a:p>
          <a:endParaRPr lang="es-ES"/>
        </a:p>
      </dgm:t>
    </dgm:pt>
    <dgm:pt modelId="{7626C622-08B7-400D-A4A0-576290BAF69A}" type="sibTrans" cxnId="{55BC291C-28FD-4313-8982-7B9244B74764}">
      <dgm:prSet/>
      <dgm:spPr/>
      <dgm:t>
        <a:bodyPr/>
        <a:lstStyle/>
        <a:p>
          <a:endParaRPr lang="es-ES"/>
        </a:p>
      </dgm:t>
    </dgm:pt>
    <dgm:pt modelId="{49D60A0B-4FC7-4D4E-81A4-61F924FE13B3}">
      <dgm:prSet phldrT="[Text]" custT="1"/>
      <dgm:spPr/>
      <dgm:t>
        <a:bodyPr/>
        <a:lstStyle/>
        <a:p>
          <a:r>
            <a:rPr lang="es-ES" sz="2800" dirty="0" smtClean="0">
              <a:latin typeface="Cambria" panose="02040503050406030204" pitchFamily="18" charset="0"/>
              <a:ea typeface="Cambria" panose="02040503050406030204" pitchFamily="18" charset="0"/>
            </a:rPr>
            <a:t>Comunicación </a:t>
          </a:r>
          <a:endParaRPr lang="es-ES" sz="2800" dirty="0">
            <a:latin typeface="Cambria" panose="02040503050406030204" pitchFamily="18" charset="0"/>
            <a:ea typeface="Cambria" panose="02040503050406030204" pitchFamily="18" charset="0"/>
          </a:endParaRPr>
        </a:p>
      </dgm:t>
    </dgm:pt>
    <dgm:pt modelId="{F53E4C92-5A6D-4475-8EFE-6915D71BA1E9}" type="parTrans" cxnId="{090D9D0F-A702-4319-86D4-D63B3FF45747}">
      <dgm:prSet/>
      <dgm:spPr/>
      <dgm:t>
        <a:bodyPr/>
        <a:lstStyle/>
        <a:p>
          <a:endParaRPr lang="es-ES"/>
        </a:p>
      </dgm:t>
    </dgm:pt>
    <dgm:pt modelId="{BDC87156-4E5F-41CF-8A69-EFD63B14C2DE}" type="sibTrans" cxnId="{090D9D0F-A702-4319-86D4-D63B3FF45747}">
      <dgm:prSet/>
      <dgm:spPr/>
      <dgm:t>
        <a:bodyPr/>
        <a:lstStyle/>
        <a:p>
          <a:endParaRPr lang="es-ES"/>
        </a:p>
      </dgm:t>
    </dgm:pt>
    <dgm:pt modelId="{25F19C8A-F513-4B83-8836-4B10C81BBF8F}" type="pres">
      <dgm:prSet presAssocID="{3B0BD7F9-10ED-43FF-8FE4-58DA28BA90DD}" presName="Name0" presStyleCnt="0">
        <dgm:presLayoutVars>
          <dgm:resizeHandles/>
        </dgm:presLayoutVars>
      </dgm:prSet>
      <dgm:spPr/>
    </dgm:pt>
    <dgm:pt modelId="{ABA8A54B-7B8D-4B70-9988-31F701EA7C8F}" type="pres">
      <dgm:prSet presAssocID="{46318A92-7AC8-4C5B-A2D0-092B254367BD}" presName="text" presStyleLbl="node1" presStyleIdx="0" presStyleCnt="3" custScaleX="206595" custLinFactNeighborX="-37814" custLinFactNeighborY="-3030">
        <dgm:presLayoutVars>
          <dgm:bulletEnabled val="1"/>
        </dgm:presLayoutVars>
      </dgm:prSet>
      <dgm:spPr/>
      <dgm:t>
        <a:bodyPr/>
        <a:lstStyle/>
        <a:p>
          <a:endParaRPr lang="es-ES"/>
        </a:p>
      </dgm:t>
    </dgm:pt>
    <dgm:pt modelId="{96E7F23B-E19F-4EC6-893C-3BFB6C7E04C9}" type="pres">
      <dgm:prSet presAssocID="{42102065-179F-488D-AE88-B7A0A9C72CFC}" presName="space" presStyleCnt="0"/>
      <dgm:spPr/>
    </dgm:pt>
    <dgm:pt modelId="{05E05316-876D-4783-9292-408D27646A48}" type="pres">
      <dgm:prSet presAssocID="{05565A47-4EE6-4F46-8E51-EEF932A63C5A}" presName="text" presStyleLbl="node1" presStyleIdx="1" presStyleCnt="3" custScaleX="254359" custScaleY="101396" custLinFactY="-1186" custLinFactNeighborX="-48033" custLinFactNeighborY="-100000">
        <dgm:presLayoutVars>
          <dgm:bulletEnabled val="1"/>
        </dgm:presLayoutVars>
      </dgm:prSet>
      <dgm:spPr/>
      <dgm:t>
        <a:bodyPr/>
        <a:lstStyle/>
        <a:p>
          <a:endParaRPr lang="es-ES"/>
        </a:p>
      </dgm:t>
    </dgm:pt>
    <dgm:pt modelId="{0186EA7B-6A0A-495A-8E9F-0CDFDEAC6AAD}" type="pres">
      <dgm:prSet presAssocID="{7626C622-08B7-400D-A4A0-576290BAF69A}" presName="space" presStyleCnt="0"/>
      <dgm:spPr/>
    </dgm:pt>
    <dgm:pt modelId="{0FD41474-C9AC-478A-B097-EA683CC8A990}" type="pres">
      <dgm:prSet presAssocID="{49D60A0B-4FC7-4D4E-81A4-61F924FE13B3}" presName="text" presStyleLbl="node1" presStyleIdx="2" presStyleCnt="3" custScaleX="194039" custLinFactY="-7722" custLinFactNeighborX="-2688" custLinFactNeighborY="-100000">
        <dgm:presLayoutVars>
          <dgm:bulletEnabled val="1"/>
        </dgm:presLayoutVars>
      </dgm:prSet>
      <dgm:spPr/>
      <dgm:t>
        <a:bodyPr/>
        <a:lstStyle/>
        <a:p>
          <a:endParaRPr lang="es-ES"/>
        </a:p>
      </dgm:t>
    </dgm:pt>
  </dgm:ptLst>
  <dgm:cxnLst>
    <dgm:cxn modelId="{D8CEC3F5-F9D6-4E0B-B12A-E0819AA484E4}" type="presOf" srcId="{49D60A0B-4FC7-4D4E-81A4-61F924FE13B3}" destId="{0FD41474-C9AC-478A-B097-EA683CC8A990}" srcOrd="0" destOrd="0" presId="urn:diagrams.loki3.com/VaryingWidthList+Icon"/>
    <dgm:cxn modelId="{55BC291C-28FD-4313-8982-7B9244B74764}" srcId="{3B0BD7F9-10ED-43FF-8FE4-58DA28BA90DD}" destId="{05565A47-4EE6-4F46-8E51-EEF932A63C5A}" srcOrd="1" destOrd="0" parTransId="{35790AEC-DBA9-4575-ADE6-85C0890FD36F}" sibTransId="{7626C622-08B7-400D-A4A0-576290BAF69A}"/>
    <dgm:cxn modelId="{3C3394D7-E16A-4FAE-A6BB-16C52CE2ADAD}" type="presOf" srcId="{46318A92-7AC8-4C5B-A2D0-092B254367BD}" destId="{ABA8A54B-7B8D-4B70-9988-31F701EA7C8F}" srcOrd="0" destOrd="0" presId="urn:diagrams.loki3.com/VaryingWidthList+Icon"/>
    <dgm:cxn modelId="{FA384AF9-46E9-4751-ACE9-254278BAC90C}" srcId="{3B0BD7F9-10ED-43FF-8FE4-58DA28BA90DD}" destId="{46318A92-7AC8-4C5B-A2D0-092B254367BD}" srcOrd="0" destOrd="0" parTransId="{0F18BEE9-312A-461F-928C-F6D58CBE177F}" sibTransId="{42102065-179F-488D-AE88-B7A0A9C72CFC}"/>
    <dgm:cxn modelId="{BB0DDF13-5C23-45CD-84DB-929BB3DD700F}" type="presOf" srcId="{3B0BD7F9-10ED-43FF-8FE4-58DA28BA90DD}" destId="{25F19C8A-F513-4B83-8836-4B10C81BBF8F}" srcOrd="0" destOrd="0" presId="urn:diagrams.loki3.com/VaryingWidthList+Icon"/>
    <dgm:cxn modelId="{0F52DCCE-78E9-4157-A7EC-2B56DDC9EEFB}" type="presOf" srcId="{05565A47-4EE6-4F46-8E51-EEF932A63C5A}" destId="{05E05316-876D-4783-9292-408D27646A48}" srcOrd="0" destOrd="0" presId="urn:diagrams.loki3.com/VaryingWidthList+Icon"/>
    <dgm:cxn modelId="{090D9D0F-A702-4319-86D4-D63B3FF45747}" srcId="{3B0BD7F9-10ED-43FF-8FE4-58DA28BA90DD}" destId="{49D60A0B-4FC7-4D4E-81A4-61F924FE13B3}" srcOrd="2" destOrd="0" parTransId="{F53E4C92-5A6D-4475-8EFE-6915D71BA1E9}" sibTransId="{BDC87156-4E5F-41CF-8A69-EFD63B14C2DE}"/>
    <dgm:cxn modelId="{2A7F5786-B1D2-4AC1-A4CB-7E88C14B6A75}" type="presParOf" srcId="{25F19C8A-F513-4B83-8836-4B10C81BBF8F}" destId="{ABA8A54B-7B8D-4B70-9988-31F701EA7C8F}" srcOrd="0" destOrd="0" presId="urn:diagrams.loki3.com/VaryingWidthList+Icon"/>
    <dgm:cxn modelId="{BA882CDE-6B93-4C0B-BE23-6B6383F006DC}" type="presParOf" srcId="{25F19C8A-F513-4B83-8836-4B10C81BBF8F}" destId="{96E7F23B-E19F-4EC6-893C-3BFB6C7E04C9}" srcOrd="1" destOrd="0" presId="urn:diagrams.loki3.com/VaryingWidthList+Icon"/>
    <dgm:cxn modelId="{68980429-B2E7-427E-AA5E-7F58FC3FF07D}" type="presParOf" srcId="{25F19C8A-F513-4B83-8836-4B10C81BBF8F}" destId="{05E05316-876D-4783-9292-408D27646A48}" srcOrd="2" destOrd="0" presId="urn:diagrams.loki3.com/VaryingWidthList+Icon"/>
    <dgm:cxn modelId="{AF9C88D4-D845-4A5E-9C54-B4197FB088AE}" type="presParOf" srcId="{25F19C8A-F513-4B83-8836-4B10C81BBF8F}" destId="{0186EA7B-6A0A-495A-8E9F-0CDFDEAC6AAD}" srcOrd="3" destOrd="0" presId="urn:diagrams.loki3.com/VaryingWidthList+Icon"/>
    <dgm:cxn modelId="{1322838A-B521-4097-A021-191B56C02CF4}" type="presParOf" srcId="{25F19C8A-F513-4B83-8836-4B10C81BBF8F}" destId="{0FD41474-C9AC-478A-B097-EA683CC8A990}"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0BD7F9-10ED-43FF-8FE4-58DA28BA90DD}" type="doc">
      <dgm:prSet loTypeId="urn:diagrams.loki3.com/VaryingWidthList+Icon" loCatId="list" qsTypeId="urn:microsoft.com/office/officeart/2005/8/quickstyle/simple1" qsCatId="simple" csTypeId="urn:microsoft.com/office/officeart/2005/8/colors/colorful3" csCatId="colorful" phldr="1"/>
      <dgm:spPr/>
    </dgm:pt>
    <dgm:pt modelId="{46318A92-7AC8-4C5B-A2D0-092B254367BD}">
      <dgm:prSet phldrT="[Text]" custT="1"/>
      <dgm:spPr/>
      <dgm:t>
        <a:bodyPr/>
        <a:lstStyle/>
        <a:p>
          <a:r>
            <a:rPr lang="es-ES" sz="2800" dirty="0" smtClean="0">
              <a:latin typeface="Cambria" panose="02040503050406030204" pitchFamily="18" charset="0"/>
              <a:ea typeface="Cambria" panose="02040503050406030204" pitchFamily="18" charset="0"/>
            </a:rPr>
            <a:t>Elaboración Proyecto de Investigación </a:t>
          </a:r>
          <a:endParaRPr lang="es-ES" sz="2800" dirty="0">
            <a:latin typeface="Cambria" panose="02040503050406030204" pitchFamily="18" charset="0"/>
            <a:ea typeface="Cambria" panose="02040503050406030204" pitchFamily="18" charset="0"/>
          </a:endParaRPr>
        </a:p>
      </dgm:t>
    </dgm:pt>
    <dgm:pt modelId="{0F18BEE9-312A-461F-928C-F6D58CBE177F}" type="parTrans" cxnId="{FA384AF9-46E9-4751-ACE9-254278BAC90C}">
      <dgm:prSet/>
      <dgm:spPr/>
      <dgm:t>
        <a:bodyPr/>
        <a:lstStyle/>
        <a:p>
          <a:endParaRPr lang="es-ES"/>
        </a:p>
      </dgm:t>
    </dgm:pt>
    <dgm:pt modelId="{42102065-179F-488D-AE88-B7A0A9C72CFC}" type="sibTrans" cxnId="{FA384AF9-46E9-4751-ACE9-254278BAC90C}">
      <dgm:prSet/>
      <dgm:spPr/>
      <dgm:t>
        <a:bodyPr/>
        <a:lstStyle/>
        <a:p>
          <a:endParaRPr lang="es-ES"/>
        </a:p>
      </dgm:t>
    </dgm:pt>
    <dgm:pt modelId="{05565A47-4EE6-4F46-8E51-EEF932A63C5A}">
      <dgm:prSet phldrT="[Text]" custT="1"/>
      <dgm:spPr/>
      <dgm:t>
        <a:bodyPr/>
        <a:lstStyle/>
        <a:p>
          <a:r>
            <a:rPr lang="es-ES" sz="2800" dirty="0" smtClean="0">
              <a:latin typeface="Cambria" panose="02040503050406030204" pitchFamily="18" charset="0"/>
              <a:ea typeface="Cambria" panose="02040503050406030204" pitchFamily="18" charset="0"/>
            </a:rPr>
            <a:t>Aplicación</a:t>
          </a:r>
          <a:endParaRPr lang="es-ES" sz="2800" dirty="0">
            <a:latin typeface="Cambria" panose="02040503050406030204" pitchFamily="18" charset="0"/>
            <a:ea typeface="Cambria" panose="02040503050406030204" pitchFamily="18" charset="0"/>
          </a:endParaRPr>
        </a:p>
      </dgm:t>
    </dgm:pt>
    <dgm:pt modelId="{35790AEC-DBA9-4575-ADE6-85C0890FD36F}" type="parTrans" cxnId="{55BC291C-28FD-4313-8982-7B9244B74764}">
      <dgm:prSet/>
      <dgm:spPr/>
      <dgm:t>
        <a:bodyPr/>
        <a:lstStyle/>
        <a:p>
          <a:endParaRPr lang="es-ES"/>
        </a:p>
      </dgm:t>
    </dgm:pt>
    <dgm:pt modelId="{7626C622-08B7-400D-A4A0-576290BAF69A}" type="sibTrans" cxnId="{55BC291C-28FD-4313-8982-7B9244B74764}">
      <dgm:prSet/>
      <dgm:spPr/>
      <dgm:t>
        <a:bodyPr/>
        <a:lstStyle/>
        <a:p>
          <a:endParaRPr lang="es-ES"/>
        </a:p>
      </dgm:t>
    </dgm:pt>
    <dgm:pt modelId="{49D60A0B-4FC7-4D4E-81A4-61F924FE13B3}">
      <dgm:prSet phldrT="[Text]" custT="1"/>
      <dgm:spPr/>
      <dgm:t>
        <a:bodyPr/>
        <a:lstStyle/>
        <a:p>
          <a:r>
            <a:rPr lang="es-ES" sz="2800" dirty="0" smtClean="0">
              <a:latin typeface="Cambria" panose="02040503050406030204" pitchFamily="18" charset="0"/>
              <a:ea typeface="Cambria" panose="02040503050406030204" pitchFamily="18" charset="0"/>
            </a:rPr>
            <a:t>Comunicación </a:t>
          </a:r>
          <a:endParaRPr lang="es-ES" sz="2800" dirty="0">
            <a:latin typeface="Cambria" panose="02040503050406030204" pitchFamily="18" charset="0"/>
            <a:ea typeface="Cambria" panose="02040503050406030204" pitchFamily="18" charset="0"/>
          </a:endParaRPr>
        </a:p>
      </dgm:t>
    </dgm:pt>
    <dgm:pt modelId="{F53E4C92-5A6D-4475-8EFE-6915D71BA1E9}" type="parTrans" cxnId="{090D9D0F-A702-4319-86D4-D63B3FF45747}">
      <dgm:prSet/>
      <dgm:spPr/>
      <dgm:t>
        <a:bodyPr/>
        <a:lstStyle/>
        <a:p>
          <a:endParaRPr lang="es-ES"/>
        </a:p>
      </dgm:t>
    </dgm:pt>
    <dgm:pt modelId="{BDC87156-4E5F-41CF-8A69-EFD63B14C2DE}" type="sibTrans" cxnId="{090D9D0F-A702-4319-86D4-D63B3FF45747}">
      <dgm:prSet/>
      <dgm:spPr/>
      <dgm:t>
        <a:bodyPr/>
        <a:lstStyle/>
        <a:p>
          <a:endParaRPr lang="es-ES"/>
        </a:p>
      </dgm:t>
    </dgm:pt>
    <dgm:pt modelId="{25F19C8A-F513-4B83-8836-4B10C81BBF8F}" type="pres">
      <dgm:prSet presAssocID="{3B0BD7F9-10ED-43FF-8FE4-58DA28BA90DD}" presName="Name0" presStyleCnt="0">
        <dgm:presLayoutVars>
          <dgm:resizeHandles/>
        </dgm:presLayoutVars>
      </dgm:prSet>
      <dgm:spPr/>
    </dgm:pt>
    <dgm:pt modelId="{ABA8A54B-7B8D-4B70-9988-31F701EA7C8F}" type="pres">
      <dgm:prSet presAssocID="{46318A92-7AC8-4C5B-A2D0-092B254367BD}" presName="text" presStyleLbl="node1" presStyleIdx="0" presStyleCnt="3" custScaleX="206595" custLinFactNeighborX="-37814" custLinFactNeighborY="-3030">
        <dgm:presLayoutVars>
          <dgm:bulletEnabled val="1"/>
        </dgm:presLayoutVars>
      </dgm:prSet>
      <dgm:spPr/>
      <dgm:t>
        <a:bodyPr/>
        <a:lstStyle/>
        <a:p>
          <a:endParaRPr lang="es-ES"/>
        </a:p>
      </dgm:t>
    </dgm:pt>
    <dgm:pt modelId="{96E7F23B-E19F-4EC6-893C-3BFB6C7E04C9}" type="pres">
      <dgm:prSet presAssocID="{42102065-179F-488D-AE88-B7A0A9C72CFC}" presName="space" presStyleCnt="0"/>
      <dgm:spPr/>
    </dgm:pt>
    <dgm:pt modelId="{05E05316-876D-4783-9292-408D27646A48}" type="pres">
      <dgm:prSet presAssocID="{05565A47-4EE6-4F46-8E51-EEF932A63C5A}" presName="text" presStyleLbl="node1" presStyleIdx="1" presStyleCnt="3" custScaleX="254359" custScaleY="101396" custLinFactY="-1186" custLinFactNeighborX="-48033" custLinFactNeighborY="-100000">
        <dgm:presLayoutVars>
          <dgm:bulletEnabled val="1"/>
        </dgm:presLayoutVars>
      </dgm:prSet>
      <dgm:spPr/>
      <dgm:t>
        <a:bodyPr/>
        <a:lstStyle/>
        <a:p>
          <a:endParaRPr lang="es-ES"/>
        </a:p>
      </dgm:t>
    </dgm:pt>
    <dgm:pt modelId="{0186EA7B-6A0A-495A-8E9F-0CDFDEAC6AAD}" type="pres">
      <dgm:prSet presAssocID="{7626C622-08B7-400D-A4A0-576290BAF69A}" presName="space" presStyleCnt="0"/>
      <dgm:spPr/>
    </dgm:pt>
    <dgm:pt modelId="{0FD41474-C9AC-478A-B097-EA683CC8A990}" type="pres">
      <dgm:prSet presAssocID="{49D60A0B-4FC7-4D4E-81A4-61F924FE13B3}" presName="text" presStyleLbl="node1" presStyleIdx="2" presStyleCnt="3" custScaleX="194039" custLinFactY="-7722" custLinFactNeighborX="-2688" custLinFactNeighborY="-100000">
        <dgm:presLayoutVars>
          <dgm:bulletEnabled val="1"/>
        </dgm:presLayoutVars>
      </dgm:prSet>
      <dgm:spPr/>
      <dgm:t>
        <a:bodyPr/>
        <a:lstStyle/>
        <a:p>
          <a:endParaRPr lang="es-ES"/>
        </a:p>
      </dgm:t>
    </dgm:pt>
  </dgm:ptLst>
  <dgm:cxnLst>
    <dgm:cxn modelId="{F019529F-12F1-4E72-9396-E685EC29E522}" type="presOf" srcId="{3B0BD7F9-10ED-43FF-8FE4-58DA28BA90DD}" destId="{25F19C8A-F513-4B83-8836-4B10C81BBF8F}" srcOrd="0" destOrd="0" presId="urn:diagrams.loki3.com/VaryingWidthList+Icon"/>
    <dgm:cxn modelId="{170BBB59-E5BD-4E26-954B-3F074C30F334}" type="presOf" srcId="{46318A92-7AC8-4C5B-A2D0-092B254367BD}" destId="{ABA8A54B-7B8D-4B70-9988-31F701EA7C8F}" srcOrd="0" destOrd="0" presId="urn:diagrams.loki3.com/VaryingWidthList+Icon"/>
    <dgm:cxn modelId="{076864E2-378D-4747-8504-9A535E0A3A79}" type="presOf" srcId="{05565A47-4EE6-4F46-8E51-EEF932A63C5A}" destId="{05E05316-876D-4783-9292-408D27646A48}" srcOrd="0" destOrd="0" presId="urn:diagrams.loki3.com/VaryingWidthList+Icon"/>
    <dgm:cxn modelId="{55BC291C-28FD-4313-8982-7B9244B74764}" srcId="{3B0BD7F9-10ED-43FF-8FE4-58DA28BA90DD}" destId="{05565A47-4EE6-4F46-8E51-EEF932A63C5A}" srcOrd="1" destOrd="0" parTransId="{35790AEC-DBA9-4575-ADE6-85C0890FD36F}" sibTransId="{7626C622-08B7-400D-A4A0-576290BAF69A}"/>
    <dgm:cxn modelId="{5A8FE300-CAD8-4505-B94A-222C64D693B6}" type="presOf" srcId="{49D60A0B-4FC7-4D4E-81A4-61F924FE13B3}" destId="{0FD41474-C9AC-478A-B097-EA683CC8A990}" srcOrd="0" destOrd="0" presId="urn:diagrams.loki3.com/VaryingWidthList+Icon"/>
    <dgm:cxn modelId="{FA384AF9-46E9-4751-ACE9-254278BAC90C}" srcId="{3B0BD7F9-10ED-43FF-8FE4-58DA28BA90DD}" destId="{46318A92-7AC8-4C5B-A2D0-092B254367BD}" srcOrd="0" destOrd="0" parTransId="{0F18BEE9-312A-461F-928C-F6D58CBE177F}" sibTransId="{42102065-179F-488D-AE88-B7A0A9C72CFC}"/>
    <dgm:cxn modelId="{090D9D0F-A702-4319-86D4-D63B3FF45747}" srcId="{3B0BD7F9-10ED-43FF-8FE4-58DA28BA90DD}" destId="{49D60A0B-4FC7-4D4E-81A4-61F924FE13B3}" srcOrd="2" destOrd="0" parTransId="{F53E4C92-5A6D-4475-8EFE-6915D71BA1E9}" sibTransId="{BDC87156-4E5F-41CF-8A69-EFD63B14C2DE}"/>
    <dgm:cxn modelId="{2A0F6CAF-0779-4EFE-9648-FF617200AFAD}" type="presParOf" srcId="{25F19C8A-F513-4B83-8836-4B10C81BBF8F}" destId="{ABA8A54B-7B8D-4B70-9988-31F701EA7C8F}" srcOrd="0" destOrd="0" presId="urn:diagrams.loki3.com/VaryingWidthList+Icon"/>
    <dgm:cxn modelId="{048FC1C4-D3EF-4CF9-89CA-AD013A6E51B5}" type="presParOf" srcId="{25F19C8A-F513-4B83-8836-4B10C81BBF8F}" destId="{96E7F23B-E19F-4EC6-893C-3BFB6C7E04C9}" srcOrd="1" destOrd="0" presId="urn:diagrams.loki3.com/VaryingWidthList+Icon"/>
    <dgm:cxn modelId="{04BF799E-25B9-4719-8320-3E9A148D3A58}" type="presParOf" srcId="{25F19C8A-F513-4B83-8836-4B10C81BBF8F}" destId="{05E05316-876D-4783-9292-408D27646A48}" srcOrd="2" destOrd="0" presId="urn:diagrams.loki3.com/VaryingWidthList+Icon"/>
    <dgm:cxn modelId="{EC126E73-AEF3-4B3B-96EF-34CFF53E84C1}" type="presParOf" srcId="{25F19C8A-F513-4B83-8836-4B10C81BBF8F}" destId="{0186EA7B-6A0A-495A-8E9F-0CDFDEAC6AAD}" srcOrd="3" destOrd="0" presId="urn:diagrams.loki3.com/VaryingWidthList+Icon"/>
    <dgm:cxn modelId="{35DF7EA0-FCB1-4AC0-B92B-356EB27BF7A4}" type="presParOf" srcId="{25F19C8A-F513-4B83-8836-4B10C81BBF8F}" destId="{0FD41474-C9AC-478A-B097-EA683CC8A990}"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7916E6-979F-4B4E-8418-40AE2A74D6A8}" type="doc">
      <dgm:prSet loTypeId="urn:microsoft.com/office/officeart/2008/layout/LinedList" loCatId="list" qsTypeId="urn:microsoft.com/office/officeart/2005/8/quickstyle/simple1" qsCatId="simple" csTypeId="urn:microsoft.com/office/officeart/2005/8/colors/accent0_3" csCatId="mainScheme" phldr="1"/>
      <dgm:spPr/>
    </dgm:pt>
    <dgm:pt modelId="{39A5C4B6-D083-4398-86E7-A0AB2FD1796C}">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Selección de la temática a investigar</a:t>
          </a:r>
          <a:endParaRPr lang="ca-ES" sz="1500" dirty="0">
            <a:solidFill>
              <a:schemeClr val="tx1"/>
            </a:solidFill>
            <a:latin typeface="Cambria" pitchFamily="18" charset="0"/>
            <a:ea typeface="Cambria" pitchFamily="18" charset="0"/>
            <a:cs typeface="Arial" panose="020B0604020202020204" pitchFamily="34" charset="0"/>
          </a:endParaRPr>
        </a:p>
      </dgm:t>
    </dgm:pt>
    <dgm:pt modelId="{684B0A07-720A-43C9-B671-1FCC8F8BC804}" type="parTrans" cxnId="{3AF02F1B-624E-4BD3-93EE-EABC6DCB6FC7}">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F60BFE95-4BF2-4391-A0DD-45264EF4DA5C}" type="sibTrans" cxnId="{3AF02F1B-624E-4BD3-93EE-EABC6DCB6FC7}">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58F6E077-964F-4BD6-B636-CBF0FD62FA82}">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Revisión de la literatura, Marco teórico</a:t>
          </a:r>
          <a:endParaRPr lang="ca-ES" sz="1500" dirty="0">
            <a:solidFill>
              <a:schemeClr val="tx1"/>
            </a:solidFill>
            <a:latin typeface="Cambria" pitchFamily="18" charset="0"/>
            <a:ea typeface="Cambria" pitchFamily="18" charset="0"/>
            <a:cs typeface="Arial" panose="020B0604020202020204" pitchFamily="34" charset="0"/>
          </a:endParaRPr>
        </a:p>
      </dgm:t>
    </dgm:pt>
    <dgm:pt modelId="{2D80F2EE-EC1D-4E6F-B84D-31B0B2BD82D5}" type="parTrans" cxnId="{739504A0-6440-4744-A4FC-3AE11DB3C76C}">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55FEFB07-3B82-467D-83DA-760A49D10631}" type="sibTrans" cxnId="{739504A0-6440-4744-A4FC-3AE11DB3C76C}">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064F1A43-E8A4-4D4D-9B8A-C2CE6FE17026}">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Diseño de la investigación </a:t>
          </a:r>
          <a:endParaRPr lang="ca-ES" sz="1500" dirty="0">
            <a:solidFill>
              <a:schemeClr val="tx1"/>
            </a:solidFill>
            <a:latin typeface="Cambria" pitchFamily="18" charset="0"/>
            <a:ea typeface="Cambria" pitchFamily="18" charset="0"/>
            <a:cs typeface="Arial" panose="020B0604020202020204" pitchFamily="34" charset="0"/>
          </a:endParaRPr>
        </a:p>
      </dgm:t>
    </dgm:pt>
    <dgm:pt modelId="{F372BBA1-EE80-48B9-84AE-1D025D2E703D}" type="parTrans" cxnId="{DE5E2ECE-693A-4420-80F3-60D7E71A5181}">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3CBDBAD3-371C-43DF-9087-6431E8F98AB0}" type="sibTrans" cxnId="{DE5E2ECE-693A-4420-80F3-60D7E71A5181}">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44F4E665-8D45-4545-B48C-0F4F6CBA0EDE}">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Recogida de la información</a:t>
          </a:r>
          <a:endParaRPr lang="ca-ES" sz="1500" dirty="0">
            <a:solidFill>
              <a:schemeClr val="tx1"/>
            </a:solidFill>
            <a:latin typeface="Cambria" pitchFamily="18" charset="0"/>
            <a:ea typeface="Cambria" pitchFamily="18" charset="0"/>
            <a:cs typeface="Arial" panose="020B0604020202020204" pitchFamily="34" charset="0"/>
          </a:endParaRPr>
        </a:p>
      </dgm:t>
    </dgm:pt>
    <dgm:pt modelId="{9B6C1C03-02C0-4186-91AE-E208F0F4CD6E}" type="parTrans" cxnId="{F1F44D8F-A3C9-4D2A-96D4-C6215CEE3B27}">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D0A114F4-9F3C-41F1-9C91-B14D5C251A0F}" type="sibTrans" cxnId="{F1F44D8F-A3C9-4D2A-96D4-C6215CEE3B27}">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CD30EF23-A6F7-45B1-94AF-A4225FE01E9F}">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Análisis de los datos</a:t>
          </a:r>
          <a:endParaRPr lang="ca-ES" sz="1500" dirty="0">
            <a:solidFill>
              <a:schemeClr val="tx1"/>
            </a:solidFill>
            <a:latin typeface="Cambria" pitchFamily="18" charset="0"/>
            <a:ea typeface="Cambria" pitchFamily="18" charset="0"/>
            <a:cs typeface="Arial" panose="020B0604020202020204" pitchFamily="34" charset="0"/>
          </a:endParaRPr>
        </a:p>
      </dgm:t>
    </dgm:pt>
    <dgm:pt modelId="{7434D98C-F402-4D10-B05E-995AA824626A}" type="parTrans" cxnId="{228D212C-2FAC-4A45-8EB1-0F33DFD7FEE5}">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CCCDEDF0-52F2-4218-A762-59DD5EBF30E9}" type="sibTrans" cxnId="{228D212C-2FAC-4A45-8EB1-0F33DFD7FEE5}">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7CFE55AF-587A-4192-B6F1-3AB6490644B1}">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Interpretación de los resultados</a:t>
          </a:r>
          <a:endParaRPr lang="ca-ES" sz="1500" dirty="0">
            <a:solidFill>
              <a:schemeClr val="tx1"/>
            </a:solidFill>
            <a:latin typeface="Cambria" pitchFamily="18" charset="0"/>
            <a:ea typeface="Cambria" pitchFamily="18" charset="0"/>
            <a:cs typeface="Arial" panose="020B0604020202020204" pitchFamily="34" charset="0"/>
          </a:endParaRPr>
        </a:p>
      </dgm:t>
    </dgm:pt>
    <dgm:pt modelId="{CD7226E7-5525-4B76-B97A-9C0AFD0DD562}" type="parTrans" cxnId="{219AA842-6DE3-432F-AF72-92BF4DE28380}">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0C98E6C3-B18C-486B-9D26-ED022A60C633}" type="sibTrans" cxnId="{219AA842-6DE3-432F-AF72-92BF4DE28380}">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E522F4FB-A81E-43F9-9E10-B1D8621C931B}">
      <dgm:prSet phldrT="[Texto]" custT="1"/>
      <dgm:spPr/>
      <dgm:t>
        <a:bodyPr/>
        <a:lstStyle/>
        <a:p>
          <a:r>
            <a:rPr lang="ca-ES" sz="1500" dirty="0" smtClean="0">
              <a:solidFill>
                <a:schemeClr val="tx1"/>
              </a:solidFill>
              <a:latin typeface="Cambria" pitchFamily="18" charset="0"/>
              <a:ea typeface="Cambria" pitchFamily="18" charset="0"/>
              <a:cs typeface="Arial" panose="020B0604020202020204" pitchFamily="34" charset="0"/>
            </a:rPr>
            <a:t>Elaboración de conclusiones</a:t>
          </a:r>
          <a:endParaRPr lang="ca-ES" sz="1500" dirty="0">
            <a:solidFill>
              <a:schemeClr val="tx1"/>
            </a:solidFill>
            <a:latin typeface="Cambria" pitchFamily="18" charset="0"/>
            <a:ea typeface="Cambria" pitchFamily="18" charset="0"/>
            <a:cs typeface="Arial" panose="020B0604020202020204" pitchFamily="34" charset="0"/>
          </a:endParaRPr>
        </a:p>
      </dgm:t>
    </dgm:pt>
    <dgm:pt modelId="{5C85C3BB-54D5-42C3-B24E-C33F681325B3}" type="parTrans" cxnId="{6CEAC718-0008-4623-A8F9-6B9B63A9955F}">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2E7708DC-AC17-456D-B625-E8160C918552}" type="sibTrans" cxnId="{6CEAC718-0008-4623-A8F9-6B9B63A9955F}">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A8A62AA4-79B9-41C0-BAFE-968FFFA24D69}">
      <dgm:prSet phldrT="[Texto]" custT="1"/>
      <dgm:spPr/>
      <dgm:t>
        <a:bodyPr/>
        <a:lstStyle/>
        <a:p>
          <a:r>
            <a:rPr lang="ca-ES" sz="1500" dirty="0">
              <a:solidFill>
                <a:schemeClr val="tx1"/>
              </a:solidFill>
              <a:latin typeface="Cambria" pitchFamily="18" charset="0"/>
              <a:ea typeface="Cambria" pitchFamily="18" charset="0"/>
              <a:cs typeface="Arial" panose="020B0604020202020204" pitchFamily="34" charset="0"/>
            </a:rPr>
            <a:t>Informe final</a:t>
          </a:r>
        </a:p>
      </dgm:t>
    </dgm:pt>
    <dgm:pt modelId="{8579899C-2858-48A3-A7FC-C8FFED22CE79}" type="parTrans" cxnId="{837BFD43-87C1-47BC-AA2E-DAFD0EC49F4F}">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0EB93127-F0A5-4E17-82EB-67D36C425EBC}" type="sibTrans" cxnId="{837BFD43-87C1-47BC-AA2E-DAFD0EC49F4F}">
      <dgm:prSet/>
      <dgm:spPr/>
      <dgm:t>
        <a:bodyPr/>
        <a:lstStyle/>
        <a:p>
          <a:endParaRPr lang="ca-ES" sz="1500">
            <a:solidFill>
              <a:schemeClr val="tx1"/>
            </a:solidFill>
            <a:latin typeface="Cambria" pitchFamily="18" charset="0"/>
            <a:ea typeface="Cambria" pitchFamily="18" charset="0"/>
            <a:cs typeface="Arial" panose="020B0604020202020204" pitchFamily="34" charset="0"/>
          </a:endParaRPr>
        </a:p>
      </dgm:t>
    </dgm:pt>
    <dgm:pt modelId="{3B2F8E1E-9FED-4AF3-8F88-17911C00B5BE}" type="pres">
      <dgm:prSet presAssocID="{397916E6-979F-4B4E-8418-40AE2A74D6A8}" presName="vert0" presStyleCnt="0">
        <dgm:presLayoutVars>
          <dgm:dir/>
          <dgm:animOne val="branch"/>
          <dgm:animLvl val="lvl"/>
        </dgm:presLayoutVars>
      </dgm:prSet>
      <dgm:spPr/>
    </dgm:pt>
    <dgm:pt modelId="{E555E687-8D09-4AF5-86E8-4C7DA3473F2C}" type="pres">
      <dgm:prSet presAssocID="{39A5C4B6-D083-4398-86E7-A0AB2FD1796C}" presName="thickLine" presStyleLbl="alignNode1" presStyleIdx="0" presStyleCnt="8"/>
      <dgm:spPr/>
    </dgm:pt>
    <dgm:pt modelId="{A2A8B914-1F5D-4107-9A31-92F3987646F6}" type="pres">
      <dgm:prSet presAssocID="{39A5C4B6-D083-4398-86E7-A0AB2FD1796C}" presName="horz1" presStyleCnt="0"/>
      <dgm:spPr/>
    </dgm:pt>
    <dgm:pt modelId="{B1A68821-C0AC-4B96-8A41-3C867682F7ED}" type="pres">
      <dgm:prSet presAssocID="{39A5C4B6-D083-4398-86E7-A0AB2FD1796C}" presName="tx1" presStyleLbl="revTx" presStyleIdx="0" presStyleCnt="8"/>
      <dgm:spPr/>
      <dgm:t>
        <a:bodyPr/>
        <a:lstStyle/>
        <a:p>
          <a:endParaRPr lang="es-ES"/>
        </a:p>
      </dgm:t>
    </dgm:pt>
    <dgm:pt modelId="{8B49DC9A-4201-4422-9886-B422F4934D9A}" type="pres">
      <dgm:prSet presAssocID="{39A5C4B6-D083-4398-86E7-A0AB2FD1796C}" presName="vert1" presStyleCnt="0"/>
      <dgm:spPr/>
    </dgm:pt>
    <dgm:pt modelId="{401CB557-3446-4F58-AD56-649E05E5641A}" type="pres">
      <dgm:prSet presAssocID="{58F6E077-964F-4BD6-B636-CBF0FD62FA82}" presName="thickLine" presStyleLbl="alignNode1" presStyleIdx="1" presStyleCnt="8"/>
      <dgm:spPr/>
    </dgm:pt>
    <dgm:pt modelId="{0835751F-1754-463D-9012-678D4327068E}" type="pres">
      <dgm:prSet presAssocID="{58F6E077-964F-4BD6-B636-CBF0FD62FA82}" presName="horz1" presStyleCnt="0"/>
      <dgm:spPr/>
    </dgm:pt>
    <dgm:pt modelId="{9129A8CC-2F70-449A-89DF-A09E88DB88EA}" type="pres">
      <dgm:prSet presAssocID="{58F6E077-964F-4BD6-B636-CBF0FD62FA82}" presName="tx1" presStyleLbl="revTx" presStyleIdx="1" presStyleCnt="8"/>
      <dgm:spPr/>
      <dgm:t>
        <a:bodyPr/>
        <a:lstStyle/>
        <a:p>
          <a:endParaRPr lang="es-ES"/>
        </a:p>
      </dgm:t>
    </dgm:pt>
    <dgm:pt modelId="{FBDEA03D-50DB-4F3D-B4CC-96583EEA2200}" type="pres">
      <dgm:prSet presAssocID="{58F6E077-964F-4BD6-B636-CBF0FD62FA82}" presName="vert1" presStyleCnt="0"/>
      <dgm:spPr/>
    </dgm:pt>
    <dgm:pt modelId="{05FDC550-F2B2-4E89-9449-B29907332C62}" type="pres">
      <dgm:prSet presAssocID="{064F1A43-E8A4-4D4D-9B8A-C2CE6FE17026}" presName="thickLine" presStyleLbl="alignNode1" presStyleIdx="2" presStyleCnt="8"/>
      <dgm:spPr/>
    </dgm:pt>
    <dgm:pt modelId="{57AB65C8-B3DC-4A85-9566-2CB5A6158398}" type="pres">
      <dgm:prSet presAssocID="{064F1A43-E8A4-4D4D-9B8A-C2CE6FE17026}" presName="horz1" presStyleCnt="0"/>
      <dgm:spPr/>
    </dgm:pt>
    <dgm:pt modelId="{0C9676E2-B618-4EDA-ADFF-77C55609A65D}" type="pres">
      <dgm:prSet presAssocID="{064F1A43-E8A4-4D4D-9B8A-C2CE6FE17026}" presName="tx1" presStyleLbl="revTx" presStyleIdx="2" presStyleCnt="8"/>
      <dgm:spPr/>
      <dgm:t>
        <a:bodyPr/>
        <a:lstStyle/>
        <a:p>
          <a:endParaRPr lang="es-ES"/>
        </a:p>
      </dgm:t>
    </dgm:pt>
    <dgm:pt modelId="{8BC927CD-D1BE-48EE-913E-BB69CB712454}" type="pres">
      <dgm:prSet presAssocID="{064F1A43-E8A4-4D4D-9B8A-C2CE6FE17026}" presName="vert1" presStyleCnt="0"/>
      <dgm:spPr/>
    </dgm:pt>
    <dgm:pt modelId="{49C46711-F0AF-475E-B2C9-757B0C794E51}" type="pres">
      <dgm:prSet presAssocID="{44F4E665-8D45-4545-B48C-0F4F6CBA0EDE}" presName="thickLine" presStyleLbl="alignNode1" presStyleIdx="3" presStyleCnt="8"/>
      <dgm:spPr/>
    </dgm:pt>
    <dgm:pt modelId="{2F76ACF0-3047-42A9-A842-1AF745113545}" type="pres">
      <dgm:prSet presAssocID="{44F4E665-8D45-4545-B48C-0F4F6CBA0EDE}" presName="horz1" presStyleCnt="0"/>
      <dgm:spPr/>
    </dgm:pt>
    <dgm:pt modelId="{F2450D08-A795-418C-A48E-BBB360C0451A}" type="pres">
      <dgm:prSet presAssocID="{44F4E665-8D45-4545-B48C-0F4F6CBA0EDE}" presName="tx1" presStyleLbl="revTx" presStyleIdx="3" presStyleCnt="8"/>
      <dgm:spPr/>
      <dgm:t>
        <a:bodyPr/>
        <a:lstStyle/>
        <a:p>
          <a:endParaRPr lang="es-ES"/>
        </a:p>
      </dgm:t>
    </dgm:pt>
    <dgm:pt modelId="{CAFE26CA-59CA-4062-9933-FA1517B6BBF6}" type="pres">
      <dgm:prSet presAssocID="{44F4E665-8D45-4545-B48C-0F4F6CBA0EDE}" presName="vert1" presStyleCnt="0"/>
      <dgm:spPr/>
    </dgm:pt>
    <dgm:pt modelId="{60E2218E-2707-459C-B5F0-54B2B1C03846}" type="pres">
      <dgm:prSet presAssocID="{CD30EF23-A6F7-45B1-94AF-A4225FE01E9F}" presName="thickLine" presStyleLbl="alignNode1" presStyleIdx="4" presStyleCnt="8"/>
      <dgm:spPr/>
    </dgm:pt>
    <dgm:pt modelId="{4D68C512-A600-4939-8E59-7468BEAA2245}" type="pres">
      <dgm:prSet presAssocID="{CD30EF23-A6F7-45B1-94AF-A4225FE01E9F}" presName="horz1" presStyleCnt="0"/>
      <dgm:spPr/>
    </dgm:pt>
    <dgm:pt modelId="{7824E63D-92C8-4F60-96E6-A4F0E7424121}" type="pres">
      <dgm:prSet presAssocID="{CD30EF23-A6F7-45B1-94AF-A4225FE01E9F}" presName="tx1" presStyleLbl="revTx" presStyleIdx="4" presStyleCnt="8"/>
      <dgm:spPr/>
      <dgm:t>
        <a:bodyPr/>
        <a:lstStyle/>
        <a:p>
          <a:endParaRPr lang="es-ES"/>
        </a:p>
      </dgm:t>
    </dgm:pt>
    <dgm:pt modelId="{044A5406-3EA2-4E04-BA02-D6D591DA2B00}" type="pres">
      <dgm:prSet presAssocID="{CD30EF23-A6F7-45B1-94AF-A4225FE01E9F}" presName="vert1" presStyleCnt="0"/>
      <dgm:spPr/>
    </dgm:pt>
    <dgm:pt modelId="{8EF7FFA7-AA58-4D73-AE1A-8023694712D0}" type="pres">
      <dgm:prSet presAssocID="{7CFE55AF-587A-4192-B6F1-3AB6490644B1}" presName="thickLine" presStyleLbl="alignNode1" presStyleIdx="5" presStyleCnt="8"/>
      <dgm:spPr/>
    </dgm:pt>
    <dgm:pt modelId="{E59C2FF3-67CD-498F-B9FA-30CFAEBDA8FA}" type="pres">
      <dgm:prSet presAssocID="{7CFE55AF-587A-4192-B6F1-3AB6490644B1}" presName="horz1" presStyleCnt="0"/>
      <dgm:spPr/>
    </dgm:pt>
    <dgm:pt modelId="{A12676F7-1A61-4CE6-A76B-6D2F7F5E9BA6}" type="pres">
      <dgm:prSet presAssocID="{7CFE55AF-587A-4192-B6F1-3AB6490644B1}" presName="tx1" presStyleLbl="revTx" presStyleIdx="5" presStyleCnt="8"/>
      <dgm:spPr/>
      <dgm:t>
        <a:bodyPr/>
        <a:lstStyle/>
        <a:p>
          <a:endParaRPr lang="es-ES"/>
        </a:p>
      </dgm:t>
    </dgm:pt>
    <dgm:pt modelId="{65E80BBE-BFF8-45D5-AB27-48C5BC954294}" type="pres">
      <dgm:prSet presAssocID="{7CFE55AF-587A-4192-B6F1-3AB6490644B1}" presName="vert1" presStyleCnt="0"/>
      <dgm:spPr/>
    </dgm:pt>
    <dgm:pt modelId="{57488503-B11F-4D4F-A13F-025CF9C74EAE}" type="pres">
      <dgm:prSet presAssocID="{E522F4FB-A81E-43F9-9E10-B1D8621C931B}" presName="thickLine" presStyleLbl="alignNode1" presStyleIdx="6" presStyleCnt="8"/>
      <dgm:spPr/>
    </dgm:pt>
    <dgm:pt modelId="{7E249910-1998-4B9C-A55B-137A47692C0D}" type="pres">
      <dgm:prSet presAssocID="{E522F4FB-A81E-43F9-9E10-B1D8621C931B}" presName="horz1" presStyleCnt="0"/>
      <dgm:spPr/>
    </dgm:pt>
    <dgm:pt modelId="{38EC3126-7EA1-4CAB-8DAB-6E424459BEFA}" type="pres">
      <dgm:prSet presAssocID="{E522F4FB-A81E-43F9-9E10-B1D8621C931B}" presName="tx1" presStyleLbl="revTx" presStyleIdx="6" presStyleCnt="8"/>
      <dgm:spPr/>
      <dgm:t>
        <a:bodyPr/>
        <a:lstStyle/>
        <a:p>
          <a:endParaRPr lang="es-ES"/>
        </a:p>
      </dgm:t>
    </dgm:pt>
    <dgm:pt modelId="{EF841630-05C7-4271-A39D-E055B7B13206}" type="pres">
      <dgm:prSet presAssocID="{E522F4FB-A81E-43F9-9E10-B1D8621C931B}" presName="vert1" presStyleCnt="0"/>
      <dgm:spPr/>
    </dgm:pt>
    <dgm:pt modelId="{73B42F71-50A7-4FA2-864D-5B2AFEFA64E2}" type="pres">
      <dgm:prSet presAssocID="{A8A62AA4-79B9-41C0-BAFE-968FFFA24D69}" presName="thickLine" presStyleLbl="alignNode1" presStyleIdx="7" presStyleCnt="8"/>
      <dgm:spPr/>
    </dgm:pt>
    <dgm:pt modelId="{29AF46CB-A46E-4C49-8FE3-FF640686DA7E}" type="pres">
      <dgm:prSet presAssocID="{A8A62AA4-79B9-41C0-BAFE-968FFFA24D69}" presName="horz1" presStyleCnt="0"/>
      <dgm:spPr/>
    </dgm:pt>
    <dgm:pt modelId="{505FA931-423F-4BFC-9934-31F73D1D7D10}" type="pres">
      <dgm:prSet presAssocID="{A8A62AA4-79B9-41C0-BAFE-968FFFA24D69}" presName="tx1" presStyleLbl="revTx" presStyleIdx="7" presStyleCnt="8"/>
      <dgm:spPr/>
      <dgm:t>
        <a:bodyPr/>
        <a:lstStyle/>
        <a:p>
          <a:endParaRPr lang="es-ES"/>
        </a:p>
      </dgm:t>
    </dgm:pt>
    <dgm:pt modelId="{99645EAA-A5E5-4248-A7E9-DD514042730D}" type="pres">
      <dgm:prSet presAssocID="{A8A62AA4-79B9-41C0-BAFE-968FFFA24D69}" presName="vert1" presStyleCnt="0"/>
      <dgm:spPr/>
    </dgm:pt>
  </dgm:ptLst>
  <dgm:cxnLst>
    <dgm:cxn modelId="{3AF02F1B-624E-4BD3-93EE-EABC6DCB6FC7}" srcId="{397916E6-979F-4B4E-8418-40AE2A74D6A8}" destId="{39A5C4B6-D083-4398-86E7-A0AB2FD1796C}" srcOrd="0" destOrd="0" parTransId="{684B0A07-720A-43C9-B671-1FCC8F8BC804}" sibTransId="{F60BFE95-4BF2-4391-A0DD-45264EF4DA5C}"/>
    <dgm:cxn modelId="{219AA842-6DE3-432F-AF72-92BF4DE28380}" srcId="{397916E6-979F-4B4E-8418-40AE2A74D6A8}" destId="{7CFE55AF-587A-4192-B6F1-3AB6490644B1}" srcOrd="5" destOrd="0" parTransId="{CD7226E7-5525-4B76-B97A-9C0AFD0DD562}" sibTransId="{0C98E6C3-B18C-486B-9D26-ED022A60C633}"/>
    <dgm:cxn modelId="{3B5B8FBC-4F1F-4300-A157-7C96A75F0FC3}" type="presOf" srcId="{7CFE55AF-587A-4192-B6F1-3AB6490644B1}" destId="{A12676F7-1A61-4CE6-A76B-6D2F7F5E9BA6}" srcOrd="0" destOrd="0" presId="urn:microsoft.com/office/officeart/2008/layout/LinedList"/>
    <dgm:cxn modelId="{5EC32409-71F8-4F8C-B610-B80931B18626}" type="presOf" srcId="{397916E6-979F-4B4E-8418-40AE2A74D6A8}" destId="{3B2F8E1E-9FED-4AF3-8F88-17911C00B5BE}" srcOrd="0" destOrd="0" presId="urn:microsoft.com/office/officeart/2008/layout/LinedList"/>
    <dgm:cxn modelId="{06044DCB-3DE8-4412-BB1B-AABE14701E45}" type="presOf" srcId="{064F1A43-E8A4-4D4D-9B8A-C2CE6FE17026}" destId="{0C9676E2-B618-4EDA-ADFF-77C55609A65D}" srcOrd="0" destOrd="0" presId="urn:microsoft.com/office/officeart/2008/layout/LinedList"/>
    <dgm:cxn modelId="{6CEAC718-0008-4623-A8F9-6B9B63A9955F}" srcId="{397916E6-979F-4B4E-8418-40AE2A74D6A8}" destId="{E522F4FB-A81E-43F9-9E10-B1D8621C931B}" srcOrd="6" destOrd="0" parTransId="{5C85C3BB-54D5-42C3-B24E-C33F681325B3}" sibTransId="{2E7708DC-AC17-456D-B625-E8160C918552}"/>
    <dgm:cxn modelId="{646088DA-6415-4D1A-88AC-F6B5723AD3B8}" type="presOf" srcId="{58F6E077-964F-4BD6-B636-CBF0FD62FA82}" destId="{9129A8CC-2F70-449A-89DF-A09E88DB88EA}" srcOrd="0" destOrd="0" presId="urn:microsoft.com/office/officeart/2008/layout/LinedList"/>
    <dgm:cxn modelId="{3E33D786-DA02-44C1-BDD5-25914A5F1263}" type="presOf" srcId="{39A5C4B6-D083-4398-86E7-A0AB2FD1796C}" destId="{B1A68821-C0AC-4B96-8A41-3C867682F7ED}" srcOrd="0" destOrd="0" presId="urn:microsoft.com/office/officeart/2008/layout/LinedList"/>
    <dgm:cxn modelId="{739504A0-6440-4744-A4FC-3AE11DB3C76C}" srcId="{397916E6-979F-4B4E-8418-40AE2A74D6A8}" destId="{58F6E077-964F-4BD6-B636-CBF0FD62FA82}" srcOrd="1" destOrd="0" parTransId="{2D80F2EE-EC1D-4E6F-B84D-31B0B2BD82D5}" sibTransId="{55FEFB07-3B82-467D-83DA-760A49D10631}"/>
    <dgm:cxn modelId="{837BFD43-87C1-47BC-AA2E-DAFD0EC49F4F}" srcId="{397916E6-979F-4B4E-8418-40AE2A74D6A8}" destId="{A8A62AA4-79B9-41C0-BAFE-968FFFA24D69}" srcOrd="7" destOrd="0" parTransId="{8579899C-2858-48A3-A7FC-C8FFED22CE79}" sibTransId="{0EB93127-F0A5-4E17-82EB-67D36C425EBC}"/>
    <dgm:cxn modelId="{B1E24D84-12D5-478A-B7A6-20F9B8654E92}" type="presOf" srcId="{CD30EF23-A6F7-45B1-94AF-A4225FE01E9F}" destId="{7824E63D-92C8-4F60-96E6-A4F0E7424121}" srcOrd="0" destOrd="0" presId="urn:microsoft.com/office/officeart/2008/layout/LinedList"/>
    <dgm:cxn modelId="{F1F44D8F-A3C9-4D2A-96D4-C6215CEE3B27}" srcId="{397916E6-979F-4B4E-8418-40AE2A74D6A8}" destId="{44F4E665-8D45-4545-B48C-0F4F6CBA0EDE}" srcOrd="3" destOrd="0" parTransId="{9B6C1C03-02C0-4186-91AE-E208F0F4CD6E}" sibTransId="{D0A114F4-9F3C-41F1-9C91-B14D5C251A0F}"/>
    <dgm:cxn modelId="{53FC8D48-8E35-4314-B249-C2BB07570339}" type="presOf" srcId="{44F4E665-8D45-4545-B48C-0F4F6CBA0EDE}" destId="{F2450D08-A795-418C-A48E-BBB360C0451A}" srcOrd="0" destOrd="0" presId="urn:microsoft.com/office/officeart/2008/layout/LinedList"/>
    <dgm:cxn modelId="{228D212C-2FAC-4A45-8EB1-0F33DFD7FEE5}" srcId="{397916E6-979F-4B4E-8418-40AE2A74D6A8}" destId="{CD30EF23-A6F7-45B1-94AF-A4225FE01E9F}" srcOrd="4" destOrd="0" parTransId="{7434D98C-F402-4D10-B05E-995AA824626A}" sibTransId="{CCCDEDF0-52F2-4218-A762-59DD5EBF30E9}"/>
    <dgm:cxn modelId="{9CE0FAD9-5019-4485-ACEA-38A43525B190}" type="presOf" srcId="{E522F4FB-A81E-43F9-9E10-B1D8621C931B}" destId="{38EC3126-7EA1-4CAB-8DAB-6E424459BEFA}" srcOrd="0" destOrd="0" presId="urn:microsoft.com/office/officeart/2008/layout/LinedList"/>
    <dgm:cxn modelId="{DE5E2ECE-693A-4420-80F3-60D7E71A5181}" srcId="{397916E6-979F-4B4E-8418-40AE2A74D6A8}" destId="{064F1A43-E8A4-4D4D-9B8A-C2CE6FE17026}" srcOrd="2" destOrd="0" parTransId="{F372BBA1-EE80-48B9-84AE-1D025D2E703D}" sibTransId="{3CBDBAD3-371C-43DF-9087-6431E8F98AB0}"/>
    <dgm:cxn modelId="{98478C8C-497B-4B6A-95B8-F1DEA7F9F9EC}" type="presOf" srcId="{A8A62AA4-79B9-41C0-BAFE-968FFFA24D69}" destId="{505FA931-423F-4BFC-9934-31F73D1D7D10}" srcOrd="0" destOrd="0" presId="urn:microsoft.com/office/officeart/2008/layout/LinedList"/>
    <dgm:cxn modelId="{7B2C99D9-7A72-4FE3-B450-A6FA3092ED9B}" type="presParOf" srcId="{3B2F8E1E-9FED-4AF3-8F88-17911C00B5BE}" destId="{E555E687-8D09-4AF5-86E8-4C7DA3473F2C}" srcOrd="0" destOrd="0" presId="urn:microsoft.com/office/officeart/2008/layout/LinedList"/>
    <dgm:cxn modelId="{7BCBD8E1-1F5B-4603-9E0D-CFBB0E6C8013}" type="presParOf" srcId="{3B2F8E1E-9FED-4AF3-8F88-17911C00B5BE}" destId="{A2A8B914-1F5D-4107-9A31-92F3987646F6}" srcOrd="1" destOrd="0" presId="urn:microsoft.com/office/officeart/2008/layout/LinedList"/>
    <dgm:cxn modelId="{8D0A2DFB-C666-4436-B084-F11399929361}" type="presParOf" srcId="{A2A8B914-1F5D-4107-9A31-92F3987646F6}" destId="{B1A68821-C0AC-4B96-8A41-3C867682F7ED}" srcOrd="0" destOrd="0" presId="urn:microsoft.com/office/officeart/2008/layout/LinedList"/>
    <dgm:cxn modelId="{6B46F9FA-246C-4218-A5DE-771DE2579BB5}" type="presParOf" srcId="{A2A8B914-1F5D-4107-9A31-92F3987646F6}" destId="{8B49DC9A-4201-4422-9886-B422F4934D9A}" srcOrd="1" destOrd="0" presId="urn:microsoft.com/office/officeart/2008/layout/LinedList"/>
    <dgm:cxn modelId="{55254DA4-5394-46E2-8F96-5D4D94B7B087}" type="presParOf" srcId="{3B2F8E1E-9FED-4AF3-8F88-17911C00B5BE}" destId="{401CB557-3446-4F58-AD56-649E05E5641A}" srcOrd="2" destOrd="0" presId="urn:microsoft.com/office/officeart/2008/layout/LinedList"/>
    <dgm:cxn modelId="{8702BF0C-A7AC-41D1-A146-20B12C700B7B}" type="presParOf" srcId="{3B2F8E1E-9FED-4AF3-8F88-17911C00B5BE}" destId="{0835751F-1754-463D-9012-678D4327068E}" srcOrd="3" destOrd="0" presId="urn:microsoft.com/office/officeart/2008/layout/LinedList"/>
    <dgm:cxn modelId="{39B9B127-3196-4CAD-B966-1E64C65DCCD3}" type="presParOf" srcId="{0835751F-1754-463D-9012-678D4327068E}" destId="{9129A8CC-2F70-449A-89DF-A09E88DB88EA}" srcOrd="0" destOrd="0" presId="urn:microsoft.com/office/officeart/2008/layout/LinedList"/>
    <dgm:cxn modelId="{9C9A4A39-3B9B-4831-9433-5B5DE84502C0}" type="presParOf" srcId="{0835751F-1754-463D-9012-678D4327068E}" destId="{FBDEA03D-50DB-4F3D-B4CC-96583EEA2200}" srcOrd="1" destOrd="0" presId="urn:microsoft.com/office/officeart/2008/layout/LinedList"/>
    <dgm:cxn modelId="{704E3105-C9BD-403D-B741-4B74DCCB5F85}" type="presParOf" srcId="{3B2F8E1E-9FED-4AF3-8F88-17911C00B5BE}" destId="{05FDC550-F2B2-4E89-9449-B29907332C62}" srcOrd="4" destOrd="0" presId="urn:microsoft.com/office/officeart/2008/layout/LinedList"/>
    <dgm:cxn modelId="{4F558E39-BF5E-4173-990E-A87F39328B0E}" type="presParOf" srcId="{3B2F8E1E-9FED-4AF3-8F88-17911C00B5BE}" destId="{57AB65C8-B3DC-4A85-9566-2CB5A6158398}" srcOrd="5" destOrd="0" presId="urn:microsoft.com/office/officeart/2008/layout/LinedList"/>
    <dgm:cxn modelId="{B7B759B5-9869-4734-94EC-ED9BAFA0CD9A}" type="presParOf" srcId="{57AB65C8-B3DC-4A85-9566-2CB5A6158398}" destId="{0C9676E2-B618-4EDA-ADFF-77C55609A65D}" srcOrd="0" destOrd="0" presId="urn:microsoft.com/office/officeart/2008/layout/LinedList"/>
    <dgm:cxn modelId="{6AF255EA-A2E8-41E6-854A-17AFD8CE825D}" type="presParOf" srcId="{57AB65C8-B3DC-4A85-9566-2CB5A6158398}" destId="{8BC927CD-D1BE-48EE-913E-BB69CB712454}" srcOrd="1" destOrd="0" presId="urn:microsoft.com/office/officeart/2008/layout/LinedList"/>
    <dgm:cxn modelId="{7A5B235F-516B-435D-BA94-162B0DA7D701}" type="presParOf" srcId="{3B2F8E1E-9FED-4AF3-8F88-17911C00B5BE}" destId="{49C46711-F0AF-475E-B2C9-757B0C794E51}" srcOrd="6" destOrd="0" presId="urn:microsoft.com/office/officeart/2008/layout/LinedList"/>
    <dgm:cxn modelId="{93E65BE1-FF29-401E-B0CA-03203824E5E9}" type="presParOf" srcId="{3B2F8E1E-9FED-4AF3-8F88-17911C00B5BE}" destId="{2F76ACF0-3047-42A9-A842-1AF745113545}" srcOrd="7" destOrd="0" presId="urn:microsoft.com/office/officeart/2008/layout/LinedList"/>
    <dgm:cxn modelId="{A23F7385-61AB-42DE-8EFB-30CCA254FC45}" type="presParOf" srcId="{2F76ACF0-3047-42A9-A842-1AF745113545}" destId="{F2450D08-A795-418C-A48E-BBB360C0451A}" srcOrd="0" destOrd="0" presId="urn:microsoft.com/office/officeart/2008/layout/LinedList"/>
    <dgm:cxn modelId="{C217D2FF-74EC-4B3C-B56C-D511CC76FC77}" type="presParOf" srcId="{2F76ACF0-3047-42A9-A842-1AF745113545}" destId="{CAFE26CA-59CA-4062-9933-FA1517B6BBF6}" srcOrd="1" destOrd="0" presId="urn:microsoft.com/office/officeart/2008/layout/LinedList"/>
    <dgm:cxn modelId="{8D10AE5D-6F75-4C3B-8524-B7DFF7FFFB88}" type="presParOf" srcId="{3B2F8E1E-9FED-4AF3-8F88-17911C00B5BE}" destId="{60E2218E-2707-459C-B5F0-54B2B1C03846}" srcOrd="8" destOrd="0" presId="urn:microsoft.com/office/officeart/2008/layout/LinedList"/>
    <dgm:cxn modelId="{A6418AFC-200B-47A2-B126-421221A9779E}" type="presParOf" srcId="{3B2F8E1E-9FED-4AF3-8F88-17911C00B5BE}" destId="{4D68C512-A600-4939-8E59-7468BEAA2245}" srcOrd="9" destOrd="0" presId="urn:microsoft.com/office/officeart/2008/layout/LinedList"/>
    <dgm:cxn modelId="{C3EEBDC0-C69D-45C4-B927-8B792B202625}" type="presParOf" srcId="{4D68C512-A600-4939-8E59-7468BEAA2245}" destId="{7824E63D-92C8-4F60-96E6-A4F0E7424121}" srcOrd="0" destOrd="0" presId="urn:microsoft.com/office/officeart/2008/layout/LinedList"/>
    <dgm:cxn modelId="{C354CB7A-3BC1-49F4-BD40-75A03C254EE9}" type="presParOf" srcId="{4D68C512-A600-4939-8E59-7468BEAA2245}" destId="{044A5406-3EA2-4E04-BA02-D6D591DA2B00}" srcOrd="1" destOrd="0" presId="urn:microsoft.com/office/officeart/2008/layout/LinedList"/>
    <dgm:cxn modelId="{635E04F0-A792-48DD-B398-E5DE57773CEC}" type="presParOf" srcId="{3B2F8E1E-9FED-4AF3-8F88-17911C00B5BE}" destId="{8EF7FFA7-AA58-4D73-AE1A-8023694712D0}" srcOrd="10" destOrd="0" presId="urn:microsoft.com/office/officeart/2008/layout/LinedList"/>
    <dgm:cxn modelId="{320A31A5-B16D-45D7-A886-B105DC73D0D7}" type="presParOf" srcId="{3B2F8E1E-9FED-4AF3-8F88-17911C00B5BE}" destId="{E59C2FF3-67CD-498F-B9FA-30CFAEBDA8FA}" srcOrd="11" destOrd="0" presId="urn:microsoft.com/office/officeart/2008/layout/LinedList"/>
    <dgm:cxn modelId="{23BBAFB6-F2CC-405F-92B8-AB6ECD2FB645}" type="presParOf" srcId="{E59C2FF3-67CD-498F-B9FA-30CFAEBDA8FA}" destId="{A12676F7-1A61-4CE6-A76B-6D2F7F5E9BA6}" srcOrd="0" destOrd="0" presId="urn:microsoft.com/office/officeart/2008/layout/LinedList"/>
    <dgm:cxn modelId="{84D438ED-5C3D-43A9-B165-74CCA29FE25D}" type="presParOf" srcId="{E59C2FF3-67CD-498F-B9FA-30CFAEBDA8FA}" destId="{65E80BBE-BFF8-45D5-AB27-48C5BC954294}" srcOrd="1" destOrd="0" presId="urn:microsoft.com/office/officeart/2008/layout/LinedList"/>
    <dgm:cxn modelId="{24B9916F-F4DC-4561-8ACE-65ED7EE74C32}" type="presParOf" srcId="{3B2F8E1E-9FED-4AF3-8F88-17911C00B5BE}" destId="{57488503-B11F-4D4F-A13F-025CF9C74EAE}" srcOrd="12" destOrd="0" presId="urn:microsoft.com/office/officeart/2008/layout/LinedList"/>
    <dgm:cxn modelId="{E94988DD-B740-4ABB-86C2-B8959B74435F}" type="presParOf" srcId="{3B2F8E1E-9FED-4AF3-8F88-17911C00B5BE}" destId="{7E249910-1998-4B9C-A55B-137A47692C0D}" srcOrd="13" destOrd="0" presId="urn:microsoft.com/office/officeart/2008/layout/LinedList"/>
    <dgm:cxn modelId="{9EA3865A-79EF-4AD3-BDC3-A3BA938A06A8}" type="presParOf" srcId="{7E249910-1998-4B9C-A55B-137A47692C0D}" destId="{38EC3126-7EA1-4CAB-8DAB-6E424459BEFA}" srcOrd="0" destOrd="0" presId="urn:microsoft.com/office/officeart/2008/layout/LinedList"/>
    <dgm:cxn modelId="{DB609F7C-F08A-435B-8A0A-D213EFEC6577}" type="presParOf" srcId="{7E249910-1998-4B9C-A55B-137A47692C0D}" destId="{EF841630-05C7-4271-A39D-E055B7B13206}" srcOrd="1" destOrd="0" presId="urn:microsoft.com/office/officeart/2008/layout/LinedList"/>
    <dgm:cxn modelId="{189B6AB4-A2B9-4940-8807-69CC4F792877}" type="presParOf" srcId="{3B2F8E1E-9FED-4AF3-8F88-17911C00B5BE}" destId="{73B42F71-50A7-4FA2-864D-5B2AFEFA64E2}" srcOrd="14" destOrd="0" presId="urn:microsoft.com/office/officeart/2008/layout/LinedList"/>
    <dgm:cxn modelId="{47AF41FB-3895-444E-AE63-065B711268EC}" type="presParOf" srcId="{3B2F8E1E-9FED-4AF3-8F88-17911C00B5BE}" destId="{29AF46CB-A46E-4C49-8FE3-FF640686DA7E}" srcOrd="15" destOrd="0" presId="urn:microsoft.com/office/officeart/2008/layout/LinedList"/>
    <dgm:cxn modelId="{A64F6BEB-85C1-4F28-8DE0-230322393B52}" type="presParOf" srcId="{29AF46CB-A46E-4C49-8FE3-FF640686DA7E}" destId="{505FA931-423F-4BFC-9934-31F73D1D7D10}" srcOrd="0" destOrd="0" presId="urn:microsoft.com/office/officeart/2008/layout/LinedList"/>
    <dgm:cxn modelId="{C6382497-1510-41B0-9EFD-7F31134C326F}" type="presParOf" srcId="{29AF46CB-A46E-4C49-8FE3-FF640686DA7E}" destId="{99645EAA-A5E5-4248-A7E9-DD51404273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0168AB-89A4-4941-BD6D-01A43D0AA2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52D04B7B-B95E-475F-B464-5F8AD71ADC41}">
      <dgm:prSet phldrT="[Text]" custT="1"/>
      <dgm:spPr/>
      <dgm:t>
        <a:bodyPr vert="vert270"/>
        <a:lstStyle/>
        <a:p>
          <a:r>
            <a:rPr lang="es-ES" sz="2800" dirty="0" smtClean="0">
              <a:latin typeface="Cambria" pitchFamily="18" charset="0"/>
              <a:ea typeface="Cambria" pitchFamily="18" charset="0"/>
            </a:rPr>
            <a:t>El planteamiento del problema</a:t>
          </a:r>
          <a:endParaRPr lang="es-ES" sz="2800" dirty="0">
            <a:latin typeface="Cambria" pitchFamily="18" charset="0"/>
            <a:ea typeface="Cambria" pitchFamily="18" charset="0"/>
          </a:endParaRPr>
        </a:p>
      </dgm:t>
    </dgm:pt>
    <dgm:pt modelId="{2904367A-8F0C-479C-8C3A-44D709FC895A}" type="parTrans" cxnId="{47CA2A4C-05FC-4B0F-9391-EF2169658E1B}">
      <dgm:prSet/>
      <dgm:spPr/>
      <dgm:t>
        <a:bodyPr/>
        <a:lstStyle/>
        <a:p>
          <a:endParaRPr lang="es-ES">
            <a:latin typeface="Cambria" pitchFamily="18" charset="0"/>
            <a:ea typeface="Cambria" pitchFamily="18" charset="0"/>
          </a:endParaRPr>
        </a:p>
      </dgm:t>
    </dgm:pt>
    <dgm:pt modelId="{06556389-73BA-4C30-B656-2183D10FBEFE}" type="sibTrans" cxnId="{47CA2A4C-05FC-4B0F-9391-EF2169658E1B}">
      <dgm:prSet/>
      <dgm:spPr/>
      <dgm:t>
        <a:bodyPr/>
        <a:lstStyle/>
        <a:p>
          <a:endParaRPr lang="es-ES">
            <a:latin typeface="Cambria" pitchFamily="18" charset="0"/>
            <a:ea typeface="Cambria" pitchFamily="18" charset="0"/>
          </a:endParaRPr>
        </a:p>
      </dgm:t>
    </dgm:pt>
    <dgm:pt modelId="{3BAFA52F-91D0-4EEB-9BFE-8ACB0758B892}">
      <dgm:prSet phldrT="[Text]"/>
      <dgm:spPr/>
      <dgm:t>
        <a:bodyPr/>
        <a:lstStyle/>
        <a:p>
          <a:r>
            <a:rPr lang="es-ES" dirty="0" smtClean="0">
              <a:latin typeface="Cambria" pitchFamily="18" charset="0"/>
              <a:ea typeface="Cambria" pitchFamily="18" charset="0"/>
            </a:rPr>
            <a:t>Área problemática </a:t>
          </a:r>
          <a:endParaRPr lang="es-ES" dirty="0">
            <a:latin typeface="Cambria" pitchFamily="18" charset="0"/>
            <a:ea typeface="Cambria" pitchFamily="18" charset="0"/>
          </a:endParaRPr>
        </a:p>
      </dgm:t>
    </dgm:pt>
    <dgm:pt modelId="{54F344E0-09A0-44A8-88E8-145772AA37B8}" type="parTrans" cxnId="{B8185F1F-A425-4753-B0DB-2AAD383DD366}">
      <dgm:prSet/>
      <dgm:spPr/>
      <dgm:t>
        <a:bodyPr/>
        <a:lstStyle/>
        <a:p>
          <a:endParaRPr lang="es-ES">
            <a:latin typeface="Cambria" pitchFamily="18" charset="0"/>
            <a:ea typeface="Cambria" pitchFamily="18" charset="0"/>
          </a:endParaRPr>
        </a:p>
      </dgm:t>
    </dgm:pt>
    <dgm:pt modelId="{8DA36680-5417-49AA-AD8B-4D6807AC2FBC}" type="sibTrans" cxnId="{B8185F1F-A425-4753-B0DB-2AAD383DD366}">
      <dgm:prSet/>
      <dgm:spPr/>
      <dgm:t>
        <a:bodyPr/>
        <a:lstStyle/>
        <a:p>
          <a:endParaRPr lang="es-ES">
            <a:latin typeface="Cambria" pitchFamily="18" charset="0"/>
            <a:ea typeface="Cambria" pitchFamily="18" charset="0"/>
          </a:endParaRPr>
        </a:p>
      </dgm:t>
    </dgm:pt>
    <dgm:pt modelId="{90D385C1-5A57-4FA2-AB4D-E3521E8DC726}">
      <dgm:prSet phldrT="[Text]"/>
      <dgm:spPr/>
      <dgm:t>
        <a:bodyPr/>
        <a:lstStyle/>
        <a:p>
          <a:r>
            <a:rPr lang="es-ES" dirty="0" smtClean="0">
              <a:latin typeface="Cambria" pitchFamily="18" charset="0"/>
              <a:ea typeface="Cambria" pitchFamily="18" charset="0"/>
            </a:rPr>
            <a:t>Identificación y delimitación del problema</a:t>
          </a:r>
          <a:endParaRPr lang="es-ES" dirty="0">
            <a:latin typeface="Cambria" pitchFamily="18" charset="0"/>
            <a:ea typeface="Cambria" pitchFamily="18" charset="0"/>
          </a:endParaRPr>
        </a:p>
      </dgm:t>
    </dgm:pt>
    <dgm:pt modelId="{CF7733D7-2F24-4ADF-ADB2-45534728FBCC}" type="parTrans" cxnId="{B3AD2A9B-4512-4622-9290-D3B9E8D3423C}">
      <dgm:prSet/>
      <dgm:spPr/>
      <dgm:t>
        <a:bodyPr/>
        <a:lstStyle/>
        <a:p>
          <a:endParaRPr lang="es-ES">
            <a:latin typeface="Cambria" pitchFamily="18" charset="0"/>
            <a:ea typeface="Cambria" pitchFamily="18" charset="0"/>
          </a:endParaRPr>
        </a:p>
      </dgm:t>
    </dgm:pt>
    <dgm:pt modelId="{7000B6A0-E265-4520-B521-08967BFD3299}" type="sibTrans" cxnId="{B3AD2A9B-4512-4622-9290-D3B9E8D3423C}">
      <dgm:prSet/>
      <dgm:spPr/>
      <dgm:t>
        <a:bodyPr/>
        <a:lstStyle/>
        <a:p>
          <a:endParaRPr lang="es-ES">
            <a:latin typeface="Cambria" pitchFamily="18" charset="0"/>
            <a:ea typeface="Cambria" pitchFamily="18" charset="0"/>
          </a:endParaRPr>
        </a:p>
      </dgm:t>
    </dgm:pt>
    <dgm:pt modelId="{BC366C2C-9BCB-452F-ADF4-0F7F3970E892}">
      <dgm:prSet phldrT="[Text]"/>
      <dgm:spPr/>
      <dgm:t>
        <a:bodyPr/>
        <a:lstStyle/>
        <a:p>
          <a:r>
            <a:rPr lang="es-ES" dirty="0" smtClean="0">
              <a:latin typeface="Cambria" pitchFamily="18" charset="0"/>
              <a:ea typeface="Cambria" pitchFamily="18" charset="0"/>
            </a:rPr>
            <a:t>Valoración del problema</a:t>
          </a:r>
        </a:p>
        <a:p>
          <a:endParaRPr lang="es-ES" dirty="0">
            <a:latin typeface="Cambria" pitchFamily="18" charset="0"/>
            <a:ea typeface="Cambria" pitchFamily="18" charset="0"/>
          </a:endParaRPr>
        </a:p>
      </dgm:t>
    </dgm:pt>
    <dgm:pt modelId="{639012F9-6C27-4A99-B5EF-52F2F14D780D}" type="parTrans" cxnId="{84C9E749-2670-4634-AFE1-8C43CD756096}">
      <dgm:prSet/>
      <dgm:spPr/>
      <dgm:t>
        <a:bodyPr/>
        <a:lstStyle/>
        <a:p>
          <a:endParaRPr lang="es-ES">
            <a:latin typeface="Cambria" pitchFamily="18" charset="0"/>
            <a:ea typeface="Cambria" pitchFamily="18" charset="0"/>
          </a:endParaRPr>
        </a:p>
      </dgm:t>
    </dgm:pt>
    <dgm:pt modelId="{7A2C2A41-2B43-43F4-BB90-A4855AF92719}" type="sibTrans" cxnId="{84C9E749-2670-4634-AFE1-8C43CD756096}">
      <dgm:prSet/>
      <dgm:spPr/>
      <dgm:t>
        <a:bodyPr/>
        <a:lstStyle/>
        <a:p>
          <a:endParaRPr lang="es-ES">
            <a:latin typeface="Cambria" pitchFamily="18" charset="0"/>
            <a:ea typeface="Cambria" pitchFamily="18" charset="0"/>
          </a:endParaRPr>
        </a:p>
      </dgm:t>
    </dgm:pt>
    <dgm:pt modelId="{809E2B5C-9D52-4D33-A44A-F21D54D2931D}">
      <dgm:prSet/>
      <dgm:spPr/>
      <dgm:t>
        <a:bodyPr/>
        <a:lstStyle/>
        <a:p>
          <a:r>
            <a:rPr lang="es-ES" dirty="0" smtClean="0">
              <a:latin typeface="Cambria" pitchFamily="18" charset="0"/>
              <a:ea typeface="Cambria" pitchFamily="18" charset="0"/>
            </a:rPr>
            <a:t>Formulación del problema</a:t>
          </a:r>
          <a:endParaRPr lang="es-ES" dirty="0">
            <a:latin typeface="Cambria" pitchFamily="18" charset="0"/>
            <a:ea typeface="Cambria" pitchFamily="18" charset="0"/>
          </a:endParaRPr>
        </a:p>
      </dgm:t>
    </dgm:pt>
    <dgm:pt modelId="{721A2A90-3544-4CA2-8F68-399EB59F7FE6}" type="parTrans" cxnId="{05DEE03C-4E84-40F5-ABD8-BA9D156632B5}">
      <dgm:prSet/>
      <dgm:spPr/>
      <dgm:t>
        <a:bodyPr/>
        <a:lstStyle/>
        <a:p>
          <a:endParaRPr lang="es-ES">
            <a:latin typeface="Cambria" pitchFamily="18" charset="0"/>
            <a:ea typeface="Cambria" pitchFamily="18" charset="0"/>
          </a:endParaRPr>
        </a:p>
      </dgm:t>
    </dgm:pt>
    <dgm:pt modelId="{0A3FBB87-F805-45C9-80F0-124A18228D0B}" type="sibTrans" cxnId="{05DEE03C-4E84-40F5-ABD8-BA9D156632B5}">
      <dgm:prSet/>
      <dgm:spPr/>
      <dgm:t>
        <a:bodyPr/>
        <a:lstStyle/>
        <a:p>
          <a:endParaRPr lang="es-ES">
            <a:latin typeface="Cambria" pitchFamily="18" charset="0"/>
            <a:ea typeface="Cambria" pitchFamily="18" charset="0"/>
          </a:endParaRPr>
        </a:p>
      </dgm:t>
    </dgm:pt>
    <dgm:pt modelId="{D72E1043-6C55-4D07-B82D-24C99669072E}" type="pres">
      <dgm:prSet presAssocID="{340168AB-89A4-4941-BD6D-01A43D0AA281}" presName="vert0" presStyleCnt="0">
        <dgm:presLayoutVars>
          <dgm:dir/>
          <dgm:animOne val="branch"/>
          <dgm:animLvl val="lvl"/>
        </dgm:presLayoutVars>
      </dgm:prSet>
      <dgm:spPr/>
      <dgm:t>
        <a:bodyPr/>
        <a:lstStyle/>
        <a:p>
          <a:endParaRPr lang="es-ES"/>
        </a:p>
      </dgm:t>
    </dgm:pt>
    <dgm:pt modelId="{DDB34079-0FFD-4434-B055-9A5B5C27996E}" type="pres">
      <dgm:prSet presAssocID="{52D04B7B-B95E-475F-B464-5F8AD71ADC41}" presName="thickLine" presStyleLbl="alignNode1" presStyleIdx="0" presStyleCnt="1"/>
      <dgm:spPr/>
    </dgm:pt>
    <dgm:pt modelId="{D5F094DB-6785-4260-B0DA-1B77B8CA6FE4}" type="pres">
      <dgm:prSet presAssocID="{52D04B7B-B95E-475F-B464-5F8AD71ADC41}" presName="horz1" presStyleCnt="0"/>
      <dgm:spPr/>
    </dgm:pt>
    <dgm:pt modelId="{70F25547-D811-48C4-91C5-340F378ABBB5}" type="pres">
      <dgm:prSet presAssocID="{52D04B7B-B95E-475F-B464-5F8AD71ADC41}" presName="tx1" presStyleLbl="revTx" presStyleIdx="0" presStyleCnt="5"/>
      <dgm:spPr/>
      <dgm:t>
        <a:bodyPr/>
        <a:lstStyle/>
        <a:p>
          <a:endParaRPr lang="es-ES"/>
        </a:p>
      </dgm:t>
    </dgm:pt>
    <dgm:pt modelId="{D3679C03-22D5-4C74-B0E7-94C4F4096EE9}" type="pres">
      <dgm:prSet presAssocID="{52D04B7B-B95E-475F-B464-5F8AD71ADC41}" presName="vert1" presStyleCnt="0"/>
      <dgm:spPr/>
    </dgm:pt>
    <dgm:pt modelId="{4E5499B9-CE8A-4961-AD68-FE90E63AC119}" type="pres">
      <dgm:prSet presAssocID="{3BAFA52F-91D0-4EEB-9BFE-8ACB0758B892}" presName="vertSpace2a" presStyleCnt="0"/>
      <dgm:spPr/>
    </dgm:pt>
    <dgm:pt modelId="{71AB09FC-2370-471B-A81C-AABB8E0F4090}" type="pres">
      <dgm:prSet presAssocID="{3BAFA52F-91D0-4EEB-9BFE-8ACB0758B892}" presName="horz2" presStyleCnt="0"/>
      <dgm:spPr/>
    </dgm:pt>
    <dgm:pt modelId="{243DAD95-9878-491F-8E23-98A0DCA368BB}" type="pres">
      <dgm:prSet presAssocID="{3BAFA52F-91D0-4EEB-9BFE-8ACB0758B892}" presName="horzSpace2" presStyleCnt="0"/>
      <dgm:spPr/>
    </dgm:pt>
    <dgm:pt modelId="{3DC247FC-4BB8-4ACF-96C6-BB5A716ABBC6}" type="pres">
      <dgm:prSet presAssocID="{3BAFA52F-91D0-4EEB-9BFE-8ACB0758B892}" presName="tx2" presStyleLbl="revTx" presStyleIdx="1" presStyleCnt="5"/>
      <dgm:spPr/>
      <dgm:t>
        <a:bodyPr/>
        <a:lstStyle/>
        <a:p>
          <a:endParaRPr lang="es-ES"/>
        </a:p>
      </dgm:t>
    </dgm:pt>
    <dgm:pt modelId="{3278464F-BBCB-4D98-8B77-7707044AB045}" type="pres">
      <dgm:prSet presAssocID="{3BAFA52F-91D0-4EEB-9BFE-8ACB0758B892}" presName="vert2" presStyleCnt="0"/>
      <dgm:spPr/>
    </dgm:pt>
    <dgm:pt modelId="{7DB52AC7-44C2-439B-A047-C1A902AD222E}" type="pres">
      <dgm:prSet presAssocID="{3BAFA52F-91D0-4EEB-9BFE-8ACB0758B892}" presName="thinLine2b" presStyleLbl="callout" presStyleIdx="0" presStyleCnt="4"/>
      <dgm:spPr/>
    </dgm:pt>
    <dgm:pt modelId="{F7F0957E-8856-44CC-9175-AF4242A29787}" type="pres">
      <dgm:prSet presAssocID="{3BAFA52F-91D0-4EEB-9BFE-8ACB0758B892}" presName="vertSpace2b" presStyleCnt="0"/>
      <dgm:spPr/>
    </dgm:pt>
    <dgm:pt modelId="{E57F0A7E-3887-43C9-8086-554DF73E21DF}" type="pres">
      <dgm:prSet presAssocID="{90D385C1-5A57-4FA2-AB4D-E3521E8DC726}" presName="horz2" presStyleCnt="0"/>
      <dgm:spPr/>
    </dgm:pt>
    <dgm:pt modelId="{3895443E-20F3-4139-9EA3-2FE03ADE25F8}" type="pres">
      <dgm:prSet presAssocID="{90D385C1-5A57-4FA2-AB4D-E3521E8DC726}" presName="horzSpace2" presStyleCnt="0"/>
      <dgm:spPr/>
    </dgm:pt>
    <dgm:pt modelId="{7D0397AF-B2AD-4837-98F4-C8CD8D345CAE}" type="pres">
      <dgm:prSet presAssocID="{90D385C1-5A57-4FA2-AB4D-E3521E8DC726}" presName="tx2" presStyleLbl="revTx" presStyleIdx="2" presStyleCnt="5"/>
      <dgm:spPr/>
      <dgm:t>
        <a:bodyPr/>
        <a:lstStyle/>
        <a:p>
          <a:endParaRPr lang="es-ES"/>
        </a:p>
      </dgm:t>
    </dgm:pt>
    <dgm:pt modelId="{4F1E479D-7720-41E9-B7C8-C5691CE0CAC5}" type="pres">
      <dgm:prSet presAssocID="{90D385C1-5A57-4FA2-AB4D-E3521E8DC726}" presName="vert2" presStyleCnt="0"/>
      <dgm:spPr/>
    </dgm:pt>
    <dgm:pt modelId="{16F2A387-4D89-49C1-995F-1818056E15FC}" type="pres">
      <dgm:prSet presAssocID="{90D385C1-5A57-4FA2-AB4D-E3521E8DC726}" presName="thinLine2b" presStyleLbl="callout" presStyleIdx="1" presStyleCnt="4"/>
      <dgm:spPr/>
    </dgm:pt>
    <dgm:pt modelId="{16E83421-54D7-414D-B83C-8D5BB7DAD0D3}" type="pres">
      <dgm:prSet presAssocID="{90D385C1-5A57-4FA2-AB4D-E3521E8DC726}" presName="vertSpace2b" presStyleCnt="0"/>
      <dgm:spPr/>
    </dgm:pt>
    <dgm:pt modelId="{5BB8B008-E6C7-4513-BA39-8A301004674B}" type="pres">
      <dgm:prSet presAssocID="{BC366C2C-9BCB-452F-ADF4-0F7F3970E892}" presName="horz2" presStyleCnt="0"/>
      <dgm:spPr/>
    </dgm:pt>
    <dgm:pt modelId="{50CE5A94-360E-48EC-861D-1848F93FFE92}" type="pres">
      <dgm:prSet presAssocID="{BC366C2C-9BCB-452F-ADF4-0F7F3970E892}" presName="horzSpace2" presStyleCnt="0"/>
      <dgm:spPr/>
    </dgm:pt>
    <dgm:pt modelId="{0E34BA9E-5EA5-4721-8AF4-C3DBB5743FBB}" type="pres">
      <dgm:prSet presAssocID="{BC366C2C-9BCB-452F-ADF4-0F7F3970E892}" presName="tx2" presStyleLbl="revTx" presStyleIdx="3" presStyleCnt="5"/>
      <dgm:spPr/>
      <dgm:t>
        <a:bodyPr/>
        <a:lstStyle/>
        <a:p>
          <a:endParaRPr lang="es-ES"/>
        </a:p>
      </dgm:t>
    </dgm:pt>
    <dgm:pt modelId="{CB94DB97-61D0-45C5-8F26-5CEB14C29EF8}" type="pres">
      <dgm:prSet presAssocID="{BC366C2C-9BCB-452F-ADF4-0F7F3970E892}" presName="vert2" presStyleCnt="0"/>
      <dgm:spPr/>
    </dgm:pt>
    <dgm:pt modelId="{EC86ADFC-22D6-4762-B811-E4002F545C7B}" type="pres">
      <dgm:prSet presAssocID="{BC366C2C-9BCB-452F-ADF4-0F7F3970E892}" presName="thinLine2b" presStyleLbl="callout" presStyleIdx="2" presStyleCnt="4"/>
      <dgm:spPr/>
    </dgm:pt>
    <dgm:pt modelId="{CA7CA7A0-1B0E-4AD5-BC3B-5E5DCBF4AB9E}" type="pres">
      <dgm:prSet presAssocID="{BC366C2C-9BCB-452F-ADF4-0F7F3970E892}" presName="vertSpace2b" presStyleCnt="0"/>
      <dgm:spPr/>
    </dgm:pt>
    <dgm:pt modelId="{B1A499CF-5CD7-4CFE-B800-E2EE59C1794F}" type="pres">
      <dgm:prSet presAssocID="{809E2B5C-9D52-4D33-A44A-F21D54D2931D}" presName="horz2" presStyleCnt="0"/>
      <dgm:spPr/>
    </dgm:pt>
    <dgm:pt modelId="{32087F37-1001-4656-BF68-011730B50AE9}" type="pres">
      <dgm:prSet presAssocID="{809E2B5C-9D52-4D33-A44A-F21D54D2931D}" presName="horzSpace2" presStyleCnt="0"/>
      <dgm:spPr/>
    </dgm:pt>
    <dgm:pt modelId="{5E8DD3B6-D0C3-427A-B7F5-2F695E4AA858}" type="pres">
      <dgm:prSet presAssocID="{809E2B5C-9D52-4D33-A44A-F21D54D2931D}" presName="tx2" presStyleLbl="revTx" presStyleIdx="4" presStyleCnt="5"/>
      <dgm:spPr/>
      <dgm:t>
        <a:bodyPr/>
        <a:lstStyle/>
        <a:p>
          <a:endParaRPr lang="es-ES"/>
        </a:p>
      </dgm:t>
    </dgm:pt>
    <dgm:pt modelId="{8F32DDB8-EB50-47F4-B25B-45C5A4BCE284}" type="pres">
      <dgm:prSet presAssocID="{809E2B5C-9D52-4D33-A44A-F21D54D2931D}" presName="vert2" presStyleCnt="0"/>
      <dgm:spPr/>
    </dgm:pt>
    <dgm:pt modelId="{8BBBA067-1CD7-4E5C-9E68-ECE4203A3CF6}" type="pres">
      <dgm:prSet presAssocID="{809E2B5C-9D52-4D33-A44A-F21D54D2931D}" presName="thinLine2b" presStyleLbl="callout" presStyleIdx="3" presStyleCnt="4"/>
      <dgm:spPr/>
    </dgm:pt>
    <dgm:pt modelId="{42BCCCD9-8790-4D2D-9D4B-5C4D2F834F47}" type="pres">
      <dgm:prSet presAssocID="{809E2B5C-9D52-4D33-A44A-F21D54D2931D}" presName="vertSpace2b" presStyleCnt="0"/>
      <dgm:spPr/>
    </dgm:pt>
  </dgm:ptLst>
  <dgm:cxnLst>
    <dgm:cxn modelId="{BCC09607-E220-43AE-9F7C-A251C6BBA677}" type="presOf" srcId="{BC366C2C-9BCB-452F-ADF4-0F7F3970E892}" destId="{0E34BA9E-5EA5-4721-8AF4-C3DBB5743FBB}" srcOrd="0" destOrd="0" presId="urn:microsoft.com/office/officeart/2008/layout/LinedList"/>
    <dgm:cxn modelId="{84C9E749-2670-4634-AFE1-8C43CD756096}" srcId="{52D04B7B-B95E-475F-B464-5F8AD71ADC41}" destId="{BC366C2C-9BCB-452F-ADF4-0F7F3970E892}" srcOrd="2" destOrd="0" parTransId="{639012F9-6C27-4A99-B5EF-52F2F14D780D}" sibTransId="{7A2C2A41-2B43-43F4-BB90-A4855AF92719}"/>
    <dgm:cxn modelId="{987FA537-E8E4-4FAB-A9D6-4E41D09CEB26}" type="presOf" srcId="{52D04B7B-B95E-475F-B464-5F8AD71ADC41}" destId="{70F25547-D811-48C4-91C5-340F378ABBB5}" srcOrd="0" destOrd="0" presId="urn:microsoft.com/office/officeart/2008/layout/LinedList"/>
    <dgm:cxn modelId="{3D3DB333-3C2D-43A8-A764-70BAD285F98E}" type="presOf" srcId="{90D385C1-5A57-4FA2-AB4D-E3521E8DC726}" destId="{7D0397AF-B2AD-4837-98F4-C8CD8D345CAE}" srcOrd="0" destOrd="0" presId="urn:microsoft.com/office/officeart/2008/layout/LinedList"/>
    <dgm:cxn modelId="{F54E1847-22F8-497E-8210-C401255298B5}" type="presOf" srcId="{3BAFA52F-91D0-4EEB-9BFE-8ACB0758B892}" destId="{3DC247FC-4BB8-4ACF-96C6-BB5A716ABBC6}" srcOrd="0" destOrd="0" presId="urn:microsoft.com/office/officeart/2008/layout/LinedList"/>
    <dgm:cxn modelId="{B8185F1F-A425-4753-B0DB-2AAD383DD366}" srcId="{52D04B7B-B95E-475F-B464-5F8AD71ADC41}" destId="{3BAFA52F-91D0-4EEB-9BFE-8ACB0758B892}" srcOrd="0" destOrd="0" parTransId="{54F344E0-09A0-44A8-88E8-145772AA37B8}" sibTransId="{8DA36680-5417-49AA-AD8B-4D6807AC2FBC}"/>
    <dgm:cxn modelId="{47CA2A4C-05FC-4B0F-9391-EF2169658E1B}" srcId="{340168AB-89A4-4941-BD6D-01A43D0AA281}" destId="{52D04B7B-B95E-475F-B464-5F8AD71ADC41}" srcOrd="0" destOrd="0" parTransId="{2904367A-8F0C-479C-8C3A-44D709FC895A}" sibTransId="{06556389-73BA-4C30-B656-2183D10FBEFE}"/>
    <dgm:cxn modelId="{B3AD2A9B-4512-4622-9290-D3B9E8D3423C}" srcId="{52D04B7B-B95E-475F-B464-5F8AD71ADC41}" destId="{90D385C1-5A57-4FA2-AB4D-E3521E8DC726}" srcOrd="1" destOrd="0" parTransId="{CF7733D7-2F24-4ADF-ADB2-45534728FBCC}" sibTransId="{7000B6A0-E265-4520-B521-08967BFD3299}"/>
    <dgm:cxn modelId="{05DEE03C-4E84-40F5-ABD8-BA9D156632B5}" srcId="{52D04B7B-B95E-475F-B464-5F8AD71ADC41}" destId="{809E2B5C-9D52-4D33-A44A-F21D54D2931D}" srcOrd="3" destOrd="0" parTransId="{721A2A90-3544-4CA2-8F68-399EB59F7FE6}" sibTransId="{0A3FBB87-F805-45C9-80F0-124A18228D0B}"/>
    <dgm:cxn modelId="{6E67BA0D-2954-4E9A-B432-419DB9287851}" type="presOf" srcId="{809E2B5C-9D52-4D33-A44A-F21D54D2931D}" destId="{5E8DD3B6-D0C3-427A-B7F5-2F695E4AA858}" srcOrd="0" destOrd="0" presId="urn:microsoft.com/office/officeart/2008/layout/LinedList"/>
    <dgm:cxn modelId="{DAB2AA51-E716-498F-B375-AD5C86E25FA7}" type="presOf" srcId="{340168AB-89A4-4941-BD6D-01A43D0AA281}" destId="{D72E1043-6C55-4D07-B82D-24C99669072E}" srcOrd="0" destOrd="0" presId="urn:microsoft.com/office/officeart/2008/layout/LinedList"/>
    <dgm:cxn modelId="{593CE3BE-1645-43DA-8DB2-A1A5D7BCE847}" type="presParOf" srcId="{D72E1043-6C55-4D07-B82D-24C99669072E}" destId="{DDB34079-0FFD-4434-B055-9A5B5C27996E}" srcOrd="0" destOrd="0" presId="urn:microsoft.com/office/officeart/2008/layout/LinedList"/>
    <dgm:cxn modelId="{B956C6E1-B8FE-4DA5-85F0-861051B4D65C}" type="presParOf" srcId="{D72E1043-6C55-4D07-B82D-24C99669072E}" destId="{D5F094DB-6785-4260-B0DA-1B77B8CA6FE4}" srcOrd="1" destOrd="0" presId="urn:microsoft.com/office/officeart/2008/layout/LinedList"/>
    <dgm:cxn modelId="{C28CA19E-3F3A-4FB1-A3A1-9604A42B7406}" type="presParOf" srcId="{D5F094DB-6785-4260-B0DA-1B77B8CA6FE4}" destId="{70F25547-D811-48C4-91C5-340F378ABBB5}" srcOrd="0" destOrd="0" presId="urn:microsoft.com/office/officeart/2008/layout/LinedList"/>
    <dgm:cxn modelId="{CC7187F5-2ACD-48E3-95BE-0CF4FA5B9CF4}" type="presParOf" srcId="{D5F094DB-6785-4260-B0DA-1B77B8CA6FE4}" destId="{D3679C03-22D5-4C74-B0E7-94C4F4096EE9}" srcOrd="1" destOrd="0" presId="urn:microsoft.com/office/officeart/2008/layout/LinedList"/>
    <dgm:cxn modelId="{A5542CAD-0D7D-45CB-BDFD-8D5418914AFB}" type="presParOf" srcId="{D3679C03-22D5-4C74-B0E7-94C4F4096EE9}" destId="{4E5499B9-CE8A-4961-AD68-FE90E63AC119}" srcOrd="0" destOrd="0" presId="urn:microsoft.com/office/officeart/2008/layout/LinedList"/>
    <dgm:cxn modelId="{3B2F4622-0F49-468C-859A-D3D81853A83C}" type="presParOf" srcId="{D3679C03-22D5-4C74-B0E7-94C4F4096EE9}" destId="{71AB09FC-2370-471B-A81C-AABB8E0F4090}" srcOrd="1" destOrd="0" presId="urn:microsoft.com/office/officeart/2008/layout/LinedList"/>
    <dgm:cxn modelId="{2CB0B765-2991-4A59-A05D-F8365BD3D994}" type="presParOf" srcId="{71AB09FC-2370-471B-A81C-AABB8E0F4090}" destId="{243DAD95-9878-491F-8E23-98A0DCA368BB}" srcOrd="0" destOrd="0" presId="urn:microsoft.com/office/officeart/2008/layout/LinedList"/>
    <dgm:cxn modelId="{0772FACC-5A5A-4C87-9A12-E8AECB2D1574}" type="presParOf" srcId="{71AB09FC-2370-471B-A81C-AABB8E0F4090}" destId="{3DC247FC-4BB8-4ACF-96C6-BB5A716ABBC6}" srcOrd="1" destOrd="0" presId="urn:microsoft.com/office/officeart/2008/layout/LinedList"/>
    <dgm:cxn modelId="{13B448E6-95DC-4014-B2B5-44EF802A9A4C}" type="presParOf" srcId="{71AB09FC-2370-471B-A81C-AABB8E0F4090}" destId="{3278464F-BBCB-4D98-8B77-7707044AB045}" srcOrd="2" destOrd="0" presId="urn:microsoft.com/office/officeart/2008/layout/LinedList"/>
    <dgm:cxn modelId="{C0E86EF2-6B53-4C18-AD8F-46D02F59020B}" type="presParOf" srcId="{D3679C03-22D5-4C74-B0E7-94C4F4096EE9}" destId="{7DB52AC7-44C2-439B-A047-C1A902AD222E}" srcOrd="2" destOrd="0" presId="urn:microsoft.com/office/officeart/2008/layout/LinedList"/>
    <dgm:cxn modelId="{597B9D98-607F-43E2-B353-795F5AC6287D}" type="presParOf" srcId="{D3679C03-22D5-4C74-B0E7-94C4F4096EE9}" destId="{F7F0957E-8856-44CC-9175-AF4242A29787}" srcOrd="3" destOrd="0" presId="urn:microsoft.com/office/officeart/2008/layout/LinedList"/>
    <dgm:cxn modelId="{FD9E20E5-0FF1-4353-83AE-DF73D3FB55A7}" type="presParOf" srcId="{D3679C03-22D5-4C74-B0E7-94C4F4096EE9}" destId="{E57F0A7E-3887-43C9-8086-554DF73E21DF}" srcOrd="4" destOrd="0" presId="urn:microsoft.com/office/officeart/2008/layout/LinedList"/>
    <dgm:cxn modelId="{7729DACD-F354-42DA-83B9-FF8B0621DBAC}" type="presParOf" srcId="{E57F0A7E-3887-43C9-8086-554DF73E21DF}" destId="{3895443E-20F3-4139-9EA3-2FE03ADE25F8}" srcOrd="0" destOrd="0" presId="urn:microsoft.com/office/officeart/2008/layout/LinedList"/>
    <dgm:cxn modelId="{71AB2549-A6D4-4241-8208-581ED3B4772E}" type="presParOf" srcId="{E57F0A7E-3887-43C9-8086-554DF73E21DF}" destId="{7D0397AF-B2AD-4837-98F4-C8CD8D345CAE}" srcOrd="1" destOrd="0" presId="urn:microsoft.com/office/officeart/2008/layout/LinedList"/>
    <dgm:cxn modelId="{FEFC58C3-1A82-492C-986E-A065E0CE538F}" type="presParOf" srcId="{E57F0A7E-3887-43C9-8086-554DF73E21DF}" destId="{4F1E479D-7720-41E9-B7C8-C5691CE0CAC5}" srcOrd="2" destOrd="0" presId="urn:microsoft.com/office/officeart/2008/layout/LinedList"/>
    <dgm:cxn modelId="{4CE2AE04-5141-42BC-9348-769AA450E510}" type="presParOf" srcId="{D3679C03-22D5-4C74-B0E7-94C4F4096EE9}" destId="{16F2A387-4D89-49C1-995F-1818056E15FC}" srcOrd="5" destOrd="0" presId="urn:microsoft.com/office/officeart/2008/layout/LinedList"/>
    <dgm:cxn modelId="{2A8958C9-CE5F-4004-88CD-8EE2A08B7324}" type="presParOf" srcId="{D3679C03-22D5-4C74-B0E7-94C4F4096EE9}" destId="{16E83421-54D7-414D-B83C-8D5BB7DAD0D3}" srcOrd="6" destOrd="0" presId="urn:microsoft.com/office/officeart/2008/layout/LinedList"/>
    <dgm:cxn modelId="{70EAE732-094D-406F-9111-EF40B00F1D22}" type="presParOf" srcId="{D3679C03-22D5-4C74-B0E7-94C4F4096EE9}" destId="{5BB8B008-E6C7-4513-BA39-8A301004674B}" srcOrd="7" destOrd="0" presId="urn:microsoft.com/office/officeart/2008/layout/LinedList"/>
    <dgm:cxn modelId="{7C6C4924-81D6-48E5-A5D8-BBA5AC7A97EA}" type="presParOf" srcId="{5BB8B008-E6C7-4513-BA39-8A301004674B}" destId="{50CE5A94-360E-48EC-861D-1848F93FFE92}" srcOrd="0" destOrd="0" presId="urn:microsoft.com/office/officeart/2008/layout/LinedList"/>
    <dgm:cxn modelId="{525BBF30-3D8E-46E4-89A6-6A1D2919FB18}" type="presParOf" srcId="{5BB8B008-E6C7-4513-BA39-8A301004674B}" destId="{0E34BA9E-5EA5-4721-8AF4-C3DBB5743FBB}" srcOrd="1" destOrd="0" presId="urn:microsoft.com/office/officeart/2008/layout/LinedList"/>
    <dgm:cxn modelId="{570C43D5-ACF9-4F97-B310-F68E0B00E87F}" type="presParOf" srcId="{5BB8B008-E6C7-4513-BA39-8A301004674B}" destId="{CB94DB97-61D0-45C5-8F26-5CEB14C29EF8}" srcOrd="2" destOrd="0" presId="urn:microsoft.com/office/officeart/2008/layout/LinedList"/>
    <dgm:cxn modelId="{BE483E12-D2DC-4A50-948F-E5B7FCF44BFA}" type="presParOf" srcId="{D3679C03-22D5-4C74-B0E7-94C4F4096EE9}" destId="{EC86ADFC-22D6-4762-B811-E4002F545C7B}" srcOrd="8" destOrd="0" presId="urn:microsoft.com/office/officeart/2008/layout/LinedList"/>
    <dgm:cxn modelId="{C79C61D0-0807-47D5-8FB8-6B8C781BEE13}" type="presParOf" srcId="{D3679C03-22D5-4C74-B0E7-94C4F4096EE9}" destId="{CA7CA7A0-1B0E-4AD5-BC3B-5E5DCBF4AB9E}" srcOrd="9" destOrd="0" presId="urn:microsoft.com/office/officeart/2008/layout/LinedList"/>
    <dgm:cxn modelId="{2CC2B551-DA9A-4EDE-83D0-611A1CC8769A}" type="presParOf" srcId="{D3679C03-22D5-4C74-B0E7-94C4F4096EE9}" destId="{B1A499CF-5CD7-4CFE-B800-E2EE59C1794F}" srcOrd="10" destOrd="0" presId="urn:microsoft.com/office/officeart/2008/layout/LinedList"/>
    <dgm:cxn modelId="{335530BE-595C-46CE-9F59-3E81D4B968CD}" type="presParOf" srcId="{B1A499CF-5CD7-4CFE-B800-E2EE59C1794F}" destId="{32087F37-1001-4656-BF68-011730B50AE9}" srcOrd="0" destOrd="0" presId="urn:microsoft.com/office/officeart/2008/layout/LinedList"/>
    <dgm:cxn modelId="{69C69BCF-9A45-42F4-B189-AAD39E60B646}" type="presParOf" srcId="{B1A499CF-5CD7-4CFE-B800-E2EE59C1794F}" destId="{5E8DD3B6-D0C3-427A-B7F5-2F695E4AA858}" srcOrd="1" destOrd="0" presId="urn:microsoft.com/office/officeart/2008/layout/LinedList"/>
    <dgm:cxn modelId="{6CC668FC-3556-4558-B996-BDAC4971FC32}" type="presParOf" srcId="{B1A499CF-5CD7-4CFE-B800-E2EE59C1794F}" destId="{8F32DDB8-EB50-47F4-B25B-45C5A4BCE284}" srcOrd="2" destOrd="0" presId="urn:microsoft.com/office/officeart/2008/layout/LinedList"/>
    <dgm:cxn modelId="{9429C914-A8B1-4DCD-B0B1-1F5939E28EAB}" type="presParOf" srcId="{D3679C03-22D5-4C74-B0E7-94C4F4096EE9}" destId="{8BBBA067-1CD7-4E5C-9E68-ECE4203A3CF6}" srcOrd="11" destOrd="0" presId="urn:microsoft.com/office/officeart/2008/layout/LinedList"/>
    <dgm:cxn modelId="{41639E12-96F7-4899-B9B8-48A741948E65}" type="presParOf" srcId="{D3679C03-22D5-4C74-B0E7-94C4F4096EE9}" destId="{42BCCCD9-8790-4D2D-9D4B-5C4D2F834F4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A5D957-C3B8-4A70-A71D-8C468351CEAC}"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ES"/>
        </a:p>
      </dgm:t>
    </dgm:pt>
    <dgm:pt modelId="{D19639E6-7F28-4880-9554-10E6DC2EAD8F}">
      <dgm:prSet phldrT="[Text]"/>
      <dgm:spPr/>
      <dgm:t>
        <a:bodyPr/>
        <a:lstStyle/>
        <a:p>
          <a:r>
            <a:rPr lang="es-ES" dirty="0" smtClean="0"/>
            <a:t>Área temática</a:t>
          </a:r>
          <a:endParaRPr lang="es-ES" dirty="0"/>
        </a:p>
      </dgm:t>
    </dgm:pt>
    <dgm:pt modelId="{BEBEE811-8A89-4AE3-8A01-4ADA393E28A4}" type="parTrans" cxnId="{BC583FDD-7DCA-45FC-8471-D0355E0BE7F9}">
      <dgm:prSet/>
      <dgm:spPr/>
      <dgm:t>
        <a:bodyPr/>
        <a:lstStyle/>
        <a:p>
          <a:endParaRPr lang="es-ES"/>
        </a:p>
      </dgm:t>
    </dgm:pt>
    <dgm:pt modelId="{4528F303-23FD-4F1B-B538-7EA17321A37A}" type="sibTrans" cxnId="{BC583FDD-7DCA-45FC-8471-D0355E0BE7F9}">
      <dgm:prSet/>
      <dgm:spPr/>
      <dgm:t>
        <a:bodyPr/>
        <a:lstStyle/>
        <a:p>
          <a:endParaRPr lang="es-ES"/>
        </a:p>
      </dgm:t>
    </dgm:pt>
    <dgm:pt modelId="{E4E60530-3DEB-4943-898C-DDFD85EC963F}">
      <dgm:prSet phldrT="[Text]"/>
      <dgm:spPr/>
      <dgm:t>
        <a:bodyPr/>
        <a:lstStyle/>
        <a:p>
          <a:r>
            <a:rPr lang="es-ES" dirty="0" smtClean="0"/>
            <a:t>Pregunta de investigación</a:t>
          </a:r>
          <a:endParaRPr lang="es-ES" dirty="0"/>
        </a:p>
      </dgm:t>
    </dgm:pt>
    <dgm:pt modelId="{7932D07D-B071-4BBD-AEEE-73542ADDFE65}" type="parTrans" cxnId="{CCA4EFB1-601C-4C67-AD24-048C5AC4D181}">
      <dgm:prSet/>
      <dgm:spPr/>
      <dgm:t>
        <a:bodyPr/>
        <a:lstStyle/>
        <a:p>
          <a:endParaRPr lang="es-ES"/>
        </a:p>
      </dgm:t>
    </dgm:pt>
    <dgm:pt modelId="{CE2C7358-8701-4823-B22C-87398D66C3D1}" type="sibTrans" cxnId="{CCA4EFB1-601C-4C67-AD24-048C5AC4D181}">
      <dgm:prSet/>
      <dgm:spPr/>
      <dgm:t>
        <a:bodyPr/>
        <a:lstStyle/>
        <a:p>
          <a:endParaRPr lang="es-ES"/>
        </a:p>
      </dgm:t>
    </dgm:pt>
    <dgm:pt modelId="{9FA4B22C-F517-4923-B24B-E3DEE3D22457}">
      <dgm:prSet phldrT="[Text]"/>
      <dgm:spPr/>
      <dgm:t>
        <a:bodyPr/>
        <a:lstStyle/>
        <a:p>
          <a:r>
            <a:rPr lang="es-ES" dirty="0" smtClean="0"/>
            <a:t>Objetivos de investigación</a:t>
          </a:r>
          <a:endParaRPr lang="es-ES" dirty="0"/>
        </a:p>
      </dgm:t>
    </dgm:pt>
    <dgm:pt modelId="{43AC05BD-6CB8-439B-B918-527B128493F0}" type="parTrans" cxnId="{5CD7DD17-8121-4A5E-A116-906622678577}">
      <dgm:prSet/>
      <dgm:spPr/>
      <dgm:t>
        <a:bodyPr/>
        <a:lstStyle/>
        <a:p>
          <a:endParaRPr lang="es-ES"/>
        </a:p>
      </dgm:t>
    </dgm:pt>
    <dgm:pt modelId="{5755AF48-A161-4E0F-B765-D80E2BFFA4F8}" type="sibTrans" cxnId="{5CD7DD17-8121-4A5E-A116-906622678577}">
      <dgm:prSet/>
      <dgm:spPr/>
      <dgm:t>
        <a:bodyPr/>
        <a:lstStyle/>
        <a:p>
          <a:endParaRPr lang="es-ES"/>
        </a:p>
      </dgm:t>
    </dgm:pt>
    <dgm:pt modelId="{01311450-729D-4ACA-B2A8-39F34E4DACC4}">
      <dgm:prSet phldrT="[Text]"/>
      <dgm:spPr/>
      <dgm:t>
        <a:bodyPr/>
        <a:lstStyle/>
        <a:p>
          <a:endParaRPr lang="es-ES" dirty="0"/>
        </a:p>
      </dgm:t>
    </dgm:pt>
    <dgm:pt modelId="{6D08A59C-F5C0-4EAC-B7F3-35BE1EDA37AB}" type="sibTrans" cxnId="{6F525F2A-F01F-4091-9669-A65710EC0D42}">
      <dgm:prSet/>
      <dgm:spPr/>
      <dgm:t>
        <a:bodyPr/>
        <a:lstStyle/>
        <a:p>
          <a:endParaRPr lang="es-ES"/>
        </a:p>
      </dgm:t>
    </dgm:pt>
    <dgm:pt modelId="{9969A442-83DA-4370-9ADA-64FF08B453F9}" type="parTrans" cxnId="{6F525F2A-F01F-4091-9669-A65710EC0D42}">
      <dgm:prSet/>
      <dgm:spPr/>
      <dgm:t>
        <a:bodyPr/>
        <a:lstStyle/>
        <a:p>
          <a:endParaRPr lang="es-ES"/>
        </a:p>
      </dgm:t>
    </dgm:pt>
    <dgm:pt modelId="{03D4FE50-6ED5-424A-9AD5-09AE49CD5B2D}">
      <dgm:prSet phldrT="[Text]"/>
      <dgm:spPr/>
      <dgm:t>
        <a:bodyPr/>
        <a:lstStyle/>
        <a:p>
          <a:r>
            <a:rPr lang="es-ES" dirty="0" smtClean="0"/>
            <a:t>Formulación del problema</a:t>
          </a:r>
          <a:endParaRPr lang="es-ES" dirty="0"/>
        </a:p>
      </dgm:t>
    </dgm:pt>
    <dgm:pt modelId="{E9A630A0-B785-4416-A08E-7DD4DCBBACA3}" type="sibTrans" cxnId="{DDF981BC-4015-4234-8FCB-6B7FF5C45250}">
      <dgm:prSet/>
      <dgm:spPr/>
      <dgm:t>
        <a:bodyPr/>
        <a:lstStyle/>
        <a:p>
          <a:endParaRPr lang="es-ES"/>
        </a:p>
      </dgm:t>
    </dgm:pt>
    <dgm:pt modelId="{A402A4D1-DFFD-43F7-B86F-301549CBA5B7}" type="parTrans" cxnId="{DDF981BC-4015-4234-8FCB-6B7FF5C45250}">
      <dgm:prSet/>
      <dgm:spPr/>
      <dgm:t>
        <a:bodyPr/>
        <a:lstStyle/>
        <a:p>
          <a:endParaRPr lang="es-ES"/>
        </a:p>
      </dgm:t>
    </dgm:pt>
    <dgm:pt modelId="{BF1DB32A-EF2A-46A3-A11C-7425A488719B}" type="pres">
      <dgm:prSet presAssocID="{74A5D957-C3B8-4A70-A71D-8C468351CEAC}" presName="cycle" presStyleCnt="0">
        <dgm:presLayoutVars>
          <dgm:dir/>
          <dgm:resizeHandles val="exact"/>
        </dgm:presLayoutVars>
      </dgm:prSet>
      <dgm:spPr/>
      <dgm:t>
        <a:bodyPr/>
        <a:lstStyle/>
        <a:p>
          <a:endParaRPr lang="es-ES"/>
        </a:p>
      </dgm:t>
    </dgm:pt>
    <dgm:pt modelId="{B4E08F8D-D9A1-4577-BC8B-4D77CE837B5C}" type="pres">
      <dgm:prSet presAssocID="{D19639E6-7F28-4880-9554-10E6DC2EAD8F}" presName="node" presStyleLbl="node1" presStyleIdx="0" presStyleCnt="5">
        <dgm:presLayoutVars>
          <dgm:bulletEnabled val="1"/>
        </dgm:presLayoutVars>
      </dgm:prSet>
      <dgm:spPr/>
      <dgm:t>
        <a:bodyPr/>
        <a:lstStyle/>
        <a:p>
          <a:endParaRPr lang="es-ES"/>
        </a:p>
      </dgm:t>
    </dgm:pt>
    <dgm:pt modelId="{04D7F8AB-4461-4623-ABBA-0940839DA829}" type="pres">
      <dgm:prSet presAssocID="{4528F303-23FD-4F1B-B538-7EA17321A37A}" presName="sibTrans" presStyleLbl="sibTrans2D1" presStyleIdx="0" presStyleCnt="5" custAng="4633751"/>
      <dgm:spPr>
        <a:prstGeom prst="upDownArrow">
          <a:avLst/>
        </a:prstGeom>
      </dgm:spPr>
      <dgm:t>
        <a:bodyPr/>
        <a:lstStyle/>
        <a:p>
          <a:endParaRPr lang="es-ES"/>
        </a:p>
      </dgm:t>
    </dgm:pt>
    <dgm:pt modelId="{EBBFB6B6-5997-48B1-A3E2-567DF093E6C1}" type="pres">
      <dgm:prSet presAssocID="{4528F303-23FD-4F1B-B538-7EA17321A37A}" presName="connectorText" presStyleLbl="sibTrans2D1" presStyleIdx="0" presStyleCnt="5"/>
      <dgm:spPr/>
      <dgm:t>
        <a:bodyPr/>
        <a:lstStyle/>
        <a:p>
          <a:endParaRPr lang="es-ES"/>
        </a:p>
      </dgm:t>
    </dgm:pt>
    <dgm:pt modelId="{12128212-8CAD-4B05-9EFC-71561DE85E39}" type="pres">
      <dgm:prSet presAssocID="{E4E60530-3DEB-4943-898C-DDFD85EC963F}" presName="node" presStyleLbl="node1" presStyleIdx="1" presStyleCnt="5">
        <dgm:presLayoutVars>
          <dgm:bulletEnabled val="1"/>
        </dgm:presLayoutVars>
      </dgm:prSet>
      <dgm:spPr/>
      <dgm:t>
        <a:bodyPr/>
        <a:lstStyle/>
        <a:p>
          <a:endParaRPr lang="es-ES"/>
        </a:p>
      </dgm:t>
    </dgm:pt>
    <dgm:pt modelId="{9D1D9CC0-64A7-4A0F-8238-496BE16C66FC}" type="pres">
      <dgm:prSet presAssocID="{CE2C7358-8701-4823-B22C-87398D66C3D1}" presName="sibTrans" presStyleLbl="sibTrans2D1" presStyleIdx="1" presStyleCnt="5" custAng="5252537"/>
      <dgm:spPr>
        <a:prstGeom prst="upDownArrow">
          <a:avLst/>
        </a:prstGeom>
      </dgm:spPr>
      <dgm:t>
        <a:bodyPr/>
        <a:lstStyle/>
        <a:p>
          <a:endParaRPr lang="es-ES"/>
        </a:p>
      </dgm:t>
    </dgm:pt>
    <dgm:pt modelId="{759D437F-F5D9-4A50-9A21-A96C97236B4D}" type="pres">
      <dgm:prSet presAssocID="{CE2C7358-8701-4823-B22C-87398D66C3D1}" presName="connectorText" presStyleLbl="sibTrans2D1" presStyleIdx="1" presStyleCnt="5"/>
      <dgm:spPr/>
      <dgm:t>
        <a:bodyPr/>
        <a:lstStyle/>
        <a:p>
          <a:endParaRPr lang="es-ES"/>
        </a:p>
      </dgm:t>
    </dgm:pt>
    <dgm:pt modelId="{8BC8D1E3-F2E7-4964-9234-F194C257B2C7}" type="pres">
      <dgm:prSet presAssocID="{03D4FE50-6ED5-424A-9AD5-09AE49CD5B2D}" presName="node" presStyleLbl="node1" presStyleIdx="2" presStyleCnt="5">
        <dgm:presLayoutVars>
          <dgm:bulletEnabled val="1"/>
        </dgm:presLayoutVars>
      </dgm:prSet>
      <dgm:spPr/>
      <dgm:t>
        <a:bodyPr/>
        <a:lstStyle/>
        <a:p>
          <a:endParaRPr lang="es-ES"/>
        </a:p>
      </dgm:t>
    </dgm:pt>
    <dgm:pt modelId="{C391B379-9341-4ACC-83DF-6E42864C046C}" type="pres">
      <dgm:prSet presAssocID="{E9A630A0-B785-4416-A08E-7DD4DCBBACA3}" presName="sibTrans" presStyleLbl="sibTrans2D1" presStyleIdx="2" presStyleCnt="5" custAng="4129965"/>
      <dgm:spPr>
        <a:prstGeom prst="upDownArrow">
          <a:avLst/>
        </a:prstGeom>
      </dgm:spPr>
      <dgm:t>
        <a:bodyPr/>
        <a:lstStyle/>
        <a:p>
          <a:endParaRPr lang="es-ES"/>
        </a:p>
      </dgm:t>
    </dgm:pt>
    <dgm:pt modelId="{50BC07B3-6212-41CB-AD9C-D8060A537003}" type="pres">
      <dgm:prSet presAssocID="{E9A630A0-B785-4416-A08E-7DD4DCBBACA3}" presName="connectorText" presStyleLbl="sibTrans2D1" presStyleIdx="2" presStyleCnt="5"/>
      <dgm:spPr/>
      <dgm:t>
        <a:bodyPr/>
        <a:lstStyle/>
        <a:p>
          <a:endParaRPr lang="es-ES"/>
        </a:p>
      </dgm:t>
    </dgm:pt>
    <dgm:pt modelId="{FEE33162-3647-438F-82CD-501F06258F14}" type="pres">
      <dgm:prSet presAssocID="{9FA4B22C-F517-4923-B24B-E3DEE3D22457}" presName="node" presStyleLbl="node1" presStyleIdx="3" presStyleCnt="5">
        <dgm:presLayoutVars>
          <dgm:bulletEnabled val="1"/>
        </dgm:presLayoutVars>
      </dgm:prSet>
      <dgm:spPr/>
      <dgm:t>
        <a:bodyPr/>
        <a:lstStyle/>
        <a:p>
          <a:endParaRPr lang="es-ES"/>
        </a:p>
      </dgm:t>
    </dgm:pt>
    <dgm:pt modelId="{1BBA66FC-A0D8-44CA-8036-0DA7A80A38A4}" type="pres">
      <dgm:prSet presAssocID="{5755AF48-A161-4E0F-B765-D80E2BFFA4F8}" presName="sibTrans" presStyleLbl="sibTrans2D1" presStyleIdx="3" presStyleCnt="5" custAng="4280306"/>
      <dgm:spPr>
        <a:prstGeom prst="upDownArrow">
          <a:avLst/>
        </a:prstGeom>
      </dgm:spPr>
      <dgm:t>
        <a:bodyPr/>
        <a:lstStyle/>
        <a:p>
          <a:endParaRPr lang="es-ES"/>
        </a:p>
      </dgm:t>
    </dgm:pt>
    <dgm:pt modelId="{19C4611E-64D1-4303-919A-F5C7EDA8D0FE}" type="pres">
      <dgm:prSet presAssocID="{5755AF48-A161-4E0F-B765-D80E2BFFA4F8}" presName="connectorText" presStyleLbl="sibTrans2D1" presStyleIdx="3" presStyleCnt="5"/>
      <dgm:spPr/>
      <dgm:t>
        <a:bodyPr/>
        <a:lstStyle/>
        <a:p>
          <a:endParaRPr lang="es-ES"/>
        </a:p>
      </dgm:t>
    </dgm:pt>
    <dgm:pt modelId="{A977F477-67AD-421C-B771-9AB6851C71FC}" type="pres">
      <dgm:prSet presAssocID="{01311450-729D-4ACA-B2A8-39F34E4DACC4}" presName="node" presStyleLbl="node1" presStyleIdx="4" presStyleCnt="5">
        <dgm:presLayoutVars>
          <dgm:bulletEnabled val="1"/>
        </dgm:presLayoutVars>
      </dgm:prSet>
      <dgm:spPr/>
      <dgm:t>
        <a:bodyPr/>
        <a:lstStyle/>
        <a:p>
          <a:endParaRPr lang="es-ES"/>
        </a:p>
      </dgm:t>
    </dgm:pt>
    <dgm:pt modelId="{B8072C1B-E3E9-4A4F-B568-8CFFB3D2D7C2}" type="pres">
      <dgm:prSet presAssocID="{6D08A59C-F5C0-4EAC-B7F3-35BE1EDA37AB}" presName="sibTrans" presStyleLbl="sibTrans2D1" presStyleIdx="4" presStyleCnt="5" custAng="4442326"/>
      <dgm:spPr>
        <a:prstGeom prst="upDownArrow">
          <a:avLst/>
        </a:prstGeom>
      </dgm:spPr>
      <dgm:t>
        <a:bodyPr/>
        <a:lstStyle/>
        <a:p>
          <a:endParaRPr lang="es-ES"/>
        </a:p>
      </dgm:t>
    </dgm:pt>
    <dgm:pt modelId="{45EE616A-B138-4506-8DBA-43477B00BD36}" type="pres">
      <dgm:prSet presAssocID="{6D08A59C-F5C0-4EAC-B7F3-35BE1EDA37AB}" presName="connectorText" presStyleLbl="sibTrans2D1" presStyleIdx="4" presStyleCnt="5"/>
      <dgm:spPr/>
      <dgm:t>
        <a:bodyPr/>
        <a:lstStyle/>
        <a:p>
          <a:endParaRPr lang="es-ES"/>
        </a:p>
      </dgm:t>
    </dgm:pt>
  </dgm:ptLst>
  <dgm:cxnLst>
    <dgm:cxn modelId="{CDD9898C-1C2D-40BF-A441-64F3517270F6}" type="presOf" srcId="{4528F303-23FD-4F1B-B538-7EA17321A37A}" destId="{EBBFB6B6-5997-48B1-A3E2-567DF093E6C1}" srcOrd="1" destOrd="0" presId="urn:microsoft.com/office/officeart/2005/8/layout/cycle2"/>
    <dgm:cxn modelId="{FF1B822D-1405-43C3-B616-541F22D9B98A}" type="presOf" srcId="{CE2C7358-8701-4823-B22C-87398D66C3D1}" destId="{9D1D9CC0-64A7-4A0F-8238-496BE16C66FC}" srcOrd="0" destOrd="0" presId="urn:microsoft.com/office/officeart/2005/8/layout/cycle2"/>
    <dgm:cxn modelId="{52055251-A7B7-412D-95BF-BB22C64371A9}" type="presOf" srcId="{D19639E6-7F28-4880-9554-10E6DC2EAD8F}" destId="{B4E08F8D-D9A1-4577-BC8B-4D77CE837B5C}" srcOrd="0" destOrd="0" presId="urn:microsoft.com/office/officeart/2005/8/layout/cycle2"/>
    <dgm:cxn modelId="{DDF981BC-4015-4234-8FCB-6B7FF5C45250}" srcId="{74A5D957-C3B8-4A70-A71D-8C468351CEAC}" destId="{03D4FE50-6ED5-424A-9AD5-09AE49CD5B2D}" srcOrd="2" destOrd="0" parTransId="{A402A4D1-DFFD-43F7-B86F-301549CBA5B7}" sibTransId="{E9A630A0-B785-4416-A08E-7DD4DCBBACA3}"/>
    <dgm:cxn modelId="{DBEFCF50-9C6D-4878-B8B4-9DC5C7337933}" type="presOf" srcId="{5755AF48-A161-4E0F-B765-D80E2BFFA4F8}" destId="{1BBA66FC-A0D8-44CA-8036-0DA7A80A38A4}" srcOrd="0" destOrd="0" presId="urn:microsoft.com/office/officeart/2005/8/layout/cycle2"/>
    <dgm:cxn modelId="{6979390B-D0EB-448A-B597-2F55B0A22519}" type="presOf" srcId="{74A5D957-C3B8-4A70-A71D-8C468351CEAC}" destId="{BF1DB32A-EF2A-46A3-A11C-7425A488719B}" srcOrd="0" destOrd="0" presId="urn:microsoft.com/office/officeart/2005/8/layout/cycle2"/>
    <dgm:cxn modelId="{3A8D291E-E386-4BAF-999E-2BB8DD269CF2}" type="presOf" srcId="{CE2C7358-8701-4823-B22C-87398D66C3D1}" destId="{759D437F-F5D9-4A50-9A21-A96C97236B4D}" srcOrd="1" destOrd="0" presId="urn:microsoft.com/office/officeart/2005/8/layout/cycle2"/>
    <dgm:cxn modelId="{49B5BC99-12B4-4D0F-8964-38715C715867}" type="presOf" srcId="{6D08A59C-F5C0-4EAC-B7F3-35BE1EDA37AB}" destId="{45EE616A-B138-4506-8DBA-43477B00BD36}" srcOrd="1" destOrd="0" presId="urn:microsoft.com/office/officeart/2005/8/layout/cycle2"/>
    <dgm:cxn modelId="{A98B0724-C2DE-43D3-AB92-F19AD505C777}" type="presOf" srcId="{01311450-729D-4ACA-B2A8-39F34E4DACC4}" destId="{A977F477-67AD-421C-B771-9AB6851C71FC}" srcOrd="0" destOrd="0" presId="urn:microsoft.com/office/officeart/2005/8/layout/cycle2"/>
    <dgm:cxn modelId="{6F525F2A-F01F-4091-9669-A65710EC0D42}" srcId="{74A5D957-C3B8-4A70-A71D-8C468351CEAC}" destId="{01311450-729D-4ACA-B2A8-39F34E4DACC4}" srcOrd="4" destOrd="0" parTransId="{9969A442-83DA-4370-9ADA-64FF08B453F9}" sibTransId="{6D08A59C-F5C0-4EAC-B7F3-35BE1EDA37AB}"/>
    <dgm:cxn modelId="{FEC7EA48-0094-40F9-92FD-2FA459B8E580}" type="presOf" srcId="{E9A630A0-B785-4416-A08E-7DD4DCBBACA3}" destId="{50BC07B3-6212-41CB-AD9C-D8060A537003}" srcOrd="1" destOrd="0" presId="urn:microsoft.com/office/officeart/2005/8/layout/cycle2"/>
    <dgm:cxn modelId="{5CD7DD17-8121-4A5E-A116-906622678577}" srcId="{74A5D957-C3B8-4A70-A71D-8C468351CEAC}" destId="{9FA4B22C-F517-4923-B24B-E3DEE3D22457}" srcOrd="3" destOrd="0" parTransId="{43AC05BD-6CB8-439B-B918-527B128493F0}" sibTransId="{5755AF48-A161-4E0F-B765-D80E2BFFA4F8}"/>
    <dgm:cxn modelId="{89A8AA6F-7A2F-456C-B487-62945CD332CB}" type="presOf" srcId="{E9A630A0-B785-4416-A08E-7DD4DCBBACA3}" destId="{C391B379-9341-4ACC-83DF-6E42864C046C}" srcOrd="0" destOrd="0" presId="urn:microsoft.com/office/officeart/2005/8/layout/cycle2"/>
    <dgm:cxn modelId="{9DA097F6-62B3-4C64-8AFA-8A1D192B1321}" type="presOf" srcId="{9FA4B22C-F517-4923-B24B-E3DEE3D22457}" destId="{FEE33162-3647-438F-82CD-501F06258F14}" srcOrd="0" destOrd="0" presId="urn:microsoft.com/office/officeart/2005/8/layout/cycle2"/>
    <dgm:cxn modelId="{BC583FDD-7DCA-45FC-8471-D0355E0BE7F9}" srcId="{74A5D957-C3B8-4A70-A71D-8C468351CEAC}" destId="{D19639E6-7F28-4880-9554-10E6DC2EAD8F}" srcOrd="0" destOrd="0" parTransId="{BEBEE811-8A89-4AE3-8A01-4ADA393E28A4}" sibTransId="{4528F303-23FD-4F1B-B538-7EA17321A37A}"/>
    <dgm:cxn modelId="{82FB3DAE-AD29-4CBA-B68A-E572CA4F4027}" type="presOf" srcId="{5755AF48-A161-4E0F-B765-D80E2BFFA4F8}" destId="{19C4611E-64D1-4303-919A-F5C7EDA8D0FE}" srcOrd="1" destOrd="0" presId="urn:microsoft.com/office/officeart/2005/8/layout/cycle2"/>
    <dgm:cxn modelId="{FCF2083A-7D85-48C7-8807-49E832A4656A}" type="presOf" srcId="{E4E60530-3DEB-4943-898C-DDFD85EC963F}" destId="{12128212-8CAD-4B05-9EFC-71561DE85E39}" srcOrd="0" destOrd="0" presId="urn:microsoft.com/office/officeart/2005/8/layout/cycle2"/>
    <dgm:cxn modelId="{42CAA190-B939-4C8E-A90E-3B342751DAEF}" type="presOf" srcId="{03D4FE50-6ED5-424A-9AD5-09AE49CD5B2D}" destId="{8BC8D1E3-F2E7-4964-9234-F194C257B2C7}" srcOrd="0" destOrd="0" presId="urn:microsoft.com/office/officeart/2005/8/layout/cycle2"/>
    <dgm:cxn modelId="{14E81AF5-426F-4AD0-8085-6E3DE6D40ADF}" type="presOf" srcId="{4528F303-23FD-4F1B-B538-7EA17321A37A}" destId="{04D7F8AB-4461-4623-ABBA-0940839DA829}" srcOrd="0" destOrd="0" presId="urn:microsoft.com/office/officeart/2005/8/layout/cycle2"/>
    <dgm:cxn modelId="{C68E9FE8-B046-4589-9162-D2319AC94056}" type="presOf" srcId="{6D08A59C-F5C0-4EAC-B7F3-35BE1EDA37AB}" destId="{B8072C1B-E3E9-4A4F-B568-8CFFB3D2D7C2}" srcOrd="0" destOrd="0" presId="urn:microsoft.com/office/officeart/2005/8/layout/cycle2"/>
    <dgm:cxn modelId="{CCA4EFB1-601C-4C67-AD24-048C5AC4D181}" srcId="{74A5D957-C3B8-4A70-A71D-8C468351CEAC}" destId="{E4E60530-3DEB-4943-898C-DDFD85EC963F}" srcOrd="1" destOrd="0" parTransId="{7932D07D-B071-4BBD-AEEE-73542ADDFE65}" sibTransId="{CE2C7358-8701-4823-B22C-87398D66C3D1}"/>
    <dgm:cxn modelId="{ABD1A7AA-6665-4BB4-86CB-D9C3227052F6}" type="presParOf" srcId="{BF1DB32A-EF2A-46A3-A11C-7425A488719B}" destId="{B4E08F8D-D9A1-4577-BC8B-4D77CE837B5C}" srcOrd="0" destOrd="0" presId="urn:microsoft.com/office/officeart/2005/8/layout/cycle2"/>
    <dgm:cxn modelId="{76FC62E7-2BA9-469D-A275-0882930E7325}" type="presParOf" srcId="{BF1DB32A-EF2A-46A3-A11C-7425A488719B}" destId="{04D7F8AB-4461-4623-ABBA-0940839DA829}" srcOrd="1" destOrd="0" presId="urn:microsoft.com/office/officeart/2005/8/layout/cycle2"/>
    <dgm:cxn modelId="{96FEF416-3939-4037-8C87-BE58089D3837}" type="presParOf" srcId="{04D7F8AB-4461-4623-ABBA-0940839DA829}" destId="{EBBFB6B6-5997-48B1-A3E2-567DF093E6C1}" srcOrd="0" destOrd="0" presId="urn:microsoft.com/office/officeart/2005/8/layout/cycle2"/>
    <dgm:cxn modelId="{42051665-A678-4052-9B8B-E62EAA1E723C}" type="presParOf" srcId="{BF1DB32A-EF2A-46A3-A11C-7425A488719B}" destId="{12128212-8CAD-4B05-9EFC-71561DE85E39}" srcOrd="2" destOrd="0" presId="urn:microsoft.com/office/officeart/2005/8/layout/cycle2"/>
    <dgm:cxn modelId="{EA0CCFAA-B880-4171-B72A-1D0CDE743D96}" type="presParOf" srcId="{BF1DB32A-EF2A-46A3-A11C-7425A488719B}" destId="{9D1D9CC0-64A7-4A0F-8238-496BE16C66FC}" srcOrd="3" destOrd="0" presId="urn:microsoft.com/office/officeart/2005/8/layout/cycle2"/>
    <dgm:cxn modelId="{B8EDC180-ACAD-43AF-AE35-0B68492A9B9F}" type="presParOf" srcId="{9D1D9CC0-64A7-4A0F-8238-496BE16C66FC}" destId="{759D437F-F5D9-4A50-9A21-A96C97236B4D}" srcOrd="0" destOrd="0" presId="urn:microsoft.com/office/officeart/2005/8/layout/cycle2"/>
    <dgm:cxn modelId="{EE86D206-2FEA-4065-9356-4A1F3810155F}" type="presParOf" srcId="{BF1DB32A-EF2A-46A3-A11C-7425A488719B}" destId="{8BC8D1E3-F2E7-4964-9234-F194C257B2C7}" srcOrd="4" destOrd="0" presId="urn:microsoft.com/office/officeart/2005/8/layout/cycle2"/>
    <dgm:cxn modelId="{53EC70AF-20B6-401A-AE52-91FDF3F23F20}" type="presParOf" srcId="{BF1DB32A-EF2A-46A3-A11C-7425A488719B}" destId="{C391B379-9341-4ACC-83DF-6E42864C046C}" srcOrd="5" destOrd="0" presId="urn:microsoft.com/office/officeart/2005/8/layout/cycle2"/>
    <dgm:cxn modelId="{0CA5CA39-23D9-41C4-8F1B-86DD1312B228}" type="presParOf" srcId="{C391B379-9341-4ACC-83DF-6E42864C046C}" destId="{50BC07B3-6212-41CB-AD9C-D8060A537003}" srcOrd="0" destOrd="0" presId="urn:microsoft.com/office/officeart/2005/8/layout/cycle2"/>
    <dgm:cxn modelId="{CEEEBBC3-12A8-43A0-8689-2D319C926C0B}" type="presParOf" srcId="{BF1DB32A-EF2A-46A3-A11C-7425A488719B}" destId="{FEE33162-3647-438F-82CD-501F06258F14}" srcOrd="6" destOrd="0" presId="urn:microsoft.com/office/officeart/2005/8/layout/cycle2"/>
    <dgm:cxn modelId="{3CBC89BA-6048-4120-8B63-271448A8323D}" type="presParOf" srcId="{BF1DB32A-EF2A-46A3-A11C-7425A488719B}" destId="{1BBA66FC-A0D8-44CA-8036-0DA7A80A38A4}" srcOrd="7" destOrd="0" presId="urn:microsoft.com/office/officeart/2005/8/layout/cycle2"/>
    <dgm:cxn modelId="{A5EF13E0-4068-45CF-A1C6-4825D0E9C127}" type="presParOf" srcId="{1BBA66FC-A0D8-44CA-8036-0DA7A80A38A4}" destId="{19C4611E-64D1-4303-919A-F5C7EDA8D0FE}" srcOrd="0" destOrd="0" presId="urn:microsoft.com/office/officeart/2005/8/layout/cycle2"/>
    <dgm:cxn modelId="{515EA3ED-2FE4-4141-BCC8-DA85DF68A07D}" type="presParOf" srcId="{BF1DB32A-EF2A-46A3-A11C-7425A488719B}" destId="{A977F477-67AD-421C-B771-9AB6851C71FC}" srcOrd="8" destOrd="0" presId="urn:microsoft.com/office/officeart/2005/8/layout/cycle2"/>
    <dgm:cxn modelId="{7B7FF4DB-5E0C-4CA0-9EDE-12C4EFB48777}" type="presParOf" srcId="{BF1DB32A-EF2A-46A3-A11C-7425A488719B}" destId="{B8072C1B-E3E9-4A4F-B568-8CFFB3D2D7C2}" srcOrd="9" destOrd="0" presId="urn:microsoft.com/office/officeart/2005/8/layout/cycle2"/>
    <dgm:cxn modelId="{DA889ADB-5098-4D5E-8179-A69C41D61D0D}" type="presParOf" srcId="{B8072C1B-E3E9-4A4F-B568-8CFFB3D2D7C2}" destId="{45EE616A-B138-4506-8DBA-43477B00BD3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5A963-99F4-425E-B630-BF5F840F36A2}">
      <dsp:nvSpPr>
        <dsp:cNvPr id="0" name=""/>
        <dsp:cNvSpPr/>
      </dsp:nvSpPr>
      <dsp:spPr>
        <a:xfrm>
          <a:off x="439" y="63042"/>
          <a:ext cx="1599787" cy="799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 sz="1700" kern="1200" dirty="0" smtClean="0"/>
            <a:t>Conocimiento popular/ (</a:t>
          </a:r>
          <a:r>
            <a:rPr lang="es-ES" sz="1700" kern="1200" dirty="0" err="1" smtClean="0"/>
            <a:t>doxa</a:t>
          </a:r>
          <a:r>
            <a:rPr lang="es-ES" sz="1700" kern="1200" dirty="0" smtClean="0"/>
            <a:t>) </a:t>
          </a:r>
          <a:endParaRPr lang="es-ES" sz="1700" kern="1200" dirty="0"/>
        </a:p>
      </dsp:txBody>
      <dsp:txXfrm>
        <a:off x="23867" y="86470"/>
        <a:ext cx="1552931" cy="753037"/>
      </dsp:txXfrm>
    </dsp:sp>
    <dsp:sp modelId="{610C898A-DF51-4C57-BE6A-2F1F289DAB11}">
      <dsp:nvSpPr>
        <dsp:cNvPr id="0" name=""/>
        <dsp:cNvSpPr/>
      </dsp:nvSpPr>
      <dsp:spPr>
        <a:xfrm>
          <a:off x="160418" y="862936"/>
          <a:ext cx="159978" cy="599920"/>
        </a:xfrm>
        <a:custGeom>
          <a:avLst/>
          <a:gdLst/>
          <a:ahLst/>
          <a:cxnLst/>
          <a:rect l="0" t="0" r="0" b="0"/>
          <a:pathLst>
            <a:path>
              <a:moveTo>
                <a:pt x="0" y="0"/>
              </a:moveTo>
              <a:lnTo>
                <a:pt x="0" y="599920"/>
              </a:lnTo>
              <a:lnTo>
                <a:pt x="159978" y="5999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6A0B7-3E5C-4E6B-A496-9D17CFD5ED16}">
      <dsp:nvSpPr>
        <dsp:cNvPr id="0" name=""/>
        <dsp:cNvSpPr/>
      </dsp:nvSpPr>
      <dsp:spPr>
        <a:xfrm>
          <a:off x="320396" y="1062909"/>
          <a:ext cx="1279829" cy="7998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s-ES" sz="1500" kern="1200" dirty="0" smtClean="0"/>
            <a:t>Intuiciones</a:t>
          </a:r>
          <a:endParaRPr lang="es-ES" sz="1500" kern="1200" dirty="0"/>
        </a:p>
      </dsp:txBody>
      <dsp:txXfrm>
        <a:off x="343824" y="1086337"/>
        <a:ext cx="1232973" cy="753037"/>
      </dsp:txXfrm>
    </dsp:sp>
    <dsp:sp modelId="{228974B6-13E2-477E-907A-AE0B2E750DB4}">
      <dsp:nvSpPr>
        <dsp:cNvPr id="0" name=""/>
        <dsp:cNvSpPr/>
      </dsp:nvSpPr>
      <dsp:spPr>
        <a:xfrm>
          <a:off x="160418" y="862936"/>
          <a:ext cx="159978" cy="1599787"/>
        </a:xfrm>
        <a:custGeom>
          <a:avLst/>
          <a:gdLst/>
          <a:ahLst/>
          <a:cxnLst/>
          <a:rect l="0" t="0" r="0" b="0"/>
          <a:pathLst>
            <a:path>
              <a:moveTo>
                <a:pt x="0" y="0"/>
              </a:moveTo>
              <a:lnTo>
                <a:pt x="0" y="1599787"/>
              </a:lnTo>
              <a:lnTo>
                <a:pt x="159978" y="15997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1810BF-1E75-4ADE-9FF1-B060CC0B4343}">
      <dsp:nvSpPr>
        <dsp:cNvPr id="0" name=""/>
        <dsp:cNvSpPr/>
      </dsp:nvSpPr>
      <dsp:spPr>
        <a:xfrm>
          <a:off x="320396" y="2062776"/>
          <a:ext cx="1279829" cy="7998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213009"/>
              <a:satOff val="-1820"/>
              <a:lumOff val="20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s-ES" sz="1500" kern="1200" dirty="0" smtClean="0"/>
            <a:t>Conocimiento particular</a:t>
          </a:r>
          <a:endParaRPr lang="es-ES" sz="1500" kern="1200" dirty="0"/>
        </a:p>
      </dsp:txBody>
      <dsp:txXfrm>
        <a:off x="343824" y="2086204"/>
        <a:ext cx="1232973" cy="753037"/>
      </dsp:txXfrm>
    </dsp:sp>
    <dsp:sp modelId="{62BF8B5A-23F7-49BD-A9AC-83ACCC25BC33}">
      <dsp:nvSpPr>
        <dsp:cNvPr id="0" name=""/>
        <dsp:cNvSpPr/>
      </dsp:nvSpPr>
      <dsp:spPr>
        <a:xfrm>
          <a:off x="2000173" y="63042"/>
          <a:ext cx="1599787" cy="799893"/>
        </a:xfrm>
        <a:prstGeom prst="roundRect">
          <a:avLst>
            <a:gd name="adj" fmla="val 10000"/>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 sz="1200" kern="1200" dirty="0" err="1" smtClean="0"/>
            <a:t>Conocimento</a:t>
          </a:r>
          <a:r>
            <a:rPr lang="es-ES" sz="1200" kern="1200" dirty="0" smtClean="0"/>
            <a:t> fruto de la </a:t>
          </a:r>
          <a:r>
            <a:rPr lang="es-ES" sz="1600" kern="1200" dirty="0" smtClean="0">
              <a:latin typeface="Cambria" pitchFamily="18" charset="0"/>
              <a:ea typeface="Cambria" pitchFamily="18" charset="0"/>
            </a:rPr>
            <a:t>investigación</a:t>
          </a:r>
          <a:r>
            <a:rPr lang="es-ES" sz="1200" kern="1200" dirty="0" smtClean="0"/>
            <a:t> científica (episteme)</a:t>
          </a:r>
          <a:endParaRPr lang="es-ES" sz="1200" kern="1200" dirty="0"/>
        </a:p>
      </dsp:txBody>
      <dsp:txXfrm>
        <a:off x="2023601" y="86470"/>
        <a:ext cx="1552931" cy="753037"/>
      </dsp:txXfrm>
    </dsp:sp>
    <dsp:sp modelId="{9899A037-128B-4805-9829-F5B261FD7B91}">
      <dsp:nvSpPr>
        <dsp:cNvPr id="0" name=""/>
        <dsp:cNvSpPr/>
      </dsp:nvSpPr>
      <dsp:spPr>
        <a:xfrm>
          <a:off x="2160152" y="862936"/>
          <a:ext cx="159978" cy="599920"/>
        </a:xfrm>
        <a:custGeom>
          <a:avLst/>
          <a:gdLst/>
          <a:ahLst/>
          <a:cxnLst/>
          <a:rect l="0" t="0" r="0" b="0"/>
          <a:pathLst>
            <a:path>
              <a:moveTo>
                <a:pt x="0" y="0"/>
              </a:moveTo>
              <a:lnTo>
                <a:pt x="0" y="599920"/>
              </a:lnTo>
              <a:lnTo>
                <a:pt x="159978" y="5999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BBFFC-7408-4E91-8DFC-15F793497950}">
      <dsp:nvSpPr>
        <dsp:cNvPr id="0" name=""/>
        <dsp:cNvSpPr/>
      </dsp:nvSpPr>
      <dsp:spPr>
        <a:xfrm>
          <a:off x="2320130" y="1062909"/>
          <a:ext cx="1279829" cy="7998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4426017"/>
              <a:satOff val="-3641"/>
              <a:lumOff val="40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s-ES" sz="1500" kern="1200" dirty="0" smtClean="0"/>
            <a:t>Método sistemático</a:t>
          </a:r>
          <a:endParaRPr lang="es-ES" sz="1500" kern="1200" dirty="0"/>
        </a:p>
      </dsp:txBody>
      <dsp:txXfrm>
        <a:off x="2343558" y="1086337"/>
        <a:ext cx="1232973" cy="753037"/>
      </dsp:txXfrm>
    </dsp:sp>
    <dsp:sp modelId="{EF2FEA29-BFD4-40B2-BC68-C255BC0D49CF}">
      <dsp:nvSpPr>
        <dsp:cNvPr id="0" name=""/>
        <dsp:cNvSpPr/>
      </dsp:nvSpPr>
      <dsp:spPr>
        <a:xfrm>
          <a:off x="2160152" y="862936"/>
          <a:ext cx="159978" cy="1599787"/>
        </a:xfrm>
        <a:custGeom>
          <a:avLst/>
          <a:gdLst/>
          <a:ahLst/>
          <a:cxnLst/>
          <a:rect l="0" t="0" r="0" b="0"/>
          <a:pathLst>
            <a:path>
              <a:moveTo>
                <a:pt x="0" y="0"/>
              </a:moveTo>
              <a:lnTo>
                <a:pt x="0" y="1599787"/>
              </a:lnTo>
              <a:lnTo>
                <a:pt x="159978" y="15997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65939-171C-4709-8AB4-8E8B5F26F8C7}">
      <dsp:nvSpPr>
        <dsp:cNvPr id="0" name=""/>
        <dsp:cNvSpPr/>
      </dsp:nvSpPr>
      <dsp:spPr>
        <a:xfrm>
          <a:off x="2320130" y="2062776"/>
          <a:ext cx="1279829" cy="7998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6639026"/>
              <a:satOff val="-5461"/>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ct val="35000"/>
            </a:spcAft>
          </a:pPr>
          <a:r>
            <a:rPr lang="es-ES" sz="1500" kern="1200" dirty="0" smtClean="0"/>
            <a:t>Evidencias contrastadas</a:t>
          </a:r>
          <a:endParaRPr lang="es-ES" sz="1500" kern="1200" dirty="0"/>
        </a:p>
      </dsp:txBody>
      <dsp:txXfrm>
        <a:off x="2343558" y="2086204"/>
        <a:ext cx="1232973" cy="7530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8F29D-85CD-469A-A6D6-8BFDB05D2982}">
      <dsp:nvSpPr>
        <dsp:cNvPr id="0" name=""/>
        <dsp:cNvSpPr/>
      </dsp:nvSpPr>
      <dsp:spPr>
        <a:xfrm rot="5400000">
          <a:off x="3300667" y="-1414326"/>
          <a:ext cx="353901" cy="327305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latin typeface="Cambria" panose="02040503050406030204" pitchFamily="18" charset="0"/>
              <a:ea typeface="Cambria" panose="02040503050406030204" pitchFamily="18" charset="0"/>
            </a:rPr>
            <a:t>Tipo de Investigación</a:t>
          </a:r>
          <a:endParaRPr lang="es-ES" sz="1400" kern="1200" dirty="0">
            <a:latin typeface="Cambria" panose="02040503050406030204" pitchFamily="18" charset="0"/>
            <a:ea typeface="Cambria" panose="02040503050406030204" pitchFamily="18" charset="0"/>
          </a:endParaRPr>
        </a:p>
      </dsp:txBody>
      <dsp:txXfrm rot="-5400000">
        <a:off x="1841092" y="62525"/>
        <a:ext cx="3255776" cy="319349"/>
      </dsp:txXfrm>
    </dsp:sp>
    <dsp:sp modelId="{D3526E8A-4AB0-4F7F-B011-2878CB7073E0}">
      <dsp:nvSpPr>
        <dsp:cNvPr id="0" name=""/>
        <dsp:cNvSpPr/>
      </dsp:nvSpPr>
      <dsp:spPr>
        <a:xfrm>
          <a:off x="0" y="1011"/>
          <a:ext cx="1841091" cy="4423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latin typeface="Cambria" panose="02040503050406030204" pitchFamily="18" charset="0"/>
              <a:ea typeface="Cambria" panose="02040503050406030204" pitchFamily="18" charset="0"/>
            </a:rPr>
            <a:t>Qué se quiere saber</a:t>
          </a:r>
          <a:endParaRPr lang="es-ES" sz="1400" kern="1200" dirty="0">
            <a:latin typeface="Cambria" panose="02040503050406030204" pitchFamily="18" charset="0"/>
            <a:ea typeface="Cambria" panose="02040503050406030204" pitchFamily="18" charset="0"/>
          </a:endParaRPr>
        </a:p>
      </dsp:txBody>
      <dsp:txXfrm>
        <a:off x="21595" y="22606"/>
        <a:ext cx="1797901" cy="399186"/>
      </dsp:txXfrm>
    </dsp:sp>
    <dsp:sp modelId="{69E0719F-3282-401F-9F67-EF8828244496}">
      <dsp:nvSpPr>
        <dsp:cNvPr id="0" name=""/>
        <dsp:cNvSpPr/>
      </dsp:nvSpPr>
      <dsp:spPr>
        <a:xfrm rot="5400000">
          <a:off x="3300667" y="-949830"/>
          <a:ext cx="353901" cy="3273052"/>
        </a:xfrm>
        <a:prstGeom prst="round2SameRect">
          <a:avLst/>
        </a:prstGeom>
        <a:solidFill>
          <a:schemeClr val="accent3">
            <a:tint val="40000"/>
            <a:alpha val="90000"/>
            <a:hueOff val="3219356"/>
            <a:satOff val="1252"/>
            <a:lumOff val="515"/>
            <a:alphaOff val="0"/>
          </a:schemeClr>
        </a:solidFill>
        <a:ln w="25400" cap="flat" cmpd="sng" algn="ctr">
          <a:solidFill>
            <a:schemeClr val="accent3">
              <a:tint val="40000"/>
              <a:alpha val="90000"/>
              <a:hueOff val="3219356"/>
              <a:satOff val="1252"/>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latin typeface="Cambria" panose="02040503050406030204" pitchFamily="18" charset="0"/>
              <a:ea typeface="Cambria" panose="02040503050406030204" pitchFamily="18" charset="0"/>
            </a:rPr>
            <a:t>Eventos estudiados</a:t>
          </a:r>
          <a:endParaRPr lang="es-ES" sz="1400" kern="1200" dirty="0">
            <a:latin typeface="Cambria" panose="02040503050406030204" pitchFamily="18" charset="0"/>
            <a:ea typeface="Cambria" panose="02040503050406030204" pitchFamily="18" charset="0"/>
          </a:endParaRPr>
        </a:p>
      </dsp:txBody>
      <dsp:txXfrm rot="-5400000">
        <a:off x="1841092" y="527021"/>
        <a:ext cx="3255776" cy="319349"/>
      </dsp:txXfrm>
    </dsp:sp>
    <dsp:sp modelId="{56A19860-B068-45B0-9565-41ADBBFF01B6}">
      <dsp:nvSpPr>
        <dsp:cNvPr id="0" name=""/>
        <dsp:cNvSpPr/>
      </dsp:nvSpPr>
      <dsp:spPr>
        <a:xfrm>
          <a:off x="0" y="465507"/>
          <a:ext cx="1841091" cy="442376"/>
        </a:xfrm>
        <a:prstGeom prst="roundRect">
          <a:avLst/>
        </a:prstGeom>
        <a:solidFill>
          <a:schemeClr val="accent3">
            <a:hueOff val="1659756"/>
            <a:satOff val="-1365"/>
            <a:lumOff val="1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latin typeface="Cambria" panose="02040503050406030204" pitchFamily="18" charset="0"/>
              <a:ea typeface="Cambria" panose="02040503050406030204" pitchFamily="18" charset="0"/>
            </a:rPr>
            <a:t>A cerca de qué </a:t>
          </a:r>
          <a:endParaRPr lang="es-ES" sz="1400" kern="1200" dirty="0">
            <a:latin typeface="Cambria" panose="02040503050406030204" pitchFamily="18" charset="0"/>
            <a:ea typeface="Cambria" panose="02040503050406030204" pitchFamily="18" charset="0"/>
          </a:endParaRPr>
        </a:p>
      </dsp:txBody>
      <dsp:txXfrm>
        <a:off x="21595" y="487102"/>
        <a:ext cx="1797901" cy="399186"/>
      </dsp:txXfrm>
    </dsp:sp>
    <dsp:sp modelId="{174CBE31-515B-4DA9-897A-C0190FDEDF85}">
      <dsp:nvSpPr>
        <dsp:cNvPr id="0" name=""/>
        <dsp:cNvSpPr/>
      </dsp:nvSpPr>
      <dsp:spPr>
        <a:xfrm rot="5400000">
          <a:off x="3300667" y="-485335"/>
          <a:ext cx="353901" cy="3273052"/>
        </a:xfrm>
        <a:prstGeom prst="round2SameRect">
          <a:avLst/>
        </a:prstGeom>
        <a:solidFill>
          <a:schemeClr val="accent3">
            <a:tint val="40000"/>
            <a:alpha val="90000"/>
            <a:hueOff val="6438712"/>
            <a:satOff val="2504"/>
            <a:lumOff val="1030"/>
            <a:alphaOff val="0"/>
          </a:schemeClr>
        </a:solidFill>
        <a:ln w="25400" cap="flat" cmpd="sng" algn="ctr">
          <a:solidFill>
            <a:schemeClr val="accent3">
              <a:tint val="40000"/>
              <a:alpha val="90000"/>
              <a:hueOff val="6438712"/>
              <a:satOff val="2504"/>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latin typeface="Cambria" panose="02040503050406030204" pitchFamily="18" charset="0"/>
              <a:ea typeface="Cambria" panose="02040503050406030204" pitchFamily="18" charset="0"/>
            </a:rPr>
            <a:t>Unidades estudio, población, muestra</a:t>
          </a:r>
          <a:endParaRPr lang="es-ES" sz="1400" kern="1200" dirty="0">
            <a:latin typeface="Cambria" panose="02040503050406030204" pitchFamily="18" charset="0"/>
            <a:ea typeface="Cambria" panose="02040503050406030204" pitchFamily="18" charset="0"/>
          </a:endParaRPr>
        </a:p>
      </dsp:txBody>
      <dsp:txXfrm rot="-5400000">
        <a:off x="1841092" y="991516"/>
        <a:ext cx="3255776" cy="319349"/>
      </dsp:txXfrm>
    </dsp:sp>
    <dsp:sp modelId="{BF31C2AA-8799-484E-A629-F44234129942}">
      <dsp:nvSpPr>
        <dsp:cNvPr id="0" name=""/>
        <dsp:cNvSpPr/>
      </dsp:nvSpPr>
      <dsp:spPr>
        <a:xfrm>
          <a:off x="0" y="930002"/>
          <a:ext cx="1841091" cy="442376"/>
        </a:xfrm>
        <a:prstGeom prst="roundRect">
          <a:avLst/>
        </a:prstGeom>
        <a:solidFill>
          <a:schemeClr val="accent3">
            <a:hueOff val="3319513"/>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latin typeface="Cambria" panose="02040503050406030204" pitchFamily="18" charset="0"/>
              <a:ea typeface="Cambria" panose="02040503050406030204" pitchFamily="18" charset="0"/>
            </a:rPr>
            <a:t>Quiénes</a:t>
          </a:r>
          <a:endParaRPr lang="es-ES" sz="1400" kern="1200" dirty="0">
            <a:latin typeface="Cambria" panose="02040503050406030204" pitchFamily="18" charset="0"/>
            <a:ea typeface="Cambria" panose="02040503050406030204" pitchFamily="18" charset="0"/>
          </a:endParaRPr>
        </a:p>
      </dsp:txBody>
      <dsp:txXfrm>
        <a:off x="21595" y="951597"/>
        <a:ext cx="1797901" cy="399186"/>
      </dsp:txXfrm>
    </dsp:sp>
    <dsp:sp modelId="{D5EDA2C4-E802-4C2E-99AD-3CF109B0A93B}">
      <dsp:nvSpPr>
        <dsp:cNvPr id="0" name=""/>
        <dsp:cNvSpPr/>
      </dsp:nvSpPr>
      <dsp:spPr>
        <a:xfrm>
          <a:off x="0" y="1394497"/>
          <a:ext cx="1841091" cy="442376"/>
        </a:xfrm>
        <a:prstGeom prst="roundRect">
          <a:avLst/>
        </a:prstGeom>
        <a:solidFill>
          <a:schemeClr val="accent3">
            <a:hueOff val="4979269"/>
            <a:satOff val="-4096"/>
            <a:lumOff val="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latin typeface="Cambria" panose="02040503050406030204" pitchFamily="18" charset="0"/>
              <a:ea typeface="Cambria" panose="02040503050406030204" pitchFamily="18" charset="0"/>
            </a:rPr>
            <a:t>En qué contexto</a:t>
          </a:r>
          <a:endParaRPr lang="es-ES" sz="1400" kern="1200" dirty="0">
            <a:latin typeface="Cambria" panose="02040503050406030204" pitchFamily="18" charset="0"/>
            <a:ea typeface="Cambria" panose="02040503050406030204" pitchFamily="18" charset="0"/>
          </a:endParaRPr>
        </a:p>
      </dsp:txBody>
      <dsp:txXfrm>
        <a:off x="21595" y="1416092"/>
        <a:ext cx="1797901" cy="399186"/>
      </dsp:txXfrm>
    </dsp:sp>
    <dsp:sp modelId="{82803C5B-7253-47D0-803A-643E27B87FD7}">
      <dsp:nvSpPr>
        <dsp:cNvPr id="0" name=""/>
        <dsp:cNvSpPr/>
      </dsp:nvSpPr>
      <dsp:spPr>
        <a:xfrm>
          <a:off x="0" y="1858992"/>
          <a:ext cx="1841091" cy="442376"/>
        </a:xfrm>
        <a:prstGeom prst="roundRect">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kern="1200" dirty="0" smtClean="0">
              <a:latin typeface="Cambria" panose="02040503050406030204" pitchFamily="18" charset="0"/>
              <a:ea typeface="Cambria" panose="02040503050406030204" pitchFamily="18" charset="0"/>
            </a:rPr>
            <a:t>Cuándo</a:t>
          </a:r>
          <a:endParaRPr lang="es-ES" sz="1400" kern="1200" dirty="0">
            <a:latin typeface="Cambria" panose="02040503050406030204" pitchFamily="18" charset="0"/>
            <a:ea typeface="Cambria" panose="02040503050406030204" pitchFamily="18" charset="0"/>
          </a:endParaRPr>
        </a:p>
      </dsp:txBody>
      <dsp:txXfrm>
        <a:off x="21595" y="1880587"/>
        <a:ext cx="1797901" cy="399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7FF5-65F8-4F88-8264-42288597F220}">
      <dsp:nvSpPr>
        <dsp:cNvPr id="0" name=""/>
        <dsp:cNvSpPr/>
      </dsp:nvSpPr>
      <dsp:spPr>
        <a:xfrm>
          <a:off x="1383068" y="0"/>
          <a:ext cx="3954270" cy="3954270"/>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latin typeface="Cambria" pitchFamily="18" charset="0"/>
              <a:ea typeface="Cambria" pitchFamily="18" charset="0"/>
            </a:rPr>
            <a:t>P</a:t>
          </a:r>
        </a:p>
        <a:p>
          <a:pPr lvl="0" algn="ctr" defTabSz="711200">
            <a:lnSpc>
              <a:spcPct val="90000"/>
            </a:lnSpc>
            <a:spcBef>
              <a:spcPct val="0"/>
            </a:spcBef>
            <a:spcAft>
              <a:spcPct val="35000"/>
            </a:spcAft>
          </a:pPr>
          <a:endParaRPr lang="es-ES" sz="1400" kern="1200" dirty="0" smtClean="0">
            <a:latin typeface="Cambria" pitchFamily="18" charset="0"/>
            <a:ea typeface="Cambria" pitchFamily="18" charset="0"/>
          </a:endParaRPr>
        </a:p>
        <a:p>
          <a:pPr lvl="0" algn="ctr" defTabSz="711200">
            <a:lnSpc>
              <a:spcPct val="90000"/>
            </a:lnSpc>
            <a:spcBef>
              <a:spcPct val="0"/>
            </a:spcBef>
            <a:spcAft>
              <a:spcPct val="35000"/>
            </a:spcAft>
          </a:pPr>
          <a:r>
            <a:rPr lang="es-ES" sz="1400" kern="1200" dirty="0" smtClean="0">
              <a:latin typeface="Cambria" pitchFamily="18" charset="0"/>
              <a:ea typeface="Cambria" pitchFamily="18" charset="0"/>
            </a:rPr>
            <a:t>Población (N)</a:t>
          </a:r>
        </a:p>
        <a:p>
          <a:pPr lvl="0" algn="ctr" defTabSz="711200">
            <a:lnSpc>
              <a:spcPct val="90000"/>
            </a:lnSpc>
            <a:spcBef>
              <a:spcPct val="0"/>
            </a:spcBef>
            <a:spcAft>
              <a:spcPct val="35000"/>
            </a:spcAft>
          </a:pPr>
          <a:r>
            <a:rPr lang="es-ES" sz="1400" kern="1200" dirty="0" smtClean="0">
              <a:latin typeface="Cambria" pitchFamily="18" charset="0"/>
              <a:ea typeface="Cambria" pitchFamily="18" charset="0"/>
            </a:rPr>
            <a:t>Conjunto de individuos (objetos, personas, acciones) en los que se desea estudiar un fenómeno</a:t>
          </a:r>
          <a:endParaRPr lang="es-ES" sz="1400" kern="1200" dirty="0">
            <a:latin typeface="Cambria" pitchFamily="18" charset="0"/>
            <a:ea typeface="Cambria" pitchFamily="18" charset="0"/>
          </a:endParaRPr>
        </a:p>
      </dsp:txBody>
      <dsp:txXfrm>
        <a:off x="2322208" y="296570"/>
        <a:ext cx="2075991" cy="672225"/>
      </dsp:txXfrm>
    </dsp:sp>
    <dsp:sp modelId="{3E2B2952-7500-4C55-A836-A925024ADE82}">
      <dsp:nvSpPr>
        <dsp:cNvPr id="0" name=""/>
        <dsp:cNvSpPr/>
      </dsp:nvSpPr>
      <dsp:spPr>
        <a:xfrm>
          <a:off x="1967880" y="1638708"/>
          <a:ext cx="2784646" cy="2249722"/>
        </a:xfrm>
        <a:prstGeom prst="ellipse">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Cambria" pitchFamily="18" charset="0"/>
              <a:ea typeface="Cambria" pitchFamily="18" charset="0"/>
            </a:rPr>
            <a:t>Muestra (n)</a:t>
          </a:r>
        </a:p>
        <a:p>
          <a:pPr lvl="0" algn="ctr" defTabSz="622300">
            <a:lnSpc>
              <a:spcPct val="90000"/>
            </a:lnSpc>
            <a:spcBef>
              <a:spcPct val="0"/>
            </a:spcBef>
            <a:spcAft>
              <a:spcPct val="35000"/>
            </a:spcAft>
          </a:pPr>
          <a:r>
            <a:rPr lang="es-ES" sz="1400" kern="1200" dirty="0" smtClean="0">
              <a:latin typeface="Cambria" pitchFamily="18" charset="0"/>
              <a:ea typeface="Cambria" pitchFamily="18" charset="0"/>
            </a:rPr>
            <a:t>Conjunto de casos extraídos de una población por algún método de muestreo, que son los que se analizan realmente</a:t>
          </a:r>
          <a:endParaRPr lang="es-ES" sz="1400" kern="1200" dirty="0">
            <a:latin typeface="Cambria" pitchFamily="18" charset="0"/>
            <a:ea typeface="Cambria" pitchFamily="18" charset="0"/>
          </a:endParaRPr>
        </a:p>
      </dsp:txBody>
      <dsp:txXfrm>
        <a:off x="2375682" y="2201139"/>
        <a:ext cx="1969042" cy="11248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EFC7-4CBA-461D-953A-D86FF5109F18}">
      <dsp:nvSpPr>
        <dsp:cNvPr id="0" name=""/>
        <dsp:cNvSpPr/>
      </dsp:nvSpPr>
      <dsp:spPr>
        <a:xfrm>
          <a:off x="29" y="42577"/>
          <a:ext cx="2848570" cy="489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latin typeface="Cambria" pitchFamily="18" charset="0"/>
              <a:ea typeface="Cambria" pitchFamily="18" charset="0"/>
            </a:rPr>
            <a:t>Muestreo probabilístico</a:t>
          </a:r>
          <a:endParaRPr lang="es-ES" sz="1700" kern="1200" dirty="0">
            <a:latin typeface="Cambria" pitchFamily="18" charset="0"/>
            <a:ea typeface="Cambria" pitchFamily="18" charset="0"/>
          </a:endParaRPr>
        </a:p>
      </dsp:txBody>
      <dsp:txXfrm>
        <a:off x="29" y="42577"/>
        <a:ext cx="2848570" cy="489600"/>
      </dsp:txXfrm>
    </dsp:sp>
    <dsp:sp modelId="{D3A8254F-44A9-40F5-8B10-D827E1A2FA03}">
      <dsp:nvSpPr>
        <dsp:cNvPr id="0" name=""/>
        <dsp:cNvSpPr/>
      </dsp:nvSpPr>
      <dsp:spPr>
        <a:xfrm>
          <a:off x="29" y="532177"/>
          <a:ext cx="2848570" cy="247324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s-ES" sz="1700" kern="1200" dirty="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smtClean="0">
              <a:latin typeface="Cambria" pitchFamily="18" charset="0"/>
              <a:ea typeface="Cambria" pitchFamily="18" charset="0"/>
            </a:rPr>
            <a:t>Muestreo aleatorio simple</a:t>
          </a:r>
          <a:endParaRPr lang="es-ES" sz="1700" kern="120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smtClean="0">
              <a:latin typeface="Cambria" pitchFamily="18" charset="0"/>
              <a:ea typeface="Cambria" pitchFamily="18" charset="0"/>
            </a:rPr>
            <a:t>Muestreo aleatorio estratificado</a:t>
          </a:r>
          <a:endParaRPr lang="es-ES" sz="1700" kern="120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smtClean="0">
              <a:latin typeface="Cambria" pitchFamily="18" charset="0"/>
              <a:ea typeface="Cambria" pitchFamily="18" charset="0"/>
            </a:rPr>
            <a:t> Muestreo aleatorio sistemático</a:t>
          </a:r>
          <a:endParaRPr lang="es-ES" sz="1700" kern="120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smtClean="0">
              <a:latin typeface="Cambria" pitchFamily="18" charset="0"/>
              <a:ea typeface="Cambria" pitchFamily="18" charset="0"/>
            </a:rPr>
            <a:t>Muestreo por conglomerados</a:t>
          </a:r>
          <a:endParaRPr lang="es-ES" sz="1700" kern="120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dirty="0" smtClean="0">
              <a:latin typeface="Cambria" pitchFamily="18" charset="0"/>
              <a:ea typeface="Cambria" pitchFamily="18" charset="0"/>
            </a:rPr>
            <a:t>Muestreo </a:t>
          </a:r>
          <a:r>
            <a:rPr lang="es-ES" sz="1700" kern="1200" dirty="0" err="1" smtClean="0">
              <a:latin typeface="Cambria" pitchFamily="18" charset="0"/>
              <a:ea typeface="Cambria" pitchFamily="18" charset="0"/>
            </a:rPr>
            <a:t>polietápico</a:t>
          </a:r>
          <a:endParaRPr lang="es-ES" sz="1700" kern="1200" dirty="0">
            <a:latin typeface="Cambria" pitchFamily="18" charset="0"/>
            <a:ea typeface="Cambria" pitchFamily="18" charset="0"/>
          </a:endParaRPr>
        </a:p>
      </dsp:txBody>
      <dsp:txXfrm>
        <a:off x="29" y="532177"/>
        <a:ext cx="2848570" cy="2473245"/>
      </dsp:txXfrm>
    </dsp:sp>
    <dsp:sp modelId="{3BFAA479-4D8E-4341-A1AE-BDFA1F1735E8}">
      <dsp:nvSpPr>
        <dsp:cNvPr id="0" name=""/>
        <dsp:cNvSpPr/>
      </dsp:nvSpPr>
      <dsp:spPr>
        <a:xfrm>
          <a:off x="3247399" y="42577"/>
          <a:ext cx="2848570" cy="489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latin typeface="Cambria" pitchFamily="18" charset="0"/>
              <a:ea typeface="Cambria" pitchFamily="18" charset="0"/>
            </a:rPr>
            <a:t>Muestreo no </a:t>
          </a:r>
          <a:r>
            <a:rPr lang="es-ES" sz="1700" kern="1200" dirty="0" err="1" smtClean="0">
              <a:latin typeface="Cambria" pitchFamily="18" charset="0"/>
              <a:ea typeface="Cambria" pitchFamily="18" charset="0"/>
            </a:rPr>
            <a:t>probabilístio</a:t>
          </a:r>
          <a:endParaRPr lang="es-ES" sz="1700" kern="1200" dirty="0">
            <a:latin typeface="Cambria" pitchFamily="18" charset="0"/>
            <a:ea typeface="Cambria" pitchFamily="18" charset="0"/>
          </a:endParaRPr>
        </a:p>
      </dsp:txBody>
      <dsp:txXfrm>
        <a:off x="3247399" y="42577"/>
        <a:ext cx="2848570" cy="489600"/>
      </dsp:txXfrm>
    </dsp:sp>
    <dsp:sp modelId="{83C16436-D21B-48AE-AA44-47F379A43C53}">
      <dsp:nvSpPr>
        <dsp:cNvPr id="0" name=""/>
        <dsp:cNvSpPr/>
      </dsp:nvSpPr>
      <dsp:spPr>
        <a:xfrm>
          <a:off x="3247399" y="532177"/>
          <a:ext cx="2848570" cy="247324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s-ES" sz="1700" kern="1200" dirty="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dirty="0" smtClean="0">
              <a:latin typeface="Cambria" pitchFamily="18" charset="0"/>
              <a:ea typeface="Cambria" pitchFamily="18" charset="0"/>
            </a:rPr>
            <a:t>Muestreo por accesibilidad.</a:t>
          </a:r>
        </a:p>
        <a:p>
          <a:pPr marL="171450" lvl="1" indent="-171450" algn="l" defTabSz="755650">
            <a:lnSpc>
              <a:spcPct val="90000"/>
            </a:lnSpc>
            <a:spcBef>
              <a:spcPct val="0"/>
            </a:spcBef>
            <a:spcAft>
              <a:spcPct val="15000"/>
            </a:spcAft>
            <a:buChar char="••"/>
          </a:pPr>
          <a:r>
            <a:rPr lang="es-ES" sz="1700" kern="1200" smtClean="0">
              <a:latin typeface="Cambria" pitchFamily="18" charset="0"/>
              <a:ea typeface="Cambria" pitchFamily="18" charset="0"/>
            </a:rPr>
            <a:t>Muestreo intencional o opinática</a:t>
          </a:r>
          <a:endParaRPr lang="es-ES" sz="1700" kern="1200" dirty="0" smtClean="0">
            <a:latin typeface="Cambria" pitchFamily="18" charset="0"/>
            <a:ea typeface="Cambria" pitchFamily="18" charset="0"/>
          </a:endParaRPr>
        </a:p>
        <a:p>
          <a:pPr marL="171450" lvl="1" indent="-171450" algn="l" defTabSz="755650">
            <a:lnSpc>
              <a:spcPct val="90000"/>
            </a:lnSpc>
            <a:spcBef>
              <a:spcPct val="0"/>
            </a:spcBef>
            <a:spcAft>
              <a:spcPct val="15000"/>
            </a:spcAft>
            <a:buChar char="••"/>
          </a:pPr>
          <a:r>
            <a:rPr lang="es-ES" sz="1700" kern="1200" dirty="0" smtClean="0">
              <a:latin typeface="Cambria" pitchFamily="18" charset="0"/>
              <a:ea typeface="Cambria" pitchFamily="18" charset="0"/>
            </a:rPr>
            <a:t>Muestreo de bola de nieve</a:t>
          </a:r>
          <a:endParaRPr lang="es-ES" sz="1700" kern="1200" dirty="0">
            <a:latin typeface="Cambria" pitchFamily="18" charset="0"/>
            <a:ea typeface="Cambria" pitchFamily="18" charset="0"/>
          </a:endParaRPr>
        </a:p>
      </dsp:txBody>
      <dsp:txXfrm>
        <a:off x="3247399" y="532177"/>
        <a:ext cx="2848570" cy="2473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63B0E-80F7-4541-A357-7AB85B4D6BAB}">
      <dsp:nvSpPr>
        <dsp:cNvPr id="0" name=""/>
        <dsp:cNvSpPr/>
      </dsp:nvSpPr>
      <dsp:spPr>
        <a:xfrm>
          <a:off x="790790" y="226854"/>
          <a:ext cx="2931663" cy="2931663"/>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Cambria" pitchFamily="18" charset="0"/>
              <a:ea typeface="Cambria" pitchFamily="18" charset="0"/>
            </a:rPr>
            <a:t>Epistemológica</a:t>
          </a:r>
          <a:endParaRPr lang="es-ES" sz="1200" kern="1200" dirty="0">
            <a:latin typeface="Cambria" pitchFamily="18" charset="0"/>
            <a:ea typeface="Cambria" pitchFamily="18" charset="0"/>
          </a:endParaRPr>
        </a:p>
      </dsp:txBody>
      <dsp:txXfrm>
        <a:off x="2335847" y="848088"/>
        <a:ext cx="1047022" cy="872519"/>
      </dsp:txXfrm>
    </dsp:sp>
    <dsp:sp modelId="{EE24E914-31F1-404B-9FCF-163A286C1468}">
      <dsp:nvSpPr>
        <dsp:cNvPr id="0" name=""/>
        <dsp:cNvSpPr/>
      </dsp:nvSpPr>
      <dsp:spPr>
        <a:xfrm>
          <a:off x="730412" y="331557"/>
          <a:ext cx="2931663" cy="2931663"/>
        </a:xfrm>
        <a:prstGeom prst="pie">
          <a:avLst>
            <a:gd name="adj1" fmla="val 1800000"/>
            <a:gd name="adj2" fmla="val 9000000"/>
          </a:avLst>
        </a:prstGeom>
        <a:solidFill>
          <a:schemeClr val="accent3">
            <a:hueOff val="3319513"/>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Cambria" pitchFamily="18" charset="0"/>
              <a:ea typeface="Cambria" pitchFamily="18" charset="0"/>
            </a:rPr>
            <a:t>Metodológica</a:t>
          </a:r>
          <a:endParaRPr lang="es-ES" sz="1200" kern="1200" dirty="0">
            <a:latin typeface="Cambria" pitchFamily="18" charset="0"/>
            <a:ea typeface="Cambria" pitchFamily="18" charset="0"/>
          </a:endParaRPr>
        </a:p>
      </dsp:txBody>
      <dsp:txXfrm>
        <a:off x="1428427" y="2233648"/>
        <a:ext cx="1570534" cy="767816"/>
      </dsp:txXfrm>
    </dsp:sp>
    <dsp:sp modelId="{E3848BCA-5C30-4801-95A9-043AB20D761B}">
      <dsp:nvSpPr>
        <dsp:cNvPr id="0" name=""/>
        <dsp:cNvSpPr/>
      </dsp:nvSpPr>
      <dsp:spPr>
        <a:xfrm>
          <a:off x="670033" y="226854"/>
          <a:ext cx="2931663" cy="2931663"/>
        </a:xfrm>
        <a:prstGeom prst="pie">
          <a:avLst>
            <a:gd name="adj1" fmla="val 9000000"/>
            <a:gd name="adj2" fmla="val 16200000"/>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Cambria" pitchFamily="18" charset="0"/>
              <a:ea typeface="Cambria" pitchFamily="18" charset="0"/>
            </a:rPr>
            <a:t>Ontológica</a:t>
          </a:r>
          <a:endParaRPr lang="es-ES" sz="1200" kern="1200" dirty="0">
            <a:latin typeface="Cambria" pitchFamily="18" charset="0"/>
            <a:ea typeface="Cambria" pitchFamily="18" charset="0"/>
          </a:endParaRPr>
        </a:p>
      </dsp:txBody>
      <dsp:txXfrm>
        <a:off x="1009618" y="848088"/>
        <a:ext cx="1047022" cy="872519"/>
      </dsp:txXfrm>
    </dsp:sp>
    <dsp:sp modelId="{2D89E06F-7741-4E90-95CE-86C8B8FDDF30}">
      <dsp:nvSpPr>
        <dsp:cNvPr id="0" name=""/>
        <dsp:cNvSpPr/>
      </dsp:nvSpPr>
      <dsp:spPr>
        <a:xfrm>
          <a:off x="609548" y="45370"/>
          <a:ext cx="3294631" cy="3294631"/>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6D669F-181C-40DE-B23C-DDC40643B0C2}">
      <dsp:nvSpPr>
        <dsp:cNvPr id="0" name=""/>
        <dsp:cNvSpPr/>
      </dsp:nvSpPr>
      <dsp:spPr>
        <a:xfrm>
          <a:off x="548928" y="149887"/>
          <a:ext cx="3294631" cy="3294631"/>
        </a:xfrm>
        <a:prstGeom prst="circularArrow">
          <a:avLst>
            <a:gd name="adj1" fmla="val 5085"/>
            <a:gd name="adj2" fmla="val 327528"/>
            <a:gd name="adj3" fmla="val 8671970"/>
            <a:gd name="adj4" fmla="val 1800502"/>
            <a:gd name="adj5" fmla="val 5932"/>
          </a:avLst>
        </a:prstGeom>
        <a:solidFill>
          <a:schemeClr val="accent3">
            <a:hueOff val="3319513"/>
            <a:satOff val="-2731"/>
            <a:lumOff val="3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AF10D-93BA-4A1B-AFC4-1591B7D35E8B}">
      <dsp:nvSpPr>
        <dsp:cNvPr id="0" name=""/>
        <dsp:cNvSpPr/>
      </dsp:nvSpPr>
      <dsp:spPr>
        <a:xfrm>
          <a:off x="488307" y="45370"/>
          <a:ext cx="3294631" cy="3294631"/>
        </a:xfrm>
        <a:prstGeom prst="circularArrow">
          <a:avLst>
            <a:gd name="adj1" fmla="val 5085"/>
            <a:gd name="adj2" fmla="val 327528"/>
            <a:gd name="adj3" fmla="val 15873039"/>
            <a:gd name="adj4" fmla="val 9000000"/>
            <a:gd name="adj5" fmla="val 5932"/>
          </a:avLst>
        </a:prstGeom>
        <a:solidFill>
          <a:schemeClr val="accent3">
            <a:hueOff val="6639026"/>
            <a:satOff val="-5461"/>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FD14-B84A-4077-9439-7C81B74B3F23}">
      <dsp:nvSpPr>
        <dsp:cNvPr id="0" name=""/>
        <dsp:cNvSpPr/>
      </dsp:nvSpPr>
      <dsp:spPr>
        <a:xfrm>
          <a:off x="374441" y="392205"/>
          <a:ext cx="6739948" cy="61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latin typeface="Cambria" pitchFamily="18" charset="0"/>
              <a:ea typeface="Cambria" pitchFamily="18" charset="0"/>
            </a:rPr>
            <a:t>La perspectiva empírico-analítica</a:t>
          </a:r>
          <a:endParaRPr lang="es-ES" sz="1600" kern="1200" dirty="0">
            <a:latin typeface="Cambria" pitchFamily="18" charset="0"/>
            <a:ea typeface="Cambria" pitchFamily="18" charset="0"/>
          </a:endParaRPr>
        </a:p>
      </dsp:txBody>
      <dsp:txXfrm>
        <a:off x="374441" y="392205"/>
        <a:ext cx="6739948" cy="612722"/>
      </dsp:txXfrm>
    </dsp:sp>
    <dsp:sp modelId="{52D60CC8-5548-4639-AC4A-5E448F95A565}">
      <dsp:nvSpPr>
        <dsp:cNvPr id="0" name=""/>
        <dsp:cNvSpPr/>
      </dsp:nvSpPr>
      <dsp:spPr>
        <a:xfrm>
          <a:off x="374441" y="1004927"/>
          <a:ext cx="898659" cy="14977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F84D4-2BF4-44E7-ABEA-F6732789ACF3}">
      <dsp:nvSpPr>
        <dsp:cNvPr id="0" name=""/>
        <dsp:cNvSpPr/>
      </dsp:nvSpPr>
      <dsp:spPr>
        <a:xfrm>
          <a:off x="1325523" y="1004927"/>
          <a:ext cx="898659" cy="149776"/>
        </a:xfrm>
        <a:prstGeom prst="parallelogram">
          <a:avLst>
            <a:gd name="adj" fmla="val 140840"/>
          </a:avLst>
        </a:prstGeom>
        <a:solidFill>
          <a:schemeClr val="accent3">
            <a:hueOff val="331951"/>
            <a:satOff val="-273"/>
            <a:lumOff val="304"/>
            <a:alphaOff val="0"/>
          </a:schemeClr>
        </a:solidFill>
        <a:ln w="25400" cap="flat" cmpd="sng" algn="ctr">
          <a:solidFill>
            <a:schemeClr val="accent3">
              <a:hueOff val="331951"/>
              <a:satOff val="-273"/>
              <a:lumOff val="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8C7AC-7404-4949-A953-77FB6B3AD42C}">
      <dsp:nvSpPr>
        <dsp:cNvPr id="0" name=""/>
        <dsp:cNvSpPr/>
      </dsp:nvSpPr>
      <dsp:spPr>
        <a:xfrm>
          <a:off x="2276604" y="1004927"/>
          <a:ext cx="898659" cy="149776"/>
        </a:xfrm>
        <a:prstGeom prst="parallelogram">
          <a:avLst>
            <a:gd name="adj" fmla="val 140840"/>
          </a:avLst>
        </a:prstGeom>
        <a:solidFill>
          <a:schemeClr val="accent3">
            <a:hueOff val="663903"/>
            <a:satOff val="-546"/>
            <a:lumOff val="608"/>
            <a:alphaOff val="0"/>
          </a:schemeClr>
        </a:solidFill>
        <a:ln w="25400" cap="flat" cmpd="sng" algn="ctr">
          <a:solidFill>
            <a:schemeClr val="accent3">
              <a:hueOff val="663903"/>
              <a:satOff val="-546"/>
              <a:lumOff val="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F5C98-2C4A-4C90-B58C-9C4B6BB7BF48}">
      <dsp:nvSpPr>
        <dsp:cNvPr id="0" name=""/>
        <dsp:cNvSpPr/>
      </dsp:nvSpPr>
      <dsp:spPr>
        <a:xfrm>
          <a:off x="3227686" y="1004927"/>
          <a:ext cx="898659" cy="149776"/>
        </a:xfrm>
        <a:prstGeom prst="parallelogram">
          <a:avLst>
            <a:gd name="adj" fmla="val 140840"/>
          </a:avLst>
        </a:prstGeom>
        <a:solidFill>
          <a:schemeClr val="accent3">
            <a:hueOff val="995854"/>
            <a:satOff val="-819"/>
            <a:lumOff val="912"/>
            <a:alphaOff val="0"/>
          </a:schemeClr>
        </a:solidFill>
        <a:ln w="25400" cap="flat" cmpd="sng" algn="ctr">
          <a:solidFill>
            <a:schemeClr val="accent3">
              <a:hueOff val="995854"/>
              <a:satOff val="-819"/>
              <a:lumOff val="9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E4481-2602-4890-B509-A4FC39AB2E99}">
      <dsp:nvSpPr>
        <dsp:cNvPr id="0" name=""/>
        <dsp:cNvSpPr/>
      </dsp:nvSpPr>
      <dsp:spPr>
        <a:xfrm>
          <a:off x="4178768" y="1004927"/>
          <a:ext cx="898659" cy="149776"/>
        </a:xfrm>
        <a:prstGeom prst="parallelogram">
          <a:avLst>
            <a:gd name="adj" fmla="val 140840"/>
          </a:avLst>
        </a:prstGeom>
        <a:solidFill>
          <a:schemeClr val="accent3">
            <a:hueOff val="1327805"/>
            <a:satOff val="-1092"/>
            <a:lumOff val="1216"/>
            <a:alphaOff val="0"/>
          </a:schemeClr>
        </a:solidFill>
        <a:ln w="25400" cap="flat" cmpd="sng" algn="ctr">
          <a:solidFill>
            <a:schemeClr val="accent3">
              <a:hueOff val="1327805"/>
              <a:satOff val="-1092"/>
              <a:lumOff val="1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8219C-4D12-4D1F-8549-6ADE9F9B263A}">
      <dsp:nvSpPr>
        <dsp:cNvPr id="0" name=""/>
        <dsp:cNvSpPr/>
      </dsp:nvSpPr>
      <dsp:spPr>
        <a:xfrm>
          <a:off x="5129849" y="1004927"/>
          <a:ext cx="898659" cy="149776"/>
        </a:xfrm>
        <a:prstGeom prst="parallelogram">
          <a:avLst>
            <a:gd name="adj" fmla="val 140840"/>
          </a:avLst>
        </a:prstGeom>
        <a:solidFill>
          <a:schemeClr val="accent3">
            <a:hueOff val="1659756"/>
            <a:satOff val="-1365"/>
            <a:lumOff val="1519"/>
            <a:alphaOff val="0"/>
          </a:schemeClr>
        </a:solidFill>
        <a:ln w="25400" cap="flat" cmpd="sng" algn="ctr">
          <a:solidFill>
            <a:schemeClr val="accent3">
              <a:hueOff val="1659756"/>
              <a:satOff val="-1365"/>
              <a:lumOff val="15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330A1-A357-4D50-8254-66192E73B41C}">
      <dsp:nvSpPr>
        <dsp:cNvPr id="0" name=""/>
        <dsp:cNvSpPr/>
      </dsp:nvSpPr>
      <dsp:spPr>
        <a:xfrm>
          <a:off x="6080931" y="1004927"/>
          <a:ext cx="898659" cy="149776"/>
        </a:xfrm>
        <a:prstGeom prst="parallelogram">
          <a:avLst>
            <a:gd name="adj" fmla="val 140840"/>
          </a:avLst>
        </a:prstGeom>
        <a:solidFill>
          <a:schemeClr val="accent3">
            <a:hueOff val="1991708"/>
            <a:satOff val="-1638"/>
            <a:lumOff val="1823"/>
            <a:alphaOff val="0"/>
          </a:schemeClr>
        </a:solidFill>
        <a:ln w="25400" cap="flat" cmpd="sng" algn="ctr">
          <a:solidFill>
            <a:schemeClr val="accent3">
              <a:hueOff val="1991708"/>
              <a:satOff val="-1638"/>
              <a:lumOff val="1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4F418-51CD-4E33-887B-90C8FDE57510}">
      <dsp:nvSpPr>
        <dsp:cNvPr id="0" name=""/>
        <dsp:cNvSpPr/>
      </dsp:nvSpPr>
      <dsp:spPr>
        <a:xfrm>
          <a:off x="374441" y="1218702"/>
          <a:ext cx="6739948" cy="61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latin typeface="Cambria" pitchFamily="18" charset="0"/>
              <a:ea typeface="Cambria" pitchFamily="18" charset="0"/>
            </a:rPr>
            <a:t>La perspectiva humanístico-interpretativo</a:t>
          </a:r>
          <a:endParaRPr lang="es-ES" sz="1600" kern="1200" dirty="0">
            <a:latin typeface="Cambria" pitchFamily="18" charset="0"/>
            <a:ea typeface="Cambria" pitchFamily="18" charset="0"/>
          </a:endParaRPr>
        </a:p>
      </dsp:txBody>
      <dsp:txXfrm>
        <a:off x="374441" y="1218702"/>
        <a:ext cx="6739948" cy="612722"/>
      </dsp:txXfrm>
    </dsp:sp>
    <dsp:sp modelId="{33E48001-3790-417D-929E-985FC45F60B4}">
      <dsp:nvSpPr>
        <dsp:cNvPr id="0" name=""/>
        <dsp:cNvSpPr/>
      </dsp:nvSpPr>
      <dsp:spPr>
        <a:xfrm>
          <a:off x="374441" y="1831424"/>
          <a:ext cx="898659" cy="149776"/>
        </a:xfrm>
        <a:prstGeom prst="parallelogram">
          <a:avLst>
            <a:gd name="adj" fmla="val 140840"/>
          </a:avLst>
        </a:prstGeom>
        <a:solidFill>
          <a:schemeClr val="accent3">
            <a:hueOff val="2323659"/>
            <a:satOff val="-1911"/>
            <a:lumOff val="2127"/>
            <a:alphaOff val="0"/>
          </a:schemeClr>
        </a:solidFill>
        <a:ln w="25400" cap="flat" cmpd="sng" algn="ctr">
          <a:solidFill>
            <a:schemeClr val="accent3">
              <a:hueOff val="2323659"/>
              <a:satOff val="-1911"/>
              <a:lumOff val="21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4C1EC-E80B-4DD1-B65B-D2B65B0B0148}">
      <dsp:nvSpPr>
        <dsp:cNvPr id="0" name=""/>
        <dsp:cNvSpPr/>
      </dsp:nvSpPr>
      <dsp:spPr>
        <a:xfrm>
          <a:off x="1325523" y="1831424"/>
          <a:ext cx="898659" cy="149776"/>
        </a:xfrm>
        <a:prstGeom prst="parallelogram">
          <a:avLst>
            <a:gd name="adj" fmla="val 140840"/>
          </a:avLst>
        </a:prstGeom>
        <a:solidFill>
          <a:schemeClr val="accent3">
            <a:hueOff val="2655610"/>
            <a:satOff val="-2184"/>
            <a:lumOff val="2431"/>
            <a:alphaOff val="0"/>
          </a:schemeClr>
        </a:solidFill>
        <a:ln w="25400" cap="flat" cmpd="sng" algn="ctr">
          <a:solidFill>
            <a:schemeClr val="accent3">
              <a:hueOff val="2655610"/>
              <a:satOff val="-2184"/>
              <a:lumOff val="2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D98F1-99F2-47C6-836C-83A1513CCA69}">
      <dsp:nvSpPr>
        <dsp:cNvPr id="0" name=""/>
        <dsp:cNvSpPr/>
      </dsp:nvSpPr>
      <dsp:spPr>
        <a:xfrm>
          <a:off x="2276604" y="1831424"/>
          <a:ext cx="898659" cy="149776"/>
        </a:xfrm>
        <a:prstGeom prst="parallelogram">
          <a:avLst>
            <a:gd name="adj" fmla="val 140840"/>
          </a:avLst>
        </a:prstGeom>
        <a:solidFill>
          <a:schemeClr val="accent3">
            <a:hueOff val="2987561"/>
            <a:satOff val="-2457"/>
            <a:lumOff val="2735"/>
            <a:alphaOff val="0"/>
          </a:schemeClr>
        </a:solidFill>
        <a:ln w="25400" cap="flat" cmpd="sng" algn="ctr">
          <a:solidFill>
            <a:schemeClr val="accent3">
              <a:hueOff val="2987561"/>
              <a:satOff val="-2457"/>
              <a:lumOff val="27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201D2-6628-456A-ABA5-8D6F5A0B25CE}">
      <dsp:nvSpPr>
        <dsp:cNvPr id="0" name=""/>
        <dsp:cNvSpPr/>
      </dsp:nvSpPr>
      <dsp:spPr>
        <a:xfrm>
          <a:off x="3227686" y="1831424"/>
          <a:ext cx="898659" cy="149776"/>
        </a:xfrm>
        <a:prstGeom prst="parallelogram">
          <a:avLst>
            <a:gd name="adj" fmla="val 140840"/>
          </a:avLst>
        </a:prstGeom>
        <a:solidFill>
          <a:schemeClr val="accent3">
            <a:hueOff val="3319513"/>
            <a:satOff val="-2731"/>
            <a:lumOff val="3039"/>
            <a:alphaOff val="0"/>
          </a:schemeClr>
        </a:solidFill>
        <a:ln w="25400" cap="flat" cmpd="sng" algn="ctr">
          <a:solidFill>
            <a:schemeClr val="accent3">
              <a:hueOff val="3319513"/>
              <a:satOff val="-2731"/>
              <a:lumOff val="30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3D31B-803C-4171-A8AD-290E8CCBC3FB}">
      <dsp:nvSpPr>
        <dsp:cNvPr id="0" name=""/>
        <dsp:cNvSpPr/>
      </dsp:nvSpPr>
      <dsp:spPr>
        <a:xfrm>
          <a:off x="4178768" y="1831424"/>
          <a:ext cx="898659" cy="149776"/>
        </a:xfrm>
        <a:prstGeom prst="parallelogram">
          <a:avLst>
            <a:gd name="adj" fmla="val 140840"/>
          </a:avLst>
        </a:prstGeom>
        <a:solidFill>
          <a:schemeClr val="accent3">
            <a:hueOff val="3651464"/>
            <a:satOff val="-3004"/>
            <a:lumOff val="3343"/>
            <a:alphaOff val="0"/>
          </a:schemeClr>
        </a:solidFill>
        <a:ln w="25400" cap="flat" cmpd="sng" algn="ctr">
          <a:solidFill>
            <a:schemeClr val="accent3">
              <a:hueOff val="3651464"/>
              <a:satOff val="-3004"/>
              <a:lumOff val="3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6DF93-EA8A-4464-B8DE-A1C052E04AE5}">
      <dsp:nvSpPr>
        <dsp:cNvPr id="0" name=""/>
        <dsp:cNvSpPr/>
      </dsp:nvSpPr>
      <dsp:spPr>
        <a:xfrm>
          <a:off x="5129849" y="1831424"/>
          <a:ext cx="898659" cy="149776"/>
        </a:xfrm>
        <a:prstGeom prst="parallelogram">
          <a:avLst>
            <a:gd name="adj" fmla="val 140840"/>
          </a:avLst>
        </a:prstGeom>
        <a:solidFill>
          <a:schemeClr val="accent3">
            <a:hueOff val="3983416"/>
            <a:satOff val="-3277"/>
            <a:lumOff val="3647"/>
            <a:alphaOff val="0"/>
          </a:schemeClr>
        </a:solidFill>
        <a:ln w="25400" cap="flat" cmpd="sng" algn="ctr">
          <a:solidFill>
            <a:schemeClr val="accent3">
              <a:hueOff val="3983416"/>
              <a:satOff val="-3277"/>
              <a:lumOff val="3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C5678-F24C-47FE-AF0B-376E1B5CD333}">
      <dsp:nvSpPr>
        <dsp:cNvPr id="0" name=""/>
        <dsp:cNvSpPr/>
      </dsp:nvSpPr>
      <dsp:spPr>
        <a:xfrm>
          <a:off x="6080931" y="1831424"/>
          <a:ext cx="898659" cy="149776"/>
        </a:xfrm>
        <a:prstGeom prst="parallelogram">
          <a:avLst>
            <a:gd name="adj" fmla="val 140840"/>
          </a:avLst>
        </a:prstGeom>
        <a:solidFill>
          <a:schemeClr val="accent3">
            <a:hueOff val="4315367"/>
            <a:satOff val="-3550"/>
            <a:lumOff val="3951"/>
            <a:alphaOff val="0"/>
          </a:schemeClr>
        </a:solidFill>
        <a:ln w="25400" cap="flat" cmpd="sng" algn="ctr">
          <a:solidFill>
            <a:schemeClr val="accent3">
              <a:hueOff val="4315367"/>
              <a:satOff val="-3550"/>
              <a:lumOff val="39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2A9A1-B0A0-41EB-82B1-57F568884D8A}">
      <dsp:nvSpPr>
        <dsp:cNvPr id="0" name=""/>
        <dsp:cNvSpPr/>
      </dsp:nvSpPr>
      <dsp:spPr>
        <a:xfrm>
          <a:off x="374441" y="2045199"/>
          <a:ext cx="6739948" cy="61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latin typeface="Cambria" pitchFamily="18" charset="0"/>
              <a:ea typeface="Cambria" pitchFamily="18" charset="0"/>
            </a:rPr>
            <a:t>La perspectiva crítica</a:t>
          </a:r>
          <a:endParaRPr lang="es-ES" sz="1600" kern="1200" dirty="0">
            <a:latin typeface="Cambria" pitchFamily="18" charset="0"/>
            <a:ea typeface="Cambria" pitchFamily="18" charset="0"/>
          </a:endParaRPr>
        </a:p>
      </dsp:txBody>
      <dsp:txXfrm>
        <a:off x="374441" y="2045199"/>
        <a:ext cx="6739948" cy="612722"/>
      </dsp:txXfrm>
    </dsp:sp>
    <dsp:sp modelId="{70C6C547-6F2C-4C01-8B44-FBB18B2578D0}">
      <dsp:nvSpPr>
        <dsp:cNvPr id="0" name=""/>
        <dsp:cNvSpPr/>
      </dsp:nvSpPr>
      <dsp:spPr>
        <a:xfrm>
          <a:off x="374441" y="2657922"/>
          <a:ext cx="898659" cy="149776"/>
        </a:xfrm>
        <a:prstGeom prst="parallelogram">
          <a:avLst>
            <a:gd name="adj" fmla="val 140840"/>
          </a:avLst>
        </a:prstGeom>
        <a:solidFill>
          <a:schemeClr val="accent3">
            <a:hueOff val="4647318"/>
            <a:satOff val="-3823"/>
            <a:lumOff val="4255"/>
            <a:alphaOff val="0"/>
          </a:schemeClr>
        </a:solidFill>
        <a:ln w="25400" cap="flat" cmpd="sng" algn="ctr">
          <a:solidFill>
            <a:schemeClr val="accent3">
              <a:hueOff val="4647318"/>
              <a:satOff val="-3823"/>
              <a:lumOff val="4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B0609-476A-4CE2-A990-493C84C4572D}">
      <dsp:nvSpPr>
        <dsp:cNvPr id="0" name=""/>
        <dsp:cNvSpPr/>
      </dsp:nvSpPr>
      <dsp:spPr>
        <a:xfrm>
          <a:off x="1325523" y="2657922"/>
          <a:ext cx="898659" cy="149776"/>
        </a:xfrm>
        <a:prstGeom prst="parallelogram">
          <a:avLst>
            <a:gd name="adj" fmla="val 140840"/>
          </a:avLst>
        </a:prstGeom>
        <a:solidFill>
          <a:schemeClr val="accent3">
            <a:hueOff val="4979269"/>
            <a:satOff val="-4096"/>
            <a:lumOff val="4558"/>
            <a:alphaOff val="0"/>
          </a:schemeClr>
        </a:solidFill>
        <a:ln w="25400" cap="flat" cmpd="sng" algn="ctr">
          <a:solidFill>
            <a:schemeClr val="accent3">
              <a:hueOff val="4979269"/>
              <a:satOff val="-4096"/>
              <a:lumOff val="45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BA520-0DCF-4610-BD6F-E68F5FED63EE}">
      <dsp:nvSpPr>
        <dsp:cNvPr id="0" name=""/>
        <dsp:cNvSpPr/>
      </dsp:nvSpPr>
      <dsp:spPr>
        <a:xfrm>
          <a:off x="2276604" y="2657922"/>
          <a:ext cx="898659" cy="149776"/>
        </a:xfrm>
        <a:prstGeom prst="parallelogram">
          <a:avLst>
            <a:gd name="adj" fmla="val 140840"/>
          </a:avLst>
        </a:prstGeom>
        <a:solidFill>
          <a:schemeClr val="accent3">
            <a:hueOff val="5311221"/>
            <a:satOff val="-4369"/>
            <a:lumOff val="4862"/>
            <a:alphaOff val="0"/>
          </a:schemeClr>
        </a:solidFill>
        <a:ln w="25400" cap="flat" cmpd="sng" algn="ctr">
          <a:solidFill>
            <a:schemeClr val="accent3">
              <a:hueOff val="5311221"/>
              <a:satOff val="-4369"/>
              <a:lumOff val="48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03606-495A-4BB2-8E2E-F18AD43C7E0B}">
      <dsp:nvSpPr>
        <dsp:cNvPr id="0" name=""/>
        <dsp:cNvSpPr/>
      </dsp:nvSpPr>
      <dsp:spPr>
        <a:xfrm>
          <a:off x="3227686" y="2657922"/>
          <a:ext cx="898659" cy="149776"/>
        </a:xfrm>
        <a:prstGeom prst="parallelogram">
          <a:avLst>
            <a:gd name="adj" fmla="val 140840"/>
          </a:avLst>
        </a:prstGeom>
        <a:solidFill>
          <a:schemeClr val="accent3">
            <a:hueOff val="5643172"/>
            <a:satOff val="-4642"/>
            <a:lumOff val="5166"/>
            <a:alphaOff val="0"/>
          </a:schemeClr>
        </a:solidFill>
        <a:ln w="25400" cap="flat" cmpd="sng" algn="ctr">
          <a:solidFill>
            <a:schemeClr val="accent3">
              <a:hueOff val="5643172"/>
              <a:satOff val="-4642"/>
              <a:lumOff val="5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99BB4-A04E-47E3-8B20-9454665A1340}">
      <dsp:nvSpPr>
        <dsp:cNvPr id="0" name=""/>
        <dsp:cNvSpPr/>
      </dsp:nvSpPr>
      <dsp:spPr>
        <a:xfrm>
          <a:off x="4178768" y="2657922"/>
          <a:ext cx="898659" cy="149776"/>
        </a:xfrm>
        <a:prstGeom prst="parallelogram">
          <a:avLst>
            <a:gd name="adj" fmla="val 140840"/>
          </a:avLst>
        </a:prstGeom>
        <a:solidFill>
          <a:schemeClr val="accent3">
            <a:hueOff val="5975123"/>
            <a:satOff val="-4915"/>
            <a:lumOff val="5470"/>
            <a:alphaOff val="0"/>
          </a:schemeClr>
        </a:solidFill>
        <a:ln w="25400" cap="flat" cmpd="sng" algn="ctr">
          <a:solidFill>
            <a:schemeClr val="accent3">
              <a:hueOff val="5975123"/>
              <a:satOff val="-4915"/>
              <a:lumOff val="5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1F595-ADCB-404F-9881-33851CF80100}">
      <dsp:nvSpPr>
        <dsp:cNvPr id="0" name=""/>
        <dsp:cNvSpPr/>
      </dsp:nvSpPr>
      <dsp:spPr>
        <a:xfrm>
          <a:off x="5129849" y="2657922"/>
          <a:ext cx="898659" cy="149776"/>
        </a:xfrm>
        <a:prstGeom prst="parallelogram">
          <a:avLst>
            <a:gd name="adj" fmla="val 140840"/>
          </a:avLst>
        </a:prstGeom>
        <a:solidFill>
          <a:schemeClr val="accent3">
            <a:hueOff val="6307074"/>
            <a:satOff val="-5188"/>
            <a:lumOff val="5774"/>
            <a:alphaOff val="0"/>
          </a:schemeClr>
        </a:solidFill>
        <a:ln w="25400" cap="flat" cmpd="sng" algn="ctr">
          <a:solidFill>
            <a:schemeClr val="accent3">
              <a:hueOff val="6307074"/>
              <a:satOff val="-5188"/>
              <a:lumOff val="57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8073E-5E7A-487B-B31D-3F423EEE15FB}">
      <dsp:nvSpPr>
        <dsp:cNvPr id="0" name=""/>
        <dsp:cNvSpPr/>
      </dsp:nvSpPr>
      <dsp:spPr>
        <a:xfrm>
          <a:off x="6080931" y="2657922"/>
          <a:ext cx="898659" cy="149776"/>
        </a:xfrm>
        <a:prstGeom prst="parallelogram">
          <a:avLst>
            <a:gd name="adj" fmla="val 140840"/>
          </a:avLst>
        </a:prstGeom>
        <a:solidFill>
          <a:schemeClr val="accent3">
            <a:hueOff val="6639026"/>
            <a:satOff val="-5461"/>
            <a:lumOff val="6078"/>
            <a:alphaOff val="0"/>
          </a:schemeClr>
        </a:solidFill>
        <a:ln w="25400" cap="flat" cmpd="sng" algn="ctr">
          <a:solidFill>
            <a:schemeClr val="accent3">
              <a:hueOff val="6639026"/>
              <a:satOff val="-5461"/>
              <a:lumOff val="6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2A9A1-B0A0-41EB-82B1-57F568884D8A}">
      <dsp:nvSpPr>
        <dsp:cNvPr id="0" name=""/>
        <dsp:cNvSpPr/>
      </dsp:nvSpPr>
      <dsp:spPr>
        <a:xfrm>
          <a:off x="164694" y="144017"/>
          <a:ext cx="6739948" cy="61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latin typeface="Cambria" pitchFamily="18" charset="0"/>
              <a:ea typeface="Cambria" pitchFamily="18" charset="0"/>
            </a:rPr>
            <a:t>La perspectiva pragmática</a:t>
          </a:r>
          <a:endParaRPr lang="es-ES" sz="1600" kern="1200" dirty="0">
            <a:latin typeface="Cambria" pitchFamily="18" charset="0"/>
            <a:ea typeface="Cambria" pitchFamily="18" charset="0"/>
          </a:endParaRPr>
        </a:p>
      </dsp:txBody>
      <dsp:txXfrm>
        <a:off x="164694" y="144017"/>
        <a:ext cx="6739948" cy="612722"/>
      </dsp:txXfrm>
    </dsp:sp>
    <dsp:sp modelId="{70C6C547-6F2C-4C01-8B44-FBB18B2578D0}">
      <dsp:nvSpPr>
        <dsp:cNvPr id="0" name=""/>
        <dsp:cNvSpPr/>
      </dsp:nvSpPr>
      <dsp:spPr>
        <a:xfrm>
          <a:off x="236712" y="967330"/>
          <a:ext cx="898659" cy="149776"/>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B0609-476A-4CE2-A990-493C84C4572D}">
      <dsp:nvSpPr>
        <dsp:cNvPr id="0" name=""/>
        <dsp:cNvSpPr/>
      </dsp:nvSpPr>
      <dsp:spPr>
        <a:xfrm>
          <a:off x="1187794" y="967330"/>
          <a:ext cx="898659" cy="149776"/>
        </a:xfrm>
        <a:prstGeom prst="parallelogram">
          <a:avLst>
            <a:gd name="adj" fmla="val 140840"/>
          </a:avLst>
        </a:prstGeom>
        <a:solidFill>
          <a:schemeClr val="accent3">
            <a:hueOff val="1106504"/>
            <a:satOff val="-910"/>
            <a:lumOff val="1013"/>
            <a:alphaOff val="0"/>
          </a:schemeClr>
        </a:solidFill>
        <a:ln w="25400" cap="flat" cmpd="sng" algn="ctr">
          <a:solidFill>
            <a:schemeClr val="accent3">
              <a:hueOff val="1106504"/>
              <a:satOff val="-910"/>
              <a:lumOff val="10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BA520-0DCF-4610-BD6F-E68F5FED63EE}">
      <dsp:nvSpPr>
        <dsp:cNvPr id="0" name=""/>
        <dsp:cNvSpPr/>
      </dsp:nvSpPr>
      <dsp:spPr>
        <a:xfrm>
          <a:off x="2115205" y="936106"/>
          <a:ext cx="898659" cy="149776"/>
        </a:xfrm>
        <a:prstGeom prst="parallelogram">
          <a:avLst>
            <a:gd name="adj" fmla="val 140840"/>
          </a:avLst>
        </a:prstGeom>
        <a:solidFill>
          <a:schemeClr val="accent3">
            <a:hueOff val="2213009"/>
            <a:satOff val="-1820"/>
            <a:lumOff val="2026"/>
            <a:alphaOff val="0"/>
          </a:schemeClr>
        </a:solidFill>
        <a:ln w="25400" cap="flat" cmpd="sng" algn="ctr">
          <a:solidFill>
            <a:schemeClr val="accent3">
              <a:hueOff val="2213009"/>
              <a:satOff val="-1820"/>
              <a:lumOff val="20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03606-495A-4BB2-8E2E-F18AD43C7E0B}">
      <dsp:nvSpPr>
        <dsp:cNvPr id="0" name=""/>
        <dsp:cNvSpPr/>
      </dsp:nvSpPr>
      <dsp:spPr>
        <a:xfrm>
          <a:off x="3089957" y="967330"/>
          <a:ext cx="898659" cy="149776"/>
        </a:xfrm>
        <a:prstGeom prst="parallelogram">
          <a:avLst>
            <a:gd name="adj" fmla="val 140840"/>
          </a:avLst>
        </a:prstGeom>
        <a:solidFill>
          <a:schemeClr val="accent3">
            <a:hueOff val="3319513"/>
            <a:satOff val="-2731"/>
            <a:lumOff val="3039"/>
            <a:alphaOff val="0"/>
          </a:schemeClr>
        </a:solidFill>
        <a:ln w="25400" cap="flat" cmpd="sng" algn="ctr">
          <a:solidFill>
            <a:schemeClr val="accent3">
              <a:hueOff val="3319513"/>
              <a:satOff val="-2731"/>
              <a:lumOff val="30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99BB4-A04E-47E3-8B20-9454665A1340}">
      <dsp:nvSpPr>
        <dsp:cNvPr id="0" name=""/>
        <dsp:cNvSpPr/>
      </dsp:nvSpPr>
      <dsp:spPr>
        <a:xfrm>
          <a:off x="4041039" y="967330"/>
          <a:ext cx="898659" cy="149776"/>
        </a:xfrm>
        <a:prstGeom prst="parallelogram">
          <a:avLst>
            <a:gd name="adj" fmla="val 140840"/>
          </a:avLst>
        </a:prstGeom>
        <a:solidFill>
          <a:schemeClr val="accent3">
            <a:hueOff val="4426017"/>
            <a:satOff val="-3641"/>
            <a:lumOff val="4052"/>
            <a:alphaOff val="0"/>
          </a:schemeClr>
        </a:solidFill>
        <a:ln w="25400" cap="flat" cmpd="sng" algn="ctr">
          <a:solidFill>
            <a:schemeClr val="accent3">
              <a:hueOff val="4426017"/>
              <a:satOff val="-3641"/>
              <a:lumOff val="40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1F595-ADCB-404F-9881-33851CF80100}">
      <dsp:nvSpPr>
        <dsp:cNvPr id="0" name=""/>
        <dsp:cNvSpPr/>
      </dsp:nvSpPr>
      <dsp:spPr>
        <a:xfrm>
          <a:off x="4992121" y="967330"/>
          <a:ext cx="898659" cy="149776"/>
        </a:xfrm>
        <a:prstGeom prst="parallelogram">
          <a:avLst>
            <a:gd name="adj" fmla="val 140840"/>
          </a:avLst>
        </a:prstGeom>
        <a:solidFill>
          <a:schemeClr val="accent3">
            <a:hueOff val="5532521"/>
            <a:satOff val="-4551"/>
            <a:lumOff val="5065"/>
            <a:alphaOff val="0"/>
          </a:schemeClr>
        </a:solidFill>
        <a:ln w="25400" cap="flat" cmpd="sng" algn="ctr">
          <a:solidFill>
            <a:schemeClr val="accent3">
              <a:hueOff val="5532521"/>
              <a:satOff val="-4551"/>
              <a:lumOff val="50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8073E-5E7A-487B-B31D-3F423EEE15FB}">
      <dsp:nvSpPr>
        <dsp:cNvPr id="0" name=""/>
        <dsp:cNvSpPr/>
      </dsp:nvSpPr>
      <dsp:spPr>
        <a:xfrm>
          <a:off x="5943202" y="967330"/>
          <a:ext cx="898659" cy="149776"/>
        </a:xfrm>
        <a:prstGeom prst="parallelogram">
          <a:avLst>
            <a:gd name="adj" fmla="val 140840"/>
          </a:avLst>
        </a:prstGeom>
        <a:solidFill>
          <a:schemeClr val="accent3">
            <a:hueOff val="6639026"/>
            <a:satOff val="-5461"/>
            <a:lumOff val="6078"/>
            <a:alphaOff val="0"/>
          </a:schemeClr>
        </a:solidFill>
        <a:ln w="25400" cap="flat" cmpd="sng" algn="ctr">
          <a:solidFill>
            <a:schemeClr val="accent3">
              <a:hueOff val="6639026"/>
              <a:satOff val="-5461"/>
              <a:lumOff val="6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A54B-7B8D-4B70-9988-31F701EA7C8F}">
      <dsp:nvSpPr>
        <dsp:cNvPr id="0" name=""/>
        <dsp:cNvSpPr/>
      </dsp:nvSpPr>
      <dsp:spPr>
        <a:xfrm>
          <a:off x="0" y="136"/>
          <a:ext cx="4462452" cy="13037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S" sz="2800" kern="1200" dirty="0" smtClean="0">
              <a:latin typeface="Cambria" panose="02040503050406030204" pitchFamily="18" charset="0"/>
              <a:ea typeface="Cambria" panose="02040503050406030204" pitchFamily="18" charset="0"/>
            </a:rPr>
            <a:t>Elaboración Proyecto de Investigación </a:t>
          </a:r>
          <a:endParaRPr lang="es-ES" sz="2800" kern="1200" dirty="0">
            <a:latin typeface="Cambria" panose="02040503050406030204" pitchFamily="18" charset="0"/>
            <a:ea typeface="Cambria" panose="02040503050406030204" pitchFamily="18" charset="0"/>
          </a:endParaRPr>
        </a:p>
      </dsp:txBody>
      <dsp:txXfrm>
        <a:off x="0" y="136"/>
        <a:ext cx="4462452" cy="1303734"/>
      </dsp:txXfrm>
    </dsp:sp>
    <dsp:sp modelId="{05E05316-876D-4783-9292-408D27646A48}">
      <dsp:nvSpPr>
        <dsp:cNvPr id="0" name=""/>
        <dsp:cNvSpPr/>
      </dsp:nvSpPr>
      <dsp:spPr>
        <a:xfrm>
          <a:off x="0" y="1290383"/>
          <a:ext cx="4464000" cy="1321934"/>
        </a:xfrm>
        <a:prstGeom prst="rect">
          <a:avLst/>
        </a:prstGeom>
        <a:solidFill>
          <a:schemeClr val="accent3">
            <a:hueOff val="3319513"/>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S" sz="2800" kern="1200" dirty="0" smtClean="0">
              <a:latin typeface="Cambria" panose="02040503050406030204" pitchFamily="18" charset="0"/>
              <a:ea typeface="Cambria" panose="02040503050406030204" pitchFamily="18" charset="0"/>
            </a:rPr>
            <a:t>Aplicación</a:t>
          </a:r>
          <a:endParaRPr lang="es-ES" sz="2800" kern="1200" dirty="0">
            <a:latin typeface="Cambria" panose="02040503050406030204" pitchFamily="18" charset="0"/>
            <a:ea typeface="Cambria" panose="02040503050406030204" pitchFamily="18" charset="0"/>
          </a:endParaRPr>
        </a:p>
      </dsp:txBody>
      <dsp:txXfrm>
        <a:off x="0" y="1290383"/>
        <a:ext cx="4464000" cy="1321934"/>
      </dsp:txXfrm>
    </dsp:sp>
    <dsp:sp modelId="{0FD41474-C9AC-478A-B097-EA683CC8A990}">
      <dsp:nvSpPr>
        <dsp:cNvPr id="0" name=""/>
        <dsp:cNvSpPr/>
      </dsp:nvSpPr>
      <dsp:spPr>
        <a:xfrm>
          <a:off x="0" y="2592292"/>
          <a:ext cx="4453195" cy="1303734"/>
        </a:xfrm>
        <a:prstGeom prst="rect">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S" sz="2800" kern="1200" dirty="0" smtClean="0">
              <a:latin typeface="Cambria" panose="02040503050406030204" pitchFamily="18" charset="0"/>
              <a:ea typeface="Cambria" panose="02040503050406030204" pitchFamily="18" charset="0"/>
            </a:rPr>
            <a:t>Comunicación </a:t>
          </a:r>
          <a:endParaRPr lang="es-ES" sz="2800" kern="1200" dirty="0">
            <a:latin typeface="Cambria" panose="02040503050406030204" pitchFamily="18" charset="0"/>
            <a:ea typeface="Cambria" panose="02040503050406030204" pitchFamily="18" charset="0"/>
          </a:endParaRPr>
        </a:p>
      </dsp:txBody>
      <dsp:txXfrm>
        <a:off x="0" y="2592292"/>
        <a:ext cx="4453195" cy="1303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A54B-7B8D-4B70-9988-31F701EA7C8F}">
      <dsp:nvSpPr>
        <dsp:cNvPr id="0" name=""/>
        <dsp:cNvSpPr/>
      </dsp:nvSpPr>
      <dsp:spPr>
        <a:xfrm>
          <a:off x="0" y="136"/>
          <a:ext cx="4462452" cy="13037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S" sz="2800" kern="1200" dirty="0" smtClean="0">
              <a:latin typeface="Cambria" panose="02040503050406030204" pitchFamily="18" charset="0"/>
              <a:ea typeface="Cambria" panose="02040503050406030204" pitchFamily="18" charset="0"/>
            </a:rPr>
            <a:t>Elaboración Proyecto de Investigación </a:t>
          </a:r>
          <a:endParaRPr lang="es-ES" sz="2800" kern="1200" dirty="0">
            <a:latin typeface="Cambria" panose="02040503050406030204" pitchFamily="18" charset="0"/>
            <a:ea typeface="Cambria" panose="02040503050406030204" pitchFamily="18" charset="0"/>
          </a:endParaRPr>
        </a:p>
      </dsp:txBody>
      <dsp:txXfrm>
        <a:off x="0" y="136"/>
        <a:ext cx="4462452" cy="1303734"/>
      </dsp:txXfrm>
    </dsp:sp>
    <dsp:sp modelId="{05E05316-876D-4783-9292-408D27646A48}">
      <dsp:nvSpPr>
        <dsp:cNvPr id="0" name=""/>
        <dsp:cNvSpPr/>
      </dsp:nvSpPr>
      <dsp:spPr>
        <a:xfrm>
          <a:off x="0" y="1290383"/>
          <a:ext cx="4464000" cy="1321934"/>
        </a:xfrm>
        <a:prstGeom prst="rect">
          <a:avLst/>
        </a:prstGeom>
        <a:solidFill>
          <a:schemeClr val="accent3">
            <a:hueOff val="3319513"/>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S" sz="2800" kern="1200" dirty="0" smtClean="0">
              <a:latin typeface="Cambria" panose="02040503050406030204" pitchFamily="18" charset="0"/>
              <a:ea typeface="Cambria" panose="02040503050406030204" pitchFamily="18" charset="0"/>
            </a:rPr>
            <a:t>Aplicación</a:t>
          </a:r>
          <a:endParaRPr lang="es-ES" sz="2800" kern="1200" dirty="0">
            <a:latin typeface="Cambria" panose="02040503050406030204" pitchFamily="18" charset="0"/>
            <a:ea typeface="Cambria" panose="02040503050406030204" pitchFamily="18" charset="0"/>
          </a:endParaRPr>
        </a:p>
      </dsp:txBody>
      <dsp:txXfrm>
        <a:off x="0" y="1290383"/>
        <a:ext cx="4464000" cy="1321934"/>
      </dsp:txXfrm>
    </dsp:sp>
    <dsp:sp modelId="{0FD41474-C9AC-478A-B097-EA683CC8A990}">
      <dsp:nvSpPr>
        <dsp:cNvPr id="0" name=""/>
        <dsp:cNvSpPr/>
      </dsp:nvSpPr>
      <dsp:spPr>
        <a:xfrm>
          <a:off x="0" y="2592292"/>
          <a:ext cx="4453195" cy="1303734"/>
        </a:xfrm>
        <a:prstGeom prst="rect">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S" sz="2800" kern="1200" dirty="0" smtClean="0">
              <a:latin typeface="Cambria" panose="02040503050406030204" pitchFamily="18" charset="0"/>
              <a:ea typeface="Cambria" panose="02040503050406030204" pitchFamily="18" charset="0"/>
            </a:rPr>
            <a:t>Comunicación </a:t>
          </a:r>
          <a:endParaRPr lang="es-ES" sz="2800" kern="1200" dirty="0">
            <a:latin typeface="Cambria" panose="02040503050406030204" pitchFamily="18" charset="0"/>
            <a:ea typeface="Cambria" panose="02040503050406030204" pitchFamily="18" charset="0"/>
          </a:endParaRPr>
        </a:p>
      </dsp:txBody>
      <dsp:txXfrm>
        <a:off x="0" y="2592292"/>
        <a:ext cx="4453195" cy="1303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687-8D09-4AF5-86E8-4C7DA3473F2C}">
      <dsp:nvSpPr>
        <dsp:cNvPr id="0" name=""/>
        <dsp:cNvSpPr/>
      </dsp:nvSpPr>
      <dsp:spPr>
        <a:xfrm>
          <a:off x="0" y="0"/>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68821-C0AC-4B96-8A41-3C867682F7ED}">
      <dsp:nvSpPr>
        <dsp:cNvPr id="0" name=""/>
        <dsp:cNvSpPr/>
      </dsp:nvSpPr>
      <dsp:spPr>
        <a:xfrm>
          <a:off x="0" y="0"/>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Selección de la temática a investigar</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0"/>
        <a:ext cx="3024336" cy="459051"/>
      </dsp:txXfrm>
    </dsp:sp>
    <dsp:sp modelId="{401CB557-3446-4F58-AD56-649E05E5641A}">
      <dsp:nvSpPr>
        <dsp:cNvPr id="0" name=""/>
        <dsp:cNvSpPr/>
      </dsp:nvSpPr>
      <dsp:spPr>
        <a:xfrm>
          <a:off x="0" y="459051"/>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9A8CC-2F70-449A-89DF-A09E88DB88EA}">
      <dsp:nvSpPr>
        <dsp:cNvPr id="0" name=""/>
        <dsp:cNvSpPr/>
      </dsp:nvSpPr>
      <dsp:spPr>
        <a:xfrm>
          <a:off x="0" y="459051"/>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Revisión de la literatura, Marco teórico</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459051"/>
        <a:ext cx="3024336" cy="459051"/>
      </dsp:txXfrm>
    </dsp:sp>
    <dsp:sp modelId="{05FDC550-F2B2-4E89-9449-B29907332C62}">
      <dsp:nvSpPr>
        <dsp:cNvPr id="0" name=""/>
        <dsp:cNvSpPr/>
      </dsp:nvSpPr>
      <dsp:spPr>
        <a:xfrm>
          <a:off x="0" y="918102"/>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676E2-B618-4EDA-ADFF-77C55609A65D}">
      <dsp:nvSpPr>
        <dsp:cNvPr id="0" name=""/>
        <dsp:cNvSpPr/>
      </dsp:nvSpPr>
      <dsp:spPr>
        <a:xfrm>
          <a:off x="0" y="918102"/>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Diseño de la investigación </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918102"/>
        <a:ext cx="3024336" cy="459051"/>
      </dsp:txXfrm>
    </dsp:sp>
    <dsp:sp modelId="{49C46711-F0AF-475E-B2C9-757B0C794E51}">
      <dsp:nvSpPr>
        <dsp:cNvPr id="0" name=""/>
        <dsp:cNvSpPr/>
      </dsp:nvSpPr>
      <dsp:spPr>
        <a:xfrm>
          <a:off x="0" y="1377153"/>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50D08-A795-418C-A48E-BBB360C0451A}">
      <dsp:nvSpPr>
        <dsp:cNvPr id="0" name=""/>
        <dsp:cNvSpPr/>
      </dsp:nvSpPr>
      <dsp:spPr>
        <a:xfrm>
          <a:off x="0" y="1377153"/>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Recogida de la información</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1377153"/>
        <a:ext cx="3024336" cy="459051"/>
      </dsp:txXfrm>
    </dsp:sp>
    <dsp:sp modelId="{60E2218E-2707-459C-B5F0-54B2B1C03846}">
      <dsp:nvSpPr>
        <dsp:cNvPr id="0" name=""/>
        <dsp:cNvSpPr/>
      </dsp:nvSpPr>
      <dsp:spPr>
        <a:xfrm>
          <a:off x="0" y="1836204"/>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4E63D-92C8-4F60-96E6-A4F0E7424121}">
      <dsp:nvSpPr>
        <dsp:cNvPr id="0" name=""/>
        <dsp:cNvSpPr/>
      </dsp:nvSpPr>
      <dsp:spPr>
        <a:xfrm>
          <a:off x="0" y="1836204"/>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Análisis de los datos</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1836204"/>
        <a:ext cx="3024336" cy="459051"/>
      </dsp:txXfrm>
    </dsp:sp>
    <dsp:sp modelId="{8EF7FFA7-AA58-4D73-AE1A-8023694712D0}">
      <dsp:nvSpPr>
        <dsp:cNvPr id="0" name=""/>
        <dsp:cNvSpPr/>
      </dsp:nvSpPr>
      <dsp:spPr>
        <a:xfrm>
          <a:off x="0" y="2295255"/>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676F7-1A61-4CE6-A76B-6D2F7F5E9BA6}">
      <dsp:nvSpPr>
        <dsp:cNvPr id="0" name=""/>
        <dsp:cNvSpPr/>
      </dsp:nvSpPr>
      <dsp:spPr>
        <a:xfrm>
          <a:off x="0" y="2295254"/>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Interpretación de los resultados</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2295254"/>
        <a:ext cx="3024336" cy="459051"/>
      </dsp:txXfrm>
    </dsp:sp>
    <dsp:sp modelId="{57488503-B11F-4D4F-A13F-025CF9C74EAE}">
      <dsp:nvSpPr>
        <dsp:cNvPr id="0" name=""/>
        <dsp:cNvSpPr/>
      </dsp:nvSpPr>
      <dsp:spPr>
        <a:xfrm>
          <a:off x="0" y="2754306"/>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C3126-7EA1-4CAB-8DAB-6E424459BEFA}">
      <dsp:nvSpPr>
        <dsp:cNvPr id="0" name=""/>
        <dsp:cNvSpPr/>
      </dsp:nvSpPr>
      <dsp:spPr>
        <a:xfrm>
          <a:off x="0" y="2754306"/>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smtClean="0">
              <a:solidFill>
                <a:schemeClr val="tx1"/>
              </a:solidFill>
              <a:latin typeface="Cambria" pitchFamily="18" charset="0"/>
              <a:ea typeface="Cambria" pitchFamily="18" charset="0"/>
              <a:cs typeface="Arial" panose="020B0604020202020204" pitchFamily="34" charset="0"/>
            </a:rPr>
            <a:t>Elaboración de conclusiones</a:t>
          </a:r>
          <a:endParaRPr lang="ca-ES" sz="1500" kern="1200" dirty="0">
            <a:solidFill>
              <a:schemeClr val="tx1"/>
            </a:solidFill>
            <a:latin typeface="Cambria" pitchFamily="18" charset="0"/>
            <a:ea typeface="Cambria" pitchFamily="18" charset="0"/>
            <a:cs typeface="Arial" panose="020B0604020202020204" pitchFamily="34" charset="0"/>
          </a:endParaRPr>
        </a:p>
      </dsp:txBody>
      <dsp:txXfrm>
        <a:off x="0" y="2754306"/>
        <a:ext cx="3024336" cy="459051"/>
      </dsp:txXfrm>
    </dsp:sp>
    <dsp:sp modelId="{73B42F71-50A7-4FA2-864D-5B2AFEFA64E2}">
      <dsp:nvSpPr>
        <dsp:cNvPr id="0" name=""/>
        <dsp:cNvSpPr/>
      </dsp:nvSpPr>
      <dsp:spPr>
        <a:xfrm>
          <a:off x="0" y="3213356"/>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FA931-423F-4BFC-9934-31F73D1D7D10}">
      <dsp:nvSpPr>
        <dsp:cNvPr id="0" name=""/>
        <dsp:cNvSpPr/>
      </dsp:nvSpPr>
      <dsp:spPr>
        <a:xfrm>
          <a:off x="0" y="3213357"/>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ca-ES" sz="1500" kern="1200" dirty="0">
              <a:solidFill>
                <a:schemeClr val="tx1"/>
              </a:solidFill>
              <a:latin typeface="Cambria" pitchFamily="18" charset="0"/>
              <a:ea typeface="Cambria" pitchFamily="18" charset="0"/>
              <a:cs typeface="Arial" panose="020B0604020202020204" pitchFamily="34" charset="0"/>
            </a:rPr>
            <a:t>Informe final</a:t>
          </a:r>
        </a:p>
      </dsp:txBody>
      <dsp:txXfrm>
        <a:off x="0" y="3213357"/>
        <a:ext cx="3024336" cy="4590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34079-0FFD-4434-B055-9A5B5C27996E}">
      <dsp:nvSpPr>
        <dsp:cNvPr id="0" name=""/>
        <dsp:cNvSpPr/>
      </dsp:nvSpPr>
      <dsp:spPr>
        <a:xfrm>
          <a:off x="0" y="0"/>
          <a:ext cx="7802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25547-D811-48C4-91C5-340F378ABBB5}">
      <dsp:nvSpPr>
        <dsp:cNvPr id="0" name=""/>
        <dsp:cNvSpPr/>
      </dsp:nvSpPr>
      <dsp:spPr>
        <a:xfrm>
          <a:off x="0" y="0"/>
          <a:ext cx="1560552" cy="30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06680" tIns="106680" rIns="106680" bIns="106680" numCol="1" spcCol="1270" anchor="t" anchorCtr="0">
          <a:noAutofit/>
        </a:bodyPr>
        <a:lstStyle/>
        <a:p>
          <a:pPr lvl="0" algn="l" defTabSz="1244600">
            <a:lnSpc>
              <a:spcPct val="90000"/>
            </a:lnSpc>
            <a:spcBef>
              <a:spcPct val="0"/>
            </a:spcBef>
            <a:spcAft>
              <a:spcPct val="35000"/>
            </a:spcAft>
          </a:pPr>
          <a:r>
            <a:rPr lang="es-ES" sz="2800" kern="1200" dirty="0" smtClean="0">
              <a:latin typeface="Cambria" pitchFamily="18" charset="0"/>
              <a:ea typeface="Cambria" pitchFamily="18" charset="0"/>
            </a:rPr>
            <a:t>El planteamiento del problema</a:t>
          </a:r>
          <a:endParaRPr lang="es-ES" sz="2800" kern="1200" dirty="0">
            <a:latin typeface="Cambria" pitchFamily="18" charset="0"/>
            <a:ea typeface="Cambria" pitchFamily="18" charset="0"/>
          </a:endParaRPr>
        </a:p>
      </dsp:txBody>
      <dsp:txXfrm>
        <a:off x="0" y="0"/>
        <a:ext cx="1560552" cy="3048000"/>
      </dsp:txXfrm>
    </dsp:sp>
    <dsp:sp modelId="{3DC247FC-4BB8-4ACF-96C6-BB5A716ABBC6}">
      <dsp:nvSpPr>
        <dsp:cNvPr id="0" name=""/>
        <dsp:cNvSpPr/>
      </dsp:nvSpPr>
      <dsp:spPr>
        <a:xfrm>
          <a:off x="1677593" y="35830"/>
          <a:ext cx="6125166" cy="7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mbria" pitchFamily="18" charset="0"/>
              <a:ea typeface="Cambria" pitchFamily="18" charset="0"/>
            </a:rPr>
            <a:t>Área problemática </a:t>
          </a:r>
          <a:endParaRPr lang="es-ES" sz="1800" kern="1200" dirty="0">
            <a:latin typeface="Cambria" pitchFamily="18" charset="0"/>
            <a:ea typeface="Cambria" pitchFamily="18" charset="0"/>
          </a:endParaRPr>
        </a:p>
      </dsp:txBody>
      <dsp:txXfrm>
        <a:off x="1677593" y="35830"/>
        <a:ext cx="6125166" cy="716607"/>
      </dsp:txXfrm>
    </dsp:sp>
    <dsp:sp modelId="{7DB52AC7-44C2-439B-A047-C1A902AD222E}">
      <dsp:nvSpPr>
        <dsp:cNvPr id="0" name=""/>
        <dsp:cNvSpPr/>
      </dsp:nvSpPr>
      <dsp:spPr>
        <a:xfrm>
          <a:off x="1560552" y="752437"/>
          <a:ext cx="62422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397AF-B2AD-4837-98F4-C8CD8D345CAE}">
      <dsp:nvSpPr>
        <dsp:cNvPr id="0" name=""/>
        <dsp:cNvSpPr/>
      </dsp:nvSpPr>
      <dsp:spPr>
        <a:xfrm>
          <a:off x="1677593" y="788268"/>
          <a:ext cx="6125166" cy="7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mbria" pitchFamily="18" charset="0"/>
              <a:ea typeface="Cambria" pitchFamily="18" charset="0"/>
            </a:rPr>
            <a:t>Identificación y delimitación del problema</a:t>
          </a:r>
          <a:endParaRPr lang="es-ES" sz="1800" kern="1200" dirty="0">
            <a:latin typeface="Cambria" pitchFamily="18" charset="0"/>
            <a:ea typeface="Cambria" pitchFamily="18" charset="0"/>
          </a:endParaRPr>
        </a:p>
      </dsp:txBody>
      <dsp:txXfrm>
        <a:off x="1677593" y="788268"/>
        <a:ext cx="6125166" cy="716607"/>
      </dsp:txXfrm>
    </dsp:sp>
    <dsp:sp modelId="{16F2A387-4D89-49C1-995F-1818056E15FC}">
      <dsp:nvSpPr>
        <dsp:cNvPr id="0" name=""/>
        <dsp:cNvSpPr/>
      </dsp:nvSpPr>
      <dsp:spPr>
        <a:xfrm>
          <a:off x="1560552" y="1504875"/>
          <a:ext cx="62422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4BA9E-5EA5-4721-8AF4-C3DBB5743FBB}">
      <dsp:nvSpPr>
        <dsp:cNvPr id="0" name=""/>
        <dsp:cNvSpPr/>
      </dsp:nvSpPr>
      <dsp:spPr>
        <a:xfrm>
          <a:off x="1677593" y="1540705"/>
          <a:ext cx="6125166" cy="7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mbria" pitchFamily="18" charset="0"/>
              <a:ea typeface="Cambria" pitchFamily="18" charset="0"/>
            </a:rPr>
            <a:t>Valoración del problema</a:t>
          </a:r>
        </a:p>
        <a:p>
          <a:pPr lvl="0" algn="l" defTabSz="800100">
            <a:lnSpc>
              <a:spcPct val="90000"/>
            </a:lnSpc>
            <a:spcBef>
              <a:spcPct val="0"/>
            </a:spcBef>
            <a:spcAft>
              <a:spcPct val="35000"/>
            </a:spcAft>
          </a:pPr>
          <a:endParaRPr lang="es-ES" sz="1800" kern="1200" dirty="0">
            <a:latin typeface="Cambria" pitchFamily="18" charset="0"/>
            <a:ea typeface="Cambria" pitchFamily="18" charset="0"/>
          </a:endParaRPr>
        </a:p>
      </dsp:txBody>
      <dsp:txXfrm>
        <a:off x="1677593" y="1540705"/>
        <a:ext cx="6125166" cy="716607"/>
      </dsp:txXfrm>
    </dsp:sp>
    <dsp:sp modelId="{EC86ADFC-22D6-4762-B811-E4002F545C7B}">
      <dsp:nvSpPr>
        <dsp:cNvPr id="0" name=""/>
        <dsp:cNvSpPr/>
      </dsp:nvSpPr>
      <dsp:spPr>
        <a:xfrm>
          <a:off x="1560552" y="2257313"/>
          <a:ext cx="62422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DD3B6-D0C3-427A-B7F5-2F695E4AA858}">
      <dsp:nvSpPr>
        <dsp:cNvPr id="0" name=""/>
        <dsp:cNvSpPr/>
      </dsp:nvSpPr>
      <dsp:spPr>
        <a:xfrm>
          <a:off x="1677593" y="2293143"/>
          <a:ext cx="6125166" cy="71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Cambria" pitchFamily="18" charset="0"/>
              <a:ea typeface="Cambria" pitchFamily="18" charset="0"/>
            </a:rPr>
            <a:t>Formulación del problema</a:t>
          </a:r>
          <a:endParaRPr lang="es-ES" sz="1800" kern="1200" dirty="0">
            <a:latin typeface="Cambria" pitchFamily="18" charset="0"/>
            <a:ea typeface="Cambria" pitchFamily="18" charset="0"/>
          </a:endParaRPr>
        </a:p>
      </dsp:txBody>
      <dsp:txXfrm>
        <a:off x="1677593" y="2293143"/>
        <a:ext cx="6125166" cy="716607"/>
      </dsp:txXfrm>
    </dsp:sp>
    <dsp:sp modelId="{8BBBA067-1CD7-4E5C-9E68-ECE4203A3CF6}">
      <dsp:nvSpPr>
        <dsp:cNvPr id="0" name=""/>
        <dsp:cNvSpPr/>
      </dsp:nvSpPr>
      <dsp:spPr>
        <a:xfrm>
          <a:off x="1560552" y="3009751"/>
          <a:ext cx="62422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08F8D-D9A1-4577-BC8B-4D77CE837B5C}">
      <dsp:nvSpPr>
        <dsp:cNvPr id="0" name=""/>
        <dsp:cNvSpPr/>
      </dsp:nvSpPr>
      <dsp:spPr>
        <a:xfrm>
          <a:off x="1366393" y="102"/>
          <a:ext cx="939620" cy="93962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Área temática</a:t>
          </a:r>
          <a:endParaRPr lang="es-ES" sz="800" kern="1200" dirty="0"/>
        </a:p>
      </dsp:txBody>
      <dsp:txXfrm>
        <a:off x="1503997" y="137706"/>
        <a:ext cx="664412" cy="664412"/>
      </dsp:txXfrm>
    </dsp:sp>
    <dsp:sp modelId="{04D7F8AB-4461-4623-ABBA-0940839DA829}">
      <dsp:nvSpPr>
        <dsp:cNvPr id="0" name=""/>
        <dsp:cNvSpPr/>
      </dsp:nvSpPr>
      <dsp:spPr>
        <a:xfrm rot="6793751">
          <a:off x="2276411" y="722061"/>
          <a:ext cx="250171" cy="317121"/>
        </a:xfrm>
        <a:prstGeom prst="upDown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a:p>
      </dsp:txBody>
      <dsp:txXfrm>
        <a:off x="2328737" y="751002"/>
        <a:ext cx="175120" cy="190273"/>
      </dsp:txXfrm>
    </dsp:sp>
    <dsp:sp modelId="{12128212-8CAD-4B05-9EFC-71561DE85E39}">
      <dsp:nvSpPr>
        <dsp:cNvPr id="0" name=""/>
        <dsp:cNvSpPr/>
      </dsp:nvSpPr>
      <dsp:spPr>
        <a:xfrm>
          <a:off x="2508436" y="829845"/>
          <a:ext cx="939620" cy="939620"/>
        </a:xfrm>
        <a:prstGeom prst="ellipse">
          <a:avLst/>
        </a:prstGeom>
        <a:solidFill>
          <a:schemeClr val="accent3">
            <a:hueOff val="1659756"/>
            <a:satOff val="-1365"/>
            <a:lumOff val="1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Pregunta de investigación</a:t>
          </a:r>
          <a:endParaRPr lang="es-ES" sz="800" kern="1200" dirty="0"/>
        </a:p>
      </dsp:txBody>
      <dsp:txXfrm>
        <a:off x="2646040" y="967449"/>
        <a:ext cx="664412" cy="664412"/>
      </dsp:txXfrm>
    </dsp:sp>
    <dsp:sp modelId="{9D1D9CC0-64A7-4A0F-8238-496BE16C66FC}">
      <dsp:nvSpPr>
        <dsp:cNvPr id="0" name=""/>
        <dsp:cNvSpPr/>
      </dsp:nvSpPr>
      <dsp:spPr>
        <a:xfrm rot="11732537">
          <a:off x="2637238" y="1805636"/>
          <a:ext cx="250171" cy="317121"/>
        </a:xfrm>
        <a:prstGeom prst="upDownArrow">
          <a:avLst/>
        </a:prstGeom>
        <a:solidFill>
          <a:schemeClr val="accent3">
            <a:hueOff val="1659756"/>
            <a:satOff val="-1365"/>
            <a:lumOff val="15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a:p>
      </dsp:txBody>
      <dsp:txXfrm rot="10800000">
        <a:off x="2710917" y="1879115"/>
        <a:ext cx="175120" cy="190273"/>
      </dsp:txXfrm>
    </dsp:sp>
    <dsp:sp modelId="{8BC8D1E3-F2E7-4964-9234-F194C257B2C7}">
      <dsp:nvSpPr>
        <dsp:cNvPr id="0" name=""/>
        <dsp:cNvSpPr/>
      </dsp:nvSpPr>
      <dsp:spPr>
        <a:xfrm>
          <a:off x="2072215" y="2172397"/>
          <a:ext cx="939620" cy="939620"/>
        </a:xfrm>
        <a:prstGeom prst="ellipse">
          <a:avLst/>
        </a:prstGeom>
        <a:solidFill>
          <a:schemeClr val="accent3">
            <a:hueOff val="3319513"/>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Formulación del problema</a:t>
          </a:r>
          <a:endParaRPr lang="es-ES" sz="800" kern="1200" dirty="0"/>
        </a:p>
      </dsp:txBody>
      <dsp:txXfrm>
        <a:off x="2209819" y="2310001"/>
        <a:ext cx="664412" cy="664412"/>
      </dsp:txXfrm>
    </dsp:sp>
    <dsp:sp modelId="{C391B379-9341-4ACC-83DF-6E42864C046C}">
      <dsp:nvSpPr>
        <dsp:cNvPr id="0" name=""/>
        <dsp:cNvSpPr/>
      </dsp:nvSpPr>
      <dsp:spPr>
        <a:xfrm rot="14929965">
          <a:off x="1718198" y="2483646"/>
          <a:ext cx="250171" cy="317121"/>
        </a:xfrm>
        <a:prstGeom prst="upDownArrow">
          <a:avLst/>
        </a:prstGeom>
        <a:solidFill>
          <a:schemeClr val="accent3">
            <a:hueOff val="3319513"/>
            <a:satOff val="-2731"/>
            <a:lumOff val="3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a:p>
      </dsp:txBody>
      <dsp:txXfrm rot="10800000">
        <a:off x="1769274" y="2582064"/>
        <a:ext cx="175120" cy="190273"/>
      </dsp:txXfrm>
    </dsp:sp>
    <dsp:sp modelId="{FEE33162-3647-438F-82CD-501F06258F14}">
      <dsp:nvSpPr>
        <dsp:cNvPr id="0" name=""/>
        <dsp:cNvSpPr/>
      </dsp:nvSpPr>
      <dsp:spPr>
        <a:xfrm>
          <a:off x="660572" y="2172397"/>
          <a:ext cx="939620" cy="939620"/>
        </a:xfrm>
        <a:prstGeom prst="ellipse">
          <a:avLst/>
        </a:prstGeom>
        <a:solidFill>
          <a:schemeClr val="accent3">
            <a:hueOff val="4979269"/>
            <a:satOff val="-4096"/>
            <a:lumOff val="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Objetivos de investigación</a:t>
          </a:r>
          <a:endParaRPr lang="es-ES" sz="800" kern="1200" dirty="0"/>
        </a:p>
      </dsp:txBody>
      <dsp:txXfrm>
        <a:off x="798176" y="2310001"/>
        <a:ext cx="664412" cy="664412"/>
      </dsp:txXfrm>
    </dsp:sp>
    <dsp:sp modelId="{1BBA66FC-A0D8-44CA-8036-0DA7A80A38A4}">
      <dsp:nvSpPr>
        <dsp:cNvPr id="0" name=""/>
        <dsp:cNvSpPr/>
      </dsp:nvSpPr>
      <dsp:spPr>
        <a:xfrm rot="19400306">
          <a:off x="789373" y="1819104"/>
          <a:ext cx="250171" cy="317121"/>
        </a:xfrm>
        <a:prstGeom prst="upDownArrow">
          <a:avLst/>
        </a:prstGeom>
        <a:solidFill>
          <a:schemeClr val="accent3">
            <a:hueOff val="4979269"/>
            <a:satOff val="-4096"/>
            <a:lumOff val="45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a:p>
      </dsp:txBody>
      <dsp:txXfrm rot="10800000">
        <a:off x="796796" y="1904934"/>
        <a:ext cx="175120" cy="190273"/>
      </dsp:txXfrm>
    </dsp:sp>
    <dsp:sp modelId="{A977F477-67AD-421C-B771-9AB6851C71FC}">
      <dsp:nvSpPr>
        <dsp:cNvPr id="0" name=""/>
        <dsp:cNvSpPr/>
      </dsp:nvSpPr>
      <dsp:spPr>
        <a:xfrm>
          <a:off x="224351" y="829845"/>
          <a:ext cx="939620" cy="939620"/>
        </a:xfrm>
        <a:prstGeom prst="ellipse">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ES" sz="800" kern="1200" dirty="0"/>
        </a:p>
      </dsp:txBody>
      <dsp:txXfrm>
        <a:off x="361955" y="967449"/>
        <a:ext cx="664412" cy="664412"/>
      </dsp:txXfrm>
    </dsp:sp>
    <dsp:sp modelId="{B8072C1B-E3E9-4A4F-B568-8CFFB3D2D7C2}">
      <dsp:nvSpPr>
        <dsp:cNvPr id="0" name=""/>
        <dsp:cNvSpPr/>
      </dsp:nvSpPr>
      <dsp:spPr>
        <a:xfrm rot="2282326">
          <a:off x="1134368" y="730384"/>
          <a:ext cx="250171" cy="317121"/>
        </a:xfrm>
        <a:prstGeom prst="upDownArrow">
          <a:avLst/>
        </a:prstGeom>
        <a:solidFill>
          <a:schemeClr val="accent3">
            <a:hueOff val="6639026"/>
            <a:satOff val="-5461"/>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a:p>
      </dsp:txBody>
      <dsp:txXfrm>
        <a:off x="1142339" y="770685"/>
        <a:ext cx="175120" cy="1902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6552106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05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71" name="Shape 7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2" name="Shape 72"/>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856152" y="1188720"/>
            <a:ext cx="1828799" cy="365760"/>
          </a:xfrm>
          <a:prstGeom prst="rect">
            <a:avLst/>
          </a:prstGeom>
        </p:spPr>
        <p:txBody>
          <a:bodyPr/>
          <a:lstStyle/>
          <a:p>
            <a:endParaRPr lang="en-US"/>
          </a:p>
        </p:txBody>
      </p:sp>
      <p:sp>
        <p:nvSpPr>
          <p:cNvPr id="4" name="Footer Placeholder 3"/>
          <p:cNvSpPr>
            <a:spLocks noGrp="1"/>
          </p:cNvSpPr>
          <p:nvPr>
            <p:ph type="ftr" sz="quarter" idx="11"/>
          </p:nvPr>
        </p:nvSpPr>
        <p:spPr>
          <a:xfrm rot="16200000">
            <a:off x="7882821" y="2990850"/>
            <a:ext cx="1775461"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8531788" y="4236720"/>
            <a:ext cx="548640" cy="297180"/>
          </a:xfrm>
          <a:prstGeom prst="bracketPair">
            <a:avLst>
              <a:gd name="adj" fmla="val 17949"/>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09203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10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819150" y="1276386"/>
            <a:ext cx="3200400" cy="2331720"/>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10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4700016" y="1276386"/>
            <a:ext cx="3200400" cy="2331720"/>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lIns="68580" tIns="34290" rIns="68580" bIns="34290"/>
          <a:lstStyle/>
          <a:p>
            <a:fld id="{EB95A1DD-B7E5-4043-AD7A-9278BD771BDB}" type="datetimeFigureOut">
              <a:rPr lang="ca-ES" smtClean="0"/>
              <a:t>27/3/2023</a:t>
            </a:fld>
            <a:endParaRPr lang="ca-ES"/>
          </a:p>
        </p:txBody>
      </p:sp>
      <p:sp>
        <p:nvSpPr>
          <p:cNvPr id="8" name="Footer Placeholder 7"/>
          <p:cNvSpPr>
            <a:spLocks noGrp="1"/>
          </p:cNvSpPr>
          <p:nvPr>
            <p:ph type="ftr" sz="quarter" idx="11"/>
          </p:nvPr>
        </p:nvSpPr>
        <p:spPr>
          <a:xfrm>
            <a:off x="3028950" y="4767263"/>
            <a:ext cx="3086100" cy="273844"/>
          </a:xfrm>
          <a:prstGeom prst="rect">
            <a:avLst/>
          </a:prstGeom>
        </p:spPr>
        <p:txBody>
          <a:bodyPr lIns="68580" tIns="34290" rIns="68580" bIns="34290"/>
          <a:lstStyle/>
          <a:p>
            <a:endParaRPr lang="ca-ES"/>
          </a:p>
        </p:txBody>
      </p:sp>
      <p:sp>
        <p:nvSpPr>
          <p:cNvPr id="9" name="Slide Number Placeholder 8"/>
          <p:cNvSpPr>
            <a:spLocks noGrp="1"/>
          </p:cNvSpPr>
          <p:nvPr>
            <p:ph type="sldNum" sz="quarter" idx="12"/>
          </p:nvPr>
        </p:nvSpPr>
        <p:spPr>
          <a:xfrm>
            <a:off x="6457950" y="4767263"/>
            <a:ext cx="2057400" cy="273844"/>
          </a:xfrm>
          <a:prstGeom prst="rect">
            <a:avLst/>
          </a:prstGeom>
        </p:spPr>
        <p:txBody>
          <a:bodyPr lIns="68580" tIns="34290" rIns="68580" bIns="34290"/>
          <a:lstStyle/>
          <a:p>
            <a:fld id="{A546B7B2-97EB-47B7-8496-C7000685179A}" type="slidenum">
              <a:rPr lang="ca-ES" smtClean="0"/>
              <a:t>‹#›</a:t>
            </a:fld>
            <a:endParaRPr lang="ca-ES"/>
          </a:p>
        </p:txBody>
      </p:sp>
    </p:spTree>
    <p:extLst>
      <p:ext uri="{BB962C8B-B14F-4D97-AF65-F5344CB8AC3E}">
        <p14:creationId xmlns:p14="http://schemas.microsoft.com/office/powerpoint/2010/main" val="84090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62" r:id="rId4"/>
    <p:sldLayoutId id="2147483665" r:id="rId5"/>
  </p:sldLayoutIdLst>
  <p:transition>
    <p:fade/>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3.gobiernodecanarias.org/medusa/edublog/cprofestenerifesur/wp-content/uploads/sites/105/2015/12/Captura-de-pantalla-2015-12-03-a-las-22-12-56.png" TargetMode="External"/><Relationship Id="rId2" Type="http://schemas.openxmlformats.org/officeDocument/2006/relationships/hyperlink" Target="https://gesvin.files.wordpress.com/2016/04/taxonomc3adabloomhabilidadesobjetivosverbos-infografc3ada-educar21.p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hyperlink" Target="http://www.bioeticayderecho.ub.edu/es/rri#gobernanza" TargetMode="External"/><Relationship Id="rId3" Type="http://schemas.openxmlformats.org/officeDocument/2006/relationships/hyperlink" Target="http://www.bioeticayderecho.ub.edu/es/rri#igualdad" TargetMode="External"/><Relationship Id="rId7" Type="http://schemas.openxmlformats.org/officeDocument/2006/relationships/hyperlink" Target="http://www.bioeticayderecho.ub.edu/es/rri#oa" TargetMode="External"/><Relationship Id="rId2" Type="http://schemas.openxmlformats.org/officeDocument/2006/relationships/hyperlink" Target="http://www.bioeticayderecho.ub.edu/es/rri#ciudadania" TargetMode="External"/><Relationship Id="rId1" Type="http://schemas.openxmlformats.org/officeDocument/2006/relationships/slideLayout" Target="../slideLayouts/slideLayout3.xml"/><Relationship Id="rId6" Type="http://schemas.openxmlformats.org/officeDocument/2006/relationships/hyperlink" Target="http://www.bioeticayderecho.ub.edu/es/rri#etica" TargetMode="External"/><Relationship Id="rId5" Type="http://schemas.openxmlformats.org/officeDocument/2006/relationships/hyperlink" Target="http://www.bioeticayderecho.ub.edu/es/rri#educacion" TargetMode="External"/><Relationship Id="rId4" Type="http://schemas.openxmlformats.org/officeDocument/2006/relationships/hyperlink" Target="https://revistes.ub.edu/index.php/REIRE/article/view/reire2016.9.2922/1978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2859782"/>
            <a:ext cx="7702624" cy="1159799"/>
          </a:xfrm>
          <a:prstGeom prst="rect">
            <a:avLst/>
          </a:prstGeom>
        </p:spPr>
        <p:txBody>
          <a:bodyPr lIns="91425" tIns="91425" rIns="91425" bIns="91425" anchor="b" anchorCtr="0">
            <a:noAutofit/>
          </a:bodyPr>
          <a:lstStyle/>
          <a:p>
            <a:pPr lvl="0">
              <a:spcBef>
                <a:spcPts val="600"/>
              </a:spcBef>
              <a:defRPr/>
            </a:pPr>
            <a:r>
              <a:rPr lang="es-ES" sz="3600" cap="small" dirty="0" smtClean="0">
                <a:solidFill>
                  <a:schemeClr val="bg1"/>
                </a:solidFill>
                <a:latin typeface="Palatino Linotype" pitchFamily="18" charset="0"/>
                <a:ea typeface="Nixie One"/>
                <a:cs typeface="Nixie One"/>
                <a:sym typeface="Nixie One"/>
              </a:rPr>
              <a:t>El </a:t>
            </a:r>
            <a:r>
              <a:rPr lang="es-ES" sz="3600" cap="small" dirty="0">
                <a:solidFill>
                  <a:schemeClr val="bg1"/>
                </a:solidFill>
                <a:latin typeface="Palatino Linotype" pitchFamily="18" charset="0"/>
                <a:ea typeface="Nixie One"/>
                <a:cs typeface="Nixie One"/>
                <a:sym typeface="Nixie One"/>
              </a:rPr>
              <a:t>inicio de una </a:t>
            </a:r>
            <a:r>
              <a:rPr lang="es-ES" sz="3600" cap="small" dirty="0" smtClean="0">
                <a:solidFill>
                  <a:schemeClr val="bg1"/>
                </a:solidFill>
                <a:latin typeface="Palatino Linotype" pitchFamily="18" charset="0"/>
                <a:ea typeface="Nixie One"/>
                <a:cs typeface="Nixie One"/>
                <a:sym typeface="Nixie One"/>
              </a:rPr>
              <a:t>investigación</a:t>
            </a:r>
            <a:endParaRPr lang="es-ES" sz="3600" cap="small" dirty="0">
              <a:solidFill>
                <a:schemeClr val="bg1"/>
              </a:solidFill>
              <a:latin typeface="Palatino Linotype" pitchFamily="18" charset="0"/>
              <a:ea typeface="Nixie One"/>
              <a:cs typeface="Nixie One"/>
              <a:sym typeface="Nixie One"/>
            </a:endParaRPr>
          </a:p>
        </p:txBody>
      </p:sp>
      <p:sp>
        <p:nvSpPr>
          <p:cNvPr id="11" name="Shape 121"/>
          <p:cNvSpPr txBox="1"/>
          <p:nvPr/>
        </p:nvSpPr>
        <p:spPr>
          <a:xfrm>
            <a:off x="683568" y="4299942"/>
            <a:ext cx="5256584" cy="716700"/>
          </a:xfrm>
          <a:prstGeom prst="rect">
            <a:avLst/>
          </a:prstGeom>
          <a:noFill/>
          <a:ln>
            <a:noFill/>
          </a:ln>
        </p:spPr>
        <p:txBody>
          <a:bodyPr lIns="91425" tIns="91425" rIns="91425" bIns="91425" anchor="t" anchorCtr="0">
            <a:noAutofit/>
          </a:bodyPr>
          <a:lstStyle/>
          <a:p>
            <a:pPr lvl="0"/>
            <a:endParaRPr lang="es-ES" sz="1200" dirty="0" smtClean="0">
              <a:solidFill>
                <a:schemeClr val="bg2">
                  <a:lumMod val="50000"/>
                </a:schemeClr>
              </a:solidFill>
              <a:latin typeface="Calibri" panose="020F0502020204030204" pitchFamily="34" charset="0"/>
              <a:ea typeface="Roboto Condensed" charset="0"/>
              <a:cs typeface="Calibri" panose="020F0502020204030204" pitchFamily="34" charset="0"/>
            </a:endParaRPr>
          </a:p>
          <a:p>
            <a:pPr lvl="0"/>
            <a:r>
              <a:rPr lang="es-ES" sz="2800" cap="small" dirty="0" smtClean="0">
                <a:solidFill>
                  <a:schemeClr val="bg2">
                    <a:lumMod val="50000"/>
                  </a:schemeClr>
                </a:solidFill>
                <a:latin typeface="Calibri" panose="020F0502020204030204" pitchFamily="34" charset="0"/>
                <a:ea typeface="Roboto Condensed" charset="0"/>
                <a:cs typeface="Calibri" panose="020F0502020204030204" pitchFamily="34" charset="0"/>
              </a:rPr>
              <a:t>Pilar </a:t>
            </a:r>
            <a:r>
              <a:rPr lang="es-ES" sz="2800" cap="small" dirty="0" err="1" smtClean="0">
                <a:solidFill>
                  <a:schemeClr val="bg2">
                    <a:lumMod val="50000"/>
                  </a:schemeClr>
                </a:solidFill>
                <a:latin typeface="Calibri" panose="020F0502020204030204" pitchFamily="34" charset="0"/>
                <a:ea typeface="Roboto Condensed" charset="0"/>
                <a:cs typeface="Calibri" panose="020F0502020204030204" pitchFamily="34" charset="0"/>
              </a:rPr>
              <a:t>Folgueiras</a:t>
            </a:r>
            <a:r>
              <a:rPr lang="es-ES" sz="2800" cap="small" dirty="0" smtClean="0">
                <a:solidFill>
                  <a:schemeClr val="bg2">
                    <a:lumMod val="50000"/>
                  </a:schemeClr>
                </a:solidFill>
                <a:latin typeface="Calibri" panose="020F0502020204030204" pitchFamily="34" charset="0"/>
                <a:ea typeface="Roboto Condensed" charset="0"/>
                <a:cs typeface="Calibri" panose="020F0502020204030204" pitchFamily="34" charset="0"/>
              </a:rPr>
              <a:t> </a:t>
            </a:r>
            <a:r>
              <a:rPr lang="es-ES" sz="2800" cap="small" dirty="0" err="1" smtClean="0">
                <a:solidFill>
                  <a:schemeClr val="bg2">
                    <a:lumMod val="50000"/>
                  </a:schemeClr>
                </a:solidFill>
                <a:latin typeface="Calibri" panose="020F0502020204030204" pitchFamily="34" charset="0"/>
                <a:ea typeface="Roboto Condensed" charset="0"/>
                <a:cs typeface="Calibri" panose="020F0502020204030204" pitchFamily="34" charset="0"/>
              </a:rPr>
              <a:t>Bertomeu</a:t>
            </a:r>
            <a:r>
              <a:rPr lang="es-ES" sz="2800" cap="small" dirty="0" smtClean="0">
                <a:solidFill>
                  <a:schemeClr val="bg2">
                    <a:lumMod val="50000"/>
                  </a:schemeClr>
                </a:solidFill>
                <a:latin typeface="Calibri" panose="020F0502020204030204" pitchFamily="34" charset="0"/>
                <a:ea typeface="Roboto Condensed" charset="0"/>
                <a:cs typeface="Calibri" panose="020F0502020204030204" pitchFamily="34" charset="0"/>
              </a:rPr>
              <a:t> </a:t>
            </a:r>
            <a:endParaRPr lang="en" sz="2800" cap="small" dirty="0">
              <a:solidFill>
                <a:schemeClr val="bg2">
                  <a:lumMod val="50000"/>
                </a:schemeClr>
              </a:solidFill>
              <a:latin typeface="Calibri" panose="020F0502020204030204" pitchFamily="34" charset="0"/>
              <a:ea typeface="Roboto Condensed" charset="0"/>
              <a:cs typeface="Calibri" panose="020F0502020204030204" pitchFamily="34" charset="0"/>
            </a:endParaRPr>
          </a:p>
          <a:p>
            <a:pPr lvl="0" rtl="0">
              <a:spcBef>
                <a:spcPts val="1000"/>
              </a:spcBef>
              <a:spcAft>
                <a:spcPts val="1000"/>
              </a:spcAft>
              <a:buNone/>
            </a:pPr>
            <a:endParaRPr sz="900" b="1" dirty="0">
              <a:solidFill>
                <a:schemeClr val="tx1"/>
              </a:solidFill>
              <a:latin typeface="Calibri" panose="020F0502020204030204" pitchFamily="34" charset="0"/>
              <a:ea typeface="Nixie One"/>
              <a:cs typeface="Calibri" panose="020F0502020204030204" pitchFamily="34" charset="0"/>
              <a:sym typeface="Nixie One"/>
            </a:endParaRPr>
          </a:p>
          <a:p>
            <a:pPr lvl="0" rtl="0">
              <a:spcBef>
                <a:spcPts val="1000"/>
              </a:spcBef>
              <a:spcAft>
                <a:spcPts val="1000"/>
              </a:spcAft>
              <a:buNone/>
            </a:pPr>
            <a:endParaRPr sz="900" b="1" dirty="0">
              <a:solidFill>
                <a:schemeClr val="tx1"/>
              </a:solidFill>
              <a:latin typeface="Nixie One"/>
              <a:ea typeface="Nixie One"/>
              <a:cs typeface="Nixie One"/>
              <a:sym typeface="Nixie One"/>
            </a:endParaRPr>
          </a:p>
        </p:txBody>
      </p:sp>
      <p:pic>
        <p:nvPicPr>
          <p:cNvPr id="1026" name="Picture 2"/>
          <p:cNvPicPr>
            <a:picLocks noChangeAspect="1" noChangeArrowheads="1"/>
          </p:cNvPicPr>
          <p:nvPr/>
        </p:nvPicPr>
        <p:blipFill>
          <a:blip r:embed="rId3">
            <a:lum bright="-38000" contrast="59000"/>
          </a:blip>
          <a:srcRect/>
          <a:stretch>
            <a:fillRect/>
          </a:stretch>
        </p:blipFill>
        <p:spPr bwMode="auto">
          <a:xfrm>
            <a:off x="7172370" y="0"/>
            <a:ext cx="2008142" cy="57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19622"/>
            <a:ext cx="7416824" cy="3539430"/>
          </a:xfrm>
          <a:prstGeom prst="rect">
            <a:avLst/>
          </a:prstGeom>
        </p:spPr>
        <p:txBody>
          <a:bodyPr wrap="square">
            <a:spAutoFit/>
          </a:bodyPr>
          <a:lstStyle/>
          <a:p>
            <a:r>
              <a:rPr lang="es-ES" sz="3200" dirty="0" smtClean="0">
                <a:latin typeface="Cambria" pitchFamily="18" charset="0"/>
                <a:ea typeface="Cambria" pitchFamily="18" charset="0"/>
              </a:rPr>
              <a:t>Caso:</a:t>
            </a:r>
          </a:p>
          <a:p>
            <a:r>
              <a:rPr lang="es-ES" sz="3200" dirty="0" smtClean="0">
                <a:latin typeface="Cambria" pitchFamily="18" charset="0"/>
                <a:ea typeface="Cambria" pitchFamily="18" charset="0"/>
              </a:rPr>
              <a:t>En </a:t>
            </a:r>
            <a:r>
              <a:rPr lang="es-ES" sz="3200" dirty="0">
                <a:latin typeface="Cambria" pitchFamily="18" charset="0"/>
                <a:ea typeface="Cambria" pitchFamily="18" charset="0"/>
              </a:rPr>
              <a:t>los años 70 los estudios sobre la homosexualidad se realizaban seleccionando la muestra entre presos y pacientes de psiquiátricos . </a:t>
            </a:r>
            <a:endParaRPr lang="es-ES" sz="3200" dirty="0" smtClean="0">
              <a:latin typeface="Cambria" pitchFamily="18" charset="0"/>
              <a:ea typeface="Cambria" pitchFamily="18" charset="0"/>
            </a:endParaRPr>
          </a:p>
          <a:p>
            <a:r>
              <a:rPr lang="es-ES" sz="3200" dirty="0" smtClean="0">
                <a:latin typeface="Cambria" pitchFamily="18" charset="0"/>
                <a:ea typeface="Cambria" pitchFamily="18" charset="0"/>
              </a:rPr>
              <a:t>¿</a:t>
            </a:r>
            <a:r>
              <a:rPr lang="es-ES" sz="3200" dirty="0">
                <a:latin typeface="Cambria" pitchFamily="18" charset="0"/>
                <a:ea typeface="Cambria" pitchFamily="18" charset="0"/>
              </a:rPr>
              <a:t>Qué podemos decir desde el punto de la ética?</a:t>
            </a:r>
          </a:p>
        </p:txBody>
      </p:sp>
      <p:sp>
        <p:nvSpPr>
          <p:cNvPr id="4" name="1 Marcador de texto"/>
          <p:cNvSpPr txBox="1">
            <a:spLocks/>
          </p:cNvSpPr>
          <p:nvPr/>
        </p:nvSpPr>
        <p:spPr>
          <a:xfrm>
            <a:off x="683568" y="36413"/>
            <a:ext cx="7416824"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Ética de la investigación (3)</a:t>
            </a:r>
            <a:endParaRPr lang="en-US" sz="4000" cap="small" dirty="0">
              <a:solidFill>
                <a:srgbClr val="002060"/>
              </a:solidFill>
              <a:latin typeface="Cambria" pitchFamily="18" charset="0"/>
              <a:ea typeface="Cambria" pitchFamily="18" charset="0"/>
              <a:cs typeface="Nixie One"/>
            </a:endParaRPr>
          </a:p>
          <a:p>
            <a:pPr marL="0" lvl="0" indent="0" defTabSz="914400" eaLnBrk="1" fontAlgn="auto" latinLnBrk="0" hangingPunct="1">
              <a:spcBef>
                <a:spcPts val="600"/>
              </a:spcBef>
              <a:buClr>
                <a:srgbClr val="114454"/>
              </a:buClr>
              <a:buSzPct val="100000"/>
              <a:tabLst/>
              <a:defRPr/>
            </a:pPr>
            <a:r>
              <a:rPr lang="es-ES" sz="4000" cap="small" dirty="0">
                <a:solidFill>
                  <a:srgbClr val="002060"/>
                </a:solidFill>
                <a:latin typeface="Cambria" pitchFamily="18" charset="0"/>
                <a:ea typeface="Cambria" pitchFamily="18" charset="0"/>
                <a:cs typeface="Nixie One"/>
                <a:sym typeface="Nixie One"/>
              </a:rPr>
              <a:t> </a:t>
            </a:r>
          </a:p>
        </p:txBody>
      </p:sp>
    </p:spTree>
    <p:extLst>
      <p:ext uri="{BB962C8B-B14F-4D97-AF65-F5344CB8AC3E}">
        <p14:creationId xmlns:p14="http://schemas.microsoft.com/office/powerpoint/2010/main" val="3047013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90" y="2139702"/>
            <a:ext cx="7887741" cy="1477328"/>
          </a:xfrm>
          <a:prstGeom prst="rect">
            <a:avLst/>
          </a:prstGeom>
        </p:spPr>
        <p:txBody>
          <a:bodyPr wrap="square">
            <a:spAutoFit/>
          </a:bodyPr>
          <a:lstStyle/>
          <a:p>
            <a:pPr marL="342900" indent="-342900">
              <a:spcBef>
                <a:spcPts val="600"/>
              </a:spcBef>
              <a:buFont typeface="Arial" pitchFamily="34" charset="0"/>
              <a:buChar char="•"/>
            </a:pPr>
            <a:r>
              <a:rPr lang="es-ES" sz="2000" dirty="0">
                <a:latin typeface="Cambria" pitchFamily="18" charset="0"/>
                <a:ea typeface="Cambria" pitchFamily="18" charset="0"/>
              </a:rPr>
              <a:t>Término acuñado por Kuhn en1962. </a:t>
            </a:r>
            <a:endParaRPr lang="es-ES" sz="2000" dirty="0" smtClean="0">
              <a:latin typeface="Cambria" pitchFamily="18" charset="0"/>
              <a:ea typeface="Cambria" pitchFamily="18" charset="0"/>
            </a:endParaRPr>
          </a:p>
          <a:p>
            <a:pPr marL="342900" indent="-342900">
              <a:spcBef>
                <a:spcPts val="600"/>
              </a:spcBef>
              <a:buFont typeface="Arial" pitchFamily="34" charset="0"/>
              <a:buChar char="•"/>
            </a:pPr>
            <a:r>
              <a:rPr lang="es-ES" sz="2000" dirty="0" smtClean="0">
                <a:latin typeface="Cambria" pitchFamily="18" charset="0"/>
                <a:ea typeface="Cambria" pitchFamily="18" charset="0"/>
              </a:rPr>
              <a:t>Los </a:t>
            </a:r>
            <a:r>
              <a:rPr lang="es-ES" sz="2000" dirty="0">
                <a:latin typeface="Cambria" pitchFamily="18" charset="0"/>
                <a:ea typeface="Cambria" pitchFamily="18" charset="0"/>
              </a:rPr>
              <a:t>paradigmas definen las diversas formas de aproximarnos a la investigación</a:t>
            </a:r>
            <a:r>
              <a:rPr lang="es-ES" sz="2000" dirty="0" smtClean="0">
                <a:latin typeface="Cambria" pitchFamily="18" charset="0"/>
                <a:ea typeface="Cambria" pitchFamily="18" charset="0"/>
              </a:rPr>
              <a:t>.</a:t>
            </a:r>
          </a:p>
          <a:p>
            <a:pPr marL="342900" indent="-342900" algn="just">
              <a:spcBef>
                <a:spcPts val="600"/>
              </a:spcBef>
              <a:buFont typeface="Arial" pitchFamily="34" charset="0"/>
              <a:buChar char="•"/>
            </a:pPr>
            <a:r>
              <a:rPr lang="es-ES" sz="2000" dirty="0" smtClean="0">
                <a:latin typeface="Cambria" pitchFamily="18" charset="0"/>
                <a:ea typeface="Cambria" pitchFamily="18" charset="0"/>
              </a:rPr>
              <a:t>Marco </a:t>
            </a:r>
            <a:r>
              <a:rPr lang="es-ES" sz="2000" dirty="0">
                <a:latin typeface="Cambria" pitchFamily="18" charset="0"/>
                <a:ea typeface="Cambria" pitchFamily="18" charset="0"/>
              </a:rPr>
              <a:t>referencial de actuación</a:t>
            </a:r>
          </a:p>
        </p:txBody>
      </p:sp>
      <p:sp>
        <p:nvSpPr>
          <p:cNvPr id="3" name="1 Marcador de texto"/>
          <p:cNvSpPr txBox="1">
            <a:spLocks/>
          </p:cNvSpPr>
          <p:nvPr/>
        </p:nvSpPr>
        <p:spPr>
          <a:xfrm>
            <a:off x="518864" y="108421"/>
            <a:ext cx="8229600" cy="519113"/>
          </a:xfrm>
          <a:prstGeom prst="rect">
            <a:avLst/>
          </a:prstGeom>
          <a:noFill/>
          <a:ln>
            <a:noFill/>
          </a:ln>
        </p:spPr>
        <p:txBody>
          <a:bodyPr lIns="91425" tIns="91425" rIns="91425" bIns="91425" anchor="t" anchorCtr="0"/>
          <a:lstStyle/>
          <a:p>
            <a:pPr marL="0" lvl="0" indent="0" defTabSz="914400" eaLnBrk="1" fontAlgn="auto" latinLnBrk="0" hangingPunct="1">
              <a:spcBef>
                <a:spcPts val="600"/>
              </a:spcBef>
              <a:buClr>
                <a:srgbClr val="114454"/>
              </a:buClr>
              <a:buSzPct val="100000"/>
              <a:tabLst/>
              <a:defRPr/>
            </a:pPr>
            <a:r>
              <a:rPr lang="es-ES" sz="4000" cap="small" dirty="0">
                <a:solidFill>
                  <a:srgbClr val="002060"/>
                </a:solidFill>
                <a:latin typeface="Cambria" pitchFamily="18" charset="0"/>
                <a:ea typeface="Cambria" pitchFamily="18" charset="0"/>
                <a:cs typeface="Nixie One"/>
                <a:sym typeface="Nixie One"/>
              </a:rPr>
              <a:t>Paradigmas en Investigación (1)</a:t>
            </a:r>
          </a:p>
        </p:txBody>
      </p:sp>
    </p:spTree>
    <p:extLst>
      <p:ext uri="{BB962C8B-B14F-4D97-AF65-F5344CB8AC3E}">
        <p14:creationId xmlns:p14="http://schemas.microsoft.com/office/powerpoint/2010/main" val="552777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683568" y="36413"/>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Paradigmas en  Investigación</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
        <p:nvSpPr>
          <p:cNvPr id="2" name="Rectangle 1"/>
          <p:cNvSpPr/>
          <p:nvPr/>
        </p:nvSpPr>
        <p:spPr>
          <a:xfrm>
            <a:off x="683568" y="1563638"/>
            <a:ext cx="4105008" cy="2554545"/>
          </a:xfrm>
          <a:prstGeom prst="rect">
            <a:avLst/>
          </a:prstGeom>
        </p:spPr>
        <p:txBody>
          <a:bodyPr wrap="square">
            <a:spAutoFit/>
          </a:bodyPr>
          <a:lstStyle/>
          <a:p>
            <a:r>
              <a:rPr lang="es-ES" sz="1600" dirty="0">
                <a:latin typeface="Cambria" pitchFamily="18" charset="0"/>
                <a:ea typeface="Cambria" pitchFamily="18" charset="0"/>
              </a:rPr>
              <a:t>Delimitan según el paradigma una creencias en relación a </a:t>
            </a:r>
            <a:r>
              <a:rPr lang="es-ES" sz="1600" dirty="0" smtClean="0">
                <a:latin typeface="Cambria" pitchFamily="18" charset="0"/>
                <a:ea typeface="Cambria" pitchFamily="18" charset="0"/>
              </a:rPr>
              <a:t>:</a:t>
            </a:r>
          </a:p>
          <a:p>
            <a:pPr marL="342900" indent="-342900" algn="just">
              <a:buFont typeface="+mj-lt"/>
              <a:buAutoNum type="alphaLcParenR"/>
            </a:pPr>
            <a:r>
              <a:rPr lang="es-ES" sz="1600" dirty="0" smtClean="0">
                <a:latin typeface="Cambria" pitchFamily="18" charset="0"/>
                <a:ea typeface="Cambria" pitchFamily="18" charset="0"/>
              </a:rPr>
              <a:t>La </a:t>
            </a:r>
            <a:r>
              <a:rPr lang="es-ES" sz="1600" dirty="0">
                <a:latin typeface="Cambria" pitchFamily="18" charset="0"/>
                <a:ea typeface="Cambria" pitchFamily="18" charset="0"/>
              </a:rPr>
              <a:t>manera de ver y entender la realidad (dimensión ontológica) </a:t>
            </a:r>
            <a:endParaRPr lang="es-ES" sz="1600" dirty="0" smtClean="0">
              <a:latin typeface="Cambria" pitchFamily="18" charset="0"/>
              <a:ea typeface="Cambria" pitchFamily="18" charset="0"/>
            </a:endParaRPr>
          </a:p>
          <a:p>
            <a:pPr marL="342900" indent="-342900" algn="just">
              <a:buFont typeface="+mj-lt"/>
              <a:buAutoNum type="alphaLcParenR"/>
            </a:pPr>
            <a:r>
              <a:rPr lang="es-ES" sz="1600" dirty="0" smtClean="0">
                <a:latin typeface="Cambria" pitchFamily="18" charset="0"/>
                <a:ea typeface="Cambria" pitchFamily="18" charset="0"/>
              </a:rPr>
              <a:t>El </a:t>
            </a:r>
            <a:r>
              <a:rPr lang="es-ES" sz="1600" dirty="0">
                <a:latin typeface="Cambria" pitchFamily="18" charset="0"/>
                <a:ea typeface="Cambria" pitchFamily="18" charset="0"/>
              </a:rPr>
              <a:t>modelo de relación entre quién investiga y dicha realidad ( dimensión epistemológica) </a:t>
            </a:r>
            <a:endParaRPr lang="es-ES" sz="1600" dirty="0" smtClean="0">
              <a:latin typeface="Cambria" pitchFamily="18" charset="0"/>
              <a:ea typeface="Cambria" pitchFamily="18" charset="0"/>
            </a:endParaRPr>
          </a:p>
          <a:p>
            <a:pPr marL="342900" indent="-342900" algn="just">
              <a:buFont typeface="+mj-lt"/>
              <a:buAutoNum type="alphaLcParenR"/>
            </a:pPr>
            <a:r>
              <a:rPr lang="es-ES" sz="1600" dirty="0" smtClean="0">
                <a:latin typeface="Cambria" pitchFamily="18" charset="0"/>
                <a:ea typeface="Cambria" pitchFamily="18" charset="0"/>
              </a:rPr>
              <a:t>El </a:t>
            </a:r>
            <a:r>
              <a:rPr lang="es-ES" sz="1600" dirty="0">
                <a:latin typeface="Cambria" pitchFamily="18" charset="0"/>
                <a:ea typeface="Cambria" pitchFamily="18" charset="0"/>
              </a:rPr>
              <a:t>modo en que podemos obtener conocimiento de dicha realidad (dimensión metodológica)</a:t>
            </a:r>
          </a:p>
        </p:txBody>
      </p:sp>
      <p:graphicFrame>
        <p:nvGraphicFramePr>
          <p:cNvPr id="12" name="Diagram 11"/>
          <p:cNvGraphicFramePr/>
          <p:nvPr>
            <p:extLst>
              <p:ext uri="{D42A27DB-BD31-4B8C-83A1-F6EECF244321}">
                <p14:modId xmlns:p14="http://schemas.microsoft.com/office/powerpoint/2010/main" val="3199725433"/>
              </p:ext>
            </p:extLst>
          </p:nvPr>
        </p:nvGraphicFramePr>
        <p:xfrm>
          <a:off x="4783184" y="1313922"/>
          <a:ext cx="4392488" cy="3490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971600" y="4803998"/>
            <a:ext cx="3096344" cy="307777"/>
          </a:xfrm>
          <a:prstGeom prst="rect">
            <a:avLst/>
          </a:prstGeom>
          <a:noFill/>
        </p:spPr>
        <p:txBody>
          <a:bodyPr wrap="square" rtlCol="0">
            <a:spAutoFit/>
          </a:bodyPr>
          <a:lstStyle/>
          <a:p>
            <a:r>
              <a:rPr lang="es-ES" dirty="0" err="1" smtClean="0">
                <a:latin typeface="Cambria" pitchFamily="18" charset="0"/>
                <a:ea typeface="Cambria" pitchFamily="18" charset="0"/>
              </a:rPr>
              <a:t>Bisquerra</a:t>
            </a:r>
            <a:r>
              <a:rPr lang="es-ES" dirty="0" smtClean="0">
                <a:latin typeface="Cambria" pitchFamily="18" charset="0"/>
                <a:ea typeface="Cambria" pitchFamily="18" charset="0"/>
              </a:rPr>
              <a:t>, 2009</a:t>
            </a:r>
            <a:endParaRPr lang="es-ES" dirty="0">
              <a:latin typeface="Cambria" pitchFamily="18" charset="0"/>
              <a:ea typeface="Cambria" pitchFamily="18" charset="0"/>
            </a:endParaRPr>
          </a:p>
        </p:txBody>
      </p:sp>
    </p:spTree>
    <p:extLst>
      <p:ext uri="{BB962C8B-B14F-4D97-AF65-F5344CB8AC3E}">
        <p14:creationId xmlns:p14="http://schemas.microsoft.com/office/powerpoint/2010/main" val="14505348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p:cNvSpPr txBox="1">
            <a:spLocks/>
          </p:cNvSpPr>
          <p:nvPr/>
        </p:nvSpPr>
        <p:spPr>
          <a:xfrm>
            <a:off x="518864" y="108421"/>
            <a:ext cx="8229600" cy="519113"/>
          </a:xfrm>
          <a:prstGeom prst="rect">
            <a:avLst/>
          </a:prstGeom>
          <a:noFill/>
          <a:ln>
            <a:noFill/>
          </a:ln>
        </p:spPr>
        <p:txBody>
          <a:bodyPr lIns="91425" tIns="91425" rIns="91425" bIns="91425" anchor="t" anchorCtr="0"/>
          <a:lstStyle/>
          <a:p>
            <a:pPr marL="0" lvl="0" indent="0" defTabSz="914400" eaLnBrk="1" fontAlgn="auto" latinLnBrk="0" hangingPunct="1">
              <a:spcBef>
                <a:spcPts val="600"/>
              </a:spcBef>
              <a:buClr>
                <a:srgbClr val="114454"/>
              </a:buClr>
              <a:buSzPct val="100000"/>
              <a:tabLst/>
              <a:defRPr/>
            </a:pPr>
            <a:r>
              <a:rPr lang="es-ES" sz="4000" cap="small" dirty="0">
                <a:solidFill>
                  <a:srgbClr val="002060"/>
                </a:solidFill>
                <a:latin typeface="Cambria" pitchFamily="18" charset="0"/>
                <a:ea typeface="Cambria" pitchFamily="18" charset="0"/>
                <a:cs typeface="Nixie One"/>
                <a:sym typeface="Nixie One"/>
              </a:rPr>
              <a:t>Paradigmas de Investigación</a:t>
            </a:r>
          </a:p>
        </p:txBody>
      </p:sp>
      <p:graphicFrame>
        <p:nvGraphicFramePr>
          <p:cNvPr id="4" name="Diagram 3"/>
          <p:cNvGraphicFramePr/>
          <p:nvPr>
            <p:extLst>
              <p:ext uri="{D42A27DB-BD31-4B8C-83A1-F6EECF244321}">
                <p14:modId xmlns:p14="http://schemas.microsoft.com/office/powerpoint/2010/main" val="2114352779"/>
              </p:ext>
            </p:extLst>
          </p:nvPr>
        </p:nvGraphicFramePr>
        <p:xfrm>
          <a:off x="395536" y="843558"/>
          <a:ext cx="7488832"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085676521"/>
              </p:ext>
            </p:extLst>
          </p:nvPr>
        </p:nvGraphicFramePr>
        <p:xfrm>
          <a:off x="518864" y="3435846"/>
          <a:ext cx="7488832" cy="3199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93984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9625" y="432395"/>
            <a:ext cx="8424863" cy="411163"/>
          </a:xfrm>
        </p:spPr>
        <p:txBody>
          <a:bodyPr>
            <a:noAutofit/>
          </a:bodyPr>
          <a:lstStyle/>
          <a:p>
            <a:pPr>
              <a:spcBef>
                <a:spcPts val="600"/>
              </a:spcBef>
              <a:buClr>
                <a:srgbClr val="114454"/>
              </a:buClr>
              <a:defRPr/>
            </a:pPr>
            <a:r>
              <a:rPr lang="ca-ES" sz="4000" b="0" cap="small" dirty="0" smtClean="0">
                <a:solidFill>
                  <a:srgbClr val="002060"/>
                </a:solidFill>
                <a:latin typeface="Cambria" pitchFamily="18" charset="0"/>
                <a:ea typeface="Cambria" pitchFamily="18" charset="0"/>
                <a:cs typeface="Nixie One"/>
                <a:sym typeface="Arial"/>
              </a:rPr>
              <a:t>Paradigmas </a:t>
            </a:r>
            <a:r>
              <a:rPr lang="ca-ES" sz="4000" b="0" cap="small" dirty="0">
                <a:solidFill>
                  <a:srgbClr val="002060"/>
                </a:solidFill>
                <a:latin typeface="Cambria" pitchFamily="18" charset="0"/>
                <a:ea typeface="Cambria" pitchFamily="18" charset="0"/>
                <a:cs typeface="Nixie One"/>
                <a:sym typeface="Arial"/>
              </a:rPr>
              <a:t>de </a:t>
            </a:r>
            <a:r>
              <a:rPr lang="ca-ES" sz="4000" b="0" cap="small" dirty="0" smtClean="0">
                <a:solidFill>
                  <a:srgbClr val="002060"/>
                </a:solidFill>
                <a:latin typeface="Cambria" pitchFamily="18" charset="0"/>
                <a:ea typeface="Cambria" pitchFamily="18" charset="0"/>
                <a:cs typeface="Nixie One"/>
                <a:sym typeface="Arial"/>
              </a:rPr>
              <a:t>investigación </a:t>
            </a:r>
            <a:r>
              <a:rPr lang="ca-ES" sz="4000" b="0" cap="small" dirty="0">
                <a:solidFill>
                  <a:srgbClr val="002060"/>
                </a:solidFill>
                <a:latin typeface="Cambria" pitchFamily="18" charset="0"/>
                <a:ea typeface="Cambria" pitchFamily="18" charset="0"/>
                <a:cs typeface="Nixie One"/>
                <a:sym typeface="Arial"/>
              </a:rPr>
              <a:t>en </a:t>
            </a:r>
            <a:r>
              <a:rPr lang="ca-ES" sz="4000" b="0" cap="small" dirty="0" smtClean="0">
                <a:solidFill>
                  <a:srgbClr val="002060"/>
                </a:solidFill>
                <a:latin typeface="Cambria" pitchFamily="18" charset="0"/>
                <a:ea typeface="Cambria" pitchFamily="18" charset="0"/>
                <a:cs typeface="Nixie One"/>
                <a:sym typeface="Arial"/>
              </a:rPr>
              <a:t>educación </a:t>
            </a:r>
            <a:r>
              <a:rPr lang="ca-ES" sz="4000" b="0" cap="small" dirty="0">
                <a:solidFill>
                  <a:srgbClr val="002060"/>
                </a:solidFill>
                <a:latin typeface="Cambria" pitchFamily="18" charset="0"/>
                <a:ea typeface="Cambria" pitchFamily="18" charset="0"/>
                <a:cs typeface="Nixie One"/>
                <a:sym typeface="Arial"/>
              </a:rPr>
              <a:t>(I)</a:t>
            </a:r>
          </a:p>
        </p:txBody>
      </p:sp>
      <p:graphicFrame>
        <p:nvGraphicFramePr>
          <p:cNvPr id="9" name="8 Tabla"/>
          <p:cNvGraphicFramePr>
            <a:graphicFrameLocks noGrp="1"/>
          </p:cNvGraphicFramePr>
          <p:nvPr>
            <p:extLst>
              <p:ext uri="{D42A27DB-BD31-4B8C-83A1-F6EECF244321}">
                <p14:modId xmlns:p14="http://schemas.microsoft.com/office/powerpoint/2010/main" val="1465132184"/>
              </p:ext>
            </p:extLst>
          </p:nvPr>
        </p:nvGraphicFramePr>
        <p:xfrm>
          <a:off x="683567" y="1505668"/>
          <a:ext cx="8064897" cy="3370338"/>
        </p:xfrm>
        <a:graphic>
          <a:graphicData uri="http://schemas.openxmlformats.org/drawingml/2006/table">
            <a:tbl>
              <a:tblPr>
                <a:tableStyleId>{69C7853C-536D-4A76-A0AE-DD22124D55A5}</a:tableStyleId>
              </a:tblPr>
              <a:tblGrid>
                <a:gridCol w="1736243">
                  <a:extLst>
                    <a:ext uri="{9D8B030D-6E8A-4147-A177-3AD203B41FA5}">
                      <a16:colId xmlns="" xmlns:a16="http://schemas.microsoft.com/office/drawing/2014/main" val="20000"/>
                    </a:ext>
                  </a:extLst>
                </a:gridCol>
                <a:gridCol w="2224197">
                  <a:extLst>
                    <a:ext uri="{9D8B030D-6E8A-4147-A177-3AD203B41FA5}">
                      <a16:colId xmlns="" xmlns:a16="http://schemas.microsoft.com/office/drawing/2014/main" val="20001"/>
                    </a:ext>
                  </a:extLst>
                </a:gridCol>
                <a:gridCol w="2008353">
                  <a:extLst>
                    <a:ext uri="{9D8B030D-6E8A-4147-A177-3AD203B41FA5}">
                      <a16:colId xmlns="" xmlns:a16="http://schemas.microsoft.com/office/drawing/2014/main" val="20002"/>
                    </a:ext>
                  </a:extLst>
                </a:gridCol>
                <a:gridCol w="2096104">
                  <a:extLst>
                    <a:ext uri="{9D8B030D-6E8A-4147-A177-3AD203B41FA5}">
                      <a16:colId xmlns="" xmlns:a16="http://schemas.microsoft.com/office/drawing/2014/main" val="20003"/>
                    </a:ext>
                  </a:extLst>
                </a:gridCol>
              </a:tblGrid>
              <a:tr h="201986">
                <a:tc>
                  <a:txBody>
                    <a:bodyPr/>
                    <a:lstStyle/>
                    <a:p>
                      <a:pPr>
                        <a:spcBef>
                          <a:spcPts val="450"/>
                        </a:spcBef>
                        <a:spcAft>
                          <a:spcPts val="270"/>
                        </a:spcAft>
                        <a:tabLst>
                          <a:tab pos="-457200" algn="l"/>
                        </a:tabLst>
                      </a:pPr>
                      <a:endParaRPr lang="es-ES_tradnl" sz="800" spc="-15"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400" b="1" spc="-15" dirty="0">
                          <a:effectLst/>
                          <a:latin typeface="Cambria" pitchFamily="18" charset="0"/>
                          <a:ea typeface="Cambria" pitchFamily="18" charset="0"/>
                          <a:cs typeface="Arial" panose="020B0604020202020204" pitchFamily="34" charset="0"/>
                        </a:rPr>
                        <a:t>POSITIVISTA</a:t>
                      </a:r>
                      <a:endParaRPr lang="ca-ES" sz="2400" b="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400" b="1" spc="-15" dirty="0">
                          <a:solidFill>
                            <a:schemeClr val="bg1"/>
                          </a:solidFill>
                          <a:effectLst/>
                          <a:latin typeface="Cambria" pitchFamily="18" charset="0"/>
                          <a:ea typeface="Cambria" pitchFamily="18" charset="0"/>
                          <a:cs typeface="Arial" panose="020B0604020202020204" pitchFamily="34" charset="0"/>
                        </a:rPr>
                        <a:t>INTERPRETATI­VO</a:t>
                      </a:r>
                      <a:endParaRPr lang="ca-ES" sz="2400" b="1"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Bef>
                          <a:spcPts val="450"/>
                        </a:spcBef>
                        <a:spcAft>
                          <a:spcPts val="270"/>
                        </a:spcAft>
                        <a:tabLst>
                          <a:tab pos="-457200" algn="l"/>
                        </a:tabLst>
                      </a:pPr>
                      <a:r>
                        <a:rPr lang="es-ES_tradnl" sz="1400" b="1" spc="-15" dirty="0">
                          <a:effectLst/>
                          <a:latin typeface="Cambria" pitchFamily="18" charset="0"/>
                          <a:ea typeface="Cambria" pitchFamily="18" charset="0"/>
                          <a:cs typeface="Arial" panose="020B0604020202020204" pitchFamily="34" charset="0"/>
                        </a:rPr>
                        <a:t>CRITICO</a:t>
                      </a:r>
                      <a:endParaRPr lang="ca-ES" sz="2400" b="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 xmlns:a16="http://schemas.microsoft.com/office/drawing/2014/main" val="10000"/>
                  </a:ext>
                </a:extLst>
              </a:tr>
              <a:tr h="487797">
                <a:tc>
                  <a:txBody>
                    <a:bodyPr/>
                    <a:lstStyle/>
                    <a:p>
                      <a:pPr algn="ctr">
                        <a:spcAft>
                          <a:spcPts val="0"/>
                        </a:spcAft>
                      </a:pPr>
                      <a:r>
                        <a:rPr lang="es-ES" sz="1100" dirty="0">
                          <a:effectLst/>
                          <a:latin typeface="Cambria" pitchFamily="18" charset="0"/>
                          <a:ea typeface="Cambria" pitchFamily="18" charset="0"/>
                          <a:cs typeface="Arial" panose="020B0604020202020204" pitchFamily="34" charset="0"/>
                        </a:rPr>
                        <a:t>FUNDAMENTOS</a:t>
                      </a:r>
                      <a:endParaRPr lang="ca-ES" sz="1100" b="1" i="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0"/>
                        </a:spcAft>
                        <a:tabLst>
                          <a:tab pos="-457200" algn="l"/>
                        </a:tabLst>
                      </a:pPr>
                      <a:r>
                        <a:rPr lang="es-ES_tradnl" sz="1200" spc="-15" dirty="0">
                          <a:effectLst/>
                          <a:latin typeface="Cambria" pitchFamily="18" charset="0"/>
                          <a:ea typeface="Cambria" pitchFamily="18" charset="0"/>
                          <a:cs typeface="Arial" panose="020B0604020202020204" pitchFamily="34" charset="0"/>
                        </a:rPr>
                        <a:t>Positivismo Lógico.</a:t>
                      </a:r>
                      <a:endParaRPr lang="ca-ES" sz="2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Empirismo</a:t>
                      </a:r>
                      <a:endParaRPr lang="ca-ES" sz="2100" b="1"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0"/>
                        </a:spcAft>
                        <a:tabLst>
                          <a:tab pos="-457200" algn="l"/>
                        </a:tabLst>
                      </a:pPr>
                      <a:r>
                        <a:rPr lang="es-ES_tradnl" sz="1200" spc="-15" dirty="0">
                          <a:solidFill>
                            <a:schemeClr val="bg1"/>
                          </a:solidFill>
                          <a:effectLst/>
                          <a:latin typeface="Cambria" pitchFamily="18" charset="0"/>
                          <a:ea typeface="Cambria" pitchFamily="18" charset="0"/>
                          <a:cs typeface="Arial" panose="020B0604020202020204" pitchFamily="34" charset="0"/>
                        </a:rPr>
                        <a:t>Fenomenolo­gía.</a:t>
                      </a:r>
                      <a:endParaRPr lang="ca-ES" sz="2100" dirty="0">
                        <a:solidFill>
                          <a:schemeClr val="bg1"/>
                        </a:solidFill>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b="1" spc="-15" dirty="0">
                          <a:solidFill>
                            <a:schemeClr val="bg1"/>
                          </a:solidFill>
                          <a:effectLst/>
                          <a:latin typeface="Cambria" pitchFamily="18" charset="0"/>
                          <a:ea typeface="Cambria" pitchFamily="18" charset="0"/>
                          <a:cs typeface="Arial" panose="020B0604020202020204" pitchFamily="34" charset="0"/>
                        </a:rPr>
                        <a:t>Teoría inter­preta­tiva</a:t>
                      </a:r>
                      <a:endParaRPr lang="ca-ES" sz="2100" b="1"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Bef>
                          <a:spcPts val="450"/>
                        </a:spcBef>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Teoría crí­ti­ca</a:t>
                      </a:r>
                      <a:endParaRPr lang="ca-ES" sz="2100" b="1"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 xmlns:a16="http://schemas.microsoft.com/office/drawing/2014/main" val="10001"/>
                  </a:ext>
                </a:extLst>
              </a:tr>
              <a:tr h="639838">
                <a:tc>
                  <a:txBody>
                    <a:bodyPr/>
                    <a:lstStyle/>
                    <a:p>
                      <a:pPr algn="ctr">
                        <a:spcAft>
                          <a:spcPts val="0"/>
                        </a:spcAft>
                      </a:pPr>
                      <a:r>
                        <a:rPr lang="es-ES" sz="1100" dirty="0">
                          <a:effectLst/>
                          <a:latin typeface="Cambria" pitchFamily="18" charset="0"/>
                          <a:ea typeface="Cambria" pitchFamily="18" charset="0"/>
                          <a:cs typeface="Arial" panose="020B0604020202020204" pitchFamily="34" charset="0"/>
                        </a:rPr>
                        <a:t>NATURALEZA DE LA</a:t>
                      </a:r>
                      <a:endParaRPr lang="ca-ES" sz="1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100" spc="-15" dirty="0">
                          <a:effectLst/>
                          <a:latin typeface="Cambria" pitchFamily="18" charset="0"/>
                          <a:ea typeface="Cambria" pitchFamily="18" charset="0"/>
                          <a:cs typeface="Arial" panose="020B0604020202020204" pitchFamily="34" charset="0"/>
                        </a:rPr>
                        <a:t>REALIDAD</a:t>
                      </a:r>
                      <a:endParaRPr lang="ca-ES" sz="1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Objetiva, estática</a:t>
                      </a:r>
                      <a:r>
                        <a:rPr lang="es-ES_tradnl" sz="1200" spc="-15" dirty="0">
                          <a:effectLst/>
                          <a:latin typeface="Cambria" pitchFamily="18" charset="0"/>
                          <a:ea typeface="Cambria" pitchFamily="18" charset="0"/>
                          <a:cs typeface="Arial" panose="020B0604020202020204" pitchFamily="34" charset="0"/>
                        </a:rPr>
                        <a:t>, única, dada, </a:t>
                      </a:r>
                      <a:r>
                        <a:rPr lang="es-ES_tradnl" sz="1200" b="1" spc="-15" dirty="0" err="1">
                          <a:effectLst/>
                          <a:latin typeface="Cambria" pitchFamily="18" charset="0"/>
                          <a:ea typeface="Cambria" pitchFamily="18" charset="0"/>
                          <a:cs typeface="Arial" panose="020B0604020202020204" pitchFamily="34" charset="0"/>
                        </a:rPr>
                        <a:t>fragmentable</a:t>
                      </a:r>
                      <a:r>
                        <a:rPr lang="es-ES_tradnl" sz="1200" spc="-15" dirty="0">
                          <a:effectLst/>
                          <a:latin typeface="Cambria" pitchFamily="18" charset="0"/>
                          <a:ea typeface="Cambria" pitchFamily="18" charset="0"/>
                          <a:cs typeface="Arial" panose="020B0604020202020204" pitchFamily="34" charset="0"/>
                        </a:rPr>
                        <a:t>, convergente</a:t>
                      </a:r>
                      <a:endParaRPr lang="ca-ES" sz="2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solidFill>
                            <a:schemeClr val="bg1"/>
                          </a:solidFill>
                          <a:effectLst/>
                          <a:latin typeface="Cambria" pitchFamily="18" charset="0"/>
                          <a:ea typeface="Cambria" pitchFamily="18" charset="0"/>
                          <a:cs typeface="Arial" panose="020B0604020202020204" pitchFamily="34" charset="0"/>
                        </a:rPr>
                        <a:t>Dinámica, múlti­ple</a:t>
                      </a:r>
                      <a:r>
                        <a:rPr lang="es-ES_tradnl" sz="1200" spc="-15" dirty="0">
                          <a:solidFill>
                            <a:schemeClr val="bg1"/>
                          </a:solidFill>
                          <a:effectLst/>
                          <a:latin typeface="Cambria" pitchFamily="18" charset="0"/>
                          <a:ea typeface="Cambria" pitchFamily="18" charset="0"/>
                          <a:cs typeface="Arial" panose="020B0604020202020204" pitchFamily="34" charset="0"/>
                        </a:rPr>
                        <a:t>, ho­lís­ti­ca, </a:t>
                      </a:r>
                      <a:r>
                        <a:rPr lang="es-ES_tradnl" sz="1200" b="1" spc="-15" dirty="0">
                          <a:solidFill>
                            <a:schemeClr val="bg1"/>
                          </a:solidFill>
                          <a:effectLst/>
                          <a:latin typeface="Cambria" pitchFamily="18" charset="0"/>
                          <a:ea typeface="Cambria" pitchFamily="18" charset="0"/>
                          <a:cs typeface="Arial" panose="020B0604020202020204" pitchFamily="34" charset="0"/>
                        </a:rPr>
                        <a:t>construida</a:t>
                      </a:r>
                      <a:r>
                        <a:rPr lang="es-ES_tradnl" sz="1200" spc="-15" dirty="0">
                          <a:solidFill>
                            <a:schemeClr val="bg1"/>
                          </a:solidFill>
                          <a:effectLst/>
                          <a:latin typeface="Cambria" pitchFamily="18" charset="0"/>
                          <a:ea typeface="Cambria" pitchFamily="18" charset="0"/>
                          <a:cs typeface="Arial" panose="020B0604020202020204" pitchFamily="34" charset="0"/>
                        </a:rPr>
                        <a:t>, divergente.</a:t>
                      </a:r>
                      <a:endParaRPr lang="ca-ES" sz="2100"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Aft>
                          <a:spcPts val="270"/>
                        </a:spcAft>
                        <a:tabLst>
                          <a:tab pos="-457200" algn="l"/>
                        </a:tabLst>
                      </a:pPr>
                      <a:r>
                        <a:rPr lang="es-ES_tradnl" sz="1200" b="1" spc="-15" dirty="0">
                          <a:effectLst/>
                          <a:latin typeface="Cambria" pitchFamily="18" charset="0"/>
                          <a:ea typeface="Cambria" pitchFamily="18" charset="0"/>
                          <a:cs typeface="Arial" panose="020B0604020202020204" pitchFamily="34" charset="0"/>
                        </a:rPr>
                        <a:t>Compartida</a:t>
                      </a:r>
                      <a:r>
                        <a:rPr lang="es-ES_tradnl" sz="1200" spc="-15" dirty="0">
                          <a:effectLst/>
                          <a:latin typeface="Cambria" pitchFamily="18" charset="0"/>
                          <a:ea typeface="Cambria" pitchFamily="18" charset="0"/>
                          <a:cs typeface="Arial" panose="020B0604020202020204" pitchFamily="34" charset="0"/>
                        </a:rPr>
                        <a:t>, histórica, </a:t>
                      </a:r>
                      <a:r>
                        <a:rPr lang="es-ES_tradnl" sz="1200" b="1" spc="-15" dirty="0">
                          <a:effectLst/>
                          <a:latin typeface="Cambria" pitchFamily="18" charset="0"/>
                          <a:ea typeface="Cambria" pitchFamily="18" charset="0"/>
                          <a:cs typeface="Arial" panose="020B0604020202020204" pitchFamily="34" charset="0"/>
                        </a:rPr>
                        <a:t>construida</a:t>
                      </a:r>
                      <a:r>
                        <a:rPr lang="es-ES_tradnl" sz="1200" spc="-15" dirty="0">
                          <a:effectLst/>
                          <a:latin typeface="Cambria" pitchFamily="18" charset="0"/>
                          <a:ea typeface="Cambria" pitchFamily="18" charset="0"/>
                          <a:cs typeface="Arial" panose="020B0604020202020204" pitchFamily="34" charset="0"/>
                        </a:rPr>
                        <a:t>, </a:t>
                      </a:r>
                      <a:r>
                        <a:rPr lang="es-ES_tradnl" sz="1200" b="1" spc="-15" dirty="0">
                          <a:effectLst/>
                          <a:latin typeface="Cambria" pitchFamily="18" charset="0"/>
                          <a:ea typeface="Cambria" pitchFamily="18" charset="0"/>
                          <a:cs typeface="Arial" panose="020B0604020202020204" pitchFamily="34" charset="0"/>
                        </a:rPr>
                        <a:t>dinámica</a:t>
                      </a:r>
                      <a:r>
                        <a:rPr lang="es-ES_tradnl" sz="1200" spc="-15" dirty="0">
                          <a:effectLst/>
                          <a:latin typeface="Cambria" pitchFamily="18" charset="0"/>
                          <a:ea typeface="Cambria" pitchFamily="18" charset="0"/>
                          <a:cs typeface="Arial" panose="020B0604020202020204" pitchFamily="34" charset="0"/>
                        </a:rPr>
                        <a:t>, divergente.</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 xmlns:a16="http://schemas.microsoft.com/office/drawing/2014/main" val="10002"/>
                  </a:ext>
                </a:extLst>
              </a:tr>
              <a:tr h="812995">
                <a:tc>
                  <a:txBody>
                    <a:bodyPr/>
                    <a:lstStyle/>
                    <a:p>
                      <a:pPr algn="ctr">
                        <a:spcBef>
                          <a:spcPts val="450"/>
                        </a:spcBef>
                        <a:spcAft>
                          <a:spcPts val="0"/>
                        </a:spcAft>
                        <a:tabLst>
                          <a:tab pos="-457200" algn="l"/>
                        </a:tabLst>
                      </a:pPr>
                      <a:r>
                        <a:rPr lang="es-ES_tradnl" sz="1100" spc="-15">
                          <a:effectLst/>
                          <a:latin typeface="Cambria" pitchFamily="18" charset="0"/>
                          <a:ea typeface="Cambria" pitchFamily="18" charset="0"/>
                          <a:cs typeface="Arial" panose="020B0604020202020204" pitchFamily="34" charset="0"/>
                        </a:rPr>
                        <a:t>FINALIDAD</a:t>
                      </a:r>
                      <a:endParaRPr lang="ca-ES" sz="1100">
                        <a:effectLst/>
                        <a:latin typeface="Cambria" pitchFamily="18" charset="0"/>
                        <a:ea typeface="Cambria" pitchFamily="18" charset="0"/>
                        <a:cs typeface="Arial" panose="020B0604020202020204" pitchFamily="34" charset="0"/>
                      </a:endParaRPr>
                    </a:p>
                    <a:p>
                      <a:pPr algn="ctr">
                        <a:spcAft>
                          <a:spcPts val="0"/>
                        </a:spcAft>
                        <a:tabLst>
                          <a:tab pos="-457200" algn="l"/>
                        </a:tabLst>
                      </a:pPr>
                      <a:r>
                        <a:rPr lang="es-ES_tradnl" sz="1100" spc="-15">
                          <a:effectLst/>
                          <a:latin typeface="Cambria" pitchFamily="18" charset="0"/>
                          <a:ea typeface="Cambria" pitchFamily="18" charset="0"/>
                          <a:cs typeface="Arial" panose="020B0604020202020204" pitchFamily="34" charset="0"/>
                        </a:rPr>
                        <a:t>DE LA</a:t>
                      </a:r>
                      <a:endParaRPr lang="ca-ES" sz="110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100" spc="-15">
                          <a:effectLst/>
                          <a:latin typeface="Cambria" pitchFamily="18" charset="0"/>
                          <a:ea typeface="Cambria" pitchFamily="18" charset="0"/>
                          <a:cs typeface="Arial" panose="020B0604020202020204" pitchFamily="34" charset="0"/>
                        </a:rPr>
                        <a:t>INVESTIGA­CION</a:t>
                      </a:r>
                      <a:endParaRPr lang="ca-ES" sz="110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0"/>
                        </a:spcAft>
                        <a:tabLst>
                          <a:tab pos="-457200" algn="l"/>
                        </a:tabLst>
                      </a:pPr>
                      <a:r>
                        <a:rPr lang="es-ES_tradnl" sz="1200" b="1" spc="-15" dirty="0">
                          <a:effectLst/>
                          <a:latin typeface="Cambria" pitchFamily="18" charset="0"/>
                          <a:ea typeface="Cambria" pitchFamily="18" charset="0"/>
                          <a:cs typeface="Arial" panose="020B0604020202020204" pitchFamily="34" charset="0"/>
                        </a:rPr>
                        <a:t>Explicar, predecir, controlar </a:t>
                      </a:r>
                      <a:r>
                        <a:rPr lang="es-ES_tradnl" sz="1200" spc="-15" dirty="0">
                          <a:effectLst/>
                          <a:latin typeface="Cambria" pitchFamily="18" charset="0"/>
                          <a:ea typeface="Cambria" pitchFamily="18" charset="0"/>
                          <a:cs typeface="Arial" panose="020B0604020202020204" pitchFamily="34" charset="0"/>
                        </a:rPr>
                        <a:t>los fenómenos, </a:t>
                      </a:r>
                      <a:r>
                        <a:rPr lang="es-ES_tradnl" sz="1200" b="1" spc="-15" dirty="0">
                          <a:effectLst/>
                          <a:latin typeface="Cambria" pitchFamily="18" charset="0"/>
                          <a:ea typeface="Cambria" pitchFamily="18" charset="0"/>
                          <a:cs typeface="Arial" panose="020B0604020202020204" pitchFamily="34" charset="0"/>
                        </a:rPr>
                        <a:t>Verifi­car teorías</a:t>
                      </a:r>
                      <a:r>
                        <a:rPr lang="es-ES_tradnl" sz="1200" spc="-15" dirty="0">
                          <a:effectLst/>
                          <a:latin typeface="Cambria" pitchFamily="18" charset="0"/>
                          <a:ea typeface="Cambria" pitchFamily="18" charset="0"/>
                          <a:cs typeface="Arial" panose="020B0604020202020204" pitchFamily="34" charset="0"/>
                        </a:rPr>
                        <a:t>. Leyes para regular los fenómenos.</a:t>
                      </a:r>
                      <a:endParaRPr lang="ca-ES" sz="2100" dirty="0">
                        <a:effectLst/>
                        <a:latin typeface="Cambria" pitchFamily="18" charset="0"/>
                        <a:ea typeface="Cambria" pitchFamily="18" charset="0"/>
                        <a:cs typeface="Arial" panose="020B0604020202020204" pitchFamily="34" charset="0"/>
                      </a:endParaRPr>
                    </a:p>
                    <a:p>
                      <a:pPr algn="ctr">
                        <a:spcBef>
                          <a:spcPts val="450"/>
                        </a:spcBef>
                        <a:spcAft>
                          <a:spcPts val="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solidFill>
                            <a:schemeClr val="bg1"/>
                          </a:solidFill>
                          <a:effectLst/>
                          <a:latin typeface="Cambria" pitchFamily="18" charset="0"/>
                          <a:ea typeface="Cambria" pitchFamily="18" charset="0"/>
                          <a:cs typeface="Arial" panose="020B0604020202020204" pitchFamily="34" charset="0"/>
                        </a:rPr>
                        <a:t>Comprender e interpretar </a:t>
                      </a:r>
                      <a:r>
                        <a:rPr lang="es-ES_tradnl" sz="1200" spc="-15" dirty="0">
                          <a:solidFill>
                            <a:schemeClr val="bg1"/>
                          </a:solidFill>
                          <a:effectLst/>
                          <a:latin typeface="Cambria" pitchFamily="18" charset="0"/>
                          <a:ea typeface="Cambria" pitchFamily="18" charset="0"/>
                          <a:cs typeface="Arial" panose="020B0604020202020204" pitchFamily="34" charset="0"/>
                        </a:rPr>
                        <a:t>la realidad, </a:t>
                      </a:r>
                      <a:r>
                        <a:rPr lang="es-ES_tradnl" sz="1200" b="1" spc="-15" dirty="0">
                          <a:solidFill>
                            <a:schemeClr val="bg1"/>
                          </a:solidFill>
                          <a:effectLst/>
                          <a:latin typeface="Cambria" pitchFamily="18" charset="0"/>
                          <a:ea typeface="Cambria" pitchFamily="18" charset="0"/>
                          <a:cs typeface="Arial" panose="020B0604020202020204" pitchFamily="34" charset="0"/>
                        </a:rPr>
                        <a:t>los significados de las personas</a:t>
                      </a:r>
                      <a:r>
                        <a:rPr lang="es-ES_tradnl" sz="1200" spc="-15" dirty="0">
                          <a:solidFill>
                            <a:schemeClr val="bg1"/>
                          </a:solidFill>
                          <a:effectLst/>
                          <a:latin typeface="Cambria" pitchFamily="18" charset="0"/>
                          <a:ea typeface="Cambria" pitchFamily="18" charset="0"/>
                          <a:cs typeface="Arial" panose="020B0604020202020204" pitchFamily="34" charset="0"/>
                        </a:rPr>
                        <a:t>, percepciones, intenciones, acciones</a:t>
                      </a:r>
                      <a:endParaRPr lang="ca-ES" sz="2100"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Identificar </a:t>
                      </a:r>
                      <a:r>
                        <a:rPr lang="es-ES_tradnl" sz="1200" b="1" spc="-15" dirty="0">
                          <a:effectLst/>
                          <a:latin typeface="Cambria" pitchFamily="18" charset="0"/>
                          <a:ea typeface="Cambria" pitchFamily="18" charset="0"/>
                          <a:cs typeface="Arial" panose="020B0604020202020204" pitchFamily="34" charset="0"/>
                        </a:rPr>
                        <a:t>potencial de cambo</a:t>
                      </a:r>
                      <a:r>
                        <a:rPr lang="es-ES_tradnl" sz="1200" spc="-15" dirty="0">
                          <a:effectLst/>
                          <a:latin typeface="Cambria" pitchFamily="18" charset="0"/>
                          <a:ea typeface="Cambria" pitchFamily="18" charset="0"/>
                          <a:cs typeface="Arial" panose="020B0604020202020204" pitchFamily="34" charset="0"/>
                        </a:rPr>
                        <a:t>, </a:t>
                      </a:r>
                      <a:r>
                        <a:rPr lang="es-ES_tradnl" sz="1200" b="1" spc="-15" dirty="0">
                          <a:effectLst/>
                          <a:latin typeface="Cambria" pitchFamily="18" charset="0"/>
                          <a:ea typeface="Cambria" pitchFamily="18" charset="0"/>
                          <a:cs typeface="Arial" panose="020B0604020202020204" pitchFamily="34" charset="0"/>
                        </a:rPr>
                        <a:t>Emancipar sujetos</a:t>
                      </a:r>
                      <a:r>
                        <a:rPr lang="es-ES_tradnl" sz="1200" spc="-15" dirty="0">
                          <a:effectLst/>
                          <a:latin typeface="Cambria" pitchFamily="18" charset="0"/>
                          <a:ea typeface="Cambria" pitchFamily="18" charset="0"/>
                          <a:cs typeface="Arial" panose="020B0604020202020204" pitchFamily="34" charset="0"/>
                        </a:rPr>
                        <a:t>. Analizar la realidad.</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 xmlns:a16="http://schemas.microsoft.com/office/drawing/2014/main" val="10003"/>
                  </a:ext>
                </a:extLst>
              </a:tr>
              <a:tr h="943919">
                <a:tc>
                  <a:txBody>
                    <a:bodyPr/>
                    <a:lstStyle/>
                    <a:p>
                      <a:pPr algn="ctr">
                        <a:spcBef>
                          <a:spcPts val="450"/>
                        </a:spcBef>
                        <a:spcAft>
                          <a:spcPts val="0"/>
                        </a:spcAft>
                        <a:tabLst>
                          <a:tab pos="-457200" algn="l"/>
                        </a:tabLst>
                      </a:pPr>
                      <a:r>
                        <a:rPr lang="es-ES_tradnl" sz="1100" spc="-15" dirty="0" err="1">
                          <a:effectLst/>
                          <a:latin typeface="Cambria" pitchFamily="18" charset="0"/>
                          <a:ea typeface="Cambria" pitchFamily="18" charset="0"/>
                          <a:cs typeface="Arial" panose="020B0604020202020204" pitchFamily="34" charset="0"/>
                        </a:rPr>
                        <a:t>RELACION</a:t>
                      </a:r>
                      <a:endParaRPr lang="ca-ES" sz="1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100" spc="-15" dirty="0">
                          <a:effectLst/>
                          <a:latin typeface="Cambria" pitchFamily="18" charset="0"/>
                          <a:ea typeface="Cambria" pitchFamily="18" charset="0"/>
                          <a:cs typeface="Arial" panose="020B0604020202020204" pitchFamily="34" charset="0"/>
                        </a:rPr>
                        <a:t>SUJETO / OBJETO</a:t>
                      </a:r>
                      <a:endParaRPr lang="ca-ES" sz="1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Independencia. Neutralidad. No se afectan. </a:t>
                      </a:r>
                      <a:r>
                        <a:rPr lang="es-ES_tradnl" sz="1200" b="1" spc="-15" dirty="0">
                          <a:effectLst/>
                          <a:latin typeface="Cambria" pitchFamily="18" charset="0"/>
                          <a:ea typeface="Cambria" pitchFamily="18" charset="0"/>
                          <a:cs typeface="Arial" panose="020B0604020202020204" pitchFamily="34" charset="0"/>
                        </a:rPr>
                        <a:t>Investigador externo</a:t>
                      </a:r>
                      <a:r>
                        <a:rPr lang="es-ES_tradnl" sz="1200" spc="-15" dirty="0">
                          <a:effectLst/>
                          <a:latin typeface="Cambria" pitchFamily="18" charset="0"/>
                          <a:ea typeface="Cambria" pitchFamily="18" charset="0"/>
                          <a:cs typeface="Arial" panose="020B0604020202020204" pitchFamily="34" charset="0"/>
                        </a:rPr>
                        <a:t>. Sujeto “objeto” de investigación.</a:t>
                      </a:r>
                      <a:endParaRPr lang="ca-ES" sz="2100" dirty="0">
                        <a:effectLst/>
                        <a:latin typeface="Cambria" pitchFamily="18" charset="0"/>
                        <a:ea typeface="Cambria" pitchFamily="18" charset="0"/>
                        <a:cs typeface="Arial" panose="020B0604020202020204" pitchFamily="34" charset="0"/>
                      </a:endParaRPr>
                    </a:p>
                    <a:p>
                      <a:pPr algn="ctr">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 </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cs typeface="Arial" panose="020B0604020202020204" pitchFamily="34" charset="0"/>
                        </a:rPr>
                        <a:t>Dependencia. Se afectan. </a:t>
                      </a:r>
                      <a:r>
                        <a:rPr lang="es-ES_tradnl" sz="1200" b="1" spc="-15" dirty="0">
                          <a:solidFill>
                            <a:schemeClr val="bg1"/>
                          </a:solidFill>
                          <a:effectLst/>
                          <a:latin typeface="Cambria" pitchFamily="18" charset="0"/>
                          <a:ea typeface="Cambria" pitchFamily="18" charset="0"/>
                          <a:cs typeface="Arial" panose="020B0604020202020204" pitchFamily="34" charset="0"/>
                        </a:rPr>
                        <a:t>Implicación investigador</a:t>
                      </a:r>
                      <a:r>
                        <a:rPr lang="es-ES_tradnl" sz="1200" spc="-15" dirty="0">
                          <a:solidFill>
                            <a:schemeClr val="bg1"/>
                          </a:solidFill>
                          <a:effectLst/>
                          <a:latin typeface="Cambria" pitchFamily="18" charset="0"/>
                          <a:ea typeface="Cambria" pitchFamily="18" charset="0"/>
                          <a:cs typeface="Arial" panose="020B0604020202020204" pitchFamily="34" charset="0"/>
                        </a:rPr>
                        <a:t>. Interrelación.</a:t>
                      </a:r>
                      <a:endParaRPr lang="ca-ES" sz="2100" dirty="0">
                        <a:solidFill>
                          <a:schemeClr val="bg1"/>
                        </a:solidFill>
                        <a:effectLst/>
                        <a:latin typeface="Cambria" pitchFamily="18" charset="0"/>
                        <a:ea typeface="Cambria" pitchFamily="18" charset="0"/>
                        <a:cs typeface="Arial" panose="020B0604020202020204" pitchFamily="34" charset="0"/>
                      </a:endParaRPr>
                    </a:p>
                  </a:txBody>
                  <a:tcPr marL="57150" marR="5715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cs typeface="Arial" panose="020B0604020202020204" pitchFamily="34" charset="0"/>
                        </a:rPr>
                        <a:t>Relación influida por el compromiso. </a:t>
                      </a:r>
                      <a:r>
                        <a:rPr lang="es-ES_tradnl" sz="1200" b="1" spc="-15" dirty="0">
                          <a:effectLst/>
                          <a:latin typeface="Cambria" pitchFamily="18" charset="0"/>
                          <a:ea typeface="Cambria" pitchFamily="18" charset="0"/>
                          <a:cs typeface="Arial" panose="020B0604020202020204" pitchFamily="34" charset="0"/>
                        </a:rPr>
                        <a:t>El investigador es un sujeto más</a:t>
                      </a:r>
                      <a:r>
                        <a:rPr lang="es-ES_tradnl" sz="1200" spc="-15" dirty="0">
                          <a:effectLst/>
                          <a:latin typeface="Cambria" pitchFamily="18" charset="0"/>
                          <a:ea typeface="Cambria" pitchFamily="18" charset="0"/>
                          <a:cs typeface="Arial" panose="020B0604020202020204" pitchFamily="34" charset="0"/>
                        </a:rPr>
                        <a:t>.</a:t>
                      </a:r>
                      <a:endParaRPr lang="ca-ES" sz="2100" dirty="0">
                        <a:effectLst/>
                        <a:latin typeface="Cambria" pitchFamily="18" charset="0"/>
                        <a:ea typeface="Cambria" pitchFamily="18" charset="0"/>
                        <a:cs typeface="Arial" panose="020B0604020202020204" pitchFamily="34" charset="0"/>
                      </a:endParaRPr>
                    </a:p>
                  </a:txBody>
                  <a:tcPr marL="57150" marR="57150" marT="0" marB="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7236296" y="4856261"/>
            <a:ext cx="1728192" cy="307777"/>
          </a:xfrm>
          <a:prstGeom prst="rect">
            <a:avLst/>
          </a:prstGeom>
          <a:noFill/>
        </p:spPr>
        <p:txBody>
          <a:bodyPr wrap="square" rtlCol="0">
            <a:spAutoFit/>
          </a:bodyPr>
          <a:lstStyle/>
          <a:p>
            <a:r>
              <a:rPr lang="ca-ES" dirty="0">
                <a:solidFill>
                  <a:schemeClr val="tx1"/>
                </a:solidFill>
                <a:latin typeface="Cambria" pitchFamily="18" charset="0"/>
                <a:ea typeface="Cambria" pitchFamily="18" charset="0"/>
                <a:cs typeface="Arial" panose="020B0604020202020204" pitchFamily="34" charset="0"/>
              </a:rPr>
              <a:t>(Bisquerra, 2004</a:t>
            </a:r>
            <a:r>
              <a:rPr lang="ca-ES" dirty="0">
                <a:latin typeface="Arial" panose="020B0604020202020204" pitchFamily="34" charset="0"/>
                <a:cs typeface="Arial" panose="020B0604020202020204" pitchFamily="34" charset="0"/>
              </a:rPr>
              <a:t>)</a:t>
            </a:r>
            <a:endParaRPr lang="es-ES" dirty="0"/>
          </a:p>
        </p:txBody>
      </p:sp>
    </p:spTree>
    <p:extLst>
      <p:ext uri="{BB962C8B-B14F-4D97-AF65-F5344CB8AC3E}">
        <p14:creationId xmlns:p14="http://schemas.microsoft.com/office/powerpoint/2010/main" val="359835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617" y="432395"/>
            <a:ext cx="8424863" cy="411163"/>
          </a:xfrm>
        </p:spPr>
        <p:txBody>
          <a:bodyPr>
            <a:noAutofit/>
          </a:bodyPr>
          <a:lstStyle/>
          <a:p>
            <a:pPr>
              <a:spcBef>
                <a:spcPts val="600"/>
              </a:spcBef>
              <a:buClr>
                <a:srgbClr val="114454"/>
              </a:buClr>
              <a:defRPr/>
            </a:pPr>
            <a:r>
              <a:rPr lang="ca-ES" sz="4000" b="0" cap="small" dirty="0" smtClean="0">
                <a:solidFill>
                  <a:srgbClr val="002060"/>
                </a:solidFill>
                <a:latin typeface="Cambria" pitchFamily="18" charset="0"/>
                <a:ea typeface="Cambria" pitchFamily="18" charset="0"/>
                <a:cs typeface="Nixie One"/>
                <a:sym typeface="Arial"/>
              </a:rPr>
              <a:t>Paradigmas </a:t>
            </a:r>
            <a:r>
              <a:rPr lang="ca-ES" sz="4000" b="0" cap="small" dirty="0">
                <a:solidFill>
                  <a:srgbClr val="002060"/>
                </a:solidFill>
                <a:latin typeface="Cambria" pitchFamily="18" charset="0"/>
                <a:ea typeface="Cambria" pitchFamily="18" charset="0"/>
                <a:cs typeface="Nixie One"/>
                <a:sym typeface="Arial"/>
              </a:rPr>
              <a:t>de </a:t>
            </a:r>
            <a:r>
              <a:rPr lang="ca-ES" sz="4000" b="0" cap="small" dirty="0" smtClean="0">
                <a:solidFill>
                  <a:srgbClr val="002060"/>
                </a:solidFill>
                <a:latin typeface="Cambria" pitchFamily="18" charset="0"/>
                <a:ea typeface="Cambria" pitchFamily="18" charset="0"/>
                <a:cs typeface="Nixie One"/>
                <a:sym typeface="Arial"/>
              </a:rPr>
              <a:t>investigación </a:t>
            </a:r>
            <a:r>
              <a:rPr lang="ca-ES" sz="4000" b="0" cap="small" dirty="0">
                <a:solidFill>
                  <a:srgbClr val="002060"/>
                </a:solidFill>
                <a:latin typeface="Cambria" pitchFamily="18" charset="0"/>
                <a:ea typeface="Cambria" pitchFamily="18" charset="0"/>
                <a:cs typeface="Nixie One"/>
                <a:sym typeface="Arial"/>
              </a:rPr>
              <a:t>en </a:t>
            </a:r>
            <a:r>
              <a:rPr lang="ca-ES" sz="4000" b="0" cap="small" dirty="0" smtClean="0">
                <a:solidFill>
                  <a:srgbClr val="002060"/>
                </a:solidFill>
                <a:latin typeface="Cambria" pitchFamily="18" charset="0"/>
                <a:ea typeface="Cambria" pitchFamily="18" charset="0"/>
                <a:cs typeface="Nixie One"/>
                <a:sym typeface="Arial"/>
              </a:rPr>
              <a:t>educación </a:t>
            </a:r>
            <a:r>
              <a:rPr lang="ca-ES" sz="4000" b="0" cap="small" dirty="0">
                <a:solidFill>
                  <a:srgbClr val="002060"/>
                </a:solidFill>
                <a:latin typeface="Cambria" pitchFamily="18" charset="0"/>
                <a:ea typeface="Cambria" pitchFamily="18" charset="0"/>
                <a:cs typeface="Nixie One"/>
                <a:sym typeface="Arial"/>
              </a:rPr>
              <a:t>(</a:t>
            </a:r>
            <a:r>
              <a:rPr lang="ca-ES" sz="4000" b="0" cap="small" dirty="0" smtClean="0">
                <a:solidFill>
                  <a:srgbClr val="002060"/>
                </a:solidFill>
                <a:latin typeface="Cambria" pitchFamily="18" charset="0"/>
                <a:ea typeface="Cambria" pitchFamily="18" charset="0"/>
                <a:cs typeface="Nixie One"/>
                <a:sym typeface="Arial"/>
              </a:rPr>
              <a:t>II)</a:t>
            </a:r>
            <a:endParaRPr lang="ca-ES" sz="4000" b="0" cap="small" dirty="0">
              <a:solidFill>
                <a:srgbClr val="002060"/>
              </a:solidFill>
              <a:latin typeface="Cambria" pitchFamily="18" charset="0"/>
              <a:ea typeface="Cambria" pitchFamily="18" charset="0"/>
              <a:cs typeface="Nixie One"/>
              <a:sym typeface="Arial"/>
            </a:endParaRPr>
          </a:p>
        </p:txBody>
      </p:sp>
      <p:sp>
        <p:nvSpPr>
          <p:cNvPr id="3" name="TextBox 2"/>
          <p:cNvSpPr txBox="1"/>
          <p:nvPr/>
        </p:nvSpPr>
        <p:spPr>
          <a:xfrm>
            <a:off x="7236296" y="4856261"/>
            <a:ext cx="1728192" cy="307777"/>
          </a:xfrm>
          <a:prstGeom prst="rect">
            <a:avLst/>
          </a:prstGeom>
          <a:noFill/>
        </p:spPr>
        <p:txBody>
          <a:bodyPr wrap="square" rtlCol="0">
            <a:spAutoFit/>
          </a:bodyPr>
          <a:lstStyle/>
          <a:p>
            <a:r>
              <a:rPr lang="ca-ES" dirty="0">
                <a:solidFill>
                  <a:schemeClr val="tx1"/>
                </a:solidFill>
                <a:latin typeface="Cambria" pitchFamily="18" charset="0"/>
                <a:ea typeface="Cambria" pitchFamily="18" charset="0"/>
                <a:cs typeface="Arial" panose="020B0604020202020204" pitchFamily="34" charset="0"/>
              </a:rPr>
              <a:t>(Bisquerra, 2004</a:t>
            </a:r>
            <a:r>
              <a:rPr lang="ca-ES" dirty="0">
                <a:latin typeface="Arial" panose="020B0604020202020204" pitchFamily="34" charset="0"/>
                <a:cs typeface="Arial" panose="020B0604020202020204" pitchFamily="34" charset="0"/>
              </a:rPr>
              <a:t>)</a:t>
            </a:r>
            <a:endParaRPr lang="es-ES" dirty="0"/>
          </a:p>
        </p:txBody>
      </p:sp>
      <p:graphicFrame>
        <p:nvGraphicFramePr>
          <p:cNvPr id="5" name="3 Tabla"/>
          <p:cNvGraphicFramePr>
            <a:graphicFrameLocks noGrp="1"/>
          </p:cNvGraphicFramePr>
          <p:nvPr>
            <p:extLst>
              <p:ext uri="{D42A27DB-BD31-4B8C-83A1-F6EECF244321}">
                <p14:modId xmlns:p14="http://schemas.microsoft.com/office/powerpoint/2010/main" val="1218634551"/>
              </p:ext>
            </p:extLst>
          </p:nvPr>
        </p:nvGraphicFramePr>
        <p:xfrm>
          <a:off x="611560" y="1657722"/>
          <a:ext cx="8208912" cy="3146276"/>
        </p:xfrm>
        <a:graphic>
          <a:graphicData uri="http://schemas.openxmlformats.org/drawingml/2006/table">
            <a:tbl>
              <a:tblPr>
                <a:tableStyleId>{69C7853C-536D-4A76-A0AE-DD22124D55A5}</a:tableStyleId>
              </a:tblPr>
              <a:tblGrid>
                <a:gridCol w="1629035">
                  <a:extLst>
                    <a:ext uri="{9D8B030D-6E8A-4147-A177-3AD203B41FA5}">
                      <a16:colId xmlns="" xmlns:a16="http://schemas.microsoft.com/office/drawing/2014/main" val="20000"/>
                    </a:ext>
                  </a:extLst>
                </a:gridCol>
                <a:gridCol w="2375674">
                  <a:extLst>
                    <a:ext uri="{9D8B030D-6E8A-4147-A177-3AD203B41FA5}">
                      <a16:colId xmlns="" xmlns:a16="http://schemas.microsoft.com/office/drawing/2014/main" val="20001"/>
                    </a:ext>
                  </a:extLst>
                </a:gridCol>
                <a:gridCol w="2443550">
                  <a:extLst>
                    <a:ext uri="{9D8B030D-6E8A-4147-A177-3AD203B41FA5}">
                      <a16:colId xmlns="" xmlns:a16="http://schemas.microsoft.com/office/drawing/2014/main" val="20002"/>
                    </a:ext>
                  </a:extLst>
                </a:gridCol>
                <a:gridCol w="1760653">
                  <a:extLst>
                    <a:ext uri="{9D8B030D-6E8A-4147-A177-3AD203B41FA5}">
                      <a16:colId xmlns="" xmlns:a16="http://schemas.microsoft.com/office/drawing/2014/main" val="20003"/>
                    </a:ext>
                  </a:extLst>
                </a:gridCol>
              </a:tblGrid>
              <a:tr h="231117">
                <a:tc>
                  <a:txBody>
                    <a:bodyPr/>
                    <a:lstStyle/>
                    <a:p>
                      <a:pPr algn="ctr">
                        <a:spcBef>
                          <a:spcPts val="450"/>
                        </a:spcBef>
                        <a:spcAft>
                          <a:spcPts val="270"/>
                        </a:spcAft>
                        <a:tabLst>
                          <a:tab pos="-457200" algn="l"/>
                        </a:tabLst>
                      </a:pPr>
                      <a:endParaRPr lang="ca-ES" sz="1200" b="1"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Aft>
                          <a:spcPts val="270"/>
                        </a:spcAft>
                        <a:tabLst>
                          <a:tab pos="-457200" algn="l"/>
                        </a:tabLst>
                      </a:pPr>
                      <a:r>
                        <a:rPr lang="ca-ES" sz="1200" b="1" dirty="0">
                          <a:effectLst/>
                          <a:latin typeface="Cambria" pitchFamily="18" charset="0"/>
                          <a:ea typeface="Cambria" pitchFamily="18" charset="0"/>
                        </a:rPr>
                        <a:t>POSITIVISTA</a:t>
                      </a:r>
                    </a:p>
                  </a:txBody>
                  <a:tcPr marL="76200" marR="76200" marT="0" marB="0">
                    <a:solidFill>
                      <a:schemeClr val="accent1">
                        <a:lumMod val="20000"/>
                        <a:lumOff val="80000"/>
                      </a:schemeClr>
                    </a:solidFill>
                  </a:tcPr>
                </a:tc>
                <a:tc>
                  <a:txBody>
                    <a:bodyPr/>
                    <a:lstStyle/>
                    <a:p>
                      <a:pPr algn="ctr">
                        <a:spcAft>
                          <a:spcPts val="270"/>
                        </a:spcAft>
                        <a:tabLst>
                          <a:tab pos="-457200" algn="l"/>
                        </a:tabLst>
                      </a:pPr>
                      <a:r>
                        <a:rPr lang="ca-ES" sz="1200" b="1" dirty="0" err="1">
                          <a:solidFill>
                            <a:schemeClr val="bg1"/>
                          </a:solidFill>
                          <a:effectLst/>
                          <a:latin typeface="Cambria" pitchFamily="18" charset="0"/>
                          <a:ea typeface="Cambria" pitchFamily="18" charset="0"/>
                          <a:cs typeface="Arial" panose="020B0604020202020204" pitchFamily="34" charset="0"/>
                        </a:rPr>
                        <a:t>INTERPRETATIVO</a:t>
                      </a:r>
                      <a:endParaRPr lang="ca-ES" sz="1200" b="1"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ca-ES" sz="1200" b="1" dirty="0">
                          <a:effectLst/>
                          <a:latin typeface="Cambria" pitchFamily="18" charset="0"/>
                          <a:ea typeface="Cambria" pitchFamily="18" charset="0"/>
                          <a:cs typeface="Arial" panose="020B0604020202020204" pitchFamily="34" charset="0"/>
                        </a:rPr>
                        <a:t>CRITICO</a:t>
                      </a:r>
                    </a:p>
                  </a:txBody>
                  <a:tcPr marL="76200" marR="76200" marT="0" marB="0">
                    <a:solidFill>
                      <a:schemeClr val="accent1">
                        <a:lumMod val="20000"/>
                        <a:lumOff val="80000"/>
                      </a:schemeClr>
                    </a:solidFill>
                  </a:tcPr>
                </a:tc>
                <a:extLst>
                  <a:ext uri="{0D108BD9-81ED-4DB2-BD59-A6C34878D82A}">
                    <a16:rowId xmlns="" xmlns:a16="http://schemas.microsoft.com/office/drawing/2014/main" val="10000"/>
                  </a:ext>
                </a:extLst>
              </a:tr>
              <a:tr h="554682">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VALORES EN LA </a:t>
                      </a:r>
                    </a:p>
                    <a:p>
                      <a:pPr algn="ctr">
                        <a:spcBef>
                          <a:spcPts val="450"/>
                        </a:spcBef>
                        <a:spcAft>
                          <a:spcPts val="270"/>
                        </a:spcAft>
                        <a:tabLst>
                          <a:tab pos="-457200" algn="l"/>
                        </a:tabLst>
                      </a:pPr>
                      <a:r>
                        <a:rPr lang="es-ES_tradnl" sz="1200" spc="-15" dirty="0" err="1">
                          <a:effectLst/>
                          <a:latin typeface="Cambria" pitchFamily="18" charset="0"/>
                          <a:ea typeface="Cambria" pitchFamily="18" charset="0"/>
                        </a:rPr>
                        <a:t>INVESTI­GACION</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Aft>
                          <a:spcPts val="270"/>
                        </a:spcAft>
                        <a:tabLst>
                          <a:tab pos="-457200" algn="l"/>
                        </a:tabLst>
                      </a:pPr>
                      <a:r>
                        <a:rPr lang="es-ES_tradnl" sz="1200" b="1" spc="-15" dirty="0">
                          <a:effectLst/>
                          <a:latin typeface="Cambria" pitchFamily="18" charset="0"/>
                          <a:ea typeface="Cambria" pitchFamily="18" charset="0"/>
                        </a:rPr>
                        <a:t>Neutralidad</a:t>
                      </a:r>
                      <a:r>
                        <a:rPr lang="es-ES_tradnl" sz="1200" spc="-15" dirty="0">
                          <a:effectLst/>
                          <a:latin typeface="Cambria" pitchFamily="18" charset="0"/>
                          <a:ea typeface="Cambria" pitchFamily="18" charset="0"/>
                        </a:rPr>
                        <a:t>. Investigador libre de valores. </a:t>
                      </a:r>
                      <a:r>
                        <a:rPr lang="es-ES_tradnl" sz="1200" b="1" spc="-15" dirty="0">
                          <a:effectLst/>
                          <a:latin typeface="Cambria" pitchFamily="18" charset="0"/>
                          <a:ea typeface="Cambria" pitchFamily="18" charset="0"/>
                        </a:rPr>
                        <a:t>Método es garantía de objetividad</a:t>
                      </a:r>
                      <a:r>
                        <a:rPr lang="es-ES_tradnl" sz="1200" spc="-15" dirty="0">
                          <a:effectLst/>
                          <a:latin typeface="Cambria" pitchFamily="18" charset="0"/>
                          <a:ea typeface="Cambria" pitchFamily="18" charset="0"/>
                        </a:rPr>
                        <a:t>.</a:t>
                      </a:r>
                      <a:endParaRPr lang="ca-ES" sz="1200" dirty="0">
                        <a:effectLst/>
                        <a:latin typeface="Cambria" pitchFamily="18" charset="0"/>
                        <a:ea typeface="Cambria" pitchFamily="18" charset="0"/>
                      </a:endParaRPr>
                    </a:p>
                  </a:txBody>
                  <a:tcPr marL="76200" marR="76200" marT="0" marB="0">
                    <a:solidFill>
                      <a:schemeClr val="accent1">
                        <a:lumMod val="20000"/>
                        <a:lumOff val="80000"/>
                      </a:schemeClr>
                    </a:solidFill>
                  </a:tcPr>
                </a:tc>
                <a:tc>
                  <a:txBody>
                    <a:bodyPr/>
                    <a:lstStyle/>
                    <a:p>
                      <a:pPr algn="ctr">
                        <a:spcAft>
                          <a:spcPts val="0"/>
                        </a:spcAft>
                        <a:tabLst>
                          <a:tab pos="-457200" algn="l"/>
                        </a:tabLst>
                      </a:pPr>
                      <a:r>
                        <a:rPr lang="es-ES_tradnl" sz="1200" b="1" spc="-15" dirty="0">
                          <a:solidFill>
                            <a:schemeClr val="bg1"/>
                          </a:solidFill>
                          <a:effectLst/>
                          <a:latin typeface="Cambria" pitchFamily="18" charset="0"/>
                          <a:ea typeface="Cambria" pitchFamily="18" charset="0"/>
                        </a:rPr>
                        <a:t>Explícitos</a:t>
                      </a:r>
                      <a:r>
                        <a:rPr lang="es-ES_tradnl" sz="1200" spc="-15" dirty="0">
                          <a:solidFill>
                            <a:schemeClr val="bg1"/>
                          </a:solidFill>
                          <a:effectLst/>
                          <a:latin typeface="Cambria" pitchFamily="18" charset="0"/>
                          <a:ea typeface="Cambria" pitchFamily="18" charset="0"/>
                        </a:rPr>
                        <a:t>. Influyen en la investigación.</a:t>
                      </a:r>
                      <a:endParaRPr lang="ca-ES" sz="1200" dirty="0">
                        <a:solidFill>
                          <a:schemeClr val="bg1"/>
                        </a:solidFill>
                        <a:effectLst/>
                        <a:latin typeface="Cambria" pitchFamily="18" charset="0"/>
                        <a:ea typeface="Cambria" pitchFamily="18" charset="0"/>
                      </a:endParaRPr>
                    </a:p>
                    <a:p>
                      <a:pPr algn="ctr">
                        <a:spcAft>
                          <a:spcPts val="270"/>
                        </a:spcAft>
                        <a:tabLst>
                          <a:tab pos="-457200" algn="l"/>
                        </a:tabLst>
                      </a:pPr>
                      <a:r>
                        <a:rPr lang="es-ES_tradnl" sz="1200" spc="-15" dirty="0">
                          <a:solidFill>
                            <a:schemeClr val="bg1"/>
                          </a:solidFill>
                          <a:effectLst/>
                          <a:latin typeface="Cambria" pitchFamily="18" charset="0"/>
                          <a:ea typeface="Cambria" pitchFamily="18" charset="0"/>
                        </a:rPr>
                        <a:t> </a:t>
                      </a:r>
                      <a:endParaRPr lang="ca-ES" sz="1200"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Compartidos. </a:t>
                      </a:r>
                      <a:r>
                        <a:rPr lang="es-ES_tradnl" sz="1200" b="1" spc="-15" dirty="0">
                          <a:effectLst/>
                          <a:latin typeface="Cambria" pitchFamily="18" charset="0"/>
                          <a:ea typeface="Cambria" pitchFamily="18" charset="0"/>
                        </a:rPr>
                        <a:t>Ideología compartida</a:t>
                      </a:r>
                      <a:r>
                        <a:rPr lang="es-ES_tradnl" sz="1200" spc="-15" dirty="0">
                          <a:effectLst/>
                          <a:latin typeface="Cambria" pitchFamily="18" charset="0"/>
                          <a:ea typeface="Cambria" pitchFamily="18" charset="0"/>
                        </a:rPr>
                        <a:t>.</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 xmlns:a16="http://schemas.microsoft.com/office/drawing/2014/main" val="10001"/>
                  </a:ext>
                </a:extLst>
              </a:tr>
              <a:tr h="600873">
                <a:tc>
                  <a:txBody>
                    <a:bodyPr/>
                    <a:lstStyle/>
                    <a:p>
                      <a:pPr algn="ctr">
                        <a:spcAft>
                          <a:spcPts val="0"/>
                        </a:spcAft>
                      </a:pPr>
                      <a:r>
                        <a:rPr lang="ca-ES" sz="1200" kern="0" dirty="0">
                          <a:effectLst/>
                          <a:latin typeface="Cambria" pitchFamily="18" charset="0"/>
                          <a:ea typeface="Cambria" pitchFamily="18" charset="0"/>
                        </a:rPr>
                        <a:t>TEORIA Y</a:t>
                      </a:r>
                    </a:p>
                    <a:p>
                      <a:pPr algn="ctr">
                        <a:spcAft>
                          <a:spcPts val="0"/>
                        </a:spcAft>
                      </a:pPr>
                      <a:r>
                        <a:rPr lang="ca-ES" sz="1200" kern="0" dirty="0">
                          <a:effectLst/>
                          <a:latin typeface="Cambria" pitchFamily="18" charset="0"/>
                          <a:ea typeface="Cambria" pitchFamily="18" charset="0"/>
                        </a:rPr>
                        <a:t> PRAC­TICA</a:t>
                      </a:r>
                      <a:endParaRPr lang="ca-ES" sz="1200" b="1" i="1" kern="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Disociados, constituyen entidades </a:t>
                      </a:r>
                      <a:r>
                        <a:rPr lang="es-ES_tradnl" sz="1200" b="1" spc="-15" dirty="0">
                          <a:effectLst/>
                          <a:latin typeface="Cambria" pitchFamily="18" charset="0"/>
                          <a:ea typeface="Cambria" pitchFamily="18" charset="0"/>
                        </a:rPr>
                        <a:t>distintas</a:t>
                      </a:r>
                      <a:r>
                        <a:rPr lang="es-ES_tradnl" sz="1200" spc="-15" dirty="0">
                          <a:effectLst/>
                          <a:latin typeface="Cambria" pitchFamily="18" charset="0"/>
                          <a:ea typeface="Cambria" pitchFamily="18" charset="0"/>
                        </a:rPr>
                        <a:t>. La teoría, norma para la práctica.</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Relacionados. </a:t>
                      </a:r>
                      <a:r>
                        <a:rPr lang="es-ES_tradnl" sz="1200" b="1" spc="-15" dirty="0" err="1">
                          <a:solidFill>
                            <a:schemeClr val="bg1"/>
                          </a:solidFill>
                          <a:effectLst/>
                          <a:latin typeface="Cambria" pitchFamily="18" charset="0"/>
                          <a:ea typeface="Cambria" pitchFamily="18" charset="0"/>
                        </a:rPr>
                        <a:t>Retrolimentación</a:t>
                      </a:r>
                      <a:r>
                        <a:rPr lang="es-ES_tradnl" sz="1200" b="1" spc="-15" dirty="0">
                          <a:solidFill>
                            <a:schemeClr val="bg1"/>
                          </a:solidFill>
                          <a:effectLst/>
                          <a:latin typeface="Cambria" pitchFamily="18" charset="0"/>
                          <a:ea typeface="Cambria" pitchFamily="18" charset="0"/>
                        </a:rPr>
                        <a:t> mutua</a:t>
                      </a:r>
                      <a:endParaRPr lang="ca-ES" sz="1200" b="1"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Indisociables. Relación dialéctica. </a:t>
                      </a:r>
                      <a:r>
                        <a:rPr lang="es-ES_tradnl" sz="1200" b="1" spc="-15" dirty="0">
                          <a:effectLst/>
                          <a:latin typeface="Cambria" pitchFamily="18" charset="0"/>
                          <a:ea typeface="Cambria" pitchFamily="18" charset="0"/>
                        </a:rPr>
                        <a:t>La práctica es teoría en acción</a:t>
                      </a:r>
                      <a:r>
                        <a:rPr lang="es-ES_tradnl" sz="1200" spc="-15" dirty="0" smtClean="0">
                          <a:effectLst/>
                          <a:latin typeface="Cambria" pitchFamily="18" charset="0"/>
                          <a:ea typeface="Cambria" pitchFamily="18" charset="0"/>
                        </a:rPr>
                        <a:t>.</a:t>
                      </a:r>
                      <a:r>
                        <a:rPr lang="es-ES_tradnl" sz="1200" spc="-15" dirty="0">
                          <a:effectLst/>
                          <a:latin typeface="Cambria" pitchFamily="18" charset="0"/>
                          <a:ea typeface="Cambria" pitchFamily="18" charset="0"/>
                        </a:rPr>
                        <a:t> </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 xmlns:a16="http://schemas.microsoft.com/office/drawing/2014/main" val="10002"/>
                  </a:ext>
                </a:extLst>
              </a:tr>
              <a:tr h="369788">
                <a:tc>
                  <a:txBody>
                    <a:bodyPr/>
                    <a:lstStyle/>
                    <a:p>
                      <a:pPr algn="ctr">
                        <a:spcAft>
                          <a:spcPts val="0"/>
                        </a:spcAft>
                      </a:pPr>
                      <a:r>
                        <a:rPr lang="ca-ES" sz="1200" kern="0">
                          <a:effectLst/>
                          <a:latin typeface="Cambria" pitchFamily="18" charset="0"/>
                          <a:ea typeface="Cambria" pitchFamily="18" charset="0"/>
                        </a:rPr>
                        <a:t>CRITERIOS DE CALIDAD</a:t>
                      </a:r>
                      <a:endParaRPr lang="ca-ES" sz="1200" b="1" i="1" kern="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Validez, fiabilidad, objetividad</a:t>
                      </a:r>
                      <a:endParaRPr lang="ca-ES" sz="1200" dirty="0">
                        <a:effectLst/>
                        <a:latin typeface="Cambria" pitchFamily="18" charset="0"/>
                        <a:ea typeface="Cambria" pitchFamily="18"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Credibilidad, confirmación, transferibilidad</a:t>
                      </a:r>
                      <a:endParaRPr lang="ca-ES" sz="1200"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Intersubjetividad, validez consensuada</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 xmlns:a16="http://schemas.microsoft.com/office/drawing/2014/main" val="10003"/>
                  </a:ext>
                </a:extLst>
              </a:tr>
              <a:tr h="739576">
                <a:tc>
                  <a:txBody>
                    <a:bodyPr/>
                    <a:lstStyle/>
                    <a:p>
                      <a:pPr algn="ctr">
                        <a:spcAft>
                          <a:spcPts val="0"/>
                        </a:spcAft>
                      </a:pPr>
                      <a:r>
                        <a:rPr lang="ca-ES" sz="1200" kern="0">
                          <a:effectLst/>
                          <a:latin typeface="Cambria" pitchFamily="18" charset="0"/>
                          <a:ea typeface="Cambria" pitchFamily="18" charset="0"/>
                        </a:rPr>
                        <a:t>TÉCNICAS E INSTRUMENTOS</a:t>
                      </a:r>
                      <a:endParaRPr lang="ca-ES" sz="1200" b="1" i="1" kern="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b="1" spc="-15" dirty="0">
                          <a:effectLst/>
                          <a:latin typeface="Cambria" pitchFamily="18" charset="0"/>
                          <a:ea typeface="Cambria" pitchFamily="18" charset="0"/>
                        </a:rPr>
                        <a:t>Cuantitativos</a:t>
                      </a:r>
                      <a:r>
                        <a:rPr lang="es-ES_tradnl" sz="1200" spc="-15" dirty="0">
                          <a:effectLst/>
                          <a:latin typeface="Cambria" pitchFamily="18" charset="0"/>
                          <a:ea typeface="Cambria" pitchFamily="18" charset="0"/>
                        </a:rPr>
                        <a:t>. </a:t>
                      </a:r>
                      <a:r>
                        <a:rPr lang="es-ES_tradnl" sz="1200" b="1" spc="-15" dirty="0">
                          <a:effectLst/>
                          <a:latin typeface="Cambria" pitchFamily="18" charset="0"/>
                          <a:ea typeface="Cambria" pitchFamily="18" charset="0"/>
                        </a:rPr>
                        <a:t>Medición</a:t>
                      </a:r>
                      <a:r>
                        <a:rPr lang="es-ES_tradnl" sz="1200" spc="-15" dirty="0">
                          <a:effectLst/>
                          <a:latin typeface="Cambria" pitchFamily="18" charset="0"/>
                          <a:ea typeface="Cambria" pitchFamily="18" charset="0"/>
                        </a:rPr>
                        <a:t> de test, cuestionarios, observación sistemática. </a:t>
                      </a:r>
                      <a:r>
                        <a:rPr lang="es-ES_tradnl" sz="1200" b="1" spc="-15" dirty="0">
                          <a:effectLst/>
                          <a:latin typeface="Cambria" pitchFamily="18" charset="0"/>
                          <a:ea typeface="Cambria" pitchFamily="18" charset="0"/>
                        </a:rPr>
                        <a:t>Experimentación</a:t>
                      </a:r>
                      <a:endParaRPr lang="ca-ES" sz="1200" b="1" dirty="0">
                        <a:effectLst/>
                        <a:latin typeface="Cambria" pitchFamily="18" charset="0"/>
                        <a:ea typeface="Cambria" pitchFamily="18"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b="1" spc="-15" dirty="0">
                          <a:solidFill>
                            <a:schemeClr val="bg1"/>
                          </a:solidFill>
                          <a:effectLst/>
                          <a:latin typeface="Cambria" pitchFamily="18" charset="0"/>
                          <a:ea typeface="Cambria" pitchFamily="18" charset="0"/>
                        </a:rPr>
                        <a:t>Cualitativos</a:t>
                      </a:r>
                      <a:r>
                        <a:rPr lang="es-ES_tradnl" sz="1200" spc="-15" dirty="0">
                          <a:solidFill>
                            <a:schemeClr val="bg1"/>
                          </a:solidFill>
                          <a:effectLst/>
                          <a:latin typeface="Cambria" pitchFamily="18" charset="0"/>
                          <a:ea typeface="Cambria" pitchFamily="18" charset="0"/>
                        </a:rPr>
                        <a:t>, descriptivos. Investigador principal instrumento. </a:t>
                      </a:r>
                      <a:r>
                        <a:rPr lang="es-ES_tradnl" sz="1200" b="1" spc="-15" dirty="0">
                          <a:solidFill>
                            <a:schemeClr val="bg1"/>
                          </a:solidFill>
                          <a:effectLst/>
                          <a:latin typeface="Cambria" pitchFamily="18" charset="0"/>
                          <a:ea typeface="Cambria" pitchFamily="18" charset="0"/>
                        </a:rPr>
                        <a:t>Perspectiva participantes</a:t>
                      </a:r>
                      <a:endParaRPr lang="ca-ES" sz="1200" b="1"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b="1" spc="-15" dirty="0">
                          <a:effectLst/>
                          <a:latin typeface="Cambria" pitchFamily="18" charset="0"/>
                          <a:ea typeface="Cambria" pitchFamily="18" charset="0"/>
                        </a:rPr>
                        <a:t>Estudio de los casos</a:t>
                      </a:r>
                      <a:r>
                        <a:rPr lang="es-ES_tradnl" sz="1200" spc="-15" dirty="0">
                          <a:effectLst/>
                          <a:latin typeface="Cambria" pitchFamily="18" charset="0"/>
                          <a:ea typeface="Cambria" pitchFamily="18" charset="0"/>
                        </a:rPr>
                        <a:t>. Técnicas dialécticas</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 xmlns:a16="http://schemas.microsoft.com/office/drawing/2014/main" val="10004"/>
                  </a:ext>
                </a:extLst>
              </a:tr>
              <a:tr h="631721">
                <a:tc>
                  <a:txBody>
                    <a:bodyPr/>
                    <a:lstStyle/>
                    <a:p>
                      <a:pPr algn="ctr">
                        <a:spcAft>
                          <a:spcPts val="0"/>
                        </a:spcAft>
                      </a:pPr>
                      <a:r>
                        <a:rPr lang="ca-ES" sz="1200" kern="0" dirty="0" err="1">
                          <a:effectLst/>
                          <a:latin typeface="Cambria" pitchFamily="18" charset="0"/>
                          <a:ea typeface="Cambria" pitchFamily="18" charset="0"/>
                        </a:rPr>
                        <a:t>ANÁLISIS</a:t>
                      </a:r>
                      <a:r>
                        <a:rPr lang="ca-ES" sz="1200" kern="0" dirty="0">
                          <a:effectLst/>
                          <a:latin typeface="Cambria" pitchFamily="18" charset="0"/>
                          <a:ea typeface="Cambria" pitchFamily="18" charset="0"/>
                        </a:rPr>
                        <a:t> DE </a:t>
                      </a:r>
                      <a:r>
                        <a:rPr lang="ca-ES" sz="1200" kern="0" dirty="0" err="1">
                          <a:effectLst/>
                          <a:latin typeface="Cambria" pitchFamily="18" charset="0"/>
                          <a:ea typeface="Cambria" pitchFamily="18" charset="0"/>
                        </a:rPr>
                        <a:t>DATOS</a:t>
                      </a:r>
                      <a:endParaRPr lang="ca-ES" sz="1200" b="1" i="1" kern="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a:effectLst/>
                          <a:latin typeface="Cambria" pitchFamily="18" charset="0"/>
                          <a:ea typeface="Cambria" pitchFamily="18" charset="0"/>
                        </a:rPr>
                        <a:t>Cuantitativo: estadística descriptiva e inferencial</a:t>
                      </a:r>
                      <a:endParaRPr lang="ca-ES" sz="120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tc>
                  <a:txBody>
                    <a:bodyPr/>
                    <a:lstStyle/>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Cualitativo: inducción analítica, triangulación</a:t>
                      </a:r>
                      <a:endParaRPr lang="ca-ES" sz="1200" dirty="0">
                        <a:solidFill>
                          <a:schemeClr val="bg1"/>
                        </a:solidFill>
                        <a:effectLst/>
                        <a:latin typeface="Cambria" pitchFamily="18" charset="0"/>
                        <a:ea typeface="Cambria" pitchFamily="18" charset="0"/>
                      </a:endParaRPr>
                    </a:p>
                    <a:p>
                      <a:pPr algn="ctr">
                        <a:spcBef>
                          <a:spcPts val="450"/>
                        </a:spcBef>
                        <a:spcAft>
                          <a:spcPts val="270"/>
                        </a:spcAft>
                        <a:tabLst>
                          <a:tab pos="-457200" algn="l"/>
                        </a:tabLst>
                      </a:pPr>
                      <a:r>
                        <a:rPr lang="es-ES_tradnl" sz="1200" spc="-15" dirty="0">
                          <a:solidFill>
                            <a:schemeClr val="bg1"/>
                          </a:solidFill>
                          <a:effectLst/>
                          <a:latin typeface="Cambria" pitchFamily="18" charset="0"/>
                          <a:ea typeface="Cambria" pitchFamily="18" charset="0"/>
                        </a:rPr>
                        <a:t> </a:t>
                      </a:r>
                      <a:endParaRPr lang="ca-ES" sz="1200" dirty="0">
                        <a:solidFill>
                          <a:schemeClr val="bg1"/>
                        </a:solidFill>
                        <a:effectLst/>
                        <a:latin typeface="Cambria" pitchFamily="18" charset="0"/>
                        <a:ea typeface="Cambria" pitchFamily="18" charset="0"/>
                        <a:cs typeface="Arial" panose="020B0604020202020204" pitchFamily="34" charset="0"/>
                      </a:endParaRPr>
                    </a:p>
                  </a:txBody>
                  <a:tcPr marL="76200" marR="76200" marT="0" marB="0">
                    <a:solidFill>
                      <a:schemeClr val="accent1">
                        <a:lumMod val="50000"/>
                      </a:schemeClr>
                    </a:solidFill>
                  </a:tcPr>
                </a:tc>
                <a:tc>
                  <a:txBody>
                    <a:bodyPr/>
                    <a:lstStyle/>
                    <a:p>
                      <a:pPr algn="ctr">
                        <a:spcBef>
                          <a:spcPts val="450"/>
                        </a:spcBef>
                        <a:spcAft>
                          <a:spcPts val="270"/>
                        </a:spcAft>
                        <a:tabLst>
                          <a:tab pos="-457200" algn="l"/>
                        </a:tabLst>
                      </a:pPr>
                      <a:r>
                        <a:rPr lang="es-ES_tradnl" sz="1200" spc="-15" dirty="0">
                          <a:effectLst/>
                          <a:latin typeface="Cambria" pitchFamily="18" charset="0"/>
                          <a:ea typeface="Cambria" pitchFamily="18" charset="0"/>
                        </a:rPr>
                        <a:t>Intersubjetivo. Dialéctico.</a:t>
                      </a:r>
                      <a:endParaRPr lang="ca-ES" sz="1200" dirty="0">
                        <a:effectLst/>
                        <a:latin typeface="Cambria" pitchFamily="18" charset="0"/>
                        <a:ea typeface="Cambria" pitchFamily="18" charset="0"/>
                        <a:cs typeface="Arial" panose="020B0604020202020204" pitchFamily="34" charset="0"/>
                      </a:endParaRPr>
                    </a:p>
                  </a:txBody>
                  <a:tcPr marL="76200" marR="76200" marT="0" marB="0">
                    <a:solidFill>
                      <a:schemeClr val="accent1">
                        <a:lumMod val="20000"/>
                        <a:lumOff val="8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749648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03598"/>
            <a:ext cx="40862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Marcador de texto"/>
          <p:cNvSpPr txBox="1">
            <a:spLocks/>
          </p:cNvSpPr>
          <p:nvPr/>
        </p:nvSpPr>
        <p:spPr>
          <a:xfrm>
            <a:off x="546072" y="1491630"/>
            <a:ext cx="3305848"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Paradigmas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355839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0072" y="1033008"/>
            <a:ext cx="3780000" cy="3888000"/>
          </a:xfrm>
          <a:prstGeom prst="rect">
            <a:avLst/>
          </a:prstGeom>
          <a:solidFill>
            <a:srgbClr val="114454"/>
          </a:solidFill>
        </p:spPr>
        <p:txBody>
          <a:bodyPr wrap="square">
            <a:spAutoFit/>
          </a:bodyPr>
          <a:lstStyle/>
          <a:p>
            <a:pPr lvl="0" algn="ctr"/>
            <a:endParaRPr lang="ca-ES" sz="4000" dirty="0" smtClean="0">
              <a:solidFill>
                <a:schemeClr val="bg1"/>
              </a:solidFill>
              <a:latin typeface="Cambria" panose="02040503050406030204" pitchFamily="18" charset="0"/>
              <a:ea typeface="Cambria" panose="02040503050406030204" pitchFamily="18" charset="0"/>
            </a:endParaRPr>
          </a:p>
          <a:p>
            <a:pPr lvl="0" algn="ctr"/>
            <a:endParaRPr lang="ca-ES" sz="4000" dirty="0" smtClean="0">
              <a:solidFill>
                <a:schemeClr val="bg1"/>
              </a:solidFill>
              <a:latin typeface="Cambria" panose="02040503050406030204" pitchFamily="18" charset="0"/>
              <a:ea typeface="Cambria" panose="02040503050406030204" pitchFamily="18" charset="0"/>
            </a:endParaRPr>
          </a:p>
          <a:p>
            <a:pPr lvl="0" algn="ctr"/>
            <a:r>
              <a:rPr lang="es-ES" sz="4000" dirty="0" smtClean="0">
                <a:solidFill>
                  <a:schemeClr val="bg1"/>
                </a:solidFill>
                <a:latin typeface="Cambria" panose="02040503050406030204" pitchFamily="18" charset="0"/>
                <a:ea typeface="Cambria" panose="02040503050406030204" pitchFamily="18" charset="0"/>
              </a:rPr>
              <a:t>Objetivos</a:t>
            </a:r>
          </a:p>
          <a:p>
            <a:pPr lvl="0" algn="ctr"/>
            <a:r>
              <a:rPr lang="es-ES" sz="4000" dirty="0" smtClean="0">
                <a:solidFill>
                  <a:schemeClr val="bg1"/>
                </a:solidFill>
                <a:latin typeface="Cambria" panose="02040503050406030204" pitchFamily="18" charset="0"/>
                <a:ea typeface="Cambria" panose="02040503050406030204" pitchFamily="18" charset="0"/>
              </a:rPr>
              <a:t>Recursos</a:t>
            </a:r>
          </a:p>
          <a:p>
            <a:pPr lvl="0" algn="ctr"/>
            <a:r>
              <a:rPr lang="es-ES" sz="4000" dirty="0" smtClean="0">
                <a:solidFill>
                  <a:schemeClr val="bg1"/>
                </a:solidFill>
                <a:latin typeface="Cambria" panose="02040503050406030204" pitchFamily="18" charset="0"/>
                <a:ea typeface="Cambria" panose="02040503050406030204" pitchFamily="18" charset="0"/>
              </a:rPr>
              <a:t>Tiempo</a:t>
            </a:r>
          </a:p>
          <a:p>
            <a:pPr lvl="0" algn="ctr"/>
            <a:endParaRPr lang="ca-ES" sz="2800" dirty="0" smtClean="0">
              <a:solidFill>
                <a:schemeClr val="bg1"/>
              </a:solidFill>
              <a:latin typeface="Cambria" panose="02040503050406030204" pitchFamily="18" charset="0"/>
              <a:ea typeface="Cambria" panose="02040503050406030204" pitchFamily="18" charset="0"/>
            </a:endParaRPr>
          </a:p>
          <a:p>
            <a:pPr lvl="0" algn="ctr"/>
            <a:endParaRPr lang="ca-ES" sz="2800" dirty="0" smtClean="0">
              <a:solidFill>
                <a:schemeClr val="bg1"/>
              </a:solidFill>
              <a:latin typeface="Cambria" panose="02040503050406030204" pitchFamily="18" charset="0"/>
              <a:ea typeface="Cambria" panose="02040503050406030204" pitchFamily="18" charset="0"/>
            </a:endParaRPr>
          </a:p>
        </p:txBody>
      </p:sp>
      <p:sp>
        <p:nvSpPr>
          <p:cNvPr id="3" name="1 Marcador de texto"/>
          <p:cNvSpPr txBox="1">
            <a:spLocks/>
          </p:cNvSpPr>
          <p:nvPr/>
        </p:nvSpPr>
        <p:spPr>
          <a:xfrm>
            <a:off x="518864" y="108422"/>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Etapas de una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5" name="Diagram 4"/>
          <p:cNvGraphicFramePr/>
          <p:nvPr>
            <p:extLst>
              <p:ext uri="{D42A27DB-BD31-4B8C-83A1-F6EECF244321}">
                <p14:modId xmlns:p14="http://schemas.microsoft.com/office/powerpoint/2010/main" val="3307179843"/>
              </p:ext>
            </p:extLst>
          </p:nvPr>
        </p:nvGraphicFramePr>
        <p:xfrm>
          <a:off x="683568" y="1028030"/>
          <a:ext cx="4536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5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0072" y="1053660"/>
            <a:ext cx="3780000" cy="3816000"/>
          </a:xfrm>
          <a:prstGeom prst="rect">
            <a:avLst/>
          </a:prstGeom>
          <a:solidFill>
            <a:schemeClr val="accent3"/>
          </a:solidFill>
        </p:spPr>
        <p:txBody>
          <a:bodyPr wrap="square">
            <a:spAutoFit/>
          </a:bodyPr>
          <a:lstStyle/>
          <a:p>
            <a:r>
              <a:rPr lang="es-ES" sz="1800" cap="small" dirty="0" smtClean="0">
                <a:solidFill>
                  <a:schemeClr val="bg1"/>
                </a:solidFill>
                <a:latin typeface="Cambria" panose="02040503050406030204" pitchFamily="18" charset="0"/>
                <a:ea typeface="Cambria" panose="02040503050406030204" pitchFamily="18" charset="0"/>
              </a:rPr>
              <a:t>Preguntas a tener en cuenta para iniciar la elaboración del proyecto</a:t>
            </a:r>
          </a:p>
          <a:p>
            <a:endParaRPr lang="es-ES" sz="1800" cap="small" dirty="0">
              <a:solidFill>
                <a:schemeClr val="bg1"/>
              </a:solidFill>
              <a:latin typeface="Cambria" panose="02040503050406030204" pitchFamily="18" charset="0"/>
              <a:ea typeface="Cambria" panose="02040503050406030204" pitchFamily="18" charset="0"/>
            </a:endParaRPr>
          </a:p>
          <a:p>
            <a:pPr marL="285750" lvl="0" indent="-285750" algn="just">
              <a:buClr>
                <a:schemeClr val="bg1"/>
              </a:buClr>
              <a:buFont typeface="Wingdings" panose="05000000000000000000" pitchFamily="2" charset="2"/>
              <a:buChar char="q"/>
            </a:pPr>
            <a:r>
              <a:rPr lang="es-ES" sz="1800" dirty="0" smtClean="0">
                <a:solidFill>
                  <a:schemeClr val="bg1"/>
                </a:solidFill>
                <a:latin typeface="Cambria" panose="02040503050406030204" pitchFamily="18" charset="0"/>
                <a:ea typeface="Cambria" panose="02040503050406030204" pitchFamily="18" charset="0"/>
              </a:rPr>
              <a:t>¿Sobre </a:t>
            </a:r>
            <a:r>
              <a:rPr lang="es-ES" sz="1800" dirty="0">
                <a:solidFill>
                  <a:schemeClr val="bg1"/>
                </a:solidFill>
                <a:latin typeface="Cambria" panose="02040503050406030204" pitchFamily="18" charset="0"/>
                <a:ea typeface="Cambria" panose="02040503050406030204" pitchFamily="18" charset="0"/>
              </a:rPr>
              <a:t>qué se está estudiando?</a:t>
            </a:r>
          </a:p>
          <a:p>
            <a:pPr marL="285750" lvl="0" indent="-285750" algn="just">
              <a:buClr>
                <a:schemeClr val="bg1"/>
              </a:buClr>
              <a:buFont typeface="Wingdings" panose="05000000000000000000" pitchFamily="2" charset="2"/>
              <a:buChar char="q"/>
            </a:pPr>
            <a:r>
              <a:rPr lang="es-ES" sz="1800" dirty="0" smtClean="0">
                <a:solidFill>
                  <a:schemeClr val="bg1"/>
                </a:solidFill>
                <a:latin typeface="Cambria" panose="02040503050406030204" pitchFamily="18" charset="0"/>
                <a:ea typeface="Cambria" panose="02040503050406030204" pitchFamily="18" charset="0"/>
              </a:rPr>
              <a:t>¿Cuál </a:t>
            </a:r>
            <a:r>
              <a:rPr lang="es-ES" sz="1800" dirty="0">
                <a:solidFill>
                  <a:schemeClr val="bg1"/>
                </a:solidFill>
                <a:latin typeface="Cambria" panose="02040503050406030204" pitchFamily="18" charset="0"/>
                <a:ea typeface="Cambria" panose="02040503050406030204" pitchFamily="18" charset="0"/>
              </a:rPr>
              <a:t>es nuestro objetivo?</a:t>
            </a:r>
          </a:p>
          <a:p>
            <a:pPr marL="285750" lvl="0" indent="-285750" algn="just">
              <a:buClr>
                <a:schemeClr val="bg1"/>
              </a:buClr>
              <a:buFont typeface="Wingdings" panose="05000000000000000000" pitchFamily="2" charset="2"/>
              <a:buChar char="q"/>
            </a:pPr>
            <a:r>
              <a:rPr lang="es-ES" sz="1800" dirty="0" smtClean="0">
                <a:solidFill>
                  <a:schemeClr val="bg1"/>
                </a:solidFill>
                <a:latin typeface="Cambria" panose="02040503050406030204" pitchFamily="18" charset="0"/>
                <a:ea typeface="Cambria" panose="02040503050406030204" pitchFamily="18" charset="0"/>
              </a:rPr>
              <a:t>¿Dónde </a:t>
            </a:r>
            <a:r>
              <a:rPr lang="es-ES" sz="1800" dirty="0">
                <a:solidFill>
                  <a:schemeClr val="bg1"/>
                </a:solidFill>
                <a:latin typeface="Cambria" panose="02040503050406030204" pitchFamily="18" charset="0"/>
                <a:ea typeface="Cambria" panose="02040503050406030204" pitchFamily="18" charset="0"/>
              </a:rPr>
              <a:t>encontrar la información </a:t>
            </a:r>
            <a:r>
              <a:rPr lang="es-ES" sz="1800" dirty="0" smtClean="0">
                <a:solidFill>
                  <a:schemeClr val="bg1"/>
                </a:solidFill>
                <a:latin typeface="Cambria" panose="02040503050406030204" pitchFamily="18" charset="0"/>
                <a:ea typeface="Cambria" panose="02040503050406030204" pitchFamily="18" charset="0"/>
              </a:rPr>
              <a:t>adecuada?</a:t>
            </a:r>
          </a:p>
          <a:p>
            <a:pPr marL="285750" lvl="0" indent="-285750" algn="just">
              <a:buClr>
                <a:schemeClr val="bg1"/>
              </a:buClr>
              <a:buFont typeface="Wingdings" panose="05000000000000000000" pitchFamily="2" charset="2"/>
              <a:buChar char="q"/>
            </a:pPr>
            <a:r>
              <a:rPr lang="es-ES" sz="1800" dirty="0" smtClean="0">
                <a:solidFill>
                  <a:schemeClr val="bg1"/>
                </a:solidFill>
                <a:latin typeface="Cambria" panose="02040503050406030204" pitchFamily="18" charset="0"/>
                <a:ea typeface="Cambria" panose="02040503050406030204" pitchFamily="18" charset="0"/>
              </a:rPr>
              <a:t>¿Cómo </a:t>
            </a:r>
            <a:r>
              <a:rPr lang="es-ES" sz="1800" dirty="0">
                <a:solidFill>
                  <a:schemeClr val="bg1"/>
                </a:solidFill>
                <a:latin typeface="Cambria" panose="02040503050406030204" pitchFamily="18" charset="0"/>
                <a:ea typeface="Cambria" panose="02040503050406030204" pitchFamily="18" charset="0"/>
              </a:rPr>
              <a:t>organizar la información una vez encontrada?</a:t>
            </a:r>
          </a:p>
          <a:p>
            <a:pPr marL="285750" lvl="0" indent="-285750" algn="just">
              <a:buClr>
                <a:schemeClr val="bg1"/>
              </a:buClr>
              <a:buFont typeface="Wingdings" panose="05000000000000000000" pitchFamily="2" charset="2"/>
              <a:buChar char="q"/>
            </a:pPr>
            <a:r>
              <a:rPr lang="es-ES" sz="1800" dirty="0" smtClean="0">
                <a:solidFill>
                  <a:schemeClr val="bg1"/>
                </a:solidFill>
                <a:latin typeface="Cambria" panose="02040503050406030204" pitchFamily="18" charset="0"/>
                <a:ea typeface="Cambria" panose="02040503050406030204" pitchFamily="18" charset="0"/>
              </a:rPr>
              <a:t>¿Cómo </a:t>
            </a:r>
            <a:r>
              <a:rPr lang="es-ES" sz="1800" dirty="0">
                <a:solidFill>
                  <a:schemeClr val="bg1"/>
                </a:solidFill>
                <a:latin typeface="Cambria" panose="02040503050406030204" pitchFamily="18" charset="0"/>
                <a:ea typeface="Cambria" panose="02040503050406030204" pitchFamily="18" charset="0"/>
              </a:rPr>
              <a:t>dar respuestas a las preguntas de </a:t>
            </a:r>
            <a:r>
              <a:rPr lang="es-ES" sz="1800" dirty="0" smtClean="0">
                <a:solidFill>
                  <a:schemeClr val="bg1"/>
                </a:solidFill>
                <a:latin typeface="Cambria" panose="02040503050406030204" pitchFamily="18" charset="0"/>
                <a:ea typeface="Cambria" panose="02040503050406030204" pitchFamily="18" charset="0"/>
              </a:rPr>
              <a:t>investigación</a:t>
            </a:r>
            <a:r>
              <a:rPr lang="es-ES" sz="1800" dirty="0">
                <a:solidFill>
                  <a:schemeClr val="bg1"/>
                </a:solidFill>
                <a:latin typeface="Cambria" panose="02040503050406030204" pitchFamily="18" charset="0"/>
                <a:ea typeface="Cambria" panose="02040503050406030204" pitchFamily="18" charset="0"/>
              </a:rPr>
              <a:t>?</a:t>
            </a:r>
          </a:p>
          <a:p>
            <a:pPr marL="285750" lvl="0" indent="-285750" algn="just">
              <a:buClr>
                <a:schemeClr val="bg1"/>
              </a:buClr>
              <a:buFont typeface="Wingdings" panose="05000000000000000000" pitchFamily="2" charset="2"/>
              <a:buChar char="q"/>
            </a:pPr>
            <a:r>
              <a:rPr lang="es-ES" sz="1800" dirty="0" smtClean="0">
                <a:solidFill>
                  <a:schemeClr val="bg1"/>
                </a:solidFill>
                <a:latin typeface="Cambria" panose="02040503050406030204" pitchFamily="18" charset="0"/>
                <a:ea typeface="Cambria" panose="02040503050406030204" pitchFamily="18" charset="0"/>
              </a:rPr>
              <a:t>¿Qué </a:t>
            </a:r>
            <a:r>
              <a:rPr lang="es-ES" sz="1800" dirty="0">
                <a:solidFill>
                  <a:schemeClr val="bg1"/>
                </a:solidFill>
                <a:latin typeface="Cambria" panose="02040503050406030204" pitchFamily="18" charset="0"/>
                <a:ea typeface="Cambria" panose="02040503050406030204" pitchFamily="18" charset="0"/>
              </a:rPr>
              <a:t>valor </a:t>
            </a:r>
            <a:r>
              <a:rPr lang="es-ES" sz="1800" dirty="0" smtClean="0">
                <a:solidFill>
                  <a:schemeClr val="bg1"/>
                </a:solidFill>
                <a:latin typeface="Cambria" panose="02040503050406030204" pitchFamily="18" charset="0"/>
                <a:ea typeface="Cambria" panose="02040503050406030204" pitchFamily="18" charset="0"/>
              </a:rPr>
              <a:t>tendrían </a:t>
            </a:r>
            <a:r>
              <a:rPr lang="es-ES" sz="1800" dirty="0">
                <a:solidFill>
                  <a:schemeClr val="bg1"/>
                </a:solidFill>
                <a:latin typeface="Cambria" panose="02040503050406030204" pitchFamily="18" charset="0"/>
                <a:ea typeface="Cambria" panose="02040503050406030204" pitchFamily="18" charset="0"/>
              </a:rPr>
              <a:t>los resultados obtenidos</a:t>
            </a:r>
            <a:r>
              <a:rPr lang="es-ES" sz="1800" dirty="0" smtClean="0">
                <a:solidFill>
                  <a:schemeClr val="bg1"/>
                </a:solidFill>
                <a:latin typeface="Cambria" panose="02040503050406030204" pitchFamily="18" charset="0"/>
                <a:ea typeface="Cambria" panose="02040503050406030204" pitchFamily="18" charset="0"/>
              </a:rPr>
              <a:t>?</a:t>
            </a:r>
            <a:endParaRPr lang="es-ES" sz="1800" dirty="0">
              <a:solidFill>
                <a:schemeClr val="bg1"/>
              </a:solidFill>
              <a:latin typeface="Cambria" panose="02040503050406030204" pitchFamily="18" charset="0"/>
              <a:ea typeface="Cambria" panose="02040503050406030204" pitchFamily="18" charset="0"/>
            </a:endParaRPr>
          </a:p>
        </p:txBody>
      </p:sp>
      <p:sp>
        <p:nvSpPr>
          <p:cNvPr id="3" name="1 Marcador de texto"/>
          <p:cNvSpPr txBox="1">
            <a:spLocks/>
          </p:cNvSpPr>
          <p:nvPr/>
        </p:nvSpPr>
        <p:spPr>
          <a:xfrm>
            <a:off x="518864" y="108422"/>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Etapas de una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5" name="Diagram 4"/>
          <p:cNvGraphicFramePr/>
          <p:nvPr>
            <p:extLst>
              <p:ext uri="{D42A27DB-BD31-4B8C-83A1-F6EECF244321}">
                <p14:modId xmlns:p14="http://schemas.microsoft.com/office/powerpoint/2010/main" val="1515153426"/>
              </p:ext>
            </p:extLst>
          </p:nvPr>
        </p:nvGraphicFramePr>
        <p:xfrm>
          <a:off x="683568" y="1028030"/>
          <a:ext cx="4536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9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3">
            <a:extLst>
              <a:ext uri="{FF2B5EF4-FFF2-40B4-BE49-F238E27FC236}">
                <a16:creationId xmlns="" xmlns:a16="http://schemas.microsoft.com/office/drawing/2014/main" id="{90648A1C-E64B-401A-BE5E-A845A6E50989}"/>
              </a:ext>
            </a:extLst>
          </p:cNvPr>
          <p:cNvGraphicFramePr/>
          <p:nvPr>
            <p:extLst>
              <p:ext uri="{D42A27DB-BD31-4B8C-83A1-F6EECF244321}">
                <p14:modId xmlns:p14="http://schemas.microsoft.com/office/powerpoint/2010/main" val="2335132300"/>
              </p:ext>
            </p:extLst>
          </p:nvPr>
        </p:nvGraphicFramePr>
        <p:xfrm>
          <a:off x="4860032" y="1347614"/>
          <a:ext cx="302433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Marcador de texto"/>
          <p:cNvSpPr txBox="1">
            <a:spLocks/>
          </p:cNvSpPr>
          <p:nvPr/>
        </p:nvSpPr>
        <p:spPr>
          <a:xfrm>
            <a:off x="683568" y="36414"/>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kern="0" cap="small" dirty="0" smtClean="0">
                <a:solidFill>
                  <a:srgbClr val="132A3D"/>
                </a:solidFill>
                <a:latin typeface="Cambria" pitchFamily="18" charset="0"/>
                <a:ea typeface="Cambria" pitchFamily="18" charset="0"/>
                <a:cs typeface="Nixie One"/>
                <a:sym typeface="Nixie One"/>
              </a:rPr>
              <a:t>Proceso de Investigación</a:t>
            </a:r>
            <a:endParaRPr lang="en-US" sz="4000" kern="0" cap="small" dirty="0">
              <a:solidFill>
                <a:srgbClr val="132A3D"/>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
        <p:nvSpPr>
          <p:cNvPr id="12" name="1 Forma libre"/>
          <p:cNvSpPr/>
          <p:nvPr/>
        </p:nvSpPr>
        <p:spPr>
          <a:xfrm>
            <a:off x="755576" y="2139703"/>
            <a:ext cx="3251824" cy="1756171"/>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a:solidFill>
            <a:srgbClr val="708B35"/>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800" kern="1200" dirty="0" smtClean="0">
                <a:latin typeface="Bell MT" pitchFamily="18" charset="0"/>
              </a:rPr>
              <a:t>El </a:t>
            </a:r>
            <a:r>
              <a:rPr lang="en-US" sz="2800" kern="1200" dirty="0" err="1" smtClean="0">
                <a:latin typeface="Bell MT" pitchFamily="18" charset="0"/>
              </a:rPr>
              <a:t>Proceso</a:t>
            </a:r>
            <a:r>
              <a:rPr lang="en-US" sz="2800" kern="1200" dirty="0" smtClean="0">
                <a:latin typeface="Bell MT" pitchFamily="18" charset="0"/>
              </a:rPr>
              <a:t> de </a:t>
            </a:r>
            <a:r>
              <a:rPr lang="en-US" sz="2800" kern="1200" dirty="0" err="1" smtClean="0">
                <a:latin typeface="Bell MT" pitchFamily="18" charset="0"/>
              </a:rPr>
              <a:t>Investigación</a:t>
            </a:r>
            <a:endParaRPr lang="en-US" sz="2800" kern="1200" dirty="0">
              <a:latin typeface="Bell MT" pitchFamily="18" charset="0"/>
            </a:endParaRPr>
          </a:p>
        </p:txBody>
      </p:sp>
    </p:spTree>
    <p:extLst>
      <p:ext uri="{BB962C8B-B14F-4D97-AF65-F5344CB8AC3E}">
        <p14:creationId xmlns:p14="http://schemas.microsoft.com/office/powerpoint/2010/main" val="1878844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1 Marcador de texto"/>
          <p:cNvSpPr txBox="1">
            <a:spLocks/>
          </p:cNvSpPr>
          <p:nvPr/>
        </p:nvSpPr>
        <p:spPr>
          <a:xfrm>
            <a:off x="683568" y="36413"/>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Qué es la Investigación</a:t>
            </a:r>
            <a:endParaRPr lang="en-US" sz="4000" cap="small" dirty="0">
              <a:solidFill>
                <a:srgbClr val="002060"/>
              </a:solidFill>
              <a:latin typeface="Cambria" pitchFamily="18" charset="0"/>
              <a:ea typeface="Cambria" pitchFamily="18" charset="0"/>
              <a:cs typeface="Nixie One"/>
            </a:endParaRPr>
          </a:p>
          <a:p>
            <a:pPr marL="0" lvl="0" indent="0" defTabSz="914400" eaLnBrk="1" fontAlgn="auto" latinLnBrk="0" hangingPunct="1">
              <a:spcBef>
                <a:spcPts val="600"/>
              </a:spcBef>
              <a:buClr>
                <a:srgbClr val="114454"/>
              </a:buClr>
              <a:buSzPct val="100000"/>
              <a:tabLst/>
              <a:defRPr/>
            </a:pPr>
            <a:r>
              <a:rPr lang="es-ES" sz="4000" cap="small" dirty="0">
                <a:solidFill>
                  <a:srgbClr val="002060"/>
                </a:solidFill>
                <a:latin typeface="Cambria" pitchFamily="18" charset="0"/>
                <a:ea typeface="Cambria" pitchFamily="18" charset="0"/>
                <a:cs typeface="Nixie One"/>
                <a:sym typeface="Nixie One"/>
              </a:rPr>
              <a:t> </a:t>
            </a:r>
          </a:p>
        </p:txBody>
      </p:sp>
      <p:sp>
        <p:nvSpPr>
          <p:cNvPr id="2" name="Rectangle 1"/>
          <p:cNvSpPr/>
          <p:nvPr/>
        </p:nvSpPr>
        <p:spPr>
          <a:xfrm>
            <a:off x="804885" y="1851670"/>
            <a:ext cx="7564332" cy="2308324"/>
          </a:xfrm>
          <a:prstGeom prst="rect">
            <a:avLst/>
          </a:prstGeom>
        </p:spPr>
        <p:txBody>
          <a:bodyPr wrap="square">
            <a:spAutoFit/>
          </a:bodyPr>
          <a:lstStyle/>
          <a:p>
            <a:pPr algn="ctr"/>
            <a:r>
              <a:rPr lang="es-ES" sz="2400" dirty="0">
                <a:solidFill>
                  <a:srgbClr val="114454"/>
                </a:solidFill>
                <a:latin typeface="Cambria" pitchFamily="18" charset="0"/>
                <a:ea typeface="Cambria" pitchFamily="18" charset="0"/>
              </a:rPr>
              <a:t>(...) hacer investigación educativa </a:t>
            </a:r>
            <a:r>
              <a:rPr lang="es-ES" sz="2400" dirty="0" smtClean="0">
                <a:solidFill>
                  <a:srgbClr val="114454"/>
                </a:solidFill>
                <a:latin typeface="Cambria" pitchFamily="18" charset="0"/>
                <a:ea typeface="Cambria" pitchFamily="18" charset="0"/>
              </a:rPr>
              <a:t>significa </a:t>
            </a:r>
            <a:r>
              <a:rPr lang="es-ES" sz="2400" dirty="0">
                <a:solidFill>
                  <a:srgbClr val="114454"/>
                </a:solidFill>
                <a:latin typeface="Cambria" pitchFamily="18" charset="0"/>
                <a:ea typeface="Cambria" pitchFamily="18" charset="0"/>
              </a:rPr>
              <a:t>aplicar el proceso organizado, sistemático y empírico que sigue el método científico para comprender, conocer y explicar la realidad educativa, como base para construir la ciencia y desarrollar el conocimiento científico de la educación (</a:t>
            </a:r>
            <a:r>
              <a:rPr lang="es-ES" sz="2400" dirty="0" err="1">
                <a:solidFill>
                  <a:srgbClr val="114454"/>
                </a:solidFill>
                <a:latin typeface="Cambria" pitchFamily="18" charset="0"/>
                <a:ea typeface="Cambria" pitchFamily="18" charset="0"/>
              </a:rPr>
              <a:t>Bisquerra</a:t>
            </a:r>
            <a:r>
              <a:rPr lang="es-ES" sz="2400" dirty="0">
                <a:solidFill>
                  <a:srgbClr val="114454"/>
                </a:solidFill>
                <a:latin typeface="Cambria" pitchFamily="18" charset="0"/>
                <a:ea typeface="Cambria" pitchFamily="18" charset="0"/>
              </a:rPr>
              <a:t>, 2004, p. 37).</a:t>
            </a:r>
          </a:p>
        </p:txBody>
      </p:sp>
    </p:spTree>
    <p:extLst>
      <p:ext uri="{BB962C8B-B14F-4D97-AF65-F5344CB8AC3E}">
        <p14:creationId xmlns:p14="http://schemas.microsoft.com/office/powerpoint/2010/main" val="3203895397"/>
      </p:ext>
    </p:extLst>
  </p:cSld>
  <p:clrMapOvr>
    <a:overrideClrMapping bg1="lt1" tx1="dk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611560" y="141481"/>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kern="0" cap="small" dirty="0">
                <a:solidFill>
                  <a:srgbClr val="132A3D"/>
                </a:solidFill>
                <a:latin typeface="Cambria" pitchFamily="18" charset="0"/>
                <a:ea typeface="Cambria" pitchFamily="18" charset="0"/>
                <a:cs typeface="Nixie One"/>
                <a:sym typeface="Nixie One"/>
              </a:rPr>
              <a:t>El Proceso de Investigación</a:t>
            </a:r>
            <a:endParaRPr lang="en-US" sz="4000" kern="0" cap="small" dirty="0">
              <a:solidFill>
                <a:srgbClr val="132A3D"/>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
        <p:nvSpPr>
          <p:cNvPr id="12" name="1 Forma libre"/>
          <p:cNvSpPr/>
          <p:nvPr/>
        </p:nvSpPr>
        <p:spPr>
          <a:xfrm>
            <a:off x="323528" y="735547"/>
            <a:ext cx="8640960" cy="4104455"/>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a:noFill/>
          <a:ln>
            <a:no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342900" lvl="0" indent="-342900">
              <a:buFont typeface="Courier New" pitchFamily="49" charset="0"/>
              <a:buChar char="o"/>
            </a:pPr>
            <a:r>
              <a:rPr lang="es-ES" sz="2000" kern="0" dirty="0">
                <a:solidFill>
                  <a:schemeClr val="tx1"/>
                </a:solidFill>
                <a:latin typeface="Cambria" pitchFamily="18" charset="0"/>
                <a:ea typeface="Cambria" pitchFamily="18" charset="0"/>
              </a:rPr>
              <a:t>Para poder orientar la investigación se formulan respuestas tentativas a las preguntas iniciales que se transcriben en forma de HIPÓTESIS y / o </a:t>
            </a:r>
            <a:r>
              <a:rPr lang="es-ES" sz="2000" kern="0" dirty="0" smtClean="0">
                <a:solidFill>
                  <a:schemeClr val="tx1"/>
                </a:solidFill>
                <a:latin typeface="Cambria" pitchFamily="18" charset="0"/>
                <a:ea typeface="Cambria" pitchFamily="18" charset="0"/>
              </a:rPr>
              <a:t>OBJETIVOS </a:t>
            </a:r>
            <a:r>
              <a:rPr lang="es-ES" sz="2000" kern="0" dirty="0">
                <a:solidFill>
                  <a:schemeClr val="tx1"/>
                </a:solidFill>
                <a:latin typeface="Cambria" pitchFamily="18" charset="0"/>
                <a:ea typeface="Cambria" pitchFamily="18" charset="0"/>
              </a:rPr>
              <a:t>DE INVESTIGACIÓN.</a:t>
            </a:r>
          </a:p>
          <a:p>
            <a:pPr marL="342900" lvl="0" indent="-342900">
              <a:buFont typeface="Courier New" pitchFamily="49" charset="0"/>
              <a:buChar char="o"/>
            </a:pPr>
            <a:r>
              <a:rPr lang="es-ES" sz="2000" kern="0" dirty="0">
                <a:solidFill>
                  <a:schemeClr val="tx1"/>
                </a:solidFill>
                <a:latin typeface="Cambria" pitchFamily="18" charset="0"/>
                <a:ea typeface="Cambria" pitchFamily="18" charset="0"/>
              </a:rPr>
              <a:t>Esta parte incluye: la selección de la muestra o los sujetos participantes en el estudio, la planificación de la obtención y análisis de datos.</a:t>
            </a:r>
          </a:p>
          <a:p>
            <a:pPr marL="342900" lvl="0" indent="-342900">
              <a:buFont typeface="Courier New" pitchFamily="49" charset="0"/>
              <a:buChar char="o"/>
            </a:pPr>
            <a:r>
              <a:rPr lang="es-ES" sz="2000" kern="0" dirty="0">
                <a:solidFill>
                  <a:schemeClr val="tx1"/>
                </a:solidFill>
                <a:latin typeface="Cambria" pitchFamily="18" charset="0"/>
                <a:ea typeface="Cambria" pitchFamily="18" charset="0"/>
              </a:rPr>
              <a:t>Después se pasa a la recogida de datos, utilizando una o más técnicas. EL ANÁLISIS DE DATOS es la fase siguiente (puede hacerse a través del análisis estadístico o bien el análisis cualitativo)</a:t>
            </a:r>
          </a:p>
          <a:p>
            <a:pPr marL="342900" lvl="0" indent="-342900">
              <a:buFont typeface="Courier New" pitchFamily="49" charset="0"/>
              <a:buChar char="o"/>
            </a:pPr>
            <a:r>
              <a:rPr lang="es-ES" sz="2000" kern="0" dirty="0">
                <a:solidFill>
                  <a:schemeClr val="tx1"/>
                </a:solidFill>
                <a:latin typeface="Cambria" pitchFamily="18" charset="0"/>
                <a:ea typeface="Cambria" pitchFamily="18" charset="0"/>
              </a:rPr>
              <a:t>Una vez analizados los datos se llega a las CONCLUSIONES</a:t>
            </a:r>
          </a:p>
          <a:p>
            <a:pPr marL="342900" lvl="0" indent="-342900">
              <a:buFont typeface="Courier New" pitchFamily="49" charset="0"/>
              <a:buChar char="o"/>
            </a:pPr>
            <a:r>
              <a:rPr lang="es-ES" sz="2000" kern="0" dirty="0">
                <a:solidFill>
                  <a:schemeClr val="tx1"/>
                </a:solidFill>
                <a:latin typeface="Cambria" pitchFamily="18" charset="0"/>
                <a:ea typeface="Cambria" pitchFamily="18" charset="0"/>
              </a:rPr>
              <a:t>Finalmente se redacta el INFORME FINAL y se difunden los resultados</a:t>
            </a:r>
          </a:p>
          <a:p>
            <a:pPr lvl="0"/>
            <a:endParaRPr lang="es-ES" sz="2200" kern="0" dirty="0">
              <a:solidFill>
                <a:schemeClr val="tx1"/>
              </a:solidFill>
              <a:latin typeface="Cambria" pitchFamily="18" charset="0"/>
              <a:ea typeface="Cambria" pitchFamily="18" charset="0"/>
            </a:endParaRPr>
          </a:p>
        </p:txBody>
      </p:sp>
    </p:spTree>
    <p:extLst>
      <p:ext uri="{BB962C8B-B14F-4D97-AF65-F5344CB8AC3E}">
        <p14:creationId xmlns:p14="http://schemas.microsoft.com/office/powerpoint/2010/main" val="32374248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609328" y="141481"/>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kern="0" cap="small" dirty="0">
                <a:solidFill>
                  <a:srgbClr val="132A3D"/>
                </a:solidFill>
                <a:latin typeface="Cambria" pitchFamily="18" charset="0"/>
                <a:ea typeface="Cambria" pitchFamily="18" charset="0"/>
                <a:cs typeface="Nixie One"/>
                <a:sym typeface="Nixie One"/>
              </a:rPr>
              <a:t>El Proceso de Investigación</a:t>
            </a:r>
            <a:endParaRPr lang="en-US" sz="4000" kern="0" cap="small" dirty="0">
              <a:solidFill>
                <a:srgbClr val="132A3D"/>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graphicFrame>
        <p:nvGraphicFramePr>
          <p:cNvPr id="3" name="Diagram 2"/>
          <p:cNvGraphicFramePr/>
          <p:nvPr>
            <p:extLst>
              <p:ext uri="{D42A27DB-BD31-4B8C-83A1-F6EECF244321}">
                <p14:modId xmlns:p14="http://schemas.microsoft.com/office/powerpoint/2010/main" val="1396205625"/>
              </p:ext>
            </p:extLst>
          </p:nvPr>
        </p:nvGraphicFramePr>
        <p:xfrm>
          <a:off x="801688" y="1383618"/>
          <a:ext cx="780276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6330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618956" y="87475"/>
            <a:ext cx="8525044"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3600" kern="0" cap="small" dirty="0">
                <a:solidFill>
                  <a:srgbClr val="132A3D"/>
                </a:solidFill>
                <a:latin typeface="Cambria" pitchFamily="18" charset="0"/>
                <a:ea typeface="Cambria" pitchFamily="18" charset="0"/>
                <a:cs typeface="Nixie One"/>
                <a:sym typeface="Nixie One"/>
              </a:rPr>
              <a:t>El Proceso de </a:t>
            </a:r>
            <a:r>
              <a:rPr lang="es-ES" sz="3600" kern="0" cap="small" dirty="0" smtClean="0">
                <a:solidFill>
                  <a:srgbClr val="132A3D"/>
                </a:solidFill>
                <a:latin typeface="Cambria" pitchFamily="18" charset="0"/>
                <a:ea typeface="Cambria" pitchFamily="18" charset="0"/>
                <a:cs typeface="Nixie One"/>
                <a:sym typeface="Nixie One"/>
              </a:rPr>
              <a:t>Investigación. </a:t>
            </a:r>
            <a:r>
              <a:rPr lang="es-ES" sz="3600" kern="0" cap="small" dirty="0">
                <a:solidFill>
                  <a:srgbClr val="132A3D"/>
                </a:solidFill>
                <a:latin typeface="Cambria" pitchFamily="18" charset="0"/>
                <a:ea typeface="Cambria" pitchFamily="18" charset="0"/>
                <a:cs typeface="Nixie One"/>
              </a:rPr>
              <a:t>Área, identificación </a:t>
            </a:r>
            <a:r>
              <a:rPr lang="es-ES" sz="3600" kern="0" cap="small" dirty="0" smtClean="0">
                <a:solidFill>
                  <a:srgbClr val="132A3D"/>
                </a:solidFill>
                <a:latin typeface="Cambria" pitchFamily="18" charset="0"/>
                <a:ea typeface="Cambria" pitchFamily="18" charset="0"/>
                <a:cs typeface="Nixie One"/>
              </a:rPr>
              <a:t>y </a:t>
            </a:r>
            <a:r>
              <a:rPr lang="es-ES" sz="3600" kern="0" cap="small" dirty="0">
                <a:solidFill>
                  <a:srgbClr val="132A3D"/>
                </a:solidFill>
                <a:latin typeface="Cambria" pitchFamily="18" charset="0"/>
                <a:ea typeface="Cambria" pitchFamily="18" charset="0"/>
                <a:cs typeface="Nixie One"/>
              </a:rPr>
              <a:t>delimitación del problema</a:t>
            </a:r>
            <a:endParaRPr lang="en-US" sz="3600" kern="0" cap="small" dirty="0">
              <a:solidFill>
                <a:srgbClr val="132A3D"/>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kern="0" cap="small" dirty="0">
                <a:solidFill>
                  <a:srgbClr val="132A3D"/>
                </a:solidFill>
                <a:latin typeface="Cambria" pitchFamily="18" charset="0"/>
                <a:ea typeface="Cambria" pitchFamily="18" charset="0"/>
                <a:cs typeface="Nixie One"/>
                <a:sym typeface="Nixie One"/>
              </a:rPr>
              <a:t> </a:t>
            </a:r>
          </a:p>
        </p:txBody>
      </p:sp>
      <p:sp>
        <p:nvSpPr>
          <p:cNvPr id="3" name="Rectangle 2"/>
          <p:cNvSpPr/>
          <p:nvPr/>
        </p:nvSpPr>
        <p:spPr>
          <a:xfrm>
            <a:off x="683568" y="1408003"/>
            <a:ext cx="8280920" cy="3323987"/>
          </a:xfrm>
          <a:prstGeom prst="rect">
            <a:avLst/>
          </a:prstGeom>
        </p:spPr>
        <p:txBody>
          <a:bodyPr wrap="square">
            <a:spAutoFit/>
          </a:bodyPr>
          <a:lstStyle/>
          <a:p>
            <a:r>
              <a:rPr lang="es-ES" b="1" dirty="0" smtClean="0">
                <a:latin typeface="Cambria" pitchFamily="18" charset="0"/>
                <a:ea typeface="Cambria" pitchFamily="18" charset="0"/>
              </a:rPr>
              <a:t>Interés por </a:t>
            </a:r>
            <a:r>
              <a:rPr lang="es-ES" b="1" dirty="0">
                <a:latin typeface="Cambria" pitchFamily="18" charset="0"/>
                <a:ea typeface="Cambria" pitchFamily="18" charset="0"/>
              </a:rPr>
              <a:t>un tema: </a:t>
            </a:r>
            <a:r>
              <a:rPr lang="es-ES" dirty="0">
                <a:latin typeface="Cambria" pitchFamily="18" charset="0"/>
                <a:ea typeface="Cambria" pitchFamily="18" charset="0"/>
              </a:rPr>
              <a:t>el punto de partida de toda investigación científica es el interés en un tema o área temática amplia</a:t>
            </a:r>
            <a:r>
              <a:rPr lang="es-ES" dirty="0" smtClean="0">
                <a:latin typeface="Cambria" pitchFamily="18" charset="0"/>
                <a:ea typeface="Cambria" pitchFamily="18" charset="0"/>
              </a:rPr>
              <a:t>.</a:t>
            </a:r>
          </a:p>
          <a:p>
            <a:endParaRPr lang="es-ES" b="1" dirty="0" smtClean="0">
              <a:latin typeface="Cambria" pitchFamily="18" charset="0"/>
              <a:ea typeface="Cambria" pitchFamily="18" charset="0"/>
            </a:endParaRPr>
          </a:p>
          <a:p>
            <a:r>
              <a:rPr lang="es-ES" b="1" dirty="0" smtClean="0">
                <a:latin typeface="Cambria" pitchFamily="18" charset="0"/>
                <a:ea typeface="Cambria" pitchFamily="18" charset="0"/>
              </a:rPr>
              <a:t>Variedad </a:t>
            </a:r>
            <a:r>
              <a:rPr lang="es-ES" b="1" dirty="0">
                <a:latin typeface="Cambria" pitchFamily="18" charset="0"/>
                <a:ea typeface="Cambria" pitchFamily="18" charset="0"/>
              </a:rPr>
              <a:t>de fuentes que pueden generar ideas de investigación</a:t>
            </a:r>
            <a:r>
              <a:rPr lang="es-ES" b="1" dirty="0" smtClean="0">
                <a:latin typeface="Cambria" pitchFamily="18" charset="0"/>
                <a:ea typeface="Cambria" pitchFamily="18" charset="0"/>
              </a:rPr>
              <a:t>:</a:t>
            </a:r>
          </a:p>
          <a:p>
            <a:pPr marL="285750" indent="-285750">
              <a:buFont typeface="Courier New" pitchFamily="49" charset="0"/>
              <a:buChar char="o"/>
            </a:pPr>
            <a:r>
              <a:rPr lang="es-ES" dirty="0" smtClean="0">
                <a:latin typeface="Cambria" pitchFamily="18" charset="0"/>
                <a:ea typeface="Cambria" pitchFamily="18" charset="0"/>
              </a:rPr>
              <a:t>experiencias </a:t>
            </a:r>
            <a:r>
              <a:rPr lang="es-ES" dirty="0">
                <a:latin typeface="Cambria" pitchFamily="18" charset="0"/>
                <a:ea typeface="Cambria" pitchFamily="18" charset="0"/>
              </a:rPr>
              <a:t>individuales (ejemplo: podemos tener un familiar con algún problema concreto y a partir de ahí comenzó a desarrollar un proyecto de investigación</a:t>
            </a:r>
            <a:r>
              <a:rPr lang="es-ES" dirty="0" smtClean="0">
                <a:latin typeface="Cambria" pitchFamily="18" charset="0"/>
                <a:ea typeface="Cambria" pitchFamily="18" charset="0"/>
              </a:rPr>
              <a:t>)</a:t>
            </a:r>
          </a:p>
          <a:p>
            <a:pPr marL="285750" indent="-285750">
              <a:buFont typeface="Courier New" pitchFamily="49" charset="0"/>
              <a:buChar char="o"/>
            </a:pPr>
            <a:r>
              <a:rPr lang="es-ES" dirty="0" smtClean="0">
                <a:latin typeface="Cambria" pitchFamily="18" charset="0"/>
                <a:ea typeface="Cambria" pitchFamily="18" charset="0"/>
              </a:rPr>
              <a:t>materiales </a:t>
            </a:r>
            <a:r>
              <a:rPr lang="es-ES" dirty="0">
                <a:latin typeface="Cambria" pitchFamily="18" charset="0"/>
                <a:ea typeface="Cambria" pitchFamily="18" charset="0"/>
              </a:rPr>
              <a:t>escritos (libros, revistas, periódicos, tesis los resultados pueden generar ideas</a:t>
            </a:r>
            <a:r>
              <a:rPr lang="es-ES" dirty="0" smtClean="0">
                <a:latin typeface="Cambria" pitchFamily="18" charset="0"/>
                <a:ea typeface="Cambria" pitchFamily="18" charset="0"/>
              </a:rPr>
              <a:t>)</a:t>
            </a:r>
          </a:p>
          <a:p>
            <a:pPr marL="285750" indent="-285750">
              <a:buFont typeface="Courier New" pitchFamily="49" charset="0"/>
              <a:buChar char="o"/>
            </a:pPr>
            <a:r>
              <a:rPr lang="es-ES" dirty="0" smtClean="0">
                <a:latin typeface="Cambria" pitchFamily="18" charset="0"/>
                <a:ea typeface="Cambria" pitchFamily="18" charset="0"/>
              </a:rPr>
              <a:t>materiales </a:t>
            </a:r>
            <a:r>
              <a:rPr lang="es-ES" dirty="0">
                <a:latin typeface="Cambria" pitchFamily="18" charset="0"/>
                <a:ea typeface="Cambria" pitchFamily="18" charset="0"/>
              </a:rPr>
              <a:t>audiovisuales (Internet con su amplia gama de posibilidades o algún programa de </a:t>
            </a:r>
            <a:r>
              <a:rPr lang="es-ES" dirty="0" smtClean="0">
                <a:latin typeface="Cambria" pitchFamily="18" charset="0"/>
                <a:ea typeface="Cambria" pitchFamily="18" charset="0"/>
              </a:rPr>
              <a:t>TV)</a:t>
            </a:r>
          </a:p>
          <a:p>
            <a:pPr marL="285750" indent="-285750">
              <a:buFont typeface="Courier New" pitchFamily="49" charset="0"/>
              <a:buChar char="o"/>
            </a:pPr>
            <a:r>
              <a:rPr lang="es-ES" dirty="0" smtClean="0">
                <a:latin typeface="Cambria" pitchFamily="18" charset="0"/>
                <a:ea typeface="Cambria" pitchFamily="18" charset="0"/>
              </a:rPr>
              <a:t>conversaciones </a:t>
            </a:r>
            <a:r>
              <a:rPr lang="es-ES" dirty="0">
                <a:latin typeface="Cambria" pitchFamily="18" charset="0"/>
                <a:ea typeface="Cambria" pitchFamily="18" charset="0"/>
              </a:rPr>
              <a:t>y discusiones personales en diferentes </a:t>
            </a:r>
            <a:r>
              <a:rPr lang="es-ES" dirty="0" smtClean="0">
                <a:latin typeface="Cambria" pitchFamily="18" charset="0"/>
                <a:ea typeface="Cambria" pitchFamily="18" charset="0"/>
              </a:rPr>
              <a:t>ámbitos observaciones </a:t>
            </a:r>
            <a:r>
              <a:rPr lang="es-ES" dirty="0">
                <a:latin typeface="Cambria" pitchFamily="18" charset="0"/>
                <a:ea typeface="Cambria" pitchFamily="18" charset="0"/>
              </a:rPr>
              <a:t>de hechos concretos</a:t>
            </a:r>
            <a:r>
              <a:rPr lang="es-ES" dirty="0" smtClean="0">
                <a:latin typeface="Cambria" pitchFamily="18" charset="0"/>
                <a:ea typeface="Cambria" pitchFamily="18" charset="0"/>
              </a:rPr>
              <a:t>.</a:t>
            </a:r>
          </a:p>
          <a:p>
            <a:endParaRPr lang="es-ES" dirty="0" smtClean="0">
              <a:latin typeface="Cambria" pitchFamily="18" charset="0"/>
              <a:ea typeface="Cambria" pitchFamily="18" charset="0"/>
            </a:endParaRPr>
          </a:p>
          <a:p>
            <a:r>
              <a:rPr lang="es-ES" b="1" dirty="0" smtClean="0">
                <a:latin typeface="Cambria" pitchFamily="18" charset="0"/>
                <a:ea typeface="Cambria" pitchFamily="18" charset="0"/>
              </a:rPr>
              <a:t>El </a:t>
            </a:r>
            <a:r>
              <a:rPr lang="es-ES" b="1" dirty="0">
                <a:latin typeface="Cambria" pitchFamily="18" charset="0"/>
                <a:ea typeface="Cambria" pitchFamily="18" charset="0"/>
              </a:rPr>
              <a:t>planteamiento (o identificación) del problema acota el ámbito de estudio y permite aterrizar mejor el proceso al expresar con más exactitud</a:t>
            </a:r>
            <a:r>
              <a:rPr lang="es-ES" b="1" dirty="0" smtClean="0">
                <a:latin typeface="Cambria" pitchFamily="18" charset="0"/>
                <a:ea typeface="Cambria" pitchFamily="18" charset="0"/>
              </a:rPr>
              <a:t>:</a:t>
            </a:r>
          </a:p>
          <a:p>
            <a:pPr marL="285750" indent="-285750">
              <a:buFont typeface="Courier New" pitchFamily="49" charset="0"/>
              <a:buChar char="o"/>
            </a:pPr>
            <a:r>
              <a:rPr lang="es-ES" dirty="0" smtClean="0">
                <a:latin typeface="Cambria" pitchFamily="18" charset="0"/>
                <a:ea typeface="Cambria" pitchFamily="18" charset="0"/>
              </a:rPr>
              <a:t>que </a:t>
            </a:r>
            <a:r>
              <a:rPr lang="es-ES" dirty="0">
                <a:latin typeface="Cambria" pitchFamily="18" charset="0"/>
                <a:ea typeface="Cambria" pitchFamily="18" charset="0"/>
              </a:rPr>
              <a:t>se estudia (objetivos de la investigación</a:t>
            </a:r>
            <a:r>
              <a:rPr lang="es-ES" dirty="0" smtClean="0">
                <a:latin typeface="Cambria" pitchFamily="18" charset="0"/>
                <a:ea typeface="Cambria" pitchFamily="18" charset="0"/>
              </a:rPr>
              <a:t>)</a:t>
            </a:r>
          </a:p>
          <a:p>
            <a:pPr marL="285750" indent="-285750">
              <a:buFont typeface="Courier New" pitchFamily="49" charset="0"/>
              <a:buChar char="o"/>
            </a:pPr>
            <a:r>
              <a:rPr lang="es-ES" dirty="0" smtClean="0">
                <a:latin typeface="Cambria" pitchFamily="18" charset="0"/>
                <a:ea typeface="Cambria" pitchFamily="18" charset="0"/>
              </a:rPr>
              <a:t>con </a:t>
            </a:r>
            <a:r>
              <a:rPr lang="es-ES" dirty="0">
                <a:latin typeface="Cambria" pitchFamily="18" charset="0"/>
                <a:ea typeface="Cambria" pitchFamily="18" charset="0"/>
              </a:rPr>
              <a:t>quien se lleva a cabo (sujetos</a:t>
            </a:r>
            <a:r>
              <a:rPr lang="es-ES" dirty="0" smtClean="0">
                <a:latin typeface="Cambria" pitchFamily="18" charset="0"/>
                <a:ea typeface="Cambria" pitchFamily="18" charset="0"/>
              </a:rPr>
              <a:t>)</a:t>
            </a:r>
          </a:p>
          <a:p>
            <a:pPr marL="285750" indent="-285750">
              <a:buFont typeface="Courier New" pitchFamily="49" charset="0"/>
              <a:buChar char="o"/>
            </a:pPr>
            <a:r>
              <a:rPr lang="es-ES" dirty="0" smtClean="0">
                <a:latin typeface="Cambria" pitchFamily="18" charset="0"/>
                <a:ea typeface="Cambria" pitchFamily="18" charset="0"/>
              </a:rPr>
              <a:t>qué </a:t>
            </a:r>
            <a:r>
              <a:rPr lang="es-ES" dirty="0">
                <a:latin typeface="Cambria" pitchFamily="18" charset="0"/>
                <a:ea typeface="Cambria" pitchFamily="18" charset="0"/>
              </a:rPr>
              <a:t>información se recogerá.</a:t>
            </a:r>
          </a:p>
        </p:txBody>
      </p:sp>
    </p:spTree>
    <p:extLst>
      <p:ext uri="{BB962C8B-B14F-4D97-AF65-F5344CB8AC3E}">
        <p14:creationId xmlns:p14="http://schemas.microsoft.com/office/powerpoint/2010/main" val="6751617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321296" y="141481"/>
            <a:ext cx="8571184"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3600" kern="0" cap="small" dirty="0">
                <a:solidFill>
                  <a:srgbClr val="132A3D"/>
                </a:solidFill>
                <a:latin typeface="Cambria" pitchFamily="18" charset="0"/>
                <a:ea typeface="Cambria" pitchFamily="18" charset="0"/>
                <a:cs typeface="Nixie One"/>
                <a:sym typeface="Nixie One"/>
              </a:rPr>
              <a:t>El Proceso de </a:t>
            </a:r>
            <a:r>
              <a:rPr lang="es-ES" sz="3600" kern="0" cap="small" dirty="0" smtClean="0">
                <a:solidFill>
                  <a:srgbClr val="132A3D"/>
                </a:solidFill>
                <a:latin typeface="Cambria" pitchFamily="18" charset="0"/>
                <a:ea typeface="Cambria" pitchFamily="18" charset="0"/>
                <a:cs typeface="Nixie One"/>
                <a:sym typeface="Nixie One"/>
              </a:rPr>
              <a:t>Investigación. Valoración del problema</a:t>
            </a:r>
            <a:endParaRPr lang="en-US" sz="3600" kern="0" cap="small" dirty="0">
              <a:solidFill>
                <a:srgbClr val="132A3D"/>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kern="0" cap="small" dirty="0">
                <a:solidFill>
                  <a:srgbClr val="132A3D"/>
                </a:solidFill>
                <a:latin typeface="Cambria" pitchFamily="18" charset="0"/>
                <a:ea typeface="Cambria" pitchFamily="18" charset="0"/>
                <a:cs typeface="Nixie One"/>
                <a:sym typeface="Nixie One"/>
              </a:rPr>
              <a:t> </a:t>
            </a:r>
          </a:p>
        </p:txBody>
      </p:sp>
      <p:sp>
        <p:nvSpPr>
          <p:cNvPr id="3" name="Rectangle 2"/>
          <p:cNvSpPr/>
          <p:nvPr/>
        </p:nvSpPr>
        <p:spPr>
          <a:xfrm>
            <a:off x="457416" y="1761661"/>
            <a:ext cx="8424936" cy="2062103"/>
          </a:xfrm>
          <a:prstGeom prst="rect">
            <a:avLst/>
          </a:prstGeom>
        </p:spPr>
        <p:txBody>
          <a:bodyPr wrap="square">
            <a:spAutoFit/>
          </a:bodyPr>
          <a:lstStyle/>
          <a:p>
            <a:endParaRPr lang="es-ES" sz="3200" dirty="0" smtClean="0">
              <a:latin typeface="Cambria" pitchFamily="18" charset="0"/>
              <a:ea typeface="Cambria" pitchFamily="18" charset="0"/>
            </a:endParaRPr>
          </a:p>
          <a:p>
            <a:r>
              <a:rPr lang="es-ES" sz="3200" dirty="0" smtClean="0">
                <a:latin typeface="Cambria" pitchFamily="18" charset="0"/>
                <a:ea typeface="Cambria" pitchFamily="18" charset="0"/>
              </a:rPr>
              <a:t>REAL</a:t>
            </a:r>
            <a:r>
              <a:rPr lang="es-ES" sz="3200" dirty="0">
                <a:latin typeface="Cambria" pitchFamily="18" charset="0"/>
                <a:ea typeface="Cambria" pitchFamily="18" charset="0"/>
              </a:rPr>
              <a:t>: que tiene existencia verdadera y </a:t>
            </a:r>
            <a:r>
              <a:rPr lang="es-ES" sz="3200" dirty="0" smtClean="0">
                <a:latin typeface="Cambria" pitchFamily="18" charset="0"/>
                <a:ea typeface="Cambria" pitchFamily="18" charset="0"/>
              </a:rPr>
              <a:t>efectiva</a:t>
            </a:r>
          </a:p>
          <a:p>
            <a:r>
              <a:rPr lang="es-ES" sz="3200" dirty="0" smtClean="0">
                <a:latin typeface="Cambria" pitchFamily="18" charset="0"/>
                <a:ea typeface="Cambria" pitchFamily="18" charset="0"/>
              </a:rPr>
              <a:t>FACTIBLE</a:t>
            </a:r>
            <a:r>
              <a:rPr lang="es-ES" sz="3200" dirty="0">
                <a:latin typeface="Cambria" pitchFamily="18" charset="0"/>
                <a:ea typeface="Cambria" pitchFamily="18" charset="0"/>
              </a:rPr>
              <a:t>: que se puede </a:t>
            </a:r>
            <a:r>
              <a:rPr lang="es-ES" sz="3200" dirty="0" smtClean="0">
                <a:latin typeface="Cambria" pitchFamily="18" charset="0"/>
                <a:ea typeface="Cambria" pitchFamily="18" charset="0"/>
              </a:rPr>
              <a:t>realizar</a:t>
            </a:r>
          </a:p>
          <a:p>
            <a:r>
              <a:rPr lang="es-ES" sz="3200" dirty="0" smtClean="0">
                <a:latin typeface="Cambria" pitchFamily="18" charset="0"/>
                <a:ea typeface="Cambria" pitchFamily="18" charset="0"/>
              </a:rPr>
              <a:t>RELEVANTE</a:t>
            </a:r>
            <a:r>
              <a:rPr lang="es-ES" sz="3200" dirty="0">
                <a:latin typeface="Cambria" pitchFamily="18" charset="0"/>
                <a:ea typeface="Cambria" pitchFamily="18" charset="0"/>
              </a:rPr>
              <a:t>: que es significativo</a:t>
            </a:r>
          </a:p>
        </p:txBody>
      </p:sp>
    </p:spTree>
    <p:extLst>
      <p:ext uri="{BB962C8B-B14F-4D97-AF65-F5344CB8AC3E}">
        <p14:creationId xmlns:p14="http://schemas.microsoft.com/office/powerpoint/2010/main" val="7105649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Proyecto de Investigación. Primeras fases</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3" name="Diagram 2"/>
          <p:cNvGraphicFramePr/>
          <p:nvPr>
            <p:extLst>
              <p:ext uri="{D42A27DB-BD31-4B8C-83A1-F6EECF244321}">
                <p14:modId xmlns:p14="http://schemas.microsoft.com/office/powerpoint/2010/main" val="1276076582"/>
              </p:ext>
            </p:extLst>
          </p:nvPr>
        </p:nvGraphicFramePr>
        <p:xfrm>
          <a:off x="899592" y="1491630"/>
          <a:ext cx="3672408"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0750288"/>
              </p:ext>
            </p:extLst>
          </p:nvPr>
        </p:nvGraphicFramePr>
        <p:xfrm>
          <a:off x="4644008" y="1491630"/>
          <a:ext cx="4197152" cy="3383280"/>
        </p:xfrm>
        <a:graphic>
          <a:graphicData uri="http://schemas.openxmlformats.org/drawingml/2006/table">
            <a:tbl>
              <a:tblPr firstRow="1" bandRow="1"/>
              <a:tblGrid>
                <a:gridCol w="2098576"/>
                <a:gridCol w="2098576"/>
              </a:tblGrid>
              <a:tr h="914400">
                <a:tc>
                  <a:txBody>
                    <a:bodyPr/>
                    <a:lstStyle/>
                    <a:p>
                      <a:r>
                        <a:rPr lang="es-ES" sz="1800" dirty="0" smtClean="0">
                          <a:latin typeface="Cambria" panose="02040503050406030204" pitchFamily="18" charset="0"/>
                          <a:ea typeface="Cambria" panose="02040503050406030204" pitchFamily="18" charset="0"/>
                        </a:rPr>
                        <a:t>Seleccionar un tema de investigación</a:t>
                      </a:r>
                      <a:endParaRPr lang="es-ES" sz="1800" dirty="0">
                        <a:latin typeface="Cambria" panose="02040503050406030204" pitchFamily="18" charset="0"/>
                        <a:ea typeface="Cambria" panose="02040503050406030204" pitchFamily="18" charset="0"/>
                      </a:endParaRPr>
                    </a:p>
                  </a:txBody>
                  <a:tcPr/>
                </a:tc>
                <a:tc>
                  <a:txBody>
                    <a:bodyPr/>
                    <a:lstStyle/>
                    <a:p>
                      <a:r>
                        <a:rPr lang="es-ES" sz="1800" dirty="0" smtClean="0">
                          <a:latin typeface="Cambria" panose="02040503050406030204" pitchFamily="18" charset="0"/>
                          <a:ea typeface="Cambria" panose="02040503050406030204" pitchFamily="18" charset="0"/>
                        </a:rPr>
                        <a:t>Variedad de fuentes</a:t>
                      </a:r>
                      <a:endParaRPr lang="es-ES" sz="1800" dirty="0">
                        <a:latin typeface="Cambria" panose="02040503050406030204" pitchFamily="18" charset="0"/>
                        <a:ea typeface="Cambria" panose="02040503050406030204" pitchFamily="18" charset="0"/>
                      </a:endParaRPr>
                    </a:p>
                  </a:txBody>
                  <a:tcPr/>
                </a:tc>
              </a:tr>
              <a:tr h="2468880">
                <a:tc>
                  <a:txBody>
                    <a:bodyPr/>
                    <a:lstStyle/>
                    <a:p>
                      <a:pPr lvl="0"/>
                      <a:r>
                        <a:rPr lang="ca-ES" sz="12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A continuación intenta describir con más detalle algo sobre ese tema que te gustaría profundizar, conocer, comprender mejor </a:t>
                      </a:r>
                      <a:r>
                        <a:rPr lang="ca-ES" sz="1200" b="0" i="0" u="none" strike="noStrike" cap="none" baseline="0" dirty="0" smtClean="0">
                          <a:solidFill>
                            <a:schemeClr val="tx1"/>
                          </a:solidFill>
                          <a:effectLst/>
                          <a:latin typeface="Cambria" panose="02040503050406030204" pitchFamily="18" charset="0"/>
                          <a:ea typeface="Cambria" panose="02040503050406030204" pitchFamily="18" charset="0"/>
                          <a:cs typeface="+mn-cs"/>
                          <a:sym typeface="Arial"/>
                        </a:rPr>
                        <a:t> -</a:t>
                      </a:r>
                      <a:r>
                        <a:rPr lang="ca-ES" sz="12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fíjate una pregunta, tu problema de investigación- rellenando la oración de la columna de la derecha...</a:t>
                      </a:r>
                      <a:endParaRPr lang="es-ES" sz="1200" b="0" i="0" u="none" strike="noStrike" cap="none" dirty="0">
                        <a:solidFill>
                          <a:schemeClr val="tx1"/>
                        </a:solidFill>
                        <a:effectLst/>
                        <a:latin typeface="Cambria" panose="02040503050406030204" pitchFamily="18" charset="0"/>
                        <a:ea typeface="Cambria" panose="02040503050406030204" pitchFamily="18" charset="0"/>
                        <a:cs typeface="+mn-cs"/>
                        <a:sym typeface="Arial"/>
                      </a:endParaRPr>
                    </a:p>
                  </a:txBody>
                  <a:tcPr/>
                </a:tc>
                <a:tc>
                  <a:txBody>
                    <a:bodyPr/>
                    <a:lstStyle/>
                    <a:p>
                      <a:pPr marL="0" marR="0" lvl="8" indent="0" algn="l" defTabSz="914400" rtl="0" eaLnBrk="1" fontAlgn="auto" latinLnBrk="0" hangingPunct="1">
                        <a:lnSpc>
                          <a:spcPct val="100000"/>
                        </a:lnSpc>
                        <a:spcBef>
                          <a:spcPts val="0"/>
                        </a:spcBef>
                        <a:spcAft>
                          <a:spcPts val="0"/>
                        </a:spcAft>
                        <a:buClrTx/>
                        <a:buSzTx/>
                        <a:buFontTx/>
                        <a:buNone/>
                        <a:tabLst/>
                        <a:defRPr/>
                      </a:pPr>
                      <a:r>
                        <a:rPr lang="es-ES" sz="1200" b="0" i="1"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Quiero investigar sobre X porque me gustaría conocer quién / qué / cuándo / dónde / por qué / si / cómo</a:t>
                      </a:r>
                    </a:p>
                    <a:p>
                      <a:endParaRPr lang="es-ES" sz="1200" dirty="0" smtClean="0">
                        <a:latin typeface="Cambria" panose="02040503050406030204" pitchFamily="18" charset="0"/>
                        <a:ea typeface="Cambria" panose="02040503050406030204" pitchFamily="18" charset="0"/>
                      </a:endParaRPr>
                    </a:p>
                    <a:p>
                      <a:endParaRPr lang="es-ES" sz="1200" dirty="0" smtClean="0">
                        <a:latin typeface="Cambria" panose="02040503050406030204" pitchFamily="18" charset="0"/>
                        <a:ea typeface="Cambria" panose="02040503050406030204" pitchFamily="18" charset="0"/>
                      </a:endParaRPr>
                    </a:p>
                    <a:p>
                      <a:r>
                        <a:rPr lang="es-ES" sz="1400" b="1" dirty="0" smtClean="0">
                          <a:latin typeface="Cambria" panose="02040503050406030204" pitchFamily="18" charset="0"/>
                          <a:ea typeface="Cambria" panose="02040503050406030204" pitchFamily="18" charset="0"/>
                        </a:rPr>
                        <a:t>Actividad</a:t>
                      </a:r>
                      <a:endParaRPr lang="es-ES" sz="1400" b="1" dirty="0">
                        <a:latin typeface="Cambria" panose="02040503050406030204" pitchFamily="18" charset="0"/>
                        <a:ea typeface="Cambria" panose="02040503050406030204" pitchFamily="18" charset="0"/>
                      </a:endParaRPr>
                    </a:p>
                  </a:txBody>
                  <a:tcPr/>
                </a:tc>
              </a:tr>
            </a:tbl>
          </a:graphicData>
        </a:graphic>
      </p:graphicFrame>
      <p:sp>
        <p:nvSpPr>
          <p:cNvPr id="6" name="TextBox 5"/>
          <p:cNvSpPr txBox="1"/>
          <p:nvPr/>
        </p:nvSpPr>
        <p:spPr>
          <a:xfrm>
            <a:off x="755576" y="1491631"/>
            <a:ext cx="3888432" cy="3539430"/>
          </a:xfrm>
          <a:prstGeom prst="rect">
            <a:avLst/>
          </a:prstGeom>
          <a:noFill/>
          <a:ln>
            <a:solidFill>
              <a:srgbClr val="326972"/>
            </a:solidFill>
          </a:ln>
        </p:spPr>
        <p:txBody>
          <a:bodyPr wrap="square" rtlCol="0">
            <a:spAutoFit/>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r>
              <a:rPr lang="es-ES" cap="small" dirty="0" smtClean="0">
                <a:latin typeface="Cambria" panose="02040503050406030204" pitchFamily="18" charset="0"/>
                <a:ea typeface="Cambria" panose="02040503050406030204" pitchFamily="18" charset="0"/>
              </a:rPr>
              <a:t>Estado de la cuestión</a:t>
            </a:r>
            <a:endParaRPr lang="es-ES" cap="small"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092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539552" y="141480"/>
            <a:ext cx="8496944"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3600" kern="0" cap="small" dirty="0">
                <a:solidFill>
                  <a:srgbClr val="132A3D"/>
                </a:solidFill>
                <a:latin typeface="Cambria" pitchFamily="18" charset="0"/>
                <a:ea typeface="Cambria" pitchFamily="18" charset="0"/>
                <a:cs typeface="Nixie One"/>
                <a:sym typeface="Nixie One"/>
              </a:rPr>
              <a:t>El Proceso de </a:t>
            </a:r>
            <a:r>
              <a:rPr lang="es-ES" sz="3600" kern="0" cap="small" dirty="0" smtClean="0">
                <a:solidFill>
                  <a:srgbClr val="132A3D"/>
                </a:solidFill>
                <a:latin typeface="Cambria" pitchFamily="18" charset="0"/>
                <a:ea typeface="Cambria" pitchFamily="18" charset="0"/>
                <a:cs typeface="Nixie One"/>
                <a:sym typeface="Nixie One"/>
              </a:rPr>
              <a:t>Investigación. Formulación del problema</a:t>
            </a:r>
            <a:endParaRPr lang="en-US" sz="3600" kern="0" cap="small" dirty="0">
              <a:solidFill>
                <a:srgbClr val="132A3D"/>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
        <p:nvSpPr>
          <p:cNvPr id="3" name="Rectangle 2"/>
          <p:cNvSpPr/>
          <p:nvPr/>
        </p:nvSpPr>
        <p:spPr>
          <a:xfrm>
            <a:off x="539552" y="1131590"/>
            <a:ext cx="8208912" cy="3293209"/>
          </a:xfrm>
          <a:prstGeom prst="rect">
            <a:avLst/>
          </a:prstGeom>
        </p:spPr>
        <p:txBody>
          <a:bodyPr wrap="square">
            <a:spAutoFit/>
          </a:bodyPr>
          <a:lstStyle/>
          <a:p>
            <a:pPr algn="just"/>
            <a:r>
              <a:rPr lang="es-ES" sz="2400" dirty="0">
                <a:latin typeface="Cambria" pitchFamily="18" charset="0"/>
                <a:ea typeface="Cambria" pitchFamily="18" charset="0"/>
              </a:rPr>
              <a:t> </a:t>
            </a:r>
          </a:p>
          <a:p>
            <a:pPr algn="just"/>
            <a:r>
              <a:rPr lang="es-ES" sz="2400" dirty="0">
                <a:latin typeface="Cambria" pitchFamily="18" charset="0"/>
                <a:ea typeface="Cambria" pitchFamily="18" charset="0"/>
              </a:rPr>
              <a:t> </a:t>
            </a:r>
            <a:endParaRPr lang="es-ES" sz="2000" dirty="0">
              <a:latin typeface="Cambria" pitchFamily="18" charset="0"/>
              <a:ea typeface="Cambria" pitchFamily="18" charset="0"/>
            </a:endParaRPr>
          </a:p>
          <a:p>
            <a:pPr marL="342900" indent="-342900" algn="just">
              <a:buFont typeface="Courier New" pitchFamily="49" charset="0"/>
              <a:buChar char="o"/>
            </a:pPr>
            <a:r>
              <a:rPr lang="es-ES" sz="2000" dirty="0">
                <a:latin typeface="Cambria" pitchFamily="18" charset="0"/>
                <a:ea typeface="Cambria" pitchFamily="18" charset="0"/>
              </a:rPr>
              <a:t>El problema es la concreción del área de investigación seleccionada. </a:t>
            </a:r>
            <a:endParaRPr lang="es-ES" sz="2000" dirty="0" smtClean="0">
              <a:latin typeface="Cambria" pitchFamily="18" charset="0"/>
              <a:ea typeface="Cambria" pitchFamily="18" charset="0"/>
            </a:endParaRPr>
          </a:p>
          <a:p>
            <a:pPr marL="342900" indent="-342900" algn="just">
              <a:buFont typeface="Courier New" pitchFamily="49" charset="0"/>
              <a:buChar char="o"/>
            </a:pPr>
            <a:r>
              <a:rPr lang="es-ES" sz="2000" dirty="0" smtClean="0">
                <a:latin typeface="Cambria" pitchFamily="18" charset="0"/>
                <a:ea typeface="Cambria" pitchFamily="18" charset="0"/>
              </a:rPr>
              <a:t>El </a:t>
            </a:r>
            <a:r>
              <a:rPr lang="es-ES" sz="2000" dirty="0">
                <a:latin typeface="Cambria" pitchFamily="18" charset="0"/>
                <a:ea typeface="Cambria" pitchFamily="18" charset="0"/>
              </a:rPr>
              <a:t>problema puede formularse como una pregunta o bien como un objetivo (o ambos</a:t>
            </a:r>
            <a:r>
              <a:rPr lang="es-ES" sz="2000" dirty="0" smtClean="0">
                <a:latin typeface="Cambria" pitchFamily="18" charset="0"/>
                <a:ea typeface="Cambria" pitchFamily="18" charset="0"/>
              </a:rPr>
              <a:t>).</a:t>
            </a:r>
          </a:p>
          <a:p>
            <a:pPr algn="just"/>
            <a:endParaRPr lang="es-ES" sz="2000" dirty="0" smtClean="0">
              <a:latin typeface="Cambria" pitchFamily="18" charset="0"/>
              <a:ea typeface="Cambria" pitchFamily="18" charset="0"/>
            </a:endParaRPr>
          </a:p>
          <a:p>
            <a:pPr algn="just"/>
            <a:r>
              <a:rPr lang="es-ES" sz="2000" dirty="0" smtClean="0">
                <a:latin typeface="Cambria" pitchFamily="18" charset="0"/>
                <a:ea typeface="Cambria" pitchFamily="18" charset="0"/>
              </a:rPr>
              <a:t>Pregunta de investigación: ¿Qué </a:t>
            </a:r>
            <a:r>
              <a:rPr lang="es-ES" sz="2000" dirty="0">
                <a:latin typeface="Cambria" pitchFamily="18" charset="0"/>
                <a:ea typeface="Cambria" pitchFamily="18" charset="0"/>
              </a:rPr>
              <a:t>deportes prefieren los niños y niñas de 6 a 8 años para jugar</a:t>
            </a:r>
            <a:r>
              <a:rPr lang="es-ES" sz="2000" dirty="0" smtClean="0">
                <a:latin typeface="Cambria" pitchFamily="18" charset="0"/>
                <a:ea typeface="Cambria" pitchFamily="18" charset="0"/>
              </a:rPr>
              <a:t>?</a:t>
            </a:r>
          </a:p>
          <a:p>
            <a:pPr algn="just"/>
            <a:r>
              <a:rPr lang="es-ES" sz="2000" dirty="0" smtClean="0">
                <a:latin typeface="Cambria" pitchFamily="18" charset="0"/>
                <a:ea typeface="Cambria" pitchFamily="18" charset="0"/>
              </a:rPr>
              <a:t>Objetivo: Identificar </a:t>
            </a:r>
            <a:r>
              <a:rPr lang="es-ES" sz="2000" dirty="0">
                <a:latin typeface="Cambria" pitchFamily="18" charset="0"/>
                <a:ea typeface="Cambria" pitchFamily="18" charset="0"/>
              </a:rPr>
              <a:t>los deportes preferidos por los niños y niñas de 6 a 8 años para jugar</a:t>
            </a:r>
          </a:p>
        </p:txBody>
      </p:sp>
    </p:spTree>
    <p:extLst>
      <p:ext uri="{BB962C8B-B14F-4D97-AF65-F5344CB8AC3E}">
        <p14:creationId xmlns:p14="http://schemas.microsoft.com/office/powerpoint/2010/main" val="21879098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Pregunta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Rectangle 1"/>
          <p:cNvSpPr/>
          <p:nvPr/>
        </p:nvSpPr>
        <p:spPr>
          <a:xfrm>
            <a:off x="759891" y="987575"/>
            <a:ext cx="7916567" cy="830997"/>
          </a:xfrm>
          <a:prstGeom prst="rect">
            <a:avLst/>
          </a:prstGeom>
        </p:spPr>
        <p:txBody>
          <a:bodyPr wrap="square">
            <a:spAutoFit/>
          </a:bodyPr>
          <a:lstStyle/>
          <a:p>
            <a:pPr algn="just"/>
            <a:r>
              <a:rPr lang="es-ES" sz="2400" cap="small" dirty="0" smtClean="0">
                <a:solidFill>
                  <a:srgbClr val="006666"/>
                </a:solidFill>
                <a:latin typeface="Cambria" panose="02040503050406030204" pitchFamily="18" charset="0"/>
                <a:ea typeface="Cambria" panose="02040503050406030204" pitchFamily="18" charset="0"/>
              </a:rPr>
              <a:t>Una pregunta de investigación es el interrogante  en torno a l cual se centra un estudio</a:t>
            </a:r>
            <a:endParaRPr lang="es-ES" sz="2400" cap="small" dirty="0">
              <a:solidFill>
                <a:srgbClr val="006666"/>
              </a:solidFill>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01739623"/>
              </p:ext>
            </p:extLst>
          </p:nvPr>
        </p:nvGraphicFramePr>
        <p:xfrm>
          <a:off x="863589" y="2139702"/>
          <a:ext cx="7700543" cy="2433320"/>
        </p:xfrm>
        <a:graphic>
          <a:graphicData uri="http://schemas.openxmlformats.org/drawingml/2006/table">
            <a:tbl>
              <a:tblPr firstRow="1" bandRow="1"/>
              <a:tblGrid>
                <a:gridCol w="1188133"/>
                <a:gridCol w="6512410"/>
              </a:tblGrid>
              <a:tr h="370840">
                <a:tc gridSpan="2">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Características de la Pregunta de Investigación</a:t>
                      </a:r>
                      <a:endParaRPr lang="es-ES" sz="14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c hMerge="1">
                  <a:txBody>
                    <a:bodyPr/>
                    <a:lstStyle/>
                    <a:p>
                      <a:endParaRPr lang="es-ES" sz="1600" dirty="0">
                        <a:latin typeface="Cambria" panose="02040503050406030204" pitchFamily="18" charset="0"/>
                        <a:ea typeface="Cambria" panose="02040503050406030204" pitchFamily="18" charset="0"/>
                      </a:endParaRPr>
                    </a:p>
                  </a:txBody>
                  <a:tcPr/>
                </a:tc>
              </a:tr>
              <a:tr h="370840">
                <a:tc>
                  <a:txBody>
                    <a:bodyPr/>
                    <a:lstStyle/>
                    <a:p>
                      <a:r>
                        <a:rPr lang="es-ES" sz="1400" dirty="0" smtClean="0">
                          <a:latin typeface="Cambria" panose="02040503050406030204" pitchFamily="18" charset="0"/>
                          <a:ea typeface="Cambria" panose="02040503050406030204" pitchFamily="18" charset="0"/>
                        </a:rPr>
                        <a:t>Clara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Sin necesidad de una explicación</a:t>
                      </a:r>
                      <a:r>
                        <a:rPr lang="es-ES" sz="1400" baseline="0" dirty="0" smtClean="0">
                          <a:latin typeface="Cambria" panose="02040503050406030204" pitchFamily="18" charset="0"/>
                          <a:ea typeface="Cambria" panose="02040503050406030204" pitchFamily="18" charset="0"/>
                        </a:rPr>
                        <a:t> adicional</a:t>
                      </a:r>
                      <a:endParaRPr lang="es-ES" sz="1400" dirty="0">
                        <a:latin typeface="Cambria" panose="02040503050406030204" pitchFamily="18" charset="0"/>
                        <a:ea typeface="Cambria" panose="02040503050406030204" pitchFamily="18" charset="0"/>
                      </a:endParaRPr>
                    </a:p>
                  </a:txBody>
                  <a:tcPr/>
                </a:tc>
              </a:tr>
              <a:tr h="579120">
                <a:tc>
                  <a:txBody>
                    <a:bodyPr/>
                    <a:lstStyle/>
                    <a:p>
                      <a:r>
                        <a:rPr lang="es-ES" sz="1400" dirty="0" smtClean="0">
                          <a:latin typeface="Cambria" panose="02040503050406030204" pitchFamily="18" charset="0"/>
                          <a:ea typeface="Cambria" panose="02040503050406030204" pitchFamily="18" charset="0"/>
                        </a:rPr>
                        <a:t>Enfocada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Lo suficientement</a:t>
                      </a:r>
                      <a:r>
                        <a:rPr lang="es-ES" sz="1400" baseline="0" dirty="0" smtClean="0">
                          <a:latin typeface="Cambria" panose="02040503050406030204" pitchFamily="18" charset="0"/>
                          <a:ea typeface="Cambria" panose="02040503050406030204" pitchFamily="18" charset="0"/>
                        </a:rPr>
                        <a:t>e precisa para ser respondida en el transcurso del estudio</a:t>
                      </a:r>
                      <a:endParaRPr lang="es-ES" sz="1400" dirty="0">
                        <a:latin typeface="Cambria" panose="02040503050406030204" pitchFamily="18" charset="0"/>
                        <a:ea typeface="Cambria" panose="02040503050406030204" pitchFamily="18" charset="0"/>
                      </a:endParaRPr>
                    </a:p>
                  </a:txBody>
                  <a:tcPr/>
                </a:tc>
              </a:tr>
              <a:tr h="370840">
                <a:tc>
                  <a:txBody>
                    <a:bodyPr/>
                    <a:lstStyle/>
                    <a:p>
                      <a:r>
                        <a:rPr lang="es-ES" sz="1400" dirty="0" smtClean="0">
                          <a:latin typeface="Cambria" panose="02040503050406030204" pitchFamily="18" charset="0"/>
                          <a:ea typeface="Cambria" panose="02040503050406030204" pitchFamily="18" charset="0"/>
                        </a:rPr>
                        <a:t>Concisa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Expresada en la</a:t>
                      </a:r>
                      <a:r>
                        <a:rPr lang="es-ES" sz="1400" baseline="0" dirty="0" smtClean="0">
                          <a:latin typeface="Cambria" panose="02040503050406030204" pitchFamily="18" charset="0"/>
                          <a:ea typeface="Cambria" panose="02040503050406030204" pitchFamily="18" charset="0"/>
                        </a:rPr>
                        <a:t> menor cantidad de palabras</a:t>
                      </a:r>
                      <a:endParaRPr lang="es-ES" sz="1400" dirty="0">
                        <a:latin typeface="Cambria" panose="02040503050406030204" pitchFamily="18" charset="0"/>
                        <a:ea typeface="Cambria" panose="02040503050406030204" pitchFamily="18" charset="0"/>
                      </a:endParaRPr>
                    </a:p>
                  </a:txBody>
                  <a:tcPr/>
                </a:tc>
              </a:tr>
              <a:tr h="370840">
                <a:tc>
                  <a:txBody>
                    <a:bodyPr/>
                    <a:lstStyle/>
                    <a:p>
                      <a:r>
                        <a:rPr lang="es-ES" sz="1400" dirty="0" smtClean="0">
                          <a:latin typeface="Cambria" panose="02040503050406030204" pitchFamily="18" charset="0"/>
                          <a:ea typeface="Cambria" panose="02040503050406030204" pitchFamily="18" charset="0"/>
                        </a:rPr>
                        <a:t>Compleja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No ser</a:t>
                      </a:r>
                      <a:r>
                        <a:rPr lang="es-ES" sz="1400" baseline="0" dirty="0" smtClean="0">
                          <a:latin typeface="Cambria" panose="02040503050406030204" pitchFamily="18" charset="0"/>
                          <a:ea typeface="Cambria" panose="02040503050406030204" pitchFamily="18" charset="0"/>
                        </a:rPr>
                        <a:t> respuesta con un No o Sí</a:t>
                      </a:r>
                      <a:endParaRPr lang="es-ES" sz="1400" dirty="0">
                        <a:latin typeface="Cambria" panose="02040503050406030204" pitchFamily="18" charset="0"/>
                        <a:ea typeface="Cambria" panose="02040503050406030204" pitchFamily="18" charset="0"/>
                      </a:endParaRPr>
                    </a:p>
                  </a:txBody>
                  <a:tcPr/>
                </a:tc>
              </a:tr>
              <a:tr h="370840">
                <a:tc>
                  <a:txBody>
                    <a:bodyPr/>
                    <a:lstStyle/>
                    <a:p>
                      <a:r>
                        <a:rPr lang="es-ES" sz="1400" dirty="0" smtClean="0">
                          <a:latin typeface="Cambria" panose="02040503050406030204" pitchFamily="18" charset="0"/>
                          <a:ea typeface="Cambria" panose="02040503050406030204" pitchFamily="18" charset="0"/>
                        </a:rPr>
                        <a:t>Discutible</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Las posibles respuestas a la pregunta están abiertas al debate</a:t>
                      </a:r>
                      <a:endParaRPr lang="es-ES" sz="1400" dirty="0">
                        <a:latin typeface="Cambria" panose="02040503050406030204"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2056236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18288028"/>
              </p:ext>
            </p:extLst>
          </p:nvPr>
        </p:nvGraphicFramePr>
        <p:xfrm>
          <a:off x="781236" y="1419622"/>
          <a:ext cx="7992888" cy="3390900"/>
        </p:xfrm>
        <a:graphic>
          <a:graphicData uri="http://schemas.openxmlformats.org/drawingml/2006/table">
            <a:tbl>
              <a:tblPr firstRow="1" bandRow="1"/>
              <a:tblGrid>
                <a:gridCol w="1342492"/>
                <a:gridCol w="1321804"/>
                <a:gridCol w="5328592"/>
              </a:tblGrid>
              <a:tr h="370840">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Acrónimo</a:t>
                      </a:r>
                      <a:endParaRPr lang="es-ES" sz="1400" b="1" cap="small" baseline="0" dirty="0">
                        <a:solidFill>
                          <a:schemeClr val="bg1"/>
                        </a:solidFill>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solidFill>
                      <a:srgbClr val="006666"/>
                    </a:solidFill>
                  </a:tcPr>
                </a:tc>
                <a:tc gridSpan="2">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Característica</a:t>
                      </a:r>
                      <a:endParaRPr lang="es-ES" sz="1400" b="1" cap="small" baseline="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solidFill>
                      <a:srgbClr val="006666"/>
                    </a:solidFill>
                  </a:tcPr>
                </a:tc>
                <a:tc hMerge="1">
                  <a:txBody>
                    <a:bodyPr/>
                    <a:lstStyle/>
                    <a:p>
                      <a:endParaRPr lang="es-ES" sz="16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r>
              <a:tr h="502920">
                <a:tc>
                  <a:txBody>
                    <a:bodyPr/>
                    <a:lstStyle/>
                    <a:p>
                      <a:r>
                        <a:rPr lang="es-ES" sz="1400" dirty="0" smtClean="0">
                          <a:latin typeface="Cambria" panose="02040503050406030204" pitchFamily="18" charset="0"/>
                          <a:ea typeface="Cambria" panose="02040503050406030204" pitchFamily="18" charset="0"/>
                        </a:rPr>
                        <a:t>F</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Factible</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Contar con los recursos necesarios para realizar</a:t>
                      </a:r>
                      <a:r>
                        <a:rPr lang="es-ES" sz="1400" baseline="0" dirty="0" smtClean="0">
                          <a:latin typeface="Cambria" panose="02040503050406030204" pitchFamily="18" charset="0"/>
                          <a:ea typeface="Cambria" panose="02040503050406030204" pitchFamily="18" charset="0"/>
                        </a:rPr>
                        <a:t> el estudio</a:t>
                      </a:r>
                      <a:endParaRPr lang="es-ES" sz="1400" dirty="0">
                        <a:latin typeface="Cambria" panose="02040503050406030204" pitchFamily="18" charset="0"/>
                        <a:ea typeface="Cambria" panose="02040503050406030204" pitchFamily="18" charset="0"/>
                      </a:endParaRPr>
                    </a:p>
                  </a:txBody>
                  <a:tcPr/>
                </a:tc>
              </a:tr>
              <a:tr h="370840">
                <a:tc>
                  <a:txBody>
                    <a:bodyPr/>
                    <a:lstStyle/>
                    <a:p>
                      <a:r>
                        <a:rPr lang="es-ES" sz="1400" dirty="0" smtClean="0">
                          <a:latin typeface="Cambria" panose="02040503050406030204" pitchFamily="18" charset="0"/>
                          <a:ea typeface="Cambria" panose="02040503050406030204" pitchFamily="18" charset="0"/>
                        </a:rPr>
                        <a:t>I</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Interesante</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Interés por contestar a la pregunta de investigación</a:t>
                      </a:r>
                      <a:endParaRPr lang="es-ES" sz="1400" dirty="0">
                        <a:latin typeface="Cambria" panose="02040503050406030204" pitchFamily="18" charset="0"/>
                        <a:ea typeface="Cambria" panose="02040503050406030204" pitchFamily="18" charset="0"/>
                      </a:endParaRPr>
                    </a:p>
                  </a:txBody>
                  <a:tcPr/>
                </a:tc>
              </a:tr>
              <a:tr h="708660">
                <a:tc>
                  <a:txBody>
                    <a:bodyPr/>
                    <a:lstStyle/>
                    <a:p>
                      <a:r>
                        <a:rPr lang="es-ES" sz="1400" dirty="0" smtClean="0">
                          <a:latin typeface="Cambria" panose="02040503050406030204" pitchFamily="18" charset="0"/>
                          <a:ea typeface="Cambria" panose="02040503050406030204" pitchFamily="18" charset="0"/>
                        </a:rPr>
                        <a:t>N</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Novedosa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Al confirmar, refutar,</a:t>
                      </a:r>
                      <a:r>
                        <a:rPr lang="es-ES" sz="1400" baseline="0" dirty="0" smtClean="0">
                          <a:latin typeface="Cambria" panose="02040503050406030204" pitchFamily="18" charset="0"/>
                          <a:ea typeface="Cambria" panose="02040503050406030204" pitchFamily="18" charset="0"/>
                        </a:rPr>
                        <a:t> </a:t>
                      </a:r>
                      <a:r>
                        <a:rPr lang="es-ES" sz="1400" dirty="0" smtClean="0">
                          <a:latin typeface="Cambria" panose="02040503050406030204" pitchFamily="18" charset="0"/>
                          <a:ea typeface="Cambria" panose="02040503050406030204" pitchFamily="18" charset="0"/>
                        </a:rPr>
                        <a:t>profundizar</a:t>
                      </a:r>
                      <a:r>
                        <a:rPr lang="es-ES" sz="1400" baseline="0" dirty="0" smtClean="0">
                          <a:latin typeface="Cambria" panose="02040503050406030204" pitchFamily="18" charset="0"/>
                          <a:ea typeface="Cambria" panose="02040503050406030204" pitchFamily="18" charset="0"/>
                        </a:rPr>
                        <a:t>, ampliar, comparar, etc. hallazgos de otras investigaciones.  (Estado del arte)</a:t>
                      </a:r>
                      <a:endParaRPr lang="es-ES" sz="1400" dirty="0">
                        <a:latin typeface="Cambria" panose="02040503050406030204" pitchFamily="18" charset="0"/>
                        <a:ea typeface="Cambria" panose="02040503050406030204" pitchFamily="18" charset="0"/>
                      </a:endParaRPr>
                    </a:p>
                  </a:txBody>
                  <a:tcPr/>
                </a:tc>
              </a:tr>
              <a:tr h="370840">
                <a:tc>
                  <a:txBody>
                    <a:bodyPr/>
                    <a:lstStyle/>
                    <a:p>
                      <a:r>
                        <a:rPr lang="es-ES" sz="1400" dirty="0" smtClean="0">
                          <a:latin typeface="Cambria" panose="02040503050406030204" pitchFamily="18" charset="0"/>
                          <a:ea typeface="Cambria" panose="02040503050406030204" pitchFamily="18" charset="0"/>
                        </a:rPr>
                        <a:t>E</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Ética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No dañar</a:t>
                      </a:r>
                      <a:r>
                        <a:rPr lang="es-ES" sz="1400" baseline="0" dirty="0" smtClean="0">
                          <a:latin typeface="Cambria" panose="02040503050406030204" pitchFamily="18" charset="0"/>
                          <a:ea typeface="Cambria" panose="02040503050406030204" pitchFamily="18" charset="0"/>
                        </a:rPr>
                        <a:t> a las personas que participan</a:t>
                      </a:r>
                      <a:endParaRPr lang="es-ES" sz="1400" dirty="0">
                        <a:latin typeface="Cambria" panose="02040503050406030204" pitchFamily="18" charset="0"/>
                        <a:ea typeface="Cambria" panose="02040503050406030204" pitchFamily="18" charset="0"/>
                      </a:endParaRPr>
                    </a:p>
                  </a:txBody>
                  <a:tcPr/>
                </a:tc>
              </a:tr>
              <a:tr h="1066800">
                <a:tc>
                  <a:txBody>
                    <a:bodyPr/>
                    <a:lstStyle/>
                    <a:p>
                      <a:r>
                        <a:rPr lang="es-ES" sz="1400" dirty="0" smtClean="0">
                          <a:latin typeface="Cambria" panose="02040503050406030204" pitchFamily="18" charset="0"/>
                          <a:ea typeface="Cambria" panose="02040503050406030204" pitchFamily="18" charset="0"/>
                        </a:rPr>
                        <a:t>R</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Relevante</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Aportar algún tipo de conocimiento o contribuir a modificar políticas</a:t>
                      </a:r>
                      <a:r>
                        <a:rPr lang="es-ES" sz="1400" baseline="0" dirty="0" smtClean="0">
                          <a:latin typeface="Cambria" panose="02040503050406030204" pitchFamily="18" charset="0"/>
                          <a:ea typeface="Cambria" panose="02040503050406030204" pitchFamily="18" charset="0"/>
                        </a:rPr>
                        <a:t> o presenta las bases para futuras investigaciones o como fundamento para elaboraciones de guías, etc. </a:t>
                      </a:r>
                      <a:endParaRPr lang="es-ES" sz="1400" dirty="0">
                        <a:latin typeface="Cambria" panose="02040503050406030204" pitchFamily="18" charset="0"/>
                        <a:ea typeface="Cambria" panose="02040503050406030204" pitchFamily="18" charset="0"/>
                      </a:endParaRPr>
                    </a:p>
                  </a:txBody>
                  <a:tcPr/>
                </a:tc>
              </a:tr>
            </a:tbl>
          </a:graphicData>
        </a:graphic>
      </p:graphicFrame>
      <p:sp>
        <p:nvSpPr>
          <p:cNvPr id="4" name="1 Marcador de texto"/>
          <p:cNvSpPr txBox="1">
            <a:spLocks/>
          </p:cNvSpPr>
          <p:nvPr/>
        </p:nvSpPr>
        <p:spPr>
          <a:xfrm>
            <a:off x="662880" y="108422"/>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Pregunta de Investigación. Características</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3296595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Pregunta de Investigación. Características</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2" name="Diagram 1"/>
          <p:cNvGraphicFramePr/>
          <p:nvPr>
            <p:extLst>
              <p:ext uri="{D42A27DB-BD31-4B8C-83A1-F6EECF244321}">
                <p14:modId xmlns:p14="http://schemas.microsoft.com/office/powerpoint/2010/main" val="1780128175"/>
              </p:ext>
            </p:extLst>
          </p:nvPr>
        </p:nvGraphicFramePr>
        <p:xfrm>
          <a:off x="827586" y="1635648"/>
          <a:ext cx="5114144" cy="230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2699792" y="3130538"/>
            <a:ext cx="3249611" cy="353900"/>
            <a:chOff x="1849043" y="1316877"/>
            <a:chExt cx="3287188" cy="478366"/>
          </a:xfrm>
        </p:grpSpPr>
        <p:sp>
          <p:nvSpPr>
            <p:cNvPr id="9" name="Round Same Side Corner Rectangle 8"/>
            <p:cNvSpPr/>
            <p:nvPr/>
          </p:nvSpPr>
          <p:spPr>
            <a:xfrm rot="5400000">
              <a:off x="3253454" y="-87534"/>
              <a:ext cx="478366" cy="328718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1849043" y="1340229"/>
              <a:ext cx="3263836" cy="431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361950" lvl="1" indent="-180975" algn="l" defTabSz="488950">
                <a:lnSpc>
                  <a:spcPct val="90000"/>
                </a:lnSpc>
                <a:spcBef>
                  <a:spcPct val="0"/>
                </a:spcBef>
                <a:spcAft>
                  <a:spcPct val="15000"/>
                </a:spcAft>
                <a:buChar char="••"/>
              </a:pPr>
              <a:r>
                <a:rPr lang="es-ES" kern="1200" dirty="0" smtClean="0">
                  <a:latin typeface="Cambria" panose="02040503050406030204" pitchFamily="18" charset="0"/>
                  <a:ea typeface="Cambria" panose="02040503050406030204" pitchFamily="18" charset="0"/>
                </a:rPr>
                <a:t>Ubicación socio geográfica</a:t>
              </a:r>
              <a:endParaRPr lang="es-ES" kern="1200" dirty="0">
                <a:latin typeface="Cambria" panose="02040503050406030204" pitchFamily="18" charset="0"/>
                <a:ea typeface="Cambria" panose="02040503050406030204" pitchFamily="18" charset="0"/>
              </a:endParaRPr>
            </a:p>
          </p:txBody>
        </p:sp>
      </p:grpSp>
      <p:grpSp>
        <p:nvGrpSpPr>
          <p:cNvPr id="11" name="Group 10"/>
          <p:cNvGrpSpPr/>
          <p:nvPr/>
        </p:nvGrpSpPr>
        <p:grpSpPr>
          <a:xfrm>
            <a:off x="2728012" y="3586002"/>
            <a:ext cx="3356156" cy="353900"/>
            <a:chOff x="1756993" y="1316877"/>
            <a:chExt cx="3401708" cy="478366"/>
          </a:xfrm>
        </p:grpSpPr>
        <p:sp>
          <p:nvSpPr>
            <p:cNvPr id="12" name="Round Same Side Corner Rectangle 11"/>
            <p:cNvSpPr/>
            <p:nvPr/>
          </p:nvSpPr>
          <p:spPr>
            <a:xfrm rot="5400000">
              <a:off x="3161404" y="-87534"/>
              <a:ext cx="478366" cy="328718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1894865" y="1340229"/>
              <a:ext cx="3263836" cy="431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180975" lvl="1" indent="-180975" algn="l" defTabSz="488950">
                <a:lnSpc>
                  <a:spcPct val="90000"/>
                </a:lnSpc>
                <a:spcBef>
                  <a:spcPct val="0"/>
                </a:spcBef>
                <a:spcAft>
                  <a:spcPct val="15000"/>
                </a:spcAft>
                <a:buChar char="••"/>
              </a:pPr>
              <a:r>
                <a:rPr lang="es-ES" kern="1200" dirty="0" smtClean="0">
                  <a:latin typeface="Cambria" panose="02040503050406030204" pitchFamily="18" charset="0"/>
                  <a:ea typeface="Cambria" panose="02040503050406030204" pitchFamily="18" charset="0"/>
                </a:rPr>
                <a:t>Temporalidad</a:t>
              </a:r>
              <a:endParaRPr lang="es-ES" kern="1200" dirty="0">
                <a:latin typeface="Cambria" panose="02040503050406030204" pitchFamily="18" charset="0"/>
                <a:ea typeface="Cambria" panose="02040503050406030204" pitchFamily="18" charset="0"/>
              </a:endParaRPr>
            </a:p>
          </p:txBody>
        </p:sp>
      </p:grpSp>
      <p:grpSp>
        <p:nvGrpSpPr>
          <p:cNvPr id="14" name="Group 13"/>
          <p:cNvGrpSpPr/>
          <p:nvPr/>
        </p:nvGrpSpPr>
        <p:grpSpPr>
          <a:xfrm rot="16200000">
            <a:off x="6310462" y="1863065"/>
            <a:ext cx="2304256" cy="1872208"/>
            <a:chOff x="1756993" y="1316877"/>
            <a:chExt cx="3401708" cy="478366"/>
          </a:xfrm>
        </p:grpSpPr>
        <p:sp>
          <p:nvSpPr>
            <p:cNvPr id="15" name="Round Same Side Corner Rectangle 14"/>
            <p:cNvSpPr/>
            <p:nvPr/>
          </p:nvSpPr>
          <p:spPr>
            <a:xfrm rot="5400000">
              <a:off x="3161404" y="-87534"/>
              <a:ext cx="478366" cy="328718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s-ES" dirty="0" smtClean="0"/>
                <a:t>¿Cómo es la participación digital de las y los estudiantes del Grado de Educación Social de Universidades Públicas Catalanas?</a:t>
              </a:r>
              <a:endParaRPr lang="es-ES" dirty="0"/>
            </a:p>
          </p:txBody>
        </p:sp>
        <p:sp>
          <p:nvSpPr>
            <p:cNvPr id="16" name="Round Same Side Corner Rectangle 4"/>
            <p:cNvSpPr/>
            <p:nvPr/>
          </p:nvSpPr>
          <p:spPr>
            <a:xfrm>
              <a:off x="1894865" y="1340229"/>
              <a:ext cx="3263836" cy="4316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lvl="1" algn="l" defTabSz="488950">
                <a:lnSpc>
                  <a:spcPct val="90000"/>
                </a:lnSpc>
                <a:spcBef>
                  <a:spcPct val="0"/>
                </a:spcBef>
                <a:spcAft>
                  <a:spcPct val="15000"/>
                </a:spcAft>
              </a:pPr>
              <a:endParaRPr lang="es-ES" kern="1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82093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Pregunta de Investigación. Tipos</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7" name="Table 6"/>
          <p:cNvGraphicFramePr>
            <a:graphicFrameLocks noGrp="1"/>
          </p:cNvGraphicFramePr>
          <p:nvPr>
            <p:extLst>
              <p:ext uri="{D42A27DB-BD31-4B8C-83A1-F6EECF244321}">
                <p14:modId xmlns:p14="http://schemas.microsoft.com/office/powerpoint/2010/main" val="518330686"/>
              </p:ext>
            </p:extLst>
          </p:nvPr>
        </p:nvGraphicFramePr>
        <p:xfrm>
          <a:off x="827584" y="884014"/>
          <a:ext cx="8157592" cy="4150360"/>
        </p:xfrm>
        <a:graphic>
          <a:graphicData uri="http://schemas.openxmlformats.org/drawingml/2006/table">
            <a:tbl>
              <a:tblPr firstRow="1" bandRow="1"/>
              <a:tblGrid>
                <a:gridCol w="1872208"/>
                <a:gridCol w="2880320"/>
                <a:gridCol w="3405064"/>
              </a:tblGrid>
              <a:tr h="370840">
                <a:tc>
                  <a:txBody>
                    <a:bodyPr/>
                    <a:lstStyle/>
                    <a:p>
                      <a:r>
                        <a:rPr lang="es-ES" sz="1200" b="1" cap="small" baseline="0" dirty="0" smtClean="0">
                          <a:solidFill>
                            <a:schemeClr val="bg1"/>
                          </a:solidFill>
                          <a:latin typeface="Cambria" panose="02040503050406030204" pitchFamily="18" charset="0"/>
                          <a:ea typeface="Cambria" panose="02040503050406030204" pitchFamily="18" charset="0"/>
                        </a:rPr>
                        <a:t>Tipo de Pregunta</a:t>
                      </a:r>
                      <a:endParaRPr lang="es-ES" sz="1200" b="1" cap="small" baseline="0" dirty="0">
                        <a:solidFill>
                          <a:schemeClr val="bg1"/>
                        </a:solidFill>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solidFill>
                      <a:srgbClr val="006666"/>
                    </a:solidFill>
                  </a:tcPr>
                </a:tc>
                <a:tc>
                  <a:txBody>
                    <a:bodyPr/>
                    <a:lstStyle/>
                    <a:p>
                      <a:r>
                        <a:rPr lang="es-ES" sz="1200" b="1" cap="small" baseline="0" dirty="0" smtClean="0">
                          <a:solidFill>
                            <a:schemeClr val="bg1"/>
                          </a:solidFill>
                          <a:latin typeface="Cambria" panose="02040503050406030204" pitchFamily="18" charset="0"/>
                          <a:ea typeface="Cambria" panose="02040503050406030204" pitchFamily="18" charset="0"/>
                        </a:rPr>
                        <a:t>Característica principal</a:t>
                      </a:r>
                      <a:endParaRPr lang="es-ES" sz="1200" b="1" cap="small" baseline="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solidFill>
                      <a:srgbClr val="006666"/>
                    </a:solidFill>
                  </a:tcPr>
                </a:tc>
                <a:tc>
                  <a:txBody>
                    <a:bodyPr/>
                    <a:lstStyle/>
                    <a:p>
                      <a:r>
                        <a:rPr lang="es-ES" sz="1200" b="1" cap="small" baseline="0" dirty="0" smtClean="0">
                          <a:solidFill>
                            <a:schemeClr val="bg1"/>
                          </a:solidFill>
                          <a:latin typeface="Cambria" panose="02040503050406030204" pitchFamily="18" charset="0"/>
                          <a:ea typeface="Cambria" panose="02040503050406030204" pitchFamily="18" charset="0"/>
                        </a:rPr>
                        <a:t>Ejemplo</a:t>
                      </a:r>
                      <a:endParaRPr lang="es-ES" sz="12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r>
              <a:tr h="457200">
                <a:tc>
                  <a:txBody>
                    <a:bodyPr/>
                    <a:lstStyle/>
                    <a:p>
                      <a:r>
                        <a:rPr lang="es-ES" sz="1200" dirty="0" smtClean="0">
                          <a:latin typeface="Cambria" panose="02040503050406030204" pitchFamily="18" charset="0"/>
                          <a:ea typeface="Cambria" panose="02040503050406030204" pitchFamily="18" charset="0"/>
                        </a:rPr>
                        <a:t>Pregunta Exploratoria</a:t>
                      </a:r>
                      <a:endParaRPr lang="es-ES" sz="12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200" dirty="0" smtClean="0">
                          <a:latin typeface="Cambria" panose="02040503050406030204" pitchFamily="18" charset="0"/>
                          <a:ea typeface="Cambria" panose="02040503050406030204" pitchFamily="18" charset="0"/>
                        </a:rPr>
                        <a:t>Explorar</a:t>
                      </a:r>
                      <a:endParaRPr lang="es-ES" sz="1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200" dirty="0" smtClean="0">
                          <a:latin typeface="Cambria" panose="02040503050406030204" pitchFamily="18" charset="0"/>
                          <a:ea typeface="Cambria" panose="02040503050406030204" pitchFamily="18" charset="0"/>
                        </a:rPr>
                        <a:t>¿Qué</a:t>
                      </a:r>
                      <a:r>
                        <a:rPr lang="es-ES" sz="1200" baseline="0" dirty="0" smtClean="0">
                          <a:latin typeface="Cambria" panose="02040503050406030204" pitchFamily="18" charset="0"/>
                          <a:ea typeface="Cambria" panose="02040503050406030204" pitchFamily="18" charset="0"/>
                        </a:rPr>
                        <a:t> hay….?...</a:t>
                      </a:r>
                      <a:endParaRPr lang="es-ES" sz="1200" dirty="0">
                        <a:latin typeface="Cambria" panose="02040503050406030204" pitchFamily="18" charset="0"/>
                        <a:ea typeface="Cambria" panose="02040503050406030204" pitchFamily="18" charset="0"/>
                      </a:endParaRPr>
                    </a:p>
                  </a:txBody>
                  <a:tcPr/>
                </a:tc>
              </a:tr>
              <a:tr h="518160">
                <a:tc>
                  <a:txBody>
                    <a:bodyPr/>
                    <a:lstStyle/>
                    <a:p>
                      <a:r>
                        <a:rPr lang="es-ES" sz="1200" dirty="0" smtClean="0">
                          <a:latin typeface="Cambria" panose="02040503050406030204" pitchFamily="18" charset="0"/>
                          <a:ea typeface="Cambria" panose="02040503050406030204" pitchFamily="18" charset="0"/>
                        </a:rPr>
                        <a:t>Pregunta Descriptiva</a:t>
                      </a:r>
                      <a:endParaRPr lang="es-ES" sz="12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200" dirty="0" smtClean="0">
                          <a:latin typeface="Cambria" panose="02040503050406030204" pitchFamily="18" charset="0"/>
                          <a:ea typeface="Cambria" panose="02040503050406030204" pitchFamily="18" charset="0"/>
                        </a:rPr>
                        <a:t>Describir;</a:t>
                      </a:r>
                      <a:r>
                        <a:rPr lang="es-ES" sz="1200" baseline="0" dirty="0" smtClean="0">
                          <a:latin typeface="Cambria" panose="02040503050406030204" pitchFamily="18" charset="0"/>
                          <a:ea typeface="Cambria" panose="02040503050406030204" pitchFamily="18" charset="0"/>
                        </a:rPr>
                        <a:t> </a:t>
                      </a:r>
                      <a:r>
                        <a:rPr lang="es-ES" sz="1200" dirty="0" smtClean="0">
                          <a:latin typeface="Cambria" panose="02040503050406030204" pitchFamily="18" charset="0"/>
                          <a:ea typeface="Cambria" panose="02040503050406030204" pitchFamily="18" charset="0"/>
                        </a:rPr>
                        <a:t> identificar;</a:t>
                      </a:r>
                      <a:r>
                        <a:rPr lang="es-ES" sz="1200" baseline="0" dirty="0" smtClean="0">
                          <a:latin typeface="Cambria" panose="02040503050406030204" pitchFamily="18" charset="0"/>
                          <a:ea typeface="Cambria" panose="02040503050406030204" pitchFamily="18" charset="0"/>
                        </a:rPr>
                        <a:t> </a:t>
                      </a:r>
                      <a:r>
                        <a:rPr lang="es-ES" sz="1200" dirty="0" smtClean="0">
                          <a:latin typeface="Cambria" panose="02040503050406030204" pitchFamily="18" charset="0"/>
                          <a:ea typeface="Cambria" panose="02040503050406030204" pitchFamily="18" charset="0"/>
                        </a:rPr>
                        <a:t> clasificar;</a:t>
                      </a:r>
                      <a:r>
                        <a:rPr lang="es-ES" sz="1200" baseline="0" dirty="0" smtClean="0">
                          <a:latin typeface="Cambria" panose="02040503050406030204" pitchFamily="18" charset="0"/>
                          <a:ea typeface="Cambria" panose="02040503050406030204" pitchFamily="18" charset="0"/>
                        </a:rPr>
                        <a:t> </a:t>
                      </a:r>
                      <a:r>
                        <a:rPr lang="es-ES" sz="1200" dirty="0" smtClean="0">
                          <a:latin typeface="Cambria" panose="02040503050406030204" pitchFamily="18" charset="0"/>
                          <a:ea typeface="Cambria" panose="02040503050406030204" pitchFamily="18" charset="0"/>
                        </a:rPr>
                        <a:t>diagnosticar….</a:t>
                      </a:r>
                      <a:endParaRPr lang="es-ES" sz="1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200" dirty="0" smtClean="0">
                          <a:latin typeface="Cambria" panose="02040503050406030204" pitchFamily="18" charset="0"/>
                          <a:ea typeface="Cambria" panose="02040503050406030204" pitchFamily="18" charset="0"/>
                        </a:rPr>
                        <a:t>¿Cómo es…?; ¿Cuáles</a:t>
                      </a:r>
                      <a:r>
                        <a:rPr lang="es-ES" sz="1200" baseline="0" dirty="0" smtClean="0">
                          <a:latin typeface="Cambria" panose="02040503050406030204" pitchFamily="18" charset="0"/>
                          <a:ea typeface="Cambria" panose="02040503050406030204" pitchFamily="18" charset="0"/>
                        </a:rPr>
                        <a:t> son? ;¿Cómo varia?....</a:t>
                      </a:r>
                      <a:endParaRPr lang="es-ES" sz="1200" dirty="0">
                        <a:latin typeface="Cambria" panose="02040503050406030204" pitchFamily="18" charset="0"/>
                        <a:ea typeface="Cambria" panose="02040503050406030204" pitchFamily="18" charset="0"/>
                      </a:endParaRPr>
                    </a:p>
                  </a:txBody>
                  <a:tcPr/>
                </a:tc>
              </a:tr>
              <a:tr h="518160">
                <a:tc>
                  <a:txBody>
                    <a:bodyPr/>
                    <a:lstStyle/>
                    <a:p>
                      <a:r>
                        <a:rPr lang="es-ES" sz="1200" dirty="0" smtClean="0">
                          <a:latin typeface="Cambria" panose="02040503050406030204" pitchFamily="18" charset="0"/>
                          <a:ea typeface="Cambria" panose="02040503050406030204" pitchFamily="18" charset="0"/>
                        </a:rPr>
                        <a:t>Pregunta  </a:t>
                      </a:r>
                      <a:r>
                        <a:rPr lang="es-ES" sz="1200" baseline="0" dirty="0" smtClean="0">
                          <a:latin typeface="Cambria" panose="02040503050406030204" pitchFamily="18" charset="0"/>
                          <a:ea typeface="Cambria" panose="02040503050406030204" pitchFamily="18" charset="0"/>
                        </a:rPr>
                        <a:t>Analítica</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Interpretar;</a:t>
                      </a:r>
                      <a:r>
                        <a:rPr lang="es-ES" sz="1200" baseline="0" dirty="0" smtClean="0">
                          <a:latin typeface="Cambria" panose="02040503050406030204" pitchFamily="18" charset="0"/>
                          <a:ea typeface="Cambria" panose="02040503050406030204" pitchFamily="18" charset="0"/>
                        </a:rPr>
                        <a:t> </a:t>
                      </a:r>
                      <a:r>
                        <a:rPr lang="es-ES" sz="1200" dirty="0" smtClean="0">
                          <a:latin typeface="Cambria" panose="02040503050406030204" pitchFamily="18" charset="0"/>
                          <a:ea typeface="Cambria" panose="02040503050406030204" pitchFamily="18" charset="0"/>
                        </a:rPr>
                        <a:t>analizar</a:t>
                      </a:r>
                      <a:r>
                        <a:rPr lang="es-ES" sz="1200" baseline="0" dirty="0" smtClean="0">
                          <a:latin typeface="Cambria" panose="02040503050406030204" pitchFamily="18" charset="0"/>
                          <a:ea typeface="Cambria" panose="02040503050406030204" pitchFamily="18" charset="0"/>
                        </a:rPr>
                        <a:t>; valorar; juzgar…</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¿Cómo se interpreta…?;</a:t>
                      </a:r>
                      <a:r>
                        <a:rPr lang="es-ES" sz="1200" baseline="0" dirty="0" smtClean="0">
                          <a:latin typeface="Cambria" panose="02040503050406030204" pitchFamily="18" charset="0"/>
                          <a:ea typeface="Cambria" panose="02040503050406030204" pitchFamily="18" charset="0"/>
                        </a:rPr>
                        <a:t> ¿En qué medida se corresponden…?...</a:t>
                      </a:r>
                      <a:endParaRPr lang="es-ES" sz="1200" dirty="0">
                        <a:latin typeface="Cambria" panose="02040503050406030204" pitchFamily="18" charset="0"/>
                        <a:ea typeface="Cambria" panose="02040503050406030204" pitchFamily="18" charset="0"/>
                      </a:endParaRPr>
                    </a:p>
                  </a:txBody>
                  <a:tcPr/>
                </a:tc>
              </a:tr>
              <a:tr h="518160">
                <a:tc>
                  <a:txBody>
                    <a:bodyPr/>
                    <a:lstStyle/>
                    <a:p>
                      <a:r>
                        <a:rPr lang="es-ES" sz="1200" dirty="0" smtClean="0">
                          <a:latin typeface="Cambria" panose="02040503050406030204" pitchFamily="18" charset="0"/>
                          <a:ea typeface="Cambria" panose="02040503050406030204" pitchFamily="18" charset="0"/>
                        </a:rPr>
                        <a:t>Pregunta</a:t>
                      </a:r>
                    </a:p>
                    <a:p>
                      <a:r>
                        <a:rPr lang="es-ES" sz="1200" dirty="0" smtClean="0">
                          <a:latin typeface="Cambria" panose="02040503050406030204" pitchFamily="18" charset="0"/>
                          <a:ea typeface="Cambria" panose="02040503050406030204" pitchFamily="18" charset="0"/>
                        </a:rPr>
                        <a:t>Comparativa</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Comparar</a:t>
                      </a:r>
                      <a:r>
                        <a:rPr lang="es-ES" sz="1200" baseline="0" dirty="0" smtClean="0">
                          <a:latin typeface="Cambria" panose="02040503050406030204" pitchFamily="18" charset="0"/>
                          <a:ea typeface="Cambria" panose="02040503050406030204" pitchFamily="18" charset="0"/>
                        </a:rPr>
                        <a:t>;  contrastar; diferenciar; asemejar…</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¿Qué</a:t>
                      </a:r>
                      <a:r>
                        <a:rPr lang="es-ES" sz="1200" baseline="0" dirty="0" smtClean="0">
                          <a:latin typeface="Cambria" panose="02040503050406030204" pitchFamily="18" charset="0"/>
                          <a:ea typeface="Cambria" panose="02040503050406030204" pitchFamily="18" charset="0"/>
                        </a:rPr>
                        <a:t> diferencias hay….?; ¿Qué similitudes hay....?...</a:t>
                      </a:r>
                      <a:endParaRPr lang="es-ES" sz="1200" dirty="0">
                        <a:latin typeface="Cambria" panose="02040503050406030204" pitchFamily="18" charset="0"/>
                        <a:ea typeface="Cambria" panose="02040503050406030204" pitchFamily="18" charset="0"/>
                      </a:endParaRPr>
                    </a:p>
                  </a:txBody>
                  <a:tcPr/>
                </a:tc>
              </a:tr>
              <a:tr h="731520">
                <a:tc>
                  <a:txBody>
                    <a:bodyPr/>
                    <a:lstStyle/>
                    <a:p>
                      <a:r>
                        <a:rPr lang="es-ES" sz="1200" dirty="0" smtClean="0">
                          <a:latin typeface="Cambria" panose="02040503050406030204" pitchFamily="18" charset="0"/>
                          <a:ea typeface="Cambria" panose="02040503050406030204" pitchFamily="18" charset="0"/>
                        </a:rPr>
                        <a:t>Pregunta Explicativa</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Explicar;</a:t>
                      </a:r>
                      <a:r>
                        <a:rPr lang="es-ES" sz="1200" baseline="0" dirty="0" smtClean="0">
                          <a:latin typeface="Cambria" panose="02040503050406030204" pitchFamily="18" charset="0"/>
                          <a:ea typeface="Cambria" panose="02040503050406030204" pitchFamily="18" charset="0"/>
                        </a:rPr>
                        <a:t> entender…</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¿Por</a:t>
                      </a:r>
                      <a:r>
                        <a:rPr lang="es-ES" sz="1200" baseline="0" dirty="0" smtClean="0">
                          <a:latin typeface="Cambria" panose="02040503050406030204" pitchFamily="18" charset="0"/>
                          <a:ea typeface="Cambria" panose="02040503050406030204" pitchFamily="18" charset="0"/>
                        </a:rPr>
                        <a:t> qué…?; ¿Cuáles son las causas?; ¿Cómo varia en presencia de otros fenómenos?...</a:t>
                      </a:r>
                      <a:endParaRPr lang="es-ES" sz="1200" dirty="0">
                        <a:latin typeface="Cambria" panose="02040503050406030204" pitchFamily="18" charset="0"/>
                        <a:ea typeface="Cambria" panose="02040503050406030204" pitchFamily="18" charset="0"/>
                      </a:endParaRPr>
                    </a:p>
                  </a:txBody>
                  <a:tcPr/>
                </a:tc>
              </a:tr>
              <a:tr h="518160">
                <a:tc>
                  <a:txBody>
                    <a:bodyPr/>
                    <a:lstStyle/>
                    <a:p>
                      <a:r>
                        <a:rPr lang="es-ES" sz="1200" dirty="0" smtClean="0">
                          <a:latin typeface="Cambria" panose="02040503050406030204" pitchFamily="18" charset="0"/>
                          <a:ea typeface="Cambria" panose="02040503050406030204" pitchFamily="18" charset="0"/>
                        </a:rPr>
                        <a:t>Pregunta</a:t>
                      </a:r>
                    </a:p>
                    <a:p>
                      <a:r>
                        <a:rPr lang="es-ES" sz="1200" dirty="0" smtClean="0">
                          <a:latin typeface="Cambria" panose="02040503050406030204" pitchFamily="18" charset="0"/>
                          <a:ea typeface="Cambria" panose="02040503050406030204" pitchFamily="18" charset="0"/>
                        </a:rPr>
                        <a:t>Predictiva</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Predecir; prever;</a:t>
                      </a:r>
                      <a:r>
                        <a:rPr lang="es-ES" sz="1200" baseline="0" dirty="0" smtClean="0">
                          <a:latin typeface="Cambria" panose="02040503050406030204" pitchFamily="18" charset="0"/>
                          <a:ea typeface="Cambria" panose="02040503050406030204" pitchFamily="18" charset="0"/>
                        </a:rPr>
                        <a:t> </a:t>
                      </a:r>
                      <a:r>
                        <a:rPr lang="es-ES" sz="1200" dirty="0" smtClean="0">
                          <a:latin typeface="Cambria" panose="02040503050406030204" pitchFamily="18" charset="0"/>
                          <a:ea typeface="Cambria" panose="02040503050406030204" pitchFamily="18" charset="0"/>
                        </a:rPr>
                        <a:t>pronosticar…</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¿Cómo será en el futuro….?...</a:t>
                      </a:r>
                      <a:endParaRPr lang="es-ES" sz="1200" dirty="0">
                        <a:latin typeface="Cambria" panose="02040503050406030204" pitchFamily="18" charset="0"/>
                        <a:ea typeface="Cambria" panose="02040503050406030204" pitchFamily="18" charset="0"/>
                      </a:endParaRPr>
                    </a:p>
                  </a:txBody>
                  <a:tcPr/>
                </a:tc>
              </a:tr>
              <a:tr h="518160">
                <a:tc>
                  <a:txBody>
                    <a:bodyPr/>
                    <a:lstStyle/>
                    <a:p>
                      <a:r>
                        <a:rPr lang="es-ES" sz="1200" dirty="0" smtClean="0">
                          <a:latin typeface="Cambria" panose="02040503050406030204" pitchFamily="18" charset="0"/>
                          <a:ea typeface="Cambria" panose="02040503050406030204" pitchFamily="18" charset="0"/>
                        </a:rPr>
                        <a:t>Pregunta</a:t>
                      </a:r>
                    </a:p>
                    <a:p>
                      <a:r>
                        <a:rPr lang="es-ES" sz="1200" dirty="0" smtClean="0">
                          <a:latin typeface="Cambria" panose="02040503050406030204" pitchFamily="18" charset="0"/>
                          <a:ea typeface="Cambria" panose="02040503050406030204" pitchFamily="18" charset="0"/>
                        </a:rPr>
                        <a:t>Proyectiva</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Proponer;</a:t>
                      </a:r>
                      <a:r>
                        <a:rPr lang="es-ES" sz="1200" baseline="0" dirty="0" smtClean="0">
                          <a:latin typeface="Cambria" panose="02040503050406030204" pitchFamily="18" charset="0"/>
                          <a:ea typeface="Cambria" panose="02040503050406030204" pitchFamily="18" charset="0"/>
                        </a:rPr>
                        <a:t> construir; programar; diseñar…</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¿Cómo sería una propuesta…?...</a:t>
                      </a:r>
                      <a:endParaRPr lang="es-ES" sz="1200" dirty="0">
                        <a:latin typeface="Cambria" panose="02040503050406030204"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113880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697285" y="411510"/>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Unas primeras reflexiones</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827584" y="1851670"/>
            <a:ext cx="7992888" cy="1400383"/>
          </a:xfrm>
          <a:prstGeom prst="rect">
            <a:avLst/>
          </a:prstGeom>
          <a:noFill/>
        </p:spPr>
        <p:txBody>
          <a:bodyPr wrap="square" rtlCol="0">
            <a:spAutoFit/>
          </a:bodyPr>
          <a:lstStyle/>
          <a:p>
            <a:pPr>
              <a:spcBef>
                <a:spcPts val="600"/>
              </a:spcBef>
            </a:pPr>
            <a:r>
              <a:rPr lang="es-ES" sz="2000" dirty="0">
                <a:latin typeface="Cambria" pitchFamily="18" charset="0"/>
                <a:ea typeface="Cambria" pitchFamily="18" charset="0"/>
              </a:rPr>
              <a:t>Todos los escenarios de la intervención socioeducativa están </a:t>
            </a:r>
            <a:r>
              <a:rPr lang="es-ES" sz="2000" dirty="0" smtClean="0">
                <a:latin typeface="Cambria" pitchFamily="18" charset="0"/>
                <a:ea typeface="Cambria" pitchFamily="18" charset="0"/>
              </a:rPr>
              <a:t>cargados de </a:t>
            </a:r>
            <a:r>
              <a:rPr lang="es-ES" sz="2000" dirty="0">
                <a:latin typeface="Cambria" pitchFamily="18" charset="0"/>
                <a:ea typeface="Cambria" pitchFamily="18" charset="0"/>
              </a:rPr>
              <a:t>elementos susceptibles de ser investigados</a:t>
            </a:r>
            <a:r>
              <a:rPr lang="es-ES" sz="2000" dirty="0" smtClean="0">
                <a:latin typeface="Cambria" pitchFamily="18" charset="0"/>
                <a:ea typeface="Cambria" pitchFamily="18" charset="0"/>
              </a:rPr>
              <a:t>.</a:t>
            </a:r>
          </a:p>
          <a:p>
            <a:pPr>
              <a:spcBef>
                <a:spcPts val="600"/>
              </a:spcBef>
            </a:pPr>
            <a:r>
              <a:rPr lang="es-ES" sz="2000" dirty="0" smtClean="0">
                <a:latin typeface="Cambria" pitchFamily="18" charset="0"/>
                <a:ea typeface="Cambria" pitchFamily="18" charset="0"/>
              </a:rPr>
              <a:t>El </a:t>
            </a:r>
            <a:r>
              <a:rPr lang="es-ES" sz="2000" dirty="0">
                <a:latin typeface="Cambria" pitchFamily="18" charset="0"/>
                <a:ea typeface="Cambria" pitchFamily="18" charset="0"/>
              </a:rPr>
              <a:t>conocimiento y la investigación se harán de manera científica</a:t>
            </a:r>
            <a:r>
              <a:rPr lang="es-ES" sz="2000" dirty="0" smtClean="0">
                <a:latin typeface="Cambria" pitchFamily="18" charset="0"/>
                <a:ea typeface="Cambria" pitchFamily="18" charset="0"/>
              </a:rPr>
              <a:t>, porque </a:t>
            </a:r>
            <a:r>
              <a:rPr lang="es-ES" sz="2000" dirty="0">
                <a:latin typeface="Cambria" pitchFamily="18" charset="0"/>
                <a:ea typeface="Cambria" pitchFamily="18" charset="0"/>
              </a:rPr>
              <a:t>no todo conocimiento es </a:t>
            </a:r>
            <a:r>
              <a:rPr lang="es-ES" sz="2000" dirty="0" smtClean="0">
                <a:latin typeface="Cambria" pitchFamily="18" charset="0"/>
                <a:ea typeface="Cambria" pitchFamily="18" charset="0"/>
              </a:rPr>
              <a:t>científico.</a:t>
            </a:r>
            <a:endParaRPr lang="es-ES" sz="2000" dirty="0">
              <a:latin typeface="Cambria" pitchFamily="18" charset="0"/>
              <a:ea typeface="Cambria" pitchFamily="18" charset="0"/>
            </a:endParaRPr>
          </a:p>
        </p:txBody>
      </p:sp>
    </p:spTree>
    <p:extLst>
      <p:ext uri="{BB962C8B-B14F-4D97-AF65-F5344CB8AC3E}">
        <p14:creationId xmlns:p14="http://schemas.microsoft.com/office/powerpoint/2010/main" val="312161811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Pregunta de Investigación. Tipos</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7" name="Table 6"/>
          <p:cNvGraphicFramePr>
            <a:graphicFrameLocks noGrp="1"/>
          </p:cNvGraphicFramePr>
          <p:nvPr>
            <p:extLst>
              <p:ext uri="{D42A27DB-BD31-4B8C-83A1-F6EECF244321}">
                <p14:modId xmlns:p14="http://schemas.microsoft.com/office/powerpoint/2010/main" val="2356262075"/>
              </p:ext>
            </p:extLst>
          </p:nvPr>
        </p:nvGraphicFramePr>
        <p:xfrm>
          <a:off x="755576" y="1635647"/>
          <a:ext cx="8157592" cy="2011680"/>
        </p:xfrm>
        <a:graphic>
          <a:graphicData uri="http://schemas.openxmlformats.org/drawingml/2006/table">
            <a:tbl>
              <a:tblPr firstRow="1" bandRow="1"/>
              <a:tblGrid>
                <a:gridCol w="1872208"/>
                <a:gridCol w="2880320"/>
                <a:gridCol w="3405064"/>
              </a:tblGrid>
              <a:tr h="525780">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Tipo de Pregunta</a:t>
                      </a:r>
                      <a:endParaRPr lang="es-ES" sz="1400" b="1" cap="small" baseline="0" dirty="0">
                        <a:solidFill>
                          <a:schemeClr val="bg1"/>
                        </a:solidFill>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Característica principal</a:t>
                      </a:r>
                      <a:endParaRPr lang="es-ES" sz="1400" b="1" cap="small" baseline="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Ejemplo</a:t>
                      </a:r>
                      <a:endParaRPr lang="es-ES" sz="14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r>
              <a:tr h="742950">
                <a:tc>
                  <a:txBody>
                    <a:bodyPr/>
                    <a:lstStyle/>
                    <a:p>
                      <a:r>
                        <a:rPr lang="es-ES" sz="1400" dirty="0" smtClean="0">
                          <a:latin typeface="Cambria" panose="02040503050406030204" pitchFamily="18" charset="0"/>
                          <a:ea typeface="Cambria" panose="02040503050406030204" pitchFamily="18" charset="0"/>
                        </a:rPr>
                        <a:t>Pregunta Confirmatoria</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Confirmar;</a:t>
                      </a:r>
                      <a:r>
                        <a:rPr lang="es-ES" sz="1400" baseline="0" dirty="0" smtClean="0">
                          <a:latin typeface="Cambria" panose="02040503050406030204" pitchFamily="18" charset="0"/>
                          <a:ea typeface="Cambria" panose="02040503050406030204" pitchFamily="18" charset="0"/>
                        </a:rPr>
                        <a:t>  demostrar; verificar; comprobar…</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¿Qué relación existe…?; ¿Las</a:t>
                      </a:r>
                      <a:r>
                        <a:rPr lang="es-ES" sz="1400" baseline="0" dirty="0" smtClean="0">
                          <a:latin typeface="Cambria" panose="02040503050406030204" pitchFamily="18" charset="0"/>
                          <a:ea typeface="Cambria" panose="02040503050406030204" pitchFamily="18" charset="0"/>
                        </a:rPr>
                        <a:t> consecuencias de A pueden atribuirse al evento B?...</a:t>
                      </a:r>
                      <a:endParaRPr lang="es-ES" sz="1400" dirty="0">
                        <a:latin typeface="Cambria" panose="02040503050406030204" pitchFamily="18" charset="0"/>
                        <a:ea typeface="Cambria" panose="02040503050406030204" pitchFamily="18" charset="0"/>
                      </a:endParaRPr>
                    </a:p>
                  </a:txBody>
                  <a:tcPr/>
                </a:tc>
              </a:tr>
              <a:tr h="742950">
                <a:tc>
                  <a:txBody>
                    <a:bodyPr/>
                    <a:lstStyle/>
                    <a:p>
                      <a:r>
                        <a:rPr lang="es-ES" sz="1400" dirty="0" smtClean="0">
                          <a:latin typeface="Cambria" panose="02040503050406030204" pitchFamily="18" charset="0"/>
                          <a:ea typeface="Cambria" panose="02040503050406030204" pitchFamily="18" charset="0"/>
                        </a:rPr>
                        <a:t>Pregunta Evaluativa</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Evaluar;</a:t>
                      </a:r>
                      <a:r>
                        <a:rPr lang="es-ES" sz="1400" baseline="0" dirty="0" smtClean="0">
                          <a:latin typeface="Cambria" panose="02040503050406030204" pitchFamily="18" charset="0"/>
                          <a:ea typeface="Cambria" panose="02040503050406030204" pitchFamily="18" charset="0"/>
                        </a:rPr>
                        <a:t> </a:t>
                      </a:r>
                      <a:r>
                        <a:rPr lang="es-ES" sz="1400" dirty="0" smtClean="0">
                          <a:latin typeface="Cambria" panose="02040503050406030204" pitchFamily="18" charset="0"/>
                          <a:ea typeface="Cambria" panose="02040503050406030204" pitchFamily="18" charset="0"/>
                        </a:rPr>
                        <a:t>valorar;</a:t>
                      </a:r>
                      <a:r>
                        <a:rPr lang="es-ES" sz="1400" baseline="0" dirty="0" smtClean="0">
                          <a:latin typeface="Cambria" panose="02040503050406030204" pitchFamily="18" charset="0"/>
                          <a:ea typeface="Cambria" panose="02040503050406030204" pitchFamily="18" charset="0"/>
                        </a:rPr>
                        <a:t> calificar…</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¿El programa o el</a:t>
                      </a:r>
                      <a:r>
                        <a:rPr lang="es-ES" sz="1400" baseline="0" dirty="0" smtClean="0">
                          <a:latin typeface="Cambria" panose="02040503050406030204" pitchFamily="18" charset="0"/>
                          <a:ea typeface="Cambria" panose="02040503050406030204" pitchFamily="18" charset="0"/>
                        </a:rPr>
                        <a:t> diseño está logrando los cambios o efectos esperados…?...</a:t>
                      </a:r>
                      <a:endParaRPr lang="es-ES" sz="1400" dirty="0">
                        <a:latin typeface="Cambria" panose="02040503050406030204"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800442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467544" y="51470"/>
            <a:ext cx="8496944"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3600" cap="small" dirty="0" smtClean="0">
                <a:solidFill>
                  <a:srgbClr val="002060"/>
                </a:solidFill>
                <a:latin typeface="Cambria" pitchFamily="18" charset="0"/>
                <a:ea typeface="Cambria" pitchFamily="18" charset="0"/>
                <a:cs typeface="Nixie One"/>
                <a:sym typeface="Nixie One"/>
              </a:rPr>
              <a:t>Pregunta de Investigación. Tipos/Ejemplos</a:t>
            </a:r>
            <a:endParaRPr kumimoji="0" lang="es-ES" sz="36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7" name="Table 6"/>
          <p:cNvGraphicFramePr>
            <a:graphicFrameLocks noGrp="1"/>
          </p:cNvGraphicFramePr>
          <p:nvPr>
            <p:extLst>
              <p:ext uri="{D42A27DB-BD31-4B8C-83A1-F6EECF244321}">
                <p14:modId xmlns:p14="http://schemas.microsoft.com/office/powerpoint/2010/main" val="4195276596"/>
              </p:ext>
            </p:extLst>
          </p:nvPr>
        </p:nvGraphicFramePr>
        <p:xfrm>
          <a:off x="523608" y="777240"/>
          <a:ext cx="8445624" cy="4206240"/>
        </p:xfrm>
        <a:graphic>
          <a:graphicData uri="http://schemas.openxmlformats.org/drawingml/2006/table">
            <a:tbl>
              <a:tblPr firstRow="1" bandRow="1"/>
              <a:tblGrid>
                <a:gridCol w="1440160"/>
                <a:gridCol w="1728192"/>
                <a:gridCol w="5277272"/>
              </a:tblGrid>
              <a:tr h="518160">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Tipo de Pregunta</a:t>
                      </a:r>
                      <a:endParaRPr lang="es-ES" sz="1400" b="1" cap="small" baseline="0" dirty="0">
                        <a:solidFill>
                          <a:schemeClr val="bg1"/>
                        </a:solidFill>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Característica principal</a:t>
                      </a:r>
                      <a:endParaRPr lang="es-ES" sz="1400" b="1" cap="small" baseline="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Ejemplo</a:t>
                      </a:r>
                      <a:endParaRPr lang="es-ES" sz="14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r>
              <a:tr h="708660">
                <a:tc>
                  <a:txBody>
                    <a:bodyPr/>
                    <a:lstStyle/>
                    <a:p>
                      <a:r>
                        <a:rPr lang="es-ES" sz="1400" dirty="0" smtClean="0">
                          <a:latin typeface="Cambria" panose="02040503050406030204" pitchFamily="18" charset="0"/>
                          <a:ea typeface="Cambria" panose="02040503050406030204" pitchFamily="18" charset="0"/>
                        </a:rPr>
                        <a:t>Pregunta Exploratoria</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Explorar</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¿Qué</a:t>
                      </a:r>
                      <a:r>
                        <a:rPr lang="es-ES" sz="1400" baseline="0" dirty="0" smtClean="0">
                          <a:latin typeface="Cambria" panose="02040503050406030204" pitchFamily="18" charset="0"/>
                          <a:ea typeface="Cambria" panose="02040503050406030204" pitchFamily="18" charset="0"/>
                        </a:rPr>
                        <a:t> hay sobre participación digital  de jóvenes de 18 a 30 años  que participan en movimientos sociales  en el Estado Español?</a:t>
                      </a:r>
                      <a:endParaRPr lang="es-ES" sz="1400" dirty="0">
                        <a:latin typeface="Cambria" panose="02040503050406030204" pitchFamily="18" charset="0"/>
                        <a:ea typeface="Cambria" panose="02040503050406030204" pitchFamily="18" charset="0"/>
                      </a:endParaRPr>
                    </a:p>
                  </a:txBody>
                  <a:tcPr/>
                </a:tc>
              </a:tr>
              <a:tr h="944880">
                <a:tc>
                  <a:txBody>
                    <a:bodyPr/>
                    <a:lstStyle/>
                    <a:p>
                      <a:r>
                        <a:rPr lang="es-ES" sz="1400" dirty="0" smtClean="0">
                          <a:latin typeface="Cambria" panose="02040503050406030204" pitchFamily="18" charset="0"/>
                          <a:ea typeface="Cambria" panose="02040503050406030204" pitchFamily="18" charset="0"/>
                        </a:rPr>
                        <a:t>Pregunta Descriptiva</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Describir;</a:t>
                      </a:r>
                      <a:r>
                        <a:rPr lang="es-ES" sz="1400" baseline="0" dirty="0" smtClean="0">
                          <a:latin typeface="Cambria" panose="02040503050406030204" pitchFamily="18" charset="0"/>
                          <a:ea typeface="Cambria" panose="02040503050406030204" pitchFamily="18" charset="0"/>
                        </a:rPr>
                        <a:t> </a:t>
                      </a:r>
                      <a:r>
                        <a:rPr lang="es-ES" sz="1400" dirty="0" smtClean="0">
                          <a:latin typeface="Cambria" panose="02040503050406030204" pitchFamily="18" charset="0"/>
                          <a:ea typeface="Cambria" panose="02040503050406030204" pitchFamily="18" charset="0"/>
                        </a:rPr>
                        <a:t>identificar;</a:t>
                      </a:r>
                      <a:r>
                        <a:rPr lang="es-ES" sz="1400" baseline="0" dirty="0" smtClean="0">
                          <a:latin typeface="Cambria" panose="02040503050406030204" pitchFamily="18" charset="0"/>
                          <a:ea typeface="Cambria" panose="02040503050406030204" pitchFamily="18" charset="0"/>
                        </a:rPr>
                        <a:t> </a:t>
                      </a:r>
                      <a:r>
                        <a:rPr lang="es-ES" sz="1400" dirty="0" smtClean="0">
                          <a:latin typeface="Cambria" panose="02040503050406030204" pitchFamily="18" charset="0"/>
                          <a:ea typeface="Cambria" panose="02040503050406030204" pitchFamily="18" charset="0"/>
                        </a:rPr>
                        <a:t> clasificar; diagnosticar…</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¿Cómo es la participación digital</a:t>
                      </a:r>
                      <a:r>
                        <a:rPr lang="es-ES" sz="1400" baseline="0" dirty="0" smtClean="0">
                          <a:latin typeface="Cambria" panose="02040503050406030204" pitchFamily="18" charset="0"/>
                          <a:ea typeface="Cambria" panose="02040503050406030204" pitchFamily="18" charset="0"/>
                        </a:rPr>
                        <a:t> de jóvenes de 18 a 30 años que participan en movimientos sociales  en el Estado Español?</a:t>
                      </a:r>
                      <a:endParaRPr lang="es-ES" sz="1400" dirty="0">
                        <a:latin typeface="Cambria" panose="02040503050406030204" pitchFamily="18" charset="0"/>
                        <a:ea typeface="Cambria" panose="02040503050406030204" pitchFamily="18" charset="0"/>
                      </a:endParaRPr>
                    </a:p>
                  </a:txBody>
                  <a:tcPr/>
                </a:tc>
              </a:tr>
              <a:tr h="914400">
                <a:tc>
                  <a:txBody>
                    <a:bodyPr/>
                    <a:lstStyle/>
                    <a:p>
                      <a:r>
                        <a:rPr lang="es-ES" sz="1400" dirty="0" smtClean="0">
                          <a:latin typeface="Cambria" panose="02040503050406030204" pitchFamily="18" charset="0"/>
                          <a:ea typeface="Cambria" panose="02040503050406030204" pitchFamily="18" charset="0"/>
                        </a:rPr>
                        <a:t>Pregunta  </a:t>
                      </a:r>
                      <a:r>
                        <a:rPr lang="es-ES" sz="1400" baseline="0" dirty="0" smtClean="0">
                          <a:latin typeface="Cambria" panose="02040503050406030204" pitchFamily="18" charset="0"/>
                          <a:ea typeface="Cambria" panose="02040503050406030204" pitchFamily="18" charset="0"/>
                        </a:rPr>
                        <a:t>Analítica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Analizar;</a:t>
                      </a:r>
                      <a:r>
                        <a:rPr lang="es-ES" sz="1400" baseline="0" dirty="0" smtClean="0">
                          <a:latin typeface="Cambria" panose="02040503050406030204" pitchFamily="18" charset="0"/>
                          <a:ea typeface="Cambria" panose="02040503050406030204" pitchFamily="18" charset="0"/>
                        </a:rPr>
                        <a:t> interpretar; valorar; juzgar… </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¿Cómo se interpreta la participación digital de jóvenes</a:t>
                      </a:r>
                      <a:r>
                        <a:rPr lang="es-ES" sz="1400" baseline="0" dirty="0" smtClean="0">
                          <a:latin typeface="Cambria" panose="02040503050406030204" pitchFamily="18" charset="0"/>
                          <a:ea typeface="Cambria" panose="02040503050406030204" pitchFamily="18" charset="0"/>
                        </a:rPr>
                        <a:t> de 18 a 30 años que participan en movimientos sociales en la ciudad de </a:t>
                      </a:r>
                      <a:r>
                        <a:rPr lang="es-ES" sz="1400" baseline="0" dirty="0" err="1" smtClean="0">
                          <a:latin typeface="Cambria" panose="02040503050406030204" pitchFamily="18" charset="0"/>
                          <a:ea typeface="Cambria" panose="02040503050406030204" pitchFamily="18" charset="0"/>
                        </a:rPr>
                        <a:t>L’Hospitalet</a:t>
                      </a:r>
                      <a:r>
                        <a:rPr lang="es-ES" sz="1400" baseline="0" dirty="0" smtClean="0">
                          <a:latin typeface="Cambria" panose="02040503050406030204" pitchFamily="18" charset="0"/>
                          <a:ea typeface="Cambria" panose="02040503050406030204" pitchFamily="18" charset="0"/>
                        </a:rPr>
                        <a:t> de </a:t>
                      </a:r>
                      <a:r>
                        <a:rPr lang="es-ES" sz="1400" baseline="0" dirty="0" err="1" smtClean="0">
                          <a:latin typeface="Cambria" panose="02040503050406030204" pitchFamily="18" charset="0"/>
                          <a:ea typeface="Cambria" panose="02040503050406030204" pitchFamily="18" charset="0"/>
                        </a:rPr>
                        <a:t>Llobregal</a:t>
                      </a:r>
                      <a:r>
                        <a:rPr lang="es-ES" sz="1400" baseline="0" dirty="0" smtClean="0">
                          <a:latin typeface="Cambria" panose="02040503050406030204" pitchFamily="18" charset="0"/>
                          <a:ea typeface="Cambria" panose="02040503050406030204" pitchFamily="18" charset="0"/>
                        </a:rPr>
                        <a:t>?</a:t>
                      </a:r>
                      <a:endParaRPr lang="es-ES" sz="1400" dirty="0">
                        <a:latin typeface="Cambria" panose="02040503050406030204" pitchFamily="18" charset="0"/>
                        <a:ea typeface="Cambria" panose="02040503050406030204" pitchFamily="18" charset="0"/>
                      </a:endParaRPr>
                    </a:p>
                  </a:txBody>
                  <a:tcPr/>
                </a:tc>
              </a:tr>
              <a:tr h="1120140">
                <a:tc>
                  <a:txBody>
                    <a:bodyPr/>
                    <a:lstStyle/>
                    <a:p>
                      <a:r>
                        <a:rPr lang="es-ES" sz="1400" dirty="0" smtClean="0">
                          <a:latin typeface="Cambria" panose="02040503050406030204" pitchFamily="18" charset="0"/>
                          <a:ea typeface="Cambria" panose="02040503050406030204" pitchFamily="18" charset="0"/>
                        </a:rPr>
                        <a:t>Pregunta</a:t>
                      </a:r>
                    </a:p>
                    <a:p>
                      <a:r>
                        <a:rPr lang="es-ES" sz="1400" dirty="0" smtClean="0">
                          <a:latin typeface="Cambria" panose="02040503050406030204" pitchFamily="18" charset="0"/>
                          <a:ea typeface="Cambria" panose="02040503050406030204" pitchFamily="18" charset="0"/>
                        </a:rPr>
                        <a:t>Comparativa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Comparar</a:t>
                      </a:r>
                      <a:r>
                        <a:rPr lang="es-ES" sz="1400" baseline="0" dirty="0" smtClean="0">
                          <a:latin typeface="Cambria" panose="02040503050406030204" pitchFamily="18" charset="0"/>
                          <a:ea typeface="Cambria" panose="02040503050406030204" pitchFamily="18" charset="0"/>
                        </a:rPr>
                        <a:t>; contrastar; diferenciar; asemejar…</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¿Qué</a:t>
                      </a:r>
                      <a:r>
                        <a:rPr lang="es-ES" sz="1400" baseline="0" dirty="0" smtClean="0">
                          <a:latin typeface="Cambria" panose="02040503050406030204" pitchFamily="18" charset="0"/>
                          <a:ea typeface="Cambria" panose="02040503050406030204" pitchFamily="18" charset="0"/>
                        </a:rPr>
                        <a:t> diferencias hay entre la participación digital de jóvenes de 18 a 30 años que participan en movimientos sociales en  el Estado Español y jóvenes de 18 a 30 años que no participan en movimientos sociales?</a:t>
                      </a:r>
                      <a:endParaRPr lang="es-ES" sz="1400" dirty="0">
                        <a:latin typeface="Cambria" panose="02040503050406030204"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2536842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79600651"/>
              </p:ext>
            </p:extLst>
          </p:nvPr>
        </p:nvGraphicFramePr>
        <p:xfrm>
          <a:off x="611560" y="1275606"/>
          <a:ext cx="8331002" cy="3623310"/>
        </p:xfrm>
        <a:graphic>
          <a:graphicData uri="http://schemas.openxmlformats.org/drawingml/2006/table">
            <a:tbl>
              <a:tblPr firstRow="1" bandRow="1"/>
              <a:tblGrid>
                <a:gridCol w="1325538"/>
                <a:gridCol w="1728192"/>
                <a:gridCol w="5277272"/>
              </a:tblGrid>
              <a:tr h="525780">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Tipo de Pregunta</a:t>
                      </a:r>
                      <a:endParaRPr lang="es-ES" sz="1400" b="1" cap="small" baseline="0" dirty="0">
                        <a:solidFill>
                          <a:schemeClr val="bg1"/>
                        </a:solidFill>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Característica principal</a:t>
                      </a:r>
                      <a:endParaRPr lang="es-ES" sz="1400" b="1" cap="small" baseline="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Ejemplo</a:t>
                      </a:r>
                      <a:endParaRPr lang="es-ES" sz="14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r>
              <a:tr h="960120">
                <a:tc>
                  <a:txBody>
                    <a:bodyPr/>
                    <a:lstStyle/>
                    <a:p>
                      <a:r>
                        <a:rPr lang="es-ES" sz="1400" dirty="0" smtClean="0">
                          <a:latin typeface="Cambria" panose="02040503050406030204" pitchFamily="18" charset="0"/>
                          <a:ea typeface="Cambria" panose="02040503050406030204" pitchFamily="18" charset="0"/>
                        </a:rPr>
                        <a:t>Pregunta Explicativa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Explicar;</a:t>
                      </a:r>
                      <a:r>
                        <a:rPr lang="es-ES" sz="1400" baseline="0" dirty="0" smtClean="0">
                          <a:latin typeface="Cambria" panose="02040503050406030204" pitchFamily="18" charset="0"/>
                          <a:ea typeface="Cambria" panose="02040503050406030204" pitchFamily="18" charset="0"/>
                        </a:rPr>
                        <a:t> entender….</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¿Por qué la participación digital</a:t>
                      </a:r>
                      <a:r>
                        <a:rPr lang="es-ES" sz="1400" baseline="0" dirty="0" smtClean="0">
                          <a:latin typeface="Cambria" panose="02040503050406030204" pitchFamily="18" charset="0"/>
                          <a:ea typeface="Cambria" panose="02040503050406030204" pitchFamily="18" charset="0"/>
                        </a:rPr>
                        <a:t> de jóvenes de 18 a 30 años que participan en movimientos sociales de la provincia de Barcelona es mayor  que en los que participan entidades sociales?</a:t>
                      </a:r>
                      <a:endParaRPr lang="es-ES" sz="1400" dirty="0">
                        <a:latin typeface="Cambria" panose="02040503050406030204" pitchFamily="18" charset="0"/>
                        <a:ea typeface="Cambria" panose="02040503050406030204" pitchFamily="18" charset="0"/>
                      </a:endParaRPr>
                    </a:p>
                  </a:txBody>
                  <a:tcPr/>
                </a:tc>
              </a:tr>
              <a:tr h="960120">
                <a:tc>
                  <a:txBody>
                    <a:bodyPr/>
                    <a:lstStyle/>
                    <a:p>
                      <a:r>
                        <a:rPr lang="es-ES" sz="1400" dirty="0" smtClean="0">
                          <a:latin typeface="Cambria" panose="02040503050406030204" pitchFamily="18" charset="0"/>
                          <a:ea typeface="Cambria" panose="02040503050406030204" pitchFamily="18" charset="0"/>
                        </a:rPr>
                        <a:t>Pregunta</a:t>
                      </a:r>
                    </a:p>
                    <a:p>
                      <a:r>
                        <a:rPr lang="es-ES" sz="1400" dirty="0" smtClean="0">
                          <a:latin typeface="Cambria" panose="02040503050406030204" pitchFamily="18" charset="0"/>
                          <a:ea typeface="Cambria" panose="02040503050406030204" pitchFamily="18" charset="0"/>
                        </a:rPr>
                        <a:t>Predictiva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Predecir;</a:t>
                      </a:r>
                      <a:r>
                        <a:rPr lang="es-ES" sz="1400" baseline="0" dirty="0" smtClean="0">
                          <a:latin typeface="Cambria" panose="02040503050406030204" pitchFamily="18" charset="0"/>
                          <a:ea typeface="Cambria" panose="02040503050406030204" pitchFamily="18" charset="0"/>
                        </a:rPr>
                        <a:t> </a:t>
                      </a:r>
                      <a:r>
                        <a:rPr lang="es-ES" sz="1400" dirty="0" smtClean="0">
                          <a:latin typeface="Cambria" panose="02040503050406030204" pitchFamily="18" charset="0"/>
                          <a:ea typeface="Cambria" panose="02040503050406030204" pitchFamily="18" charset="0"/>
                        </a:rPr>
                        <a:t> prever;</a:t>
                      </a:r>
                      <a:r>
                        <a:rPr lang="es-ES" sz="1400" baseline="0" dirty="0" smtClean="0">
                          <a:latin typeface="Cambria" panose="02040503050406030204" pitchFamily="18" charset="0"/>
                          <a:ea typeface="Cambria" panose="02040503050406030204" pitchFamily="18" charset="0"/>
                        </a:rPr>
                        <a:t> </a:t>
                      </a:r>
                      <a:r>
                        <a:rPr lang="es-ES" sz="1400" dirty="0" smtClean="0">
                          <a:latin typeface="Cambria" panose="02040503050406030204" pitchFamily="18" charset="0"/>
                          <a:ea typeface="Cambria" panose="02040503050406030204" pitchFamily="18" charset="0"/>
                        </a:rPr>
                        <a:t>pronosticar….</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¿Cómo podría</a:t>
                      </a:r>
                      <a:r>
                        <a:rPr lang="es-ES" sz="1400" baseline="0" dirty="0" smtClean="0">
                          <a:latin typeface="Cambria" panose="02040503050406030204" pitchFamily="18" charset="0"/>
                          <a:ea typeface="Cambria" panose="02040503050406030204" pitchFamily="18" charset="0"/>
                        </a:rPr>
                        <a:t> influir </a:t>
                      </a:r>
                      <a:r>
                        <a:rPr lang="es-ES" sz="1400" dirty="0" smtClean="0">
                          <a:latin typeface="Cambria" panose="02040503050406030204" pitchFamily="18" charset="0"/>
                          <a:ea typeface="Cambria" panose="02040503050406030204" pitchFamily="18" charset="0"/>
                        </a:rPr>
                        <a:t> la participación política</a:t>
                      </a:r>
                      <a:r>
                        <a:rPr lang="es-ES" sz="1400" baseline="0" dirty="0" smtClean="0">
                          <a:latin typeface="Cambria" panose="02040503050406030204" pitchFamily="18" charset="0"/>
                          <a:ea typeface="Cambria" panose="02040503050406030204" pitchFamily="18" charset="0"/>
                        </a:rPr>
                        <a:t>  de universitarios de 18 a 30  años que participan en movimientos sociales  en su propósito de vida futuro?</a:t>
                      </a:r>
                      <a:endParaRPr lang="es-ES" sz="1400" dirty="0">
                        <a:latin typeface="Cambria" panose="02040503050406030204" pitchFamily="18" charset="0"/>
                        <a:ea typeface="Cambria" panose="02040503050406030204" pitchFamily="18" charset="0"/>
                      </a:endParaRPr>
                    </a:p>
                  </a:txBody>
                  <a:tcPr/>
                </a:tc>
              </a:tr>
              <a:tr h="1177290">
                <a:tc>
                  <a:txBody>
                    <a:bodyPr/>
                    <a:lstStyle/>
                    <a:p>
                      <a:r>
                        <a:rPr lang="es-ES" sz="1400" dirty="0" smtClean="0">
                          <a:latin typeface="Cambria" panose="02040503050406030204" pitchFamily="18" charset="0"/>
                          <a:ea typeface="Cambria" panose="02040503050406030204" pitchFamily="18" charset="0"/>
                        </a:rPr>
                        <a:t>Pregunta</a:t>
                      </a:r>
                    </a:p>
                    <a:p>
                      <a:r>
                        <a:rPr lang="es-ES" sz="1400" dirty="0" smtClean="0">
                          <a:latin typeface="Cambria" panose="02040503050406030204" pitchFamily="18" charset="0"/>
                          <a:ea typeface="Cambria" panose="02040503050406030204" pitchFamily="18" charset="0"/>
                        </a:rPr>
                        <a:t>Proyectiva</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Proponer;</a:t>
                      </a:r>
                      <a:r>
                        <a:rPr lang="es-ES" sz="1400" baseline="0" dirty="0" smtClean="0">
                          <a:latin typeface="Cambria" panose="02040503050406030204" pitchFamily="18" charset="0"/>
                          <a:ea typeface="Cambria" panose="02040503050406030204" pitchFamily="18" charset="0"/>
                        </a:rPr>
                        <a:t> construir; programar; diseñar….</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¿Cómo mejorará la participación digital de jóvenes de 18 a 33 años que participan en movimientos</a:t>
                      </a:r>
                      <a:r>
                        <a:rPr lang="es-ES" sz="1400" baseline="0" dirty="0" smtClean="0">
                          <a:latin typeface="Cambria" panose="02040503050406030204" pitchFamily="18" charset="0"/>
                          <a:ea typeface="Cambria" panose="02040503050406030204" pitchFamily="18" charset="0"/>
                        </a:rPr>
                        <a:t> sociales de la ciudad de </a:t>
                      </a:r>
                      <a:r>
                        <a:rPr lang="es-ES" sz="1400" baseline="0" dirty="0" err="1" smtClean="0">
                          <a:latin typeface="Cambria" panose="02040503050406030204" pitchFamily="18" charset="0"/>
                          <a:ea typeface="Cambria" panose="02040503050406030204" pitchFamily="18" charset="0"/>
                        </a:rPr>
                        <a:t>L’Hospitalet</a:t>
                      </a:r>
                      <a:r>
                        <a:rPr lang="es-ES" sz="1400" baseline="0" dirty="0" smtClean="0">
                          <a:latin typeface="Cambria" panose="02040503050406030204" pitchFamily="18" charset="0"/>
                          <a:ea typeface="Cambria" panose="02040503050406030204" pitchFamily="18" charset="0"/>
                        </a:rPr>
                        <a:t> a partir del diseño, aplicación y evaluación de un programa de participación digital?</a:t>
                      </a:r>
                      <a:endParaRPr lang="es-ES" sz="1400" dirty="0">
                        <a:latin typeface="Cambria" panose="02040503050406030204" pitchFamily="18" charset="0"/>
                        <a:ea typeface="Cambria" panose="02040503050406030204" pitchFamily="18" charset="0"/>
                      </a:endParaRPr>
                    </a:p>
                  </a:txBody>
                  <a:tcPr/>
                </a:tc>
              </a:tr>
            </a:tbl>
          </a:graphicData>
        </a:graphic>
      </p:graphicFrame>
      <p:sp>
        <p:nvSpPr>
          <p:cNvPr id="5" name="1 Marcador de texto"/>
          <p:cNvSpPr txBox="1">
            <a:spLocks/>
          </p:cNvSpPr>
          <p:nvPr/>
        </p:nvSpPr>
        <p:spPr>
          <a:xfrm>
            <a:off x="467544" y="195487"/>
            <a:ext cx="8496944"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3600" cap="small" dirty="0" smtClean="0">
                <a:solidFill>
                  <a:srgbClr val="002060"/>
                </a:solidFill>
                <a:latin typeface="Cambria" pitchFamily="18" charset="0"/>
                <a:ea typeface="Cambria" pitchFamily="18" charset="0"/>
                <a:cs typeface="Nixie One"/>
                <a:sym typeface="Nixie One"/>
              </a:rPr>
              <a:t>Pregunta de Investigación. Tipos/Ejemplos</a:t>
            </a:r>
            <a:endParaRPr kumimoji="0" lang="es-ES" sz="36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429591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7305157"/>
              </p:ext>
            </p:extLst>
          </p:nvPr>
        </p:nvGraphicFramePr>
        <p:xfrm>
          <a:off x="719572" y="843558"/>
          <a:ext cx="8157592" cy="4183380"/>
        </p:xfrm>
        <a:graphic>
          <a:graphicData uri="http://schemas.openxmlformats.org/drawingml/2006/table">
            <a:tbl>
              <a:tblPr firstRow="1" bandRow="1"/>
              <a:tblGrid>
                <a:gridCol w="1872208"/>
                <a:gridCol w="2880320"/>
                <a:gridCol w="3405064"/>
              </a:tblGrid>
              <a:tr h="525780">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Tipo de Pregunta</a:t>
                      </a:r>
                      <a:endParaRPr lang="es-ES" sz="1400" b="1" cap="small" baseline="0" dirty="0">
                        <a:solidFill>
                          <a:schemeClr val="bg1"/>
                        </a:solidFill>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Característica principal</a:t>
                      </a:r>
                      <a:endParaRPr lang="es-ES" sz="1400" b="1" cap="small" baseline="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solidFill>
                      <a:srgbClr val="006666"/>
                    </a:solidFill>
                  </a:tcPr>
                </a:tc>
                <a:tc>
                  <a:txBody>
                    <a:bodyPr/>
                    <a:lstStyle/>
                    <a:p>
                      <a:r>
                        <a:rPr lang="es-ES" sz="1400" b="1" cap="small" baseline="0" dirty="0" smtClean="0">
                          <a:solidFill>
                            <a:schemeClr val="bg1"/>
                          </a:solidFill>
                          <a:latin typeface="Cambria" panose="02040503050406030204" pitchFamily="18" charset="0"/>
                          <a:ea typeface="Cambria" panose="02040503050406030204" pitchFamily="18" charset="0"/>
                        </a:rPr>
                        <a:t>Ejemplo</a:t>
                      </a:r>
                      <a:endParaRPr lang="es-ES" sz="1400" b="1" cap="small" baseline="0" dirty="0">
                        <a:solidFill>
                          <a:schemeClr val="bg1"/>
                        </a:solidFill>
                        <a:latin typeface="Cambria" panose="02040503050406030204" pitchFamily="18" charset="0"/>
                        <a:ea typeface="Cambria" panose="02040503050406030204" pitchFamily="18" charset="0"/>
                      </a:endParaRPr>
                    </a:p>
                  </a:txBody>
                  <a:tcPr>
                    <a:solidFill>
                      <a:srgbClr val="006666"/>
                    </a:solidFill>
                  </a:tcPr>
                </a:tc>
              </a:tr>
              <a:tr h="1611630">
                <a:tc>
                  <a:txBody>
                    <a:bodyPr/>
                    <a:lstStyle/>
                    <a:p>
                      <a:r>
                        <a:rPr lang="es-ES" sz="1400" dirty="0" smtClean="0">
                          <a:latin typeface="Cambria" panose="02040503050406030204" pitchFamily="18" charset="0"/>
                          <a:ea typeface="Cambria" panose="02040503050406030204" pitchFamily="18" charset="0"/>
                        </a:rPr>
                        <a:t>Pregunta Confirmatoria</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Confirmar;</a:t>
                      </a:r>
                      <a:r>
                        <a:rPr lang="es-ES" sz="1400" baseline="0" dirty="0" smtClean="0">
                          <a:latin typeface="Cambria" panose="02040503050406030204" pitchFamily="18" charset="0"/>
                          <a:ea typeface="Cambria" panose="02040503050406030204" pitchFamily="18" charset="0"/>
                        </a:rPr>
                        <a:t>  verificar; comprobar; demostrar….</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¿Qué relación existe entre la participación digital</a:t>
                      </a:r>
                      <a:r>
                        <a:rPr lang="es-ES" sz="1400" baseline="0" dirty="0" smtClean="0">
                          <a:latin typeface="Cambria" panose="02040503050406030204" pitchFamily="18" charset="0"/>
                          <a:ea typeface="Cambria" panose="02040503050406030204" pitchFamily="18" charset="0"/>
                        </a:rPr>
                        <a:t> y la participación política de jóvenes que participan de 18 a 30 años que participan en movimientos sociales de Cataluña?</a:t>
                      </a:r>
                      <a:endParaRPr lang="es-ES" sz="1400" dirty="0">
                        <a:latin typeface="Cambria" panose="02040503050406030204" pitchFamily="18" charset="0"/>
                        <a:ea typeface="Cambria" panose="02040503050406030204" pitchFamily="18" charset="0"/>
                      </a:endParaRPr>
                    </a:p>
                  </a:txBody>
                  <a:tcPr/>
                </a:tc>
              </a:tr>
              <a:tr h="2045970">
                <a:tc>
                  <a:txBody>
                    <a:bodyPr/>
                    <a:lstStyle/>
                    <a:p>
                      <a:r>
                        <a:rPr lang="es-ES" sz="1400" dirty="0" smtClean="0">
                          <a:latin typeface="Cambria" panose="02040503050406030204" pitchFamily="18" charset="0"/>
                          <a:ea typeface="Cambria" panose="02040503050406030204" pitchFamily="18" charset="0"/>
                        </a:rPr>
                        <a:t>Pregunta Evaluativa</a:t>
                      </a:r>
                      <a:endParaRPr lang="es-ES" sz="1400" dirty="0">
                        <a:latin typeface="Cambria" panose="02040503050406030204" pitchFamily="18" charset="0"/>
                        <a:ea typeface="Cambria" panose="02040503050406030204" pitchFamily="18" charset="0"/>
                      </a:endParaRPr>
                    </a:p>
                  </a:txBody>
                  <a:tcPr>
                    <a:lnR w="12700" cap="flat" cmpd="sng" algn="ctr">
                      <a:solidFill>
                        <a:schemeClr val="tx1"/>
                      </a:solidFill>
                      <a:prstDash val="solid"/>
                      <a:round/>
                      <a:headEnd type="none" w="med" len="med"/>
                      <a:tailEnd type="none" w="med" len="med"/>
                    </a:lnR>
                  </a:tcPr>
                </a:tc>
                <a:tc>
                  <a:txBody>
                    <a:bodyPr/>
                    <a:lstStyle/>
                    <a:p>
                      <a:r>
                        <a:rPr lang="es-ES" sz="1400" dirty="0" smtClean="0">
                          <a:latin typeface="Cambria" panose="02040503050406030204" pitchFamily="18" charset="0"/>
                          <a:ea typeface="Cambria" panose="02040503050406030204" pitchFamily="18" charset="0"/>
                        </a:rPr>
                        <a:t>Evaluar; valorar;</a:t>
                      </a:r>
                      <a:r>
                        <a:rPr lang="es-ES" sz="1400" baseline="0" dirty="0" smtClean="0">
                          <a:latin typeface="Cambria" panose="02040503050406030204" pitchFamily="18" charset="0"/>
                          <a:ea typeface="Cambria" panose="02040503050406030204" pitchFamily="18" charset="0"/>
                        </a:rPr>
                        <a:t> calificar….</a:t>
                      </a:r>
                      <a:endParaRPr lang="es-E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tcPr>
                </a:tc>
                <a:tc>
                  <a:txBody>
                    <a:bodyPr/>
                    <a:lstStyle/>
                    <a:p>
                      <a:r>
                        <a:rPr lang="es-ES" sz="1400" dirty="0" smtClean="0">
                          <a:latin typeface="Cambria" panose="02040503050406030204" pitchFamily="18" charset="0"/>
                          <a:ea typeface="Cambria" panose="02040503050406030204" pitchFamily="18" charset="0"/>
                        </a:rPr>
                        <a:t>¿El programa de participación digital dirigido a jóvenes</a:t>
                      </a:r>
                      <a:r>
                        <a:rPr lang="es-ES" sz="1400" baseline="0" dirty="0" smtClean="0">
                          <a:latin typeface="Cambria" panose="02040503050406030204" pitchFamily="18" charset="0"/>
                          <a:ea typeface="Cambria" panose="02040503050406030204" pitchFamily="18" charset="0"/>
                        </a:rPr>
                        <a:t> de 18 a 30 años que participan en movimientos sociales de la Ciudad de </a:t>
                      </a:r>
                      <a:r>
                        <a:rPr lang="es-ES" sz="1400" baseline="0" dirty="0" err="1" smtClean="0">
                          <a:latin typeface="Cambria" panose="02040503050406030204" pitchFamily="18" charset="0"/>
                          <a:ea typeface="Cambria" panose="02040503050406030204" pitchFamily="18" charset="0"/>
                        </a:rPr>
                        <a:t>L’Hospitalet</a:t>
                      </a:r>
                      <a:r>
                        <a:rPr lang="es-ES" sz="1400" baseline="0" dirty="0" smtClean="0">
                          <a:latin typeface="Cambria" panose="02040503050406030204" pitchFamily="18" charset="0"/>
                          <a:ea typeface="Cambria" panose="02040503050406030204" pitchFamily="18" charset="0"/>
                        </a:rPr>
                        <a:t> está consiguiendo sus efectos esperados (habría que poner efectos vinculados con los objetivos del programa?</a:t>
                      </a:r>
                      <a:endParaRPr lang="es-ES" sz="1400" dirty="0">
                        <a:latin typeface="Cambria" panose="02040503050406030204" pitchFamily="18" charset="0"/>
                        <a:ea typeface="Cambria" panose="02040503050406030204" pitchFamily="18" charset="0"/>
                      </a:endParaRPr>
                    </a:p>
                  </a:txBody>
                  <a:tcPr/>
                </a:tc>
              </a:tr>
            </a:tbl>
          </a:graphicData>
        </a:graphic>
      </p:graphicFrame>
      <p:sp>
        <p:nvSpPr>
          <p:cNvPr id="5" name="1 Marcador de texto"/>
          <p:cNvSpPr txBox="1">
            <a:spLocks/>
          </p:cNvSpPr>
          <p:nvPr/>
        </p:nvSpPr>
        <p:spPr>
          <a:xfrm>
            <a:off x="467544" y="51470"/>
            <a:ext cx="8496944"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3600" cap="small" dirty="0" smtClean="0">
                <a:solidFill>
                  <a:srgbClr val="002060"/>
                </a:solidFill>
                <a:latin typeface="Cambria" pitchFamily="18" charset="0"/>
                <a:ea typeface="Cambria" pitchFamily="18" charset="0"/>
                <a:cs typeface="Nixie One"/>
                <a:sym typeface="Nixie One"/>
              </a:rPr>
              <a:t>Pregunta de Investigación. Tipos/Ejemplos</a:t>
            </a:r>
            <a:endParaRPr kumimoji="0" lang="es-ES" sz="36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1744440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8" y="3951596"/>
            <a:ext cx="7234319" cy="535531"/>
          </a:xfrm>
          <a:prstGeom prst="rect">
            <a:avLst/>
          </a:prstGeom>
          <a:noFill/>
        </p:spPr>
        <p:txBody>
          <a:bodyPr wrap="square" rtlCol="0">
            <a:spAutoFit/>
          </a:bodyPr>
          <a:lstStyle/>
          <a:p>
            <a:pPr>
              <a:lnSpc>
                <a:spcPct val="90000"/>
              </a:lnSpc>
              <a:spcBef>
                <a:spcPct val="0"/>
              </a:spcBef>
            </a:pPr>
            <a:r>
              <a:rPr lang="ca-ES" altLang="es-ES" sz="1600" i="1" dirty="0" smtClean="0">
                <a:solidFill>
                  <a:schemeClr val="bg1"/>
                </a:solidFill>
                <a:latin typeface="Cambria" panose="02040503050406030204" pitchFamily="18" charset="0"/>
                <a:ea typeface="Cambria" panose="02040503050406030204" pitchFamily="18" charset="0"/>
              </a:rPr>
              <a:t>PUIG</a:t>
            </a:r>
            <a:r>
              <a:rPr lang="ca-ES" altLang="es-ES" sz="1600" i="1" dirty="0">
                <a:solidFill>
                  <a:schemeClr val="bg1"/>
                </a:solidFill>
                <a:latin typeface="Cambria" panose="02040503050406030204" pitchFamily="18" charset="0"/>
                <a:ea typeface="Cambria" panose="02040503050406030204" pitchFamily="18" charset="0"/>
              </a:rPr>
              <a:t>, J. M.; BATLLE, R.; BOSCH, C. i PALOS, J.: Aprenentatge Servei. Educar per a la Educar ciutadania. Barcelona, Octaedro i Fundació Jaume Bofill, 2006, p. 22.</a:t>
            </a:r>
            <a:r>
              <a:rPr lang="ca-ES" altLang="es-ES" sz="1600" dirty="0">
                <a:solidFill>
                  <a:schemeClr val="bg1"/>
                </a:solidFill>
                <a:latin typeface="Cambria" panose="02040503050406030204" pitchFamily="18" charset="0"/>
                <a:ea typeface="Cambria" panose="02040503050406030204" pitchFamily="18" charset="0"/>
              </a:rPr>
              <a:t> </a:t>
            </a:r>
            <a:endParaRPr lang="es-ES_tradnl" altLang="es-ES" sz="1600" dirty="0">
              <a:solidFill>
                <a:schemeClr val="bg1"/>
              </a:solidFill>
              <a:latin typeface="Cambria" panose="02040503050406030204" pitchFamily="18" charset="0"/>
              <a:ea typeface="Cambria" panose="02040503050406030204" pitchFamily="18" charset="0"/>
            </a:endParaRPr>
          </a:p>
        </p:txBody>
      </p:sp>
      <p:sp>
        <p:nvSpPr>
          <p:cNvPr id="6" name="1 Marcador de texto"/>
          <p:cNvSpPr txBox="1">
            <a:spLocks/>
          </p:cNvSpPr>
          <p:nvPr/>
        </p:nvSpPr>
        <p:spPr>
          <a:xfrm>
            <a:off x="683568" y="-92545"/>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683568" y="775231"/>
            <a:ext cx="8157592" cy="923330"/>
          </a:xfrm>
          <a:prstGeom prst="rect">
            <a:avLst/>
          </a:prstGeom>
          <a:noFill/>
        </p:spPr>
        <p:txBody>
          <a:bodyPr wrap="square" rtlCol="0">
            <a:spAutoFit/>
          </a:bodyPr>
          <a:lstStyle/>
          <a:p>
            <a:pPr algn="just"/>
            <a:r>
              <a:rPr lang="es-ES" sz="1800" dirty="0" smtClean="0">
                <a:latin typeface="Cambria" panose="02040503050406030204" pitchFamily="18" charset="0"/>
                <a:ea typeface="Cambria" panose="02040503050406030204" pitchFamily="18" charset="0"/>
              </a:rPr>
              <a:t>Los</a:t>
            </a:r>
            <a:r>
              <a:rPr lang="es-ES" sz="1800" b="1" dirty="0" smtClean="0">
                <a:latin typeface="Cambria" panose="02040503050406030204" pitchFamily="18" charset="0"/>
                <a:ea typeface="Cambria" panose="02040503050406030204" pitchFamily="18" charset="0"/>
              </a:rPr>
              <a:t> </a:t>
            </a:r>
            <a:r>
              <a:rPr lang="es-ES" sz="1800" b="1" cap="small" dirty="0">
                <a:solidFill>
                  <a:srgbClr val="326972"/>
                </a:solidFill>
                <a:latin typeface="Cambria" panose="02040503050406030204" pitchFamily="18" charset="0"/>
                <a:ea typeface="Cambria" panose="02040503050406030204" pitchFamily="18" charset="0"/>
              </a:rPr>
              <a:t>objetivos de </a:t>
            </a:r>
            <a:r>
              <a:rPr lang="es-ES" sz="1800" b="1" cap="small" dirty="0" smtClean="0">
                <a:solidFill>
                  <a:srgbClr val="326972"/>
                </a:solidFill>
                <a:latin typeface="Cambria" panose="02040503050406030204" pitchFamily="18" charset="0"/>
                <a:ea typeface="Cambria" panose="02040503050406030204" pitchFamily="18" charset="0"/>
              </a:rPr>
              <a:t>investigación</a:t>
            </a:r>
            <a:r>
              <a:rPr lang="es-ES" sz="1800" cap="small" dirty="0">
                <a:solidFill>
                  <a:srgbClr val="326972"/>
                </a:solidFill>
                <a:latin typeface="Cambria" panose="02040503050406030204" pitchFamily="18" charset="0"/>
                <a:ea typeface="Cambria" panose="02040503050406030204" pitchFamily="18" charset="0"/>
              </a:rPr>
              <a:t> </a:t>
            </a:r>
            <a:r>
              <a:rPr lang="es-ES" sz="1800" dirty="0">
                <a:latin typeface="Cambria" panose="02040503050406030204" pitchFamily="18" charset="0"/>
                <a:ea typeface="Cambria" panose="02040503050406030204" pitchFamily="18" charset="0"/>
              </a:rPr>
              <a:t>determinan el alcance, la profundidad y la direccionalidad del proyecto.</a:t>
            </a:r>
          </a:p>
          <a:p>
            <a:pPr algn="just"/>
            <a:endParaRPr lang="es-ES" sz="1800" dirty="0">
              <a:latin typeface="Cambria" panose="02040503050406030204" pitchFamily="18" charset="0"/>
              <a:ea typeface="Cambria" panose="02040503050406030204" pitchFamily="18" charset="0"/>
            </a:endParaRPr>
          </a:p>
        </p:txBody>
      </p:sp>
      <p:sp>
        <p:nvSpPr>
          <p:cNvPr id="7" name="TextBox 6"/>
          <p:cNvSpPr txBox="1"/>
          <p:nvPr/>
        </p:nvSpPr>
        <p:spPr>
          <a:xfrm>
            <a:off x="735052" y="1491630"/>
            <a:ext cx="8054627" cy="3539430"/>
          </a:xfrm>
          <a:prstGeom prst="rect">
            <a:avLst/>
          </a:prstGeom>
          <a:noFill/>
        </p:spPr>
        <p:txBody>
          <a:bodyPr wrap="square" rtlCol="0">
            <a:spAutoFit/>
          </a:bodyPr>
          <a:lstStyle/>
          <a:p>
            <a:pPr algn="just"/>
            <a:r>
              <a:rPr lang="es-ES" b="1" cap="small" dirty="0" smtClean="0">
                <a:solidFill>
                  <a:srgbClr val="006666"/>
                </a:solidFill>
                <a:latin typeface="Cambria" panose="02040503050406030204" pitchFamily="18" charset="0"/>
                <a:ea typeface="Cambria" panose="02040503050406030204" pitchFamily="18" charset="0"/>
              </a:rPr>
              <a:t>Aspectos </a:t>
            </a:r>
            <a:r>
              <a:rPr lang="es-ES" b="1" cap="small" dirty="0">
                <a:solidFill>
                  <a:srgbClr val="006666"/>
                </a:solidFill>
                <a:latin typeface="Cambria" panose="02040503050406030204" pitchFamily="18" charset="0"/>
                <a:ea typeface="Cambria" panose="02040503050406030204" pitchFamily="18" charset="0"/>
              </a:rPr>
              <a:t>a tener en cuenta al redactar los objetivos de investigación</a:t>
            </a: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Los objetivos deben apuntar hacia el logro de resultados concretos que se alcanzaran a través del desarrollo de la investigación.</a:t>
            </a: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Deben evitarse objetivos que no sean factibles de </a:t>
            </a:r>
            <a:r>
              <a:rPr lang="es-ES" dirty="0" smtClean="0">
                <a:latin typeface="Cambria" panose="02040503050406030204" pitchFamily="18" charset="0"/>
                <a:ea typeface="Cambria" panose="02040503050406030204" pitchFamily="18" charset="0"/>
              </a:rPr>
              <a:t>alcanzar.</a:t>
            </a:r>
            <a:endParaRPr lang="es-ES" dirty="0">
              <a:latin typeface="Cambria" panose="02040503050406030204" pitchFamily="18" charset="0"/>
              <a:ea typeface="Cambria" panose="02040503050406030204" pitchFamily="18" charset="0"/>
            </a:endParaRP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Por ejemplo, </a:t>
            </a:r>
            <a:r>
              <a:rPr lang="es-ES" i="1" dirty="0">
                <a:latin typeface="Cambria" panose="02040503050406030204" pitchFamily="18" charset="0"/>
                <a:ea typeface="Cambria" panose="02040503050406030204" pitchFamily="18" charset="0"/>
              </a:rPr>
              <a:t>diseñar un programa de formación para que las personas que lo tomen,  alcancen la </a:t>
            </a:r>
            <a:r>
              <a:rPr lang="es-ES" i="1" dirty="0" smtClean="0">
                <a:latin typeface="Cambria" panose="02040503050406030204" pitchFamily="18" charset="0"/>
                <a:ea typeface="Cambria" panose="02040503050406030204" pitchFamily="18" charset="0"/>
              </a:rPr>
              <a:t>plenitud total en </a:t>
            </a:r>
            <a:r>
              <a:rPr lang="es-ES" i="1" dirty="0">
                <a:latin typeface="Cambria" panose="02040503050406030204" pitchFamily="18" charset="0"/>
                <a:ea typeface="Cambria" panose="02040503050406030204" pitchFamily="18" charset="0"/>
              </a:rPr>
              <a:t>6 meses.</a:t>
            </a:r>
            <a:endParaRPr lang="es-ES" dirty="0">
              <a:latin typeface="Cambria" panose="02040503050406030204" pitchFamily="18" charset="0"/>
              <a:ea typeface="Cambria" panose="02040503050406030204" pitchFamily="18" charset="0"/>
            </a:endParaRP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Tienen que poder alcanzarse como consecuencia de una acción que haya llevado a cabo </a:t>
            </a:r>
            <a:r>
              <a:rPr lang="es-ES" dirty="0" smtClean="0">
                <a:latin typeface="Cambria" panose="02040503050406030204" pitchFamily="18" charset="0"/>
                <a:ea typeface="Cambria" panose="02040503050406030204" pitchFamily="18" charset="0"/>
              </a:rPr>
              <a:t>la persona investigadora.</a:t>
            </a:r>
            <a:endParaRPr lang="es-ES" dirty="0">
              <a:latin typeface="Cambria" panose="02040503050406030204" pitchFamily="18" charset="0"/>
              <a:ea typeface="Cambria" panose="02040503050406030204" pitchFamily="18" charset="0"/>
            </a:endParaRP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Deben plantearse mediante un verbo en </a:t>
            </a:r>
            <a:r>
              <a:rPr lang="es-ES" dirty="0" smtClean="0">
                <a:latin typeface="Cambria" panose="02040503050406030204" pitchFamily="18" charset="0"/>
                <a:ea typeface="Cambria" panose="02040503050406030204" pitchFamily="18" charset="0"/>
              </a:rPr>
              <a:t>infinitivo.</a:t>
            </a:r>
          </a:p>
          <a:p>
            <a:pPr marL="285750" indent="-285750" algn="just">
              <a:buClr>
                <a:srgbClr val="006666"/>
              </a:buClr>
              <a:buFont typeface="Wingdings" panose="05000000000000000000" pitchFamily="2" charset="2"/>
              <a:buChar char="q"/>
            </a:pPr>
            <a:r>
              <a:rPr lang="es-ES" dirty="0" smtClean="0">
                <a:latin typeface="Cambria" panose="02040503050406030204" pitchFamily="18" charset="0"/>
                <a:ea typeface="Cambria" panose="02040503050406030204" pitchFamily="18" charset="0"/>
              </a:rPr>
              <a:t>Una </a:t>
            </a:r>
            <a:r>
              <a:rPr lang="es-ES" dirty="0">
                <a:latin typeface="Cambria" panose="02040503050406030204" pitchFamily="18" charset="0"/>
                <a:ea typeface="Cambria" panose="02040503050406030204" pitchFamily="18" charset="0"/>
              </a:rPr>
              <a:t>investigación no tiene sentido sin objetivos de investigación </a:t>
            </a:r>
            <a:r>
              <a:rPr lang="es-ES" dirty="0" smtClean="0">
                <a:latin typeface="Cambria" panose="02040503050406030204" pitchFamily="18" charset="0"/>
                <a:ea typeface="Cambria" panose="02040503050406030204" pitchFamily="18" charset="0"/>
              </a:rPr>
              <a:t>.</a:t>
            </a:r>
            <a:endParaRPr lang="es-ES" dirty="0">
              <a:latin typeface="Cambria" panose="02040503050406030204" pitchFamily="18" charset="0"/>
              <a:ea typeface="Cambria" panose="02040503050406030204" pitchFamily="18" charset="0"/>
            </a:endParaRP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Son una guía sobre la cual la persona investigadora realiza el estudio.</a:t>
            </a: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El desarrollo de la metodología de investigación también depende de ellos.</a:t>
            </a: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Ahorra tiempo porque evita la recopilación de datos innecesarios.</a:t>
            </a:r>
          </a:p>
          <a:p>
            <a:pPr marL="285750" indent="-285750" algn="just">
              <a:buClr>
                <a:srgbClr val="006666"/>
              </a:buClr>
              <a:buFont typeface="Wingdings" panose="05000000000000000000" pitchFamily="2" charset="2"/>
              <a:buChar char="q"/>
            </a:pPr>
            <a:r>
              <a:rPr lang="es-ES" dirty="0">
                <a:latin typeface="Cambria" panose="02040503050406030204" pitchFamily="18" charset="0"/>
                <a:ea typeface="Cambria" panose="02040503050406030204" pitchFamily="18" charset="0"/>
              </a:rPr>
              <a:t>Proporcionan una guía paso a paso que hace que la investigación esté bien </a:t>
            </a:r>
            <a:r>
              <a:rPr lang="es-ES" dirty="0" smtClean="0">
                <a:latin typeface="Cambria" panose="02040503050406030204" pitchFamily="18" charset="0"/>
                <a:ea typeface="Cambria" panose="02040503050406030204" pitchFamily="18" charset="0"/>
              </a:rPr>
              <a:t>planificada.</a:t>
            </a:r>
            <a:endParaRPr lang="es-ES" dirty="0">
              <a:latin typeface="Cambria" panose="02040503050406030204" pitchFamily="18" charset="0"/>
              <a:ea typeface="Cambria" panose="02040503050406030204" pitchFamily="18" charset="0"/>
            </a:endParaRPr>
          </a:p>
          <a:p>
            <a:pPr marL="285750" indent="-285750" algn="just">
              <a:buClr>
                <a:srgbClr val="006666"/>
              </a:buClr>
              <a:buFont typeface="Wingdings" panose="05000000000000000000" pitchFamily="2" charset="2"/>
              <a:buChar char="q"/>
            </a:pPr>
            <a:endParaRPr lang="es-ES" dirty="0">
              <a:latin typeface="Cambria" panose="02040503050406030204" pitchFamily="18" charset="0"/>
              <a:ea typeface="Cambria" panose="02040503050406030204" pitchFamily="18" charset="0"/>
            </a:endParaRPr>
          </a:p>
          <a:p>
            <a:pPr algn="just"/>
            <a:endParaRPr lang="es-ES" dirty="0"/>
          </a:p>
        </p:txBody>
      </p:sp>
    </p:spTree>
    <p:extLst>
      <p:ext uri="{BB962C8B-B14F-4D97-AF65-F5344CB8AC3E}">
        <p14:creationId xmlns:p14="http://schemas.microsoft.com/office/powerpoint/2010/main" val="3768138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668396" y="123479"/>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755576" y="987574"/>
            <a:ext cx="8157592" cy="1754326"/>
          </a:xfrm>
          <a:prstGeom prst="rect">
            <a:avLst/>
          </a:prstGeom>
          <a:noFill/>
        </p:spPr>
        <p:txBody>
          <a:bodyPr wrap="square" rtlCol="0">
            <a:spAutoFit/>
          </a:bodyPr>
          <a:lstStyle/>
          <a:p>
            <a:r>
              <a:rPr lang="es-ES" sz="1800" b="1" cap="small" dirty="0" smtClean="0">
                <a:solidFill>
                  <a:srgbClr val="006666"/>
                </a:solidFill>
                <a:latin typeface="Cambria" panose="02040503050406030204" pitchFamily="18" charset="0"/>
                <a:ea typeface="Cambria" panose="02040503050406030204" pitchFamily="18" charset="0"/>
              </a:rPr>
              <a:t>Tipos </a:t>
            </a:r>
            <a:r>
              <a:rPr lang="es-ES" sz="1800" b="1" cap="small" dirty="0">
                <a:solidFill>
                  <a:srgbClr val="006666"/>
                </a:solidFill>
                <a:latin typeface="Cambria" panose="02040503050406030204" pitchFamily="18" charset="0"/>
                <a:ea typeface="Cambria" panose="02040503050406030204" pitchFamily="18" charset="0"/>
              </a:rPr>
              <a:t>de objetivos de </a:t>
            </a:r>
            <a:r>
              <a:rPr lang="es-ES" sz="1800" b="1" cap="small" dirty="0" smtClean="0">
                <a:solidFill>
                  <a:srgbClr val="006666"/>
                </a:solidFill>
                <a:latin typeface="Cambria" panose="02040503050406030204" pitchFamily="18" charset="0"/>
                <a:ea typeface="Cambria" panose="02040503050406030204" pitchFamily="18" charset="0"/>
              </a:rPr>
              <a:t>investigación</a:t>
            </a:r>
          </a:p>
          <a:p>
            <a:endParaRPr lang="es-ES" sz="1800" b="1" cap="small" dirty="0">
              <a:solidFill>
                <a:srgbClr val="006666"/>
              </a:solidFill>
              <a:latin typeface="Cambria" panose="02040503050406030204" pitchFamily="18" charset="0"/>
              <a:ea typeface="Cambria" panose="02040503050406030204" pitchFamily="18" charset="0"/>
            </a:endParaRPr>
          </a:p>
          <a:p>
            <a:r>
              <a:rPr lang="es-ES" sz="1800" dirty="0">
                <a:latin typeface="Cambria" panose="02040503050406030204" pitchFamily="18" charset="0"/>
                <a:ea typeface="Cambria" panose="02040503050406030204" pitchFamily="18" charset="0"/>
              </a:rPr>
              <a:t>Hay dos tipos de objetivos de </a:t>
            </a:r>
            <a:r>
              <a:rPr lang="es-ES" sz="1800" dirty="0" smtClean="0">
                <a:latin typeface="Cambria" panose="02040503050406030204" pitchFamily="18" charset="0"/>
                <a:ea typeface="Cambria" panose="02040503050406030204" pitchFamily="18" charset="0"/>
              </a:rPr>
              <a:t>investigación:</a:t>
            </a:r>
          </a:p>
          <a:p>
            <a:pPr marL="285750" indent="-285750">
              <a:buFont typeface="Arial" panose="020B0604020202020204" pitchFamily="34" charset="0"/>
              <a:buChar char="•"/>
            </a:pPr>
            <a:endParaRPr lang="es-ES" sz="1800" dirty="0" smtClean="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s-ES" sz="1800" dirty="0" smtClean="0">
                <a:solidFill>
                  <a:srgbClr val="006666"/>
                </a:solidFill>
                <a:latin typeface="Cambria" panose="02040503050406030204" pitchFamily="18" charset="0"/>
                <a:ea typeface="Cambria" panose="02040503050406030204" pitchFamily="18" charset="0"/>
              </a:rPr>
              <a:t>Los </a:t>
            </a:r>
            <a:r>
              <a:rPr lang="es-ES" sz="1800" dirty="0">
                <a:solidFill>
                  <a:srgbClr val="006666"/>
                </a:solidFill>
                <a:latin typeface="Cambria" panose="02040503050406030204" pitchFamily="18" charset="0"/>
                <a:ea typeface="Cambria" panose="02040503050406030204" pitchFamily="18" charset="0"/>
              </a:rPr>
              <a:t>objetivos generales </a:t>
            </a:r>
            <a:endParaRPr lang="es-ES" sz="1800" dirty="0" smtClean="0">
              <a:solidFill>
                <a:srgbClr val="006666"/>
              </a:solidFill>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s-ES" sz="1800" dirty="0">
                <a:solidFill>
                  <a:srgbClr val="006666"/>
                </a:solidFill>
                <a:latin typeface="Cambria" panose="02040503050406030204" pitchFamily="18" charset="0"/>
                <a:ea typeface="Cambria" panose="02040503050406030204" pitchFamily="18" charset="0"/>
              </a:rPr>
              <a:t>L</a:t>
            </a:r>
            <a:r>
              <a:rPr lang="es-ES" sz="1800" dirty="0" smtClean="0">
                <a:solidFill>
                  <a:srgbClr val="006666"/>
                </a:solidFill>
                <a:latin typeface="Cambria" panose="02040503050406030204" pitchFamily="18" charset="0"/>
                <a:ea typeface="Cambria" panose="02040503050406030204" pitchFamily="18" charset="0"/>
              </a:rPr>
              <a:t>os </a:t>
            </a:r>
            <a:r>
              <a:rPr lang="es-ES" sz="1800" dirty="0">
                <a:solidFill>
                  <a:srgbClr val="006666"/>
                </a:solidFill>
                <a:latin typeface="Cambria" panose="02040503050406030204" pitchFamily="18" charset="0"/>
                <a:ea typeface="Cambria" panose="02040503050406030204" pitchFamily="18" charset="0"/>
              </a:rPr>
              <a:t>objetivos </a:t>
            </a:r>
            <a:r>
              <a:rPr lang="es-ES" sz="1800" dirty="0" smtClean="0">
                <a:solidFill>
                  <a:srgbClr val="006666"/>
                </a:solidFill>
                <a:latin typeface="Cambria" panose="02040503050406030204" pitchFamily="18" charset="0"/>
                <a:ea typeface="Cambria" panose="02040503050406030204" pitchFamily="18" charset="0"/>
              </a:rPr>
              <a:t>específicos</a:t>
            </a:r>
            <a:endParaRPr lang="es-ES" sz="1800" dirty="0">
              <a:solidFill>
                <a:srgbClr val="006666"/>
              </a:solidFill>
              <a:latin typeface="Cambria" panose="02040503050406030204" pitchFamily="18" charset="0"/>
              <a:ea typeface="Cambria" panose="02040503050406030204" pitchFamily="18" charset="0"/>
            </a:endParaRPr>
          </a:p>
        </p:txBody>
      </p:sp>
      <p:sp>
        <p:nvSpPr>
          <p:cNvPr id="3" name="Rectangle 2"/>
          <p:cNvSpPr/>
          <p:nvPr/>
        </p:nvSpPr>
        <p:spPr>
          <a:xfrm>
            <a:off x="736304" y="2741900"/>
            <a:ext cx="7416824" cy="2308324"/>
          </a:xfrm>
          <a:prstGeom prst="rect">
            <a:avLst/>
          </a:prstGeom>
        </p:spPr>
        <p:txBody>
          <a:bodyPr wrap="square">
            <a:spAutoFit/>
          </a:bodyPr>
          <a:lstStyle/>
          <a:p>
            <a:r>
              <a:rPr lang="es-ES" sz="1800" dirty="0" smtClean="0">
                <a:latin typeface="Cambria" panose="02040503050406030204" pitchFamily="18" charset="0"/>
                <a:ea typeface="Cambria" panose="02040503050406030204" pitchFamily="18" charset="0"/>
              </a:rPr>
              <a:t>El </a:t>
            </a:r>
            <a:r>
              <a:rPr lang="es-ES" sz="1800" dirty="0">
                <a:latin typeface="Cambria" panose="02040503050406030204" pitchFamily="18" charset="0"/>
                <a:ea typeface="Cambria" panose="02040503050406030204" pitchFamily="18" charset="0"/>
              </a:rPr>
              <a:t>logro del </a:t>
            </a:r>
            <a:r>
              <a:rPr lang="es-ES" sz="1800" b="1" dirty="0">
                <a:latin typeface="Cambria" panose="02040503050406030204" pitchFamily="18" charset="0"/>
                <a:ea typeface="Cambria" panose="02040503050406030204" pitchFamily="18" charset="0"/>
              </a:rPr>
              <a:t>objetivo general</a:t>
            </a:r>
            <a:r>
              <a:rPr lang="es-ES" sz="1800" dirty="0">
                <a:latin typeface="Cambria" panose="02040503050406030204" pitchFamily="18" charset="0"/>
                <a:ea typeface="Cambria" panose="02040503050406030204" pitchFamily="18" charset="0"/>
              </a:rPr>
              <a:t>  proporciona respuesta a la pregunta de investigación. Resultados amplios</a:t>
            </a:r>
          </a:p>
          <a:p>
            <a:r>
              <a:rPr lang="es-ES" sz="1800" b="1" cap="small" dirty="0" smtClean="0">
                <a:solidFill>
                  <a:srgbClr val="006666"/>
                </a:solidFill>
                <a:latin typeface="Cambria" panose="02040503050406030204" pitchFamily="18" charset="0"/>
                <a:ea typeface="Cambria" panose="02040503050406030204" pitchFamily="18" charset="0"/>
              </a:rPr>
              <a:t>Elementos </a:t>
            </a:r>
            <a:r>
              <a:rPr lang="es-ES" sz="1800" b="1" cap="small" dirty="0">
                <a:solidFill>
                  <a:srgbClr val="006666"/>
                </a:solidFill>
                <a:latin typeface="Cambria" panose="02040503050406030204" pitchFamily="18" charset="0"/>
                <a:ea typeface="Cambria" panose="02040503050406030204" pitchFamily="18" charset="0"/>
              </a:rPr>
              <a:t>que debe contener todo objetivo </a:t>
            </a:r>
            <a:r>
              <a:rPr lang="es-ES" sz="1800" b="1" cap="small" dirty="0" smtClean="0">
                <a:solidFill>
                  <a:srgbClr val="006666"/>
                </a:solidFill>
                <a:latin typeface="Cambria" panose="02040503050406030204" pitchFamily="18" charset="0"/>
                <a:ea typeface="Cambria" panose="02040503050406030204" pitchFamily="18" charset="0"/>
              </a:rPr>
              <a:t>general</a:t>
            </a:r>
          </a:p>
          <a:p>
            <a:r>
              <a:rPr lang="es-ES" sz="1800" dirty="0" smtClean="0">
                <a:latin typeface="Cambria" panose="02040503050406030204" pitchFamily="18" charset="0"/>
                <a:ea typeface="Cambria" panose="02040503050406030204" pitchFamily="18" charset="0"/>
              </a:rPr>
              <a:t>Todo </a:t>
            </a:r>
            <a:r>
              <a:rPr lang="es-ES" sz="1800" dirty="0">
                <a:latin typeface="Cambria" panose="02040503050406030204" pitchFamily="18" charset="0"/>
                <a:ea typeface="Cambria" panose="02040503050406030204" pitchFamily="18" charset="0"/>
              </a:rPr>
              <a:t>objetivo general debe contener los siguientes </a:t>
            </a:r>
            <a:r>
              <a:rPr lang="es-ES" sz="1800" dirty="0" smtClean="0">
                <a:latin typeface="Cambria" panose="02040503050406030204" pitchFamily="18" charset="0"/>
                <a:ea typeface="Cambria" panose="02040503050406030204" pitchFamily="18" charset="0"/>
              </a:rPr>
              <a:t>elementos</a:t>
            </a:r>
          </a:p>
          <a:p>
            <a:pPr marL="647700" lvl="0" indent="-285750">
              <a:buClr>
                <a:srgbClr val="006666"/>
              </a:buClr>
              <a:buFont typeface="Wingdings" panose="05000000000000000000" pitchFamily="2" charset="2"/>
              <a:buChar char="q"/>
            </a:pPr>
            <a:r>
              <a:rPr lang="es-ES" sz="1800" dirty="0" smtClean="0">
                <a:latin typeface="Cambria" panose="02040503050406030204" pitchFamily="18" charset="0"/>
                <a:ea typeface="Cambria" panose="02040503050406030204" pitchFamily="18" charset="0"/>
              </a:rPr>
              <a:t>Un </a:t>
            </a:r>
            <a:r>
              <a:rPr lang="es-ES" sz="1800" dirty="0">
                <a:latin typeface="Cambria" panose="02040503050406030204" pitchFamily="18" charset="0"/>
                <a:ea typeface="Cambria" panose="02040503050406030204" pitchFamily="18" charset="0"/>
              </a:rPr>
              <a:t>verbo que indica el grado de complejidad del objetivo</a:t>
            </a:r>
          </a:p>
          <a:p>
            <a:pPr marL="647700" lvl="0" indent="-285750">
              <a:buClr>
                <a:srgbClr val="006666"/>
              </a:buClr>
              <a:buFont typeface="Wingdings" panose="05000000000000000000" pitchFamily="2" charset="2"/>
              <a:buChar char="q"/>
            </a:pPr>
            <a:r>
              <a:rPr lang="es-ES" sz="1800" dirty="0">
                <a:latin typeface="Cambria" panose="02040503050406030204" pitchFamily="18" charset="0"/>
                <a:ea typeface="Cambria" panose="02040503050406030204" pitchFamily="18" charset="0"/>
              </a:rPr>
              <a:t>El evento o eventos de estudio</a:t>
            </a:r>
          </a:p>
          <a:p>
            <a:pPr marL="647700" lvl="0" indent="-285750">
              <a:buClr>
                <a:srgbClr val="006666"/>
              </a:buClr>
              <a:buFont typeface="Wingdings" panose="05000000000000000000" pitchFamily="2" charset="2"/>
              <a:buChar char="q"/>
            </a:pPr>
            <a:r>
              <a:rPr lang="es-ES" sz="1800" dirty="0">
                <a:latin typeface="Cambria" panose="02040503050406030204" pitchFamily="18" charset="0"/>
                <a:ea typeface="Cambria" panose="02040503050406030204" pitchFamily="18" charset="0"/>
              </a:rPr>
              <a:t>Las unidades de estudio</a:t>
            </a:r>
          </a:p>
          <a:p>
            <a:pPr marL="647700" lvl="0" indent="-285750">
              <a:buClr>
                <a:srgbClr val="006666"/>
              </a:buClr>
              <a:buFont typeface="Wingdings" panose="05000000000000000000" pitchFamily="2" charset="2"/>
              <a:buChar char="q"/>
            </a:pPr>
            <a:r>
              <a:rPr lang="es-ES" sz="1800" dirty="0">
                <a:latin typeface="Cambria" panose="02040503050406030204" pitchFamily="18" charset="0"/>
                <a:ea typeface="Cambria" panose="02040503050406030204" pitchFamily="18" charset="0"/>
              </a:rPr>
              <a:t>La </a:t>
            </a:r>
            <a:r>
              <a:rPr lang="es-ES" sz="1800" dirty="0" smtClean="0">
                <a:latin typeface="Cambria" panose="02040503050406030204" pitchFamily="18" charset="0"/>
                <a:ea typeface="Cambria" panose="02040503050406030204" pitchFamily="18" charset="0"/>
              </a:rPr>
              <a:t>temporalidad (dependiendo del estudio implícita o explicita)</a:t>
            </a:r>
            <a:endParaRPr lang="es-E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155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8" y="3951596"/>
            <a:ext cx="7234319" cy="535531"/>
          </a:xfrm>
          <a:prstGeom prst="rect">
            <a:avLst/>
          </a:prstGeom>
          <a:noFill/>
        </p:spPr>
        <p:txBody>
          <a:bodyPr wrap="square" rtlCol="0">
            <a:spAutoFit/>
          </a:bodyPr>
          <a:lstStyle/>
          <a:p>
            <a:pPr>
              <a:lnSpc>
                <a:spcPct val="90000"/>
              </a:lnSpc>
              <a:spcBef>
                <a:spcPct val="0"/>
              </a:spcBef>
            </a:pPr>
            <a:r>
              <a:rPr lang="ca-ES" altLang="es-ES" sz="1600" i="1" dirty="0" smtClean="0">
                <a:solidFill>
                  <a:schemeClr val="bg1"/>
                </a:solidFill>
                <a:latin typeface="Cambria" panose="02040503050406030204" pitchFamily="18" charset="0"/>
                <a:ea typeface="Cambria" panose="02040503050406030204" pitchFamily="18" charset="0"/>
              </a:rPr>
              <a:t>PUIG</a:t>
            </a:r>
            <a:r>
              <a:rPr lang="ca-ES" altLang="es-ES" sz="1600" i="1" dirty="0">
                <a:solidFill>
                  <a:schemeClr val="bg1"/>
                </a:solidFill>
                <a:latin typeface="Cambria" panose="02040503050406030204" pitchFamily="18" charset="0"/>
                <a:ea typeface="Cambria" panose="02040503050406030204" pitchFamily="18" charset="0"/>
              </a:rPr>
              <a:t>, J. M.; BATLLE, R.; BOSCH, C. i PALOS, J.: Aprenentatge Servei. Educar per a la Educar ciutadania. Barcelona, Octaedro i Fundació Jaume Bofill, 2006, p. 22.</a:t>
            </a:r>
            <a:r>
              <a:rPr lang="ca-ES" altLang="es-ES" sz="1600" dirty="0">
                <a:solidFill>
                  <a:schemeClr val="bg1"/>
                </a:solidFill>
                <a:latin typeface="Cambria" panose="02040503050406030204" pitchFamily="18" charset="0"/>
                <a:ea typeface="Cambria" panose="02040503050406030204" pitchFamily="18" charset="0"/>
              </a:rPr>
              <a:t> </a:t>
            </a:r>
            <a:endParaRPr lang="es-ES_tradnl" altLang="es-ES" sz="1600" dirty="0">
              <a:solidFill>
                <a:schemeClr val="bg1"/>
              </a:solidFill>
              <a:latin typeface="Cambria" panose="02040503050406030204" pitchFamily="18" charset="0"/>
              <a:ea typeface="Cambria" panose="02040503050406030204" pitchFamily="18" charset="0"/>
            </a:endParaRPr>
          </a:p>
        </p:txBody>
      </p:sp>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755576" y="1779662"/>
            <a:ext cx="8157592" cy="2462213"/>
          </a:xfrm>
          <a:prstGeom prst="rect">
            <a:avLst/>
          </a:prstGeom>
          <a:noFill/>
        </p:spPr>
        <p:txBody>
          <a:bodyPr wrap="square" rtlCol="0">
            <a:spAutoFit/>
          </a:bodyPr>
          <a:lstStyle/>
          <a:p>
            <a:r>
              <a:rPr lang="es-ES" sz="2000" b="1" cap="small" dirty="0" smtClean="0">
                <a:solidFill>
                  <a:srgbClr val="006666"/>
                </a:solidFill>
                <a:latin typeface="Cambria" panose="02040503050406030204" pitchFamily="18" charset="0"/>
                <a:ea typeface="Cambria" panose="02040503050406030204" pitchFamily="18" charset="0"/>
              </a:rPr>
              <a:t>Un Ejemplo</a:t>
            </a:r>
            <a:endParaRPr lang="es-ES" sz="2000" dirty="0">
              <a:latin typeface="Cambria" panose="02040503050406030204" pitchFamily="18" charset="0"/>
              <a:ea typeface="Cambria" panose="02040503050406030204" pitchFamily="18" charset="0"/>
            </a:endParaRPr>
          </a:p>
          <a:p>
            <a:pPr lvl="0"/>
            <a:r>
              <a:rPr lang="es-ES" sz="2000" b="1" dirty="0" smtClean="0">
                <a:latin typeface="Cambria" panose="02040503050406030204" pitchFamily="18" charset="0"/>
                <a:ea typeface="Cambria" panose="02040503050406030204" pitchFamily="18" charset="0"/>
              </a:rPr>
              <a:t>Verbo</a:t>
            </a:r>
            <a:r>
              <a:rPr lang="es-ES" sz="2000" dirty="0">
                <a:latin typeface="Cambria" panose="02040503050406030204" pitchFamily="18" charset="0"/>
                <a:ea typeface="Cambria" panose="02040503050406030204" pitchFamily="18" charset="0"/>
              </a:rPr>
              <a:t>: Comprender</a:t>
            </a:r>
          </a:p>
          <a:p>
            <a:pPr lvl="0"/>
            <a:r>
              <a:rPr lang="es-ES" sz="2000" b="1" dirty="0">
                <a:latin typeface="Cambria" panose="02040503050406030204" pitchFamily="18" charset="0"/>
                <a:ea typeface="Cambria" panose="02040503050406030204" pitchFamily="18" charset="0"/>
              </a:rPr>
              <a:t>Evento de estudio</a:t>
            </a:r>
            <a:r>
              <a:rPr lang="es-ES" sz="2000" dirty="0">
                <a:latin typeface="Cambria" panose="02040503050406030204" pitchFamily="18" charset="0"/>
                <a:ea typeface="Cambria" panose="02040503050406030204" pitchFamily="18" charset="0"/>
              </a:rPr>
              <a:t>: </a:t>
            </a:r>
            <a:r>
              <a:rPr lang="es-ES" sz="2000" b="1" dirty="0">
                <a:latin typeface="Cambria" panose="02040503050406030204" pitchFamily="18" charset="0"/>
                <a:ea typeface="Cambria" panose="02040503050406030204" pitchFamily="18" charset="0"/>
              </a:rPr>
              <a:t>participación política</a:t>
            </a:r>
            <a:r>
              <a:rPr lang="es-ES" sz="2000" dirty="0">
                <a:latin typeface="Cambria" panose="02040503050406030204" pitchFamily="18" charset="0"/>
                <a:ea typeface="Cambria" panose="02040503050406030204" pitchFamily="18" charset="0"/>
              </a:rPr>
              <a:t> de las y los jóvenes</a:t>
            </a:r>
            <a:r>
              <a:rPr lang="es-ES" sz="2000" b="1" dirty="0">
                <a:latin typeface="Cambria" panose="02040503050406030204" pitchFamily="18" charset="0"/>
                <a:ea typeface="Cambria" panose="02040503050406030204" pitchFamily="18" charset="0"/>
              </a:rPr>
              <a:t> </a:t>
            </a:r>
            <a:r>
              <a:rPr lang="es-ES" sz="2000" dirty="0">
                <a:latin typeface="Cambria" panose="02040503050406030204" pitchFamily="18" charset="0"/>
                <a:ea typeface="Cambria" panose="02040503050406030204" pitchFamily="18" charset="0"/>
              </a:rPr>
              <a:t>desde una </a:t>
            </a:r>
            <a:r>
              <a:rPr lang="es-ES" sz="2000" b="1" dirty="0">
                <a:latin typeface="Cambria" panose="02040503050406030204" pitchFamily="18" charset="0"/>
                <a:ea typeface="Cambria" panose="02040503050406030204" pitchFamily="18" charset="0"/>
              </a:rPr>
              <a:t>perspectiva de género</a:t>
            </a:r>
            <a:endParaRPr lang="es-ES" sz="2000" dirty="0">
              <a:latin typeface="Cambria" panose="02040503050406030204" pitchFamily="18" charset="0"/>
              <a:ea typeface="Cambria" panose="02040503050406030204" pitchFamily="18" charset="0"/>
            </a:endParaRPr>
          </a:p>
          <a:p>
            <a:pPr lvl="0"/>
            <a:r>
              <a:rPr lang="es-ES" sz="2000" b="1" dirty="0">
                <a:latin typeface="Cambria" panose="02040503050406030204" pitchFamily="18" charset="0"/>
                <a:ea typeface="Cambria" panose="02040503050406030204" pitchFamily="18" charset="0"/>
              </a:rPr>
              <a:t>Unidades de estudio</a:t>
            </a:r>
            <a:r>
              <a:rPr lang="es-ES" sz="2000" dirty="0">
                <a:latin typeface="Cambria" panose="02040503050406030204" pitchFamily="18" charset="0"/>
                <a:ea typeface="Cambria" panose="02040503050406030204" pitchFamily="18" charset="0"/>
              </a:rPr>
              <a:t>: Jóvenes de 18 a </a:t>
            </a:r>
            <a:r>
              <a:rPr lang="es-ES" sz="2000" dirty="0" smtClean="0">
                <a:latin typeface="Cambria" panose="02040503050406030204" pitchFamily="18" charset="0"/>
                <a:ea typeface="Cambria" panose="02040503050406030204" pitchFamily="18" charset="0"/>
              </a:rPr>
              <a:t>35 </a:t>
            </a:r>
            <a:r>
              <a:rPr lang="es-ES" sz="2000" dirty="0">
                <a:latin typeface="Cambria" panose="02040503050406030204" pitchFamily="18" charset="0"/>
                <a:ea typeface="Cambria" panose="02040503050406030204" pitchFamily="18" charset="0"/>
              </a:rPr>
              <a:t>años</a:t>
            </a:r>
          </a:p>
          <a:p>
            <a:pPr lvl="0"/>
            <a:r>
              <a:rPr lang="es-ES" sz="2000" b="1" dirty="0">
                <a:latin typeface="Cambria" panose="02040503050406030204" pitchFamily="18" charset="0"/>
                <a:ea typeface="Cambria" panose="02040503050406030204" pitchFamily="18" charset="0"/>
              </a:rPr>
              <a:t>Contexto</a:t>
            </a:r>
            <a:r>
              <a:rPr lang="es-ES" sz="2000" dirty="0">
                <a:latin typeface="Cambria" panose="02040503050406030204" pitchFamily="18" charset="0"/>
                <a:ea typeface="Cambria" panose="02040503050406030204" pitchFamily="18" charset="0"/>
              </a:rPr>
              <a:t>: Movimientos Sociales de Barcelona</a:t>
            </a:r>
          </a:p>
          <a:p>
            <a:pPr lvl="0"/>
            <a:r>
              <a:rPr lang="es-ES" sz="2000" b="1" i="1" dirty="0">
                <a:latin typeface="Cambria" panose="02040503050406030204" pitchFamily="18" charset="0"/>
                <a:ea typeface="Cambria" panose="02040503050406030204" pitchFamily="18" charset="0"/>
              </a:rPr>
              <a:t>Temporalidad</a:t>
            </a:r>
            <a:r>
              <a:rPr lang="es-ES" sz="2000" i="1" dirty="0">
                <a:latin typeface="Cambria" panose="02040503050406030204" pitchFamily="18" charset="0"/>
                <a:ea typeface="Cambria" panose="02040503050406030204" pitchFamily="18" charset="0"/>
              </a:rPr>
              <a:t>: </a:t>
            </a:r>
            <a:r>
              <a:rPr lang="es-ES" sz="2000" dirty="0" smtClean="0">
                <a:latin typeface="Cambria" panose="02040503050406030204" pitchFamily="18" charset="0"/>
                <a:ea typeface="Cambria" panose="02040503050406030204" pitchFamily="18" charset="0"/>
              </a:rPr>
              <a:t>en la actualidad</a:t>
            </a:r>
          </a:p>
          <a:p>
            <a:pPr lvl="0"/>
            <a:endParaRPr lang="es-E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77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8" y="3951596"/>
            <a:ext cx="7234319" cy="535531"/>
          </a:xfrm>
          <a:prstGeom prst="rect">
            <a:avLst/>
          </a:prstGeom>
          <a:noFill/>
        </p:spPr>
        <p:txBody>
          <a:bodyPr wrap="square" rtlCol="0">
            <a:spAutoFit/>
          </a:bodyPr>
          <a:lstStyle/>
          <a:p>
            <a:pPr>
              <a:lnSpc>
                <a:spcPct val="90000"/>
              </a:lnSpc>
              <a:spcBef>
                <a:spcPct val="0"/>
              </a:spcBef>
            </a:pPr>
            <a:r>
              <a:rPr lang="ca-ES" altLang="es-ES" sz="1600" i="1" dirty="0" smtClean="0">
                <a:solidFill>
                  <a:schemeClr val="bg1"/>
                </a:solidFill>
                <a:latin typeface="Cambria" panose="02040503050406030204" pitchFamily="18" charset="0"/>
                <a:ea typeface="Cambria" panose="02040503050406030204" pitchFamily="18" charset="0"/>
              </a:rPr>
              <a:t>PUIG</a:t>
            </a:r>
            <a:r>
              <a:rPr lang="ca-ES" altLang="es-ES" sz="1600" i="1" dirty="0">
                <a:solidFill>
                  <a:schemeClr val="bg1"/>
                </a:solidFill>
                <a:latin typeface="Cambria" panose="02040503050406030204" pitchFamily="18" charset="0"/>
                <a:ea typeface="Cambria" panose="02040503050406030204" pitchFamily="18" charset="0"/>
              </a:rPr>
              <a:t>, J. M.; BATLLE, R.; BOSCH, C. i PALOS, J.: Aprenentatge Servei. Educar per a la Educar ciutadania. Barcelona, Octaedro i Fundació Jaume Bofill, 2006, p. 22.</a:t>
            </a:r>
            <a:r>
              <a:rPr lang="ca-ES" altLang="es-ES" sz="1600" dirty="0">
                <a:solidFill>
                  <a:schemeClr val="bg1"/>
                </a:solidFill>
                <a:latin typeface="Cambria" panose="02040503050406030204" pitchFamily="18" charset="0"/>
                <a:ea typeface="Cambria" panose="02040503050406030204" pitchFamily="18" charset="0"/>
              </a:rPr>
              <a:t> </a:t>
            </a:r>
            <a:endParaRPr lang="es-ES_tradnl" altLang="es-ES" sz="1600" dirty="0">
              <a:solidFill>
                <a:schemeClr val="bg1"/>
              </a:solidFill>
              <a:latin typeface="Cambria" panose="02040503050406030204" pitchFamily="18" charset="0"/>
              <a:ea typeface="Cambria" panose="02040503050406030204" pitchFamily="18" charset="0"/>
            </a:endParaRPr>
          </a:p>
        </p:txBody>
      </p:sp>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7" name="Round Same Side Corner Rectangle 6"/>
          <p:cNvSpPr/>
          <p:nvPr/>
        </p:nvSpPr>
        <p:spPr>
          <a:xfrm>
            <a:off x="4932040" y="1738103"/>
            <a:ext cx="3168352" cy="2749023"/>
          </a:xfrm>
          <a:prstGeom prst="round2SameRect">
            <a:avLst/>
          </a:prstGeom>
          <a:solidFill>
            <a:schemeClr val="accent3">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s-ES" sz="1800" dirty="0" smtClean="0">
                <a:latin typeface="Cambria" pitchFamily="18" charset="0"/>
                <a:ea typeface="Cambria" pitchFamily="18" charset="0"/>
              </a:rPr>
              <a:t>¿Cómo es la participación digital de las y los estudiantes del Grado de Educación Social de Universidades Públicas Catalanas?</a:t>
            </a:r>
          </a:p>
          <a:p>
            <a:endParaRPr lang="es-ES" dirty="0"/>
          </a:p>
          <a:p>
            <a:r>
              <a:rPr lang="es-ES" sz="1800" cap="small" dirty="0" smtClean="0">
                <a:latin typeface="Cambria" pitchFamily="18" charset="0"/>
                <a:ea typeface="Cambria" pitchFamily="18" charset="0"/>
              </a:rPr>
              <a:t>Pregunta de Investigación</a:t>
            </a:r>
            <a:endParaRPr lang="es-ES" sz="1800" cap="small" dirty="0">
              <a:latin typeface="Cambria" pitchFamily="18" charset="0"/>
              <a:ea typeface="Cambria" pitchFamily="18" charset="0"/>
            </a:endParaRPr>
          </a:p>
        </p:txBody>
      </p:sp>
      <p:sp>
        <p:nvSpPr>
          <p:cNvPr id="9" name="Round Same Side Corner Rectangle 8"/>
          <p:cNvSpPr/>
          <p:nvPr/>
        </p:nvSpPr>
        <p:spPr>
          <a:xfrm>
            <a:off x="971600" y="1694935"/>
            <a:ext cx="3168352" cy="2749023"/>
          </a:xfrm>
          <a:prstGeom prst="round2SameRect">
            <a:avLst/>
          </a:prstGeom>
          <a:solidFill>
            <a:srgbClr val="609CA8">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s-ES" sz="1800" dirty="0" smtClean="0">
                <a:latin typeface="Cambria" pitchFamily="18" charset="0"/>
                <a:ea typeface="Cambria" pitchFamily="18" charset="0"/>
              </a:rPr>
              <a:t>Describir la participación digital de las y los estudiantes del Grado de Educación Social de Universidades Públicas Catalanas.</a:t>
            </a:r>
          </a:p>
          <a:p>
            <a:endParaRPr lang="es-ES" sz="1800" dirty="0">
              <a:latin typeface="Cambria" pitchFamily="18" charset="0"/>
              <a:ea typeface="Cambria" pitchFamily="18" charset="0"/>
            </a:endParaRPr>
          </a:p>
          <a:p>
            <a:r>
              <a:rPr lang="es-ES" sz="1800" cap="small" dirty="0" smtClean="0">
                <a:latin typeface="Cambria" pitchFamily="18" charset="0"/>
                <a:ea typeface="Cambria" pitchFamily="18" charset="0"/>
              </a:rPr>
              <a:t>Objetivo de Investigación</a:t>
            </a:r>
            <a:endParaRPr lang="es-ES" sz="1800" cap="small" dirty="0">
              <a:latin typeface="Cambria" pitchFamily="18" charset="0"/>
              <a:ea typeface="Cambria" pitchFamily="18" charset="0"/>
            </a:endParaRPr>
          </a:p>
        </p:txBody>
      </p:sp>
    </p:spTree>
    <p:extLst>
      <p:ext uri="{BB962C8B-B14F-4D97-AF65-F5344CB8AC3E}">
        <p14:creationId xmlns:p14="http://schemas.microsoft.com/office/powerpoint/2010/main" val="18663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5E984C9-202E-4B30-8C51-2EAF4CFDE7A7}"/>
              </a:ext>
            </a:extLst>
          </p:cNvPr>
          <p:cNvSpPr>
            <a:spLocks noGrp="1"/>
          </p:cNvSpPr>
          <p:nvPr>
            <p:ph type="body" idx="1"/>
          </p:nvPr>
        </p:nvSpPr>
        <p:spPr>
          <a:xfrm>
            <a:off x="318954" y="3866740"/>
            <a:ext cx="8229600" cy="519599"/>
          </a:xfrm>
        </p:spPr>
        <p:txBody>
          <a:bodyPr>
            <a:normAutofit fontScale="70000" lnSpcReduction="20000"/>
          </a:bodyPr>
          <a:lstStyle/>
          <a:p>
            <a:pPr>
              <a:buNone/>
            </a:pPr>
            <a:r>
              <a:rPr lang="ca-ES" sz="1800" dirty="0">
                <a:latin typeface="Cambria" pitchFamily="18" charset="0"/>
                <a:ea typeface="Cambria" pitchFamily="18" charset="0"/>
                <a:cs typeface="Arial" panose="020B0604020202020204" pitchFamily="34" charset="0"/>
              </a:rPr>
              <a:t>La </a:t>
            </a:r>
            <a:r>
              <a:rPr lang="ca-ES" sz="1800" dirty="0" smtClean="0">
                <a:latin typeface="Cambria" pitchFamily="18" charset="0"/>
                <a:ea typeface="Cambria" pitchFamily="18" charset="0"/>
                <a:cs typeface="Arial" panose="020B0604020202020204" pitchFamily="34" charset="0"/>
              </a:rPr>
              <a:t>taxonomía </a:t>
            </a:r>
            <a:r>
              <a:rPr lang="ca-ES" sz="1800" dirty="0">
                <a:latin typeface="Cambria" pitchFamily="18" charset="0"/>
                <a:ea typeface="Cambria" pitchFamily="18" charset="0"/>
                <a:cs typeface="Arial" panose="020B0604020202020204" pitchFamily="34" charset="0"/>
              </a:rPr>
              <a:t>de Bloom (1956) </a:t>
            </a:r>
            <a:r>
              <a:rPr lang="ca-ES" sz="1800" dirty="0" smtClean="0">
                <a:latin typeface="Cambria" pitchFamily="18" charset="0"/>
                <a:ea typeface="Cambria" pitchFamily="18" charset="0"/>
                <a:cs typeface="Arial" panose="020B0604020202020204" pitchFamily="34" charset="0"/>
              </a:rPr>
              <a:t>muestra verbos que expresan objetivos con diferentes niveles de concreción. </a:t>
            </a:r>
            <a:endParaRPr lang="ca-ES" sz="1800" dirty="0">
              <a:latin typeface="Cambria" pitchFamily="18" charset="0"/>
              <a:ea typeface="Cambria" pitchFamily="18" charset="0"/>
              <a:cs typeface="Arial" panose="020B0604020202020204" pitchFamily="34" charset="0"/>
            </a:endParaRPr>
          </a:p>
        </p:txBody>
      </p:sp>
      <p:sp>
        <p:nvSpPr>
          <p:cNvPr id="4" name="Rectángulo 3">
            <a:extLst>
              <a:ext uri="{FF2B5EF4-FFF2-40B4-BE49-F238E27FC236}">
                <a16:creationId xmlns="" xmlns:a16="http://schemas.microsoft.com/office/drawing/2014/main" id="{EB1E5802-D0F4-4E1F-AD79-1039E75E83BD}"/>
              </a:ext>
            </a:extLst>
          </p:cNvPr>
          <p:cNvSpPr/>
          <p:nvPr/>
        </p:nvSpPr>
        <p:spPr>
          <a:xfrm>
            <a:off x="3868194" y="1519224"/>
            <a:ext cx="4572000" cy="931024"/>
          </a:xfrm>
          <a:prstGeom prst="rect">
            <a:avLst/>
          </a:prstGeom>
        </p:spPr>
        <p:txBody>
          <a:bodyPr lIns="68580" tIns="34290" rIns="68580" bIns="34290">
            <a:spAutoFit/>
          </a:bodyPr>
          <a:lstStyle/>
          <a:p>
            <a:r>
              <a:rPr lang="ca-ES" dirty="0">
                <a:latin typeface="Cambria" pitchFamily="18" charset="0"/>
                <a:ea typeface="Cambria" pitchFamily="18" charset="0"/>
                <a:hlinkClick r:id="rId2"/>
              </a:rPr>
              <a:t>https://gesvin.files.wordpress.com/2016/04/taxonomc3adabloomhabilidadesobjetivosverbos-infografc3ada-educar21.png</a:t>
            </a:r>
            <a:endParaRPr lang="ca-ES" dirty="0">
              <a:latin typeface="Cambria" pitchFamily="18" charset="0"/>
              <a:ea typeface="Cambria" pitchFamily="18" charset="0"/>
            </a:endParaRPr>
          </a:p>
          <a:p>
            <a:endParaRPr lang="ca-ES" dirty="0">
              <a:latin typeface="Cambria" pitchFamily="18" charset="0"/>
              <a:ea typeface="Cambria" pitchFamily="18" charset="0"/>
            </a:endParaRPr>
          </a:p>
        </p:txBody>
      </p:sp>
      <p:sp>
        <p:nvSpPr>
          <p:cNvPr id="5" name="CuadroTexto 4">
            <a:extLst>
              <a:ext uri="{FF2B5EF4-FFF2-40B4-BE49-F238E27FC236}">
                <a16:creationId xmlns="" xmlns:a16="http://schemas.microsoft.com/office/drawing/2014/main" id="{C714A091-EA5A-40CF-87A7-749E6842FAEF}"/>
              </a:ext>
            </a:extLst>
          </p:cNvPr>
          <p:cNvSpPr txBox="1"/>
          <p:nvPr/>
        </p:nvSpPr>
        <p:spPr>
          <a:xfrm>
            <a:off x="1108555" y="1396640"/>
            <a:ext cx="1775564" cy="1223412"/>
          </a:xfrm>
          <a:prstGeom prst="rect">
            <a:avLst/>
          </a:prstGeom>
          <a:noFill/>
        </p:spPr>
        <p:txBody>
          <a:bodyPr wrap="square" lIns="68580" tIns="34290" rIns="68580" bIns="34290" rtlCol="0">
            <a:spAutoFit/>
          </a:bodyPr>
          <a:lstStyle/>
          <a:p>
            <a:r>
              <a:rPr lang="ca-ES" sz="1500" dirty="0">
                <a:latin typeface="Cambria" pitchFamily="18" charset="0"/>
                <a:ea typeface="Cambria" pitchFamily="18" charset="0"/>
                <a:cs typeface="Arial" panose="020B0604020202020204" pitchFamily="34" charset="0"/>
              </a:rPr>
              <a:t>Una </a:t>
            </a:r>
            <a:r>
              <a:rPr lang="ca-ES" sz="1500" dirty="0" smtClean="0">
                <a:latin typeface="Cambria" pitchFamily="18" charset="0"/>
                <a:ea typeface="Cambria" pitchFamily="18" charset="0"/>
                <a:cs typeface="Arial" panose="020B0604020202020204" pitchFamily="34" charset="0"/>
              </a:rPr>
              <a:t>infografía</a:t>
            </a:r>
            <a:r>
              <a:rPr lang="ca-ES" sz="1500" dirty="0">
                <a:latin typeface="Cambria" pitchFamily="18" charset="0"/>
                <a:ea typeface="Cambria" pitchFamily="18" charset="0"/>
                <a:cs typeface="Arial" panose="020B0604020202020204" pitchFamily="34" charset="0"/>
              </a:rPr>
              <a:t>, de </a:t>
            </a:r>
            <a:r>
              <a:rPr lang="ca-ES" sz="1500" dirty="0" smtClean="0">
                <a:latin typeface="Cambria" pitchFamily="18" charset="0"/>
                <a:ea typeface="Cambria" pitchFamily="18" charset="0"/>
                <a:cs typeface="Arial" panose="020B0604020202020204" pitchFamily="34" charset="0"/>
              </a:rPr>
              <a:t>las muchas que podéis encontrar, la podéis consultar aquí.</a:t>
            </a:r>
            <a:endParaRPr lang="ca-ES" sz="1500" dirty="0">
              <a:latin typeface="Cambria" pitchFamily="18" charset="0"/>
              <a:ea typeface="Cambria" pitchFamily="18" charset="0"/>
              <a:cs typeface="Arial" panose="020B0604020202020204" pitchFamily="34" charset="0"/>
            </a:endParaRPr>
          </a:p>
        </p:txBody>
      </p:sp>
      <p:sp>
        <p:nvSpPr>
          <p:cNvPr id="6" name="Rectángulo 5">
            <a:extLst>
              <a:ext uri="{FF2B5EF4-FFF2-40B4-BE49-F238E27FC236}">
                <a16:creationId xmlns="" xmlns:a16="http://schemas.microsoft.com/office/drawing/2014/main" id="{B1C9146D-4201-4661-93A0-506CAD9BFD73}"/>
              </a:ext>
            </a:extLst>
          </p:cNvPr>
          <p:cNvSpPr/>
          <p:nvPr/>
        </p:nvSpPr>
        <p:spPr>
          <a:xfrm>
            <a:off x="3943350" y="2764928"/>
            <a:ext cx="4572000" cy="931024"/>
          </a:xfrm>
          <a:prstGeom prst="rect">
            <a:avLst/>
          </a:prstGeom>
        </p:spPr>
        <p:txBody>
          <a:bodyPr lIns="68580" tIns="34290" rIns="68580" bIns="34290">
            <a:spAutoFit/>
          </a:bodyPr>
          <a:lstStyle/>
          <a:p>
            <a:r>
              <a:rPr lang="ca-ES" dirty="0">
                <a:latin typeface="Cambria" pitchFamily="18" charset="0"/>
                <a:ea typeface="Cambria" pitchFamily="18" charset="0"/>
                <a:hlinkClick r:id="rId3"/>
              </a:rPr>
              <a:t>http://www3.gobiernodecanarias.org/medusa/edublog/cprofestenerifesur/wp-content/uploads/sites/105/2015/12/Captura-de-pantalla-2015-12-03-a-las-22-12-56.png</a:t>
            </a:r>
            <a:r>
              <a:rPr lang="ca-ES" dirty="0">
                <a:latin typeface="Cambria" pitchFamily="18" charset="0"/>
                <a:ea typeface="Cambria" pitchFamily="18" charset="0"/>
              </a:rPr>
              <a:t> </a:t>
            </a:r>
          </a:p>
        </p:txBody>
      </p:sp>
      <p:sp>
        <p:nvSpPr>
          <p:cNvPr id="7" name="CuadroTexto 6">
            <a:extLst>
              <a:ext uri="{FF2B5EF4-FFF2-40B4-BE49-F238E27FC236}">
                <a16:creationId xmlns="" xmlns:a16="http://schemas.microsoft.com/office/drawing/2014/main" id="{E00A1B2E-0DD9-4875-8998-B878D95F7C1F}"/>
              </a:ext>
            </a:extLst>
          </p:cNvPr>
          <p:cNvSpPr txBox="1"/>
          <p:nvPr/>
        </p:nvSpPr>
        <p:spPr>
          <a:xfrm>
            <a:off x="1108555" y="2764930"/>
            <a:ext cx="1775564" cy="761747"/>
          </a:xfrm>
          <a:prstGeom prst="rect">
            <a:avLst/>
          </a:prstGeom>
          <a:noFill/>
        </p:spPr>
        <p:txBody>
          <a:bodyPr wrap="square" lIns="68580" tIns="34290" rIns="68580" bIns="34290" rtlCol="0">
            <a:spAutoFit/>
          </a:bodyPr>
          <a:lstStyle/>
          <a:p>
            <a:r>
              <a:rPr lang="ca-ES" sz="1500" dirty="0" smtClean="0">
                <a:latin typeface="Cambria" pitchFamily="18" charset="0"/>
                <a:ea typeface="Cambria" pitchFamily="18" charset="0"/>
                <a:cs typeface="Arial" panose="020B0604020202020204" pitchFamily="34" charset="0"/>
              </a:rPr>
              <a:t>Un cuadro-resum de los verbos de acción agrupados.</a:t>
            </a:r>
            <a:endParaRPr lang="ca-ES" sz="1500" dirty="0">
              <a:latin typeface="Cambria" pitchFamily="18" charset="0"/>
              <a:ea typeface="Cambria" pitchFamily="18" charset="0"/>
              <a:cs typeface="Arial" panose="020B0604020202020204" pitchFamily="34" charset="0"/>
            </a:endParaRPr>
          </a:p>
        </p:txBody>
      </p:sp>
      <p:sp>
        <p:nvSpPr>
          <p:cNvPr id="8" name="Flecha: a la derecha 7">
            <a:extLst>
              <a:ext uri="{FF2B5EF4-FFF2-40B4-BE49-F238E27FC236}">
                <a16:creationId xmlns="" xmlns:a16="http://schemas.microsoft.com/office/drawing/2014/main" id="{91E5467E-5D23-4DB9-94E6-E48D9E46A6D3}"/>
              </a:ext>
            </a:extLst>
          </p:cNvPr>
          <p:cNvSpPr/>
          <p:nvPr/>
        </p:nvSpPr>
        <p:spPr>
          <a:xfrm>
            <a:off x="3034432" y="1784378"/>
            <a:ext cx="582461" cy="284184"/>
          </a:xfrm>
          <a:prstGeom prst="rightArrow">
            <a:avLst/>
          </a:prstGeom>
          <a:solidFill>
            <a:srgbClr val="326972"/>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ca-ES"/>
          </a:p>
        </p:txBody>
      </p:sp>
      <p:sp>
        <p:nvSpPr>
          <p:cNvPr id="9" name="Flecha: a la derecha 8">
            <a:extLst>
              <a:ext uri="{FF2B5EF4-FFF2-40B4-BE49-F238E27FC236}">
                <a16:creationId xmlns="" xmlns:a16="http://schemas.microsoft.com/office/drawing/2014/main" id="{43AB414B-6E97-45A1-A082-629A04D95882}"/>
              </a:ext>
            </a:extLst>
          </p:cNvPr>
          <p:cNvSpPr/>
          <p:nvPr/>
        </p:nvSpPr>
        <p:spPr>
          <a:xfrm>
            <a:off x="3034432" y="2969084"/>
            <a:ext cx="582461" cy="284184"/>
          </a:xfrm>
          <a:prstGeom prst="rightArrow">
            <a:avLst/>
          </a:prstGeom>
          <a:solidFill>
            <a:srgbClr val="326972"/>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ca-ES"/>
          </a:p>
        </p:txBody>
      </p:sp>
      <p:sp>
        <p:nvSpPr>
          <p:cNvPr id="10" name="Rectángulo 9">
            <a:extLst>
              <a:ext uri="{FF2B5EF4-FFF2-40B4-BE49-F238E27FC236}">
                <a16:creationId xmlns="" xmlns:a16="http://schemas.microsoft.com/office/drawing/2014/main" id="{34476B92-1158-44F7-915F-C1566432CEEF}"/>
              </a:ext>
            </a:extLst>
          </p:cNvPr>
          <p:cNvSpPr/>
          <p:nvPr/>
        </p:nvSpPr>
        <p:spPr>
          <a:xfrm>
            <a:off x="532826" y="4731990"/>
            <a:ext cx="8108254" cy="407804"/>
          </a:xfrm>
          <a:prstGeom prst="rect">
            <a:avLst/>
          </a:prstGeom>
        </p:spPr>
        <p:txBody>
          <a:bodyPr wrap="square" lIns="68580" tIns="34290" rIns="68580" bIns="34290">
            <a:spAutoFit/>
          </a:bodyPr>
          <a:lstStyle/>
          <a:p>
            <a:r>
              <a:rPr lang="en-US" sz="1100" dirty="0">
                <a:latin typeface="Cambria" pitchFamily="18" charset="0"/>
                <a:ea typeface="Cambria" pitchFamily="18" charset="0"/>
                <a:cs typeface="Arial" panose="020B0604020202020204" pitchFamily="34" charset="0"/>
              </a:rPr>
              <a:t>Bloom, </a:t>
            </a:r>
            <a:r>
              <a:rPr lang="en-US" sz="1100" dirty="0" err="1">
                <a:latin typeface="Cambria" pitchFamily="18" charset="0"/>
                <a:ea typeface="Cambria" pitchFamily="18" charset="0"/>
                <a:cs typeface="Arial" panose="020B0604020202020204" pitchFamily="34" charset="0"/>
              </a:rPr>
              <a:t>Benjamín.S</a:t>
            </a:r>
            <a:r>
              <a:rPr lang="en-US" sz="1100" dirty="0">
                <a:latin typeface="Cambria" pitchFamily="18" charset="0"/>
                <a:ea typeface="Cambria" pitchFamily="18" charset="0"/>
                <a:cs typeface="Arial" panose="020B0604020202020204" pitchFamily="34" charset="0"/>
              </a:rPr>
              <a:t>. (1971). </a:t>
            </a:r>
            <a:r>
              <a:rPr lang="en-US" sz="1100" i="1" dirty="0" err="1">
                <a:latin typeface="Cambria" pitchFamily="18" charset="0"/>
                <a:ea typeface="Cambria" pitchFamily="18" charset="0"/>
                <a:cs typeface="Arial" panose="020B0604020202020204" pitchFamily="34" charset="0"/>
              </a:rPr>
              <a:t>Taxonomía</a:t>
            </a:r>
            <a:r>
              <a:rPr lang="en-US" sz="1100" i="1" dirty="0">
                <a:latin typeface="Cambria" pitchFamily="18" charset="0"/>
                <a:ea typeface="Cambria" pitchFamily="18" charset="0"/>
                <a:cs typeface="Arial" panose="020B0604020202020204" pitchFamily="34" charset="0"/>
              </a:rPr>
              <a:t> de los </a:t>
            </a:r>
            <a:r>
              <a:rPr lang="en-US" sz="1100" i="1" dirty="0" err="1">
                <a:latin typeface="Cambria" pitchFamily="18" charset="0"/>
                <a:ea typeface="Cambria" pitchFamily="18" charset="0"/>
                <a:cs typeface="Arial" panose="020B0604020202020204" pitchFamily="34" charset="0"/>
              </a:rPr>
              <a:t>objetivos</a:t>
            </a:r>
            <a:r>
              <a:rPr lang="en-US" sz="1100" i="1" dirty="0">
                <a:latin typeface="Cambria" pitchFamily="18" charset="0"/>
                <a:ea typeface="Cambria" pitchFamily="18" charset="0"/>
                <a:cs typeface="Arial" panose="020B0604020202020204" pitchFamily="34" charset="0"/>
              </a:rPr>
              <a:t> de la </a:t>
            </a:r>
            <a:r>
              <a:rPr lang="en-US" sz="1100" i="1" dirty="0" err="1">
                <a:latin typeface="Cambria" pitchFamily="18" charset="0"/>
                <a:ea typeface="Cambria" pitchFamily="18" charset="0"/>
                <a:cs typeface="Arial" panose="020B0604020202020204" pitchFamily="34" charset="0"/>
              </a:rPr>
              <a:t>educación</a:t>
            </a:r>
            <a:r>
              <a:rPr lang="en-US" sz="1100" i="1" dirty="0">
                <a:latin typeface="Cambria" pitchFamily="18" charset="0"/>
                <a:ea typeface="Cambria" pitchFamily="18" charset="0"/>
                <a:cs typeface="Arial" panose="020B0604020202020204" pitchFamily="34" charset="0"/>
              </a:rPr>
              <a:t>. La </a:t>
            </a:r>
            <a:r>
              <a:rPr lang="en-US" sz="1100" i="1" dirty="0" err="1">
                <a:latin typeface="Cambria" pitchFamily="18" charset="0"/>
                <a:ea typeface="Cambria" pitchFamily="18" charset="0"/>
                <a:cs typeface="Arial" panose="020B0604020202020204" pitchFamily="34" charset="0"/>
              </a:rPr>
              <a:t>clasificación</a:t>
            </a:r>
            <a:r>
              <a:rPr lang="en-US" sz="1100" i="1" dirty="0">
                <a:latin typeface="Cambria" pitchFamily="18" charset="0"/>
                <a:ea typeface="Cambria" pitchFamily="18" charset="0"/>
                <a:cs typeface="Arial" panose="020B0604020202020204" pitchFamily="34" charset="0"/>
              </a:rPr>
              <a:t> de las </a:t>
            </a:r>
            <a:r>
              <a:rPr lang="en-US" sz="1100" i="1" dirty="0" err="1">
                <a:latin typeface="Cambria" pitchFamily="18" charset="0"/>
                <a:ea typeface="Cambria" pitchFamily="18" charset="0"/>
                <a:cs typeface="Arial" panose="020B0604020202020204" pitchFamily="34" charset="0"/>
              </a:rPr>
              <a:t>metas</a:t>
            </a:r>
            <a:r>
              <a:rPr lang="en-US" sz="1100" i="1" dirty="0">
                <a:latin typeface="Cambria" pitchFamily="18" charset="0"/>
                <a:ea typeface="Cambria" pitchFamily="18" charset="0"/>
                <a:cs typeface="Arial" panose="020B0604020202020204" pitchFamily="34" charset="0"/>
              </a:rPr>
              <a:t> </a:t>
            </a:r>
            <a:r>
              <a:rPr lang="en-US" sz="1100" i="1" dirty="0" err="1">
                <a:latin typeface="Cambria" pitchFamily="18" charset="0"/>
                <a:ea typeface="Cambria" pitchFamily="18" charset="0"/>
                <a:cs typeface="Arial" panose="020B0604020202020204" pitchFamily="34" charset="0"/>
              </a:rPr>
              <a:t>educacionales</a:t>
            </a:r>
            <a:r>
              <a:rPr lang="en-US" sz="1100" dirty="0">
                <a:latin typeface="Cambria" pitchFamily="18" charset="0"/>
                <a:ea typeface="Cambria" pitchFamily="18" charset="0"/>
                <a:cs typeface="Arial" panose="020B0604020202020204" pitchFamily="34" charset="0"/>
              </a:rPr>
              <a:t>. Buenos Aires: El Ateneo.</a:t>
            </a:r>
            <a:endParaRPr lang="en-US" sz="1100" i="1" dirty="0">
              <a:latin typeface="Cambria" pitchFamily="18" charset="0"/>
              <a:ea typeface="Cambria" pitchFamily="18" charset="0"/>
              <a:cs typeface="Arial" panose="020B0604020202020204" pitchFamily="34" charset="0"/>
            </a:endParaRPr>
          </a:p>
        </p:txBody>
      </p:sp>
      <p:sp>
        <p:nvSpPr>
          <p:cNvPr id="11"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3270815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4965E91A-18D5-4696-8D85-86C5E8E5DF81}"/>
              </a:ext>
            </a:extLst>
          </p:cNvPr>
          <p:cNvPicPr>
            <a:picLocks noChangeAspect="1"/>
          </p:cNvPicPr>
          <p:nvPr/>
        </p:nvPicPr>
        <p:blipFill rotWithShape="1">
          <a:blip r:embed="rId2"/>
          <a:srcRect l="20356" t="31428" r="25358" b="17778"/>
          <a:stretch/>
        </p:blipFill>
        <p:spPr>
          <a:xfrm>
            <a:off x="1670959" y="1376875"/>
            <a:ext cx="6047015" cy="2825012"/>
          </a:xfrm>
          <a:prstGeom prst="rect">
            <a:avLst/>
          </a:prstGeom>
        </p:spPr>
      </p:pic>
      <p:sp>
        <p:nvSpPr>
          <p:cNvPr id="7" name="Rectángulo 6">
            <a:extLst>
              <a:ext uri="{FF2B5EF4-FFF2-40B4-BE49-F238E27FC236}">
                <a16:creationId xmlns="" xmlns:a16="http://schemas.microsoft.com/office/drawing/2014/main" id="{E9FE17C2-A001-4DDF-AD73-069CB2473F61}"/>
              </a:ext>
            </a:extLst>
          </p:cNvPr>
          <p:cNvSpPr/>
          <p:nvPr/>
        </p:nvSpPr>
        <p:spPr>
          <a:xfrm>
            <a:off x="1835698" y="4673450"/>
            <a:ext cx="6492527" cy="238527"/>
          </a:xfrm>
          <a:prstGeom prst="rect">
            <a:avLst/>
          </a:prstGeom>
        </p:spPr>
        <p:txBody>
          <a:bodyPr wrap="square" lIns="68580" tIns="34290" rIns="68580" bIns="34290">
            <a:spAutoFit/>
          </a:bodyPr>
          <a:lstStyle/>
          <a:p>
            <a:r>
              <a:rPr lang="en-US" sz="1100" dirty="0">
                <a:latin typeface="Cambria" pitchFamily="18" charset="0"/>
                <a:ea typeface="Cambria" pitchFamily="18" charset="0"/>
                <a:cs typeface="Arial" panose="020B0604020202020204" pitchFamily="34" charset="0"/>
              </a:rPr>
              <a:t>Arias, </a:t>
            </a:r>
            <a:r>
              <a:rPr lang="en-US" sz="1100" dirty="0" err="1">
                <a:latin typeface="Cambria" pitchFamily="18" charset="0"/>
                <a:ea typeface="Cambria" pitchFamily="18" charset="0"/>
                <a:cs typeface="Arial" panose="020B0604020202020204" pitchFamily="34" charset="0"/>
              </a:rPr>
              <a:t>Fidias</a:t>
            </a:r>
            <a:r>
              <a:rPr lang="en-US" sz="1100" dirty="0">
                <a:latin typeface="Cambria" pitchFamily="18" charset="0"/>
                <a:ea typeface="Cambria" pitchFamily="18" charset="0"/>
                <a:cs typeface="Arial" panose="020B0604020202020204" pitchFamily="34" charset="0"/>
              </a:rPr>
              <a:t> G. (2012). </a:t>
            </a:r>
            <a:r>
              <a:rPr lang="en-US" sz="1100" i="1" dirty="0">
                <a:latin typeface="Cambria" pitchFamily="18" charset="0"/>
                <a:ea typeface="Cambria" pitchFamily="18" charset="0"/>
                <a:cs typeface="Arial" panose="020B0604020202020204" pitchFamily="34" charset="0"/>
              </a:rPr>
              <a:t>El Proyecto de </a:t>
            </a:r>
            <a:r>
              <a:rPr lang="en-US" sz="1100" i="1" dirty="0" err="1">
                <a:latin typeface="Cambria" pitchFamily="18" charset="0"/>
                <a:ea typeface="Cambria" pitchFamily="18" charset="0"/>
                <a:cs typeface="Arial" panose="020B0604020202020204" pitchFamily="34" charset="0"/>
              </a:rPr>
              <a:t>investigación</a:t>
            </a:r>
            <a:r>
              <a:rPr lang="en-US" sz="1100" dirty="0">
                <a:latin typeface="Cambria" pitchFamily="18" charset="0"/>
                <a:ea typeface="Cambria" pitchFamily="18" charset="0"/>
                <a:cs typeface="Arial" panose="020B0604020202020204" pitchFamily="34" charset="0"/>
              </a:rPr>
              <a:t>. Caracas: Episteme.. </a:t>
            </a:r>
            <a:endParaRPr lang="en-US" sz="1100" i="1" dirty="0">
              <a:latin typeface="Cambria" pitchFamily="18" charset="0"/>
              <a:ea typeface="Cambria" pitchFamily="18" charset="0"/>
              <a:cs typeface="Arial" panose="020B0604020202020204" pitchFamily="34" charset="0"/>
            </a:endParaRPr>
          </a:p>
        </p:txBody>
      </p:sp>
      <p:sp>
        <p:nvSpPr>
          <p:cNvPr id="5"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423855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273" y="987574"/>
            <a:ext cx="67437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Marcador de texto"/>
          <p:cNvSpPr txBox="1">
            <a:spLocks/>
          </p:cNvSpPr>
          <p:nvPr/>
        </p:nvSpPr>
        <p:spPr>
          <a:xfrm>
            <a:off x="683568" y="36413"/>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Actividad 3. Diferencias (1)</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878215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8" y="3951596"/>
            <a:ext cx="7234319" cy="535531"/>
          </a:xfrm>
          <a:prstGeom prst="rect">
            <a:avLst/>
          </a:prstGeom>
          <a:noFill/>
        </p:spPr>
        <p:txBody>
          <a:bodyPr wrap="square" rtlCol="0">
            <a:spAutoFit/>
          </a:bodyPr>
          <a:lstStyle/>
          <a:p>
            <a:pPr>
              <a:lnSpc>
                <a:spcPct val="90000"/>
              </a:lnSpc>
              <a:spcBef>
                <a:spcPct val="0"/>
              </a:spcBef>
            </a:pPr>
            <a:r>
              <a:rPr lang="ca-ES" altLang="es-ES" sz="1600" i="1" dirty="0" smtClean="0">
                <a:solidFill>
                  <a:schemeClr val="bg1"/>
                </a:solidFill>
                <a:latin typeface="Cambria" panose="02040503050406030204" pitchFamily="18" charset="0"/>
                <a:ea typeface="Cambria" panose="02040503050406030204" pitchFamily="18" charset="0"/>
              </a:rPr>
              <a:t>PUIG</a:t>
            </a:r>
            <a:r>
              <a:rPr lang="ca-ES" altLang="es-ES" sz="1600" i="1" dirty="0">
                <a:solidFill>
                  <a:schemeClr val="bg1"/>
                </a:solidFill>
                <a:latin typeface="Cambria" panose="02040503050406030204" pitchFamily="18" charset="0"/>
                <a:ea typeface="Cambria" panose="02040503050406030204" pitchFamily="18" charset="0"/>
              </a:rPr>
              <a:t>, J. M.; BATLLE, R.; BOSCH, C. i PALOS, J.: Aprenentatge Servei. Educar per a la Educar ciutadania. Barcelona, Octaedro i Fundació Jaume Bofill, 2006, p. 22.</a:t>
            </a:r>
            <a:r>
              <a:rPr lang="ca-ES" altLang="es-ES" sz="1600" dirty="0">
                <a:solidFill>
                  <a:schemeClr val="bg1"/>
                </a:solidFill>
                <a:latin typeface="Cambria" panose="02040503050406030204" pitchFamily="18" charset="0"/>
                <a:ea typeface="Cambria" panose="02040503050406030204" pitchFamily="18" charset="0"/>
              </a:rPr>
              <a:t> </a:t>
            </a:r>
            <a:endParaRPr lang="es-ES_tradnl" altLang="es-ES" sz="1600" dirty="0">
              <a:solidFill>
                <a:schemeClr val="bg1"/>
              </a:solidFill>
              <a:latin typeface="Cambria" panose="02040503050406030204" pitchFamily="18" charset="0"/>
              <a:ea typeface="Cambria" panose="02040503050406030204" pitchFamily="18" charset="0"/>
            </a:endParaRPr>
          </a:p>
        </p:txBody>
      </p:sp>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683568" y="1403984"/>
            <a:ext cx="8157592" cy="2154436"/>
          </a:xfrm>
          <a:prstGeom prst="rect">
            <a:avLst/>
          </a:prstGeom>
          <a:noFill/>
        </p:spPr>
        <p:txBody>
          <a:bodyPr wrap="square" rtlCol="0">
            <a:spAutoFit/>
          </a:bodyPr>
          <a:lstStyle/>
          <a:p>
            <a:r>
              <a:rPr lang="es-ES" sz="2000" dirty="0" smtClean="0">
                <a:latin typeface="Cambria" panose="02040503050406030204" pitchFamily="18" charset="0"/>
                <a:ea typeface="Cambria" panose="02040503050406030204" pitchFamily="18" charset="0"/>
              </a:rPr>
              <a:t>Los </a:t>
            </a:r>
            <a:r>
              <a:rPr lang="es-ES" sz="2000" dirty="0">
                <a:latin typeface="Cambria" panose="02040503050406030204" pitchFamily="18" charset="0"/>
                <a:ea typeface="Cambria" panose="02040503050406030204" pitchFamily="18" charset="0"/>
              </a:rPr>
              <a:t>errores comunes en la formulación de los </a:t>
            </a:r>
            <a:r>
              <a:rPr lang="es-ES" sz="2000" b="1" dirty="0">
                <a:latin typeface="Cambria" panose="02040503050406030204" pitchFamily="18" charset="0"/>
                <a:ea typeface="Cambria" panose="02040503050406030204" pitchFamily="18" charset="0"/>
              </a:rPr>
              <a:t>objetivos de investigación</a:t>
            </a:r>
            <a:r>
              <a:rPr lang="es-ES" sz="2000" dirty="0">
                <a:latin typeface="Cambria" panose="02040503050406030204" pitchFamily="18" charset="0"/>
                <a:ea typeface="Cambria" panose="02040503050406030204" pitchFamily="18" charset="0"/>
              </a:rPr>
              <a:t> se relacionan con lo siguiente</a:t>
            </a:r>
            <a:r>
              <a:rPr lang="es-ES" sz="2000" dirty="0" smtClean="0">
                <a:latin typeface="Cambria" panose="02040503050406030204" pitchFamily="18" charset="0"/>
                <a:ea typeface="Cambria" panose="02040503050406030204" pitchFamily="18" charset="0"/>
              </a:rPr>
              <a:t>:</a:t>
            </a:r>
          </a:p>
          <a:p>
            <a:endParaRPr lang="es-ES" sz="2000"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q"/>
            </a:pPr>
            <a:r>
              <a:rPr lang="es-ES" sz="2000" dirty="0">
                <a:latin typeface="Cambria" panose="02040503050406030204" pitchFamily="18" charset="0"/>
                <a:ea typeface="Cambria" panose="02040503050406030204" pitchFamily="18" charset="0"/>
              </a:rPr>
              <a:t>Elegir el tema de manera muy </a:t>
            </a:r>
            <a:r>
              <a:rPr lang="es-ES" sz="2000" dirty="0" smtClean="0">
                <a:latin typeface="Cambria" panose="02040503050406030204" pitchFamily="18" charset="0"/>
                <a:ea typeface="Cambria" panose="02040503050406030204" pitchFamily="18" charset="0"/>
              </a:rPr>
              <a:t>amplia</a:t>
            </a:r>
            <a:endParaRPr lang="es-ES" sz="2000"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q"/>
            </a:pPr>
            <a:r>
              <a:rPr lang="es-ES" sz="2000" dirty="0">
                <a:latin typeface="Cambria" panose="02040503050406030204" pitchFamily="18" charset="0"/>
                <a:ea typeface="Cambria" panose="02040503050406030204" pitchFamily="18" charset="0"/>
              </a:rPr>
              <a:t>Establecer un objetivo poco realista</a:t>
            </a:r>
          </a:p>
          <a:p>
            <a:pPr marL="342900" indent="-342900">
              <a:buFont typeface="Wingdings" panose="05000000000000000000" pitchFamily="2" charset="2"/>
              <a:buChar char="q"/>
            </a:pPr>
            <a:r>
              <a:rPr lang="es-ES" sz="2000" dirty="0">
                <a:latin typeface="Cambria" panose="02040503050406030204" pitchFamily="18" charset="0"/>
                <a:ea typeface="Cambria" panose="02040503050406030204" pitchFamily="18" charset="0"/>
              </a:rPr>
              <a:t>Escoger métodos de investigación incompatibles con </a:t>
            </a:r>
            <a:r>
              <a:rPr lang="es-ES" sz="2000" dirty="0" smtClean="0">
                <a:latin typeface="Cambria" panose="02040503050406030204" pitchFamily="18" charset="0"/>
                <a:ea typeface="Cambria" panose="02040503050406030204" pitchFamily="18" charset="0"/>
              </a:rPr>
              <a:t>los objetivos</a:t>
            </a:r>
            <a:endParaRPr lang="es-ES" sz="2000" dirty="0">
              <a:latin typeface="Cambria" panose="02040503050406030204" pitchFamily="18" charset="0"/>
              <a:ea typeface="Cambria" panose="02040503050406030204" pitchFamily="18" charset="0"/>
            </a:endParaRPr>
          </a:p>
          <a:p>
            <a:endParaRPr lang="es-E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21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8" y="3951596"/>
            <a:ext cx="7234319" cy="535531"/>
          </a:xfrm>
          <a:prstGeom prst="rect">
            <a:avLst/>
          </a:prstGeom>
          <a:noFill/>
        </p:spPr>
        <p:txBody>
          <a:bodyPr wrap="square" rtlCol="0">
            <a:spAutoFit/>
          </a:bodyPr>
          <a:lstStyle/>
          <a:p>
            <a:pPr>
              <a:lnSpc>
                <a:spcPct val="90000"/>
              </a:lnSpc>
              <a:spcBef>
                <a:spcPct val="0"/>
              </a:spcBef>
            </a:pPr>
            <a:r>
              <a:rPr lang="ca-ES" altLang="es-ES" sz="1600" i="1" dirty="0" smtClean="0">
                <a:solidFill>
                  <a:schemeClr val="bg1"/>
                </a:solidFill>
                <a:latin typeface="Cambria" panose="02040503050406030204" pitchFamily="18" charset="0"/>
                <a:ea typeface="Cambria" panose="02040503050406030204" pitchFamily="18" charset="0"/>
              </a:rPr>
              <a:t>PUIG</a:t>
            </a:r>
            <a:r>
              <a:rPr lang="ca-ES" altLang="es-ES" sz="1600" i="1" dirty="0">
                <a:solidFill>
                  <a:schemeClr val="bg1"/>
                </a:solidFill>
                <a:latin typeface="Cambria" panose="02040503050406030204" pitchFamily="18" charset="0"/>
                <a:ea typeface="Cambria" panose="02040503050406030204" pitchFamily="18" charset="0"/>
              </a:rPr>
              <a:t>, J. M.; BATLLE, R.; BOSCH, C. i PALOS, J.: Aprenentatge Servei. Educar per a la Educar ciutadania. Barcelona, Octaedro i Fundació Jaume Bofill, 2006, p. 22.</a:t>
            </a:r>
            <a:r>
              <a:rPr lang="ca-ES" altLang="es-ES" sz="1600" dirty="0">
                <a:solidFill>
                  <a:schemeClr val="bg1"/>
                </a:solidFill>
                <a:latin typeface="Cambria" panose="02040503050406030204" pitchFamily="18" charset="0"/>
                <a:ea typeface="Cambria" panose="02040503050406030204" pitchFamily="18" charset="0"/>
              </a:rPr>
              <a:t> </a:t>
            </a:r>
            <a:endParaRPr lang="es-ES_tradnl" altLang="es-ES" sz="1600" dirty="0">
              <a:solidFill>
                <a:schemeClr val="bg1"/>
              </a:solidFill>
              <a:latin typeface="Cambria" panose="02040503050406030204" pitchFamily="18" charset="0"/>
              <a:ea typeface="Cambria" panose="02040503050406030204" pitchFamily="18" charset="0"/>
            </a:endParaRPr>
          </a:p>
        </p:txBody>
      </p:sp>
      <p:sp>
        <p:nvSpPr>
          <p:cNvPr id="6" name="1 Marcador de texto"/>
          <p:cNvSpPr txBox="1">
            <a:spLocks/>
          </p:cNvSpPr>
          <p:nvPr/>
        </p:nvSpPr>
        <p:spPr>
          <a:xfrm>
            <a:off x="683568" y="36414"/>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755576" y="843559"/>
            <a:ext cx="8157592" cy="2985433"/>
          </a:xfrm>
          <a:prstGeom prst="rect">
            <a:avLst/>
          </a:prstGeom>
          <a:noFill/>
        </p:spPr>
        <p:txBody>
          <a:bodyPr wrap="square" rtlCol="0">
            <a:spAutoFit/>
          </a:bodyPr>
          <a:lstStyle/>
          <a:p>
            <a:pPr lvl="0"/>
            <a:endParaRPr lang="es-ES" dirty="0">
              <a:latin typeface="Cambria" panose="02040503050406030204" pitchFamily="18" charset="0"/>
              <a:ea typeface="Cambria" panose="02040503050406030204" pitchFamily="18" charset="0"/>
            </a:endParaRPr>
          </a:p>
          <a:p>
            <a:r>
              <a:rPr lang="es-ES" sz="2000" cap="small" dirty="0">
                <a:latin typeface="Cambria" panose="02040503050406030204" pitchFamily="18" charset="0"/>
                <a:ea typeface="Cambria" panose="02040503050406030204" pitchFamily="18" charset="0"/>
              </a:rPr>
              <a:t>Objetivos </a:t>
            </a:r>
            <a:r>
              <a:rPr lang="es-ES" sz="2000" cap="small" dirty="0" smtClean="0">
                <a:latin typeface="Cambria" panose="02040503050406030204" pitchFamily="18" charset="0"/>
                <a:ea typeface="Cambria" panose="02040503050406030204" pitchFamily="18" charset="0"/>
              </a:rPr>
              <a:t>específicos</a:t>
            </a:r>
          </a:p>
          <a:p>
            <a:endParaRPr lang="es-ES" sz="2000" cap="small"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s-ES" sz="2000" dirty="0" smtClean="0">
                <a:latin typeface="Cambria" panose="02040503050406030204" pitchFamily="18" charset="0"/>
                <a:ea typeface="Cambria" panose="02040503050406030204" pitchFamily="18" charset="0"/>
              </a:rPr>
              <a:t>Puede </a:t>
            </a:r>
            <a:r>
              <a:rPr lang="es-ES" sz="2000" dirty="0">
                <a:latin typeface="Cambria" panose="02040503050406030204" pitchFamily="18" charset="0"/>
                <a:ea typeface="Cambria" panose="02040503050406030204" pitchFamily="18" charset="0"/>
              </a:rPr>
              <a:t>haber muchos objetivos específicos porque cada “qué”, “dónde” y “cómo” de la investigación deben ser provistos en los objetivos específicos.</a:t>
            </a:r>
          </a:p>
          <a:p>
            <a:pPr marL="285750" indent="-285750">
              <a:buFont typeface="Wingdings" panose="05000000000000000000" pitchFamily="2" charset="2"/>
              <a:buChar char="q"/>
            </a:pPr>
            <a:r>
              <a:rPr lang="es-ES" sz="2000" dirty="0" smtClean="0">
                <a:latin typeface="Cambria" panose="02040503050406030204" pitchFamily="18" charset="0"/>
                <a:ea typeface="Cambria" panose="02040503050406030204" pitchFamily="18" charset="0"/>
              </a:rPr>
              <a:t>Dado </a:t>
            </a:r>
            <a:r>
              <a:rPr lang="es-ES" sz="2000" dirty="0">
                <a:latin typeface="Cambria" panose="02040503050406030204" pitchFamily="18" charset="0"/>
                <a:ea typeface="Cambria" panose="02040503050406030204" pitchFamily="18" charset="0"/>
              </a:rPr>
              <a:t>que los objetivos de investigación tienen un carácter integrativo, el alcanzar el objetivo general implica alcanzar los objetivos específicos que lo conforman.</a:t>
            </a:r>
          </a:p>
          <a:p>
            <a:endParaRPr lang="es-E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166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texto"/>
          <p:cNvSpPr txBox="1">
            <a:spLocks/>
          </p:cNvSpPr>
          <p:nvPr/>
        </p:nvSpPr>
        <p:spPr>
          <a:xfrm>
            <a:off x="251520" y="-92545"/>
            <a:ext cx="8928992"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dirty="0" smtClean="0">
                <a:solidFill>
                  <a:srgbClr val="002060"/>
                </a:solidFill>
                <a:latin typeface="Cambria" pitchFamily="18" charset="0"/>
                <a:ea typeface="Cambria" pitchFamily="18" charset="0"/>
                <a:cs typeface="Nixie One"/>
                <a:sym typeface="Nixie One"/>
              </a:rPr>
              <a:t>Objetivos de Investigación</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aphicFrame>
        <p:nvGraphicFramePr>
          <p:cNvPr id="4" name="4 Tabla"/>
          <p:cNvGraphicFramePr>
            <a:graphicFrameLocks noGrp="1"/>
          </p:cNvGraphicFramePr>
          <p:nvPr>
            <p:extLst>
              <p:ext uri="{D42A27DB-BD31-4B8C-83A1-F6EECF244321}">
                <p14:modId xmlns:p14="http://schemas.microsoft.com/office/powerpoint/2010/main" val="2857831599"/>
              </p:ext>
            </p:extLst>
          </p:nvPr>
        </p:nvGraphicFramePr>
        <p:xfrm>
          <a:off x="467544" y="915566"/>
          <a:ext cx="8136904" cy="3858240"/>
        </p:xfrm>
        <a:graphic>
          <a:graphicData uri="http://schemas.openxmlformats.org/drawingml/2006/table">
            <a:tbl>
              <a:tblPr firstRow="1" bandRow="1">
                <a:tableStyleId>{F2DE63D5-997A-4646-A377-4702673A728D}</a:tableStyleId>
              </a:tblPr>
              <a:tblGrid>
                <a:gridCol w="3641827"/>
                <a:gridCol w="4495077"/>
              </a:tblGrid>
              <a:tr h="365760">
                <a:tc>
                  <a:txBody>
                    <a:bodyPr/>
                    <a:lstStyle/>
                    <a:p>
                      <a:r>
                        <a:rPr lang="es-ES" sz="1800" cap="small" baseline="0" dirty="0" smtClean="0">
                          <a:solidFill>
                            <a:schemeClr val="bg1"/>
                          </a:solidFill>
                          <a:latin typeface="Cambria" pitchFamily="18" charset="0"/>
                          <a:ea typeface="Cambria" pitchFamily="18" charset="0"/>
                        </a:rPr>
                        <a:t>Objetivos generales</a:t>
                      </a:r>
                      <a:endParaRPr lang="es-ES_tradnl" sz="1800" cap="small" baseline="0" dirty="0">
                        <a:solidFill>
                          <a:schemeClr val="bg1"/>
                        </a:solidFill>
                        <a:latin typeface="Cambria" pitchFamily="18" charset="0"/>
                        <a:ea typeface="Cambria"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A673"/>
                    </a:solidFill>
                  </a:tcPr>
                </a:tc>
                <a:tc>
                  <a:txBody>
                    <a:bodyPr/>
                    <a:lstStyle/>
                    <a:p>
                      <a:r>
                        <a:rPr lang="es-ES_tradnl" sz="1800" cap="small" baseline="0" dirty="0" smtClean="0">
                          <a:latin typeface="Cambria" pitchFamily="18" charset="0"/>
                          <a:ea typeface="Cambria" pitchFamily="18" charset="0"/>
                        </a:rPr>
                        <a:t>Objetivos específicos</a:t>
                      </a:r>
                      <a:endParaRPr lang="es-ES_tradnl" sz="1800" cap="small" baseline="0" dirty="0">
                        <a:latin typeface="Cambria" pitchFamily="18" charset="0"/>
                        <a:ea typeface="Cambria"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666"/>
                    </a:solidFill>
                  </a:tcPr>
                </a:tc>
              </a:tr>
              <a:tr h="3492480">
                <a:tc>
                  <a:txBody>
                    <a:bodyPr/>
                    <a:lstStyle/>
                    <a:p>
                      <a:pPr>
                        <a:spcBef>
                          <a:spcPts val="600"/>
                        </a:spcBef>
                      </a:pPr>
                      <a:r>
                        <a:rPr lang="es-ES" sz="1600" cap="none" baseline="0" dirty="0" smtClean="0">
                          <a:solidFill>
                            <a:schemeClr val="bg1"/>
                          </a:solidFill>
                          <a:latin typeface="Cambria" pitchFamily="18" charset="0"/>
                          <a:ea typeface="Cambria" pitchFamily="18" charset="0"/>
                        </a:rPr>
                        <a:t>Expresan el propósito central del proyecto o la declaración de intenciones del proyecto.</a:t>
                      </a:r>
                    </a:p>
                    <a:p>
                      <a:pPr>
                        <a:spcBef>
                          <a:spcPts val="600"/>
                        </a:spcBef>
                      </a:pPr>
                      <a:r>
                        <a:rPr lang="es-ES" sz="1600" cap="none" baseline="0" dirty="0" smtClean="0">
                          <a:solidFill>
                            <a:schemeClr val="bg1"/>
                          </a:solidFill>
                          <a:latin typeface="Cambria" pitchFamily="18" charset="0"/>
                          <a:ea typeface="Cambria" pitchFamily="18" charset="0"/>
                        </a:rPr>
                        <a:t>No indican resultados concretos, sino los efectos generales que se quieren alcanzar con el proyecto.</a:t>
                      </a:r>
                    </a:p>
                    <a:p>
                      <a:pPr>
                        <a:spcBef>
                          <a:spcPts val="600"/>
                        </a:spcBef>
                      </a:pPr>
                      <a:r>
                        <a:rPr lang="es-ES" sz="1600" cap="none" baseline="0" dirty="0" smtClean="0">
                          <a:solidFill>
                            <a:schemeClr val="bg1"/>
                          </a:solidFill>
                          <a:latin typeface="Cambria" pitchFamily="18" charset="0"/>
                          <a:ea typeface="Cambria" pitchFamily="18" charset="0"/>
                        </a:rPr>
                        <a:t>Están poco concretados. Pueden admitir varias interpretaciones y no hacen referencia a una acción medible directamente por medio de indicadores</a:t>
                      </a:r>
                      <a:endParaRPr lang="es-ES_tradnl" sz="1800" cap="small" baseline="0" dirty="0">
                        <a:solidFill>
                          <a:schemeClr val="bg1"/>
                        </a:solidFill>
                        <a:latin typeface="Cambria" pitchFamily="18" charset="0"/>
                        <a:ea typeface="Cambria"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A673"/>
                    </a:solidFill>
                  </a:tcPr>
                </a:tc>
                <a:tc>
                  <a:txBody>
                    <a:bodyPr/>
                    <a:lstStyle/>
                    <a:p>
                      <a:pPr>
                        <a:spcBef>
                          <a:spcPts val="600"/>
                        </a:spcBef>
                      </a:pPr>
                      <a:r>
                        <a:rPr lang="es-ES" sz="1600" cap="none" baseline="0" dirty="0" smtClean="0">
                          <a:solidFill>
                            <a:schemeClr val="bg1"/>
                          </a:solidFill>
                          <a:latin typeface="Cambria" pitchFamily="18" charset="0"/>
                          <a:ea typeface="Cambria" pitchFamily="18" charset="0"/>
                        </a:rPr>
                        <a:t>Señalan los pasos que hay que hacer para alcanzar los objetivos generales.</a:t>
                      </a:r>
                    </a:p>
                    <a:p>
                      <a:pPr>
                        <a:spcBef>
                          <a:spcPts val="600"/>
                        </a:spcBef>
                        <a:spcAft>
                          <a:spcPts val="600"/>
                        </a:spcAft>
                      </a:pPr>
                      <a:r>
                        <a:rPr lang="es-ES" sz="1600" cap="none" baseline="0" dirty="0" smtClean="0">
                          <a:solidFill>
                            <a:schemeClr val="bg1"/>
                          </a:solidFill>
                          <a:latin typeface="Cambria" pitchFamily="18" charset="0"/>
                          <a:ea typeface="Cambria" pitchFamily="18" charset="0"/>
                        </a:rPr>
                        <a:t>Deben ser coherentes con los objetivos generales, los que derivan.</a:t>
                      </a:r>
                    </a:p>
                    <a:p>
                      <a:pPr>
                        <a:spcBef>
                          <a:spcPts val="0"/>
                        </a:spcBef>
                      </a:pPr>
                      <a:r>
                        <a:rPr lang="es-ES" sz="1600" cap="none" baseline="0" dirty="0" smtClean="0">
                          <a:solidFill>
                            <a:schemeClr val="bg1"/>
                          </a:solidFill>
                          <a:latin typeface="Cambria" pitchFamily="18" charset="0"/>
                          <a:ea typeface="Cambria" pitchFamily="18" charset="0"/>
                        </a:rPr>
                        <a:t>Expresan un mayor nivel de concreción, aunque</a:t>
                      </a:r>
                    </a:p>
                    <a:p>
                      <a:pPr>
                        <a:spcBef>
                          <a:spcPts val="0"/>
                        </a:spcBef>
                      </a:pPr>
                      <a:r>
                        <a:rPr lang="es-ES" sz="1600" cap="none" baseline="0" dirty="0" smtClean="0">
                          <a:solidFill>
                            <a:schemeClr val="bg1"/>
                          </a:solidFill>
                          <a:latin typeface="Cambria" pitchFamily="18" charset="0"/>
                          <a:ea typeface="Cambria" pitchFamily="18" charset="0"/>
                        </a:rPr>
                        <a:t>no explicitan conductas o acciones directamente medibles a través de indicadores.</a:t>
                      </a:r>
                    </a:p>
                    <a:p>
                      <a:pPr>
                        <a:spcBef>
                          <a:spcPts val="600"/>
                        </a:spcBef>
                      </a:pPr>
                      <a:r>
                        <a:rPr lang="es-ES" sz="1600" cap="none" baseline="0" dirty="0" smtClean="0">
                          <a:solidFill>
                            <a:schemeClr val="bg1"/>
                          </a:solidFill>
                          <a:latin typeface="Cambria" pitchFamily="18" charset="0"/>
                          <a:ea typeface="Cambria" pitchFamily="18" charset="0"/>
                        </a:rPr>
                        <a:t>Indican los efectos específicos que se quieren conseguir una vez desarrollado el proyecto</a:t>
                      </a:r>
                      <a:endParaRPr lang="es-ES_tradnl" sz="1600" cap="none" baseline="0" dirty="0">
                        <a:solidFill>
                          <a:schemeClr val="bg1"/>
                        </a:solidFill>
                        <a:latin typeface="Cambria" pitchFamily="18" charset="0"/>
                        <a:ea typeface="Cambria"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666"/>
                    </a:solidFill>
                  </a:tcPr>
                </a:tc>
              </a:tr>
            </a:tbl>
          </a:graphicData>
        </a:graphic>
      </p:graphicFrame>
    </p:spTree>
    <p:extLst>
      <p:ext uri="{BB962C8B-B14F-4D97-AF65-F5344CB8AC3E}">
        <p14:creationId xmlns:p14="http://schemas.microsoft.com/office/powerpoint/2010/main" val="163379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8356051"/>
              </p:ext>
            </p:extLst>
          </p:nvPr>
        </p:nvGraphicFramePr>
        <p:xfrm>
          <a:off x="547726" y="897564"/>
          <a:ext cx="8280918" cy="3964501"/>
        </p:xfrm>
        <a:graphic>
          <a:graphicData uri="http://schemas.openxmlformats.org/drawingml/2006/table">
            <a:tbl>
              <a:tblPr firstRow="1" bandRow="1"/>
              <a:tblGrid>
                <a:gridCol w="1656183"/>
                <a:gridCol w="1944216"/>
                <a:gridCol w="4680519"/>
              </a:tblGrid>
              <a:tr h="297180">
                <a:tc>
                  <a:txBody>
                    <a:bodyPr/>
                    <a:lstStyle/>
                    <a:p>
                      <a:r>
                        <a:rPr lang="es-ES" sz="1400" dirty="0" smtClean="0">
                          <a:latin typeface="Cambria" panose="02040503050406030204" pitchFamily="18" charset="0"/>
                          <a:ea typeface="Cambria" panose="02040503050406030204" pitchFamily="18" charset="0"/>
                        </a:rPr>
                        <a:t>Pregunta I.</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Objetivo General</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Objetivos Específicos</a:t>
                      </a:r>
                      <a:endParaRPr lang="es-ES" sz="1400" dirty="0">
                        <a:latin typeface="Cambria" panose="02040503050406030204" pitchFamily="18" charset="0"/>
                        <a:ea typeface="Cambria" panose="02040503050406030204" pitchFamily="18" charset="0"/>
                      </a:endParaRPr>
                    </a:p>
                  </a:txBody>
                  <a:tcPr/>
                </a:tc>
              </a:tr>
              <a:tr h="3659701">
                <a:tc>
                  <a:txBody>
                    <a:bodyPr/>
                    <a:lstStyle/>
                    <a:p>
                      <a:r>
                        <a:rPr lang="es-ES" sz="1400" dirty="0" smtClean="0">
                          <a:latin typeface="Cambria" panose="02040503050406030204" pitchFamily="18" charset="0"/>
                          <a:ea typeface="Cambria" panose="02040503050406030204" pitchFamily="18" charset="0"/>
                        </a:rPr>
                        <a:t>¿Cómo se interpreta las experiencias socio educativas de</a:t>
                      </a:r>
                      <a:r>
                        <a:rPr lang="es-ES" sz="1400" baseline="0" dirty="0" smtClean="0">
                          <a:latin typeface="Cambria" panose="02040503050406030204" pitchFamily="18" charset="0"/>
                          <a:ea typeface="Cambria" panose="02040503050406030204" pitchFamily="18" charset="0"/>
                        </a:rPr>
                        <a:t> participación política desde una perspectiva de género de jóvenes entre 18 y 35 años que participan en movimientos sociales de Barcelona?</a:t>
                      </a:r>
                      <a:endParaRPr lang="es-ES" sz="1400" dirty="0">
                        <a:latin typeface="Cambria" panose="02040503050406030204" pitchFamily="18" charset="0"/>
                        <a:ea typeface="Cambria"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Cambria" panose="02040503050406030204" pitchFamily="18" charset="0"/>
                          <a:ea typeface="Cambria" panose="02040503050406030204" pitchFamily="18" charset="0"/>
                        </a:rPr>
                        <a:t>1. Comprender las experiencias socioeducativas de participación política desde una perspectiva de género de jóvenes entre 18 y 35 años que participan en movimientos sociales de Barcelona. Objetivos específicos.</a:t>
                      </a:r>
                    </a:p>
                    <a:p>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1.1 Describir las experiencias socioeducativas de participación política desde una perspectiva de género de jóvenes entre 18 y 35 años que participan en movimientos sociales de Barcelona.</a:t>
                      </a:r>
                    </a:p>
                    <a:p>
                      <a:r>
                        <a:rPr lang="es-ES" sz="1400" dirty="0" smtClean="0">
                          <a:latin typeface="Cambria" panose="02040503050406030204" pitchFamily="18" charset="0"/>
                          <a:ea typeface="Cambria" panose="02040503050406030204" pitchFamily="18" charset="0"/>
                        </a:rPr>
                        <a:t>1.2 Describir y analizar los conceptos de participación política desde una perspectiva  de género de jóvenes entre 18  y 35 años que participan en movimientos sociales de Barcelona.</a:t>
                      </a:r>
                    </a:p>
                    <a:p>
                      <a:r>
                        <a:rPr lang="es-ES" sz="1400" dirty="0" smtClean="0">
                          <a:latin typeface="Cambria" panose="02040503050406030204" pitchFamily="18" charset="0"/>
                          <a:ea typeface="Cambria" panose="02040503050406030204" pitchFamily="18" charset="0"/>
                        </a:rPr>
                        <a:t>1.3 Describir y analizar los condicionantes que influyen en sus experiencias de participación política desde una perspectiva de género de jóvenes entre 18  y 35 años que participan en movimientos sociales de Barcelona.</a:t>
                      </a:r>
                      <a:endParaRPr lang="es-ES" sz="1400" dirty="0">
                        <a:latin typeface="Cambria" panose="02040503050406030204" pitchFamily="18" charset="0"/>
                        <a:ea typeface="Cambria" panose="02040503050406030204" pitchFamily="18" charset="0"/>
                      </a:endParaRPr>
                    </a:p>
                  </a:txBody>
                  <a:tcPr/>
                </a:tc>
              </a:tr>
            </a:tbl>
          </a:graphicData>
        </a:graphic>
      </p:graphicFrame>
      <p:sp>
        <p:nvSpPr>
          <p:cNvPr id="4" name="1 Marcador de texto"/>
          <p:cNvSpPr txBox="1">
            <a:spLocks/>
          </p:cNvSpPr>
          <p:nvPr/>
        </p:nvSpPr>
        <p:spPr>
          <a:xfrm>
            <a:off x="539552" y="219622"/>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noProof="0" dirty="0" smtClean="0">
                <a:solidFill>
                  <a:srgbClr val="002060"/>
                </a:solidFill>
                <a:latin typeface="Cambria" pitchFamily="18" charset="0"/>
                <a:ea typeface="Cambria" pitchFamily="18" charset="0"/>
                <a:cs typeface="Nixie One"/>
                <a:sym typeface="Nixie One"/>
              </a:rPr>
              <a:t>Ejemplo</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2203806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308963"/>
              </p:ext>
            </p:extLst>
          </p:nvPr>
        </p:nvGraphicFramePr>
        <p:xfrm>
          <a:off x="611560" y="978660"/>
          <a:ext cx="8280918" cy="3734232"/>
        </p:xfrm>
        <a:graphic>
          <a:graphicData uri="http://schemas.openxmlformats.org/drawingml/2006/table">
            <a:tbl>
              <a:tblPr firstRow="1" bandRow="1"/>
              <a:tblGrid>
                <a:gridCol w="1656183"/>
                <a:gridCol w="1944216"/>
                <a:gridCol w="4680519"/>
              </a:tblGrid>
              <a:tr h="350952">
                <a:tc>
                  <a:txBody>
                    <a:bodyPr/>
                    <a:lstStyle/>
                    <a:p>
                      <a:r>
                        <a:rPr lang="es-ES" sz="1400" dirty="0" smtClean="0">
                          <a:latin typeface="Cambria" panose="02040503050406030204" pitchFamily="18" charset="0"/>
                          <a:ea typeface="Cambria" panose="02040503050406030204" pitchFamily="18" charset="0"/>
                        </a:rPr>
                        <a:t>Pregunta 1.</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Objetivo General</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Objetivos Específicos</a:t>
                      </a:r>
                      <a:endParaRPr lang="es-ES" sz="1400" dirty="0">
                        <a:latin typeface="Cambria" panose="02040503050406030204" pitchFamily="18" charset="0"/>
                        <a:ea typeface="Cambria" panose="02040503050406030204" pitchFamily="18" charset="0"/>
                      </a:endParaRPr>
                    </a:p>
                  </a:txBody>
                  <a:tcPr/>
                </a:tc>
              </a:tr>
              <a:tr h="3383280">
                <a:tc>
                  <a:txBody>
                    <a:bodyPr/>
                    <a:lstStyle/>
                    <a:p>
                      <a:r>
                        <a:rPr lang="es-ES" sz="1400" dirty="0" smtClean="0">
                          <a:latin typeface="Cambria" panose="02040503050406030204" pitchFamily="18" charset="0"/>
                          <a:ea typeface="Cambria" panose="02040503050406030204" pitchFamily="18" charset="0"/>
                        </a:rPr>
                        <a:t>¿Cómo</a:t>
                      </a:r>
                      <a:r>
                        <a:rPr lang="es-ES" sz="1400" baseline="0" dirty="0" smtClean="0">
                          <a:latin typeface="Cambria" panose="02040503050406030204" pitchFamily="18" charset="0"/>
                          <a:ea typeface="Cambria" panose="02040503050406030204" pitchFamily="18" charset="0"/>
                        </a:rPr>
                        <a:t> es la participación política desde una perspectiva de género de jóvenes de 18 a 35 años que participan en movimientos sociales en la provincia de Barcelona?</a:t>
                      </a:r>
                      <a:endParaRPr lang="es-ES" sz="1400" dirty="0">
                        <a:latin typeface="Cambria" panose="02040503050406030204" pitchFamily="18" charset="0"/>
                        <a:ea typeface="Cambria" panose="02040503050406030204" pitchFamily="18" charset="0"/>
                      </a:endParaRPr>
                    </a:p>
                  </a:txBody>
                  <a:tcPr/>
                </a:tc>
                <a:tc>
                  <a:txBody>
                    <a:bodyPr/>
                    <a:lstStyle/>
                    <a:p>
                      <a:r>
                        <a:rPr lang="es-ES_tradnl" sz="1400" dirty="0" smtClean="0">
                          <a:latin typeface="Cambria" panose="02040503050406030204" pitchFamily="18" charset="0"/>
                          <a:ea typeface="Cambria" panose="02040503050406030204" pitchFamily="18" charset="0"/>
                        </a:rPr>
                        <a:t>1. Determinar la participación poli</a:t>
                      </a:r>
                      <a:r>
                        <a:rPr lang="pt-PT" sz="1400" dirty="0" smtClean="0">
                          <a:latin typeface="Cambria" panose="02040503050406030204" pitchFamily="18" charset="0"/>
                          <a:ea typeface="Cambria" panose="02040503050406030204" pitchFamily="18" charset="0"/>
                        </a:rPr>
                        <a:t>tica de </a:t>
                      </a:r>
                      <a:r>
                        <a:rPr lang="es-ES_tradnl" sz="1400" dirty="0" smtClean="0">
                          <a:latin typeface="Cambria" panose="02040503050406030204" pitchFamily="18" charset="0"/>
                          <a:ea typeface="Cambria" panose="02040503050406030204" pitchFamily="18" charset="0"/>
                        </a:rPr>
                        <a:t>jóvenes de 18 a 35 años que participan en movimientos sociales desde una perspectiva de g</a:t>
                      </a:r>
                      <a:r>
                        <a:rPr lang="fr-FR" sz="1400" dirty="0" smtClean="0">
                          <a:latin typeface="Cambria" panose="02040503050406030204" pitchFamily="18" charset="0"/>
                          <a:ea typeface="Cambria" panose="02040503050406030204" pitchFamily="18" charset="0"/>
                        </a:rPr>
                        <a:t>é</a:t>
                      </a:r>
                      <a:r>
                        <a:rPr lang="it-IT" sz="1400" dirty="0" smtClean="0">
                          <a:latin typeface="Cambria" panose="02040503050406030204" pitchFamily="18" charset="0"/>
                          <a:ea typeface="Cambria" panose="02040503050406030204" pitchFamily="18" charset="0"/>
                        </a:rPr>
                        <a:t>nero.</a:t>
                      </a:r>
                      <a:endParaRPr lang="es-ES" sz="1400" dirty="0">
                        <a:latin typeface="Cambria" panose="02040503050406030204" pitchFamily="18" charset="0"/>
                        <a:ea typeface="Cambria" panose="02040503050406030204" pitchFamily="18" charset="0"/>
                      </a:endParaRPr>
                    </a:p>
                  </a:txBody>
                  <a:tcPr/>
                </a:tc>
                <a:tc>
                  <a:txBody>
                    <a:bodyPr/>
                    <a:lstStyle/>
                    <a:p>
                      <a:r>
                        <a:rPr lang="es-ES_tradnl" sz="1400" dirty="0" smtClean="0">
                          <a:latin typeface="Cambria" panose="02040503050406030204" pitchFamily="18" charset="0"/>
                          <a:ea typeface="Cambria" panose="02040503050406030204" pitchFamily="18" charset="0"/>
                        </a:rPr>
                        <a:t>2.1 Identificar los elementos de representación del o los conceptos de participación política desde una perspectiva de g</a:t>
                      </a:r>
                      <a:r>
                        <a:rPr lang="fr-FR" sz="1400" dirty="0" smtClean="0">
                          <a:latin typeface="Cambria" panose="02040503050406030204" pitchFamily="18" charset="0"/>
                          <a:ea typeface="Cambria" panose="02040503050406030204" pitchFamily="18" charset="0"/>
                        </a:rPr>
                        <a:t>é</a:t>
                      </a:r>
                      <a:r>
                        <a:rPr lang="es-ES_tradnl" sz="1400" dirty="0" err="1" smtClean="0">
                          <a:latin typeface="Cambria" panose="02040503050406030204" pitchFamily="18" charset="0"/>
                          <a:ea typeface="Cambria" panose="02040503050406030204" pitchFamily="18" charset="0"/>
                        </a:rPr>
                        <a:t>nero</a:t>
                      </a:r>
                      <a:r>
                        <a:rPr lang="es-ES_tradnl" sz="1400" dirty="0" smtClean="0">
                          <a:latin typeface="Cambria" panose="02040503050406030204" pitchFamily="18" charset="0"/>
                          <a:ea typeface="Cambria" panose="02040503050406030204" pitchFamily="18" charset="0"/>
                        </a:rPr>
                        <a:t> de jóvenes de 18 a 35 años que participan en movimientos sociales.</a:t>
                      </a:r>
                      <a:endParaRPr lang="es-ES" sz="1400" dirty="0" smtClean="0">
                        <a:latin typeface="Cambria" panose="02040503050406030204" pitchFamily="18" charset="0"/>
                        <a:ea typeface="Cambria" panose="02040503050406030204" pitchFamily="18" charset="0"/>
                      </a:endParaRPr>
                    </a:p>
                    <a:p>
                      <a:r>
                        <a:rPr lang="es-ES_tradnl" sz="1400" dirty="0" smtClean="0">
                          <a:latin typeface="Cambria" panose="02040503050406030204" pitchFamily="18" charset="0"/>
                          <a:ea typeface="Cambria" panose="02040503050406030204" pitchFamily="18" charset="0"/>
                        </a:rPr>
                        <a:t>2.2 Establecer los condicionantes de la participación política desde una perspectiva de g</a:t>
                      </a:r>
                      <a:r>
                        <a:rPr lang="fr-FR" sz="1400" dirty="0" smtClean="0">
                          <a:latin typeface="Cambria" panose="02040503050406030204" pitchFamily="18" charset="0"/>
                          <a:ea typeface="Cambria" panose="02040503050406030204" pitchFamily="18" charset="0"/>
                        </a:rPr>
                        <a:t>é</a:t>
                      </a:r>
                      <a:r>
                        <a:rPr lang="es-ES_tradnl" sz="1400" dirty="0" err="1" smtClean="0">
                          <a:latin typeface="Cambria" panose="02040503050406030204" pitchFamily="18" charset="0"/>
                          <a:ea typeface="Cambria" panose="02040503050406030204" pitchFamily="18" charset="0"/>
                        </a:rPr>
                        <a:t>nero</a:t>
                      </a:r>
                      <a:r>
                        <a:rPr lang="es-ES_tradnl" sz="1400" dirty="0" smtClean="0">
                          <a:latin typeface="Cambria" panose="02040503050406030204" pitchFamily="18" charset="0"/>
                          <a:ea typeface="Cambria" panose="02040503050406030204" pitchFamily="18" charset="0"/>
                        </a:rPr>
                        <a:t> en los jóvenes </a:t>
                      </a:r>
                      <a:r>
                        <a:rPr lang="pt-PT" sz="1400" dirty="0" smtClean="0">
                          <a:latin typeface="Cambria" panose="02040503050406030204" pitchFamily="18" charset="0"/>
                          <a:ea typeface="Cambria" panose="02040503050406030204" pitchFamily="18" charset="0"/>
                        </a:rPr>
                        <a:t>de 18 a 3</a:t>
                      </a:r>
                      <a:r>
                        <a:rPr lang="es-ES_tradnl" sz="1400" dirty="0" smtClean="0">
                          <a:latin typeface="Cambria" panose="02040503050406030204" pitchFamily="18" charset="0"/>
                          <a:ea typeface="Cambria" panose="02040503050406030204" pitchFamily="18" charset="0"/>
                        </a:rPr>
                        <a:t>5 años que participan en movimientos sociales.</a:t>
                      </a:r>
                      <a:endParaRPr lang="es-ES" sz="1400" dirty="0" smtClean="0">
                        <a:latin typeface="Cambria" panose="02040503050406030204" pitchFamily="18" charset="0"/>
                        <a:ea typeface="Cambria" panose="02040503050406030204" pitchFamily="18" charset="0"/>
                      </a:endParaRPr>
                    </a:p>
                    <a:p>
                      <a:r>
                        <a:rPr lang="es-ES_tradnl" sz="1400" dirty="0" smtClean="0">
                          <a:latin typeface="Cambria" panose="02040503050406030204" pitchFamily="18" charset="0"/>
                          <a:ea typeface="Cambria" panose="02040503050406030204" pitchFamily="18" charset="0"/>
                        </a:rPr>
                        <a:t>2.3 Detallar variables de g</a:t>
                      </a:r>
                      <a:r>
                        <a:rPr lang="fr-FR" sz="1400" dirty="0" smtClean="0">
                          <a:latin typeface="Cambria" panose="02040503050406030204" pitchFamily="18" charset="0"/>
                          <a:ea typeface="Cambria" panose="02040503050406030204" pitchFamily="18" charset="0"/>
                        </a:rPr>
                        <a:t>é</a:t>
                      </a:r>
                      <a:r>
                        <a:rPr lang="es-ES_tradnl" sz="1400" dirty="0" err="1" smtClean="0">
                          <a:latin typeface="Cambria" panose="02040503050406030204" pitchFamily="18" charset="0"/>
                          <a:ea typeface="Cambria" panose="02040503050406030204" pitchFamily="18" charset="0"/>
                        </a:rPr>
                        <a:t>nero</a:t>
                      </a:r>
                      <a:r>
                        <a:rPr lang="es-ES_tradnl" sz="1400" dirty="0" smtClean="0">
                          <a:latin typeface="Cambria" panose="02040503050406030204" pitchFamily="18" charset="0"/>
                          <a:ea typeface="Cambria" panose="02040503050406030204" pitchFamily="18" charset="0"/>
                        </a:rPr>
                        <a:t> que hacen posible/dificultan la participación </a:t>
                      </a:r>
                      <a:r>
                        <a:rPr lang="es-ES_tradnl" sz="1400" dirty="0" err="1" smtClean="0">
                          <a:latin typeface="Cambria" panose="02040503050406030204" pitchFamily="18" charset="0"/>
                          <a:ea typeface="Cambria" panose="02040503050406030204" pitchFamily="18" charset="0"/>
                        </a:rPr>
                        <a:t>polí</a:t>
                      </a:r>
                      <a:r>
                        <a:rPr lang="pt-PT" sz="1400" dirty="0" smtClean="0">
                          <a:latin typeface="Cambria" panose="02040503050406030204" pitchFamily="18" charset="0"/>
                          <a:ea typeface="Cambria" panose="02040503050406030204" pitchFamily="18" charset="0"/>
                        </a:rPr>
                        <a:t>tica de j</a:t>
                      </a:r>
                      <a:r>
                        <a:rPr lang="es-ES_tradnl" sz="1400" dirty="0" err="1" smtClean="0">
                          <a:latin typeface="Cambria" panose="02040503050406030204" pitchFamily="18" charset="0"/>
                          <a:ea typeface="Cambria" panose="02040503050406030204" pitchFamily="18" charset="0"/>
                        </a:rPr>
                        <a:t>óvenes</a:t>
                      </a:r>
                      <a:r>
                        <a:rPr lang="es-ES_tradnl" sz="1400" dirty="0" smtClean="0">
                          <a:latin typeface="Cambria" panose="02040503050406030204" pitchFamily="18" charset="0"/>
                          <a:ea typeface="Cambria" panose="02040503050406030204" pitchFamily="18" charset="0"/>
                        </a:rPr>
                        <a:t> de 18 a 35 años que participan en movimientos sociales.</a:t>
                      </a:r>
                      <a:endParaRPr lang="es-ES" sz="1400" dirty="0" smtClean="0">
                        <a:latin typeface="Cambria" panose="02040503050406030204" pitchFamily="18" charset="0"/>
                        <a:ea typeface="Cambria" panose="02040503050406030204" pitchFamily="18" charset="0"/>
                      </a:endParaRPr>
                    </a:p>
                    <a:p>
                      <a:r>
                        <a:rPr lang="es-ES_tradnl" sz="1400" dirty="0" smtClean="0">
                          <a:latin typeface="Cambria" panose="02040503050406030204" pitchFamily="18" charset="0"/>
                          <a:ea typeface="Cambria" panose="02040503050406030204" pitchFamily="18" charset="0"/>
                        </a:rPr>
                        <a:t>2.4 Identificar propuestas socioeducativas para incluir la perspectiva de g</a:t>
                      </a:r>
                      <a:r>
                        <a:rPr lang="fr-FR" sz="1400" dirty="0" smtClean="0">
                          <a:latin typeface="Cambria" panose="02040503050406030204" pitchFamily="18" charset="0"/>
                          <a:ea typeface="Cambria" panose="02040503050406030204" pitchFamily="18" charset="0"/>
                        </a:rPr>
                        <a:t>é</a:t>
                      </a:r>
                      <a:r>
                        <a:rPr lang="es-ES_tradnl" sz="1400" dirty="0" err="1" smtClean="0">
                          <a:latin typeface="Cambria" panose="02040503050406030204" pitchFamily="18" charset="0"/>
                          <a:ea typeface="Cambria" panose="02040503050406030204" pitchFamily="18" charset="0"/>
                        </a:rPr>
                        <a:t>nero</a:t>
                      </a:r>
                      <a:r>
                        <a:rPr lang="es-ES_tradnl" sz="1400" dirty="0" smtClean="0">
                          <a:latin typeface="Cambria" panose="02040503050406030204" pitchFamily="18" charset="0"/>
                          <a:ea typeface="Cambria" panose="02040503050406030204" pitchFamily="18" charset="0"/>
                        </a:rPr>
                        <a:t> en la participación </a:t>
                      </a:r>
                      <a:r>
                        <a:rPr lang="es-ES_tradnl" sz="1400" dirty="0" err="1" smtClean="0">
                          <a:latin typeface="Cambria" panose="02040503050406030204" pitchFamily="18" charset="0"/>
                          <a:ea typeface="Cambria" panose="02040503050406030204" pitchFamily="18" charset="0"/>
                        </a:rPr>
                        <a:t>polí</a:t>
                      </a:r>
                      <a:r>
                        <a:rPr lang="pt-PT" sz="1400" dirty="0" smtClean="0">
                          <a:latin typeface="Cambria" panose="02040503050406030204" pitchFamily="18" charset="0"/>
                          <a:ea typeface="Cambria" panose="02040503050406030204" pitchFamily="18" charset="0"/>
                        </a:rPr>
                        <a:t>tica de j</a:t>
                      </a:r>
                      <a:r>
                        <a:rPr lang="es-ES_tradnl" sz="1400" dirty="0" err="1" smtClean="0">
                          <a:latin typeface="Cambria" panose="02040503050406030204" pitchFamily="18" charset="0"/>
                          <a:ea typeface="Cambria" panose="02040503050406030204" pitchFamily="18" charset="0"/>
                        </a:rPr>
                        <a:t>óvenes</a:t>
                      </a:r>
                      <a:r>
                        <a:rPr lang="es-ES_tradnl" sz="1400" dirty="0" smtClean="0">
                          <a:latin typeface="Cambria" panose="02040503050406030204" pitchFamily="18" charset="0"/>
                          <a:ea typeface="Cambria" panose="02040503050406030204" pitchFamily="18" charset="0"/>
                        </a:rPr>
                        <a:t>.</a:t>
                      </a:r>
                      <a:endParaRPr lang="es-ES" sz="1400" dirty="0">
                        <a:latin typeface="Cambria" panose="02040503050406030204" pitchFamily="18" charset="0"/>
                        <a:ea typeface="Cambria" panose="02040503050406030204" pitchFamily="18" charset="0"/>
                      </a:endParaRPr>
                    </a:p>
                  </a:txBody>
                  <a:tcPr/>
                </a:tc>
              </a:tr>
            </a:tbl>
          </a:graphicData>
        </a:graphic>
      </p:graphicFrame>
      <p:sp>
        <p:nvSpPr>
          <p:cNvPr id="4" name="1 Marcador de texto"/>
          <p:cNvSpPr txBox="1">
            <a:spLocks/>
          </p:cNvSpPr>
          <p:nvPr/>
        </p:nvSpPr>
        <p:spPr>
          <a:xfrm>
            <a:off x="539552" y="-20538"/>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noProof="0" dirty="0" smtClean="0">
                <a:solidFill>
                  <a:srgbClr val="002060"/>
                </a:solidFill>
                <a:latin typeface="Cambria" pitchFamily="18" charset="0"/>
                <a:ea typeface="Cambria" pitchFamily="18" charset="0"/>
                <a:cs typeface="Nixie One"/>
                <a:sym typeface="Nixie One"/>
              </a:rPr>
              <a:t>Ejemplo</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1774173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68678204"/>
              </p:ext>
            </p:extLst>
          </p:nvPr>
        </p:nvGraphicFramePr>
        <p:xfrm>
          <a:off x="729916" y="987574"/>
          <a:ext cx="8162564" cy="3714750"/>
        </p:xfrm>
        <a:graphic>
          <a:graphicData uri="http://schemas.openxmlformats.org/drawingml/2006/table">
            <a:tbl>
              <a:tblPr firstRow="1" bandRow="1"/>
              <a:tblGrid>
                <a:gridCol w="2113892"/>
                <a:gridCol w="1512168"/>
                <a:gridCol w="4536504"/>
              </a:tblGrid>
              <a:tr h="457200">
                <a:tc>
                  <a:txBody>
                    <a:bodyPr/>
                    <a:lstStyle/>
                    <a:p>
                      <a:r>
                        <a:rPr lang="es-ES" sz="1200" b="0" dirty="0" smtClean="0">
                          <a:solidFill>
                            <a:schemeClr val="tx1"/>
                          </a:solidFill>
                          <a:latin typeface="Cambria" panose="02040503050406030204" pitchFamily="18" charset="0"/>
                          <a:ea typeface="Cambria" panose="02040503050406030204" pitchFamily="18" charset="0"/>
                        </a:rPr>
                        <a:t>Pregunta I.</a:t>
                      </a:r>
                      <a:endParaRPr lang="es-ES" sz="1200" b="0" dirty="0">
                        <a:solidFill>
                          <a:schemeClr val="tx1"/>
                        </a:solidFill>
                        <a:latin typeface="Cambria" panose="02040503050406030204" pitchFamily="18" charset="0"/>
                        <a:ea typeface="Cambria" panose="02040503050406030204" pitchFamily="18" charset="0"/>
                      </a:endParaRPr>
                    </a:p>
                  </a:txBody>
                  <a:tcPr/>
                </a:tc>
                <a:tc>
                  <a:txBody>
                    <a:bodyPr/>
                    <a:lstStyle/>
                    <a:p>
                      <a:r>
                        <a:rPr lang="es-ES" sz="1200" b="0" dirty="0" smtClean="0">
                          <a:solidFill>
                            <a:schemeClr val="tx1"/>
                          </a:solidFill>
                          <a:latin typeface="Cambria" panose="02040503050406030204" pitchFamily="18" charset="0"/>
                          <a:ea typeface="Cambria" panose="02040503050406030204" pitchFamily="18" charset="0"/>
                        </a:rPr>
                        <a:t>Objetivo General</a:t>
                      </a:r>
                      <a:endParaRPr lang="es-ES" sz="1200" b="0" dirty="0">
                        <a:solidFill>
                          <a:schemeClr val="tx1"/>
                        </a:solidFill>
                        <a:latin typeface="Cambria" panose="02040503050406030204" pitchFamily="18" charset="0"/>
                        <a:ea typeface="Cambria" panose="02040503050406030204" pitchFamily="18" charset="0"/>
                      </a:endParaRPr>
                    </a:p>
                  </a:txBody>
                  <a:tcPr/>
                </a:tc>
                <a:tc>
                  <a:txBody>
                    <a:bodyPr/>
                    <a:lstStyle/>
                    <a:p>
                      <a:r>
                        <a:rPr lang="es-ES" sz="1200" b="0" dirty="0" smtClean="0">
                          <a:solidFill>
                            <a:schemeClr val="tx1"/>
                          </a:solidFill>
                          <a:latin typeface="Cambria" panose="02040503050406030204" pitchFamily="18" charset="0"/>
                          <a:ea typeface="Cambria" panose="02040503050406030204" pitchFamily="18" charset="0"/>
                        </a:rPr>
                        <a:t>Objetivos específicos</a:t>
                      </a:r>
                      <a:endParaRPr lang="es-ES" sz="1200" b="0" dirty="0">
                        <a:solidFill>
                          <a:schemeClr val="tx1"/>
                        </a:solidFill>
                        <a:latin typeface="Cambria" panose="02040503050406030204" pitchFamily="18" charset="0"/>
                        <a:ea typeface="Cambria" panose="02040503050406030204" pitchFamily="18" charset="0"/>
                      </a:endParaRPr>
                    </a:p>
                  </a:txBody>
                  <a:tcPr/>
                </a:tc>
              </a:tr>
              <a:tr h="3257550">
                <a:tc>
                  <a:txBody>
                    <a:bodyPr/>
                    <a:lstStyle/>
                    <a:p>
                      <a:r>
                        <a:rPr lang="es-ES" sz="1200" b="0" cap="none" dirty="0" smtClean="0">
                          <a:solidFill>
                            <a:schemeClr val="tx1"/>
                          </a:solidFill>
                          <a:latin typeface="Cambria" panose="02040503050406030204" pitchFamily="18" charset="0"/>
                          <a:ea typeface="Cambria" panose="02040503050406030204" pitchFamily="18" charset="0"/>
                        </a:rPr>
                        <a:t>¿Los proyectos de aprendizaje</a:t>
                      </a:r>
                      <a:r>
                        <a:rPr lang="es-ES" sz="1200" b="0" cap="none" baseline="0" dirty="0" smtClean="0">
                          <a:solidFill>
                            <a:schemeClr val="tx1"/>
                          </a:solidFill>
                          <a:latin typeface="Cambria" panose="02040503050406030204" pitchFamily="18" charset="0"/>
                          <a:ea typeface="Cambria" panose="02040503050406030204" pitchFamily="18" charset="0"/>
                        </a:rPr>
                        <a:t> y Servicio desarrollados durante los últimos diez años en la ciudad de </a:t>
                      </a:r>
                      <a:r>
                        <a:rPr lang="es-ES" sz="1200" b="0" cap="none" baseline="0" dirty="0" err="1" smtClean="0">
                          <a:solidFill>
                            <a:schemeClr val="tx1"/>
                          </a:solidFill>
                          <a:latin typeface="Cambria" panose="02040503050406030204" pitchFamily="18" charset="0"/>
                          <a:ea typeface="Cambria" panose="02040503050406030204" pitchFamily="18" charset="0"/>
                        </a:rPr>
                        <a:t>L’Hospitalet</a:t>
                      </a:r>
                      <a:r>
                        <a:rPr lang="es-ES" sz="1200" b="0" cap="none" baseline="0" dirty="0" smtClean="0">
                          <a:solidFill>
                            <a:schemeClr val="tx1"/>
                          </a:solidFill>
                          <a:latin typeface="Cambria" panose="02040503050406030204" pitchFamily="18" charset="0"/>
                          <a:ea typeface="Cambria" panose="02040503050406030204" pitchFamily="18" charset="0"/>
                        </a:rPr>
                        <a:t> están logrando el impacto/los impactos socio-educativos  esperados en los servicios solidarios realizados y  en la red generada?</a:t>
                      </a:r>
                      <a:endParaRPr lang="es-ES" sz="1200" b="0" cap="none" dirty="0">
                        <a:solidFill>
                          <a:schemeClr val="tx1"/>
                        </a:solidFill>
                        <a:latin typeface="Cambria" panose="02040503050406030204" pitchFamily="18" charset="0"/>
                        <a:ea typeface="Cambria" panose="02040503050406030204" pitchFamily="18" charset="0"/>
                      </a:endParaRPr>
                    </a:p>
                  </a:txBody>
                  <a:tcPr/>
                </a:tc>
                <a:tc>
                  <a:txBody>
                    <a:bodyPr/>
                    <a:lstStyle/>
                    <a:p>
                      <a:pPr lvl="0">
                        <a:spcBef>
                          <a:spcPts val="600"/>
                        </a:spcBef>
                      </a:pPr>
                      <a:r>
                        <a:rPr lang="es-ES" sz="1200" b="0" cap="none" dirty="0" smtClean="0">
                          <a:solidFill>
                            <a:schemeClr val="tx1"/>
                          </a:solidFill>
                          <a:latin typeface="Cambria" pitchFamily="18" charset="0"/>
                          <a:ea typeface="Cambria" pitchFamily="18" charset="0"/>
                          <a:cs typeface="Roboto" pitchFamily="2" charset="0"/>
                        </a:rPr>
                        <a:t>1. Valorar el impacto/impactos socioeducativos de los proyectos de </a:t>
                      </a:r>
                      <a:r>
                        <a:rPr lang="es-ES" sz="1200" b="0" cap="none" dirty="0" err="1" smtClean="0">
                          <a:solidFill>
                            <a:schemeClr val="tx1"/>
                          </a:solidFill>
                          <a:latin typeface="Cambria" pitchFamily="18" charset="0"/>
                          <a:ea typeface="Cambria" pitchFamily="18" charset="0"/>
                          <a:cs typeface="Roboto" pitchFamily="2" charset="0"/>
                        </a:rPr>
                        <a:t>ApS</a:t>
                      </a:r>
                      <a:r>
                        <a:rPr lang="es-ES" sz="1200" b="0" cap="none" dirty="0" smtClean="0">
                          <a:solidFill>
                            <a:schemeClr val="tx1"/>
                          </a:solidFill>
                          <a:latin typeface="Cambria" pitchFamily="18" charset="0"/>
                          <a:ea typeface="Cambria" pitchFamily="18" charset="0"/>
                          <a:cs typeface="Roboto" pitchFamily="2" charset="0"/>
                        </a:rPr>
                        <a:t> (en el Servicio y en la red generada) desarrollados</a:t>
                      </a:r>
                      <a:r>
                        <a:rPr lang="es-ES" sz="1200" b="0" cap="none" baseline="0" dirty="0" smtClean="0">
                          <a:solidFill>
                            <a:schemeClr val="tx1"/>
                          </a:solidFill>
                          <a:latin typeface="Cambria" pitchFamily="18" charset="0"/>
                          <a:ea typeface="Cambria" pitchFamily="18" charset="0"/>
                          <a:cs typeface="Roboto" pitchFamily="2" charset="0"/>
                        </a:rPr>
                        <a:t> en la ciudad de </a:t>
                      </a:r>
                      <a:r>
                        <a:rPr lang="es-ES" sz="1200" b="0" cap="none" baseline="0" dirty="0" err="1" smtClean="0">
                          <a:solidFill>
                            <a:schemeClr val="tx1"/>
                          </a:solidFill>
                          <a:latin typeface="Cambria" pitchFamily="18" charset="0"/>
                          <a:ea typeface="Cambria" pitchFamily="18" charset="0"/>
                          <a:cs typeface="Roboto" pitchFamily="2" charset="0"/>
                        </a:rPr>
                        <a:t>L’Hopsitalet</a:t>
                      </a:r>
                      <a:r>
                        <a:rPr lang="es-ES" sz="1200" b="0" cap="none" baseline="0" dirty="0" smtClean="0">
                          <a:solidFill>
                            <a:schemeClr val="tx1"/>
                          </a:solidFill>
                          <a:latin typeface="Cambria" pitchFamily="18" charset="0"/>
                          <a:ea typeface="Cambria" pitchFamily="18" charset="0"/>
                          <a:cs typeface="Roboto" pitchFamily="2" charset="0"/>
                        </a:rPr>
                        <a:t> de Llobregat. </a:t>
                      </a:r>
                      <a:endParaRPr lang="ca-ES" sz="1200" b="0" cap="none" dirty="0" smtClean="0">
                        <a:solidFill>
                          <a:schemeClr val="tx1"/>
                        </a:solidFill>
                        <a:latin typeface="Cambria" pitchFamily="18" charset="0"/>
                        <a:ea typeface="Cambria" pitchFamily="18" charset="0"/>
                        <a:cs typeface="Roboto" pitchFamily="2" charset="0"/>
                      </a:endParaRPr>
                    </a:p>
                    <a:p>
                      <a:endParaRPr lang="es-ES" sz="1200" b="0" cap="none" dirty="0">
                        <a:solidFill>
                          <a:schemeClr val="tx1"/>
                        </a:solidFill>
                        <a:latin typeface="Cambria" panose="02040503050406030204" pitchFamily="18" charset="0"/>
                        <a:ea typeface="Cambria" panose="02040503050406030204" pitchFamily="18" charset="0"/>
                      </a:endParaRPr>
                    </a:p>
                  </a:txBody>
                  <a:tcPr/>
                </a:tc>
                <a:tc>
                  <a:txBody>
                    <a:bodyPr/>
                    <a:lstStyle/>
                    <a:p>
                      <a:pPr algn="just"/>
                      <a:r>
                        <a:rPr lang="en-GB" sz="1200" b="0" cap="none" dirty="0" smtClean="0">
                          <a:solidFill>
                            <a:schemeClr val="tx1"/>
                          </a:solidFill>
                          <a:latin typeface="Cambria" pitchFamily="18" charset="0"/>
                          <a:ea typeface="Cambria" pitchFamily="18" charset="0"/>
                          <a:cs typeface="Roboto" pitchFamily="2" charset="0"/>
                        </a:rPr>
                        <a:t>1.1</a:t>
                      </a:r>
                      <a:r>
                        <a:rPr lang="en-GB" sz="1200" b="0" cap="none" baseline="0"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Describir</a:t>
                      </a:r>
                      <a:r>
                        <a:rPr lang="en-GB" sz="1200" b="0" cap="none" dirty="0" smtClean="0">
                          <a:solidFill>
                            <a:schemeClr val="tx1"/>
                          </a:solidFill>
                          <a:latin typeface="Cambria" pitchFamily="18" charset="0"/>
                          <a:ea typeface="Cambria" pitchFamily="18" charset="0"/>
                          <a:cs typeface="Roboto" pitchFamily="2" charset="0"/>
                        </a:rPr>
                        <a:t> y </a:t>
                      </a:r>
                      <a:r>
                        <a:rPr lang="en-GB" sz="1200" b="0" cap="none" dirty="0" err="1" smtClean="0">
                          <a:solidFill>
                            <a:schemeClr val="tx1"/>
                          </a:solidFill>
                          <a:latin typeface="Cambria" pitchFamily="18" charset="0"/>
                          <a:ea typeface="Cambria" pitchFamily="18" charset="0"/>
                          <a:cs typeface="Roboto" pitchFamily="2" charset="0"/>
                        </a:rPr>
                        <a:t>seleccionar</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los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proyectos</a:t>
                      </a:r>
                      <a:r>
                        <a:rPr lang="en-GB" sz="1200" b="0" cap="none" dirty="0" smtClean="0">
                          <a:solidFill>
                            <a:schemeClr val="tx1"/>
                          </a:solidFill>
                          <a:latin typeface="Cambria" pitchFamily="18" charset="0"/>
                          <a:ea typeface="Cambria" pitchFamily="18" charset="0"/>
                          <a:cs typeface="Roboto" pitchFamily="2" charset="0"/>
                        </a:rPr>
                        <a:t> de </a:t>
                      </a:r>
                      <a:r>
                        <a:rPr lang="en-GB" sz="1200" b="0" cap="none" dirty="0" err="1" smtClean="0">
                          <a:solidFill>
                            <a:schemeClr val="tx1"/>
                          </a:solidFill>
                          <a:latin typeface="Cambria" pitchFamily="18" charset="0"/>
                          <a:ea typeface="Cambria" pitchFamily="18" charset="0"/>
                          <a:cs typeface="Roboto" pitchFamily="2" charset="0"/>
                        </a:rPr>
                        <a:t>ApS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participantes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en</a:t>
                      </a:r>
                      <a:r>
                        <a:rPr lang="en-GB" sz="1200" b="0" cap="none" dirty="0" smtClean="0">
                          <a:solidFill>
                            <a:schemeClr val="tx1"/>
                          </a:solidFill>
                          <a:latin typeface="Cambria" pitchFamily="18" charset="0"/>
                          <a:ea typeface="Cambria" pitchFamily="18" charset="0"/>
                          <a:cs typeface="Roboto" pitchFamily="2" charset="0"/>
                        </a:rPr>
                        <a:t> el </a:t>
                      </a:r>
                      <a:r>
                        <a:rPr lang="en-GB" sz="1200" b="0" cap="none" dirty="0" err="1" smtClean="0">
                          <a:solidFill>
                            <a:schemeClr val="tx1"/>
                          </a:solidFill>
                          <a:latin typeface="Cambria" pitchFamily="18" charset="0"/>
                          <a:ea typeface="Cambria" pitchFamily="18" charset="0"/>
                          <a:cs typeface="Roboto" pitchFamily="2" charset="0"/>
                        </a:rPr>
                        <a:t>estudio</a:t>
                      </a:r>
                      <a:r>
                        <a:rPr lang="en-GB" sz="1200" b="0" cap="none" dirty="0" smtClean="0">
                          <a:solidFill>
                            <a:schemeClr val="tx1"/>
                          </a:solidFill>
                          <a:latin typeface="Cambria" pitchFamily="18" charset="0"/>
                          <a:ea typeface="Cambria" pitchFamily="18" charset="0"/>
                          <a:cs typeface="Roboto" pitchFamily="2" charset="0"/>
                        </a:rPr>
                        <a:t>.</a:t>
                      </a:r>
                      <a:endParaRPr lang="es-ES" sz="1200" b="0" cap="none" dirty="0" smtClean="0">
                        <a:solidFill>
                          <a:schemeClr val="tx1"/>
                        </a:solidFill>
                        <a:latin typeface="Cambria" pitchFamily="18" charset="0"/>
                        <a:ea typeface="Cambria" pitchFamily="18" charset="0"/>
                        <a:cs typeface="Roboto" pitchFamily="2" charset="0"/>
                      </a:endParaRPr>
                    </a:p>
                    <a:p>
                      <a:pPr algn="just"/>
                      <a:r>
                        <a:rPr lang="en-GB" sz="1200" b="0" cap="none" dirty="0" smtClean="0">
                          <a:solidFill>
                            <a:schemeClr val="tx1"/>
                          </a:solidFill>
                          <a:latin typeface="Cambria" pitchFamily="18" charset="0"/>
                          <a:ea typeface="Cambria" pitchFamily="18" charset="0"/>
                          <a:cs typeface="Roboto" pitchFamily="2" charset="0"/>
                        </a:rPr>
                        <a:t>1.2 </a:t>
                      </a:r>
                      <a:r>
                        <a:rPr lang="en-GB" sz="1200" b="0" cap="none" dirty="0" err="1" smtClean="0">
                          <a:solidFill>
                            <a:schemeClr val="tx1"/>
                          </a:solidFill>
                          <a:latin typeface="Cambria" pitchFamily="18" charset="0"/>
                          <a:ea typeface="Cambria" pitchFamily="18" charset="0"/>
                          <a:cs typeface="Roboto" pitchFamily="2" charset="0"/>
                        </a:rPr>
                        <a:t>Identificar</a:t>
                      </a:r>
                      <a:r>
                        <a:rPr lang="en-GB" sz="1200" b="0" cap="none" dirty="0" smtClean="0">
                          <a:solidFill>
                            <a:schemeClr val="tx1"/>
                          </a:solidFill>
                          <a:latin typeface="Cambria" pitchFamily="18" charset="0"/>
                          <a:ea typeface="Cambria" pitchFamily="18" charset="0"/>
                          <a:cs typeface="Roboto" pitchFamily="2" charset="0"/>
                        </a:rPr>
                        <a:t> y </a:t>
                      </a:r>
                      <a:r>
                        <a:rPr lang="en-GB" sz="1200" b="0" cap="none" dirty="0" err="1" smtClean="0">
                          <a:solidFill>
                            <a:schemeClr val="tx1"/>
                          </a:solidFill>
                          <a:latin typeface="Cambria" pitchFamily="18" charset="0"/>
                          <a:ea typeface="Cambria" pitchFamily="18" charset="0"/>
                          <a:cs typeface="Roboto" pitchFamily="2" charset="0"/>
                        </a:rPr>
                        <a:t>analizar</a:t>
                      </a:r>
                      <a:r>
                        <a:rPr lang="en-GB" sz="1200" b="0" cap="none" dirty="0" smtClean="0">
                          <a:solidFill>
                            <a:schemeClr val="tx1"/>
                          </a:solidFill>
                          <a:latin typeface="Cambria" pitchFamily="18" charset="0"/>
                          <a:ea typeface="Cambria" pitchFamily="18" charset="0"/>
                          <a:cs typeface="Roboto" pitchFamily="2" charset="0"/>
                        </a:rPr>
                        <a:t> el </a:t>
                      </a:r>
                      <a:r>
                        <a:rPr lang="en-GB" sz="1200" b="0" cap="none" dirty="0" err="1" smtClean="0">
                          <a:solidFill>
                            <a:schemeClr val="tx1"/>
                          </a:solidFill>
                          <a:latin typeface="Cambria" pitchFamily="18" charset="0"/>
                          <a:ea typeface="Cambria" pitchFamily="18" charset="0"/>
                          <a:cs typeface="Roboto" pitchFamily="2" charset="0"/>
                        </a:rPr>
                        <a:t>distrito</a:t>
                      </a:r>
                      <a:r>
                        <a:rPr lang="en-GB" sz="1200" b="0" cap="none" dirty="0" smtClean="0">
                          <a:solidFill>
                            <a:schemeClr val="tx1"/>
                          </a:solidFill>
                          <a:latin typeface="Cambria" pitchFamily="18" charset="0"/>
                          <a:ea typeface="Cambria" pitchFamily="18" charset="0"/>
                          <a:cs typeface="Roboto" pitchFamily="2" charset="0"/>
                        </a:rPr>
                        <a:t>/</a:t>
                      </a:r>
                      <a:r>
                        <a:rPr lang="en-GB" sz="1200" b="0" cap="none" dirty="0" err="1" smtClean="0">
                          <a:solidFill>
                            <a:schemeClr val="tx1"/>
                          </a:solidFill>
                          <a:latin typeface="Cambria" pitchFamily="18" charset="0"/>
                          <a:ea typeface="Cambria" pitchFamily="18" charset="0"/>
                          <a:cs typeface="Roboto" pitchFamily="2" charset="0"/>
                        </a:rPr>
                        <a:t>distritos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donde</a:t>
                      </a:r>
                      <a:r>
                        <a:rPr lang="en-GB" sz="1200" b="0" cap="none" dirty="0" smtClean="0">
                          <a:solidFill>
                            <a:schemeClr val="tx1"/>
                          </a:solidFill>
                          <a:latin typeface="Cambria" pitchFamily="18" charset="0"/>
                          <a:ea typeface="Cambria" pitchFamily="18" charset="0"/>
                          <a:cs typeface="Roboto" pitchFamily="2" charset="0"/>
                        </a:rPr>
                        <a:t> se </a:t>
                      </a:r>
                      <a:r>
                        <a:rPr lang="en-GB" sz="1200" b="0" cap="none" dirty="0" err="1" smtClean="0">
                          <a:solidFill>
                            <a:schemeClr val="tx1"/>
                          </a:solidFill>
                          <a:latin typeface="Cambria" pitchFamily="18" charset="0"/>
                          <a:ea typeface="Cambria" pitchFamily="18" charset="0"/>
                          <a:cs typeface="Roboto" pitchFamily="2" charset="0"/>
                        </a:rPr>
                        <a:t>han</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desarrollado</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más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proyectos</a:t>
                      </a:r>
                      <a:r>
                        <a:rPr lang="en-GB" sz="1200" b="0" cap="none" dirty="0" smtClean="0">
                          <a:solidFill>
                            <a:schemeClr val="tx1"/>
                          </a:solidFill>
                          <a:latin typeface="Cambria" pitchFamily="18" charset="0"/>
                          <a:ea typeface="Cambria" pitchFamily="18" charset="0"/>
                          <a:cs typeface="Roboto" pitchFamily="2" charset="0"/>
                        </a:rPr>
                        <a:t> de </a:t>
                      </a:r>
                      <a:r>
                        <a:rPr lang="en-GB" sz="1200" b="0" cap="none" dirty="0" err="1" smtClean="0">
                          <a:solidFill>
                            <a:schemeClr val="tx1"/>
                          </a:solidFill>
                          <a:latin typeface="Cambria" pitchFamily="18" charset="0"/>
                          <a:ea typeface="Cambria" pitchFamily="18" charset="0"/>
                          <a:cs typeface="Roboto" pitchFamily="2" charset="0"/>
                        </a:rPr>
                        <a:t>ApS</a:t>
                      </a:r>
                      <a:r>
                        <a:rPr lang="en-GB" sz="1200" b="0" cap="none" dirty="0" smtClean="0">
                          <a:solidFill>
                            <a:schemeClr val="tx1"/>
                          </a:solidFill>
                          <a:latin typeface="Cambria" pitchFamily="18" charset="0"/>
                          <a:ea typeface="Cambria" pitchFamily="18" charset="0"/>
                          <a:cs typeface="Roboto" pitchFamily="2" charset="0"/>
                        </a:rPr>
                        <a:t>.</a:t>
                      </a:r>
                    </a:p>
                    <a:p>
                      <a:pPr algn="just"/>
                      <a:r>
                        <a:rPr lang="en-GB" sz="1200" b="0" cap="none" dirty="0" smtClean="0">
                          <a:solidFill>
                            <a:schemeClr val="tx1"/>
                          </a:solidFill>
                          <a:latin typeface="Cambria" pitchFamily="18" charset="0"/>
                          <a:ea typeface="Cambria" pitchFamily="18" charset="0"/>
                          <a:cs typeface="Roboto" pitchFamily="2" charset="0"/>
                        </a:rPr>
                        <a:t>1.3</a:t>
                      </a:r>
                      <a:r>
                        <a:rPr lang="en-GB" sz="1200" b="0" cap="none" baseline="0"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Identificar</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analizar</a:t>
                      </a:r>
                      <a:r>
                        <a:rPr lang="en-GB" sz="1200" b="0" cap="none" dirty="0" smtClean="0">
                          <a:solidFill>
                            <a:schemeClr val="tx1"/>
                          </a:solidFill>
                          <a:latin typeface="Cambria" pitchFamily="18" charset="0"/>
                          <a:ea typeface="Cambria" pitchFamily="18" charset="0"/>
                          <a:cs typeface="Roboto" pitchFamily="2" charset="0"/>
                        </a:rPr>
                        <a:t> y </a:t>
                      </a:r>
                      <a:r>
                        <a:rPr lang="en-GB" sz="1200" b="0" cap="none" dirty="0" err="1" smtClean="0">
                          <a:solidFill>
                            <a:schemeClr val="tx1"/>
                          </a:solidFill>
                          <a:latin typeface="Cambria" pitchFamily="18" charset="0"/>
                          <a:ea typeface="Cambria" pitchFamily="18" charset="0"/>
                          <a:cs typeface="Roboto" pitchFamily="2" charset="0"/>
                        </a:rPr>
                        <a:t>valorar</a:t>
                      </a:r>
                      <a:r>
                        <a:rPr lang="en-GB" sz="1200" b="0" cap="none" dirty="0" smtClean="0">
                          <a:solidFill>
                            <a:schemeClr val="tx1"/>
                          </a:solidFill>
                          <a:latin typeface="Cambria" pitchFamily="18" charset="0"/>
                          <a:ea typeface="Cambria" pitchFamily="18" charset="0"/>
                          <a:cs typeface="Roboto" pitchFamily="2" charset="0"/>
                        </a:rPr>
                        <a:t> las </a:t>
                      </a:r>
                      <a:r>
                        <a:rPr lang="en-GB" sz="1200" b="0" cap="none" dirty="0" err="1" smtClean="0">
                          <a:solidFill>
                            <a:schemeClr val="tx1"/>
                          </a:solidFill>
                          <a:latin typeface="Cambria" pitchFamily="18" charset="0"/>
                          <a:ea typeface="Cambria" pitchFamily="18" charset="0"/>
                          <a:cs typeface="Roboto" pitchFamily="2" charset="0"/>
                        </a:rPr>
                        <a:t>redes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sociales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generadas</a:t>
                      </a:r>
                      <a:r>
                        <a:rPr lang="en-GB" sz="1200" b="0" cap="none" dirty="0" smtClean="0">
                          <a:solidFill>
                            <a:schemeClr val="tx1"/>
                          </a:solidFill>
                          <a:latin typeface="Cambria" pitchFamily="18" charset="0"/>
                          <a:ea typeface="Cambria" pitchFamily="18" charset="0"/>
                          <a:cs typeface="Roboto" pitchFamily="2" charset="0"/>
                        </a:rPr>
                        <a:t> a </a:t>
                      </a:r>
                      <a:r>
                        <a:rPr lang="en-GB" sz="1200" b="0" cap="none" dirty="0" err="1" smtClean="0">
                          <a:solidFill>
                            <a:schemeClr val="tx1"/>
                          </a:solidFill>
                          <a:latin typeface="Cambria" pitchFamily="18" charset="0"/>
                          <a:ea typeface="Cambria" pitchFamily="18" charset="0"/>
                          <a:cs typeface="Roboto" pitchFamily="2" charset="0"/>
                        </a:rPr>
                        <a:t>partir</a:t>
                      </a:r>
                      <a:r>
                        <a:rPr lang="en-GB" sz="1200" b="0" cap="none" dirty="0" smtClean="0">
                          <a:solidFill>
                            <a:schemeClr val="tx1"/>
                          </a:solidFill>
                          <a:latin typeface="Cambria" pitchFamily="18" charset="0"/>
                          <a:ea typeface="Cambria" pitchFamily="18" charset="0"/>
                          <a:cs typeface="Roboto" pitchFamily="2" charset="0"/>
                        </a:rPr>
                        <a:t> de </a:t>
                      </a:r>
                      <a:r>
                        <a:rPr lang="en-GB" sz="1200" b="0" cap="none" dirty="0" err="1" smtClean="0">
                          <a:solidFill>
                            <a:schemeClr val="tx1"/>
                          </a:solidFill>
                          <a:latin typeface="Cambria" pitchFamily="18" charset="0"/>
                          <a:ea typeface="Cambria" pitchFamily="18" charset="0"/>
                          <a:cs typeface="Roboto" pitchFamily="2" charset="0"/>
                        </a:rPr>
                        <a:t>los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proyectos</a:t>
                      </a:r>
                      <a:r>
                        <a:rPr lang="en-GB" sz="1200" b="0" cap="none" dirty="0" smtClean="0">
                          <a:solidFill>
                            <a:schemeClr val="tx1"/>
                          </a:solidFill>
                          <a:latin typeface="Cambria" pitchFamily="18" charset="0"/>
                          <a:ea typeface="Cambria" pitchFamily="18" charset="0"/>
                          <a:cs typeface="Roboto" pitchFamily="2" charset="0"/>
                        </a:rPr>
                        <a:t> de APS.</a:t>
                      </a:r>
                      <a:endParaRPr lang="es-ES" sz="1200" b="0" cap="none" dirty="0" smtClean="0">
                        <a:solidFill>
                          <a:schemeClr val="tx1"/>
                        </a:solidFill>
                        <a:latin typeface="Cambria" pitchFamily="18" charset="0"/>
                        <a:ea typeface="Cambria" pitchFamily="18" charset="0"/>
                        <a:cs typeface="Roboto" pitchFamily="2" charset="0"/>
                      </a:endParaRPr>
                    </a:p>
                    <a:p>
                      <a:pPr algn="just"/>
                      <a:r>
                        <a:rPr lang="en-GB" sz="1200" b="0" cap="none" dirty="0" smtClean="0">
                          <a:solidFill>
                            <a:schemeClr val="tx1"/>
                          </a:solidFill>
                          <a:latin typeface="Cambria" pitchFamily="18" charset="0"/>
                          <a:ea typeface="Cambria" pitchFamily="18" charset="0"/>
                          <a:cs typeface="Roboto" pitchFamily="2" charset="0"/>
                        </a:rPr>
                        <a:t>1.4 </a:t>
                      </a:r>
                      <a:r>
                        <a:rPr lang="en-GB" sz="1200" b="0" cap="none" dirty="0" err="1" smtClean="0">
                          <a:solidFill>
                            <a:schemeClr val="tx1"/>
                          </a:solidFill>
                          <a:latin typeface="Cambria" pitchFamily="18" charset="0"/>
                          <a:ea typeface="Cambria" pitchFamily="18" charset="0"/>
                          <a:cs typeface="Roboto" pitchFamily="2" charset="0"/>
                        </a:rPr>
                        <a:t>Identificar</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analizar</a:t>
                      </a:r>
                      <a:r>
                        <a:rPr lang="en-GB" sz="1200" b="0" cap="none" dirty="0" smtClean="0">
                          <a:solidFill>
                            <a:schemeClr val="tx1"/>
                          </a:solidFill>
                          <a:latin typeface="Cambria" pitchFamily="18" charset="0"/>
                          <a:ea typeface="Cambria" pitchFamily="18" charset="0"/>
                          <a:cs typeface="Roboto" pitchFamily="2" charset="0"/>
                        </a:rPr>
                        <a:t> y </a:t>
                      </a:r>
                      <a:r>
                        <a:rPr lang="en-GB" sz="1200" b="0" cap="none" dirty="0" err="1" smtClean="0">
                          <a:solidFill>
                            <a:schemeClr val="tx1"/>
                          </a:solidFill>
                          <a:latin typeface="Cambria" pitchFamily="18" charset="0"/>
                          <a:ea typeface="Cambria" pitchFamily="18" charset="0"/>
                          <a:cs typeface="Roboto" pitchFamily="2" charset="0"/>
                        </a:rPr>
                        <a:t>valorar</a:t>
                      </a:r>
                      <a:r>
                        <a:rPr lang="en-GB" sz="1200" b="0" cap="none" dirty="0" smtClean="0">
                          <a:solidFill>
                            <a:schemeClr val="tx1"/>
                          </a:solidFill>
                          <a:latin typeface="Cambria" pitchFamily="18" charset="0"/>
                          <a:ea typeface="Cambria" pitchFamily="18" charset="0"/>
                          <a:cs typeface="Roboto" pitchFamily="2" charset="0"/>
                        </a:rPr>
                        <a:t> los </a:t>
                      </a:r>
                      <a:r>
                        <a:rPr lang="en-GB" sz="1200" b="0" cap="none" dirty="0" err="1" smtClean="0">
                          <a:solidFill>
                            <a:schemeClr val="tx1"/>
                          </a:solidFill>
                          <a:latin typeface="Cambria" pitchFamily="18" charset="0"/>
                          <a:ea typeface="Cambria" pitchFamily="18" charset="0"/>
                          <a:cs typeface="Roboto" pitchFamily="2" charset="0"/>
                        </a:rPr>
                        <a:t>servicios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solidarios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realizados</a:t>
                      </a:r>
                      <a:r>
                        <a:rPr lang="en-GB" sz="1200" b="0" cap="none" dirty="0" smtClean="0">
                          <a:solidFill>
                            <a:schemeClr val="tx1"/>
                          </a:solidFill>
                          <a:latin typeface="Cambria" pitchFamily="18" charset="0"/>
                          <a:ea typeface="Cambria" pitchFamily="18" charset="0"/>
                          <a:cs typeface="Roboto" pitchFamily="2" charset="0"/>
                        </a:rPr>
                        <a:t> a </a:t>
                      </a:r>
                      <a:r>
                        <a:rPr lang="en-GB" sz="1200" b="0" cap="none" dirty="0" err="1" smtClean="0">
                          <a:solidFill>
                            <a:schemeClr val="tx1"/>
                          </a:solidFill>
                          <a:latin typeface="Cambria" pitchFamily="18" charset="0"/>
                          <a:ea typeface="Cambria" pitchFamily="18" charset="0"/>
                          <a:cs typeface="Roboto" pitchFamily="2" charset="0"/>
                        </a:rPr>
                        <a:t>partir</a:t>
                      </a:r>
                      <a:r>
                        <a:rPr lang="en-GB" sz="1200" b="0" cap="none" dirty="0" smtClean="0">
                          <a:solidFill>
                            <a:schemeClr val="tx1"/>
                          </a:solidFill>
                          <a:latin typeface="Cambria" pitchFamily="18" charset="0"/>
                          <a:ea typeface="Cambria" pitchFamily="18" charset="0"/>
                          <a:cs typeface="Roboto" pitchFamily="2" charset="0"/>
                        </a:rPr>
                        <a:t> de los </a:t>
                      </a:r>
                      <a:r>
                        <a:rPr lang="en-GB" sz="1200" b="0" cap="none" dirty="0" err="1" smtClean="0">
                          <a:solidFill>
                            <a:schemeClr val="tx1"/>
                          </a:solidFill>
                          <a:latin typeface="Cambria" pitchFamily="18" charset="0"/>
                          <a:ea typeface="Cambria" pitchFamily="18" charset="0"/>
                          <a:cs typeface="Roboto" pitchFamily="2" charset="0"/>
                        </a:rPr>
                        <a:t>proyectos</a:t>
                      </a:r>
                      <a:r>
                        <a:rPr lang="en-GB" sz="1200" b="0" cap="none" dirty="0" smtClean="0">
                          <a:solidFill>
                            <a:schemeClr val="tx1"/>
                          </a:solidFill>
                          <a:latin typeface="Cambria" pitchFamily="18" charset="0"/>
                          <a:ea typeface="Cambria" pitchFamily="18" charset="0"/>
                          <a:cs typeface="Roboto" pitchFamily="2" charset="0"/>
                        </a:rPr>
                        <a:t> de </a:t>
                      </a:r>
                      <a:r>
                        <a:rPr lang="en-GB" sz="1200" b="0" cap="none" dirty="0" err="1" smtClean="0">
                          <a:solidFill>
                            <a:schemeClr val="tx1"/>
                          </a:solidFill>
                          <a:latin typeface="Cambria" pitchFamily="18" charset="0"/>
                          <a:ea typeface="Cambria" pitchFamily="18" charset="0"/>
                          <a:cs typeface="Roboto" pitchFamily="2" charset="0"/>
                        </a:rPr>
                        <a:t>ApS</a:t>
                      </a:r>
                      <a:r>
                        <a:rPr lang="en-GB" sz="1200" b="0" cap="none" dirty="0" smtClean="0">
                          <a:solidFill>
                            <a:schemeClr val="tx1"/>
                          </a:solidFill>
                          <a:latin typeface="Cambria" pitchFamily="18" charset="0"/>
                          <a:ea typeface="Cambria" pitchFamily="18" charset="0"/>
                          <a:cs typeface="Roboto" pitchFamily="2"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b="0" cap="none" dirty="0" smtClean="0">
                          <a:solidFill>
                            <a:schemeClr val="tx1"/>
                          </a:solidFill>
                          <a:latin typeface="Cambria" pitchFamily="18" charset="0"/>
                          <a:ea typeface="Cambria" pitchFamily="18" charset="0"/>
                          <a:cs typeface="Roboto" pitchFamily="2" charset="0"/>
                        </a:rPr>
                        <a:t>1.5 </a:t>
                      </a:r>
                      <a:r>
                        <a:rPr lang="en-GB" sz="1200" b="0" cap="none" dirty="0" err="1" smtClean="0">
                          <a:solidFill>
                            <a:schemeClr val="tx1"/>
                          </a:solidFill>
                          <a:latin typeface="Cambria" pitchFamily="18" charset="0"/>
                          <a:ea typeface="Cambria" pitchFamily="18" charset="0"/>
                          <a:cs typeface="Roboto" pitchFamily="2" charset="0"/>
                        </a:rPr>
                        <a:t>Identificar</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analizar</a:t>
                      </a:r>
                      <a:r>
                        <a:rPr lang="en-GB" sz="1200" b="0" cap="none" dirty="0" smtClean="0">
                          <a:solidFill>
                            <a:schemeClr val="tx1"/>
                          </a:solidFill>
                          <a:latin typeface="Cambria" pitchFamily="18" charset="0"/>
                          <a:ea typeface="Cambria" pitchFamily="18" charset="0"/>
                          <a:cs typeface="Roboto" pitchFamily="2" charset="0"/>
                        </a:rPr>
                        <a:t> y </a:t>
                      </a:r>
                      <a:r>
                        <a:rPr lang="en-GB" sz="1200" b="0" cap="none" dirty="0" err="1" smtClean="0">
                          <a:solidFill>
                            <a:schemeClr val="tx1"/>
                          </a:solidFill>
                          <a:latin typeface="Cambria" pitchFamily="18" charset="0"/>
                          <a:ea typeface="Cambria" pitchFamily="18" charset="0"/>
                          <a:cs typeface="Roboto" pitchFamily="2" charset="0"/>
                        </a:rPr>
                        <a:t>valorar</a:t>
                      </a:r>
                      <a:r>
                        <a:rPr lang="en-GB" sz="1200" b="0" cap="none" dirty="0" smtClean="0">
                          <a:solidFill>
                            <a:schemeClr val="tx1"/>
                          </a:solidFill>
                          <a:latin typeface="Cambria" pitchFamily="18" charset="0"/>
                          <a:ea typeface="Cambria" pitchFamily="18" charset="0"/>
                          <a:cs typeface="Roboto" pitchFamily="2" charset="0"/>
                        </a:rPr>
                        <a:t> los </a:t>
                      </a:r>
                      <a:r>
                        <a:rPr lang="en-GB" sz="1200" b="0" cap="none" dirty="0" err="1" smtClean="0">
                          <a:solidFill>
                            <a:schemeClr val="tx1"/>
                          </a:solidFill>
                          <a:latin typeface="Cambria" pitchFamily="18" charset="0"/>
                          <a:ea typeface="Cambria" pitchFamily="18" charset="0"/>
                          <a:cs typeface="Roboto" pitchFamily="2" charset="0"/>
                        </a:rPr>
                        <a:t>servicios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solidarios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realizados</a:t>
                      </a:r>
                      <a:r>
                        <a:rPr lang="en-GB" sz="1200" b="0" cap="none" dirty="0" smtClean="0">
                          <a:solidFill>
                            <a:schemeClr val="tx1"/>
                          </a:solidFill>
                          <a:latin typeface="Cambria" pitchFamily="18" charset="0"/>
                          <a:ea typeface="Cambria" pitchFamily="18" charset="0"/>
                          <a:cs typeface="Roboto" pitchFamily="2" charset="0"/>
                        </a:rPr>
                        <a:t> a </a:t>
                      </a:r>
                      <a:r>
                        <a:rPr lang="en-GB" sz="1200" b="0" cap="none" dirty="0" err="1" smtClean="0">
                          <a:solidFill>
                            <a:schemeClr val="tx1"/>
                          </a:solidFill>
                          <a:latin typeface="Cambria" pitchFamily="18" charset="0"/>
                          <a:ea typeface="Cambria" pitchFamily="18" charset="0"/>
                          <a:cs typeface="Roboto" pitchFamily="2" charset="0"/>
                        </a:rPr>
                        <a:t>partir</a:t>
                      </a:r>
                      <a:r>
                        <a:rPr lang="en-GB" sz="1200" b="0" cap="none" dirty="0" smtClean="0">
                          <a:solidFill>
                            <a:schemeClr val="tx1"/>
                          </a:solidFill>
                          <a:latin typeface="Cambria" pitchFamily="18" charset="0"/>
                          <a:ea typeface="Cambria" pitchFamily="18" charset="0"/>
                          <a:cs typeface="Roboto" pitchFamily="2" charset="0"/>
                        </a:rPr>
                        <a:t> de los </a:t>
                      </a:r>
                      <a:r>
                        <a:rPr lang="en-GB" sz="1200" b="0" cap="none" dirty="0" err="1" smtClean="0">
                          <a:solidFill>
                            <a:schemeClr val="tx1"/>
                          </a:solidFill>
                          <a:latin typeface="Cambria" pitchFamily="18" charset="0"/>
                          <a:ea typeface="Cambria" pitchFamily="18" charset="0"/>
                          <a:cs typeface="Roboto" pitchFamily="2" charset="0"/>
                        </a:rPr>
                        <a:t>proyectos</a:t>
                      </a:r>
                      <a:r>
                        <a:rPr lang="en-GB" sz="1200" b="0" cap="none" dirty="0" smtClean="0">
                          <a:solidFill>
                            <a:schemeClr val="tx1"/>
                          </a:solidFill>
                          <a:latin typeface="Cambria" pitchFamily="18" charset="0"/>
                          <a:ea typeface="Cambria" pitchFamily="18" charset="0"/>
                          <a:cs typeface="Roboto" pitchFamily="2" charset="0"/>
                        </a:rPr>
                        <a:t> de </a:t>
                      </a:r>
                      <a:r>
                        <a:rPr lang="en-GB" sz="1200" b="0" cap="none" dirty="0" err="1" smtClean="0">
                          <a:solidFill>
                            <a:schemeClr val="tx1"/>
                          </a:solidFill>
                          <a:latin typeface="Cambria" pitchFamily="18" charset="0"/>
                          <a:ea typeface="Cambria" pitchFamily="18" charset="0"/>
                          <a:cs typeface="Roboto" pitchFamily="2" charset="0"/>
                        </a:rPr>
                        <a:t>ApS</a:t>
                      </a:r>
                      <a:r>
                        <a:rPr lang="en-GB" sz="1200" b="0" cap="none" dirty="0" smtClean="0">
                          <a:solidFill>
                            <a:schemeClr val="tx1"/>
                          </a:solidFill>
                          <a:latin typeface="Cambria" pitchFamily="18" charset="0"/>
                          <a:ea typeface="Cambria" pitchFamily="18" charset="0"/>
                          <a:cs typeface="Roboto" pitchFamily="2" charset="0"/>
                        </a:rPr>
                        <a:t>. </a:t>
                      </a:r>
                      <a:endParaRPr lang="es-ES" sz="1200" b="0" cap="none" dirty="0" smtClean="0">
                        <a:solidFill>
                          <a:schemeClr val="tx1"/>
                        </a:solidFill>
                        <a:latin typeface="Cambria" pitchFamily="18" charset="0"/>
                        <a:ea typeface="Cambria" pitchFamily="18" charset="0"/>
                        <a:cs typeface="Roboto" pitchFamily="2" charset="0"/>
                      </a:endParaRPr>
                    </a:p>
                    <a:p>
                      <a:pPr algn="just"/>
                      <a:r>
                        <a:rPr lang="en-GB" sz="1200" b="0" cap="none" dirty="0" smtClean="0">
                          <a:solidFill>
                            <a:schemeClr val="tx1"/>
                          </a:solidFill>
                          <a:latin typeface="Cambria" pitchFamily="18" charset="0"/>
                          <a:ea typeface="Cambria" pitchFamily="18" charset="0"/>
                          <a:cs typeface="Roboto" pitchFamily="2" charset="0"/>
                        </a:rPr>
                        <a:t>1.6 </a:t>
                      </a:r>
                      <a:r>
                        <a:rPr lang="en-GB" sz="1200" b="0" cap="none" dirty="0" err="1" smtClean="0">
                          <a:solidFill>
                            <a:schemeClr val="tx1"/>
                          </a:solidFill>
                          <a:latin typeface="Cambria" pitchFamily="18" charset="0"/>
                          <a:ea typeface="Cambria" pitchFamily="18" charset="0"/>
                          <a:cs typeface="Roboto" pitchFamily="2" charset="0"/>
                        </a:rPr>
                        <a:t>Identificar</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otros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impactos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en</a:t>
                      </a:r>
                      <a:r>
                        <a:rPr lang="en-GB" sz="1200" b="0" cap="none" dirty="0" smtClean="0">
                          <a:solidFill>
                            <a:schemeClr val="tx1"/>
                          </a:solidFill>
                          <a:latin typeface="Cambria" pitchFamily="18" charset="0"/>
                          <a:ea typeface="Cambria" pitchFamily="18" charset="0"/>
                          <a:cs typeface="Roboto" pitchFamily="2" charset="0"/>
                        </a:rPr>
                        <a:t> las </a:t>
                      </a:r>
                      <a:r>
                        <a:rPr lang="en-GB" sz="1200" b="0" cap="none" dirty="0" err="1" smtClean="0">
                          <a:solidFill>
                            <a:schemeClr val="tx1"/>
                          </a:solidFill>
                          <a:latin typeface="Cambria" pitchFamily="18" charset="0"/>
                          <a:ea typeface="Cambria" pitchFamily="18" charset="0"/>
                          <a:cs typeface="Roboto" pitchFamily="2" charset="0"/>
                        </a:rPr>
                        <a:t>entidades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sociales</a:t>
                      </a:r>
                      <a:r>
                        <a:rPr lang="en-GB" sz="1200" b="0" cap="none" dirty="0" smtClean="0">
                          <a:solidFill>
                            <a:schemeClr val="tx1"/>
                          </a:solidFill>
                          <a:latin typeface="Cambria" pitchFamily="18" charset="0"/>
                          <a:ea typeface="Cambria" pitchFamily="18" charset="0"/>
                          <a:cs typeface="Roboto" pitchFamily="2" charset="0"/>
                        </a:rPr>
                        <a:t>, etc.  </a:t>
                      </a:r>
                      <a:r>
                        <a:rPr lang="en-GB" sz="1200" b="0" cap="none" dirty="0" err="1" smtClean="0">
                          <a:solidFill>
                            <a:schemeClr val="tx1"/>
                          </a:solidFill>
                          <a:latin typeface="Cambria" pitchFamily="18" charset="0"/>
                          <a:ea typeface="Cambria" pitchFamily="18" charset="0"/>
                          <a:cs typeface="Roboto" pitchFamily="2" charset="0"/>
                        </a:rPr>
                        <a:t>participantes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en</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los</a:t>
                      </a:r>
                      <a:r>
                        <a:rPr lang="en-GB" sz="1200" b="0" cap="none" dirty="0" smtClean="0">
                          <a:solidFill>
                            <a:schemeClr val="tx1"/>
                          </a:solidFill>
                          <a:latin typeface="Cambria" pitchFamily="18" charset="0"/>
                          <a:ea typeface="Cambria" pitchFamily="18" charset="0"/>
                          <a:cs typeface="Roboto" pitchFamily="2" charset="0"/>
                        </a:rPr>
                        <a:t> </a:t>
                      </a:r>
                      <a:r>
                        <a:rPr lang="en-GB" sz="1200" b="0" cap="none" dirty="0" err="1" smtClean="0">
                          <a:solidFill>
                            <a:schemeClr val="tx1"/>
                          </a:solidFill>
                          <a:latin typeface="Cambria" pitchFamily="18" charset="0"/>
                          <a:ea typeface="Cambria" pitchFamily="18" charset="0"/>
                          <a:cs typeface="Roboto" pitchFamily="2" charset="0"/>
                        </a:rPr>
                        <a:t>proyectos</a:t>
                      </a:r>
                      <a:r>
                        <a:rPr lang="en-GB" sz="1200" b="0" cap="none" dirty="0" smtClean="0">
                          <a:solidFill>
                            <a:schemeClr val="tx1"/>
                          </a:solidFill>
                          <a:latin typeface="Cambria" pitchFamily="18" charset="0"/>
                          <a:ea typeface="Cambria" pitchFamily="18" charset="0"/>
                          <a:cs typeface="Roboto" pitchFamily="2" charset="0"/>
                        </a:rPr>
                        <a:t> de </a:t>
                      </a:r>
                      <a:r>
                        <a:rPr lang="en-GB" sz="1200" b="0" cap="none" dirty="0" err="1" smtClean="0">
                          <a:solidFill>
                            <a:schemeClr val="tx1"/>
                          </a:solidFill>
                          <a:latin typeface="Cambria" pitchFamily="18" charset="0"/>
                          <a:ea typeface="Cambria" pitchFamily="18" charset="0"/>
                          <a:cs typeface="Roboto" pitchFamily="2" charset="0"/>
                        </a:rPr>
                        <a:t>ApS</a:t>
                      </a:r>
                      <a:r>
                        <a:rPr lang="en-GB" sz="1200" b="0" cap="none" dirty="0" smtClean="0">
                          <a:solidFill>
                            <a:schemeClr val="tx1"/>
                          </a:solidFill>
                          <a:latin typeface="Cambria" pitchFamily="18" charset="0"/>
                          <a:ea typeface="Cambria" pitchFamily="18" charset="0"/>
                          <a:cs typeface="Roboto" pitchFamily="2" charset="0"/>
                        </a:rPr>
                        <a:t>. </a:t>
                      </a:r>
                      <a:endParaRPr lang="es-ES" sz="1200" b="0" cap="none" dirty="0" smtClean="0">
                        <a:solidFill>
                          <a:schemeClr val="tx1"/>
                        </a:solidFill>
                        <a:latin typeface="Cambria" pitchFamily="18" charset="0"/>
                        <a:ea typeface="Cambria" pitchFamily="18" charset="0"/>
                        <a:cs typeface="Roboto" pitchFamily="2" charset="0"/>
                      </a:endParaRPr>
                    </a:p>
                    <a:p>
                      <a:pPr lvl="0">
                        <a:spcBef>
                          <a:spcPts val="600"/>
                        </a:spcBef>
                      </a:pPr>
                      <a:endParaRPr lang="ca-ES" sz="1200" b="0" cap="none" dirty="0" smtClean="0">
                        <a:solidFill>
                          <a:schemeClr val="tx1"/>
                        </a:solidFill>
                        <a:latin typeface="Cambria" pitchFamily="18" charset="0"/>
                        <a:ea typeface="Cambria" pitchFamily="18" charset="0"/>
                        <a:cs typeface="Roboto" pitchFamily="2" charset="0"/>
                      </a:endParaRPr>
                    </a:p>
                  </a:txBody>
                  <a:tcPr/>
                </a:tc>
              </a:tr>
            </a:tbl>
          </a:graphicData>
        </a:graphic>
      </p:graphicFrame>
      <p:sp>
        <p:nvSpPr>
          <p:cNvPr id="4" name="1 Marcador de texto"/>
          <p:cNvSpPr txBox="1">
            <a:spLocks/>
          </p:cNvSpPr>
          <p:nvPr/>
        </p:nvSpPr>
        <p:spPr>
          <a:xfrm>
            <a:off x="539552" y="-20538"/>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noProof="0" dirty="0" smtClean="0">
                <a:solidFill>
                  <a:srgbClr val="002060"/>
                </a:solidFill>
                <a:latin typeface="Cambria" pitchFamily="18" charset="0"/>
                <a:ea typeface="Cambria" pitchFamily="18" charset="0"/>
                <a:cs typeface="Nixie One"/>
                <a:sym typeface="Nixie One"/>
              </a:rPr>
              <a:t>Ejemplo</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4281772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1042508"/>
              </p:ext>
            </p:extLst>
          </p:nvPr>
        </p:nvGraphicFramePr>
        <p:xfrm>
          <a:off x="539552" y="1275606"/>
          <a:ext cx="8280918" cy="3379622"/>
        </p:xfrm>
        <a:graphic>
          <a:graphicData uri="http://schemas.openxmlformats.org/drawingml/2006/table">
            <a:tbl>
              <a:tblPr firstRow="1" bandRow="1"/>
              <a:tblGrid>
                <a:gridCol w="1656183"/>
                <a:gridCol w="1944216"/>
                <a:gridCol w="4680519"/>
              </a:tblGrid>
              <a:tr h="457200">
                <a:tc>
                  <a:txBody>
                    <a:bodyPr/>
                    <a:lstStyle/>
                    <a:p>
                      <a:r>
                        <a:rPr lang="es-ES" sz="1200" dirty="0" smtClean="0">
                          <a:latin typeface="Cambria" panose="02040503050406030204" pitchFamily="18" charset="0"/>
                          <a:ea typeface="Cambria" panose="02040503050406030204" pitchFamily="18" charset="0"/>
                        </a:rPr>
                        <a:t>Pregunta 1</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Objetivo General</a:t>
                      </a:r>
                      <a:endParaRPr lang="es-ES" sz="1200" dirty="0">
                        <a:latin typeface="Cambria" panose="02040503050406030204" pitchFamily="18" charset="0"/>
                        <a:ea typeface="Cambria" panose="02040503050406030204" pitchFamily="18" charset="0"/>
                      </a:endParaRPr>
                    </a:p>
                  </a:txBody>
                  <a:tcPr/>
                </a:tc>
                <a:tc>
                  <a:txBody>
                    <a:bodyPr/>
                    <a:lstStyle/>
                    <a:p>
                      <a:r>
                        <a:rPr lang="es-ES" sz="1200" dirty="0" smtClean="0">
                          <a:latin typeface="Cambria" panose="02040503050406030204" pitchFamily="18" charset="0"/>
                          <a:ea typeface="Cambria" panose="02040503050406030204" pitchFamily="18" charset="0"/>
                        </a:rPr>
                        <a:t>Objetivos específicos</a:t>
                      </a:r>
                      <a:endParaRPr lang="es-ES" sz="1200" dirty="0">
                        <a:latin typeface="Cambria" panose="02040503050406030204" pitchFamily="18" charset="0"/>
                        <a:ea typeface="Cambria" panose="02040503050406030204" pitchFamily="18" charset="0"/>
                      </a:endParaRPr>
                    </a:p>
                  </a:txBody>
                  <a:tcPr/>
                </a:tc>
              </a:tr>
              <a:tr h="2922422">
                <a:tc>
                  <a:txBody>
                    <a:bodyPr/>
                    <a:lstStyle/>
                    <a:p>
                      <a:r>
                        <a:rPr lang="es-ES" sz="1200" dirty="0" smtClean="0">
                          <a:latin typeface="Cambria" panose="02040503050406030204" pitchFamily="18" charset="0"/>
                          <a:ea typeface="Cambria" panose="02040503050406030204" pitchFamily="18" charset="0"/>
                        </a:rPr>
                        <a:t>¿Cómo</a:t>
                      </a:r>
                      <a:r>
                        <a:rPr lang="es-ES" sz="1200" baseline="0" dirty="0" smtClean="0">
                          <a:latin typeface="Cambria" panose="02040503050406030204" pitchFamily="18" charset="0"/>
                          <a:ea typeface="Cambria" panose="02040503050406030204" pitchFamily="18" charset="0"/>
                        </a:rPr>
                        <a:t>  es y cómo se  interpreta la satisfacción de los chicos y chicas de 12 a 16 años que participan en el Consejo de Chicos y Chicas de la ciudad de </a:t>
                      </a:r>
                      <a:r>
                        <a:rPr lang="es-ES" sz="1200" baseline="0" dirty="0" err="1" smtClean="0">
                          <a:latin typeface="Cambria" panose="02040503050406030204" pitchFamily="18" charset="0"/>
                          <a:ea typeface="Cambria" panose="02040503050406030204" pitchFamily="18" charset="0"/>
                        </a:rPr>
                        <a:t>L’Hospitalet</a:t>
                      </a:r>
                      <a:r>
                        <a:rPr lang="es-ES" sz="1200" baseline="0" dirty="0" smtClean="0">
                          <a:latin typeface="Cambria" panose="02040503050406030204" pitchFamily="18" charset="0"/>
                          <a:ea typeface="Cambria" panose="02040503050406030204" pitchFamily="18" charset="0"/>
                        </a:rPr>
                        <a:t>?</a:t>
                      </a:r>
                      <a:r>
                        <a:rPr lang="es-ES" sz="1200" dirty="0" smtClean="0">
                          <a:latin typeface="Cambria" panose="02040503050406030204" pitchFamily="18" charset="0"/>
                          <a:ea typeface="Cambria" panose="02040503050406030204" pitchFamily="18" charset="0"/>
                        </a:rPr>
                        <a:t/>
                      </a:r>
                      <a:br>
                        <a:rPr lang="es-ES" sz="1200" dirty="0" smtClean="0">
                          <a:latin typeface="Cambria" panose="02040503050406030204" pitchFamily="18" charset="0"/>
                          <a:ea typeface="Cambria" panose="02040503050406030204" pitchFamily="18" charset="0"/>
                        </a:rPr>
                      </a:br>
                      <a:endParaRPr lang="es-ES" sz="1200" dirty="0">
                        <a:latin typeface="Cambria" panose="02040503050406030204" pitchFamily="18" charset="0"/>
                        <a:ea typeface="Cambria" panose="02040503050406030204" pitchFamily="18" charset="0"/>
                      </a:endParaRPr>
                    </a:p>
                  </a:txBody>
                  <a:tcPr/>
                </a:tc>
                <a:tc>
                  <a:txBody>
                    <a:bodyPr/>
                    <a:lstStyle/>
                    <a:p>
                      <a:pPr marL="0" indent="0" algn="just" fontAlgn="base">
                        <a:buNone/>
                      </a:pPr>
                      <a:r>
                        <a:rPr lang="es-ES" sz="1200" dirty="0" smtClean="0">
                          <a:solidFill>
                            <a:schemeClr val="tx1"/>
                          </a:solidFill>
                          <a:latin typeface="Cambria" panose="02040503050406030204" pitchFamily="18" charset="0"/>
                          <a:ea typeface="Cambria" panose="02040503050406030204" pitchFamily="18" charset="0"/>
                        </a:rPr>
                        <a:t>1.</a:t>
                      </a:r>
                      <a:r>
                        <a:rPr lang="es-ES" sz="1200" baseline="0" dirty="0" smtClean="0">
                          <a:solidFill>
                            <a:schemeClr val="tx1"/>
                          </a:solidFill>
                          <a:latin typeface="Cambria" panose="02040503050406030204" pitchFamily="18" charset="0"/>
                          <a:ea typeface="Cambria" panose="02040503050406030204" pitchFamily="18" charset="0"/>
                        </a:rPr>
                        <a:t> </a:t>
                      </a:r>
                      <a:r>
                        <a:rPr lang="es-ES" sz="1200" dirty="0" smtClean="0">
                          <a:solidFill>
                            <a:schemeClr val="tx1"/>
                          </a:solidFill>
                          <a:latin typeface="Cambria" panose="02040503050406030204" pitchFamily="18" charset="0"/>
                          <a:ea typeface="Cambria" panose="02040503050406030204" pitchFamily="18" charset="0"/>
                        </a:rPr>
                        <a:t>Conocer la satisfacción de los participantes del Consejo de Chicos y Chicas de la ciudad de </a:t>
                      </a:r>
                      <a:r>
                        <a:rPr lang="es-ES" sz="1200" dirty="0" err="1" smtClean="0">
                          <a:solidFill>
                            <a:schemeClr val="tx1"/>
                          </a:solidFill>
                          <a:latin typeface="Cambria" panose="02040503050406030204" pitchFamily="18" charset="0"/>
                          <a:ea typeface="Cambria" panose="02040503050406030204" pitchFamily="18" charset="0"/>
                        </a:rPr>
                        <a:t>L'Hospitalet</a:t>
                      </a:r>
                      <a:r>
                        <a:rPr lang="es-ES" sz="1200" dirty="0" smtClean="0">
                          <a:solidFill>
                            <a:schemeClr val="tx1"/>
                          </a:solidFill>
                          <a:latin typeface="Cambria" panose="02040503050406030204" pitchFamily="18" charset="0"/>
                          <a:ea typeface="Cambria" panose="02040503050406030204" pitchFamily="18" charset="0"/>
                        </a:rPr>
                        <a:t> de Llobregat.</a:t>
                      </a:r>
                    </a:p>
                  </a:txBody>
                  <a:tcPr/>
                </a:tc>
                <a:tc>
                  <a:txBody>
                    <a:bodyPr/>
                    <a:lstStyle/>
                    <a:p>
                      <a:pPr fontAlgn="base"/>
                      <a:r>
                        <a:rPr lang="es-ES" sz="1200" dirty="0" smtClean="0">
                          <a:latin typeface="Cambria" panose="02040503050406030204" pitchFamily="18" charset="0"/>
                          <a:ea typeface="Cambria" panose="02040503050406030204" pitchFamily="18" charset="0"/>
                        </a:rPr>
                        <a:t>1.1 Identificar y analizar el grado de conocimiento que tienen los y las participantes sobre lo que hacen y por qué</a:t>
                      </a:r>
                    </a:p>
                    <a:p>
                      <a:pPr fontAlgn="base"/>
                      <a:r>
                        <a:rPr lang="es-ES" sz="1200" dirty="0" smtClean="0">
                          <a:latin typeface="Cambria" panose="02040503050406030204" pitchFamily="18" charset="0"/>
                          <a:ea typeface="Cambria" panose="02040503050406030204" pitchFamily="18" charset="0"/>
                        </a:rPr>
                        <a:t>lo hacen.</a:t>
                      </a:r>
                    </a:p>
                    <a:p>
                      <a:pPr fontAlgn="base"/>
                      <a:r>
                        <a:rPr lang="es-ES" sz="1200" dirty="0" smtClean="0">
                          <a:latin typeface="Cambria" panose="02040503050406030204" pitchFamily="18" charset="0"/>
                          <a:ea typeface="Cambria" panose="02040503050406030204" pitchFamily="18" charset="0"/>
                        </a:rPr>
                        <a:t>1.2 Identificar y analizar los aprendizajes ciudadanos que desarrollan las y los participantes con la experiencia.</a:t>
                      </a:r>
                    </a:p>
                    <a:p>
                      <a:pPr fontAlgn="base"/>
                      <a:r>
                        <a:rPr lang="es-ES" sz="1200" dirty="0" smtClean="0">
                          <a:latin typeface="Cambria" panose="02040503050406030204" pitchFamily="18" charset="0"/>
                          <a:ea typeface="Cambria" panose="02040503050406030204" pitchFamily="18" charset="0"/>
                        </a:rPr>
                        <a:t>1.3 Identificar y analizar la proyección social que otorgan los y las participantes a los aprendizajes adquiridos.</a:t>
                      </a:r>
                    </a:p>
                    <a:p>
                      <a:pPr fontAlgn="base"/>
                      <a:r>
                        <a:rPr lang="es-ES" sz="1200" dirty="0" smtClean="0">
                          <a:latin typeface="Cambria" panose="02040503050406030204" pitchFamily="18" charset="0"/>
                          <a:ea typeface="Cambria" panose="02040503050406030204" pitchFamily="18" charset="0"/>
                        </a:rPr>
                        <a:t>1.4 Identificar y analizar la valoración que hacen del proceso participativo del Consejo de Chicos y Chicas de la</a:t>
                      </a:r>
                    </a:p>
                    <a:p>
                      <a:pPr fontAlgn="base"/>
                      <a:r>
                        <a:rPr lang="es-ES" sz="1200" dirty="0" smtClean="0">
                          <a:latin typeface="Cambria" panose="02040503050406030204" pitchFamily="18" charset="0"/>
                          <a:ea typeface="Cambria" panose="02040503050406030204" pitchFamily="18" charset="0"/>
                        </a:rPr>
                        <a:t>ciudad.</a:t>
                      </a:r>
                    </a:p>
                  </a:txBody>
                  <a:tcPr/>
                </a:tc>
              </a:tr>
            </a:tbl>
          </a:graphicData>
        </a:graphic>
      </p:graphicFrame>
      <p:sp>
        <p:nvSpPr>
          <p:cNvPr id="4" name="1 Marcador de texto"/>
          <p:cNvSpPr txBox="1">
            <a:spLocks/>
          </p:cNvSpPr>
          <p:nvPr/>
        </p:nvSpPr>
        <p:spPr>
          <a:xfrm>
            <a:off x="539552" y="-20538"/>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noProof="0" dirty="0" smtClean="0">
                <a:solidFill>
                  <a:srgbClr val="002060"/>
                </a:solidFill>
                <a:latin typeface="Cambria" pitchFamily="18" charset="0"/>
                <a:ea typeface="Cambria" pitchFamily="18" charset="0"/>
                <a:cs typeface="Nixie One"/>
                <a:sym typeface="Nixie One"/>
              </a:rPr>
              <a:t>Ejemplo</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2916786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4034211"/>
              </p:ext>
            </p:extLst>
          </p:nvPr>
        </p:nvGraphicFramePr>
        <p:xfrm>
          <a:off x="683568" y="681540"/>
          <a:ext cx="8280918" cy="4107180"/>
        </p:xfrm>
        <a:graphic>
          <a:graphicData uri="http://schemas.openxmlformats.org/drawingml/2006/table">
            <a:tbl>
              <a:tblPr firstRow="1" bandRow="1"/>
              <a:tblGrid>
                <a:gridCol w="1656183"/>
                <a:gridCol w="1944216"/>
                <a:gridCol w="4680519"/>
              </a:tblGrid>
              <a:tr h="502920">
                <a:tc>
                  <a:txBody>
                    <a:bodyPr/>
                    <a:lstStyle/>
                    <a:p>
                      <a:r>
                        <a:rPr lang="es-ES" sz="1400" dirty="0" smtClean="0">
                          <a:latin typeface="Cambria" panose="02040503050406030204" pitchFamily="18" charset="0"/>
                          <a:ea typeface="Cambria" panose="02040503050406030204" pitchFamily="18" charset="0"/>
                        </a:rPr>
                        <a:t>Pregunta 1</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Finalidad/Objetivo General</a:t>
                      </a:r>
                      <a:endParaRPr lang="es-ES" sz="1400" dirty="0">
                        <a:latin typeface="Cambria" panose="02040503050406030204" pitchFamily="18" charset="0"/>
                        <a:ea typeface="Cambria" panose="02040503050406030204" pitchFamily="18" charset="0"/>
                      </a:endParaRPr>
                    </a:p>
                  </a:txBody>
                  <a:tcPr/>
                </a:tc>
                <a:tc>
                  <a:txBody>
                    <a:bodyPr/>
                    <a:lstStyle/>
                    <a:p>
                      <a:r>
                        <a:rPr lang="es-ES" sz="1400" dirty="0" smtClean="0">
                          <a:latin typeface="Cambria" panose="02040503050406030204" pitchFamily="18" charset="0"/>
                          <a:ea typeface="Cambria" panose="02040503050406030204" pitchFamily="18" charset="0"/>
                        </a:rPr>
                        <a:t>Objetivos generales</a:t>
                      </a:r>
                      <a:endParaRPr lang="es-ES" sz="1400" dirty="0">
                        <a:latin typeface="Cambria" panose="02040503050406030204" pitchFamily="18" charset="0"/>
                        <a:ea typeface="Cambria" panose="02040503050406030204" pitchFamily="18" charset="0"/>
                      </a:endParaRPr>
                    </a:p>
                  </a:txBody>
                  <a:tcPr/>
                </a:tc>
              </a:tr>
              <a:tr h="3589020">
                <a:tc>
                  <a:txBody>
                    <a:bodyPr/>
                    <a:lstStyle/>
                    <a:p>
                      <a:r>
                        <a:rPr lang="es-ES" sz="1400" dirty="0" smtClean="0">
                          <a:latin typeface="Cambria" panose="02040503050406030204" pitchFamily="18" charset="0"/>
                          <a:ea typeface="Cambria" panose="02040503050406030204" pitchFamily="18" charset="0"/>
                        </a:rPr>
                        <a:t>¿Cómo</a:t>
                      </a:r>
                      <a:r>
                        <a:rPr lang="es-ES" sz="1400" baseline="0" dirty="0" smtClean="0">
                          <a:latin typeface="Cambria" panose="02040503050406030204" pitchFamily="18" charset="0"/>
                          <a:ea typeface="Cambria" panose="02040503050406030204" pitchFamily="18" charset="0"/>
                        </a:rPr>
                        <a:t> mejorará/se incrementará la participación –desde una perspectiva comunitaria-  de estudiantes de secundaria (14 a 16 años) de la ciudad de </a:t>
                      </a:r>
                      <a:r>
                        <a:rPr lang="es-ES" sz="1400" baseline="0" dirty="0" err="1" smtClean="0">
                          <a:latin typeface="Cambria" panose="02040503050406030204" pitchFamily="18" charset="0"/>
                          <a:ea typeface="Cambria" panose="02040503050406030204" pitchFamily="18" charset="0"/>
                        </a:rPr>
                        <a:t>L’Hospitalet</a:t>
                      </a:r>
                      <a:r>
                        <a:rPr lang="es-ES" sz="1400" baseline="0" dirty="0" smtClean="0">
                          <a:latin typeface="Cambria" panose="02040503050406030204" pitchFamily="18" charset="0"/>
                          <a:ea typeface="Cambria" panose="02040503050406030204" pitchFamily="18" charset="0"/>
                        </a:rPr>
                        <a:t>, a través de acciones participativa?</a:t>
                      </a:r>
                      <a:r>
                        <a:rPr lang="es-ES" sz="1400" dirty="0" smtClean="0">
                          <a:latin typeface="Cambria" panose="02040503050406030204" pitchFamily="18" charset="0"/>
                          <a:ea typeface="Cambria" panose="02040503050406030204" pitchFamily="18" charset="0"/>
                        </a:rPr>
                        <a:t/>
                      </a:r>
                      <a:br>
                        <a:rPr lang="es-ES" sz="1400" dirty="0" smtClean="0">
                          <a:latin typeface="Cambria" panose="02040503050406030204" pitchFamily="18" charset="0"/>
                          <a:ea typeface="Cambria" panose="02040503050406030204" pitchFamily="18" charset="0"/>
                        </a:rPr>
                      </a:br>
                      <a:endParaRPr lang="es-ES" sz="1400" dirty="0">
                        <a:latin typeface="Cambria" panose="02040503050406030204" pitchFamily="18" charset="0"/>
                        <a:ea typeface="Cambria" panose="02040503050406030204" pitchFamily="18" charset="0"/>
                      </a:endParaRPr>
                    </a:p>
                  </a:txBody>
                  <a:tcPr/>
                </a:tc>
                <a:tc>
                  <a:txBody>
                    <a:bodyPr/>
                    <a:lstStyle/>
                    <a:p>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Incrementar el ejercicio de la</a:t>
                      </a:r>
                      <a:b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b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participación —desde una perspectiva comunitaria— de estudiantes de secundaria (14-16 años)</a:t>
                      </a:r>
                      <a:b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b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de la ciudad de </a:t>
                      </a:r>
                      <a:r>
                        <a:rPr lang="es-ES" sz="1400" b="0" i="0" u="none" strike="noStrike" cap="none" dirty="0" err="1" smtClean="0">
                          <a:solidFill>
                            <a:schemeClr val="tx1"/>
                          </a:solidFill>
                          <a:effectLst/>
                          <a:latin typeface="Cambria" panose="02040503050406030204" pitchFamily="18" charset="0"/>
                          <a:ea typeface="Cambria" panose="02040503050406030204" pitchFamily="18" charset="0"/>
                          <a:cs typeface="+mn-cs"/>
                          <a:sym typeface="Arial"/>
                        </a:rPr>
                        <a:t>L’Hospitalet</a:t>
                      </a: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a:t>
                      </a:r>
                      <a:r>
                        <a:rPr lang="es-ES" sz="1400" dirty="0" smtClean="0">
                          <a:latin typeface="Cambria" panose="02040503050406030204" pitchFamily="18" charset="0"/>
                          <a:ea typeface="Cambria" panose="02040503050406030204" pitchFamily="18" charset="0"/>
                        </a:rPr>
                        <a:t> </a:t>
                      </a:r>
                      <a:endParaRPr lang="es-ES" sz="1400" dirty="0">
                        <a:latin typeface="Cambria" panose="02040503050406030204" pitchFamily="18" charset="0"/>
                        <a:ea typeface="Cambria" panose="02040503050406030204" pitchFamily="18" charset="0"/>
                      </a:endParaRPr>
                    </a:p>
                  </a:txBody>
                  <a:tcPr/>
                </a:tc>
                <a:tc>
                  <a:txBody>
                    <a:bodyPr/>
                    <a:lstStyle/>
                    <a:p>
                      <a:pPr marL="342900" indent="-342900">
                        <a:buFont typeface="+mj-lt"/>
                        <a:buAutoNum type="arabicPeriod"/>
                      </a:pP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Analizar el ejercicio de la participación de estudiantes de secundaria de tres institutos (INS) de educación secundaria de la ciudad de </a:t>
                      </a:r>
                      <a:r>
                        <a:rPr lang="es-ES" sz="1400" b="0" i="0" u="none" strike="noStrike" cap="none" dirty="0" err="1" smtClean="0">
                          <a:solidFill>
                            <a:schemeClr val="tx1"/>
                          </a:solidFill>
                          <a:effectLst/>
                          <a:latin typeface="Cambria" panose="02040503050406030204" pitchFamily="18" charset="0"/>
                          <a:ea typeface="Cambria" panose="02040503050406030204" pitchFamily="18" charset="0"/>
                          <a:cs typeface="+mn-cs"/>
                          <a:sym typeface="Arial"/>
                        </a:rPr>
                        <a:t>L’Hospitalet</a:t>
                      </a: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a:t>
                      </a:r>
                    </a:p>
                    <a:p>
                      <a:pPr marL="342900" indent="-342900">
                        <a:buFont typeface="+mj-lt"/>
                        <a:buAutoNum type="arabicPeriod"/>
                      </a:pP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Promover el desarrollo de acciones integradas para favorecer la participación de estudiantes de los tres INS.</a:t>
                      </a:r>
                    </a:p>
                    <a:p>
                      <a:pPr marL="342900" indent="-342900">
                        <a:buFont typeface="+mj-lt"/>
                        <a:buAutoNum type="arabicPeriod"/>
                      </a:pP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Valorar las acciones desarrolladas y el modelo seguido por el grupo de </a:t>
                      </a:r>
                      <a:r>
                        <a:rPr lang="es-ES" sz="1400" b="0" i="0" u="none" strike="noStrike" cap="none" dirty="0" err="1" smtClean="0">
                          <a:solidFill>
                            <a:schemeClr val="tx1"/>
                          </a:solidFill>
                          <a:effectLst/>
                          <a:latin typeface="Cambria" panose="02040503050406030204" pitchFamily="18" charset="0"/>
                          <a:ea typeface="Cambria" panose="02040503050406030204" pitchFamily="18" charset="0"/>
                          <a:cs typeface="+mn-cs"/>
                          <a:sym typeface="Arial"/>
                        </a:rPr>
                        <a:t>investigaciónacción</a:t>
                      </a: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 participativa - </a:t>
                      </a:r>
                      <a:r>
                        <a:rPr lang="es-ES" sz="1400" b="0" i="0" u="none" strike="noStrike" cap="none" dirty="0" err="1" smtClean="0">
                          <a:solidFill>
                            <a:schemeClr val="tx1"/>
                          </a:solidFill>
                          <a:effectLst/>
                          <a:latin typeface="Cambria" panose="02040503050406030204" pitchFamily="18" charset="0"/>
                          <a:ea typeface="Cambria" panose="02040503050406030204" pitchFamily="18" charset="0"/>
                          <a:cs typeface="+mn-cs"/>
                          <a:sym typeface="Arial"/>
                        </a:rPr>
                        <a:t>L’Hospitalet</a:t>
                      </a: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 (</a:t>
                      </a:r>
                      <a:r>
                        <a:rPr lang="es-ES" sz="1400" b="0" i="0" u="none" strike="noStrike" cap="none" dirty="0" err="1" smtClean="0">
                          <a:solidFill>
                            <a:schemeClr val="tx1"/>
                          </a:solidFill>
                          <a:effectLst/>
                          <a:latin typeface="Cambria" panose="02040503050406030204" pitchFamily="18" charset="0"/>
                          <a:ea typeface="Cambria" panose="02040503050406030204" pitchFamily="18" charset="0"/>
                          <a:cs typeface="+mn-cs"/>
                          <a:sym typeface="Arial"/>
                        </a:rPr>
                        <a:t>GIAP-L’H</a:t>
                      </a:r>
                      <a:r>
                        <a:rPr lang="es-ES" sz="1400" b="0" i="0" u="none" strike="noStrike" cap="none" dirty="0" smtClean="0">
                          <a:solidFill>
                            <a:schemeClr val="tx1"/>
                          </a:solidFill>
                          <a:effectLst/>
                          <a:latin typeface="Cambria" panose="02040503050406030204" pitchFamily="18" charset="0"/>
                          <a:ea typeface="Cambria" panose="02040503050406030204" pitchFamily="18" charset="0"/>
                          <a:cs typeface="+mn-cs"/>
                          <a:sym typeface="Arial"/>
                        </a:rPr>
                        <a:t>)3.</a:t>
                      </a:r>
                      <a:r>
                        <a:rPr lang="es-ES" sz="1400" dirty="0" smtClean="0">
                          <a:latin typeface="Cambria" panose="02040503050406030204" pitchFamily="18" charset="0"/>
                          <a:ea typeface="Cambria" panose="02040503050406030204" pitchFamily="18" charset="0"/>
                        </a:rPr>
                        <a:t> </a:t>
                      </a:r>
                      <a:br>
                        <a:rPr lang="es-ES" sz="1400" dirty="0" smtClean="0">
                          <a:latin typeface="Cambria" panose="02040503050406030204" pitchFamily="18" charset="0"/>
                          <a:ea typeface="Cambria" panose="02040503050406030204" pitchFamily="18" charset="0"/>
                        </a:rPr>
                      </a:br>
                      <a:endParaRPr lang="es-ES" sz="1400" dirty="0">
                        <a:latin typeface="Cambria" panose="02040503050406030204" pitchFamily="18" charset="0"/>
                        <a:ea typeface="Cambria" panose="02040503050406030204" pitchFamily="18" charset="0"/>
                      </a:endParaRPr>
                    </a:p>
                  </a:txBody>
                  <a:tcPr/>
                </a:tc>
              </a:tr>
            </a:tbl>
          </a:graphicData>
        </a:graphic>
      </p:graphicFrame>
      <p:sp>
        <p:nvSpPr>
          <p:cNvPr id="4" name="1 Marcador de texto"/>
          <p:cNvSpPr txBox="1">
            <a:spLocks/>
          </p:cNvSpPr>
          <p:nvPr/>
        </p:nvSpPr>
        <p:spPr>
          <a:xfrm>
            <a:off x="539552" y="-20538"/>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4000" cap="small" noProof="0" dirty="0" smtClean="0">
                <a:solidFill>
                  <a:srgbClr val="002060"/>
                </a:solidFill>
                <a:latin typeface="Cambria" pitchFamily="18" charset="0"/>
                <a:ea typeface="Cambria" pitchFamily="18" charset="0"/>
                <a:cs typeface="Nixie One"/>
                <a:sym typeface="Nixie One"/>
              </a:rPr>
              <a:t>Ejemplo</a:t>
            </a:r>
            <a:endParaRPr kumimoji="0" lang="es-ES" sz="400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4214235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74926232"/>
              </p:ext>
            </p:extLst>
          </p:nvPr>
        </p:nvGraphicFramePr>
        <p:xfrm>
          <a:off x="827584" y="2931790"/>
          <a:ext cx="7246941" cy="1550670"/>
        </p:xfrm>
        <a:graphic>
          <a:graphicData uri="http://schemas.openxmlformats.org/drawingml/2006/table">
            <a:tbl>
              <a:tblPr firstRow="1" bandRow="1">
                <a:tableStyleId>{F5AB1C69-6EDB-4FF4-983F-18BD219EF322}</a:tableStyleId>
              </a:tblPr>
              <a:tblGrid>
                <a:gridCol w="2638430"/>
                <a:gridCol w="2192864"/>
                <a:gridCol w="2415647"/>
              </a:tblGrid>
              <a:tr h="278130">
                <a:tc>
                  <a:txBody>
                    <a:bodyPr/>
                    <a:lstStyle/>
                    <a:p>
                      <a:r>
                        <a:rPr lang="es-ES" sz="1100" dirty="0" smtClean="0">
                          <a:latin typeface="Cambria" pitchFamily="18" charset="0"/>
                          <a:ea typeface="Cambria" pitchFamily="18" charset="0"/>
                        </a:rPr>
                        <a:t>Área de estudio</a:t>
                      </a:r>
                      <a:endParaRPr lang="es-ES" sz="1100" dirty="0">
                        <a:latin typeface="Cambria" pitchFamily="18" charset="0"/>
                        <a:ea typeface="Cambria" pitchFamily="18" charset="0"/>
                      </a:endParaRPr>
                    </a:p>
                  </a:txBody>
                  <a:tcPr marT="34290" marB="34290"/>
                </a:tc>
                <a:tc>
                  <a:txBody>
                    <a:bodyPr/>
                    <a:lstStyle/>
                    <a:p>
                      <a:r>
                        <a:rPr lang="es-ES" sz="1100" dirty="0" smtClean="0">
                          <a:latin typeface="Cambria" pitchFamily="18" charset="0"/>
                          <a:ea typeface="Cambria" pitchFamily="18" charset="0"/>
                        </a:rPr>
                        <a:t>Problema</a:t>
                      </a:r>
                      <a:endParaRPr lang="es-ES" sz="1100" dirty="0">
                        <a:latin typeface="Cambria" pitchFamily="18" charset="0"/>
                        <a:ea typeface="Cambria" pitchFamily="18" charset="0"/>
                      </a:endParaRPr>
                    </a:p>
                  </a:txBody>
                  <a:tcPr marT="34290" marB="34290"/>
                </a:tc>
                <a:tc>
                  <a:txBody>
                    <a:bodyPr/>
                    <a:lstStyle/>
                    <a:p>
                      <a:r>
                        <a:rPr lang="es-ES" sz="1100" dirty="0" smtClean="0">
                          <a:latin typeface="Cambria" pitchFamily="18" charset="0"/>
                          <a:ea typeface="Cambria" pitchFamily="18" charset="0"/>
                        </a:rPr>
                        <a:t>Hipótesis</a:t>
                      </a:r>
                      <a:endParaRPr lang="es-ES" sz="1100" dirty="0">
                        <a:latin typeface="Cambria" pitchFamily="18" charset="0"/>
                        <a:ea typeface="Cambria" pitchFamily="18" charset="0"/>
                      </a:endParaRPr>
                    </a:p>
                  </a:txBody>
                  <a:tcPr marT="34290" marB="34290"/>
                </a:tc>
              </a:tr>
              <a:tr h="868680">
                <a:tc>
                  <a:txBody>
                    <a:bodyPr/>
                    <a:lstStyle/>
                    <a:p>
                      <a:r>
                        <a:rPr lang="es-ES" sz="1100" dirty="0" smtClean="0">
                          <a:latin typeface="Cambria" pitchFamily="18" charset="0"/>
                          <a:ea typeface="Cambria" pitchFamily="18" charset="0"/>
                        </a:rPr>
                        <a:t>Comprensión lectora</a:t>
                      </a:r>
                      <a:endParaRPr lang="es-ES" sz="1100" dirty="0">
                        <a:latin typeface="Cambria" pitchFamily="18" charset="0"/>
                        <a:ea typeface="Cambria" pitchFamily="18" charset="0"/>
                      </a:endParaRPr>
                    </a:p>
                  </a:txBody>
                  <a:tcPr marT="34290" marB="34290"/>
                </a:tc>
                <a:tc>
                  <a:txBody>
                    <a:bodyPr/>
                    <a:lstStyle/>
                    <a:p>
                      <a:r>
                        <a:rPr lang="es-ES" sz="1100" dirty="0" smtClean="0">
                          <a:latin typeface="Cambria" pitchFamily="18" charset="0"/>
                          <a:ea typeface="Cambria" pitchFamily="18" charset="0"/>
                        </a:rPr>
                        <a:t>¿Existe alguna relación entre el nivel de comprensión</a:t>
                      </a:r>
                      <a:r>
                        <a:rPr lang="es-ES" sz="1100" baseline="0" dirty="0" smtClean="0">
                          <a:latin typeface="Cambria" pitchFamily="18" charset="0"/>
                          <a:ea typeface="Cambria" pitchFamily="18" charset="0"/>
                        </a:rPr>
                        <a:t> lectora y el bilingüismo en educación primaria </a:t>
                      </a:r>
                      <a:r>
                        <a:rPr lang="es-ES" sz="1100" baseline="0" smtClean="0">
                          <a:latin typeface="Cambria" pitchFamily="18" charset="0"/>
                          <a:ea typeface="Cambria" pitchFamily="18" charset="0"/>
                        </a:rPr>
                        <a:t>en Cataluña?</a:t>
                      </a:r>
                      <a:endParaRPr lang="es-ES" sz="1100" dirty="0">
                        <a:latin typeface="Cambria" pitchFamily="18" charset="0"/>
                        <a:ea typeface="Cambria" pitchFamily="18" charset="0"/>
                      </a:endParaRPr>
                    </a:p>
                  </a:txBody>
                  <a:tcPr marT="34290" marB="34290"/>
                </a:tc>
                <a:tc>
                  <a:txBody>
                    <a:bodyPr/>
                    <a:lstStyle/>
                    <a:p>
                      <a:r>
                        <a:rPr lang="es-ES" sz="1100" dirty="0" smtClean="0">
                          <a:latin typeface="Cambria" pitchFamily="18" charset="0"/>
                          <a:ea typeface="Cambria" pitchFamily="18" charset="0"/>
                        </a:rPr>
                        <a:t>Las niñas y los niños bilingües de educación primaria  en Cataluña obtienen puntuaciones superiores en las pruebas</a:t>
                      </a:r>
                      <a:r>
                        <a:rPr lang="es-ES" sz="1100" baseline="0" dirty="0" smtClean="0">
                          <a:latin typeface="Cambria" pitchFamily="18" charset="0"/>
                          <a:ea typeface="Cambria" pitchFamily="18" charset="0"/>
                        </a:rPr>
                        <a:t> de comprensión lectora</a:t>
                      </a:r>
                      <a:endParaRPr lang="es-ES" sz="1100" dirty="0">
                        <a:latin typeface="Cambria" pitchFamily="18" charset="0"/>
                        <a:ea typeface="Cambria" pitchFamily="18" charset="0"/>
                      </a:endParaRPr>
                    </a:p>
                  </a:txBody>
                  <a:tcPr marT="34290" marB="34290"/>
                </a:tc>
              </a:tr>
              <a:tr h="388620">
                <a:tc>
                  <a:txBody>
                    <a:bodyPr/>
                    <a:lstStyle/>
                    <a:p>
                      <a:endParaRPr lang="es-ES" sz="1100" dirty="0" smtClean="0">
                        <a:latin typeface="Cambria" pitchFamily="18" charset="0"/>
                        <a:ea typeface="Cambria" pitchFamily="18" charset="0"/>
                      </a:endParaRPr>
                    </a:p>
                    <a:p>
                      <a:endParaRPr lang="es-ES" sz="1100" dirty="0">
                        <a:latin typeface="Cambria" pitchFamily="18" charset="0"/>
                        <a:ea typeface="Cambria" pitchFamily="18" charset="0"/>
                      </a:endParaRPr>
                    </a:p>
                  </a:txBody>
                  <a:tcPr marT="34290" marB="34290"/>
                </a:tc>
                <a:tc>
                  <a:txBody>
                    <a:bodyPr/>
                    <a:lstStyle/>
                    <a:p>
                      <a:endParaRPr lang="es-ES" sz="1100" dirty="0">
                        <a:latin typeface="Cambria" pitchFamily="18" charset="0"/>
                        <a:ea typeface="Cambria" pitchFamily="18" charset="0"/>
                      </a:endParaRPr>
                    </a:p>
                  </a:txBody>
                  <a:tcPr marT="34290" marB="34290"/>
                </a:tc>
                <a:tc>
                  <a:txBody>
                    <a:bodyPr/>
                    <a:lstStyle/>
                    <a:p>
                      <a:endParaRPr lang="es-ES" sz="1100" dirty="0">
                        <a:latin typeface="Cambria" pitchFamily="18" charset="0"/>
                        <a:ea typeface="Cambria" pitchFamily="18" charset="0"/>
                      </a:endParaRPr>
                    </a:p>
                  </a:txBody>
                  <a:tcPr marT="34290" marB="34290"/>
                </a:tc>
              </a:tr>
            </a:tbl>
          </a:graphicData>
        </a:graphic>
      </p:graphicFrame>
      <p:sp>
        <p:nvSpPr>
          <p:cNvPr id="13" name="1 Marcador de texto"/>
          <p:cNvSpPr txBox="1">
            <a:spLocks/>
          </p:cNvSpPr>
          <p:nvPr/>
        </p:nvSpPr>
        <p:spPr>
          <a:xfrm>
            <a:off x="683568" y="278805"/>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Formulación de hipótesis</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lang="es-ES" sz="1600" cap="small" dirty="0" smtClean="0">
                <a:solidFill>
                  <a:srgbClr val="132A3D"/>
                </a:solidFill>
                <a:latin typeface="Cambria" pitchFamily="18" charset="0"/>
                <a:ea typeface="Cambria" pitchFamily="18" charset="0"/>
                <a:cs typeface="Nixie One"/>
                <a:sym typeface="Nixie One"/>
              </a:rPr>
              <a:t>Las </a:t>
            </a:r>
            <a:r>
              <a:rPr lang="es-ES" sz="1600" cap="small" dirty="0">
                <a:solidFill>
                  <a:srgbClr val="132A3D"/>
                </a:solidFill>
                <a:latin typeface="Cambria" pitchFamily="18" charset="0"/>
                <a:ea typeface="Cambria" pitchFamily="18" charset="0"/>
                <a:cs typeface="Nixie One"/>
                <a:sym typeface="Nixie One"/>
              </a:rPr>
              <a:t>hipótesis son proposiciones generalizadas o afirmaciones comprobables que se formulan como posibles soluciones al problema planteado.</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endPar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827584" y="1635646"/>
            <a:ext cx="7128792" cy="1077218"/>
          </a:xfrm>
          <a:prstGeom prst="rect">
            <a:avLst/>
          </a:prstGeom>
          <a:noFill/>
        </p:spPr>
        <p:txBody>
          <a:bodyPr wrap="square" rtlCol="0">
            <a:spAutoFit/>
          </a:bodyPr>
          <a:lstStyle/>
          <a:p>
            <a:r>
              <a:rPr lang="es-ES" sz="1600" dirty="0">
                <a:latin typeface="Cambria" pitchFamily="18" charset="0"/>
                <a:ea typeface="Cambria" pitchFamily="18" charset="0"/>
              </a:rPr>
              <a:t>Formulación de las </a:t>
            </a:r>
            <a:r>
              <a:rPr lang="es-ES" sz="1600" dirty="0" smtClean="0">
                <a:latin typeface="Cambria" pitchFamily="18" charset="0"/>
                <a:ea typeface="Cambria" pitchFamily="18" charset="0"/>
              </a:rPr>
              <a:t>hipótesis</a:t>
            </a:r>
          </a:p>
          <a:p>
            <a:r>
              <a:rPr lang="es-ES" sz="1600" dirty="0" smtClean="0">
                <a:latin typeface="Cambria" pitchFamily="18" charset="0"/>
                <a:ea typeface="Cambria" pitchFamily="18" charset="0"/>
              </a:rPr>
              <a:t>Las </a:t>
            </a:r>
            <a:r>
              <a:rPr lang="es-ES" sz="1600" dirty="0">
                <a:latin typeface="Cambria" pitchFamily="18" charset="0"/>
                <a:ea typeface="Cambria" pitchFamily="18" charset="0"/>
              </a:rPr>
              <a:t>hipótesis correctamente planteadas deben ser</a:t>
            </a:r>
            <a:r>
              <a:rPr lang="es-ES" sz="1600" dirty="0" smtClean="0">
                <a:latin typeface="Cambria" pitchFamily="18" charset="0"/>
                <a:ea typeface="Cambria" pitchFamily="18" charset="0"/>
              </a:rPr>
              <a:t>:</a:t>
            </a:r>
          </a:p>
          <a:p>
            <a:pPr marL="285750" indent="-285750">
              <a:buFont typeface="Courier New" pitchFamily="49" charset="0"/>
              <a:buChar char="o"/>
            </a:pPr>
            <a:r>
              <a:rPr lang="es-ES" sz="1600" dirty="0" smtClean="0">
                <a:latin typeface="Cambria" pitchFamily="18" charset="0"/>
                <a:ea typeface="Cambria" pitchFamily="18" charset="0"/>
              </a:rPr>
              <a:t>Coherentes </a:t>
            </a:r>
            <a:r>
              <a:rPr lang="es-ES" sz="1600" dirty="0">
                <a:latin typeface="Cambria" pitchFamily="18" charset="0"/>
                <a:ea typeface="Cambria" pitchFamily="18" charset="0"/>
              </a:rPr>
              <a:t>con </a:t>
            </a:r>
            <a:r>
              <a:rPr lang="es-ES" sz="1600" dirty="0" smtClean="0">
                <a:latin typeface="Cambria" pitchFamily="18" charset="0"/>
                <a:ea typeface="Cambria" pitchFamily="18" charset="0"/>
              </a:rPr>
              <a:t>la pregunta de investigación</a:t>
            </a:r>
          </a:p>
          <a:p>
            <a:pPr marL="285750" indent="-285750">
              <a:buFont typeface="Courier New" pitchFamily="49" charset="0"/>
              <a:buChar char="o"/>
            </a:pPr>
            <a:r>
              <a:rPr lang="es-ES" sz="1600" dirty="0" smtClean="0">
                <a:latin typeface="Cambria" pitchFamily="18" charset="0"/>
                <a:ea typeface="Cambria" pitchFamily="18" charset="0"/>
              </a:rPr>
              <a:t> </a:t>
            </a:r>
            <a:r>
              <a:rPr lang="es-ES" sz="1600" dirty="0">
                <a:latin typeface="Cambria" pitchFamily="18" charset="0"/>
                <a:ea typeface="Cambria" pitchFamily="18" charset="0"/>
              </a:rPr>
              <a:t>Deben especificar las variables a fin de poderlas contrastar</a:t>
            </a:r>
          </a:p>
        </p:txBody>
      </p:sp>
    </p:spTree>
    <p:extLst>
      <p:ext uri="{BB962C8B-B14F-4D97-AF65-F5344CB8AC3E}">
        <p14:creationId xmlns:p14="http://schemas.microsoft.com/office/powerpoint/2010/main" val="313437630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Hipótesis. </a:t>
            </a:r>
            <a:r>
              <a:rPr lang="es-ES" sz="4000" cap="small" dirty="0">
                <a:solidFill>
                  <a:srgbClr val="002060"/>
                </a:solidFill>
                <a:latin typeface="Cambria" pitchFamily="18" charset="0"/>
                <a:ea typeface="Cambria" pitchFamily="18" charset="0"/>
                <a:cs typeface="Nixie One"/>
                <a:sym typeface="Nixie One"/>
              </a:rPr>
              <a:t>L</a:t>
            </a:r>
            <a:r>
              <a:rPr lang="es-ES" sz="4000" cap="small" dirty="0" smtClean="0">
                <a:solidFill>
                  <a:srgbClr val="002060"/>
                </a:solidFill>
                <a:latin typeface="Cambria" pitchFamily="18" charset="0"/>
                <a:ea typeface="Cambria" pitchFamily="18" charset="0"/>
                <a:cs typeface="Nixie One"/>
                <a:sym typeface="Nixie One"/>
              </a:rPr>
              <a:t>as variables</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p:txBody>
      </p:sp>
      <p:sp>
        <p:nvSpPr>
          <p:cNvPr id="4" name="Rectangle 3"/>
          <p:cNvSpPr/>
          <p:nvPr/>
        </p:nvSpPr>
        <p:spPr>
          <a:xfrm>
            <a:off x="683568" y="735546"/>
            <a:ext cx="8136904" cy="3539430"/>
          </a:xfrm>
          <a:prstGeom prst="rect">
            <a:avLst/>
          </a:prstGeom>
        </p:spPr>
        <p:txBody>
          <a:bodyPr wrap="square">
            <a:spAutoFit/>
          </a:bodyPr>
          <a:lstStyle/>
          <a:p>
            <a:r>
              <a:rPr lang="es-ES" dirty="0" smtClean="0">
                <a:latin typeface="Cambria" pitchFamily="18" charset="0"/>
                <a:ea typeface="Cambria" pitchFamily="18" charset="0"/>
              </a:rPr>
              <a:t>Una </a:t>
            </a:r>
            <a:r>
              <a:rPr lang="es-ES" dirty="0">
                <a:latin typeface="Cambria" pitchFamily="18" charset="0"/>
                <a:ea typeface="Cambria" pitchFamily="18" charset="0"/>
              </a:rPr>
              <a:t>variable es una característica que varía según los sujetos, una propiedad que puede adoptar varios valores. </a:t>
            </a:r>
            <a:endParaRPr lang="es-ES" dirty="0" smtClean="0">
              <a:latin typeface="Cambria" pitchFamily="18" charset="0"/>
              <a:ea typeface="Cambria" pitchFamily="18" charset="0"/>
            </a:endParaRPr>
          </a:p>
          <a:p>
            <a:endParaRPr lang="es-ES" dirty="0" smtClean="0">
              <a:latin typeface="Cambria" pitchFamily="18" charset="0"/>
              <a:ea typeface="Cambria" pitchFamily="18" charset="0"/>
            </a:endParaRPr>
          </a:p>
          <a:p>
            <a:r>
              <a:rPr lang="es-ES" dirty="0" smtClean="0">
                <a:latin typeface="Cambria" pitchFamily="18" charset="0"/>
                <a:ea typeface="Cambria" pitchFamily="18" charset="0"/>
              </a:rPr>
              <a:t>Una </a:t>
            </a:r>
            <a:r>
              <a:rPr lang="es-ES" dirty="0">
                <a:latin typeface="Cambria" pitchFamily="18" charset="0"/>
                <a:ea typeface="Cambria" pitchFamily="18" charset="0"/>
              </a:rPr>
              <a:t>variable es susceptible de medirse o observarse</a:t>
            </a:r>
            <a:r>
              <a:rPr lang="es-ES" dirty="0" smtClean="0">
                <a:latin typeface="Cambria" pitchFamily="18" charset="0"/>
                <a:ea typeface="Cambria" pitchFamily="18" charset="0"/>
              </a:rPr>
              <a:t>.</a:t>
            </a:r>
          </a:p>
          <a:p>
            <a:endParaRPr lang="es-ES" dirty="0" smtClean="0">
              <a:latin typeface="Cambria" pitchFamily="18" charset="0"/>
              <a:ea typeface="Cambria" pitchFamily="18" charset="0"/>
            </a:endParaRPr>
          </a:p>
          <a:p>
            <a:r>
              <a:rPr lang="es-ES" dirty="0" smtClean="0">
                <a:latin typeface="Cambria" pitchFamily="18" charset="0"/>
                <a:ea typeface="Cambria" pitchFamily="18" charset="0"/>
              </a:rPr>
              <a:t>Tipología </a:t>
            </a:r>
            <a:r>
              <a:rPr lang="es-ES" dirty="0">
                <a:latin typeface="Cambria" pitchFamily="18" charset="0"/>
                <a:ea typeface="Cambria" pitchFamily="18" charset="0"/>
              </a:rPr>
              <a:t>de </a:t>
            </a:r>
            <a:r>
              <a:rPr lang="es-ES" dirty="0" smtClean="0">
                <a:latin typeface="Cambria" pitchFamily="18" charset="0"/>
                <a:ea typeface="Cambria" pitchFamily="18" charset="0"/>
              </a:rPr>
              <a:t>variables:</a:t>
            </a:r>
          </a:p>
          <a:p>
            <a:r>
              <a:rPr lang="es-ES" dirty="0" smtClean="0">
                <a:latin typeface="Cambria" pitchFamily="18" charset="0"/>
                <a:ea typeface="Cambria" pitchFamily="18" charset="0"/>
              </a:rPr>
              <a:t>Según </a:t>
            </a:r>
            <a:r>
              <a:rPr lang="es-ES" dirty="0">
                <a:latin typeface="Cambria" pitchFamily="18" charset="0"/>
                <a:ea typeface="Cambria" pitchFamily="18" charset="0"/>
              </a:rPr>
              <a:t>el criterio </a:t>
            </a:r>
            <a:r>
              <a:rPr lang="es-ES" dirty="0" smtClean="0">
                <a:latin typeface="Cambria" pitchFamily="18" charset="0"/>
                <a:ea typeface="Cambria" pitchFamily="18" charset="0"/>
              </a:rPr>
              <a:t>metodológicos</a:t>
            </a:r>
          </a:p>
          <a:p>
            <a:endParaRPr lang="es-ES" dirty="0" smtClean="0">
              <a:latin typeface="Cambria" pitchFamily="18" charset="0"/>
              <a:ea typeface="Cambria" pitchFamily="18" charset="0"/>
            </a:endParaRPr>
          </a:p>
          <a:p>
            <a:pPr marL="342900" indent="-342900">
              <a:buAutoNum type="alphaLcParenR"/>
            </a:pPr>
            <a:r>
              <a:rPr lang="es-ES" dirty="0" smtClean="0">
                <a:latin typeface="Cambria" pitchFamily="18" charset="0"/>
                <a:ea typeface="Cambria" pitchFamily="18" charset="0"/>
              </a:rPr>
              <a:t>Variable </a:t>
            </a:r>
            <a:r>
              <a:rPr lang="es-ES" dirty="0">
                <a:latin typeface="Cambria" pitchFamily="18" charset="0"/>
                <a:ea typeface="Cambria" pitchFamily="18" charset="0"/>
              </a:rPr>
              <a:t>independiente (VI) responde al factor de que el investigador se propone observar y manipular de manera deliberada para descubrir sus relaciones con la variable dependiente</a:t>
            </a:r>
            <a:r>
              <a:rPr lang="es-ES" dirty="0" smtClean="0">
                <a:latin typeface="Cambria" pitchFamily="18" charset="0"/>
                <a:ea typeface="Cambria" pitchFamily="18" charset="0"/>
              </a:rPr>
              <a:t>.</a:t>
            </a:r>
          </a:p>
          <a:p>
            <a:pPr marL="342900" indent="-342900">
              <a:buAutoNum type="alphaLcParenR"/>
            </a:pPr>
            <a:r>
              <a:rPr lang="es-ES" dirty="0" smtClean="0">
                <a:latin typeface="Cambria" pitchFamily="18" charset="0"/>
                <a:ea typeface="Cambria" pitchFamily="18" charset="0"/>
              </a:rPr>
              <a:t>Variable </a:t>
            </a:r>
            <a:r>
              <a:rPr lang="es-ES" dirty="0">
                <a:latin typeface="Cambria" pitchFamily="18" charset="0"/>
                <a:ea typeface="Cambria" pitchFamily="18" charset="0"/>
              </a:rPr>
              <a:t>dependiente (VD) responde al fenómeno que aparece, desaparece o cambia cuando el investigador aplica, suprime o modifica la variable independiente; es el efecto que actúa como consecuencia de la variable independiente</a:t>
            </a:r>
            <a:r>
              <a:rPr lang="es-ES" dirty="0" smtClean="0">
                <a:latin typeface="Cambria" pitchFamily="18" charset="0"/>
                <a:ea typeface="Cambria" pitchFamily="18" charset="0"/>
              </a:rPr>
              <a:t>.</a:t>
            </a:r>
          </a:p>
          <a:p>
            <a:pPr marL="342900" indent="-342900">
              <a:buAutoNum type="alphaLcParenR"/>
            </a:pPr>
            <a:r>
              <a:rPr lang="es-ES" dirty="0" smtClean="0">
                <a:latin typeface="Cambria" pitchFamily="18" charset="0"/>
                <a:ea typeface="Cambria" pitchFamily="18" charset="0"/>
              </a:rPr>
              <a:t>Las </a:t>
            </a:r>
            <a:r>
              <a:rPr lang="es-ES" dirty="0">
                <a:latin typeface="Cambria" pitchFamily="18" charset="0"/>
                <a:ea typeface="Cambria" pitchFamily="18" charset="0"/>
              </a:rPr>
              <a:t>variables </a:t>
            </a:r>
            <a:r>
              <a:rPr lang="es-ES" dirty="0" smtClean="0">
                <a:latin typeface="Cambria" pitchFamily="18" charset="0"/>
                <a:ea typeface="Cambria" pitchFamily="18" charset="0"/>
              </a:rPr>
              <a:t>extrañas (VE) </a:t>
            </a:r>
            <a:r>
              <a:rPr lang="es-ES" dirty="0">
                <a:latin typeface="Cambria" pitchFamily="18" charset="0"/>
                <a:ea typeface="Cambria" pitchFamily="18" charset="0"/>
              </a:rPr>
              <a:t>se definen por exclusión como las que no son ni la dependiente ni independiente. Son variables ajenas al experimento, pero que pueden ejercer una influencia sobre los resultados. Las variables extrañas se debe tener en cuenta y controlarlas</a:t>
            </a:r>
          </a:p>
        </p:txBody>
      </p:sp>
    </p:spTree>
    <p:extLst>
      <p:ext uri="{BB962C8B-B14F-4D97-AF65-F5344CB8AC3E}">
        <p14:creationId xmlns:p14="http://schemas.microsoft.com/office/powerpoint/2010/main" val="40623751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7614"/>
            <a:ext cx="4320480" cy="3139321"/>
          </a:xfrm>
          <a:prstGeom prst="rect">
            <a:avLst/>
          </a:prstGeom>
          <a:ln w="50800">
            <a:solidFill>
              <a:srgbClr val="FF0000"/>
            </a:solidFill>
          </a:ln>
        </p:spPr>
        <p:txBody>
          <a:bodyPr wrap="square">
            <a:spAutoFit/>
          </a:bodyPr>
          <a:lstStyle/>
          <a:p>
            <a:pPr algn="ctr"/>
            <a:r>
              <a:rPr lang="es-ES" sz="1800" dirty="0">
                <a:latin typeface="Cambria" pitchFamily="18" charset="0"/>
                <a:ea typeface="Cambria" pitchFamily="18" charset="0"/>
              </a:rPr>
              <a:t>SÓLO nos interesa ese CONOCIMIENTO CIENTÍFICO alrededor de los temas </a:t>
            </a:r>
            <a:r>
              <a:rPr lang="es-ES" sz="1800" dirty="0" smtClean="0">
                <a:latin typeface="Cambria" pitchFamily="18" charset="0"/>
                <a:ea typeface="Cambria" pitchFamily="18" charset="0"/>
              </a:rPr>
              <a:t>educativos.  </a:t>
            </a:r>
            <a:r>
              <a:rPr lang="es-ES" sz="1800" dirty="0">
                <a:latin typeface="Cambria" pitchFamily="18" charset="0"/>
                <a:ea typeface="Cambria" pitchFamily="18" charset="0"/>
              </a:rPr>
              <a:t>Podemos utilizar  </a:t>
            </a:r>
            <a:r>
              <a:rPr lang="es-ES" sz="1800" dirty="0" smtClean="0">
                <a:latin typeface="Cambria" pitchFamily="18" charset="0"/>
                <a:ea typeface="Cambria" pitchFamily="18" charset="0"/>
              </a:rPr>
              <a:t>otros tipos de conocimiento como </a:t>
            </a:r>
            <a:r>
              <a:rPr lang="es-ES" sz="1800" dirty="0">
                <a:latin typeface="Cambria" pitchFamily="18" charset="0"/>
                <a:ea typeface="Cambria" pitchFamily="18" charset="0"/>
              </a:rPr>
              <a:t>punto de partida para iniciar una investigación,  </a:t>
            </a:r>
            <a:r>
              <a:rPr lang="es-ES" sz="1800" dirty="0" smtClean="0">
                <a:latin typeface="Cambria" pitchFamily="18" charset="0"/>
                <a:ea typeface="Cambria" pitchFamily="18" charset="0"/>
              </a:rPr>
              <a:t>pero no podemos fundamentarla en </a:t>
            </a:r>
            <a:r>
              <a:rPr lang="es-ES" sz="1800" dirty="0">
                <a:latin typeface="Cambria" pitchFamily="18" charset="0"/>
                <a:ea typeface="Cambria" pitchFamily="18" charset="0"/>
              </a:rPr>
              <a:t>el conocimiento no científico. </a:t>
            </a:r>
            <a:r>
              <a:rPr lang="es-ES" sz="1800" dirty="0" smtClean="0">
                <a:latin typeface="Cambria" pitchFamily="18" charset="0"/>
                <a:ea typeface="Cambria" pitchFamily="18" charset="0"/>
              </a:rPr>
              <a:t> En esta asignatura, el conocimiento </a:t>
            </a:r>
            <a:r>
              <a:rPr lang="es-ES" sz="1800" dirty="0">
                <a:latin typeface="Cambria" pitchFamily="18" charset="0"/>
                <a:ea typeface="Cambria" pitchFamily="18" charset="0"/>
              </a:rPr>
              <a:t>que nos interesa, es el CONOCIMIENTO OBTENIDO A TRAVÉS DE LA APLICACIÓN DEL MÉTODO CIENTÍFICO.</a:t>
            </a:r>
          </a:p>
        </p:txBody>
      </p:sp>
      <p:sp>
        <p:nvSpPr>
          <p:cNvPr id="5" name="1 Marcador de texto"/>
          <p:cNvSpPr txBox="1">
            <a:spLocks/>
          </p:cNvSpPr>
          <p:nvPr/>
        </p:nvSpPr>
        <p:spPr>
          <a:xfrm>
            <a:off x="683568" y="36413"/>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Conocimiento Científico </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graphicFrame>
        <p:nvGraphicFramePr>
          <p:cNvPr id="6" name="Diagram 5"/>
          <p:cNvGraphicFramePr/>
          <p:nvPr>
            <p:extLst>
              <p:ext uri="{D42A27DB-BD31-4B8C-83A1-F6EECF244321}">
                <p14:modId xmlns:p14="http://schemas.microsoft.com/office/powerpoint/2010/main" val="1211931047"/>
              </p:ext>
            </p:extLst>
          </p:nvPr>
        </p:nvGraphicFramePr>
        <p:xfrm>
          <a:off x="5065060" y="1731416"/>
          <a:ext cx="3600400" cy="2925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6505220" y="1587400"/>
            <a:ext cx="2880320" cy="302433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4383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Población y Muestra</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p:txBody>
      </p:sp>
      <p:graphicFrame>
        <p:nvGraphicFramePr>
          <p:cNvPr id="2" name="Diagram 1"/>
          <p:cNvGraphicFramePr/>
          <p:nvPr>
            <p:extLst>
              <p:ext uri="{D42A27DB-BD31-4B8C-83A1-F6EECF244321}">
                <p14:modId xmlns:p14="http://schemas.microsoft.com/office/powerpoint/2010/main" val="520675397"/>
              </p:ext>
            </p:extLst>
          </p:nvPr>
        </p:nvGraphicFramePr>
        <p:xfrm>
          <a:off x="1331640" y="1059582"/>
          <a:ext cx="6720408" cy="395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9023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Muestra. Condiciones básicas</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p:txBody>
      </p:sp>
      <p:sp>
        <p:nvSpPr>
          <p:cNvPr id="3" name="Rectangle 2"/>
          <p:cNvSpPr/>
          <p:nvPr/>
        </p:nvSpPr>
        <p:spPr>
          <a:xfrm>
            <a:off x="467544" y="1131590"/>
            <a:ext cx="8496944" cy="3785652"/>
          </a:xfrm>
          <a:prstGeom prst="rect">
            <a:avLst/>
          </a:prstGeom>
        </p:spPr>
        <p:txBody>
          <a:bodyPr wrap="square">
            <a:spAutoFit/>
          </a:bodyPr>
          <a:lstStyle/>
          <a:p>
            <a:pPr algn="just"/>
            <a:r>
              <a:rPr lang="es-ES" sz="1600" b="1" dirty="0" smtClean="0">
                <a:latin typeface="Cambria" pitchFamily="18" charset="0"/>
                <a:ea typeface="Cambria" pitchFamily="18" charset="0"/>
              </a:rPr>
              <a:t>Representatividad</a:t>
            </a:r>
            <a:r>
              <a:rPr lang="es-ES" sz="1600" b="1" dirty="0">
                <a:latin typeface="Cambria" pitchFamily="18" charset="0"/>
                <a:ea typeface="Cambria" pitchFamily="18" charset="0"/>
              </a:rPr>
              <a:t>: </a:t>
            </a:r>
            <a:r>
              <a:rPr lang="es-ES" sz="1600" dirty="0">
                <a:latin typeface="Cambria" pitchFamily="18" charset="0"/>
                <a:ea typeface="Cambria" pitchFamily="18" charset="0"/>
              </a:rPr>
              <a:t>se debe dar un fiel reflejo del conjunto de la población. Cuando una muestra no es representativa se dice que está sesgada y anula </a:t>
            </a:r>
            <a:r>
              <a:rPr lang="es-ES" sz="1600" dirty="0" smtClean="0">
                <a:latin typeface="Cambria" pitchFamily="18" charset="0"/>
                <a:ea typeface="Cambria" pitchFamily="18" charset="0"/>
              </a:rPr>
              <a:t>por </a:t>
            </a:r>
            <a:r>
              <a:rPr lang="es-ES" sz="1600" dirty="0">
                <a:latin typeface="Cambria" pitchFamily="18" charset="0"/>
                <a:ea typeface="Cambria" pitchFamily="18" charset="0"/>
              </a:rPr>
              <a:t>completo la generalización de los resultados</a:t>
            </a:r>
            <a:r>
              <a:rPr lang="es-ES" sz="1600" dirty="0" smtClean="0">
                <a:latin typeface="Cambria" pitchFamily="18" charset="0"/>
                <a:ea typeface="Cambria" pitchFamily="18" charset="0"/>
              </a:rPr>
              <a:t>.</a:t>
            </a:r>
          </a:p>
          <a:p>
            <a:pPr algn="just"/>
            <a:endParaRPr lang="es-ES" sz="1600" dirty="0" smtClean="0">
              <a:latin typeface="Cambria" pitchFamily="18" charset="0"/>
              <a:ea typeface="Cambria" pitchFamily="18" charset="0"/>
            </a:endParaRPr>
          </a:p>
          <a:p>
            <a:pPr algn="just"/>
            <a:r>
              <a:rPr lang="es-ES" sz="1600" b="1" dirty="0" smtClean="0">
                <a:latin typeface="Cambria" pitchFamily="18" charset="0"/>
                <a:ea typeface="Cambria" pitchFamily="18" charset="0"/>
              </a:rPr>
              <a:t>Tamaño (estudios cuantitativos): </a:t>
            </a:r>
            <a:r>
              <a:rPr lang="es-ES" sz="1600" dirty="0">
                <a:latin typeface="Cambria" pitchFamily="18" charset="0"/>
                <a:ea typeface="Cambria" pitchFamily="18" charset="0"/>
              </a:rPr>
              <a:t>debe tener un tamaño suficiente como para garantizar la </a:t>
            </a:r>
            <a:r>
              <a:rPr lang="es-ES" sz="1600" dirty="0" smtClean="0">
                <a:latin typeface="Cambria" pitchFamily="18" charset="0"/>
                <a:ea typeface="Cambria" pitchFamily="18" charset="0"/>
              </a:rPr>
              <a:t>representatividad.</a:t>
            </a:r>
          </a:p>
          <a:p>
            <a:pPr algn="just"/>
            <a:r>
              <a:rPr lang="es-ES" sz="1600" dirty="0" smtClean="0">
                <a:latin typeface="Cambria" pitchFamily="18" charset="0"/>
                <a:ea typeface="Cambria" pitchFamily="18" charset="0"/>
              </a:rPr>
              <a:t>Existen </a:t>
            </a:r>
            <a:r>
              <a:rPr lang="es-ES" sz="1600" dirty="0">
                <a:latin typeface="Cambria" pitchFamily="18" charset="0"/>
                <a:ea typeface="Cambria" pitchFamily="18" charset="0"/>
              </a:rPr>
              <a:t>técnicas estadísticas y programas informáticos que permiten calcular con precisión el tamaño de la </a:t>
            </a:r>
            <a:r>
              <a:rPr lang="es-ES" sz="1600" dirty="0" smtClean="0">
                <a:latin typeface="Cambria" pitchFamily="18" charset="0"/>
                <a:ea typeface="Cambria" pitchFamily="18" charset="0"/>
              </a:rPr>
              <a:t>muestra.</a:t>
            </a:r>
          </a:p>
          <a:p>
            <a:pPr algn="just"/>
            <a:r>
              <a:rPr lang="es-ES" sz="1600" dirty="0" smtClean="0">
                <a:latin typeface="Cambria" pitchFamily="18" charset="0"/>
                <a:ea typeface="Cambria" pitchFamily="18" charset="0"/>
              </a:rPr>
              <a:t>Sugerencias </a:t>
            </a:r>
            <a:r>
              <a:rPr lang="es-ES" sz="1600" dirty="0">
                <a:latin typeface="Cambria" pitchFamily="18" charset="0"/>
                <a:ea typeface="Cambria" pitchFamily="18" charset="0"/>
              </a:rPr>
              <a:t>de Cardona (2002</a:t>
            </a:r>
            <a:r>
              <a:rPr lang="es-ES" sz="1600" dirty="0" smtClean="0">
                <a:latin typeface="Cambria" pitchFamily="18" charset="0"/>
                <a:ea typeface="Cambria" pitchFamily="18" charset="0"/>
              </a:rPr>
              <a:t>):</a:t>
            </a:r>
          </a:p>
          <a:p>
            <a:pPr marL="285750" indent="-285750" algn="just">
              <a:buFontTx/>
              <a:buChar char="-"/>
            </a:pPr>
            <a:r>
              <a:rPr lang="es-ES" sz="1600" dirty="0" smtClean="0">
                <a:latin typeface="Cambria" pitchFamily="18" charset="0"/>
                <a:ea typeface="Cambria" pitchFamily="18" charset="0"/>
              </a:rPr>
              <a:t>Además </a:t>
            </a:r>
            <a:r>
              <a:rPr lang="es-ES" sz="1600" dirty="0">
                <a:latin typeface="Cambria" pitchFamily="18" charset="0"/>
                <a:ea typeface="Cambria" pitchFamily="18" charset="0"/>
              </a:rPr>
              <a:t>población, menor porcentaje se necesita para obtener una muestra </a:t>
            </a:r>
            <a:r>
              <a:rPr lang="es-ES" sz="1600" dirty="0" smtClean="0">
                <a:latin typeface="Cambria" pitchFamily="18" charset="0"/>
                <a:ea typeface="Cambria" pitchFamily="18" charset="0"/>
              </a:rPr>
              <a:t>representativa.</a:t>
            </a:r>
          </a:p>
          <a:p>
            <a:pPr marL="285750" indent="-285750" algn="just">
              <a:buFontTx/>
              <a:buChar char="-"/>
            </a:pPr>
            <a:r>
              <a:rPr lang="es-ES" sz="1600" dirty="0" smtClean="0">
                <a:latin typeface="Cambria" pitchFamily="18" charset="0"/>
                <a:ea typeface="Cambria" pitchFamily="18" charset="0"/>
              </a:rPr>
              <a:t>Para </a:t>
            </a:r>
            <a:r>
              <a:rPr lang="es-ES" sz="1600" dirty="0">
                <a:latin typeface="Cambria" pitchFamily="18" charset="0"/>
                <a:ea typeface="Cambria" pitchFamily="18" charset="0"/>
              </a:rPr>
              <a:t>poblaciones pequeñas (N &lt;100) lo mejor es tomar toda la </a:t>
            </a:r>
            <a:r>
              <a:rPr lang="es-ES" sz="1600" dirty="0" smtClean="0">
                <a:latin typeface="Cambria" pitchFamily="18" charset="0"/>
                <a:ea typeface="Cambria" pitchFamily="18" charset="0"/>
              </a:rPr>
              <a:t>población</a:t>
            </a:r>
          </a:p>
          <a:p>
            <a:pPr marL="285750" indent="-285750" algn="just">
              <a:buFontTx/>
              <a:buChar char="-"/>
            </a:pPr>
            <a:r>
              <a:rPr lang="es-ES" sz="1600" dirty="0" smtClean="0">
                <a:latin typeface="Cambria" pitchFamily="18" charset="0"/>
                <a:ea typeface="Cambria" pitchFamily="18" charset="0"/>
              </a:rPr>
              <a:t>Si </a:t>
            </a:r>
            <a:r>
              <a:rPr lang="es-ES" sz="1600" dirty="0">
                <a:latin typeface="Cambria" pitchFamily="18" charset="0"/>
                <a:ea typeface="Cambria" pitchFamily="18" charset="0"/>
              </a:rPr>
              <a:t>el tamaño de la población se sitúa en torno a 500, se debería tomar el 50% de la población</a:t>
            </a:r>
            <a:r>
              <a:rPr lang="es-ES" sz="1600" dirty="0" smtClean="0">
                <a:latin typeface="Cambria" pitchFamily="18" charset="0"/>
                <a:ea typeface="Cambria" pitchFamily="18" charset="0"/>
              </a:rPr>
              <a:t>.</a:t>
            </a:r>
          </a:p>
          <a:p>
            <a:pPr marL="285750" indent="-285750" algn="just">
              <a:buFontTx/>
              <a:buChar char="-"/>
            </a:pPr>
            <a:r>
              <a:rPr lang="es-ES" sz="1600" dirty="0" smtClean="0">
                <a:latin typeface="Cambria" pitchFamily="18" charset="0"/>
                <a:ea typeface="Cambria" pitchFamily="18" charset="0"/>
              </a:rPr>
              <a:t>Si </a:t>
            </a:r>
            <a:r>
              <a:rPr lang="es-ES" sz="1600" dirty="0">
                <a:latin typeface="Cambria" pitchFamily="18" charset="0"/>
                <a:ea typeface="Cambria" pitchFamily="18" charset="0"/>
              </a:rPr>
              <a:t>el tamaño de la población es de unos 1.500, se debería tomar el 20% de la población</a:t>
            </a:r>
            <a:r>
              <a:rPr lang="es-ES" sz="1600" dirty="0" smtClean="0">
                <a:latin typeface="Cambria" pitchFamily="18" charset="0"/>
                <a:ea typeface="Cambria" pitchFamily="18" charset="0"/>
              </a:rPr>
              <a:t>.</a:t>
            </a:r>
          </a:p>
          <a:p>
            <a:pPr marL="285750" indent="-285750" algn="just">
              <a:buFontTx/>
              <a:buChar char="-"/>
            </a:pPr>
            <a:r>
              <a:rPr lang="es-ES" sz="1600" dirty="0" smtClean="0">
                <a:latin typeface="Cambria" pitchFamily="18" charset="0"/>
                <a:ea typeface="Cambria" pitchFamily="18" charset="0"/>
              </a:rPr>
              <a:t>Más </a:t>
            </a:r>
            <a:r>
              <a:rPr lang="es-ES" sz="1600" dirty="0">
                <a:latin typeface="Cambria" pitchFamily="18" charset="0"/>
                <a:ea typeface="Cambria" pitchFamily="18" charset="0"/>
              </a:rPr>
              <a:t>allá de cierto tamaño de la población (N&gt; 5000), el tamaño de la muestra de 400 resulta adecuada.</a:t>
            </a:r>
          </a:p>
        </p:txBody>
      </p:sp>
    </p:spTree>
    <p:extLst>
      <p:ext uri="{BB962C8B-B14F-4D97-AF65-F5344CB8AC3E}">
        <p14:creationId xmlns:p14="http://schemas.microsoft.com/office/powerpoint/2010/main" val="237266805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Muestra. Tipos de muestreo</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p:txBody>
      </p:sp>
      <p:graphicFrame>
        <p:nvGraphicFramePr>
          <p:cNvPr id="5" name="Diagram 4"/>
          <p:cNvGraphicFramePr/>
          <p:nvPr>
            <p:extLst>
              <p:ext uri="{D42A27DB-BD31-4B8C-83A1-F6EECF244321}">
                <p14:modId xmlns:p14="http://schemas.microsoft.com/office/powerpoint/2010/main" val="3065364619"/>
              </p:ext>
            </p:extLst>
          </p:nvPr>
        </p:nvGraphicFramePr>
        <p:xfrm>
          <a:off x="1524000" y="1467966"/>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35431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017752"/>
            <a:ext cx="8352928" cy="2308324"/>
          </a:xfrm>
          <a:prstGeom prst="rect">
            <a:avLst/>
          </a:prstGeom>
        </p:spPr>
        <p:txBody>
          <a:bodyPr wrap="square">
            <a:spAutoFit/>
          </a:bodyPr>
          <a:lstStyle/>
          <a:p>
            <a:pPr marL="342900" indent="-342900">
              <a:buFont typeface="Courier New" pitchFamily="49" charset="0"/>
              <a:buChar char="o"/>
            </a:pPr>
            <a:r>
              <a:rPr lang="es-ES" sz="2400" dirty="0">
                <a:latin typeface="Cambria" pitchFamily="18" charset="0"/>
                <a:ea typeface="Cambria" pitchFamily="18" charset="0"/>
              </a:rPr>
              <a:t>Ayuda a prevenir errores anteriores</a:t>
            </a:r>
            <a:r>
              <a:rPr lang="es-ES" sz="2400" dirty="0" smtClean="0">
                <a:latin typeface="Cambria" pitchFamily="18" charset="0"/>
                <a:ea typeface="Cambria" pitchFamily="18" charset="0"/>
              </a:rPr>
              <a:t>.</a:t>
            </a:r>
          </a:p>
          <a:p>
            <a:pPr marL="342900" indent="-342900">
              <a:buFont typeface="Courier New" pitchFamily="49" charset="0"/>
              <a:buChar char="o"/>
            </a:pPr>
            <a:r>
              <a:rPr lang="es-ES" sz="2400" dirty="0" smtClean="0">
                <a:latin typeface="Cambria" pitchFamily="18" charset="0"/>
                <a:ea typeface="Cambria" pitchFamily="18" charset="0"/>
              </a:rPr>
              <a:t>Orienta </a:t>
            </a:r>
            <a:r>
              <a:rPr lang="es-ES" sz="2400" dirty="0">
                <a:latin typeface="Cambria" pitchFamily="18" charset="0"/>
                <a:ea typeface="Cambria" pitchFamily="18" charset="0"/>
              </a:rPr>
              <a:t>el </a:t>
            </a:r>
            <a:r>
              <a:rPr lang="es-ES" sz="2400" dirty="0" smtClean="0">
                <a:latin typeface="Cambria" pitchFamily="18" charset="0"/>
                <a:ea typeface="Cambria" pitchFamily="18" charset="0"/>
              </a:rPr>
              <a:t>estudio.</a:t>
            </a:r>
          </a:p>
          <a:p>
            <a:pPr marL="342900" indent="-342900">
              <a:buFont typeface="Courier New" pitchFamily="49" charset="0"/>
              <a:buChar char="o"/>
            </a:pPr>
            <a:r>
              <a:rPr lang="es-ES" sz="2400" dirty="0" smtClean="0">
                <a:latin typeface="Cambria" pitchFamily="18" charset="0"/>
                <a:ea typeface="Cambria" pitchFamily="18" charset="0"/>
              </a:rPr>
              <a:t>Amplia la </a:t>
            </a:r>
            <a:r>
              <a:rPr lang="es-ES" sz="2400" dirty="0">
                <a:latin typeface="Cambria" pitchFamily="18" charset="0"/>
                <a:ea typeface="Cambria" pitchFamily="18" charset="0"/>
              </a:rPr>
              <a:t>mirada y guía en la delimitación del problema</a:t>
            </a:r>
            <a:r>
              <a:rPr lang="es-ES" sz="2400" dirty="0" smtClean="0">
                <a:latin typeface="Cambria" pitchFamily="18" charset="0"/>
                <a:ea typeface="Cambria" pitchFamily="18" charset="0"/>
              </a:rPr>
              <a:t>.</a:t>
            </a:r>
          </a:p>
          <a:p>
            <a:pPr marL="342900" indent="-342900">
              <a:buFont typeface="Courier New" pitchFamily="49" charset="0"/>
              <a:buChar char="o"/>
            </a:pPr>
            <a:r>
              <a:rPr lang="es-ES" sz="2400" dirty="0" smtClean="0">
                <a:latin typeface="Cambria" pitchFamily="18" charset="0"/>
                <a:ea typeface="Cambria" pitchFamily="18" charset="0"/>
              </a:rPr>
              <a:t>Inspira </a:t>
            </a:r>
            <a:r>
              <a:rPr lang="es-ES" sz="2400" dirty="0">
                <a:latin typeface="Cambria" pitchFamily="18" charset="0"/>
                <a:ea typeface="Cambria" pitchFamily="18" charset="0"/>
              </a:rPr>
              <a:t>nuevas líneas de acción</a:t>
            </a:r>
            <a:r>
              <a:rPr lang="es-ES" sz="2400" dirty="0" smtClean="0">
                <a:latin typeface="Cambria" pitchFamily="18" charset="0"/>
                <a:ea typeface="Cambria" pitchFamily="18" charset="0"/>
              </a:rPr>
              <a:t>.</a:t>
            </a:r>
          </a:p>
          <a:p>
            <a:pPr marL="342900" indent="-342900">
              <a:buFont typeface="Courier New" pitchFamily="49" charset="0"/>
              <a:buChar char="o"/>
            </a:pPr>
            <a:r>
              <a:rPr lang="es-ES" sz="2400" dirty="0" smtClean="0">
                <a:latin typeface="Cambria" pitchFamily="18" charset="0"/>
                <a:ea typeface="Cambria" pitchFamily="18" charset="0"/>
              </a:rPr>
              <a:t>Aporta </a:t>
            </a:r>
            <a:r>
              <a:rPr lang="es-ES" sz="2400" dirty="0">
                <a:latin typeface="Cambria" pitchFamily="18" charset="0"/>
                <a:ea typeface="Cambria" pitchFamily="18" charset="0"/>
              </a:rPr>
              <a:t>un marco de referencia claro para interpretar los resultados del estudio.</a:t>
            </a:r>
          </a:p>
        </p:txBody>
      </p:sp>
      <p:sp>
        <p:nvSpPr>
          <p:cNvPr id="12"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Proceso de Investigación. Construcción del marco teórico</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endParaRPr kumimoji="0" lang="es-ES" sz="3200" b="1"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307485838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Proceso de Investigación. Construcción del marco teórico</a:t>
            </a: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endParaRPr kumimoji="0" lang="es-ES" sz="3200" b="1"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
        <p:nvSpPr>
          <p:cNvPr id="3" name="TextBox 2"/>
          <p:cNvSpPr txBox="1"/>
          <p:nvPr/>
        </p:nvSpPr>
        <p:spPr>
          <a:xfrm>
            <a:off x="899592" y="1869672"/>
            <a:ext cx="7488832" cy="2616101"/>
          </a:xfrm>
          <a:prstGeom prst="rect">
            <a:avLst/>
          </a:prstGeom>
          <a:noFill/>
        </p:spPr>
        <p:txBody>
          <a:bodyPr wrap="square" rtlCol="0">
            <a:spAutoFit/>
          </a:bodyPr>
          <a:lstStyle/>
          <a:p>
            <a:pPr lvl="0">
              <a:spcBef>
                <a:spcPts val="600"/>
              </a:spcBef>
              <a:buClr>
                <a:srgbClr val="114454"/>
              </a:buClr>
              <a:buSzPct val="100000"/>
              <a:defRPr/>
            </a:pPr>
            <a:r>
              <a:rPr lang="es-ES" sz="2400" kern="0" cap="small" dirty="0">
                <a:solidFill>
                  <a:srgbClr val="132A3D"/>
                </a:solidFill>
                <a:latin typeface="Cambria" pitchFamily="18" charset="0"/>
                <a:ea typeface="Cambria" pitchFamily="18" charset="0"/>
                <a:cs typeface="Nixie One"/>
                <a:sym typeface="Nixie One"/>
              </a:rPr>
              <a:t>Una vez seleccionadas las fuentes</a:t>
            </a:r>
          </a:p>
          <a:p>
            <a:pPr lvl="0">
              <a:spcBef>
                <a:spcPts val="600"/>
              </a:spcBef>
              <a:buClr>
                <a:srgbClr val="114454"/>
              </a:buClr>
              <a:buSzPct val="100000"/>
              <a:defRPr/>
            </a:pPr>
            <a:r>
              <a:rPr lang="es-ES" sz="2400" dirty="0">
                <a:latin typeface="Cambria" pitchFamily="18" charset="0"/>
                <a:ea typeface="Cambria" pitchFamily="18" charset="0"/>
              </a:rPr>
              <a:t>• Lectura </a:t>
            </a:r>
          </a:p>
          <a:p>
            <a:pPr lvl="0">
              <a:spcBef>
                <a:spcPts val="600"/>
              </a:spcBef>
              <a:buClr>
                <a:srgbClr val="114454"/>
              </a:buClr>
              <a:buSzPct val="100000"/>
              <a:defRPr/>
            </a:pPr>
            <a:r>
              <a:rPr lang="es-ES" sz="2400" dirty="0">
                <a:latin typeface="Cambria" pitchFamily="18" charset="0"/>
                <a:ea typeface="Cambria" pitchFamily="18" charset="0"/>
              </a:rPr>
              <a:t>• Análisis de la lectura: </a:t>
            </a:r>
          </a:p>
          <a:p>
            <a:pPr lvl="0">
              <a:spcBef>
                <a:spcPts val="600"/>
              </a:spcBef>
              <a:buClr>
                <a:srgbClr val="114454"/>
              </a:buClr>
              <a:buSzPct val="100000"/>
              <a:defRPr/>
            </a:pPr>
            <a:r>
              <a:rPr lang="es-ES" sz="2400" dirty="0">
                <a:latin typeface="Cambria" pitchFamily="18" charset="0"/>
                <a:ea typeface="Cambria" pitchFamily="18" charset="0"/>
              </a:rPr>
              <a:t>S</a:t>
            </a:r>
            <a:r>
              <a:rPr lang="es-ES" sz="2400" dirty="0" smtClean="0">
                <a:latin typeface="Cambria" pitchFamily="18" charset="0"/>
                <a:ea typeface="Cambria" pitchFamily="18" charset="0"/>
              </a:rPr>
              <a:t>eñalando </a:t>
            </a:r>
            <a:r>
              <a:rPr lang="es-ES" sz="2400" dirty="0">
                <a:latin typeface="Cambria" pitchFamily="18" charset="0"/>
                <a:ea typeface="Cambria" pitchFamily="18" charset="0"/>
              </a:rPr>
              <a:t>aspectos en común y </a:t>
            </a:r>
            <a:r>
              <a:rPr lang="es-ES" sz="2400" dirty="0" smtClean="0">
                <a:latin typeface="Cambria" pitchFamily="18" charset="0"/>
                <a:ea typeface="Cambria" pitchFamily="18" charset="0"/>
              </a:rPr>
              <a:t>diferenciales</a:t>
            </a:r>
          </a:p>
          <a:p>
            <a:pPr lvl="0">
              <a:spcBef>
                <a:spcPts val="600"/>
              </a:spcBef>
              <a:buClr>
                <a:srgbClr val="114454"/>
              </a:buClr>
              <a:buSzPct val="100000"/>
              <a:defRPr/>
            </a:pPr>
            <a:r>
              <a:rPr lang="es-ES" sz="2400" dirty="0" smtClean="0">
                <a:latin typeface="Cambria" pitchFamily="18" charset="0"/>
                <a:ea typeface="Cambria" pitchFamily="18" charset="0"/>
              </a:rPr>
              <a:t>identificar </a:t>
            </a:r>
            <a:r>
              <a:rPr lang="es-ES" sz="2400" dirty="0">
                <a:latin typeface="Cambria" pitchFamily="18" charset="0"/>
                <a:ea typeface="Cambria" pitchFamily="18" charset="0"/>
              </a:rPr>
              <a:t>qué cuestiones en torno al concepto tienen una opinión unánime y cuáles </a:t>
            </a:r>
            <a:r>
              <a:rPr lang="es-ES" sz="2400" dirty="0" smtClean="0">
                <a:latin typeface="Cambria" pitchFamily="18" charset="0"/>
                <a:ea typeface="Cambria" pitchFamily="18" charset="0"/>
              </a:rPr>
              <a:t>no, etc.</a:t>
            </a:r>
            <a:endParaRPr lang="es-ES" sz="2400" dirty="0"/>
          </a:p>
        </p:txBody>
      </p:sp>
    </p:spTree>
    <p:extLst>
      <p:ext uri="{BB962C8B-B14F-4D97-AF65-F5344CB8AC3E}">
        <p14:creationId xmlns:p14="http://schemas.microsoft.com/office/powerpoint/2010/main" val="244896074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70837622"/>
              </p:ext>
            </p:extLst>
          </p:nvPr>
        </p:nvGraphicFramePr>
        <p:xfrm>
          <a:off x="912525" y="2139702"/>
          <a:ext cx="7246941" cy="2156460"/>
        </p:xfrm>
        <a:graphic>
          <a:graphicData uri="http://schemas.openxmlformats.org/drawingml/2006/table">
            <a:tbl>
              <a:tblPr firstRow="1" bandRow="1">
                <a:tableStyleId>{F5AB1C69-6EDB-4FF4-983F-18BD219EF322}</a:tableStyleId>
              </a:tblPr>
              <a:tblGrid>
                <a:gridCol w="2638430"/>
                <a:gridCol w="2192864"/>
                <a:gridCol w="2415647"/>
              </a:tblGrid>
              <a:tr h="278130">
                <a:tc>
                  <a:txBody>
                    <a:bodyPr/>
                    <a:lstStyle/>
                    <a:p>
                      <a:r>
                        <a:rPr lang="es-ES" sz="1600" dirty="0" smtClean="0">
                          <a:latin typeface="Cambria" pitchFamily="18" charset="0"/>
                          <a:ea typeface="Cambria" pitchFamily="18" charset="0"/>
                        </a:rPr>
                        <a:t>Autor/autora</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Ideas clave</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Referencias bibliográficas</a:t>
                      </a:r>
                      <a:endParaRPr lang="es-ES" sz="1600" dirty="0">
                        <a:latin typeface="Cambria" pitchFamily="18" charset="0"/>
                        <a:ea typeface="Cambria" pitchFamily="18" charset="0"/>
                      </a:endParaRPr>
                    </a:p>
                  </a:txBody>
                  <a:tcPr marT="34290" marB="34290"/>
                </a:tc>
              </a:tr>
              <a:tr h="548640">
                <a:tc>
                  <a:txBody>
                    <a:bodyPr/>
                    <a:lstStyle/>
                    <a:p>
                      <a:r>
                        <a:rPr lang="es-ES" sz="1600" dirty="0" smtClean="0">
                          <a:latin typeface="Cambria" pitchFamily="18" charset="0"/>
                          <a:ea typeface="Cambria" pitchFamily="18" charset="0"/>
                        </a:rPr>
                        <a:t>Autora</a:t>
                      </a:r>
                      <a:r>
                        <a:rPr lang="es-ES" sz="1600" baseline="0" dirty="0" smtClean="0">
                          <a:latin typeface="Cambria" pitchFamily="18" charset="0"/>
                          <a:ea typeface="Cambria" pitchFamily="18" charset="0"/>
                        </a:rPr>
                        <a:t> u autor A</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1, 2, 3</a:t>
                      </a:r>
                    </a:p>
                    <a:p>
                      <a:endParaRPr lang="es-ES" sz="1600" dirty="0" smtClean="0">
                        <a:latin typeface="Cambria" pitchFamily="18" charset="0"/>
                        <a:ea typeface="Cambria" pitchFamily="18" charset="0"/>
                      </a:endParaRPr>
                    </a:p>
                    <a:p>
                      <a:r>
                        <a:rPr lang="es-ES" sz="1600" dirty="0" smtClean="0">
                          <a:latin typeface="Cambria" pitchFamily="18" charset="0"/>
                          <a:ea typeface="Cambria" pitchFamily="18" charset="0"/>
                        </a:rPr>
                        <a:t>(Listar las ideas clave)</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Anotar </a:t>
                      </a:r>
                      <a:endParaRPr lang="es-ES" sz="1600" dirty="0">
                        <a:latin typeface="Cambria" pitchFamily="18" charset="0"/>
                        <a:ea typeface="Cambria" pitchFamily="18" charset="0"/>
                      </a:endParaRPr>
                    </a:p>
                  </a:txBody>
                  <a:tcPr marT="34290" marB="34290"/>
                </a:tc>
              </a:tr>
              <a:tr h="548640">
                <a:tc>
                  <a:txBody>
                    <a:bodyPr/>
                    <a:lstStyle/>
                    <a:p>
                      <a:r>
                        <a:rPr lang="es-ES" sz="1600" dirty="0" smtClean="0">
                          <a:latin typeface="Cambria" pitchFamily="18" charset="0"/>
                          <a:ea typeface="Cambria" pitchFamily="18" charset="0"/>
                        </a:rPr>
                        <a:t>Autor o autora B</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1,</a:t>
                      </a:r>
                      <a:r>
                        <a:rPr lang="es-ES" sz="1600" baseline="0" dirty="0" smtClean="0">
                          <a:latin typeface="Cambria" pitchFamily="18" charset="0"/>
                          <a:ea typeface="Cambria" pitchFamily="18" charset="0"/>
                        </a:rPr>
                        <a:t> 2, 3</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Anotar</a:t>
                      </a:r>
                    </a:p>
                    <a:p>
                      <a:endParaRPr lang="es-ES" sz="1600" dirty="0" smtClean="0">
                        <a:latin typeface="Cambria" pitchFamily="18" charset="0"/>
                        <a:ea typeface="Cambria" pitchFamily="18" charset="0"/>
                      </a:endParaRPr>
                    </a:p>
                    <a:p>
                      <a:endParaRPr lang="es-ES" sz="1600" dirty="0">
                        <a:latin typeface="Cambria" pitchFamily="18" charset="0"/>
                        <a:ea typeface="Cambria" pitchFamily="18" charset="0"/>
                      </a:endParaRPr>
                    </a:p>
                  </a:txBody>
                  <a:tcPr marT="34290" marB="34290"/>
                </a:tc>
              </a:tr>
            </a:tbl>
          </a:graphicData>
        </a:graphic>
      </p:graphicFrame>
      <p:sp>
        <p:nvSpPr>
          <p:cNvPr id="5"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Proceso de Investigación. Construcción del marco teórico</a:t>
            </a: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endParaRPr kumimoji="0" lang="es-ES" sz="3200" b="1"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299578066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711701002"/>
              </p:ext>
            </p:extLst>
          </p:nvPr>
        </p:nvGraphicFramePr>
        <p:xfrm>
          <a:off x="850948" y="1923678"/>
          <a:ext cx="7529928" cy="2887980"/>
        </p:xfrm>
        <a:graphic>
          <a:graphicData uri="http://schemas.openxmlformats.org/drawingml/2006/table">
            <a:tbl>
              <a:tblPr firstRow="1" bandRow="1">
                <a:tableStyleId>{F5AB1C69-6EDB-4FF4-983F-18BD219EF322}</a:tableStyleId>
              </a:tblPr>
              <a:tblGrid>
                <a:gridCol w="1848844"/>
                <a:gridCol w="2376264"/>
                <a:gridCol w="3304820"/>
              </a:tblGrid>
              <a:tr h="278130">
                <a:tc>
                  <a:txBody>
                    <a:bodyPr/>
                    <a:lstStyle/>
                    <a:p>
                      <a:r>
                        <a:rPr lang="es-ES" sz="1600" dirty="0" smtClean="0">
                          <a:latin typeface="Cambria" pitchFamily="18" charset="0"/>
                          <a:ea typeface="Cambria" pitchFamily="18" charset="0"/>
                        </a:rPr>
                        <a:t>Autoras</a:t>
                      </a:r>
                      <a:r>
                        <a:rPr lang="es-ES" sz="1600" baseline="0" dirty="0" smtClean="0">
                          <a:latin typeface="Cambria" pitchFamily="18" charset="0"/>
                          <a:ea typeface="Cambria" pitchFamily="18" charset="0"/>
                        </a:rPr>
                        <a:t>/autores</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Aspectos</a:t>
                      </a:r>
                      <a:r>
                        <a:rPr lang="es-ES" sz="1600" baseline="0" dirty="0" smtClean="0">
                          <a:latin typeface="Cambria" pitchFamily="18" charset="0"/>
                          <a:ea typeface="Cambria" pitchFamily="18" charset="0"/>
                        </a:rPr>
                        <a:t> en común</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Aspectos diferenciales</a:t>
                      </a:r>
                      <a:endParaRPr lang="es-ES" sz="1600" dirty="0">
                        <a:latin typeface="Cambria" pitchFamily="18" charset="0"/>
                        <a:ea typeface="Cambria" pitchFamily="18" charset="0"/>
                      </a:endParaRPr>
                    </a:p>
                  </a:txBody>
                  <a:tcPr marT="34290" marB="34290"/>
                </a:tc>
              </a:tr>
              <a:tr h="868680">
                <a:tc>
                  <a:txBody>
                    <a:bodyPr/>
                    <a:lstStyle/>
                    <a:p>
                      <a:endParaRPr lang="es-ES" sz="1600" dirty="0" smtClean="0">
                        <a:latin typeface="Cambria" pitchFamily="18" charset="0"/>
                        <a:ea typeface="Cambria" pitchFamily="18" charset="0"/>
                      </a:endParaRPr>
                    </a:p>
                    <a:p>
                      <a:endParaRPr lang="es-ES" sz="1600" dirty="0" smtClean="0">
                        <a:latin typeface="Cambria" pitchFamily="18" charset="0"/>
                        <a:ea typeface="Cambria" pitchFamily="18" charset="0"/>
                      </a:endParaRPr>
                    </a:p>
                    <a:p>
                      <a:endParaRPr lang="es-ES" sz="1600" dirty="0" smtClean="0">
                        <a:latin typeface="Cambria" pitchFamily="18" charset="0"/>
                        <a:ea typeface="Cambria" pitchFamily="18" charset="0"/>
                      </a:endParaRPr>
                    </a:p>
                    <a:p>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Por ejemplo: A</a:t>
                      </a:r>
                      <a:r>
                        <a:rPr lang="es-ES" sz="1600" baseline="0" dirty="0" smtClean="0">
                          <a:latin typeface="Cambria" pitchFamily="18" charset="0"/>
                          <a:ea typeface="Cambria" pitchFamily="18" charset="0"/>
                        </a:rPr>
                        <a:t> y B coinciden en que la integración social pasa por ser una integración laboral</a:t>
                      </a:r>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En cambio, C matiza respecto A y B que la integración social, además de una integración laboral, también requiere de la disposición de una vivienda. </a:t>
                      </a:r>
                      <a:endParaRPr lang="es-ES" sz="1600" dirty="0">
                        <a:latin typeface="Cambria" pitchFamily="18" charset="0"/>
                        <a:ea typeface="Cambria" pitchFamily="18" charset="0"/>
                      </a:endParaRPr>
                    </a:p>
                  </a:txBody>
                  <a:tcPr marT="34290" marB="34290"/>
                </a:tc>
              </a:tr>
              <a:tr h="1028700">
                <a:tc>
                  <a:txBody>
                    <a:bodyPr/>
                    <a:lstStyle/>
                    <a:p>
                      <a:endParaRPr lang="es-ES" sz="1600" dirty="0" smtClean="0">
                        <a:latin typeface="Cambria" pitchFamily="18" charset="0"/>
                        <a:ea typeface="Cambria" pitchFamily="18" charset="0"/>
                      </a:endParaRPr>
                    </a:p>
                    <a:p>
                      <a:endParaRPr lang="es-ES" sz="1600" dirty="0" smtClean="0">
                        <a:latin typeface="Cambria" pitchFamily="18" charset="0"/>
                        <a:ea typeface="Cambria" pitchFamily="18" charset="0"/>
                      </a:endParaRPr>
                    </a:p>
                    <a:p>
                      <a:endParaRPr lang="es-ES" sz="1600" dirty="0" smtClean="0">
                        <a:latin typeface="Cambria" pitchFamily="18" charset="0"/>
                        <a:ea typeface="Cambria" pitchFamily="18" charset="0"/>
                      </a:endParaRPr>
                    </a:p>
                    <a:p>
                      <a:endParaRPr lang="es-ES" sz="1600" dirty="0" smtClean="0">
                        <a:latin typeface="Cambria" pitchFamily="18" charset="0"/>
                        <a:ea typeface="Cambria" pitchFamily="18" charset="0"/>
                      </a:endParaRPr>
                    </a:p>
                    <a:p>
                      <a:endParaRPr lang="es-ES" sz="1600" dirty="0">
                        <a:latin typeface="Cambria" pitchFamily="18" charset="0"/>
                        <a:ea typeface="Cambria" pitchFamily="18" charset="0"/>
                      </a:endParaRPr>
                    </a:p>
                  </a:txBody>
                  <a:tcPr marT="34290" marB="34290"/>
                </a:tc>
                <a:tc>
                  <a:txBody>
                    <a:bodyPr/>
                    <a:lstStyle/>
                    <a:p>
                      <a:endParaRPr lang="es-ES" sz="1600" dirty="0">
                        <a:latin typeface="Cambria" pitchFamily="18" charset="0"/>
                        <a:ea typeface="Cambria" pitchFamily="18" charset="0"/>
                      </a:endParaRPr>
                    </a:p>
                  </a:txBody>
                  <a:tcPr marT="34290" marB="34290"/>
                </a:tc>
                <a:tc>
                  <a:txBody>
                    <a:bodyPr/>
                    <a:lstStyle/>
                    <a:p>
                      <a:r>
                        <a:rPr lang="es-ES" sz="1600" dirty="0" smtClean="0">
                          <a:latin typeface="Cambria" pitchFamily="18" charset="0"/>
                          <a:ea typeface="Cambria" pitchFamily="18" charset="0"/>
                        </a:rPr>
                        <a:t>D pone en cuestión las aportaciones de A, B y C, argumentando que desde su punto de vista, la integración social es una cuestión únicamente económica.</a:t>
                      </a:r>
                      <a:endParaRPr lang="es-ES" sz="1600" dirty="0">
                        <a:latin typeface="Cambria" pitchFamily="18" charset="0"/>
                        <a:ea typeface="Cambria" pitchFamily="18" charset="0"/>
                      </a:endParaRPr>
                    </a:p>
                  </a:txBody>
                  <a:tcPr marT="34290" marB="34290"/>
                </a:tc>
              </a:tr>
            </a:tbl>
          </a:graphicData>
        </a:graphic>
      </p:graphicFrame>
      <p:sp>
        <p:nvSpPr>
          <p:cNvPr id="5"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Proceso de Investigación. Construcción del marco teórico</a:t>
            </a: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p>
        </p:txBody>
      </p:sp>
    </p:spTree>
    <p:extLst>
      <p:ext uri="{BB962C8B-B14F-4D97-AF65-F5344CB8AC3E}">
        <p14:creationId xmlns:p14="http://schemas.microsoft.com/office/powerpoint/2010/main" val="237865836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noProof="0" dirty="0" smtClean="0">
                <a:solidFill>
                  <a:srgbClr val="002060"/>
                </a:solidFill>
                <a:latin typeface="Cambria" pitchFamily="18" charset="0"/>
                <a:ea typeface="Cambria" pitchFamily="18" charset="0"/>
                <a:cs typeface="Nixie One"/>
                <a:sym typeface="Nixie One"/>
              </a:rPr>
              <a:t>Criterios de Rigor científico</a:t>
            </a:r>
            <a:endPar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53889"/>
            <a:ext cx="7656376" cy="17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6930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texto"/>
          <p:cNvSpPr txBox="1">
            <a:spLocks/>
          </p:cNvSpPr>
          <p:nvPr/>
        </p:nvSpPr>
        <p:spPr>
          <a:xfrm>
            <a:off x="683568" y="36414"/>
            <a:ext cx="77048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La investigación y la Innovación Responsable</a:t>
            </a:r>
            <a:endPar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755576" y="2158286"/>
            <a:ext cx="8064896" cy="2893100"/>
          </a:xfrm>
          <a:prstGeom prst="rect">
            <a:avLst/>
          </a:prstGeom>
          <a:noFill/>
        </p:spPr>
        <p:txBody>
          <a:bodyPr wrap="square" rtlCol="0">
            <a:spAutoFit/>
          </a:bodyPr>
          <a:lstStyle/>
          <a:p>
            <a:r>
              <a:rPr lang="es-ES" b="1" dirty="0">
                <a:solidFill>
                  <a:schemeClr val="tx1"/>
                </a:solidFill>
                <a:latin typeface="Times New Roman" pitchFamily="18" charset="0"/>
                <a:cs typeface="Times New Roman" pitchFamily="18" charset="0"/>
                <a:hlinkClick r:id="rId2"/>
              </a:rPr>
              <a:t>Participación ciudadana</a:t>
            </a:r>
            <a:r>
              <a:rPr lang="es-ES" dirty="0">
                <a:solidFill>
                  <a:schemeClr val="tx1"/>
                </a:solidFill>
                <a:latin typeface="Times New Roman" pitchFamily="18" charset="0"/>
                <a:cs typeface="Times New Roman" pitchFamily="18" charset="0"/>
              </a:rPr>
              <a:t>; </a:t>
            </a:r>
            <a:r>
              <a:rPr lang="es-ES" dirty="0" smtClean="0">
                <a:solidFill>
                  <a:schemeClr val="tx1"/>
                </a:solidFill>
                <a:latin typeface="Times New Roman" pitchFamily="18" charset="0"/>
                <a:cs typeface="Times New Roman" pitchFamily="18" charset="0"/>
              </a:rPr>
              <a:t>para </a:t>
            </a:r>
            <a:r>
              <a:rPr lang="es-ES" dirty="0">
                <a:solidFill>
                  <a:schemeClr val="tx1"/>
                </a:solidFill>
                <a:latin typeface="Times New Roman" pitchFamily="18" charset="0"/>
                <a:cs typeface="Times New Roman" pitchFamily="18" charset="0"/>
              </a:rPr>
              <a:t>fomentar que múltiples actores se involucren en la investigación desde su concepción hasta su desarrollo y obtención de resultados.</a:t>
            </a:r>
          </a:p>
          <a:p>
            <a:r>
              <a:rPr lang="es-ES" b="1" dirty="0">
                <a:solidFill>
                  <a:schemeClr val="tx1"/>
                </a:solidFill>
                <a:latin typeface="Times New Roman" pitchFamily="18" charset="0"/>
                <a:cs typeface="Times New Roman" pitchFamily="18" charset="0"/>
                <a:hlinkClick r:id="rId3"/>
              </a:rPr>
              <a:t>Igualdad de género</a:t>
            </a:r>
            <a:r>
              <a:rPr lang="es-ES" dirty="0">
                <a:solidFill>
                  <a:schemeClr val="tx1"/>
                </a:solidFill>
                <a:latin typeface="Times New Roman" pitchFamily="18" charset="0"/>
                <a:cs typeface="Times New Roman" pitchFamily="18" charset="0"/>
              </a:rPr>
              <a:t>; se debe luchar contra la infrarrepresentación de la mujer en el proceso, e integrar la cuestión del género en los contenidos de la investigación para promover el equilibro entre hombres y mujeres en los equipos de trabajo</a:t>
            </a:r>
            <a:r>
              <a:rPr lang="es-ES" dirty="0" smtClean="0">
                <a:solidFill>
                  <a:schemeClr val="tx1"/>
                </a:solidFill>
                <a:latin typeface="Times New Roman" pitchFamily="18" charset="0"/>
                <a:cs typeface="Times New Roman" pitchFamily="18" charset="0"/>
              </a:rPr>
              <a:t>.  </a:t>
            </a:r>
            <a:r>
              <a:rPr lang="es-ES" dirty="0" smtClean="0">
                <a:solidFill>
                  <a:schemeClr val="tx1"/>
                </a:solidFill>
                <a:latin typeface="Times New Roman" pitchFamily="18" charset="0"/>
                <a:cs typeface="Times New Roman" pitchFamily="18" charset="0"/>
                <a:hlinkClick r:id="rId4"/>
              </a:rPr>
              <a:t>Artículo</a:t>
            </a:r>
            <a:endParaRPr lang="es-ES" dirty="0">
              <a:solidFill>
                <a:schemeClr val="tx1"/>
              </a:solidFill>
              <a:latin typeface="Times New Roman" pitchFamily="18" charset="0"/>
              <a:cs typeface="Times New Roman" pitchFamily="18" charset="0"/>
            </a:endParaRPr>
          </a:p>
          <a:p>
            <a:r>
              <a:rPr lang="es-ES" b="1" dirty="0">
                <a:solidFill>
                  <a:schemeClr val="tx1"/>
                </a:solidFill>
                <a:latin typeface="Times New Roman" pitchFamily="18" charset="0"/>
                <a:cs typeface="Times New Roman" pitchFamily="18" charset="0"/>
                <a:hlinkClick r:id="rId5"/>
              </a:rPr>
              <a:t>Educación científica</a:t>
            </a:r>
            <a:r>
              <a:rPr lang="es-ES" dirty="0">
                <a:solidFill>
                  <a:schemeClr val="tx1"/>
                </a:solidFill>
                <a:latin typeface="Times New Roman" pitchFamily="18" charset="0"/>
                <a:cs typeface="Times New Roman" pitchFamily="18" charset="0"/>
              </a:rPr>
              <a:t>; debe intensificarse la formación científica en los programas educativos para mejorar los procesos educativos y promover vocaciones científicas entre los más jóvenes.</a:t>
            </a:r>
          </a:p>
          <a:p>
            <a:r>
              <a:rPr lang="es-ES" b="1" dirty="0">
                <a:solidFill>
                  <a:schemeClr val="tx1"/>
                </a:solidFill>
                <a:latin typeface="Times New Roman" pitchFamily="18" charset="0"/>
                <a:cs typeface="Times New Roman" pitchFamily="18" charset="0"/>
                <a:hlinkClick r:id="rId6"/>
              </a:rPr>
              <a:t>Ética; </a:t>
            </a:r>
            <a:r>
              <a:rPr lang="es-ES" dirty="0" smtClean="0">
                <a:solidFill>
                  <a:schemeClr val="tx1"/>
                </a:solidFill>
                <a:latin typeface="Times New Roman" pitchFamily="18" charset="0"/>
                <a:cs typeface="Times New Roman" pitchFamily="18" charset="0"/>
              </a:rPr>
              <a:t>con </a:t>
            </a:r>
            <a:r>
              <a:rPr lang="es-ES" dirty="0">
                <a:solidFill>
                  <a:schemeClr val="tx1"/>
                </a:solidFill>
                <a:latin typeface="Times New Roman" pitchFamily="18" charset="0"/>
                <a:cs typeface="Times New Roman" pitchFamily="18" charset="0"/>
              </a:rPr>
              <a:t>el fin de prevenir y evitar prácticas de investigación inaceptables.</a:t>
            </a:r>
          </a:p>
          <a:p>
            <a:r>
              <a:rPr lang="es-ES" b="1" dirty="0">
                <a:solidFill>
                  <a:schemeClr val="tx1"/>
                </a:solidFill>
                <a:latin typeface="Times New Roman" pitchFamily="18" charset="0"/>
                <a:cs typeface="Times New Roman" pitchFamily="18" charset="0"/>
                <a:hlinkClick r:id="rId7"/>
              </a:rPr>
              <a:t>Acceso abierto;</a:t>
            </a:r>
            <a:r>
              <a:rPr lang="es-ES" dirty="0">
                <a:solidFill>
                  <a:schemeClr val="tx1"/>
                </a:solidFill>
                <a:latin typeface="Times New Roman" pitchFamily="18" charset="0"/>
                <a:cs typeface="Times New Roman" pitchFamily="18" charset="0"/>
              </a:rPr>
              <a:t> debe darse acceso libre a los contenidos (datos y publicaciones) de la investigación financiada con fondos públicos </a:t>
            </a:r>
            <a:endParaRPr lang="es-ES" dirty="0" smtClean="0">
              <a:solidFill>
                <a:schemeClr val="tx1"/>
              </a:solidFill>
              <a:latin typeface="Times New Roman" pitchFamily="18" charset="0"/>
              <a:cs typeface="Times New Roman" pitchFamily="18" charset="0"/>
            </a:endParaRPr>
          </a:p>
          <a:p>
            <a:r>
              <a:rPr lang="es-ES" b="1" dirty="0" smtClean="0">
                <a:solidFill>
                  <a:schemeClr val="tx1"/>
                </a:solidFill>
                <a:latin typeface="Times New Roman" pitchFamily="18" charset="0"/>
                <a:cs typeface="Times New Roman" pitchFamily="18" charset="0"/>
                <a:hlinkClick r:id="rId8"/>
              </a:rPr>
              <a:t>Acuerdos </a:t>
            </a:r>
            <a:r>
              <a:rPr lang="es-ES" b="1" dirty="0">
                <a:solidFill>
                  <a:schemeClr val="tx1"/>
                </a:solidFill>
                <a:latin typeface="Times New Roman" pitchFamily="18" charset="0"/>
                <a:cs typeface="Times New Roman" pitchFamily="18" charset="0"/>
                <a:hlinkClick r:id="rId8"/>
              </a:rPr>
              <a:t>de gobernanza</a:t>
            </a:r>
            <a:r>
              <a:rPr lang="es-ES" dirty="0">
                <a:solidFill>
                  <a:schemeClr val="tx1"/>
                </a:solidFill>
                <a:latin typeface="Times New Roman" pitchFamily="18" charset="0"/>
                <a:cs typeface="Times New Roman" pitchFamily="18" charset="0"/>
              </a:rPr>
              <a:t>; </a:t>
            </a:r>
            <a:r>
              <a:rPr lang="es-ES" dirty="0" smtClean="0">
                <a:solidFill>
                  <a:schemeClr val="tx1"/>
                </a:solidFill>
                <a:latin typeface="Times New Roman" pitchFamily="18" charset="0"/>
                <a:cs typeface="Times New Roman" pitchFamily="18" charset="0"/>
              </a:rPr>
              <a:t>para </a:t>
            </a:r>
            <a:r>
              <a:rPr lang="es-ES" dirty="0">
                <a:solidFill>
                  <a:schemeClr val="tx1"/>
                </a:solidFill>
                <a:latin typeface="Times New Roman" pitchFamily="18" charset="0"/>
                <a:cs typeface="Times New Roman" pitchFamily="18" charset="0"/>
              </a:rPr>
              <a:t>proporcionar herramientas que fomenten la responsabilidad compartida entre grupos de interés e instituciones.</a:t>
            </a:r>
          </a:p>
          <a:p>
            <a:endParaRPr lang="es-ES" dirty="0"/>
          </a:p>
        </p:txBody>
      </p:sp>
      <p:sp>
        <p:nvSpPr>
          <p:cNvPr id="3" name="TextBox 2"/>
          <p:cNvSpPr txBox="1"/>
          <p:nvPr/>
        </p:nvSpPr>
        <p:spPr>
          <a:xfrm>
            <a:off x="827584" y="1419622"/>
            <a:ext cx="7704856" cy="738664"/>
          </a:xfrm>
          <a:prstGeom prst="rect">
            <a:avLst/>
          </a:prstGeom>
          <a:noFill/>
        </p:spPr>
        <p:txBody>
          <a:bodyPr wrap="square" rtlCol="0">
            <a:spAutoFit/>
          </a:bodyPr>
          <a:lstStyle/>
          <a:p>
            <a:r>
              <a:rPr lang="es-ES" dirty="0" smtClean="0"/>
              <a:t>Busca </a:t>
            </a:r>
            <a:r>
              <a:rPr lang="es-ES" dirty="0"/>
              <a:t>reducir la brecha que existe entre la comunidad científica y la sociedad, promoviendo la participación conjunta de diversos grupos de interés en los procesos de investigación e innovación </a:t>
            </a:r>
          </a:p>
        </p:txBody>
      </p:sp>
    </p:spTree>
    <p:extLst>
      <p:ext uri="{BB962C8B-B14F-4D97-AF65-F5344CB8AC3E}">
        <p14:creationId xmlns:p14="http://schemas.microsoft.com/office/powerpoint/2010/main" val="6690756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605" y="1347614"/>
            <a:ext cx="7704856" cy="2893100"/>
          </a:xfrm>
          <a:prstGeom prst="rect">
            <a:avLst/>
          </a:prstGeom>
        </p:spPr>
        <p:txBody>
          <a:bodyPr wrap="square">
            <a:spAutoFit/>
          </a:bodyPr>
          <a:lstStyle/>
          <a:p>
            <a:pPr algn="just">
              <a:spcBef>
                <a:spcPts val="600"/>
              </a:spcBef>
            </a:pPr>
            <a:r>
              <a:rPr lang="es-ES" sz="1800" dirty="0">
                <a:latin typeface="Cambria" pitchFamily="18" charset="0"/>
                <a:ea typeface="Cambria" pitchFamily="18" charset="0"/>
              </a:rPr>
              <a:t>Valoración de las tutorías individuales y grupales desde la perspectiva del alumnado de TFG en el grado de Educación </a:t>
            </a:r>
            <a:r>
              <a:rPr lang="es-ES" sz="1800" dirty="0" smtClean="0">
                <a:latin typeface="Cambria" pitchFamily="18" charset="0"/>
                <a:ea typeface="Cambria" pitchFamily="18" charset="0"/>
              </a:rPr>
              <a:t>Social.</a:t>
            </a:r>
          </a:p>
          <a:p>
            <a:pPr algn="just">
              <a:spcBef>
                <a:spcPts val="600"/>
              </a:spcBef>
            </a:pPr>
            <a:r>
              <a:rPr lang="es-ES" sz="1800" dirty="0" smtClean="0">
                <a:latin typeface="Cambria" pitchFamily="18" charset="0"/>
                <a:ea typeface="Cambria" pitchFamily="18" charset="0"/>
              </a:rPr>
              <a:t>El ejercicio  de participación política de jóvenes implicados en movimientos sociales de Barcelona.</a:t>
            </a:r>
          </a:p>
          <a:p>
            <a:pPr algn="just">
              <a:spcBef>
                <a:spcPts val="600"/>
              </a:spcBef>
            </a:pPr>
            <a:r>
              <a:rPr lang="es-ES" sz="1800" dirty="0">
                <a:latin typeface="Cambria" pitchFamily="18" charset="0"/>
                <a:ea typeface="Cambria" pitchFamily="18" charset="0"/>
              </a:rPr>
              <a:t>Las actitudes que tiene el alumnado de los grados de Educación en relación con las personas LGTBIQ </a:t>
            </a:r>
            <a:r>
              <a:rPr lang="es-ES" sz="1800" dirty="0" smtClean="0">
                <a:latin typeface="Cambria" pitchFamily="18" charset="0"/>
                <a:ea typeface="Cambria" pitchFamily="18" charset="0"/>
              </a:rPr>
              <a:t>+.</a:t>
            </a:r>
            <a:endParaRPr lang="es-ES" sz="1800" dirty="0">
              <a:latin typeface="Cambria" pitchFamily="18" charset="0"/>
              <a:ea typeface="Cambria" pitchFamily="18" charset="0"/>
            </a:endParaRPr>
          </a:p>
          <a:p>
            <a:pPr algn="just">
              <a:spcBef>
                <a:spcPts val="600"/>
              </a:spcBef>
            </a:pPr>
            <a:r>
              <a:rPr lang="es-ES" sz="1800" dirty="0" smtClean="0">
                <a:latin typeface="Cambria" pitchFamily="18" charset="0"/>
                <a:ea typeface="Cambria" pitchFamily="18" charset="0"/>
              </a:rPr>
              <a:t>El ejercicio de participación de adolescentes en los </a:t>
            </a:r>
            <a:r>
              <a:rPr lang="es-ES" sz="1800" dirty="0" err="1" smtClean="0">
                <a:latin typeface="Cambria" pitchFamily="18" charset="0"/>
                <a:ea typeface="Cambria" pitchFamily="18" charset="0"/>
              </a:rPr>
              <a:t>CRAEs</a:t>
            </a:r>
            <a:r>
              <a:rPr lang="es-ES" sz="1800" dirty="0" smtClean="0">
                <a:latin typeface="Cambria" pitchFamily="18" charset="0"/>
                <a:ea typeface="Cambria" pitchFamily="18" charset="0"/>
              </a:rPr>
              <a:t> de Barcelona.</a:t>
            </a:r>
          </a:p>
          <a:p>
            <a:pPr algn="just">
              <a:spcBef>
                <a:spcPts val="600"/>
              </a:spcBef>
            </a:pPr>
            <a:r>
              <a:rPr lang="es-ES" sz="1800" dirty="0" smtClean="0">
                <a:latin typeface="Cambria" pitchFamily="18" charset="0"/>
                <a:ea typeface="Cambria" pitchFamily="18" charset="0"/>
              </a:rPr>
              <a:t>La relación educativa de jóvenes y educadores/as en un piso tutelado de Barcelona. </a:t>
            </a:r>
          </a:p>
        </p:txBody>
      </p:sp>
      <p:sp>
        <p:nvSpPr>
          <p:cNvPr id="3" name="1 Marcador de texto"/>
          <p:cNvSpPr txBox="1">
            <a:spLocks/>
          </p:cNvSpPr>
          <p:nvPr/>
        </p:nvSpPr>
        <p:spPr>
          <a:xfrm>
            <a:off x="655344" y="191323"/>
            <a:ext cx="8488656"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Ejemplos de posibles investigaciones</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1434950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716" y="1454516"/>
            <a:ext cx="8164764" cy="3031599"/>
          </a:xfrm>
          <a:prstGeom prst="rect">
            <a:avLst/>
          </a:prstGeom>
        </p:spPr>
        <p:txBody>
          <a:bodyPr wrap="square">
            <a:spAutoFit/>
          </a:bodyPr>
          <a:lstStyle/>
          <a:p>
            <a:pPr algn="just">
              <a:spcBef>
                <a:spcPts val="600"/>
              </a:spcBef>
            </a:pPr>
            <a:r>
              <a:rPr lang="es-ES" sz="1600" b="1" dirty="0">
                <a:latin typeface="Cambria" pitchFamily="18" charset="0"/>
                <a:ea typeface="Cambria" pitchFamily="18" charset="0"/>
              </a:rPr>
              <a:t>Límites de orden ambiental: </a:t>
            </a:r>
            <a:r>
              <a:rPr lang="es-ES" sz="1600" dirty="0">
                <a:latin typeface="Cambria" pitchFamily="18" charset="0"/>
                <a:ea typeface="Cambria" pitchFamily="18" charset="0"/>
              </a:rPr>
              <a:t>situaciones o condiciones del ambiente y características de los sujetos que pueden afectar a los resultados de la </a:t>
            </a:r>
            <a:r>
              <a:rPr lang="es-ES" sz="1600" dirty="0" smtClean="0">
                <a:latin typeface="Cambria" pitchFamily="18" charset="0"/>
                <a:ea typeface="Cambria" pitchFamily="18" charset="0"/>
              </a:rPr>
              <a:t>investigación.</a:t>
            </a:r>
          </a:p>
          <a:p>
            <a:pPr algn="just">
              <a:spcBef>
                <a:spcPts val="600"/>
              </a:spcBef>
            </a:pPr>
            <a:r>
              <a:rPr lang="es-ES" sz="1600" b="1" dirty="0" smtClean="0">
                <a:latin typeface="Cambria" pitchFamily="18" charset="0"/>
                <a:ea typeface="Cambria" pitchFamily="18" charset="0"/>
              </a:rPr>
              <a:t>Límites </a:t>
            </a:r>
            <a:r>
              <a:rPr lang="es-ES" sz="1600" b="1" dirty="0">
                <a:latin typeface="Cambria" pitchFamily="18" charset="0"/>
                <a:ea typeface="Cambria" pitchFamily="18" charset="0"/>
              </a:rPr>
              <a:t>de orden técnico: </a:t>
            </a:r>
            <a:r>
              <a:rPr lang="es-ES" sz="1600" dirty="0">
                <a:latin typeface="Cambria" pitchFamily="18" charset="0"/>
                <a:ea typeface="Cambria" pitchFamily="18" charset="0"/>
              </a:rPr>
              <a:t>límites en la calidad de la información recogida, del dato y/o de la medida y los efectos no </a:t>
            </a:r>
            <a:r>
              <a:rPr lang="es-ES" sz="1600" dirty="0" smtClean="0">
                <a:latin typeface="Cambria" pitchFamily="18" charset="0"/>
                <a:ea typeface="Cambria" pitchFamily="18" charset="0"/>
              </a:rPr>
              <a:t>deseados.</a:t>
            </a:r>
          </a:p>
          <a:p>
            <a:pPr algn="just">
              <a:spcBef>
                <a:spcPts val="600"/>
              </a:spcBef>
            </a:pPr>
            <a:r>
              <a:rPr lang="es-ES" sz="1600" b="1" dirty="0" smtClean="0">
                <a:latin typeface="Cambria" pitchFamily="18" charset="0"/>
                <a:ea typeface="Cambria" pitchFamily="18" charset="0"/>
              </a:rPr>
              <a:t>Límites </a:t>
            </a:r>
            <a:r>
              <a:rPr lang="es-ES" sz="1600" b="1" dirty="0">
                <a:latin typeface="Cambria" pitchFamily="18" charset="0"/>
                <a:ea typeface="Cambria" pitchFamily="18" charset="0"/>
              </a:rPr>
              <a:t>derivados del objeto del estudio: </a:t>
            </a:r>
            <a:r>
              <a:rPr lang="es-ES" sz="1600" dirty="0">
                <a:latin typeface="Cambria" pitchFamily="18" charset="0"/>
                <a:ea typeface="Cambria" pitchFamily="18" charset="0"/>
              </a:rPr>
              <a:t>se plantea el problema de si la investigación educativa tiene que considerar como objeto propio tan sólo la realidad empírica o tiene que penetrar en otro tipo de realidades que exige </a:t>
            </a:r>
            <a:r>
              <a:rPr lang="es-ES" sz="1600" dirty="0" smtClean="0">
                <a:latin typeface="Cambria" pitchFamily="18" charset="0"/>
                <a:ea typeface="Cambria" pitchFamily="18" charset="0"/>
              </a:rPr>
              <a:t>elucubraciones no </a:t>
            </a:r>
            <a:r>
              <a:rPr lang="es-ES" sz="1600" dirty="0">
                <a:latin typeface="Cambria" pitchFamily="18" charset="0"/>
                <a:ea typeface="Cambria" pitchFamily="18" charset="0"/>
              </a:rPr>
              <a:t>fundamentadas en la información extraída directamente de la </a:t>
            </a:r>
            <a:r>
              <a:rPr lang="es-ES" sz="1600" dirty="0" smtClean="0">
                <a:latin typeface="Cambria" pitchFamily="18" charset="0"/>
                <a:ea typeface="Cambria" pitchFamily="18" charset="0"/>
              </a:rPr>
              <a:t>observación.</a:t>
            </a:r>
          </a:p>
          <a:p>
            <a:pPr algn="just">
              <a:spcBef>
                <a:spcPts val="600"/>
              </a:spcBef>
            </a:pPr>
            <a:r>
              <a:rPr lang="es-ES" sz="1600" b="1" dirty="0" smtClean="0">
                <a:latin typeface="Cambria" pitchFamily="18" charset="0"/>
                <a:ea typeface="Cambria" pitchFamily="18" charset="0"/>
              </a:rPr>
              <a:t>Límites </a:t>
            </a:r>
            <a:r>
              <a:rPr lang="es-ES" sz="1600" b="1" dirty="0">
                <a:latin typeface="Cambria" pitchFamily="18" charset="0"/>
                <a:ea typeface="Cambria" pitchFamily="18" charset="0"/>
              </a:rPr>
              <a:t>de orden ético-morales: </a:t>
            </a:r>
            <a:r>
              <a:rPr lang="es-ES" sz="1600" dirty="0">
                <a:latin typeface="Cambria" pitchFamily="18" charset="0"/>
                <a:ea typeface="Cambria" pitchFamily="18" charset="0"/>
              </a:rPr>
              <a:t>la investigación centrada en el trabajo con y sobre seres humanos no justifica de ninguna forma el trato de los mismos como simple objeto de estudio; exige su consideración desde el respecto a su integridad como ser </a:t>
            </a:r>
            <a:r>
              <a:rPr lang="es-ES" sz="1600" dirty="0" smtClean="0">
                <a:latin typeface="Cambria" pitchFamily="18" charset="0"/>
                <a:ea typeface="Cambria" pitchFamily="18" charset="0"/>
              </a:rPr>
              <a:t>humano. </a:t>
            </a:r>
            <a:endParaRPr lang="es-ES" sz="1600" dirty="0">
              <a:latin typeface="Cambria" pitchFamily="18" charset="0"/>
              <a:ea typeface="Cambria" pitchFamily="18" charset="0"/>
            </a:endParaRPr>
          </a:p>
        </p:txBody>
      </p:sp>
      <p:sp>
        <p:nvSpPr>
          <p:cNvPr id="3" name="1 Marcador de texto"/>
          <p:cNvSpPr txBox="1">
            <a:spLocks/>
          </p:cNvSpPr>
          <p:nvPr/>
        </p:nvSpPr>
        <p:spPr>
          <a:xfrm>
            <a:off x="683568" y="36413"/>
            <a:ext cx="8208912"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smtClean="0">
                <a:solidFill>
                  <a:srgbClr val="002060"/>
                </a:solidFill>
                <a:latin typeface="Cambria" pitchFamily="18" charset="0"/>
                <a:ea typeface="Cambria" pitchFamily="18" charset="0"/>
                <a:cs typeface="Nixie One"/>
                <a:sym typeface="Nixie One"/>
              </a:rPr>
              <a:t>Límites </a:t>
            </a:r>
            <a:r>
              <a:rPr lang="es-ES" sz="4000" cap="small" dirty="0">
                <a:solidFill>
                  <a:srgbClr val="002060"/>
                </a:solidFill>
                <a:latin typeface="Cambria" pitchFamily="18" charset="0"/>
                <a:ea typeface="Cambria" pitchFamily="18" charset="0"/>
                <a:cs typeface="Nixie One"/>
                <a:sym typeface="Nixie One"/>
              </a:rPr>
              <a:t>en la </a:t>
            </a:r>
            <a:r>
              <a:rPr lang="es-ES" sz="4000" cap="small" dirty="0" smtClean="0">
                <a:solidFill>
                  <a:srgbClr val="002060"/>
                </a:solidFill>
                <a:latin typeface="Cambria" pitchFamily="18" charset="0"/>
                <a:ea typeface="Cambria" pitchFamily="18" charset="0"/>
                <a:cs typeface="Nixie One"/>
                <a:sym typeface="Nixie One"/>
              </a:rPr>
              <a:t>investigación</a:t>
            </a:r>
            <a:endParaRPr lang="es-ES" sz="4000" cap="small" dirty="0">
              <a:solidFill>
                <a:srgbClr val="002060"/>
              </a:solidFill>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295796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1851670"/>
            <a:ext cx="5832648" cy="2308324"/>
          </a:xfrm>
          <a:prstGeom prst="rect">
            <a:avLst/>
          </a:prstGeom>
        </p:spPr>
        <p:txBody>
          <a:bodyPr wrap="square">
            <a:spAutoFit/>
          </a:bodyPr>
          <a:lstStyle/>
          <a:p>
            <a:pPr marL="342900" indent="-342900">
              <a:buFontTx/>
              <a:buChar char="-"/>
            </a:pPr>
            <a:r>
              <a:rPr lang="es-ES" sz="2400" dirty="0" smtClean="0">
                <a:latin typeface="Cambria" pitchFamily="18" charset="0"/>
                <a:ea typeface="Cambria" pitchFamily="18" charset="0"/>
              </a:rPr>
              <a:t>Consentimiento </a:t>
            </a:r>
            <a:r>
              <a:rPr lang="es-ES" sz="2400" dirty="0">
                <a:latin typeface="Cambria" pitchFamily="18" charset="0"/>
                <a:ea typeface="Cambria" pitchFamily="18" charset="0"/>
              </a:rPr>
              <a:t>informado </a:t>
            </a:r>
            <a:endParaRPr lang="es-ES" sz="2400" dirty="0" smtClean="0">
              <a:latin typeface="Cambria" pitchFamily="18" charset="0"/>
              <a:ea typeface="Cambria" pitchFamily="18" charset="0"/>
            </a:endParaRPr>
          </a:p>
          <a:p>
            <a:pPr marL="342900" indent="-342900">
              <a:buFontTx/>
              <a:buChar char="-"/>
            </a:pPr>
            <a:r>
              <a:rPr lang="es-ES" sz="2400" dirty="0" smtClean="0">
                <a:latin typeface="Cambria" pitchFamily="18" charset="0"/>
                <a:ea typeface="Cambria" pitchFamily="18" charset="0"/>
              </a:rPr>
              <a:t>Privacidad </a:t>
            </a:r>
            <a:r>
              <a:rPr lang="es-ES" sz="2400" dirty="0">
                <a:latin typeface="Cambria" pitchFamily="18" charset="0"/>
                <a:ea typeface="Cambria" pitchFamily="18" charset="0"/>
              </a:rPr>
              <a:t>y confidencialidad </a:t>
            </a:r>
            <a:endParaRPr lang="es-ES" sz="2400" dirty="0" smtClean="0">
              <a:latin typeface="Cambria" pitchFamily="18" charset="0"/>
              <a:ea typeface="Cambria" pitchFamily="18" charset="0"/>
            </a:endParaRPr>
          </a:p>
          <a:p>
            <a:pPr marL="342900" indent="-342900">
              <a:buFontTx/>
              <a:buChar char="-"/>
            </a:pPr>
            <a:r>
              <a:rPr lang="es-ES" sz="2400" dirty="0" smtClean="0">
                <a:latin typeface="Cambria" pitchFamily="18" charset="0"/>
                <a:ea typeface="Cambria" pitchFamily="18" charset="0"/>
              </a:rPr>
              <a:t>No </a:t>
            </a:r>
            <a:r>
              <a:rPr lang="es-ES" sz="2400" dirty="0">
                <a:latin typeface="Cambria" pitchFamily="18" charset="0"/>
                <a:ea typeface="Cambria" pitchFamily="18" charset="0"/>
              </a:rPr>
              <a:t>plagiar </a:t>
            </a:r>
            <a:endParaRPr lang="es-ES" sz="2400" dirty="0" smtClean="0">
              <a:latin typeface="Cambria" pitchFamily="18" charset="0"/>
              <a:ea typeface="Cambria" pitchFamily="18" charset="0"/>
            </a:endParaRPr>
          </a:p>
          <a:p>
            <a:pPr marL="342900" indent="-342900">
              <a:buFontTx/>
              <a:buChar char="-"/>
            </a:pPr>
            <a:r>
              <a:rPr lang="es-ES" sz="2400" dirty="0" smtClean="0">
                <a:latin typeface="Cambria" pitchFamily="18" charset="0"/>
                <a:ea typeface="Cambria" pitchFamily="18" charset="0"/>
              </a:rPr>
              <a:t>No </a:t>
            </a:r>
            <a:r>
              <a:rPr lang="es-ES" sz="2400" dirty="0">
                <a:latin typeface="Cambria" pitchFamily="18" charset="0"/>
                <a:ea typeface="Cambria" pitchFamily="18" charset="0"/>
              </a:rPr>
              <a:t>falsear los datos </a:t>
            </a:r>
            <a:endParaRPr lang="es-ES" sz="2400" dirty="0" smtClean="0">
              <a:latin typeface="Cambria" pitchFamily="18" charset="0"/>
              <a:ea typeface="Cambria" pitchFamily="18" charset="0"/>
            </a:endParaRPr>
          </a:p>
          <a:p>
            <a:pPr marL="342900" indent="-342900">
              <a:buFontTx/>
              <a:buChar char="-"/>
            </a:pPr>
            <a:r>
              <a:rPr lang="es-ES" sz="2400" dirty="0" smtClean="0">
                <a:latin typeface="Cambria" pitchFamily="18" charset="0"/>
                <a:ea typeface="Cambria" pitchFamily="18" charset="0"/>
              </a:rPr>
              <a:t>No </a:t>
            </a:r>
            <a:r>
              <a:rPr lang="es-ES" sz="2400" dirty="0">
                <a:latin typeface="Cambria" pitchFamily="18" charset="0"/>
                <a:ea typeface="Cambria" pitchFamily="18" charset="0"/>
              </a:rPr>
              <a:t>destruir fuentes </a:t>
            </a:r>
            <a:endParaRPr lang="es-ES" sz="2400" dirty="0" smtClean="0">
              <a:latin typeface="Cambria" pitchFamily="18" charset="0"/>
              <a:ea typeface="Cambria" pitchFamily="18" charset="0"/>
            </a:endParaRPr>
          </a:p>
          <a:p>
            <a:pPr marL="342900" indent="-342900">
              <a:buFontTx/>
              <a:buChar char="-"/>
            </a:pPr>
            <a:r>
              <a:rPr lang="es-ES" sz="2400" dirty="0" smtClean="0">
                <a:latin typeface="Cambria" pitchFamily="18" charset="0"/>
                <a:ea typeface="Cambria" pitchFamily="18" charset="0"/>
              </a:rPr>
              <a:t>No </a:t>
            </a:r>
            <a:r>
              <a:rPr lang="es-ES" sz="2400" dirty="0">
                <a:latin typeface="Cambria" pitchFamily="18" charset="0"/>
                <a:ea typeface="Cambria" pitchFamily="18" charset="0"/>
              </a:rPr>
              <a:t>oculta las limitaciones</a:t>
            </a:r>
          </a:p>
        </p:txBody>
      </p:sp>
      <p:sp>
        <p:nvSpPr>
          <p:cNvPr id="4" name="1 Marcador de texto"/>
          <p:cNvSpPr txBox="1">
            <a:spLocks/>
          </p:cNvSpPr>
          <p:nvPr/>
        </p:nvSpPr>
        <p:spPr>
          <a:xfrm>
            <a:off x="683568" y="36413"/>
            <a:ext cx="7416824"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Ética de la investigación (1)</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43830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91630"/>
            <a:ext cx="7560840" cy="3416320"/>
          </a:xfrm>
          <a:prstGeom prst="rect">
            <a:avLst/>
          </a:prstGeom>
        </p:spPr>
        <p:txBody>
          <a:bodyPr wrap="square">
            <a:spAutoFit/>
          </a:bodyPr>
          <a:lstStyle/>
          <a:p>
            <a:pPr marL="342900" indent="-342900" algn="just">
              <a:buAutoNum type="alphaUcParenR"/>
            </a:pPr>
            <a:r>
              <a:rPr lang="es-ES" sz="1800" dirty="0" smtClean="0">
                <a:latin typeface="Cambria" pitchFamily="18" charset="0"/>
                <a:ea typeface="Cambria" pitchFamily="18" charset="0"/>
              </a:rPr>
              <a:t>Nadie </a:t>
            </a:r>
            <a:r>
              <a:rPr lang="es-ES" sz="1800" dirty="0">
                <a:latin typeface="Cambria" pitchFamily="18" charset="0"/>
                <a:ea typeface="Cambria" pitchFamily="18" charset="0"/>
              </a:rPr>
              <a:t>tiene derecho a entrar en la vida de otra persona para investigar sin su </a:t>
            </a:r>
            <a:r>
              <a:rPr lang="es-ES" sz="1800" dirty="0" smtClean="0">
                <a:latin typeface="Cambria" pitchFamily="18" charset="0"/>
                <a:ea typeface="Cambria" pitchFamily="18" charset="0"/>
              </a:rPr>
              <a:t>consentimiento</a:t>
            </a:r>
          </a:p>
          <a:p>
            <a:pPr marL="342900" indent="-342900" algn="just">
              <a:buAutoNum type="alphaUcParenR"/>
            </a:pPr>
            <a:r>
              <a:rPr lang="es-ES" sz="1800" dirty="0" smtClean="0">
                <a:latin typeface="Cambria" pitchFamily="18" charset="0"/>
                <a:ea typeface="Cambria" pitchFamily="18" charset="0"/>
              </a:rPr>
              <a:t>El/la investigador/a </a:t>
            </a:r>
            <a:r>
              <a:rPr lang="es-ES" sz="1800" dirty="0">
                <a:latin typeface="Cambria" pitchFamily="18" charset="0"/>
                <a:ea typeface="Cambria" pitchFamily="18" charset="0"/>
              </a:rPr>
              <a:t>sólo puede hacer uso de la información obtenida </a:t>
            </a:r>
            <a:r>
              <a:rPr lang="es-ES" sz="1800" dirty="0" smtClean="0">
                <a:latin typeface="Cambria" pitchFamily="18" charset="0"/>
                <a:ea typeface="Cambria" pitchFamily="18" charset="0"/>
              </a:rPr>
              <a:t>para aspectos previstos </a:t>
            </a:r>
            <a:r>
              <a:rPr lang="es-ES" sz="1800" dirty="0">
                <a:latin typeface="Cambria" pitchFamily="18" charset="0"/>
                <a:ea typeface="Cambria" pitchFamily="18" charset="0"/>
              </a:rPr>
              <a:t>y conocidos por los sujetos que han participado en la investigación </a:t>
            </a:r>
            <a:endParaRPr lang="es-ES" sz="1800" dirty="0" smtClean="0">
              <a:latin typeface="Cambria" pitchFamily="18" charset="0"/>
              <a:ea typeface="Cambria" pitchFamily="18" charset="0"/>
            </a:endParaRPr>
          </a:p>
          <a:p>
            <a:pPr marL="342900" indent="-342900" algn="just">
              <a:buAutoNum type="alphaUcParenR"/>
            </a:pPr>
            <a:r>
              <a:rPr lang="es-ES" sz="1800" dirty="0" smtClean="0">
                <a:latin typeface="Cambria" pitchFamily="18" charset="0"/>
                <a:ea typeface="Cambria" pitchFamily="18" charset="0"/>
              </a:rPr>
              <a:t>Al investigar </a:t>
            </a:r>
            <a:r>
              <a:rPr lang="es-ES" sz="1800" dirty="0">
                <a:latin typeface="Cambria" pitchFamily="18" charset="0"/>
                <a:ea typeface="Cambria" pitchFamily="18" charset="0"/>
              </a:rPr>
              <a:t>con personas se tendría que tener presente que estas tienen unos derechos que se tienen que respetar por encima de todo. </a:t>
            </a:r>
            <a:r>
              <a:rPr lang="es-ES" sz="1800" dirty="0" smtClean="0">
                <a:latin typeface="Cambria" pitchFamily="18" charset="0"/>
                <a:ea typeface="Cambria" pitchFamily="18" charset="0"/>
              </a:rPr>
              <a:t>Siempre (…) </a:t>
            </a:r>
            <a:r>
              <a:rPr lang="es-ES" sz="1800" dirty="0">
                <a:latin typeface="Cambria" pitchFamily="18" charset="0"/>
                <a:ea typeface="Cambria" pitchFamily="18" charset="0"/>
              </a:rPr>
              <a:t>se recuerda a los profesionales de la medicina, biología, periodismo, educación, etc., la conveniencia de ajustarse a las normas éticas de conducta que exige la profesión. En investigación educativas se ha procurado tener, siempre presentes estas exigencias éticas ( Latorre, De Rincón </a:t>
            </a:r>
            <a:r>
              <a:rPr lang="es-ES" sz="1800" dirty="0" smtClean="0">
                <a:latin typeface="Cambria" pitchFamily="18" charset="0"/>
                <a:ea typeface="Cambria" pitchFamily="18" charset="0"/>
              </a:rPr>
              <a:t>y </a:t>
            </a:r>
            <a:r>
              <a:rPr lang="es-ES" sz="1800" dirty="0">
                <a:latin typeface="Cambria" pitchFamily="18" charset="0"/>
                <a:ea typeface="Cambria" pitchFamily="18" charset="0"/>
              </a:rPr>
              <a:t>Arnal, 1996: 49).</a:t>
            </a:r>
          </a:p>
        </p:txBody>
      </p:sp>
      <p:sp>
        <p:nvSpPr>
          <p:cNvPr id="3" name="1 Marcador de texto"/>
          <p:cNvSpPr txBox="1">
            <a:spLocks/>
          </p:cNvSpPr>
          <p:nvPr/>
        </p:nvSpPr>
        <p:spPr>
          <a:xfrm>
            <a:off x="683568" y="36413"/>
            <a:ext cx="7416824" cy="519113"/>
          </a:xfrm>
          <a:prstGeom prst="rect">
            <a:avLst/>
          </a:prstGeom>
          <a:noFill/>
          <a:ln>
            <a:noFill/>
          </a:ln>
        </p:spPr>
        <p:txBody>
          <a:bodyPr lIns="91425" tIns="91425" rIns="91425" bIns="91425" anchor="t" anchorCtr="0"/>
          <a:lstStyle/>
          <a:p>
            <a:pPr>
              <a:spcBef>
                <a:spcPts val="600"/>
              </a:spcBef>
              <a:buClr>
                <a:srgbClr val="114454"/>
              </a:buClr>
              <a:buSzPct val="100000"/>
              <a:defRPr/>
            </a:pPr>
            <a:r>
              <a:rPr lang="es-ES" sz="4000" cap="small" dirty="0">
                <a:solidFill>
                  <a:srgbClr val="002060"/>
                </a:solidFill>
                <a:latin typeface="Cambria" pitchFamily="18" charset="0"/>
                <a:ea typeface="Cambria" pitchFamily="18" charset="0"/>
                <a:cs typeface="Nixie One"/>
                <a:sym typeface="Nixie One"/>
              </a:rPr>
              <a:t>Ética de la investigación (2)</a:t>
            </a:r>
            <a:endParaRPr lang="en-US" sz="4000" cap="small" dirty="0">
              <a:solidFill>
                <a:srgbClr val="002060"/>
              </a:solidFill>
              <a:latin typeface="Cambria" pitchFamily="18" charset="0"/>
              <a:ea typeface="Cambria" pitchFamily="18" charset="0"/>
              <a:cs typeface="Nixie One"/>
            </a:endParaRP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smtClean="0">
                <a:ln>
                  <a:noFill/>
                </a:ln>
                <a:solidFill>
                  <a:srgbClr val="132A3D"/>
                </a:solidFill>
                <a:effectLst/>
                <a:uLnTx/>
                <a:uFillTx/>
                <a:latin typeface="Cambria" pitchFamily="18" charset="0"/>
                <a:ea typeface="Cambria" pitchFamily="18" charset="0"/>
                <a:cs typeface="Nixie One"/>
                <a:sym typeface="Nixie One"/>
              </a:rPr>
              <a:t> </a:t>
            </a:r>
            <a:endPar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2690089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17082</TotalTime>
  <Words>4672</Words>
  <Application>Microsoft Office PowerPoint</Application>
  <PresentationFormat>On-screen Show (16:9)</PresentationFormat>
  <Paragraphs>589</Paragraphs>
  <Slides>58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Arial</vt:lpstr>
      <vt:lpstr>Roboto Slab</vt:lpstr>
      <vt:lpstr>Cambria</vt:lpstr>
      <vt:lpstr>Nixie One</vt:lpstr>
      <vt:lpstr>Roboto Condensed</vt:lpstr>
      <vt:lpstr>Times New Roman</vt:lpstr>
      <vt:lpstr>Roboto</vt:lpstr>
      <vt:lpstr>Calibri</vt:lpstr>
      <vt:lpstr>Tunga</vt:lpstr>
      <vt:lpstr>Bell MT</vt:lpstr>
      <vt:lpstr>Courier New</vt:lpstr>
      <vt:lpstr>Palatino Linotype</vt:lpstr>
      <vt:lpstr>Wingdings</vt:lpstr>
      <vt:lpstr>Warwick template</vt:lpstr>
      <vt:lpstr>El inicio de una investigación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Paradigmas de investigación en educación (I)</vt:lpstr>
      <vt:lpstr>Paradigmas de investigación en educación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Pilar</dc:creator>
  <cp:lastModifiedBy>Pilar</cp:lastModifiedBy>
  <cp:revision>379</cp:revision>
  <cp:lastPrinted>2021-10-07T03:57:00Z</cp:lastPrinted>
  <dcterms:modified xsi:type="dcterms:W3CDTF">2023-03-27T04:37:06Z</dcterms:modified>
</cp:coreProperties>
</file>