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63" r:id="rId4"/>
    <p:sldId id="273" r:id="rId5"/>
    <p:sldId id="274" r:id="rId6"/>
    <p:sldId id="266" r:id="rId7"/>
    <p:sldId id="264" r:id="rId8"/>
    <p:sldId id="270" r:id="rId9"/>
    <p:sldId id="271" r:id="rId10"/>
    <p:sldId id="269" r:id="rId11"/>
    <p:sldId id="276"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4D5D"/>
    <a:srgbClr val="FBF4F3"/>
    <a:srgbClr val="F5E7E4"/>
    <a:srgbClr val="FEFCFC"/>
    <a:srgbClr val="FAF1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DF22EE-5AD8-46A6-A33B-76D2AA5821B2}" type="datetimeFigureOut">
              <a:rPr lang="es-ES" smtClean="0"/>
              <a:t>27/03/2023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89C09-A55C-49BF-BA86-C88FC2F33D3C}" type="slidenum">
              <a:rPr lang="es-ES" smtClean="0"/>
              <a:t>‹Nº›</a:t>
            </a:fld>
            <a:endParaRPr lang="es-ES"/>
          </a:p>
        </p:txBody>
      </p:sp>
    </p:spTree>
    <p:extLst>
      <p:ext uri="{BB962C8B-B14F-4D97-AF65-F5344CB8AC3E}">
        <p14:creationId xmlns:p14="http://schemas.microsoft.com/office/powerpoint/2010/main" val="166946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E5BD98-FCE1-45F0-BC43-909984D01FC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2943CED-DE50-4A89-987B-D12A235C88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F1AAEE9-13BB-4980-BE28-B91F5E4B5F75}"/>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5" name="Marcador de pie de página 4">
            <a:extLst>
              <a:ext uri="{FF2B5EF4-FFF2-40B4-BE49-F238E27FC236}">
                <a16:creationId xmlns:a16="http://schemas.microsoft.com/office/drawing/2014/main" id="{AA49498A-E949-4147-A09F-1428C3D2015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A6BE1BF-16CA-460C-A65E-323ECC28EB83}"/>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160044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E43B41-3729-446A-B0BA-C729D7D76418}"/>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E356ACD-B785-4E81-82B5-7CAF4F4551F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526E77D-A45E-4718-994E-656B04535E4A}"/>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5" name="Marcador de pie de página 4">
            <a:extLst>
              <a:ext uri="{FF2B5EF4-FFF2-40B4-BE49-F238E27FC236}">
                <a16:creationId xmlns:a16="http://schemas.microsoft.com/office/drawing/2014/main" id="{7A2E2ACA-BC9B-4852-91C5-D08C91376D3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1EAABF7-8654-4887-8D56-5A88C5DB7EC8}"/>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98211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8A73CFC-3FF4-4479-87DB-D4A1818CFC9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0A17150-EA4E-4FF9-8F92-2FFFBA5AC88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0962143-F8AE-416B-9568-8C62903B259F}"/>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5" name="Marcador de pie de página 4">
            <a:extLst>
              <a:ext uri="{FF2B5EF4-FFF2-40B4-BE49-F238E27FC236}">
                <a16:creationId xmlns:a16="http://schemas.microsoft.com/office/drawing/2014/main" id="{C6DCE09C-A168-4615-A8AC-B376E559233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D8E790A-D2DD-475D-8D9E-ED7C06513472}"/>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248460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440C94-C8F2-4A9C-B368-F4AE445AB88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EBF0959-3C20-4341-9448-CED81A9B638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465D53D-A5D5-41A4-A9B8-264AF9C0FADA}"/>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5" name="Marcador de pie de página 4">
            <a:extLst>
              <a:ext uri="{FF2B5EF4-FFF2-40B4-BE49-F238E27FC236}">
                <a16:creationId xmlns:a16="http://schemas.microsoft.com/office/drawing/2014/main" id="{883933C0-578A-4285-B37F-7E8086D29EF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9B20017-4AE3-4386-B838-0F32BB8DF70F}"/>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69011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0E0272-9BCE-4792-9284-E6194741524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9FAE12E0-E00E-4919-9F5C-84120F6081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805CB5D-4941-487F-8172-9E90B101977C}"/>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5" name="Marcador de pie de página 4">
            <a:extLst>
              <a:ext uri="{FF2B5EF4-FFF2-40B4-BE49-F238E27FC236}">
                <a16:creationId xmlns:a16="http://schemas.microsoft.com/office/drawing/2014/main" id="{BA1B2941-218E-467E-958E-589ADBC726B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0BCA95-2941-4E8B-A5C0-112D4A5CFAA2}"/>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380020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5CEB6F-3466-46B0-80A9-ED328E5BAA6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B38D13F-5B8C-4165-8C92-402EA934EC2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1B69E17C-24F4-4B8F-98FE-A46B08B4F31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DF097DE-DC8C-479B-8FE0-EFD0A849B828}"/>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6" name="Marcador de pie de página 5">
            <a:extLst>
              <a:ext uri="{FF2B5EF4-FFF2-40B4-BE49-F238E27FC236}">
                <a16:creationId xmlns:a16="http://schemas.microsoft.com/office/drawing/2014/main" id="{AAE1F220-5205-4875-993B-31575DEDC54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4B5095A-4688-46D4-A2D0-D768369B1D01}"/>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351658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98B98C-2693-4C29-8910-12C66D682CA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25E7ABF-5C76-4E66-8FDD-D02B140FEB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13A139B-BF36-4C6A-A965-1E81687AB17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F7AE9A7-1C1A-4855-852F-07A1AD600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01ACE81-8A68-4B74-B014-E91A437FA4F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89989CF-072F-4258-ACE4-E1051FE2B303}"/>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8" name="Marcador de pie de página 7">
            <a:extLst>
              <a:ext uri="{FF2B5EF4-FFF2-40B4-BE49-F238E27FC236}">
                <a16:creationId xmlns:a16="http://schemas.microsoft.com/office/drawing/2014/main" id="{DCA31BCF-3312-45CE-AE01-D0EF41856B45}"/>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EB7C0DE-8C31-43A9-AEB6-F92C808B20F5}"/>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226765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E6CE36-01F2-4AC6-A667-FC338AD8D93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BAEF0CF-7575-44DF-B728-A7C5AEA5417F}"/>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4" name="Marcador de pie de página 3">
            <a:extLst>
              <a:ext uri="{FF2B5EF4-FFF2-40B4-BE49-F238E27FC236}">
                <a16:creationId xmlns:a16="http://schemas.microsoft.com/office/drawing/2014/main" id="{8B7D3C4A-96B8-4B2B-8308-255415FE64F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B5A1DC04-1AC0-407B-91BC-08001ED76E03}"/>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110297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8BA52BE-C871-4537-9EBA-A4E1A7C30113}"/>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3" name="Marcador de pie de página 2">
            <a:extLst>
              <a:ext uri="{FF2B5EF4-FFF2-40B4-BE49-F238E27FC236}">
                <a16:creationId xmlns:a16="http://schemas.microsoft.com/office/drawing/2014/main" id="{9254E96B-73E8-4A09-81E4-B7EA0BF82959}"/>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08C5865-B1D6-486B-91BE-F8F7A0C3AC75}"/>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64715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FA77E-1A0F-4358-867C-96C10239223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0796322-8D0C-43FA-9442-B4AD4602AD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10BC1C0-581E-45A5-875E-2D35EBC3C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F1A962-8610-4952-9A81-D85B272FCC8C}"/>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6" name="Marcador de pie de página 5">
            <a:extLst>
              <a:ext uri="{FF2B5EF4-FFF2-40B4-BE49-F238E27FC236}">
                <a16:creationId xmlns:a16="http://schemas.microsoft.com/office/drawing/2014/main" id="{9576B5B7-A448-48F6-93F6-3F3F0F16EAE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127CBA7-7B26-4B88-8E52-208E003E37E9}"/>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107741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6D240-2A00-44DA-A9DD-8981487F25A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65FD42E-71D8-4FCF-93C5-4423C1A021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221316E-E6CF-4486-BC7B-383387FDD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2A05AFE-0AB3-42B6-9701-6D678750C127}"/>
              </a:ext>
            </a:extLst>
          </p:cNvPr>
          <p:cNvSpPr>
            <a:spLocks noGrp="1"/>
          </p:cNvSpPr>
          <p:nvPr>
            <p:ph type="dt" sz="half" idx="10"/>
          </p:nvPr>
        </p:nvSpPr>
        <p:spPr/>
        <p:txBody>
          <a:bodyPr/>
          <a:lstStyle/>
          <a:p>
            <a:fld id="{0DDAE2CD-C09F-4FE1-ABD0-8C78CA99AA4B}" type="datetimeFigureOut">
              <a:rPr lang="es-ES" smtClean="0"/>
              <a:t>27/03/2023</a:t>
            </a:fld>
            <a:endParaRPr lang="es-ES"/>
          </a:p>
        </p:txBody>
      </p:sp>
      <p:sp>
        <p:nvSpPr>
          <p:cNvPr id="6" name="Marcador de pie de página 5">
            <a:extLst>
              <a:ext uri="{FF2B5EF4-FFF2-40B4-BE49-F238E27FC236}">
                <a16:creationId xmlns:a16="http://schemas.microsoft.com/office/drawing/2014/main" id="{6E2BCF73-5F6D-40A0-8116-5F00132D4A0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13F732B-F99C-4919-A702-DAB64F4E5310}"/>
              </a:ext>
            </a:extLst>
          </p:cNvPr>
          <p:cNvSpPr>
            <a:spLocks noGrp="1"/>
          </p:cNvSpPr>
          <p:nvPr>
            <p:ph type="sldNum" sz="quarter" idx="12"/>
          </p:nvPr>
        </p:nvSpPr>
        <p:spPr/>
        <p:txBody>
          <a:bodyPr/>
          <a:lstStyle/>
          <a:p>
            <a:fld id="{2C37F4F0-E8F9-40B6-B34C-2F1BB758A0C1}" type="slidenum">
              <a:rPr lang="es-ES" smtClean="0"/>
              <a:t>‹Nº›</a:t>
            </a:fld>
            <a:endParaRPr lang="es-ES"/>
          </a:p>
        </p:txBody>
      </p:sp>
    </p:spTree>
    <p:extLst>
      <p:ext uri="{BB962C8B-B14F-4D97-AF65-F5344CB8AC3E}">
        <p14:creationId xmlns:p14="http://schemas.microsoft.com/office/powerpoint/2010/main" val="381930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24A0BAF-98EB-4038-92C6-E5F1B83FB3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0095BD3-8DF7-435C-9B80-D22A67410A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25EFF62-B5AE-4F15-8FA6-A7EA259F7D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AE2CD-C09F-4FE1-ABD0-8C78CA99AA4B}" type="datetimeFigureOut">
              <a:rPr lang="es-ES" smtClean="0"/>
              <a:t>27/03/2023</a:t>
            </a:fld>
            <a:endParaRPr lang="es-ES"/>
          </a:p>
        </p:txBody>
      </p:sp>
      <p:sp>
        <p:nvSpPr>
          <p:cNvPr id="5" name="Marcador de pie de página 4">
            <a:extLst>
              <a:ext uri="{FF2B5EF4-FFF2-40B4-BE49-F238E27FC236}">
                <a16:creationId xmlns:a16="http://schemas.microsoft.com/office/drawing/2014/main" id="{FD7E5570-DD9A-431D-8E51-71C94B596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81FF707A-5ACE-4814-892C-0FE1172F9D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7F4F0-E8F9-40B6-B34C-2F1BB758A0C1}" type="slidenum">
              <a:rPr lang="es-ES" smtClean="0"/>
              <a:t>‹Nº›</a:t>
            </a:fld>
            <a:endParaRPr lang="es-ES"/>
          </a:p>
        </p:txBody>
      </p:sp>
    </p:spTree>
    <p:extLst>
      <p:ext uri="{BB962C8B-B14F-4D97-AF65-F5344CB8AC3E}">
        <p14:creationId xmlns:p14="http://schemas.microsoft.com/office/powerpoint/2010/main" val="93971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revistes.ub.edu/index.php/REIRE/article/view/3569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cuedespyd.hypotheses.org/928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E7E4"/>
        </a:solidFill>
        <a:effectLst/>
      </p:bgPr>
    </p:bg>
    <p:spTree>
      <p:nvGrpSpPr>
        <p:cNvPr id="1" name=""/>
        <p:cNvGrpSpPr/>
        <p:nvPr/>
      </p:nvGrpSpPr>
      <p:grpSpPr>
        <a:xfrm>
          <a:off x="0" y="0"/>
          <a:ext cx="0" cy="0"/>
          <a:chOff x="0" y="0"/>
          <a:chExt cx="0" cy="0"/>
        </a:xfrm>
      </p:grpSpPr>
      <p:sp>
        <p:nvSpPr>
          <p:cNvPr id="11" name="Triángulo rectángulo 10">
            <a:extLst>
              <a:ext uri="{FF2B5EF4-FFF2-40B4-BE49-F238E27FC236}">
                <a16:creationId xmlns:a16="http://schemas.microsoft.com/office/drawing/2014/main" id="{1BFFF65C-6A49-40D0-B6E4-740DE4AD5D53}"/>
              </a:ext>
            </a:extLst>
          </p:cNvPr>
          <p:cNvSpPr/>
          <p:nvPr/>
        </p:nvSpPr>
        <p:spPr>
          <a:xfrm rot="5400000">
            <a:off x="-495298" y="495301"/>
            <a:ext cx="2786742" cy="1796141"/>
          </a:xfrm>
          <a:prstGeom prst="rtTriangle">
            <a:avLst/>
          </a:prstGeom>
          <a:solidFill>
            <a:srgbClr val="0D4D5D">
              <a:alpha val="96000"/>
            </a:srgbClr>
          </a:solidFill>
          <a:ln>
            <a:solidFill>
              <a:srgbClr val="0D4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Triángulo rectángulo 11">
            <a:extLst>
              <a:ext uri="{FF2B5EF4-FFF2-40B4-BE49-F238E27FC236}">
                <a16:creationId xmlns:a16="http://schemas.microsoft.com/office/drawing/2014/main" id="{D6B642E3-E22E-47C2-9294-9AF5C31B52DD}"/>
              </a:ext>
            </a:extLst>
          </p:cNvPr>
          <p:cNvSpPr/>
          <p:nvPr/>
        </p:nvSpPr>
        <p:spPr>
          <a:xfrm rot="16200000">
            <a:off x="9933215" y="4599215"/>
            <a:ext cx="2558143" cy="1959426"/>
          </a:xfrm>
          <a:prstGeom prst="rtTriangle">
            <a:avLst/>
          </a:prstGeom>
          <a:solidFill>
            <a:srgbClr val="0D4D5D">
              <a:alpha val="80000"/>
            </a:srgbClr>
          </a:solidFill>
          <a:ln>
            <a:solidFill>
              <a:srgbClr val="0D4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12">
            <a:extLst>
              <a:ext uri="{FF2B5EF4-FFF2-40B4-BE49-F238E27FC236}">
                <a16:creationId xmlns:a16="http://schemas.microsoft.com/office/drawing/2014/main" id="{25383EBB-362F-41B1-896C-D2A97893B40A}"/>
              </a:ext>
            </a:extLst>
          </p:cNvPr>
          <p:cNvSpPr txBox="1"/>
          <p:nvPr/>
        </p:nvSpPr>
        <p:spPr>
          <a:xfrm>
            <a:off x="2743200" y="2378266"/>
            <a:ext cx="8383443" cy="1446550"/>
          </a:xfrm>
          <a:prstGeom prst="rect">
            <a:avLst/>
          </a:prstGeom>
          <a:noFill/>
        </p:spPr>
        <p:txBody>
          <a:bodyPr wrap="square" rtlCol="0">
            <a:spAutoFit/>
          </a:bodyPr>
          <a:lstStyle/>
          <a:p>
            <a:pPr algn="r"/>
            <a:r>
              <a:rPr lang="es-ES" sz="4400" b="1" dirty="0">
                <a:solidFill>
                  <a:srgbClr val="0D4D5D"/>
                </a:solidFill>
                <a:latin typeface="Cambria" panose="02040503050406030204" pitchFamily="18" charset="0"/>
                <a:ea typeface="Cambria" panose="02040503050406030204" pitchFamily="18" charset="0"/>
              </a:rPr>
              <a:t>Fenomenología </a:t>
            </a:r>
            <a:r>
              <a:rPr lang="es-ES" sz="4400" b="1" dirty="0" err="1">
                <a:solidFill>
                  <a:srgbClr val="0D4D5D"/>
                </a:solidFill>
                <a:latin typeface="Cambria" panose="02040503050406030204" pitchFamily="18" charset="0"/>
                <a:ea typeface="Cambria" panose="02040503050406030204" pitchFamily="18" charset="0"/>
              </a:rPr>
              <a:t>Hermeneútica</a:t>
            </a:r>
            <a:r>
              <a:rPr lang="es-ES" sz="4400" b="1" dirty="0">
                <a:solidFill>
                  <a:srgbClr val="0D4D5D"/>
                </a:solidFill>
                <a:latin typeface="Cambria" panose="02040503050406030204" pitchFamily="18" charset="0"/>
                <a:ea typeface="Cambria" panose="02040503050406030204" pitchFamily="18" charset="0"/>
              </a:rPr>
              <a:t> Aplicada (FHA)</a:t>
            </a:r>
          </a:p>
        </p:txBody>
      </p:sp>
      <p:sp>
        <p:nvSpPr>
          <p:cNvPr id="14" name="CuadroTexto 13">
            <a:extLst>
              <a:ext uri="{FF2B5EF4-FFF2-40B4-BE49-F238E27FC236}">
                <a16:creationId xmlns:a16="http://schemas.microsoft.com/office/drawing/2014/main" id="{01C612B0-EEB6-4BEE-BC8F-436DA232C931}"/>
              </a:ext>
            </a:extLst>
          </p:cNvPr>
          <p:cNvSpPr txBox="1"/>
          <p:nvPr/>
        </p:nvSpPr>
        <p:spPr>
          <a:xfrm>
            <a:off x="3434688" y="3916935"/>
            <a:ext cx="8168542" cy="1661993"/>
          </a:xfrm>
          <a:prstGeom prst="rect">
            <a:avLst/>
          </a:prstGeom>
          <a:noFill/>
        </p:spPr>
        <p:txBody>
          <a:bodyPr wrap="square" rtlCol="0">
            <a:spAutoFit/>
          </a:bodyPr>
          <a:lstStyle/>
          <a:p>
            <a:pPr algn="ctr"/>
            <a:endParaRPr lang="es-ES" dirty="0">
              <a:latin typeface="Arial" panose="020B0604020202020204" pitchFamily="34" charset="0"/>
              <a:cs typeface="Arial" panose="020B0604020202020204" pitchFamily="34" charset="0"/>
            </a:endParaRPr>
          </a:p>
          <a:p>
            <a:pPr algn="ctr"/>
            <a:endParaRPr lang="es-ES" dirty="0">
              <a:latin typeface="Arial" panose="020B0604020202020204" pitchFamily="34" charset="0"/>
              <a:cs typeface="Arial" panose="020B0604020202020204" pitchFamily="34" charset="0"/>
            </a:endParaRPr>
          </a:p>
          <a:p>
            <a:pPr algn="ctr"/>
            <a:endParaRPr lang="es-ES" dirty="0">
              <a:latin typeface="Arial" panose="020B0604020202020204" pitchFamily="34" charset="0"/>
              <a:cs typeface="Arial" panose="020B0604020202020204" pitchFamily="34" charset="0"/>
            </a:endParaRPr>
          </a:p>
          <a:p>
            <a:pPr algn="ctr"/>
            <a:endParaRPr lang="es-ES" dirty="0">
              <a:latin typeface="Arial" panose="020B0604020202020204" pitchFamily="34" charset="0"/>
              <a:cs typeface="Arial" panose="020B0604020202020204" pitchFamily="34" charset="0"/>
            </a:endParaRPr>
          </a:p>
          <a:p>
            <a:pPr algn="ctr"/>
            <a:endParaRPr lang="es-ES" dirty="0">
              <a:latin typeface="Arial" panose="020B0604020202020204" pitchFamily="34" charset="0"/>
              <a:cs typeface="Arial" panose="020B0604020202020204" pitchFamily="34" charset="0"/>
            </a:endParaRPr>
          </a:p>
          <a:p>
            <a:pPr algn="r"/>
            <a:r>
              <a:rPr lang="es-ES" sz="1200" dirty="0">
                <a:latin typeface="Arial" panose="020B0604020202020204" pitchFamily="34" charset="0"/>
                <a:cs typeface="Arial" panose="020B0604020202020204" pitchFamily="34" charset="0"/>
              </a:rPr>
              <a:t>Pilar </a:t>
            </a:r>
            <a:r>
              <a:rPr lang="es-ES" sz="1200" dirty="0" err="1">
                <a:latin typeface="Arial" panose="020B0604020202020204" pitchFamily="34" charset="0"/>
                <a:cs typeface="Arial" panose="020B0604020202020204" pitchFamily="34" charset="0"/>
              </a:rPr>
              <a:t>Folgueiras</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Bertomeu</a:t>
            </a:r>
            <a:r>
              <a:rPr lang="es-ES" sz="1200" dirty="0">
                <a:latin typeface="Arial" panose="020B0604020202020204" pitchFamily="34" charset="0"/>
                <a:cs typeface="Arial" panose="020B0604020202020204" pitchFamily="34" charset="0"/>
              </a:rPr>
              <a:t> (pfolgueiras@ub.edu)</a:t>
            </a:r>
          </a:p>
        </p:txBody>
      </p:sp>
    </p:spTree>
    <p:extLst>
      <p:ext uri="{BB962C8B-B14F-4D97-AF65-F5344CB8AC3E}">
        <p14:creationId xmlns:p14="http://schemas.microsoft.com/office/powerpoint/2010/main" val="1813929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76831"/>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Fenomenología </a:t>
            </a:r>
            <a:r>
              <a:rPr lang="es-ES" sz="4400" dirty="0" err="1">
                <a:solidFill>
                  <a:srgbClr val="0D4D5D"/>
                </a:solidFill>
                <a:latin typeface="Cambria" panose="02040503050406030204" pitchFamily="18" charset="0"/>
                <a:ea typeface="Cambria" panose="02040503050406030204" pitchFamily="18" charset="0"/>
              </a:rPr>
              <a:t>Hermeneútica</a:t>
            </a:r>
            <a:endParaRPr lang="es-ES" sz="4400" dirty="0">
              <a:solidFill>
                <a:srgbClr val="0D4D5D"/>
              </a:solidFill>
              <a:latin typeface="Cambria" panose="02040503050406030204" pitchFamily="18" charset="0"/>
              <a:ea typeface="Cambria" panose="02040503050406030204" pitchFamily="18" charset="0"/>
            </a:endParaRPr>
          </a:p>
        </p:txBody>
      </p:sp>
      <p:sp>
        <p:nvSpPr>
          <p:cNvPr id="14" name="CuadroTexto 13">
            <a:extLst>
              <a:ext uri="{FF2B5EF4-FFF2-40B4-BE49-F238E27FC236}">
                <a16:creationId xmlns:a16="http://schemas.microsoft.com/office/drawing/2014/main" id="{01C612B0-EEB6-4BEE-BC8F-436DA232C931}"/>
              </a:ext>
            </a:extLst>
          </p:cNvPr>
          <p:cNvSpPr txBox="1"/>
          <p:nvPr/>
        </p:nvSpPr>
        <p:spPr>
          <a:xfrm>
            <a:off x="680967" y="843465"/>
            <a:ext cx="11104303" cy="400110"/>
          </a:xfrm>
          <a:prstGeom prst="rect">
            <a:avLst/>
          </a:prstGeom>
          <a:noFill/>
        </p:spPr>
        <p:txBody>
          <a:bodyPr wrap="square" rtlCol="0">
            <a:spAutoFit/>
          </a:bodyPr>
          <a:lstStyle/>
          <a:p>
            <a:pPr algn="just"/>
            <a:r>
              <a:rPr lang="es-ES" sz="2000" dirty="0">
                <a:solidFill>
                  <a:srgbClr val="0D4D5D"/>
                </a:solidFill>
                <a:latin typeface="+mj-lt"/>
              </a:rPr>
              <a:t>La FH como método de investigación se basa en la </a:t>
            </a:r>
            <a:r>
              <a:rPr lang="es-ES" sz="2000" dirty="0" err="1">
                <a:solidFill>
                  <a:srgbClr val="0D4D5D"/>
                </a:solidFill>
                <a:latin typeface="+mj-lt"/>
              </a:rPr>
              <a:t>fenomología</a:t>
            </a:r>
            <a:r>
              <a:rPr lang="es-ES" sz="2000" dirty="0">
                <a:solidFill>
                  <a:srgbClr val="0D4D5D"/>
                </a:solidFill>
                <a:latin typeface="+mj-lt"/>
              </a:rPr>
              <a:t> </a:t>
            </a:r>
            <a:r>
              <a:rPr lang="es-ES" sz="2000" dirty="0" err="1">
                <a:solidFill>
                  <a:srgbClr val="0D4D5D"/>
                </a:solidFill>
                <a:latin typeface="+mj-lt"/>
              </a:rPr>
              <a:t>filósófica</a:t>
            </a:r>
            <a:r>
              <a:rPr lang="es-ES" sz="2000" dirty="0">
                <a:solidFill>
                  <a:srgbClr val="0D4D5D"/>
                </a:solidFill>
                <a:latin typeface="+mj-lt"/>
              </a:rPr>
              <a:t> y en la </a:t>
            </a:r>
            <a:r>
              <a:rPr lang="es-ES" sz="2000" dirty="0" err="1">
                <a:solidFill>
                  <a:srgbClr val="0D4D5D"/>
                </a:solidFill>
                <a:latin typeface="+mj-lt"/>
              </a:rPr>
              <a:t>hermeneútica</a:t>
            </a:r>
            <a:r>
              <a:rPr lang="es-ES" sz="2000" dirty="0">
                <a:solidFill>
                  <a:srgbClr val="0D4D5D"/>
                </a:solidFill>
                <a:latin typeface="+mj-lt"/>
              </a:rPr>
              <a:t> aplicada. </a:t>
            </a:r>
          </a:p>
        </p:txBody>
      </p:sp>
      <p:sp>
        <p:nvSpPr>
          <p:cNvPr id="8" name="16 Forma libre"/>
          <p:cNvSpPr/>
          <p:nvPr/>
        </p:nvSpPr>
        <p:spPr>
          <a:xfrm>
            <a:off x="5856515" y="1992280"/>
            <a:ext cx="6139543" cy="3031729"/>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r>
              <a:rPr lang="es-ES" sz="1200" dirty="0"/>
              <a:t>Partiendo de ambas corrientes filosóficas y, en palabras de Van Manen (2016), la fenomenología hermenéutica “es un método de reflexión abstemia sobre las estructuras básicas de la experiencia vivida de la existencia humanas” (pp. 29). La Fenomenología Descriptiva (FD), por su parte, es pura descripción de la experiencia vivida. Fenomenología de Husserl y seguidores, por ejemplo, </a:t>
            </a:r>
            <a:r>
              <a:rPr lang="es-ES" sz="1200" dirty="0" err="1"/>
              <a:t>Giorgi</a:t>
            </a:r>
            <a:r>
              <a:rPr lang="es-ES" sz="1200" dirty="0"/>
              <a:t>.</a:t>
            </a:r>
          </a:p>
        </p:txBody>
      </p:sp>
      <p:sp>
        <p:nvSpPr>
          <p:cNvPr id="11" name="16 Forma libre"/>
          <p:cNvSpPr/>
          <p:nvPr/>
        </p:nvSpPr>
        <p:spPr>
          <a:xfrm>
            <a:off x="381004" y="1436373"/>
            <a:ext cx="3516086" cy="3516086"/>
          </a:xfrm>
          <a:custGeom>
            <a:avLst/>
            <a:gdLst>
              <a:gd name="connsiteX0" fmla="*/ 0 w 2928193"/>
              <a:gd name="connsiteY0" fmla="*/ 1464097 h 2928193"/>
              <a:gd name="connsiteX1" fmla="*/ 428826 w 2928193"/>
              <a:gd name="connsiteY1" fmla="*/ 428824 h 2928193"/>
              <a:gd name="connsiteX2" fmla="*/ 1464100 w 2928193"/>
              <a:gd name="connsiteY2" fmla="*/ 1 h 2928193"/>
              <a:gd name="connsiteX3" fmla="*/ 2499373 w 2928193"/>
              <a:gd name="connsiteY3" fmla="*/ 428827 h 2928193"/>
              <a:gd name="connsiteX4" fmla="*/ 2928196 w 2928193"/>
              <a:gd name="connsiteY4" fmla="*/ 1464101 h 2928193"/>
              <a:gd name="connsiteX5" fmla="*/ 2499372 w 2928193"/>
              <a:gd name="connsiteY5" fmla="*/ 2499374 h 2928193"/>
              <a:gd name="connsiteX6" fmla="*/ 1464099 w 2928193"/>
              <a:gd name="connsiteY6" fmla="*/ 2928198 h 2928193"/>
              <a:gd name="connsiteX7" fmla="*/ 428826 w 2928193"/>
              <a:gd name="connsiteY7" fmla="*/ 2499373 h 2928193"/>
              <a:gd name="connsiteX8" fmla="*/ 3 w 2928193"/>
              <a:gd name="connsiteY8" fmla="*/ 1464099 h 2928193"/>
              <a:gd name="connsiteX9" fmla="*/ 0 w 2928193"/>
              <a:gd name="connsiteY9" fmla="*/ 1464097 h 2928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28193" h="2928193">
                <a:moveTo>
                  <a:pt x="0" y="1464097"/>
                </a:moveTo>
                <a:cubicBezTo>
                  <a:pt x="0" y="1075794"/>
                  <a:pt x="154254" y="703395"/>
                  <a:pt x="428826" y="428824"/>
                </a:cubicBezTo>
                <a:cubicBezTo>
                  <a:pt x="703398" y="154253"/>
                  <a:pt x="1075797" y="1"/>
                  <a:pt x="1464100" y="1"/>
                </a:cubicBezTo>
                <a:cubicBezTo>
                  <a:pt x="1852403" y="1"/>
                  <a:pt x="2224802" y="154255"/>
                  <a:pt x="2499373" y="428827"/>
                </a:cubicBezTo>
                <a:cubicBezTo>
                  <a:pt x="2773944" y="703399"/>
                  <a:pt x="2928196" y="1075798"/>
                  <a:pt x="2928196" y="1464101"/>
                </a:cubicBezTo>
                <a:cubicBezTo>
                  <a:pt x="2928196" y="1852404"/>
                  <a:pt x="2773943" y="2224803"/>
                  <a:pt x="2499372" y="2499374"/>
                </a:cubicBezTo>
                <a:cubicBezTo>
                  <a:pt x="2224800" y="2773945"/>
                  <a:pt x="1852401" y="2928198"/>
                  <a:pt x="1464099" y="2928198"/>
                </a:cubicBezTo>
                <a:cubicBezTo>
                  <a:pt x="1075796" y="2928198"/>
                  <a:pt x="703397" y="2773945"/>
                  <a:pt x="428826" y="2499373"/>
                </a:cubicBezTo>
                <a:cubicBezTo>
                  <a:pt x="154255" y="2224801"/>
                  <a:pt x="2" y="1852402"/>
                  <a:pt x="3" y="1464099"/>
                </a:cubicBezTo>
                <a:cubicBezTo>
                  <a:pt x="2" y="1464098"/>
                  <a:pt x="1" y="1464098"/>
                  <a:pt x="0" y="1464097"/>
                </a:cubicBezTo>
                <a:close/>
              </a:path>
            </a:pathLst>
          </a:custGeom>
          <a:solidFill>
            <a:schemeClr val="bg2">
              <a:lumMod val="50000"/>
              <a:alpha val="50000"/>
            </a:schemeClr>
          </a:solidFill>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08000" tIns="455494" rIns="144000" bIns="455494" numCol="1" spcCol="1270" anchor="ctr" anchorCtr="1">
            <a:noAutofit/>
          </a:bodyPr>
          <a:lstStyle/>
          <a:p>
            <a:pPr lvl="0" algn="l" defTabSz="933450">
              <a:lnSpc>
                <a:spcPct val="90000"/>
              </a:lnSpc>
              <a:spcBef>
                <a:spcPct val="0"/>
              </a:spcBef>
              <a:spcAft>
                <a:spcPct val="35000"/>
              </a:spcAft>
            </a:pPr>
            <a:r>
              <a:rPr lang="es-ES" sz="1400" kern="1200" dirty="0">
                <a:latin typeface="+mj-lt"/>
              </a:rPr>
              <a:t> </a:t>
            </a:r>
          </a:p>
        </p:txBody>
      </p:sp>
      <p:sp>
        <p:nvSpPr>
          <p:cNvPr id="16" name="17 Forma libre"/>
          <p:cNvSpPr/>
          <p:nvPr/>
        </p:nvSpPr>
        <p:spPr>
          <a:xfrm>
            <a:off x="316588" y="3400366"/>
            <a:ext cx="3516086" cy="3516086"/>
          </a:xfrm>
          <a:custGeom>
            <a:avLst/>
            <a:gdLst>
              <a:gd name="connsiteX0" fmla="*/ 0 w 2928193"/>
              <a:gd name="connsiteY0" fmla="*/ 1464097 h 2928193"/>
              <a:gd name="connsiteX1" fmla="*/ 428826 w 2928193"/>
              <a:gd name="connsiteY1" fmla="*/ 428824 h 2928193"/>
              <a:gd name="connsiteX2" fmla="*/ 1464100 w 2928193"/>
              <a:gd name="connsiteY2" fmla="*/ 1 h 2928193"/>
              <a:gd name="connsiteX3" fmla="*/ 2499373 w 2928193"/>
              <a:gd name="connsiteY3" fmla="*/ 428827 h 2928193"/>
              <a:gd name="connsiteX4" fmla="*/ 2928196 w 2928193"/>
              <a:gd name="connsiteY4" fmla="*/ 1464101 h 2928193"/>
              <a:gd name="connsiteX5" fmla="*/ 2499372 w 2928193"/>
              <a:gd name="connsiteY5" fmla="*/ 2499374 h 2928193"/>
              <a:gd name="connsiteX6" fmla="*/ 1464099 w 2928193"/>
              <a:gd name="connsiteY6" fmla="*/ 2928198 h 2928193"/>
              <a:gd name="connsiteX7" fmla="*/ 428826 w 2928193"/>
              <a:gd name="connsiteY7" fmla="*/ 2499373 h 2928193"/>
              <a:gd name="connsiteX8" fmla="*/ 3 w 2928193"/>
              <a:gd name="connsiteY8" fmla="*/ 1464099 h 2928193"/>
              <a:gd name="connsiteX9" fmla="*/ 0 w 2928193"/>
              <a:gd name="connsiteY9" fmla="*/ 1464097 h 2928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28193" h="2928193">
                <a:moveTo>
                  <a:pt x="0" y="1464097"/>
                </a:moveTo>
                <a:cubicBezTo>
                  <a:pt x="0" y="1075794"/>
                  <a:pt x="154254" y="703395"/>
                  <a:pt x="428826" y="428824"/>
                </a:cubicBezTo>
                <a:cubicBezTo>
                  <a:pt x="703398" y="154253"/>
                  <a:pt x="1075797" y="1"/>
                  <a:pt x="1464100" y="1"/>
                </a:cubicBezTo>
                <a:cubicBezTo>
                  <a:pt x="1852403" y="1"/>
                  <a:pt x="2224802" y="154255"/>
                  <a:pt x="2499373" y="428827"/>
                </a:cubicBezTo>
                <a:cubicBezTo>
                  <a:pt x="2773944" y="703399"/>
                  <a:pt x="2928196" y="1075798"/>
                  <a:pt x="2928196" y="1464101"/>
                </a:cubicBezTo>
                <a:cubicBezTo>
                  <a:pt x="2928196" y="1852404"/>
                  <a:pt x="2773943" y="2224803"/>
                  <a:pt x="2499372" y="2499374"/>
                </a:cubicBezTo>
                <a:cubicBezTo>
                  <a:pt x="2224800" y="2773945"/>
                  <a:pt x="1852401" y="2928198"/>
                  <a:pt x="1464099" y="2928198"/>
                </a:cubicBezTo>
                <a:cubicBezTo>
                  <a:pt x="1075796" y="2928198"/>
                  <a:pt x="703397" y="2773945"/>
                  <a:pt x="428826" y="2499373"/>
                </a:cubicBezTo>
                <a:cubicBezTo>
                  <a:pt x="154255" y="2224801"/>
                  <a:pt x="2" y="1852402"/>
                  <a:pt x="3" y="1464099"/>
                </a:cubicBezTo>
                <a:cubicBezTo>
                  <a:pt x="2" y="1464098"/>
                  <a:pt x="1" y="1464098"/>
                  <a:pt x="0" y="1464097"/>
                </a:cubicBezTo>
                <a:close/>
              </a:path>
            </a:pathLst>
          </a:custGeom>
          <a:solidFill>
            <a:srgbClr val="3F843C">
              <a:alpha val="65882"/>
            </a:srgbClr>
          </a:solidFill>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589972" tIns="455494" rIns="589972" bIns="455494" numCol="1" spcCol="1270" anchor="ctr" anchorCtr="1">
            <a:noAutofit/>
          </a:bodyPr>
          <a:lstStyle/>
          <a:p>
            <a:pPr lvl="0" algn="l" defTabSz="933450">
              <a:lnSpc>
                <a:spcPct val="90000"/>
              </a:lnSpc>
              <a:spcBef>
                <a:spcPct val="0"/>
              </a:spcBef>
              <a:spcAft>
                <a:spcPct val="35000"/>
              </a:spcAft>
            </a:pPr>
            <a:r>
              <a:rPr lang="es-ES" sz="1400" kern="1200" dirty="0">
                <a:latin typeface="+mj-lt"/>
              </a:rPr>
              <a:t> </a:t>
            </a:r>
          </a:p>
        </p:txBody>
      </p:sp>
      <p:sp>
        <p:nvSpPr>
          <p:cNvPr id="18" name="21 CuadroTexto"/>
          <p:cNvSpPr txBox="1"/>
          <p:nvPr/>
        </p:nvSpPr>
        <p:spPr>
          <a:xfrm>
            <a:off x="593322" y="1811109"/>
            <a:ext cx="2998967" cy="2246769"/>
          </a:xfrm>
          <a:prstGeom prst="rect">
            <a:avLst/>
          </a:prstGeom>
          <a:noFill/>
        </p:spPr>
        <p:txBody>
          <a:bodyPr wrap="square" rtlCol="0">
            <a:spAutoFit/>
          </a:bodyPr>
          <a:lstStyle/>
          <a:p>
            <a:r>
              <a:rPr lang="es-ES" sz="1400" dirty="0"/>
              <a:t>La fenomenología, como corriente filosófica,  se desarrolla a partir de la segunda mitad del siglo XX de la mano de Edmund Husserl, quien la define como una filosofía descriptiva de las vivencias puras y de las esencias que busca capturar una vivencia en su origen sin teorizar, sin interpretar, sin categorizar, etc. (Van Manen, 2016)</a:t>
            </a:r>
          </a:p>
          <a:p>
            <a:endParaRPr lang="es-ES" sz="1400" dirty="0">
              <a:latin typeface="+mj-lt"/>
            </a:endParaRPr>
          </a:p>
        </p:txBody>
      </p:sp>
      <p:sp>
        <p:nvSpPr>
          <p:cNvPr id="19" name="22 CuadroTexto"/>
          <p:cNvSpPr txBox="1"/>
          <p:nvPr/>
        </p:nvSpPr>
        <p:spPr>
          <a:xfrm>
            <a:off x="937742" y="4765723"/>
            <a:ext cx="2310126" cy="1643527"/>
          </a:xfrm>
          <a:prstGeom prst="rect">
            <a:avLst/>
          </a:prstGeom>
          <a:noFill/>
        </p:spPr>
        <p:txBody>
          <a:bodyPr wrap="square" rtlCol="0">
            <a:spAutoFit/>
          </a:bodyPr>
          <a:lstStyle/>
          <a:p>
            <a:pPr lvl="0" algn="ctr" defTabSz="1778000">
              <a:lnSpc>
                <a:spcPct val="90000"/>
              </a:lnSpc>
              <a:spcBef>
                <a:spcPct val="0"/>
              </a:spcBef>
              <a:spcAft>
                <a:spcPct val="35000"/>
              </a:spcAft>
            </a:pPr>
            <a:r>
              <a:rPr lang="es-ES" sz="1400" dirty="0"/>
              <a:t>La hermenéutica, por su parte, encuentra sus raíces en el término </a:t>
            </a:r>
            <a:r>
              <a:rPr lang="es-ES" sz="1400" dirty="0" err="1"/>
              <a:t>hermeneuein</a:t>
            </a:r>
            <a:r>
              <a:rPr lang="es-ES" sz="1400" dirty="0"/>
              <a:t> (Fuster Guillen, 2018) y se consolida con). Se puede definir como una corriente filosófica aplicable al análisis de datos</a:t>
            </a:r>
          </a:p>
        </p:txBody>
      </p:sp>
    </p:spTree>
    <p:extLst>
      <p:ext uri="{BB962C8B-B14F-4D97-AF65-F5344CB8AC3E}">
        <p14:creationId xmlns:p14="http://schemas.microsoft.com/office/powerpoint/2010/main" val="304047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par>
                                <p:cTn id="14" presetID="3" presetClass="entr" presetSubtype="10" fill="hold" grpId="1"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linds(horizontal)">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8" grpId="0"/>
      <p:bldP spid="19" grpId="0"/>
      <p:bldP spid="1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600951" y="0"/>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Referencias</a:t>
            </a:r>
          </a:p>
        </p:txBody>
      </p:sp>
      <p:sp>
        <p:nvSpPr>
          <p:cNvPr id="2" name="CuadroTexto 1">
            <a:extLst>
              <a:ext uri="{FF2B5EF4-FFF2-40B4-BE49-F238E27FC236}">
                <a16:creationId xmlns:a16="http://schemas.microsoft.com/office/drawing/2014/main" id="{6B2CCF6E-F864-88FA-EE7B-F0D336FD4E1B}"/>
              </a:ext>
            </a:extLst>
          </p:cNvPr>
          <p:cNvSpPr txBox="1"/>
          <p:nvPr/>
        </p:nvSpPr>
        <p:spPr>
          <a:xfrm>
            <a:off x="600951" y="1689412"/>
            <a:ext cx="10067365" cy="923330"/>
          </a:xfrm>
          <a:prstGeom prst="rect">
            <a:avLst/>
          </a:prstGeom>
          <a:noFill/>
        </p:spPr>
        <p:txBody>
          <a:bodyPr wrap="square">
            <a:spAutoFit/>
          </a:bodyPr>
          <a:lstStyle/>
          <a:p>
            <a:r>
              <a:rPr lang="es-ES" b="0" i="0" dirty="0">
                <a:effectLst/>
                <a:latin typeface="Arial" panose="020B0604020202020204" pitchFamily="34" charset="0"/>
              </a:rPr>
              <a:t>Fuster Guillen, D. E. (2019). Investigación cualitativa: Método fenomenológico hermenéutico. Propósitos y representaciones, 7(1), 201–229</a:t>
            </a:r>
          </a:p>
          <a:p>
            <a:r>
              <a:rPr lang="es-ES" b="0" i="0" dirty="0">
                <a:effectLst/>
                <a:latin typeface="Arial" panose="020B0604020202020204" pitchFamily="34" charset="0"/>
              </a:rPr>
              <a:t>Van Manen, M. (2003). Investigación educativa y experiencia vivida. Idea </a:t>
            </a:r>
            <a:r>
              <a:rPr lang="es-ES" b="0" i="0" dirty="0" err="1">
                <a:effectLst/>
                <a:latin typeface="Arial" panose="020B0604020202020204" pitchFamily="34" charset="0"/>
              </a:rPr>
              <a:t>Books</a:t>
            </a:r>
            <a:endParaRPr lang="es-ES" dirty="0"/>
          </a:p>
        </p:txBody>
      </p:sp>
    </p:spTree>
    <p:extLst>
      <p:ext uri="{BB962C8B-B14F-4D97-AF65-F5344CB8AC3E}">
        <p14:creationId xmlns:p14="http://schemas.microsoft.com/office/powerpoint/2010/main" val="118772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327208"/>
            <a:ext cx="11419588" cy="923330"/>
          </a:xfrm>
          <a:prstGeom prst="rect">
            <a:avLst/>
          </a:prstGeom>
          <a:noFill/>
        </p:spPr>
        <p:txBody>
          <a:bodyPr wrap="square" rtlCol="0">
            <a:spAutoFit/>
          </a:bodyPr>
          <a:lstStyle/>
          <a:p>
            <a:pPr algn="just"/>
            <a:r>
              <a:rPr lang="es-ES" sz="5400" dirty="0">
                <a:solidFill>
                  <a:srgbClr val="0D4D5D"/>
                </a:solidFill>
                <a:latin typeface="Cambria" panose="02040503050406030204" pitchFamily="18" charset="0"/>
                <a:ea typeface="Cambria" panose="02040503050406030204" pitchFamily="18" charset="0"/>
              </a:rPr>
              <a:t>FHA.  Para qué</a:t>
            </a:r>
          </a:p>
        </p:txBody>
      </p:sp>
      <p:sp>
        <p:nvSpPr>
          <p:cNvPr id="14" name="CuadroTexto 13">
            <a:extLst>
              <a:ext uri="{FF2B5EF4-FFF2-40B4-BE49-F238E27FC236}">
                <a16:creationId xmlns:a16="http://schemas.microsoft.com/office/drawing/2014/main" id="{01C612B0-EEB6-4BEE-BC8F-436DA232C931}"/>
              </a:ext>
            </a:extLst>
          </p:cNvPr>
          <p:cNvSpPr txBox="1"/>
          <p:nvPr/>
        </p:nvSpPr>
        <p:spPr>
          <a:xfrm>
            <a:off x="604767" y="2010455"/>
            <a:ext cx="11104303" cy="4555093"/>
          </a:xfrm>
          <a:prstGeom prst="rect">
            <a:avLst/>
          </a:prstGeom>
          <a:noFill/>
        </p:spPr>
        <p:txBody>
          <a:bodyPr wrap="square" rtlCol="0">
            <a:spAutoFit/>
          </a:bodyPr>
          <a:lstStyle/>
          <a:p>
            <a:pPr algn="just">
              <a:spcBef>
                <a:spcPts val="600"/>
              </a:spcBef>
            </a:pPr>
            <a:r>
              <a:rPr lang="es-ES" sz="2000" dirty="0"/>
              <a:t>Mostrar las </a:t>
            </a:r>
            <a:r>
              <a:rPr lang="es-ES" sz="2000" b="1" dirty="0"/>
              <a:t>estructuras de significado </a:t>
            </a:r>
            <a:r>
              <a:rPr lang="es-ES" sz="2000" dirty="0"/>
              <a:t>de la experiencia vivida constituye el objetivo principal de la FH siendo sustancial la creencia que aproximarnos desde una mirada fenomenológica a cualquier estudio de una vivencia humana ya representa un aporte en el campo de la investigación.</a:t>
            </a:r>
          </a:p>
          <a:p>
            <a:pPr algn="just">
              <a:spcBef>
                <a:spcPts val="1200"/>
              </a:spcBef>
            </a:pPr>
            <a:r>
              <a:rPr lang="es-ES" sz="2000" dirty="0"/>
              <a:t>La FH es un buen procedimiento cuando el estudio se orienta hacia el cuestionamiento y no hacia respuestas concretas, ni hacia el hallazgo de conclusiones , ni hacia el establecimiento de pautas, normas, generalizaciones. Orientarse hacia el cuestionamiento significa en una investigación fenomenológica “«cuestionar» algo de manera fenomenológica y, también, plantearse la pregunta de cómo es ese algo «realmente»”(Van Manen, 2003: 62).</a:t>
            </a:r>
          </a:p>
          <a:p>
            <a:pPr algn="just">
              <a:spcBef>
                <a:spcPts val="1200"/>
              </a:spcBef>
            </a:pPr>
            <a:r>
              <a:rPr lang="es-ES" sz="2000" dirty="0"/>
              <a:t>Se basa en la comprensión de los fenómenos psicológicos y sociales y busca capturar las vivencias humanas, tal y como se experimentan —no como las conceptualizamos ni categorizamos— de una forma </a:t>
            </a:r>
            <a:r>
              <a:rPr lang="es-ES" sz="2000" dirty="0" err="1"/>
              <a:t>prereflexiva</a:t>
            </a:r>
            <a:r>
              <a:rPr lang="es-ES" sz="2000" dirty="0"/>
              <a:t>; es decir, a las estructuras de significado de la experiencia vivida. Se trata de “un proceso de apropiación, esclarecimiento y explicitación reflexiva de las estructuras de significado de la experiencia vivida” (Van Manen, 2003, p. 320).</a:t>
            </a:r>
          </a:p>
        </p:txBody>
      </p:sp>
    </p:spTree>
    <p:extLst>
      <p:ext uri="{BB962C8B-B14F-4D97-AF65-F5344CB8AC3E}">
        <p14:creationId xmlns:p14="http://schemas.microsoft.com/office/powerpoint/2010/main" val="208660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327209"/>
            <a:ext cx="10990097" cy="1446550"/>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FHA. Conocimiento pre-reflexivo y percepción reflexiva </a:t>
            </a:r>
          </a:p>
        </p:txBody>
      </p:sp>
      <p:sp>
        <p:nvSpPr>
          <p:cNvPr id="12" name="16 Forma libre"/>
          <p:cNvSpPr/>
          <p:nvPr/>
        </p:nvSpPr>
        <p:spPr>
          <a:xfrm>
            <a:off x="620194" y="2890480"/>
            <a:ext cx="3383635" cy="964454"/>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pPr lvl="0" algn="ctr" defTabSz="1778000">
              <a:lnSpc>
                <a:spcPct val="90000"/>
              </a:lnSpc>
              <a:spcBef>
                <a:spcPct val="0"/>
              </a:spcBef>
              <a:spcAft>
                <a:spcPct val="35000"/>
              </a:spcAft>
            </a:pPr>
            <a:r>
              <a:rPr lang="es-ES" sz="3200" b="1" dirty="0">
                <a:latin typeface="+mj-lt"/>
              </a:rPr>
              <a:t>Conocimiento pre-reflexivo</a:t>
            </a:r>
            <a:endParaRPr lang="es-ES" sz="3200" b="1" kern="1200" dirty="0">
              <a:latin typeface="+mj-lt"/>
            </a:endParaRPr>
          </a:p>
        </p:txBody>
      </p:sp>
      <p:sp>
        <p:nvSpPr>
          <p:cNvPr id="20" name="16 Forma libre"/>
          <p:cNvSpPr/>
          <p:nvPr/>
        </p:nvSpPr>
        <p:spPr>
          <a:xfrm>
            <a:off x="674096" y="4535296"/>
            <a:ext cx="3311977" cy="964454"/>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pPr lvl="0" algn="ctr" defTabSz="1778000">
              <a:lnSpc>
                <a:spcPct val="90000"/>
              </a:lnSpc>
              <a:spcBef>
                <a:spcPct val="0"/>
              </a:spcBef>
              <a:spcAft>
                <a:spcPct val="35000"/>
              </a:spcAft>
            </a:pPr>
            <a:r>
              <a:rPr lang="es-ES" sz="3200" b="1" kern="1200" dirty="0">
                <a:latin typeface="+mj-lt"/>
              </a:rPr>
              <a:t>Percepción reflexiva </a:t>
            </a:r>
          </a:p>
        </p:txBody>
      </p:sp>
      <p:sp>
        <p:nvSpPr>
          <p:cNvPr id="8" name="17 Forma libre"/>
          <p:cNvSpPr/>
          <p:nvPr/>
        </p:nvSpPr>
        <p:spPr>
          <a:xfrm>
            <a:off x="4310743" y="2713464"/>
            <a:ext cx="7613656" cy="1392837"/>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lvl="0"/>
            <a:r>
              <a:rPr lang="es-ES" dirty="0">
                <a:solidFill>
                  <a:schemeClr val="tx2"/>
                </a:solidFill>
              </a:rPr>
              <a:t>El </a:t>
            </a:r>
            <a:r>
              <a:rPr lang="es-ES" i="1" dirty="0">
                <a:solidFill>
                  <a:schemeClr val="tx2"/>
                </a:solidFill>
              </a:rPr>
              <a:t>conocimiento vivido pre-reflexivo</a:t>
            </a:r>
            <a:r>
              <a:rPr lang="es-ES" dirty="0">
                <a:solidFill>
                  <a:schemeClr val="tx2"/>
                </a:solidFill>
              </a:rPr>
              <a:t> sobre el significado de algo (ejemplo: “vivencia del tiempo”).</a:t>
            </a:r>
          </a:p>
        </p:txBody>
      </p:sp>
      <p:sp>
        <p:nvSpPr>
          <p:cNvPr id="9" name="17 Forma libre"/>
          <p:cNvSpPr/>
          <p:nvPr/>
        </p:nvSpPr>
        <p:spPr>
          <a:xfrm>
            <a:off x="4310743" y="4259199"/>
            <a:ext cx="7613656" cy="1392837"/>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lvl="0"/>
            <a:r>
              <a:rPr lang="es-ES" dirty="0">
                <a:solidFill>
                  <a:schemeClr val="tx2"/>
                </a:solidFill>
              </a:rPr>
              <a:t>La </a:t>
            </a:r>
            <a:r>
              <a:rPr lang="es-ES" i="1" dirty="0">
                <a:solidFill>
                  <a:schemeClr val="tx2"/>
                </a:solidFill>
              </a:rPr>
              <a:t>percepción reflexiva</a:t>
            </a:r>
            <a:r>
              <a:rPr lang="es-ES" dirty="0">
                <a:solidFill>
                  <a:schemeClr val="tx2"/>
                </a:solidFill>
              </a:rPr>
              <a:t> que tenemos de la estructura de significado de la experiencia vivida (ejemplo: “¿qué es el tiempo?”).</a:t>
            </a:r>
          </a:p>
        </p:txBody>
      </p:sp>
      <p:sp>
        <p:nvSpPr>
          <p:cNvPr id="7" name="17 Forma libre"/>
          <p:cNvSpPr/>
          <p:nvPr/>
        </p:nvSpPr>
        <p:spPr>
          <a:xfrm>
            <a:off x="593617" y="5655544"/>
            <a:ext cx="11330782" cy="1392837"/>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lvl="0" algn="just"/>
            <a:r>
              <a:rPr lang="es-ES" dirty="0">
                <a:solidFill>
                  <a:srgbClr val="002060"/>
                </a:solidFill>
              </a:rPr>
              <a:t>Se podría decir que la FHA trata de “superar” las falacias del idealismo y del realismo. Es decir, ni la conciencia puede describirse directamente (conocimiento </a:t>
            </a:r>
            <a:r>
              <a:rPr lang="es-ES" dirty="0" err="1">
                <a:solidFill>
                  <a:srgbClr val="002060"/>
                </a:solidFill>
              </a:rPr>
              <a:t>pre-reflexivo</a:t>
            </a:r>
            <a:r>
              <a:rPr lang="es-ES" dirty="0">
                <a:solidFill>
                  <a:srgbClr val="002060"/>
                </a:solidFill>
              </a:rPr>
              <a:t>),  ni el mundo puede describirse sin referencia a una persona (conciencia experimentadora).</a:t>
            </a:r>
            <a:endParaRPr lang="es-ES" sz="2400" dirty="0">
              <a:solidFill>
                <a:srgbClr val="002060"/>
              </a:solidFill>
            </a:endParaRPr>
          </a:p>
        </p:txBody>
      </p:sp>
      <p:sp>
        <p:nvSpPr>
          <p:cNvPr id="10" name="17 Forma libre">
            <a:extLst>
              <a:ext uri="{FF2B5EF4-FFF2-40B4-BE49-F238E27FC236}">
                <a16:creationId xmlns:a16="http://schemas.microsoft.com/office/drawing/2014/main" id="{360005EC-3352-423B-872F-0FC31358F617}"/>
              </a:ext>
            </a:extLst>
          </p:cNvPr>
          <p:cNvSpPr/>
          <p:nvPr/>
        </p:nvSpPr>
        <p:spPr>
          <a:xfrm>
            <a:off x="772594" y="1990614"/>
            <a:ext cx="11304205" cy="610660"/>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lvl="0"/>
            <a:r>
              <a:rPr lang="es-ES" sz="2400" dirty="0">
                <a:solidFill>
                  <a:schemeClr val="tx2"/>
                </a:solidFill>
              </a:rPr>
              <a:t>¿Cómo se llegan a las estructuras de significado desde la FHA? </a:t>
            </a:r>
          </a:p>
        </p:txBody>
      </p:sp>
    </p:spTree>
    <p:extLst>
      <p:ext uri="{BB962C8B-B14F-4D97-AF65-F5344CB8AC3E}">
        <p14:creationId xmlns:p14="http://schemas.microsoft.com/office/powerpoint/2010/main" val="205856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8" y="288024"/>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Ejemplos</a:t>
            </a:r>
          </a:p>
        </p:txBody>
      </p:sp>
      <p:graphicFrame>
        <p:nvGraphicFramePr>
          <p:cNvPr id="2" name="Table 1"/>
          <p:cNvGraphicFramePr>
            <a:graphicFrameLocks noGrp="1"/>
          </p:cNvGraphicFramePr>
          <p:nvPr>
            <p:extLst>
              <p:ext uri="{D42A27DB-BD31-4B8C-83A1-F6EECF244321}">
                <p14:modId xmlns:p14="http://schemas.microsoft.com/office/powerpoint/2010/main" val="3715816484"/>
              </p:ext>
            </p:extLst>
          </p:nvPr>
        </p:nvGraphicFramePr>
        <p:xfrm>
          <a:off x="663557" y="1227279"/>
          <a:ext cx="10977417" cy="5350323"/>
        </p:xfrm>
        <a:graphic>
          <a:graphicData uri="http://schemas.openxmlformats.org/drawingml/2006/table">
            <a:tbl>
              <a:tblPr firstRow="1" firstCol="1" bandRow="1">
                <a:tableStyleId>{5C22544A-7EE6-4342-B048-85BDC9FD1C3A}</a:tableStyleId>
              </a:tblPr>
              <a:tblGrid>
                <a:gridCol w="6024419">
                  <a:extLst>
                    <a:ext uri="{9D8B030D-6E8A-4147-A177-3AD203B41FA5}">
                      <a16:colId xmlns:a16="http://schemas.microsoft.com/office/drawing/2014/main" val="20000"/>
                    </a:ext>
                  </a:extLst>
                </a:gridCol>
                <a:gridCol w="4952998">
                  <a:extLst>
                    <a:ext uri="{9D8B030D-6E8A-4147-A177-3AD203B41FA5}">
                      <a16:colId xmlns:a16="http://schemas.microsoft.com/office/drawing/2014/main" val="20001"/>
                    </a:ext>
                  </a:extLst>
                </a:gridCol>
              </a:tblGrid>
              <a:tr h="277822">
                <a:tc>
                  <a:txBody>
                    <a:bodyPr/>
                    <a:lstStyle/>
                    <a:p>
                      <a:pPr algn="just">
                        <a:lnSpc>
                          <a:spcPct val="130000"/>
                        </a:lnSpc>
                        <a:spcAft>
                          <a:spcPts val="0"/>
                        </a:spcAft>
                      </a:pPr>
                      <a:r>
                        <a:rPr lang="es-ES" sz="1600" dirty="0">
                          <a:effectLst/>
                        </a:rPr>
                        <a:t>Relato</a:t>
                      </a:r>
                      <a:r>
                        <a:rPr lang="es-ES" sz="1600" baseline="0" dirty="0">
                          <a:effectLst/>
                        </a:rPr>
                        <a:t> 1</a:t>
                      </a:r>
                      <a:endParaRPr lang="es-ES" sz="1600" dirty="0">
                        <a:effectLst/>
                        <a:latin typeface="Calibri"/>
                        <a:ea typeface="Times New Roman"/>
                        <a:cs typeface="Calibri"/>
                      </a:endParaRPr>
                    </a:p>
                  </a:txBody>
                  <a:tcPr marL="38364" marR="38364" marT="0" marB="0">
                    <a:solidFill>
                      <a:srgbClr val="0D4D5D"/>
                    </a:solidFill>
                  </a:tcPr>
                </a:tc>
                <a:tc>
                  <a:txBody>
                    <a:bodyPr/>
                    <a:lstStyle/>
                    <a:p>
                      <a:pPr algn="just">
                        <a:lnSpc>
                          <a:spcPct val="130000"/>
                        </a:lnSpc>
                        <a:spcAft>
                          <a:spcPts val="0"/>
                        </a:spcAft>
                      </a:pPr>
                      <a:r>
                        <a:rPr lang="es-ES" sz="1400" kern="1200" dirty="0">
                          <a:solidFill>
                            <a:schemeClr val="dk1"/>
                          </a:solidFill>
                          <a:effectLst/>
                          <a:latin typeface="+mn-lt"/>
                          <a:ea typeface="+mn-ea"/>
                          <a:cs typeface="+mn-cs"/>
                        </a:rPr>
                        <a:t>Relato 2</a:t>
                      </a:r>
                    </a:p>
                  </a:txBody>
                  <a:tcPr marL="38364" marR="38364" marT="0" marB="0">
                    <a:solidFill>
                      <a:schemeClr val="accent6">
                        <a:lumMod val="20000"/>
                        <a:lumOff val="80000"/>
                      </a:schemeClr>
                    </a:solidFill>
                  </a:tcPr>
                </a:tc>
                <a:extLst>
                  <a:ext uri="{0D108BD9-81ED-4DB2-BD59-A6C34878D82A}">
                    <a16:rowId xmlns:a16="http://schemas.microsoft.com/office/drawing/2014/main" val="10000"/>
                  </a:ext>
                </a:extLst>
              </a:tr>
              <a:tr h="5058985">
                <a:tc>
                  <a:txBody>
                    <a:bodyPr/>
                    <a:lstStyle/>
                    <a:p>
                      <a:pPr algn="just">
                        <a:lnSpc>
                          <a:spcPct val="115000"/>
                        </a:lnSpc>
                        <a:spcAft>
                          <a:spcPts val="300"/>
                        </a:spcAft>
                      </a:pPr>
                      <a:r>
                        <a:rPr lang="es-ES" sz="1400" b="0" dirty="0">
                          <a:effectLst/>
                        </a:rPr>
                        <a:t>En la vida en general, una de las cosas que siendo mujer feminista me “molesta” son los hombres que se declaran feministas. Así, sin más, de la noche a la mañana ya son feministas, algo que las mujeres llevamos siglos trabajándonos. También me “molesta” cuando dan por hecho que tú no sabes algo y ellos, grandes conocedores, tienen que explicártelo (el </a:t>
                      </a:r>
                      <a:r>
                        <a:rPr lang="es-ES" sz="1400" b="0" dirty="0" err="1">
                          <a:effectLst/>
                        </a:rPr>
                        <a:t>mansplain</a:t>
                      </a:r>
                      <a:r>
                        <a:rPr lang="es-ES" sz="1400" b="0" dirty="0">
                          <a:effectLst/>
                        </a:rPr>
                        <a:t>). Y, me molesta enormemente cuando en la manifestación del 8 de marzo (la oficial, no la de mujeres) van los primeros y gritan más que nadie. De nuevo, allí están ellos, más feministas que nadie ocupando el espacio público y haciendo suya una reivindicación donde la mayoría nunca han estado. Y, pobre de ti que se te ocurra sugerirles que mejor participen, pero desde otro lugar (por ejemplo, yendo atrás en la manifestación, dando un paso al lado), porque según con quien topes ya eres una </a:t>
                      </a:r>
                      <a:r>
                        <a:rPr lang="es-ES" sz="1400" b="0" dirty="0" err="1">
                          <a:effectLst/>
                        </a:rPr>
                        <a:t>feminazi</a:t>
                      </a:r>
                      <a:r>
                        <a:rPr lang="es-ES" sz="1400" b="0" dirty="0">
                          <a:effectLst/>
                        </a:rPr>
                        <a:t> o eres una persona que no quieres incluir a los hombres en los cambios que implican nuestras reivindicaciones de género. En mi caso, todo lo contrario ¡por supuesto que los hombres deben cambiar! ¡por supuesto que también son “victimas” de una educación patriarcal!… pero, si de verdad quieren colaborar, creo que deben hacerlo desde otro lugar, sobre todo:  a) Reflexionando sobre sus privilegios y estando dispuestos a renunciar a muchos de ellos. b) Escuchándonos y empalizando con nosotras lo suficiente para comprender que el tema del patriarcado es un tema muy complejo, que requiere de cambios radicales tanto en el sistema como en los mundos de vida.</a:t>
                      </a:r>
                      <a:r>
                        <a:rPr lang="es-ES" sz="1400" dirty="0">
                          <a:effectLst/>
                        </a:rPr>
                        <a:t> </a:t>
                      </a:r>
                      <a:endParaRPr lang="es-ES" sz="1400" dirty="0">
                        <a:effectLst/>
                        <a:latin typeface="Calibri"/>
                        <a:ea typeface="Calibri"/>
                        <a:cs typeface="Times New Roman"/>
                      </a:endParaRPr>
                    </a:p>
                  </a:txBody>
                  <a:tcPr marL="38364" marR="38364" marT="0" marB="0">
                    <a:solidFill>
                      <a:srgbClr val="0D4D5D"/>
                    </a:solidFill>
                  </a:tcPr>
                </a:tc>
                <a:tc>
                  <a:txBody>
                    <a:bodyPr/>
                    <a:lstStyle/>
                    <a:p>
                      <a:pPr algn="just">
                        <a:lnSpc>
                          <a:spcPct val="115000"/>
                        </a:lnSpc>
                        <a:spcAft>
                          <a:spcPts val="300"/>
                        </a:spcAft>
                      </a:pPr>
                      <a:r>
                        <a:rPr lang="es-ES" sz="1400" dirty="0">
                          <a:effectLst/>
                        </a:rPr>
                        <a:t>Tenía 16 años llevaba un vestido negro, una americana gris y unas sandalias negras. Iba con mi amiga </a:t>
                      </a:r>
                      <a:r>
                        <a:rPr lang="es-ES" sz="1400" dirty="0" err="1">
                          <a:effectLst/>
                        </a:rPr>
                        <a:t>Pepi</a:t>
                      </a:r>
                      <a:r>
                        <a:rPr lang="es-ES" sz="1400" dirty="0">
                          <a:effectLst/>
                        </a:rPr>
                        <a:t> por el transbordo de Diagonal, íbamos hacia la línea verde. Estábamos contentas porque era una de las primeras veces que íbamos a Plaza Cataluña a pasar la tarde con las amigas. Habíamos quedado en la puerta grande, nuestro lugar de encuentro. En un instante, todo cambió. Cuando estaba a unos metros de bajar las escaleras para ir hacia al andén, un tipo del que no recuerdo ni su cara, ni nada de su aspecto, estrujó su mano en mi pecho izquierdo, para luego continuar andando como si no hubiera hecho nada. Fueron sólo unos segundos pero a mí me parecieron eternos. Me quede callada, quieta, inmóvil….no podía reaccionar ante lo que había pasado. Sentía tanta vergüenza que quería desaparecer. Mientras, mi amiga le gritaba y le insultaba “Tócasela a tu madre, guarro, cerdo”.</a:t>
                      </a:r>
                    </a:p>
                    <a:p>
                      <a:pPr marL="180340" algn="just" fontAlgn="base">
                        <a:spcAft>
                          <a:spcPts val="300"/>
                        </a:spcAft>
                      </a:pPr>
                      <a:r>
                        <a:rPr lang="es-ES" sz="1400" dirty="0">
                          <a:effectLst/>
                        </a:rPr>
                        <a:t> </a:t>
                      </a:r>
                    </a:p>
                    <a:p>
                      <a:pPr algn="just">
                        <a:lnSpc>
                          <a:spcPct val="130000"/>
                        </a:lnSpc>
                        <a:spcAft>
                          <a:spcPts val="0"/>
                        </a:spcAft>
                      </a:pPr>
                      <a:r>
                        <a:rPr lang="es-ES" sz="1400" dirty="0">
                          <a:effectLst/>
                        </a:rPr>
                        <a:t> </a:t>
                      </a:r>
                      <a:endParaRPr lang="es-ES" sz="1400" dirty="0">
                        <a:effectLst/>
                        <a:latin typeface="Calibri"/>
                        <a:ea typeface="Times New Roman"/>
                        <a:cs typeface="Calibri"/>
                      </a:endParaRPr>
                    </a:p>
                  </a:txBody>
                  <a:tcPr marL="38364" marR="38364" marT="0" marB="0">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3065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327209"/>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Ejemplos</a:t>
            </a:r>
          </a:p>
        </p:txBody>
      </p:sp>
      <p:graphicFrame>
        <p:nvGraphicFramePr>
          <p:cNvPr id="2" name="Table 1"/>
          <p:cNvGraphicFramePr>
            <a:graphicFrameLocks noGrp="1"/>
          </p:cNvGraphicFramePr>
          <p:nvPr>
            <p:extLst>
              <p:ext uri="{D42A27DB-BD31-4B8C-83A1-F6EECF244321}">
                <p14:modId xmlns:p14="http://schemas.microsoft.com/office/powerpoint/2010/main" val="1203531903"/>
              </p:ext>
            </p:extLst>
          </p:nvPr>
        </p:nvGraphicFramePr>
        <p:xfrm>
          <a:off x="582808" y="1728022"/>
          <a:ext cx="10977417" cy="4755980"/>
        </p:xfrm>
        <a:graphic>
          <a:graphicData uri="http://schemas.openxmlformats.org/drawingml/2006/table">
            <a:tbl>
              <a:tblPr firstRow="1" firstCol="1" bandRow="1">
                <a:tableStyleId>{5C22544A-7EE6-4342-B048-85BDC9FD1C3A}</a:tableStyleId>
              </a:tblPr>
              <a:tblGrid>
                <a:gridCol w="5447476">
                  <a:extLst>
                    <a:ext uri="{9D8B030D-6E8A-4147-A177-3AD203B41FA5}">
                      <a16:colId xmlns:a16="http://schemas.microsoft.com/office/drawing/2014/main" val="20000"/>
                    </a:ext>
                  </a:extLst>
                </a:gridCol>
                <a:gridCol w="5529941">
                  <a:extLst>
                    <a:ext uri="{9D8B030D-6E8A-4147-A177-3AD203B41FA5}">
                      <a16:colId xmlns:a16="http://schemas.microsoft.com/office/drawing/2014/main" val="20001"/>
                    </a:ext>
                  </a:extLst>
                </a:gridCol>
              </a:tblGrid>
              <a:tr h="188630">
                <a:tc>
                  <a:txBody>
                    <a:bodyPr/>
                    <a:lstStyle/>
                    <a:p>
                      <a:pPr algn="just">
                        <a:lnSpc>
                          <a:spcPct val="130000"/>
                        </a:lnSpc>
                        <a:spcAft>
                          <a:spcPts val="0"/>
                        </a:spcAft>
                      </a:pPr>
                      <a:r>
                        <a:rPr lang="es-ES" sz="1600" dirty="0">
                          <a:solidFill>
                            <a:schemeClr val="bg1"/>
                          </a:solidFill>
                          <a:effectLst/>
                        </a:rPr>
                        <a:t>Relato</a:t>
                      </a:r>
                      <a:r>
                        <a:rPr lang="es-ES" sz="1600" baseline="0" dirty="0">
                          <a:solidFill>
                            <a:schemeClr val="bg1"/>
                          </a:solidFill>
                          <a:effectLst/>
                        </a:rPr>
                        <a:t> 3</a:t>
                      </a:r>
                      <a:endParaRPr lang="es-ES" sz="1600" dirty="0">
                        <a:solidFill>
                          <a:schemeClr val="bg1"/>
                        </a:solidFill>
                        <a:effectLst/>
                        <a:latin typeface="Calibri"/>
                        <a:ea typeface="Times New Roman"/>
                        <a:cs typeface="Calibri"/>
                      </a:endParaRPr>
                    </a:p>
                  </a:txBody>
                  <a:tcPr marL="38364" marR="38364" marT="0" marB="0">
                    <a:solidFill>
                      <a:srgbClr val="0D4D5D"/>
                    </a:solidFill>
                  </a:tcPr>
                </a:tc>
                <a:tc>
                  <a:txBody>
                    <a:bodyPr/>
                    <a:lstStyle/>
                    <a:p>
                      <a:pPr algn="just">
                        <a:lnSpc>
                          <a:spcPct val="130000"/>
                        </a:lnSpc>
                        <a:spcAft>
                          <a:spcPts val="0"/>
                        </a:spcAft>
                      </a:pPr>
                      <a:r>
                        <a:rPr lang="es-ES" sz="1600" dirty="0">
                          <a:solidFill>
                            <a:srgbClr val="0D4D5D"/>
                          </a:solidFill>
                          <a:effectLst/>
                        </a:rPr>
                        <a:t>Relato</a:t>
                      </a:r>
                      <a:r>
                        <a:rPr lang="es-ES" sz="1600" baseline="0" dirty="0">
                          <a:solidFill>
                            <a:srgbClr val="0D4D5D"/>
                          </a:solidFill>
                          <a:effectLst/>
                        </a:rPr>
                        <a:t> 4</a:t>
                      </a:r>
                      <a:endParaRPr lang="es-ES" sz="1600" dirty="0">
                        <a:solidFill>
                          <a:srgbClr val="0D4D5D"/>
                        </a:solidFill>
                        <a:effectLst/>
                        <a:latin typeface="Calibri"/>
                        <a:ea typeface="Times New Roman"/>
                        <a:cs typeface="Calibri"/>
                      </a:endParaRPr>
                    </a:p>
                  </a:txBody>
                  <a:tcPr marL="38364" marR="38364" marT="0" marB="0">
                    <a:solidFill>
                      <a:schemeClr val="accent6">
                        <a:lumMod val="20000"/>
                        <a:lumOff val="80000"/>
                      </a:schemeClr>
                    </a:solidFill>
                  </a:tcPr>
                </a:tc>
                <a:extLst>
                  <a:ext uri="{0D108BD9-81ED-4DB2-BD59-A6C34878D82A}">
                    <a16:rowId xmlns:a16="http://schemas.microsoft.com/office/drawing/2014/main" val="10000"/>
                  </a:ext>
                </a:extLst>
              </a:tr>
              <a:tr h="4464642">
                <a:tc>
                  <a:txBody>
                    <a:bodyPr/>
                    <a:lstStyle/>
                    <a:p>
                      <a:pPr algn="just">
                        <a:lnSpc>
                          <a:spcPct val="100000"/>
                        </a:lnSpc>
                        <a:spcAft>
                          <a:spcPts val="0"/>
                        </a:spcAft>
                      </a:pPr>
                      <a:r>
                        <a:rPr lang="es-ES" sz="1600" b="0" dirty="0">
                          <a:solidFill>
                            <a:schemeClr val="bg1"/>
                          </a:solidFill>
                          <a:effectLst/>
                        </a:rPr>
                        <a:t>Relato 3: Volver sola a casa, aunque  solo sean 20 metros, se puede convertir en toda una “aventura”. Y es que todas conocemos historias que nos pasan a las mujeres cuando salimos  de noche solas. Si nos atrevemos, claro, porque continuamente, desde niñas, solemos recibir mensajes para que no lo hagamos…  “No salgas sola”,  “no hagas esto”, “no hagas lo otro”, “viste así” “no vistas asa”… Mientras escribo me doy cuenta que muchas de mis experiencias siendo mujer tienen que ver con prohibiciones, recomendaciones, sugerencias, opiniones etc. </a:t>
                      </a:r>
                    </a:p>
                    <a:p>
                      <a:pPr algn="just">
                        <a:lnSpc>
                          <a:spcPct val="100000"/>
                        </a:lnSpc>
                        <a:spcAft>
                          <a:spcPts val="0"/>
                        </a:spcAft>
                      </a:pPr>
                      <a:r>
                        <a:rPr lang="es-ES" sz="1600" b="0" dirty="0">
                          <a:solidFill>
                            <a:schemeClr val="bg1"/>
                          </a:solidFill>
                          <a:effectLst/>
                        </a:rPr>
                        <a:t>de los demás. Todas hechas con buena intención porque ya se sabe que si eres mujer tienes más posibilidades de equivocarte y tomar malas decisiones; indecisiones diría yo, porque el ser mujer también lleva implícito –en algunos casos- ser insegura, cambiante, etc. </a:t>
                      </a:r>
                      <a:endParaRPr lang="es-ES" sz="1600" b="0" dirty="0">
                        <a:solidFill>
                          <a:schemeClr val="bg1"/>
                        </a:solidFill>
                        <a:effectLst/>
                        <a:latin typeface="Calibri"/>
                        <a:ea typeface="Times New Roman"/>
                        <a:cs typeface="Calibri"/>
                      </a:endParaRPr>
                    </a:p>
                  </a:txBody>
                  <a:tcPr marL="38364" marR="38364" marT="0" marB="0">
                    <a:solidFill>
                      <a:srgbClr val="0D4D5D"/>
                    </a:solidFill>
                  </a:tcPr>
                </a:tc>
                <a:tc>
                  <a:txBody>
                    <a:bodyPr/>
                    <a:lstStyle/>
                    <a:p>
                      <a:pPr algn="just">
                        <a:lnSpc>
                          <a:spcPct val="100000"/>
                        </a:lnSpc>
                        <a:spcAft>
                          <a:spcPts val="0"/>
                        </a:spcAft>
                      </a:pPr>
                      <a:r>
                        <a:rPr lang="es-ES" sz="1600" dirty="0">
                          <a:solidFill>
                            <a:srgbClr val="0D4D5D"/>
                          </a:solidFill>
                          <a:effectLst/>
                        </a:rPr>
                        <a:t>Relato 4: Llevaba el chándal </a:t>
                      </a:r>
                      <a:r>
                        <a:rPr lang="es-ES" sz="1600" dirty="0" err="1">
                          <a:solidFill>
                            <a:srgbClr val="0D4D5D"/>
                          </a:solidFill>
                          <a:effectLst/>
                        </a:rPr>
                        <a:t>beiche</a:t>
                      </a:r>
                      <a:r>
                        <a:rPr lang="es-ES" sz="1600" dirty="0">
                          <a:solidFill>
                            <a:srgbClr val="0D4D5D"/>
                          </a:solidFill>
                          <a:effectLst/>
                        </a:rPr>
                        <a:t> que me habían traído los reyes magos y que no podía dejar de ponérmelo. Era tarde, ya habíamos cenado y estábamos en la mesa mi padre y yo. Mi madre y mi hermano se habían ido a hacer todo el ritual de antes de ir a dormir. Era invierno y estaba recién duchada, me invadía esa sensación de placer, plenitud y somnolencia: tenía el pelo medio seco y toda yo olía a jabón. Le dije a mi padre que me había apuntado a futbol durante la hora de comedor; haríamos torneos con los tres colegios del pueblo. Estaba emocionada y me sentía mayor e independiente; saldría del cole para ir a otros colegios, había escogido un deporte que me hacía sentir fuerte y “diferente”, había muy pocas chicas que se apuntaran.</a:t>
                      </a:r>
                    </a:p>
                    <a:p>
                      <a:pPr algn="just">
                        <a:lnSpc>
                          <a:spcPct val="100000"/>
                        </a:lnSpc>
                        <a:spcAft>
                          <a:spcPts val="0"/>
                        </a:spcAft>
                      </a:pPr>
                      <a:r>
                        <a:rPr lang="es-ES" sz="1600" dirty="0">
                          <a:solidFill>
                            <a:srgbClr val="0D4D5D"/>
                          </a:solidFill>
                          <a:effectLst/>
                        </a:rPr>
                        <a:t>Estaba tan emocionada, que había decidido que quería dedicarme a ello, profesionalmente, quería ser futbolista. Le dije a mi padre. Su respuesta fue tierna, pero contundente; no tenía sentido que me dedicara a un deporte que no era valorado por ser mujer. Recuerdo que me enfade mucho, pero no sabía con quién, si con él, conmigo... Sobre todo, me entristeció.</a:t>
                      </a:r>
                      <a:endParaRPr lang="es-ES" sz="1600" dirty="0">
                        <a:solidFill>
                          <a:srgbClr val="0D4D5D"/>
                        </a:solidFill>
                        <a:effectLst/>
                        <a:latin typeface="Calibri"/>
                        <a:ea typeface="Times New Roman"/>
                        <a:cs typeface="Calibri"/>
                      </a:endParaRPr>
                    </a:p>
                  </a:txBody>
                  <a:tcPr marL="38364" marR="38364" marT="0" marB="0">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918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327209"/>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FHA. Métodos</a:t>
            </a:r>
          </a:p>
        </p:txBody>
      </p:sp>
      <p:sp>
        <p:nvSpPr>
          <p:cNvPr id="12" name="16 Forma libre"/>
          <p:cNvSpPr/>
          <p:nvPr/>
        </p:nvSpPr>
        <p:spPr>
          <a:xfrm>
            <a:off x="576468" y="1814786"/>
            <a:ext cx="3242431" cy="964454"/>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pPr lvl="0" algn="ctr" defTabSz="1778000">
              <a:lnSpc>
                <a:spcPct val="90000"/>
              </a:lnSpc>
              <a:spcBef>
                <a:spcPct val="0"/>
              </a:spcBef>
              <a:spcAft>
                <a:spcPct val="35000"/>
              </a:spcAft>
            </a:pPr>
            <a:r>
              <a:rPr lang="es-ES" sz="3200" b="1" kern="1200" dirty="0">
                <a:latin typeface="+mj-lt"/>
              </a:rPr>
              <a:t>Métodos empíricos</a:t>
            </a:r>
          </a:p>
        </p:txBody>
      </p:sp>
      <p:sp>
        <p:nvSpPr>
          <p:cNvPr id="15" name="17 Forma libre"/>
          <p:cNvSpPr/>
          <p:nvPr/>
        </p:nvSpPr>
        <p:spPr>
          <a:xfrm>
            <a:off x="4582887" y="1719943"/>
            <a:ext cx="6553198" cy="1230086"/>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algn="just">
              <a:spcBef>
                <a:spcPts val="600"/>
              </a:spcBef>
            </a:pPr>
            <a:r>
              <a:rPr lang="es-ES" dirty="0">
                <a:solidFill>
                  <a:srgbClr val="0D4D5D"/>
                </a:solidFill>
              </a:rPr>
              <a:t>Entrevista fenomenológica</a:t>
            </a:r>
          </a:p>
          <a:p>
            <a:pPr algn="just">
              <a:spcBef>
                <a:spcPts val="600"/>
              </a:spcBef>
            </a:pPr>
            <a:r>
              <a:rPr lang="es-ES" dirty="0">
                <a:solidFill>
                  <a:srgbClr val="0D4D5D"/>
                </a:solidFill>
              </a:rPr>
              <a:t>Relato fenomenológico </a:t>
            </a:r>
          </a:p>
          <a:p>
            <a:pPr algn="just">
              <a:spcBef>
                <a:spcPts val="600"/>
              </a:spcBef>
            </a:pPr>
            <a:r>
              <a:rPr lang="es-ES" dirty="0">
                <a:solidFill>
                  <a:srgbClr val="0D4D5D"/>
                </a:solidFill>
              </a:rPr>
              <a:t>Observación de cerca, etc.</a:t>
            </a:r>
          </a:p>
        </p:txBody>
      </p:sp>
      <p:sp>
        <p:nvSpPr>
          <p:cNvPr id="20" name="16 Forma libre"/>
          <p:cNvSpPr/>
          <p:nvPr/>
        </p:nvSpPr>
        <p:spPr>
          <a:xfrm>
            <a:off x="576467" y="3701258"/>
            <a:ext cx="3242431" cy="964454"/>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pPr lvl="0" algn="ctr" defTabSz="1778000">
              <a:lnSpc>
                <a:spcPct val="90000"/>
              </a:lnSpc>
              <a:spcBef>
                <a:spcPct val="0"/>
              </a:spcBef>
              <a:spcAft>
                <a:spcPct val="35000"/>
              </a:spcAft>
            </a:pPr>
            <a:r>
              <a:rPr lang="es-ES" sz="3200" b="1" kern="1200" dirty="0">
                <a:latin typeface="+mj-lt"/>
              </a:rPr>
              <a:t>Métodos reflexivos </a:t>
            </a:r>
          </a:p>
        </p:txBody>
      </p:sp>
      <p:sp>
        <p:nvSpPr>
          <p:cNvPr id="8" name="17 Forma libre"/>
          <p:cNvSpPr/>
          <p:nvPr/>
        </p:nvSpPr>
        <p:spPr>
          <a:xfrm>
            <a:off x="4582887" y="3568442"/>
            <a:ext cx="6553198" cy="1230086"/>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algn="just">
              <a:spcBef>
                <a:spcPts val="600"/>
              </a:spcBef>
            </a:pPr>
            <a:r>
              <a:rPr lang="es-ES" dirty="0">
                <a:solidFill>
                  <a:srgbClr val="0D4D5D"/>
                </a:solidFill>
              </a:rPr>
              <a:t>Análisis temático </a:t>
            </a:r>
            <a:r>
              <a:rPr lang="es-ES" dirty="0" err="1">
                <a:solidFill>
                  <a:srgbClr val="0D4D5D"/>
                </a:solidFill>
              </a:rPr>
              <a:t>fenomenologico</a:t>
            </a:r>
            <a:r>
              <a:rPr lang="es-ES" dirty="0">
                <a:solidFill>
                  <a:srgbClr val="0D4D5D"/>
                </a:solidFill>
              </a:rPr>
              <a:t>  </a:t>
            </a:r>
          </a:p>
          <a:p>
            <a:pPr algn="just">
              <a:spcBef>
                <a:spcPts val="600"/>
              </a:spcBef>
            </a:pPr>
            <a:endParaRPr lang="es-ES" dirty="0">
              <a:solidFill>
                <a:srgbClr val="0D4D5D"/>
              </a:solidFill>
            </a:endParaRPr>
          </a:p>
        </p:txBody>
      </p:sp>
      <p:sp>
        <p:nvSpPr>
          <p:cNvPr id="2" name="Rectangle 1"/>
          <p:cNvSpPr/>
          <p:nvPr/>
        </p:nvSpPr>
        <p:spPr>
          <a:xfrm>
            <a:off x="636577" y="5005357"/>
            <a:ext cx="10869879" cy="1200329"/>
          </a:xfrm>
          <a:prstGeom prst="rect">
            <a:avLst/>
          </a:prstGeom>
        </p:spPr>
        <p:txBody>
          <a:bodyPr wrap="square">
            <a:spAutoFit/>
          </a:bodyPr>
          <a:lstStyle/>
          <a:p>
            <a:r>
              <a:rPr lang="es-ES" dirty="0"/>
              <a:t>Los métodos empíricos para recoger la experiencia vivida los métodos reflexivos para ver el sentido de los textos (el análisis temático fenomenológico) no adquieren significación -es decir, no tienen sentido- sin los métodos filosóficos (la</a:t>
            </a:r>
            <a:r>
              <a:rPr lang="es-ES" dirty="0">
                <a:hlinkClick r:id="rId2"/>
              </a:rPr>
              <a:t> epojé </a:t>
            </a:r>
            <a:r>
              <a:rPr lang="es-ES" dirty="0"/>
              <a:t>y la reducción), los métodos existenciales (</a:t>
            </a:r>
            <a:r>
              <a:rPr lang="es-ES" dirty="0" err="1"/>
              <a:t>relacionalidad</a:t>
            </a:r>
            <a:r>
              <a:rPr lang="es-ES" dirty="0"/>
              <a:t>, corporalidad, espacialidad, temporalidad, materialidad) y los métodos filológicos (el vocativo). </a:t>
            </a:r>
          </a:p>
        </p:txBody>
      </p:sp>
    </p:spTree>
    <p:extLst>
      <p:ext uri="{BB962C8B-B14F-4D97-AF65-F5344CB8AC3E}">
        <p14:creationId xmlns:p14="http://schemas.microsoft.com/office/powerpoint/2010/main" val="398576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8" y="0"/>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FHA. Etapas</a:t>
            </a:r>
          </a:p>
        </p:txBody>
      </p:sp>
      <p:sp>
        <p:nvSpPr>
          <p:cNvPr id="15" name="17 Forma libre"/>
          <p:cNvSpPr/>
          <p:nvPr/>
        </p:nvSpPr>
        <p:spPr>
          <a:xfrm>
            <a:off x="337458" y="769441"/>
            <a:ext cx="6781800" cy="5968816"/>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lvl="0"/>
            <a:r>
              <a:rPr lang="es-ES" sz="1600" i="1" dirty="0">
                <a:solidFill>
                  <a:schemeClr val="tx2"/>
                </a:solidFill>
              </a:rPr>
              <a:t>Etapa previa. </a:t>
            </a:r>
            <a:r>
              <a:rPr lang="es-ES" sz="1600" dirty="0">
                <a:solidFill>
                  <a:schemeClr val="tx2"/>
                </a:solidFill>
              </a:rPr>
              <a:t>En esta etapa se establecen las hipótesis, los preconceptos, los presupuestos desde donde parte el equipo que podrían intervenir en el estudio.</a:t>
            </a:r>
          </a:p>
          <a:p>
            <a:r>
              <a:rPr lang="es-ES" sz="1600" i="1" dirty="0">
                <a:solidFill>
                  <a:schemeClr val="tx2"/>
                </a:solidFill>
              </a:rPr>
              <a:t>Primera parte. </a:t>
            </a:r>
            <a:r>
              <a:rPr lang="es-ES" sz="1600" dirty="0">
                <a:solidFill>
                  <a:schemeClr val="tx2"/>
                </a:solidFill>
              </a:rPr>
              <a:t>Recoger la experiencia vivida. La experiencia de las personas investigadoras: en palabras de Max Van Manen (2003) "antes de solicitar a otros que nos brinden una descripción sobre un fenómeno a explorar, tendríamos que intentar hacer una primera nosotros, para poseer una percepción más puntual de lo que pretendemos obtener" (p. 82). </a:t>
            </a:r>
          </a:p>
          <a:p>
            <a:pPr lvl="0"/>
            <a:r>
              <a:rPr lang="es-ES" sz="1600" i="1" dirty="0">
                <a:solidFill>
                  <a:schemeClr val="tx2"/>
                </a:solidFill>
              </a:rPr>
              <a:t>Segunda parte. </a:t>
            </a:r>
            <a:r>
              <a:rPr lang="es-ES" sz="1600" dirty="0">
                <a:solidFill>
                  <a:schemeClr val="tx2"/>
                </a:solidFill>
              </a:rPr>
              <a:t>La experiencia de las personas participantes en el estudio. Se recopilan descripciones sobre su experiencia vivida.</a:t>
            </a:r>
          </a:p>
          <a:p>
            <a:pPr lvl="0"/>
            <a:r>
              <a:rPr lang="es-ES" sz="1600" i="1" dirty="0">
                <a:solidFill>
                  <a:schemeClr val="tx2"/>
                </a:solidFill>
              </a:rPr>
              <a:t>Tercera fase. </a:t>
            </a:r>
            <a:r>
              <a:rPr lang="es-ES" sz="1600" dirty="0">
                <a:solidFill>
                  <a:schemeClr val="tx2"/>
                </a:solidFill>
              </a:rPr>
              <a:t>Reflexionar acerca de la experiencia vivida. En esta fase, el propósito está en intentar aprehender el significado esencial de algo. Para ello, se distingue entre: el </a:t>
            </a:r>
            <a:r>
              <a:rPr lang="es-ES" sz="1600" i="1" dirty="0">
                <a:solidFill>
                  <a:schemeClr val="tx2"/>
                </a:solidFill>
              </a:rPr>
              <a:t>tema fenomenológico (</a:t>
            </a:r>
            <a:r>
              <a:rPr lang="es-ES" sz="1600" dirty="0">
                <a:solidFill>
                  <a:schemeClr val="tx2"/>
                </a:solidFill>
              </a:rPr>
              <a:t>lo que vendría a ser la </a:t>
            </a:r>
            <a:r>
              <a:rPr lang="es-ES" sz="1600" i="1" dirty="0">
                <a:solidFill>
                  <a:schemeClr val="tx2"/>
                </a:solidFill>
              </a:rPr>
              <a:t>estructura de las experiencias), </a:t>
            </a:r>
            <a:r>
              <a:rPr lang="es-ES" sz="1600" dirty="0">
                <a:solidFill>
                  <a:schemeClr val="tx2"/>
                </a:solidFill>
              </a:rPr>
              <a:t>la </a:t>
            </a:r>
            <a:r>
              <a:rPr lang="es-ES" sz="1600" i="1" dirty="0">
                <a:solidFill>
                  <a:schemeClr val="tx2"/>
                </a:solidFill>
              </a:rPr>
              <a:t>descripción de la experiencia </a:t>
            </a:r>
            <a:r>
              <a:rPr lang="es-ES" sz="1600" dirty="0">
                <a:solidFill>
                  <a:schemeClr val="tx2"/>
                </a:solidFill>
              </a:rPr>
              <a:t>y la </a:t>
            </a:r>
            <a:r>
              <a:rPr lang="es-ES" sz="1600" i="1" dirty="0">
                <a:solidFill>
                  <a:schemeClr val="tx2"/>
                </a:solidFill>
              </a:rPr>
              <a:t>comprensión de la experiencia</a:t>
            </a:r>
            <a:r>
              <a:rPr lang="es-ES" sz="1600" dirty="0">
                <a:solidFill>
                  <a:schemeClr val="tx2"/>
                </a:solidFill>
              </a:rPr>
              <a:t>. Esto se realiza mediante los </a:t>
            </a:r>
            <a:r>
              <a:rPr lang="es-ES" sz="1600" i="1" dirty="0">
                <a:solidFill>
                  <a:schemeClr val="tx2"/>
                </a:solidFill>
              </a:rPr>
              <a:t>métodos reflexivos (análisis temático fenomenológico).</a:t>
            </a:r>
            <a:endParaRPr lang="es-ES" sz="1600" dirty="0">
              <a:solidFill>
                <a:schemeClr val="tx2"/>
              </a:solidFill>
            </a:endParaRPr>
          </a:p>
          <a:p>
            <a:r>
              <a:rPr lang="es-ES" sz="1600" i="1" dirty="0">
                <a:solidFill>
                  <a:schemeClr val="tx2"/>
                </a:solidFill>
              </a:rPr>
              <a:t>Cuarta fase. </a:t>
            </a:r>
            <a:r>
              <a:rPr lang="es-ES" sz="1600" dirty="0">
                <a:solidFill>
                  <a:schemeClr val="tx2"/>
                </a:solidFill>
              </a:rPr>
              <a:t>Escribir-reflexionar acerca de la experiencia vivida. La finalidad de esta fase es “integrar en una sola descripción todas las fisonomías individuales, con ello se determina la fisonomía grupal, es decir, la estructura que caracteriza al grupo estudiado” (Fuster Guillen, 2019, p. 228).Para Van Manen (2003), este proceso se denomina texto fenomenológico. Esta fase también implica “una revisión de fuentes fenomenológicas o confrontación del trabajo final con otros estudios del mismo enfoque” (Fuster Guillen, 2019, p. 228)</a:t>
            </a:r>
            <a:r>
              <a:rPr lang="es-ES" sz="1600" i="1" dirty="0">
                <a:solidFill>
                  <a:schemeClr val="tx2"/>
                </a:solidFill>
              </a:rPr>
              <a:t>(verificación).</a:t>
            </a:r>
            <a:r>
              <a:rPr lang="es-ES" sz="1600" dirty="0">
                <a:solidFill>
                  <a:schemeClr val="tx2"/>
                </a:solidFill>
              </a:rPr>
              <a:t> Esta etapa culmina con la elaboración del texto fenomenológico.</a:t>
            </a:r>
          </a:p>
        </p:txBody>
      </p:sp>
      <p:sp>
        <p:nvSpPr>
          <p:cNvPr id="4" name="16 Forma libre"/>
          <p:cNvSpPr/>
          <p:nvPr/>
        </p:nvSpPr>
        <p:spPr>
          <a:xfrm>
            <a:off x="7694329" y="1665513"/>
            <a:ext cx="4160214" cy="1014349"/>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r>
              <a:rPr lang="es-ES" dirty="0">
                <a:solidFill>
                  <a:schemeClr val="bg1"/>
                </a:solidFill>
              </a:rPr>
              <a:t>Interacción dinámica entre seis actividades investigadoras (Van Manen, 2003):</a:t>
            </a:r>
          </a:p>
        </p:txBody>
      </p:sp>
      <p:sp>
        <p:nvSpPr>
          <p:cNvPr id="5" name="17 Forma libre"/>
          <p:cNvSpPr/>
          <p:nvPr/>
        </p:nvSpPr>
        <p:spPr>
          <a:xfrm>
            <a:off x="7668816" y="3443840"/>
            <a:ext cx="4417370" cy="3048000"/>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r>
              <a:rPr lang="es-ES" sz="1600" dirty="0">
                <a:solidFill>
                  <a:schemeClr val="tx1"/>
                </a:solidFill>
              </a:rPr>
              <a:t>El/La investigador/a se centra en un fenómeno que le interese y que le comprometa con el mundo.</a:t>
            </a:r>
          </a:p>
          <a:p>
            <a:pPr lvl="0"/>
            <a:r>
              <a:rPr lang="es-ES" sz="1600" dirty="0">
                <a:solidFill>
                  <a:schemeClr val="tx1"/>
                </a:solidFill>
                <a:hlinkClick r:id="rId2"/>
              </a:rPr>
              <a:t>Se investiga la experiencia del modo en que se vive, y no tal como se conceptualiza.</a:t>
            </a:r>
            <a:endParaRPr lang="es-ES" sz="1600" dirty="0">
              <a:solidFill>
                <a:schemeClr val="tx1"/>
              </a:solidFill>
            </a:endParaRPr>
          </a:p>
          <a:p>
            <a:pPr lvl="0"/>
            <a:r>
              <a:rPr lang="es-ES" sz="1600" dirty="0">
                <a:solidFill>
                  <a:schemeClr val="tx1"/>
                </a:solidFill>
              </a:rPr>
              <a:t>Se reflexiona sobre los aspectos esenciales que caracterizan el fenómeno.</a:t>
            </a:r>
          </a:p>
          <a:p>
            <a:pPr lvl="0"/>
            <a:r>
              <a:rPr lang="es-ES" sz="1600" dirty="0">
                <a:solidFill>
                  <a:schemeClr val="tx1"/>
                </a:solidFill>
              </a:rPr>
              <a:t>Se describe el fenómeno mediante el arte de escribir y reescribir. (Métodos vocativos)</a:t>
            </a:r>
          </a:p>
          <a:p>
            <a:pPr lvl="0"/>
            <a:r>
              <a:rPr lang="es-ES" sz="1600" dirty="0">
                <a:solidFill>
                  <a:schemeClr val="tx1"/>
                </a:solidFill>
              </a:rPr>
              <a:t>Se sostiene una relación pedagógica firme con el fenómeno y orientada hacia él. (Criterios de rigor)</a:t>
            </a:r>
          </a:p>
          <a:p>
            <a:r>
              <a:rPr lang="es-ES" sz="1600" dirty="0">
                <a:solidFill>
                  <a:schemeClr val="tx1"/>
                </a:solidFill>
              </a:rPr>
              <a:t>Se equilibra el contexto de la investigación siempre considerando las partes y el todo.</a:t>
            </a:r>
          </a:p>
        </p:txBody>
      </p:sp>
    </p:spTree>
    <p:extLst>
      <p:ext uri="{BB962C8B-B14F-4D97-AF65-F5344CB8AC3E}">
        <p14:creationId xmlns:p14="http://schemas.microsoft.com/office/powerpoint/2010/main" val="398576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327209"/>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FHA. Criterios</a:t>
            </a:r>
          </a:p>
        </p:txBody>
      </p:sp>
      <p:sp>
        <p:nvSpPr>
          <p:cNvPr id="15" name="17 Forma libre"/>
          <p:cNvSpPr/>
          <p:nvPr/>
        </p:nvSpPr>
        <p:spPr>
          <a:xfrm>
            <a:off x="4539343" y="1926770"/>
            <a:ext cx="6945087" cy="3712029"/>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algn="just"/>
            <a:r>
              <a:rPr lang="es-ES" dirty="0">
                <a:solidFill>
                  <a:schemeClr val="tx1"/>
                </a:solidFill>
              </a:rPr>
              <a:t>La objetividad significa que la persona investigadora se mantiene fiel al objeto de estudio. Algo así como un guardián de la “auténtica” naturaleza del objeto. “Quiere mostrarlo, describirlo, interpretarlo y, a la vez, serle fiel, consciente de que la persona puede ser fácilmente engañada, confundida o fascinada por elementos ajenos” (Van Manen, 2003, p. 38). La subjetividad hace referencia a la capacidad de la  persona investigadora de “penetrar” en el objeto de estudio y profundizar en toda su riqueza. Ayala-</a:t>
            </a:r>
            <a:r>
              <a:rPr lang="es-ES" dirty="0" err="1">
                <a:solidFill>
                  <a:schemeClr val="tx1"/>
                </a:solidFill>
              </a:rPr>
              <a:t>Carabajo</a:t>
            </a:r>
            <a:r>
              <a:rPr lang="es-ES" dirty="0">
                <a:solidFill>
                  <a:schemeClr val="tx1"/>
                </a:solidFill>
              </a:rPr>
              <a:t>  también se refiere/entiende la subjetividad como la “firmeza” de la persona investigadora que trata de no dejarse influenciar/desviar por sus preconcepciones, prejuicios.</a:t>
            </a:r>
          </a:p>
        </p:txBody>
      </p:sp>
      <p:sp>
        <p:nvSpPr>
          <p:cNvPr id="6" name="16 Forma libre"/>
          <p:cNvSpPr/>
          <p:nvPr/>
        </p:nvSpPr>
        <p:spPr>
          <a:xfrm>
            <a:off x="696211" y="3393212"/>
            <a:ext cx="3242431" cy="964454"/>
          </a:xfrm>
          <a:custGeom>
            <a:avLst/>
            <a:gdLst>
              <a:gd name="connsiteX0" fmla="*/ 0 w 2312732"/>
              <a:gd name="connsiteY0" fmla="*/ 128191 h 1281906"/>
              <a:gd name="connsiteX1" fmla="*/ 37546 w 2312732"/>
              <a:gd name="connsiteY1" fmla="*/ 37546 h 1281906"/>
              <a:gd name="connsiteX2" fmla="*/ 128191 w 2312732"/>
              <a:gd name="connsiteY2" fmla="*/ 0 h 1281906"/>
              <a:gd name="connsiteX3" fmla="*/ 2184541 w 2312732"/>
              <a:gd name="connsiteY3" fmla="*/ 0 h 1281906"/>
              <a:gd name="connsiteX4" fmla="*/ 2275186 w 2312732"/>
              <a:gd name="connsiteY4" fmla="*/ 37546 h 1281906"/>
              <a:gd name="connsiteX5" fmla="*/ 2312732 w 2312732"/>
              <a:gd name="connsiteY5" fmla="*/ 128191 h 1281906"/>
              <a:gd name="connsiteX6" fmla="*/ 2312732 w 2312732"/>
              <a:gd name="connsiteY6" fmla="*/ 1153715 h 1281906"/>
              <a:gd name="connsiteX7" fmla="*/ 2275186 w 2312732"/>
              <a:gd name="connsiteY7" fmla="*/ 1244360 h 1281906"/>
              <a:gd name="connsiteX8" fmla="*/ 2184541 w 2312732"/>
              <a:gd name="connsiteY8" fmla="*/ 1281906 h 1281906"/>
              <a:gd name="connsiteX9" fmla="*/ 128191 w 2312732"/>
              <a:gd name="connsiteY9" fmla="*/ 1281906 h 1281906"/>
              <a:gd name="connsiteX10" fmla="*/ 37546 w 2312732"/>
              <a:gd name="connsiteY10" fmla="*/ 1244360 h 1281906"/>
              <a:gd name="connsiteX11" fmla="*/ 0 w 2312732"/>
              <a:gd name="connsiteY11" fmla="*/ 1153715 h 1281906"/>
              <a:gd name="connsiteX12" fmla="*/ 0 w 2312732"/>
              <a:gd name="connsiteY12"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2732" h="1281906">
                <a:moveTo>
                  <a:pt x="0" y="128191"/>
                </a:moveTo>
                <a:cubicBezTo>
                  <a:pt x="0" y="94193"/>
                  <a:pt x="13506" y="61587"/>
                  <a:pt x="37546" y="37546"/>
                </a:cubicBezTo>
                <a:cubicBezTo>
                  <a:pt x="61587" y="13506"/>
                  <a:pt x="94192" y="0"/>
                  <a:pt x="128191" y="0"/>
                </a:cubicBezTo>
                <a:lnTo>
                  <a:pt x="2184541" y="0"/>
                </a:lnTo>
                <a:cubicBezTo>
                  <a:pt x="2218539" y="0"/>
                  <a:pt x="2251145" y="13506"/>
                  <a:pt x="2275186" y="37546"/>
                </a:cubicBezTo>
                <a:cubicBezTo>
                  <a:pt x="2299226" y="61587"/>
                  <a:pt x="2312732" y="94192"/>
                  <a:pt x="2312732" y="128191"/>
                </a:cubicBezTo>
                <a:lnTo>
                  <a:pt x="2312732" y="1153715"/>
                </a:lnTo>
                <a:cubicBezTo>
                  <a:pt x="2312732" y="1187713"/>
                  <a:pt x="2299226" y="1220319"/>
                  <a:pt x="2275186" y="1244360"/>
                </a:cubicBezTo>
                <a:cubicBezTo>
                  <a:pt x="2251146" y="1268400"/>
                  <a:pt x="2218540" y="1281906"/>
                  <a:pt x="2184541" y="1281906"/>
                </a:cubicBezTo>
                <a:lnTo>
                  <a:pt x="128191" y="1281906"/>
                </a:lnTo>
                <a:cubicBezTo>
                  <a:pt x="94193" y="1281906"/>
                  <a:pt x="61587" y="1268400"/>
                  <a:pt x="37546" y="1244360"/>
                </a:cubicBezTo>
                <a:cubicBezTo>
                  <a:pt x="13506" y="1220319"/>
                  <a:pt x="0" y="1187714"/>
                  <a:pt x="0" y="1153715"/>
                </a:cubicBezTo>
                <a:lnTo>
                  <a:pt x="0" y="128191"/>
                </a:lnTo>
                <a:close/>
              </a:path>
            </a:pathLst>
          </a:custGeom>
          <a:solidFill>
            <a:srgbClr val="0D4D5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9946" tIns="189946" rIns="189946" bIns="189946" numCol="1" spcCol="1270" anchor="ctr" anchorCtr="0">
            <a:noAutofit/>
          </a:bodyPr>
          <a:lstStyle/>
          <a:p>
            <a:pPr lvl="0" algn="ctr" defTabSz="1778000">
              <a:lnSpc>
                <a:spcPct val="90000"/>
              </a:lnSpc>
              <a:spcBef>
                <a:spcPct val="0"/>
              </a:spcBef>
              <a:spcAft>
                <a:spcPct val="35000"/>
              </a:spcAft>
            </a:pPr>
            <a:r>
              <a:rPr lang="es-ES" sz="3200" b="1" kern="1200" dirty="0">
                <a:latin typeface="+mj-lt"/>
              </a:rPr>
              <a:t>Qué criterios de rigor</a:t>
            </a:r>
          </a:p>
        </p:txBody>
      </p:sp>
    </p:spTree>
    <p:extLst>
      <p:ext uri="{BB962C8B-B14F-4D97-AF65-F5344CB8AC3E}">
        <p14:creationId xmlns:p14="http://schemas.microsoft.com/office/powerpoint/2010/main" val="2644935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25383EBB-362F-41B1-896C-D2A97893B40A}"/>
              </a:ext>
            </a:extLst>
          </p:cNvPr>
          <p:cNvSpPr txBox="1"/>
          <p:nvPr/>
        </p:nvSpPr>
        <p:spPr>
          <a:xfrm>
            <a:off x="576469" y="327209"/>
            <a:ext cx="10990097" cy="769441"/>
          </a:xfrm>
          <a:prstGeom prst="rect">
            <a:avLst/>
          </a:prstGeom>
          <a:noFill/>
        </p:spPr>
        <p:txBody>
          <a:bodyPr wrap="square" rtlCol="0">
            <a:spAutoFit/>
          </a:bodyPr>
          <a:lstStyle/>
          <a:p>
            <a:pPr algn="just"/>
            <a:r>
              <a:rPr lang="es-ES" sz="4400" dirty="0">
                <a:solidFill>
                  <a:srgbClr val="0D4D5D"/>
                </a:solidFill>
                <a:latin typeface="Cambria" panose="02040503050406030204" pitchFamily="18" charset="0"/>
                <a:ea typeface="Cambria" panose="02040503050406030204" pitchFamily="18" charset="0"/>
              </a:rPr>
              <a:t>FHA. Los existenciales</a:t>
            </a:r>
          </a:p>
        </p:txBody>
      </p:sp>
      <p:sp>
        <p:nvSpPr>
          <p:cNvPr id="15" name="17 Forma libre"/>
          <p:cNvSpPr/>
          <p:nvPr/>
        </p:nvSpPr>
        <p:spPr>
          <a:xfrm>
            <a:off x="457200" y="1959429"/>
            <a:ext cx="11244943" cy="4898571"/>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algn="just">
              <a:spcBef>
                <a:spcPts val="600"/>
              </a:spcBef>
            </a:pPr>
            <a:r>
              <a:rPr lang="es-ES" sz="1600" dirty="0">
                <a:solidFill>
                  <a:srgbClr val="0D4D5D"/>
                </a:solidFill>
              </a:rPr>
              <a:t>La </a:t>
            </a:r>
            <a:r>
              <a:rPr lang="es-ES" sz="1600" dirty="0" err="1">
                <a:solidFill>
                  <a:srgbClr val="0D4D5D"/>
                </a:solidFill>
              </a:rPr>
              <a:t>relacionalidad</a:t>
            </a:r>
            <a:r>
              <a:rPr lang="es-ES" sz="1600" dirty="0">
                <a:solidFill>
                  <a:srgbClr val="0D4D5D"/>
                </a:solidFill>
              </a:rPr>
              <a:t>-El yo-Otro/a vivido: el tema existencial de la </a:t>
            </a:r>
            <a:r>
              <a:rPr lang="es-ES" sz="1600" dirty="0" err="1">
                <a:solidFill>
                  <a:srgbClr val="0D4D5D"/>
                </a:solidFill>
              </a:rPr>
              <a:t>relacionalidad</a:t>
            </a:r>
            <a:r>
              <a:rPr lang="es-ES" sz="1600" dirty="0">
                <a:solidFill>
                  <a:srgbClr val="0D4D5D"/>
                </a:solidFill>
              </a:rPr>
              <a:t> hace referencia a las relaciones vividas con los demás en el espacio interpersonal. En el estudio de una vivencia humana implicaría preguntarse también por ¿Cómo están conectadas las personas? ¿Cuál es la ética del estar juntos/as?¿De qué manera se establece la relación sujeto-objeto?, etc. en esa vivencia que se investiga. </a:t>
            </a:r>
          </a:p>
          <a:p>
            <a:pPr algn="just">
              <a:spcBef>
                <a:spcPts val="600"/>
              </a:spcBef>
            </a:pPr>
            <a:r>
              <a:rPr lang="es-ES" sz="1600" dirty="0">
                <a:solidFill>
                  <a:srgbClr val="0D4D5D"/>
                </a:solidFill>
              </a:rPr>
              <a:t>Corporalidad-El cuerpo vivido: el tema existencial de la corporalidad se refiere al hecho de que siempre estamos de una forma corpórea en el mundo. En el estudio de una vivencia implicaría preguntarse también por: ¿Cómo se vivencia el cuerpo? ¿Cómo se encarnan nuestros miedos, deseos, angustias, alegrías, etc.?, etc. en la vivencia que estudiamos.</a:t>
            </a:r>
          </a:p>
          <a:p>
            <a:pPr algn="just">
              <a:spcBef>
                <a:spcPts val="600"/>
              </a:spcBef>
            </a:pPr>
            <a:r>
              <a:rPr lang="es-ES" sz="1600" dirty="0">
                <a:solidFill>
                  <a:srgbClr val="0D4D5D"/>
                </a:solidFill>
              </a:rPr>
              <a:t>Espacialidad-El espacio vivido: el tema existencial de la espacialidad hace referencia a la manera de vivir/sentir un espacio. En el estudio de una vivencia implicaría preguntarse también por: ¿Cómo se vivencia el espacio? ¿Cómo se vivencia de manera distinta los espacios interiores que los exteriores?, etc. en la vivencia que estudiamos.</a:t>
            </a:r>
          </a:p>
          <a:p>
            <a:pPr algn="just">
              <a:spcBef>
                <a:spcPts val="600"/>
              </a:spcBef>
            </a:pPr>
            <a:r>
              <a:rPr lang="es-ES" sz="1600" dirty="0">
                <a:solidFill>
                  <a:srgbClr val="0D4D5D"/>
                </a:solidFill>
              </a:rPr>
              <a:t>Temporalidad-El tiempo vivido: el tema existencial de la temporalidad se refiere al tiempo subjetivo en oposición al tiempo de reloj o tiempo objetivo. En el estudio de una vivencia implicaría preguntarse también por ¿Cómo se vivencia el tiempo?, etc. en esa vivencia que se investiga. </a:t>
            </a:r>
          </a:p>
          <a:p>
            <a:pPr algn="just">
              <a:spcBef>
                <a:spcPts val="600"/>
              </a:spcBef>
            </a:pPr>
            <a:r>
              <a:rPr lang="es-ES" sz="1600" dirty="0">
                <a:solidFill>
                  <a:srgbClr val="0D4D5D"/>
                </a:solidFill>
              </a:rPr>
              <a:t>Materialidad-Las cosas vividas: el tema existencial de la materialidad hace referencia a las “cosas de nuestro mundo”. En el estudio de una vivencia implicaría preguntarse también por ¿Cómo se vivencian las cosas?, etc. en la vivencia que estudiamos. </a:t>
            </a:r>
          </a:p>
          <a:p>
            <a:pPr algn="just">
              <a:spcBef>
                <a:spcPts val="600"/>
              </a:spcBef>
            </a:pPr>
            <a:r>
              <a:rPr lang="es-ES" sz="1600" i="1" dirty="0">
                <a:solidFill>
                  <a:srgbClr val="0D4D5D"/>
                </a:solidFill>
              </a:rPr>
              <a:t>¿Cómo pueden los existenciales de relación, cuerpo, espacio, tiempo, cosas guiarnos al explorar las estructuras del sentido de la vivencia de la participación política siendo mujer y joven? </a:t>
            </a:r>
          </a:p>
        </p:txBody>
      </p:sp>
      <p:sp>
        <p:nvSpPr>
          <p:cNvPr id="9" name="17 Forma libre"/>
          <p:cNvSpPr/>
          <p:nvPr/>
        </p:nvSpPr>
        <p:spPr>
          <a:xfrm>
            <a:off x="576469" y="1262743"/>
            <a:ext cx="11244943" cy="533400"/>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noFill/>
          <a:ln>
            <a:solidFill>
              <a:srgbClr val="0D4D5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272" tIns="71272" rIns="71272" bIns="71272" numCol="1" spcCol="1270" anchor="ctr" anchorCtr="0">
            <a:noAutofit/>
          </a:bodyPr>
          <a:lstStyle/>
          <a:p>
            <a:pPr algn="just">
              <a:spcBef>
                <a:spcPts val="600"/>
              </a:spcBef>
            </a:pPr>
            <a:r>
              <a:rPr lang="es-ES" sz="1600" dirty="0">
                <a:solidFill>
                  <a:srgbClr val="0D4D5D"/>
                </a:solidFill>
              </a:rPr>
              <a:t>¿Cuál es la experiencia vivida de participación política siendo mujer y joven?</a:t>
            </a:r>
          </a:p>
        </p:txBody>
      </p:sp>
    </p:spTree>
    <p:extLst>
      <p:ext uri="{BB962C8B-B14F-4D97-AF65-F5344CB8AC3E}">
        <p14:creationId xmlns:p14="http://schemas.microsoft.com/office/powerpoint/2010/main" val="40668374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2436</Words>
  <Application>Microsoft Office PowerPoint</Application>
  <PresentationFormat>Panorámica</PresentationFormat>
  <Paragraphs>74</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comet donoso</dc:creator>
  <cp:lastModifiedBy>Maria Del Pilar Folgueiras Bertomeu</cp:lastModifiedBy>
  <cp:revision>36</cp:revision>
  <dcterms:created xsi:type="dcterms:W3CDTF">2021-11-18T16:33:19Z</dcterms:created>
  <dcterms:modified xsi:type="dcterms:W3CDTF">2023-03-27T07:06:40Z</dcterms:modified>
</cp:coreProperties>
</file>