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371" r:id="rId3"/>
    <p:sldId id="258" r:id="rId4"/>
    <p:sldId id="563" r:id="rId5"/>
    <p:sldId id="545" r:id="rId6"/>
    <p:sldId id="514" r:id="rId7"/>
    <p:sldId id="515" r:id="rId8"/>
    <p:sldId id="527" r:id="rId9"/>
    <p:sldId id="528" r:id="rId10"/>
    <p:sldId id="529" r:id="rId11"/>
    <p:sldId id="546" r:id="rId12"/>
    <p:sldId id="542" r:id="rId13"/>
    <p:sldId id="562" r:id="rId14"/>
  </p:sldIdLst>
  <p:sldSz cx="9144000" cy="5143500" type="screen16x9"/>
  <p:notesSz cx="6858000" cy="9144000"/>
  <p:embeddedFontLst>
    <p:embeddedFont>
      <p:font typeface="Bell MT" panose="02020503060305020303" pitchFamily="18" charset="0"/>
      <p:regular r:id="rId16"/>
      <p:bold r:id="rId17"/>
      <p:italic r:id="rId18"/>
    </p:embeddedFon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Nixie One" panose="020B0604020202020204" charset="0"/>
      <p:regular r:id="rId27"/>
    </p:embeddedFont>
    <p:embeddedFont>
      <p:font typeface="Palatino Linotype" panose="02040502050505030304" pitchFamily="18" charset="0"/>
      <p:regular r:id="rId28"/>
      <p:bold r:id="rId29"/>
      <p:italic r:id="rId30"/>
      <p:boldItalic r:id="rId31"/>
    </p:embeddedFont>
    <p:embeddedFont>
      <p:font typeface="Roboto Slab"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Paz Sandin Esteban" initials="MPSE" lastIdx="1" clrIdx="0"/>
  <p:cmAuthor id="2" name="agus" initials="a" lastIdx="32" clrIdx="1">
    <p:extLst>
      <p:ext uri="{19B8F6BF-5375-455C-9EA6-DF929625EA0E}">
        <p15:presenceInfo xmlns:p15="http://schemas.microsoft.com/office/powerpoint/2012/main" userId="agus" providerId="None"/>
      </p:ext>
    </p:extLst>
  </p:cmAuthor>
  <p:cmAuthor id="3" name="Pilar" initials="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54"/>
    <a:srgbClr val="006666"/>
    <a:srgbClr val="609CA8"/>
    <a:srgbClr val="3E7A84"/>
    <a:srgbClr val="222A10"/>
    <a:srgbClr val="404F25"/>
    <a:srgbClr val="576C32"/>
    <a:srgbClr val="5F762C"/>
    <a:srgbClr val="6F893F"/>
    <a:srgbClr val="667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472FF-9E1C-4E89-9467-27AF18833AF2}">
  <a:tblStyle styleId="{169472FF-9E1C-4E89-9467-27AF18833AF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380" autoAdjust="0"/>
  </p:normalViewPr>
  <p:slideViewPr>
    <p:cSldViewPr>
      <p:cViewPr varScale="1">
        <p:scale>
          <a:sx n="133" d="100"/>
          <a:sy n="133" d="100"/>
        </p:scale>
        <p:origin x="1050" y="96"/>
      </p:cViewPr>
      <p:guideLst>
        <p:guide orient="horz" pos="1620"/>
        <p:guide pos="2880"/>
      </p:guideLst>
    </p:cSldViewPr>
  </p:slideViewPr>
  <p:outlineViewPr>
    <p:cViewPr>
      <p:scale>
        <a:sx n="33" d="100"/>
        <a:sy n="33" d="100"/>
      </p:scale>
      <p:origin x="0" y="104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916E6-979F-4B4E-8418-40AE2A74D6A8}" type="doc">
      <dgm:prSet loTypeId="urn:microsoft.com/office/officeart/2008/layout/LinedList" loCatId="list" qsTypeId="urn:microsoft.com/office/officeart/2005/8/quickstyle/simple1" qsCatId="simple" csTypeId="urn:microsoft.com/office/officeart/2005/8/colors/accent0_3" csCatId="mainScheme" phldr="1"/>
      <dgm:spPr/>
    </dgm:pt>
    <dgm:pt modelId="{39A5C4B6-D083-4398-86E7-A0AB2FD1796C}">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Selección de la temática a investigar</a:t>
          </a:r>
        </a:p>
      </dgm:t>
    </dgm:pt>
    <dgm:pt modelId="{684B0A07-720A-43C9-B671-1FCC8F8BC804}" type="parTrans" cxnId="{3AF02F1B-624E-4BD3-93EE-EABC6DCB6FC7}">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F60BFE95-4BF2-4391-A0DD-45264EF4DA5C}" type="sibTrans" cxnId="{3AF02F1B-624E-4BD3-93EE-EABC6DCB6FC7}">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58F6E077-964F-4BD6-B636-CBF0FD62FA82}">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Revisión de la literatura</a:t>
          </a:r>
        </a:p>
      </dgm:t>
    </dgm:pt>
    <dgm:pt modelId="{2D80F2EE-EC1D-4E6F-B84D-31B0B2BD82D5}" type="parTrans" cxnId="{739504A0-6440-4744-A4FC-3AE11DB3C76C}">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55FEFB07-3B82-467D-83DA-760A49D10631}" type="sibTrans" cxnId="{739504A0-6440-4744-A4FC-3AE11DB3C76C}">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064F1A43-E8A4-4D4D-9B8A-C2CE6FE17026}">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Diseño de la investigación</a:t>
          </a:r>
        </a:p>
      </dgm:t>
    </dgm:pt>
    <dgm:pt modelId="{F372BBA1-EE80-48B9-84AE-1D025D2E703D}" type="parTrans" cxnId="{DE5E2ECE-693A-4420-80F3-60D7E71A5181}">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3CBDBAD3-371C-43DF-9087-6431E8F98AB0}" type="sibTrans" cxnId="{DE5E2ECE-693A-4420-80F3-60D7E71A5181}">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44F4E665-8D45-4545-B48C-0F4F6CBA0EDE}">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Recogida de la información</a:t>
          </a:r>
        </a:p>
      </dgm:t>
    </dgm:pt>
    <dgm:pt modelId="{9B6C1C03-02C0-4186-91AE-E208F0F4CD6E}" type="parTrans" cxnId="{F1F44D8F-A3C9-4D2A-96D4-C6215CEE3B27}">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D0A114F4-9F3C-41F1-9C91-B14D5C251A0F}" type="sibTrans" cxnId="{F1F44D8F-A3C9-4D2A-96D4-C6215CEE3B27}">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CD30EF23-A6F7-45B1-94AF-A4225FE01E9F}">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Análisis de los datos</a:t>
          </a:r>
        </a:p>
      </dgm:t>
    </dgm:pt>
    <dgm:pt modelId="{7434D98C-F402-4D10-B05E-995AA824626A}" type="parTrans" cxnId="{228D212C-2FAC-4A45-8EB1-0F33DFD7FEE5}">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CCCDEDF0-52F2-4218-A762-59DD5EBF30E9}" type="sibTrans" cxnId="{228D212C-2FAC-4A45-8EB1-0F33DFD7FEE5}">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7CFE55AF-587A-4192-B6F1-3AB6490644B1}">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Interpretación de los resultados</a:t>
          </a:r>
        </a:p>
      </dgm:t>
    </dgm:pt>
    <dgm:pt modelId="{CD7226E7-5525-4B76-B97A-9C0AFD0DD562}" type="parTrans" cxnId="{219AA842-6DE3-432F-AF72-92BF4DE28380}">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0C98E6C3-B18C-486B-9D26-ED022A60C633}" type="sibTrans" cxnId="{219AA842-6DE3-432F-AF72-92BF4DE28380}">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E522F4FB-A81E-43F9-9E10-B1D8621C931B}">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Elaboración de conclusiones</a:t>
          </a:r>
        </a:p>
      </dgm:t>
    </dgm:pt>
    <dgm:pt modelId="{5C85C3BB-54D5-42C3-B24E-C33F681325B3}" type="parTrans" cxnId="{6CEAC718-0008-4623-A8F9-6B9B63A9955F}">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2E7708DC-AC17-456D-B625-E8160C918552}" type="sibTrans" cxnId="{6CEAC718-0008-4623-A8F9-6B9B63A9955F}">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A8A62AA4-79B9-41C0-BAFE-968FFFA24D69}">
      <dgm:prSet phldrT="[Texto]" custT="1"/>
      <dgm:spPr/>
      <dgm:t>
        <a:bodyPr/>
        <a:lstStyle/>
        <a:p>
          <a:r>
            <a:rPr lang="ca-ES" sz="1500" dirty="0">
              <a:solidFill>
                <a:schemeClr val="bg2"/>
              </a:solidFill>
              <a:latin typeface="Cambria" pitchFamily="18" charset="0"/>
              <a:ea typeface="Cambria" pitchFamily="18" charset="0"/>
              <a:cs typeface="Arial" panose="020B0604020202020204" pitchFamily="34" charset="0"/>
            </a:rPr>
            <a:t>Informe final</a:t>
          </a:r>
        </a:p>
      </dgm:t>
    </dgm:pt>
    <dgm:pt modelId="{8579899C-2858-48A3-A7FC-C8FFED22CE79}" type="parTrans" cxnId="{837BFD43-87C1-47BC-AA2E-DAFD0EC49F4F}">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0EB93127-F0A5-4E17-82EB-67D36C425EBC}" type="sibTrans" cxnId="{837BFD43-87C1-47BC-AA2E-DAFD0EC49F4F}">
      <dgm:prSet/>
      <dgm:spPr/>
      <dgm:t>
        <a:bodyPr/>
        <a:lstStyle/>
        <a:p>
          <a:endParaRPr lang="ca-ES" sz="1500">
            <a:solidFill>
              <a:schemeClr val="bg2"/>
            </a:solidFill>
            <a:latin typeface="Cambria" pitchFamily="18" charset="0"/>
            <a:ea typeface="Cambria" pitchFamily="18" charset="0"/>
            <a:cs typeface="Arial" panose="020B0604020202020204" pitchFamily="34" charset="0"/>
          </a:endParaRPr>
        </a:p>
      </dgm:t>
    </dgm:pt>
    <dgm:pt modelId="{3B2F8E1E-9FED-4AF3-8F88-17911C00B5BE}" type="pres">
      <dgm:prSet presAssocID="{397916E6-979F-4B4E-8418-40AE2A74D6A8}" presName="vert0" presStyleCnt="0">
        <dgm:presLayoutVars>
          <dgm:dir/>
          <dgm:animOne val="branch"/>
          <dgm:animLvl val="lvl"/>
        </dgm:presLayoutVars>
      </dgm:prSet>
      <dgm:spPr/>
    </dgm:pt>
    <dgm:pt modelId="{E555E687-8D09-4AF5-86E8-4C7DA3473F2C}" type="pres">
      <dgm:prSet presAssocID="{39A5C4B6-D083-4398-86E7-A0AB2FD1796C}" presName="thickLine" presStyleLbl="alignNode1" presStyleIdx="0" presStyleCnt="8"/>
      <dgm:spPr/>
    </dgm:pt>
    <dgm:pt modelId="{A2A8B914-1F5D-4107-9A31-92F3987646F6}" type="pres">
      <dgm:prSet presAssocID="{39A5C4B6-D083-4398-86E7-A0AB2FD1796C}" presName="horz1" presStyleCnt="0"/>
      <dgm:spPr/>
    </dgm:pt>
    <dgm:pt modelId="{B1A68821-C0AC-4B96-8A41-3C867682F7ED}" type="pres">
      <dgm:prSet presAssocID="{39A5C4B6-D083-4398-86E7-A0AB2FD1796C}" presName="tx1" presStyleLbl="revTx" presStyleIdx="0" presStyleCnt="8"/>
      <dgm:spPr/>
    </dgm:pt>
    <dgm:pt modelId="{8B49DC9A-4201-4422-9886-B422F4934D9A}" type="pres">
      <dgm:prSet presAssocID="{39A5C4B6-D083-4398-86E7-A0AB2FD1796C}" presName="vert1" presStyleCnt="0"/>
      <dgm:spPr/>
    </dgm:pt>
    <dgm:pt modelId="{401CB557-3446-4F58-AD56-649E05E5641A}" type="pres">
      <dgm:prSet presAssocID="{58F6E077-964F-4BD6-B636-CBF0FD62FA82}" presName="thickLine" presStyleLbl="alignNode1" presStyleIdx="1" presStyleCnt="8"/>
      <dgm:spPr/>
    </dgm:pt>
    <dgm:pt modelId="{0835751F-1754-463D-9012-678D4327068E}" type="pres">
      <dgm:prSet presAssocID="{58F6E077-964F-4BD6-B636-CBF0FD62FA82}" presName="horz1" presStyleCnt="0"/>
      <dgm:spPr/>
    </dgm:pt>
    <dgm:pt modelId="{9129A8CC-2F70-449A-89DF-A09E88DB88EA}" type="pres">
      <dgm:prSet presAssocID="{58F6E077-964F-4BD6-B636-CBF0FD62FA82}" presName="tx1" presStyleLbl="revTx" presStyleIdx="1" presStyleCnt="8"/>
      <dgm:spPr/>
    </dgm:pt>
    <dgm:pt modelId="{FBDEA03D-50DB-4F3D-B4CC-96583EEA2200}" type="pres">
      <dgm:prSet presAssocID="{58F6E077-964F-4BD6-B636-CBF0FD62FA82}" presName="vert1" presStyleCnt="0"/>
      <dgm:spPr/>
    </dgm:pt>
    <dgm:pt modelId="{05FDC550-F2B2-4E89-9449-B29907332C62}" type="pres">
      <dgm:prSet presAssocID="{064F1A43-E8A4-4D4D-9B8A-C2CE6FE17026}" presName="thickLine" presStyleLbl="alignNode1" presStyleIdx="2" presStyleCnt="8"/>
      <dgm:spPr/>
    </dgm:pt>
    <dgm:pt modelId="{57AB65C8-B3DC-4A85-9566-2CB5A6158398}" type="pres">
      <dgm:prSet presAssocID="{064F1A43-E8A4-4D4D-9B8A-C2CE6FE17026}" presName="horz1" presStyleCnt="0"/>
      <dgm:spPr/>
    </dgm:pt>
    <dgm:pt modelId="{0C9676E2-B618-4EDA-ADFF-77C55609A65D}" type="pres">
      <dgm:prSet presAssocID="{064F1A43-E8A4-4D4D-9B8A-C2CE6FE17026}" presName="tx1" presStyleLbl="revTx" presStyleIdx="2" presStyleCnt="8"/>
      <dgm:spPr/>
    </dgm:pt>
    <dgm:pt modelId="{8BC927CD-D1BE-48EE-913E-BB69CB712454}" type="pres">
      <dgm:prSet presAssocID="{064F1A43-E8A4-4D4D-9B8A-C2CE6FE17026}" presName="vert1" presStyleCnt="0"/>
      <dgm:spPr/>
    </dgm:pt>
    <dgm:pt modelId="{49C46711-F0AF-475E-B2C9-757B0C794E51}" type="pres">
      <dgm:prSet presAssocID="{44F4E665-8D45-4545-B48C-0F4F6CBA0EDE}" presName="thickLine" presStyleLbl="alignNode1" presStyleIdx="3" presStyleCnt="8"/>
      <dgm:spPr/>
    </dgm:pt>
    <dgm:pt modelId="{2F76ACF0-3047-42A9-A842-1AF745113545}" type="pres">
      <dgm:prSet presAssocID="{44F4E665-8D45-4545-B48C-0F4F6CBA0EDE}" presName="horz1" presStyleCnt="0"/>
      <dgm:spPr/>
    </dgm:pt>
    <dgm:pt modelId="{F2450D08-A795-418C-A48E-BBB360C0451A}" type="pres">
      <dgm:prSet presAssocID="{44F4E665-8D45-4545-B48C-0F4F6CBA0EDE}" presName="tx1" presStyleLbl="revTx" presStyleIdx="3" presStyleCnt="8"/>
      <dgm:spPr/>
    </dgm:pt>
    <dgm:pt modelId="{CAFE26CA-59CA-4062-9933-FA1517B6BBF6}" type="pres">
      <dgm:prSet presAssocID="{44F4E665-8D45-4545-B48C-0F4F6CBA0EDE}" presName="vert1" presStyleCnt="0"/>
      <dgm:spPr/>
    </dgm:pt>
    <dgm:pt modelId="{60E2218E-2707-459C-B5F0-54B2B1C03846}" type="pres">
      <dgm:prSet presAssocID="{CD30EF23-A6F7-45B1-94AF-A4225FE01E9F}" presName="thickLine" presStyleLbl="alignNode1" presStyleIdx="4" presStyleCnt="8"/>
      <dgm:spPr/>
    </dgm:pt>
    <dgm:pt modelId="{4D68C512-A600-4939-8E59-7468BEAA2245}" type="pres">
      <dgm:prSet presAssocID="{CD30EF23-A6F7-45B1-94AF-A4225FE01E9F}" presName="horz1" presStyleCnt="0"/>
      <dgm:spPr/>
    </dgm:pt>
    <dgm:pt modelId="{7824E63D-92C8-4F60-96E6-A4F0E7424121}" type="pres">
      <dgm:prSet presAssocID="{CD30EF23-A6F7-45B1-94AF-A4225FE01E9F}" presName="tx1" presStyleLbl="revTx" presStyleIdx="4" presStyleCnt="8"/>
      <dgm:spPr/>
    </dgm:pt>
    <dgm:pt modelId="{044A5406-3EA2-4E04-BA02-D6D591DA2B00}" type="pres">
      <dgm:prSet presAssocID="{CD30EF23-A6F7-45B1-94AF-A4225FE01E9F}" presName="vert1" presStyleCnt="0"/>
      <dgm:spPr/>
    </dgm:pt>
    <dgm:pt modelId="{8EF7FFA7-AA58-4D73-AE1A-8023694712D0}" type="pres">
      <dgm:prSet presAssocID="{7CFE55AF-587A-4192-B6F1-3AB6490644B1}" presName="thickLine" presStyleLbl="alignNode1" presStyleIdx="5" presStyleCnt="8"/>
      <dgm:spPr/>
    </dgm:pt>
    <dgm:pt modelId="{E59C2FF3-67CD-498F-B9FA-30CFAEBDA8FA}" type="pres">
      <dgm:prSet presAssocID="{7CFE55AF-587A-4192-B6F1-3AB6490644B1}" presName="horz1" presStyleCnt="0"/>
      <dgm:spPr/>
    </dgm:pt>
    <dgm:pt modelId="{A12676F7-1A61-4CE6-A76B-6D2F7F5E9BA6}" type="pres">
      <dgm:prSet presAssocID="{7CFE55AF-587A-4192-B6F1-3AB6490644B1}" presName="tx1" presStyleLbl="revTx" presStyleIdx="5" presStyleCnt="8"/>
      <dgm:spPr/>
    </dgm:pt>
    <dgm:pt modelId="{65E80BBE-BFF8-45D5-AB27-48C5BC954294}" type="pres">
      <dgm:prSet presAssocID="{7CFE55AF-587A-4192-B6F1-3AB6490644B1}" presName="vert1" presStyleCnt="0"/>
      <dgm:spPr/>
    </dgm:pt>
    <dgm:pt modelId="{57488503-B11F-4D4F-A13F-025CF9C74EAE}" type="pres">
      <dgm:prSet presAssocID="{E522F4FB-A81E-43F9-9E10-B1D8621C931B}" presName="thickLine" presStyleLbl="alignNode1" presStyleIdx="6" presStyleCnt="8"/>
      <dgm:spPr/>
    </dgm:pt>
    <dgm:pt modelId="{7E249910-1998-4B9C-A55B-137A47692C0D}" type="pres">
      <dgm:prSet presAssocID="{E522F4FB-A81E-43F9-9E10-B1D8621C931B}" presName="horz1" presStyleCnt="0"/>
      <dgm:spPr/>
    </dgm:pt>
    <dgm:pt modelId="{38EC3126-7EA1-4CAB-8DAB-6E424459BEFA}" type="pres">
      <dgm:prSet presAssocID="{E522F4FB-A81E-43F9-9E10-B1D8621C931B}" presName="tx1" presStyleLbl="revTx" presStyleIdx="6" presStyleCnt="8"/>
      <dgm:spPr/>
    </dgm:pt>
    <dgm:pt modelId="{EF841630-05C7-4271-A39D-E055B7B13206}" type="pres">
      <dgm:prSet presAssocID="{E522F4FB-A81E-43F9-9E10-B1D8621C931B}" presName="vert1" presStyleCnt="0"/>
      <dgm:spPr/>
    </dgm:pt>
    <dgm:pt modelId="{73B42F71-50A7-4FA2-864D-5B2AFEFA64E2}" type="pres">
      <dgm:prSet presAssocID="{A8A62AA4-79B9-41C0-BAFE-968FFFA24D69}" presName="thickLine" presStyleLbl="alignNode1" presStyleIdx="7" presStyleCnt="8"/>
      <dgm:spPr/>
    </dgm:pt>
    <dgm:pt modelId="{29AF46CB-A46E-4C49-8FE3-FF640686DA7E}" type="pres">
      <dgm:prSet presAssocID="{A8A62AA4-79B9-41C0-BAFE-968FFFA24D69}" presName="horz1" presStyleCnt="0"/>
      <dgm:spPr/>
    </dgm:pt>
    <dgm:pt modelId="{505FA931-423F-4BFC-9934-31F73D1D7D10}" type="pres">
      <dgm:prSet presAssocID="{A8A62AA4-79B9-41C0-BAFE-968FFFA24D69}" presName="tx1" presStyleLbl="revTx" presStyleIdx="7" presStyleCnt="8"/>
      <dgm:spPr/>
    </dgm:pt>
    <dgm:pt modelId="{99645EAA-A5E5-4248-A7E9-DD514042730D}" type="pres">
      <dgm:prSet presAssocID="{A8A62AA4-79B9-41C0-BAFE-968FFFA24D69}" presName="vert1" presStyleCnt="0"/>
      <dgm:spPr/>
    </dgm:pt>
  </dgm:ptLst>
  <dgm:cxnLst>
    <dgm:cxn modelId="{82212C09-F0EB-430A-A6A3-6552047479CA}" type="presOf" srcId="{CD30EF23-A6F7-45B1-94AF-A4225FE01E9F}" destId="{7824E63D-92C8-4F60-96E6-A4F0E7424121}" srcOrd="0" destOrd="0" presId="urn:microsoft.com/office/officeart/2008/layout/LinedList"/>
    <dgm:cxn modelId="{6CEAC718-0008-4623-A8F9-6B9B63A9955F}" srcId="{397916E6-979F-4B4E-8418-40AE2A74D6A8}" destId="{E522F4FB-A81E-43F9-9E10-B1D8621C931B}" srcOrd="6" destOrd="0" parTransId="{5C85C3BB-54D5-42C3-B24E-C33F681325B3}" sibTransId="{2E7708DC-AC17-456D-B625-E8160C918552}"/>
    <dgm:cxn modelId="{3AF02F1B-624E-4BD3-93EE-EABC6DCB6FC7}" srcId="{397916E6-979F-4B4E-8418-40AE2A74D6A8}" destId="{39A5C4B6-D083-4398-86E7-A0AB2FD1796C}" srcOrd="0" destOrd="0" parTransId="{684B0A07-720A-43C9-B671-1FCC8F8BC804}" sibTransId="{F60BFE95-4BF2-4391-A0DD-45264EF4DA5C}"/>
    <dgm:cxn modelId="{228D212C-2FAC-4A45-8EB1-0F33DFD7FEE5}" srcId="{397916E6-979F-4B4E-8418-40AE2A74D6A8}" destId="{CD30EF23-A6F7-45B1-94AF-A4225FE01E9F}" srcOrd="4" destOrd="0" parTransId="{7434D98C-F402-4D10-B05E-995AA824626A}" sibTransId="{CCCDEDF0-52F2-4218-A762-59DD5EBF30E9}"/>
    <dgm:cxn modelId="{20B08539-1C8E-42DD-ACB7-7AC3004211D0}" type="presOf" srcId="{064F1A43-E8A4-4D4D-9B8A-C2CE6FE17026}" destId="{0C9676E2-B618-4EDA-ADFF-77C55609A65D}" srcOrd="0" destOrd="0" presId="urn:microsoft.com/office/officeart/2008/layout/LinedList"/>
    <dgm:cxn modelId="{219AA842-6DE3-432F-AF72-92BF4DE28380}" srcId="{397916E6-979F-4B4E-8418-40AE2A74D6A8}" destId="{7CFE55AF-587A-4192-B6F1-3AB6490644B1}" srcOrd="5" destOrd="0" parTransId="{CD7226E7-5525-4B76-B97A-9C0AFD0DD562}" sibTransId="{0C98E6C3-B18C-486B-9D26-ED022A60C633}"/>
    <dgm:cxn modelId="{837BFD43-87C1-47BC-AA2E-DAFD0EC49F4F}" srcId="{397916E6-979F-4B4E-8418-40AE2A74D6A8}" destId="{A8A62AA4-79B9-41C0-BAFE-968FFFA24D69}" srcOrd="7" destOrd="0" parTransId="{8579899C-2858-48A3-A7FC-C8FFED22CE79}" sibTransId="{0EB93127-F0A5-4E17-82EB-67D36C425EBC}"/>
    <dgm:cxn modelId="{A09FF66D-2395-468D-9C21-36E1D8D9DBAA}" type="presOf" srcId="{58F6E077-964F-4BD6-B636-CBF0FD62FA82}" destId="{9129A8CC-2F70-449A-89DF-A09E88DB88EA}" srcOrd="0" destOrd="0" presId="urn:microsoft.com/office/officeart/2008/layout/LinedList"/>
    <dgm:cxn modelId="{2210FA73-5A9F-4C6D-BC6E-23A5D2F783C6}" type="presOf" srcId="{E522F4FB-A81E-43F9-9E10-B1D8621C931B}" destId="{38EC3126-7EA1-4CAB-8DAB-6E424459BEFA}" srcOrd="0" destOrd="0" presId="urn:microsoft.com/office/officeart/2008/layout/LinedList"/>
    <dgm:cxn modelId="{F1F44D8F-A3C9-4D2A-96D4-C6215CEE3B27}" srcId="{397916E6-979F-4B4E-8418-40AE2A74D6A8}" destId="{44F4E665-8D45-4545-B48C-0F4F6CBA0EDE}" srcOrd="3" destOrd="0" parTransId="{9B6C1C03-02C0-4186-91AE-E208F0F4CD6E}" sibTransId="{D0A114F4-9F3C-41F1-9C91-B14D5C251A0F}"/>
    <dgm:cxn modelId="{739504A0-6440-4744-A4FC-3AE11DB3C76C}" srcId="{397916E6-979F-4B4E-8418-40AE2A74D6A8}" destId="{58F6E077-964F-4BD6-B636-CBF0FD62FA82}" srcOrd="1" destOrd="0" parTransId="{2D80F2EE-EC1D-4E6F-B84D-31B0B2BD82D5}" sibTransId="{55FEFB07-3B82-467D-83DA-760A49D10631}"/>
    <dgm:cxn modelId="{A72C24A3-4786-4EFB-ABCF-AB26D0B393E9}" type="presOf" srcId="{44F4E665-8D45-4545-B48C-0F4F6CBA0EDE}" destId="{F2450D08-A795-418C-A48E-BBB360C0451A}" srcOrd="0" destOrd="0" presId="urn:microsoft.com/office/officeart/2008/layout/LinedList"/>
    <dgm:cxn modelId="{895A2DA7-3F83-4248-AEE4-9841419B9706}" type="presOf" srcId="{397916E6-979F-4B4E-8418-40AE2A74D6A8}" destId="{3B2F8E1E-9FED-4AF3-8F88-17911C00B5BE}" srcOrd="0" destOrd="0" presId="urn:microsoft.com/office/officeart/2008/layout/LinedList"/>
    <dgm:cxn modelId="{9DB760B7-3799-4287-B0E6-50B69443A64A}" type="presOf" srcId="{A8A62AA4-79B9-41C0-BAFE-968FFFA24D69}" destId="{505FA931-423F-4BFC-9934-31F73D1D7D10}" srcOrd="0" destOrd="0" presId="urn:microsoft.com/office/officeart/2008/layout/LinedList"/>
    <dgm:cxn modelId="{DBAE41C2-58CC-4603-BCFC-0C8AD0C6C747}" type="presOf" srcId="{39A5C4B6-D083-4398-86E7-A0AB2FD1796C}" destId="{B1A68821-C0AC-4B96-8A41-3C867682F7ED}" srcOrd="0" destOrd="0" presId="urn:microsoft.com/office/officeart/2008/layout/LinedList"/>
    <dgm:cxn modelId="{DE5E2ECE-693A-4420-80F3-60D7E71A5181}" srcId="{397916E6-979F-4B4E-8418-40AE2A74D6A8}" destId="{064F1A43-E8A4-4D4D-9B8A-C2CE6FE17026}" srcOrd="2" destOrd="0" parTransId="{F372BBA1-EE80-48B9-84AE-1D025D2E703D}" sibTransId="{3CBDBAD3-371C-43DF-9087-6431E8F98AB0}"/>
    <dgm:cxn modelId="{49A4F9F9-11BF-4B24-B5E2-B84D2795C199}" type="presOf" srcId="{7CFE55AF-587A-4192-B6F1-3AB6490644B1}" destId="{A12676F7-1A61-4CE6-A76B-6D2F7F5E9BA6}" srcOrd="0" destOrd="0" presId="urn:microsoft.com/office/officeart/2008/layout/LinedList"/>
    <dgm:cxn modelId="{ACDBE032-2F71-46FC-8A57-35F508267C4C}" type="presParOf" srcId="{3B2F8E1E-9FED-4AF3-8F88-17911C00B5BE}" destId="{E555E687-8D09-4AF5-86E8-4C7DA3473F2C}" srcOrd="0" destOrd="0" presId="urn:microsoft.com/office/officeart/2008/layout/LinedList"/>
    <dgm:cxn modelId="{DC24A7A5-1A0A-4497-BF11-BC1B54A7585A}" type="presParOf" srcId="{3B2F8E1E-9FED-4AF3-8F88-17911C00B5BE}" destId="{A2A8B914-1F5D-4107-9A31-92F3987646F6}" srcOrd="1" destOrd="0" presId="urn:microsoft.com/office/officeart/2008/layout/LinedList"/>
    <dgm:cxn modelId="{DCDE2A74-62A5-4CBA-9CD3-EFB996ACA278}" type="presParOf" srcId="{A2A8B914-1F5D-4107-9A31-92F3987646F6}" destId="{B1A68821-C0AC-4B96-8A41-3C867682F7ED}" srcOrd="0" destOrd="0" presId="urn:microsoft.com/office/officeart/2008/layout/LinedList"/>
    <dgm:cxn modelId="{E6176410-EF59-4F60-8BBB-2858277FB98D}" type="presParOf" srcId="{A2A8B914-1F5D-4107-9A31-92F3987646F6}" destId="{8B49DC9A-4201-4422-9886-B422F4934D9A}" srcOrd="1" destOrd="0" presId="urn:microsoft.com/office/officeart/2008/layout/LinedList"/>
    <dgm:cxn modelId="{64C4D88F-B0E3-42A1-9CA1-D7E2DC9198B2}" type="presParOf" srcId="{3B2F8E1E-9FED-4AF3-8F88-17911C00B5BE}" destId="{401CB557-3446-4F58-AD56-649E05E5641A}" srcOrd="2" destOrd="0" presId="urn:microsoft.com/office/officeart/2008/layout/LinedList"/>
    <dgm:cxn modelId="{D69FE72E-B2B7-473C-874E-9797831B5BB6}" type="presParOf" srcId="{3B2F8E1E-9FED-4AF3-8F88-17911C00B5BE}" destId="{0835751F-1754-463D-9012-678D4327068E}" srcOrd="3" destOrd="0" presId="urn:microsoft.com/office/officeart/2008/layout/LinedList"/>
    <dgm:cxn modelId="{9A3DC476-A50E-4BB3-925C-1D862979D22D}" type="presParOf" srcId="{0835751F-1754-463D-9012-678D4327068E}" destId="{9129A8CC-2F70-449A-89DF-A09E88DB88EA}" srcOrd="0" destOrd="0" presId="urn:microsoft.com/office/officeart/2008/layout/LinedList"/>
    <dgm:cxn modelId="{CE5377A1-6F08-4135-9635-8D03FDCEF3F2}" type="presParOf" srcId="{0835751F-1754-463D-9012-678D4327068E}" destId="{FBDEA03D-50DB-4F3D-B4CC-96583EEA2200}" srcOrd="1" destOrd="0" presId="urn:microsoft.com/office/officeart/2008/layout/LinedList"/>
    <dgm:cxn modelId="{3DABC437-711C-4F1C-A3D2-D50A473DBA18}" type="presParOf" srcId="{3B2F8E1E-9FED-4AF3-8F88-17911C00B5BE}" destId="{05FDC550-F2B2-4E89-9449-B29907332C62}" srcOrd="4" destOrd="0" presId="urn:microsoft.com/office/officeart/2008/layout/LinedList"/>
    <dgm:cxn modelId="{9C705293-5667-458E-9828-7AA2735D305B}" type="presParOf" srcId="{3B2F8E1E-9FED-4AF3-8F88-17911C00B5BE}" destId="{57AB65C8-B3DC-4A85-9566-2CB5A6158398}" srcOrd="5" destOrd="0" presId="urn:microsoft.com/office/officeart/2008/layout/LinedList"/>
    <dgm:cxn modelId="{BBE2CDF5-C24A-4E34-8C6F-7AB3E60DF6A6}" type="presParOf" srcId="{57AB65C8-B3DC-4A85-9566-2CB5A6158398}" destId="{0C9676E2-B618-4EDA-ADFF-77C55609A65D}" srcOrd="0" destOrd="0" presId="urn:microsoft.com/office/officeart/2008/layout/LinedList"/>
    <dgm:cxn modelId="{AED3CAA7-A091-4BCB-B5CE-6AD6599EE705}" type="presParOf" srcId="{57AB65C8-B3DC-4A85-9566-2CB5A6158398}" destId="{8BC927CD-D1BE-48EE-913E-BB69CB712454}" srcOrd="1" destOrd="0" presId="urn:microsoft.com/office/officeart/2008/layout/LinedList"/>
    <dgm:cxn modelId="{2C63F351-38E6-4E0A-A614-9C87033BD1FD}" type="presParOf" srcId="{3B2F8E1E-9FED-4AF3-8F88-17911C00B5BE}" destId="{49C46711-F0AF-475E-B2C9-757B0C794E51}" srcOrd="6" destOrd="0" presId="urn:microsoft.com/office/officeart/2008/layout/LinedList"/>
    <dgm:cxn modelId="{D5CA32D6-E8C4-4B5C-8626-2103431E0FAD}" type="presParOf" srcId="{3B2F8E1E-9FED-4AF3-8F88-17911C00B5BE}" destId="{2F76ACF0-3047-42A9-A842-1AF745113545}" srcOrd="7" destOrd="0" presId="urn:microsoft.com/office/officeart/2008/layout/LinedList"/>
    <dgm:cxn modelId="{6D388EC1-CC85-45E9-8EE3-522D381F5BDD}" type="presParOf" srcId="{2F76ACF0-3047-42A9-A842-1AF745113545}" destId="{F2450D08-A795-418C-A48E-BBB360C0451A}" srcOrd="0" destOrd="0" presId="urn:microsoft.com/office/officeart/2008/layout/LinedList"/>
    <dgm:cxn modelId="{8E914751-6E90-4FEF-BDF1-3BDB2115FAEC}" type="presParOf" srcId="{2F76ACF0-3047-42A9-A842-1AF745113545}" destId="{CAFE26CA-59CA-4062-9933-FA1517B6BBF6}" srcOrd="1" destOrd="0" presId="urn:microsoft.com/office/officeart/2008/layout/LinedList"/>
    <dgm:cxn modelId="{1045C4FE-A1FB-4043-BA26-06DE46CE5C71}" type="presParOf" srcId="{3B2F8E1E-9FED-4AF3-8F88-17911C00B5BE}" destId="{60E2218E-2707-459C-B5F0-54B2B1C03846}" srcOrd="8" destOrd="0" presId="urn:microsoft.com/office/officeart/2008/layout/LinedList"/>
    <dgm:cxn modelId="{4AEE1AD0-B1C9-4652-9DF6-3B18F1C87325}" type="presParOf" srcId="{3B2F8E1E-9FED-4AF3-8F88-17911C00B5BE}" destId="{4D68C512-A600-4939-8E59-7468BEAA2245}" srcOrd="9" destOrd="0" presId="urn:microsoft.com/office/officeart/2008/layout/LinedList"/>
    <dgm:cxn modelId="{C42D40B0-41D3-4503-9297-CEF3BB030D85}" type="presParOf" srcId="{4D68C512-A600-4939-8E59-7468BEAA2245}" destId="{7824E63D-92C8-4F60-96E6-A4F0E7424121}" srcOrd="0" destOrd="0" presId="urn:microsoft.com/office/officeart/2008/layout/LinedList"/>
    <dgm:cxn modelId="{958197A1-CE49-41AA-AAA9-97E549C222AE}" type="presParOf" srcId="{4D68C512-A600-4939-8E59-7468BEAA2245}" destId="{044A5406-3EA2-4E04-BA02-D6D591DA2B00}" srcOrd="1" destOrd="0" presId="urn:microsoft.com/office/officeart/2008/layout/LinedList"/>
    <dgm:cxn modelId="{F113897B-46B0-4CEE-BFA5-C8408861B30D}" type="presParOf" srcId="{3B2F8E1E-9FED-4AF3-8F88-17911C00B5BE}" destId="{8EF7FFA7-AA58-4D73-AE1A-8023694712D0}" srcOrd="10" destOrd="0" presId="urn:microsoft.com/office/officeart/2008/layout/LinedList"/>
    <dgm:cxn modelId="{756119A9-A42C-499F-8C06-87EAA3B6FBCD}" type="presParOf" srcId="{3B2F8E1E-9FED-4AF3-8F88-17911C00B5BE}" destId="{E59C2FF3-67CD-498F-B9FA-30CFAEBDA8FA}" srcOrd="11" destOrd="0" presId="urn:microsoft.com/office/officeart/2008/layout/LinedList"/>
    <dgm:cxn modelId="{6B8AC862-20B7-4E5F-AAC4-8FF7BDBA8704}" type="presParOf" srcId="{E59C2FF3-67CD-498F-B9FA-30CFAEBDA8FA}" destId="{A12676F7-1A61-4CE6-A76B-6D2F7F5E9BA6}" srcOrd="0" destOrd="0" presId="urn:microsoft.com/office/officeart/2008/layout/LinedList"/>
    <dgm:cxn modelId="{D62602BC-55CD-420B-A446-69BD4D4837C8}" type="presParOf" srcId="{E59C2FF3-67CD-498F-B9FA-30CFAEBDA8FA}" destId="{65E80BBE-BFF8-45D5-AB27-48C5BC954294}" srcOrd="1" destOrd="0" presId="urn:microsoft.com/office/officeart/2008/layout/LinedList"/>
    <dgm:cxn modelId="{87B6460A-DFC4-4805-A088-8ACC53437D73}" type="presParOf" srcId="{3B2F8E1E-9FED-4AF3-8F88-17911C00B5BE}" destId="{57488503-B11F-4D4F-A13F-025CF9C74EAE}" srcOrd="12" destOrd="0" presId="urn:microsoft.com/office/officeart/2008/layout/LinedList"/>
    <dgm:cxn modelId="{1396EE83-1D0C-4DE5-89A0-7079155429E0}" type="presParOf" srcId="{3B2F8E1E-9FED-4AF3-8F88-17911C00B5BE}" destId="{7E249910-1998-4B9C-A55B-137A47692C0D}" srcOrd="13" destOrd="0" presId="urn:microsoft.com/office/officeart/2008/layout/LinedList"/>
    <dgm:cxn modelId="{E7365D0D-DF93-4AAF-9D5D-5296A359A751}" type="presParOf" srcId="{7E249910-1998-4B9C-A55B-137A47692C0D}" destId="{38EC3126-7EA1-4CAB-8DAB-6E424459BEFA}" srcOrd="0" destOrd="0" presId="urn:microsoft.com/office/officeart/2008/layout/LinedList"/>
    <dgm:cxn modelId="{4220D164-D8C5-4588-AA1F-B6F996BB922F}" type="presParOf" srcId="{7E249910-1998-4B9C-A55B-137A47692C0D}" destId="{EF841630-05C7-4271-A39D-E055B7B13206}" srcOrd="1" destOrd="0" presId="urn:microsoft.com/office/officeart/2008/layout/LinedList"/>
    <dgm:cxn modelId="{3F6114CB-210F-47C3-AA0A-C421257D35E1}" type="presParOf" srcId="{3B2F8E1E-9FED-4AF3-8F88-17911C00B5BE}" destId="{73B42F71-50A7-4FA2-864D-5B2AFEFA64E2}" srcOrd="14" destOrd="0" presId="urn:microsoft.com/office/officeart/2008/layout/LinedList"/>
    <dgm:cxn modelId="{C2040D96-03AB-4B87-80D8-A48E78413A42}" type="presParOf" srcId="{3B2F8E1E-9FED-4AF3-8F88-17911C00B5BE}" destId="{29AF46CB-A46E-4C49-8FE3-FF640686DA7E}" srcOrd="15" destOrd="0" presId="urn:microsoft.com/office/officeart/2008/layout/LinedList"/>
    <dgm:cxn modelId="{79A1BCCF-4654-4A02-AD01-016AF2A4A120}" type="presParOf" srcId="{29AF46CB-A46E-4C49-8FE3-FF640686DA7E}" destId="{505FA931-423F-4BFC-9934-31F73D1D7D10}" srcOrd="0" destOrd="0" presId="urn:microsoft.com/office/officeart/2008/layout/LinedList"/>
    <dgm:cxn modelId="{5666E9CF-25E6-46E2-917F-BA45B3ED02C0}" type="presParOf" srcId="{29AF46CB-A46E-4C49-8FE3-FF640686DA7E}" destId="{99645EAA-A5E5-4248-A7E9-DD51404273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E687-8D09-4AF5-86E8-4C7DA3473F2C}">
      <dsp:nvSpPr>
        <dsp:cNvPr id="0" name=""/>
        <dsp:cNvSpPr/>
      </dsp:nvSpPr>
      <dsp:spPr>
        <a:xfrm>
          <a:off x="0" y="0"/>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68821-C0AC-4B96-8A41-3C867682F7ED}">
      <dsp:nvSpPr>
        <dsp:cNvPr id="0" name=""/>
        <dsp:cNvSpPr/>
      </dsp:nvSpPr>
      <dsp:spPr>
        <a:xfrm>
          <a:off x="0" y="0"/>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Selección de la temática a investigar</a:t>
          </a:r>
        </a:p>
      </dsp:txBody>
      <dsp:txXfrm>
        <a:off x="0" y="0"/>
        <a:ext cx="3024336" cy="459051"/>
      </dsp:txXfrm>
    </dsp:sp>
    <dsp:sp modelId="{401CB557-3446-4F58-AD56-649E05E5641A}">
      <dsp:nvSpPr>
        <dsp:cNvPr id="0" name=""/>
        <dsp:cNvSpPr/>
      </dsp:nvSpPr>
      <dsp:spPr>
        <a:xfrm>
          <a:off x="0" y="459051"/>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9A8CC-2F70-449A-89DF-A09E88DB88EA}">
      <dsp:nvSpPr>
        <dsp:cNvPr id="0" name=""/>
        <dsp:cNvSpPr/>
      </dsp:nvSpPr>
      <dsp:spPr>
        <a:xfrm>
          <a:off x="0" y="459051"/>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Revisión de la literatura</a:t>
          </a:r>
        </a:p>
      </dsp:txBody>
      <dsp:txXfrm>
        <a:off x="0" y="459051"/>
        <a:ext cx="3024336" cy="459051"/>
      </dsp:txXfrm>
    </dsp:sp>
    <dsp:sp modelId="{05FDC550-F2B2-4E89-9449-B29907332C62}">
      <dsp:nvSpPr>
        <dsp:cNvPr id="0" name=""/>
        <dsp:cNvSpPr/>
      </dsp:nvSpPr>
      <dsp:spPr>
        <a:xfrm>
          <a:off x="0" y="918102"/>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676E2-B618-4EDA-ADFF-77C55609A65D}">
      <dsp:nvSpPr>
        <dsp:cNvPr id="0" name=""/>
        <dsp:cNvSpPr/>
      </dsp:nvSpPr>
      <dsp:spPr>
        <a:xfrm>
          <a:off x="0" y="918102"/>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Diseño de la investigación</a:t>
          </a:r>
        </a:p>
      </dsp:txBody>
      <dsp:txXfrm>
        <a:off x="0" y="918102"/>
        <a:ext cx="3024336" cy="459051"/>
      </dsp:txXfrm>
    </dsp:sp>
    <dsp:sp modelId="{49C46711-F0AF-475E-B2C9-757B0C794E51}">
      <dsp:nvSpPr>
        <dsp:cNvPr id="0" name=""/>
        <dsp:cNvSpPr/>
      </dsp:nvSpPr>
      <dsp:spPr>
        <a:xfrm>
          <a:off x="0" y="1377153"/>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50D08-A795-418C-A48E-BBB360C0451A}">
      <dsp:nvSpPr>
        <dsp:cNvPr id="0" name=""/>
        <dsp:cNvSpPr/>
      </dsp:nvSpPr>
      <dsp:spPr>
        <a:xfrm>
          <a:off x="0" y="1377153"/>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Recogida de la información</a:t>
          </a:r>
        </a:p>
      </dsp:txBody>
      <dsp:txXfrm>
        <a:off x="0" y="1377153"/>
        <a:ext cx="3024336" cy="459051"/>
      </dsp:txXfrm>
    </dsp:sp>
    <dsp:sp modelId="{60E2218E-2707-459C-B5F0-54B2B1C03846}">
      <dsp:nvSpPr>
        <dsp:cNvPr id="0" name=""/>
        <dsp:cNvSpPr/>
      </dsp:nvSpPr>
      <dsp:spPr>
        <a:xfrm>
          <a:off x="0" y="1836204"/>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4E63D-92C8-4F60-96E6-A4F0E7424121}">
      <dsp:nvSpPr>
        <dsp:cNvPr id="0" name=""/>
        <dsp:cNvSpPr/>
      </dsp:nvSpPr>
      <dsp:spPr>
        <a:xfrm>
          <a:off x="0" y="1836204"/>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Análisis de los datos</a:t>
          </a:r>
        </a:p>
      </dsp:txBody>
      <dsp:txXfrm>
        <a:off x="0" y="1836204"/>
        <a:ext cx="3024336" cy="459051"/>
      </dsp:txXfrm>
    </dsp:sp>
    <dsp:sp modelId="{8EF7FFA7-AA58-4D73-AE1A-8023694712D0}">
      <dsp:nvSpPr>
        <dsp:cNvPr id="0" name=""/>
        <dsp:cNvSpPr/>
      </dsp:nvSpPr>
      <dsp:spPr>
        <a:xfrm>
          <a:off x="0" y="2295255"/>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676F7-1A61-4CE6-A76B-6D2F7F5E9BA6}">
      <dsp:nvSpPr>
        <dsp:cNvPr id="0" name=""/>
        <dsp:cNvSpPr/>
      </dsp:nvSpPr>
      <dsp:spPr>
        <a:xfrm>
          <a:off x="0" y="2295254"/>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Interpretación de los resultados</a:t>
          </a:r>
        </a:p>
      </dsp:txBody>
      <dsp:txXfrm>
        <a:off x="0" y="2295254"/>
        <a:ext cx="3024336" cy="459051"/>
      </dsp:txXfrm>
    </dsp:sp>
    <dsp:sp modelId="{57488503-B11F-4D4F-A13F-025CF9C74EAE}">
      <dsp:nvSpPr>
        <dsp:cNvPr id="0" name=""/>
        <dsp:cNvSpPr/>
      </dsp:nvSpPr>
      <dsp:spPr>
        <a:xfrm>
          <a:off x="0" y="2754306"/>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C3126-7EA1-4CAB-8DAB-6E424459BEFA}">
      <dsp:nvSpPr>
        <dsp:cNvPr id="0" name=""/>
        <dsp:cNvSpPr/>
      </dsp:nvSpPr>
      <dsp:spPr>
        <a:xfrm>
          <a:off x="0" y="2754306"/>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Elaboración de conclusiones</a:t>
          </a:r>
        </a:p>
      </dsp:txBody>
      <dsp:txXfrm>
        <a:off x="0" y="2754306"/>
        <a:ext cx="3024336" cy="459051"/>
      </dsp:txXfrm>
    </dsp:sp>
    <dsp:sp modelId="{73B42F71-50A7-4FA2-864D-5B2AFEFA64E2}">
      <dsp:nvSpPr>
        <dsp:cNvPr id="0" name=""/>
        <dsp:cNvSpPr/>
      </dsp:nvSpPr>
      <dsp:spPr>
        <a:xfrm>
          <a:off x="0" y="3213356"/>
          <a:ext cx="302433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FA931-423F-4BFC-9934-31F73D1D7D10}">
      <dsp:nvSpPr>
        <dsp:cNvPr id="0" name=""/>
        <dsp:cNvSpPr/>
      </dsp:nvSpPr>
      <dsp:spPr>
        <a:xfrm>
          <a:off x="0" y="3213357"/>
          <a:ext cx="3024336" cy="45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ca-ES" sz="1500" kern="1200" dirty="0">
              <a:solidFill>
                <a:schemeClr val="bg2"/>
              </a:solidFill>
              <a:latin typeface="Cambria" pitchFamily="18" charset="0"/>
              <a:ea typeface="Cambria" pitchFamily="18" charset="0"/>
              <a:cs typeface="Arial" panose="020B0604020202020204" pitchFamily="34" charset="0"/>
            </a:rPr>
            <a:t>Informe final</a:t>
          </a:r>
        </a:p>
      </dsp:txBody>
      <dsp:txXfrm>
        <a:off x="0" y="3213357"/>
        <a:ext cx="3024336" cy="4590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6552106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054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1054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71" name="Shape 7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2" name="Shape 72"/>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style A">
    <p:spTree>
      <p:nvGrpSpPr>
        <p:cNvPr id="1" name="Shape 82"/>
        <p:cNvGrpSpPr/>
        <p:nvPr/>
      </p:nvGrpSpPr>
      <p:grpSpPr>
        <a:xfrm>
          <a:off x="0" y="0"/>
          <a:ext cx="0" cy="0"/>
          <a:chOff x="0" y="0"/>
          <a:chExt cx="0" cy="0"/>
        </a:xfrm>
      </p:grpSpPr>
      <p:sp>
        <p:nvSpPr>
          <p:cNvPr id="83" name="Shape 83"/>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85" name="Shape 85"/>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7856152" y="1188720"/>
            <a:ext cx="1828799" cy="365760"/>
          </a:xfrm>
          <a:prstGeom prst="rect">
            <a:avLst/>
          </a:prstGeom>
        </p:spPr>
        <p:txBody>
          <a:bodyPr/>
          <a:lstStyle/>
          <a:p>
            <a:endParaRPr lang="en-US"/>
          </a:p>
        </p:txBody>
      </p:sp>
      <p:sp>
        <p:nvSpPr>
          <p:cNvPr id="4" name="Footer Placeholder 3"/>
          <p:cNvSpPr>
            <a:spLocks noGrp="1"/>
          </p:cNvSpPr>
          <p:nvPr>
            <p:ph type="ftr" sz="quarter" idx="11"/>
          </p:nvPr>
        </p:nvSpPr>
        <p:spPr>
          <a:xfrm rot="16200000">
            <a:off x="7882821" y="2990850"/>
            <a:ext cx="1775461"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8531788" y="4236720"/>
            <a:ext cx="548640" cy="297180"/>
          </a:xfrm>
          <a:prstGeom prst="bracketPair">
            <a:avLst>
              <a:gd name="adj" fmla="val 17949"/>
            </a:avLst>
          </a:prstGeom>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09203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10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819150" y="1276386"/>
            <a:ext cx="3200400" cy="2331720"/>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10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4700016" y="1276386"/>
            <a:ext cx="3200400" cy="2331720"/>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lIns="68580" tIns="34290" rIns="68580" bIns="34290"/>
          <a:lstStyle/>
          <a:p>
            <a:fld id="{EB95A1DD-B7E5-4043-AD7A-9278BD771BDB}" type="datetimeFigureOut">
              <a:rPr lang="ca-ES" smtClean="0"/>
              <a:t>27/3/2023</a:t>
            </a:fld>
            <a:endParaRPr lang="ca-ES"/>
          </a:p>
        </p:txBody>
      </p:sp>
      <p:sp>
        <p:nvSpPr>
          <p:cNvPr id="8" name="Footer Placeholder 7"/>
          <p:cNvSpPr>
            <a:spLocks noGrp="1"/>
          </p:cNvSpPr>
          <p:nvPr>
            <p:ph type="ftr" sz="quarter" idx="11"/>
          </p:nvPr>
        </p:nvSpPr>
        <p:spPr>
          <a:xfrm>
            <a:off x="3028950" y="4767263"/>
            <a:ext cx="3086100" cy="273844"/>
          </a:xfrm>
          <a:prstGeom prst="rect">
            <a:avLst/>
          </a:prstGeom>
        </p:spPr>
        <p:txBody>
          <a:bodyPr lIns="68580" tIns="34290" rIns="68580" bIns="34290"/>
          <a:lstStyle/>
          <a:p>
            <a:endParaRPr lang="ca-ES"/>
          </a:p>
        </p:txBody>
      </p:sp>
      <p:sp>
        <p:nvSpPr>
          <p:cNvPr id="9" name="Slide Number Placeholder 8"/>
          <p:cNvSpPr>
            <a:spLocks noGrp="1"/>
          </p:cNvSpPr>
          <p:nvPr>
            <p:ph type="sldNum" sz="quarter" idx="12"/>
          </p:nvPr>
        </p:nvSpPr>
        <p:spPr>
          <a:xfrm>
            <a:off x="6457950" y="4767263"/>
            <a:ext cx="2057400" cy="273844"/>
          </a:xfrm>
          <a:prstGeom prst="rect">
            <a:avLst/>
          </a:prstGeom>
        </p:spPr>
        <p:txBody>
          <a:bodyPr lIns="68580" tIns="34290" rIns="68580" bIns="34290"/>
          <a:lstStyle/>
          <a:p>
            <a:fld id="{A546B7B2-97EB-47B7-8496-C7000685179A}" type="slidenum">
              <a:rPr lang="ca-ES" smtClean="0"/>
              <a:t>‹Nº›</a:t>
            </a:fld>
            <a:endParaRPr lang="ca-ES"/>
          </a:p>
        </p:txBody>
      </p:sp>
    </p:spTree>
    <p:extLst>
      <p:ext uri="{BB962C8B-B14F-4D97-AF65-F5344CB8AC3E}">
        <p14:creationId xmlns:p14="http://schemas.microsoft.com/office/powerpoint/2010/main" val="84090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buChar char="■"/>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62" r:id="rId5"/>
    <p:sldLayoutId id="2147483665" r:id="rId6"/>
  </p:sldLayoutIdLst>
  <p:transition>
    <p:fade/>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2859782"/>
            <a:ext cx="7702624" cy="1159799"/>
          </a:xfrm>
          <a:prstGeom prst="rect">
            <a:avLst/>
          </a:prstGeom>
        </p:spPr>
        <p:txBody>
          <a:bodyPr lIns="91425" tIns="91425" rIns="91425" bIns="91425" anchor="b" anchorCtr="0">
            <a:noAutofit/>
          </a:bodyPr>
          <a:lstStyle/>
          <a:p>
            <a:r>
              <a:rPr lang="ca-ES" cap="small" dirty="0">
                <a:latin typeface="Cambria" pitchFamily="18" charset="0"/>
                <a:ea typeface="Cambria" pitchFamily="18" charset="0"/>
              </a:rPr>
              <a:t>Metodología Cualitativa </a:t>
            </a:r>
            <a:br>
              <a:rPr lang="ca-ES" cap="small" dirty="0">
                <a:latin typeface="Cambria" pitchFamily="18" charset="0"/>
                <a:ea typeface="Cambria" pitchFamily="18" charset="0"/>
              </a:rPr>
            </a:br>
            <a:br>
              <a:rPr lang="ca-ES" cap="small" dirty="0">
                <a:latin typeface="Cambria" pitchFamily="18" charset="0"/>
                <a:ea typeface="Cambria" pitchFamily="18" charset="0"/>
              </a:rPr>
            </a:br>
            <a:r>
              <a:rPr lang="es-ES" sz="3600" cap="small" dirty="0">
                <a:latin typeface="Cambria" pitchFamily="18" charset="0"/>
                <a:ea typeface="Cambria" pitchFamily="18" charset="0"/>
              </a:rPr>
              <a:t>Teoría</a:t>
            </a:r>
            <a:endParaRPr lang="es-ES" sz="2800" cap="all" dirty="0">
              <a:latin typeface="Palatino Linotype" panose="02040502050505030304" pitchFamily="18" charset="0"/>
            </a:endParaRPr>
          </a:p>
        </p:txBody>
      </p:sp>
      <p:sp>
        <p:nvSpPr>
          <p:cNvPr id="11" name="Shape 121"/>
          <p:cNvSpPr txBox="1"/>
          <p:nvPr/>
        </p:nvSpPr>
        <p:spPr>
          <a:xfrm>
            <a:off x="683568" y="4299942"/>
            <a:ext cx="5256584" cy="716700"/>
          </a:xfrm>
          <a:prstGeom prst="rect">
            <a:avLst/>
          </a:prstGeom>
          <a:noFill/>
          <a:ln>
            <a:noFill/>
          </a:ln>
        </p:spPr>
        <p:txBody>
          <a:bodyPr lIns="91425" tIns="91425" rIns="91425" bIns="91425" anchor="t" anchorCtr="0">
            <a:noAutofit/>
          </a:bodyPr>
          <a:lstStyle/>
          <a:p>
            <a:pPr lvl="0"/>
            <a:endParaRPr lang="es-ES" sz="1200" dirty="0">
              <a:solidFill>
                <a:schemeClr val="bg2">
                  <a:lumMod val="50000"/>
                </a:schemeClr>
              </a:solidFill>
              <a:latin typeface="Calibri" panose="020F0502020204030204" pitchFamily="34" charset="0"/>
              <a:ea typeface="Roboto Condensed" charset="0"/>
              <a:cs typeface="Calibri" panose="020F0502020204030204" pitchFamily="34" charset="0"/>
            </a:endParaRPr>
          </a:p>
          <a:p>
            <a:pPr lvl="0"/>
            <a:r>
              <a:rPr lang="es-ES" sz="2800" cap="small" dirty="0">
                <a:solidFill>
                  <a:schemeClr val="bg2">
                    <a:lumMod val="50000"/>
                  </a:schemeClr>
                </a:solidFill>
                <a:latin typeface="Calibri" panose="020F0502020204030204" pitchFamily="34" charset="0"/>
                <a:ea typeface="Roboto Condensed" charset="0"/>
                <a:cs typeface="Calibri" panose="020F0502020204030204" pitchFamily="34" charset="0"/>
              </a:rPr>
              <a:t>Pilar </a:t>
            </a:r>
            <a:r>
              <a:rPr lang="es-ES" sz="2800" cap="small" dirty="0" err="1">
                <a:solidFill>
                  <a:schemeClr val="bg2">
                    <a:lumMod val="50000"/>
                  </a:schemeClr>
                </a:solidFill>
                <a:latin typeface="Calibri" panose="020F0502020204030204" pitchFamily="34" charset="0"/>
                <a:ea typeface="Roboto Condensed" charset="0"/>
                <a:cs typeface="Calibri" panose="020F0502020204030204" pitchFamily="34" charset="0"/>
              </a:rPr>
              <a:t>Folgueiras</a:t>
            </a:r>
            <a:r>
              <a:rPr lang="es-ES" sz="2800" cap="small" dirty="0">
                <a:solidFill>
                  <a:schemeClr val="bg2">
                    <a:lumMod val="50000"/>
                  </a:schemeClr>
                </a:solidFill>
                <a:latin typeface="Calibri" panose="020F0502020204030204" pitchFamily="34" charset="0"/>
                <a:ea typeface="Roboto Condensed" charset="0"/>
                <a:cs typeface="Calibri" panose="020F0502020204030204" pitchFamily="34" charset="0"/>
              </a:rPr>
              <a:t> </a:t>
            </a:r>
            <a:r>
              <a:rPr lang="es-ES" sz="2800" cap="small" dirty="0" err="1">
                <a:solidFill>
                  <a:schemeClr val="bg2">
                    <a:lumMod val="50000"/>
                  </a:schemeClr>
                </a:solidFill>
                <a:latin typeface="Calibri" panose="020F0502020204030204" pitchFamily="34" charset="0"/>
                <a:ea typeface="Roboto Condensed" charset="0"/>
                <a:cs typeface="Calibri" panose="020F0502020204030204" pitchFamily="34" charset="0"/>
              </a:rPr>
              <a:t>Bertomeu</a:t>
            </a:r>
            <a:r>
              <a:rPr lang="es-ES" sz="2800" cap="small" dirty="0">
                <a:solidFill>
                  <a:schemeClr val="bg2">
                    <a:lumMod val="50000"/>
                  </a:schemeClr>
                </a:solidFill>
                <a:latin typeface="Calibri" panose="020F0502020204030204" pitchFamily="34" charset="0"/>
                <a:ea typeface="Roboto Condensed" charset="0"/>
                <a:cs typeface="Calibri" panose="020F0502020204030204" pitchFamily="34" charset="0"/>
              </a:rPr>
              <a:t> </a:t>
            </a:r>
            <a:endParaRPr lang="en" sz="2800" cap="small" dirty="0">
              <a:solidFill>
                <a:schemeClr val="bg2">
                  <a:lumMod val="50000"/>
                </a:schemeClr>
              </a:solidFill>
              <a:latin typeface="Calibri" panose="020F0502020204030204" pitchFamily="34" charset="0"/>
              <a:ea typeface="Roboto Condensed" charset="0"/>
              <a:cs typeface="Calibri" panose="020F0502020204030204" pitchFamily="34" charset="0"/>
            </a:endParaRPr>
          </a:p>
          <a:p>
            <a:pPr lvl="0" rtl="0">
              <a:spcBef>
                <a:spcPts val="1000"/>
              </a:spcBef>
              <a:spcAft>
                <a:spcPts val="1000"/>
              </a:spcAft>
              <a:buNone/>
            </a:pPr>
            <a:endParaRPr sz="900" b="1" dirty="0">
              <a:solidFill>
                <a:schemeClr val="tx1"/>
              </a:solidFill>
              <a:latin typeface="Calibri" panose="020F0502020204030204" pitchFamily="34" charset="0"/>
              <a:ea typeface="Nixie One"/>
              <a:cs typeface="Calibri" panose="020F0502020204030204" pitchFamily="34" charset="0"/>
              <a:sym typeface="Nixie One"/>
            </a:endParaRPr>
          </a:p>
          <a:p>
            <a:pPr lvl="0" rtl="0">
              <a:spcBef>
                <a:spcPts val="1000"/>
              </a:spcBef>
              <a:spcAft>
                <a:spcPts val="1000"/>
              </a:spcAft>
              <a:buNone/>
            </a:pPr>
            <a:endParaRPr sz="900" b="1" dirty="0">
              <a:solidFill>
                <a:schemeClr val="tx1"/>
              </a:solidFill>
              <a:latin typeface="Nixie One"/>
              <a:ea typeface="Nixie One"/>
              <a:cs typeface="Nixie One"/>
              <a:sym typeface="Nixie One"/>
            </a:endParaRPr>
          </a:p>
        </p:txBody>
      </p:sp>
      <p:pic>
        <p:nvPicPr>
          <p:cNvPr id="1026" name="Picture 2"/>
          <p:cNvPicPr>
            <a:picLocks noChangeAspect="1" noChangeArrowheads="1"/>
          </p:cNvPicPr>
          <p:nvPr/>
        </p:nvPicPr>
        <p:blipFill>
          <a:blip r:embed="rId3">
            <a:lum bright="-38000" contrast="59000"/>
          </a:blip>
          <a:srcRect/>
          <a:stretch>
            <a:fillRect/>
          </a:stretch>
        </p:blipFill>
        <p:spPr bwMode="auto">
          <a:xfrm>
            <a:off x="7172370" y="0"/>
            <a:ext cx="2008142" cy="5730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20619"/>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1"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Estudio de Caso</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626126" y="1392327"/>
            <a:ext cx="8338362" cy="1323439"/>
          </a:xfrm>
          <a:prstGeom prst="rect">
            <a:avLst/>
          </a:prstGeom>
          <a:noFill/>
        </p:spPr>
        <p:txBody>
          <a:bodyPr wrap="square" rtlCol="0">
            <a:spAutoFit/>
          </a:bodyPr>
          <a:lstStyle/>
          <a:p>
            <a:pPr algn="just">
              <a:spcBef>
                <a:spcPts val="600"/>
              </a:spcBef>
            </a:pPr>
            <a:r>
              <a:rPr lang="es-ES" sz="1600" b="1" cap="small" dirty="0">
                <a:latin typeface="Cambria" pitchFamily="18" charset="0"/>
                <a:ea typeface="Cambria" pitchFamily="18" charset="0"/>
              </a:rPr>
              <a:t>¿Qué se entiende por Caso? </a:t>
            </a:r>
            <a:r>
              <a:rPr lang="es-ES" sz="1600" dirty="0">
                <a:latin typeface="Cambria" pitchFamily="18" charset="0"/>
                <a:ea typeface="Cambria" pitchFamily="18" charset="0"/>
              </a:rPr>
              <a:t>Aquellas personas, situaciones sociales, etc. “únicas” que merecen un especial interés para la investigación y de las cuáles realizaremos un seguimiento en profundidad. El caso que se selecciona puede ser más sencillo o más complejo en función de los objetivos y del problema de investigación. El por que se elige un caso y no otro -es decir, que lo hace diferente y especial- es primordial para el correcto desarrollo de la investigación.</a:t>
            </a:r>
            <a:endParaRPr lang="es-ES" dirty="0">
              <a:latin typeface="Cambria" pitchFamily="18" charset="0"/>
              <a:ea typeface="Cambria" pitchFamily="18" charset="0"/>
            </a:endParaRPr>
          </a:p>
        </p:txBody>
      </p:sp>
      <p:sp>
        <p:nvSpPr>
          <p:cNvPr id="3" name="TextBox 2"/>
          <p:cNvSpPr txBox="1"/>
          <p:nvPr/>
        </p:nvSpPr>
        <p:spPr>
          <a:xfrm>
            <a:off x="598427" y="2787774"/>
            <a:ext cx="8366061" cy="2308324"/>
          </a:xfrm>
          <a:prstGeom prst="rect">
            <a:avLst/>
          </a:prstGeom>
          <a:noFill/>
        </p:spPr>
        <p:txBody>
          <a:bodyPr wrap="square" rtlCol="0">
            <a:spAutoFit/>
          </a:bodyPr>
          <a:lstStyle/>
          <a:p>
            <a:pPr algn="just"/>
            <a:r>
              <a:rPr lang="es-ES" sz="1600" dirty="0">
                <a:latin typeface="Cambria" pitchFamily="18" charset="0"/>
                <a:ea typeface="Cambria" pitchFamily="18" charset="0"/>
              </a:rPr>
              <a:t>Dentro del estudio de caso existen diferentes modalidades. Por ejemplo, </a:t>
            </a:r>
            <a:r>
              <a:rPr lang="es-ES" sz="1600" dirty="0" err="1">
                <a:latin typeface="Cambria" pitchFamily="18" charset="0"/>
                <a:ea typeface="Cambria" pitchFamily="18" charset="0"/>
              </a:rPr>
              <a:t>Stake</a:t>
            </a:r>
            <a:r>
              <a:rPr lang="es-ES" sz="1600" dirty="0">
                <a:latin typeface="Cambria" pitchFamily="18" charset="0"/>
                <a:ea typeface="Cambria" pitchFamily="18" charset="0"/>
              </a:rPr>
              <a:t> (2005): </a:t>
            </a:r>
          </a:p>
          <a:p>
            <a:pPr marL="180975" indent="-180975" algn="just"/>
            <a:r>
              <a:rPr lang="es-ES" sz="1600" dirty="0">
                <a:latin typeface="Cambria" pitchFamily="18" charset="0"/>
                <a:ea typeface="Cambria" pitchFamily="18" charset="0"/>
              </a:rPr>
              <a:t> − El estudio de caso intrínseco. Se busca comprender mejor un caso determinado. Este no se elige porque represente a otros casos o porque sea ilustrativo sino que se selecciona porque es de interés por sí mismo. </a:t>
            </a:r>
          </a:p>
          <a:p>
            <a:pPr marL="180975" indent="-180975" algn="just"/>
            <a:r>
              <a:rPr lang="es-ES" sz="1600" dirty="0">
                <a:latin typeface="Cambria" pitchFamily="18" charset="0"/>
                <a:ea typeface="Cambria" pitchFamily="18" charset="0"/>
              </a:rPr>
              <a:t>− El estudio de caso instrumental. Se selecciona y se analiza un caso que es ilustrativo de una temática. Por tanto, la utilidad del caso se encuentra en que los datos recogidos sirven para comprender un fenómeno. </a:t>
            </a:r>
          </a:p>
          <a:p>
            <a:pPr marL="180975" indent="-180975" algn="just"/>
            <a:r>
              <a:rPr lang="es-ES" sz="1600" dirty="0">
                <a:latin typeface="Cambria" pitchFamily="18" charset="0"/>
                <a:ea typeface="Cambria" pitchFamily="18" charset="0"/>
              </a:rPr>
              <a:t>− El estudio de caso múltiple o colectivo. Se trata de un estudio instrumental que utiliza varios casos. </a:t>
            </a:r>
            <a:endParaRPr lang="es-ES" sz="1600" dirty="0"/>
          </a:p>
        </p:txBody>
      </p:sp>
    </p:spTree>
    <p:extLst>
      <p:ext uri="{BB962C8B-B14F-4D97-AF65-F5344CB8AC3E}">
        <p14:creationId xmlns:p14="http://schemas.microsoft.com/office/powerpoint/2010/main" val="19354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1"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Fenomenología</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611560" y="1851670"/>
            <a:ext cx="8006021" cy="2785378"/>
          </a:xfrm>
          <a:prstGeom prst="rect">
            <a:avLst/>
          </a:prstGeom>
          <a:noFill/>
        </p:spPr>
        <p:txBody>
          <a:bodyPr wrap="square" rtlCol="0">
            <a:spAutoFit/>
          </a:bodyPr>
          <a:lstStyle/>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E</a:t>
            </a:r>
            <a:r>
              <a:rPr lang="es-ES" sz="1600" dirty="0">
                <a:latin typeface="Cambria" pitchFamily="18" charset="0"/>
                <a:ea typeface="Cambria" pitchFamily="18" charset="0"/>
              </a:rPr>
              <a:t>ste método de investigación se lleva a cabo cuando se quiere saber cual es el sentido dado a los fenómenos, descubrir el significado y la forma en que las personas describen sus experiencias sobre un evento (</a:t>
            </a:r>
            <a:r>
              <a:rPr lang="es-ES" sz="1600" dirty="0" err="1">
                <a:latin typeface="Cambria" pitchFamily="18" charset="0"/>
                <a:ea typeface="Cambria" pitchFamily="18" charset="0"/>
              </a:rPr>
              <a:t>McMillan</a:t>
            </a:r>
            <a:r>
              <a:rPr lang="es-ES" sz="1600" dirty="0">
                <a:latin typeface="Cambria" pitchFamily="18" charset="0"/>
                <a:ea typeface="Cambria" pitchFamily="18" charset="0"/>
              </a:rPr>
              <a:t> &amp; Schumacher, 2014). </a:t>
            </a:r>
          </a:p>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B</a:t>
            </a:r>
            <a:r>
              <a:rPr lang="es-ES" sz="1600" dirty="0">
                <a:latin typeface="Cambria" pitchFamily="18" charset="0"/>
                <a:ea typeface="Cambria" pitchFamily="18" charset="0"/>
              </a:rPr>
              <a:t>uscan los aspectos esenciales y subjetivos de la experiencia en cuestión, escuchando las voces, las historias, y las prácticas y acciones de sus protagonistas. </a:t>
            </a:r>
          </a:p>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D</a:t>
            </a:r>
            <a:r>
              <a:rPr lang="es-ES" sz="1600" dirty="0">
                <a:latin typeface="Cambria" pitchFamily="18" charset="0"/>
                <a:ea typeface="Cambria" pitchFamily="18" charset="0"/>
              </a:rPr>
              <a:t>esde el punto de vista metodológico, se intenta descubrir todo aquello que sea significativo en las percepciones, sentimientos y acciones de los actores sociales, siguiendo un proceso de investigación claramente inductivo. </a:t>
            </a:r>
          </a:p>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E</a:t>
            </a:r>
            <a:r>
              <a:rPr lang="es-ES" sz="1600" dirty="0">
                <a:latin typeface="Cambria" pitchFamily="18" charset="0"/>
                <a:ea typeface="Cambria" pitchFamily="18" charset="0"/>
              </a:rPr>
              <a:t>ntre las estrategias de obtención de información destacan: la entrevista fenomenológica, el relato, etc. </a:t>
            </a:r>
          </a:p>
        </p:txBody>
      </p:sp>
    </p:spTree>
    <p:extLst>
      <p:ext uri="{BB962C8B-B14F-4D97-AF65-F5344CB8AC3E}">
        <p14:creationId xmlns:p14="http://schemas.microsoft.com/office/powerpoint/2010/main" val="51161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80312"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1" name="1 Marcador de texto"/>
          <p:cNvSpPr txBox="1">
            <a:spLocks/>
          </p:cNvSpPr>
          <p:nvPr/>
        </p:nvSpPr>
        <p:spPr>
          <a:xfrm>
            <a:off x="518864" y="123478"/>
            <a:ext cx="702872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Métodos Cualitativos: Teoría Fundamentada</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2" name="TextBox 1"/>
          <p:cNvSpPr txBox="1"/>
          <p:nvPr/>
        </p:nvSpPr>
        <p:spPr>
          <a:xfrm>
            <a:off x="611560" y="1572924"/>
            <a:ext cx="8078028" cy="3447098"/>
          </a:xfrm>
          <a:prstGeom prst="rect">
            <a:avLst/>
          </a:prstGeom>
          <a:noFill/>
        </p:spPr>
        <p:txBody>
          <a:bodyPr wrap="square" rtlCol="0">
            <a:spAutoFit/>
          </a:bodyPr>
          <a:lstStyle/>
          <a:p>
            <a:pPr algn="just">
              <a:spcBef>
                <a:spcPts val="600"/>
              </a:spcBef>
            </a:pPr>
            <a:r>
              <a:rPr lang="es-ES" b="1" dirty="0">
                <a:effectLst>
                  <a:outerShdw blurRad="38100" dist="38100" dir="2700000" algn="tl">
                    <a:srgbClr val="000000">
                      <a:alpha val="43137"/>
                    </a:srgbClr>
                  </a:outerShdw>
                </a:effectLst>
                <a:latin typeface="Cambria" pitchFamily="18" charset="0"/>
                <a:ea typeface="Cambria" pitchFamily="18" charset="0"/>
              </a:rPr>
              <a:t>E</a:t>
            </a:r>
            <a:r>
              <a:rPr lang="es-ES" dirty="0">
                <a:latin typeface="Cambria" pitchFamily="18" charset="0"/>
                <a:ea typeface="Cambria" pitchFamily="18" charset="0"/>
              </a:rPr>
              <a:t>ste método de investigación tiene como objetivo descubrir teorías, conceptos, hipótesis y proposiciones partiendo directamente de la información recogida. </a:t>
            </a:r>
          </a:p>
          <a:p>
            <a:pPr algn="just">
              <a:spcBef>
                <a:spcPts val="600"/>
              </a:spcBef>
            </a:pPr>
            <a:r>
              <a:rPr lang="es-ES" b="1" dirty="0">
                <a:effectLst>
                  <a:outerShdw blurRad="38100" dist="38100" dir="2700000" algn="tl">
                    <a:srgbClr val="000000">
                      <a:alpha val="43137"/>
                    </a:srgbClr>
                  </a:outerShdw>
                </a:effectLst>
                <a:latin typeface="Cambria" pitchFamily="18" charset="0"/>
                <a:ea typeface="Cambria" pitchFamily="18" charset="0"/>
              </a:rPr>
              <a:t>S</a:t>
            </a:r>
            <a:r>
              <a:rPr lang="es-ES" dirty="0">
                <a:latin typeface="Cambria" pitchFamily="18" charset="0"/>
                <a:ea typeface="Cambria" pitchFamily="18" charset="0"/>
              </a:rPr>
              <a:t>trauss y </a:t>
            </a:r>
            <a:r>
              <a:rPr lang="es-ES" dirty="0" err="1">
                <a:latin typeface="Cambria" pitchFamily="18" charset="0"/>
                <a:ea typeface="Cambria" pitchFamily="18" charset="0"/>
              </a:rPr>
              <a:t>Corbin</a:t>
            </a:r>
            <a:r>
              <a:rPr lang="es-ES" dirty="0">
                <a:latin typeface="Cambria" pitchFamily="18" charset="0"/>
                <a:ea typeface="Cambria" pitchFamily="18" charset="0"/>
              </a:rPr>
              <a:t> (1994) </a:t>
            </a:r>
            <a:r>
              <a:rPr lang="es-ES" i="1" dirty="0">
                <a:latin typeface="Cambria" pitchFamily="18" charset="0"/>
                <a:ea typeface="Cambria" pitchFamily="18" charset="0"/>
              </a:rPr>
              <a:t>“La teoría fundamentada es una metodología general para desarrollar una teoría que esta fundamentada en la recogida y análisis sistemático de datos. La teoría se desarrolla durante la investigación, y esto se lleva a cabo mediante una continua interpelación entre el análisis y la recogida de datos</a:t>
            </a:r>
            <a:r>
              <a:rPr lang="es-ES" dirty="0">
                <a:latin typeface="Cambria" pitchFamily="18" charset="0"/>
                <a:ea typeface="Cambria" pitchFamily="18" charset="0"/>
              </a:rPr>
              <a:t>” (174). </a:t>
            </a:r>
          </a:p>
          <a:p>
            <a:pPr algn="just">
              <a:spcBef>
                <a:spcPts val="600"/>
              </a:spcBef>
            </a:pPr>
            <a:r>
              <a:rPr lang="es-ES" b="1" dirty="0">
                <a:effectLst>
                  <a:outerShdw blurRad="38100" dist="38100" dir="2700000" algn="tl">
                    <a:srgbClr val="000000">
                      <a:alpha val="43137"/>
                    </a:srgbClr>
                  </a:outerShdw>
                </a:effectLst>
                <a:latin typeface="Cambria" pitchFamily="18" charset="0"/>
                <a:ea typeface="Cambria" pitchFamily="18" charset="0"/>
              </a:rPr>
              <a:t>U</a:t>
            </a:r>
            <a:r>
              <a:rPr lang="es-ES" dirty="0">
                <a:latin typeface="Cambria" pitchFamily="18" charset="0"/>
                <a:ea typeface="Cambria" pitchFamily="18" charset="0"/>
              </a:rPr>
              <a:t>na vez obtenida y analizada la información, los resultados generados deben servir para crear una teoría llamada fundamentada, ya que debe estar basada en la información recogida; es decir, debe seguir un proceso inductivo (de lo particular hacia lo general) (</a:t>
            </a:r>
            <a:r>
              <a:rPr lang="es-ES" dirty="0" err="1">
                <a:latin typeface="Cambria" pitchFamily="18" charset="0"/>
                <a:ea typeface="Cambria" pitchFamily="18" charset="0"/>
              </a:rPr>
              <a:t>Osses</a:t>
            </a:r>
            <a:r>
              <a:rPr lang="es-ES" dirty="0">
                <a:latin typeface="Cambria" pitchFamily="18" charset="0"/>
                <a:ea typeface="Cambria" pitchFamily="18" charset="0"/>
              </a:rPr>
              <a:t> </a:t>
            </a:r>
            <a:r>
              <a:rPr lang="es-ES" dirty="0" err="1">
                <a:latin typeface="Cambria" pitchFamily="18" charset="0"/>
                <a:ea typeface="Cambria" pitchFamily="18" charset="0"/>
              </a:rPr>
              <a:t>Bustingorry</a:t>
            </a:r>
            <a:r>
              <a:rPr lang="es-ES" dirty="0">
                <a:latin typeface="Cambria" pitchFamily="18" charset="0"/>
                <a:ea typeface="Cambria" pitchFamily="18" charset="0"/>
              </a:rPr>
              <a:t>, </a:t>
            </a:r>
            <a:r>
              <a:rPr lang="es-ES" dirty="0" err="1">
                <a:latin typeface="Cambria" pitchFamily="18" charset="0"/>
                <a:ea typeface="Cambria" pitchFamily="18" charset="0"/>
              </a:rPr>
              <a:t>Sanchez</a:t>
            </a:r>
            <a:r>
              <a:rPr lang="es-ES" dirty="0">
                <a:latin typeface="Cambria" pitchFamily="18" charset="0"/>
                <a:ea typeface="Cambria" pitchFamily="18" charset="0"/>
              </a:rPr>
              <a:t> Tapia y </a:t>
            </a:r>
            <a:r>
              <a:rPr lang="es-ES" dirty="0" err="1">
                <a:latin typeface="Cambria" pitchFamily="18" charset="0"/>
                <a:ea typeface="Cambria" pitchFamily="18" charset="0"/>
              </a:rPr>
              <a:t>Ibañez</a:t>
            </a:r>
            <a:r>
              <a:rPr lang="es-ES" dirty="0">
                <a:latin typeface="Cambria" pitchFamily="18" charset="0"/>
                <a:ea typeface="Cambria" pitchFamily="18" charset="0"/>
              </a:rPr>
              <a:t> Mansilla, 2006).</a:t>
            </a:r>
          </a:p>
          <a:p>
            <a:pPr algn="just">
              <a:spcBef>
                <a:spcPts val="600"/>
              </a:spcBef>
            </a:pPr>
            <a:r>
              <a:rPr lang="es-ES" b="1" dirty="0">
                <a:effectLst>
                  <a:outerShdw blurRad="38100" dist="38100" dir="2700000" algn="tl">
                    <a:srgbClr val="000000">
                      <a:alpha val="43137"/>
                    </a:srgbClr>
                  </a:outerShdw>
                </a:effectLst>
                <a:latin typeface="Cambria" pitchFamily="18" charset="0"/>
                <a:ea typeface="Cambria" pitchFamily="18" charset="0"/>
              </a:rPr>
              <a:t>E</a:t>
            </a:r>
            <a:r>
              <a:rPr lang="es-ES" dirty="0">
                <a:latin typeface="Cambria" pitchFamily="18" charset="0"/>
                <a:ea typeface="Cambria" pitchFamily="18" charset="0"/>
              </a:rPr>
              <a:t>n esencia, la teoría fundamentada es un método comparativo, donde se comparan datos con datos, datos con categorías, categorías con categorías, categorías con teorías, teorías con teorías. Este proceso de comparación se desarrolla en cuatro fases Rodríguez, Gil y García, 1999).</a:t>
            </a:r>
          </a:p>
          <a:p>
            <a:pPr algn="just">
              <a:spcBef>
                <a:spcPts val="600"/>
              </a:spcBef>
            </a:pPr>
            <a:endParaRPr lang="es-ES" sz="1600" dirty="0">
              <a:latin typeface="Cambria" pitchFamily="18" charset="0"/>
              <a:ea typeface="Cambria" pitchFamily="18" charset="0"/>
            </a:endParaRPr>
          </a:p>
        </p:txBody>
      </p:sp>
    </p:spTree>
    <p:extLst>
      <p:ext uri="{BB962C8B-B14F-4D97-AF65-F5344CB8AC3E}">
        <p14:creationId xmlns:p14="http://schemas.microsoft.com/office/powerpoint/2010/main" val="269117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texto"/>
          <p:cNvSpPr txBox="1">
            <a:spLocks/>
          </p:cNvSpPr>
          <p:nvPr/>
        </p:nvSpPr>
        <p:spPr>
          <a:xfrm>
            <a:off x="518864" y="-92546"/>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a:t>
            </a:r>
          </a:p>
          <a:p>
            <a:pPr marL="0" marR="0" lvl="0" indent="0" algn="l" defTabSz="914400" rtl="0" eaLnBrk="1" fontAlgn="auto" latinLnBrk="0" hangingPunct="1">
              <a:lnSpc>
                <a:spcPct val="100000"/>
              </a:lnSpc>
              <a:spcAft>
                <a:spcPts val="0"/>
              </a:spcAft>
              <a:buClr>
                <a:srgbClr val="114454"/>
              </a:buClr>
              <a:buSzPct val="100000"/>
              <a:buFont typeface="Nixie One"/>
              <a:buNone/>
              <a:tabLst/>
              <a:defRPr/>
            </a:pPr>
            <a:r>
              <a:rPr lang="es-ES" sz="2800" cap="small" baseline="0" dirty="0">
                <a:solidFill>
                  <a:srgbClr val="002060"/>
                </a:solidFill>
                <a:latin typeface="Cambria" pitchFamily="18" charset="0"/>
                <a:ea typeface="Cambria" pitchFamily="18" charset="0"/>
                <a:cs typeface="Nixie One"/>
                <a:sym typeface="Nixie One"/>
              </a:rPr>
              <a:t>Referencias</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pSp>
        <p:nvGrpSpPr>
          <p:cNvPr id="4" name="12 Grupo"/>
          <p:cNvGrpSpPr/>
          <p:nvPr/>
        </p:nvGrpSpPr>
        <p:grpSpPr>
          <a:xfrm>
            <a:off x="7308305" y="-20619"/>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2" name="Rectangle 11"/>
          <p:cNvSpPr/>
          <p:nvPr/>
        </p:nvSpPr>
        <p:spPr>
          <a:xfrm>
            <a:off x="483376" y="1347614"/>
            <a:ext cx="8494200" cy="3631763"/>
          </a:xfrm>
          <a:prstGeom prst="rect">
            <a:avLst/>
          </a:prstGeom>
        </p:spPr>
        <p:txBody>
          <a:bodyPr wrap="square">
            <a:spAutoFit/>
          </a:bodyPr>
          <a:lstStyle/>
          <a:p>
            <a:pPr algn="just"/>
            <a:endParaRPr lang="es-ES" sz="1000" dirty="0">
              <a:latin typeface="Cambria" pitchFamily="18" charset="0"/>
              <a:ea typeface="Cambria" pitchFamily="18" charset="0"/>
            </a:endParaRPr>
          </a:p>
          <a:p>
            <a:pPr algn="just">
              <a:spcBef>
                <a:spcPts val="600"/>
              </a:spcBef>
            </a:pPr>
            <a:r>
              <a:rPr lang="en-US" sz="1200" dirty="0" err="1">
                <a:latin typeface="Cambria" pitchFamily="18" charset="0"/>
                <a:ea typeface="Cambria" pitchFamily="18" charset="0"/>
              </a:rPr>
              <a:t>Ary</a:t>
            </a:r>
            <a:r>
              <a:rPr lang="en-US" sz="1200" dirty="0">
                <a:latin typeface="Cambria" pitchFamily="18" charset="0"/>
                <a:ea typeface="Cambria" pitchFamily="18" charset="0"/>
              </a:rPr>
              <a:t>, Donald., Jacobs, Lucy., Sorensen, Christine., &amp; Walker, David A. (2013). Introduction to research in education. London: </a:t>
            </a:r>
            <a:r>
              <a:rPr lang="en-US" sz="1200" dirty="0" err="1">
                <a:latin typeface="Cambria" pitchFamily="18" charset="0"/>
                <a:ea typeface="Cambria" pitchFamily="18" charset="0"/>
              </a:rPr>
              <a:t>Cengage</a:t>
            </a:r>
            <a:r>
              <a:rPr lang="en-US" sz="1200" dirty="0">
                <a:latin typeface="Cambria" pitchFamily="18" charset="0"/>
                <a:ea typeface="Cambria" pitchFamily="18" charset="0"/>
              </a:rPr>
              <a:t> Learning.</a:t>
            </a:r>
            <a:r>
              <a:rPr lang="es-ES" sz="1200" dirty="0" err="1">
                <a:latin typeface="Cambria" pitchFamily="18" charset="0"/>
                <a:ea typeface="Cambria" pitchFamily="18" charset="0"/>
              </a:rPr>
              <a:t>Domí</a:t>
            </a:r>
            <a:r>
              <a:rPr lang="es-ES" sz="1200" dirty="0">
                <a:latin typeface="Cambria" pitchFamily="18" charset="0"/>
                <a:ea typeface="Cambria" pitchFamily="18" charset="0"/>
              </a:rPr>
              <a:t> </a:t>
            </a:r>
            <a:r>
              <a:rPr lang="es-ES" sz="1200" dirty="0" err="1">
                <a:latin typeface="Cambria" pitchFamily="18" charset="0"/>
                <a:ea typeface="Cambria" pitchFamily="18" charset="0"/>
              </a:rPr>
              <a:t>nguez</a:t>
            </a:r>
            <a:r>
              <a:rPr lang="es-ES" sz="1200" dirty="0">
                <a:latin typeface="Cambria" pitchFamily="18" charset="0"/>
                <a:ea typeface="Cambria" pitchFamily="18" charset="0"/>
              </a:rPr>
              <a:t> </a:t>
            </a:r>
            <a:r>
              <a:rPr lang="es-ES" sz="1200" dirty="0" err="1">
                <a:latin typeface="Cambria" pitchFamily="18" charset="0"/>
                <a:ea typeface="Cambria" pitchFamily="18" charset="0"/>
              </a:rPr>
              <a:t>Figaredo</a:t>
            </a:r>
            <a:r>
              <a:rPr lang="es-ES" sz="1200" dirty="0">
                <a:latin typeface="Cambria" pitchFamily="18" charset="0"/>
                <a:ea typeface="Cambria" pitchFamily="18" charset="0"/>
              </a:rPr>
              <a:t>, D. (2007). Sobre la intención de la etnografía virtual. Teoría de la Educación. Educación y Cultura en la Sociedad de la Información, 8(1). </a:t>
            </a:r>
          </a:p>
          <a:p>
            <a:pPr algn="just">
              <a:spcBef>
                <a:spcPts val="600"/>
              </a:spcBef>
            </a:pPr>
            <a:r>
              <a:rPr lang="es-ES" sz="1200" dirty="0" err="1">
                <a:latin typeface="Cambria" pitchFamily="18" charset="0"/>
                <a:ea typeface="Cambria" pitchFamily="18" charset="0"/>
              </a:rPr>
              <a:t>Mauss</a:t>
            </a:r>
            <a:r>
              <a:rPr lang="es-ES" sz="1200" dirty="0">
                <a:latin typeface="Cambria" pitchFamily="18" charset="0"/>
                <a:ea typeface="Cambria" pitchFamily="18" charset="0"/>
              </a:rPr>
              <a:t>, Marcel (1967). Este tica. Introducción a la Etnografía, 147-217</a:t>
            </a:r>
            <a:endParaRPr lang="en-US" sz="1200" dirty="0">
              <a:latin typeface="Cambria" pitchFamily="18" charset="0"/>
              <a:ea typeface="Cambria" pitchFamily="18" charset="0"/>
            </a:endParaRPr>
          </a:p>
          <a:p>
            <a:pPr algn="just">
              <a:spcBef>
                <a:spcPts val="600"/>
              </a:spcBef>
            </a:pPr>
            <a:r>
              <a:rPr lang="en-US" sz="1200" dirty="0">
                <a:latin typeface="Cambria" pitchFamily="18" charset="0"/>
                <a:ea typeface="Cambria" pitchFamily="18" charset="0"/>
              </a:rPr>
              <a:t>McMillan, James H. &amp; Schumacher, Sally. (2014). Research in education: Evidence-based inquiry. London: Pearson Higher Ed. </a:t>
            </a:r>
          </a:p>
          <a:p>
            <a:pPr algn="just">
              <a:spcBef>
                <a:spcPts val="600"/>
              </a:spcBef>
            </a:pPr>
            <a:r>
              <a:rPr lang="en-US" sz="1200" dirty="0">
                <a:latin typeface="Cambria" pitchFamily="18" charset="0"/>
                <a:ea typeface="Cambria" pitchFamily="18" charset="0"/>
              </a:rPr>
              <a:t>Merriam, </a:t>
            </a:r>
            <a:r>
              <a:rPr lang="en-US" sz="1200" dirty="0" err="1">
                <a:latin typeface="Cambria" pitchFamily="18" charset="0"/>
                <a:ea typeface="Cambria" pitchFamily="18" charset="0"/>
              </a:rPr>
              <a:t>Sharan</a:t>
            </a:r>
            <a:r>
              <a:rPr lang="en-US" sz="1200" dirty="0">
                <a:latin typeface="Cambria" pitchFamily="18" charset="0"/>
                <a:ea typeface="Cambria" pitchFamily="18" charset="0"/>
              </a:rPr>
              <a:t> B. (1988). Case study research in education: A qualitative approach. London: </a:t>
            </a:r>
            <a:r>
              <a:rPr lang="en-US" sz="1200" dirty="0" err="1">
                <a:latin typeface="Cambria" pitchFamily="18" charset="0"/>
                <a:ea typeface="Cambria" pitchFamily="18" charset="0"/>
              </a:rPr>
              <a:t>Jossey</a:t>
            </a:r>
            <a:r>
              <a:rPr lang="en-US" sz="1200" dirty="0">
                <a:latin typeface="Cambria" pitchFamily="18" charset="0"/>
                <a:ea typeface="Cambria" pitchFamily="18" charset="0"/>
              </a:rPr>
              <a:t>-Bass</a:t>
            </a:r>
          </a:p>
          <a:p>
            <a:pPr algn="just">
              <a:spcBef>
                <a:spcPts val="600"/>
              </a:spcBef>
            </a:pPr>
            <a:r>
              <a:rPr lang="es-ES" sz="1200" dirty="0" err="1">
                <a:latin typeface="Cambria" pitchFamily="18" charset="0"/>
                <a:ea typeface="Cambria" pitchFamily="18" charset="0"/>
              </a:rPr>
              <a:t>Osses</a:t>
            </a:r>
            <a:r>
              <a:rPr lang="es-ES" sz="1200" dirty="0">
                <a:latin typeface="Cambria" pitchFamily="18" charset="0"/>
                <a:ea typeface="Cambria" pitchFamily="18" charset="0"/>
              </a:rPr>
              <a:t> </a:t>
            </a:r>
            <a:r>
              <a:rPr lang="es-ES" sz="1200" dirty="0" err="1">
                <a:latin typeface="Cambria" pitchFamily="18" charset="0"/>
                <a:ea typeface="Cambria" pitchFamily="18" charset="0"/>
              </a:rPr>
              <a:t>Bustingorry</a:t>
            </a:r>
            <a:r>
              <a:rPr lang="es-ES" sz="1200" dirty="0">
                <a:latin typeface="Cambria" pitchFamily="18" charset="0"/>
                <a:ea typeface="Cambria" pitchFamily="18" charset="0"/>
              </a:rPr>
              <a:t>, Sonia</a:t>
            </a:r>
            <a:r>
              <a:rPr lang="es-ES" sz="1200">
                <a:latin typeface="Cambria" pitchFamily="18" charset="0"/>
                <a:ea typeface="Cambria" pitchFamily="18" charset="0"/>
              </a:rPr>
              <a:t>., Sánchez </a:t>
            </a:r>
            <a:r>
              <a:rPr lang="es-ES" sz="1200" dirty="0">
                <a:latin typeface="Cambria" pitchFamily="18" charset="0"/>
                <a:ea typeface="Cambria" pitchFamily="18" charset="0"/>
              </a:rPr>
              <a:t>Tapia, Ingrid y </a:t>
            </a:r>
            <a:r>
              <a:rPr lang="es-ES" sz="1200" dirty="0" err="1">
                <a:latin typeface="Cambria" pitchFamily="18" charset="0"/>
                <a:ea typeface="Cambria" pitchFamily="18" charset="0"/>
              </a:rPr>
              <a:t>Ibañez</a:t>
            </a:r>
            <a:r>
              <a:rPr lang="es-ES" sz="1200" dirty="0">
                <a:latin typeface="Cambria" pitchFamily="18" charset="0"/>
                <a:ea typeface="Cambria" pitchFamily="18" charset="0"/>
              </a:rPr>
              <a:t> Mansilla, Flor Marina. (2006). Investigación cualitativa en educación: hacia la generación de teoría a través del proceso analítico. Estudios pedagógicos (Valdivia), 32(1), 119-133.</a:t>
            </a:r>
          </a:p>
          <a:p>
            <a:pPr algn="just">
              <a:spcBef>
                <a:spcPts val="600"/>
              </a:spcBef>
            </a:pPr>
            <a:r>
              <a:rPr lang="es-ES" sz="1200" dirty="0">
                <a:latin typeface="Cambria" pitchFamily="18" charset="0"/>
                <a:ea typeface="Cambria" pitchFamily="18" charset="0"/>
              </a:rPr>
              <a:t>Rodríguez Gómez, Gregorio.; Gil Flores Javier &amp; García Jiménez, Eduardo (1996). Metodología de la investigación cualitativa. </a:t>
            </a:r>
            <a:r>
              <a:rPr lang="es-ES" sz="1200" dirty="0" err="1">
                <a:latin typeface="Cambria" pitchFamily="18" charset="0"/>
                <a:ea typeface="Cambria" pitchFamily="18" charset="0"/>
              </a:rPr>
              <a:t>Archidona</a:t>
            </a:r>
            <a:r>
              <a:rPr lang="es-ES" sz="1200" dirty="0">
                <a:latin typeface="Cambria" pitchFamily="18" charset="0"/>
                <a:ea typeface="Cambria" pitchFamily="18" charset="0"/>
              </a:rPr>
              <a:t>: Ediciones Aljibe. </a:t>
            </a:r>
          </a:p>
          <a:p>
            <a:pPr algn="just">
              <a:spcBef>
                <a:spcPts val="600"/>
              </a:spcBef>
            </a:pPr>
            <a:r>
              <a:rPr lang="en-US" sz="1200" dirty="0">
                <a:latin typeface="Cambria" pitchFamily="18" charset="0"/>
                <a:ea typeface="Cambria" pitchFamily="18" charset="0"/>
              </a:rPr>
              <a:t>Stake, R. E. (2005). Qualitative Case Studies. </a:t>
            </a:r>
            <a:r>
              <a:rPr lang="es-ES" sz="1200" dirty="0">
                <a:latin typeface="Cambria" pitchFamily="18" charset="0"/>
                <a:ea typeface="Cambria" pitchFamily="18" charset="0"/>
              </a:rPr>
              <a:t>En: N. K. </a:t>
            </a:r>
            <a:r>
              <a:rPr lang="es-ES" sz="1200" dirty="0" err="1">
                <a:latin typeface="Cambria" pitchFamily="18" charset="0"/>
                <a:ea typeface="Cambria" pitchFamily="18" charset="0"/>
              </a:rPr>
              <a:t>Denzin;Y</a:t>
            </a:r>
            <a:r>
              <a:rPr lang="es-ES" sz="1200" dirty="0">
                <a:latin typeface="Cambria" pitchFamily="18" charset="0"/>
                <a:ea typeface="Cambria" pitchFamily="18" charset="0"/>
              </a:rPr>
              <a:t>. S. Lincoln (eds.). </a:t>
            </a:r>
            <a:r>
              <a:rPr lang="en-US" sz="1200" i="1" dirty="0">
                <a:latin typeface="Cambria" pitchFamily="18" charset="0"/>
                <a:ea typeface="Cambria" pitchFamily="18" charset="0"/>
              </a:rPr>
              <a:t>The Sage Handbook of Qualitative Research (3.ª ed.)</a:t>
            </a:r>
            <a:r>
              <a:rPr lang="en-US" sz="1200" dirty="0">
                <a:latin typeface="Cambria" pitchFamily="18" charset="0"/>
                <a:ea typeface="Cambria" pitchFamily="18" charset="0"/>
              </a:rPr>
              <a:t> (pp. 273-285). </a:t>
            </a:r>
            <a:r>
              <a:rPr lang="en-US" sz="1200" dirty="0" err="1">
                <a:latin typeface="Cambria" pitchFamily="18" charset="0"/>
                <a:ea typeface="Cambria" pitchFamily="18" charset="0"/>
              </a:rPr>
              <a:t>Londres</a:t>
            </a:r>
            <a:r>
              <a:rPr lang="en-US" sz="1200" dirty="0">
                <a:latin typeface="Cambria" pitchFamily="18" charset="0"/>
                <a:ea typeface="Cambria" pitchFamily="18" charset="0"/>
              </a:rPr>
              <a:t>: Sage</a:t>
            </a:r>
            <a:r>
              <a:rPr lang="en-US" sz="1200" b="1" dirty="0">
                <a:latin typeface="Cambria" pitchFamily="18" charset="0"/>
                <a:ea typeface="Cambria" pitchFamily="18" charset="0"/>
              </a:rPr>
              <a:t>.</a:t>
            </a:r>
            <a:endParaRPr lang="es-ES" sz="1200" dirty="0">
              <a:latin typeface="Cambria" pitchFamily="18" charset="0"/>
              <a:ea typeface="Cambria" pitchFamily="18" charset="0"/>
            </a:endParaRPr>
          </a:p>
          <a:p>
            <a:pPr algn="just">
              <a:spcBef>
                <a:spcPts val="600"/>
              </a:spcBef>
            </a:pPr>
            <a:r>
              <a:rPr lang="en-US" sz="1200" dirty="0">
                <a:latin typeface="Cambria" pitchFamily="18" charset="0"/>
                <a:ea typeface="Cambria" pitchFamily="18" charset="0"/>
              </a:rPr>
              <a:t>Strauss, Anselm.; Corbin, Juliet (1994). "Grounded Theory methodology: An overview". En: N. </a:t>
            </a:r>
            <a:r>
              <a:rPr lang="en-US" sz="1200" dirty="0" err="1">
                <a:latin typeface="Cambria" pitchFamily="18" charset="0"/>
                <a:ea typeface="Cambria" pitchFamily="18" charset="0"/>
              </a:rPr>
              <a:t>K.Denzin</a:t>
            </a:r>
            <a:r>
              <a:rPr lang="en-US" sz="1200" dirty="0">
                <a:latin typeface="Cambria" pitchFamily="18" charset="0"/>
                <a:ea typeface="Cambria" pitchFamily="18" charset="0"/>
              </a:rPr>
              <a:t>; Y. S. Lincoln (eds.). The Sage Handbook of Qualitative Research (pa </a:t>
            </a:r>
            <a:r>
              <a:rPr lang="en-US" sz="1200" dirty="0" err="1">
                <a:latin typeface="Cambria" pitchFamily="18" charset="0"/>
                <a:ea typeface="Cambria" pitchFamily="18" charset="0"/>
              </a:rPr>
              <a:t>gs</a:t>
            </a:r>
            <a:r>
              <a:rPr lang="en-US" sz="1200" dirty="0">
                <a:latin typeface="Cambria" pitchFamily="18" charset="0"/>
                <a:ea typeface="Cambria" pitchFamily="18" charset="0"/>
              </a:rPr>
              <a:t>. 443-466). Thousand Oaks, CA: Sage Publications</a:t>
            </a:r>
            <a:endParaRPr lang="es-ES" sz="1200" dirty="0">
              <a:latin typeface="Cambria" pitchFamily="18" charset="0"/>
              <a:ea typeface="Cambria" pitchFamily="18" charset="0"/>
            </a:endParaRPr>
          </a:p>
          <a:p>
            <a:pPr algn="just"/>
            <a:r>
              <a:rPr lang="es-ES" sz="1200" dirty="0">
                <a:latin typeface="Cambria" pitchFamily="18" charset="0"/>
                <a:ea typeface="Cambria" pitchFamily="18" charset="0"/>
              </a:rPr>
              <a:t> </a:t>
            </a:r>
          </a:p>
        </p:txBody>
      </p:sp>
    </p:spTree>
    <p:extLst>
      <p:ext uri="{BB962C8B-B14F-4D97-AF65-F5344CB8AC3E}">
        <p14:creationId xmlns:p14="http://schemas.microsoft.com/office/powerpoint/2010/main" val="364639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orma libre"/>
          <p:cNvSpPr/>
          <p:nvPr/>
        </p:nvSpPr>
        <p:spPr>
          <a:xfrm>
            <a:off x="1343569" y="1203598"/>
            <a:ext cx="3251824" cy="1756171"/>
          </a:xfrm>
          <a:custGeom>
            <a:avLst/>
            <a:gdLst>
              <a:gd name="connsiteX0" fmla="*/ 0 w 3251824"/>
              <a:gd name="connsiteY0" fmla="*/ 0 h 1951094"/>
              <a:gd name="connsiteX1" fmla="*/ 3251824 w 3251824"/>
              <a:gd name="connsiteY1" fmla="*/ 0 h 1951094"/>
              <a:gd name="connsiteX2" fmla="*/ 3251824 w 3251824"/>
              <a:gd name="connsiteY2" fmla="*/ 1951094 h 1951094"/>
              <a:gd name="connsiteX3" fmla="*/ 0 w 3251824"/>
              <a:gd name="connsiteY3" fmla="*/ 1951094 h 1951094"/>
              <a:gd name="connsiteX4" fmla="*/ 0 w 3251824"/>
              <a:gd name="connsiteY4" fmla="*/ 0 h 195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824" h="1951094">
                <a:moveTo>
                  <a:pt x="0" y="0"/>
                </a:moveTo>
                <a:lnTo>
                  <a:pt x="3251824" y="0"/>
                </a:lnTo>
                <a:lnTo>
                  <a:pt x="3251824" y="1951094"/>
                </a:lnTo>
                <a:lnTo>
                  <a:pt x="0" y="1951094"/>
                </a:lnTo>
                <a:lnTo>
                  <a:pt x="0" y="0"/>
                </a:lnTo>
                <a:close/>
              </a:path>
            </a:pathLst>
          </a:custGeom>
          <a:solidFill>
            <a:srgbClr val="708B35"/>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700" kern="1200" dirty="0" err="1">
                <a:latin typeface="Bell MT" pitchFamily="18" charset="0"/>
              </a:rPr>
              <a:t>Bloque</a:t>
            </a:r>
            <a:r>
              <a:rPr lang="en-US" sz="1700" kern="1200" dirty="0">
                <a:latin typeface="Bell MT" pitchFamily="18" charset="0"/>
              </a:rPr>
              <a:t> 1. El </a:t>
            </a:r>
            <a:r>
              <a:rPr lang="en-US" sz="1700" kern="1200" dirty="0" err="1">
                <a:latin typeface="Bell MT" pitchFamily="18" charset="0"/>
              </a:rPr>
              <a:t>inicio</a:t>
            </a:r>
            <a:r>
              <a:rPr lang="en-US" sz="1700" kern="1200" dirty="0">
                <a:latin typeface="Bell MT" pitchFamily="18" charset="0"/>
              </a:rPr>
              <a:t> de </a:t>
            </a:r>
            <a:r>
              <a:rPr lang="en-US" sz="1700" kern="1200" dirty="0" err="1">
                <a:latin typeface="Bell MT" pitchFamily="18" charset="0"/>
              </a:rPr>
              <a:t>una</a:t>
            </a:r>
            <a:r>
              <a:rPr lang="en-US" sz="1700" kern="1200" dirty="0">
                <a:latin typeface="Bell MT" pitchFamily="18" charset="0"/>
              </a:rPr>
              <a:t> investigación en el </a:t>
            </a:r>
            <a:r>
              <a:rPr lang="en-US" sz="1700" kern="1200" dirty="0" err="1">
                <a:latin typeface="Bell MT" pitchFamily="18" charset="0"/>
              </a:rPr>
              <a:t>ámbito</a:t>
            </a:r>
            <a:r>
              <a:rPr lang="en-US" sz="1700" kern="1200" dirty="0">
                <a:latin typeface="Bell MT" pitchFamily="18" charset="0"/>
              </a:rPr>
              <a:t> de la </a:t>
            </a:r>
            <a:r>
              <a:rPr lang="en-US" sz="1700" kern="1200" dirty="0" err="1">
                <a:latin typeface="Bell MT" pitchFamily="18" charset="0"/>
              </a:rPr>
              <a:t>Educación</a:t>
            </a:r>
            <a:r>
              <a:rPr lang="en-US" sz="1700" kern="1200" dirty="0">
                <a:latin typeface="Bell MT" pitchFamily="18" charset="0"/>
              </a:rPr>
              <a:t> Social</a:t>
            </a:r>
          </a:p>
        </p:txBody>
      </p:sp>
      <p:sp>
        <p:nvSpPr>
          <p:cNvPr id="3" name="2 Forma libre"/>
          <p:cNvSpPr/>
          <p:nvPr/>
        </p:nvSpPr>
        <p:spPr>
          <a:xfrm>
            <a:off x="4920576" y="1203598"/>
            <a:ext cx="3251824" cy="1756171"/>
          </a:xfrm>
          <a:custGeom>
            <a:avLst/>
            <a:gdLst>
              <a:gd name="connsiteX0" fmla="*/ 0 w 3251824"/>
              <a:gd name="connsiteY0" fmla="*/ 0 h 1951094"/>
              <a:gd name="connsiteX1" fmla="*/ 3251824 w 3251824"/>
              <a:gd name="connsiteY1" fmla="*/ 0 h 1951094"/>
              <a:gd name="connsiteX2" fmla="*/ 3251824 w 3251824"/>
              <a:gd name="connsiteY2" fmla="*/ 1951094 h 1951094"/>
              <a:gd name="connsiteX3" fmla="*/ 0 w 3251824"/>
              <a:gd name="connsiteY3" fmla="*/ 1951094 h 1951094"/>
              <a:gd name="connsiteX4" fmla="*/ 0 w 3251824"/>
              <a:gd name="connsiteY4" fmla="*/ 0 h 195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824" h="1951094">
                <a:moveTo>
                  <a:pt x="0" y="0"/>
                </a:moveTo>
                <a:lnTo>
                  <a:pt x="3251824" y="0"/>
                </a:lnTo>
                <a:lnTo>
                  <a:pt x="3251824" y="1951094"/>
                </a:lnTo>
                <a:lnTo>
                  <a:pt x="0" y="1951094"/>
                </a:lnTo>
                <a:lnTo>
                  <a:pt x="0" y="0"/>
                </a:lnTo>
                <a:close/>
              </a:path>
            </a:pathLst>
          </a:custGeom>
        </p:spPr>
        <p:style>
          <a:lnRef idx="3">
            <a:schemeClr val="lt1">
              <a:hueOff val="0"/>
              <a:satOff val="0"/>
              <a:lumOff val="0"/>
              <a:alphaOff val="0"/>
            </a:schemeClr>
          </a:lnRef>
          <a:fillRef idx="1">
            <a:schemeClr val="accent3">
              <a:hueOff val="1968062"/>
              <a:satOff val="-15351"/>
              <a:lumOff val="-392"/>
              <a:alphaOff val="0"/>
            </a:schemeClr>
          </a:fillRef>
          <a:effectRef idx="1">
            <a:schemeClr val="accent3">
              <a:hueOff val="1968062"/>
              <a:satOff val="-15351"/>
              <a:lumOff val="-392"/>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700" kern="1200" dirty="0">
                <a:latin typeface="Bell MT" pitchFamily="18" charset="0"/>
              </a:rPr>
              <a:t>Bloque 2. Cómo construimos una investigación aplicada dentro del ámbito de la Educación Social (I): Metodologías de investigación cualitativa y cuantitativa</a:t>
            </a:r>
            <a:endParaRPr lang="en-US" sz="1700" kern="1200" dirty="0">
              <a:latin typeface="Bell MT" pitchFamily="18" charset="0"/>
            </a:endParaRPr>
          </a:p>
        </p:txBody>
      </p:sp>
      <p:sp>
        <p:nvSpPr>
          <p:cNvPr id="4" name="3 Forma libre"/>
          <p:cNvSpPr/>
          <p:nvPr/>
        </p:nvSpPr>
        <p:spPr>
          <a:xfrm>
            <a:off x="1343569" y="3075806"/>
            <a:ext cx="3251824" cy="1756171"/>
          </a:xfrm>
          <a:custGeom>
            <a:avLst/>
            <a:gdLst>
              <a:gd name="connsiteX0" fmla="*/ 0 w 3251824"/>
              <a:gd name="connsiteY0" fmla="*/ 0 h 1951094"/>
              <a:gd name="connsiteX1" fmla="*/ 3251824 w 3251824"/>
              <a:gd name="connsiteY1" fmla="*/ 0 h 1951094"/>
              <a:gd name="connsiteX2" fmla="*/ 3251824 w 3251824"/>
              <a:gd name="connsiteY2" fmla="*/ 1951094 h 1951094"/>
              <a:gd name="connsiteX3" fmla="*/ 0 w 3251824"/>
              <a:gd name="connsiteY3" fmla="*/ 1951094 h 1951094"/>
              <a:gd name="connsiteX4" fmla="*/ 0 w 3251824"/>
              <a:gd name="connsiteY4" fmla="*/ 0 h 195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824" h="1951094">
                <a:moveTo>
                  <a:pt x="0" y="0"/>
                </a:moveTo>
                <a:lnTo>
                  <a:pt x="3251824" y="0"/>
                </a:lnTo>
                <a:lnTo>
                  <a:pt x="3251824" y="1951094"/>
                </a:lnTo>
                <a:lnTo>
                  <a:pt x="0" y="1951094"/>
                </a:lnTo>
                <a:lnTo>
                  <a:pt x="0" y="0"/>
                </a:lnTo>
                <a:close/>
              </a:path>
            </a:pathLst>
          </a:custGeom>
          <a:solidFill>
            <a:srgbClr val="175D73"/>
          </a:solidFill>
        </p:spPr>
        <p:style>
          <a:lnRef idx="3">
            <a:schemeClr val="lt1">
              <a:hueOff val="0"/>
              <a:satOff val="0"/>
              <a:lumOff val="0"/>
              <a:alphaOff val="0"/>
            </a:schemeClr>
          </a:lnRef>
          <a:fillRef idx="1">
            <a:schemeClr val="accent3">
              <a:hueOff val="3936125"/>
              <a:satOff val="-30703"/>
              <a:lumOff val="-785"/>
              <a:alphaOff val="0"/>
            </a:schemeClr>
          </a:fillRef>
          <a:effectRef idx="1">
            <a:schemeClr val="accent3">
              <a:hueOff val="3936125"/>
              <a:satOff val="-30703"/>
              <a:lumOff val="-78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700" kern="1200" dirty="0">
                <a:latin typeface="Bell MT" pitchFamily="18" charset="0"/>
              </a:rPr>
              <a:t>Bloque 3. Cómo construimos una investigación aplicada dentro del ámbito de la Educación Social (II): Metodologías de investigación orientadas al cambio y a la transformación</a:t>
            </a:r>
            <a:endParaRPr lang="en-US" sz="1700" kern="1200" dirty="0">
              <a:latin typeface="Bell MT" pitchFamily="18" charset="0"/>
            </a:endParaRPr>
          </a:p>
        </p:txBody>
      </p:sp>
      <p:sp>
        <p:nvSpPr>
          <p:cNvPr id="5" name="4 Forma libre"/>
          <p:cNvSpPr/>
          <p:nvPr/>
        </p:nvSpPr>
        <p:spPr>
          <a:xfrm>
            <a:off x="4920576" y="3075806"/>
            <a:ext cx="3251824" cy="1756171"/>
          </a:xfrm>
          <a:custGeom>
            <a:avLst/>
            <a:gdLst>
              <a:gd name="connsiteX0" fmla="*/ 0 w 3251824"/>
              <a:gd name="connsiteY0" fmla="*/ 0 h 1951094"/>
              <a:gd name="connsiteX1" fmla="*/ 3251824 w 3251824"/>
              <a:gd name="connsiteY1" fmla="*/ 0 h 1951094"/>
              <a:gd name="connsiteX2" fmla="*/ 3251824 w 3251824"/>
              <a:gd name="connsiteY2" fmla="*/ 1951094 h 1951094"/>
              <a:gd name="connsiteX3" fmla="*/ 0 w 3251824"/>
              <a:gd name="connsiteY3" fmla="*/ 1951094 h 1951094"/>
              <a:gd name="connsiteX4" fmla="*/ 0 w 3251824"/>
              <a:gd name="connsiteY4" fmla="*/ 0 h 195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824" h="1951094">
                <a:moveTo>
                  <a:pt x="0" y="0"/>
                </a:moveTo>
                <a:lnTo>
                  <a:pt x="3251824" y="0"/>
                </a:lnTo>
                <a:lnTo>
                  <a:pt x="3251824" y="1951094"/>
                </a:lnTo>
                <a:lnTo>
                  <a:pt x="0" y="1951094"/>
                </a:lnTo>
                <a:lnTo>
                  <a:pt x="0" y="0"/>
                </a:lnTo>
                <a:close/>
              </a:path>
            </a:pathLst>
          </a:custGeom>
          <a:solidFill>
            <a:srgbClr val="114454"/>
          </a:solidFill>
        </p:spPr>
        <p:style>
          <a:lnRef idx="3">
            <a:schemeClr val="lt1">
              <a:hueOff val="0"/>
              <a:satOff val="0"/>
              <a:lumOff val="0"/>
              <a:alphaOff val="0"/>
            </a:schemeClr>
          </a:lnRef>
          <a:fillRef idx="1">
            <a:schemeClr val="accent3">
              <a:hueOff val="5904187"/>
              <a:satOff val="-46054"/>
              <a:lumOff val="-1177"/>
              <a:alphaOff val="0"/>
            </a:schemeClr>
          </a:fillRef>
          <a:effectRef idx="1">
            <a:schemeClr val="accent3">
              <a:hueOff val="5904187"/>
              <a:satOff val="-46054"/>
              <a:lumOff val="-1177"/>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700" kern="1200" dirty="0">
                <a:latin typeface="Bell MT" pitchFamily="18" charset="0"/>
              </a:rPr>
              <a:t>Bloque 4. La recogida y el análisis de la información de una investigación elaborada dentro del ámbito de la Educación Social </a:t>
            </a:r>
            <a:endParaRPr lang="en-US" sz="1700" kern="1200" dirty="0">
              <a:latin typeface="Bell MT" pitchFamily="18" charset="0"/>
            </a:endParaRPr>
          </a:p>
        </p:txBody>
      </p:sp>
      <p:sp>
        <p:nvSpPr>
          <p:cNvPr id="6" name="AutoShape 2" descr="PÃ¡gina 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8" name="1 Marcador de texto"/>
          <p:cNvSpPr txBox="1">
            <a:spLocks/>
          </p:cNvSpPr>
          <p:nvPr/>
        </p:nvSpPr>
        <p:spPr>
          <a:xfrm>
            <a:off x="683568" y="36413"/>
            <a:ext cx="8229600"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rmalizeH="0" baseline="0" noProof="0" dirty="0">
                <a:ln>
                  <a:noFill/>
                </a:ln>
                <a:solidFill>
                  <a:srgbClr val="132A3D"/>
                </a:solidFill>
                <a:effectLst/>
                <a:uLnTx/>
                <a:uFillTx/>
                <a:latin typeface="Cambria" pitchFamily="18" charset="0"/>
                <a:ea typeface="Cambria" pitchFamily="18" charset="0"/>
                <a:cs typeface="Nixie One"/>
                <a:sym typeface="Nixie One"/>
              </a:rPr>
              <a:t>Bloques</a:t>
            </a:r>
            <a:r>
              <a:rPr kumimoji="0" lang="es-ES" sz="4000" i="0" u="none" strike="noStrike" kern="0" cap="small" spc="0" normalizeH="0" noProof="0" dirty="0">
                <a:ln>
                  <a:noFill/>
                </a:ln>
                <a:solidFill>
                  <a:srgbClr val="132A3D"/>
                </a:solidFill>
                <a:effectLst/>
                <a:uLnTx/>
                <a:uFillTx/>
                <a:latin typeface="Cambria" pitchFamily="18" charset="0"/>
                <a:ea typeface="Cambria" pitchFamily="18" charset="0"/>
                <a:cs typeface="Nixie One"/>
                <a:sym typeface="Nixie One"/>
              </a:rPr>
              <a:t> de Contenido</a:t>
            </a:r>
            <a:endParaRPr kumimoji="0" lang="es-ES" sz="4000" i="0" u="none" strike="noStrike" kern="0" cap="small" spc="0" normalizeH="0" baseline="0" noProof="0" dirty="0">
              <a:ln>
                <a:noFill/>
              </a:ln>
              <a:solidFill>
                <a:srgbClr val="132A3D"/>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3649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 name="Shape 121"/>
          <p:cNvSpPr txBox="1"/>
          <p:nvPr/>
        </p:nvSpPr>
        <p:spPr>
          <a:xfrm>
            <a:off x="1603200" y="4591354"/>
            <a:ext cx="7540800" cy="716700"/>
          </a:xfrm>
          <a:prstGeom prst="rect">
            <a:avLst/>
          </a:prstGeom>
          <a:noFill/>
          <a:ln>
            <a:noFill/>
          </a:ln>
        </p:spPr>
        <p:txBody>
          <a:bodyPr lIns="91425" tIns="91425" rIns="91425" bIns="91425" anchor="t" anchorCtr="0">
            <a:noAutofit/>
          </a:bodyPr>
          <a:lstStyle/>
          <a:p>
            <a:pPr lvl="0" rtl="0">
              <a:spcBef>
                <a:spcPts val="1000"/>
              </a:spcBef>
              <a:spcAft>
                <a:spcPts val="1000"/>
              </a:spcAft>
              <a:buNone/>
            </a:pPr>
            <a:endParaRPr lang="es-ES" sz="900" b="1" dirty="0">
              <a:solidFill>
                <a:schemeClr val="tx1"/>
              </a:solidFill>
              <a:latin typeface="Calibri" panose="020F0502020204030204" pitchFamily="34" charset="0"/>
              <a:ea typeface="Nixie One"/>
              <a:cs typeface="Calibri" panose="020F0502020204030204" pitchFamily="34" charset="0"/>
              <a:sym typeface="Nixie One"/>
            </a:endParaRPr>
          </a:p>
          <a:p>
            <a:pPr lvl="0" rtl="0">
              <a:spcBef>
                <a:spcPts val="1000"/>
              </a:spcBef>
              <a:spcAft>
                <a:spcPts val="1000"/>
              </a:spcAft>
              <a:buNone/>
            </a:pPr>
            <a:endParaRPr sz="900" b="1" dirty="0">
              <a:solidFill>
                <a:schemeClr val="tx1"/>
              </a:solidFill>
              <a:latin typeface="Nixie One"/>
              <a:ea typeface="Nixie One"/>
              <a:cs typeface="Nixie One"/>
              <a:sym typeface="Nixie One"/>
            </a:endParaRPr>
          </a:p>
        </p:txBody>
      </p:sp>
      <p:sp>
        <p:nvSpPr>
          <p:cNvPr id="7" name="Shape 127">
            <a:extLst>
              <a:ext uri="{FF2B5EF4-FFF2-40B4-BE49-F238E27FC236}">
                <a16:creationId xmlns:a16="http://schemas.microsoft.com/office/drawing/2014/main" id="{3BBD09DC-F35E-47F7-A09F-E7B9737A301D}"/>
              </a:ext>
            </a:extLst>
          </p:cNvPr>
          <p:cNvSpPr txBox="1">
            <a:spLocks/>
          </p:cNvSpPr>
          <p:nvPr/>
        </p:nvSpPr>
        <p:spPr>
          <a:xfrm>
            <a:off x="374758" y="1851670"/>
            <a:ext cx="8445714" cy="187220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Char char="■"/>
              <a:defRPr sz="1800" b="0" i="0" u="none" strike="noStrike" cap="none">
                <a:solidFill>
                  <a:srgbClr val="114454"/>
                </a:solidFill>
                <a:latin typeface="Nixie One"/>
                <a:ea typeface="Nixie One"/>
                <a:cs typeface="Nixie One"/>
                <a:sym typeface="Nixie One"/>
              </a:defRPr>
            </a:lvl9pPr>
          </a:lstStyle>
          <a:p>
            <a:pPr algn="just">
              <a:buNone/>
            </a:pPr>
            <a:r>
              <a:rPr lang="es-ES" sz="1800" dirty="0">
                <a:solidFill>
                  <a:schemeClr val="bg1"/>
                </a:solidFill>
                <a:latin typeface="Cambria" pitchFamily="18" charset="0"/>
                <a:ea typeface="Cambria" pitchFamily="18" charset="0"/>
                <a:cs typeface="Open Sans" charset="0"/>
              </a:rPr>
              <a:t>Tema. Métodos cuantitativos o empírico analíticos. Diseños experimentales y </a:t>
            </a:r>
            <a:r>
              <a:rPr lang="es-ES" sz="1800" dirty="0" err="1">
                <a:solidFill>
                  <a:schemeClr val="bg1"/>
                </a:solidFill>
                <a:latin typeface="Cambria" pitchFamily="18" charset="0"/>
                <a:ea typeface="Cambria" pitchFamily="18" charset="0"/>
                <a:cs typeface="Open Sans" charset="0"/>
              </a:rPr>
              <a:t>ex_post_facto</a:t>
            </a:r>
            <a:r>
              <a:rPr lang="es-ES" sz="1800" dirty="0">
                <a:solidFill>
                  <a:schemeClr val="bg1"/>
                </a:solidFill>
                <a:latin typeface="Cambria" pitchFamily="18" charset="0"/>
                <a:ea typeface="Cambria" pitchFamily="18" charset="0"/>
                <a:cs typeface="Open Sans" charset="0"/>
              </a:rPr>
              <a:t> (investigación por encuesta y estudios comparativos causales).</a:t>
            </a:r>
          </a:p>
          <a:p>
            <a:pPr algn="just">
              <a:buNone/>
            </a:pPr>
            <a:r>
              <a:rPr lang="es-ES" sz="1800" b="1" dirty="0">
                <a:solidFill>
                  <a:schemeClr val="bg1"/>
                </a:solidFill>
                <a:latin typeface="Cambria" pitchFamily="18" charset="0"/>
                <a:ea typeface="Cambria" pitchFamily="18" charset="0"/>
                <a:cs typeface="Open Sans" charset="0"/>
              </a:rPr>
              <a:t>Tema. Métodos cualitativos o humanistas. Estudio de caso, etnografía, investigación fenomenológica, investigación feminista. </a:t>
            </a:r>
          </a:p>
          <a:p>
            <a:pPr algn="just">
              <a:buNone/>
            </a:pPr>
            <a:r>
              <a:rPr lang="es-ES" sz="1800" dirty="0">
                <a:solidFill>
                  <a:schemeClr val="bg1"/>
                </a:solidFill>
                <a:latin typeface="Cambria" pitchFamily="18" charset="0"/>
                <a:ea typeface="Cambria" pitchFamily="18" charset="0"/>
                <a:cs typeface="Open Sans" charset="0"/>
              </a:rPr>
              <a:t>Tema. Métodos híbridos. Diseños mixtos. Diseño exploratorio secuencial, diseño explicativo secuencial y diseño de triangulación concurrente.</a:t>
            </a:r>
          </a:p>
          <a:p>
            <a:pPr algn="just">
              <a:buNone/>
            </a:pPr>
            <a:r>
              <a:rPr lang="es-ES" sz="1800" dirty="0">
                <a:solidFill>
                  <a:schemeClr val="bg1"/>
                </a:solidFill>
                <a:latin typeface="Cambria" pitchFamily="18" charset="0"/>
                <a:ea typeface="Cambria" pitchFamily="18" charset="0"/>
                <a:cs typeface="Open Sans" charset="0"/>
              </a:rPr>
              <a:t>Síntesis del bloque.</a:t>
            </a:r>
          </a:p>
        </p:txBody>
      </p:sp>
      <p:sp>
        <p:nvSpPr>
          <p:cNvPr id="12" name="1 Marcador de texto"/>
          <p:cNvSpPr txBox="1">
            <a:spLocks/>
          </p:cNvSpPr>
          <p:nvPr/>
        </p:nvSpPr>
        <p:spPr>
          <a:xfrm>
            <a:off x="262870" y="51470"/>
            <a:ext cx="8877762" cy="519113"/>
          </a:xfrm>
          <a:prstGeom prst="rect">
            <a:avLst/>
          </a:prstGeom>
          <a:noFill/>
          <a:ln>
            <a:noFill/>
          </a:ln>
        </p:spPr>
        <p:txBody>
          <a:bodyPr lIns="91425" tIns="91425" rIns="91425" bIns="91425" anchor="t" anchorCtr="0"/>
          <a:lstStyle/>
          <a:p>
            <a:pPr lvl="0">
              <a:spcBef>
                <a:spcPts val="600"/>
              </a:spcBef>
              <a:buClr>
                <a:srgbClr val="114454"/>
              </a:buClr>
              <a:buSzPct val="100000"/>
              <a:defRPr/>
            </a:pPr>
            <a:r>
              <a:rPr kumimoji="0" lang="es-ES" sz="2400" b="0" i="0" u="none" strike="noStrike" kern="0" cap="small" spc="0" normalizeH="0" baseline="0" noProof="0" dirty="0">
                <a:ln>
                  <a:noFill/>
                </a:ln>
                <a:solidFill>
                  <a:schemeClr val="bg1"/>
                </a:solidFill>
                <a:effectLst/>
                <a:uLnTx/>
                <a:uFillTx/>
                <a:latin typeface="Palatino Linotype" pitchFamily="18" charset="0"/>
                <a:ea typeface="Nixie One"/>
                <a:cs typeface="Nixie One"/>
                <a:sym typeface="Nixie One"/>
              </a:rPr>
              <a:t>Bloque</a:t>
            </a:r>
            <a:r>
              <a:rPr kumimoji="0" lang="es-ES" sz="2400" b="0" i="0" u="none" strike="noStrike" kern="0" cap="small" spc="0" normalizeH="0" noProof="0" dirty="0">
                <a:ln>
                  <a:noFill/>
                </a:ln>
                <a:solidFill>
                  <a:schemeClr val="bg1"/>
                </a:solidFill>
                <a:effectLst/>
                <a:uLnTx/>
                <a:uFillTx/>
                <a:latin typeface="Palatino Linotype" pitchFamily="18" charset="0"/>
                <a:ea typeface="Nixie One"/>
                <a:cs typeface="Nixie One"/>
                <a:sym typeface="Nixie One"/>
              </a:rPr>
              <a:t> II</a:t>
            </a:r>
            <a:r>
              <a:rPr lang="es-ES" sz="2400" cap="small" dirty="0">
                <a:solidFill>
                  <a:schemeClr val="bg1"/>
                </a:solidFill>
                <a:latin typeface="Palatino Linotype" pitchFamily="18" charset="0"/>
                <a:ea typeface="Nixie One"/>
                <a:cs typeface="Nixie One"/>
                <a:sym typeface="Nixie One"/>
              </a:rPr>
              <a:t>. Como construimos una investigación aplicada dentro del ámbito de la Educación Social (I): Metodologías de investigación cualitativa y cuantitativa</a:t>
            </a:r>
            <a:endParaRPr kumimoji="0" lang="es-ES" sz="2400" b="0" i="0" u="none" strike="noStrike" kern="0" cap="small" spc="0" normalizeH="0" baseline="0" noProof="0" dirty="0">
              <a:ln>
                <a:noFill/>
              </a:ln>
              <a:solidFill>
                <a:schemeClr val="bg1"/>
              </a:solidFill>
              <a:effectLst/>
              <a:uLnTx/>
              <a:uFillTx/>
              <a:latin typeface="Palatino Linotype" pitchFamily="18" charset="0"/>
              <a:ea typeface="Nixie One"/>
              <a:cs typeface="Nixie One"/>
              <a:sym typeface="Nixie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1" end="1"/>
                                            </p:txEl>
                                          </p:spTgt>
                                        </p:tgtEl>
                                        <p:attrNameLst>
                                          <p:attrName>style.color</p:attrName>
                                        </p:attrNameLst>
                                      </p:cBhvr>
                                      <p:to>
                                        <a:schemeClr val="accent2"/>
                                      </p:to>
                                    </p:animClr>
                                    <p:animClr clrSpc="rgb" dir="cw">
                                      <p:cBhvr>
                                        <p:cTn id="7" dur="500" fill="hold"/>
                                        <p:tgtEl>
                                          <p:spTgt spid="7">
                                            <p:txEl>
                                              <p:pRg st="1" end="1"/>
                                            </p:txEl>
                                          </p:spTgt>
                                        </p:tgtEl>
                                        <p:attrNameLst>
                                          <p:attrName>fillcolor</p:attrName>
                                        </p:attrNameLst>
                                      </p:cBhvr>
                                      <p:to>
                                        <a:schemeClr val="accent2"/>
                                      </p:to>
                                    </p:animClr>
                                    <p:set>
                                      <p:cBhvr>
                                        <p:cTn id="8" dur="500" fill="hold"/>
                                        <p:tgtEl>
                                          <p:spTgt spid="7">
                                            <p:txEl>
                                              <p:pRg st="1" end="1"/>
                                            </p:txEl>
                                          </p:spTgt>
                                        </p:tgtEl>
                                        <p:attrNameLst>
                                          <p:attrName>fill.type</p:attrName>
                                        </p:attrNameLst>
                                      </p:cBhvr>
                                      <p:to>
                                        <p:strVal val="solid"/>
                                      </p:to>
                                    </p:set>
                                    <p:set>
                                      <p:cBhvr>
                                        <p:cTn id="9" dur="500" fill="hold"/>
                                        <p:tgtEl>
                                          <p:spTgt spid="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3">
            <a:extLst>
              <a:ext uri="{FF2B5EF4-FFF2-40B4-BE49-F238E27FC236}">
                <a16:creationId xmlns:a16="http://schemas.microsoft.com/office/drawing/2014/main" id="{90648A1C-E64B-401A-BE5E-A845A6E50989}"/>
              </a:ext>
            </a:extLst>
          </p:cNvPr>
          <p:cNvGraphicFramePr/>
          <p:nvPr>
            <p:extLst>
              <p:ext uri="{D42A27DB-BD31-4B8C-83A1-F6EECF244321}">
                <p14:modId xmlns:p14="http://schemas.microsoft.com/office/powerpoint/2010/main" val="3213000402"/>
              </p:ext>
            </p:extLst>
          </p:nvPr>
        </p:nvGraphicFramePr>
        <p:xfrm>
          <a:off x="4860032" y="1347614"/>
          <a:ext cx="3024336"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Marcador de texto"/>
          <p:cNvSpPr txBox="1">
            <a:spLocks/>
          </p:cNvSpPr>
          <p:nvPr/>
        </p:nvSpPr>
        <p:spPr>
          <a:xfrm>
            <a:off x="683568" y="36413"/>
            <a:ext cx="6480720" cy="519113"/>
          </a:xfrm>
          <a:prstGeom prst="rect">
            <a:avLst/>
          </a:prstGeom>
          <a:noFill/>
          <a:ln>
            <a:noFill/>
          </a:ln>
        </p:spPr>
        <p:txBody>
          <a:bodyPr lIns="91425" tIns="91425" rIns="91425" bIns="91425" anchor="t" anchorCtr="0"/>
          <a:lstStyle/>
          <a:p>
            <a:pPr>
              <a:spcBef>
                <a:spcPts val="600"/>
              </a:spcBef>
              <a:buClr>
                <a:srgbClr val="114454"/>
              </a:buClr>
              <a:buSzPct val="100000"/>
              <a:defRPr/>
            </a:pPr>
            <a:r>
              <a:rPr kumimoji="0" lang="es-ES" sz="28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rPr>
              <a:t>Bloque I. </a:t>
            </a:r>
            <a:r>
              <a:rPr lang="en-US" sz="2800" kern="1200" cap="small" dirty="0">
                <a:latin typeface="Bell MT" pitchFamily="18" charset="0"/>
              </a:rPr>
              <a:t>El </a:t>
            </a:r>
            <a:r>
              <a:rPr lang="en-US" sz="2800" kern="1200" cap="small" dirty="0" err="1">
                <a:latin typeface="Bell MT" pitchFamily="18" charset="0"/>
              </a:rPr>
              <a:t>inicio</a:t>
            </a:r>
            <a:r>
              <a:rPr lang="en-US" sz="2800" kern="1200" cap="small" dirty="0">
                <a:latin typeface="Bell MT" pitchFamily="18" charset="0"/>
              </a:rPr>
              <a:t> de </a:t>
            </a:r>
            <a:r>
              <a:rPr lang="en-US" sz="2800" kern="1200" cap="small" dirty="0" err="1">
                <a:latin typeface="Bell MT" pitchFamily="18" charset="0"/>
              </a:rPr>
              <a:t>una</a:t>
            </a:r>
            <a:r>
              <a:rPr lang="en-US" sz="2800" kern="1200" cap="small" dirty="0">
                <a:latin typeface="Bell MT" pitchFamily="18" charset="0"/>
              </a:rPr>
              <a:t> </a:t>
            </a:r>
            <a:r>
              <a:rPr lang="en-US" sz="2800" kern="1200" cap="small" dirty="0" err="1">
                <a:latin typeface="Bell MT" pitchFamily="18" charset="0"/>
              </a:rPr>
              <a:t>investigación</a:t>
            </a:r>
            <a:r>
              <a:rPr lang="en-US" sz="2800" kern="1200" cap="small" dirty="0">
                <a:latin typeface="Bell MT" pitchFamily="18" charset="0"/>
              </a:rPr>
              <a:t> en el </a:t>
            </a:r>
            <a:r>
              <a:rPr lang="en-US" sz="2800" kern="1200" cap="small" dirty="0" err="1">
                <a:latin typeface="Bell MT" pitchFamily="18" charset="0"/>
              </a:rPr>
              <a:t>ámbito</a:t>
            </a:r>
            <a:r>
              <a:rPr lang="en-US" sz="2800" kern="1200" cap="small" dirty="0">
                <a:latin typeface="Bell MT" pitchFamily="18" charset="0"/>
              </a:rPr>
              <a:t> de la </a:t>
            </a:r>
            <a:r>
              <a:rPr lang="en-US" sz="2800" kern="1200" cap="small" dirty="0" err="1">
                <a:latin typeface="Bell MT" pitchFamily="18" charset="0"/>
              </a:rPr>
              <a:t>Educación</a:t>
            </a:r>
            <a:r>
              <a:rPr lang="en-US" sz="2800" kern="1200" cap="small" dirty="0">
                <a:latin typeface="Bell MT" pitchFamily="18" charset="0"/>
              </a:rPr>
              <a:t> Social</a:t>
            </a:r>
          </a:p>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4000" i="0" u="none" strike="noStrike" kern="0" cap="small" spc="0" noProof="0" dirty="0">
                <a:ln>
                  <a:noFill/>
                </a:ln>
                <a:solidFill>
                  <a:srgbClr val="132A3D"/>
                </a:solidFill>
                <a:effectLst/>
                <a:uLnTx/>
                <a:uFillTx/>
                <a:latin typeface="Cambria" pitchFamily="18" charset="0"/>
                <a:ea typeface="Cambria" pitchFamily="18" charset="0"/>
                <a:cs typeface="Nixie One"/>
                <a:sym typeface="Nixie One"/>
              </a:rPr>
              <a:t> </a:t>
            </a:r>
          </a:p>
        </p:txBody>
      </p:sp>
      <p:grpSp>
        <p:nvGrpSpPr>
          <p:cNvPr id="5" name="12 Grupo"/>
          <p:cNvGrpSpPr/>
          <p:nvPr/>
        </p:nvGrpSpPr>
        <p:grpSpPr>
          <a:xfrm>
            <a:off x="7308304" y="-20538"/>
            <a:ext cx="1835695" cy="1512249"/>
            <a:chOff x="6948265" y="137602"/>
            <a:chExt cx="2195735" cy="1808851"/>
          </a:xfrm>
        </p:grpSpPr>
        <p:sp>
          <p:nvSpPr>
            <p:cNvPr id="6"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7"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8"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9"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10"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1"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2" name="1 Forma libre"/>
          <p:cNvSpPr/>
          <p:nvPr/>
        </p:nvSpPr>
        <p:spPr>
          <a:xfrm>
            <a:off x="755576" y="2139702"/>
            <a:ext cx="3251824" cy="1756171"/>
          </a:xfrm>
          <a:custGeom>
            <a:avLst/>
            <a:gdLst>
              <a:gd name="connsiteX0" fmla="*/ 0 w 3251824"/>
              <a:gd name="connsiteY0" fmla="*/ 0 h 1951094"/>
              <a:gd name="connsiteX1" fmla="*/ 3251824 w 3251824"/>
              <a:gd name="connsiteY1" fmla="*/ 0 h 1951094"/>
              <a:gd name="connsiteX2" fmla="*/ 3251824 w 3251824"/>
              <a:gd name="connsiteY2" fmla="*/ 1951094 h 1951094"/>
              <a:gd name="connsiteX3" fmla="*/ 0 w 3251824"/>
              <a:gd name="connsiteY3" fmla="*/ 1951094 h 1951094"/>
              <a:gd name="connsiteX4" fmla="*/ 0 w 3251824"/>
              <a:gd name="connsiteY4" fmla="*/ 0 h 195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824" h="1951094">
                <a:moveTo>
                  <a:pt x="0" y="0"/>
                </a:moveTo>
                <a:lnTo>
                  <a:pt x="3251824" y="0"/>
                </a:lnTo>
                <a:lnTo>
                  <a:pt x="3251824" y="1951094"/>
                </a:lnTo>
                <a:lnTo>
                  <a:pt x="0" y="1951094"/>
                </a:lnTo>
                <a:lnTo>
                  <a:pt x="0" y="0"/>
                </a:lnTo>
                <a:close/>
              </a:path>
            </a:pathLst>
          </a:custGeom>
          <a:solidFill>
            <a:srgbClr val="708B35"/>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800" kern="1200" dirty="0">
                <a:latin typeface="Bell MT" pitchFamily="18" charset="0"/>
              </a:rPr>
              <a:t>El </a:t>
            </a:r>
            <a:r>
              <a:rPr lang="en-US" sz="2800" kern="1200" dirty="0" err="1">
                <a:latin typeface="Bell MT" pitchFamily="18" charset="0"/>
              </a:rPr>
              <a:t>Proceso</a:t>
            </a:r>
            <a:r>
              <a:rPr lang="en-US" sz="2800" kern="1200" dirty="0">
                <a:latin typeface="Bell MT" pitchFamily="18" charset="0"/>
              </a:rPr>
              <a:t> de </a:t>
            </a:r>
            <a:r>
              <a:rPr lang="en-US" sz="2800" kern="1200" dirty="0" err="1">
                <a:latin typeface="Bell MT" pitchFamily="18" charset="0"/>
              </a:rPr>
              <a:t>Investigación</a:t>
            </a:r>
            <a:endParaRPr lang="en-US" sz="2800" kern="1200" dirty="0">
              <a:latin typeface="Bell MT" pitchFamily="18" charset="0"/>
            </a:endParaRPr>
          </a:p>
        </p:txBody>
      </p:sp>
    </p:spTree>
    <p:extLst>
      <p:ext uri="{BB962C8B-B14F-4D97-AF65-F5344CB8AC3E}">
        <p14:creationId xmlns:p14="http://schemas.microsoft.com/office/powerpoint/2010/main" val="4754952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texto"/>
          <p:cNvSpPr txBox="1">
            <a:spLocks/>
          </p:cNvSpPr>
          <p:nvPr/>
        </p:nvSpPr>
        <p:spPr>
          <a:xfrm>
            <a:off x="686492"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Métodos</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4" name="2 Subtítulo"/>
          <p:cNvSpPr txBox="1">
            <a:spLocks/>
          </p:cNvSpPr>
          <p:nvPr/>
        </p:nvSpPr>
        <p:spPr>
          <a:xfrm>
            <a:off x="755576" y="1491710"/>
            <a:ext cx="3600400" cy="3402297"/>
          </a:xfrm>
          <a:prstGeom prst="rect">
            <a:avLst/>
          </a:prstGeom>
          <a:solidFill>
            <a:schemeClr val="accent1">
              <a:lumMod val="20000"/>
              <a:lumOff val="80000"/>
            </a:schemeClr>
          </a:solidFill>
        </p:spPr>
        <p:txBody>
          <a:bodyPr vert="horz" lIns="91440" tIns="45720" rIns="91440" bIns="45720" rtlCol="0">
            <a:normAutofit fontScale="92500" lnSpcReduction="20000"/>
          </a:bodyPr>
          <a:lstStyle/>
          <a:p>
            <a:pPr marL="271463" indent="-271463" fontAlgn="auto">
              <a:spcBef>
                <a:spcPct val="20000"/>
              </a:spcBef>
              <a:spcAft>
                <a:spcPts val="0"/>
              </a:spcAft>
            </a:pPr>
            <a:r>
              <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L</a:t>
            </a:r>
            <a:r>
              <a:rPr lang="es-ES" sz="2800" noProof="0" dirty="0">
                <a:solidFill>
                  <a:schemeClr val="tx1"/>
                </a:solidFill>
                <a:latin typeface="Cambria" pitchFamily="18" charset="0"/>
                <a:ea typeface="Cambria" pitchFamily="18" charset="0"/>
                <a:cs typeface="+mn-cs"/>
              </a:rPr>
              <a:t>a investigación cualitativa…</a:t>
            </a:r>
            <a:endPar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a:p>
            <a:pPr marL="271463" indent="-271463" fontAlgn="auto">
              <a:spcBef>
                <a:spcPct val="20000"/>
              </a:spcBef>
              <a:spcAft>
                <a:spcPts val="0"/>
              </a:spcAft>
              <a:buFont typeface="Wingdings" pitchFamily="2" charset="2"/>
              <a:buChar char="§"/>
            </a:pPr>
            <a:endPar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a:p>
            <a:pPr marL="271463" indent="-271463" fontAlgn="auto">
              <a:spcBef>
                <a:spcPct val="20000"/>
              </a:spcBef>
              <a:spcAft>
                <a:spcPts val="0"/>
              </a:spcAft>
              <a:buFont typeface="Wingdings" pitchFamily="2" charset="2"/>
              <a:buChar char="§"/>
            </a:pPr>
            <a:r>
              <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Paradigma</a:t>
            </a:r>
          </a:p>
          <a:p>
            <a:pPr marL="271463" indent="-271463" fontAlgn="auto">
              <a:spcBef>
                <a:spcPct val="20000"/>
              </a:spcBef>
              <a:spcAft>
                <a:spcPts val="0"/>
              </a:spcAft>
              <a:buFont typeface="Wingdings" pitchFamily="2" charset="2"/>
              <a:buChar char="§"/>
            </a:pPr>
            <a:r>
              <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Metodología</a:t>
            </a:r>
          </a:p>
          <a:p>
            <a:pPr marL="271463" indent="-271463" fontAlgn="auto">
              <a:spcBef>
                <a:spcPct val="20000"/>
              </a:spcBef>
              <a:spcAft>
                <a:spcPts val="0"/>
              </a:spcAft>
              <a:buFont typeface="Wingdings" pitchFamily="2" charset="2"/>
              <a:buChar char="§"/>
            </a:pPr>
            <a:r>
              <a:rPr kumimoji="0" lang="es-ES" sz="2800" b="1" i="0" u="none" strike="noStrike" kern="1200" cap="small" spc="0" normalizeH="0" noProof="0" dirty="0">
                <a:ln>
                  <a:noFill/>
                </a:ln>
                <a:solidFill>
                  <a:schemeClr val="tx1"/>
                </a:solidFill>
                <a:effectLst/>
                <a:uLnTx/>
                <a:uFillTx/>
                <a:latin typeface="Cambria" pitchFamily="18" charset="0"/>
                <a:ea typeface="Cambria" pitchFamily="18" charset="0"/>
                <a:cs typeface="+mn-cs"/>
              </a:rPr>
              <a:t>Métodos</a:t>
            </a:r>
          </a:p>
          <a:p>
            <a:pPr marL="271463" indent="-271463" fontAlgn="auto">
              <a:spcBef>
                <a:spcPct val="20000"/>
              </a:spcBef>
              <a:spcAft>
                <a:spcPts val="0"/>
              </a:spcAft>
              <a:buFont typeface="Wingdings" pitchFamily="2" charset="2"/>
              <a:buChar char="§"/>
            </a:pPr>
            <a:r>
              <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Técnicas</a:t>
            </a:r>
          </a:p>
          <a:p>
            <a:pPr marL="271463" indent="-271463" fontAlgn="auto">
              <a:spcBef>
                <a:spcPct val="20000"/>
              </a:spcBef>
              <a:spcAft>
                <a:spcPts val="0"/>
              </a:spcAft>
              <a:buFont typeface="Wingdings" pitchFamily="2" charset="2"/>
              <a:buChar char="§"/>
            </a:pPr>
            <a:r>
              <a:rPr lang="es-ES" sz="2800" kern="1200" dirty="0">
                <a:solidFill>
                  <a:schemeClr val="tx1"/>
                </a:solidFill>
                <a:latin typeface="Cambria" pitchFamily="18" charset="0"/>
                <a:ea typeface="Cambria" pitchFamily="18" charset="0"/>
                <a:cs typeface="+mn-cs"/>
              </a:rPr>
              <a:t>Criterios</a:t>
            </a:r>
            <a:endPar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p:txBody>
      </p:sp>
      <p:sp>
        <p:nvSpPr>
          <p:cNvPr id="5" name="2 Subtítulo"/>
          <p:cNvSpPr txBox="1">
            <a:spLocks/>
          </p:cNvSpPr>
          <p:nvPr/>
        </p:nvSpPr>
        <p:spPr>
          <a:xfrm>
            <a:off x="4692404" y="1491710"/>
            <a:ext cx="3840036" cy="3402297"/>
          </a:xfrm>
          <a:prstGeom prst="rect">
            <a:avLst/>
          </a:prstGeom>
          <a:solidFill>
            <a:schemeClr val="accent3">
              <a:lumMod val="40000"/>
              <a:lumOff val="60000"/>
            </a:schemeClr>
          </a:solidFill>
        </p:spPr>
        <p:txBody>
          <a:bodyPr vert="horz" lIns="91440" tIns="45720" rIns="91440" bIns="45720" rtlCol="0">
            <a:normAutofit fontScale="92500" lnSpcReduction="20000"/>
          </a:bodyPr>
          <a:lstStyle/>
          <a:p>
            <a:pPr marL="271463" indent="-271463" fontAlgn="auto">
              <a:spcBef>
                <a:spcPct val="20000"/>
              </a:spcBef>
              <a:spcAft>
                <a:spcPts val="0"/>
              </a:spcAft>
            </a:pPr>
            <a:r>
              <a:rPr kumimoji="0" lang="es-ES" sz="2800" b="1" i="0" u="none" strike="noStrike" kern="1200" cap="small" spc="0" normalizeH="0" noProof="0" dirty="0">
                <a:ln>
                  <a:noFill/>
                </a:ln>
                <a:solidFill>
                  <a:schemeClr val="tx1"/>
                </a:solidFill>
                <a:effectLst/>
                <a:uLnTx/>
                <a:uFillTx/>
                <a:latin typeface="Cambria" pitchFamily="18" charset="0"/>
                <a:ea typeface="Cambria" pitchFamily="18" charset="0"/>
                <a:cs typeface="+mn-cs"/>
              </a:rPr>
              <a:t>Métodos</a:t>
            </a:r>
          </a:p>
          <a:p>
            <a:pPr marL="271463" indent="-271463" fontAlgn="auto">
              <a:spcBef>
                <a:spcPct val="20000"/>
              </a:spcBef>
              <a:spcAft>
                <a:spcPts val="0"/>
              </a:spcAft>
              <a:buFont typeface="Wingdings" pitchFamily="2" charset="2"/>
              <a:buChar char="§"/>
            </a:pPr>
            <a:endPar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a:p>
            <a:pPr marL="271463" indent="-271463" fontAlgn="auto">
              <a:spcBef>
                <a:spcPct val="20000"/>
              </a:spcBef>
              <a:spcAft>
                <a:spcPts val="0"/>
              </a:spcAft>
              <a:buFont typeface="Wingdings" pitchFamily="2" charset="2"/>
              <a:buChar char="§"/>
            </a:pPr>
            <a:r>
              <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Etnografía</a:t>
            </a:r>
          </a:p>
          <a:p>
            <a:pPr marL="271463" indent="-271463" fontAlgn="auto">
              <a:spcBef>
                <a:spcPct val="20000"/>
              </a:spcBef>
              <a:spcAft>
                <a:spcPts val="0"/>
              </a:spcAft>
              <a:buFont typeface="Wingdings" pitchFamily="2" charset="2"/>
              <a:buChar char="§"/>
            </a:pPr>
            <a:r>
              <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Estudio de Caso</a:t>
            </a:r>
          </a:p>
          <a:p>
            <a:pPr marL="271463" indent="-271463" fontAlgn="auto">
              <a:spcBef>
                <a:spcPct val="20000"/>
              </a:spcBef>
              <a:spcAft>
                <a:spcPts val="0"/>
              </a:spcAft>
              <a:buFont typeface="Wingdings" pitchFamily="2" charset="2"/>
              <a:buChar char="§"/>
            </a:pPr>
            <a:r>
              <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rPr>
              <a:t>Teoría</a:t>
            </a:r>
            <a:r>
              <a:rPr kumimoji="0" lang="es-ES" sz="2800" b="0" i="0" u="none" strike="noStrike" kern="1200" cap="none" spc="0" normalizeH="0" noProof="0" dirty="0">
                <a:ln>
                  <a:noFill/>
                </a:ln>
                <a:solidFill>
                  <a:schemeClr val="tx1"/>
                </a:solidFill>
                <a:effectLst/>
                <a:uLnTx/>
                <a:uFillTx/>
                <a:latin typeface="Cambria" pitchFamily="18" charset="0"/>
                <a:ea typeface="Cambria" pitchFamily="18" charset="0"/>
                <a:cs typeface="+mn-cs"/>
              </a:rPr>
              <a:t> fundamentada</a:t>
            </a:r>
            <a:endPar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a:p>
            <a:pPr marL="271463" indent="-271463" fontAlgn="auto">
              <a:spcBef>
                <a:spcPct val="20000"/>
              </a:spcBef>
              <a:spcAft>
                <a:spcPts val="0"/>
              </a:spcAft>
              <a:buFont typeface="Wingdings" pitchFamily="2" charset="2"/>
              <a:buChar char="§"/>
            </a:pPr>
            <a:r>
              <a:rPr lang="es-ES" sz="2800" kern="1200" noProof="0" dirty="0">
                <a:solidFill>
                  <a:schemeClr val="tx1"/>
                </a:solidFill>
                <a:latin typeface="Cambria" pitchFamily="18" charset="0"/>
                <a:ea typeface="Cambria" pitchFamily="18" charset="0"/>
                <a:cs typeface="+mn-cs"/>
              </a:rPr>
              <a:t>Fenomenología</a:t>
            </a:r>
          </a:p>
          <a:p>
            <a:pPr marL="271463" indent="-271463" fontAlgn="auto">
              <a:spcBef>
                <a:spcPct val="20000"/>
              </a:spcBef>
              <a:spcAft>
                <a:spcPts val="0"/>
              </a:spcAft>
              <a:buFont typeface="Wingdings" pitchFamily="2" charset="2"/>
              <a:buChar char="§"/>
            </a:pPr>
            <a:r>
              <a:rPr lang="es-ES" sz="2800" kern="1200" dirty="0">
                <a:solidFill>
                  <a:schemeClr val="tx1"/>
                </a:solidFill>
                <a:latin typeface="Cambria" pitchFamily="18" charset="0"/>
                <a:ea typeface="Cambria" pitchFamily="18" charset="0"/>
                <a:cs typeface="+mn-cs"/>
              </a:rPr>
              <a:t>Investigación Narrativa</a:t>
            </a:r>
          </a:p>
          <a:p>
            <a:pPr marL="271463" indent="-271463" fontAlgn="auto">
              <a:spcBef>
                <a:spcPct val="20000"/>
              </a:spcBef>
              <a:spcAft>
                <a:spcPts val="0"/>
              </a:spcAft>
              <a:buFont typeface="Wingdings" pitchFamily="2" charset="2"/>
              <a:buChar char="§"/>
            </a:pPr>
            <a:r>
              <a:rPr lang="es-ES" sz="2800" kern="1200" noProof="0" dirty="0">
                <a:solidFill>
                  <a:schemeClr val="tx1"/>
                </a:solidFill>
                <a:latin typeface="Cambria" pitchFamily="18" charset="0"/>
                <a:ea typeface="Cambria" pitchFamily="18" charset="0"/>
                <a:cs typeface="+mn-cs"/>
              </a:rPr>
              <a:t>Investigación Feminista</a:t>
            </a:r>
          </a:p>
          <a:p>
            <a:pPr marL="271463" indent="-271463" fontAlgn="auto">
              <a:spcBef>
                <a:spcPct val="20000"/>
              </a:spcBef>
              <a:spcAft>
                <a:spcPts val="0"/>
              </a:spcAft>
              <a:buFont typeface="Wingdings" pitchFamily="2" charset="2"/>
              <a:buChar char="§"/>
            </a:pPr>
            <a:endParaRPr kumimoji="0" lang="es-ES" sz="2800" b="0" i="0" u="none" strike="noStrike" kern="1200" cap="none" spc="0" normalizeH="0" baseline="0" noProof="0" dirty="0">
              <a:ln>
                <a:noFill/>
              </a:ln>
              <a:solidFill>
                <a:schemeClr val="tx1"/>
              </a:solidFill>
              <a:effectLst/>
              <a:uLnTx/>
              <a:uFillTx/>
              <a:latin typeface="Cambria" pitchFamily="18" charset="0"/>
              <a:ea typeface="Cambria" pitchFamily="18" charset="0"/>
              <a:cs typeface="+mn-cs"/>
            </a:endParaRPr>
          </a:p>
        </p:txBody>
      </p:sp>
      <p:grpSp>
        <p:nvGrpSpPr>
          <p:cNvPr id="6" name="12 Grupo"/>
          <p:cNvGrpSpPr/>
          <p:nvPr/>
        </p:nvGrpSpPr>
        <p:grpSpPr>
          <a:xfrm>
            <a:off x="7308304" y="-20538"/>
            <a:ext cx="1835695" cy="1512249"/>
            <a:chOff x="6948265" y="137602"/>
            <a:chExt cx="2195735" cy="1808851"/>
          </a:xfrm>
        </p:grpSpPr>
        <p:sp>
          <p:nvSpPr>
            <p:cNvPr id="7"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8"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9"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10"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11"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2"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Tree>
    <p:extLst>
      <p:ext uri="{BB962C8B-B14F-4D97-AF65-F5344CB8AC3E}">
        <p14:creationId xmlns:p14="http://schemas.microsoft.com/office/powerpoint/2010/main" val="331695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Etnografía</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grpSp>
        <p:nvGrpSpPr>
          <p:cNvPr id="4" name="12 Grupo"/>
          <p:cNvGrpSpPr/>
          <p:nvPr/>
        </p:nvGrpSpPr>
        <p:grpSpPr>
          <a:xfrm>
            <a:off x="7308305"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2" name="TextBox 1"/>
          <p:cNvSpPr txBox="1"/>
          <p:nvPr/>
        </p:nvSpPr>
        <p:spPr>
          <a:xfrm>
            <a:off x="587028" y="1658580"/>
            <a:ext cx="8136904" cy="2785378"/>
          </a:xfrm>
          <a:prstGeom prst="rect">
            <a:avLst/>
          </a:prstGeom>
          <a:noFill/>
        </p:spPr>
        <p:txBody>
          <a:bodyPr wrap="square" rtlCol="0">
            <a:spAutoFit/>
          </a:bodyPr>
          <a:lstStyle/>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S</a:t>
            </a:r>
            <a:r>
              <a:rPr lang="es-ES" sz="1600" dirty="0">
                <a:latin typeface="Cambria" pitchFamily="18" charset="0"/>
                <a:ea typeface="Cambria" pitchFamily="18" charset="0"/>
              </a:rPr>
              <a:t>urge a finales del siglo XIX y principios del XX, desde la antropología, a partir de los estudios sobre culturas primitivas. </a:t>
            </a:r>
          </a:p>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E</a:t>
            </a:r>
            <a:r>
              <a:rPr lang="es-ES" sz="1600" dirty="0">
                <a:latin typeface="Cambria" pitchFamily="18" charset="0"/>
                <a:ea typeface="Cambria" pitchFamily="18" charset="0"/>
              </a:rPr>
              <a:t>n sentido literal, significa descripción de un modelo de vida o grupo de individuos. </a:t>
            </a:r>
            <a:r>
              <a:rPr lang="es-ES" sz="1600" dirty="0" err="1">
                <a:latin typeface="Cambria" pitchFamily="18" charset="0"/>
                <a:ea typeface="Cambria" pitchFamily="18" charset="0"/>
              </a:rPr>
              <a:t>Mauss</a:t>
            </a:r>
            <a:r>
              <a:rPr lang="es-ES" sz="1600" dirty="0">
                <a:latin typeface="Cambria" pitchFamily="18" charset="0"/>
                <a:ea typeface="Cambria" pitchFamily="18" charset="0"/>
              </a:rPr>
              <a:t> (1967) -uno de sus precursores- la entendía como una observación profunda, lo mas completa y avanzada posible. </a:t>
            </a:r>
          </a:p>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D</a:t>
            </a:r>
            <a:r>
              <a:rPr lang="es-ES" sz="1600" dirty="0">
                <a:latin typeface="Cambria" pitchFamily="18" charset="0"/>
                <a:ea typeface="Cambria" pitchFamily="18" charset="0"/>
              </a:rPr>
              <a:t>escribe los acontecimientos que tienen lugar en la vida del grupo, mostrando especial atención a las estructuras sociales y conducta de los sujetos como miembros del grupo, así como de sus interpretaciones y significados. </a:t>
            </a:r>
          </a:p>
          <a:p>
            <a:pPr algn="just">
              <a:spcBef>
                <a:spcPts val="600"/>
              </a:spcBef>
            </a:pPr>
            <a:r>
              <a:rPr lang="es-ES" sz="1600" b="1" dirty="0">
                <a:effectLst>
                  <a:outerShdw blurRad="38100" dist="38100" dir="2700000" algn="tl">
                    <a:srgbClr val="000000">
                      <a:alpha val="43137"/>
                    </a:srgbClr>
                  </a:outerShdw>
                </a:effectLst>
                <a:latin typeface="Cambria" pitchFamily="18" charset="0"/>
                <a:ea typeface="Cambria" pitchFamily="18" charset="0"/>
              </a:rPr>
              <a:t>P</a:t>
            </a:r>
            <a:r>
              <a:rPr lang="es-ES" sz="1600" dirty="0">
                <a:latin typeface="Cambria" pitchFamily="18" charset="0"/>
                <a:ea typeface="Cambria" pitchFamily="18" charset="0"/>
              </a:rPr>
              <a:t>retende, por tanto, retratar como es un grupo social en profundidad y en su ámbito natural, y comprenderlo desde el punto de vista de quien esta en él. </a:t>
            </a:r>
          </a:p>
        </p:txBody>
      </p:sp>
    </p:spTree>
    <p:extLst>
      <p:ext uri="{BB962C8B-B14F-4D97-AF65-F5344CB8AC3E}">
        <p14:creationId xmlns:p14="http://schemas.microsoft.com/office/powerpoint/2010/main" val="134400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20538"/>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2" name="Rectangle 1"/>
          <p:cNvSpPr/>
          <p:nvPr/>
        </p:nvSpPr>
        <p:spPr>
          <a:xfrm>
            <a:off x="683568" y="1986975"/>
            <a:ext cx="8064895" cy="2308324"/>
          </a:xfrm>
          <a:prstGeom prst="rect">
            <a:avLst/>
          </a:prstGeom>
        </p:spPr>
        <p:txBody>
          <a:bodyPr wrap="square">
            <a:spAutoFit/>
          </a:bodyPr>
          <a:lstStyle/>
          <a:p>
            <a:r>
              <a:rPr lang="es-ES" sz="1800" dirty="0">
                <a:latin typeface="Cambria" pitchFamily="18" charset="0"/>
                <a:ea typeface="Cambria" pitchFamily="18" charset="0"/>
              </a:rPr>
              <a:t>Según Arnal (2000), las principales características son, sin que sean exclusivas de ésta, son:</a:t>
            </a:r>
          </a:p>
          <a:p>
            <a:pPr>
              <a:lnSpc>
                <a:spcPct val="150000"/>
              </a:lnSpc>
            </a:pPr>
            <a:r>
              <a:rPr lang="es-ES" sz="1800" dirty="0">
                <a:latin typeface="Cambria" pitchFamily="18" charset="0"/>
                <a:ea typeface="Cambria" pitchFamily="18" charset="0"/>
              </a:rPr>
              <a:t>− Su cara carácter holístico</a:t>
            </a:r>
          </a:p>
          <a:p>
            <a:pPr>
              <a:lnSpc>
                <a:spcPct val="150000"/>
              </a:lnSpc>
            </a:pPr>
            <a:r>
              <a:rPr lang="es-ES" sz="1800" dirty="0">
                <a:latin typeface="Cambria" pitchFamily="18" charset="0"/>
                <a:ea typeface="Cambria" pitchFamily="18" charset="0"/>
              </a:rPr>
              <a:t>−  Su condición naturalista</a:t>
            </a:r>
          </a:p>
          <a:p>
            <a:pPr>
              <a:lnSpc>
                <a:spcPct val="150000"/>
              </a:lnSpc>
            </a:pPr>
            <a:r>
              <a:rPr lang="es-ES" sz="1800" dirty="0">
                <a:latin typeface="Cambria" pitchFamily="18" charset="0"/>
                <a:ea typeface="Cambria" pitchFamily="18" charset="0"/>
              </a:rPr>
              <a:t>− Su carácter </a:t>
            </a:r>
            <a:r>
              <a:rPr lang="es-ES" sz="1800" dirty="0" err="1">
                <a:latin typeface="Cambria" pitchFamily="18" charset="0"/>
                <a:ea typeface="Cambria" pitchFamily="18" charset="0"/>
              </a:rPr>
              <a:t>émico</a:t>
            </a:r>
            <a:endParaRPr lang="es-ES" sz="1800" dirty="0">
              <a:latin typeface="Cambria" pitchFamily="18" charset="0"/>
              <a:ea typeface="Cambria" pitchFamily="18" charset="0"/>
            </a:endParaRPr>
          </a:p>
          <a:p>
            <a:pPr>
              <a:lnSpc>
                <a:spcPct val="150000"/>
              </a:lnSpc>
            </a:pPr>
            <a:r>
              <a:rPr lang="es-ES" sz="1800" dirty="0">
                <a:latin typeface="Cambria" pitchFamily="18" charset="0"/>
                <a:ea typeface="Cambria" pitchFamily="18" charset="0"/>
              </a:rPr>
              <a:t>− La contextualización de sus datos</a:t>
            </a:r>
          </a:p>
        </p:txBody>
      </p:sp>
      <p:sp>
        <p:nvSpPr>
          <p:cNvPr id="11"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Etnografía</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134400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92546"/>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2" name="Rectangle 1"/>
          <p:cNvSpPr/>
          <p:nvPr/>
        </p:nvSpPr>
        <p:spPr>
          <a:xfrm>
            <a:off x="683569" y="2004571"/>
            <a:ext cx="8064895" cy="2385268"/>
          </a:xfrm>
          <a:prstGeom prst="rect">
            <a:avLst/>
          </a:prstGeom>
        </p:spPr>
        <p:txBody>
          <a:bodyPr wrap="square">
            <a:spAutoFit/>
          </a:bodyPr>
          <a:lstStyle/>
          <a:p>
            <a:pPr algn="just">
              <a:spcBef>
                <a:spcPts val="600"/>
              </a:spcBef>
            </a:pPr>
            <a:r>
              <a:rPr lang="es-ES" sz="1800" b="1" dirty="0">
                <a:effectLst>
                  <a:outerShdw blurRad="38100" dist="38100" dir="2700000" algn="tl">
                    <a:srgbClr val="000000">
                      <a:alpha val="43137"/>
                    </a:srgbClr>
                  </a:outerShdw>
                </a:effectLst>
                <a:latin typeface="Cambria" pitchFamily="18" charset="0"/>
                <a:ea typeface="Cambria" pitchFamily="18" charset="0"/>
              </a:rPr>
              <a:t>L</a:t>
            </a:r>
            <a:r>
              <a:rPr lang="es-ES" sz="1800" dirty="0">
                <a:latin typeface="Cambria" pitchFamily="18" charset="0"/>
                <a:ea typeface="Cambria" pitchFamily="18" charset="0"/>
              </a:rPr>
              <a:t>os estudios etnográficos requieren estancias largas de las personas investigadoras en el lugar donde acontecen los hechos.</a:t>
            </a:r>
          </a:p>
          <a:p>
            <a:pPr algn="just">
              <a:spcBef>
                <a:spcPts val="600"/>
              </a:spcBef>
            </a:pPr>
            <a:r>
              <a:rPr lang="es-ES" sz="1800" b="1" dirty="0">
                <a:effectLst>
                  <a:outerShdw blurRad="38100" dist="38100" dir="2700000" algn="tl">
                    <a:srgbClr val="000000">
                      <a:alpha val="43137"/>
                    </a:srgbClr>
                  </a:outerShdw>
                </a:effectLst>
                <a:latin typeface="Cambria" pitchFamily="18" charset="0"/>
                <a:ea typeface="Cambria" pitchFamily="18" charset="0"/>
              </a:rPr>
              <a:t>L</a:t>
            </a:r>
            <a:r>
              <a:rPr lang="es-ES" sz="1800" dirty="0">
                <a:latin typeface="Cambria" pitchFamily="18" charset="0"/>
                <a:ea typeface="Cambria" pitchFamily="18" charset="0"/>
              </a:rPr>
              <a:t>a técnica principal de recogida de información es la observación. Se debe pasar un tiempo considerablemente largo en el escenario seleccionado (la persona investigadora debe asegurar que dispondrá de esta posibilidad tanto por su parte; como investigadora (contar con el tiempo suficiente para estar en el escenario), como por parte de los escenarios; es decir, conocer de antemano si se brinda la posibilidad de estar un tiempo realizando observación.</a:t>
            </a:r>
          </a:p>
        </p:txBody>
      </p:sp>
      <p:sp>
        <p:nvSpPr>
          <p:cNvPr id="11"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Etnografía</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Tree>
    <p:extLst>
      <p:ext uri="{BB962C8B-B14F-4D97-AF65-F5344CB8AC3E}">
        <p14:creationId xmlns:p14="http://schemas.microsoft.com/office/powerpoint/2010/main" val="130184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2 Grupo"/>
          <p:cNvGrpSpPr/>
          <p:nvPr/>
        </p:nvGrpSpPr>
        <p:grpSpPr>
          <a:xfrm>
            <a:off x="7308305" y="-92546"/>
            <a:ext cx="1835695" cy="1512249"/>
            <a:chOff x="6948265" y="137602"/>
            <a:chExt cx="2195735" cy="1808851"/>
          </a:xfrm>
        </p:grpSpPr>
        <p:sp>
          <p:nvSpPr>
            <p:cNvPr id="5" name="4 Forma libre"/>
            <p:cNvSpPr/>
            <p:nvPr/>
          </p:nvSpPr>
          <p:spPr>
            <a:xfrm rot="5400000">
              <a:off x="7962886" y="382524"/>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00B050">
                <a:alpha val="50000"/>
              </a:srgb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vert270" wrap="square" lIns="325121" tIns="426720" rIns="325119" bIns="914400" numCol="1" spcCol="1270" anchor="t" anchorCtr="0">
              <a:noAutofit/>
            </a:bodyPr>
            <a:lstStyle/>
            <a:p>
              <a:pPr lvl="0" algn="ctr" defTabSz="1066800">
                <a:lnSpc>
                  <a:spcPct val="90000"/>
                </a:lnSpc>
                <a:spcBef>
                  <a:spcPct val="0"/>
                </a:spcBef>
                <a:spcAft>
                  <a:spcPct val="35000"/>
                </a:spcAft>
              </a:pPr>
              <a:endParaRPr lang="es-ES_tradnl" sz="1000" kern="1200" dirty="0"/>
            </a:p>
          </p:txBody>
        </p:sp>
        <p:sp>
          <p:nvSpPr>
            <p:cNvPr id="6" name="5 Forma libre"/>
            <p:cNvSpPr/>
            <p:nvPr/>
          </p:nvSpPr>
          <p:spPr>
            <a:xfrm rot="5400000">
              <a:off x="7063294" y="765339"/>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92D050">
                <a:alpha val="50000"/>
              </a:srgbClr>
            </a:solidFill>
          </p:spPr>
          <p:style>
            <a:lnRef idx="2">
              <a:schemeClr val="lt1">
                <a:hueOff val="0"/>
                <a:satOff val="0"/>
                <a:lumOff val="0"/>
                <a:alphaOff val="0"/>
              </a:schemeClr>
            </a:lnRef>
            <a:fillRef idx="1">
              <a:schemeClr val="accent2">
                <a:alpha val="50000"/>
                <a:hueOff val="-3670562"/>
                <a:satOff val="16196"/>
                <a:lumOff val="-2745"/>
                <a:alphaOff val="0"/>
              </a:schemeClr>
            </a:fillRef>
            <a:effectRef idx="0">
              <a:schemeClr val="accent2">
                <a:alpha val="50000"/>
                <a:hueOff val="-3670562"/>
                <a:satOff val="16196"/>
                <a:lumOff val="-2745"/>
                <a:alphaOff val="0"/>
              </a:schemeClr>
            </a:effectRef>
            <a:fontRef idx="minor">
              <a:schemeClr val="tx1"/>
            </a:fontRef>
          </p:style>
          <p:txBody>
            <a:bodyPr spcFirstLastPara="0" vert="vert270" wrap="square" lIns="745744" tIns="629919" rIns="229616" bIns="467361" numCol="1" spcCol="1270" anchor="ctr" anchorCtr="0">
              <a:noAutofit/>
            </a:bodyPr>
            <a:lstStyle/>
            <a:p>
              <a:pPr lvl="0" defTabSz="1066800">
                <a:lnSpc>
                  <a:spcPct val="90000"/>
                </a:lnSpc>
                <a:spcBef>
                  <a:spcPct val="0"/>
                </a:spcBef>
                <a:spcAft>
                  <a:spcPct val="35000"/>
                </a:spcAft>
              </a:pPr>
              <a:endParaRPr lang="es-ES_tradnl" sz="1000" kern="1200" dirty="0"/>
            </a:p>
          </p:txBody>
        </p:sp>
        <p:sp>
          <p:nvSpPr>
            <p:cNvPr id="7" name="6 Forma libre"/>
            <p:cNvSpPr/>
            <p:nvPr/>
          </p:nvSpPr>
          <p:spPr>
            <a:xfrm rot="5400000">
              <a:off x="7026485" y="59382"/>
              <a:ext cx="1102894" cy="1259333"/>
            </a:xfrm>
            <a:custGeom>
              <a:avLst/>
              <a:gdLst>
                <a:gd name="connsiteX0" fmla="*/ 0 w 2438400"/>
                <a:gd name="connsiteY0" fmla="*/ 1219200 h 2438400"/>
                <a:gd name="connsiteX1" fmla="*/ 357097 w 2438400"/>
                <a:gd name="connsiteY1" fmla="*/ 357096 h 2438400"/>
                <a:gd name="connsiteX2" fmla="*/ 1219202 w 2438400"/>
                <a:gd name="connsiteY2" fmla="*/ 2 h 2438400"/>
                <a:gd name="connsiteX3" fmla="*/ 2081306 w 2438400"/>
                <a:gd name="connsiteY3" fmla="*/ 357099 h 2438400"/>
                <a:gd name="connsiteX4" fmla="*/ 2438400 w 2438400"/>
                <a:gd name="connsiteY4" fmla="*/ 1219204 h 2438400"/>
                <a:gd name="connsiteX5" fmla="*/ 2081304 w 2438400"/>
                <a:gd name="connsiteY5" fmla="*/ 2081309 h 2438400"/>
                <a:gd name="connsiteX6" fmla="*/ 1219199 w 2438400"/>
                <a:gd name="connsiteY6" fmla="*/ 2438404 h 2438400"/>
                <a:gd name="connsiteX7" fmla="*/ 357094 w 2438400"/>
                <a:gd name="connsiteY7" fmla="*/ 2081308 h 2438400"/>
                <a:gd name="connsiteX8" fmla="*/ -1 w 2438400"/>
                <a:gd name="connsiteY8" fmla="*/ 1219203 h 2438400"/>
                <a:gd name="connsiteX9" fmla="*/ 0 w 2438400"/>
                <a:gd name="connsiteY9" fmla="*/ 12192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438400">
                  <a:moveTo>
                    <a:pt x="0" y="1219200"/>
                  </a:moveTo>
                  <a:cubicBezTo>
                    <a:pt x="0" y="895848"/>
                    <a:pt x="128452" y="585740"/>
                    <a:pt x="357097" y="357096"/>
                  </a:cubicBezTo>
                  <a:cubicBezTo>
                    <a:pt x="585742" y="128452"/>
                    <a:pt x="895850" y="1"/>
                    <a:pt x="1219202" y="2"/>
                  </a:cubicBezTo>
                  <a:cubicBezTo>
                    <a:pt x="1542554" y="2"/>
                    <a:pt x="1852662" y="128454"/>
                    <a:pt x="2081306" y="357099"/>
                  </a:cubicBezTo>
                  <a:cubicBezTo>
                    <a:pt x="2309950" y="585744"/>
                    <a:pt x="2438401" y="895852"/>
                    <a:pt x="2438400" y="1219204"/>
                  </a:cubicBezTo>
                  <a:cubicBezTo>
                    <a:pt x="2438400" y="1542556"/>
                    <a:pt x="2309949" y="1852664"/>
                    <a:pt x="2081304" y="2081309"/>
                  </a:cubicBezTo>
                  <a:cubicBezTo>
                    <a:pt x="1852659" y="2309953"/>
                    <a:pt x="1542551" y="2438404"/>
                    <a:pt x="1219199" y="2438404"/>
                  </a:cubicBezTo>
                  <a:cubicBezTo>
                    <a:pt x="895847" y="2438404"/>
                    <a:pt x="585739" y="2309952"/>
                    <a:pt x="357094" y="2081308"/>
                  </a:cubicBezTo>
                  <a:cubicBezTo>
                    <a:pt x="128450" y="1852663"/>
                    <a:pt x="-1" y="1542555"/>
                    <a:pt x="-1" y="1219203"/>
                  </a:cubicBezTo>
                  <a:cubicBezTo>
                    <a:pt x="-1" y="1219202"/>
                    <a:pt x="0" y="1219201"/>
                    <a:pt x="0" y="1219200"/>
                  </a:cubicBezTo>
                  <a:close/>
                </a:path>
              </a:pathLst>
            </a:custGeom>
            <a:solidFill>
              <a:srgbClr val="114454">
                <a:alpha val="50000"/>
              </a:srgbClr>
            </a:solidFill>
          </p:spPr>
          <p:style>
            <a:lnRef idx="2">
              <a:schemeClr val="lt1">
                <a:hueOff val="0"/>
                <a:satOff val="0"/>
                <a:lumOff val="0"/>
                <a:alphaOff val="0"/>
              </a:schemeClr>
            </a:lnRef>
            <a:fillRef idx="1">
              <a:schemeClr val="accent2">
                <a:alpha val="50000"/>
                <a:hueOff val="-7341125"/>
                <a:satOff val="32393"/>
                <a:lumOff val="-5490"/>
                <a:alphaOff val="0"/>
              </a:schemeClr>
            </a:fillRef>
            <a:effectRef idx="0">
              <a:schemeClr val="accent2">
                <a:alpha val="50000"/>
                <a:hueOff val="-7341125"/>
                <a:satOff val="32393"/>
                <a:lumOff val="-5490"/>
                <a:alphaOff val="0"/>
              </a:schemeClr>
            </a:effectRef>
            <a:fontRef idx="minor">
              <a:schemeClr val="tx1"/>
            </a:fontRef>
          </p:style>
          <p:txBody>
            <a:bodyPr spcFirstLastPara="0" vert="vert270" wrap="square" lIns="229617" tIns="629919" rIns="745743" bIns="467361" numCol="1" spcCol="1270" anchor="ctr" anchorCtr="0">
              <a:noAutofit/>
            </a:bodyPr>
            <a:lstStyle/>
            <a:p>
              <a:pPr lvl="0" algn="ctr" defTabSz="1066800">
                <a:lnSpc>
                  <a:spcPct val="90000"/>
                </a:lnSpc>
                <a:spcBef>
                  <a:spcPct val="0"/>
                </a:spcBef>
                <a:spcAft>
                  <a:spcPct val="35000"/>
                </a:spcAft>
              </a:pPr>
              <a:endParaRPr lang="es-ES_tradnl" sz="1000" kern="1200" dirty="0"/>
            </a:p>
          </p:txBody>
        </p:sp>
        <p:sp>
          <p:nvSpPr>
            <p:cNvPr id="8" name="9 CuadroTexto"/>
            <p:cNvSpPr txBox="1"/>
            <p:nvPr/>
          </p:nvSpPr>
          <p:spPr>
            <a:xfrm>
              <a:off x="7006152" y="497640"/>
              <a:ext cx="1147949" cy="294513"/>
            </a:xfrm>
            <a:prstGeom prst="rect">
              <a:avLst/>
            </a:prstGeom>
            <a:noFill/>
          </p:spPr>
          <p:txBody>
            <a:bodyPr wrap="square" rtlCol="0">
              <a:spAutoFit/>
            </a:bodyPr>
            <a:lstStyle/>
            <a:p>
              <a:r>
                <a:rPr lang="es-ES" sz="1000" dirty="0"/>
                <a:t>Paradigma</a:t>
              </a:r>
            </a:p>
          </p:txBody>
        </p:sp>
        <p:sp>
          <p:nvSpPr>
            <p:cNvPr id="9" name="10 CuadroTexto"/>
            <p:cNvSpPr txBox="1"/>
            <p:nvPr/>
          </p:nvSpPr>
          <p:spPr>
            <a:xfrm>
              <a:off x="8028384" y="748775"/>
              <a:ext cx="1115616" cy="294513"/>
            </a:xfrm>
            <a:prstGeom prst="rect">
              <a:avLst/>
            </a:prstGeom>
            <a:noFill/>
          </p:spPr>
          <p:txBody>
            <a:bodyPr wrap="square" rtlCol="0">
              <a:spAutoFit/>
            </a:bodyPr>
            <a:lstStyle/>
            <a:p>
              <a:pPr algn="ctr"/>
              <a:r>
                <a:rPr lang="es-ES" sz="1000" dirty="0"/>
                <a:t>Metodología</a:t>
              </a:r>
            </a:p>
          </p:txBody>
        </p:sp>
        <p:sp>
          <p:nvSpPr>
            <p:cNvPr id="10" name="11 CuadroTexto"/>
            <p:cNvSpPr txBox="1"/>
            <p:nvPr/>
          </p:nvSpPr>
          <p:spPr>
            <a:xfrm>
              <a:off x="7234475" y="1267018"/>
              <a:ext cx="919625" cy="294513"/>
            </a:xfrm>
            <a:prstGeom prst="rect">
              <a:avLst/>
            </a:prstGeom>
            <a:noFill/>
          </p:spPr>
          <p:txBody>
            <a:bodyPr wrap="square" rtlCol="0">
              <a:spAutoFit/>
            </a:bodyPr>
            <a:lstStyle/>
            <a:p>
              <a:r>
                <a:rPr lang="es-ES" sz="1000" dirty="0"/>
                <a:t>Técnicas</a:t>
              </a:r>
            </a:p>
          </p:txBody>
        </p:sp>
      </p:grpSp>
      <p:sp>
        <p:nvSpPr>
          <p:cNvPr id="11" name="1 Marcador de texto"/>
          <p:cNvSpPr txBox="1">
            <a:spLocks/>
          </p:cNvSpPr>
          <p:nvPr/>
        </p:nvSpPr>
        <p:spPr>
          <a:xfrm>
            <a:off x="518864" y="123478"/>
            <a:ext cx="6837836" cy="519113"/>
          </a:xfrm>
          <a:prstGeom prst="rect">
            <a:avLst/>
          </a:prstGeom>
          <a:noFill/>
          <a:ln>
            <a:noFill/>
          </a:ln>
        </p:spPr>
        <p:txBody>
          <a:bodyPr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114454"/>
              </a:buClr>
              <a:buSzPct val="100000"/>
              <a:buFont typeface="Nixie One"/>
              <a:buNone/>
              <a:tabLst/>
              <a:defRPr/>
            </a:pPr>
            <a:r>
              <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rPr>
              <a:t>Bloque</a:t>
            </a:r>
            <a:r>
              <a:rPr kumimoji="0" lang="es-ES" sz="2800" b="0" i="0" u="none" strike="noStrike" kern="0" cap="small" spc="0" normalizeH="0" noProof="0" dirty="0">
                <a:ln>
                  <a:noFill/>
                </a:ln>
                <a:solidFill>
                  <a:srgbClr val="002060"/>
                </a:solidFill>
                <a:effectLst/>
                <a:uLnTx/>
                <a:uFillTx/>
                <a:latin typeface="Cambria" pitchFamily="18" charset="0"/>
                <a:ea typeface="Cambria" pitchFamily="18" charset="0"/>
                <a:cs typeface="Nixie One"/>
                <a:sym typeface="Nixie One"/>
              </a:rPr>
              <a:t> II. Tema. Metodología Cualitativa: Método Cualitativos: Estudio de Caso</a:t>
            </a:r>
            <a:endParaRPr kumimoji="0" lang="es-ES" sz="2800" b="0" i="0" u="none" strike="noStrike" kern="0" cap="small" spc="0" normalizeH="0" baseline="0" noProof="0" dirty="0">
              <a:ln>
                <a:noFill/>
              </a:ln>
              <a:solidFill>
                <a:srgbClr val="002060"/>
              </a:solidFill>
              <a:effectLst/>
              <a:uLnTx/>
              <a:uFillTx/>
              <a:latin typeface="Cambria" pitchFamily="18" charset="0"/>
              <a:ea typeface="Cambria" pitchFamily="18" charset="0"/>
              <a:cs typeface="Nixie One"/>
              <a:sym typeface="Nixie One"/>
            </a:endParaRPr>
          </a:p>
        </p:txBody>
      </p:sp>
      <p:sp>
        <p:nvSpPr>
          <p:cNvPr id="3" name="TextBox 2"/>
          <p:cNvSpPr txBox="1"/>
          <p:nvPr/>
        </p:nvSpPr>
        <p:spPr>
          <a:xfrm>
            <a:off x="611560" y="1779662"/>
            <a:ext cx="8121518" cy="3170099"/>
          </a:xfrm>
          <a:prstGeom prst="rect">
            <a:avLst/>
          </a:prstGeom>
          <a:noFill/>
        </p:spPr>
        <p:txBody>
          <a:bodyPr wrap="square" rtlCol="0">
            <a:spAutoFit/>
          </a:bodyPr>
          <a:lstStyle/>
          <a:p>
            <a:pPr algn="just">
              <a:spcBef>
                <a:spcPts val="600"/>
              </a:spcBef>
            </a:pPr>
            <a:r>
              <a:rPr lang="es-ES" sz="1800" b="1" dirty="0">
                <a:effectLst>
                  <a:outerShdw blurRad="38100" dist="38100" dir="2700000" algn="tl">
                    <a:srgbClr val="000000">
                      <a:alpha val="43137"/>
                    </a:srgbClr>
                  </a:outerShdw>
                </a:effectLst>
                <a:latin typeface="Cambria" pitchFamily="18" charset="0"/>
                <a:ea typeface="Cambria" pitchFamily="18" charset="0"/>
              </a:rPr>
              <a:t>E</a:t>
            </a:r>
            <a:r>
              <a:rPr lang="es-ES" sz="1800" dirty="0">
                <a:latin typeface="Cambria" pitchFamily="18" charset="0"/>
                <a:ea typeface="Cambria" pitchFamily="18" charset="0"/>
              </a:rPr>
              <a:t>nfoque tradicional de toda investigación clínica. </a:t>
            </a:r>
          </a:p>
          <a:p>
            <a:pPr algn="just">
              <a:spcBef>
                <a:spcPts val="600"/>
              </a:spcBef>
            </a:pPr>
            <a:r>
              <a:rPr lang="es-ES" sz="1800" b="1" dirty="0">
                <a:effectLst>
                  <a:outerShdw blurRad="38100" dist="38100" dir="2700000" algn="tl">
                    <a:srgbClr val="000000">
                      <a:alpha val="43137"/>
                    </a:srgbClr>
                  </a:outerShdw>
                </a:effectLst>
                <a:latin typeface="Cambria" pitchFamily="18" charset="0"/>
                <a:ea typeface="Cambria" pitchFamily="18" charset="0"/>
              </a:rPr>
              <a:t>C</a:t>
            </a:r>
            <a:r>
              <a:rPr lang="es-ES" sz="1800" dirty="0">
                <a:latin typeface="Cambria" pitchFamily="18" charset="0"/>
                <a:ea typeface="Cambria" pitchFamily="18" charset="0"/>
              </a:rPr>
              <a:t>onsiste en una descripción y análisis detallado de unidades sociales o entidades educativas únicas que tiene como finalidad comprender profundamente una realidad singular, ya sea familia, individuo, grupo, institución social o comunidad (</a:t>
            </a:r>
            <a:r>
              <a:rPr lang="es-ES" sz="1800" dirty="0" err="1">
                <a:latin typeface="Cambria" pitchFamily="18" charset="0"/>
                <a:ea typeface="Cambria" pitchFamily="18" charset="0"/>
              </a:rPr>
              <a:t>Merriam</a:t>
            </a:r>
            <a:r>
              <a:rPr lang="es-ES" sz="1800" dirty="0">
                <a:latin typeface="Cambria" pitchFamily="18" charset="0"/>
                <a:ea typeface="Cambria" pitchFamily="18" charset="0"/>
              </a:rPr>
              <a:t>, 1988). </a:t>
            </a:r>
          </a:p>
          <a:p>
            <a:pPr algn="just">
              <a:spcBef>
                <a:spcPts val="600"/>
              </a:spcBef>
            </a:pPr>
            <a:r>
              <a:rPr lang="es-ES" sz="1800" b="1" dirty="0">
                <a:effectLst>
                  <a:outerShdw blurRad="38100" dist="38100" dir="2700000" algn="tl">
                    <a:srgbClr val="000000">
                      <a:alpha val="43137"/>
                    </a:srgbClr>
                  </a:outerShdw>
                </a:effectLst>
                <a:latin typeface="Cambria" pitchFamily="18" charset="0"/>
                <a:ea typeface="Cambria" pitchFamily="18" charset="0"/>
              </a:rPr>
              <a:t>E</a:t>
            </a:r>
            <a:r>
              <a:rPr lang="es-ES" sz="1800" dirty="0">
                <a:latin typeface="Cambria" pitchFamily="18" charset="0"/>
                <a:ea typeface="Cambria" pitchFamily="18" charset="0"/>
              </a:rPr>
              <a:t>l estudio de caso suele realizarse cuando se quiere estudiar un caso o situación con cierta intensidad y en un periodo de tiempo corto. </a:t>
            </a:r>
          </a:p>
          <a:p>
            <a:pPr algn="just">
              <a:spcBef>
                <a:spcPts val="600"/>
              </a:spcBef>
            </a:pPr>
            <a:r>
              <a:rPr lang="es-ES" sz="1800" b="1" dirty="0">
                <a:effectLst>
                  <a:outerShdw blurRad="38100" dist="38100" dir="2700000" algn="tl">
                    <a:srgbClr val="000000">
                      <a:alpha val="43137"/>
                    </a:srgbClr>
                  </a:outerShdw>
                </a:effectLst>
                <a:latin typeface="Cambria" pitchFamily="18" charset="0"/>
                <a:ea typeface="Cambria" pitchFamily="18" charset="0"/>
              </a:rPr>
              <a:t>P</a:t>
            </a:r>
            <a:r>
              <a:rPr lang="es-ES" sz="1800" dirty="0">
                <a:latin typeface="Cambria" pitchFamily="18" charset="0"/>
                <a:ea typeface="Cambria" pitchFamily="18" charset="0"/>
              </a:rPr>
              <a:t>ermite realizar investigaciones ideográficas (en profundidad). </a:t>
            </a:r>
          </a:p>
          <a:p>
            <a:pPr algn="just">
              <a:spcBef>
                <a:spcPts val="600"/>
              </a:spcBef>
            </a:pPr>
            <a:r>
              <a:rPr lang="es-ES" sz="1800" b="1" dirty="0">
                <a:effectLst>
                  <a:outerShdw blurRad="38100" dist="38100" dir="2700000" algn="tl">
                    <a:srgbClr val="000000">
                      <a:alpha val="43137"/>
                    </a:srgbClr>
                  </a:outerShdw>
                </a:effectLst>
                <a:latin typeface="Cambria" pitchFamily="18" charset="0"/>
                <a:ea typeface="Cambria" pitchFamily="18" charset="0"/>
              </a:rPr>
              <a:t>S</a:t>
            </a:r>
            <a:r>
              <a:rPr lang="es-ES" sz="1800" dirty="0">
                <a:latin typeface="Cambria" pitchFamily="18" charset="0"/>
                <a:ea typeface="Cambria" pitchFamily="18" charset="0"/>
              </a:rPr>
              <a:t>u gran potencial radica en su posibilidad de 1) generar hipótesis 2) dar orientaciones. </a:t>
            </a:r>
          </a:p>
        </p:txBody>
      </p:sp>
    </p:spTree>
    <p:extLst>
      <p:ext uri="{BB962C8B-B14F-4D97-AF65-F5344CB8AC3E}">
        <p14:creationId xmlns:p14="http://schemas.microsoft.com/office/powerpoint/2010/main" val="167745612"/>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13211</TotalTime>
  <Words>1594</Words>
  <Application>Microsoft Office PowerPoint</Application>
  <PresentationFormat>Presentación en pantalla (16:9)</PresentationFormat>
  <Paragraphs>118</Paragraphs>
  <Slides>13</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Cambria</vt:lpstr>
      <vt:lpstr>Roboto Slab</vt:lpstr>
      <vt:lpstr>Bell MT</vt:lpstr>
      <vt:lpstr>Arial</vt:lpstr>
      <vt:lpstr>Calibri</vt:lpstr>
      <vt:lpstr>Nixie One</vt:lpstr>
      <vt:lpstr>Palatino Linotype</vt:lpstr>
      <vt:lpstr>Wingdings</vt:lpstr>
      <vt:lpstr>Warwick template</vt:lpstr>
      <vt:lpstr>Metodología Cualitativa   Teoría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Pilar</dc:creator>
  <cp:lastModifiedBy>Maria Del Pilar Folgueiras Bertomeu</cp:lastModifiedBy>
  <cp:revision>284</cp:revision>
  <dcterms:modified xsi:type="dcterms:W3CDTF">2023-03-27T16:21:47Z</dcterms:modified>
</cp:coreProperties>
</file>