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371" r:id="rId3"/>
    <p:sldId id="258" r:id="rId4"/>
    <p:sldId id="563" r:id="rId5"/>
    <p:sldId id="564" r:id="rId6"/>
    <p:sldId id="568" r:id="rId7"/>
    <p:sldId id="566" r:id="rId8"/>
    <p:sldId id="562" r:id="rId9"/>
  </p:sldIdLst>
  <p:sldSz cx="9144000" cy="5143500" type="screen16x9"/>
  <p:notesSz cx="6858000" cy="9144000"/>
  <p:embeddedFontLst>
    <p:embeddedFont>
      <p:font typeface="Bell MT" panose="02020503060305020303" pitchFamily="18" charset="0"/>
      <p:regular r:id="rId11"/>
      <p:bold r:id="rId12"/>
      <p: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mbria" panose="02040503050406030204" pitchFamily="18" charset="0"/>
      <p:regular r:id="rId18"/>
      <p:bold r:id="rId19"/>
      <p:italic r:id="rId20"/>
      <p:boldItalic r:id="rId21"/>
    </p:embeddedFont>
    <p:embeddedFont>
      <p:font typeface="Nixie One" panose="020B0604020202020204" charset="0"/>
      <p:regular r:id="rId22"/>
    </p:embeddedFont>
    <p:embeddedFont>
      <p:font typeface="Palatino Linotype" panose="02040502050505030304" pitchFamily="18" charset="0"/>
      <p:regular r:id="rId23"/>
      <p:bold r:id="rId24"/>
      <p:italic r:id="rId25"/>
      <p:boldItalic r:id="rId26"/>
    </p:embeddedFont>
    <p:embeddedFont>
      <p:font typeface="Roboto Slab" pitchFamily="2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Paz Sandin Esteban" initials="MPSE" lastIdx="1" clrIdx="0"/>
  <p:cmAuthor id="2" name="agus" initials="a" lastIdx="32" clrIdx="1">
    <p:extLst>
      <p:ext uri="{19B8F6BF-5375-455C-9EA6-DF929625EA0E}">
        <p15:presenceInfo xmlns:p15="http://schemas.microsoft.com/office/powerpoint/2012/main" userId="agus" providerId="None"/>
      </p:ext>
    </p:extLst>
  </p:cmAuthor>
  <p:cmAuthor id="3" name="Pilar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454"/>
    <a:srgbClr val="006666"/>
    <a:srgbClr val="609CA8"/>
    <a:srgbClr val="3E7A84"/>
    <a:srgbClr val="222A10"/>
    <a:srgbClr val="404F25"/>
    <a:srgbClr val="576C32"/>
    <a:srgbClr val="5F762C"/>
    <a:srgbClr val="6F893F"/>
    <a:srgbClr val="667E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9472FF-9E1C-4E89-9467-27AF18833AF2}">
  <a:tblStyle styleId="{169472FF-9E1C-4E89-9467-27AF18833AF2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380" autoAdjust="0"/>
  </p:normalViewPr>
  <p:slideViewPr>
    <p:cSldViewPr>
      <p:cViewPr varScale="1">
        <p:scale>
          <a:sx n="133" d="100"/>
          <a:sy n="133" d="100"/>
        </p:scale>
        <p:origin x="1050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041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7916E6-979F-4B4E-8418-40AE2A74D6A8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</dgm:pt>
    <dgm:pt modelId="{39A5C4B6-D083-4398-86E7-A0AB2FD1796C}">
      <dgm:prSet phldrT="[Texto]" custT="1"/>
      <dgm:spPr/>
      <dgm:t>
        <a:bodyPr/>
        <a:lstStyle/>
        <a:p>
          <a:r>
            <a:rPr lang="ca-ES" sz="1500" dirty="0">
              <a:solidFill>
                <a:schemeClr val="bg2"/>
              </a:solidFill>
              <a:latin typeface="Cambria" pitchFamily="18" charset="0"/>
              <a:ea typeface="Cambria" pitchFamily="18" charset="0"/>
              <a:cs typeface="Arial" panose="020B0604020202020204" pitchFamily="34" charset="0"/>
            </a:rPr>
            <a:t>Selección de la temática a investigar</a:t>
          </a:r>
        </a:p>
      </dgm:t>
    </dgm:pt>
    <dgm:pt modelId="{684B0A07-720A-43C9-B671-1FCC8F8BC804}" type="parTrans" cxnId="{3AF02F1B-624E-4BD3-93EE-EABC6DCB6FC7}">
      <dgm:prSet/>
      <dgm:spPr/>
      <dgm:t>
        <a:bodyPr/>
        <a:lstStyle/>
        <a:p>
          <a:endParaRPr lang="ca-ES" sz="1500">
            <a:solidFill>
              <a:schemeClr val="bg2"/>
            </a:solidFill>
            <a:latin typeface="Cambria" pitchFamily="18" charset="0"/>
            <a:ea typeface="Cambria" pitchFamily="18" charset="0"/>
            <a:cs typeface="Arial" panose="020B0604020202020204" pitchFamily="34" charset="0"/>
          </a:endParaRPr>
        </a:p>
      </dgm:t>
    </dgm:pt>
    <dgm:pt modelId="{F60BFE95-4BF2-4391-A0DD-45264EF4DA5C}" type="sibTrans" cxnId="{3AF02F1B-624E-4BD3-93EE-EABC6DCB6FC7}">
      <dgm:prSet/>
      <dgm:spPr/>
      <dgm:t>
        <a:bodyPr/>
        <a:lstStyle/>
        <a:p>
          <a:endParaRPr lang="ca-ES" sz="1500">
            <a:solidFill>
              <a:schemeClr val="bg2"/>
            </a:solidFill>
            <a:latin typeface="Cambria" pitchFamily="18" charset="0"/>
            <a:ea typeface="Cambria" pitchFamily="18" charset="0"/>
            <a:cs typeface="Arial" panose="020B0604020202020204" pitchFamily="34" charset="0"/>
          </a:endParaRPr>
        </a:p>
      </dgm:t>
    </dgm:pt>
    <dgm:pt modelId="{58F6E077-964F-4BD6-B636-CBF0FD62FA82}">
      <dgm:prSet phldrT="[Texto]" custT="1"/>
      <dgm:spPr/>
      <dgm:t>
        <a:bodyPr/>
        <a:lstStyle/>
        <a:p>
          <a:r>
            <a:rPr lang="ca-ES" sz="1500" dirty="0">
              <a:solidFill>
                <a:schemeClr val="bg2"/>
              </a:solidFill>
              <a:latin typeface="Cambria" pitchFamily="18" charset="0"/>
              <a:ea typeface="Cambria" pitchFamily="18" charset="0"/>
              <a:cs typeface="Arial" panose="020B0604020202020204" pitchFamily="34" charset="0"/>
            </a:rPr>
            <a:t>Revisión de la literatura</a:t>
          </a:r>
        </a:p>
      </dgm:t>
    </dgm:pt>
    <dgm:pt modelId="{2D80F2EE-EC1D-4E6F-B84D-31B0B2BD82D5}" type="parTrans" cxnId="{739504A0-6440-4744-A4FC-3AE11DB3C76C}">
      <dgm:prSet/>
      <dgm:spPr/>
      <dgm:t>
        <a:bodyPr/>
        <a:lstStyle/>
        <a:p>
          <a:endParaRPr lang="ca-ES" sz="1500">
            <a:solidFill>
              <a:schemeClr val="bg2"/>
            </a:solidFill>
            <a:latin typeface="Cambria" pitchFamily="18" charset="0"/>
            <a:ea typeface="Cambria" pitchFamily="18" charset="0"/>
            <a:cs typeface="Arial" panose="020B0604020202020204" pitchFamily="34" charset="0"/>
          </a:endParaRPr>
        </a:p>
      </dgm:t>
    </dgm:pt>
    <dgm:pt modelId="{55FEFB07-3B82-467D-83DA-760A49D10631}" type="sibTrans" cxnId="{739504A0-6440-4744-A4FC-3AE11DB3C76C}">
      <dgm:prSet/>
      <dgm:spPr/>
      <dgm:t>
        <a:bodyPr/>
        <a:lstStyle/>
        <a:p>
          <a:endParaRPr lang="ca-ES" sz="1500">
            <a:solidFill>
              <a:schemeClr val="bg2"/>
            </a:solidFill>
            <a:latin typeface="Cambria" pitchFamily="18" charset="0"/>
            <a:ea typeface="Cambria" pitchFamily="18" charset="0"/>
            <a:cs typeface="Arial" panose="020B0604020202020204" pitchFamily="34" charset="0"/>
          </a:endParaRPr>
        </a:p>
      </dgm:t>
    </dgm:pt>
    <dgm:pt modelId="{064F1A43-E8A4-4D4D-9B8A-C2CE6FE17026}">
      <dgm:prSet phldrT="[Texto]" custT="1"/>
      <dgm:spPr/>
      <dgm:t>
        <a:bodyPr/>
        <a:lstStyle/>
        <a:p>
          <a:r>
            <a:rPr lang="ca-ES" sz="1500" dirty="0">
              <a:solidFill>
                <a:schemeClr val="bg2"/>
              </a:solidFill>
              <a:latin typeface="Cambria" pitchFamily="18" charset="0"/>
              <a:ea typeface="Cambria" pitchFamily="18" charset="0"/>
              <a:cs typeface="Arial" panose="020B0604020202020204" pitchFamily="34" charset="0"/>
            </a:rPr>
            <a:t>Diseño de la investigación</a:t>
          </a:r>
        </a:p>
      </dgm:t>
    </dgm:pt>
    <dgm:pt modelId="{F372BBA1-EE80-48B9-84AE-1D025D2E703D}" type="parTrans" cxnId="{DE5E2ECE-693A-4420-80F3-60D7E71A5181}">
      <dgm:prSet/>
      <dgm:spPr/>
      <dgm:t>
        <a:bodyPr/>
        <a:lstStyle/>
        <a:p>
          <a:endParaRPr lang="ca-ES" sz="1500">
            <a:solidFill>
              <a:schemeClr val="bg2"/>
            </a:solidFill>
            <a:latin typeface="Cambria" pitchFamily="18" charset="0"/>
            <a:ea typeface="Cambria" pitchFamily="18" charset="0"/>
            <a:cs typeface="Arial" panose="020B0604020202020204" pitchFamily="34" charset="0"/>
          </a:endParaRPr>
        </a:p>
      </dgm:t>
    </dgm:pt>
    <dgm:pt modelId="{3CBDBAD3-371C-43DF-9087-6431E8F98AB0}" type="sibTrans" cxnId="{DE5E2ECE-693A-4420-80F3-60D7E71A5181}">
      <dgm:prSet/>
      <dgm:spPr/>
      <dgm:t>
        <a:bodyPr/>
        <a:lstStyle/>
        <a:p>
          <a:endParaRPr lang="ca-ES" sz="1500">
            <a:solidFill>
              <a:schemeClr val="bg2"/>
            </a:solidFill>
            <a:latin typeface="Cambria" pitchFamily="18" charset="0"/>
            <a:ea typeface="Cambria" pitchFamily="18" charset="0"/>
            <a:cs typeface="Arial" panose="020B0604020202020204" pitchFamily="34" charset="0"/>
          </a:endParaRPr>
        </a:p>
      </dgm:t>
    </dgm:pt>
    <dgm:pt modelId="{44F4E665-8D45-4545-B48C-0F4F6CBA0EDE}">
      <dgm:prSet phldrT="[Texto]" custT="1"/>
      <dgm:spPr/>
      <dgm:t>
        <a:bodyPr/>
        <a:lstStyle/>
        <a:p>
          <a:r>
            <a:rPr lang="ca-ES" sz="1500" dirty="0">
              <a:solidFill>
                <a:schemeClr val="bg2"/>
              </a:solidFill>
              <a:latin typeface="Cambria" pitchFamily="18" charset="0"/>
              <a:ea typeface="Cambria" pitchFamily="18" charset="0"/>
              <a:cs typeface="Arial" panose="020B0604020202020204" pitchFamily="34" charset="0"/>
            </a:rPr>
            <a:t>Recogida de la información</a:t>
          </a:r>
        </a:p>
      </dgm:t>
    </dgm:pt>
    <dgm:pt modelId="{9B6C1C03-02C0-4186-91AE-E208F0F4CD6E}" type="parTrans" cxnId="{F1F44D8F-A3C9-4D2A-96D4-C6215CEE3B27}">
      <dgm:prSet/>
      <dgm:spPr/>
      <dgm:t>
        <a:bodyPr/>
        <a:lstStyle/>
        <a:p>
          <a:endParaRPr lang="ca-ES" sz="1500">
            <a:solidFill>
              <a:schemeClr val="bg2"/>
            </a:solidFill>
            <a:latin typeface="Cambria" pitchFamily="18" charset="0"/>
            <a:ea typeface="Cambria" pitchFamily="18" charset="0"/>
            <a:cs typeface="Arial" panose="020B0604020202020204" pitchFamily="34" charset="0"/>
          </a:endParaRPr>
        </a:p>
      </dgm:t>
    </dgm:pt>
    <dgm:pt modelId="{D0A114F4-9F3C-41F1-9C91-B14D5C251A0F}" type="sibTrans" cxnId="{F1F44D8F-A3C9-4D2A-96D4-C6215CEE3B27}">
      <dgm:prSet/>
      <dgm:spPr/>
      <dgm:t>
        <a:bodyPr/>
        <a:lstStyle/>
        <a:p>
          <a:endParaRPr lang="ca-ES" sz="1500">
            <a:solidFill>
              <a:schemeClr val="bg2"/>
            </a:solidFill>
            <a:latin typeface="Cambria" pitchFamily="18" charset="0"/>
            <a:ea typeface="Cambria" pitchFamily="18" charset="0"/>
            <a:cs typeface="Arial" panose="020B0604020202020204" pitchFamily="34" charset="0"/>
          </a:endParaRPr>
        </a:p>
      </dgm:t>
    </dgm:pt>
    <dgm:pt modelId="{CD30EF23-A6F7-45B1-94AF-A4225FE01E9F}">
      <dgm:prSet phldrT="[Texto]" custT="1"/>
      <dgm:spPr/>
      <dgm:t>
        <a:bodyPr/>
        <a:lstStyle/>
        <a:p>
          <a:r>
            <a:rPr lang="ca-ES" sz="1500" dirty="0">
              <a:solidFill>
                <a:schemeClr val="bg2"/>
              </a:solidFill>
              <a:latin typeface="Cambria" pitchFamily="18" charset="0"/>
              <a:ea typeface="Cambria" pitchFamily="18" charset="0"/>
              <a:cs typeface="Arial" panose="020B0604020202020204" pitchFamily="34" charset="0"/>
            </a:rPr>
            <a:t>Análisis de los datos</a:t>
          </a:r>
        </a:p>
      </dgm:t>
    </dgm:pt>
    <dgm:pt modelId="{7434D98C-F402-4D10-B05E-995AA824626A}" type="parTrans" cxnId="{228D212C-2FAC-4A45-8EB1-0F33DFD7FEE5}">
      <dgm:prSet/>
      <dgm:spPr/>
      <dgm:t>
        <a:bodyPr/>
        <a:lstStyle/>
        <a:p>
          <a:endParaRPr lang="ca-ES" sz="1500">
            <a:solidFill>
              <a:schemeClr val="bg2"/>
            </a:solidFill>
            <a:latin typeface="Cambria" pitchFamily="18" charset="0"/>
            <a:ea typeface="Cambria" pitchFamily="18" charset="0"/>
            <a:cs typeface="Arial" panose="020B0604020202020204" pitchFamily="34" charset="0"/>
          </a:endParaRPr>
        </a:p>
      </dgm:t>
    </dgm:pt>
    <dgm:pt modelId="{CCCDEDF0-52F2-4218-A762-59DD5EBF30E9}" type="sibTrans" cxnId="{228D212C-2FAC-4A45-8EB1-0F33DFD7FEE5}">
      <dgm:prSet/>
      <dgm:spPr/>
      <dgm:t>
        <a:bodyPr/>
        <a:lstStyle/>
        <a:p>
          <a:endParaRPr lang="ca-ES" sz="1500">
            <a:solidFill>
              <a:schemeClr val="bg2"/>
            </a:solidFill>
            <a:latin typeface="Cambria" pitchFamily="18" charset="0"/>
            <a:ea typeface="Cambria" pitchFamily="18" charset="0"/>
            <a:cs typeface="Arial" panose="020B0604020202020204" pitchFamily="34" charset="0"/>
          </a:endParaRPr>
        </a:p>
      </dgm:t>
    </dgm:pt>
    <dgm:pt modelId="{7CFE55AF-587A-4192-B6F1-3AB6490644B1}">
      <dgm:prSet phldrT="[Texto]" custT="1"/>
      <dgm:spPr/>
      <dgm:t>
        <a:bodyPr/>
        <a:lstStyle/>
        <a:p>
          <a:r>
            <a:rPr lang="ca-ES" sz="1500" dirty="0">
              <a:solidFill>
                <a:schemeClr val="bg2"/>
              </a:solidFill>
              <a:latin typeface="Cambria" pitchFamily="18" charset="0"/>
              <a:ea typeface="Cambria" pitchFamily="18" charset="0"/>
              <a:cs typeface="Arial" panose="020B0604020202020204" pitchFamily="34" charset="0"/>
            </a:rPr>
            <a:t>Interpretación de los resultados</a:t>
          </a:r>
        </a:p>
      </dgm:t>
    </dgm:pt>
    <dgm:pt modelId="{CD7226E7-5525-4B76-B97A-9C0AFD0DD562}" type="parTrans" cxnId="{219AA842-6DE3-432F-AF72-92BF4DE28380}">
      <dgm:prSet/>
      <dgm:spPr/>
      <dgm:t>
        <a:bodyPr/>
        <a:lstStyle/>
        <a:p>
          <a:endParaRPr lang="ca-ES" sz="1500">
            <a:solidFill>
              <a:schemeClr val="bg2"/>
            </a:solidFill>
            <a:latin typeface="Cambria" pitchFamily="18" charset="0"/>
            <a:ea typeface="Cambria" pitchFamily="18" charset="0"/>
            <a:cs typeface="Arial" panose="020B0604020202020204" pitchFamily="34" charset="0"/>
          </a:endParaRPr>
        </a:p>
      </dgm:t>
    </dgm:pt>
    <dgm:pt modelId="{0C98E6C3-B18C-486B-9D26-ED022A60C633}" type="sibTrans" cxnId="{219AA842-6DE3-432F-AF72-92BF4DE28380}">
      <dgm:prSet/>
      <dgm:spPr/>
      <dgm:t>
        <a:bodyPr/>
        <a:lstStyle/>
        <a:p>
          <a:endParaRPr lang="ca-ES" sz="1500">
            <a:solidFill>
              <a:schemeClr val="bg2"/>
            </a:solidFill>
            <a:latin typeface="Cambria" pitchFamily="18" charset="0"/>
            <a:ea typeface="Cambria" pitchFamily="18" charset="0"/>
            <a:cs typeface="Arial" panose="020B0604020202020204" pitchFamily="34" charset="0"/>
          </a:endParaRPr>
        </a:p>
      </dgm:t>
    </dgm:pt>
    <dgm:pt modelId="{E522F4FB-A81E-43F9-9E10-B1D8621C931B}">
      <dgm:prSet phldrT="[Texto]" custT="1"/>
      <dgm:spPr/>
      <dgm:t>
        <a:bodyPr/>
        <a:lstStyle/>
        <a:p>
          <a:r>
            <a:rPr lang="ca-ES" sz="1500" dirty="0">
              <a:solidFill>
                <a:schemeClr val="bg2"/>
              </a:solidFill>
              <a:latin typeface="Cambria" pitchFamily="18" charset="0"/>
              <a:ea typeface="Cambria" pitchFamily="18" charset="0"/>
              <a:cs typeface="Arial" panose="020B0604020202020204" pitchFamily="34" charset="0"/>
            </a:rPr>
            <a:t>Elaboración de conclusiones</a:t>
          </a:r>
        </a:p>
      </dgm:t>
    </dgm:pt>
    <dgm:pt modelId="{5C85C3BB-54D5-42C3-B24E-C33F681325B3}" type="parTrans" cxnId="{6CEAC718-0008-4623-A8F9-6B9B63A9955F}">
      <dgm:prSet/>
      <dgm:spPr/>
      <dgm:t>
        <a:bodyPr/>
        <a:lstStyle/>
        <a:p>
          <a:endParaRPr lang="ca-ES" sz="1500">
            <a:solidFill>
              <a:schemeClr val="bg2"/>
            </a:solidFill>
            <a:latin typeface="Cambria" pitchFamily="18" charset="0"/>
            <a:ea typeface="Cambria" pitchFamily="18" charset="0"/>
            <a:cs typeface="Arial" panose="020B0604020202020204" pitchFamily="34" charset="0"/>
          </a:endParaRPr>
        </a:p>
      </dgm:t>
    </dgm:pt>
    <dgm:pt modelId="{2E7708DC-AC17-456D-B625-E8160C918552}" type="sibTrans" cxnId="{6CEAC718-0008-4623-A8F9-6B9B63A9955F}">
      <dgm:prSet/>
      <dgm:spPr/>
      <dgm:t>
        <a:bodyPr/>
        <a:lstStyle/>
        <a:p>
          <a:endParaRPr lang="ca-ES" sz="1500">
            <a:solidFill>
              <a:schemeClr val="bg2"/>
            </a:solidFill>
            <a:latin typeface="Cambria" pitchFamily="18" charset="0"/>
            <a:ea typeface="Cambria" pitchFamily="18" charset="0"/>
            <a:cs typeface="Arial" panose="020B0604020202020204" pitchFamily="34" charset="0"/>
          </a:endParaRPr>
        </a:p>
      </dgm:t>
    </dgm:pt>
    <dgm:pt modelId="{A8A62AA4-79B9-41C0-BAFE-968FFFA24D69}">
      <dgm:prSet phldrT="[Texto]" custT="1"/>
      <dgm:spPr/>
      <dgm:t>
        <a:bodyPr/>
        <a:lstStyle/>
        <a:p>
          <a:r>
            <a:rPr lang="ca-ES" sz="1500" dirty="0">
              <a:solidFill>
                <a:schemeClr val="bg2"/>
              </a:solidFill>
              <a:latin typeface="Cambria" pitchFamily="18" charset="0"/>
              <a:ea typeface="Cambria" pitchFamily="18" charset="0"/>
              <a:cs typeface="Arial" panose="020B0604020202020204" pitchFamily="34" charset="0"/>
            </a:rPr>
            <a:t>Informe final</a:t>
          </a:r>
        </a:p>
      </dgm:t>
    </dgm:pt>
    <dgm:pt modelId="{8579899C-2858-48A3-A7FC-C8FFED22CE79}" type="parTrans" cxnId="{837BFD43-87C1-47BC-AA2E-DAFD0EC49F4F}">
      <dgm:prSet/>
      <dgm:spPr/>
      <dgm:t>
        <a:bodyPr/>
        <a:lstStyle/>
        <a:p>
          <a:endParaRPr lang="ca-ES" sz="1500">
            <a:solidFill>
              <a:schemeClr val="bg2"/>
            </a:solidFill>
            <a:latin typeface="Cambria" pitchFamily="18" charset="0"/>
            <a:ea typeface="Cambria" pitchFamily="18" charset="0"/>
            <a:cs typeface="Arial" panose="020B0604020202020204" pitchFamily="34" charset="0"/>
          </a:endParaRPr>
        </a:p>
      </dgm:t>
    </dgm:pt>
    <dgm:pt modelId="{0EB93127-F0A5-4E17-82EB-67D36C425EBC}" type="sibTrans" cxnId="{837BFD43-87C1-47BC-AA2E-DAFD0EC49F4F}">
      <dgm:prSet/>
      <dgm:spPr/>
      <dgm:t>
        <a:bodyPr/>
        <a:lstStyle/>
        <a:p>
          <a:endParaRPr lang="ca-ES" sz="1500">
            <a:solidFill>
              <a:schemeClr val="bg2"/>
            </a:solidFill>
            <a:latin typeface="Cambria" pitchFamily="18" charset="0"/>
            <a:ea typeface="Cambria" pitchFamily="18" charset="0"/>
            <a:cs typeface="Arial" panose="020B0604020202020204" pitchFamily="34" charset="0"/>
          </a:endParaRPr>
        </a:p>
      </dgm:t>
    </dgm:pt>
    <dgm:pt modelId="{3B2F8E1E-9FED-4AF3-8F88-17911C00B5BE}" type="pres">
      <dgm:prSet presAssocID="{397916E6-979F-4B4E-8418-40AE2A74D6A8}" presName="vert0" presStyleCnt="0">
        <dgm:presLayoutVars>
          <dgm:dir/>
          <dgm:animOne val="branch"/>
          <dgm:animLvl val="lvl"/>
        </dgm:presLayoutVars>
      </dgm:prSet>
      <dgm:spPr/>
    </dgm:pt>
    <dgm:pt modelId="{E555E687-8D09-4AF5-86E8-4C7DA3473F2C}" type="pres">
      <dgm:prSet presAssocID="{39A5C4B6-D083-4398-86E7-A0AB2FD1796C}" presName="thickLine" presStyleLbl="alignNode1" presStyleIdx="0" presStyleCnt="8"/>
      <dgm:spPr/>
    </dgm:pt>
    <dgm:pt modelId="{A2A8B914-1F5D-4107-9A31-92F3987646F6}" type="pres">
      <dgm:prSet presAssocID="{39A5C4B6-D083-4398-86E7-A0AB2FD1796C}" presName="horz1" presStyleCnt="0"/>
      <dgm:spPr/>
    </dgm:pt>
    <dgm:pt modelId="{B1A68821-C0AC-4B96-8A41-3C867682F7ED}" type="pres">
      <dgm:prSet presAssocID="{39A5C4B6-D083-4398-86E7-A0AB2FD1796C}" presName="tx1" presStyleLbl="revTx" presStyleIdx="0" presStyleCnt="8"/>
      <dgm:spPr/>
    </dgm:pt>
    <dgm:pt modelId="{8B49DC9A-4201-4422-9886-B422F4934D9A}" type="pres">
      <dgm:prSet presAssocID="{39A5C4B6-D083-4398-86E7-A0AB2FD1796C}" presName="vert1" presStyleCnt="0"/>
      <dgm:spPr/>
    </dgm:pt>
    <dgm:pt modelId="{401CB557-3446-4F58-AD56-649E05E5641A}" type="pres">
      <dgm:prSet presAssocID="{58F6E077-964F-4BD6-B636-CBF0FD62FA82}" presName="thickLine" presStyleLbl="alignNode1" presStyleIdx="1" presStyleCnt="8"/>
      <dgm:spPr/>
    </dgm:pt>
    <dgm:pt modelId="{0835751F-1754-463D-9012-678D4327068E}" type="pres">
      <dgm:prSet presAssocID="{58F6E077-964F-4BD6-B636-CBF0FD62FA82}" presName="horz1" presStyleCnt="0"/>
      <dgm:spPr/>
    </dgm:pt>
    <dgm:pt modelId="{9129A8CC-2F70-449A-89DF-A09E88DB88EA}" type="pres">
      <dgm:prSet presAssocID="{58F6E077-964F-4BD6-B636-CBF0FD62FA82}" presName="tx1" presStyleLbl="revTx" presStyleIdx="1" presStyleCnt="8"/>
      <dgm:spPr/>
    </dgm:pt>
    <dgm:pt modelId="{FBDEA03D-50DB-4F3D-B4CC-96583EEA2200}" type="pres">
      <dgm:prSet presAssocID="{58F6E077-964F-4BD6-B636-CBF0FD62FA82}" presName="vert1" presStyleCnt="0"/>
      <dgm:spPr/>
    </dgm:pt>
    <dgm:pt modelId="{05FDC550-F2B2-4E89-9449-B29907332C62}" type="pres">
      <dgm:prSet presAssocID="{064F1A43-E8A4-4D4D-9B8A-C2CE6FE17026}" presName="thickLine" presStyleLbl="alignNode1" presStyleIdx="2" presStyleCnt="8"/>
      <dgm:spPr/>
    </dgm:pt>
    <dgm:pt modelId="{57AB65C8-B3DC-4A85-9566-2CB5A6158398}" type="pres">
      <dgm:prSet presAssocID="{064F1A43-E8A4-4D4D-9B8A-C2CE6FE17026}" presName="horz1" presStyleCnt="0"/>
      <dgm:spPr/>
    </dgm:pt>
    <dgm:pt modelId="{0C9676E2-B618-4EDA-ADFF-77C55609A65D}" type="pres">
      <dgm:prSet presAssocID="{064F1A43-E8A4-4D4D-9B8A-C2CE6FE17026}" presName="tx1" presStyleLbl="revTx" presStyleIdx="2" presStyleCnt="8"/>
      <dgm:spPr/>
    </dgm:pt>
    <dgm:pt modelId="{8BC927CD-D1BE-48EE-913E-BB69CB712454}" type="pres">
      <dgm:prSet presAssocID="{064F1A43-E8A4-4D4D-9B8A-C2CE6FE17026}" presName="vert1" presStyleCnt="0"/>
      <dgm:spPr/>
    </dgm:pt>
    <dgm:pt modelId="{49C46711-F0AF-475E-B2C9-757B0C794E51}" type="pres">
      <dgm:prSet presAssocID="{44F4E665-8D45-4545-B48C-0F4F6CBA0EDE}" presName="thickLine" presStyleLbl="alignNode1" presStyleIdx="3" presStyleCnt="8"/>
      <dgm:spPr/>
    </dgm:pt>
    <dgm:pt modelId="{2F76ACF0-3047-42A9-A842-1AF745113545}" type="pres">
      <dgm:prSet presAssocID="{44F4E665-8D45-4545-B48C-0F4F6CBA0EDE}" presName="horz1" presStyleCnt="0"/>
      <dgm:spPr/>
    </dgm:pt>
    <dgm:pt modelId="{F2450D08-A795-418C-A48E-BBB360C0451A}" type="pres">
      <dgm:prSet presAssocID="{44F4E665-8D45-4545-B48C-0F4F6CBA0EDE}" presName="tx1" presStyleLbl="revTx" presStyleIdx="3" presStyleCnt="8"/>
      <dgm:spPr/>
    </dgm:pt>
    <dgm:pt modelId="{CAFE26CA-59CA-4062-9933-FA1517B6BBF6}" type="pres">
      <dgm:prSet presAssocID="{44F4E665-8D45-4545-B48C-0F4F6CBA0EDE}" presName="vert1" presStyleCnt="0"/>
      <dgm:spPr/>
    </dgm:pt>
    <dgm:pt modelId="{60E2218E-2707-459C-B5F0-54B2B1C03846}" type="pres">
      <dgm:prSet presAssocID="{CD30EF23-A6F7-45B1-94AF-A4225FE01E9F}" presName="thickLine" presStyleLbl="alignNode1" presStyleIdx="4" presStyleCnt="8"/>
      <dgm:spPr/>
    </dgm:pt>
    <dgm:pt modelId="{4D68C512-A600-4939-8E59-7468BEAA2245}" type="pres">
      <dgm:prSet presAssocID="{CD30EF23-A6F7-45B1-94AF-A4225FE01E9F}" presName="horz1" presStyleCnt="0"/>
      <dgm:spPr/>
    </dgm:pt>
    <dgm:pt modelId="{7824E63D-92C8-4F60-96E6-A4F0E7424121}" type="pres">
      <dgm:prSet presAssocID="{CD30EF23-A6F7-45B1-94AF-A4225FE01E9F}" presName="tx1" presStyleLbl="revTx" presStyleIdx="4" presStyleCnt="8"/>
      <dgm:spPr/>
    </dgm:pt>
    <dgm:pt modelId="{044A5406-3EA2-4E04-BA02-D6D591DA2B00}" type="pres">
      <dgm:prSet presAssocID="{CD30EF23-A6F7-45B1-94AF-A4225FE01E9F}" presName="vert1" presStyleCnt="0"/>
      <dgm:spPr/>
    </dgm:pt>
    <dgm:pt modelId="{8EF7FFA7-AA58-4D73-AE1A-8023694712D0}" type="pres">
      <dgm:prSet presAssocID="{7CFE55AF-587A-4192-B6F1-3AB6490644B1}" presName="thickLine" presStyleLbl="alignNode1" presStyleIdx="5" presStyleCnt="8"/>
      <dgm:spPr/>
    </dgm:pt>
    <dgm:pt modelId="{E59C2FF3-67CD-498F-B9FA-30CFAEBDA8FA}" type="pres">
      <dgm:prSet presAssocID="{7CFE55AF-587A-4192-B6F1-3AB6490644B1}" presName="horz1" presStyleCnt="0"/>
      <dgm:spPr/>
    </dgm:pt>
    <dgm:pt modelId="{A12676F7-1A61-4CE6-A76B-6D2F7F5E9BA6}" type="pres">
      <dgm:prSet presAssocID="{7CFE55AF-587A-4192-B6F1-3AB6490644B1}" presName="tx1" presStyleLbl="revTx" presStyleIdx="5" presStyleCnt="8"/>
      <dgm:spPr/>
    </dgm:pt>
    <dgm:pt modelId="{65E80BBE-BFF8-45D5-AB27-48C5BC954294}" type="pres">
      <dgm:prSet presAssocID="{7CFE55AF-587A-4192-B6F1-3AB6490644B1}" presName="vert1" presStyleCnt="0"/>
      <dgm:spPr/>
    </dgm:pt>
    <dgm:pt modelId="{57488503-B11F-4D4F-A13F-025CF9C74EAE}" type="pres">
      <dgm:prSet presAssocID="{E522F4FB-A81E-43F9-9E10-B1D8621C931B}" presName="thickLine" presStyleLbl="alignNode1" presStyleIdx="6" presStyleCnt="8"/>
      <dgm:spPr/>
    </dgm:pt>
    <dgm:pt modelId="{7E249910-1998-4B9C-A55B-137A47692C0D}" type="pres">
      <dgm:prSet presAssocID="{E522F4FB-A81E-43F9-9E10-B1D8621C931B}" presName="horz1" presStyleCnt="0"/>
      <dgm:spPr/>
    </dgm:pt>
    <dgm:pt modelId="{38EC3126-7EA1-4CAB-8DAB-6E424459BEFA}" type="pres">
      <dgm:prSet presAssocID="{E522F4FB-A81E-43F9-9E10-B1D8621C931B}" presName="tx1" presStyleLbl="revTx" presStyleIdx="6" presStyleCnt="8"/>
      <dgm:spPr/>
    </dgm:pt>
    <dgm:pt modelId="{EF841630-05C7-4271-A39D-E055B7B13206}" type="pres">
      <dgm:prSet presAssocID="{E522F4FB-A81E-43F9-9E10-B1D8621C931B}" presName="vert1" presStyleCnt="0"/>
      <dgm:spPr/>
    </dgm:pt>
    <dgm:pt modelId="{73B42F71-50A7-4FA2-864D-5B2AFEFA64E2}" type="pres">
      <dgm:prSet presAssocID="{A8A62AA4-79B9-41C0-BAFE-968FFFA24D69}" presName="thickLine" presStyleLbl="alignNode1" presStyleIdx="7" presStyleCnt="8"/>
      <dgm:spPr/>
    </dgm:pt>
    <dgm:pt modelId="{29AF46CB-A46E-4C49-8FE3-FF640686DA7E}" type="pres">
      <dgm:prSet presAssocID="{A8A62AA4-79B9-41C0-BAFE-968FFFA24D69}" presName="horz1" presStyleCnt="0"/>
      <dgm:spPr/>
    </dgm:pt>
    <dgm:pt modelId="{505FA931-423F-4BFC-9934-31F73D1D7D10}" type="pres">
      <dgm:prSet presAssocID="{A8A62AA4-79B9-41C0-BAFE-968FFFA24D69}" presName="tx1" presStyleLbl="revTx" presStyleIdx="7" presStyleCnt="8"/>
      <dgm:spPr/>
    </dgm:pt>
    <dgm:pt modelId="{99645EAA-A5E5-4248-A7E9-DD514042730D}" type="pres">
      <dgm:prSet presAssocID="{A8A62AA4-79B9-41C0-BAFE-968FFFA24D69}" presName="vert1" presStyleCnt="0"/>
      <dgm:spPr/>
    </dgm:pt>
  </dgm:ptLst>
  <dgm:cxnLst>
    <dgm:cxn modelId="{82212C09-F0EB-430A-A6A3-6552047479CA}" type="presOf" srcId="{CD30EF23-A6F7-45B1-94AF-A4225FE01E9F}" destId="{7824E63D-92C8-4F60-96E6-A4F0E7424121}" srcOrd="0" destOrd="0" presId="urn:microsoft.com/office/officeart/2008/layout/LinedList"/>
    <dgm:cxn modelId="{6CEAC718-0008-4623-A8F9-6B9B63A9955F}" srcId="{397916E6-979F-4B4E-8418-40AE2A74D6A8}" destId="{E522F4FB-A81E-43F9-9E10-B1D8621C931B}" srcOrd="6" destOrd="0" parTransId="{5C85C3BB-54D5-42C3-B24E-C33F681325B3}" sibTransId="{2E7708DC-AC17-456D-B625-E8160C918552}"/>
    <dgm:cxn modelId="{3AF02F1B-624E-4BD3-93EE-EABC6DCB6FC7}" srcId="{397916E6-979F-4B4E-8418-40AE2A74D6A8}" destId="{39A5C4B6-D083-4398-86E7-A0AB2FD1796C}" srcOrd="0" destOrd="0" parTransId="{684B0A07-720A-43C9-B671-1FCC8F8BC804}" sibTransId="{F60BFE95-4BF2-4391-A0DD-45264EF4DA5C}"/>
    <dgm:cxn modelId="{228D212C-2FAC-4A45-8EB1-0F33DFD7FEE5}" srcId="{397916E6-979F-4B4E-8418-40AE2A74D6A8}" destId="{CD30EF23-A6F7-45B1-94AF-A4225FE01E9F}" srcOrd="4" destOrd="0" parTransId="{7434D98C-F402-4D10-B05E-995AA824626A}" sibTransId="{CCCDEDF0-52F2-4218-A762-59DD5EBF30E9}"/>
    <dgm:cxn modelId="{20B08539-1C8E-42DD-ACB7-7AC3004211D0}" type="presOf" srcId="{064F1A43-E8A4-4D4D-9B8A-C2CE6FE17026}" destId="{0C9676E2-B618-4EDA-ADFF-77C55609A65D}" srcOrd="0" destOrd="0" presId="urn:microsoft.com/office/officeart/2008/layout/LinedList"/>
    <dgm:cxn modelId="{219AA842-6DE3-432F-AF72-92BF4DE28380}" srcId="{397916E6-979F-4B4E-8418-40AE2A74D6A8}" destId="{7CFE55AF-587A-4192-B6F1-3AB6490644B1}" srcOrd="5" destOrd="0" parTransId="{CD7226E7-5525-4B76-B97A-9C0AFD0DD562}" sibTransId="{0C98E6C3-B18C-486B-9D26-ED022A60C633}"/>
    <dgm:cxn modelId="{837BFD43-87C1-47BC-AA2E-DAFD0EC49F4F}" srcId="{397916E6-979F-4B4E-8418-40AE2A74D6A8}" destId="{A8A62AA4-79B9-41C0-BAFE-968FFFA24D69}" srcOrd="7" destOrd="0" parTransId="{8579899C-2858-48A3-A7FC-C8FFED22CE79}" sibTransId="{0EB93127-F0A5-4E17-82EB-67D36C425EBC}"/>
    <dgm:cxn modelId="{A09FF66D-2395-468D-9C21-36E1D8D9DBAA}" type="presOf" srcId="{58F6E077-964F-4BD6-B636-CBF0FD62FA82}" destId="{9129A8CC-2F70-449A-89DF-A09E88DB88EA}" srcOrd="0" destOrd="0" presId="urn:microsoft.com/office/officeart/2008/layout/LinedList"/>
    <dgm:cxn modelId="{2210FA73-5A9F-4C6D-BC6E-23A5D2F783C6}" type="presOf" srcId="{E522F4FB-A81E-43F9-9E10-B1D8621C931B}" destId="{38EC3126-7EA1-4CAB-8DAB-6E424459BEFA}" srcOrd="0" destOrd="0" presId="urn:microsoft.com/office/officeart/2008/layout/LinedList"/>
    <dgm:cxn modelId="{F1F44D8F-A3C9-4D2A-96D4-C6215CEE3B27}" srcId="{397916E6-979F-4B4E-8418-40AE2A74D6A8}" destId="{44F4E665-8D45-4545-B48C-0F4F6CBA0EDE}" srcOrd="3" destOrd="0" parTransId="{9B6C1C03-02C0-4186-91AE-E208F0F4CD6E}" sibTransId="{D0A114F4-9F3C-41F1-9C91-B14D5C251A0F}"/>
    <dgm:cxn modelId="{739504A0-6440-4744-A4FC-3AE11DB3C76C}" srcId="{397916E6-979F-4B4E-8418-40AE2A74D6A8}" destId="{58F6E077-964F-4BD6-B636-CBF0FD62FA82}" srcOrd="1" destOrd="0" parTransId="{2D80F2EE-EC1D-4E6F-B84D-31B0B2BD82D5}" sibTransId="{55FEFB07-3B82-467D-83DA-760A49D10631}"/>
    <dgm:cxn modelId="{A72C24A3-4786-4EFB-ABCF-AB26D0B393E9}" type="presOf" srcId="{44F4E665-8D45-4545-B48C-0F4F6CBA0EDE}" destId="{F2450D08-A795-418C-A48E-BBB360C0451A}" srcOrd="0" destOrd="0" presId="urn:microsoft.com/office/officeart/2008/layout/LinedList"/>
    <dgm:cxn modelId="{895A2DA7-3F83-4248-AEE4-9841419B9706}" type="presOf" srcId="{397916E6-979F-4B4E-8418-40AE2A74D6A8}" destId="{3B2F8E1E-9FED-4AF3-8F88-17911C00B5BE}" srcOrd="0" destOrd="0" presId="urn:microsoft.com/office/officeart/2008/layout/LinedList"/>
    <dgm:cxn modelId="{9DB760B7-3799-4287-B0E6-50B69443A64A}" type="presOf" srcId="{A8A62AA4-79B9-41C0-BAFE-968FFFA24D69}" destId="{505FA931-423F-4BFC-9934-31F73D1D7D10}" srcOrd="0" destOrd="0" presId="urn:microsoft.com/office/officeart/2008/layout/LinedList"/>
    <dgm:cxn modelId="{DBAE41C2-58CC-4603-BCFC-0C8AD0C6C747}" type="presOf" srcId="{39A5C4B6-D083-4398-86E7-A0AB2FD1796C}" destId="{B1A68821-C0AC-4B96-8A41-3C867682F7ED}" srcOrd="0" destOrd="0" presId="urn:microsoft.com/office/officeart/2008/layout/LinedList"/>
    <dgm:cxn modelId="{DE5E2ECE-693A-4420-80F3-60D7E71A5181}" srcId="{397916E6-979F-4B4E-8418-40AE2A74D6A8}" destId="{064F1A43-E8A4-4D4D-9B8A-C2CE6FE17026}" srcOrd="2" destOrd="0" parTransId="{F372BBA1-EE80-48B9-84AE-1D025D2E703D}" sibTransId="{3CBDBAD3-371C-43DF-9087-6431E8F98AB0}"/>
    <dgm:cxn modelId="{49A4F9F9-11BF-4B24-B5E2-B84D2795C199}" type="presOf" srcId="{7CFE55AF-587A-4192-B6F1-3AB6490644B1}" destId="{A12676F7-1A61-4CE6-A76B-6D2F7F5E9BA6}" srcOrd="0" destOrd="0" presId="urn:microsoft.com/office/officeart/2008/layout/LinedList"/>
    <dgm:cxn modelId="{ACDBE032-2F71-46FC-8A57-35F508267C4C}" type="presParOf" srcId="{3B2F8E1E-9FED-4AF3-8F88-17911C00B5BE}" destId="{E555E687-8D09-4AF5-86E8-4C7DA3473F2C}" srcOrd="0" destOrd="0" presId="urn:microsoft.com/office/officeart/2008/layout/LinedList"/>
    <dgm:cxn modelId="{DC24A7A5-1A0A-4497-BF11-BC1B54A7585A}" type="presParOf" srcId="{3B2F8E1E-9FED-4AF3-8F88-17911C00B5BE}" destId="{A2A8B914-1F5D-4107-9A31-92F3987646F6}" srcOrd="1" destOrd="0" presId="urn:microsoft.com/office/officeart/2008/layout/LinedList"/>
    <dgm:cxn modelId="{DCDE2A74-62A5-4CBA-9CD3-EFB996ACA278}" type="presParOf" srcId="{A2A8B914-1F5D-4107-9A31-92F3987646F6}" destId="{B1A68821-C0AC-4B96-8A41-3C867682F7ED}" srcOrd="0" destOrd="0" presId="urn:microsoft.com/office/officeart/2008/layout/LinedList"/>
    <dgm:cxn modelId="{E6176410-EF59-4F60-8BBB-2858277FB98D}" type="presParOf" srcId="{A2A8B914-1F5D-4107-9A31-92F3987646F6}" destId="{8B49DC9A-4201-4422-9886-B422F4934D9A}" srcOrd="1" destOrd="0" presId="urn:microsoft.com/office/officeart/2008/layout/LinedList"/>
    <dgm:cxn modelId="{64C4D88F-B0E3-42A1-9CA1-D7E2DC9198B2}" type="presParOf" srcId="{3B2F8E1E-9FED-4AF3-8F88-17911C00B5BE}" destId="{401CB557-3446-4F58-AD56-649E05E5641A}" srcOrd="2" destOrd="0" presId="urn:microsoft.com/office/officeart/2008/layout/LinedList"/>
    <dgm:cxn modelId="{D69FE72E-B2B7-473C-874E-9797831B5BB6}" type="presParOf" srcId="{3B2F8E1E-9FED-4AF3-8F88-17911C00B5BE}" destId="{0835751F-1754-463D-9012-678D4327068E}" srcOrd="3" destOrd="0" presId="urn:microsoft.com/office/officeart/2008/layout/LinedList"/>
    <dgm:cxn modelId="{9A3DC476-A50E-4BB3-925C-1D862979D22D}" type="presParOf" srcId="{0835751F-1754-463D-9012-678D4327068E}" destId="{9129A8CC-2F70-449A-89DF-A09E88DB88EA}" srcOrd="0" destOrd="0" presId="urn:microsoft.com/office/officeart/2008/layout/LinedList"/>
    <dgm:cxn modelId="{CE5377A1-6F08-4135-9635-8D03FDCEF3F2}" type="presParOf" srcId="{0835751F-1754-463D-9012-678D4327068E}" destId="{FBDEA03D-50DB-4F3D-B4CC-96583EEA2200}" srcOrd="1" destOrd="0" presId="urn:microsoft.com/office/officeart/2008/layout/LinedList"/>
    <dgm:cxn modelId="{3DABC437-711C-4F1C-A3D2-D50A473DBA18}" type="presParOf" srcId="{3B2F8E1E-9FED-4AF3-8F88-17911C00B5BE}" destId="{05FDC550-F2B2-4E89-9449-B29907332C62}" srcOrd="4" destOrd="0" presId="urn:microsoft.com/office/officeart/2008/layout/LinedList"/>
    <dgm:cxn modelId="{9C705293-5667-458E-9828-7AA2735D305B}" type="presParOf" srcId="{3B2F8E1E-9FED-4AF3-8F88-17911C00B5BE}" destId="{57AB65C8-B3DC-4A85-9566-2CB5A6158398}" srcOrd="5" destOrd="0" presId="urn:microsoft.com/office/officeart/2008/layout/LinedList"/>
    <dgm:cxn modelId="{BBE2CDF5-C24A-4E34-8C6F-7AB3E60DF6A6}" type="presParOf" srcId="{57AB65C8-B3DC-4A85-9566-2CB5A6158398}" destId="{0C9676E2-B618-4EDA-ADFF-77C55609A65D}" srcOrd="0" destOrd="0" presId="urn:microsoft.com/office/officeart/2008/layout/LinedList"/>
    <dgm:cxn modelId="{AED3CAA7-A091-4BCB-B5CE-6AD6599EE705}" type="presParOf" srcId="{57AB65C8-B3DC-4A85-9566-2CB5A6158398}" destId="{8BC927CD-D1BE-48EE-913E-BB69CB712454}" srcOrd="1" destOrd="0" presId="urn:microsoft.com/office/officeart/2008/layout/LinedList"/>
    <dgm:cxn modelId="{2C63F351-38E6-4E0A-A614-9C87033BD1FD}" type="presParOf" srcId="{3B2F8E1E-9FED-4AF3-8F88-17911C00B5BE}" destId="{49C46711-F0AF-475E-B2C9-757B0C794E51}" srcOrd="6" destOrd="0" presId="urn:microsoft.com/office/officeart/2008/layout/LinedList"/>
    <dgm:cxn modelId="{D5CA32D6-E8C4-4B5C-8626-2103431E0FAD}" type="presParOf" srcId="{3B2F8E1E-9FED-4AF3-8F88-17911C00B5BE}" destId="{2F76ACF0-3047-42A9-A842-1AF745113545}" srcOrd="7" destOrd="0" presId="urn:microsoft.com/office/officeart/2008/layout/LinedList"/>
    <dgm:cxn modelId="{6D388EC1-CC85-45E9-8EE3-522D381F5BDD}" type="presParOf" srcId="{2F76ACF0-3047-42A9-A842-1AF745113545}" destId="{F2450D08-A795-418C-A48E-BBB360C0451A}" srcOrd="0" destOrd="0" presId="urn:microsoft.com/office/officeart/2008/layout/LinedList"/>
    <dgm:cxn modelId="{8E914751-6E90-4FEF-BDF1-3BDB2115FAEC}" type="presParOf" srcId="{2F76ACF0-3047-42A9-A842-1AF745113545}" destId="{CAFE26CA-59CA-4062-9933-FA1517B6BBF6}" srcOrd="1" destOrd="0" presId="urn:microsoft.com/office/officeart/2008/layout/LinedList"/>
    <dgm:cxn modelId="{1045C4FE-A1FB-4043-BA26-06DE46CE5C71}" type="presParOf" srcId="{3B2F8E1E-9FED-4AF3-8F88-17911C00B5BE}" destId="{60E2218E-2707-459C-B5F0-54B2B1C03846}" srcOrd="8" destOrd="0" presId="urn:microsoft.com/office/officeart/2008/layout/LinedList"/>
    <dgm:cxn modelId="{4AEE1AD0-B1C9-4652-9DF6-3B18F1C87325}" type="presParOf" srcId="{3B2F8E1E-9FED-4AF3-8F88-17911C00B5BE}" destId="{4D68C512-A600-4939-8E59-7468BEAA2245}" srcOrd="9" destOrd="0" presId="urn:microsoft.com/office/officeart/2008/layout/LinedList"/>
    <dgm:cxn modelId="{C42D40B0-41D3-4503-9297-CEF3BB030D85}" type="presParOf" srcId="{4D68C512-A600-4939-8E59-7468BEAA2245}" destId="{7824E63D-92C8-4F60-96E6-A4F0E7424121}" srcOrd="0" destOrd="0" presId="urn:microsoft.com/office/officeart/2008/layout/LinedList"/>
    <dgm:cxn modelId="{958197A1-CE49-41AA-AAA9-97E549C222AE}" type="presParOf" srcId="{4D68C512-A600-4939-8E59-7468BEAA2245}" destId="{044A5406-3EA2-4E04-BA02-D6D591DA2B00}" srcOrd="1" destOrd="0" presId="urn:microsoft.com/office/officeart/2008/layout/LinedList"/>
    <dgm:cxn modelId="{F113897B-46B0-4CEE-BFA5-C8408861B30D}" type="presParOf" srcId="{3B2F8E1E-9FED-4AF3-8F88-17911C00B5BE}" destId="{8EF7FFA7-AA58-4D73-AE1A-8023694712D0}" srcOrd="10" destOrd="0" presId="urn:microsoft.com/office/officeart/2008/layout/LinedList"/>
    <dgm:cxn modelId="{756119A9-A42C-499F-8C06-87EAA3B6FBCD}" type="presParOf" srcId="{3B2F8E1E-9FED-4AF3-8F88-17911C00B5BE}" destId="{E59C2FF3-67CD-498F-B9FA-30CFAEBDA8FA}" srcOrd="11" destOrd="0" presId="urn:microsoft.com/office/officeart/2008/layout/LinedList"/>
    <dgm:cxn modelId="{6B8AC862-20B7-4E5F-AAC4-8FF7BDBA8704}" type="presParOf" srcId="{E59C2FF3-67CD-498F-B9FA-30CFAEBDA8FA}" destId="{A12676F7-1A61-4CE6-A76B-6D2F7F5E9BA6}" srcOrd="0" destOrd="0" presId="urn:microsoft.com/office/officeart/2008/layout/LinedList"/>
    <dgm:cxn modelId="{D62602BC-55CD-420B-A446-69BD4D4837C8}" type="presParOf" srcId="{E59C2FF3-67CD-498F-B9FA-30CFAEBDA8FA}" destId="{65E80BBE-BFF8-45D5-AB27-48C5BC954294}" srcOrd="1" destOrd="0" presId="urn:microsoft.com/office/officeart/2008/layout/LinedList"/>
    <dgm:cxn modelId="{87B6460A-DFC4-4805-A088-8ACC53437D73}" type="presParOf" srcId="{3B2F8E1E-9FED-4AF3-8F88-17911C00B5BE}" destId="{57488503-B11F-4D4F-A13F-025CF9C74EAE}" srcOrd="12" destOrd="0" presId="urn:microsoft.com/office/officeart/2008/layout/LinedList"/>
    <dgm:cxn modelId="{1396EE83-1D0C-4DE5-89A0-7079155429E0}" type="presParOf" srcId="{3B2F8E1E-9FED-4AF3-8F88-17911C00B5BE}" destId="{7E249910-1998-4B9C-A55B-137A47692C0D}" srcOrd="13" destOrd="0" presId="urn:microsoft.com/office/officeart/2008/layout/LinedList"/>
    <dgm:cxn modelId="{E7365D0D-DF93-4AAF-9D5D-5296A359A751}" type="presParOf" srcId="{7E249910-1998-4B9C-A55B-137A47692C0D}" destId="{38EC3126-7EA1-4CAB-8DAB-6E424459BEFA}" srcOrd="0" destOrd="0" presId="urn:microsoft.com/office/officeart/2008/layout/LinedList"/>
    <dgm:cxn modelId="{4220D164-D8C5-4588-AA1F-B6F996BB922F}" type="presParOf" srcId="{7E249910-1998-4B9C-A55B-137A47692C0D}" destId="{EF841630-05C7-4271-A39D-E055B7B13206}" srcOrd="1" destOrd="0" presId="urn:microsoft.com/office/officeart/2008/layout/LinedList"/>
    <dgm:cxn modelId="{3F6114CB-210F-47C3-AA0A-C421257D35E1}" type="presParOf" srcId="{3B2F8E1E-9FED-4AF3-8F88-17911C00B5BE}" destId="{73B42F71-50A7-4FA2-864D-5B2AFEFA64E2}" srcOrd="14" destOrd="0" presId="urn:microsoft.com/office/officeart/2008/layout/LinedList"/>
    <dgm:cxn modelId="{C2040D96-03AB-4B87-80D8-A48E78413A42}" type="presParOf" srcId="{3B2F8E1E-9FED-4AF3-8F88-17911C00B5BE}" destId="{29AF46CB-A46E-4C49-8FE3-FF640686DA7E}" srcOrd="15" destOrd="0" presId="urn:microsoft.com/office/officeart/2008/layout/LinedList"/>
    <dgm:cxn modelId="{79A1BCCF-4654-4A02-AD01-016AF2A4A120}" type="presParOf" srcId="{29AF46CB-A46E-4C49-8FE3-FF640686DA7E}" destId="{505FA931-423F-4BFC-9934-31F73D1D7D10}" srcOrd="0" destOrd="0" presId="urn:microsoft.com/office/officeart/2008/layout/LinedList"/>
    <dgm:cxn modelId="{5666E9CF-25E6-46E2-917F-BA45B3ED02C0}" type="presParOf" srcId="{29AF46CB-A46E-4C49-8FE3-FF640686DA7E}" destId="{99645EAA-A5E5-4248-A7E9-DD514042730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B517B7-E3C4-49AF-8A79-65D527C2D263}" type="doc">
      <dgm:prSet loTypeId="urn:microsoft.com/office/officeart/2005/8/layout/hList7" loCatId="list" qsTypeId="urn:microsoft.com/office/officeart/2005/8/quickstyle/simple1" qsCatId="simple" csTypeId="urn:microsoft.com/office/officeart/2005/8/colors/colorful3" csCatId="colorful" phldr="1"/>
      <dgm:spPr/>
    </dgm:pt>
    <dgm:pt modelId="{6061FFD0-9E6A-4294-A874-685EB0AEE62C}">
      <dgm:prSet phldrT="[Text]" custT="1"/>
      <dgm:spPr/>
      <dgm:t>
        <a:bodyPr/>
        <a:lstStyle/>
        <a:p>
          <a:r>
            <a:rPr lang="es-ES" sz="1400" dirty="0">
              <a:latin typeface="Cambria" pitchFamily="18" charset="0"/>
              <a:ea typeface="Cambria" pitchFamily="18" charset="0"/>
            </a:rPr>
            <a:t>Cual Puro</a:t>
          </a:r>
        </a:p>
      </dgm:t>
    </dgm:pt>
    <dgm:pt modelId="{038E0FAE-5831-4A86-AD0E-0A45D6B0E238}" type="parTrans" cxnId="{F8C56C7B-F9B7-4CDD-8FF5-29F65A420BDB}">
      <dgm:prSet/>
      <dgm:spPr/>
      <dgm:t>
        <a:bodyPr/>
        <a:lstStyle/>
        <a:p>
          <a:endParaRPr lang="es-ES"/>
        </a:p>
      </dgm:t>
    </dgm:pt>
    <dgm:pt modelId="{DE77D406-F6F8-4992-B949-67EEFF44AD45}" type="sibTrans" cxnId="{F8C56C7B-F9B7-4CDD-8FF5-29F65A420BDB}">
      <dgm:prSet/>
      <dgm:spPr/>
      <dgm:t>
        <a:bodyPr/>
        <a:lstStyle/>
        <a:p>
          <a:endParaRPr lang="es-ES"/>
        </a:p>
      </dgm:t>
    </dgm:pt>
    <dgm:pt modelId="{8AA9208E-A409-4065-A0D0-6B9784B51084}">
      <dgm:prSet phldrT="[Text]" custT="1"/>
      <dgm:spPr/>
      <dgm:t>
        <a:bodyPr/>
        <a:lstStyle/>
        <a:p>
          <a:r>
            <a:rPr lang="es-ES" sz="1400" dirty="0">
              <a:latin typeface="Cambria" pitchFamily="18" charset="0"/>
              <a:ea typeface="Cambria" pitchFamily="18" charset="0"/>
            </a:rPr>
            <a:t>Cualitativo Mixto (CUAL-cuan</a:t>
          </a:r>
          <a:r>
            <a:rPr lang="es-ES" sz="1400" dirty="0"/>
            <a:t>)</a:t>
          </a:r>
        </a:p>
      </dgm:t>
    </dgm:pt>
    <dgm:pt modelId="{28D11B98-A26E-4737-AC16-D81DF763E2E3}" type="parTrans" cxnId="{C5FCE784-D1FE-40E1-BAFA-C03A5CF6C8EA}">
      <dgm:prSet/>
      <dgm:spPr/>
      <dgm:t>
        <a:bodyPr/>
        <a:lstStyle/>
        <a:p>
          <a:endParaRPr lang="es-ES"/>
        </a:p>
      </dgm:t>
    </dgm:pt>
    <dgm:pt modelId="{5ACC4997-F8FE-4E4A-8E06-60794A89637B}" type="sibTrans" cxnId="{C5FCE784-D1FE-40E1-BAFA-C03A5CF6C8EA}">
      <dgm:prSet/>
      <dgm:spPr/>
      <dgm:t>
        <a:bodyPr/>
        <a:lstStyle/>
        <a:p>
          <a:endParaRPr lang="es-ES"/>
        </a:p>
      </dgm:t>
    </dgm:pt>
    <dgm:pt modelId="{ADA6E57C-3FD3-4795-8B31-A0492168D14E}">
      <dgm:prSet phldrT="[Text]"/>
      <dgm:spPr/>
      <dgm:t>
        <a:bodyPr/>
        <a:lstStyle/>
        <a:p>
          <a:r>
            <a:rPr lang="es-ES" dirty="0"/>
            <a:t>Mixto Puro (</a:t>
          </a:r>
          <a:r>
            <a:rPr lang="es-ES" dirty="0" err="1"/>
            <a:t>CUALl</a:t>
          </a:r>
          <a:r>
            <a:rPr lang="es-ES" dirty="0"/>
            <a:t>-CUAN)</a:t>
          </a:r>
        </a:p>
      </dgm:t>
    </dgm:pt>
    <dgm:pt modelId="{49B97A9B-8543-4C9A-A92B-D7687918A4CE}" type="parTrans" cxnId="{65D3D4F4-B0A2-4A15-85DF-1D7C39B3C311}">
      <dgm:prSet/>
      <dgm:spPr/>
      <dgm:t>
        <a:bodyPr/>
        <a:lstStyle/>
        <a:p>
          <a:endParaRPr lang="es-ES"/>
        </a:p>
      </dgm:t>
    </dgm:pt>
    <dgm:pt modelId="{B1D2FF76-15AA-4D7A-8F16-93C33A6A02FB}" type="sibTrans" cxnId="{65D3D4F4-B0A2-4A15-85DF-1D7C39B3C311}">
      <dgm:prSet/>
      <dgm:spPr/>
      <dgm:t>
        <a:bodyPr/>
        <a:lstStyle/>
        <a:p>
          <a:endParaRPr lang="es-ES"/>
        </a:p>
      </dgm:t>
    </dgm:pt>
    <dgm:pt modelId="{33CFED93-8454-4DD0-A6A0-37C1EDC96474}">
      <dgm:prSet/>
      <dgm:spPr/>
      <dgm:t>
        <a:bodyPr/>
        <a:lstStyle/>
        <a:p>
          <a:endParaRPr lang="es-ES"/>
        </a:p>
      </dgm:t>
    </dgm:pt>
    <dgm:pt modelId="{66A82378-D8D6-418B-B020-9391CD08E006}" type="parTrans" cxnId="{964DCBFD-F439-4CD7-994B-FF7FCC3D848E}">
      <dgm:prSet/>
      <dgm:spPr/>
      <dgm:t>
        <a:bodyPr/>
        <a:lstStyle/>
        <a:p>
          <a:endParaRPr lang="es-ES"/>
        </a:p>
      </dgm:t>
    </dgm:pt>
    <dgm:pt modelId="{EFCCB312-E22B-45E9-9B08-963E8303A5FE}" type="sibTrans" cxnId="{964DCBFD-F439-4CD7-994B-FF7FCC3D848E}">
      <dgm:prSet/>
      <dgm:spPr/>
      <dgm:t>
        <a:bodyPr/>
        <a:lstStyle/>
        <a:p>
          <a:endParaRPr lang="es-ES"/>
        </a:p>
      </dgm:t>
    </dgm:pt>
    <dgm:pt modelId="{8154BF1A-D1FB-4B05-8C9E-6DCF6233DDCF}">
      <dgm:prSet/>
      <dgm:spPr/>
      <dgm:t>
        <a:bodyPr/>
        <a:lstStyle/>
        <a:p>
          <a:endParaRPr lang="es-ES"/>
        </a:p>
      </dgm:t>
    </dgm:pt>
    <dgm:pt modelId="{E316CA74-9D2A-4684-AAFF-BDACF440D71F}" type="parTrans" cxnId="{CB7FC812-8920-4643-9E03-E838704753C8}">
      <dgm:prSet/>
      <dgm:spPr/>
      <dgm:t>
        <a:bodyPr/>
        <a:lstStyle/>
        <a:p>
          <a:endParaRPr lang="es-ES"/>
        </a:p>
      </dgm:t>
    </dgm:pt>
    <dgm:pt modelId="{DB95CD50-8987-4AF2-AA6F-964EECBC3600}" type="sibTrans" cxnId="{CB7FC812-8920-4643-9E03-E838704753C8}">
      <dgm:prSet/>
      <dgm:spPr/>
      <dgm:t>
        <a:bodyPr/>
        <a:lstStyle/>
        <a:p>
          <a:endParaRPr lang="es-ES"/>
        </a:p>
      </dgm:t>
    </dgm:pt>
    <dgm:pt modelId="{B8F8B1F6-FC36-4251-9D29-C6D8D9DD461A}" type="pres">
      <dgm:prSet presAssocID="{E6B517B7-E3C4-49AF-8A79-65D527C2D263}" presName="Name0" presStyleCnt="0">
        <dgm:presLayoutVars>
          <dgm:dir/>
          <dgm:resizeHandles val="exact"/>
        </dgm:presLayoutVars>
      </dgm:prSet>
      <dgm:spPr/>
    </dgm:pt>
    <dgm:pt modelId="{036614F6-A490-4058-8190-9E188C2847F8}" type="pres">
      <dgm:prSet presAssocID="{E6B517B7-E3C4-49AF-8A79-65D527C2D263}" presName="fgShape" presStyleLbl="fgShp" presStyleIdx="0" presStyleCnt="1"/>
      <dgm:spPr/>
    </dgm:pt>
    <dgm:pt modelId="{C6FF75BD-015E-4B7B-BD90-447B9B4AC19E}" type="pres">
      <dgm:prSet presAssocID="{E6B517B7-E3C4-49AF-8A79-65D527C2D263}" presName="linComp" presStyleCnt="0"/>
      <dgm:spPr/>
    </dgm:pt>
    <dgm:pt modelId="{2FCAB7AF-E626-4096-8427-E00D714D7F63}" type="pres">
      <dgm:prSet presAssocID="{6061FFD0-9E6A-4294-A874-685EB0AEE62C}" presName="compNode" presStyleCnt="0"/>
      <dgm:spPr/>
    </dgm:pt>
    <dgm:pt modelId="{C0B8286B-6794-47E5-9F52-0E3AC52A3171}" type="pres">
      <dgm:prSet presAssocID="{6061FFD0-9E6A-4294-A874-685EB0AEE62C}" presName="bkgdShape" presStyleLbl="node1" presStyleIdx="0" presStyleCnt="5" custLinFactNeighborX="-985" custLinFactNeighborY="0"/>
      <dgm:spPr/>
    </dgm:pt>
    <dgm:pt modelId="{9DFF4DF1-86AB-4CE7-8616-B7ED0951E3F1}" type="pres">
      <dgm:prSet presAssocID="{6061FFD0-9E6A-4294-A874-685EB0AEE62C}" presName="nodeTx" presStyleLbl="node1" presStyleIdx="0" presStyleCnt="5">
        <dgm:presLayoutVars>
          <dgm:bulletEnabled val="1"/>
        </dgm:presLayoutVars>
      </dgm:prSet>
      <dgm:spPr/>
    </dgm:pt>
    <dgm:pt modelId="{962BE7DC-B113-440A-A8AA-A59B68594BF2}" type="pres">
      <dgm:prSet presAssocID="{6061FFD0-9E6A-4294-A874-685EB0AEE62C}" presName="invisiNode" presStyleLbl="node1" presStyleIdx="0" presStyleCnt="5"/>
      <dgm:spPr/>
    </dgm:pt>
    <dgm:pt modelId="{8B27B5A5-E007-4492-8073-59540E899442}" type="pres">
      <dgm:prSet presAssocID="{6061FFD0-9E6A-4294-A874-685EB0AEE62C}" presName="imagNode" presStyleLbl="fgImgPlace1" presStyleIdx="0" presStyleCnt="5"/>
      <dgm:spPr/>
    </dgm:pt>
    <dgm:pt modelId="{93E209C3-BF5C-4F59-AD06-E6507C8C1EF9}" type="pres">
      <dgm:prSet presAssocID="{DE77D406-F6F8-4992-B949-67EEFF44AD45}" presName="sibTrans" presStyleLbl="sibTrans2D1" presStyleIdx="0" presStyleCnt="0"/>
      <dgm:spPr/>
    </dgm:pt>
    <dgm:pt modelId="{4651C8A6-FBA0-4E65-A8FA-0F2005342E75}" type="pres">
      <dgm:prSet presAssocID="{8AA9208E-A409-4065-A0D0-6B9784B51084}" presName="compNode" presStyleCnt="0"/>
      <dgm:spPr/>
    </dgm:pt>
    <dgm:pt modelId="{5D042660-9601-4AE2-BC60-7FA99822500F}" type="pres">
      <dgm:prSet presAssocID="{8AA9208E-A409-4065-A0D0-6B9784B51084}" presName="bkgdShape" presStyleLbl="node1" presStyleIdx="1" presStyleCnt="5"/>
      <dgm:spPr/>
    </dgm:pt>
    <dgm:pt modelId="{6DFBFDD9-2254-4928-9262-3008A89B7A5B}" type="pres">
      <dgm:prSet presAssocID="{8AA9208E-A409-4065-A0D0-6B9784B51084}" presName="nodeTx" presStyleLbl="node1" presStyleIdx="1" presStyleCnt="5">
        <dgm:presLayoutVars>
          <dgm:bulletEnabled val="1"/>
        </dgm:presLayoutVars>
      </dgm:prSet>
      <dgm:spPr/>
    </dgm:pt>
    <dgm:pt modelId="{A53705EA-D82A-4B65-835B-1ED01CBECE64}" type="pres">
      <dgm:prSet presAssocID="{8AA9208E-A409-4065-A0D0-6B9784B51084}" presName="invisiNode" presStyleLbl="node1" presStyleIdx="1" presStyleCnt="5"/>
      <dgm:spPr/>
    </dgm:pt>
    <dgm:pt modelId="{030226A3-BA6C-430B-A41F-FF964E7E4831}" type="pres">
      <dgm:prSet presAssocID="{8AA9208E-A409-4065-A0D0-6B9784B51084}" presName="imagNode" presStyleLbl="fgImgPlace1" presStyleIdx="1" presStyleCnt="5"/>
      <dgm:spPr/>
    </dgm:pt>
    <dgm:pt modelId="{E056008C-A4E7-4D0D-96C8-2D8292237CDC}" type="pres">
      <dgm:prSet presAssocID="{5ACC4997-F8FE-4E4A-8E06-60794A89637B}" presName="sibTrans" presStyleLbl="sibTrans2D1" presStyleIdx="0" presStyleCnt="0"/>
      <dgm:spPr/>
    </dgm:pt>
    <dgm:pt modelId="{7A0D08BC-FD9C-4723-8E3A-19054E664A33}" type="pres">
      <dgm:prSet presAssocID="{ADA6E57C-3FD3-4795-8B31-A0492168D14E}" presName="compNode" presStyleCnt="0"/>
      <dgm:spPr/>
    </dgm:pt>
    <dgm:pt modelId="{CC7109BD-C813-4A71-A910-1B79BACA6FA0}" type="pres">
      <dgm:prSet presAssocID="{ADA6E57C-3FD3-4795-8B31-A0492168D14E}" presName="bkgdShape" presStyleLbl="node1" presStyleIdx="2" presStyleCnt="5"/>
      <dgm:spPr/>
    </dgm:pt>
    <dgm:pt modelId="{7DE1FEC5-65C7-479A-80EF-78CA232DB12A}" type="pres">
      <dgm:prSet presAssocID="{ADA6E57C-3FD3-4795-8B31-A0492168D14E}" presName="nodeTx" presStyleLbl="node1" presStyleIdx="2" presStyleCnt="5">
        <dgm:presLayoutVars>
          <dgm:bulletEnabled val="1"/>
        </dgm:presLayoutVars>
      </dgm:prSet>
      <dgm:spPr/>
    </dgm:pt>
    <dgm:pt modelId="{955C2078-AA27-49B1-963C-771E26131BA0}" type="pres">
      <dgm:prSet presAssocID="{ADA6E57C-3FD3-4795-8B31-A0492168D14E}" presName="invisiNode" presStyleLbl="node1" presStyleIdx="2" presStyleCnt="5"/>
      <dgm:spPr/>
    </dgm:pt>
    <dgm:pt modelId="{BAF0753C-F652-4FCB-AE86-2D4E7AD445C4}" type="pres">
      <dgm:prSet presAssocID="{ADA6E57C-3FD3-4795-8B31-A0492168D14E}" presName="imagNode" presStyleLbl="fgImgPlace1" presStyleIdx="2" presStyleCnt="5"/>
      <dgm:spPr/>
    </dgm:pt>
    <dgm:pt modelId="{5D04E789-35DA-487A-8AE1-46F6D5264EF9}" type="pres">
      <dgm:prSet presAssocID="{B1D2FF76-15AA-4D7A-8F16-93C33A6A02FB}" presName="sibTrans" presStyleLbl="sibTrans2D1" presStyleIdx="0" presStyleCnt="0"/>
      <dgm:spPr/>
    </dgm:pt>
    <dgm:pt modelId="{44890D32-8182-40F3-A9C9-FAF923AF7770}" type="pres">
      <dgm:prSet presAssocID="{33CFED93-8454-4DD0-A6A0-37C1EDC96474}" presName="compNode" presStyleCnt="0"/>
      <dgm:spPr/>
    </dgm:pt>
    <dgm:pt modelId="{FD05B62A-7CBA-4D31-8E65-0B975046A942}" type="pres">
      <dgm:prSet presAssocID="{33CFED93-8454-4DD0-A6A0-37C1EDC96474}" presName="bkgdShape" presStyleLbl="node1" presStyleIdx="3" presStyleCnt="5"/>
      <dgm:spPr/>
    </dgm:pt>
    <dgm:pt modelId="{7988AB4D-3E80-4B37-B7EA-23A436935997}" type="pres">
      <dgm:prSet presAssocID="{33CFED93-8454-4DD0-A6A0-37C1EDC96474}" presName="nodeTx" presStyleLbl="node1" presStyleIdx="3" presStyleCnt="5">
        <dgm:presLayoutVars>
          <dgm:bulletEnabled val="1"/>
        </dgm:presLayoutVars>
      </dgm:prSet>
      <dgm:spPr/>
    </dgm:pt>
    <dgm:pt modelId="{EA34A914-D4EC-4D92-887E-1406ABAB530B}" type="pres">
      <dgm:prSet presAssocID="{33CFED93-8454-4DD0-A6A0-37C1EDC96474}" presName="invisiNode" presStyleLbl="node1" presStyleIdx="3" presStyleCnt="5"/>
      <dgm:spPr/>
    </dgm:pt>
    <dgm:pt modelId="{95F2245E-C3B7-4D56-9D67-CBC8A5DD1868}" type="pres">
      <dgm:prSet presAssocID="{33CFED93-8454-4DD0-A6A0-37C1EDC96474}" presName="imagNode" presStyleLbl="fgImgPlace1" presStyleIdx="3" presStyleCnt="5"/>
      <dgm:spPr/>
    </dgm:pt>
    <dgm:pt modelId="{F3E621BC-5C8D-4B8E-A880-DB2762D68EDD}" type="pres">
      <dgm:prSet presAssocID="{EFCCB312-E22B-45E9-9B08-963E8303A5FE}" presName="sibTrans" presStyleLbl="sibTrans2D1" presStyleIdx="0" presStyleCnt="0"/>
      <dgm:spPr/>
    </dgm:pt>
    <dgm:pt modelId="{00F911D9-2E3E-42B0-9E67-CB5E58C45DED}" type="pres">
      <dgm:prSet presAssocID="{8154BF1A-D1FB-4B05-8C9E-6DCF6233DDCF}" presName="compNode" presStyleCnt="0"/>
      <dgm:spPr/>
    </dgm:pt>
    <dgm:pt modelId="{C6D9E5FE-3681-4B04-9810-B77C93821D77}" type="pres">
      <dgm:prSet presAssocID="{8154BF1A-D1FB-4B05-8C9E-6DCF6233DDCF}" presName="bkgdShape" presStyleLbl="node1" presStyleIdx="4" presStyleCnt="5"/>
      <dgm:spPr/>
    </dgm:pt>
    <dgm:pt modelId="{A763B1B7-BFD4-4F71-8633-EF3AB848DFED}" type="pres">
      <dgm:prSet presAssocID="{8154BF1A-D1FB-4B05-8C9E-6DCF6233DDCF}" presName="nodeTx" presStyleLbl="node1" presStyleIdx="4" presStyleCnt="5">
        <dgm:presLayoutVars>
          <dgm:bulletEnabled val="1"/>
        </dgm:presLayoutVars>
      </dgm:prSet>
      <dgm:spPr/>
    </dgm:pt>
    <dgm:pt modelId="{8D380884-CB56-4494-B8D2-5F0EA77B816C}" type="pres">
      <dgm:prSet presAssocID="{8154BF1A-D1FB-4B05-8C9E-6DCF6233DDCF}" presName="invisiNode" presStyleLbl="node1" presStyleIdx="4" presStyleCnt="5"/>
      <dgm:spPr/>
    </dgm:pt>
    <dgm:pt modelId="{1A9C9A1A-95C8-4632-9D35-D90CD6C2C0CA}" type="pres">
      <dgm:prSet presAssocID="{8154BF1A-D1FB-4B05-8C9E-6DCF6233DDCF}" presName="imagNode" presStyleLbl="fgImgPlace1" presStyleIdx="4" presStyleCnt="5"/>
      <dgm:spPr/>
    </dgm:pt>
  </dgm:ptLst>
  <dgm:cxnLst>
    <dgm:cxn modelId="{614FEC00-1EAB-4733-B1A2-17887FE29426}" type="presOf" srcId="{ADA6E57C-3FD3-4795-8B31-A0492168D14E}" destId="{7DE1FEC5-65C7-479A-80EF-78CA232DB12A}" srcOrd="1" destOrd="0" presId="urn:microsoft.com/office/officeart/2005/8/layout/hList7"/>
    <dgm:cxn modelId="{CB7FC812-8920-4643-9E03-E838704753C8}" srcId="{E6B517B7-E3C4-49AF-8A79-65D527C2D263}" destId="{8154BF1A-D1FB-4B05-8C9E-6DCF6233DDCF}" srcOrd="4" destOrd="0" parTransId="{E316CA74-9D2A-4684-AAFF-BDACF440D71F}" sibTransId="{DB95CD50-8987-4AF2-AA6F-964EECBC3600}"/>
    <dgm:cxn modelId="{31443C2E-36BF-48FE-AC93-9342DBD62F24}" type="presOf" srcId="{DE77D406-F6F8-4992-B949-67EEFF44AD45}" destId="{93E209C3-BF5C-4F59-AD06-E6507C8C1EF9}" srcOrd="0" destOrd="0" presId="urn:microsoft.com/office/officeart/2005/8/layout/hList7"/>
    <dgm:cxn modelId="{10ADD83D-24F2-4620-B4E4-250C4F799B0C}" type="presOf" srcId="{6061FFD0-9E6A-4294-A874-685EB0AEE62C}" destId="{C0B8286B-6794-47E5-9F52-0E3AC52A3171}" srcOrd="0" destOrd="0" presId="urn:microsoft.com/office/officeart/2005/8/layout/hList7"/>
    <dgm:cxn modelId="{D678DD72-1627-4466-9FA4-40E488D8D7A9}" type="presOf" srcId="{8AA9208E-A409-4065-A0D0-6B9784B51084}" destId="{6DFBFDD9-2254-4928-9262-3008A89B7A5B}" srcOrd="1" destOrd="0" presId="urn:microsoft.com/office/officeart/2005/8/layout/hList7"/>
    <dgm:cxn modelId="{F8C56C7B-F9B7-4CDD-8FF5-29F65A420BDB}" srcId="{E6B517B7-E3C4-49AF-8A79-65D527C2D263}" destId="{6061FFD0-9E6A-4294-A874-685EB0AEE62C}" srcOrd="0" destOrd="0" parTransId="{038E0FAE-5831-4A86-AD0E-0A45D6B0E238}" sibTransId="{DE77D406-F6F8-4992-B949-67EEFF44AD45}"/>
    <dgm:cxn modelId="{94A24C7D-CB36-4F86-A1AB-BE598C61BC98}" type="presOf" srcId="{33CFED93-8454-4DD0-A6A0-37C1EDC96474}" destId="{7988AB4D-3E80-4B37-B7EA-23A436935997}" srcOrd="1" destOrd="0" presId="urn:microsoft.com/office/officeart/2005/8/layout/hList7"/>
    <dgm:cxn modelId="{C5FCE784-D1FE-40E1-BAFA-C03A5CF6C8EA}" srcId="{E6B517B7-E3C4-49AF-8A79-65D527C2D263}" destId="{8AA9208E-A409-4065-A0D0-6B9784B51084}" srcOrd="1" destOrd="0" parTransId="{28D11B98-A26E-4737-AC16-D81DF763E2E3}" sibTransId="{5ACC4997-F8FE-4E4A-8E06-60794A89637B}"/>
    <dgm:cxn modelId="{FE302287-0A32-45FC-A531-7C10264C1EA3}" type="presOf" srcId="{33CFED93-8454-4DD0-A6A0-37C1EDC96474}" destId="{FD05B62A-7CBA-4D31-8E65-0B975046A942}" srcOrd="0" destOrd="0" presId="urn:microsoft.com/office/officeart/2005/8/layout/hList7"/>
    <dgm:cxn modelId="{0A97B887-12B4-49E1-9724-FDB030DC7D65}" type="presOf" srcId="{E6B517B7-E3C4-49AF-8A79-65D527C2D263}" destId="{B8F8B1F6-FC36-4251-9D29-C6D8D9DD461A}" srcOrd="0" destOrd="0" presId="urn:microsoft.com/office/officeart/2005/8/layout/hList7"/>
    <dgm:cxn modelId="{86719788-F520-4ADE-92E4-AC9420F2F2B2}" type="presOf" srcId="{8AA9208E-A409-4065-A0D0-6B9784B51084}" destId="{5D042660-9601-4AE2-BC60-7FA99822500F}" srcOrd="0" destOrd="0" presId="urn:microsoft.com/office/officeart/2005/8/layout/hList7"/>
    <dgm:cxn modelId="{6292109C-94A8-47DD-AB63-032CC7AD9E09}" type="presOf" srcId="{8154BF1A-D1FB-4B05-8C9E-6DCF6233DDCF}" destId="{C6D9E5FE-3681-4B04-9810-B77C93821D77}" srcOrd="0" destOrd="0" presId="urn:microsoft.com/office/officeart/2005/8/layout/hList7"/>
    <dgm:cxn modelId="{C20197B4-D511-4B8D-9414-D7394B92DA98}" type="presOf" srcId="{5ACC4997-F8FE-4E4A-8E06-60794A89637B}" destId="{E056008C-A4E7-4D0D-96C8-2D8292237CDC}" srcOrd="0" destOrd="0" presId="urn:microsoft.com/office/officeart/2005/8/layout/hList7"/>
    <dgm:cxn modelId="{B9F653B9-619E-46F9-A446-45539CF27EEA}" type="presOf" srcId="{ADA6E57C-3FD3-4795-8B31-A0492168D14E}" destId="{CC7109BD-C813-4A71-A910-1B79BACA6FA0}" srcOrd="0" destOrd="0" presId="urn:microsoft.com/office/officeart/2005/8/layout/hList7"/>
    <dgm:cxn modelId="{0FA1EFBB-FC8F-41CC-95A4-46F534BA81CB}" type="presOf" srcId="{B1D2FF76-15AA-4D7A-8F16-93C33A6A02FB}" destId="{5D04E789-35DA-487A-8AE1-46F6D5264EF9}" srcOrd="0" destOrd="0" presId="urn:microsoft.com/office/officeart/2005/8/layout/hList7"/>
    <dgm:cxn modelId="{EA5F4DBE-E58B-4872-8703-1DE67D36A7FF}" type="presOf" srcId="{6061FFD0-9E6A-4294-A874-685EB0AEE62C}" destId="{9DFF4DF1-86AB-4CE7-8616-B7ED0951E3F1}" srcOrd="1" destOrd="0" presId="urn:microsoft.com/office/officeart/2005/8/layout/hList7"/>
    <dgm:cxn modelId="{A29F60C1-3B8D-4D4A-88F7-5E70CEF47751}" type="presOf" srcId="{EFCCB312-E22B-45E9-9B08-963E8303A5FE}" destId="{F3E621BC-5C8D-4B8E-A880-DB2762D68EDD}" srcOrd="0" destOrd="0" presId="urn:microsoft.com/office/officeart/2005/8/layout/hList7"/>
    <dgm:cxn modelId="{65D3D4F4-B0A2-4A15-85DF-1D7C39B3C311}" srcId="{E6B517B7-E3C4-49AF-8A79-65D527C2D263}" destId="{ADA6E57C-3FD3-4795-8B31-A0492168D14E}" srcOrd="2" destOrd="0" parTransId="{49B97A9B-8543-4C9A-A92B-D7687918A4CE}" sibTransId="{B1D2FF76-15AA-4D7A-8F16-93C33A6A02FB}"/>
    <dgm:cxn modelId="{7FC68BF9-68D8-4EFD-89BC-4C5CA45BCE29}" type="presOf" srcId="{8154BF1A-D1FB-4B05-8C9E-6DCF6233DDCF}" destId="{A763B1B7-BFD4-4F71-8633-EF3AB848DFED}" srcOrd="1" destOrd="0" presId="urn:microsoft.com/office/officeart/2005/8/layout/hList7"/>
    <dgm:cxn modelId="{964DCBFD-F439-4CD7-994B-FF7FCC3D848E}" srcId="{E6B517B7-E3C4-49AF-8A79-65D527C2D263}" destId="{33CFED93-8454-4DD0-A6A0-37C1EDC96474}" srcOrd="3" destOrd="0" parTransId="{66A82378-D8D6-418B-B020-9391CD08E006}" sibTransId="{EFCCB312-E22B-45E9-9B08-963E8303A5FE}"/>
    <dgm:cxn modelId="{B1A298D2-B5C7-4C8B-B2D1-F50D8A109C33}" type="presParOf" srcId="{B8F8B1F6-FC36-4251-9D29-C6D8D9DD461A}" destId="{036614F6-A490-4058-8190-9E188C2847F8}" srcOrd="0" destOrd="0" presId="urn:microsoft.com/office/officeart/2005/8/layout/hList7"/>
    <dgm:cxn modelId="{10C67C45-588C-4BE9-93C2-C573036B2F45}" type="presParOf" srcId="{B8F8B1F6-FC36-4251-9D29-C6D8D9DD461A}" destId="{C6FF75BD-015E-4B7B-BD90-447B9B4AC19E}" srcOrd="1" destOrd="0" presId="urn:microsoft.com/office/officeart/2005/8/layout/hList7"/>
    <dgm:cxn modelId="{3DA712D2-4B96-44BC-9376-7C4EB208E651}" type="presParOf" srcId="{C6FF75BD-015E-4B7B-BD90-447B9B4AC19E}" destId="{2FCAB7AF-E626-4096-8427-E00D714D7F63}" srcOrd="0" destOrd="0" presId="urn:microsoft.com/office/officeart/2005/8/layout/hList7"/>
    <dgm:cxn modelId="{2E8CD466-ED12-4F73-B61F-0F73E6C5BDF2}" type="presParOf" srcId="{2FCAB7AF-E626-4096-8427-E00D714D7F63}" destId="{C0B8286B-6794-47E5-9F52-0E3AC52A3171}" srcOrd="0" destOrd="0" presId="urn:microsoft.com/office/officeart/2005/8/layout/hList7"/>
    <dgm:cxn modelId="{BE55E757-AE9A-4D79-AEFD-B2DCAA5E8D29}" type="presParOf" srcId="{2FCAB7AF-E626-4096-8427-E00D714D7F63}" destId="{9DFF4DF1-86AB-4CE7-8616-B7ED0951E3F1}" srcOrd="1" destOrd="0" presId="urn:microsoft.com/office/officeart/2005/8/layout/hList7"/>
    <dgm:cxn modelId="{844B0247-7BD5-4BF4-8097-6B7025B96CCE}" type="presParOf" srcId="{2FCAB7AF-E626-4096-8427-E00D714D7F63}" destId="{962BE7DC-B113-440A-A8AA-A59B68594BF2}" srcOrd="2" destOrd="0" presId="urn:microsoft.com/office/officeart/2005/8/layout/hList7"/>
    <dgm:cxn modelId="{631F39B3-4DBD-4872-A91D-206C672D5541}" type="presParOf" srcId="{2FCAB7AF-E626-4096-8427-E00D714D7F63}" destId="{8B27B5A5-E007-4492-8073-59540E899442}" srcOrd="3" destOrd="0" presId="urn:microsoft.com/office/officeart/2005/8/layout/hList7"/>
    <dgm:cxn modelId="{0569C9C9-1CE0-4A4A-89BC-E133F61F6079}" type="presParOf" srcId="{C6FF75BD-015E-4B7B-BD90-447B9B4AC19E}" destId="{93E209C3-BF5C-4F59-AD06-E6507C8C1EF9}" srcOrd="1" destOrd="0" presId="urn:microsoft.com/office/officeart/2005/8/layout/hList7"/>
    <dgm:cxn modelId="{5AC32568-6E07-4175-8245-D34191027F14}" type="presParOf" srcId="{C6FF75BD-015E-4B7B-BD90-447B9B4AC19E}" destId="{4651C8A6-FBA0-4E65-A8FA-0F2005342E75}" srcOrd="2" destOrd="0" presId="urn:microsoft.com/office/officeart/2005/8/layout/hList7"/>
    <dgm:cxn modelId="{E7CCD481-8161-4213-9353-142AE8D0C9B4}" type="presParOf" srcId="{4651C8A6-FBA0-4E65-A8FA-0F2005342E75}" destId="{5D042660-9601-4AE2-BC60-7FA99822500F}" srcOrd="0" destOrd="0" presId="urn:microsoft.com/office/officeart/2005/8/layout/hList7"/>
    <dgm:cxn modelId="{CA91F0B7-BDC8-4555-81A2-B1D4D6FD5E81}" type="presParOf" srcId="{4651C8A6-FBA0-4E65-A8FA-0F2005342E75}" destId="{6DFBFDD9-2254-4928-9262-3008A89B7A5B}" srcOrd="1" destOrd="0" presId="urn:microsoft.com/office/officeart/2005/8/layout/hList7"/>
    <dgm:cxn modelId="{89A1DED8-99C3-4DB8-A7AF-2AF797931998}" type="presParOf" srcId="{4651C8A6-FBA0-4E65-A8FA-0F2005342E75}" destId="{A53705EA-D82A-4B65-835B-1ED01CBECE64}" srcOrd="2" destOrd="0" presId="urn:microsoft.com/office/officeart/2005/8/layout/hList7"/>
    <dgm:cxn modelId="{02E4BFFF-D7E3-463F-8256-2ABFB06457F3}" type="presParOf" srcId="{4651C8A6-FBA0-4E65-A8FA-0F2005342E75}" destId="{030226A3-BA6C-430B-A41F-FF964E7E4831}" srcOrd="3" destOrd="0" presId="urn:microsoft.com/office/officeart/2005/8/layout/hList7"/>
    <dgm:cxn modelId="{439C8F86-EB1E-49E2-AD8A-3633D5A1461E}" type="presParOf" srcId="{C6FF75BD-015E-4B7B-BD90-447B9B4AC19E}" destId="{E056008C-A4E7-4D0D-96C8-2D8292237CDC}" srcOrd="3" destOrd="0" presId="urn:microsoft.com/office/officeart/2005/8/layout/hList7"/>
    <dgm:cxn modelId="{45BC8441-09D7-47D2-BB9F-D12809CD6945}" type="presParOf" srcId="{C6FF75BD-015E-4B7B-BD90-447B9B4AC19E}" destId="{7A0D08BC-FD9C-4723-8E3A-19054E664A33}" srcOrd="4" destOrd="0" presId="urn:microsoft.com/office/officeart/2005/8/layout/hList7"/>
    <dgm:cxn modelId="{41829851-81F6-4246-BA11-CF6EA84B180B}" type="presParOf" srcId="{7A0D08BC-FD9C-4723-8E3A-19054E664A33}" destId="{CC7109BD-C813-4A71-A910-1B79BACA6FA0}" srcOrd="0" destOrd="0" presId="urn:microsoft.com/office/officeart/2005/8/layout/hList7"/>
    <dgm:cxn modelId="{C3D167D5-51A1-43DE-8B04-50F2263424B9}" type="presParOf" srcId="{7A0D08BC-FD9C-4723-8E3A-19054E664A33}" destId="{7DE1FEC5-65C7-479A-80EF-78CA232DB12A}" srcOrd="1" destOrd="0" presId="urn:microsoft.com/office/officeart/2005/8/layout/hList7"/>
    <dgm:cxn modelId="{5BB097E2-37D5-46D7-811D-456DD30F0214}" type="presParOf" srcId="{7A0D08BC-FD9C-4723-8E3A-19054E664A33}" destId="{955C2078-AA27-49B1-963C-771E26131BA0}" srcOrd="2" destOrd="0" presId="urn:microsoft.com/office/officeart/2005/8/layout/hList7"/>
    <dgm:cxn modelId="{2DA51F8B-E619-4AF5-94C3-4DAEFBFD200C}" type="presParOf" srcId="{7A0D08BC-FD9C-4723-8E3A-19054E664A33}" destId="{BAF0753C-F652-4FCB-AE86-2D4E7AD445C4}" srcOrd="3" destOrd="0" presId="urn:microsoft.com/office/officeart/2005/8/layout/hList7"/>
    <dgm:cxn modelId="{0CFF7504-EC15-4C20-87D4-C2B8127B567C}" type="presParOf" srcId="{C6FF75BD-015E-4B7B-BD90-447B9B4AC19E}" destId="{5D04E789-35DA-487A-8AE1-46F6D5264EF9}" srcOrd="5" destOrd="0" presId="urn:microsoft.com/office/officeart/2005/8/layout/hList7"/>
    <dgm:cxn modelId="{C8B7C587-F543-4D86-A37C-DD038A54BC18}" type="presParOf" srcId="{C6FF75BD-015E-4B7B-BD90-447B9B4AC19E}" destId="{44890D32-8182-40F3-A9C9-FAF923AF7770}" srcOrd="6" destOrd="0" presId="urn:microsoft.com/office/officeart/2005/8/layout/hList7"/>
    <dgm:cxn modelId="{C0476D23-FDA6-45DE-B667-B4B493A75440}" type="presParOf" srcId="{44890D32-8182-40F3-A9C9-FAF923AF7770}" destId="{FD05B62A-7CBA-4D31-8E65-0B975046A942}" srcOrd="0" destOrd="0" presId="urn:microsoft.com/office/officeart/2005/8/layout/hList7"/>
    <dgm:cxn modelId="{A388D9A8-7EC4-49A2-93A3-B5876BFE9621}" type="presParOf" srcId="{44890D32-8182-40F3-A9C9-FAF923AF7770}" destId="{7988AB4D-3E80-4B37-B7EA-23A436935997}" srcOrd="1" destOrd="0" presId="urn:microsoft.com/office/officeart/2005/8/layout/hList7"/>
    <dgm:cxn modelId="{CC44DB0A-402F-42BF-B312-136B4C39FDEC}" type="presParOf" srcId="{44890D32-8182-40F3-A9C9-FAF923AF7770}" destId="{EA34A914-D4EC-4D92-887E-1406ABAB530B}" srcOrd="2" destOrd="0" presId="urn:microsoft.com/office/officeart/2005/8/layout/hList7"/>
    <dgm:cxn modelId="{B4A954D8-8094-4527-BBB9-1637F1CB2200}" type="presParOf" srcId="{44890D32-8182-40F3-A9C9-FAF923AF7770}" destId="{95F2245E-C3B7-4D56-9D67-CBC8A5DD1868}" srcOrd="3" destOrd="0" presId="urn:microsoft.com/office/officeart/2005/8/layout/hList7"/>
    <dgm:cxn modelId="{F18F607C-4BDE-4EDB-98D1-484768BA0C82}" type="presParOf" srcId="{C6FF75BD-015E-4B7B-BD90-447B9B4AC19E}" destId="{F3E621BC-5C8D-4B8E-A880-DB2762D68EDD}" srcOrd="7" destOrd="0" presId="urn:microsoft.com/office/officeart/2005/8/layout/hList7"/>
    <dgm:cxn modelId="{00022576-3802-4356-87A8-591F56910EB3}" type="presParOf" srcId="{C6FF75BD-015E-4B7B-BD90-447B9B4AC19E}" destId="{00F911D9-2E3E-42B0-9E67-CB5E58C45DED}" srcOrd="8" destOrd="0" presId="urn:microsoft.com/office/officeart/2005/8/layout/hList7"/>
    <dgm:cxn modelId="{3AF97FFB-D597-4652-8E20-4332F0C2E472}" type="presParOf" srcId="{00F911D9-2E3E-42B0-9E67-CB5E58C45DED}" destId="{C6D9E5FE-3681-4B04-9810-B77C93821D77}" srcOrd="0" destOrd="0" presId="urn:microsoft.com/office/officeart/2005/8/layout/hList7"/>
    <dgm:cxn modelId="{75B86045-2268-40BD-8BD2-CDD99FC5F058}" type="presParOf" srcId="{00F911D9-2E3E-42B0-9E67-CB5E58C45DED}" destId="{A763B1B7-BFD4-4F71-8633-EF3AB848DFED}" srcOrd="1" destOrd="0" presId="urn:microsoft.com/office/officeart/2005/8/layout/hList7"/>
    <dgm:cxn modelId="{7FB22F1F-B0FD-4E66-84F5-6843298B4BF5}" type="presParOf" srcId="{00F911D9-2E3E-42B0-9E67-CB5E58C45DED}" destId="{8D380884-CB56-4494-B8D2-5F0EA77B816C}" srcOrd="2" destOrd="0" presId="urn:microsoft.com/office/officeart/2005/8/layout/hList7"/>
    <dgm:cxn modelId="{FF9D6507-5CA5-485B-931F-160AE188F3E5}" type="presParOf" srcId="{00F911D9-2E3E-42B0-9E67-CB5E58C45DED}" destId="{1A9C9A1A-95C8-4632-9D35-D90CD6C2C0C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55E687-8D09-4AF5-86E8-4C7DA3473F2C}">
      <dsp:nvSpPr>
        <dsp:cNvPr id="0" name=""/>
        <dsp:cNvSpPr/>
      </dsp:nvSpPr>
      <dsp:spPr>
        <a:xfrm>
          <a:off x="0" y="0"/>
          <a:ext cx="302433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A68821-C0AC-4B96-8A41-3C867682F7ED}">
      <dsp:nvSpPr>
        <dsp:cNvPr id="0" name=""/>
        <dsp:cNvSpPr/>
      </dsp:nvSpPr>
      <dsp:spPr>
        <a:xfrm>
          <a:off x="0" y="0"/>
          <a:ext cx="3024336" cy="459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500" kern="1200" dirty="0">
              <a:solidFill>
                <a:schemeClr val="bg2"/>
              </a:solidFill>
              <a:latin typeface="Cambria" pitchFamily="18" charset="0"/>
              <a:ea typeface="Cambria" pitchFamily="18" charset="0"/>
              <a:cs typeface="Arial" panose="020B0604020202020204" pitchFamily="34" charset="0"/>
            </a:rPr>
            <a:t>Selección de la temática a investigar</a:t>
          </a:r>
        </a:p>
      </dsp:txBody>
      <dsp:txXfrm>
        <a:off x="0" y="0"/>
        <a:ext cx="3024336" cy="459051"/>
      </dsp:txXfrm>
    </dsp:sp>
    <dsp:sp modelId="{401CB557-3446-4F58-AD56-649E05E5641A}">
      <dsp:nvSpPr>
        <dsp:cNvPr id="0" name=""/>
        <dsp:cNvSpPr/>
      </dsp:nvSpPr>
      <dsp:spPr>
        <a:xfrm>
          <a:off x="0" y="459051"/>
          <a:ext cx="302433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9A8CC-2F70-449A-89DF-A09E88DB88EA}">
      <dsp:nvSpPr>
        <dsp:cNvPr id="0" name=""/>
        <dsp:cNvSpPr/>
      </dsp:nvSpPr>
      <dsp:spPr>
        <a:xfrm>
          <a:off x="0" y="459051"/>
          <a:ext cx="3024336" cy="459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500" kern="1200" dirty="0">
              <a:solidFill>
                <a:schemeClr val="bg2"/>
              </a:solidFill>
              <a:latin typeface="Cambria" pitchFamily="18" charset="0"/>
              <a:ea typeface="Cambria" pitchFamily="18" charset="0"/>
              <a:cs typeface="Arial" panose="020B0604020202020204" pitchFamily="34" charset="0"/>
            </a:rPr>
            <a:t>Revisión de la literatura</a:t>
          </a:r>
        </a:p>
      </dsp:txBody>
      <dsp:txXfrm>
        <a:off x="0" y="459051"/>
        <a:ext cx="3024336" cy="459051"/>
      </dsp:txXfrm>
    </dsp:sp>
    <dsp:sp modelId="{05FDC550-F2B2-4E89-9449-B29907332C62}">
      <dsp:nvSpPr>
        <dsp:cNvPr id="0" name=""/>
        <dsp:cNvSpPr/>
      </dsp:nvSpPr>
      <dsp:spPr>
        <a:xfrm>
          <a:off x="0" y="918102"/>
          <a:ext cx="302433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9676E2-B618-4EDA-ADFF-77C55609A65D}">
      <dsp:nvSpPr>
        <dsp:cNvPr id="0" name=""/>
        <dsp:cNvSpPr/>
      </dsp:nvSpPr>
      <dsp:spPr>
        <a:xfrm>
          <a:off x="0" y="918102"/>
          <a:ext cx="3024336" cy="459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500" kern="1200" dirty="0">
              <a:solidFill>
                <a:schemeClr val="bg2"/>
              </a:solidFill>
              <a:latin typeface="Cambria" pitchFamily="18" charset="0"/>
              <a:ea typeface="Cambria" pitchFamily="18" charset="0"/>
              <a:cs typeface="Arial" panose="020B0604020202020204" pitchFamily="34" charset="0"/>
            </a:rPr>
            <a:t>Diseño de la investigación</a:t>
          </a:r>
        </a:p>
      </dsp:txBody>
      <dsp:txXfrm>
        <a:off x="0" y="918102"/>
        <a:ext cx="3024336" cy="459051"/>
      </dsp:txXfrm>
    </dsp:sp>
    <dsp:sp modelId="{49C46711-F0AF-475E-B2C9-757B0C794E51}">
      <dsp:nvSpPr>
        <dsp:cNvPr id="0" name=""/>
        <dsp:cNvSpPr/>
      </dsp:nvSpPr>
      <dsp:spPr>
        <a:xfrm>
          <a:off x="0" y="1377153"/>
          <a:ext cx="302433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450D08-A795-418C-A48E-BBB360C0451A}">
      <dsp:nvSpPr>
        <dsp:cNvPr id="0" name=""/>
        <dsp:cNvSpPr/>
      </dsp:nvSpPr>
      <dsp:spPr>
        <a:xfrm>
          <a:off x="0" y="1377153"/>
          <a:ext cx="3024336" cy="459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500" kern="1200" dirty="0">
              <a:solidFill>
                <a:schemeClr val="bg2"/>
              </a:solidFill>
              <a:latin typeface="Cambria" pitchFamily="18" charset="0"/>
              <a:ea typeface="Cambria" pitchFamily="18" charset="0"/>
              <a:cs typeface="Arial" panose="020B0604020202020204" pitchFamily="34" charset="0"/>
            </a:rPr>
            <a:t>Recogida de la información</a:t>
          </a:r>
        </a:p>
      </dsp:txBody>
      <dsp:txXfrm>
        <a:off x="0" y="1377153"/>
        <a:ext cx="3024336" cy="459051"/>
      </dsp:txXfrm>
    </dsp:sp>
    <dsp:sp modelId="{60E2218E-2707-459C-B5F0-54B2B1C03846}">
      <dsp:nvSpPr>
        <dsp:cNvPr id="0" name=""/>
        <dsp:cNvSpPr/>
      </dsp:nvSpPr>
      <dsp:spPr>
        <a:xfrm>
          <a:off x="0" y="1836204"/>
          <a:ext cx="302433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24E63D-92C8-4F60-96E6-A4F0E7424121}">
      <dsp:nvSpPr>
        <dsp:cNvPr id="0" name=""/>
        <dsp:cNvSpPr/>
      </dsp:nvSpPr>
      <dsp:spPr>
        <a:xfrm>
          <a:off x="0" y="1836204"/>
          <a:ext cx="3024336" cy="459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500" kern="1200" dirty="0">
              <a:solidFill>
                <a:schemeClr val="bg2"/>
              </a:solidFill>
              <a:latin typeface="Cambria" pitchFamily="18" charset="0"/>
              <a:ea typeface="Cambria" pitchFamily="18" charset="0"/>
              <a:cs typeface="Arial" panose="020B0604020202020204" pitchFamily="34" charset="0"/>
            </a:rPr>
            <a:t>Análisis de los datos</a:t>
          </a:r>
        </a:p>
      </dsp:txBody>
      <dsp:txXfrm>
        <a:off x="0" y="1836204"/>
        <a:ext cx="3024336" cy="459051"/>
      </dsp:txXfrm>
    </dsp:sp>
    <dsp:sp modelId="{8EF7FFA7-AA58-4D73-AE1A-8023694712D0}">
      <dsp:nvSpPr>
        <dsp:cNvPr id="0" name=""/>
        <dsp:cNvSpPr/>
      </dsp:nvSpPr>
      <dsp:spPr>
        <a:xfrm>
          <a:off x="0" y="2295255"/>
          <a:ext cx="302433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2676F7-1A61-4CE6-A76B-6D2F7F5E9BA6}">
      <dsp:nvSpPr>
        <dsp:cNvPr id="0" name=""/>
        <dsp:cNvSpPr/>
      </dsp:nvSpPr>
      <dsp:spPr>
        <a:xfrm>
          <a:off x="0" y="2295254"/>
          <a:ext cx="3024336" cy="459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500" kern="1200" dirty="0">
              <a:solidFill>
                <a:schemeClr val="bg2"/>
              </a:solidFill>
              <a:latin typeface="Cambria" pitchFamily="18" charset="0"/>
              <a:ea typeface="Cambria" pitchFamily="18" charset="0"/>
              <a:cs typeface="Arial" panose="020B0604020202020204" pitchFamily="34" charset="0"/>
            </a:rPr>
            <a:t>Interpretación de los resultados</a:t>
          </a:r>
        </a:p>
      </dsp:txBody>
      <dsp:txXfrm>
        <a:off x="0" y="2295254"/>
        <a:ext cx="3024336" cy="459051"/>
      </dsp:txXfrm>
    </dsp:sp>
    <dsp:sp modelId="{57488503-B11F-4D4F-A13F-025CF9C74EAE}">
      <dsp:nvSpPr>
        <dsp:cNvPr id="0" name=""/>
        <dsp:cNvSpPr/>
      </dsp:nvSpPr>
      <dsp:spPr>
        <a:xfrm>
          <a:off x="0" y="2754306"/>
          <a:ext cx="302433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EC3126-7EA1-4CAB-8DAB-6E424459BEFA}">
      <dsp:nvSpPr>
        <dsp:cNvPr id="0" name=""/>
        <dsp:cNvSpPr/>
      </dsp:nvSpPr>
      <dsp:spPr>
        <a:xfrm>
          <a:off x="0" y="2754306"/>
          <a:ext cx="3024336" cy="459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500" kern="1200" dirty="0">
              <a:solidFill>
                <a:schemeClr val="bg2"/>
              </a:solidFill>
              <a:latin typeface="Cambria" pitchFamily="18" charset="0"/>
              <a:ea typeface="Cambria" pitchFamily="18" charset="0"/>
              <a:cs typeface="Arial" panose="020B0604020202020204" pitchFamily="34" charset="0"/>
            </a:rPr>
            <a:t>Elaboración de conclusiones</a:t>
          </a:r>
        </a:p>
      </dsp:txBody>
      <dsp:txXfrm>
        <a:off x="0" y="2754306"/>
        <a:ext cx="3024336" cy="459051"/>
      </dsp:txXfrm>
    </dsp:sp>
    <dsp:sp modelId="{73B42F71-50A7-4FA2-864D-5B2AFEFA64E2}">
      <dsp:nvSpPr>
        <dsp:cNvPr id="0" name=""/>
        <dsp:cNvSpPr/>
      </dsp:nvSpPr>
      <dsp:spPr>
        <a:xfrm>
          <a:off x="0" y="3213356"/>
          <a:ext cx="302433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5FA931-423F-4BFC-9934-31F73D1D7D10}">
      <dsp:nvSpPr>
        <dsp:cNvPr id="0" name=""/>
        <dsp:cNvSpPr/>
      </dsp:nvSpPr>
      <dsp:spPr>
        <a:xfrm>
          <a:off x="0" y="3213357"/>
          <a:ext cx="3024336" cy="459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500" kern="1200" dirty="0">
              <a:solidFill>
                <a:schemeClr val="bg2"/>
              </a:solidFill>
              <a:latin typeface="Cambria" pitchFamily="18" charset="0"/>
              <a:ea typeface="Cambria" pitchFamily="18" charset="0"/>
              <a:cs typeface="Arial" panose="020B0604020202020204" pitchFamily="34" charset="0"/>
            </a:rPr>
            <a:t>Informe final</a:t>
          </a:r>
        </a:p>
      </dsp:txBody>
      <dsp:txXfrm>
        <a:off x="0" y="3213357"/>
        <a:ext cx="3024336" cy="4590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B8286B-6794-47E5-9F52-0E3AC52A3171}">
      <dsp:nvSpPr>
        <dsp:cNvPr id="0" name=""/>
        <dsp:cNvSpPr/>
      </dsp:nvSpPr>
      <dsp:spPr>
        <a:xfrm>
          <a:off x="0" y="0"/>
          <a:ext cx="1333521" cy="244827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itchFamily="18" charset="0"/>
              <a:ea typeface="Cambria" pitchFamily="18" charset="0"/>
            </a:rPr>
            <a:t>Cual Puro</a:t>
          </a:r>
        </a:p>
      </dsp:txBody>
      <dsp:txXfrm>
        <a:off x="0" y="979308"/>
        <a:ext cx="1333521" cy="979308"/>
      </dsp:txXfrm>
    </dsp:sp>
    <dsp:sp modelId="{8B27B5A5-E007-4492-8073-59540E899442}">
      <dsp:nvSpPr>
        <dsp:cNvPr id="0" name=""/>
        <dsp:cNvSpPr/>
      </dsp:nvSpPr>
      <dsp:spPr>
        <a:xfrm>
          <a:off x="259123" y="146896"/>
          <a:ext cx="815274" cy="815274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042660-9601-4AE2-BC60-7FA99822500F}">
      <dsp:nvSpPr>
        <dsp:cNvPr id="0" name=""/>
        <dsp:cNvSpPr/>
      </dsp:nvSpPr>
      <dsp:spPr>
        <a:xfrm>
          <a:off x="1373526" y="0"/>
          <a:ext cx="1333521" cy="2448272"/>
        </a:xfrm>
        <a:prstGeom prst="roundRect">
          <a:avLst>
            <a:gd name="adj" fmla="val 10000"/>
          </a:avLst>
        </a:prstGeom>
        <a:solidFill>
          <a:schemeClr val="accent3">
            <a:hueOff val="1659756"/>
            <a:satOff val="-1365"/>
            <a:lumOff val="15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mbria" pitchFamily="18" charset="0"/>
              <a:ea typeface="Cambria" pitchFamily="18" charset="0"/>
            </a:rPr>
            <a:t>Cualitativo Mixto (CUAL-cuan</a:t>
          </a:r>
          <a:r>
            <a:rPr lang="es-ES" sz="1400" kern="1200" dirty="0"/>
            <a:t>)</a:t>
          </a:r>
        </a:p>
      </dsp:txBody>
      <dsp:txXfrm>
        <a:off x="1373526" y="979308"/>
        <a:ext cx="1333521" cy="979308"/>
      </dsp:txXfrm>
    </dsp:sp>
    <dsp:sp modelId="{030226A3-BA6C-430B-A41F-FF964E7E4831}">
      <dsp:nvSpPr>
        <dsp:cNvPr id="0" name=""/>
        <dsp:cNvSpPr/>
      </dsp:nvSpPr>
      <dsp:spPr>
        <a:xfrm>
          <a:off x="1632649" y="146896"/>
          <a:ext cx="815274" cy="815274"/>
        </a:xfrm>
        <a:prstGeom prst="ellipse">
          <a:avLst/>
        </a:prstGeom>
        <a:solidFill>
          <a:schemeClr val="accent3">
            <a:tint val="50000"/>
            <a:hueOff val="1611670"/>
            <a:satOff val="620"/>
            <a:lumOff val="3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7109BD-C813-4A71-A910-1B79BACA6FA0}">
      <dsp:nvSpPr>
        <dsp:cNvPr id="0" name=""/>
        <dsp:cNvSpPr/>
      </dsp:nvSpPr>
      <dsp:spPr>
        <a:xfrm>
          <a:off x="2747053" y="0"/>
          <a:ext cx="1333521" cy="2448272"/>
        </a:xfrm>
        <a:prstGeom prst="roundRect">
          <a:avLst>
            <a:gd name="adj" fmla="val 10000"/>
          </a:avLst>
        </a:prstGeom>
        <a:solidFill>
          <a:schemeClr val="accent3">
            <a:hueOff val="3319512"/>
            <a:satOff val="-2731"/>
            <a:lumOff val="30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Mixto Puro (</a:t>
          </a:r>
          <a:r>
            <a:rPr lang="es-ES" sz="1700" kern="1200" dirty="0" err="1"/>
            <a:t>CUALl</a:t>
          </a:r>
          <a:r>
            <a:rPr lang="es-ES" sz="1700" kern="1200" dirty="0"/>
            <a:t>-CUAN)</a:t>
          </a:r>
        </a:p>
      </dsp:txBody>
      <dsp:txXfrm>
        <a:off x="2747053" y="979308"/>
        <a:ext cx="1333521" cy="979308"/>
      </dsp:txXfrm>
    </dsp:sp>
    <dsp:sp modelId="{BAF0753C-F652-4FCB-AE86-2D4E7AD445C4}">
      <dsp:nvSpPr>
        <dsp:cNvPr id="0" name=""/>
        <dsp:cNvSpPr/>
      </dsp:nvSpPr>
      <dsp:spPr>
        <a:xfrm>
          <a:off x="3006176" y="146896"/>
          <a:ext cx="815274" cy="815274"/>
        </a:xfrm>
        <a:prstGeom prst="ellipse">
          <a:avLst/>
        </a:prstGeom>
        <a:solidFill>
          <a:schemeClr val="accent3">
            <a:tint val="50000"/>
            <a:hueOff val="3223340"/>
            <a:satOff val="1241"/>
            <a:lumOff val="6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05B62A-7CBA-4D31-8E65-0B975046A942}">
      <dsp:nvSpPr>
        <dsp:cNvPr id="0" name=""/>
        <dsp:cNvSpPr/>
      </dsp:nvSpPr>
      <dsp:spPr>
        <a:xfrm>
          <a:off x="4120580" y="0"/>
          <a:ext cx="1333521" cy="2448272"/>
        </a:xfrm>
        <a:prstGeom prst="roundRect">
          <a:avLst>
            <a:gd name="adj" fmla="val 10000"/>
          </a:avLst>
        </a:prstGeom>
        <a:solidFill>
          <a:schemeClr val="accent3">
            <a:hueOff val="4979268"/>
            <a:satOff val="-4096"/>
            <a:lumOff val="45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700" kern="1200"/>
        </a:p>
      </dsp:txBody>
      <dsp:txXfrm>
        <a:off x="4120580" y="979308"/>
        <a:ext cx="1333521" cy="979308"/>
      </dsp:txXfrm>
    </dsp:sp>
    <dsp:sp modelId="{95F2245E-C3B7-4D56-9D67-CBC8A5DD1868}">
      <dsp:nvSpPr>
        <dsp:cNvPr id="0" name=""/>
        <dsp:cNvSpPr/>
      </dsp:nvSpPr>
      <dsp:spPr>
        <a:xfrm>
          <a:off x="4379703" y="146896"/>
          <a:ext cx="815274" cy="815274"/>
        </a:xfrm>
        <a:prstGeom prst="ellipse">
          <a:avLst/>
        </a:prstGeom>
        <a:solidFill>
          <a:schemeClr val="accent3">
            <a:tint val="50000"/>
            <a:hueOff val="4835010"/>
            <a:satOff val="1861"/>
            <a:lumOff val="10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D9E5FE-3681-4B04-9810-B77C93821D77}">
      <dsp:nvSpPr>
        <dsp:cNvPr id="0" name=""/>
        <dsp:cNvSpPr/>
      </dsp:nvSpPr>
      <dsp:spPr>
        <a:xfrm>
          <a:off x="5494106" y="0"/>
          <a:ext cx="1333521" cy="2448272"/>
        </a:xfrm>
        <a:prstGeom prst="roundRect">
          <a:avLst>
            <a:gd name="adj" fmla="val 10000"/>
          </a:avLst>
        </a:prstGeom>
        <a:solidFill>
          <a:schemeClr val="accent3">
            <a:hueOff val="6639025"/>
            <a:satOff val="-5461"/>
            <a:lumOff val="6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700" kern="1200"/>
        </a:p>
      </dsp:txBody>
      <dsp:txXfrm>
        <a:off x="5494106" y="979308"/>
        <a:ext cx="1333521" cy="979308"/>
      </dsp:txXfrm>
    </dsp:sp>
    <dsp:sp modelId="{1A9C9A1A-95C8-4632-9D35-D90CD6C2C0CA}">
      <dsp:nvSpPr>
        <dsp:cNvPr id="0" name=""/>
        <dsp:cNvSpPr/>
      </dsp:nvSpPr>
      <dsp:spPr>
        <a:xfrm>
          <a:off x="5753230" y="146896"/>
          <a:ext cx="815274" cy="815274"/>
        </a:xfrm>
        <a:prstGeom prst="ellipse">
          <a:avLst/>
        </a:prstGeom>
        <a:solidFill>
          <a:schemeClr val="accent3">
            <a:tint val="50000"/>
            <a:hueOff val="6446680"/>
            <a:satOff val="2482"/>
            <a:lumOff val="13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6614F6-A490-4058-8190-9E188C2847F8}">
      <dsp:nvSpPr>
        <dsp:cNvPr id="0" name=""/>
        <dsp:cNvSpPr/>
      </dsp:nvSpPr>
      <dsp:spPr>
        <a:xfrm>
          <a:off x="273105" y="1958617"/>
          <a:ext cx="6281417" cy="367240"/>
        </a:xfrm>
        <a:prstGeom prst="left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521069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0544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0547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75400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0" y="0"/>
            <a:ext cx="91440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500625"/>
            <a:ext cx="91440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0" y="4493604"/>
            <a:ext cx="91440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0" y="4584075"/>
            <a:ext cx="9144000" cy="5594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6000"/>
            </a:lvl2pPr>
            <a:lvl3pPr lvl="2" algn="ctr">
              <a:spcBef>
                <a:spcPts val="0"/>
              </a:spcBef>
              <a:buSzPct val="100000"/>
              <a:defRPr sz="6000"/>
            </a:lvl3pPr>
            <a:lvl4pPr lvl="3" algn="ctr">
              <a:spcBef>
                <a:spcPts val="0"/>
              </a:spcBef>
              <a:buSzPct val="100000"/>
              <a:defRPr sz="6000"/>
            </a:lvl4pPr>
            <a:lvl5pPr lvl="4" algn="ctr">
              <a:spcBef>
                <a:spcPts val="0"/>
              </a:spcBef>
              <a:buSzPct val="100000"/>
              <a:defRPr sz="6000"/>
            </a:lvl5pPr>
            <a:lvl6pPr lvl="5" algn="ctr">
              <a:spcBef>
                <a:spcPts val="0"/>
              </a:spcBef>
              <a:buSzPct val="100000"/>
              <a:defRPr sz="6000"/>
            </a:lvl6pPr>
            <a:lvl7pPr lvl="6" algn="ctr">
              <a:spcBef>
                <a:spcPts val="0"/>
              </a:spcBef>
              <a:buSzPct val="100000"/>
              <a:defRPr sz="6000"/>
            </a:lvl7pPr>
            <a:lvl8pPr lvl="7" algn="ctr">
              <a:spcBef>
                <a:spcPts val="0"/>
              </a:spcBef>
              <a:buSzPct val="100000"/>
              <a:defRPr sz="6000"/>
            </a:lvl8pPr>
            <a:lvl9pPr lvl="8" algn="ctr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71" name="Shape 71"/>
          <p:cNvSpPr/>
          <p:nvPr/>
        </p:nvSpPr>
        <p:spPr>
          <a:xfrm>
            <a:off x="0" y="0"/>
            <a:ext cx="2472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72" name="Shape 72"/>
          <p:cNvSpPr/>
          <p:nvPr/>
        </p:nvSpPr>
        <p:spPr>
          <a:xfrm>
            <a:off x="0" y="500625"/>
            <a:ext cx="247200" cy="1058699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0" y="1553405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0" y="3691500"/>
            <a:ext cx="247200" cy="14519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0" y="0"/>
            <a:ext cx="2472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78" name="Shape 78"/>
          <p:cNvSpPr/>
          <p:nvPr/>
        </p:nvSpPr>
        <p:spPr>
          <a:xfrm>
            <a:off x="0" y="500625"/>
            <a:ext cx="247200" cy="1058699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0" y="1553405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0" y="3691500"/>
            <a:ext cx="247200" cy="14519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tyle A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0" y="1148250"/>
            <a:ext cx="9144000" cy="28470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0" y="0"/>
            <a:ext cx="91440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85" name="Shape 85"/>
          <p:cNvSpPr/>
          <p:nvPr/>
        </p:nvSpPr>
        <p:spPr>
          <a:xfrm>
            <a:off x="0" y="500624"/>
            <a:ext cx="9144000" cy="7320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0" y="4333125"/>
            <a:ext cx="9144000" cy="8102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6200000">
            <a:off x="7856152" y="1188720"/>
            <a:ext cx="1828799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882821" y="2990850"/>
            <a:ext cx="177546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31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100" b="0" kern="1200" cap="all" spc="3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276386"/>
            <a:ext cx="3200400" cy="233172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100" b="0" kern="1200" cap="all" spc="3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276386"/>
            <a:ext cx="3200400" cy="233172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EB95A1DD-B7E5-4043-AD7A-9278BD771BDB}" type="datetimeFigureOut">
              <a:rPr lang="ca-ES" smtClean="0"/>
              <a:t>27/3/2023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A546B7B2-97EB-47B7-8496-C7000685179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40907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799" cy="10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114454"/>
              </a:buClr>
              <a:buSzPct val="100000"/>
              <a:buFont typeface="Nixie One"/>
              <a:buChar char="▪"/>
              <a:defRPr sz="30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480"/>
              </a:spcBef>
              <a:buClr>
                <a:srgbClr val="114454"/>
              </a:buClr>
              <a:buSzPct val="100000"/>
              <a:buFont typeface="Nixie One"/>
              <a:buChar char="▫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480"/>
              </a:spcBef>
              <a:buClr>
                <a:srgbClr val="114454"/>
              </a:buClr>
              <a:buSzPct val="100000"/>
              <a:buFont typeface="Nixie One"/>
              <a:buChar char="■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6" r:id="rId3"/>
    <p:sldLayoutId id="2147483657" r:id="rId4"/>
    <p:sldLayoutId id="2147483662" r:id="rId5"/>
    <p:sldLayoutId id="2147483665" r:id="rId6"/>
  </p:sldLayoutIdLst>
  <p:transition>
    <p:fade/>
  </p:transition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revistes.ub.edu/index.php/REIRE/article/view/reire2017.10.218069/21206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685800" y="2859782"/>
            <a:ext cx="7702624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ca-ES" cap="small" dirty="0">
                <a:latin typeface="Cambria" pitchFamily="18" charset="0"/>
                <a:ea typeface="Cambria" pitchFamily="18" charset="0"/>
              </a:rPr>
              <a:t>Metodología Mixta </a:t>
            </a:r>
            <a:br>
              <a:rPr lang="ca-ES" cap="small" dirty="0">
                <a:latin typeface="Cambria" pitchFamily="18" charset="0"/>
                <a:ea typeface="Cambria" pitchFamily="18" charset="0"/>
              </a:rPr>
            </a:br>
            <a:br>
              <a:rPr lang="ca-ES" cap="small" dirty="0">
                <a:latin typeface="Cambria" pitchFamily="18" charset="0"/>
                <a:ea typeface="Cambria" pitchFamily="18" charset="0"/>
              </a:rPr>
            </a:br>
            <a:r>
              <a:rPr lang="es-ES" sz="3600" cap="small" dirty="0">
                <a:latin typeface="Cambria" pitchFamily="18" charset="0"/>
                <a:ea typeface="Cambria" pitchFamily="18" charset="0"/>
              </a:rPr>
              <a:t>Teoría</a:t>
            </a:r>
            <a:endParaRPr lang="es-ES" sz="2800" cap="all" dirty="0">
              <a:latin typeface="Palatino Linotype" panose="02040502050505030304" pitchFamily="18" charset="0"/>
            </a:endParaRPr>
          </a:p>
        </p:txBody>
      </p:sp>
      <p:sp>
        <p:nvSpPr>
          <p:cNvPr id="11" name="Shape 121"/>
          <p:cNvSpPr txBox="1"/>
          <p:nvPr/>
        </p:nvSpPr>
        <p:spPr>
          <a:xfrm>
            <a:off x="683568" y="4299942"/>
            <a:ext cx="5256584" cy="71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endParaRPr lang="es-ES" sz="12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Roboto Condensed" charset="0"/>
              <a:cs typeface="Calibri" panose="020F0502020204030204" pitchFamily="34" charset="0"/>
            </a:endParaRPr>
          </a:p>
          <a:p>
            <a:pPr lvl="0"/>
            <a:r>
              <a:rPr lang="es-ES" sz="2800" cap="small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Roboto Condensed" charset="0"/>
                <a:cs typeface="Calibri" panose="020F0502020204030204" pitchFamily="34" charset="0"/>
              </a:rPr>
              <a:t>Pilar </a:t>
            </a:r>
            <a:r>
              <a:rPr lang="es-ES" sz="2800" cap="small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Roboto Condensed" charset="0"/>
                <a:cs typeface="Calibri" panose="020F0502020204030204" pitchFamily="34" charset="0"/>
              </a:rPr>
              <a:t>Folgueiras</a:t>
            </a:r>
            <a:r>
              <a:rPr lang="es-ES" sz="2800" cap="small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Roboto Condensed" charset="0"/>
                <a:cs typeface="Calibri" panose="020F0502020204030204" pitchFamily="34" charset="0"/>
              </a:rPr>
              <a:t> </a:t>
            </a:r>
            <a:r>
              <a:rPr lang="es-ES" sz="2800" cap="small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Roboto Condensed" charset="0"/>
                <a:cs typeface="Calibri" panose="020F0502020204030204" pitchFamily="34" charset="0"/>
              </a:rPr>
              <a:t>Bertomeu</a:t>
            </a:r>
            <a:r>
              <a:rPr lang="es-ES" sz="2800" cap="small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Roboto Condensed" charset="0"/>
                <a:cs typeface="Calibri" panose="020F0502020204030204" pitchFamily="34" charset="0"/>
              </a:rPr>
              <a:t> </a:t>
            </a:r>
            <a:endParaRPr lang="en" sz="2800" cap="small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Roboto Condensed" charset="0"/>
              <a:cs typeface="Calibri" panose="020F0502020204030204" pitchFamily="34" charset="0"/>
            </a:endParaRPr>
          </a:p>
          <a:p>
            <a:pPr lvl="0" rtl="0">
              <a:spcBef>
                <a:spcPts val="1000"/>
              </a:spcBef>
              <a:spcAft>
                <a:spcPts val="1000"/>
              </a:spcAft>
              <a:buNone/>
            </a:pPr>
            <a:endParaRPr sz="900" b="1" dirty="0">
              <a:solidFill>
                <a:schemeClr val="tx1"/>
              </a:solidFill>
              <a:latin typeface="Calibri" panose="020F0502020204030204" pitchFamily="34" charset="0"/>
              <a:ea typeface="Nixie One"/>
              <a:cs typeface="Calibri" panose="020F0502020204030204" pitchFamily="34" charset="0"/>
              <a:sym typeface="Nixie One"/>
            </a:endParaRPr>
          </a:p>
          <a:p>
            <a:pPr lvl="0" rtl="0">
              <a:spcBef>
                <a:spcPts val="1000"/>
              </a:spcBef>
              <a:spcAft>
                <a:spcPts val="1000"/>
              </a:spcAft>
              <a:buNone/>
            </a:pPr>
            <a:endParaRPr sz="900" b="1" dirty="0">
              <a:solidFill>
                <a:schemeClr val="tx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bright="-38000" contrast="59000"/>
          </a:blip>
          <a:srcRect/>
          <a:stretch>
            <a:fillRect/>
          </a:stretch>
        </p:blipFill>
        <p:spPr bwMode="auto">
          <a:xfrm>
            <a:off x="7172370" y="0"/>
            <a:ext cx="2008142" cy="5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orma libre"/>
          <p:cNvSpPr/>
          <p:nvPr/>
        </p:nvSpPr>
        <p:spPr>
          <a:xfrm>
            <a:off x="1343569" y="1203598"/>
            <a:ext cx="3251824" cy="1756171"/>
          </a:xfrm>
          <a:custGeom>
            <a:avLst/>
            <a:gdLst>
              <a:gd name="connsiteX0" fmla="*/ 0 w 3251824"/>
              <a:gd name="connsiteY0" fmla="*/ 0 h 1951094"/>
              <a:gd name="connsiteX1" fmla="*/ 3251824 w 3251824"/>
              <a:gd name="connsiteY1" fmla="*/ 0 h 1951094"/>
              <a:gd name="connsiteX2" fmla="*/ 3251824 w 3251824"/>
              <a:gd name="connsiteY2" fmla="*/ 1951094 h 1951094"/>
              <a:gd name="connsiteX3" fmla="*/ 0 w 3251824"/>
              <a:gd name="connsiteY3" fmla="*/ 1951094 h 1951094"/>
              <a:gd name="connsiteX4" fmla="*/ 0 w 3251824"/>
              <a:gd name="connsiteY4" fmla="*/ 0 h 1951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824" h="1951094">
                <a:moveTo>
                  <a:pt x="0" y="0"/>
                </a:moveTo>
                <a:lnTo>
                  <a:pt x="3251824" y="0"/>
                </a:lnTo>
                <a:lnTo>
                  <a:pt x="3251824" y="1951094"/>
                </a:lnTo>
                <a:lnTo>
                  <a:pt x="0" y="1951094"/>
                </a:lnTo>
                <a:lnTo>
                  <a:pt x="0" y="0"/>
                </a:lnTo>
                <a:close/>
              </a:path>
            </a:pathLst>
          </a:custGeom>
          <a:solidFill>
            <a:srgbClr val="708B35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kern="1200" dirty="0" err="1">
                <a:latin typeface="Bell MT" pitchFamily="18" charset="0"/>
              </a:rPr>
              <a:t>Bloque</a:t>
            </a:r>
            <a:r>
              <a:rPr lang="en-US" sz="1700" kern="1200" dirty="0">
                <a:latin typeface="Bell MT" pitchFamily="18" charset="0"/>
              </a:rPr>
              <a:t> 1. El </a:t>
            </a:r>
            <a:r>
              <a:rPr lang="en-US" sz="1700" kern="1200" dirty="0" err="1">
                <a:latin typeface="Bell MT" pitchFamily="18" charset="0"/>
              </a:rPr>
              <a:t>inicio</a:t>
            </a:r>
            <a:r>
              <a:rPr lang="en-US" sz="1700" kern="1200" dirty="0">
                <a:latin typeface="Bell MT" pitchFamily="18" charset="0"/>
              </a:rPr>
              <a:t> de </a:t>
            </a:r>
            <a:r>
              <a:rPr lang="en-US" sz="1700" kern="1200" dirty="0" err="1">
                <a:latin typeface="Bell MT" pitchFamily="18" charset="0"/>
              </a:rPr>
              <a:t>una</a:t>
            </a:r>
            <a:r>
              <a:rPr lang="en-US" sz="1700" kern="1200" dirty="0">
                <a:latin typeface="Bell MT" pitchFamily="18" charset="0"/>
              </a:rPr>
              <a:t> investigación en el </a:t>
            </a:r>
            <a:r>
              <a:rPr lang="en-US" sz="1700" kern="1200" dirty="0" err="1">
                <a:latin typeface="Bell MT" pitchFamily="18" charset="0"/>
              </a:rPr>
              <a:t>ámbito</a:t>
            </a:r>
            <a:r>
              <a:rPr lang="en-US" sz="1700" kern="1200" dirty="0">
                <a:latin typeface="Bell MT" pitchFamily="18" charset="0"/>
              </a:rPr>
              <a:t> de la </a:t>
            </a:r>
            <a:r>
              <a:rPr lang="en-US" sz="1700" kern="1200" dirty="0" err="1">
                <a:latin typeface="Bell MT" pitchFamily="18" charset="0"/>
              </a:rPr>
              <a:t>Educación</a:t>
            </a:r>
            <a:r>
              <a:rPr lang="en-US" sz="1700" kern="1200" dirty="0">
                <a:latin typeface="Bell MT" pitchFamily="18" charset="0"/>
              </a:rPr>
              <a:t> Social</a:t>
            </a:r>
          </a:p>
        </p:txBody>
      </p:sp>
      <p:sp>
        <p:nvSpPr>
          <p:cNvPr id="3" name="2 Forma libre"/>
          <p:cNvSpPr/>
          <p:nvPr/>
        </p:nvSpPr>
        <p:spPr>
          <a:xfrm>
            <a:off x="4920576" y="1203598"/>
            <a:ext cx="3251824" cy="1756171"/>
          </a:xfrm>
          <a:custGeom>
            <a:avLst/>
            <a:gdLst>
              <a:gd name="connsiteX0" fmla="*/ 0 w 3251824"/>
              <a:gd name="connsiteY0" fmla="*/ 0 h 1951094"/>
              <a:gd name="connsiteX1" fmla="*/ 3251824 w 3251824"/>
              <a:gd name="connsiteY1" fmla="*/ 0 h 1951094"/>
              <a:gd name="connsiteX2" fmla="*/ 3251824 w 3251824"/>
              <a:gd name="connsiteY2" fmla="*/ 1951094 h 1951094"/>
              <a:gd name="connsiteX3" fmla="*/ 0 w 3251824"/>
              <a:gd name="connsiteY3" fmla="*/ 1951094 h 1951094"/>
              <a:gd name="connsiteX4" fmla="*/ 0 w 3251824"/>
              <a:gd name="connsiteY4" fmla="*/ 0 h 1951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824" h="1951094">
                <a:moveTo>
                  <a:pt x="0" y="0"/>
                </a:moveTo>
                <a:lnTo>
                  <a:pt x="3251824" y="0"/>
                </a:lnTo>
                <a:lnTo>
                  <a:pt x="3251824" y="1951094"/>
                </a:lnTo>
                <a:lnTo>
                  <a:pt x="0" y="19510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968062"/>
              <a:satOff val="-15351"/>
              <a:lumOff val="-392"/>
              <a:alphaOff val="0"/>
            </a:schemeClr>
          </a:fillRef>
          <a:effectRef idx="1">
            <a:schemeClr val="accent3">
              <a:hueOff val="1968062"/>
              <a:satOff val="-15351"/>
              <a:lumOff val="-39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700" kern="1200" dirty="0">
                <a:latin typeface="Bell MT" pitchFamily="18" charset="0"/>
              </a:rPr>
              <a:t>Bloque 2. Cómo construimos una investigación aplicada dentro del ámbito de la Educación Social (I): Metodologías de investigación cualitativa y cuantitativa</a:t>
            </a:r>
            <a:endParaRPr lang="en-US" sz="1700" kern="1200" dirty="0">
              <a:latin typeface="Bell MT" pitchFamily="18" charset="0"/>
            </a:endParaRPr>
          </a:p>
        </p:txBody>
      </p:sp>
      <p:sp>
        <p:nvSpPr>
          <p:cNvPr id="4" name="3 Forma libre"/>
          <p:cNvSpPr/>
          <p:nvPr/>
        </p:nvSpPr>
        <p:spPr>
          <a:xfrm>
            <a:off x="1343569" y="3075806"/>
            <a:ext cx="3251824" cy="1756171"/>
          </a:xfrm>
          <a:custGeom>
            <a:avLst/>
            <a:gdLst>
              <a:gd name="connsiteX0" fmla="*/ 0 w 3251824"/>
              <a:gd name="connsiteY0" fmla="*/ 0 h 1951094"/>
              <a:gd name="connsiteX1" fmla="*/ 3251824 w 3251824"/>
              <a:gd name="connsiteY1" fmla="*/ 0 h 1951094"/>
              <a:gd name="connsiteX2" fmla="*/ 3251824 w 3251824"/>
              <a:gd name="connsiteY2" fmla="*/ 1951094 h 1951094"/>
              <a:gd name="connsiteX3" fmla="*/ 0 w 3251824"/>
              <a:gd name="connsiteY3" fmla="*/ 1951094 h 1951094"/>
              <a:gd name="connsiteX4" fmla="*/ 0 w 3251824"/>
              <a:gd name="connsiteY4" fmla="*/ 0 h 1951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824" h="1951094">
                <a:moveTo>
                  <a:pt x="0" y="0"/>
                </a:moveTo>
                <a:lnTo>
                  <a:pt x="3251824" y="0"/>
                </a:lnTo>
                <a:lnTo>
                  <a:pt x="3251824" y="1951094"/>
                </a:lnTo>
                <a:lnTo>
                  <a:pt x="0" y="1951094"/>
                </a:lnTo>
                <a:lnTo>
                  <a:pt x="0" y="0"/>
                </a:lnTo>
                <a:close/>
              </a:path>
            </a:pathLst>
          </a:custGeom>
          <a:solidFill>
            <a:srgbClr val="175D73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936125"/>
              <a:satOff val="-30703"/>
              <a:lumOff val="-785"/>
              <a:alphaOff val="0"/>
            </a:schemeClr>
          </a:fillRef>
          <a:effectRef idx="1">
            <a:schemeClr val="accent3">
              <a:hueOff val="3936125"/>
              <a:satOff val="-30703"/>
              <a:lumOff val="-78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700" kern="1200" dirty="0">
                <a:latin typeface="Bell MT" pitchFamily="18" charset="0"/>
              </a:rPr>
              <a:t>Bloque 3. Cómo construimos una investigación aplicada dentro del ámbito de la Educación Social (II): Metodologías de investigación orientadas al cambio y a la transformación</a:t>
            </a:r>
            <a:endParaRPr lang="en-US" sz="1700" kern="1200" dirty="0">
              <a:latin typeface="Bell MT" pitchFamily="18" charset="0"/>
            </a:endParaRPr>
          </a:p>
        </p:txBody>
      </p:sp>
      <p:sp>
        <p:nvSpPr>
          <p:cNvPr id="5" name="4 Forma libre"/>
          <p:cNvSpPr/>
          <p:nvPr/>
        </p:nvSpPr>
        <p:spPr>
          <a:xfrm>
            <a:off x="4920576" y="3075806"/>
            <a:ext cx="3251824" cy="1756171"/>
          </a:xfrm>
          <a:custGeom>
            <a:avLst/>
            <a:gdLst>
              <a:gd name="connsiteX0" fmla="*/ 0 w 3251824"/>
              <a:gd name="connsiteY0" fmla="*/ 0 h 1951094"/>
              <a:gd name="connsiteX1" fmla="*/ 3251824 w 3251824"/>
              <a:gd name="connsiteY1" fmla="*/ 0 h 1951094"/>
              <a:gd name="connsiteX2" fmla="*/ 3251824 w 3251824"/>
              <a:gd name="connsiteY2" fmla="*/ 1951094 h 1951094"/>
              <a:gd name="connsiteX3" fmla="*/ 0 w 3251824"/>
              <a:gd name="connsiteY3" fmla="*/ 1951094 h 1951094"/>
              <a:gd name="connsiteX4" fmla="*/ 0 w 3251824"/>
              <a:gd name="connsiteY4" fmla="*/ 0 h 1951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824" h="1951094">
                <a:moveTo>
                  <a:pt x="0" y="0"/>
                </a:moveTo>
                <a:lnTo>
                  <a:pt x="3251824" y="0"/>
                </a:lnTo>
                <a:lnTo>
                  <a:pt x="3251824" y="1951094"/>
                </a:lnTo>
                <a:lnTo>
                  <a:pt x="0" y="1951094"/>
                </a:lnTo>
                <a:lnTo>
                  <a:pt x="0" y="0"/>
                </a:lnTo>
                <a:close/>
              </a:path>
            </a:pathLst>
          </a:custGeom>
          <a:solidFill>
            <a:srgbClr val="114454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904187"/>
              <a:satOff val="-46054"/>
              <a:lumOff val="-1177"/>
              <a:alphaOff val="0"/>
            </a:schemeClr>
          </a:fillRef>
          <a:effectRef idx="1">
            <a:schemeClr val="accent3">
              <a:hueOff val="5904187"/>
              <a:satOff val="-46054"/>
              <a:lumOff val="-117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700" kern="1200" dirty="0">
                <a:latin typeface="Bell MT" pitchFamily="18" charset="0"/>
              </a:rPr>
              <a:t>Bloque 4. La recogida y el análisis de la información de una investigación elaborada dentro del ámbito de la Educación Social </a:t>
            </a:r>
            <a:endParaRPr lang="en-US" sz="1700" kern="1200" dirty="0">
              <a:latin typeface="Bell MT" pitchFamily="18" charset="0"/>
            </a:endParaRPr>
          </a:p>
        </p:txBody>
      </p:sp>
      <p:sp>
        <p:nvSpPr>
          <p:cNvPr id="6" name="AutoShape 2" descr="PÃ¡gina 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8" name="1 Marcador de texto"/>
          <p:cNvSpPr txBox="1">
            <a:spLocks/>
          </p:cNvSpPr>
          <p:nvPr/>
        </p:nvSpPr>
        <p:spPr>
          <a:xfrm>
            <a:off x="683568" y="36413"/>
            <a:ext cx="8229600" cy="5191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tabLst/>
              <a:defRPr/>
            </a:pPr>
            <a:r>
              <a:rPr kumimoji="0" lang="es-ES" sz="4000" i="0" u="none" strike="noStrike" kern="0" cap="small" spc="0" normalizeH="0" baseline="0" noProof="0" dirty="0">
                <a:ln>
                  <a:noFill/>
                </a:ln>
                <a:solidFill>
                  <a:srgbClr val="132A3D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Nixie One"/>
                <a:sym typeface="Nixie One"/>
              </a:rPr>
              <a:t>Bloques</a:t>
            </a:r>
            <a:r>
              <a:rPr kumimoji="0" lang="es-ES" sz="4000" i="0" u="none" strike="noStrike" kern="0" cap="small" spc="0" normalizeH="0" noProof="0" dirty="0">
                <a:ln>
                  <a:noFill/>
                </a:ln>
                <a:solidFill>
                  <a:srgbClr val="132A3D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Nixie One"/>
                <a:sym typeface="Nixie One"/>
              </a:rPr>
              <a:t> de Contenido</a:t>
            </a:r>
            <a:endParaRPr kumimoji="0" lang="es-ES" sz="4000" i="0" u="none" strike="noStrike" kern="0" cap="small" spc="0" normalizeH="0" baseline="0" noProof="0" dirty="0">
              <a:ln>
                <a:noFill/>
              </a:ln>
              <a:solidFill>
                <a:srgbClr val="132A3D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Nixie One"/>
              <a:sym typeface="Nixie One"/>
            </a:endParaRPr>
          </a:p>
        </p:txBody>
      </p:sp>
    </p:spTree>
    <p:extLst>
      <p:ext uri="{BB962C8B-B14F-4D97-AF65-F5344CB8AC3E}">
        <p14:creationId xmlns:p14="http://schemas.microsoft.com/office/powerpoint/2010/main" val="364941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21"/>
          <p:cNvSpPr txBox="1"/>
          <p:nvPr/>
        </p:nvSpPr>
        <p:spPr>
          <a:xfrm>
            <a:off x="1603200" y="4591354"/>
            <a:ext cx="7540800" cy="71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1000"/>
              </a:spcBef>
              <a:spcAft>
                <a:spcPts val="1000"/>
              </a:spcAft>
              <a:buNone/>
            </a:pPr>
            <a:endParaRPr lang="es-ES" sz="900" b="1" dirty="0">
              <a:solidFill>
                <a:schemeClr val="tx1"/>
              </a:solidFill>
              <a:latin typeface="Calibri" panose="020F0502020204030204" pitchFamily="34" charset="0"/>
              <a:ea typeface="Nixie One"/>
              <a:cs typeface="Calibri" panose="020F0502020204030204" pitchFamily="34" charset="0"/>
              <a:sym typeface="Nixie One"/>
            </a:endParaRPr>
          </a:p>
          <a:p>
            <a:pPr lvl="0" rtl="0">
              <a:spcBef>
                <a:spcPts val="1000"/>
              </a:spcBef>
              <a:spcAft>
                <a:spcPts val="1000"/>
              </a:spcAft>
              <a:buNone/>
            </a:pPr>
            <a:endParaRPr sz="900" b="1" dirty="0">
              <a:solidFill>
                <a:schemeClr val="tx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7" name="Shape 127">
            <a:extLst>
              <a:ext uri="{FF2B5EF4-FFF2-40B4-BE49-F238E27FC236}">
                <a16:creationId xmlns:a16="http://schemas.microsoft.com/office/drawing/2014/main" id="{3BBD09DC-F35E-47F7-A09F-E7B9737A301D}"/>
              </a:ext>
            </a:extLst>
          </p:cNvPr>
          <p:cNvSpPr txBox="1">
            <a:spLocks/>
          </p:cNvSpPr>
          <p:nvPr/>
        </p:nvSpPr>
        <p:spPr>
          <a:xfrm>
            <a:off x="374758" y="1851670"/>
            <a:ext cx="8445714" cy="18722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just">
              <a:buNone/>
            </a:pPr>
            <a:r>
              <a:rPr lang="es-ES" sz="1800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Open Sans" charset="0"/>
              </a:rPr>
              <a:t>Tema. Métodos cuantitativos o empírico analíticos. Diseños experimentales y </a:t>
            </a:r>
            <a:r>
              <a:rPr lang="es-ES" sz="1800" dirty="0" err="1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Open Sans" charset="0"/>
              </a:rPr>
              <a:t>ex_post_facto</a:t>
            </a:r>
            <a:r>
              <a:rPr lang="es-ES" sz="1800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Open Sans" charset="0"/>
              </a:rPr>
              <a:t> (investigación por encuesta y estudios comparativos causales).</a:t>
            </a:r>
          </a:p>
          <a:p>
            <a:pPr algn="just">
              <a:buNone/>
            </a:pPr>
            <a:r>
              <a:rPr lang="es-ES" sz="1800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Open Sans" charset="0"/>
              </a:rPr>
              <a:t>Tema. Métodos cualitativos o humanistas. Estudio de caso, etnografía, investigación fenomenológica, investigación feminista. </a:t>
            </a:r>
          </a:p>
          <a:p>
            <a:pPr algn="just">
              <a:buNone/>
            </a:pPr>
            <a:r>
              <a:rPr lang="es-ES" sz="18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Open Sans" charset="0"/>
              </a:rPr>
              <a:t>Tema. Métodos híbridos. Diseños mixtos. Diseño mixto secuencial,  diseño de triangulación concurrente.</a:t>
            </a:r>
          </a:p>
          <a:p>
            <a:pPr algn="just">
              <a:buNone/>
            </a:pPr>
            <a:r>
              <a:rPr lang="es-ES" sz="1800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Open Sans" charset="0"/>
              </a:rPr>
              <a:t>Síntesis del bloque.</a:t>
            </a:r>
          </a:p>
        </p:txBody>
      </p:sp>
      <p:sp>
        <p:nvSpPr>
          <p:cNvPr id="12" name="1 Marcador de texto"/>
          <p:cNvSpPr txBox="1">
            <a:spLocks/>
          </p:cNvSpPr>
          <p:nvPr/>
        </p:nvSpPr>
        <p:spPr>
          <a:xfrm>
            <a:off x="262870" y="51470"/>
            <a:ext cx="8877762" cy="5191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/>
          <a:p>
            <a:pPr lvl="0">
              <a:spcBef>
                <a:spcPts val="600"/>
              </a:spcBef>
              <a:buClr>
                <a:srgbClr val="114454"/>
              </a:buClr>
              <a:buSzPct val="100000"/>
              <a:defRPr/>
            </a:pPr>
            <a:r>
              <a:rPr kumimoji="0" lang="es-ES" sz="2400" b="0" i="0" u="none" strike="noStrike" kern="0" cap="sm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itchFamily="18" charset="0"/>
                <a:ea typeface="Nixie One"/>
                <a:cs typeface="Nixie One"/>
                <a:sym typeface="Nixie One"/>
              </a:rPr>
              <a:t>Bloque</a:t>
            </a:r>
            <a:r>
              <a:rPr kumimoji="0" lang="es-ES" sz="2400" b="0" i="0" u="none" strike="noStrike" kern="0" cap="sm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itchFamily="18" charset="0"/>
                <a:ea typeface="Nixie One"/>
                <a:cs typeface="Nixie One"/>
                <a:sym typeface="Nixie One"/>
              </a:rPr>
              <a:t> II</a:t>
            </a:r>
            <a:r>
              <a:rPr lang="es-ES" sz="2400" cap="small" dirty="0">
                <a:solidFill>
                  <a:schemeClr val="bg1"/>
                </a:solidFill>
                <a:latin typeface="Palatino Linotype" pitchFamily="18" charset="0"/>
                <a:ea typeface="Nixie One"/>
                <a:cs typeface="Nixie One"/>
                <a:sym typeface="Nixie One"/>
              </a:rPr>
              <a:t>. Como construimos una investigación aplicada dentro del ámbito de la Educación Social (I): Metodologías de investigación cualitativa y cuantitativa</a:t>
            </a:r>
            <a:endParaRPr kumimoji="0" lang="es-ES" sz="2400" b="0" i="0" u="none" strike="noStrike" kern="0" cap="sm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alatino Linotype" pitchFamily="18" charset="0"/>
              <a:ea typeface="Nixie One"/>
              <a:cs typeface="Nixie One"/>
              <a:sym typeface="Nixie O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3">
            <a:extLst>
              <a:ext uri="{FF2B5EF4-FFF2-40B4-BE49-F238E27FC236}">
                <a16:creationId xmlns:a16="http://schemas.microsoft.com/office/drawing/2014/main" id="{90648A1C-E64B-401A-BE5E-A845A6E509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3000402"/>
              </p:ext>
            </p:extLst>
          </p:nvPr>
        </p:nvGraphicFramePr>
        <p:xfrm>
          <a:off x="4860032" y="1347614"/>
          <a:ext cx="3024336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Marcador de texto"/>
          <p:cNvSpPr txBox="1">
            <a:spLocks/>
          </p:cNvSpPr>
          <p:nvPr/>
        </p:nvSpPr>
        <p:spPr>
          <a:xfrm>
            <a:off x="683568" y="36413"/>
            <a:ext cx="6480720" cy="5191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/>
          <a:p>
            <a:pPr>
              <a:spcBef>
                <a:spcPts val="600"/>
              </a:spcBef>
              <a:buClr>
                <a:srgbClr val="114454"/>
              </a:buClr>
              <a:buSzPct val="100000"/>
              <a:defRPr/>
            </a:pPr>
            <a:r>
              <a:rPr lang="es-ES" sz="2800" cap="small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Nixie One"/>
                <a:sym typeface="Nixie One"/>
              </a:rPr>
              <a:t>Bloque I. </a:t>
            </a:r>
            <a:r>
              <a:rPr lang="en-US" sz="2800" cap="small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Nixie One"/>
              </a:rPr>
              <a:t>El </a:t>
            </a:r>
            <a:r>
              <a:rPr lang="en-US" sz="2800" cap="small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Nixie One"/>
              </a:rPr>
              <a:t>inicio</a:t>
            </a:r>
            <a:r>
              <a:rPr lang="en-US" sz="2800" cap="small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Nixie One"/>
              </a:rPr>
              <a:t> de </a:t>
            </a:r>
            <a:r>
              <a:rPr lang="en-US" sz="2800" cap="small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Nixie One"/>
              </a:rPr>
              <a:t>una</a:t>
            </a:r>
            <a:r>
              <a:rPr lang="en-US" sz="2800" cap="small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Nixie One"/>
              </a:rPr>
              <a:t> </a:t>
            </a:r>
            <a:r>
              <a:rPr lang="en-US" sz="2800" cap="small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Nixie One"/>
              </a:rPr>
              <a:t>investigación</a:t>
            </a:r>
            <a:r>
              <a:rPr lang="en-US" sz="2800" cap="small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Nixie One"/>
              </a:rPr>
              <a:t> en el </a:t>
            </a:r>
            <a:r>
              <a:rPr lang="en-US" sz="2800" cap="small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Nixie One"/>
              </a:rPr>
              <a:t>ámbito</a:t>
            </a:r>
            <a:r>
              <a:rPr lang="en-US" sz="2800" cap="small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Nixie One"/>
              </a:rPr>
              <a:t> de la </a:t>
            </a:r>
            <a:r>
              <a:rPr lang="en-US" sz="2800" cap="small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Nixie One"/>
              </a:rPr>
              <a:t>Educación</a:t>
            </a:r>
            <a:r>
              <a:rPr lang="en-US" sz="2800" cap="small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Nixie One"/>
              </a:rPr>
              <a:t> Social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tabLst/>
              <a:defRPr/>
            </a:pPr>
            <a:r>
              <a:rPr kumimoji="0" lang="es-ES" sz="4000" i="0" u="none" strike="noStrike" kern="0" cap="small" spc="0" noProof="0" dirty="0">
                <a:ln>
                  <a:noFill/>
                </a:ln>
                <a:solidFill>
                  <a:srgbClr val="132A3D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Nixie One"/>
                <a:sym typeface="Nixie One"/>
              </a:rPr>
              <a:t> </a:t>
            </a:r>
          </a:p>
        </p:txBody>
      </p:sp>
      <p:grpSp>
        <p:nvGrpSpPr>
          <p:cNvPr id="5" name="12 Grupo"/>
          <p:cNvGrpSpPr/>
          <p:nvPr/>
        </p:nvGrpSpPr>
        <p:grpSpPr>
          <a:xfrm>
            <a:off x="7308304" y="-20538"/>
            <a:ext cx="1835695" cy="1512249"/>
            <a:chOff x="6948265" y="137602"/>
            <a:chExt cx="2195735" cy="1808851"/>
          </a:xfrm>
        </p:grpSpPr>
        <p:sp>
          <p:nvSpPr>
            <p:cNvPr id="6" name="4 Forma libre"/>
            <p:cNvSpPr/>
            <p:nvPr/>
          </p:nvSpPr>
          <p:spPr>
            <a:xfrm rot="5400000">
              <a:off x="7962886" y="382524"/>
              <a:ext cx="1102894" cy="1259333"/>
            </a:xfrm>
            <a:custGeom>
              <a:avLst/>
              <a:gdLst>
                <a:gd name="connsiteX0" fmla="*/ 0 w 2438400"/>
                <a:gd name="connsiteY0" fmla="*/ 1219200 h 2438400"/>
                <a:gd name="connsiteX1" fmla="*/ 357097 w 2438400"/>
                <a:gd name="connsiteY1" fmla="*/ 357096 h 2438400"/>
                <a:gd name="connsiteX2" fmla="*/ 1219202 w 2438400"/>
                <a:gd name="connsiteY2" fmla="*/ 2 h 2438400"/>
                <a:gd name="connsiteX3" fmla="*/ 2081306 w 2438400"/>
                <a:gd name="connsiteY3" fmla="*/ 357099 h 2438400"/>
                <a:gd name="connsiteX4" fmla="*/ 2438400 w 2438400"/>
                <a:gd name="connsiteY4" fmla="*/ 1219204 h 2438400"/>
                <a:gd name="connsiteX5" fmla="*/ 2081304 w 2438400"/>
                <a:gd name="connsiteY5" fmla="*/ 2081309 h 2438400"/>
                <a:gd name="connsiteX6" fmla="*/ 1219199 w 2438400"/>
                <a:gd name="connsiteY6" fmla="*/ 2438404 h 2438400"/>
                <a:gd name="connsiteX7" fmla="*/ 357094 w 2438400"/>
                <a:gd name="connsiteY7" fmla="*/ 2081308 h 2438400"/>
                <a:gd name="connsiteX8" fmla="*/ -1 w 2438400"/>
                <a:gd name="connsiteY8" fmla="*/ 1219203 h 2438400"/>
                <a:gd name="connsiteX9" fmla="*/ 0 w 2438400"/>
                <a:gd name="connsiteY9" fmla="*/ 1219200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8400" h="2438400">
                  <a:moveTo>
                    <a:pt x="0" y="1219200"/>
                  </a:moveTo>
                  <a:cubicBezTo>
                    <a:pt x="0" y="895848"/>
                    <a:pt x="128452" y="585740"/>
                    <a:pt x="357097" y="357096"/>
                  </a:cubicBezTo>
                  <a:cubicBezTo>
                    <a:pt x="585742" y="128452"/>
                    <a:pt x="895850" y="1"/>
                    <a:pt x="1219202" y="2"/>
                  </a:cubicBezTo>
                  <a:cubicBezTo>
                    <a:pt x="1542554" y="2"/>
                    <a:pt x="1852662" y="128454"/>
                    <a:pt x="2081306" y="357099"/>
                  </a:cubicBezTo>
                  <a:cubicBezTo>
                    <a:pt x="2309950" y="585744"/>
                    <a:pt x="2438401" y="895852"/>
                    <a:pt x="2438400" y="1219204"/>
                  </a:cubicBezTo>
                  <a:cubicBezTo>
                    <a:pt x="2438400" y="1542556"/>
                    <a:pt x="2309949" y="1852664"/>
                    <a:pt x="2081304" y="2081309"/>
                  </a:cubicBezTo>
                  <a:cubicBezTo>
                    <a:pt x="1852659" y="2309953"/>
                    <a:pt x="1542551" y="2438404"/>
                    <a:pt x="1219199" y="2438404"/>
                  </a:cubicBezTo>
                  <a:cubicBezTo>
                    <a:pt x="895847" y="2438404"/>
                    <a:pt x="585739" y="2309952"/>
                    <a:pt x="357094" y="2081308"/>
                  </a:cubicBezTo>
                  <a:cubicBezTo>
                    <a:pt x="128450" y="1852663"/>
                    <a:pt x="-1" y="1542555"/>
                    <a:pt x="-1" y="1219203"/>
                  </a:cubicBezTo>
                  <a:cubicBezTo>
                    <a:pt x="-1" y="1219202"/>
                    <a:pt x="0" y="1219201"/>
                    <a:pt x="0" y="1219200"/>
                  </a:cubicBez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vert270" wrap="square" lIns="325121" tIns="426720" rIns="325119" bIns="914400" numCol="1" spcCol="1270" anchor="t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_tradnl" sz="1000" kern="1200" dirty="0"/>
            </a:p>
          </p:txBody>
        </p:sp>
        <p:sp>
          <p:nvSpPr>
            <p:cNvPr id="7" name="5 Forma libre"/>
            <p:cNvSpPr/>
            <p:nvPr/>
          </p:nvSpPr>
          <p:spPr>
            <a:xfrm rot="5400000">
              <a:off x="7063294" y="765339"/>
              <a:ext cx="1102894" cy="1259333"/>
            </a:xfrm>
            <a:custGeom>
              <a:avLst/>
              <a:gdLst>
                <a:gd name="connsiteX0" fmla="*/ 0 w 2438400"/>
                <a:gd name="connsiteY0" fmla="*/ 1219200 h 2438400"/>
                <a:gd name="connsiteX1" fmla="*/ 357097 w 2438400"/>
                <a:gd name="connsiteY1" fmla="*/ 357096 h 2438400"/>
                <a:gd name="connsiteX2" fmla="*/ 1219202 w 2438400"/>
                <a:gd name="connsiteY2" fmla="*/ 2 h 2438400"/>
                <a:gd name="connsiteX3" fmla="*/ 2081306 w 2438400"/>
                <a:gd name="connsiteY3" fmla="*/ 357099 h 2438400"/>
                <a:gd name="connsiteX4" fmla="*/ 2438400 w 2438400"/>
                <a:gd name="connsiteY4" fmla="*/ 1219204 h 2438400"/>
                <a:gd name="connsiteX5" fmla="*/ 2081304 w 2438400"/>
                <a:gd name="connsiteY5" fmla="*/ 2081309 h 2438400"/>
                <a:gd name="connsiteX6" fmla="*/ 1219199 w 2438400"/>
                <a:gd name="connsiteY6" fmla="*/ 2438404 h 2438400"/>
                <a:gd name="connsiteX7" fmla="*/ 357094 w 2438400"/>
                <a:gd name="connsiteY7" fmla="*/ 2081308 h 2438400"/>
                <a:gd name="connsiteX8" fmla="*/ -1 w 2438400"/>
                <a:gd name="connsiteY8" fmla="*/ 1219203 h 2438400"/>
                <a:gd name="connsiteX9" fmla="*/ 0 w 2438400"/>
                <a:gd name="connsiteY9" fmla="*/ 1219200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8400" h="2438400">
                  <a:moveTo>
                    <a:pt x="0" y="1219200"/>
                  </a:moveTo>
                  <a:cubicBezTo>
                    <a:pt x="0" y="895848"/>
                    <a:pt x="128452" y="585740"/>
                    <a:pt x="357097" y="357096"/>
                  </a:cubicBezTo>
                  <a:cubicBezTo>
                    <a:pt x="585742" y="128452"/>
                    <a:pt x="895850" y="1"/>
                    <a:pt x="1219202" y="2"/>
                  </a:cubicBezTo>
                  <a:cubicBezTo>
                    <a:pt x="1542554" y="2"/>
                    <a:pt x="1852662" y="128454"/>
                    <a:pt x="2081306" y="357099"/>
                  </a:cubicBezTo>
                  <a:cubicBezTo>
                    <a:pt x="2309950" y="585744"/>
                    <a:pt x="2438401" y="895852"/>
                    <a:pt x="2438400" y="1219204"/>
                  </a:cubicBezTo>
                  <a:cubicBezTo>
                    <a:pt x="2438400" y="1542556"/>
                    <a:pt x="2309949" y="1852664"/>
                    <a:pt x="2081304" y="2081309"/>
                  </a:cubicBezTo>
                  <a:cubicBezTo>
                    <a:pt x="1852659" y="2309953"/>
                    <a:pt x="1542551" y="2438404"/>
                    <a:pt x="1219199" y="2438404"/>
                  </a:cubicBezTo>
                  <a:cubicBezTo>
                    <a:pt x="895847" y="2438404"/>
                    <a:pt x="585739" y="2309952"/>
                    <a:pt x="357094" y="2081308"/>
                  </a:cubicBezTo>
                  <a:cubicBezTo>
                    <a:pt x="128450" y="1852663"/>
                    <a:pt x="-1" y="1542555"/>
                    <a:pt x="-1" y="1219203"/>
                  </a:cubicBezTo>
                  <a:cubicBezTo>
                    <a:pt x="-1" y="1219202"/>
                    <a:pt x="0" y="1219201"/>
                    <a:pt x="0" y="1219200"/>
                  </a:cubicBezTo>
                  <a:close/>
                </a:path>
              </a:pathLst>
            </a:custGeom>
            <a:solidFill>
              <a:srgbClr val="92D05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-3670562"/>
                <a:satOff val="16196"/>
                <a:lumOff val="-2745"/>
                <a:alphaOff val="0"/>
              </a:schemeClr>
            </a:fillRef>
            <a:effectRef idx="0">
              <a:schemeClr val="accent2">
                <a:alpha val="50000"/>
                <a:hueOff val="-3670562"/>
                <a:satOff val="16196"/>
                <a:lumOff val="-2745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vert270" wrap="square" lIns="745744" tIns="629919" rIns="229616" bIns="467361" numCol="1" spcCol="1270" anchor="ctr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_tradnl" sz="1000" kern="1200" dirty="0"/>
            </a:p>
          </p:txBody>
        </p:sp>
        <p:sp>
          <p:nvSpPr>
            <p:cNvPr id="8" name="6 Forma libre"/>
            <p:cNvSpPr/>
            <p:nvPr/>
          </p:nvSpPr>
          <p:spPr>
            <a:xfrm rot="5400000">
              <a:off x="7026485" y="59382"/>
              <a:ext cx="1102894" cy="1259333"/>
            </a:xfrm>
            <a:custGeom>
              <a:avLst/>
              <a:gdLst>
                <a:gd name="connsiteX0" fmla="*/ 0 w 2438400"/>
                <a:gd name="connsiteY0" fmla="*/ 1219200 h 2438400"/>
                <a:gd name="connsiteX1" fmla="*/ 357097 w 2438400"/>
                <a:gd name="connsiteY1" fmla="*/ 357096 h 2438400"/>
                <a:gd name="connsiteX2" fmla="*/ 1219202 w 2438400"/>
                <a:gd name="connsiteY2" fmla="*/ 2 h 2438400"/>
                <a:gd name="connsiteX3" fmla="*/ 2081306 w 2438400"/>
                <a:gd name="connsiteY3" fmla="*/ 357099 h 2438400"/>
                <a:gd name="connsiteX4" fmla="*/ 2438400 w 2438400"/>
                <a:gd name="connsiteY4" fmla="*/ 1219204 h 2438400"/>
                <a:gd name="connsiteX5" fmla="*/ 2081304 w 2438400"/>
                <a:gd name="connsiteY5" fmla="*/ 2081309 h 2438400"/>
                <a:gd name="connsiteX6" fmla="*/ 1219199 w 2438400"/>
                <a:gd name="connsiteY6" fmla="*/ 2438404 h 2438400"/>
                <a:gd name="connsiteX7" fmla="*/ 357094 w 2438400"/>
                <a:gd name="connsiteY7" fmla="*/ 2081308 h 2438400"/>
                <a:gd name="connsiteX8" fmla="*/ -1 w 2438400"/>
                <a:gd name="connsiteY8" fmla="*/ 1219203 h 2438400"/>
                <a:gd name="connsiteX9" fmla="*/ 0 w 2438400"/>
                <a:gd name="connsiteY9" fmla="*/ 1219200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8400" h="2438400">
                  <a:moveTo>
                    <a:pt x="0" y="1219200"/>
                  </a:moveTo>
                  <a:cubicBezTo>
                    <a:pt x="0" y="895848"/>
                    <a:pt x="128452" y="585740"/>
                    <a:pt x="357097" y="357096"/>
                  </a:cubicBezTo>
                  <a:cubicBezTo>
                    <a:pt x="585742" y="128452"/>
                    <a:pt x="895850" y="1"/>
                    <a:pt x="1219202" y="2"/>
                  </a:cubicBezTo>
                  <a:cubicBezTo>
                    <a:pt x="1542554" y="2"/>
                    <a:pt x="1852662" y="128454"/>
                    <a:pt x="2081306" y="357099"/>
                  </a:cubicBezTo>
                  <a:cubicBezTo>
                    <a:pt x="2309950" y="585744"/>
                    <a:pt x="2438401" y="895852"/>
                    <a:pt x="2438400" y="1219204"/>
                  </a:cubicBezTo>
                  <a:cubicBezTo>
                    <a:pt x="2438400" y="1542556"/>
                    <a:pt x="2309949" y="1852664"/>
                    <a:pt x="2081304" y="2081309"/>
                  </a:cubicBezTo>
                  <a:cubicBezTo>
                    <a:pt x="1852659" y="2309953"/>
                    <a:pt x="1542551" y="2438404"/>
                    <a:pt x="1219199" y="2438404"/>
                  </a:cubicBezTo>
                  <a:cubicBezTo>
                    <a:pt x="895847" y="2438404"/>
                    <a:pt x="585739" y="2309952"/>
                    <a:pt x="357094" y="2081308"/>
                  </a:cubicBezTo>
                  <a:cubicBezTo>
                    <a:pt x="128450" y="1852663"/>
                    <a:pt x="-1" y="1542555"/>
                    <a:pt x="-1" y="1219203"/>
                  </a:cubicBezTo>
                  <a:cubicBezTo>
                    <a:pt x="-1" y="1219202"/>
                    <a:pt x="0" y="1219201"/>
                    <a:pt x="0" y="1219200"/>
                  </a:cubicBezTo>
                  <a:close/>
                </a:path>
              </a:pathLst>
            </a:custGeom>
            <a:solidFill>
              <a:srgbClr val="114454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-7341125"/>
                <a:satOff val="32393"/>
                <a:lumOff val="-5490"/>
                <a:alphaOff val="0"/>
              </a:schemeClr>
            </a:fillRef>
            <a:effectRef idx="0">
              <a:schemeClr val="accent2">
                <a:alpha val="50000"/>
                <a:hueOff val="-7341125"/>
                <a:satOff val="32393"/>
                <a:lumOff val="-549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vert270" wrap="square" lIns="229617" tIns="629919" rIns="745743" bIns="467361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_tradnl" sz="1000" kern="1200" dirty="0"/>
            </a:p>
          </p:txBody>
        </p:sp>
        <p:sp>
          <p:nvSpPr>
            <p:cNvPr id="9" name="9 CuadroTexto"/>
            <p:cNvSpPr txBox="1"/>
            <p:nvPr/>
          </p:nvSpPr>
          <p:spPr>
            <a:xfrm>
              <a:off x="7006152" y="497640"/>
              <a:ext cx="1147949" cy="294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dirty="0"/>
                <a:t>Paradigma</a:t>
              </a:r>
            </a:p>
          </p:txBody>
        </p:sp>
        <p:sp>
          <p:nvSpPr>
            <p:cNvPr id="10" name="10 CuadroTexto"/>
            <p:cNvSpPr txBox="1"/>
            <p:nvPr/>
          </p:nvSpPr>
          <p:spPr>
            <a:xfrm>
              <a:off x="8028384" y="748775"/>
              <a:ext cx="1115616" cy="294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00" dirty="0"/>
                <a:t>Metodología</a:t>
              </a:r>
            </a:p>
          </p:txBody>
        </p:sp>
        <p:sp>
          <p:nvSpPr>
            <p:cNvPr id="11" name="11 CuadroTexto"/>
            <p:cNvSpPr txBox="1"/>
            <p:nvPr/>
          </p:nvSpPr>
          <p:spPr>
            <a:xfrm>
              <a:off x="7234475" y="1267018"/>
              <a:ext cx="919625" cy="294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dirty="0"/>
                <a:t>Técnicas</a:t>
              </a:r>
            </a:p>
          </p:txBody>
        </p:sp>
      </p:grpSp>
      <p:sp>
        <p:nvSpPr>
          <p:cNvPr id="12" name="1 Forma libre"/>
          <p:cNvSpPr/>
          <p:nvPr/>
        </p:nvSpPr>
        <p:spPr>
          <a:xfrm>
            <a:off x="755576" y="2139702"/>
            <a:ext cx="3251824" cy="1756171"/>
          </a:xfrm>
          <a:custGeom>
            <a:avLst/>
            <a:gdLst>
              <a:gd name="connsiteX0" fmla="*/ 0 w 3251824"/>
              <a:gd name="connsiteY0" fmla="*/ 0 h 1951094"/>
              <a:gd name="connsiteX1" fmla="*/ 3251824 w 3251824"/>
              <a:gd name="connsiteY1" fmla="*/ 0 h 1951094"/>
              <a:gd name="connsiteX2" fmla="*/ 3251824 w 3251824"/>
              <a:gd name="connsiteY2" fmla="*/ 1951094 h 1951094"/>
              <a:gd name="connsiteX3" fmla="*/ 0 w 3251824"/>
              <a:gd name="connsiteY3" fmla="*/ 1951094 h 1951094"/>
              <a:gd name="connsiteX4" fmla="*/ 0 w 3251824"/>
              <a:gd name="connsiteY4" fmla="*/ 0 h 1951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824" h="1951094">
                <a:moveTo>
                  <a:pt x="0" y="0"/>
                </a:moveTo>
                <a:lnTo>
                  <a:pt x="3251824" y="0"/>
                </a:lnTo>
                <a:lnTo>
                  <a:pt x="3251824" y="1951094"/>
                </a:lnTo>
                <a:lnTo>
                  <a:pt x="0" y="1951094"/>
                </a:lnTo>
                <a:lnTo>
                  <a:pt x="0" y="0"/>
                </a:lnTo>
                <a:close/>
              </a:path>
            </a:pathLst>
          </a:custGeom>
          <a:solidFill>
            <a:srgbClr val="708B35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>
                <a:latin typeface="Bell MT" pitchFamily="18" charset="0"/>
              </a:rPr>
              <a:t>El </a:t>
            </a:r>
            <a:r>
              <a:rPr lang="en-US" sz="2800" kern="1200" dirty="0" err="1">
                <a:latin typeface="Bell MT" pitchFamily="18" charset="0"/>
              </a:rPr>
              <a:t>Proceso</a:t>
            </a:r>
            <a:r>
              <a:rPr lang="en-US" sz="2800" kern="1200" dirty="0">
                <a:latin typeface="Bell MT" pitchFamily="18" charset="0"/>
              </a:rPr>
              <a:t> de </a:t>
            </a:r>
            <a:r>
              <a:rPr lang="en-US" sz="2800" kern="1200" dirty="0" err="1">
                <a:latin typeface="Bell MT" pitchFamily="18" charset="0"/>
              </a:rPr>
              <a:t>Investigación</a:t>
            </a:r>
            <a:endParaRPr lang="en-US" sz="2800" kern="1200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49526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0076" y="1635646"/>
            <a:ext cx="785236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latin typeface="Cambria" pitchFamily="18" charset="0"/>
                <a:ea typeface="Cambria" pitchFamily="18" charset="0"/>
              </a:rPr>
              <a:t>La </a:t>
            </a:r>
            <a:r>
              <a:rPr lang="es-ES" sz="1600" b="1" cap="small" dirty="0">
                <a:solidFill>
                  <a:srgbClr val="114454"/>
                </a:solidFill>
                <a:latin typeface="Cambria" pitchFamily="18" charset="0"/>
                <a:ea typeface="Cambria" pitchFamily="18" charset="0"/>
              </a:rPr>
              <a:t>metodología mixta </a:t>
            </a:r>
            <a:r>
              <a:rPr lang="es-ES" sz="1600" dirty="0">
                <a:latin typeface="Cambria" pitchFamily="18" charset="0"/>
                <a:ea typeface="Cambria" pitchFamily="18" charset="0"/>
              </a:rPr>
              <a:t>está siendo considerada, con los métodos cuantitativos y cualitativos, como la «tercera aproximación metodológica principal» o el «tercer movimiento metodológico» (</a:t>
            </a:r>
            <a:r>
              <a:rPr lang="es-ES" sz="1600" dirty="0" err="1">
                <a:latin typeface="Cambria" pitchFamily="18" charset="0"/>
                <a:ea typeface="Cambria" pitchFamily="18" charset="0"/>
              </a:rPr>
              <a:t>Tashakkori</a:t>
            </a:r>
            <a:r>
              <a:rPr lang="es-ES" sz="1600" dirty="0">
                <a:latin typeface="Cambria" pitchFamily="18" charset="0"/>
                <a:ea typeface="Cambria" pitchFamily="18" charset="0"/>
              </a:rPr>
              <a:t> y </a:t>
            </a:r>
            <a:r>
              <a:rPr lang="es-ES" sz="1600" dirty="0" err="1">
                <a:latin typeface="Cambria" pitchFamily="18" charset="0"/>
                <a:ea typeface="Cambria" pitchFamily="18" charset="0"/>
              </a:rPr>
              <a:t>Teddlie</a:t>
            </a:r>
            <a:r>
              <a:rPr lang="es-ES" sz="1600" dirty="0">
                <a:latin typeface="Cambria" pitchFamily="18" charset="0"/>
                <a:ea typeface="Cambria" pitchFamily="18" charset="0"/>
              </a:rPr>
              <a:t>, 2003). </a:t>
            </a:r>
          </a:p>
          <a:p>
            <a:pPr algn="just"/>
            <a:r>
              <a:rPr lang="es-ES" sz="1600" b="1" cap="small" dirty="0">
                <a:solidFill>
                  <a:srgbClr val="114454"/>
                </a:solidFill>
                <a:latin typeface="Cambria" pitchFamily="18" charset="0"/>
                <a:ea typeface="Cambria" pitchFamily="18" charset="0"/>
              </a:rPr>
              <a:t>Enfoque pragmático. </a:t>
            </a:r>
            <a:r>
              <a:rPr lang="es-ES" sz="1600" dirty="0">
                <a:latin typeface="Cambria" pitchFamily="18" charset="0"/>
                <a:ea typeface="Cambria" pitchFamily="18" charset="0"/>
              </a:rPr>
              <a:t>Esta opción metodológica se basa en la defensa compatibilidad entre los métodos cuantitativos y cualitativos </a:t>
            </a:r>
            <a:endParaRPr lang="es-ES" sz="1600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es-ES" sz="1600" dirty="0">
                <a:latin typeface="Cambria" pitchFamily="18" charset="0"/>
                <a:ea typeface="Cambria" pitchFamily="18" charset="0"/>
              </a:rPr>
              <a:t>Los </a:t>
            </a:r>
            <a:r>
              <a:rPr lang="es-ES" sz="1600" b="1" cap="small" dirty="0">
                <a:solidFill>
                  <a:srgbClr val="114454"/>
                </a:solidFill>
                <a:latin typeface="Cambria" pitchFamily="18" charset="0"/>
                <a:ea typeface="Cambria" pitchFamily="18" charset="0"/>
              </a:rPr>
              <a:t>métodos mixtos </a:t>
            </a:r>
            <a:r>
              <a:rPr lang="es-ES" sz="1600" dirty="0">
                <a:latin typeface="Cambria" pitchFamily="18" charset="0"/>
                <a:ea typeface="Cambria" pitchFamily="18" charset="0"/>
              </a:rPr>
              <a:t>implican un conjunto de procesos sistemáticos, empíricos y críticos de investigación para la recogida, análisis, integración y discusión de datos CUAN y CUAL con la finalidad de entender mejor el fenómeno de estudio (Hernández-</a:t>
            </a:r>
            <a:r>
              <a:rPr lang="es-ES" sz="1600" dirty="0" err="1">
                <a:latin typeface="Cambria" pitchFamily="18" charset="0"/>
                <a:ea typeface="Cambria" pitchFamily="18" charset="0"/>
              </a:rPr>
              <a:t>Sampieri</a:t>
            </a:r>
            <a:r>
              <a:rPr lang="es-ES" sz="1600" dirty="0">
                <a:latin typeface="Cambria" pitchFamily="18" charset="0"/>
                <a:ea typeface="Cambria" pitchFamily="18" charset="0"/>
              </a:rPr>
              <a:t>, Fernández y Baptista, 2010).</a:t>
            </a:r>
          </a:p>
          <a:p>
            <a:pPr algn="just"/>
            <a:r>
              <a:rPr lang="es-ES" sz="1600" dirty="0">
                <a:latin typeface="Cambria" pitchFamily="18" charset="0"/>
                <a:ea typeface="Cambria" pitchFamily="18" charset="0"/>
              </a:rPr>
              <a:t>El </a:t>
            </a:r>
            <a:r>
              <a:rPr lang="es-ES" sz="1600" b="1" cap="small" dirty="0">
                <a:solidFill>
                  <a:srgbClr val="114454"/>
                </a:solidFill>
                <a:latin typeface="Cambria" pitchFamily="18" charset="0"/>
                <a:ea typeface="Cambria" pitchFamily="18" charset="0"/>
              </a:rPr>
              <a:t>objetivo de la investigación </a:t>
            </a:r>
            <a:r>
              <a:rPr lang="es-ES" sz="1600" dirty="0">
                <a:latin typeface="Cambria" pitchFamily="18" charset="0"/>
                <a:ea typeface="Cambria" pitchFamily="18" charset="0"/>
              </a:rPr>
              <a:t>de métodos mixtos no es reemplazar los métodos CUAL y CUAN sino más bien extraer las fortalezas y debilidades de ambos enfoques (Johnson y </a:t>
            </a:r>
            <a:r>
              <a:rPr lang="es-ES" sz="1600" dirty="0" err="1">
                <a:latin typeface="Cambria" pitchFamily="18" charset="0"/>
                <a:ea typeface="Cambria" pitchFamily="18" charset="0"/>
              </a:rPr>
              <a:t>Onwuegbuzie</a:t>
            </a:r>
            <a:r>
              <a:rPr lang="es-ES" sz="1600" dirty="0">
                <a:latin typeface="Cambria" pitchFamily="18" charset="0"/>
                <a:ea typeface="Cambria" pitchFamily="18" charset="0"/>
              </a:rPr>
              <a:t>, 2004).</a:t>
            </a:r>
          </a:p>
          <a:p>
            <a:endParaRPr lang="es-ES" sz="1100" dirty="0">
              <a:latin typeface="Cambria" pitchFamily="18" charset="0"/>
              <a:ea typeface="Cambria" pitchFamily="18" charset="0"/>
            </a:endParaRPr>
          </a:p>
          <a:p>
            <a:endParaRPr lang="es-ES" sz="1100" dirty="0">
              <a:latin typeface="Cambria" pitchFamily="18" charset="0"/>
              <a:ea typeface="Cambria" pitchFamily="18" charset="0"/>
            </a:endParaRPr>
          </a:p>
          <a:p>
            <a:endParaRPr lang="es-ES" sz="1100" dirty="0">
              <a:latin typeface="Cambria" pitchFamily="18" charset="0"/>
              <a:ea typeface="Cambria" pitchFamily="18" charset="0"/>
            </a:endParaRPr>
          </a:p>
          <a:p>
            <a:endParaRPr lang="es-ES" sz="11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1 Marcador de texto"/>
          <p:cNvSpPr txBox="1">
            <a:spLocks/>
          </p:cNvSpPr>
          <p:nvPr/>
        </p:nvSpPr>
        <p:spPr>
          <a:xfrm>
            <a:off x="611560" y="-20538"/>
            <a:ext cx="6837836" cy="5191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tabLst/>
              <a:defRPr/>
            </a:pPr>
            <a:r>
              <a:rPr kumimoji="0" lang="es-ES" sz="2800" b="0" i="0" u="none" strike="noStrike" kern="0" cap="sm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Nixie One"/>
                <a:sym typeface="Nixie One"/>
              </a:rPr>
              <a:t>Bloque</a:t>
            </a:r>
            <a:r>
              <a:rPr kumimoji="0" lang="es-ES" sz="2800" b="0" i="0" u="none" strike="noStrike" kern="0" cap="small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Nixie One"/>
                <a:sym typeface="Nixie One"/>
              </a:rPr>
              <a:t> II. Tema. Metodología </a:t>
            </a:r>
            <a:r>
              <a:rPr lang="es-ES" sz="2800" cap="small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Nixie One"/>
                <a:sym typeface="Nixie One"/>
              </a:rPr>
              <a:t>i Métodos mixtos</a:t>
            </a:r>
            <a:endParaRPr kumimoji="0" lang="es-ES" sz="2800" b="0" i="0" u="none" strike="noStrike" kern="0" cap="sm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Nixie One"/>
              <a:sym typeface="Nixie One"/>
            </a:endParaRPr>
          </a:p>
        </p:txBody>
      </p:sp>
      <p:grpSp>
        <p:nvGrpSpPr>
          <p:cNvPr id="4" name="12 Grupo"/>
          <p:cNvGrpSpPr/>
          <p:nvPr/>
        </p:nvGrpSpPr>
        <p:grpSpPr>
          <a:xfrm>
            <a:off x="7308304" y="-20538"/>
            <a:ext cx="1835695" cy="1512249"/>
            <a:chOff x="6948265" y="137602"/>
            <a:chExt cx="2195735" cy="1808851"/>
          </a:xfrm>
        </p:grpSpPr>
        <p:sp>
          <p:nvSpPr>
            <p:cNvPr id="5" name="4 Forma libre"/>
            <p:cNvSpPr/>
            <p:nvPr/>
          </p:nvSpPr>
          <p:spPr>
            <a:xfrm rot="5400000">
              <a:off x="7962886" y="382524"/>
              <a:ext cx="1102894" cy="1259333"/>
            </a:xfrm>
            <a:custGeom>
              <a:avLst/>
              <a:gdLst>
                <a:gd name="connsiteX0" fmla="*/ 0 w 2438400"/>
                <a:gd name="connsiteY0" fmla="*/ 1219200 h 2438400"/>
                <a:gd name="connsiteX1" fmla="*/ 357097 w 2438400"/>
                <a:gd name="connsiteY1" fmla="*/ 357096 h 2438400"/>
                <a:gd name="connsiteX2" fmla="*/ 1219202 w 2438400"/>
                <a:gd name="connsiteY2" fmla="*/ 2 h 2438400"/>
                <a:gd name="connsiteX3" fmla="*/ 2081306 w 2438400"/>
                <a:gd name="connsiteY3" fmla="*/ 357099 h 2438400"/>
                <a:gd name="connsiteX4" fmla="*/ 2438400 w 2438400"/>
                <a:gd name="connsiteY4" fmla="*/ 1219204 h 2438400"/>
                <a:gd name="connsiteX5" fmla="*/ 2081304 w 2438400"/>
                <a:gd name="connsiteY5" fmla="*/ 2081309 h 2438400"/>
                <a:gd name="connsiteX6" fmla="*/ 1219199 w 2438400"/>
                <a:gd name="connsiteY6" fmla="*/ 2438404 h 2438400"/>
                <a:gd name="connsiteX7" fmla="*/ 357094 w 2438400"/>
                <a:gd name="connsiteY7" fmla="*/ 2081308 h 2438400"/>
                <a:gd name="connsiteX8" fmla="*/ -1 w 2438400"/>
                <a:gd name="connsiteY8" fmla="*/ 1219203 h 2438400"/>
                <a:gd name="connsiteX9" fmla="*/ 0 w 2438400"/>
                <a:gd name="connsiteY9" fmla="*/ 1219200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8400" h="2438400">
                  <a:moveTo>
                    <a:pt x="0" y="1219200"/>
                  </a:moveTo>
                  <a:cubicBezTo>
                    <a:pt x="0" y="895848"/>
                    <a:pt x="128452" y="585740"/>
                    <a:pt x="357097" y="357096"/>
                  </a:cubicBezTo>
                  <a:cubicBezTo>
                    <a:pt x="585742" y="128452"/>
                    <a:pt x="895850" y="1"/>
                    <a:pt x="1219202" y="2"/>
                  </a:cubicBezTo>
                  <a:cubicBezTo>
                    <a:pt x="1542554" y="2"/>
                    <a:pt x="1852662" y="128454"/>
                    <a:pt x="2081306" y="357099"/>
                  </a:cubicBezTo>
                  <a:cubicBezTo>
                    <a:pt x="2309950" y="585744"/>
                    <a:pt x="2438401" y="895852"/>
                    <a:pt x="2438400" y="1219204"/>
                  </a:cubicBezTo>
                  <a:cubicBezTo>
                    <a:pt x="2438400" y="1542556"/>
                    <a:pt x="2309949" y="1852664"/>
                    <a:pt x="2081304" y="2081309"/>
                  </a:cubicBezTo>
                  <a:cubicBezTo>
                    <a:pt x="1852659" y="2309953"/>
                    <a:pt x="1542551" y="2438404"/>
                    <a:pt x="1219199" y="2438404"/>
                  </a:cubicBezTo>
                  <a:cubicBezTo>
                    <a:pt x="895847" y="2438404"/>
                    <a:pt x="585739" y="2309952"/>
                    <a:pt x="357094" y="2081308"/>
                  </a:cubicBezTo>
                  <a:cubicBezTo>
                    <a:pt x="128450" y="1852663"/>
                    <a:pt x="-1" y="1542555"/>
                    <a:pt x="-1" y="1219203"/>
                  </a:cubicBezTo>
                  <a:cubicBezTo>
                    <a:pt x="-1" y="1219202"/>
                    <a:pt x="0" y="1219201"/>
                    <a:pt x="0" y="1219200"/>
                  </a:cubicBez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vert270" wrap="square" lIns="325121" tIns="426720" rIns="325119" bIns="914400" numCol="1" spcCol="1270" anchor="t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_tradnl" sz="1000" kern="1200" dirty="0"/>
            </a:p>
          </p:txBody>
        </p:sp>
        <p:sp>
          <p:nvSpPr>
            <p:cNvPr id="6" name="5 Forma libre"/>
            <p:cNvSpPr/>
            <p:nvPr/>
          </p:nvSpPr>
          <p:spPr>
            <a:xfrm rot="5400000">
              <a:off x="7063294" y="765339"/>
              <a:ext cx="1102894" cy="1259333"/>
            </a:xfrm>
            <a:custGeom>
              <a:avLst/>
              <a:gdLst>
                <a:gd name="connsiteX0" fmla="*/ 0 w 2438400"/>
                <a:gd name="connsiteY0" fmla="*/ 1219200 h 2438400"/>
                <a:gd name="connsiteX1" fmla="*/ 357097 w 2438400"/>
                <a:gd name="connsiteY1" fmla="*/ 357096 h 2438400"/>
                <a:gd name="connsiteX2" fmla="*/ 1219202 w 2438400"/>
                <a:gd name="connsiteY2" fmla="*/ 2 h 2438400"/>
                <a:gd name="connsiteX3" fmla="*/ 2081306 w 2438400"/>
                <a:gd name="connsiteY3" fmla="*/ 357099 h 2438400"/>
                <a:gd name="connsiteX4" fmla="*/ 2438400 w 2438400"/>
                <a:gd name="connsiteY4" fmla="*/ 1219204 h 2438400"/>
                <a:gd name="connsiteX5" fmla="*/ 2081304 w 2438400"/>
                <a:gd name="connsiteY5" fmla="*/ 2081309 h 2438400"/>
                <a:gd name="connsiteX6" fmla="*/ 1219199 w 2438400"/>
                <a:gd name="connsiteY6" fmla="*/ 2438404 h 2438400"/>
                <a:gd name="connsiteX7" fmla="*/ 357094 w 2438400"/>
                <a:gd name="connsiteY7" fmla="*/ 2081308 h 2438400"/>
                <a:gd name="connsiteX8" fmla="*/ -1 w 2438400"/>
                <a:gd name="connsiteY8" fmla="*/ 1219203 h 2438400"/>
                <a:gd name="connsiteX9" fmla="*/ 0 w 2438400"/>
                <a:gd name="connsiteY9" fmla="*/ 1219200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8400" h="2438400">
                  <a:moveTo>
                    <a:pt x="0" y="1219200"/>
                  </a:moveTo>
                  <a:cubicBezTo>
                    <a:pt x="0" y="895848"/>
                    <a:pt x="128452" y="585740"/>
                    <a:pt x="357097" y="357096"/>
                  </a:cubicBezTo>
                  <a:cubicBezTo>
                    <a:pt x="585742" y="128452"/>
                    <a:pt x="895850" y="1"/>
                    <a:pt x="1219202" y="2"/>
                  </a:cubicBezTo>
                  <a:cubicBezTo>
                    <a:pt x="1542554" y="2"/>
                    <a:pt x="1852662" y="128454"/>
                    <a:pt x="2081306" y="357099"/>
                  </a:cubicBezTo>
                  <a:cubicBezTo>
                    <a:pt x="2309950" y="585744"/>
                    <a:pt x="2438401" y="895852"/>
                    <a:pt x="2438400" y="1219204"/>
                  </a:cubicBezTo>
                  <a:cubicBezTo>
                    <a:pt x="2438400" y="1542556"/>
                    <a:pt x="2309949" y="1852664"/>
                    <a:pt x="2081304" y="2081309"/>
                  </a:cubicBezTo>
                  <a:cubicBezTo>
                    <a:pt x="1852659" y="2309953"/>
                    <a:pt x="1542551" y="2438404"/>
                    <a:pt x="1219199" y="2438404"/>
                  </a:cubicBezTo>
                  <a:cubicBezTo>
                    <a:pt x="895847" y="2438404"/>
                    <a:pt x="585739" y="2309952"/>
                    <a:pt x="357094" y="2081308"/>
                  </a:cubicBezTo>
                  <a:cubicBezTo>
                    <a:pt x="128450" y="1852663"/>
                    <a:pt x="-1" y="1542555"/>
                    <a:pt x="-1" y="1219203"/>
                  </a:cubicBezTo>
                  <a:cubicBezTo>
                    <a:pt x="-1" y="1219202"/>
                    <a:pt x="0" y="1219201"/>
                    <a:pt x="0" y="1219200"/>
                  </a:cubicBezTo>
                  <a:close/>
                </a:path>
              </a:pathLst>
            </a:custGeom>
            <a:solidFill>
              <a:srgbClr val="92D05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-3670562"/>
                <a:satOff val="16196"/>
                <a:lumOff val="-2745"/>
                <a:alphaOff val="0"/>
              </a:schemeClr>
            </a:fillRef>
            <a:effectRef idx="0">
              <a:schemeClr val="accent2">
                <a:alpha val="50000"/>
                <a:hueOff val="-3670562"/>
                <a:satOff val="16196"/>
                <a:lumOff val="-2745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vert270" wrap="square" lIns="745744" tIns="629919" rIns="229616" bIns="467361" numCol="1" spcCol="1270" anchor="ctr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_tradnl" sz="1000" kern="1200" dirty="0"/>
            </a:p>
          </p:txBody>
        </p:sp>
        <p:sp>
          <p:nvSpPr>
            <p:cNvPr id="7" name="6 Forma libre"/>
            <p:cNvSpPr/>
            <p:nvPr/>
          </p:nvSpPr>
          <p:spPr>
            <a:xfrm rot="5400000">
              <a:off x="7026485" y="59382"/>
              <a:ext cx="1102894" cy="1259333"/>
            </a:xfrm>
            <a:custGeom>
              <a:avLst/>
              <a:gdLst>
                <a:gd name="connsiteX0" fmla="*/ 0 w 2438400"/>
                <a:gd name="connsiteY0" fmla="*/ 1219200 h 2438400"/>
                <a:gd name="connsiteX1" fmla="*/ 357097 w 2438400"/>
                <a:gd name="connsiteY1" fmla="*/ 357096 h 2438400"/>
                <a:gd name="connsiteX2" fmla="*/ 1219202 w 2438400"/>
                <a:gd name="connsiteY2" fmla="*/ 2 h 2438400"/>
                <a:gd name="connsiteX3" fmla="*/ 2081306 w 2438400"/>
                <a:gd name="connsiteY3" fmla="*/ 357099 h 2438400"/>
                <a:gd name="connsiteX4" fmla="*/ 2438400 w 2438400"/>
                <a:gd name="connsiteY4" fmla="*/ 1219204 h 2438400"/>
                <a:gd name="connsiteX5" fmla="*/ 2081304 w 2438400"/>
                <a:gd name="connsiteY5" fmla="*/ 2081309 h 2438400"/>
                <a:gd name="connsiteX6" fmla="*/ 1219199 w 2438400"/>
                <a:gd name="connsiteY6" fmla="*/ 2438404 h 2438400"/>
                <a:gd name="connsiteX7" fmla="*/ 357094 w 2438400"/>
                <a:gd name="connsiteY7" fmla="*/ 2081308 h 2438400"/>
                <a:gd name="connsiteX8" fmla="*/ -1 w 2438400"/>
                <a:gd name="connsiteY8" fmla="*/ 1219203 h 2438400"/>
                <a:gd name="connsiteX9" fmla="*/ 0 w 2438400"/>
                <a:gd name="connsiteY9" fmla="*/ 1219200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8400" h="2438400">
                  <a:moveTo>
                    <a:pt x="0" y="1219200"/>
                  </a:moveTo>
                  <a:cubicBezTo>
                    <a:pt x="0" y="895848"/>
                    <a:pt x="128452" y="585740"/>
                    <a:pt x="357097" y="357096"/>
                  </a:cubicBezTo>
                  <a:cubicBezTo>
                    <a:pt x="585742" y="128452"/>
                    <a:pt x="895850" y="1"/>
                    <a:pt x="1219202" y="2"/>
                  </a:cubicBezTo>
                  <a:cubicBezTo>
                    <a:pt x="1542554" y="2"/>
                    <a:pt x="1852662" y="128454"/>
                    <a:pt x="2081306" y="357099"/>
                  </a:cubicBezTo>
                  <a:cubicBezTo>
                    <a:pt x="2309950" y="585744"/>
                    <a:pt x="2438401" y="895852"/>
                    <a:pt x="2438400" y="1219204"/>
                  </a:cubicBezTo>
                  <a:cubicBezTo>
                    <a:pt x="2438400" y="1542556"/>
                    <a:pt x="2309949" y="1852664"/>
                    <a:pt x="2081304" y="2081309"/>
                  </a:cubicBezTo>
                  <a:cubicBezTo>
                    <a:pt x="1852659" y="2309953"/>
                    <a:pt x="1542551" y="2438404"/>
                    <a:pt x="1219199" y="2438404"/>
                  </a:cubicBezTo>
                  <a:cubicBezTo>
                    <a:pt x="895847" y="2438404"/>
                    <a:pt x="585739" y="2309952"/>
                    <a:pt x="357094" y="2081308"/>
                  </a:cubicBezTo>
                  <a:cubicBezTo>
                    <a:pt x="128450" y="1852663"/>
                    <a:pt x="-1" y="1542555"/>
                    <a:pt x="-1" y="1219203"/>
                  </a:cubicBezTo>
                  <a:cubicBezTo>
                    <a:pt x="-1" y="1219202"/>
                    <a:pt x="0" y="1219201"/>
                    <a:pt x="0" y="1219200"/>
                  </a:cubicBezTo>
                  <a:close/>
                </a:path>
              </a:pathLst>
            </a:custGeom>
            <a:solidFill>
              <a:srgbClr val="114454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-7341125"/>
                <a:satOff val="32393"/>
                <a:lumOff val="-5490"/>
                <a:alphaOff val="0"/>
              </a:schemeClr>
            </a:fillRef>
            <a:effectRef idx="0">
              <a:schemeClr val="accent2">
                <a:alpha val="50000"/>
                <a:hueOff val="-7341125"/>
                <a:satOff val="32393"/>
                <a:lumOff val="-549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vert270" wrap="square" lIns="229617" tIns="629919" rIns="745743" bIns="467361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_tradnl" sz="1000" kern="1200" dirty="0"/>
            </a:p>
          </p:txBody>
        </p:sp>
        <p:sp>
          <p:nvSpPr>
            <p:cNvPr id="8" name="9 CuadroTexto"/>
            <p:cNvSpPr txBox="1"/>
            <p:nvPr/>
          </p:nvSpPr>
          <p:spPr>
            <a:xfrm>
              <a:off x="7006152" y="497640"/>
              <a:ext cx="1147949" cy="294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dirty="0"/>
                <a:t>Paradigma</a:t>
              </a:r>
            </a:p>
          </p:txBody>
        </p:sp>
        <p:sp>
          <p:nvSpPr>
            <p:cNvPr id="9" name="10 CuadroTexto"/>
            <p:cNvSpPr txBox="1"/>
            <p:nvPr/>
          </p:nvSpPr>
          <p:spPr>
            <a:xfrm>
              <a:off x="8028384" y="748775"/>
              <a:ext cx="1115616" cy="294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00" dirty="0"/>
                <a:t>Metodología</a:t>
              </a:r>
            </a:p>
          </p:txBody>
        </p:sp>
        <p:sp>
          <p:nvSpPr>
            <p:cNvPr id="10" name="11 CuadroTexto"/>
            <p:cNvSpPr txBox="1"/>
            <p:nvPr/>
          </p:nvSpPr>
          <p:spPr>
            <a:xfrm>
              <a:off x="7234475" y="1267018"/>
              <a:ext cx="919625" cy="294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dirty="0"/>
                <a:t>Técnicas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4656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Marcador de texto"/>
          <p:cNvSpPr txBox="1">
            <a:spLocks/>
          </p:cNvSpPr>
          <p:nvPr/>
        </p:nvSpPr>
        <p:spPr>
          <a:xfrm>
            <a:off x="611560" y="-20538"/>
            <a:ext cx="6837836" cy="5191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tabLst/>
              <a:defRPr/>
            </a:pPr>
            <a:r>
              <a:rPr kumimoji="0" lang="es-ES" sz="2800" b="0" i="0" u="none" strike="noStrike" kern="0" cap="sm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Nixie One"/>
                <a:sym typeface="Nixie One"/>
              </a:rPr>
              <a:t>Bloque</a:t>
            </a:r>
            <a:r>
              <a:rPr kumimoji="0" lang="es-ES" sz="2800" b="0" i="0" u="none" strike="noStrike" kern="0" cap="small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Nixie One"/>
                <a:sym typeface="Nixie One"/>
              </a:rPr>
              <a:t> II. Tema. Metodología </a:t>
            </a:r>
            <a:r>
              <a:rPr lang="es-ES" sz="2800" cap="small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Nixie One"/>
                <a:sym typeface="Nixie One"/>
              </a:rPr>
              <a:t>i Métodos mixtos</a:t>
            </a:r>
            <a:endParaRPr kumimoji="0" lang="es-ES" sz="2800" b="0" i="0" u="none" strike="noStrike" kern="0" cap="sm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Nixie One"/>
              <a:sym typeface="Nixie One"/>
            </a:endParaRPr>
          </a:p>
        </p:txBody>
      </p:sp>
      <p:grpSp>
        <p:nvGrpSpPr>
          <p:cNvPr id="4" name="12 Grupo"/>
          <p:cNvGrpSpPr/>
          <p:nvPr/>
        </p:nvGrpSpPr>
        <p:grpSpPr>
          <a:xfrm>
            <a:off x="7272809" y="-20619"/>
            <a:ext cx="1835695" cy="1512249"/>
            <a:chOff x="6948265" y="137602"/>
            <a:chExt cx="2195735" cy="1808851"/>
          </a:xfrm>
        </p:grpSpPr>
        <p:sp>
          <p:nvSpPr>
            <p:cNvPr id="5" name="4 Forma libre"/>
            <p:cNvSpPr/>
            <p:nvPr/>
          </p:nvSpPr>
          <p:spPr>
            <a:xfrm rot="5400000">
              <a:off x="7962886" y="382524"/>
              <a:ext cx="1102894" cy="1259333"/>
            </a:xfrm>
            <a:custGeom>
              <a:avLst/>
              <a:gdLst>
                <a:gd name="connsiteX0" fmla="*/ 0 w 2438400"/>
                <a:gd name="connsiteY0" fmla="*/ 1219200 h 2438400"/>
                <a:gd name="connsiteX1" fmla="*/ 357097 w 2438400"/>
                <a:gd name="connsiteY1" fmla="*/ 357096 h 2438400"/>
                <a:gd name="connsiteX2" fmla="*/ 1219202 w 2438400"/>
                <a:gd name="connsiteY2" fmla="*/ 2 h 2438400"/>
                <a:gd name="connsiteX3" fmla="*/ 2081306 w 2438400"/>
                <a:gd name="connsiteY3" fmla="*/ 357099 h 2438400"/>
                <a:gd name="connsiteX4" fmla="*/ 2438400 w 2438400"/>
                <a:gd name="connsiteY4" fmla="*/ 1219204 h 2438400"/>
                <a:gd name="connsiteX5" fmla="*/ 2081304 w 2438400"/>
                <a:gd name="connsiteY5" fmla="*/ 2081309 h 2438400"/>
                <a:gd name="connsiteX6" fmla="*/ 1219199 w 2438400"/>
                <a:gd name="connsiteY6" fmla="*/ 2438404 h 2438400"/>
                <a:gd name="connsiteX7" fmla="*/ 357094 w 2438400"/>
                <a:gd name="connsiteY7" fmla="*/ 2081308 h 2438400"/>
                <a:gd name="connsiteX8" fmla="*/ -1 w 2438400"/>
                <a:gd name="connsiteY8" fmla="*/ 1219203 h 2438400"/>
                <a:gd name="connsiteX9" fmla="*/ 0 w 2438400"/>
                <a:gd name="connsiteY9" fmla="*/ 1219200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8400" h="2438400">
                  <a:moveTo>
                    <a:pt x="0" y="1219200"/>
                  </a:moveTo>
                  <a:cubicBezTo>
                    <a:pt x="0" y="895848"/>
                    <a:pt x="128452" y="585740"/>
                    <a:pt x="357097" y="357096"/>
                  </a:cubicBezTo>
                  <a:cubicBezTo>
                    <a:pt x="585742" y="128452"/>
                    <a:pt x="895850" y="1"/>
                    <a:pt x="1219202" y="2"/>
                  </a:cubicBezTo>
                  <a:cubicBezTo>
                    <a:pt x="1542554" y="2"/>
                    <a:pt x="1852662" y="128454"/>
                    <a:pt x="2081306" y="357099"/>
                  </a:cubicBezTo>
                  <a:cubicBezTo>
                    <a:pt x="2309950" y="585744"/>
                    <a:pt x="2438401" y="895852"/>
                    <a:pt x="2438400" y="1219204"/>
                  </a:cubicBezTo>
                  <a:cubicBezTo>
                    <a:pt x="2438400" y="1542556"/>
                    <a:pt x="2309949" y="1852664"/>
                    <a:pt x="2081304" y="2081309"/>
                  </a:cubicBezTo>
                  <a:cubicBezTo>
                    <a:pt x="1852659" y="2309953"/>
                    <a:pt x="1542551" y="2438404"/>
                    <a:pt x="1219199" y="2438404"/>
                  </a:cubicBezTo>
                  <a:cubicBezTo>
                    <a:pt x="895847" y="2438404"/>
                    <a:pt x="585739" y="2309952"/>
                    <a:pt x="357094" y="2081308"/>
                  </a:cubicBezTo>
                  <a:cubicBezTo>
                    <a:pt x="128450" y="1852663"/>
                    <a:pt x="-1" y="1542555"/>
                    <a:pt x="-1" y="1219203"/>
                  </a:cubicBezTo>
                  <a:cubicBezTo>
                    <a:pt x="-1" y="1219202"/>
                    <a:pt x="0" y="1219201"/>
                    <a:pt x="0" y="1219200"/>
                  </a:cubicBez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vert270" wrap="square" lIns="325121" tIns="426720" rIns="325119" bIns="914400" numCol="1" spcCol="1270" anchor="t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_tradnl" sz="1000" kern="1200" dirty="0"/>
            </a:p>
          </p:txBody>
        </p:sp>
        <p:sp>
          <p:nvSpPr>
            <p:cNvPr id="6" name="5 Forma libre"/>
            <p:cNvSpPr/>
            <p:nvPr/>
          </p:nvSpPr>
          <p:spPr>
            <a:xfrm rot="5400000">
              <a:off x="7063294" y="765339"/>
              <a:ext cx="1102894" cy="1259333"/>
            </a:xfrm>
            <a:custGeom>
              <a:avLst/>
              <a:gdLst>
                <a:gd name="connsiteX0" fmla="*/ 0 w 2438400"/>
                <a:gd name="connsiteY0" fmla="*/ 1219200 h 2438400"/>
                <a:gd name="connsiteX1" fmla="*/ 357097 w 2438400"/>
                <a:gd name="connsiteY1" fmla="*/ 357096 h 2438400"/>
                <a:gd name="connsiteX2" fmla="*/ 1219202 w 2438400"/>
                <a:gd name="connsiteY2" fmla="*/ 2 h 2438400"/>
                <a:gd name="connsiteX3" fmla="*/ 2081306 w 2438400"/>
                <a:gd name="connsiteY3" fmla="*/ 357099 h 2438400"/>
                <a:gd name="connsiteX4" fmla="*/ 2438400 w 2438400"/>
                <a:gd name="connsiteY4" fmla="*/ 1219204 h 2438400"/>
                <a:gd name="connsiteX5" fmla="*/ 2081304 w 2438400"/>
                <a:gd name="connsiteY5" fmla="*/ 2081309 h 2438400"/>
                <a:gd name="connsiteX6" fmla="*/ 1219199 w 2438400"/>
                <a:gd name="connsiteY6" fmla="*/ 2438404 h 2438400"/>
                <a:gd name="connsiteX7" fmla="*/ 357094 w 2438400"/>
                <a:gd name="connsiteY7" fmla="*/ 2081308 h 2438400"/>
                <a:gd name="connsiteX8" fmla="*/ -1 w 2438400"/>
                <a:gd name="connsiteY8" fmla="*/ 1219203 h 2438400"/>
                <a:gd name="connsiteX9" fmla="*/ 0 w 2438400"/>
                <a:gd name="connsiteY9" fmla="*/ 1219200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8400" h="2438400">
                  <a:moveTo>
                    <a:pt x="0" y="1219200"/>
                  </a:moveTo>
                  <a:cubicBezTo>
                    <a:pt x="0" y="895848"/>
                    <a:pt x="128452" y="585740"/>
                    <a:pt x="357097" y="357096"/>
                  </a:cubicBezTo>
                  <a:cubicBezTo>
                    <a:pt x="585742" y="128452"/>
                    <a:pt x="895850" y="1"/>
                    <a:pt x="1219202" y="2"/>
                  </a:cubicBezTo>
                  <a:cubicBezTo>
                    <a:pt x="1542554" y="2"/>
                    <a:pt x="1852662" y="128454"/>
                    <a:pt x="2081306" y="357099"/>
                  </a:cubicBezTo>
                  <a:cubicBezTo>
                    <a:pt x="2309950" y="585744"/>
                    <a:pt x="2438401" y="895852"/>
                    <a:pt x="2438400" y="1219204"/>
                  </a:cubicBezTo>
                  <a:cubicBezTo>
                    <a:pt x="2438400" y="1542556"/>
                    <a:pt x="2309949" y="1852664"/>
                    <a:pt x="2081304" y="2081309"/>
                  </a:cubicBezTo>
                  <a:cubicBezTo>
                    <a:pt x="1852659" y="2309953"/>
                    <a:pt x="1542551" y="2438404"/>
                    <a:pt x="1219199" y="2438404"/>
                  </a:cubicBezTo>
                  <a:cubicBezTo>
                    <a:pt x="895847" y="2438404"/>
                    <a:pt x="585739" y="2309952"/>
                    <a:pt x="357094" y="2081308"/>
                  </a:cubicBezTo>
                  <a:cubicBezTo>
                    <a:pt x="128450" y="1852663"/>
                    <a:pt x="-1" y="1542555"/>
                    <a:pt x="-1" y="1219203"/>
                  </a:cubicBezTo>
                  <a:cubicBezTo>
                    <a:pt x="-1" y="1219202"/>
                    <a:pt x="0" y="1219201"/>
                    <a:pt x="0" y="1219200"/>
                  </a:cubicBezTo>
                  <a:close/>
                </a:path>
              </a:pathLst>
            </a:custGeom>
            <a:solidFill>
              <a:srgbClr val="92D05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-3670562"/>
                <a:satOff val="16196"/>
                <a:lumOff val="-2745"/>
                <a:alphaOff val="0"/>
              </a:schemeClr>
            </a:fillRef>
            <a:effectRef idx="0">
              <a:schemeClr val="accent2">
                <a:alpha val="50000"/>
                <a:hueOff val="-3670562"/>
                <a:satOff val="16196"/>
                <a:lumOff val="-2745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vert270" wrap="square" lIns="745744" tIns="629919" rIns="229616" bIns="467361" numCol="1" spcCol="1270" anchor="ctr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_tradnl" sz="1000" kern="1200" dirty="0"/>
            </a:p>
          </p:txBody>
        </p:sp>
        <p:sp>
          <p:nvSpPr>
            <p:cNvPr id="7" name="6 Forma libre"/>
            <p:cNvSpPr/>
            <p:nvPr/>
          </p:nvSpPr>
          <p:spPr>
            <a:xfrm rot="5400000">
              <a:off x="7026485" y="59382"/>
              <a:ext cx="1102894" cy="1259333"/>
            </a:xfrm>
            <a:custGeom>
              <a:avLst/>
              <a:gdLst>
                <a:gd name="connsiteX0" fmla="*/ 0 w 2438400"/>
                <a:gd name="connsiteY0" fmla="*/ 1219200 h 2438400"/>
                <a:gd name="connsiteX1" fmla="*/ 357097 w 2438400"/>
                <a:gd name="connsiteY1" fmla="*/ 357096 h 2438400"/>
                <a:gd name="connsiteX2" fmla="*/ 1219202 w 2438400"/>
                <a:gd name="connsiteY2" fmla="*/ 2 h 2438400"/>
                <a:gd name="connsiteX3" fmla="*/ 2081306 w 2438400"/>
                <a:gd name="connsiteY3" fmla="*/ 357099 h 2438400"/>
                <a:gd name="connsiteX4" fmla="*/ 2438400 w 2438400"/>
                <a:gd name="connsiteY4" fmla="*/ 1219204 h 2438400"/>
                <a:gd name="connsiteX5" fmla="*/ 2081304 w 2438400"/>
                <a:gd name="connsiteY5" fmla="*/ 2081309 h 2438400"/>
                <a:gd name="connsiteX6" fmla="*/ 1219199 w 2438400"/>
                <a:gd name="connsiteY6" fmla="*/ 2438404 h 2438400"/>
                <a:gd name="connsiteX7" fmla="*/ 357094 w 2438400"/>
                <a:gd name="connsiteY7" fmla="*/ 2081308 h 2438400"/>
                <a:gd name="connsiteX8" fmla="*/ -1 w 2438400"/>
                <a:gd name="connsiteY8" fmla="*/ 1219203 h 2438400"/>
                <a:gd name="connsiteX9" fmla="*/ 0 w 2438400"/>
                <a:gd name="connsiteY9" fmla="*/ 1219200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8400" h="2438400">
                  <a:moveTo>
                    <a:pt x="0" y="1219200"/>
                  </a:moveTo>
                  <a:cubicBezTo>
                    <a:pt x="0" y="895848"/>
                    <a:pt x="128452" y="585740"/>
                    <a:pt x="357097" y="357096"/>
                  </a:cubicBezTo>
                  <a:cubicBezTo>
                    <a:pt x="585742" y="128452"/>
                    <a:pt x="895850" y="1"/>
                    <a:pt x="1219202" y="2"/>
                  </a:cubicBezTo>
                  <a:cubicBezTo>
                    <a:pt x="1542554" y="2"/>
                    <a:pt x="1852662" y="128454"/>
                    <a:pt x="2081306" y="357099"/>
                  </a:cubicBezTo>
                  <a:cubicBezTo>
                    <a:pt x="2309950" y="585744"/>
                    <a:pt x="2438401" y="895852"/>
                    <a:pt x="2438400" y="1219204"/>
                  </a:cubicBezTo>
                  <a:cubicBezTo>
                    <a:pt x="2438400" y="1542556"/>
                    <a:pt x="2309949" y="1852664"/>
                    <a:pt x="2081304" y="2081309"/>
                  </a:cubicBezTo>
                  <a:cubicBezTo>
                    <a:pt x="1852659" y="2309953"/>
                    <a:pt x="1542551" y="2438404"/>
                    <a:pt x="1219199" y="2438404"/>
                  </a:cubicBezTo>
                  <a:cubicBezTo>
                    <a:pt x="895847" y="2438404"/>
                    <a:pt x="585739" y="2309952"/>
                    <a:pt x="357094" y="2081308"/>
                  </a:cubicBezTo>
                  <a:cubicBezTo>
                    <a:pt x="128450" y="1852663"/>
                    <a:pt x="-1" y="1542555"/>
                    <a:pt x="-1" y="1219203"/>
                  </a:cubicBezTo>
                  <a:cubicBezTo>
                    <a:pt x="-1" y="1219202"/>
                    <a:pt x="0" y="1219201"/>
                    <a:pt x="0" y="1219200"/>
                  </a:cubicBezTo>
                  <a:close/>
                </a:path>
              </a:pathLst>
            </a:custGeom>
            <a:solidFill>
              <a:srgbClr val="114454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-7341125"/>
                <a:satOff val="32393"/>
                <a:lumOff val="-5490"/>
                <a:alphaOff val="0"/>
              </a:schemeClr>
            </a:fillRef>
            <a:effectRef idx="0">
              <a:schemeClr val="accent2">
                <a:alpha val="50000"/>
                <a:hueOff val="-7341125"/>
                <a:satOff val="32393"/>
                <a:lumOff val="-549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vert270" wrap="square" lIns="229617" tIns="629919" rIns="745743" bIns="467361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_tradnl" sz="1000" kern="1200" dirty="0"/>
            </a:p>
          </p:txBody>
        </p:sp>
        <p:sp>
          <p:nvSpPr>
            <p:cNvPr id="8" name="9 CuadroTexto"/>
            <p:cNvSpPr txBox="1"/>
            <p:nvPr/>
          </p:nvSpPr>
          <p:spPr>
            <a:xfrm>
              <a:off x="7006152" y="497640"/>
              <a:ext cx="1147949" cy="294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dirty="0"/>
                <a:t>Paradigma</a:t>
              </a:r>
            </a:p>
          </p:txBody>
        </p:sp>
        <p:sp>
          <p:nvSpPr>
            <p:cNvPr id="9" name="10 CuadroTexto"/>
            <p:cNvSpPr txBox="1"/>
            <p:nvPr/>
          </p:nvSpPr>
          <p:spPr>
            <a:xfrm>
              <a:off x="8028384" y="748775"/>
              <a:ext cx="1115616" cy="294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00" dirty="0"/>
                <a:t>Metodología</a:t>
              </a:r>
            </a:p>
          </p:txBody>
        </p:sp>
        <p:sp>
          <p:nvSpPr>
            <p:cNvPr id="10" name="11 CuadroTexto"/>
            <p:cNvSpPr txBox="1"/>
            <p:nvPr/>
          </p:nvSpPr>
          <p:spPr>
            <a:xfrm>
              <a:off x="7234475" y="1267018"/>
              <a:ext cx="919625" cy="294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dirty="0"/>
                <a:t>Técnicas</a:t>
              </a:r>
            </a:p>
          </p:txBody>
        </p:sp>
      </p:grp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4159535136"/>
              </p:ext>
            </p:extLst>
          </p:nvPr>
        </p:nvGraphicFramePr>
        <p:xfrm>
          <a:off x="1128748" y="1203598"/>
          <a:ext cx="6827628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377220" y="2283717"/>
            <a:ext cx="11521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Cuantitativo Mixto (CUAN-Cual)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73364" y="2427733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CUAN Puro</a:t>
            </a:r>
          </a:p>
        </p:txBody>
      </p:sp>
      <p:sp>
        <p:nvSpPr>
          <p:cNvPr id="14" name="Left-Right-Up Arrow 13"/>
          <p:cNvSpPr/>
          <p:nvPr/>
        </p:nvSpPr>
        <p:spPr>
          <a:xfrm rot="10800000">
            <a:off x="5919384" y="3795885"/>
            <a:ext cx="1008112" cy="480055"/>
          </a:xfrm>
          <a:prstGeom prst="leftRight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5" name="Left-Right-Up Arrow 14"/>
          <p:cNvSpPr/>
          <p:nvPr/>
        </p:nvSpPr>
        <p:spPr>
          <a:xfrm rot="10800000">
            <a:off x="1704812" y="3723877"/>
            <a:ext cx="1008112" cy="480055"/>
          </a:xfrm>
          <a:prstGeom prst="leftRight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4297100" y="3795885"/>
            <a:ext cx="360040" cy="43205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59632" y="4275940"/>
            <a:ext cx="1800200" cy="4560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Cambria" pitchFamily="18" charset="0"/>
                <a:ea typeface="Cambria" pitchFamily="18" charset="0"/>
              </a:rPr>
              <a:t>Preponderancia cualitativa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580112" y="4275940"/>
            <a:ext cx="1800200" cy="4560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Cambria" pitchFamily="18" charset="0"/>
                <a:ea typeface="Cambria" pitchFamily="18" charset="0"/>
              </a:rPr>
              <a:t>Preponderancia cuantitativa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577020" y="4297907"/>
            <a:ext cx="1800200" cy="4560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Cambria" pitchFamily="18" charset="0"/>
                <a:ea typeface="Cambria" pitchFamily="18" charset="0"/>
              </a:rPr>
              <a:t>Mismo Estatus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11336" y="4835723"/>
            <a:ext cx="42530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Cambria" pitchFamily="18" charset="0"/>
                <a:ea typeface="Cambria" pitchFamily="18" charset="0"/>
              </a:rPr>
              <a:t>Font: Sánchez, M.C. (2015) basada en: Delgado (2014</a:t>
            </a:r>
          </a:p>
        </p:txBody>
      </p:sp>
    </p:spTree>
    <p:extLst>
      <p:ext uri="{BB962C8B-B14F-4D97-AF65-F5344CB8AC3E}">
        <p14:creationId xmlns:p14="http://schemas.microsoft.com/office/powerpoint/2010/main" val="1152033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38936"/>
            <a:ext cx="3850738" cy="2931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71750"/>
            <a:ext cx="41148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54" y="4436682"/>
            <a:ext cx="41243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306"/>
            <a:ext cx="421005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 Marcador de texto"/>
          <p:cNvSpPr txBox="1">
            <a:spLocks/>
          </p:cNvSpPr>
          <p:nvPr/>
        </p:nvSpPr>
        <p:spPr>
          <a:xfrm>
            <a:off x="611560" y="-20538"/>
            <a:ext cx="6837836" cy="5191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tabLst/>
              <a:defRPr/>
            </a:pPr>
            <a:r>
              <a:rPr kumimoji="0" lang="es-ES" sz="2800" b="0" i="0" u="none" strike="noStrike" kern="0" cap="sm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Nixie One"/>
                <a:sym typeface="Nixie One"/>
              </a:rPr>
              <a:t>Bloque</a:t>
            </a:r>
            <a:r>
              <a:rPr kumimoji="0" lang="es-ES" sz="2800" b="0" i="0" u="none" strike="noStrike" kern="0" cap="small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Nixie One"/>
                <a:sym typeface="Nixie One"/>
              </a:rPr>
              <a:t> II. Tema. Metodología </a:t>
            </a:r>
            <a:r>
              <a:rPr lang="es-ES" sz="2800" cap="small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Nixie One"/>
                <a:sym typeface="Nixie One"/>
              </a:rPr>
              <a:t>i Métodos mixtos</a:t>
            </a:r>
            <a:endParaRPr kumimoji="0" lang="es-ES" sz="2800" b="0" i="0" u="none" strike="noStrike" kern="0" cap="sm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Nixie One"/>
              <a:sym typeface="Nixie One"/>
            </a:endParaRPr>
          </a:p>
        </p:txBody>
      </p:sp>
      <p:grpSp>
        <p:nvGrpSpPr>
          <p:cNvPr id="12" name="12 Grupo"/>
          <p:cNvGrpSpPr/>
          <p:nvPr/>
        </p:nvGrpSpPr>
        <p:grpSpPr>
          <a:xfrm>
            <a:off x="7272809" y="-20619"/>
            <a:ext cx="1835695" cy="1512249"/>
            <a:chOff x="6948265" y="137602"/>
            <a:chExt cx="2195735" cy="1808851"/>
          </a:xfrm>
        </p:grpSpPr>
        <p:sp>
          <p:nvSpPr>
            <p:cNvPr id="13" name="4 Forma libre"/>
            <p:cNvSpPr/>
            <p:nvPr/>
          </p:nvSpPr>
          <p:spPr>
            <a:xfrm rot="5400000">
              <a:off x="7962886" y="382524"/>
              <a:ext cx="1102894" cy="1259333"/>
            </a:xfrm>
            <a:custGeom>
              <a:avLst/>
              <a:gdLst>
                <a:gd name="connsiteX0" fmla="*/ 0 w 2438400"/>
                <a:gd name="connsiteY0" fmla="*/ 1219200 h 2438400"/>
                <a:gd name="connsiteX1" fmla="*/ 357097 w 2438400"/>
                <a:gd name="connsiteY1" fmla="*/ 357096 h 2438400"/>
                <a:gd name="connsiteX2" fmla="*/ 1219202 w 2438400"/>
                <a:gd name="connsiteY2" fmla="*/ 2 h 2438400"/>
                <a:gd name="connsiteX3" fmla="*/ 2081306 w 2438400"/>
                <a:gd name="connsiteY3" fmla="*/ 357099 h 2438400"/>
                <a:gd name="connsiteX4" fmla="*/ 2438400 w 2438400"/>
                <a:gd name="connsiteY4" fmla="*/ 1219204 h 2438400"/>
                <a:gd name="connsiteX5" fmla="*/ 2081304 w 2438400"/>
                <a:gd name="connsiteY5" fmla="*/ 2081309 h 2438400"/>
                <a:gd name="connsiteX6" fmla="*/ 1219199 w 2438400"/>
                <a:gd name="connsiteY6" fmla="*/ 2438404 h 2438400"/>
                <a:gd name="connsiteX7" fmla="*/ 357094 w 2438400"/>
                <a:gd name="connsiteY7" fmla="*/ 2081308 h 2438400"/>
                <a:gd name="connsiteX8" fmla="*/ -1 w 2438400"/>
                <a:gd name="connsiteY8" fmla="*/ 1219203 h 2438400"/>
                <a:gd name="connsiteX9" fmla="*/ 0 w 2438400"/>
                <a:gd name="connsiteY9" fmla="*/ 1219200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8400" h="2438400">
                  <a:moveTo>
                    <a:pt x="0" y="1219200"/>
                  </a:moveTo>
                  <a:cubicBezTo>
                    <a:pt x="0" y="895848"/>
                    <a:pt x="128452" y="585740"/>
                    <a:pt x="357097" y="357096"/>
                  </a:cubicBezTo>
                  <a:cubicBezTo>
                    <a:pt x="585742" y="128452"/>
                    <a:pt x="895850" y="1"/>
                    <a:pt x="1219202" y="2"/>
                  </a:cubicBezTo>
                  <a:cubicBezTo>
                    <a:pt x="1542554" y="2"/>
                    <a:pt x="1852662" y="128454"/>
                    <a:pt x="2081306" y="357099"/>
                  </a:cubicBezTo>
                  <a:cubicBezTo>
                    <a:pt x="2309950" y="585744"/>
                    <a:pt x="2438401" y="895852"/>
                    <a:pt x="2438400" y="1219204"/>
                  </a:cubicBezTo>
                  <a:cubicBezTo>
                    <a:pt x="2438400" y="1542556"/>
                    <a:pt x="2309949" y="1852664"/>
                    <a:pt x="2081304" y="2081309"/>
                  </a:cubicBezTo>
                  <a:cubicBezTo>
                    <a:pt x="1852659" y="2309953"/>
                    <a:pt x="1542551" y="2438404"/>
                    <a:pt x="1219199" y="2438404"/>
                  </a:cubicBezTo>
                  <a:cubicBezTo>
                    <a:pt x="895847" y="2438404"/>
                    <a:pt x="585739" y="2309952"/>
                    <a:pt x="357094" y="2081308"/>
                  </a:cubicBezTo>
                  <a:cubicBezTo>
                    <a:pt x="128450" y="1852663"/>
                    <a:pt x="-1" y="1542555"/>
                    <a:pt x="-1" y="1219203"/>
                  </a:cubicBezTo>
                  <a:cubicBezTo>
                    <a:pt x="-1" y="1219202"/>
                    <a:pt x="0" y="1219201"/>
                    <a:pt x="0" y="1219200"/>
                  </a:cubicBez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vert270" wrap="square" lIns="325121" tIns="426720" rIns="325119" bIns="914400" numCol="1" spcCol="1270" anchor="t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_tradnl" sz="1000" kern="1200" dirty="0"/>
            </a:p>
          </p:txBody>
        </p:sp>
        <p:sp>
          <p:nvSpPr>
            <p:cNvPr id="14" name="5 Forma libre"/>
            <p:cNvSpPr/>
            <p:nvPr/>
          </p:nvSpPr>
          <p:spPr>
            <a:xfrm rot="5400000">
              <a:off x="7063294" y="765339"/>
              <a:ext cx="1102894" cy="1259333"/>
            </a:xfrm>
            <a:custGeom>
              <a:avLst/>
              <a:gdLst>
                <a:gd name="connsiteX0" fmla="*/ 0 w 2438400"/>
                <a:gd name="connsiteY0" fmla="*/ 1219200 h 2438400"/>
                <a:gd name="connsiteX1" fmla="*/ 357097 w 2438400"/>
                <a:gd name="connsiteY1" fmla="*/ 357096 h 2438400"/>
                <a:gd name="connsiteX2" fmla="*/ 1219202 w 2438400"/>
                <a:gd name="connsiteY2" fmla="*/ 2 h 2438400"/>
                <a:gd name="connsiteX3" fmla="*/ 2081306 w 2438400"/>
                <a:gd name="connsiteY3" fmla="*/ 357099 h 2438400"/>
                <a:gd name="connsiteX4" fmla="*/ 2438400 w 2438400"/>
                <a:gd name="connsiteY4" fmla="*/ 1219204 h 2438400"/>
                <a:gd name="connsiteX5" fmla="*/ 2081304 w 2438400"/>
                <a:gd name="connsiteY5" fmla="*/ 2081309 h 2438400"/>
                <a:gd name="connsiteX6" fmla="*/ 1219199 w 2438400"/>
                <a:gd name="connsiteY6" fmla="*/ 2438404 h 2438400"/>
                <a:gd name="connsiteX7" fmla="*/ 357094 w 2438400"/>
                <a:gd name="connsiteY7" fmla="*/ 2081308 h 2438400"/>
                <a:gd name="connsiteX8" fmla="*/ -1 w 2438400"/>
                <a:gd name="connsiteY8" fmla="*/ 1219203 h 2438400"/>
                <a:gd name="connsiteX9" fmla="*/ 0 w 2438400"/>
                <a:gd name="connsiteY9" fmla="*/ 1219200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8400" h="2438400">
                  <a:moveTo>
                    <a:pt x="0" y="1219200"/>
                  </a:moveTo>
                  <a:cubicBezTo>
                    <a:pt x="0" y="895848"/>
                    <a:pt x="128452" y="585740"/>
                    <a:pt x="357097" y="357096"/>
                  </a:cubicBezTo>
                  <a:cubicBezTo>
                    <a:pt x="585742" y="128452"/>
                    <a:pt x="895850" y="1"/>
                    <a:pt x="1219202" y="2"/>
                  </a:cubicBezTo>
                  <a:cubicBezTo>
                    <a:pt x="1542554" y="2"/>
                    <a:pt x="1852662" y="128454"/>
                    <a:pt x="2081306" y="357099"/>
                  </a:cubicBezTo>
                  <a:cubicBezTo>
                    <a:pt x="2309950" y="585744"/>
                    <a:pt x="2438401" y="895852"/>
                    <a:pt x="2438400" y="1219204"/>
                  </a:cubicBezTo>
                  <a:cubicBezTo>
                    <a:pt x="2438400" y="1542556"/>
                    <a:pt x="2309949" y="1852664"/>
                    <a:pt x="2081304" y="2081309"/>
                  </a:cubicBezTo>
                  <a:cubicBezTo>
                    <a:pt x="1852659" y="2309953"/>
                    <a:pt x="1542551" y="2438404"/>
                    <a:pt x="1219199" y="2438404"/>
                  </a:cubicBezTo>
                  <a:cubicBezTo>
                    <a:pt x="895847" y="2438404"/>
                    <a:pt x="585739" y="2309952"/>
                    <a:pt x="357094" y="2081308"/>
                  </a:cubicBezTo>
                  <a:cubicBezTo>
                    <a:pt x="128450" y="1852663"/>
                    <a:pt x="-1" y="1542555"/>
                    <a:pt x="-1" y="1219203"/>
                  </a:cubicBezTo>
                  <a:cubicBezTo>
                    <a:pt x="-1" y="1219202"/>
                    <a:pt x="0" y="1219201"/>
                    <a:pt x="0" y="1219200"/>
                  </a:cubicBezTo>
                  <a:close/>
                </a:path>
              </a:pathLst>
            </a:custGeom>
            <a:solidFill>
              <a:srgbClr val="92D05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-3670562"/>
                <a:satOff val="16196"/>
                <a:lumOff val="-2745"/>
                <a:alphaOff val="0"/>
              </a:schemeClr>
            </a:fillRef>
            <a:effectRef idx="0">
              <a:schemeClr val="accent2">
                <a:alpha val="50000"/>
                <a:hueOff val="-3670562"/>
                <a:satOff val="16196"/>
                <a:lumOff val="-2745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vert270" wrap="square" lIns="745744" tIns="629919" rIns="229616" bIns="467361" numCol="1" spcCol="1270" anchor="ctr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_tradnl" sz="1000" kern="1200" dirty="0"/>
            </a:p>
          </p:txBody>
        </p:sp>
        <p:sp>
          <p:nvSpPr>
            <p:cNvPr id="15" name="6 Forma libre"/>
            <p:cNvSpPr/>
            <p:nvPr/>
          </p:nvSpPr>
          <p:spPr>
            <a:xfrm rot="5400000">
              <a:off x="7026485" y="59382"/>
              <a:ext cx="1102894" cy="1259333"/>
            </a:xfrm>
            <a:custGeom>
              <a:avLst/>
              <a:gdLst>
                <a:gd name="connsiteX0" fmla="*/ 0 w 2438400"/>
                <a:gd name="connsiteY0" fmla="*/ 1219200 h 2438400"/>
                <a:gd name="connsiteX1" fmla="*/ 357097 w 2438400"/>
                <a:gd name="connsiteY1" fmla="*/ 357096 h 2438400"/>
                <a:gd name="connsiteX2" fmla="*/ 1219202 w 2438400"/>
                <a:gd name="connsiteY2" fmla="*/ 2 h 2438400"/>
                <a:gd name="connsiteX3" fmla="*/ 2081306 w 2438400"/>
                <a:gd name="connsiteY3" fmla="*/ 357099 h 2438400"/>
                <a:gd name="connsiteX4" fmla="*/ 2438400 w 2438400"/>
                <a:gd name="connsiteY4" fmla="*/ 1219204 h 2438400"/>
                <a:gd name="connsiteX5" fmla="*/ 2081304 w 2438400"/>
                <a:gd name="connsiteY5" fmla="*/ 2081309 h 2438400"/>
                <a:gd name="connsiteX6" fmla="*/ 1219199 w 2438400"/>
                <a:gd name="connsiteY6" fmla="*/ 2438404 h 2438400"/>
                <a:gd name="connsiteX7" fmla="*/ 357094 w 2438400"/>
                <a:gd name="connsiteY7" fmla="*/ 2081308 h 2438400"/>
                <a:gd name="connsiteX8" fmla="*/ -1 w 2438400"/>
                <a:gd name="connsiteY8" fmla="*/ 1219203 h 2438400"/>
                <a:gd name="connsiteX9" fmla="*/ 0 w 2438400"/>
                <a:gd name="connsiteY9" fmla="*/ 1219200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8400" h="2438400">
                  <a:moveTo>
                    <a:pt x="0" y="1219200"/>
                  </a:moveTo>
                  <a:cubicBezTo>
                    <a:pt x="0" y="895848"/>
                    <a:pt x="128452" y="585740"/>
                    <a:pt x="357097" y="357096"/>
                  </a:cubicBezTo>
                  <a:cubicBezTo>
                    <a:pt x="585742" y="128452"/>
                    <a:pt x="895850" y="1"/>
                    <a:pt x="1219202" y="2"/>
                  </a:cubicBezTo>
                  <a:cubicBezTo>
                    <a:pt x="1542554" y="2"/>
                    <a:pt x="1852662" y="128454"/>
                    <a:pt x="2081306" y="357099"/>
                  </a:cubicBezTo>
                  <a:cubicBezTo>
                    <a:pt x="2309950" y="585744"/>
                    <a:pt x="2438401" y="895852"/>
                    <a:pt x="2438400" y="1219204"/>
                  </a:cubicBezTo>
                  <a:cubicBezTo>
                    <a:pt x="2438400" y="1542556"/>
                    <a:pt x="2309949" y="1852664"/>
                    <a:pt x="2081304" y="2081309"/>
                  </a:cubicBezTo>
                  <a:cubicBezTo>
                    <a:pt x="1852659" y="2309953"/>
                    <a:pt x="1542551" y="2438404"/>
                    <a:pt x="1219199" y="2438404"/>
                  </a:cubicBezTo>
                  <a:cubicBezTo>
                    <a:pt x="895847" y="2438404"/>
                    <a:pt x="585739" y="2309952"/>
                    <a:pt x="357094" y="2081308"/>
                  </a:cubicBezTo>
                  <a:cubicBezTo>
                    <a:pt x="128450" y="1852663"/>
                    <a:pt x="-1" y="1542555"/>
                    <a:pt x="-1" y="1219203"/>
                  </a:cubicBezTo>
                  <a:cubicBezTo>
                    <a:pt x="-1" y="1219202"/>
                    <a:pt x="0" y="1219201"/>
                    <a:pt x="0" y="1219200"/>
                  </a:cubicBezTo>
                  <a:close/>
                </a:path>
              </a:pathLst>
            </a:custGeom>
            <a:solidFill>
              <a:srgbClr val="114454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-7341125"/>
                <a:satOff val="32393"/>
                <a:lumOff val="-5490"/>
                <a:alphaOff val="0"/>
              </a:schemeClr>
            </a:fillRef>
            <a:effectRef idx="0">
              <a:schemeClr val="accent2">
                <a:alpha val="50000"/>
                <a:hueOff val="-7341125"/>
                <a:satOff val="32393"/>
                <a:lumOff val="-549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vert270" wrap="square" lIns="229617" tIns="629919" rIns="745743" bIns="467361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_tradnl" sz="1000" kern="1200" dirty="0"/>
            </a:p>
          </p:txBody>
        </p:sp>
        <p:sp>
          <p:nvSpPr>
            <p:cNvPr id="16" name="9 CuadroTexto"/>
            <p:cNvSpPr txBox="1"/>
            <p:nvPr/>
          </p:nvSpPr>
          <p:spPr>
            <a:xfrm>
              <a:off x="7006152" y="497640"/>
              <a:ext cx="1147949" cy="294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dirty="0"/>
                <a:t>Paradigma</a:t>
              </a:r>
            </a:p>
          </p:txBody>
        </p:sp>
        <p:sp>
          <p:nvSpPr>
            <p:cNvPr id="17" name="10 CuadroTexto"/>
            <p:cNvSpPr txBox="1"/>
            <p:nvPr/>
          </p:nvSpPr>
          <p:spPr>
            <a:xfrm>
              <a:off x="8028384" y="748775"/>
              <a:ext cx="1115616" cy="294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00" dirty="0"/>
                <a:t>Metodología</a:t>
              </a:r>
            </a:p>
          </p:txBody>
        </p:sp>
        <p:sp>
          <p:nvSpPr>
            <p:cNvPr id="18" name="11 CuadroTexto"/>
            <p:cNvSpPr txBox="1"/>
            <p:nvPr/>
          </p:nvSpPr>
          <p:spPr>
            <a:xfrm>
              <a:off x="7234475" y="1267018"/>
              <a:ext cx="919625" cy="294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dirty="0"/>
                <a:t>Técnicas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4782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Marcador de texto"/>
          <p:cNvSpPr txBox="1">
            <a:spLocks/>
          </p:cNvSpPr>
          <p:nvPr/>
        </p:nvSpPr>
        <p:spPr>
          <a:xfrm>
            <a:off x="518864" y="-92546"/>
            <a:ext cx="6837836" cy="5191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tabLst/>
              <a:defRPr/>
            </a:pPr>
            <a:r>
              <a:rPr kumimoji="0" lang="es-ES" sz="2800" b="0" i="0" u="none" strike="noStrike" kern="0" cap="sm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Nixie One"/>
                <a:sym typeface="Nixie One"/>
              </a:rPr>
              <a:t>Bloque</a:t>
            </a:r>
            <a:r>
              <a:rPr kumimoji="0" lang="es-ES" sz="2800" b="0" i="0" u="none" strike="noStrike" kern="0" cap="small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Nixie One"/>
                <a:sym typeface="Nixie One"/>
              </a:rPr>
              <a:t> II. Tema. Metodología Cualitativa.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tabLst/>
              <a:defRPr/>
            </a:pPr>
            <a:r>
              <a:rPr lang="es-ES" sz="2800" cap="small" baseline="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Nixie One"/>
                <a:sym typeface="Nixie One"/>
              </a:rPr>
              <a:t>Referencias</a:t>
            </a:r>
            <a:endParaRPr kumimoji="0" lang="es-ES" sz="2800" b="0" i="0" u="none" strike="noStrike" kern="0" cap="sm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Nixie One"/>
              <a:sym typeface="Nixie One"/>
            </a:endParaRPr>
          </a:p>
        </p:txBody>
      </p:sp>
      <p:grpSp>
        <p:nvGrpSpPr>
          <p:cNvPr id="4" name="12 Grupo"/>
          <p:cNvGrpSpPr/>
          <p:nvPr/>
        </p:nvGrpSpPr>
        <p:grpSpPr>
          <a:xfrm>
            <a:off x="7308305" y="-20619"/>
            <a:ext cx="1835695" cy="1512249"/>
            <a:chOff x="6948265" y="137602"/>
            <a:chExt cx="2195735" cy="1808851"/>
          </a:xfrm>
        </p:grpSpPr>
        <p:sp>
          <p:nvSpPr>
            <p:cNvPr id="5" name="4 Forma libre"/>
            <p:cNvSpPr/>
            <p:nvPr/>
          </p:nvSpPr>
          <p:spPr>
            <a:xfrm rot="5400000">
              <a:off x="7962886" y="382524"/>
              <a:ext cx="1102894" cy="1259333"/>
            </a:xfrm>
            <a:custGeom>
              <a:avLst/>
              <a:gdLst>
                <a:gd name="connsiteX0" fmla="*/ 0 w 2438400"/>
                <a:gd name="connsiteY0" fmla="*/ 1219200 h 2438400"/>
                <a:gd name="connsiteX1" fmla="*/ 357097 w 2438400"/>
                <a:gd name="connsiteY1" fmla="*/ 357096 h 2438400"/>
                <a:gd name="connsiteX2" fmla="*/ 1219202 w 2438400"/>
                <a:gd name="connsiteY2" fmla="*/ 2 h 2438400"/>
                <a:gd name="connsiteX3" fmla="*/ 2081306 w 2438400"/>
                <a:gd name="connsiteY3" fmla="*/ 357099 h 2438400"/>
                <a:gd name="connsiteX4" fmla="*/ 2438400 w 2438400"/>
                <a:gd name="connsiteY4" fmla="*/ 1219204 h 2438400"/>
                <a:gd name="connsiteX5" fmla="*/ 2081304 w 2438400"/>
                <a:gd name="connsiteY5" fmla="*/ 2081309 h 2438400"/>
                <a:gd name="connsiteX6" fmla="*/ 1219199 w 2438400"/>
                <a:gd name="connsiteY6" fmla="*/ 2438404 h 2438400"/>
                <a:gd name="connsiteX7" fmla="*/ 357094 w 2438400"/>
                <a:gd name="connsiteY7" fmla="*/ 2081308 h 2438400"/>
                <a:gd name="connsiteX8" fmla="*/ -1 w 2438400"/>
                <a:gd name="connsiteY8" fmla="*/ 1219203 h 2438400"/>
                <a:gd name="connsiteX9" fmla="*/ 0 w 2438400"/>
                <a:gd name="connsiteY9" fmla="*/ 1219200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8400" h="2438400">
                  <a:moveTo>
                    <a:pt x="0" y="1219200"/>
                  </a:moveTo>
                  <a:cubicBezTo>
                    <a:pt x="0" y="895848"/>
                    <a:pt x="128452" y="585740"/>
                    <a:pt x="357097" y="357096"/>
                  </a:cubicBezTo>
                  <a:cubicBezTo>
                    <a:pt x="585742" y="128452"/>
                    <a:pt x="895850" y="1"/>
                    <a:pt x="1219202" y="2"/>
                  </a:cubicBezTo>
                  <a:cubicBezTo>
                    <a:pt x="1542554" y="2"/>
                    <a:pt x="1852662" y="128454"/>
                    <a:pt x="2081306" y="357099"/>
                  </a:cubicBezTo>
                  <a:cubicBezTo>
                    <a:pt x="2309950" y="585744"/>
                    <a:pt x="2438401" y="895852"/>
                    <a:pt x="2438400" y="1219204"/>
                  </a:cubicBezTo>
                  <a:cubicBezTo>
                    <a:pt x="2438400" y="1542556"/>
                    <a:pt x="2309949" y="1852664"/>
                    <a:pt x="2081304" y="2081309"/>
                  </a:cubicBezTo>
                  <a:cubicBezTo>
                    <a:pt x="1852659" y="2309953"/>
                    <a:pt x="1542551" y="2438404"/>
                    <a:pt x="1219199" y="2438404"/>
                  </a:cubicBezTo>
                  <a:cubicBezTo>
                    <a:pt x="895847" y="2438404"/>
                    <a:pt x="585739" y="2309952"/>
                    <a:pt x="357094" y="2081308"/>
                  </a:cubicBezTo>
                  <a:cubicBezTo>
                    <a:pt x="128450" y="1852663"/>
                    <a:pt x="-1" y="1542555"/>
                    <a:pt x="-1" y="1219203"/>
                  </a:cubicBezTo>
                  <a:cubicBezTo>
                    <a:pt x="-1" y="1219202"/>
                    <a:pt x="0" y="1219201"/>
                    <a:pt x="0" y="1219200"/>
                  </a:cubicBez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vert270" wrap="square" lIns="325121" tIns="426720" rIns="325119" bIns="914400" numCol="1" spcCol="1270" anchor="t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_tradnl" sz="1000" kern="1200" dirty="0"/>
            </a:p>
          </p:txBody>
        </p:sp>
        <p:sp>
          <p:nvSpPr>
            <p:cNvPr id="6" name="5 Forma libre"/>
            <p:cNvSpPr/>
            <p:nvPr/>
          </p:nvSpPr>
          <p:spPr>
            <a:xfrm rot="5400000">
              <a:off x="7063294" y="765339"/>
              <a:ext cx="1102894" cy="1259333"/>
            </a:xfrm>
            <a:custGeom>
              <a:avLst/>
              <a:gdLst>
                <a:gd name="connsiteX0" fmla="*/ 0 w 2438400"/>
                <a:gd name="connsiteY0" fmla="*/ 1219200 h 2438400"/>
                <a:gd name="connsiteX1" fmla="*/ 357097 w 2438400"/>
                <a:gd name="connsiteY1" fmla="*/ 357096 h 2438400"/>
                <a:gd name="connsiteX2" fmla="*/ 1219202 w 2438400"/>
                <a:gd name="connsiteY2" fmla="*/ 2 h 2438400"/>
                <a:gd name="connsiteX3" fmla="*/ 2081306 w 2438400"/>
                <a:gd name="connsiteY3" fmla="*/ 357099 h 2438400"/>
                <a:gd name="connsiteX4" fmla="*/ 2438400 w 2438400"/>
                <a:gd name="connsiteY4" fmla="*/ 1219204 h 2438400"/>
                <a:gd name="connsiteX5" fmla="*/ 2081304 w 2438400"/>
                <a:gd name="connsiteY5" fmla="*/ 2081309 h 2438400"/>
                <a:gd name="connsiteX6" fmla="*/ 1219199 w 2438400"/>
                <a:gd name="connsiteY6" fmla="*/ 2438404 h 2438400"/>
                <a:gd name="connsiteX7" fmla="*/ 357094 w 2438400"/>
                <a:gd name="connsiteY7" fmla="*/ 2081308 h 2438400"/>
                <a:gd name="connsiteX8" fmla="*/ -1 w 2438400"/>
                <a:gd name="connsiteY8" fmla="*/ 1219203 h 2438400"/>
                <a:gd name="connsiteX9" fmla="*/ 0 w 2438400"/>
                <a:gd name="connsiteY9" fmla="*/ 1219200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8400" h="2438400">
                  <a:moveTo>
                    <a:pt x="0" y="1219200"/>
                  </a:moveTo>
                  <a:cubicBezTo>
                    <a:pt x="0" y="895848"/>
                    <a:pt x="128452" y="585740"/>
                    <a:pt x="357097" y="357096"/>
                  </a:cubicBezTo>
                  <a:cubicBezTo>
                    <a:pt x="585742" y="128452"/>
                    <a:pt x="895850" y="1"/>
                    <a:pt x="1219202" y="2"/>
                  </a:cubicBezTo>
                  <a:cubicBezTo>
                    <a:pt x="1542554" y="2"/>
                    <a:pt x="1852662" y="128454"/>
                    <a:pt x="2081306" y="357099"/>
                  </a:cubicBezTo>
                  <a:cubicBezTo>
                    <a:pt x="2309950" y="585744"/>
                    <a:pt x="2438401" y="895852"/>
                    <a:pt x="2438400" y="1219204"/>
                  </a:cubicBezTo>
                  <a:cubicBezTo>
                    <a:pt x="2438400" y="1542556"/>
                    <a:pt x="2309949" y="1852664"/>
                    <a:pt x="2081304" y="2081309"/>
                  </a:cubicBezTo>
                  <a:cubicBezTo>
                    <a:pt x="1852659" y="2309953"/>
                    <a:pt x="1542551" y="2438404"/>
                    <a:pt x="1219199" y="2438404"/>
                  </a:cubicBezTo>
                  <a:cubicBezTo>
                    <a:pt x="895847" y="2438404"/>
                    <a:pt x="585739" y="2309952"/>
                    <a:pt x="357094" y="2081308"/>
                  </a:cubicBezTo>
                  <a:cubicBezTo>
                    <a:pt x="128450" y="1852663"/>
                    <a:pt x="-1" y="1542555"/>
                    <a:pt x="-1" y="1219203"/>
                  </a:cubicBezTo>
                  <a:cubicBezTo>
                    <a:pt x="-1" y="1219202"/>
                    <a:pt x="0" y="1219201"/>
                    <a:pt x="0" y="1219200"/>
                  </a:cubicBezTo>
                  <a:close/>
                </a:path>
              </a:pathLst>
            </a:custGeom>
            <a:solidFill>
              <a:srgbClr val="92D05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-3670562"/>
                <a:satOff val="16196"/>
                <a:lumOff val="-2745"/>
                <a:alphaOff val="0"/>
              </a:schemeClr>
            </a:fillRef>
            <a:effectRef idx="0">
              <a:schemeClr val="accent2">
                <a:alpha val="50000"/>
                <a:hueOff val="-3670562"/>
                <a:satOff val="16196"/>
                <a:lumOff val="-2745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vert270" wrap="square" lIns="745744" tIns="629919" rIns="229616" bIns="467361" numCol="1" spcCol="1270" anchor="ctr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_tradnl" sz="1000" kern="1200" dirty="0"/>
            </a:p>
          </p:txBody>
        </p:sp>
        <p:sp>
          <p:nvSpPr>
            <p:cNvPr id="7" name="6 Forma libre"/>
            <p:cNvSpPr/>
            <p:nvPr/>
          </p:nvSpPr>
          <p:spPr>
            <a:xfrm rot="5400000">
              <a:off x="7026485" y="59382"/>
              <a:ext cx="1102894" cy="1259333"/>
            </a:xfrm>
            <a:custGeom>
              <a:avLst/>
              <a:gdLst>
                <a:gd name="connsiteX0" fmla="*/ 0 w 2438400"/>
                <a:gd name="connsiteY0" fmla="*/ 1219200 h 2438400"/>
                <a:gd name="connsiteX1" fmla="*/ 357097 w 2438400"/>
                <a:gd name="connsiteY1" fmla="*/ 357096 h 2438400"/>
                <a:gd name="connsiteX2" fmla="*/ 1219202 w 2438400"/>
                <a:gd name="connsiteY2" fmla="*/ 2 h 2438400"/>
                <a:gd name="connsiteX3" fmla="*/ 2081306 w 2438400"/>
                <a:gd name="connsiteY3" fmla="*/ 357099 h 2438400"/>
                <a:gd name="connsiteX4" fmla="*/ 2438400 w 2438400"/>
                <a:gd name="connsiteY4" fmla="*/ 1219204 h 2438400"/>
                <a:gd name="connsiteX5" fmla="*/ 2081304 w 2438400"/>
                <a:gd name="connsiteY5" fmla="*/ 2081309 h 2438400"/>
                <a:gd name="connsiteX6" fmla="*/ 1219199 w 2438400"/>
                <a:gd name="connsiteY6" fmla="*/ 2438404 h 2438400"/>
                <a:gd name="connsiteX7" fmla="*/ 357094 w 2438400"/>
                <a:gd name="connsiteY7" fmla="*/ 2081308 h 2438400"/>
                <a:gd name="connsiteX8" fmla="*/ -1 w 2438400"/>
                <a:gd name="connsiteY8" fmla="*/ 1219203 h 2438400"/>
                <a:gd name="connsiteX9" fmla="*/ 0 w 2438400"/>
                <a:gd name="connsiteY9" fmla="*/ 1219200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8400" h="2438400">
                  <a:moveTo>
                    <a:pt x="0" y="1219200"/>
                  </a:moveTo>
                  <a:cubicBezTo>
                    <a:pt x="0" y="895848"/>
                    <a:pt x="128452" y="585740"/>
                    <a:pt x="357097" y="357096"/>
                  </a:cubicBezTo>
                  <a:cubicBezTo>
                    <a:pt x="585742" y="128452"/>
                    <a:pt x="895850" y="1"/>
                    <a:pt x="1219202" y="2"/>
                  </a:cubicBezTo>
                  <a:cubicBezTo>
                    <a:pt x="1542554" y="2"/>
                    <a:pt x="1852662" y="128454"/>
                    <a:pt x="2081306" y="357099"/>
                  </a:cubicBezTo>
                  <a:cubicBezTo>
                    <a:pt x="2309950" y="585744"/>
                    <a:pt x="2438401" y="895852"/>
                    <a:pt x="2438400" y="1219204"/>
                  </a:cubicBezTo>
                  <a:cubicBezTo>
                    <a:pt x="2438400" y="1542556"/>
                    <a:pt x="2309949" y="1852664"/>
                    <a:pt x="2081304" y="2081309"/>
                  </a:cubicBezTo>
                  <a:cubicBezTo>
                    <a:pt x="1852659" y="2309953"/>
                    <a:pt x="1542551" y="2438404"/>
                    <a:pt x="1219199" y="2438404"/>
                  </a:cubicBezTo>
                  <a:cubicBezTo>
                    <a:pt x="895847" y="2438404"/>
                    <a:pt x="585739" y="2309952"/>
                    <a:pt x="357094" y="2081308"/>
                  </a:cubicBezTo>
                  <a:cubicBezTo>
                    <a:pt x="128450" y="1852663"/>
                    <a:pt x="-1" y="1542555"/>
                    <a:pt x="-1" y="1219203"/>
                  </a:cubicBezTo>
                  <a:cubicBezTo>
                    <a:pt x="-1" y="1219202"/>
                    <a:pt x="0" y="1219201"/>
                    <a:pt x="0" y="1219200"/>
                  </a:cubicBezTo>
                  <a:close/>
                </a:path>
              </a:pathLst>
            </a:custGeom>
            <a:solidFill>
              <a:srgbClr val="114454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-7341125"/>
                <a:satOff val="32393"/>
                <a:lumOff val="-5490"/>
                <a:alphaOff val="0"/>
              </a:schemeClr>
            </a:fillRef>
            <a:effectRef idx="0">
              <a:schemeClr val="accent2">
                <a:alpha val="50000"/>
                <a:hueOff val="-7341125"/>
                <a:satOff val="32393"/>
                <a:lumOff val="-549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vert270" wrap="square" lIns="229617" tIns="629919" rIns="745743" bIns="467361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_tradnl" sz="1000" kern="1200" dirty="0"/>
            </a:p>
          </p:txBody>
        </p:sp>
        <p:sp>
          <p:nvSpPr>
            <p:cNvPr id="8" name="9 CuadroTexto"/>
            <p:cNvSpPr txBox="1"/>
            <p:nvPr/>
          </p:nvSpPr>
          <p:spPr>
            <a:xfrm>
              <a:off x="7006152" y="497640"/>
              <a:ext cx="1147949" cy="294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dirty="0"/>
                <a:t>Paradigma</a:t>
              </a:r>
            </a:p>
          </p:txBody>
        </p:sp>
        <p:sp>
          <p:nvSpPr>
            <p:cNvPr id="9" name="10 CuadroTexto"/>
            <p:cNvSpPr txBox="1"/>
            <p:nvPr/>
          </p:nvSpPr>
          <p:spPr>
            <a:xfrm>
              <a:off x="8028384" y="748775"/>
              <a:ext cx="1115616" cy="294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00" dirty="0"/>
                <a:t>Metodología</a:t>
              </a:r>
            </a:p>
          </p:txBody>
        </p:sp>
        <p:sp>
          <p:nvSpPr>
            <p:cNvPr id="10" name="11 CuadroTexto"/>
            <p:cNvSpPr txBox="1"/>
            <p:nvPr/>
          </p:nvSpPr>
          <p:spPr>
            <a:xfrm>
              <a:off x="7234475" y="1267018"/>
              <a:ext cx="919625" cy="294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dirty="0"/>
                <a:t>Técnicas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755575" y="2202418"/>
            <a:ext cx="786200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>
                <a:latin typeface="Cambria" pitchFamily="18" charset="0"/>
                <a:ea typeface="Cambria" pitchFamily="18" charset="0"/>
              </a:rPr>
              <a:t>Folgueiras</a:t>
            </a:r>
            <a:r>
              <a:rPr lang="es-ES" dirty="0">
                <a:latin typeface="Cambria" pitchFamily="18" charset="0"/>
                <a:ea typeface="Cambria" pitchFamily="18" charset="0"/>
              </a:rPr>
              <a:t>, P. y </a:t>
            </a:r>
            <a:r>
              <a:rPr lang="es-ES" dirty="0" err="1">
                <a:latin typeface="Cambria" pitchFamily="18" charset="0"/>
                <a:ea typeface="Cambria" pitchFamily="18" charset="0"/>
              </a:rPr>
              <a:t>Ramirez</a:t>
            </a:r>
            <a:r>
              <a:rPr lang="es-ES" dirty="0">
                <a:latin typeface="Cambria" pitchFamily="18" charset="0"/>
                <a:ea typeface="Cambria" pitchFamily="18" charset="0"/>
              </a:rPr>
              <a:t>, C. (2017). Elaboración de técnicas de recogida de información en diseños mixtos. Un ejemplo de estudio en aprendizaje-servicio. </a:t>
            </a:r>
            <a:r>
              <a:rPr lang="es-ES" i="1" dirty="0">
                <a:latin typeface="Cambria" pitchFamily="18" charset="0"/>
                <a:ea typeface="Cambria" pitchFamily="18" charset="0"/>
              </a:rPr>
              <a:t>REIRE Revista </a:t>
            </a:r>
            <a:r>
              <a:rPr lang="es-ES" i="1" dirty="0" err="1">
                <a:latin typeface="Cambria" pitchFamily="18" charset="0"/>
                <a:ea typeface="Cambria" pitchFamily="18" charset="0"/>
              </a:rPr>
              <a:t>d'Innovació</a:t>
            </a:r>
            <a:r>
              <a:rPr lang="es-ES" i="1" dirty="0">
                <a:latin typeface="Cambria" pitchFamily="18" charset="0"/>
                <a:ea typeface="Cambria" pitchFamily="18" charset="0"/>
              </a:rPr>
              <a:t> i Recerca en </a:t>
            </a:r>
            <a:r>
              <a:rPr lang="es-ES" i="1" dirty="0" err="1">
                <a:latin typeface="Cambria" pitchFamily="18" charset="0"/>
                <a:ea typeface="Cambria" pitchFamily="18" charset="0"/>
              </a:rPr>
              <a:t>Educació</a:t>
            </a:r>
            <a:r>
              <a:rPr lang="es-ES" dirty="0">
                <a:latin typeface="Cambria" pitchFamily="18" charset="0"/>
                <a:ea typeface="Cambria" pitchFamily="18" charset="0"/>
              </a:rPr>
              <a:t>, </a:t>
            </a:r>
            <a:r>
              <a:rPr lang="es-ES" i="1" dirty="0">
                <a:latin typeface="Cambria" pitchFamily="18" charset="0"/>
                <a:ea typeface="Cambria" pitchFamily="18" charset="0"/>
              </a:rPr>
              <a:t>10</a:t>
            </a:r>
            <a:r>
              <a:rPr lang="es-ES" dirty="0">
                <a:latin typeface="Cambria" pitchFamily="18" charset="0"/>
                <a:ea typeface="Cambria" pitchFamily="18" charset="0"/>
              </a:rPr>
              <a:t>(2), 64-78.</a:t>
            </a:r>
          </a:p>
          <a:p>
            <a:r>
              <a:rPr lang="es-ES" dirty="0">
                <a:latin typeface="Cambria" pitchFamily="18" charset="0"/>
                <a:ea typeface="Cambria" pitchFamily="18" charset="0"/>
              </a:rPr>
              <a:t>Hernández-</a:t>
            </a:r>
            <a:r>
              <a:rPr lang="es-ES" dirty="0" err="1">
                <a:latin typeface="Cambria" pitchFamily="18" charset="0"/>
                <a:ea typeface="Cambria" pitchFamily="18" charset="0"/>
              </a:rPr>
              <a:t>Sampieri</a:t>
            </a:r>
            <a:r>
              <a:rPr lang="es-ES" dirty="0">
                <a:latin typeface="Cambria" pitchFamily="18" charset="0"/>
                <a:ea typeface="Cambria" pitchFamily="18" charset="0"/>
              </a:rPr>
              <a:t>, R., Fernández, C., y Baptista, P. (2010). </a:t>
            </a:r>
            <a:r>
              <a:rPr lang="es-ES" i="1" dirty="0">
                <a:latin typeface="Cambria" pitchFamily="18" charset="0"/>
                <a:ea typeface="Cambria" pitchFamily="18" charset="0"/>
              </a:rPr>
              <a:t>Metodología de la investigación.</a:t>
            </a:r>
            <a:r>
              <a:rPr lang="es-ES" dirty="0">
                <a:latin typeface="Cambria" pitchFamily="18" charset="0"/>
                <a:ea typeface="Cambria" pitchFamily="18" charset="0"/>
              </a:rPr>
              <a:t> México: </a:t>
            </a:r>
            <a:r>
              <a:rPr lang="es-ES" dirty="0" err="1">
                <a:latin typeface="Cambria" pitchFamily="18" charset="0"/>
                <a:ea typeface="Cambria" pitchFamily="18" charset="0"/>
              </a:rPr>
              <a:t>Mcgraw</a:t>
            </a:r>
            <a:r>
              <a:rPr lang="es-ES" dirty="0">
                <a:latin typeface="Cambria" pitchFamily="18" charset="0"/>
                <a:ea typeface="Cambria" pitchFamily="18" charset="0"/>
              </a:rPr>
              <a:t> Hill.</a:t>
            </a:r>
          </a:p>
          <a:p>
            <a:r>
              <a:rPr lang="en-US" dirty="0">
                <a:latin typeface="Cambria" pitchFamily="18" charset="0"/>
                <a:ea typeface="Cambria" pitchFamily="18" charset="0"/>
              </a:rPr>
              <a:t>Johnson, R. B. &amp;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Onwuegbuzie</a:t>
            </a:r>
            <a:r>
              <a:rPr lang="en-US" dirty="0">
                <a:latin typeface="Cambria" pitchFamily="18" charset="0"/>
                <a:ea typeface="Cambria" pitchFamily="18" charset="0"/>
              </a:rPr>
              <a:t>, A. J. (2004). Mixed methods research: A research paradigm whose time has come. </a:t>
            </a:r>
            <a:r>
              <a:rPr lang="en-US" i="1" dirty="0">
                <a:latin typeface="Cambria" pitchFamily="18" charset="0"/>
                <a:ea typeface="Cambria" pitchFamily="18" charset="0"/>
              </a:rPr>
              <a:t>Educational Researcher, 33</a:t>
            </a:r>
            <a:r>
              <a:rPr lang="en-US" dirty="0">
                <a:latin typeface="Cambria" pitchFamily="18" charset="0"/>
                <a:ea typeface="Cambria" pitchFamily="18" charset="0"/>
              </a:rPr>
              <a:t> (7).</a:t>
            </a:r>
            <a:endParaRPr lang="es-ES" dirty="0">
              <a:latin typeface="Cambria" pitchFamily="18" charset="0"/>
              <a:ea typeface="Cambria" pitchFamily="18" charset="0"/>
            </a:endParaRPr>
          </a:p>
          <a:p>
            <a:r>
              <a:rPr lang="es-ES" dirty="0">
                <a:latin typeface="Cambria" pitchFamily="18" charset="0"/>
                <a:ea typeface="Cambria" pitchFamily="18" charset="0"/>
              </a:rPr>
              <a:t>Sánchez, M.C. (2015) La dicotomía cualitativo-cuantitativo: posibilidades de integración y</a:t>
            </a:r>
          </a:p>
          <a:p>
            <a:r>
              <a:rPr lang="es-ES" dirty="0">
                <a:latin typeface="Cambria" pitchFamily="18" charset="0"/>
                <a:ea typeface="Cambria" pitchFamily="18" charset="0"/>
              </a:rPr>
              <a:t>diseños mixtos. </a:t>
            </a:r>
            <a:r>
              <a:rPr lang="es-ES" i="1" dirty="0">
                <a:latin typeface="Cambria" pitchFamily="18" charset="0"/>
                <a:ea typeface="Cambria" pitchFamily="18" charset="0"/>
              </a:rPr>
              <a:t>Campo Abierto, vol. monográfico, 11-30.</a:t>
            </a:r>
          </a:p>
          <a:p>
            <a:r>
              <a:rPr lang="en-US" dirty="0" err="1">
                <a:latin typeface="Cambria" pitchFamily="18" charset="0"/>
                <a:ea typeface="Cambria" pitchFamily="18" charset="0"/>
              </a:rPr>
              <a:t>Tashakkori</a:t>
            </a:r>
            <a:r>
              <a:rPr lang="en-US" dirty="0">
                <a:latin typeface="Cambria" pitchFamily="18" charset="0"/>
                <a:ea typeface="Cambria" pitchFamily="18" charset="0"/>
              </a:rPr>
              <a:t> y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Teddlie</a:t>
            </a:r>
            <a:r>
              <a:rPr lang="en-US" dirty="0">
                <a:latin typeface="Cambria" pitchFamily="18" charset="0"/>
                <a:ea typeface="Cambria" pitchFamily="18" charset="0"/>
              </a:rPr>
              <a:t>, 2003 A.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Tashakkori</a:t>
            </a:r>
            <a:r>
              <a:rPr lang="en-US" dirty="0">
                <a:latin typeface="Cambria" pitchFamily="18" charset="0"/>
                <a:ea typeface="Cambria" pitchFamily="18" charset="0"/>
              </a:rPr>
              <a:t>, C.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Teddlie</a:t>
            </a:r>
            <a:r>
              <a:rPr lang="en-US" dirty="0">
                <a:latin typeface="Cambria" pitchFamily="18" charset="0"/>
                <a:ea typeface="Cambria" pitchFamily="18" charset="0"/>
              </a:rPr>
              <a:t> (Eds.) (2003). </a:t>
            </a:r>
            <a:r>
              <a:rPr lang="en-US" i="1" dirty="0">
                <a:latin typeface="Cambria" pitchFamily="18" charset="0"/>
                <a:ea typeface="Cambria" pitchFamily="18" charset="0"/>
              </a:rPr>
              <a:t>Handbook of Mixed Methods in Social &amp; Behavioral Research.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s-ES" dirty="0" err="1">
                <a:latin typeface="Cambria" pitchFamily="18" charset="0"/>
                <a:ea typeface="Cambria" pitchFamily="18" charset="0"/>
              </a:rPr>
              <a:t>Sage</a:t>
            </a:r>
            <a:r>
              <a:rPr lang="es-ES" dirty="0">
                <a:latin typeface="Cambria" pitchFamily="18" charset="0"/>
                <a:ea typeface="Cambria" pitchFamily="18" charset="0"/>
              </a:rPr>
              <a:t>, </a:t>
            </a:r>
            <a:r>
              <a:rPr lang="es-ES" dirty="0" err="1">
                <a:latin typeface="Cambria" pitchFamily="18" charset="0"/>
                <a:ea typeface="Cambria" pitchFamily="18" charset="0"/>
              </a:rPr>
              <a:t>Thousand</a:t>
            </a:r>
            <a:r>
              <a:rPr lang="es-ES" dirty="0">
                <a:latin typeface="Cambria" pitchFamily="18" charset="0"/>
                <a:ea typeface="Cambria" pitchFamily="18" charset="0"/>
              </a:rPr>
              <a:t> </a:t>
            </a:r>
            <a:r>
              <a:rPr lang="es-ES" dirty="0" err="1">
                <a:latin typeface="Cambria" pitchFamily="18" charset="0"/>
                <a:ea typeface="Cambria" pitchFamily="18" charset="0"/>
              </a:rPr>
              <a:t>Oaks</a:t>
            </a:r>
            <a:r>
              <a:rPr lang="es-ES" dirty="0">
                <a:latin typeface="Cambria" pitchFamily="18" charset="0"/>
                <a:ea typeface="Cambria" pitchFamily="18" charset="0"/>
              </a:rPr>
              <a:t> .</a:t>
            </a:r>
          </a:p>
          <a:p>
            <a:endParaRPr lang="es-ES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391243"/>
      </p:ext>
    </p:extLst>
  </p:cSld>
  <p:clrMapOvr>
    <a:masterClrMapping/>
  </p:clrMapOvr>
</p:sld>
</file>

<file path=ppt/theme/theme1.xml><?xml version="1.0" encoding="utf-8"?>
<a:theme xmlns:a="http://schemas.openxmlformats.org/drawingml/2006/main" name="Warwi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15651</TotalTime>
  <Words>634</Words>
  <Application>Microsoft Office PowerPoint</Application>
  <PresentationFormat>Presentación en pantalla (16:9)</PresentationFormat>
  <Paragraphs>65</Paragraphs>
  <Slides>8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Cambria</vt:lpstr>
      <vt:lpstr>Roboto Slab</vt:lpstr>
      <vt:lpstr>Bell MT</vt:lpstr>
      <vt:lpstr>Arial</vt:lpstr>
      <vt:lpstr>Calibri</vt:lpstr>
      <vt:lpstr>Nixie One</vt:lpstr>
      <vt:lpstr>Palatino Linotype</vt:lpstr>
      <vt:lpstr>Warwick template</vt:lpstr>
      <vt:lpstr>Metodología Mixta   Teoría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Pilar</dc:creator>
  <cp:lastModifiedBy>Maria Del Pilar Folgueiras Bertomeu</cp:lastModifiedBy>
  <cp:revision>303</cp:revision>
  <dcterms:modified xsi:type="dcterms:W3CDTF">2023-03-27T16:25:29Z</dcterms:modified>
</cp:coreProperties>
</file>