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551" r:id="rId3"/>
    <p:sldId id="552" r:id="rId4"/>
    <p:sldId id="456" r:id="rId5"/>
    <p:sldId id="505" r:id="rId6"/>
    <p:sldId id="509" r:id="rId7"/>
    <p:sldId id="512" r:id="rId8"/>
    <p:sldId id="553" r:id="rId9"/>
    <p:sldId id="554" r:id="rId10"/>
    <p:sldId id="556" r:id="rId11"/>
    <p:sldId id="563" r:id="rId12"/>
  </p:sldIdLst>
  <p:sldSz cx="9144000" cy="5143500" type="screen16x9"/>
  <p:notesSz cx="6858000" cy="9144000"/>
  <p:embeddedFontLst>
    <p:embeddedFont>
      <p:font typeface="Arial Rounded MT Bold" panose="020F0704030504030204" pitchFamily="34" charset="0"/>
      <p:regular r:id="rId14"/>
    </p:embeddedFont>
    <p:embeddedFont>
      <p:font typeface="Bradley Hand ITC" panose="03070402050302030203" pitchFamily="66" charset="0"/>
      <p:regular r:id="rId15"/>
    </p:embeddedFon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Nixie One" panose="020B0604020202020204" charset="0"/>
      <p:regular r:id="rId24"/>
    </p:embeddedFont>
    <p:embeddedFont>
      <p:font typeface="Palatino Linotype" panose="02040502050505030304" pitchFamily="18" charset="0"/>
      <p:regular r:id="rId25"/>
      <p:bold r:id="rId26"/>
      <p:italic r:id="rId27"/>
      <p:boldItalic r:id="rId28"/>
    </p:embeddedFont>
    <p:embeddedFont>
      <p:font typeface="Roboto Slab"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Paz Sandin Esteban" initials="MPSE" lastIdx="1" clrIdx="0"/>
  <p:cmAuthor id="2" name="agus" initials="a" lastIdx="32" clrIdx="1">
    <p:extLst>
      <p:ext uri="{19B8F6BF-5375-455C-9EA6-DF929625EA0E}">
        <p15:presenceInfo xmlns:p15="http://schemas.microsoft.com/office/powerpoint/2012/main" userId="agus" providerId="None"/>
      </p:ext>
    </p:extLst>
  </p:cmAuthor>
  <p:cmAuthor id="3" name="Pilar" initials="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54"/>
    <a:srgbClr val="006666"/>
    <a:srgbClr val="609CA8"/>
    <a:srgbClr val="3E7A84"/>
    <a:srgbClr val="222A10"/>
    <a:srgbClr val="404F25"/>
    <a:srgbClr val="576C32"/>
    <a:srgbClr val="5F762C"/>
    <a:srgbClr val="6F893F"/>
    <a:srgbClr val="667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472FF-9E1C-4E89-9467-27AF18833AF2}">
  <a:tblStyle styleId="{169472FF-9E1C-4E89-9467-27AF18833AF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380" autoAdjust="0"/>
  </p:normalViewPr>
  <p:slideViewPr>
    <p:cSldViewPr>
      <p:cViewPr varScale="1">
        <p:scale>
          <a:sx n="133" d="100"/>
          <a:sy n="133" d="100"/>
        </p:scale>
        <p:origin x="1050" y="138"/>
      </p:cViewPr>
      <p:guideLst>
        <p:guide orient="horz" pos="1620"/>
        <p:guide pos="2880"/>
      </p:guideLst>
    </p:cSldViewPr>
  </p:slideViewPr>
  <p:outlineViewPr>
    <p:cViewPr>
      <p:scale>
        <a:sx n="33" d="100"/>
        <a:sy n="33" d="100"/>
      </p:scale>
      <p:origin x="0" y="104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6552106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05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71" name="Shape 7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2" name="Shape 72"/>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7856152" y="1188720"/>
            <a:ext cx="1828799" cy="365760"/>
          </a:xfrm>
          <a:prstGeom prst="rect">
            <a:avLst/>
          </a:prstGeom>
        </p:spPr>
        <p:txBody>
          <a:bodyPr/>
          <a:lstStyle/>
          <a:p>
            <a:endParaRPr lang="en-US"/>
          </a:p>
        </p:txBody>
      </p:sp>
      <p:sp>
        <p:nvSpPr>
          <p:cNvPr id="4" name="Footer Placeholder 3"/>
          <p:cNvSpPr>
            <a:spLocks noGrp="1"/>
          </p:cNvSpPr>
          <p:nvPr>
            <p:ph type="ftr" sz="quarter" idx="11"/>
          </p:nvPr>
        </p:nvSpPr>
        <p:spPr>
          <a:xfrm rot="16200000">
            <a:off x="7882821" y="2990850"/>
            <a:ext cx="1775461"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8531788" y="4236720"/>
            <a:ext cx="548640" cy="297180"/>
          </a:xfrm>
          <a:prstGeom prst="bracketPair">
            <a:avLst>
              <a:gd name="adj" fmla="val 17949"/>
            </a:avLst>
          </a:prstGeom>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09203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10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819150" y="1276386"/>
            <a:ext cx="3200400" cy="2331720"/>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10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4700016" y="1276386"/>
            <a:ext cx="3200400" cy="2331720"/>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lIns="68580" tIns="34290" rIns="68580" bIns="34290"/>
          <a:lstStyle/>
          <a:p>
            <a:fld id="{EB95A1DD-B7E5-4043-AD7A-9278BD771BDB}" type="datetimeFigureOut">
              <a:rPr lang="ca-ES" smtClean="0"/>
              <a:t>28/3/2023</a:t>
            </a:fld>
            <a:endParaRPr lang="ca-ES"/>
          </a:p>
        </p:txBody>
      </p:sp>
      <p:sp>
        <p:nvSpPr>
          <p:cNvPr id="8" name="Footer Placeholder 7"/>
          <p:cNvSpPr>
            <a:spLocks noGrp="1"/>
          </p:cNvSpPr>
          <p:nvPr>
            <p:ph type="ftr" sz="quarter" idx="11"/>
          </p:nvPr>
        </p:nvSpPr>
        <p:spPr>
          <a:xfrm>
            <a:off x="3028950" y="4767263"/>
            <a:ext cx="3086100" cy="273844"/>
          </a:xfrm>
          <a:prstGeom prst="rect">
            <a:avLst/>
          </a:prstGeom>
        </p:spPr>
        <p:txBody>
          <a:bodyPr lIns="68580" tIns="34290" rIns="68580" bIns="34290"/>
          <a:lstStyle/>
          <a:p>
            <a:endParaRPr lang="ca-ES"/>
          </a:p>
        </p:txBody>
      </p:sp>
      <p:sp>
        <p:nvSpPr>
          <p:cNvPr id="9" name="Slide Number Placeholder 8"/>
          <p:cNvSpPr>
            <a:spLocks noGrp="1"/>
          </p:cNvSpPr>
          <p:nvPr>
            <p:ph type="sldNum" sz="quarter" idx="12"/>
          </p:nvPr>
        </p:nvSpPr>
        <p:spPr>
          <a:xfrm>
            <a:off x="6457950" y="4767263"/>
            <a:ext cx="2057400" cy="273844"/>
          </a:xfrm>
          <a:prstGeom prst="rect">
            <a:avLst/>
          </a:prstGeom>
        </p:spPr>
        <p:txBody>
          <a:bodyPr lIns="68580" tIns="34290" rIns="68580" bIns="34290"/>
          <a:lstStyle/>
          <a:p>
            <a:fld id="{A546B7B2-97EB-47B7-8496-C7000685179A}" type="slidenum">
              <a:rPr lang="ca-ES" smtClean="0"/>
              <a:t>‹Nº›</a:t>
            </a:fld>
            <a:endParaRPr lang="ca-ES"/>
          </a:p>
        </p:txBody>
      </p:sp>
    </p:spTree>
    <p:extLst>
      <p:ext uri="{BB962C8B-B14F-4D97-AF65-F5344CB8AC3E}">
        <p14:creationId xmlns:p14="http://schemas.microsoft.com/office/powerpoint/2010/main" val="84090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62" r:id="rId4"/>
    <p:sldLayoutId id="2147483665" r:id="rId5"/>
  </p:sldLayoutIdLst>
  <p:transition>
    <p:fade/>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lo.org.co/pdf/aqui/v12n3/v12n3a06.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lo.org.co/pdf/aqui/v12n3/v12n3a06.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2859782"/>
            <a:ext cx="7702624" cy="1159799"/>
          </a:xfrm>
          <a:prstGeom prst="rect">
            <a:avLst/>
          </a:prstGeom>
        </p:spPr>
        <p:txBody>
          <a:bodyPr lIns="91425" tIns="91425" rIns="91425" bIns="91425" anchor="b" anchorCtr="0">
            <a:noAutofit/>
          </a:bodyPr>
          <a:lstStyle/>
          <a:p>
            <a:r>
              <a:rPr lang="ca-ES" cap="small" dirty="0">
                <a:latin typeface="Cambria" pitchFamily="18" charset="0"/>
                <a:ea typeface="Cambria" pitchFamily="18" charset="0"/>
              </a:rPr>
              <a:t>Metodología </a:t>
            </a:r>
            <a:r>
              <a:rPr lang="ca-ES" cap="small">
                <a:latin typeface="Cambria" pitchFamily="18" charset="0"/>
                <a:ea typeface="Cambria" pitchFamily="18" charset="0"/>
              </a:rPr>
              <a:t>Cualitativa </a:t>
            </a:r>
            <a:br>
              <a:rPr lang="ca-ES" cap="small">
                <a:latin typeface="Cambria" pitchFamily="18" charset="0"/>
                <a:ea typeface="Cambria" pitchFamily="18" charset="0"/>
              </a:rPr>
            </a:br>
            <a:endParaRPr lang="es-ES" sz="2800" cap="all" dirty="0">
              <a:latin typeface="Palatino Linotype" panose="02040502050505030304" pitchFamily="18" charset="0"/>
            </a:endParaRPr>
          </a:p>
        </p:txBody>
      </p:sp>
      <p:sp>
        <p:nvSpPr>
          <p:cNvPr id="11" name="Shape 121"/>
          <p:cNvSpPr txBox="1"/>
          <p:nvPr/>
        </p:nvSpPr>
        <p:spPr>
          <a:xfrm>
            <a:off x="683568" y="4299942"/>
            <a:ext cx="5256584" cy="716700"/>
          </a:xfrm>
          <a:prstGeom prst="rect">
            <a:avLst/>
          </a:prstGeom>
          <a:noFill/>
          <a:ln>
            <a:noFill/>
          </a:ln>
        </p:spPr>
        <p:txBody>
          <a:bodyPr lIns="91425" tIns="91425" rIns="91425" bIns="91425" anchor="t" anchorCtr="0">
            <a:noAutofit/>
          </a:bodyPr>
          <a:lstStyle/>
          <a:p>
            <a:pPr lvl="0"/>
            <a:endParaRPr lang="es-ES" sz="1200" dirty="0">
              <a:solidFill>
                <a:schemeClr val="bg2">
                  <a:lumMod val="50000"/>
                </a:schemeClr>
              </a:solidFill>
              <a:latin typeface="Calibri" panose="020F0502020204030204" pitchFamily="34" charset="0"/>
              <a:ea typeface="Roboto Condensed" charset="0"/>
              <a:cs typeface="Calibri" panose="020F0502020204030204" pitchFamily="34" charset="0"/>
            </a:endParaRPr>
          </a:p>
          <a:p>
            <a:pPr lvl="0"/>
            <a:r>
              <a:rPr lang="es-ES" sz="2800" cap="small" dirty="0">
                <a:solidFill>
                  <a:schemeClr val="bg2">
                    <a:lumMod val="50000"/>
                  </a:schemeClr>
                </a:solidFill>
                <a:latin typeface="Calibri" panose="020F0502020204030204" pitchFamily="34" charset="0"/>
                <a:ea typeface="Roboto Condensed" charset="0"/>
                <a:cs typeface="Calibri" panose="020F0502020204030204" pitchFamily="34" charset="0"/>
              </a:rPr>
              <a:t>Pilar </a:t>
            </a:r>
            <a:r>
              <a:rPr lang="es-ES" sz="2800" cap="small" dirty="0" err="1">
                <a:solidFill>
                  <a:schemeClr val="bg2">
                    <a:lumMod val="50000"/>
                  </a:schemeClr>
                </a:solidFill>
                <a:latin typeface="Calibri" panose="020F0502020204030204" pitchFamily="34" charset="0"/>
                <a:ea typeface="Roboto Condensed" charset="0"/>
                <a:cs typeface="Calibri" panose="020F0502020204030204" pitchFamily="34" charset="0"/>
              </a:rPr>
              <a:t>Folgueiras</a:t>
            </a:r>
            <a:r>
              <a:rPr lang="es-ES" sz="2800" cap="small" dirty="0">
                <a:solidFill>
                  <a:schemeClr val="bg2">
                    <a:lumMod val="50000"/>
                  </a:schemeClr>
                </a:solidFill>
                <a:latin typeface="Calibri" panose="020F0502020204030204" pitchFamily="34" charset="0"/>
                <a:ea typeface="Roboto Condensed" charset="0"/>
                <a:cs typeface="Calibri" panose="020F0502020204030204" pitchFamily="34" charset="0"/>
              </a:rPr>
              <a:t> </a:t>
            </a:r>
            <a:r>
              <a:rPr lang="es-ES" sz="2800" cap="small" dirty="0" err="1">
                <a:solidFill>
                  <a:schemeClr val="bg2">
                    <a:lumMod val="50000"/>
                  </a:schemeClr>
                </a:solidFill>
                <a:latin typeface="Calibri" panose="020F0502020204030204" pitchFamily="34" charset="0"/>
                <a:ea typeface="Roboto Condensed" charset="0"/>
                <a:cs typeface="Calibri" panose="020F0502020204030204" pitchFamily="34" charset="0"/>
              </a:rPr>
              <a:t>Bertomeu</a:t>
            </a:r>
            <a:r>
              <a:rPr lang="es-ES" sz="2800" cap="small" dirty="0">
                <a:solidFill>
                  <a:schemeClr val="bg2">
                    <a:lumMod val="50000"/>
                  </a:schemeClr>
                </a:solidFill>
                <a:latin typeface="Calibri" panose="020F0502020204030204" pitchFamily="34" charset="0"/>
                <a:ea typeface="Roboto Condensed" charset="0"/>
                <a:cs typeface="Calibri" panose="020F0502020204030204" pitchFamily="34" charset="0"/>
              </a:rPr>
              <a:t> </a:t>
            </a:r>
            <a:endParaRPr lang="en" sz="2800" cap="small" dirty="0">
              <a:solidFill>
                <a:schemeClr val="bg2">
                  <a:lumMod val="50000"/>
                </a:schemeClr>
              </a:solidFill>
              <a:latin typeface="Calibri" panose="020F0502020204030204" pitchFamily="34" charset="0"/>
              <a:ea typeface="Roboto Condensed" charset="0"/>
              <a:cs typeface="Calibri" panose="020F0502020204030204" pitchFamily="34" charset="0"/>
            </a:endParaRPr>
          </a:p>
          <a:p>
            <a:pPr lvl="0" rtl="0">
              <a:spcBef>
                <a:spcPts val="1000"/>
              </a:spcBef>
              <a:spcAft>
                <a:spcPts val="1000"/>
              </a:spcAft>
              <a:buNone/>
            </a:pPr>
            <a:endParaRPr sz="900" b="1" dirty="0">
              <a:solidFill>
                <a:schemeClr val="tx1"/>
              </a:solidFill>
              <a:latin typeface="Calibri" panose="020F0502020204030204" pitchFamily="34" charset="0"/>
              <a:ea typeface="Nixie One"/>
              <a:cs typeface="Calibri" panose="020F0502020204030204" pitchFamily="34" charset="0"/>
              <a:sym typeface="Nixie One"/>
            </a:endParaRPr>
          </a:p>
          <a:p>
            <a:pPr lvl="0" rtl="0">
              <a:spcBef>
                <a:spcPts val="1000"/>
              </a:spcBef>
              <a:spcAft>
                <a:spcPts val="1000"/>
              </a:spcAft>
              <a:buNone/>
            </a:pPr>
            <a:endParaRPr sz="900" b="1" dirty="0">
              <a:solidFill>
                <a:schemeClr val="tx1"/>
              </a:solidFill>
              <a:latin typeface="Nixie One"/>
              <a:ea typeface="Nixie One"/>
              <a:cs typeface="Nixie One"/>
              <a:sym typeface="Nixie One"/>
            </a:endParaRPr>
          </a:p>
        </p:txBody>
      </p:sp>
      <p:pic>
        <p:nvPicPr>
          <p:cNvPr id="1026" name="Picture 2"/>
          <p:cNvPicPr>
            <a:picLocks noChangeAspect="1" noChangeArrowheads="1"/>
          </p:cNvPicPr>
          <p:nvPr/>
        </p:nvPicPr>
        <p:blipFill>
          <a:blip r:embed="rId3">
            <a:lum bright="-38000" contrast="59000"/>
          </a:blip>
          <a:srcRect/>
          <a:stretch>
            <a:fillRect/>
          </a:stretch>
        </p:blipFill>
        <p:spPr bwMode="auto">
          <a:xfrm>
            <a:off x="7172370" y="0"/>
            <a:ext cx="2008142" cy="5730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99659"/>
            <a:ext cx="4536504" cy="383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2080" y="3651870"/>
            <a:ext cx="3744416" cy="523220"/>
          </a:xfrm>
          <a:prstGeom prst="rect">
            <a:avLst/>
          </a:prstGeom>
        </p:spPr>
        <p:txBody>
          <a:bodyPr wrap="square">
            <a:spAutoFit/>
          </a:bodyPr>
          <a:lstStyle/>
          <a:p>
            <a:pPr>
              <a:spcBef>
                <a:spcPts val="600"/>
              </a:spcBef>
            </a:pPr>
            <a:r>
              <a:rPr lang="en-GB" dirty="0" err="1">
                <a:latin typeface="Cambria" pitchFamily="18" charset="0"/>
                <a:ea typeface="Cambria" pitchFamily="18" charset="0"/>
                <a:hlinkClick r:id="rId3"/>
              </a:rPr>
              <a:t>Noreña</a:t>
            </a:r>
            <a:r>
              <a:rPr lang="en-GB" dirty="0">
                <a:latin typeface="Cambria" pitchFamily="18" charset="0"/>
                <a:ea typeface="Cambria" pitchFamily="18" charset="0"/>
                <a:hlinkClick r:id="rId3"/>
              </a:rPr>
              <a:t>-Peña,  </a:t>
            </a:r>
            <a:r>
              <a:rPr lang="en-GB" dirty="0" err="1">
                <a:latin typeface="Cambria" pitchFamily="18" charset="0"/>
                <a:ea typeface="Cambria" pitchFamily="18" charset="0"/>
                <a:hlinkClick r:id="rId3"/>
              </a:rPr>
              <a:t>Alcaraz</a:t>
            </a:r>
            <a:r>
              <a:rPr lang="en-GB" dirty="0">
                <a:latin typeface="Cambria" pitchFamily="18" charset="0"/>
                <a:ea typeface="Cambria" pitchFamily="18" charset="0"/>
                <a:hlinkClick r:id="rId3"/>
              </a:rPr>
              <a:t>-Moreno, Rojas,  </a:t>
            </a:r>
            <a:r>
              <a:rPr lang="en-GB" dirty="0" err="1">
                <a:latin typeface="Cambria" pitchFamily="18" charset="0"/>
                <a:ea typeface="Cambria" pitchFamily="18" charset="0"/>
                <a:hlinkClick r:id="rId3"/>
              </a:rPr>
              <a:t>Rebolledo-Malpica</a:t>
            </a:r>
            <a:r>
              <a:rPr lang="en-GB" dirty="0">
                <a:latin typeface="Cambria" pitchFamily="18" charset="0"/>
                <a:ea typeface="Cambria" pitchFamily="18" charset="0"/>
                <a:hlinkClick r:id="rId3"/>
              </a:rPr>
              <a:t> (2012). </a:t>
            </a:r>
            <a:endParaRPr lang="es-ES" dirty="0">
              <a:latin typeface="Cambria" pitchFamily="18" charset="0"/>
              <a:ea typeface="Cambria" pitchFamily="18" charset="0"/>
            </a:endParaRPr>
          </a:p>
        </p:txBody>
      </p:sp>
      <p:sp>
        <p:nvSpPr>
          <p:cNvPr id="12" name="1 Marcador de texto"/>
          <p:cNvSpPr txBox="1">
            <a:spLocks/>
          </p:cNvSpPr>
          <p:nvPr/>
        </p:nvSpPr>
        <p:spPr>
          <a:xfrm>
            <a:off x="46754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Ético</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13" name="TextBox 12"/>
          <p:cNvSpPr txBox="1"/>
          <p:nvPr/>
        </p:nvSpPr>
        <p:spPr>
          <a:xfrm>
            <a:off x="5319361" y="4568229"/>
            <a:ext cx="3213079" cy="307777"/>
          </a:xfrm>
          <a:prstGeom prst="rect">
            <a:avLst/>
          </a:prstGeom>
          <a:noFill/>
        </p:spPr>
        <p:txBody>
          <a:bodyPr wrap="square" rtlCol="0">
            <a:spAutoFit/>
          </a:bodyPr>
          <a:lstStyle/>
          <a:p>
            <a:pPr algn="just"/>
            <a:r>
              <a:rPr lang="es-ES" dirty="0">
                <a:latin typeface="Cambria" pitchFamily="18" charset="0"/>
                <a:ea typeface="Cambria" pitchFamily="18" charset="0"/>
              </a:rPr>
              <a:t>Lectura. Páginas (de la 269  a la 272)</a:t>
            </a:r>
          </a:p>
        </p:txBody>
      </p:sp>
      <p:sp>
        <p:nvSpPr>
          <p:cNvPr id="14" name="TextBox 13"/>
          <p:cNvSpPr txBox="1"/>
          <p:nvPr/>
        </p:nvSpPr>
        <p:spPr>
          <a:xfrm>
            <a:off x="5292080" y="2139702"/>
            <a:ext cx="3096344" cy="1323439"/>
          </a:xfrm>
          <a:prstGeom prst="rect">
            <a:avLst/>
          </a:prstGeom>
          <a:noFill/>
        </p:spPr>
        <p:txBody>
          <a:bodyPr wrap="square" rtlCol="0">
            <a:spAutoFit/>
          </a:bodyPr>
          <a:lstStyle/>
          <a:p>
            <a:pPr algn="just"/>
            <a:r>
              <a:rPr lang="es-ES" sz="1600" dirty="0">
                <a:latin typeface="Cambria" pitchFamily="18" charset="0"/>
                <a:ea typeface="Cambria" pitchFamily="18" charset="0"/>
              </a:rPr>
              <a:t>Son transversales y se han de tener en cuenta ya desde el momento que se formula el problema de investigación, se selecciona la muestra.</a:t>
            </a:r>
          </a:p>
        </p:txBody>
      </p:sp>
    </p:spTree>
    <p:extLst>
      <p:ext uri="{BB962C8B-B14F-4D97-AF65-F5344CB8AC3E}">
        <p14:creationId xmlns:p14="http://schemas.microsoft.com/office/powerpoint/2010/main" val="224187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texto"/>
          <p:cNvSpPr txBox="1">
            <a:spLocks/>
          </p:cNvSpPr>
          <p:nvPr/>
        </p:nvSpPr>
        <p:spPr>
          <a:xfrm>
            <a:off x="518864" y="-92546"/>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a:t>
            </a:r>
          </a:p>
          <a:p>
            <a:pPr marL="0" marR="0" lvl="0" indent="0" algn="l" defTabSz="914400" rtl="0" eaLnBrk="1" fontAlgn="auto" latinLnBrk="0" hangingPunct="1">
              <a:lnSpc>
                <a:spcPct val="100000"/>
              </a:lnSpc>
              <a:spcAft>
                <a:spcPts val="0"/>
              </a:spcAft>
              <a:buClr>
                <a:srgbClr val="114454"/>
              </a:buClr>
              <a:buSzPct val="100000"/>
              <a:buFont typeface="Nixie One"/>
              <a:buNone/>
              <a:tabLst/>
              <a:defRPr/>
            </a:pPr>
            <a:r>
              <a:rPr lang="es-ES" sz="2800" cap="small" baseline="0" dirty="0">
                <a:solidFill>
                  <a:srgbClr val="002060"/>
                </a:solidFill>
                <a:latin typeface="Cambria" pitchFamily="18" charset="0"/>
                <a:ea typeface="Cambria" pitchFamily="18" charset="0"/>
                <a:cs typeface="Nixie One"/>
                <a:sym typeface="Nixie One"/>
              </a:rPr>
              <a:t>Referencias</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pSp>
        <p:nvGrpSpPr>
          <p:cNvPr id="4" name="12 Grupo"/>
          <p:cNvGrpSpPr/>
          <p:nvPr/>
        </p:nvGrpSpPr>
        <p:grpSpPr>
          <a:xfrm>
            <a:off x="7308305" y="-92546"/>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2" name="Rectangle 11"/>
          <p:cNvSpPr/>
          <p:nvPr/>
        </p:nvSpPr>
        <p:spPr>
          <a:xfrm>
            <a:off x="611560" y="1347028"/>
            <a:ext cx="8066097" cy="3600986"/>
          </a:xfrm>
          <a:prstGeom prst="rect">
            <a:avLst/>
          </a:prstGeom>
        </p:spPr>
        <p:txBody>
          <a:bodyPr wrap="square">
            <a:spAutoFit/>
          </a:bodyPr>
          <a:lstStyle/>
          <a:p>
            <a:pPr algn="just"/>
            <a:endParaRPr lang="es-ES" sz="1600" dirty="0">
              <a:latin typeface="Cambria" pitchFamily="18" charset="0"/>
              <a:ea typeface="Cambria" pitchFamily="18" charset="0"/>
            </a:endParaRPr>
          </a:p>
          <a:p>
            <a:pPr algn="just">
              <a:spcBef>
                <a:spcPts val="600"/>
              </a:spcBef>
            </a:pPr>
            <a:r>
              <a:rPr lang="es-ES" sz="1600" dirty="0" err="1">
                <a:latin typeface="Cambria" pitchFamily="18" charset="0"/>
                <a:ea typeface="Cambria" pitchFamily="18" charset="0"/>
              </a:rPr>
              <a:t>Bisquerra</a:t>
            </a:r>
            <a:r>
              <a:rPr lang="es-ES" sz="1600" dirty="0">
                <a:latin typeface="Cambria" pitchFamily="18" charset="0"/>
                <a:ea typeface="Cambria" pitchFamily="18" charset="0"/>
              </a:rPr>
              <a:t>, Rafael. (2004). Metodología de la investigación educativa(Vol. 1). Madrid: Editorial La Muralla.</a:t>
            </a:r>
          </a:p>
          <a:p>
            <a:pPr algn="just">
              <a:spcBef>
                <a:spcPts val="600"/>
              </a:spcBef>
            </a:pPr>
            <a:r>
              <a:rPr lang="es-ES" sz="1600" dirty="0" err="1">
                <a:latin typeface="Cambria" pitchFamily="18" charset="0"/>
                <a:ea typeface="Cambria" pitchFamily="18" charset="0"/>
              </a:rPr>
              <a:t>Folgueiras</a:t>
            </a:r>
            <a:r>
              <a:rPr lang="es-ES" sz="1600" dirty="0">
                <a:latin typeface="Cambria" pitchFamily="18" charset="0"/>
                <a:ea typeface="Cambria" pitchFamily="18" charset="0"/>
              </a:rPr>
              <a:t> </a:t>
            </a:r>
            <a:r>
              <a:rPr lang="es-ES" sz="1600" dirty="0" err="1">
                <a:latin typeface="Cambria" pitchFamily="18" charset="0"/>
                <a:ea typeface="Cambria" pitchFamily="18" charset="0"/>
              </a:rPr>
              <a:t>Bertomeu</a:t>
            </a:r>
            <a:r>
              <a:rPr lang="es-ES" sz="1600" dirty="0">
                <a:latin typeface="Cambria" pitchFamily="18" charset="0"/>
                <a:ea typeface="Cambria" pitchFamily="18" charset="0"/>
              </a:rPr>
              <a:t>, Pilar. (2014). </a:t>
            </a:r>
            <a:r>
              <a:rPr lang="es-ES" sz="1600" i="1" dirty="0">
                <a:latin typeface="Cambria" pitchFamily="18" charset="0"/>
                <a:ea typeface="Cambria" pitchFamily="18" charset="0"/>
              </a:rPr>
              <a:t>Aprendizaje y servicio, investigación y universidad. </a:t>
            </a:r>
            <a:r>
              <a:rPr lang="es-ES" sz="1600" dirty="0">
                <a:latin typeface="Cambria" pitchFamily="18" charset="0"/>
                <a:ea typeface="Cambria" pitchFamily="18" charset="0"/>
              </a:rPr>
              <a:t>En L. Rubio, L. Moliner y A. Francisco (Eds.), «Construyendo ciudadanía crítica y activa: experiencias sobre el aprendizaje servicio en las universidades del Estado español» (pp. 147-166). Barcelona: Icaria</a:t>
            </a:r>
          </a:p>
          <a:p>
            <a:pPr algn="just">
              <a:spcBef>
                <a:spcPts val="600"/>
              </a:spcBef>
            </a:pPr>
            <a:r>
              <a:rPr lang="en-GB" sz="1600" dirty="0" err="1">
                <a:latin typeface="Cambria" pitchFamily="18" charset="0"/>
                <a:ea typeface="Cambria" pitchFamily="18" charset="0"/>
              </a:rPr>
              <a:t>Noreña</a:t>
            </a:r>
            <a:r>
              <a:rPr lang="en-GB" sz="1600" dirty="0">
                <a:latin typeface="Cambria" pitchFamily="18" charset="0"/>
                <a:ea typeface="Cambria" pitchFamily="18" charset="0"/>
              </a:rPr>
              <a:t>-Peña, Ana, </a:t>
            </a:r>
            <a:r>
              <a:rPr lang="en-GB" sz="1600" dirty="0" err="1">
                <a:latin typeface="Cambria" pitchFamily="18" charset="0"/>
                <a:ea typeface="Cambria" pitchFamily="18" charset="0"/>
              </a:rPr>
              <a:t>Alcaraz</a:t>
            </a:r>
            <a:r>
              <a:rPr lang="en-GB" sz="1600" dirty="0">
                <a:latin typeface="Cambria" pitchFamily="18" charset="0"/>
                <a:ea typeface="Cambria" pitchFamily="18" charset="0"/>
              </a:rPr>
              <a:t>-Moreno, </a:t>
            </a:r>
            <a:r>
              <a:rPr lang="en-GB" sz="1600" dirty="0" err="1">
                <a:latin typeface="Cambria" pitchFamily="18" charset="0"/>
                <a:ea typeface="Cambria" pitchFamily="18" charset="0"/>
              </a:rPr>
              <a:t>Noemí</a:t>
            </a:r>
            <a:r>
              <a:rPr lang="en-GB" sz="1600" dirty="0">
                <a:latin typeface="Cambria" pitchFamily="18" charset="0"/>
                <a:ea typeface="Cambria" pitchFamily="18" charset="0"/>
              </a:rPr>
              <a:t>., Rojas, Juan Guillermo, </a:t>
            </a:r>
            <a:r>
              <a:rPr lang="en-GB" sz="1600" dirty="0" err="1">
                <a:latin typeface="Cambria" pitchFamily="18" charset="0"/>
                <a:ea typeface="Cambria" pitchFamily="18" charset="0"/>
              </a:rPr>
              <a:t>Rebolledo-Malpica</a:t>
            </a:r>
            <a:r>
              <a:rPr lang="en-GB" sz="1600" dirty="0">
                <a:latin typeface="Cambria" pitchFamily="18" charset="0"/>
                <a:ea typeface="Cambria" pitchFamily="18" charset="0"/>
              </a:rPr>
              <a:t>, Margarita (2012). </a:t>
            </a:r>
            <a:r>
              <a:rPr lang="es-ES" sz="1600" dirty="0">
                <a:latin typeface="Cambria" pitchFamily="18" charset="0"/>
                <a:ea typeface="Cambria" pitchFamily="18" charset="0"/>
              </a:rPr>
              <a:t>Aplicabilidad de los criterios de rigor y éticos en la investigación cualitativa. </a:t>
            </a:r>
            <a:r>
              <a:rPr lang="en-US" sz="1600" i="1" dirty="0" err="1">
                <a:latin typeface="Cambria" pitchFamily="18" charset="0"/>
                <a:ea typeface="Cambria" pitchFamily="18" charset="0"/>
              </a:rPr>
              <a:t>Aquichan</a:t>
            </a:r>
            <a:r>
              <a:rPr lang="en-US" sz="1600" i="1" dirty="0">
                <a:latin typeface="Cambria" pitchFamily="18" charset="0"/>
                <a:ea typeface="Cambria" pitchFamily="18" charset="0"/>
              </a:rPr>
              <a:t>, 12(3);</a:t>
            </a:r>
            <a:r>
              <a:rPr lang="en-US" sz="1600" dirty="0">
                <a:latin typeface="Cambria" pitchFamily="18" charset="0"/>
                <a:ea typeface="Cambria" pitchFamily="18" charset="0"/>
              </a:rPr>
              <a:t>263-274.</a:t>
            </a:r>
            <a:endParaRPr lang="es-ES" sz="1600" dirty="0">
              <a:latin typeface="Cambria" pitchFamily="18" charset="0"/>
              <a:ea typeface="Cambria" pitchFamily="18" charset="0"/>
            </a:endParaRPr>
          </a:p>
          <a:p>
            <a:pPr algn="just">
              <a:spcBef>
                <a:spcPts val="600"/>
              </a:spcBef>
            </a:pPr>
            <a:r>
              <a:rPr lang="es-ES" sz="1600" dirty="0" err="1">
                <a:latin typeface="Cambria" pitchFamily="18" charset="0"/>
                <a:ea typeface="Cambria" pitchFamily="18" charset="0"/>
              </a:rPr>
              <a:t>Sandín</a:t>
            </a:r>
            <a:r>
              <a:rPr lang="es-ES" sz="1600" dirty="0">
                <a:latin typeface="Cambria" pitchFamily="18" charset="0"/>
                <a:ea typeface="Cambria" pitchFamily="18" charset="0"/>
              </a:rPr>
              <a:t> Esteban, M. Paz (2004). </a:t>
            </a:r>
            <a:r>
              <a:rPr lang="es-ES" sz="1600" i="1" dirty="0">
                <a:latin typeface="Cambria" pitchFamily="18" charset="0"/>
                <a:ea typeface="Cambria" pitchFamily="18" charset="0"/>
              </a:rPr>
              <a:t>Investigación cualitativa en educación. </a:t>
            </a:r>
            <a:r>
              <a:rPr lang="es-ES" sz="1600" dirty="0">
                <a:latin typeface="Cambria" pitchFamily="18" charset="0"/>
                <a:ea typeface="Cambria" pitchFamily="18" charset="0"/>
              </a:rPr>
              <a:t>Madrid: Mc </a:t>
            </a:r>
            <a:r>
              <a:rPr lang="es-ES" sz="1600" dirty="0" err="1">
                <a:latin typeface="Cambria" pitchFamily="18" charset="0"/>
                <a:ea typeface="Cambria" pitchFamily="18" charset="0"/>
              </a:rPr>
              <a:t>Grow</a:t>
            </a:r>
            <a:r>
              <a:rPr lang="es-ES" sz="1600" dirty="0">
                <a:latin typeface="Cambria" pitchFamily="18" charset="0"/>
                <a:ea typeface="Cambria" pitchFamily="18" charset="0"/>
              </a:rPr>
              <a:t> Hill. </a:t>
            </a:r>
          </a:p>
          <a:p>
            <a:pPr algn="just"/>
            <a:r>
              <a:rPr lang="es-ES" sz="1600" dirty="0">
                <a:latin typeface="Cambria" pitchFamily="18" charset="0"/>
                <a:ea typeface="Cambria" pitchFamily="18" charset="0"/>
              </a:rPr>
              <a:t> </a:t>
            </a:r>
          </a:p>
        </p:txBody>
      </p:sp>
    </p:spTree>
    <p:extLst>
      <p:ext uri="{BB962C8B-B14F-4D97-AF65-F5344CB8AC3E}">
        <p14:creationId xmlns:p14="http://schemas.microsoft.com/office/powerpoint/2010/main" val="115296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39625" y="432395"/>
            <a:ext cx="8424863" cy="411163"/>
          </a:xfrm>
        </p:spPr>
        <p:txBody>
          <a:bodyPr>
            <a:noAutofit/>
          </a:bodyPr>
          <a:lstStyle/>
          <a:p>
            <a:pPr>
              <a:spcBef>
                <a:spcPts val="600"/>
              </a:spcBef>
              <a:buClr>
                <a:srgbClr val="114454"/>
              </a:buClr>
              <a:defRPr/>
            </a:pPr>
            <a:r>
              <a:rPr lang="ca-ES" sz="4000" b="0" cap="small" dirty="0">
                <a:solidFill>
                  <a:srgbClr val="002060"/>
                </a:solidFill>
                <a:latin typeface="Cambria" pitchFamily="18" charset="0"/>
                <a:ea typeface="Cambria" pitchFamily="18" charset="0"/>
                <a:cs typeface="Nixie One"/>
                <a:sym typeface="Arial"/>
              </a:rPr>
              <a:t>Paradigmas de investigación en educación (I)</a:t>
            </a:r>
          </a:p>
        </p:txBody>
      </p:sp>
      <p:graphicFrame>
        <p:nvGraphicFramePr>
          <p:cNvPr id="9" name="8 Tabla"/>
          <p:cNvGraphicFramePr>
            <a:graphicFrameLocks noGrp="1"/>
          </p:cNvGraphicFramePr>
          <p:nvPr>
            <p:extLst>
              <p:ext uri="{D42A27DB-BD31-4B8C-83A1-F6EECF244321}">
                <p14:modId xmlns:p14="http://schemas.microsoft.com/office/powerpoint/2010/main" val="3304237894"/>
              </p:ext>
            </p:extLst>
          </p:nvPr>
        </p:nvGraphicFramePr>
        <p:xfrm>
          <a:off x="683567" y="1505668"/>
          <a:ext cx="8064897" cy="3370338"/>
        </p:xfrm>
        <a:graphic>
          <a:graphicData uri="http://schemas.openxmlformats.org/drawingml/2006/table">
            <a:tbl>
              <a:tblPr>
                <a:tableStyleId>{69C7853C-536D-4A76-A0AE-DD22124D55A5}</a:tableStyleId>
              </a:tblPr>
              <a:tblGrid>
                <a:gridCol w="1736243">
                  <a:extLst>
                    <a:ext uri="{9D8B030D-6E8A-4147-A177-3AD203B41FA5}">
                      <a16:colId xmlns:a16="http://schemas.microsoft.com/office/drawing/2014/main" val="20000"/>
                    </a:ext>
                  </a:extLst>
                </a:gridCol>
                <a:gridCol w="2224197">
                  <a:extLst>
                    <a:ext uri="{9D8B030D-6E8A-4147-A177-3AD203B41FA5}">
                      <a16:colId xmlns:a16="http://schemas.microsoft.com/office/drawing/2014/main" val="20001"/>
                    </a:ext>
                  </a:extLst>
                </a:gridCol>
                <a:gridCol w="2008353">
                  <a:extLst>
                    <a:ext uri="{9D8B030D-6E8A-4147-A177-3AD203B41FA5}">
                      <a16:colId xmlns:a16="http://schemas.microsoft.com/office/drawing/2014/main" val="20002"/>
                    </a:ext>
                  </a:extLst>
                </a:gridCol>
                <a:gridCol w="2096104">
                  <a:extLst>
                    <a:ext uri="{9D8B030D-6E8A-4147-A177-3AD203B41FA5}">
                      <a16:colId xmlns:a16="http://schemas.microsoft.com/office/drawing/2014/main" val="20003"/>
                    </a:ext>
                  </a:extLst>
                </a:gridCol>
              </a:tblGrid>
              <a:tr h="201986">
                <a:tc>
                  <a:txBody>
                    <a:bodyPr/>
                    <a:lstStyle/>
                    <a:p>
                      <a:pPr>
                        <a:spcBef>
                          <a:spcPts val="450"/>
                        </a:spcBef>
                        <a:spcAft>
                          <a:spcPts val="270"/>
                        </a:spcAft>
                        <a:tabLst>
                          <a:tab pos="-457200" algn="l"/>
                        </a:tabLst>
                      </a:pPr>
                      <a:endParaRPr lang="es-ES_tradnl" sz="800" spc="-15"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400" b="1" spc="-15" dirty="0">
                          <a:effectLst/>
                          <a:latin typeface="Cambria" pitchFamily="18" charset="0"/>
                          <a:ea typeface="Cambria" pitchFamily="18" charset="0"/>
                          <a:cs typeface="Arial" panose="020B0604020202020204" pitchFamily="34" charset="0"/>
                        </a:rPr>
                        <a:t>POSITIVISTA</a:t>
                      </a:r>
                      <a:endParaRPr lang="ca-ES" sz="2400" b="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400" b="1" spc="-15" dirty="0">
                          <a:solidFill>
                            <a:schemeClr val="bg1"/>
                          </a:solidFill>
                          <a:effectLst/>
                          <a:latin typeface="Cambria" pitchFamily="18" charset="0"/>
                          <a:ea typeface="Cambria" pitchFamily="18" charset="0"/>
                          <a:cs typeface="Arial" panose="020B0604020202020204" pitchFamily="34" charset="0"/>
                        </a:rPr>
                        <a:t>INTERPRETATI­VO</a:t>
                      </a:r>
                      <a:endParaRPr lang="ca-ES" sz="2400" b="1"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Bef>
                          <a:spcPts val="450"/>
                        </a:spcBef>
                        <a:spcAft>
                          <a:spcPts val="270"/>
                        </a:spcAft>
                        <a:tabLst>
                          <a:tab pos="-457200" algn="l"/>
                        </a:tabLst>
                      </a:pPr>
                      <a:r>
                        <a:rPr lang="es-ES_tradnl" sz="1400" b="1" spc="-15" dirty="0">
                          <a:effectLst/>
                          <a:latin typeface="Cambria" pitchFamily="18" charset="0"/>
                          <a:ea typeface="Cambria" pitchFamily="18" charset="0"/>
                          <a:cs typeface="Arial" panose="020B0604020202020204" pitchFamily="34" charset="0"/>
                        </a:rPr>
                        <a:t>CRITICO</a:t>
                      </a:r>
                      <a:endParaRPr lang="ca-ES" sz="2400" b="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a16="http://schemas.microsoft.com/office/drawing/2014/main" val="10000"/>
                  </a:ext>
                </a:extLst>
              </a:tr>
              <a:tr h="487797">
                <a:tc>
                  <a:txBody>
                    <a:bodyPr/>
                    <a:lstStyle/>
                    <a:p>
                      <a:pPr algn="ctr">
                        <a:spcAft>
                          <a:spcPts val="0"/>
                        </a:spcAft>
                      </a:pPr>
                      <a:r>
                        <a:rPr lang="es-ES" sz="1100" dirty="0">
                          <a:effectLst/>
                          <a:latin typeface="Cambria" pitchFamily="18" charset="0"/>
                          <a:ea typeface="Cambria" pitchFamily="18" charset="0"/>
                          <a:cs typeface="Arial" panose="020B0604020202020204" pitchFamily="34" charset="0"/>
                        </a:rPr>
                        <a:t>FUNDAMENTOS</a:t>
                      </a:r>
                      <a:endParaRPr lang="ca-ES" sz="1100" b="1" i="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0"/>
                        </a:spcAft>
                        <a:tabLst>
                          <a:tab pos="-457200" algn="l"/>
                        </a:tabLst>
                      </a:pPr>
                      <a:r>
                        <a:rPr lang="es-ES_tradnl" sz="1200" spc="-15" dirty="0">
                          <a:effectLst/>
                          <a:latin typeface="Cambria" pitchFamily="18" charset="0"/>
                          <a:ea typeface="Cambria" pitchFamily="18" charset="0"/>
                          <a:cs typeface="Arial" panose="020B0604020202020204" pitchFamily="34" charset="0"/>
                        </a:rPr>
                        <a:t>Positivismo Lógico.</a:t>
                      </a:r>
                      <a:endParaRPr lang="ca-ES" sz="2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Empirismo</a:t>
                      </a:r>
                      <a:endParaRPr lang="ca-ES" sz="2100" b="1"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0"/>
                        </a:spcAft>
                        <a:tabLst>
                          <a:tab pos="-457200" algn="l"/>
                        </a:tabLst>
                      </a:pPr>
                      <a:r>
                        <a:rPr lang="es-ES_tradnl" sz="1200" spc="-15" dirty="0">
                          <a:solidFill>
                            <a:schemeClr val="bg1"/>
                          </a:solidFill>
                          <a:effectLst/>
                          <a:latin typeface="Cambria" pitchFamily="18" charset="0"/>
                          <a:ea typeface="Cambria" pitchFamily="18" charset="0"/>
                          <a:cs typeface="Arial" panose="020B0604020202020204" pitchFamily="34" charset="0"/>
                        </a:rPr>
                        <a:t>Fenomenolo­gía.</a:t>
                      </a:r>
                      <a:endParaRPr lang="ca-ES" sz="2100" dirty="0">
                        <a:solidFill>
                          <a:schemeClr val="bg1"/>
                        </a:solidFill>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b="1" spc="-15" dirty="0">
                          <a:solidFill>
                            <a:schemeClr val="bg1"/>
                          </a:solidFill>
                          <a:effectLst/>
                          <a:latin typeface="Cambria" pitchFamily="18" charset="0"/>
                          <a:ea typeface="Cambria" pitchFamily="18" charset="0"/>
                          <a:cs typeface="Arial" panose="020B0604020202020204" pitchFamily="34" charset="0"/>
                        </a:rPr>
                        <a:t>Teoría inter­preta­tiva</a:t>
                      </a:r>
                      <a:endParaRPr lang="ca-ES" sz="2100" b="1"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Bef>
                          <a:spcPts val="450"/>
                        </a:spcBef>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Teoría crí­ti­ca</a:t>
                      </a:r>
                      <a:endParaRPr lang="ca-ES" sz="2100" b="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a16="http://schemas.microsoft.com/office/drawing/2014/main" val="10001"/>
                  </a:ext>
                </a:extLst>
              </a:tr>
              <a:tr h="639838">
                <a:tc>
                  <a:txBody>
                    <a:bodyPr/>
                    <a:lstStyle/>
                    <a:p>
                      <a:pPr algn="ctr">
                        <a:spcAft>
                          <a:spcPts val="0"/>
                        </a:spcAft>
                      </a:pPr>
                      <a:r>
                        <a:rPr lang="es-ES" sz="1100" dirty="0">
                          <a:effectLst/>
                          <a:latin typeface="Cambria" pitchFamily="18" charset="0"/>
                          <a:ea typeface="Cambria" pitchFamily="18" charset="0"/>
                          <a:cs typeface="Arial" panose="020B0604020202020204" pitchFamily="34" charset="0"/>
                        </a:rPr>
                        <a:t>NATURALEZA DE LA</a:t>
                      </a:r>
                      <a:endParaRPr lang="ca-ES" sz="1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100" spc="-15" dirty="0">
                          <a:effectLst/>
                          <a:latin typeface="Cambria" pitchFamily="18" charset="0"/>
                          <a:ea typeface="Cambria" pitchFamily="18" charset="0"/>
                          <a:cs typeface="Arial" panose="020B0604020202020204" pitchFamily="34" charset="0"/>
                        </a:rPr>
                        <a:t>REALIDAD</a:t>
                      </a:r>
                      <a:endParaRPr lang="ca-ES" sz="1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Objetiva, estática</a:t>
                      </a:r>
                      <a:r>
                        <a:rPr lang="es-ES_tradnl" sz="1200" spc="-15" dirty="0">
                          <a:effectLst/>
                          <a:latin typeface="Cambria" pitchFamily="18" charset="0"/>
                          <a:ea typeface="Cambria" pitchFamily="18" charset="0"/>
                          <a:cs typeface="Arial" panose="020B0604020202020204" pitchFamily="34" charset="0"/>
                        </a:rPr>
                        <a:t>, única, dada, </a:t>
                      </a:r>
                      <a:r>
                        <a:rPr lang="es-ES_tradnl" sz="1200" b="1" spc="-15" dirty="0" err="1">
                          <a:effectLst/>
                          <a:latin typeface="Cambria" pitchFamily="18" charset="0"/>
                          <a:ea typeface="Cambria" pitchFamily="18" charset="0"/>
                          <a:cs typeface="Arial" panose="020B0604020202020204" pitchFamily="34" charset="0"/>
                        </a:rPr>
                        <a:t>fragmentable</a:t>
                      </a:r>
                      <a:r>
                        <a:rPr lang="es-ES_tradnl" sz="1200" spc="-15" dirty="0">
                          <a:effectLst/>
                          <a:latin typeface="Cambria" pitchFamily="18" charset="0"/>
                          <a:ea typeface="Cambria" pitchFamily="18" charset="0"/>
                          <a:cs typeface="Arial" panose="020B0604020202020204" pitchFamily="34" charset="0"/>
                        </a:rPr>
                        <a:t>, convergente</a:t>
                      </a:r>
                      <a:endParaRPr lang="ca-ES" sz="2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solidFill>
                            <a:schemeClr val="bg1"/>
                          </a:solidFill>
                          <a:effectLst/>
                          <a:latin typeface="Cambria" pitchFamily="18" charset="0"/>
                          <a:ea typeface="Cambria" pitchFamily="18" charset="0"/>
                          <a:cs typeface="Arial" panose="020B0604020202020204" pitchFamily="34" charset="0"/>
                        </a:rPr>
                        <a:t>Dinámica, múlti­ple</a:t>
                      </a:r>
                      <a:r>
                        <a:rPr lang="es-ES_tradnl" sz="1200" spc="-15" dirty="0">
                          <a:solidFill>
                            <a:schemeClr val="bg1"/>
                          </a:solidFill>
                          <a:effectLst/>
                          <a:latin typeface="Cambria" pitchFamily="18" charset="0"/>
                          <a:ea typeface="Cambria" pitchFamily="18" charset="0"/>
                          <a:cs typeface="Arial" panose="020B0604020202020204" pitchFamily="34" charset="0"/>
                        </a:rPr>
                        <a:t>, ho­lís­ti­ca, </a:t>
                      </a:r>
                      <a:r>
                        <a:rPr lang="es-ES_tradnl" sz="1200" b="1" spc="-15" dirty="0">
                          <a:solidFill>
                            <a:schemeClr val="bg1"/>
                          </a:solidFill>
                          <a:effectLst/>
                          <a:latin typeface="Cambria" pitchFamily="18" charset="0"/>
                          <a:ea typeface="Cambria" pitchFamily="18" charset="0"/>
                          <a:cs typeface="Arial" panose="020B0604020202020204" pitchFamily="34" charset="0"/>
                        </a:rPr>
                        <a:t>construida</a:t>
                      </a:r>
                      <a:r>
                        <a:rPr lang="es-ES_tradnl" sz="1200" spc="-15" dirty="0">
                          <a:solidFill>
                            <a:schemeClr val="bg1"/>
                          </a:solidFill>
                          <a:effectLst/>
                          <a:latin typeface="Cambria" pitchFamily="18" charset="0"/>
                          <a:ea typeface="Cambria" pitchFamily="18" charset="0"/>
                          <a:cs typeface="Arial" panose="020B0604020202020204" pitchFamily="34" charset="0"/>
                        </a:rPr>
                        <a:t>, divergente.</a:t>
                      </a:r>
                      <a:endParaRPr lang="ca-ES" sz="2100"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Compartida</a:t>
                      </a:r>
                      <a:r>
                        <a:rPr lang="es-ES_tradnl" sz="1200" spc="-15" dirty="0">
                          <a:effectLst/>
                          <a:latin typeface="Cambria" pitchFamily="18" charset="0"/>
                          <a:ea typeface="Cambria" pitchFamily="18" charset="0"/>
                          <a:cs typeface="Arial" panose="020B0604020202020204" pitchFamily="34" charset="0"/>
                        </a:rPr>
                        <a:t>, histórica, </a:t>
                      </a:r>
                      <a:r>
                        <a:rPr lang="es-ES_tradnl" sz="1200" b="1" spc="-15" dirty="0">
                          <a:effectLst/>
                          <a:latin typeface="Cambria" pitchFamily="18" charset="0"/>
                          <a:ea typeface="Cambria" pitchFamily="18" charset="0"/>
                          <a:cs typeface="Arial" panose="020B0604020202020204" pitchFamily="34" charset="0"/>
                        </a:rPr>
                        <a:t>construida</a:t>
                      </a:r>
                      <a:r>
                        <a:rPr lang="es-ES_tradnl" sz="1200" spc="-15" dirty="0">
                          <a:effectLst/>
                          <a:latin typeface="Cambria" pitchFamily="18" charset="0"/>
                          <a:ea typeface="Cambria" pitchFamily="18" charset="0"/>
                          <a:cs typeface="Arial" panose="020B0604020202020204" pitchFamily="34" charset="0"/>
                        </a:rPr>
                        <a:t>, </a:t>
                      </a:r>
                      <a:r>
                        <a:rPr lang="es-ES_tradnl" sz="1200" b="1" spc="-15" dirty="0">
                          <a:effectLst/>
                          <a:latin typeface="Cambria" pitchFamily="18" charset="0"/>
                          <a:ea typeface="Cambria" pitchFamily="18" charset="0"/>
                          <a:cs typeface="Arial" panose="020B0604020202020204" pitchFamily="34" charset="0"/>
                        </a:rPr>
                        <a:t>dinámica</a:t>
                      </a:r>
                      <a:r>
                        <a:rPr lang="es-ES_tradnl" sz="1200" spc="-15" dirty="0">
                          <a:effectLst/>
                          <a:latin typeface="Cambria" pitchFamily="18" charset="0"/>
                          <a:ea typeface="Cambria" pitchFamily="18" charset="0"/>
                          <a:cs typeface="Arial" panose="020B0604020202020204" pitchFamily="34" charset="0"/>
                        </a:rPr>
                        <a:t>, divergente.</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a16="http://schemas.microsoft.com/office/drawing/2014/main" val="10002"/>
                  </a:ext>
                </a:extLst>
              </a:tr>
              <a:tr h="812995">
                <a:tc>
                  <a:txBody>
                    <a:bodyPr/>
                    <a:lstStyle/>
                    <a:p>
                      <a:pPr algn="ctr">
                        <a:spcBef>
                          <a:spcPts val="450"/>
                        </a:spcBef>
                        <a:spcAft>
                          <a:spcPts val="0"/>
                        </a:spcAft>
                        <a:tabLst>
                          <a:tab pos="-457200" algn="l"/>
                        </a:tabLst>
                      </a:pPr>
                      <a:r>
                        <a:rPr lang="es-ES_tradnl" sz="1100" spc="-15">
                          <a:effectLst/>
                          <a:latin typeface="Cambria" pitchFamily="18" charset="0"/>
                          <a:ea typeface="Cambria" pitchFamily="18" charset="0"/>
                          <a:cs typeface="Arial" panose="020B0604020202020204" pitchFamily="34" charset="0"/>
                        </a:rPr>
                        <a:t>FINALIDAD</a:t>
                      </a:r>
                      <a:endParaRPr lang="ca-ES" sz="1100">
                        <a:effectLst/>
                        <a:latin typeface="Cambria" pitchFamily="18" charset="0"/>
                        <a:ea typeface="Cambria" pitchFamily="18" charset="0"/>
                        <a:cs typeface="Arial" panose="020B0604020202020204" pitchFamily="34" charset="0"/>
                      </a:endParaRPr>
                    </a:p>
                    <a:p>
                      <a:pPr algn="ctr">
                        <a:spcAft>
                          <a:spcPts val="0"/>
                        </a:spcAft>
                        <a:tabLst>
                          <a:tab pos="-457200" algn="l"/>
                        </a:tabLst>
                      </a:pPr>
                      <a:r>
                        <a:rPr lang="es-ES_tradnl" sz="1100" spc="-15">
                          <a:effectLst/>
                          <a:latin typeface="Cambria" pitchFamily="18" charset="0"/>
                          <a:ea typeface="Cambria" pitchFamily="18" charset="0"/>
                          <a:cs typeface="Arial" panose="020B0604020202020204" pitchFamily="34" charset="0"/>
                        </a:rPr>
                        <a:t>DE LA</a:t>
                      </a:r>
                      <a:endParaRPr lang="ca-ES" sz="110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100" spc="-15">
                          <a:effectLst/>
                          <a:latin typeface="Cambria" pitchFamily="18" charset="0"/>
                          <a:ea typeface="Cambria" pitchFamily="18" charset="0"/>
                          <a:cs typeface="Arial" panose="020B0604020202020204" pitchFamily="34" charset="0"/>
                        </a:rPr>
                        <a:t>INVESTIGA­CION</a:t>
                      </a:r>
                      <a:endParaRPr lang="ca-ES" sz="110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0"/>
                        </a:spcAft>
                        <a:tabLst>
                          <a:tab pos="-457200" algn="l"/>
                        </a:tabLst>
                      </a:pPr>
                      <a:r>
                        <a:rPr lang="es-ES_tradnl" sz="1200" b="1" spc="-15" dirty="0">
                          <a:effectLst/>
                          <a:latin typeface="Cambria" pitchFamily="18" charset="0"/>
                          <a:ea typeface="Cambria" pitchFamily="18" charset="0"/>
                          <a:cs typeface="Arial" panose="020B0604020202020204" pitchFamily="34" charset="0"/>
                        </a:rPr>
                        <a:t>Explicar, predecir, controlar </a:t>
                      </a:r>
                      <a:r>
                        <a:rPr lang="es-ES_tradnl" sz="1200" spc="-15" dirty="0">
                          <a:effectLst/>
                          <a:latin typeface="Cambria" pitchFamily="18" charset="0"/>
                          <a:ea typeface="Cambria" pitchFamily="18" charset="0"/>
                          <a:cs typeface="Arial" panose="020B0604020202020204" pitchFamily="34" charset="0"/>
                        </a:rPr>
                        <a:t>los fenómenos, </a:t>
                      </a:r>
                      <a:r>
                        <a:rPr lang="es-ES_tradnl" sz="1200" b="1" spc="-15" dirty="0">
                          <a:effectLst/>
                          <a:latin typeface="Cambria" pitchFamily="18" charset="0"/>
                          <a:ea typeface="Cambria" pitchFamily="18" charset="0"/>
                          <a:cs typeface="Arial" panose="020B0604020202020204" pitchFamily="34" charset="0"/>
                        </a:rPr>
                        <a:t>Verifi­car teorías</a:t>
                      </a:r>
                      <a:r>
                        <a:rPr lang="es-ES_tradnl" sz="1200" spc="-15" dirty="0">
                          <a:effectLst/>
                          <a:latin typeface="Cambria" pitchFamily="18" charset="0"/>
                          <a:ea typeface="Cambria" pitchFamily="18" charset="0"/>
                          <a:cs typeface="Arial" panose="020B0604020202020204" pitchFamily="34" charset="0"/>
                        </a:rPr>
                        <a:t>. Leyes para regular los fenómenos.</a:t>
                      </a:r>
                      <a:endParaRPr lang="ca-ES" sz="2100" dirty="0">
                        <a:effectLst/>
                        <a:latin typeface="Cambria" pitchFamily="18" charset="0"/>
                        <a:ea typeface="Cambria" pitchFamily="18" charset="0"/>
                        <a:cs typeface="Arial" panose="020B0604020202020204" pitchFamily="34" charset="0"/>
                      </a:endParaRPr>
                    </a:p>
                    <a:p>
                      <a:pPr algn="ctr">
                        <a:spcBef>
                          <a:spcPts val="450"/>
                        </a:spcBef>
                        <a:spcAft>
                          <a:spcPts val="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solidFill>
                            <a:schemeClr val="bg1"/>
                          </a:solidFill>
                          <a:effectLst/>
                          <a:latin typeface="Cambria" pitchFamily="18" charset="0"/>
                          <a:ea typeface="Cambria" pitchFamily="18" charset="0"/>
                          <a:cs typeface="Arial" panose="020B0604020202020204" pitchFamily="34" charset="0"/>
                        </a:rPr>
                        <a:t>Comprender e interpretar </a:t>
                      </a:r>
                      <a:r>
                        <a:rPr lang="es-ES_tradnl" sz="1200" spc="-15" dirty="0">
                          <a:solidFill>
                            <a:schemeClr val="bg1"/>
                          </a:solidFill>
                          <a:effectLst/>
                          <a:latin typeface="Cambria" pitchFamily="18" charset="0"/>
                          <a:ea typeface="Cambria" pitchFamily="18" charset="0"/>
                          <a:cs typeface="Arial" panose="020B0604020202020204" pitchFamily="34" charset="0"/>
                        </a:rPr>
                        <a:t>la realidad, </a:t>
                      </a:r>
                      <a:r>
                        <a:rPr lang="es-ES_tradnl" sz="1200" b="1" spc="-15" dirty="0">
                          <a:solidFill>
                            <a:schemeClr val="bg1"/>
                          </a:solidFill>
                          <a:effectLst/>
                          <a:latin typeface="Cambria" pitchFamily="18" charset="0"/>
                          <a:ea typeface="Cambria" pitchFamily="18" charset="0"/>
                          <a:cs typeface="Arial" panose="020B0604020202020204" pitchFamily="34" charset="0"/>
                        </a:rPr>
                        <a:t>los significados de las personas</a:t>
                      </a:r>
                      <a:r>
                        <a:rPr lang="es-ES_tradnl" sz="1200" spc="-15" dirty="0">
                          <a:solidFill>
                            <a:schemeClr val="bg1"/>
                          </a:solidFill>
                          <a:effectLst/>
                          <a:latin typeface="Cambria" pitchFamily="18" charset="0"/>
                          <a:ea typeface="Cambria" pitchFamily="18" charset="0"/>
                          <a:cs typeface="Arial" panose="020B0604020202020204" pitchFamily="34" charset="0"/>
                        </a:rPr>
                        <a:t>, percepciones, intenciones, acciones</a:t>
                      </a:r>
                      <a:endParaRPr lang="ca-ES" sz="2100"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Identificar </a:t>
                      </a:r>
                      <a:r>
                        <a:rPr lang="es-ES_tradnl" sz="1200" b="1" spc="-15" dirty="0">
                          <a:effectLst/>
                          <a:latin typeface="Cambria" pitchFamily="18" charset="0"/>
                          <a:ea typeface="Cambria" pitchFamily="18" charset="0"/>
                          <a:cs typeface="Arial" panose="020B0604020202020204" pitchFamily="34" charset="0"/>
                        </a:rPr>
                        <a:t>potencial de cambo</a:t>
                      </a:r>
                      <a:r>
                        <a:rPr lang="es-ES_tradnl" sz="1200" spc="-15" dirty="0">
                          <a:effectLst/>
                          <a:latin typeface="Cambria" pitchFamily="18" charset="0"/>
                          <a:ea typeface="Cambria" pitchFamily="18" charset="0"/>
                          <a:cs typeface="Arial" panose="020B0604020202020204" pitchFamily="34" charset="0"/>
                        </a:rPr>
                        <a:t>, </a:t>
                      </a:r>
                      <a:r>
                        <a:rPr lang="es-ES_tradnl" sz="1200" b="1" spc="-15" dirty="0">
                          <a:effectLst/>
                          <a:latin typeface="Cambria" pitchFamily="18" charset="0"/>
                          <a:ea typeface="Cambria" pitchFamily="18" charset="0"/>
                          <a:cs typeface="Arial" panose="020B0604020202020204" pitchFamily="34" charset="0"/>
                        </a:rPr>
                        <a:t>Emancipar sujetos</a:t>
                      </a:r>
                      <a:r>
                        <a:rPr lang="es-ES_tradnl" sz="1200" spc="-15" dirty="0">
                          <a:effectLst/>
                          <a:latin typeface="Cambria" pitchFamily="18" charset="0"/>
                          <a:ea typeface="Cambria" pitchFamily="18" charset="0"/>
                          <a:cs typeface="Arial" panose="020B0604020202020204" pitchFamily="34" charset="0"/>
                        </a:rPr>
                        <a:t>. Analizar la realidad.</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a16="http://schemas.microsoft.com/office/drawing/2014/main" val="10003"/>
                  </a:ext>
                </a:extLst>
              </a:tr>
              <a:tr h="943919">
                <a:tc>
                  <a:txBody>
                    <a:bodyPr/>
                    <a:lstStyle/>
                    <a:p>
                      <a:pPr algn="ctr">
                        <a:spcBef>
                          <a:spcPts val="450"/>
                        </a:spcBef>
                        <a:spcAft>
                          <a:spcPts val="0"/>
                        </a:spcAft>
                        <a:tabLst>
                          <a:tab pos="-457200" algn="l"/>
                        </a:tabLst>
                      </a:pPr>
                      <a:r>
                        <a:rPr lang="es-ES_tradnl" sz="1100" spc="-15" dirty="0" err="1">
                          <a:effectLst/>
                          <a:latin typeface="Cambria" pitchFamily="18" charset="0"/>
                          <a:ea typeface="Cambria" pitchFamily="18" charset="0"/>
                          <a:cs typeface="Arial" panose="020B0604020202020204" pitchFamily="34" charset="0"/>
                        </a:rPr>
                        <a:t>RELACION</a:t>
                      </a:r>
                      <a:endParaRPr lang="ca-ES" sz="1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100" spc="-15" dirty="0">
                          <a:effectLst/>
                          <a:latin typeface="Cambria" pitchFamily="18" charset="0"/>
                          <a:ea typeface="Cambria" pitchFamily="18" charset="0"/>
                          <a:cs typeface="Arial" panose="020B0604020202020204" pitchFamily="34" charset="0"/>
                        </a:rPr>
                        <a:t>SUJETO / OBJETO</a:t>
                      </a:r>
                      <a:endParaRPr lang="ca-ES" sz="1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Independencia. Neutralidad. No se afectan. </a:t>
                      </a:r>
                      <a:r>
                        <a:rPr lang="es-ES_tradnl" sz="1200" b="1" spc="-15" dirty="0">
                          <a:effectLst/>
                          <a:latin typeface="Cambria" pitchFamily="18" charset="0"/>
                          <a:ea typeface="Cambria" pitchFamily="18" charset="0"/>
                          <a:cs typeface="Arial" panose="020B0604020202020204" pitchFamily="34" charset="0"/>
                        </a:rPr>
                        <a:t>Investigador externo</a:t>
                      </a:r>
                      <a:r>
                        <a:rPr lang="es-ES_tradnl" sz="1200" spc="-15" dirty="0">
                          <a:effectLst/>
                          <a:latin typeface="Cambria" pitchFamily="18" charset="0"/>
                          <a:ea typeface="Cambria" pitchFamily="18" charset="0"/>
                          <a:cs typeface="Arial" panose="020B0604020202020204" pitchFamily="34" charset="0"/>
                        </a:rPr>
                        <a:t>. Sujeto “objeto” de investigación.</a:t>
                      </a:r>
                      <a:endParaRPr lang="ca-ES" sz="2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cs typeface="Arial" panose="020B0604020202020204" pitchFamily="34" charset="0"/>
                        </a:rPr>
                        <a:t>Dependencia. Se afectan. </a:t>
                      </a:r>
                      <a:r>
                        <a:rPr lang="es-ES_tradnl" sz="1200" b="1" spc="-15" dirty="0">
                          <a:solidFill>
                            <a:schemeClr val="bg1"/>
                          </a:solidFill>
                          <a:effectLst/>
                          <a:latin typeface="Cambria" pitchFamily="18" charset="0"/>
                          <a:ea typeface="Cambria" pitchFamily="18" charset="0"/>
                          <a:cs typeface="Arial" panose="020B0604020202020204" pitchFamily="34" charset="0"/>
                        </a:rPr>
                        <a:t>Implicación investigador</a:t>
                      </a:r>
                      <a:r>
                        <a:rPr lang="es-ES_tradnl" sz="1200" spc="-15" dirty="0">
                          <a:solidFill>
                            <a:schemeClr val="bg1"/>
                          </a:solidFill>
                          <a:effectLst/>
                          <a:latin typeface="Cambria" pitchFamily="18" charset="0"/>
                          <a:ea typeface="Cambria" pitchFamily="18" charset="0"/>
                          <a:cs typeface="Arial" panose="020B0604020202020204" pitchFamily="34" charset="0"/>
                        </a:rPr>
                        <a:t>. Interrelación.</a:t>
                      </a:r>
                      <a:endParaRPr lang="ca-ES" sz="2100"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Relación influida por el compromiso. </a:t>
                      </a:r>
                      <a:r>
                        <a:rPr lang="es-ES_tradnl" sz="1200" b="1" spc="-15" dirty="0">
                          <a:effectLst/>
                          <a:latin typeface="Cambria" pitchFamily="18" charset="0"/>
                          <a:ea typeface="Cambria" pitchFamily="18" charset="0"/>
                          <a:cs typeface="Arial" panose="020B0604020202020204" pitchFamily="34" charset="0"/>
                        </a:rPr>
                        <a:t>El investigador es un sujeto más</a:t>
                      </a:r>
                      <a:r>
                        <a:rPr lang="es-ES_tradnl" sz="1200" spc="-15" dirty="0">
                          <a:effectLst/>
                          <a:latin typeface="Cambria" pitchFamily="18" charset="0"/>
                          <a:ea typeface="Cambria" pitchFamily="18" charset="0"/>
                          <a:cs typeface="Arial" panose="020B0604020202020204" pitchFamily="34" charset="0"/>
                        </a:rPr>
                        <a:t>.</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7236296" y="4856261"/>
            <a:ext cx="1728192" cy="307777"/>
          </a:xfrm>
          <a:prstGeom prst="rect">
            <a:avLst/>
          </a:prstGeom>
          <a:noFill/>
        </p:spPr>
        <p:txBody>
          <a:bodyPr wrap="square" rtlCol="0">
            <a:spAutoFit/>
          </a:bodyPr>
          <a:lstStyle/>
          <a:p>
            <a:r>
              <a:rPr lang="ca-ES" dirty="0">
                <a:solidFill>
                  <a:schemeClr val="tx1"/>
                </a:solidFill>
                <a:latin typeface="Cambria" pitchFamily="18" charset="0"/>
                <a:ea typeface="Cambria" pitchFamily="18" charset="0"/>
                <a:cs typeface="Arial" panose="020B0604020202020204" pitchFamily="34" charset="0"/>
              </a:rPr>
              <a:t>(Bisquerra, 2004</a:t>
            </a:r>
            <a:r>
              <a:rPr lang="ca-ES" dirty="0">
                <a:latin typeface="Arial" panose="020B0604020202020204" pitchFamily="34" charset="0"/>
                <a:cs typeface="Arial" panose="020B0604020202020204" pitchFamily="34" charset="0"/>
              </a:rPr>
              <a:t>)</a:t>
            </a:r>
            <a:endParaRPr lang="es-ES" dirty="0"/>
          </a:p>
        </p:txBody>
      </p:sp>
      <p:grpSp>
        <p:nvGrpSpPr>
          <p:cNvPr id="5" name="12 Grupo"/>
          <p:cNvGrpSpPr/>
          <p:nvPr/>
        </p:nvGrpSpPr>
        <p:grpSpPr>
          <a:xfrm>
            <a:off x="7344817" y="-20538"/>
            <a:ext cx="1835695" cy="1512249"/>
            <a:chOff x="6948265" y="137602"/>
            <a:chExt cx="2195735" cy="1808851"/>
          </a:xfrm>
        </p:grpSpPr>
        <p:sp>
          <p:nvSpPr>
            <p:cNvPr id="6"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7"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8"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10"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11"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2"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Tree>
    <p:extLst>
      <p:ext uri="{BB962C8B-B14F-4D97-AF65-F5344CB8AC3E}">
        <p14:creationId xmlns:p14="http://schemas.microsoft.com/office/powerpoint/2010/main" val="239914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617" y="432395"/>
            <a:ext cx="8424863" cy="411163"/>
          </a:xfrm>
        </p:spPr>
        <p:txBody>
          <a:bodyPr>
            <a:noAutofit/>
          </a:bodyPr>
          <a:lstStyle/>
          <a:p>
            <a:pPr>
              <a:spcBef>
                <a:spcPts val="600"/>
              </a:spcBef>
              <a:buClr>
                <a:srgbClr val="114454"/>
              </a:buClr>
              <a:defRPr/>
            </a:pPr>
            <a:r>
              <a:rPr lang="ca-ES" sz="4000" b="0" cap="small" dirty="0">
                <a:solidFill>
                  <a:srgbClr val="002060"/>
                </a:solidFill>
                <a:latin typeface="Cambria" pitchFamily="18" charset="0"/>
                <a:ea typeface="Cambria" pitchFamily="18" charset="0"/>
                <a:cs typeface="Nixie One"/>
                <a:sym typeface="Arial"/>
              </a:rPr>
              <a:t>Paradigmas de investigación en educación (II)</a:t>
            </a:r>
          </a:p>
        </p:txBody>
      </p:sp>
      <p:sp>
        <p:nvSpPr>
          <p:cNvPr id="3" name="TextBox 2"/>
          <p:cNvSpPr txBox="1"/>
          <p:nvPr/>
        </p:nvSpPr>
        <p:spPr>
          <a:xfrm>
            <a:off x="7236296" y="4856261"/>
            <a:ext cx="1728192" cy="307777"/>
          </a:xfrm>
          <a:prstGeom prst="rect">
            <a:avLst/>
          </a:prstGeom>
          <a:noFill/>
        </p:spPr>
        <p:txBody>
          <a:bodyPr wrap="square" rtlCol="0">
            <a:spAutoFit/>
          </a:bodyPr>
          <a:lstStyle/>
          <a:p>
            <a:r>
              <a:rPr lang="ca-ES" dirty="0">
                <a:solidFill>
                  <a:schemeClr val="tx1"/>
                </a:solidFill>
                <a:latin typeface="Cambria" pitchFamily="18" charset="0"/>
                <a:ea typeface="Cambria" pitchFamily="18" charset="0"/>
                <a:cs typeface="Arial" panose="020B0604020202020204" pitchFamily="34" charset="0"/>
              </a:rPr>
              <a:t>(Bisquerra, 2004</a:t>
            </a:r>
            <a:r>
              <a:rPr lang="ca-ES" dirty="0">
                <a:latin typeface="Arial" panose="020B0604020202020204" pitchFamily="34" charset="0"/>
                <a:cs typeface="Arial" panose="020B0604020202020204" pitchFamily="34" charset="0"/>
              </a:rPr>
              <a:t>)</a:t>
            </a:r>
            <a:endParaRPr lang="es-ES" dirty="0"/>
          </a:p>
        </p:txBody>
      </p:sp>
      <p:graphicFrame>
        <p:nvGraphicFramePr>
          <p:cNvPr id="5" name="3 Tabla"/>
          <p:cNvGraphicFramePr>
            <a:graphicFrameLocks noGrp="1"/>
          </p:cNvGraphicFramePr>
          <p:nvPr>
            <p:extLst>
              <p:ext uri="{D42A27DB-BD31-4B8C-83A1-F6EECF244321}">
                <p14:modId xmlns:p14="http://schemas.microsoft.com/office/powerpoint/2010/main" val="1009579306"/>
              </p:ext>
            </p:extLst>
          </p:nvPr>
        </p:nvGraphicFramePr>
        <p:xfrm>
          <a:off x="611560" y="1657722"/>
          <a:ext cx="8208912" cy="3146276"/>
        </p:xfrm>
        <a:graphic>
          <a:graphicData uri="http://schemas.openxmlformats.org/drawingml/2006/table">
            <a:tbl>
              <a:tblPr>
                <a:tableStyleId>{69C7853C-536D-4A76-A0AE-DD22124D55A5}</a:tableStyleId>
              </a:tblPr>
              <a:tblGrid>
                <a:gridCol w="1629035">
                  <a:extLst>
                    <a:ext uri="{9D8B030D-6E8A-4147-A177-3AD203B41FA5}">
                      <a16:colId xmlns:a16="http://schemas.microsoft.com/office/drawing/2014/main" val="20000"/>
                    </a:ext>
                  </a:extLst>
                </a:gridCol>
                <a:gridCol w="2375674">
                  <a:extLst>
                    <a:ext uri="{9D8B030D-6E8A-4147-A177-3AD203B41FA5}">
                      <a16:colId xmlns:a16="http://schemas.microsoft.com/office/drawing/2014/main" val="20001"/>
                    </a:ext>
                  </a:extLst>
                </a:gridCol>
                <a:gridCol w="2443550">
                  <a:extLst>
                    <a:ext uri="{9D8B030D-6E8A-4147-A177-3AD203B41FA5}">
                      <a16:colId xmlns:a16="http://schemas.microsoft.com/office/drawing/2014/main" val="20002"/>
                    </a:ext>
                  </a:extLst>
                </a:gridCol>
                <a:gridCol w="1760653">
                  <a:extLst>
                    <a:ext uri="{9D8B030D-6E8A-4147-A177-3AD203B41FA5}">
                      <a16:colId xmlns:a16="http://schemas.microsoft.com/office/drawing/2014/main" val="20003"/>
                    </a:ext>
                  </a:extLst>
                </a:gridCol>
              </a:tblGrid>
              <a:tr h="231117">
                <a:tc>
                  <a:txBody>
                    <a:bodyPr/>
                    <a:lstStyle/>
                    <a:p>
                      <a:pPr algn="ctr">
                        <a:spcBef>
                          <a:spcPts val="450"/>
                        </a:spcBef>
                        <a:spcAft>
                          <a:spcPts val="270"/>
                        </a:spcAft>
                        <a:tabLst>
                          <a:tab pos="-457200" algn="l"/>
                        </a:tabLst>
                      </a:pPr>
                      <a:endParaRPr lang="ca-ES" sz="1200" b="1"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Aft>
                          <a:spcPts val="270"/>
                        </a:spcAft>
                        <a:tabLst>
                          <a:tab pos="-457200" algn="l"/>
                        </a:tabLst>
                      </a:pPr>
                      <a:r>
                        <a:rPr lang="ca-ES" sz="1200" b="1" dirty="0">
                          <a:effectLst/>
                          <a:latin typeface="Cambria" pitchFamily="18" charset="0"/>
                          <a:ea typeface="Cambria" pitchFamily="18" charset="0"/>
                        </a:rPr>
                        <a:t>POSITIVISTA</a:t>
                      </a:r>
                    </a:p>
                  </a:txBody>
                  <a:tcPr marL="76200" marR="76200" marT="0" marB="0">
                    <a:solidFill>
                      <a:schemeClr val="accent1">
                        <a:lumMod val="20000"/>
                        <a:lumOff val="80000"/>
                      </a:schemeClr>
                    </a:solidFill>
                  </a:tcPr>
                </a:tc>
                <a:tc>
                  <a:txBody>
                    <a:bodyPr/>
                    <a:lstStyle/>
                    <a:p>
                      <a:pPr algn="ctr">
                        <a:spcAft>
                          <a:spcPts val="270"/>
                        </a:spcAft>
                        <a:tabLst>
                          <a:tab pos="-457200" algn="l"/>
                        </a:tabLst>
                      </a:pPr>
                      <a:r>
                        <a:rPr lang="ca-ES" sz="1200" b="1" dirty="0" err="1">
                          <a:solidFill>
                            <a:schemeClr val="bg1"/>
                          </a:solidFill>
                          <a:effectLst/>
                          <a:latin typeface="Cambria" pitchFamily="18" charset="0"/>
                          <a:ea typeface="Cambria" pitchFamily="18" charset="0"/>
                          <a:cs typeface="Arial" panose="020B0604020202020204" pitchFamily="34" charset="0"/>
                        </a:rPr>
                        <a:t>INTERPRETATIVO</a:t>
                      </a:r>
                      <a:endParaRPr lang="ca-ES" sz="1200" b="1"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ca-ES" sz="1200" b="1" dirty="0">
                          <a:effectLst/>
                          <a:latin typeface="Cambria" pitchFamily="18" charset="0"/>
                          <a:ea typeface="Cambria" pitchFamily="18" charset="0"/>
                          <a:cs typeface="Arial" panose="020B0604020202020204" pitchFamily="34" charset="0"/>
                        </a:rPr>
                        <a:t>CRITICO</a:t>
                      </a:r>
                    </a:p>
                  </a:txBody>
                  <a:tcPr marL="76200" marR="76200" marT="0" marB="0">
                    <a:solidFill>
                      <a:schemeClr val="accent1">
                        <a:lumMod val="20000"/>
                        <a:lumOff val="80000"/>
                      </a:schemeClr>
                    </a:solidFill>
                  </a:tcPr>
                </a:tc>
                <a:extLst>
                  <a:ext uri="{0D108BD9-81ED-4DB2-BD59-A6C34878D82A}">
                    <a16:rowId xmlns:a16="http://schemas.microsoft.com/office/drawing/2014/main" val="10000"/>
                  </a:ext>
                </a:extLst>
              </a:tr>
              <a:tr h="554682">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VALORES EN LA </a:t>
                      </a:r>
                    </a:p>
                    <a:p>
                      <a:pPr algn="ctr">
                        <a:spcBef>
                          <a:spcPts val="450"/>
                        </a:spcBef>
                        <a:spcAft>
                          <a:spcPts val="270"/>
                        </a:spcAft>
                        <a:tabLst>
                          <a:tab pos="-457200" algn="l"/>
                        </a:tabLst>
                      </a:pPr>
                      <a:r>
                        <a:rPr lang="es-ES_tradnl" sz="1200" spc="-15" dirty="0" err="1">
                          <a:effectLst/>
                          <a:latin typeface="Cambria" pitchFamily="18" charset="0"/>
                          <a:ea typeface="Cambria" pitchFamily="18" charset="0"/>
                        </a:rPr>
                        <a:t>INVESTI­GACION</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effectLst/>
                          <a:latin typeface="Cambria" pitchFamily="18" charset="0"/>
                          <a:ea typeface="Cambria" pitchFamily="18" charset="0"/>
                        </a:rPr>
                        <a:t>Neutralidad</a:t>
                      </a:r>
                      <a:r>
                        <a:rPr lang="es-ES_tradnl" sz="1200" spc="-15" dirty="0">
                          <a:effectLst/>
                          <a:latin typeface="Cambria" pitchFamily="18" charset="0"/>
                          <a:ea typeface="Cambria" pitchFamily="18" charset="0"/>
                        </a:rPr>
                        <a:t>. Investigador libre de valores. </a:t>
                      </a:r>
                      <a:r>
                        <a:rPr lang="es-ES_tradnl" sz="1200" b="1" spc="-15" dirty="0">
                          <a:effectLst/>
                          <a:latin typeface="Cambria" pitchFamily="18" charset="0"/>
                          <a:ea typeface="Cambria" pitchFamily="18" charset="0"/>
                        </a:rPr>
                        <a:t>Método es garantía de objetividad</a:t>
                      </a:r>
                      <a:r>
                        <a:rPr lang="es-ES_tradnl" sz="1200" spc="-15" dirty="0">
                          <a:effectLst/>
                          <a:latin typeface="Cambria" pitchFamily="18" charset="0"/>
                          <a:ea typeface="Cambria" pitchFamily="18" charset="0"/>
                        </a:rPr>
                        <a:t>.</a:t>
                      </a:r>
                      <a:endParaRPr lang="ca-ES" sz="1200" dirty="0">
                        <a:effectLst/>
                        <a:latin typeface="Cambria" pitchFamily="18" charset="0"/>
                        <a:ea typeface="Cambria" pitchFamily="18" charset="0"/>
                      </a:endParaRPr>
                    </a:p>
                  </a:txBody>
                  <a:tcPr marL="76200" marR="76200" marT="0" marB="0">
                    <a:solidFill>
                      <a:schemeClr val="accent1">
                        <a:lumMod val="20000"/>
                        <a:lumOff val="80000"/>
                      </a:schemeClr>
                    </a:solidFill>
                  </a:tcPr>
                </a:tc>
                <a:tc>
                  <a:txBody>
                    <a:bodyPr/>
                    <a:lstStyle/>
                    <a:p>
                      <a:pPr algn="ctr">
                        <a:spcAft>
                          <a:spcPts val="0"/>
                        </a:spcAft>
                        <a:tabLst>
                          <a:tab pos="-457200" algn="l"/>
                        </a:tabLst>
                      </a:pPr>
                      <a:r>
                        <a:rPr lang="es-ES_tradnl" sz="1200" b="1" spc="-15" dirty="0">
                          <a:solidFill>
                            <a:schemeClr val="bg1"/>
                          </a:solidFill>
                          <a:effectLst/>
                          <a:latin typeface="Cambria" pitchFamily="18" charset="0"/>
                          <a:ea typeface="Cambria" pitchFamily="18" charset="0"/>
                        </a:rPr>
                        <a:t>Explícitos</a:t>
                      </a:r>
                      <a:r>
                        <a:rPr lang="es-ES_tradnl" sz="1200" spc="-15" dirty="0">
                          <a:solidFill>
                            <a:schemeClr val="bg1"/>
                          </a:solidFill>
                          <a:effectLst/>
                          <a:latin typeface="Cambria" pitchFamily="18" charset="0"/>
                          <a:ea typeface="Cambria" pitchFamily="18" charset="0"/>
                        </a:rPr>
                        <a:t>. Influyen en la investigación.</a:t>
                      </a:r>
                      <a:endParaRPr lang="ca-ES" sz="1200" dirty="0">
                        <a:solidFill>
                          <a:schemeClr val="bg1"/>
                        </a:solidFill>
                        <a:effectLst/>
                        <a:latin typeface="Cambria" pitchFamily="18" charset="0"/>
                        <a:ea typeface="Cambria" pitchFamily="18" charset="0"/>
                      </a:endParaRPr>
                    </a:p>
                    <a:p>
                      <a:pPr algn="ctr">
                        <a:spcAft>
                          <a:spcPts val="270"/>
                        </a:spcAft>
                        <a:tabLst>
                          <a:tab pos="-457200" algn="l"/>
                        </a:tabLst>
                      </a:pPr>
                      <a:r>
                        <a:rPr lang="es-ES_tradnl" sz="1200" spc="-15" dirty="0">
                          <a:solidFill>
                            <a:schemeClr val="bg1"/>
                          </a:solidFill>
                          <a:effectLst/>
                          <a:latin typeface="Cambria" pitchFamily="18" charset="0"/>
                          <a:ea typeface="Cambria" pitchFamily="18" charset="0"/>
                        </a:rPr>
                        <a:t> </a:t>
                      </a:r>
                      <a:endParaRPr lang="ca-ES" sz="1200"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Compartidos. </a:t>
                      </a:r>
                      <a:r>
                        <a:rPr lang="es-ES_tradnl" sz="1200" b="1" spc="-15" dirty="0">
                          <a:effectLst/>
                          <a:latin typeface="Cambria" pitchFamily="18" charset="0"/>
                          <a:ea typeface="Cambria" pitchFamily="18" charset="0"/>
                        </a:rPr>
                        <a:t>Ideología compartida</a:t>
                      </a:r>
                      <a:r>
                        <a:rPr lang="es-ES_tradnl" sz="1200" spc="-15" dirty="0">
                          <a:effectLst/>
                          <a:latin typeface="Cambria" pitchFamily="18" charset="0"/>
                          <a:ea typeface="Cambria" pitchFamily="18" charset="0"/>
                        </a:rPr>
                        <a:t>.</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a16="http://schemas.microsoft.com/office/drawing/2014/main" val="10001"/>
                  </a:ext>
                </a:extLst>
              </a:tr>
              <a:tr h="600873">
                <a:tc>
                  <a:txBody>
                    <a:bodyPr/>
                    <a:lstStyle/>
                    <a:p>
                      <a:pPr algn="ctr">
                        <a:spcAft>
                          <a:spcPts val="0"/>
                        </a:spcAft>
                      </a:pPr>
                      <a:r>
                        <a:rPr lang="ca-ES" sz="1200" kern="0" dirty="0">
                          <a:effectLst/>
                          <a:latin typeface="Cambria" pitchFamily="18" charset="0"/>
                          <a:ea typeface="Cambria" pitchFamily="18" charset="0"/>
                        </a:rPr>
                        <a:t>TEORIA Y</a:t>
                      </a:r>
                    </a:p>
                    <a:p>
                      <a:pPr algn="ctr">
                        <a:spcAft>
                          <a:spcPts val="0"/>
                        </a:spcAft>
                      </a:pPr>
                      <a:r>
                        <a:rPr lang="ca-ES" sz="1200" kern="0" dirty="0">
                          <a:effectLst/>
                          <a:latin typeface="Cambria" pitchFamily="18" charset="0"/>
                          <a:ea typeface="Cambria" pitchFamily="18" charset="0"/>
                        </a:rPr>
                        <a:t> PRAC­TICA</a:t>
                      </a:r>
                      <a:endParaRPr lang="ca-ES" sz="1200" b="1" i="1" kern="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Disociados, constituyen entidades </a:t>
                      </a:r>
                      <a:r>
                        <a:rPr lang="es-ES_tradnl" sz="1200" b="1" spc="-15" dirty="0">
                          <a:effectLst/>
                          <a:latin typeface="Cambria" pitchFamily="18" charset="0"/>
                          <a:ea typeface="Cambria" pitchFamily="18" charset="0"/>
                        </a:rPr>
                        <a:t>distintas</a:t>
                      </a:r>
                      <a:r>
                        <a:rPr lang="es-ES_tradnl" sz="1200" spc="-15" dirty="0">
                          <a:effectLst/>
                          <a:latin typeface="Cambria" pitchFamily="18" charset="0"/>
                          <a:ea typeface="Cambria" pitchFamily="18" charset="0"/>
                        </a:rPr>
                        <a:t>. La teoría, norma para la práctica.</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Relacionados. </a:t>
                      </a:r>
                      <a:r>
                        <a:rPr lang="es-ES_tradnl" sz="1200" b="1" spc="-15" dirty="0" err="1">
                          <a:solidFill>
                            <a:schemeClr val="bg1"/>
                          </a:solidFill>
                          <a:effectLst/>
                          <a:latin typeface="Cambria" pitchFamily="18" charset="0"/>
                          <a:ea typeface="Cambria" pitchFamily="18" charset="0"/>
                        </a:rPr>
                        <a:t>Retrolimentación</a:t>
                      </a:r>
                      <a:r>
                        <a:rPr lang="es-ES_tradnl" sz="1200" b="1" spc="-15" dirty="0">
                          <a:solidFill>
                            <a:schemeClr val="bg1"/>
                          </a:solidFill>
                          <a:effectLst/>
                          <a:latin typeface="Cambria" pitchFamily="18" charset="0"/>
                          <a:ea typeface="Cambria" pitchFamily="18" charset="0"/>
                        </a:rPr>
                        <a:t> mutua</a:t>
                      </a:r>
                      <a:endParaRPr lang="ca-ES" sz="1200" b="1"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Indisociables. Relación dialéctica. </a:t>
                      </a:r>
                      <a:r>
                        <a:rPr lang="es-ES_tradnl" sz="1200" b="1" spc="-15" dirty="0">
                          <a:effectLst/>
                          <a:latin typeface="Cambria" pitchFamily="18" charset="0"/>
                          <a:ea typeface="Cambria" pitchFamily="18" charset="0"/>
                        </a:rPr>
                        <a:t>La práctica es teoría en acción</a:t>
                      </a:r>
                      <a:r>
                        <a:rPr lang="es-ES_tradnl" sz="1200" spc="-15" dirty="0">
                          <a:effectLst/>
                          <a:latin typeface="Cambria" pitchFamily="18" charset="0"/>
                          <a:ea typeface="Cambria" pitchFamily="18" charset="0"/>
                        </a:rPr>
                        <a:t>. </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a16="http://schemas.microsoft.com/office/drawing/2014/main" val="10002"/>
                  </a:ext>
                </a:extLst>
              </a:tr>
              <a:tr h="369788">
                <a:tc>
                  <a:txBody>
                    <a:bodyPr/>
                    <a:lstStyle/>
                    <a:p>
                      <a:pPr algn="ctr">
                        <a:spcAft>
                          <a:spcPts val="0"/>
                        </a:spcAft>
                      </a:pPr>
                      <a:r>
                        <a:rPr lang="ca-ES" sz="1200" kern="0">
                          <a:effectLst/>
                          <a:latin typeface="Cambria" pitchFamily="18" charset="0"/>
                          <a:ea typeface="Cambria" pitchFamily="18" charset="0"/>
                        </a:rPr>
                        <a:t>CRITERIOS DE CALIDAD</a:t>
                      </a:r>
                      <a:endParaRPr lang="ca-ES" sz="1200" b="1" i="1" kern="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Validez, fiabilidad, objetividad</a:t>
                      </a:r>
                      <a:endParaRPr lang="ca-ES" sz="1200" dirty="0">
                        <a:effectLst/>
                        <a:latin typeface="Cambria" pitchFamily="18" charset="0"/>
                        <a:ea typeface="Cambria" pitchFamily="18"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Credibilidad, confirmación, transferibilidad</a:t>
                      </a:r>
                      <a:endParaRPr lang="ca-ES" sz="1200"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Intersubjetividad, validez consensuada</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a16="http://schemas.microsoft.com/office/drawing/2014/main" val="10003"/>
                  </a:ext>
                </a:extLst>
              </a:tr>
              <a:tr h="739576">
                <a:tc>
                  <a:txBody>
                    <a:bodyPr/>
                    <a:lstStyle/>
                    <a:p>
                      <a:pPr algn="ctr">
                        <a:spcAft>
                          <a:spcPts val="0"/>
                        </a:spcAft>
                      </a:pPr>
                      <a:r>
                        <a:rPr lang="ca-ES" sz="1200" kern="0">
                          <a:effectLst/>
                          <a:latin typeface="Cambria" pitchFamily="18" charset="0"/>
                          <a:ea typeface="Cambria" pitchFamily="18" charset="0"/>
                        </a:rPr>
                        <a:t>TÉCNICAS E INSTRUMENTOS</a:t>
                      </a:r>
                      <a:endParaRPr lang="ca-ES" sz="1200" b="1" i="1" kern="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b="1" spc="-15" dirty="0">
                          <a:effectLst/>
                          <a:latin typeface="Cambria" pitchFamily="18" charset="0"/>
                          <a:ea typeface="Cambria" pitchFamily="18" charset="0"/>
                        </a:rPr>
                        <a:t>Cuantitativos</a:t>
                      </a:r>
                      <a:r>
                        <a:rPr lang="es-ES_tradnl" sz="1200" spc="-15" dirty="0">
                          <a:effectLst/>
                          <a:latin typeface="Cambria" pitchFamily="18" charset="0"/>
                          <a:ea typeface="Cambria" pitchFamily="18" charset="0"/>
                        </a:rPr>
                        <a:t>. </a:t>
                      </a:r>
                      <a:r>
                        <a:rPr lang="es-ES_tradnl" sz="1200" b="1" spc="-15" dirty="0">
                          <a:effectLst/>
                          <a:latin typeface="Cambria" pitchFamily="18" charset="0"/>
                          <a:ea typeface="Cambria" pitchFamily="18" charset="0"/>
                        </a:rPr>
                        <a:t>Medición</a:t>
                      </a:r>
                      <a:r>
                        <a:rPr lang="es-ES_tradnl" sz="1200" spc="-15" dirty="0">
                          <a:effectLst/>
                          <a:latin typeface="Cambria" pitchFamily="18" charset="0"/>
                          <a:ea typeface="Cambria" pitchFamily="18" charset="0"/>
                        </a:rPr>
                        <a:t> de test, cuestionarios, observación sistemática. </a:t>
                      </a:r>
                      <a:r>
                        <a:rPr lang="es-ES_tradnl" sz="1200" b="1" spc="-15" dirty="0">
                          <a:effectLst/>
                          <a:latin typeface="Cambria" pitchFamily="18" charset="0"/>
                          <a:ea typeface="Cambria" pitchFamily="18" charset="0"/>
                        </a:rPr>
                        <a:t>Experimentación</a:t>
                      </a:r>
                      <a:endParaRPr lang="ca-ES" sz="1200" b="1" dirty="0">
                        <a:effectLst/>
                        <a:latin typeface="Cambria" pitchFamily="18" charset="0"/>
                        <a:ea typeface="Cambria" pitchFamily="18"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b="1" spc="-15" dirty="0">
                          <a:solidFill>
                            <a:schemeClr val="bg1"/>
                          </a:solidFill>
                          <a:effectLst/>
                          <a:latin typeface="Cambria" pitchFamily="18" charset="0"/>
                          <a:ea typeface="Cambria" pitchFamily="18" charset="0"/>
                        </a:rPr>
                        <a:t>Cualitativos</a:t>
                      </a:r>
                      <a:r>
                        <a:rPr lang="es-ES_tradnl" sz="1200" spc="-15" dirty="0">
                          <a:solidFill>
                            <a:schemeClr val="bg1"/>
                          </a:solidFill>
                          <a:effectLst/>
                          <a:latin typeface="Cambria" pitchFamily="18" charset="0"/>
                          <a:ea typeface="Cambria" pitchFamily="18" charset="0"/>
                        </a:rPr>
                        <a:t>, descriptivos. Investigador principal instrumento. </a:t>
                      </a:r>
                      <a:r>
                        <a:rPr lang="es-ES_tradnl" sz="1200" b="1" spc="-15" dirty="0">
                          <a:solidFill>
                            <a:schemeClr val="bg1"/>
                          </a:solidFill>
                          <a:effectLst/>
                          <a:latin typeface="Cambria" pitchFamily="18" charset="0"/>
                          <a:ea typeface="Cambria" pitchFamily="18" charset="0"/>
                        </a:rPr>
                        <a:t>Perspectiva participantes</a:t>
                      </a:r>
                      <a:endParaRPr lang="ca-ES" sz="1200" b="1"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b="1" spc="-15" dirty="0">
                          <a:effectLst/>
                          <a:latin typeface="Cambria" pitchFamily="18" charset="0"/>
                          <a:ea typeface="Cambria" pitchFamily="18" charset="0"/>
                        </a:rPr>
                        <a:t>Estudio de los casos</a:t>
                      </a:r>
                      <a:r>
                        <a:rPr lang="es-ES_tradnl" sz="1200" spc="-15" dirty="0">
                          <a:effectLst/>
                          <a:latin typeface="Cambria" pitchFamily="18" charset="0"/>
                          <a:ea typeface="Cambria" pitchFamily="18" charset="0"/>
                        </a:rPr>
                        <a:t>. Técnicas dialécticas</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a16="http://schemas.microsoft.com/office/drawing/2014/main" val="10004"/>
                  </a:ext>
                </a:extLst>
              </a:tr>
              <a:tr h="631721">
                <a:tc>
                  <a:txBody>
                    <a:bodyPr/>
                    <a:lstStyle/>
                    <a:p>
                      <a:pPr algn="ctr">
                        <a:spcAft>
                          <a:spcPts val="0"/>
                        </a:spcAft>
                      </a:pPr>
                      <a:r>
                        <a:rPr lang="ca-ES" sz="1200" kern="0" dirty="0" err="1">
                          <a:effectLst/>
                          <a:latin typeface="Cambria" pitchFamily="18" charset="0"/>
                          <a:ea typeface="Cambria" pitchFamily="18" charset="0"/>
                        </a:rPr>
                        <a:t>ANÁLISIS</a:t>
                      </a:r>
                      <a:r>
                        <a:rPr lang="ca-ES" sz="1200" kern="0" dirty="0">
                          <a:effectLst/>
                          <a:latin typeface="Cambria" pitchFamily="18" charset="0"/>
                          <a:ea typeface="Cambria" pitchFamily="18" charset="0"/>
                        </a:rPr>
                        <a:t> DE </a:t>
                      </a:r>
                      <a:r>
                        <a:rPr lang="ca-ES" sz="1200" kern="0" dirty="0" err="1">
                          <a:effectLst/>
                          <a:latin typeface="Cambria" pitchFamily="18" charset="0"/>
                          <a:ea typeface="Cambria" pitchFamily="18" charset="0"/>
                        </a:rPr>
                        <a:t>DATOS</a:t>
                      </a:r>
                      <a:endParaRPr lang="ca-ES" sz="1200" b="1" i="1" kern="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a:effectLst/>
                          <a:latin typeface="Cambria" pitchFamily="18" charset="0"/>
                          <a:ea typeface="Cambria" pitchFamily="18" charset="0"/>
                        </a:rPr>
                        <a:t>Cuantitativo: estadística descriptiva e inferencial</a:t>
                      </a:r>
                      <a:endParaRPr lang="ca-ES" sz="120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Cualitativo: inducción analítica, triangulación</a:t>
                      </a:r>
                      <a:endParaRPr lang="ca-ES" sz="1200" dirty="0">
                        <a:solidFill>
                          <a:schemeClr val="bg1"/>
                        </a:solidFill>
                        <a:effectLst/>
                        <a:latin typeface="Cambria" pitchFamily="18" charset="0"/>
                        <a:ea typeface="Cambria" pitchFamily="18" charset="0"/>
                      </a:endParaRPr>
                    </a:p>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 </a:t>
                      </a:r>
                      <a:endParaRPr lang="ca-ES" sz="1200"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Intersubjetivo. Dialéctico.</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grpSp>
        <p:nvGrpSpPr>
          <p:cNvPr id="6" name="12 Grupo"/>
          <p:cNvGrpSpPr/>
          <p:nvPr/>
        </p:nvGrpSpPr>
        <p:grpSpPr>
          <a:xfrm>
            <a:off x="7308305" y="-20538"/>
            <a:ext cx="1835695" cy="1512249"/>
            <a:chOff x="6948265" y="137602"/>
            <a:chExt cx="2195735" cy="1808851"/>
          </a:xfrm>
        </p:grpSpPr>
        <p:sp>
          <p:nvSpPr>
            <p:cNvPr id="7"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8"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9"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10"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11"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2"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Tree>
    <p:extLst>
      <p:ext uri="{BB962C8B-B14F-4D97-AF65-F5344CB8AC3E}">
        <p14:creationId xmlns:p14="http://schemas.microsoft.com/office/powerpoint/2010/main" val="152219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texto"/>
          <p:cNvSpPr txBox="1">
            <a:spLocks/>
          </p:cNvSpPr>
          <p:nvPr/>
        </p:nvSpPr>
        <p:spPr>
          <a:xfrm>
            <a:off x="518864" y="123478"/>
            <a:ext cx="657341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32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a:t>
            </a:r>
            <a:endPar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pSp>
        <p:nvGrpSpPr>
          <p:cNvPr id="13" name="12 Grupo"/>
          <p:cNvGrpSpPr/>
          <p:nvPr/>
        </p:nvGrpSpPr>
        <p:grpSpPr>
          <a:xfrm>
            <a:off x="7308305"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10"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11"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2"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4" name="TextBox 13"/>
          <p:cNvSpPr txBox="1"/>
          <p:nvPr/>
        </p:nvSpPr>
        <p:spPr>
          <a:xfrm>
            <a:off x="4791917" y="1563638"/>
            <a:ext cx="3600000" cy="3402000"/>
          </a:xfrm>
          <a:prstGeom prst="rect">
            <a:avLst/>
          </a:prstGeom>
          <a:solidFill>
            <a:schemeClr val="accent3">
              <a:lumMod val="40000"/>
              <a:lumOff val="60000"/>
            </a:schemeClr>
          </a:solidFill>
        </p:spPr>
        <p:txBody>
          <a:bodyPr wrap="square" rtlCol="0">
            <a:spAutoFit/>
          </a:bodyPr>
          <a:lstStyle/>
          <a:p>
            <a:pPr algn="just"/>
            <a:r>
              <a:rPr lang="es-ES" sz="1800" dirty="0">
                <a:latin typeface="Cambria" pitchFamily="18" charset="0"/>
                <a:ea typeface="Cambria" pitchFamily="18" charset="0"/>
              </a:rPr>
              <a:t>La </a:t>
            </a:r>
            <a:r>
              <a:rPr lang="es-ES" sz="1800" b="1" cap="small" dirty="0">
                <a:solidFill>
                  <a:schemeClr val="tx1"/>
                </a:solidFill>
                <a:latin typeface="Cambria" pitchFamily="18" charset="0"/>
                <a:ea typeface="Cambria" pitchFamily="18" charset="0"/>
                <a:cs typeface="Roboto Slab"/>
                <a:sym typeface="Roboto Slab"/>
              </a:rPr>
              <a:t>Metodología Cualitativa</a:t>
            </a:r>
            <a:r>
              <a:rPr lang="es-ES" sz="1800" b="1" cap="small" dirty="0">
                <a:solidFill>
                  <a:srgbClr val="002060"/>
                </a:solidFill>
                <a:latin typeface="Cambria" pitchFamily="18" charset="0"/>
                <a:ea typeface="Cambria" pitchFamily="18" charset="0"/>
                <a:cs typeface="Roboto Slab"/>
                <a:sym typeface="Roboto Slab"/>
              </a:rPr>
              <a:t> </a:t>
            </a:r>
            <a:r>
              <a:rPr lang="es-ES" sz="1800" dirty="0">
                <a:latin typeface="Cambria" pitchFamily="18" charset="0"/>
                <a:ea typeface="Cambria" pitchFamily="18" charset="0"/>
              </a:rPr>
              <a:t>también recibe el nombre de etnográfica, interpretativa, constructivista. Entre sus fundamentos encontramos la fenomenología, la antropología y la sociología. Sus supuestos parten de la construcción social de la realidad, la primacía del tema sobre el método, la complejidad de los fenómenos (</a:t>
            </a:r>
            <a:r>
              <a:rPr lang="es-ES" sz="1800" dirty="0" err="1">
                <a:latin typeface="Cambria" pitchFamily="18" charset="0"/>
                <a:ea typeface="Cambria" pitchFamily="18" charset="0"/>
              </a:rPr>
              <a:t>Sandín</a:t>
            </a:r>
            <a:r>
              <a:rPr lang="es-ES" sz="1800" dirty="0">
                <a:latin typeface="Cambria" pitchFamily="18" charset="0"/>
                <a:ea typeface="Cambria" pitchFamily="18" charset="0"/>
              </a:rPr>
              <a:t>, 2004; </a:t>
            </a:r>
            <a:r>
              <a:rPr lang="es-ES" sz="1800" dirty="0" err="1">
                <a:latin typeface="Cambria" pitchFamily="18" charset="0"/>
                <a:ea typeface="Cambria" pitchFamily="18" charset="0"/>
              </a:rPr>
              <a:t>Folgueiras</a:t>
            </a:r>
            <a:r>
              <a:rPr lang="es-ES" sz="1800" dirty="0">
                <a:latin typeface="Cambria" pitchFamily="18" charset="0"/>
                <a:ea typeface="Cambria" pitchFamily="18" charset="0"/>
              </a:rPr>
              <a:t>, 2014).</a:t>
            </a:r>
            <a:endParaRPr lang="es-ES" dirty="0"/>
          </a:p>
        </p:txBody>
      </p:sp>
      <p:sp>
        <p:nvSpPr>
          <p:cNvPr id="15" name="2 Subtítulo"/>
          <p:cNvSpPr txBox="1">
            <a:spLocks/>
          </p:cNvSpPr>
          <p:nvPr/>
        </p:nvSpPr>
        <p:spPr>
          <a:xfrm>
            <a:off x="683568" y="1563638"/>
            <a:ext cx="3600400" cy="3402296"/>
          </a:xfrm>
          <a:prstGeom prst="rect">
            <a:avLst/>
          </a:prstGeom>
          <a:solidFill>
            <a:schemeClr val="accent1">
              <a:lumMod val="20000"/>
              <a:lumOff val="80000"/>
            </a:schemeClr>
          </a:solidFill>
        </p:spPr>
        <p:txBody>
          <a:bodyPr vert="horz" lIns="91440" tIns="45720" rIns="91440" bIns="45720" rtlCol="0">
            <a:normAutofit lnSpcReduction="10000"/>
          </a:bodyPr>
          <a:lstStyle/>
          <a:p>
            <a:pPr marL="271463" indent="-271463" fontAlgn="auto">
              <a:spcBef>
                <a:spcPct val="20000"/>
              </a:spcBef>
              <a:spcAft>
                <a:spcPts val="0"/>
              </a:spcAft>
            </a:pPr>
            <a:r>
              <a:rPr kumimoji="0" lang="es-ES" sz="24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L</a:t>
            </a:r>
            <a:r>
              <a:rPr lang="es-ES" sz="2400" noProof="0" dirty="0">
                <a:solidFill>
                  <a:schemeClr val="tx1"/>
                </a:solidFill>
                <a:latin typeface="Cambria" pitchFamily="18" charset="0"/>
                <a:ea typeface="Cambria" pitchFamily="18" charset="0"/>
                <a:cs typeface="+mn-cs"/>
              </a:rPr>
              <a:t>a investigación cualitativa…</a:t>
            </a:r>
            <a:endParaRPr kumimoji="0" lang="es-ES" sz="24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a:p>
            <a:pPr marL="271463" indent="-271463" fontAlgn="auto">
              <a:spcBef>
                <a:spcPct val="20000"/>
              </a:spcBef>
              <a:spcAft>
                <a:spcPts val="0"/>
              </a:spcAft>
              <a:buFont typeface="Wingdings" pitchFamily="2" charset="2"/>
              <a:buChar char="§"/>
            </a:pPr>
            <a:endParaRPr kumimoji="0" lang="es-ES" sz="24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a:p>
            <a:pPr marL="271463" indent="-271463" fontAlgn="auto">
              <a:spcBef>
                <a:spcPct val="20000"/>
              </a:spcBef>
              <a:spcAft>
                <a:spcPts val="0"/>
              </a:spcAft>
              <a:buFont typeface="Wingdings" pitchFamily="2" charset="2"/>
              <a:buChar char="§"/>
            </a:pPr>
            <a:r>
              <a:rPr kumimoji="0" lang="es-ES" sz="24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Paradigma</a:t>
            </a:r>
          </a:p>
          <a:p>
            <a:pPr marL="271463" indent="-271463" fontAlgn="auto">
              <a:spcBef>
                <a:spcPct val="20000"/>
              </a:spcBef>
              <a:spcAft>
                <a:spcPts val="0"/>
              </a:spcAft>
              <a:buFont typeface="Wingdings" pitchFamily="2" charset="2"/>
              <a:buChar char="§"/>
            </a:pPr>
            <a:r>
              <a:rPr kumimoji="0" lang="es-ES" sz="2400" b="1" i="0" u="none" strike="noStrike" kern="1200" cap="small" spc="0" normalizeH="0" noProof="0" dirty="0">
                <a:ln>
                  <a:noFill/>
                </a:ln>
                <a:solidFill>
                  <a:schemeClr val="tx1"/>
                </a:solidFill>
                <a:uLnTx/>
                <a:uFillTx/>
                <a:latin typeface="Cambria" pitchFamily="18" charset="0"/>
                <a:ea typeface="Cambria" pitchFamily="18" charset="0"/>
                <a:cs typeface="+mn-cs"/>
              </a:rPr>
              <a:t>Metodología</a:t>
            </a:r>
          </a:p>
          <a:p>
            <a:pPr marL="271463" indent="-271463" fontAlgn="auto">
              <a:spcBef>
                <a:spcPct val="20000"/>
              </a:spcBef>
              <a:spcAft>
                <a:spcPts val="0"/>
              </a:spcAft>
              <a:buFont typeface="Wingdings" pitchFamily="2" charset="2"/>
              <a:buChar char="§"/>
            </a:pPr>
            <a:r>
              <a:rPr kumimoji="0" lang="es-ES" sz="2400" i="0" u="none" strike="noStrike" kern="1200" spc="0" normalizeH="0" noProof="0" dirty="0">
                <a:ln>
                  <a:noFill/>
                </a:ln>
                <a:solidFill>
                  <a:schemeClr val="tx1"/>
                </a:solidFill>
                <a:effectLst/>
                <a:uLnTx/>
                <a:uFillTx/>
                <a:latin typeface="Cambria" pitchFamily="18" charset="0"/>
                <a:ea typeface="Cambria" pitchFamily="18" charset="0"/>
                <a:cs typeface="+mn-cs"/>
              </a:rPr>
              <a:t>Métodos</a:t>
            </a:r>
          </a:p>
          <a:p>
            <a:pPr marL="271463" indent="-271463" fontAlgn="auto">
              <a:spcBef>
                <a:spcPct val="20000"/>
              </a:spcBef>
              <a:spcAft>
                <a:spcPts val="0"/>
              </a:spcAft>
              <a:buFont typeface="Wingdings" pitchFamily="2" charset="2"/>
              <a:buChar char="§"/>
            </a:pPr>
            <a:r>
              <a:rPr kumimoji="0" lang="es-ES" sz="24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Técnicas</a:t>
            </a:r>
          </a:p>
          <a:p>
            <a:pPr marL="271463" indent="-271463" fontAlgn="auto">
              <a:spcBef>
                <a:spcPct val="20000"/>
              </a:spcBef>
              <a:spcAft>
                <a:spcPts val="0"/>
              </a:spcAft>
              <a:buFont typeface="Wingdings" pitchFamily="2" charset="2"/>
              <a:buChar char="§"/>
            </a:pPr>
            <a:r>
              <a:rPr lang="es-ES" sz="2400" kern="1200" dirty="0">
                <a:solidFill>
                  <a:schemeClr val="tx1"/>
                </a:solidFill>
                <a:latin typeface="Cambria" pitchFamily="18" charset="0"/>
                <a:ea typeface="Cambria" pitchFamily="18" charset="0"/>
                <a:cs typeface="+mn-cs"/>
              </a:rPr>
              <a:t>Criterios</a:t>
            </a:r>
            <a:endParaRPr kumimoji="0" lang="es-ES" sz="24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563638"/>
            <a:ext cx="8317432" cy="352404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pPr>
            <a:r>
              <a:rPr lang="es-ES" dirty="0">
                <a:latin typeface="Cambria" pitchFamily="18" charset="0"/>
                <a:ea typeface="Cambria" pitchFamily="18" charset="0"/>
                <a:cs typeface="Browallia New" pitchFamily="34" charset="-34"/>
              </a:rPr>
              <a:t>Reivindica lo subjetivo, lo intersubjetivo, lo significativo y lo particular como </a:t>
            </a:r>
            <a:r>
              <a:rPr lang="es-ES" b="1" cap="small" dirty="0">
                <a:solidFill>
                  <a:srgbClr val="002060"/>
                </a:solidFill>
                <a:latin typeface="Cambria" pitchFamily="18" charset="0"/>
                <a:ea typeface="Cambria" pitchFamily="18" charset="0"/>
                <a:cs typeface="Roboto Slab"/>
              </a:rPr>
              <a:t>prioridades de análisis </a:t>
            </a:r>
            <a:r>
              <a:rPr lang="es-ES" dirty="0">
                <a:latin typeface="Cambria" pitchFamily="18" charset="0"/>
                <a:ea typeface="Cambria" pitchFamily="18" charset="0"/>
                <a:cs typeface="Browallia New" pitchFamily="34" charset="-34"/>
              </a:rPr>
              <a:t>para la comprensión de la realidad social</a:t>
            </a:r>
          </a:p>
          <a:p>
            <a:pPr algn="just">
              <a:spcBef>
                <a:spcPts val="600"/>
              </a:spcBef>
            </a:pPr>
            <a:r>
              <a:rPr lang="es-ES" dirty="0">
                <a:latin typeface="Cambria" pitchFamily="18" charset="0"/>
                <a:ea typeface="Cambria" pitchFamily="18" charset="0"/>
                <a:cs typeface="Browallia New" pitchFamily="34" charset="-34"/>
              </a:rPr>
              <a:t>Reivindicación de la </a:t>
            </a:r>
            <a:r>
              <a:rPr lang="es-ES" b="1" cap="small" dirty="0">
                <a:solidFill>
                  <a:srgbClr val="002060"/>
                </a:solidFill>
                <a:latin typeface="Cambria" pitchFamily="18" charset="0"/>
                <a:ea typeface="Cambria" pitchFamily="18" charset="0"/>
                <a:cs typeface="Roboto Slab"/>
              </a:rPr>
              <a:t>vida cotidiana como escenario </a:t>
            </a:r>
            <a:r>
              <a:rPr lang="es-ES" dirty="0">
                <a:latin typeface="Cambria" pitchFamily="18" charset="0"/>
                <a:ea typeface="Cambria" pitchFamily="18" charset="0"/>
                <a:cs typeface="Browallia New" pitchFamily="34" charset="-34"/>
              </a:rPr>
              <a:t>básico para comprender. </a:t>
            </a:r>
            <a:r>
              <a:rPr lang="es-ES" dirty="0">
                <a:solidFill>
                  <a:schemeClr val="tx1"/>
                </a:solidFill>
                <a:latin typeface="Cambria" pitchFamily="18" charset="0"/>
                <a:ea typeface="Cambria" pitchFamily="18" charset="0"/>
              </a:rPr>
              <a:t>Atención al </a:t>
            </a:r>
            <a:r>
              <a:rPr lang="es-ES" b="1" cap="small" dirty="0">
                <a:solidFill>
                  <a:srgbClr val="002060"/>
                </a:solidFill>
                <a:latin typeface="Cambria" pitchFamily="18" charset="0"/>
                <a:ea typeface="Cambria" pitchFamily="18" charset="0"/>
                <a:cs typeface="Roboto Slab"/>
              </a:rPr>
              <a:t>contexto</a:t>
            </a:r>
          </a:p>
          <a:p>
            <a:pPr algn="just">
              <a:spcBef>
                <a:spcPts val="600"/>
              </a:spcBef>
            </a:pPr>
            <a:r>
              <a:rPr lang="es-ES" dirty="0">
                <a:solidFill>
                  <a:schemeClr val="tx1"/>
                </a:solidFill>
                <a:latin typeface="Cambria" pitchFamily="18" charset="0"/>
                <a:ea typeface="Cambria" pitchFamily="18" charset="0"/>
              </a:rPr>
              <a:t>Los contextos de investigación son </a:t>
            </a:r>
            <a:r>
              <a:rPr lang="es-ES" b="1" cap="small" dirty="0">
                <a:solidFill>
                  <a:srgbClr val="002060"/>
                </a:solidFill>
                <a:latin typeface="Cambria" pitchFamily="18" charset="0"/>
                <a:ea typeface="Cambria" pitchFamily="18" charset="0"/>
                <a:cs typeface="Roboto Slab"/>
              </a:rPr>
              <a:t>naturales </a:t>
            </a:r>
            <a:r>
              <a:rPr lang="es-ES" b="1" dirty="0">
                <a:solidFill>
                  <a:schemeClr val="tx1"/>
                </a:solidFill>
                <a:latin typeface="Cambria" pitchFamily="18" charset="0"/>
                <a:ea typeface="Cambria" pitchFamily="18" charset="0"/>
              </a:rPr>
              <a:t>y </a:t>
            </a:r>
            <a:r>
              <a:rPr lang="es-ES" b="1" cap="small" dirty="0">
                <a:solidFill>
                  <a:srgbClr val="002060"/>
                </a:solidFill>
                <a:latin typeface="Cambria" pitchFamily="18" charset="0"/>
                <a:ea typeface="Cambria" pitchFamily="18" charset="0"/>
                <a:cs typeface="Roboto Slab"/>
              </a:rPr>
              <a:t>no son construidos ni modificados. </a:t>
            </a:r>
            <a:r>
              <a:rPr lang="es-ES" dirty="0">
                <a:solidFill>
                  <a:schemeClr val="tx1"/>
                </a:solidFill>
                <a:latin typeface="Cambria" pitchFamily="18" charset="0"/>
                <a:ea typeface="Cambria" pitchFamily="18" charset="0"/>
              </a:rPr>
              <a:t>La investigadora/el investigador cualitativo focaliza su atención en </a:t>
            </a:r>
            <a:r>
              <a:rPr lang="es-ES" b="1" cap="small" dirty="0">
                <a:solidFill>
                  <a:srgbClr val="002060"/>
                </a:solidFill>
                <a:latin typeface="Cambria" pitchFamily="18" charset="0"/>
                <a:ea typeface="Cambria" pitchFamily="18" charset="0"/>
                <a:cs typeface="Roboto Slab"/>
              </a:rPr>
              <a:t>ambientes naturales.</a:t>
            </a:r>
          </a:p>
          <a:p>
            <a:pPr algn="just">
              <a:spcBef>
                <a:spcPts val="600"/>
              </a:spcBef>
            </a:pPr>
            <a:r>
              <a:rPr lang="es-ES" dirty="0">
                <a:latin typeface="Cambria" pitchFamily="18" charset="0"/>
                <a:ea typeface="Cambria" pitchFamily="18" charset="0"/>
                <a:cs typeface="Browallia New" pitchFamily="34" charset="-34"/>
              </a:rPr>
              <a:t>Las personas que hacen parte del acontecimiento social son percibidos como </a:t>
            </a:r>
            <a:r>
              <a:rPr lang="es-ES" b="1" cap="small" dirty="0">
                <a:solidFill>
                  <a:srgbClr val="002060"/>
                </a:solidFill>
                <a:latin typeface="Cambria" pitchFamily="18" charset="0"/>
                <a:ea typeface="Cambria" pitchFamily="18" charset="0"/>
                <a:cs typeface="Roboto Slab"/>
              </a:rPr>
              <a:t>poseedores de un saber </a:t>
            </a:r>
            <a:r>
              <a:rPr lang="es-ES" dirty="0">
                <a:latin typeface="Cambria" pitchFamily="18" charset="0"/>
                <a:ea typeface="Cambria" pitchFamily="18" charset="0"/>
                <a:cs typeface="Browallia New" pitchFamily="34" charset="-34"/>
              </a:rPr>
              <a:t>acerca de lo que sucede. Siendo portadores por medio del  </a:t>
            </a:r>
            <a:r>
              <a:rPr lang="es-ES" b="1" cap="small" dirty="0">
                <a:solidFill>
                  <a:srgbClr val="002060"/>
                </a:solidFill>
                <a:latin typeface="Cambria" pitchFamily="18" charset="0"/>
                <a:ea typeface="Cambria" pitchFamily="18" charset="0"/>
                <a:cs typeface="Roboto Slab"/>
              </a:rPr>
              <a:t>lenguaje, </a:t>
            </a:r>
            <a:r>
              <a:rPr lang="es-ES" dirty="0">
                <a:latin typeface="Cambria" pitchFamily="18" charset="0"/>
                <a:ea typeface="Cambria" pitchFamily="18" charset="0"/>
                <a:cs typeface="Browallia New" pitchFamily="34" charset="-34"/>
              </a:rPr>
              <a:t>de significaciones y conocimientos de sí mismos y de su realidad</a:t>
            </a:r>
          </a:p>
          <a:p>
            <a:pPr algn="just">
              <a:spcBef>
                <a:spcPts val="600"/>
              </a:spcBef>
            </a:pPr>
            <a:r>
              <a:rPr lang="es-ES" b="1" cap="small" dirty="0">
                <a:solidFill>
                  <a:srgbClr val="002060"/>
                </a:solidFill>
                <a:latin typeface="Cambria" pitchFamily="18" charset="0"/>
                <a:ea typeface="Cambria" pitchFamily="18" charset="0"/>
                <a:cs typeface="Roboto Slab"/>
              </a:rPr>
              <a:t>Yo como instrumento. </a:t>
            </a:r>
            <a:r>
              <a:rPr lang="es-ES" dirty="0">
                <a:solidFill>
                  <a:schemeClr val="tx1"/>
                </a:solidFill>
                <a:latin typeface="Cambria" pitchFamily="18" charset="0"/>
                <a:ea typeface="Cambria" pitchFamily="18" charset="0"/>
              </a:rPr>
              <a:t>Conlleva una formación específica, a nivel teórico y metodológico, para abordar cuestiones de sensibilidad y percepción.</a:t>
            </a:r>
          </a:p>
          <a:p>
            <a:pPr algn="just">
              <a:spcBef>
                <a:spcPts val="600"/>
              </a:spcBef>
            </a:pPr>
            <a:r>
              <a:rPr lang="es-ES" b="1" cap="small" dirty="0">
                <a:solidFill>
                  <a:srgbClr val="002060"/>
                </a:solidFill>
                <a:latin typeface="Cambria" pitchFamily="18" charset="0"/>
                <a:ea typeface="Cambria" pitchFamily="18" charset="0"/>
                <a:cs typeface="Roboto Slab"/>
              </a:rPr>
              <a:t>Carácter interpretativo.  </a:t>
            </a:r>
            <a:r>
              <a:rPr lang="es-ES" dirty="0">
                <a:solidFill>
                  <a:schemeClr val="tx1"/>
                </a:solidFill>
                <a:latin typeface="Cambria" pitchFamily="18" charset="0"/>
                <a:ea typeface="Cambria" pitchFamily="18" charset="0"/>
              </a:rPr>
              <a:t>La persona investigadora trata de justificar, elaborar o integrar en un marco teórico, sus hallazgos. Por otra parte, la persona investigadora pretende que las personas estudiadas hablen por sí mismas.</a:t>
            </a:r>
          </a:p>
          <a:p>
            <a:pPr algn="just"/>
            <a:endParaRPr lang="es-ES" sz="1600" dirty="0">
              <a:latin typeface="Cambria" pitchFamily="18" charset="0"/>
              <a:ea typeface="Cambria" pitchFamily="18" charset="0"/>
              <a:cs typeface="Browallia New" pitchFamily="34" charset="-34"/>
            </a:endParaRPr>
          </a:p>
        </p:txBody>
      </p:sp>
      <p:sp>
        <p:nvSpPr>
          <p:cNvPr id="3" name="1 Marcador de texto"/>
          <p:cNvSpPr txBox="1">
            <a:spLocks/>
          </p:cNvSpPr>
          <p:nvPr/>
        </p:nvSpPr>
        <p:spPr>
          <a:xfrm>
            <a:off x="395536" y="123478"/>
            <a:ext cx="702872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32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Características Generales</a:t>
            </a:r>
            <a:endPar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pSp>
        <p:nvGrpSpPr>
          <p:cNvPr id="4" name="12 Grupo"/>
          <p:cNvGrpSpPr/>
          <p:nvPr/>
        </p:nvGrpSpPr>
        <p:grpSpPr>
          <a:xfrm>
            <a:off x="7308305"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Tree>
    <p:extLst>
      <p:ext uri="{BB962C8B-B14F-4D97-AF65-F5344CB8AC3E}">
        <p14:creationId xmlns:p14="http://schemas.microsoft.com/office/powerpoint/2010/main" val="14039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32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El para qué y principales preguntas</a:t>
            </a:r>
            <a:endPar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pSp>
        <p:nvGrpSpPr>
          <p:cNvPr id="3" name="12 Grupo"/>
          <p:cNvGrpSpPr/>
          <p:nvPr/>
        </p:nvGrpSpPr>
        <p:grpSpPr>
          <a:xfrm>
            <a:off x="7308305" y="-20538"/>
            <a:ext cx="1835695" cy="1512249"/>
            <a:chOff x="6948265" y="137602"/>
            <a:chExt cx="2195735" cy="1808851"/>
          </a:xfrm>
        </p:grpSpPr>
        <p:sp>
          <p:nvSpPr>
            <p:cNvPr id="4"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5"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6"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7"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8"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9"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8" name="2 Subtítulo"/>
          <p:cNvSpPr txBox="1">
            <a:spLocks/>
          </p:cNvSpPr>
          <p:nvPr/>
        </p:nvSpPr>
        <p:spPr>
          <a:xfrm>
            <a:off x="611560" y="1887674"/>
            <a:ext cx="8280920" cy="29163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s-ES" sz="1600" dirty="0">
                <a:solidFill>
                  <a:schemeClr val="tx1"/>
                </a:solidFill>
                <a:latin typeface="Cambria" pitchFamily="18" charset="0"/>
                <a:ea typeface="Cambria" pitchFamily="18" charset="0"/>
              </a:rPr>
              <a:t>El principal interés del/la  investigador /a es entender y describir una escena social y cultural desde dentro; un fenómeno desde la perspectiva de las personas..</a:t>
            </a:r>
          </a:p>
          <a:p>
            <a:r>
              <a:rPr lang="es-ES" sz="1600" dirty="0">
                <a:solidFill>
                  <a:schemeClr val="tx1"/>
                </a:solidFill>
                <a:latin typeface="Cambria" pitchFamily="18" charset="0"/>
                <a:ea typeface="Cambria" pitchFamily="18" charset="0"/>
              </a:rPr>
              <a:t> </a:t>
            </a:r>
          </a:p>
          <a:p>
            <a:r>
              <a:rPr lang="es-ES" sz="1600" dirty="0">
                <a:solidFill>
                  <a:schemeClr val="tx1"/>
                </a:solidFill>
                <a:latin typeface="Cambria" pitchFamily="18" charset="0"/>
                <a:ea typeface="Cambria" pitchFamily="18" charset="0"/>
              </a:rPr>
              <a:t>En términos generales, la investigación de corte cualitativa busca responder a las </a:t>
            </a:r>
            <a:r>
              <a:rPr lang="es-ES" sz="1600" b="1" cap="small" dirty="0">
                <a:solidFill>
                  <a:schemeClr val="accent5">
                    <a:lumMod val="50000"/>
                  </a:schemeClr>
                </a:solidFill>
                <a:latin typeface="Cambria" pitchFamily="18" charset="0"/>
                <a:ea typeface="Cambria" pitchFamily="18" charset="0"/>
              </a:rPr>
              <a:t>preguntas</a:t>
            </a:r>
            <a:r>
              <a:rPr lang="es-ES" sz="1600" cap="small" dirty="0">
                <a:solidFill>
                  <a:schemeClr val="accent5">
                    <a:lumMod val="50000"/>
                  </a:schemeClr>
                </a:solidFill>
                <a:latin typeface="Cambria" pitchFamily="18" charset="0"/>
                <a:ea typeface="Cambria" pitchFamily="18" charset="0"/>
              </a:rPr>
              <a:t> </a:t>
            </a:r>
            <a:r>
              <a:rPr lang="es-ES" sz="1600" dirty="0">
                <a:solidFill>
                  <a:schemeClr val="tx1"/>
                </a:solidFill>
                <a:latin typeface="Cambria" pitchFamily="18" charset="0"/>
                <a:ea typeface="Cambria" pitchFamily="18" charset="0"/>
              </a:rPr>
              <a:t>sobre:</a:t>
            </a:r>
          </a:p>
          <a:p>
            <a:endParaRPr lang="es-ES" sz="1600" dirty="0">
              <a:solidFill>
                <a:schemeClr val="tx1"/>
              </a:solidFill>
              <a:latin typeface="Cambria" pitchFamily="18" charset="0"/>
              <a:ea typeface="Cambria" pitchFamily="18" charset="0"/>
            </a:endParaRPr>
          </a:p>
          <a:p>
            <a:pPr algn="just"/>
            <a:r>
              <a:rPr lang="es-ES" sz="1600" i="1" dirty="0">
                <a:solidFill>
                  <a:schemeClr val="tx1"/>
                </a:solidFill>
                <a:latin typeface="Cambria" pitchFamily="18" charset="0"/>
                <a:ea typeface="Cambria" pitchFamily="18" charset="0"/>
              </a:rPr>
              <a:t>El por qué se comportan las personas como lo hacen, cómo se forman sus opiniones y actitudes, cómo se ven afectadas por su entorno, cómo y por qué se han desarrollado las culturas en la forma en que lo han hecho; asimismo, trata de explicar las diferencias observables entre los grupos sociales.</a:t>
            </a:r>
          </a:p>
          <a:p>
            <a:pPr algn="just"/>
            <a:endParaRPr lang="es-ES" sz="1600" i="1" dirty="0">
              <a:solidFill>
                <a:schemeClr val="tx1"/>
              </a:solidFill>
              <a:latin typeface="Cambria" pitchFamily="18" charset="0"/>
              <a:ea typeface="Cambria" pitchFamily="18" charset="0"/>
            </a:endParaRPr>
          </a:p>
          <a:p>
            <a:pPr algn="r"/>
            <a:r>
              <a:rPr lang="es-ES" i="1" dirty="0">
                <a:latin typeface="Cambria" pitchFamily="18" charset="0"/>
                <a:ea typeface="Cambria" pitchFamily="18" charset="0"/>
              </a:rPr>
              <a:t>López F. y Salas, H. (2009). La investigación Cualitativa en Administración. Cinta </a:t>
            </a:r>
            <a:r>
              <a:rPr lang="es-ES" i="1" dirty="0" err="1">
                <a:latin typeface="Cambria" pitchFamily="18" charset="0"/>
                <a:ea typeface="Cambria" pitchFamily="18" charset="0"/>
              </a:rPr>
              <a:t>Moebio</a:t>
            </a:r>
            <a:r>
              <a:rPr lang="es-ES" i="1" dirty="0">
                <a:latin typeface="Cambria" pitchFamily="18" charset="0"/>
                <a:ea typeface="Cambria" pitchFamily="18" charset="0"/>
              </a:rPr>
              <a:t>, 35; 128-145</a:t>
            </a:r>
          </a:p>
          <a:p>
            <a:pPr algn="just"/>
            <a:endParaRPr lang="es-ES" sz="1600" i="1" dirty="0">
              <a:solidFill>
                <a:schemeClr val="tx1"/>
              </a:solidFill>
              <a:latin typeface="Cambria" pitchFamily="18" charset="0"/>
              <a:ea typeface="Cambria" pitchFamily="18" charset="0"/>
            </a:endParaRPr>
          </a:p>
          <a:p>
            <a:endParaRPr lang="es-ES" sz="1600" dirty="0">
              <a:solidFill>
                <a:schemeClr val="tx1"/>
              </a:solidFill>
              <a:latin typeface="Cambria" pitchFamily="18" charset="0"/>
              <a:ea typeface="Cambria" pitchFamily="18" charset="0"/>
            </a:endParaRPr>
          </a:p>
        </p:txBody>
      </p:sp>
    </p:spTree>
    <p:extLst>
      <p:ext uri="{BB962C8B-B14F-4D97-AF65-F5344CB8AC3E}">
        <p14:creationId xmlns:p14="http://schemas.microsoft.com/office/powerpoint/2010/main" val="70519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 calcmode="lin" valueType="num">
                                      <p:cBhvr>
                                        <p:cTn id="14"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8">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 calcmode="lin" valueType="num">
                                      <p:cBhvr>
                                        <p:cTn id="19" dur="5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18">
                                            <p:txEl>
                                              <p:pRg st="4" end="4"/>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8">
                                            <p:txEl>
                                              <p:pRg st="6" end="6"/>
                                            </p:txEl>
                                          </p:spTgt>
                                        </p:tgtEl>
                                        <p:attrNameLst>
                                          <p:attrName>style.visibility</p:attrName>
                                        </p:attrNameLst>
                                      </p:cBhvr>
                                      <p:to>
                                        <p:strVal val="visible"/>
                                      </p:to>
                                    </p:set>
                                    <p:anim calcmode="lin" valueType="num">
                                      <p:cBhvr>
                                        <p:cTn id="24" dur="500" fill="hold"/>
                                        <p:tgtEl>
                                          <p:spTgt spid="18">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18">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733" y="1635990"/>
            <a:ext cx="3312000" cy="3096000"/>
          </a:xfrm>
          <a:prstGeom prst="rect">
            <a:avLst/>
          </a:prstGeom>
          <a:solidFill>
            <a:schemeClr val="accent1">
              <a:lumMod val="40000"/>
              <a:lumOff val="60000"/>
              <a:alpha val="23000"/>
            </a:schemeClr>
          </a:solidFill>
        </p:spPr>
        <p:txBody>
          <a:bodyPr wrap="square" rtlCol="0">
            <a:spAutoFit/>
          </a:bodyPr>
          <a:lstStyle/>
          <a:p>
            <a:pPr algn="just"/>
            <a:r>
              <a:rPr lang="es-ES" dirty="0">
                <a:latin typeface="Cambria" pitchFamily="18" charset="0"/>
                <a:ea typeface="Cambria" pitchFamily="18" charset="0"/>
              </a:rPr>
              <a:t>La investigación cualitativa -como actividad científica coherente con sus principios- no puede partir de un diseño preestablecido (como ocurre con las investigaciones de corte cuantitativo). La idiosincrasia de la investigación cualitativa implica que el diseño de investigación se caracterice por ser inductivo, abierto, flexible, cíclico y emergente (capaz de adaptarse y evolucionar a medida que se va generando conocimiento sobre la realidad estudiada).</a:t>
            </a:r>
          </a:p>
          <a:p>
            <a:endParaRPr lang="es-ES" dirty="0"/>
          </a:p>
        </p:txBody>
      </p:sp>
      <p:sp>
        <p:nvSpPr>
          <p:cNvPr id="5"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32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Diseño de Investigación</a:t>
            </a:r>
            <a:endParaRPr kumimoji="0" lang="es-ES" sz="32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pSp>
        <p:nvGrpSpPr>
          <p:cNvPr id="6" name="12 Grupo"/>
          <p:cNvGrpSpPr/>
          <p:nvPr/>
        </p:nvGrpSpPr>
        <p:grpSpPr>
          <a:xfrm>
            <a:off x="7308304" y="-20619"/>
            <a:ext cx="1835695" cy="1512249"/>
            <a:chOff x="6948265" y="137602"/>
            <a:chExt cx="2195735" cy="1808851"/>
          </a:xfrm>
        </p:grpSpPr>
        <p:sp>
          <p:nvSpPr>
            <p:cNvPr id="7"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8"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9"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10"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11"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2"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3" name="2 Subtítulo"/>
          <p:cNvSpPr txBox="1">
            <a:spLocks/>
          </p:cNvSpPr>
          <p:nvPr/>
        </p:nvSpPr>
        <p:spPr>
          <a:xfrm>
            <a:off x="5161597" y="1635990"/>
            <a:ext cx="3312000" cy="3084381"/>
          </a:xfrm>
          <a:prstGeom prst="rect">
            <a:avLst/>
          </a:prstGeom>
          <a:solidFill>
            <a:schemeClr val="accent3">
              <a:lumMod val="40000"/>
              <a:lumOff val="60000"/>
            </a:schemeClr>
          </a:solidFill>
        </p:spPr>
        <p:txBody>
          <a:bodyPr vert="horz" lIns="91440" tIns="45720" rIns="91440" bIns="45720" rtlCol="0">
            <a:normAutofit fontScale="32500" lnSpcReduction="20000"/>
          </a:bodyPr>
          <a:lstStyle/>
          <a:p>
            <a:pPr lvl="0" algn="just" defTabSz="914400" eaLnBrk="1" fontAlgn="auto" latinLnBrk="0" hangingPunct="1">
              <a:lnSpc>
                <a:spcPct val="120000"/>
              </a:lnSpc>
              <a:buClrTx/>
              <a:buSzTx/>
              <a:tabLst/>
              <a:defRPr/>
            </a:pPr>
            <a:r>
              <a:rPr lang="es-ES" sz="5600" dirty="0">
                <a:latin typeface="Cambria" pitchFamily="18" charset="0"/>
                <a:ea typeface="Cambria" pitchFamily="18" charset="0"/>
              </a:rPr>
              <a:t>GUIÓN PROYECTO DE INVESTIGACIÓN CUALITATIVA</a:t>
            </a:r>
          </a:p>
          <a:p>
            <a:pPr lvl="0" algn="just" defTabSz="914400" eaLnBrk="1" fontAlgn="auto" latinLnBrk="0" hangingPunct="1">
              <a:lnSpc>
                <a:spcPct val="120000"/>
              </a:lnSpc>
              <a:buClrTx/>
              <a:buSzTx/>
              <a:tabLst/>
              <a:defRPr/>
            </a:pPr>
            <a:endParaRPr lang="es-ES" sz="5600" dirty="0">
              <a:latin typeface="Cambria" pitchFamily="18" charset="0"/>
              <a:ea typeface="Cambria" pitchFamily="18" charset="0"/>
            </a:endParaRPr>
          </a:p>
          <a:p>
            <a:pPr lvl="0" algn="just" defTabSz="914400" eaLnBrk="1" fontAlgn="auto" latinLnBrk="0" hangingPunct="1">
              <a:lnSpc>
                <a:spcPct val="120000"/>
              </a:lnSpc>
              <a:buClr>
                <a:schemeClr val="accent2"/>
              </a:buClr>
              <a:buSzTx/>
              <a:tabLst/>
              <a:defRPr/>
            </a:pPr>
            <a:r>
              <a:rPr lang="es-ES" sz="4300" dirty="0">
                <a:latin typeface="Cambria" pitchFamily="18" charset="0"/>
                <a:ea typeface="Cambria" pitchFamily="18" charset="0"/>
              </a:rPr>
              <a:t>Introducción</a:t>
            </a:r>
          </a:p>
          <a:p>
            <a:pPr lvl="0" algn="just" defTabSz="914400" eaLnBrk="1" fontAlgn="auto" latinLnBrk="0" hangingPunct="1">
              <a:lnSpc>
                <a:spcPct val="120000"/>
              </a:lnSpc>
              <a:buClr>
                <a:schemeClr val="accent2"/>
              </a:buClr>
              <a:buSzTx/>
              <a:tabLst/>
              <a:defRPr/>
            </a:pPr>
            <a:r>
              <a:rPr lang="es-ES" sz="4300" dirty="0">
                <a:latin typeface="Cambria" pitchFamily="18" charset="0"/>
                <a:ea typeface="Cambria" pitchFamily="18" charset="0"/>
              </a:rPr>
              <a:t>Área temática a investigar </a:t>
            </a:r>
          </a:p>
          <a:p>
            <a:pPr lvl="0" algn="just" defTabSz="914400" eaLnBrk="1" fontAlgn="auto" latinLnBrk="0" hangingPunct="1">
              <a:lnSpc>
                <a:spcPct val="120000"/>
              </a:lnSpc>
              <a:buClr>
                <a:schemeClr val="accent2"/>
              </a:buClr>
              <a:buSzTx/>
              <a:tabLst/>
              <a:defRPr/>
            </a:pPr>
            <a:r>
              <a:rPr lang="es-ES" sz="4300" dirty="0">
                <a:latin typeface="Cambria" pitchFamily="18" charset="0"/>
                <a:ea typeface="Cambria" pitchFamily="18" charset="0"/>
              </a:rPr>
              <a:t>Objetivos del estudio </a:t>
            </a:r>
          </a:p>
          <a:p>
            <a:pPr lvl="0" algn="just" defTabSz="914400" eaLnBrk="1" fontAlgn="auto" latinLnBrk="0" hangingPunct="1">
              <a:lnSpc>
                <a:spcPct val="120000"/>
              </a:lnSpc>
              <a:buClr>
                <a:schemeClr val="accent2"/>
              </a:buClr>
              <a:buSzTx/>
              <a:tabLst/>
              <a:defRPr/>
            </a:pPr>
            <a:r>
              <a:rPr lang="es-ES" sz="4300" dirty="0">
                <a:latin typeface="Cambria" pitchFamily="18" charset="0"/>
                <a:ea typeface="Cambria" pitchFamily="18" charset="0"/>
              </a:rPr>
              <a:t>Marco teórico</a:t>
            </a:r>
          </a:p>
          <a:p>
            <a:pPr lvl="0" algn="just" defTabSz="914400" eaLnBrk="1" fontAlgn="auto" latinLnBrk="0" hangingPunct="1">
              <a:lnSpc>
                <a:spcPct val="120000"/>
              </a:lnSpc>
              <a:buClr>
                <a:schemeClr val="accent2"/>
              </a:buClr>
              <a:buSzTx/>
              <a:tabLst/>
              <a:defRPr/>
            </a:pPr>
            <a:r>
              <a:rPr lang="es-ES" sz="4300" dirty="0">
                <a:latin typeface="Cambria" pitchFamily="18" charset="0"/>
                <a:ea typeface="Cambria" pitchFamily="18" charset="0"/>
              </a:rPr>
              <a:t>Fundamentación metodológica</a:t>
            </a:r>
          </a:p>
          <a:p>
            <a:pPr lvl="0" algn="just" defTabSz="914400" eaLnBrk="1" fontAlgn="auto" latinLnBrk="0" hangingPunct="1">
              <a:lnSpc>
                <a:spcPct val="120000"/>
              </a:lnSpc>
              <a:buClr>
                <a:schemeClr val="accent2"/>
              </a:buClr>
              <a:buSzTx/>
              <a:tabLst/>
              <a:defRPr/>
            </a:pPr>
            <a:r>
              <a:rPr lang="es-ES" sz="4300" dirty="0">
                <a:latin typeface="Cambria" pitchFamily="18" charset="0"/>
                <a:ea typeface="Cambria" pitchFamily="18" charset="0"/>
              </a:rPr>
              <a:t>Diseño de la investigación </a:t>
            </a:r>
          </a:p>
          <a:p>
            <a:pPr lvl="0" algn="just" defTabSz="914400" eaLnBrk="1" fontAlgn="auto" latinLnBrk="0" hangingPunct="1">
              <a:lnSpc>
                <a:spcPct val="120000"/>
              </a:lnSpc>
              <a:buClr>
                <a:schemeClr val="accent2"/>
              </a:buClr>
              <a:buSzTx/>
              <a:tabLst/>
              <a:defRPr/>
            </a:pPr>
            <a:r>
              <a:rPr lang="es-ES" sz="4300" dirty="0">
                <a:latin typeface="Cambria" pitchFamily="18" charset="0"/>
                <a:ea typeface="Cambria" pitchFamily="18" charset="0"/>
              </a:rPr>
              <a:t>Criterios de rigor científico y ético</a:t>
            </a:r>
          </a:p>
          <a:p>
            <a:pPr marL="446088" marR="0" lvl="0" indent="-446088" algn="l" defTabSz="914400" rtl="0" eaLnBrk="1" fontAlgn="auto" latinLnBrk="0" hangingPunct="1">
              <a:lnSpc>
                <a:spcPct val="150000"/>
              </a:lnSpc>
              <a:spcBef>
                <a:spcPct val="20000"/>
              </a:spcBef>
              <a:spcAft>
                <a:spcPts val="0"/>
              </a:spcAft>
              <a:buClr>
                <a:schemeClr val="accent2"/>
              </a:buClr>
              <a:buSzTx/>
              <a:buFont typeface="Wingdings" pitchFamily="2" charset="2"/>
              <a:buChar char="§"/>
              <a:tabLst/>
              <a:defRPr/>
            </a:pPr>
            <a:endParaRPr lang="es-ES" sz="2800" b="1" dirty="0">
              <a:latin typeface="Bradley Hand ITC" pitchFamily="66" charset="0"/>
              <a:cs typeface="+mn-cs"/>
            </a:endParaRPr>
          </a:p>
          <a:p>
            <a:pPr marL="446088" marR="0" lvl="0" indent="-446088" algn="l" defTabSz="914400" rtl="0" eaLnBrk="1" fontAlgn="auto" latinLnBrk="0" hangingPunct="1">
              <a:lnSpc>
                <a:spcPct val="150000"/>
              </a:lnSpc>
              <a:spcBef>
                <a:spcPct val="20000"/>
              </a:spcBef>
              <a:spcAft>
                <a:spcPts val="0"/>
              </a:spcAft>
              <a:buClr>
                <a:schemeClr val="accent2"/>
              </a:buClr>
              <a:buSzTx/>
              <a:tabLst/>
              <a:defRPr/>
            </a:pPr>
            <a:endParaRPr kumimoji="0" lang="es-ES" sz="2800" b="1" i="0" u="none" strike="noStrike" kern="1200" spc="0" normalizeH="0" noProof="0" dirty="0">
              <a:ln>
                <a:noFill/>
              </a:ln>
              <a:effectLst/>
              <a:uLnTx/>
              <a:uFillTx/>
              <a:latin typeface="Bradley Hand ITC" pitchFamily="66" charset="0"/>
              <a:cs typeface="+mn-cs"/>
            </a:endParaRPr>
          </a:p>
          <a:p>
            <a:pPr marL="893763" marR="0" lvl="0" indent="-893763" algn="l" defTabSz="914400" rtl="0" eaLnBrk="1" fontAlgn="auto" latinLnBrk="0" hangingPunct="1">
              <a:lnSpc>
                <a:spcPct val="150000"/>
              </a:lnSpc>
              <a:spcBef>
                <a:spcPct val="20000"/>
              </a:spcBef>
              <a:spcAft>
                <a:spcPts val="0"/>
              </a:spcAft>
              <a:buClrTx/>
              <a:buSzTx/>
              <a:buFont typeface="Wingdings" pitchFamily="2" charset="2"/>
              <a:buChar char="ü"/>
              <a:tabLst/>
              <a:defRPr/>
            </a:pPr>
            <a:endParaRPr kumimoji="0" lang="es-ES" sz="2800" b="0" i="0" u="none" strike="noStrike" kern="1200" cap="none" spc="0" normalizeH="0" baseline="0" noProof="0" dirty="0">
              <a:ln>
                <a:noFill/>
              </a:ln>
              <a:solidFill>
                <a:schemeClr val="tx1"/>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6693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92546"/>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1"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Técnicas de Recogida y Análisis de Información </a:t>
            </a: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12" name="TextBox 11"/>
          <p:cNvSpPr txBox="1"/>
          <p:nvPr/>
        </p:nvSpPr>
        <p:spPr>
          <a:xfrm>
            <a:off x="1043608" y="1694874"/>
            <a:ext cx="3312000" cy="2893100"/>
          </a:xfrm>
          <a:prstGeom prst="rect">
            <a:avLst/>
          </a:prstGeom>
          <a:solidFill>
            <a:schemeClr val="accent1">
              <a:lumMod val="40000"/>
              <a:lumOff val="60000"/>
              <a:alpha val="23000"/>
            </a:schemeClr>
          </a:solidFill>
        </p:spPr>
        <p:txBody>
          <a:bodyPr wrap="square" rtlCol="0">
            <a:spAutoFit/>
          </a:bodyPr>
          <a:lstStyle/>
          <a:p>
            <a:pPr algn="just"/>
            <a:r>
              <a:rPr lang="es-ES" sz="2600" b="1" dirty="0">
                <a:latin typeface="Cambria" pitchFamily="18" charset="0"/>
                <a:ea typeface="Cambria" pitchFamily="18" charset="0"/>
              </a:rPr>
              <a:t>Técnicas Recogida de Información</a:t>
            </a:r>
          </a:p>
          <a:p>
            <a:pPr algn="just"/>
            <a:endParaRPr lang="es-ES" sz="2600" dirty="0">
              <a:latin typeface="Cambria" pitchFamily="18" charset="0"/>
              <a:ea typeface="Cambria" pitchFamily="18" charset="0"/>
            </a:endParaRPr>
          </a:p>
          <a:p>
            <a:r>
              <a:rPr lang="es-ES" sz="2600" dirty="0">
                <a:latin typeface="Cambria" pitchFamily="18" charset="0"/>
                <a:ea typeface="Cambria" pitchFamily="18" charset="0"/>
              </a:rPr>
              <a:t>Observación</a:t>
            </a:r>
          </a:p>
          <a:p>
            <a:r>
              <a:rPr lang="es-ES" sz="2600" dirty="0">
                <a:latin typeface="Cambria" pitchFamily="18" charset="0"/>
                <a:ea typeface="Cambria" pitchFamily="18" charset="0"/>
              </a:rPr>
              <a:t>Entrevista</a:t>
            </a:r>
          </a:p>
          <a:p>
            <a:r>
              <a:rPr lang="es-ES" sz="2600" dirty="0">
                <a:latin typeface="Cambria" pitchFamily="18" charset="0"/>
                <a:ea typeface="Cambria" pitchFamily="18" charset="0"/>
              </a:rPr>
              <a:t>Grupo de Discusión </a:t>
            </a:r>
          </a:p>
          <a:p>
            <a:r>
              <a:rPr lang="es-ES" sz="2600" dirty="0">
                <a:latin typeface="Cambria" pitchFamily="18" charset="0"/>
                <a:ea typeface="Cambria" pitchFamily="18" charset="0"/>
              </a:rPr>
              <a:t>Relatos</a:t>
            </a:r>
            <a:endParaRPr lang="es-ES" dirty="0"/>
          </a:p>
        </p:txBody>
      </p:sp>
      <p:sp>
        <p:nvSpPr>
          <p:cNvPr id="13" name="2 Subtítulo"/>
          <p:cNvSpPr txBox="1">
            <a:spLocks/>
          </p:cNvSpPr>
          <p:nvPr/>
        </p:nvSpPr>
        <p:spPr>
          <a:xfrm>
            <a:off x="5076424" y="1694874"/>
            <a:ext cx="3312000" cy="2893100"/>
          </a:xfrm>
          <a:prstGeom prst="rect">
            <a:avLst/>
          </a:prstGeom>
          <a:solidFill>
            <a:schemeClr val="accent3">
              <a:lumMod val="40000"/>
              <a:lumOff val="60000"/>
            </a:schemeClr>
          </a:solidFill>
        </p:spPr>
        <p:txBody>
          <a:bodyPr vert="horz" lIns="91440" tIns="45720" rIns="91440" bIns="45720" rtlCol="0">
            <a:normAutofit fontScale="32500" lnSpcReduction="20000"/>
          </a:bodyPr>
          <a:lstStyle/>
          <a:p>
            <a:pPr marR="0" lvl="0" defTabSz="914400" rtl="0" eaLnBrk="1" fontAlgn="auto" latinLnBrk="0" hangingPunct="1">
              <a:lnSpc>
                <a:spcPct val="120000"/>
              </a:lnSpc>
              <a:spcBef>
                <a:spcPct val="20000"/>
              </a:spcBef>
              <a:spcAft>
                <a:spcPts val="0"/>
              </a:spcAft>
              <a:buClrTx/>
              <a:buSzTx/>
              <a:tabLst/>
              <a:defRPr/>
            </a:pPr>
            <a:r>
              <a:rPr kumimoji="0" lang="es-ES" sz="8000" b="1" i="0" u="none" strike="noStrike" kern="1200" cap="none" spc="0" normalizeH="0" baseline="0" noProof="0" dirty="0">
                <a:ln>
                  <a:noFill/>
                </a:ln>
                <a:effectLst/>
                <a:uLnTx/>
                <a:uFillTx/>
                <a:latin typeface="Cambria" pitchFamily="18" charset="0"/>
                <a:ea typeface="Cambria" pitchFamily="18" charset="0"/>
                <a:cs typeface="+mn-cs"/>
              </a:rPr>
              <a:t>Técnicas</a:t>
            </a:r>
            <a:r>
              <a:rPr kumimoji="0" lang="es-ES" sz="8000" b="1" i="0" u="none" strike="noStrike" kern="1200" cap="none" spc="0" normalizeH="0" noProof="0" dirty="0">
                <a:ln>
                  <a:noFill/>
                </a:ln>
                <a:effectLst/>
                <a:uLnTx/>
                <a:uFillTx/>
                <a:latin typeface="Cambria" pitchFamily="18" charset="0"/>
                <a:ea typeface="Cambria" pitchFamily="18" charset="0"/>
                <a:cs typeface="+mn-cs"/>
              </a:rPr>
              <a:t> Análisis de Información</a:t>
            </a:r>
          </a:p>
          <a:p>
            <a:pPr marR="0" lvl="0" algn="ctr" defTabSz="914400" rtl="0" eaLnBrk="1" fontAlgn="auto" latinLnBrk="0" hangingPunct="1">
              <a:lnSpc>
                <a:spcPct val="150000"/>
              </a:lnSpc>
              <a:spcBef>
                <a:spcPct val="20000"/>
              </a:spcBef>
              <a:spcAft>
                <a:spcPts val="0"/>
              </a:spcAft>
              <a:buClrTx/>
              <a:buSzTx/>
              <a:tabLst/>
              <a:defRPr/>
            </a:pPr>
            <a:endParaRPr kumimoji="0" lang="es-ES" sz="8000" i="0" u="none" strike="noStrike" kern="1200" cap="none" spc="0" normalizeH="0" noProof="0" dirty="0">
              <a:ln>
                <a:noFill/>
              </a:ln>
              <a:effectLst/>
              <a:uLnTx/>
              <a:uFillTx/>
              <a:latin typeface="Cambria" pitchFamily="18" charset="0"/>
              <a:ea typeface="Cambria" pitchFamily="18" charset="0"/>
              <a:cs typeface="+mn-cs"/>
            </a:endParaRPr>
          </a:p>
          <a:p>
            <a:pPr marR="0" lvl="0" defTabSz="914400" rtl="0" eaLnBrk="1" fontAlgn="auto" latinLnBrk="0" hangingPunct="1">
              <a:lnSpc>
                <a:spcPct val="120000"/>
              </a:lnSpc>
              <a:spcAft>
                <a:spcPts val="0"/>
              </a:spcAft>
              <a:buClr>
                <a:schemeClr val="accent2"/>
              </a:buClr>
              <a:buSzTx/>
              <a:tabLst/>
              <a:defRPr/>
            </a:pPr>
            <a:r>
              <a:rPr kumimoji="0" lang="es-ES" sz="8000" i="0" u="none" strike="noStrike" kern="1200" spc="0" normalizeH="0" noProof="0" dirty="0">
                <a:ln>
                  <a:noFill/>
                </a:ln>
                <a:effectLst/>
                <a:uLnTx/>
                <a:uFillTx/>
                <a:latin typeface="Cambria" pitchFamily="18" charset="0"/>
                <a:ea typeface="Cambria" pitchFamily="18" charset="0"/>
                <a:cs typeface="+mn-cs"/>
              </a:rPr>
              <a:t>Análisis de contenido</a:t>
            </a:r>
          </a:p>
          <a:p>
            <a:pPr marR="0" lvl="0" defTabSz="914400" rtl="0" eaLnBrk="1" fontAlgn="auto" latinLnBrk="0" hangingPunct="1">
              <a:lnSpc>
                <a:spcPct val="120000"/>
              </a:lnSpc>
              <a:spcAft>
                <a:spcPts val="0"/>
              </a:spcAft>
              <a:buClr>
                <a:schemeClr val="accent2"/>
              </a:buClr>
              <a:buSzTx/>
              <a:tabLst/>
              <a:defRPr/>
            </a:pPr>
            <a:r>
              <a:rPr lang="es-ES" sz="8000" kern="1200" dirty="0">
                <a:latin typeface="Cambria" pitchFamily="18" charset="0"/>
                <a:ea typeface="Cambria" pitchFamily="18" charset="0"/>
                <a:cs typeface="+mn-cs"/>
              </a:rPr>
              <a:t>Análisis del discurso</a:t>
            </a:r>
          </a:p>
          <a:p>
            <a:pPr marR="0" lvl="0" defTabSz="914400" rtl="0" eaLnBrk="1" fontAlgn="auto" latinLnBrk="0" hangingPunct="1">
              <a:lnSpc>
                <a:spcPct val="120000"/>
              </a:lnSpc>
              <a:spcAft>
                <a:spcPts val="0"/>
              </a:spcAft>
              <a:buClr>
                <a:schemeClr val="accent2"/>
              </a:buClr>
              <a:buSzTx/>
              <a:tabLst/>
              <a:defRPr/>
            </a:pPr>
            <a:r>
              <a:rPr kumimoji="0" lang="es-ES" sz="8000" i="0" u="none" strike="noStrike" kern="1200" spc="0" normalizeH="0" noProof="0" dirty="0">
                <a:ln>
                  <a:noFill/>
                </a:ln>
                <a:effectLst/>
                <a:uLnTx/>
                <a:uFillTx/>
                <a:latin typeface="Cambria" pitchFamily="18" charset="0"/>
                <a:ea typeface="Cambria" pitchFamily="18" charset="0"/>
                <a:cs typeface="+mn-cs"/>
              </a:rPr>
              <a:t>Análisis narrativo</a:t>
            </a:r>
          </a:p>
          <a:p>
            <a:pPr marL="446088" marR="0" lvl="0" indent="-446088" algn="l" defTabSz="914400" rtl="0" eaLnBrk="1" fontAlgn="auto" latinLnBrk="0" hangingPunct="1">
              <a:lnSpc>
                <a:spcPct val="150000"/>
              </a:lnSpc>
              <a:spcBef>
                <a:spcPct val="20000"/>
              </a:spcBef>
              <a:spcAft>
                <a:spcPts val="0"/>
              </a:spcAft>
              <a:buClr>
                <a:schemeClr val="accent2"/>
              </a:buClr>
              <a:buSzTx/>
              <a:buFont typeface="Wingdings" pitchFamily="2" charset="2"/>
              <a:buChar char="§"/>
              <a:tabLst/>
              <a:defRPr/>
            </a:pPr>
            <a:endParaRPr lang="es-ES" sz="2800" b="1" dirty="0">
              <a:latin typeface="Bradley Hand ITC" pitchFamily="66" charset="0"/>
              <a:cs typeface="+mn-cs"/>
            </a:endParaRPr>
          </a:p>
          <a:p>
            <a:pPr marL="446088" marR="0" lvl="0" indent="-446088" algn="l" defTabSz="914400" rtl="0" eaLnBrk="1" fontAlgn="auto" latinLnBrk="0" hangingPunct="1">
              <a:lnSpc>
                <a:spcPct val="150000"/>
              </a:lnSpc>
              <a:spcBef>
                <a:spcPct val="20000"/>
              </a:spcBef>
              <a:spcAft>
                <a:spcPts val="0"/>
              </a:spcAft>
              <a:buClr>
                <a:schemeClr val="accent2"/>
              </a:buClr>
              <a:buSzTx/>
              <a:tabLst/>
              <a:defRPr/>
            </a:pPr>
            <a:endParaRPr kumimoji="0" lang="es-ES" sz="2800" b="1" i="0" u="none" strike="noStrike" kern="1200" spc="0" normalizeH="0" noProof="0" dirty="0">
              <a:ln>
                <a:noFill/>
              </a:ln>
              <a:effectLst/>
              <a:uLnTx/>
              <a:uFillTx/>
              <a:latin typeface="Bradley Hand ITC" pitchFamily="66" charset="0"/>
              <a:cs typeface="+mn-cs"/>
            </a:endParaRPr>
          </a:p>
          <a:p>
            <a:pPr marL="893763" marR="0" lvl="0" indent="-893763" algn="l" defTabSz="914400" rtl="0" eaLnBrk="1" fontAlgn="auto" latinLnBrk="0" hangingPunct="1">
              <a:lnSpc>
                <a:spcPct val="150000"/>
              </a:lnSpc>
              <a:spcBef>
                <a:spcPct val="20000"/>
              </a:spcBef>
              <a:spcAft>
                <a:spcPts val="0"/>
              </a:spcAft>
              <a:buClrTx/>
              <a:buSzTx/>
              <a:buFont typeface="Wingdings" pitchFamily="2" charset="2"/>
              <a:buChar char="ü"/>
              <a:tabLst/>
              <a:defRPr/>
            </a:pPr>
            <a:endParaRPr kumimoji="0" lang="es-ES" sz="2800" b="0" i="0" u="none" strike="noStrike" kern="1200" cap="none" spc="0" normalizeH="0" baseline="0" noProof="0" dirty="0">
              <a:ln>
                <a:noFill/>
              </a:ln>
              <a:solidFill>
                <a:schemeClr val="tx1"/>
              </a:solidFill>
              <a:effectLst/>
              <a:uLnTx/>
              <a:uFillTx/>
              <a:latin typeface="Arial Rounded MT Bold" pitchFamily="34" charset="0"/>
              <a:ea typeface="+mn-ea"/>
              <a:cs typeface="+mn-cs"/>
            </a:endParaRPr>
          </a:p>
        </p:txBody>
      </p:sp>
      <p:sp>
        <p:nvSpPr>
          <p:cNvPr id="3" name="TextBox 2"/>
          <p:cNvSpPr txBox="1"/>
          <p:nvPr/>
        </p:nvSpPr>
        <p:spPr>
          <a:xfrm>
            <a:off x="971600" y="4587974"/>
            <a:ext cx="7488832" cy="523220"/>
          </a:xfrm>
          <a:prstGeom prst="rect">
            <a:avLst/>
          </a:prstGeom>
          <a:noFill/>
        </p:spPr>
        <p:txBody>
          <a:bodyPr wrap="square" rtlCol="0">
            <a:spAutoFit/>
          </a:bodyPr>
          <a:lstStyle/>
          <a:p>
            <a:pPr algn="just"/>
            <a:r>
              <a:rPr lang="es-ES" i="1" dirty="0">
                <a:latin typeface="Cambria" pitchFamily="18" charset="0"/>
                <a:ea typeface="Cambria" pitchFamily="18" charset="0"/>
              </a:rPr>
              <a:t>Estos contenidos se trabajaran en el bloque IV de la asignatura. Están relacionados con la asignatura de primero «Recerca i </a:t>
            </a:r>
            <a:r>
              <a:rPr lang="es-ES" i="1" dirty="0" err="1">
                <a:latin typeface="Cambria" pitchFamily="18" charset="0"/>
                <a:ea typeface="Cambria" pitchFamily="18" charset="0"/>
              </a:rPr>
              <a:t>Avaluació</a:t>
            </a:r>
            <a:r>
              <a:rPr lang="es-ES" i="1" dirty="0">
                <a:latin typeface="Cambria" pitchFamily="18" charset="0"/>
                <a:ea typeface="Cambria" pitchFamily="18" charset="0"/>
              </a:rPr>
              <a:t> en Contextos </a:t>
            </a:r>
            <a:r>
              <a:rPr lang="es-ES" i="1" dirty="0" err="1">
                <a:latin typeface="Cambria" pitchFamily="18" charset="0"/>
                <a:ea typeface="Cambria" pitchFamily="18" charset="0"/>
              </a:rPr>
              <a:t>Socioeducatius</a:t>
            </a:r>
            <a:r>
              <a:rPr lang="es-ES" i="1" dirty="0">
                <a:latin typeface="Cambria" pitchFamily="18" charset="0"/>
                <a:ea typeface="Cambria" pitchFamily="18" charset="0"/>
              </a:rPr>
              <a:t>»</a:t>
            </a:r>
          </a:p>
        </p:txBody>
      </p:sp>
    </p:spTree>
    <p:extLst>
      <p:ext uri="{BB962C8B-B14F-4D97-AF65-F5344CB8AC3E}">
        <p14:creationId xmlns:p14="http://schemas.microsoft.com/office/powerpoint/2010/main" val="38279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1"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Criterios de </a:t>
            </a:r>
            <a:r>
              <a:rPr kumimoji="0" lang="es-ES" sz="2800" b="0" i="0" u="none" strike="noStrike" kern="0" cap="small" spc="0" normalizeH="0" noProof="0" dirty="0" err="1">
                <a:ln>
                  <a:noFill/>
                </a:ln>
                <a:solidFill>
                  <a:srgbClr val="002060"/>
                </a:solidFill>
                <a:effectLst/>
                <a:uLnTx/>
                <a:uFillTx/>
                <a:latin typeface="Cambria" pitchFamily="18" charset="0"/>
                <a:ea typeface="Cambria" pitchFamily="18" charset="0"/>
                <a:cs typeface="Nixie One"/>
                <a:sym typeface="Nixie One"/>
              </a:rPr>
              <a:t>Rigo</a:t>
            </a:r>
            <a:r>
              <a:rPr lang="es-ES" sz="2800" cap="small" dirty="0">
                <a:solidFill>
                  <a:srgbClr val="002060"/>
                </a:solidFill>
                <a:latin typeface="Cambria" pitchFamily="18" charset="0"/>
                <a:ea typeface="Cambria" pitchFamily="18" charset="0"/>
                <a:cs typeface="Nixie One"/>
                <a:sym typeface="Nixie One"/>
              </a:rPr>
              <a:t>r</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58" y="1203598"/>
            <a:ext cx="4880054" cy="385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9952" y="1923678"/>
            <a:ext cx="184731" cy="307777"/>
          </a:xfrm>
          <a:prstGeom prst="rect">
            <a:avLst/>
          </a:prstGeom>
          <a:noFill/>
        </p:spPr>
        <p:txBody>
          <a:bodyPr wrap="none" rtlCol="0">
            <a:spAutoFit/>
          </a:bodyPr>
          <a:lstStyle/>
          <a:p>
            <a:endParaRPr lang="es-ES" dirty="0"/>
          </a:p>
        </p:txBody>
      </p:sp>
      <p:sp>
        <p:nvSpPr>
          <p:cNvPr id="12" name="TextBox 11"/>
          <p:cNvSpPr txBox="1"/>
          <p:nvPr/>
        </p:nvSpPr>
        <p:spPr>
          <a:xfrm>
            <a:off x="5796136" y="2499742"/>
            <a:ext cx="3096344" cy="1323439"/>
          </a:xfrm>
          <a:prstGeom prst="rect">
            <a:avLst/>
          </a:prstGeom>
          <a:noFill/>
        </p:spPr>
        <p:txBody>
          <a:bodyPr wrap="square" rtlCol="0">
            <a:spAutoFit/>
          </a:bodyPr>
          <a:lstStyle/>
          <a:p>
            <a:pPr algn="just"/>
            <a:r>
              <a:rPr lang="es-ES" sz="1600" dirty="0">
                <a:latin typeface="Cambria" pitchFamily="18" charset="0"/>
                <a:ea typeface="Cambria" pitchFamily="18" charset="0"/>
              </a:rPr>
              <a:t>Son transversales y se han de tener en cuenta ya desde el momento que se selecciona la población, la muestra, las técnicas, etc. </a:t>
            </a:r>
          </a:p>
        </p:txBody>
      </p:sp>
      <p:sp>
        <p:nvSpPr>
          <p:cNvPr id="14" name="Rectangle 13"/>
          <p:cNvSpPr/>
          <p:nvPr/>
        </p:nvSpPr>
        <p:spPr>
          <a:xfrm>
            <a:off x="5796136" y="3776141"/>
            <a:ext cx="3600400" cy="523220"/>
          </a:xfrm>
          <a:prstGeom prst="rect">
            <a:avLst/>
          </a:prstGeom>
        </p:spPr>
        <p:txBody>
          <a:bodyPr wrap="square">
            <a:spAutoFit/>
          </a:bodyPr>
          <a:lstStyle/>
          <a:p>
            <a:pPr>
              <a:spcBef>
                <a:spcPts val="600"/>
              </a:spcBef>
            </a:pPr>
            <a:r>
              <a:rPr lang="en-GB" dirty="0" err="1">
                <a:latin typeface="Cambria" pitchFamily="18" charset="0"/>
                <a:ea typeface="Cambria" pitchFamily="18" charset="0"/>
                <a:hlinkClick r:id="rId3"/>
              </a:rPr>
              <a:t>Noreña</a:t>
            </a:r>
            <a:r>
              <a:rPr lang="en-GB" dirty="0">
                <a:latin typeface="Cambria" pitchFamily="18" charset="0"/>
                <a:ea typeface="Cambria" pitchFamily="18" charset="0"/>
                <a:hlinkClick r:id="rId3"/>
              </a:rPr>
              <a:t>-Peña,  </a:t>
            </a:r>
            <a:r>
              <a:rPr lang="en-GB" dirty="0" err="1">
                <a:latin typeface="Cambria" pitchFamily="18" charset="0"/>
                <a:ea typeface="Cambria" pitchFamily="18" charset="0"/>
                <a:hlinkClick r:id="rId3"/>
              </a:rPr>
              <a:t>Alcaraz</a:t>
            </a:r>
            <a:r>
              <a:rPr lang="en-GB" dirty="0">
                <a:latin typeface="Cambria" pitchFamily="18" charset="0"/>
                <a:ea typeface="Cambria" pitchFamily="18" charset="0"/>
                <a:hlinkClick r:id="rId3"/>
              </a:rPr>
              <a:t>-Moreno, Rojas,  </a:t>
            </a:r>
            <a:r>
              <a:rPr lang="en-GB" dirty="0" err="1">
                <a:latin typeface="Cambria" pitchFamily="18" charset="0"/>
                <a:ea typeface="Cambria" pitchFamily="18" charset="0"/>
                <a:hlinkClick r:id="rId3"/>
              </a:rPr>
              <a:t>Rebolledo-Malpica</a:t>
            </a:r>
            <a:r>
              <a:rPr lang="en-GB" dirty="0">
                <a:latin typeface="Cambria" pitchFamily="18" charset="0"/>
                <a:ea typeface="Cambria" pitchFamily="18" charset="0"/>
                <a:hlinkClick r:id="rId3"/>
              </a:rPr>
              <a:t> (2012). </a:t>
            </a:r>
            <a:endParaRPr lang="es-ES" dirty="0">
              <a:latin typeface="Cambria" pitchFamily="18" charset="0"/>
              <a:ea typeface="Cambria" pitchFamily="18" charset="0"/>
            </a:endParaRPr>
          </a:p>
        </p:txBody>
      </p:sp>
      <p:sp>
        <p:nvSpPr>
          <p:cNvPr id="15" name="TextBox 14"/>
          <p:cNvSpPr txBox="1"/>
          <p:nvPr/>
        </p:nvSpPr>
        <p:spPr>
          <a:xfrm>
            <a:off x="5823417" y="4659982"/>
            <a:ext cx="2997055" cy="307777"/>
          </a:xfrm>
          <a:prstGeom prst="rect">
            <a:avLst/>
          </a:prstGeom>
          <a:noFill/>
        </p:spPr>
        <p:txBody>
          <a:bodyPr wrap="square" rtlCol="0">
            <a:spAutoFit/>
          </a:bodyPr>
          <a:lstStyle/>
          <a:p>
            <a:pPr algn="just"/>
            <a:r>
              <a:rPr lang="es-ES" dirty="0">
                <a:latin typeface="Cambria" pitchFamily="18" charset="0"/>
                <a:ea typeface="Cambria" pitchFamily="18" charset="0"/>
              </a:rPr>
              <a:t>Lectura. Páginas (de la 267 a la 269)</a:t>
            </a:r>
          </a:p>
        </p:txBody>
      </p:sp>
    </p:spTree>
    <p:extLst>
      <p:ext uri="{BB962C8B-B14F-4D97-AF65-F5344CB8AC3E}">
        <p14:creationId xmlns:p14="http://schemas.microsoft.com/office/powerpoint/2010/main" val="38845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5" grpId="0"/>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12052</TotalTime>
  <Words>1211</Words>
  <Application>Microsoft Office PowerPoint</Application>
  <PresentationFormat>Presentación en pantalla (16:9)</PresentationFormat>
  <Paragraphs>159</Paragraphs>
  <Slides>11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Cambria</vt:lpstr>
      <vt:lpstr>Roboto Slab</vt:lpstr>
      <vt:lpstr>Arial</vt:lpstr>
      <vt:lpstr>Calibri</vt:lpstr>
      <vt:lpstr>Bradley Hand ITC</vt:lpstr>
      <vt:lpstr>Nixie One</vt:lpstr>
      <vt:lpstr>Palatino Linotype</vt:lpstr>
      <vt:lpstr>Arial Rounded MT Bold</vt:lpstr>
      <vt:lpstr>Wingdings</vt:lpstr>
      <vt:lpstr>Warwick template</vt:lpstr>
      <vt:lpstr>Metodología Cualitativa  </vt:lpstr>
      <vt:lpstr>Paradigmas de investigación en educación (I)</vt:lpstr>
      <vt:lpstr>Paradigmas de investigación en educación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Pilar</dc:creator>
  <cp:lastModifiedBy>Maria Del Pilar Folgueiras Bertomeu</cp:lastModifiedBy>
  <cp:revision>273</cp:revision>
  <dcterms:modified xsi:type="dcterms:W3CDTF">2023-03-28T05:40:14Z</dcterms:modified>
</cp:coreProperties>
</file>