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3" r:id="rId2"/>
    <p:sldId id="256" r:id="rId3"/>
    <p:sldId id="258" r:id="rId4"/>
    <p:sldId id="259" r:id="rId5"/>
    <p:sldId id="262" r:id="rId6"/>
    <p:sldId id="264" r:id="rId7"/>
    <p:sldId id="265" r:id="rId8"/>
    <p:sldId id="261" r:id="rId9"/>
    <p:sldId id="266"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18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B90171-8B91-4775-AD59-EAB0FD5E97F5}" type="datetimeFigureOut">
              <a:rPr lang="es-ES" smtClean="0"/>
              <a:t>28/03/2023</a:t>
            </a:fld>
            <a:endParaRPr lang="es-E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97EF0A-949F-4FA8-910B-39629762B655}" type="slidenum">
              <a:rPr lang="es-ES" smtClean="0"/>
              <a:t>‹Nº›</a:t>
            </a:fld>
            <a:endParaRPr lang="es-ES"/>
          </a:p>
        </p:txBody>
      </p:sp>
    </p:spTree>
    <p:extLst>
      <p:ext uri="{BB962C8B-B14F-4D97-AF65-F5344CB8AC3E}">
        <p14:creationId xmlns:p14="http://schemas.microsoft.com/office/powerpoint/2010/main" val="1692031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10544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s-E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s-ES"/>
          </a:p>
        </p:txBody>
      </p:sp>
      <p:sp>
        <p:nvSpPr>
          <p:cNvPr id="4" name="Date Placeholder 3"/>
          <p:cNvSpPr>
            <a:spLocks noGrp="1"/>
          </p:cNvSpPr>
          <p:nvPr>
            <p:ph type="dt" sz="half" idx="10"/>
          </p:nvPr>
        </p:nvSpPr>
        <p:spPr/>
        <p:txBody>
          <a:bodyPr/>
          <a:lstStyle/>
          <a:p>
            <a:fld id="{C56C36EA-BC3A-4F5C-B081-33ED691FF901}" type="datetimeFigureOut">
              <a:rPr lang="es-ES" smtClean="0"/>
              <a:t>28/03/2023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1D01244-0C05-4AAD-96DC-0D3C82AE5256}" type="slidenum">
              <a:rPr lang="es-ES" smtClean="0"/>
              <a:t>‹Nº›</a:t>
            </a:fld>
            <a:endParaRPr lang="es-ES"/>
          </a:p>
        </p:txBody>
      </p:sp>
    </p:spTree>
    <p:extLst>
      <p:ext uri="{BB962C8B-B14F-4D97-AF65-F5344CB8AC3E}">
        <p14:creationId xmlns:p14="http://schemas.microsoft.com/office/powerpoint/2010/main" val="2549454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C56C36EA-BC3A-4F5C-B081-33ED691FF901}" type="datetimeFigureOut">
              <a:rPr lang="es-ES" smtClean="0"/>
              <a:t>28/03/2023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1D01244-0C05-4AAD-96DC-0D3C82AE5256}" type="slidenum">
              <a:rPr lang="es-ES" smtClean="0"/>
              <a:t>‹Nº›</a:t>
            </a:fld>
            <a:endParaRPr lang="es-ES"/>
          </a:p>
        </p:txBody>
      </p:sp>
    </p:spTree>
    <p:extLst>
      <p:ext uri="{BB962C8B-B14F-4D97-AF65-F5344CB8AC3E}">
        <p14:creationId xmlns:p14="http://schemas.microsoft.com/office/powerpoint/2010/main" val="712281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s-E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C56C36EA-BC3A-4F5C-B081-33ED691FF901}" type="datetimeFigureOut">
              <a:rPr lang="es-ES" smtClean="0"/>
              <a:t>28/03/2023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1D01244-0C05-4AAD-96DC-0D3C82AE5256}" type="slidenum">
              <a:rPr lang="es-ES" smtClean="0"/>
              <a:t>‹Nº›</a:t>
            </a:fld>
            <a:endParaRPr lang="es-ES"/>
          </a:p>
        </p:txBody>
      </p:sp>
    </p:spTree>
    <p:extLst>
      <p:ext uri="{BB962C8B-B14F-4D97-AF65-F5344CB8AC3E}">
        <p14:creationId xmlns:p14="http://schemas.microsoft.com/office/powerpoint/2010/main" val="10752692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aption">
    <p:spTree>
      <p:nvGrpSpPr>
        <p:cNvPr id="1" name="Shape 69"/>
        <p:cNvGrpSpPr/>
        <p:nvPr/>
      </p:nvGrpSpPr>
      <p:grpSpPr>
        <a:xfrm>
          <a:off x="0" y="0"/>
          <a:ext cx="0" cy="0"/>
          <a:chOff x="0" y="0"/>
          <a:chExt cx="0" cy="0"/>
        </a:xfrm>
      </p:grpSpPr>
      <p:sp>
        <p:nvSpPr>
          <p:cNvPr id="70" name="Shape 70"/>
          <p:cNvSpPr txBox="1">
            <a:spLocks noGrp="1"/>
          </p:cNvSpPr>
          <p:nvPr>
            <p:ph type="body" idx="1"/>
          </p:nvPr>
        </p:nvSpPr>
        <p:spPr>
          <a:xfrm>
            <a:off x="457200" y="5875079"/>
            <a:ext cx="8229600" cy="692799"/>
          </a:xfrm>
          <a:prstGeom prst="rect">
            <a:avLst/>
          </a:prstGeom>
        </p:spPr>
        <p:txBody>
          <a:bodyPr lIns="91425" tIns="91425" rIns="91425" bIns="91425" anchor="t" anchorCtr="0"/>
          <a:lstStyle>
            <a:lvl1pPr lvl="0" algn="ctr">
              <a:spcBef>
                <a:spcPts val="360"/>
              </a:spcBef>
              <a:buSzPct val="100000"/>
              <a:buNone/>
              <a:defRPr sz="1800"/>
            </a:lvl1pPr>
          </a:lstStyle>
          <a:p>
            <a:endParaRPr/>
          </a:p>
        </p:txBody>
      </p:sp>
      <p:sp>
        <p:nvSpPr>
          <p:cNvPr id="71" name="Shape 71"/>
          <p:cNvSpPr/>
          <p:nvPr/>
        </p:nvSpPr>
        <p:spPr>
          <a:xfrm>
            <a:off x="0" y="1"/>
            <a:ext cx="247200" cy="707599"/>
          </a:xfrm>
          <a:prstGeom prst="rect">
            <a:avLst/>
          </a:prstGeom>
          <a:solidFill>
            <a:srgbClr val="18637B"/>
          </a:solidFill>
          <a:ln>
            <a:noFill/>
          </a:ln>
        </p:spPr>
        <p:txBody>
          <a:bodyPr lIns="91425" tIns="91425" rIns="91425" bIns="91425" anchor="ctr" anchorCtr="0">
            <a:noAutofit/>
          </a:bodyPr>
          <a:lstStyle/>
          <a:p>
            <a:pPr lvl="0" rtl="0">
              <a:spcBef>
                <a:spcPts val="0"/>
              </a:spcBef>
              <a:buNone/>
            </a:pPr>
            <a:endParaRPr>
              <a:solidFill>
                <a:srgbClr val="114454"/>
              </a:solidFill>
            </a:endParaRPr>
          </a:p>
        </p:txBody>
      </p:sp>
      <p:sp>
        <p:nvSpPr>
          <p:cNvPr id="72" name="Shape 72"/>
          <p:cNvSpPr/>
          <p:nvPr/>
        </p:nvSpPr>
        <p:spPr>
          <a:xfrm>
            <a:off x="0" y="667501"/>
            <a:ext cx="247200" cy="1411599"/>
          </a:xfrm>
          <a:prstGeom prst="rect">
            <a:avLst/>
          </a:prstGeom>
          <a:solidFill>
            <a:srgbClr val="124057"/>
          </a:solidFill>
          <a:ln>
            <a:noFill/>
          </a:ln>
        </p:spPr>
        <p:txBody>
          <a:bodyPr lIns="91425" tIns="91425" rIns="91425" bIns="91425" anchor="ctr" anchorCtr="0">
            <a:noAutofit/>
          </a:bodyPr>
          <a:lstStyle/>
          <a:p>
            <a:pPr lvl="0">
              <a:spcBef>
                <a:spcPts val="0"/>
              </a:spcBef>
              <a:buNone/>
            </a:pPr>
            <a:endParaRPr/>
          </a:p>
        </p:txBody>
      </p:sp>
      <p:sp>
        <p:nvSpPr>
          <p:cNvPr id="73" name="Shape 73"/>
          <p:cNvSpPr/>
          <p:nvPr/>
        </p:nvSpPr>
        <p:spPr>
          <a:xfrm>
            <a:off x="0" y="2071207"/>
            <a:ext cx="247200" cy="2043600"/>
          </a:xfrm>
          <a:prstGeom prst="rect">
            <a:avLst/>
          </a:prstGeom>
          <a:solidFill>
            <a:srgbClr val="165751"/>
          </a:solidFill>
          <a:ln>
            <a:noFill/>
          </a:ln>
        </p:spPr>
        <p:txBody>
          <a:bodyPr lIns="91425" tIns="91425" rIns="91425" bIns="91425" anchor="ctr" anchorCtr="0">
            <a:noAutofit/>
          </a:bodyPr>
          <a:lstStyle/>
          <a:p>
            <a:pPr lvl="0">
              <a:spcBef>
                <a:spcPts val="0"/>
              </a:spcBef>
              <a:buNone/>
            </a:pPr>
            <a:endParaRPr/>
          </a:p>
        </p:txBody>
      </p:sp>
      <p:sp>
        <p:nvSpPr>
          <p:cNvPr id="74" name="Shape 74"/>
          <p:cNvSpPr/>
          <p:nvPr/>
        </p:nvSpPr>
        <p:spPr>
          <a:xfrm>
            <a:off x="0" y="4114800"/>
            <a:ext cx="247200" cy="807200"/>
          </a:xfrm>
          <a:prstGeom prst="rect">
            <a:avLst/>
          </a:prstGeom>
          <a:solidFill>
            <a:srgbClr val="3B8D61"/>
          </a:solidFill>
          <a:ln>
            <a:noFill/>
          </a:ln>
        </p:spPr>
        <p:txBody>
          <a:bodyPr lIns="91425" tIns="91425" rIns="91425" bIns="91425" anchor="ctr" anchorCtr="0">
            <a:noAutofit/>
          </a:bodyPr>
          <a:lstStyle/>
          <a:p>
            <a:pPr lvl="0">
              <a:spcBef>
                <a:spcPts val="0"/>
              </a:spcBef>
              <a:buNone/>
            </a:pPr>
            <a:endParaRPr/>
          </a:p>
        </p:txBody>
      </p:sp>
      <p:sp>
        <p:nvSpPr>
          <p:cNvPr id="75" name="Shape 75"/>
          <p:cNvSpPr/>
          <p:nvPr/>
        </p:nvSpPr>
        <p:spPr>
          <a:xfrm>
            <a:off x="0" y="4922001"/>
            <a:ext cx="247200" cy="1935999"/>
          </a:xfrm>
          <a:prstGeom prst="rect">
            <a:avLst/>
          </a:prstGeom>
          <a:solidFill>
            <a:srgbClr val="94BF6E"/>
          </a:solidFill>
          <a:ln>
            <a:noFill/>
          </a:ln>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2812452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8"/>
        <p:cNvGrpSpPr/>
        <p:nvPr/>
      </p:nvGrpSpPr>
      <p:grpSpPr>
        <a:xfrm>
          <a:off x="0" y="0"/>
          <a:ext cx="0" cy="0"/>
          <a:chOff x="0" y="0"/>
          <a:chExt cx="0" cy="0"/>
        </a:xfrm>
      </p:grpSpPr>
      <p:sp>
        <p:nvSpPr>
          <p:cNvPr id="9" name="Shape 9"/>
          <p:cNvSpPr/>
          <p:nvPr/>
        </p:nvSpPr>
        <p:spPr>
          <a:xfrm>
            <a:off x="0" y="5718000"/>
            <a:ext cx="9144000" cy="330000"/>
          </a:xfrm>
          <a:prstGeom prst="rect">
            <a:avLst/>
          </a:prstGeom>
          <a:solidFill>
            <a:srgbClr val="165751"/>
          </a:solidFill>
          <a:ln>
            <a:noFill/>
          </a:ln>
        </p:spPr>
        <p:txBody>
          <a:bodyPr lIns="91425" tIns="91425" rIns="91425" bIns="91425" anchor="ctr" anchorCtr="0">
            <a:noAutofit/>
          </a:bodyPr>
          <a:lstStyle/>
          <a:p>
            <a:pPr lvl="0">
              <a:spcBef>
                <a:spcPts val="0"/>
              </a:spcBef>
              <a:buNone/>
            </a:pPr>
            <a:endParaRPr/>
          </a:p>
        </p:txBody>
      </p:sp>
      <p:sp>
        <p:nvSpPr>
          <p:cNvPr id="10" name="Shape 10"/>
          <p:cNvSpPr/>
          <p:nvPr/>
        </p:nvSpPr>
        <p:spPr>
          <a:xfrm>
            <a:off x="0" y="1"/>
            <a:ext cx="9144000" cy="707599"/>
          </a:xfrm>
          <a:prstGeom prst="rect">
            <a:avLst/>
          </a:prstGeom>
          <a:solidFill>
            <a:srgbClr val="18637B"/>
          </a:solidFill>
          <a:ln>
            <a:noFill/>
          </a:ln>
        </p:spPr>
        <p:txBody>
          <a:bodyPr lIns="91425" tIns="91425" rIns="91425" bIns="91425" anchor="ctr" anchorCtr="0">
            <a:noAutofit/>
          </a:bodyPr>
          <a:lstStyle/>
          <a:p>
            <a:pPr lvl="0" rtl="0">
              <a:spcBef>
                <a:spcPts val="0"/>
              </a:spcBef>
              <a:buNone/>
            </a:pPr>
            <a:endParaRPr>
              <a:solidFill>
                <a:srgbClr val="114454"/>
              </a:solidFill>
            </a:endParaRPr>
          </a:p>
        </p:txBody>
      </p:sp>
      <p:sp>
        <p:nvSpPr>
          <p:cNvPr id="11" name="Shape 11"/>
          <p:cNvSpPr/>
          <p:nvPr/>
        </p:nvSpPr>
        <p:spPr>
          <a:xfrm>
            <a:off x="0" y="667500"/>
            <a:ext cx="9144000" cy="5098800"/>
          </a:xfrm>
          <a:prstGeom prst="rect">
            <a:avLst/>
          </a:prstGeom>
          <a:solidFill>
            <a:srgbClr val="124057"/>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a:off x="0" y="5991472"/>
            <a:ext cx="9144000" cy="157600"/>
          </a:xfrm>
          <a:prstGeom prst="rect">
            <a:avLst/>
          </a:prstGeom>
          <a:solidFill>
            <a:srgbClr val="3B8D61"/>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a:off x="0" y="6112101"/>
            <a:ext cx="9144000" cy="745999"/>
          </a:xfrm>
          <a:prstGeom prst="rect">
            <a:avLst/>
          </a:prstGeom>
          <a:solidFill>
            <a:srgbClr val="94BF6E"/>
          </a:solidFill>
          <a:ln>
            <a:noFill/>
          </a:ln>
        </p:spPr>
        <p:txBody>
          <a:bodyPr lIns="91425" tIns="91425" rIns="91425" bIns="91425" anchor="ctr" anchorCtr="0">
            <a:noAutofit/>
          </a:bodyPr>
          <a:lstStyle/>
          <a:p>
            <a:pPr lvl="0">
              <a:spcBef>
                <a:spcPts val="0"/>
              </a:spcBef>
              <a:buNone/>
            </a:pPr>
            <a:endParaRPr/>
          </a:p>
        </p:txBody>
      </p:sp>
      <p:sp>
        <p:nvSpPr>
          <p:cNvPr id="14" name="Shape 14"/>
          <p:cNvSpPr txBox="1">
            <a:spLocks noGrp="1"/>
          </p:cNvSpPr>
          <p:nvPr>
            <p:ph type="ctrTitle"/>
          </p:nvPr>
        </p:nvSpPr>
        <p:spPr>
          <a:xfrm>
            <a:off x="685800" y="3468567"/>
            <a:ext cx="5810400" cy="1546399"/>
          </a:xfrm>
          <a:prstGeom prst="rect">
            <a:avLst/>
          </a:prstGeom>
        </p:spPr>
        <p:txBody>
          <a:bodyPr lIns="91425" tIns="91425" rIns="91425" bIns="91425" anchor="b" anchorCtr="0"/>
          <a:lstStyle>
            <a:lvl1pPr lvl="0">
              <a:spcBef>
                <a:spcPts val="0"/>
              </a:spcBef>
              <a:buSzPct val="100000"/>
              <a:defRPr sz="4800"/>
            </a:lvl1pPr>
            <a:lvl2pPr lvl="1" algn="ctr">
              <a:spcBef>
                <a:spcPts val="0"/>
              </a:spcBef>
              <a:buSzPct val="100000"/>
              <a:defRPr sz="6000"/>
            </a:lvl2pPr>
            <a:lvl3pPr lvl="2" algn="ctr">
              <a:spcBef>
                <a:spcPts val="0"/>
              </a:spcBef>
              <a:buSzPct val="100000"/>
              <a:defRPr sz="6000"/>
            </a:lvl3pPr>
            <a:lvl4pPr lvl="3" algn="ctr">
              <a:spcBef>
                <a:spcPts val="0"/>
              </a:spcBef>
              <a:buSzPct val="100000"/>
              <a:defRPr sz="6000"/>
            </a:lvl4pPr>
            <a:lvl5pPr lvl="4" algn="ctr">
              <a:spcBef>
                <a:spcPts val="0"/>
              </a:spcBef>
              <a:buSzPct val="100000"/>
              <a:defRPr sz="6000"/>
            </a:lvl5pPr>
            <a:lvl6pPr lvl="5" algn="ctr">
              <a:spcBef>
                <a:spcPts val="0"/>
              </a:spcBef>
              <a:buSzPct val="100000"/>
              <a:defRPr sz="6000"/>
            </a:lvl6pPr>
            <a:lvl7pPr lvl="6" algn="ctr">
              <a:spcBef>
                <a:spcPts val="0"/>
              </a:spcBef>
              <a:buSzPct val="100000"/>
              <a:defRPr sz="6000"/>
            </a:lvl7pPr>
            <a:lvl8pPr lvl="7" algn="ctr">
              <a:spcBef>
                <a:spcPts val="0"/>
              </a:spcBef>
              <a:buSzPct val="100000"/>
              <a:defRPr sz="6000"/>
            </a:lvl8pPr>
            <a:lvl9pPr lvl="8" algn="ctr">
              <a:spcBef>
                <a:spcPts val="0"/>
              </a:spcBef>
              <a:buSzPct val="100000"/>
              <a:defRPr sz="6000"/>
            </a:lvl9pPr>
          </a:lstStyle>
          <a:p>
            <a:endParaRPr/>
          </a:p>
        </p:txBody>
      </p:sp>
    </p:spTree>
    <p:extLst>
      <p:ext uri="{BB962C8B-B14F-4D97-AF65-F5344CB8AC3E}">
        <p14:creationId xmlns:p14="http://schemas.microsoft.com/office/powerpoint/2010/main" val="1054783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C56C36EA-BC3A-4F5C-B081-33ED691FF901}" type="datetimeFigureOut">
              <a:rPr lang="es-ES" smtClean="0"/>
              <a:t>28/03/2023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1D01244-0C05-4AAD-96DC-0D3C82AE5256}" type="slidenum">
              <a:rPr lang="es-ES" smtClean="0"/>
              <a:t>‹Nº›</a:t>
            </a:fld>
            <a:endParaRPr lang="es-ES"/>
          </a:p>
        </p:txBody>
      </p:sp>
    </p:spTree>
    <p:extLst>
      <p:ext uri="{BB962C8B-B14F-4D97-AF65-F5344CB8AC3E}">
        <p14:creationId xmlns:p14="http://schemas.microsoft.com/office/powerpoint/2010/main" val="1567777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6C36EA-BC3A-4F5C-B081-33ED691FF901}" type="datetimeFigureOut">
              <a:rPr lang="es-ES" smtClean="0"/>
              <a:t>28/03/2023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1D01244-0C05-4AAD-96DC-0D3C82AE5256}" type="slidenum">
              <a:rPr lang="es-ES" smtClean="0"/>
              <a:t>‹Nº›</a:t>
            </a:fld>
            <a:endParaRPr lang="es-ES"/>
          </a:p>
        </p:txBody>
      </p:sp>
    </p:spTree>
    <p:extLst>
      <p:ext uri="{BB962C8B-B14F-4D97-AF65-F5344CB8AC3E}">
        <p14:creationId xmlns:p14="http://schemas.microsoft.com/office/powerpoint/2010/main" val="1326220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p:cNvSpPr>
            <a:spLocks noGrp="1"/>
          </p:cNvSpPr>
          <p:nvPr>
            <p:ph type="dt" sz="half" idx="10"/>
          </p:nvPr>
        </p:nvSpPr>
        <p:spPr/>
        <p:txBody>
          <a:bodyPr/>
          <a:lstStyle/>
          <a:p>
            <a:fld id="{C56C36EA-BC3A-4F5C-B081-33ED691FF901}" type="datetimeFigureOut">
              <a:rPr lang="es-ES" smtClean="0"/>
              <a:t>28/03/2023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1D01244-0C05-4AAD-96DC-0D3C82AE5256}" type="slidenum">
              <a:rPr lang="es-ES" smtClean="0"/>
              <a:t>‹Nº›</a:t>
            </a:fld>
            <a:endParaRPr lang="es-ES"/>
          </a:p>
        </p:txBody>
      </p:sp>
    </p:spTree>
    <p:extLst>
      <p:ext uri="{BB962C8B-B14F-4D97-AF65-F5344CB8AC3E}">
        <p14:creationId xmlns:p14="http://schemas.microsoft.com/office/powerpoint/2010/main" val="2647814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p:cNvSpPr>
            <a:spLocks noGrp="1"/>
          </p:cNvSpPr>
          <p:nvPr>
            <p:ph type="dt" sz="half" idx="10"/>
          </p:nvPr>
        </p:nvSpPr>
        <p:spPr/>
        <p:txBody>
          <a:bodyPr/>
          <a:lstStyle/>
          <a:p>
            <a:fld id="{C56C36EA-BC3A-4F5C-B081-33ED691FF901}" type="datetimeFigureOut">
              <a:rPr lang="es-ES" smtClean="0"/>
              <a:t>28/03/2023</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01D01244-0C05-4AAD-96DC-0D3C82AE5256}" type="slidenum">
              <a:rPr lang="es-ES" smtClean="0"/>
              <a:t>‹Nº›</a:t>
            </a:fld>
            <a:endParaRPr lang="es-ES"/>
          </a:p>
        </p:txBody>
      </p:sp>
    </p:spTree>
    <p:extLst>
      <p:ext uri="{BB962C8B-B14F-4D97-AF65-F5344CB8AC3E}">
        <p14:creationId xmlns:p14="http://schemas.microsoft.com/office/powerpoint/2010/main" val="1636924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Date Placeholder 2"/>
          <p:cNvSpPr>
            <a:spLocks noGrp="1"/>
          </p:cNvSpPr>
          <p:nvPr>
            <p:ph type="dt" sz="half" idx="10"/>
          </p:nvPr>
        </p:nvSpPr>
        <p:spPr/>
        <p:txBody>
          <a:bodyPr/>
          <a:lstStyle/>
          <a:p>
            <a:fld id="{C56C36EA-BC3A-4F5C-B081-33ED691FF901}" type="datetimeFigureOut">
              <a:rPr lang="es-ES" smtClean="0"/>
              <a:t>28/03/2023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01D01244-0C05-4AAD-96DC-0D3C82AE5256}" type="slidenum">
              <a:rPr lang="es-ES" smtClean="0"/>
              <a:t>‹Nº›</a:t>
            </a:fld>
            <a:endParaRPr lang="es-ES"/>
          </a:p>
        </p:txBody>
      </p:sp>
    </p:spTree>
    <p:extLst>
      <p:ext uri="{BB962C8B-B14F-4D97-AF65-F5344CB8AC3E}">
        <p14:creationId xmlns:p14="http://schemas.microsoft.com/office/powerpoint/2010/main" val="3323107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6C36EA-BC3A-4F5C-B081-33ED691FF901}" type="datetimeFigureOut">
              <a:rPr lang="es-ES" smtClean="0"/>
              <a:t>28/03/2023</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01D01244-0C05-4AAD-96DC-0D3C82AE5256}" type="slidenum">
              <a:rPr lang="es-ES" smtClean="0"/>
              <a:t>‹Nº›</a:t>
            </a:fld>
            <a:endParaRPr lang="es-ES"/>
          </a:p>
        </p:txBody>
      </p:sp>
    </p:spTree>
    <p:extLst>
      <p:ext uri="{BB962C8B-B14F-4D97-AF65-F5344CB8AC3E}">
        <p14:creationId xmlns:p14="http://schemas.microsoft.com/office/powerpoint/2010/main" val="1250747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6C36EA-BC3A-4F5C-B081-33ED691FF901}" type="datetimeFigureOut">
              <a:rPr lang="es-ES" smtClean="0"/>
              <a:t>28/03/2023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1D01244-0C05-4AAD-96DC-0D3C82AE5256}" type="slidenum">
              <a:rPr lang="es-ES" smtClean="0"/>
              <a:t>‹Nº›</a:t>
            </a:fld>
            <a:endParaRPr lang="es-ES"/>
          </a:p>
        </p:txBody>
      </p:sp>
    </p:spTree>
    <p:extLst>
      <p:ext uri="{BB962C8B-B14F-4D97-AF65-F5344CB8AC3E}">
        <p14:creationId xmlns:p14="http://schemas.microsoft.com/office/powerpoint/2010/main" val="1095773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6C36EA-BC3A-4F5C-B081-33ED691FF901}" type="datetimeFigureOut">
              <a:rPr lang="es-ES" smtClean="0"/>
              <a:t>28/03/2023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1D01244-0C05-4AAD-96DC-0D3C82AE5256}" type="slidenum">
              <a:rPr lang="es-ES" smtClean="0"/>
              <a:t>‹Nº›</a:t>
            </a:fld>
            <a:endParaRPr lang="es-ES"/>
          </a:p>
        </p:txBody>
      </p:sp>
    </p:spTree>
    <p:extLst>
      <p:ext uri="{BB962C8B-B14F-4D97-AF65-F5344CB8AC3E}">
        <p14:creationId xmlns:p14="http://schemas.microsoft.com/office/powerpoint/2010/main" val="172840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C36EA-BC3A-4F5C-B081-33ED691FF901}" type="datetimeFigureOut">
              <a:rPr lang="es-ES" smtClean="0"/>
              <a:t>28/03/2023</a:t>
            </a:fld>
            <a:endParaRPr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D01244-0C05-4AAD-96DC-0D3C82AE5256}" type="slidenum">
              <a:rPr lang="es-ES" smtClean="0"/>
              <a:t>‹Nº›</a:t>
            </a:fld>
            <a:endParaRPr lang="es-ES"/>
          </a:p>
        </p:txBody>
      </p:sp>
    </p:spTree>
    <p:extLst>
      <p:ext uri="{BB962C8B-B14F-4D97-AF65-F5344CB8AC3E}">
        <p14:creationId xmlns:p14="http://schemas.microsoft.com/office/powerpoint/2010/main" val="808999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hyperlink" Target="https://docs.google.com/forms/d/1ubNfPb_3deVRV4f5S-LzKb4X36-1iyz2C4wbsTMFCYU/edit"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ctrTitle"/>
          </p:nvPr>
        </p:nvSpPr>
        <p:spPr>
          <a:xfrm>
            <a:off x="685800" y="3813043"/>
            <a:ext cx="7702624" cy="1546399"/>
          </a:xfrm>
          <a:prstGeom prst="rect">
            <a:avLst/>
          </a:prstGeom>
        </p:spPr>
        <p:txBody>
          <a:bodyPr lIns="91425" tIns="91425" rIns="91425" bIns="91425" anchor="b" anchorCtr="0">
            <a:noAutofit/>
          </a:bodyPr>
          <a:lstStyle/>
          <a:p>
            <a:pPr algn="l"/>
            <a:r>
              <a:rPr lang="ca-ES" b="1" cap="small" dirty="0">
                <a:solidFill>
                  <a:schemeClr val="bg1"/>
                </a:solidFill>
                <a:latin typeface="Cambria" pitchFamily="18" charset="0"/>
                <a:ea typeface="Cambria" pitchFamily="18" charset="0"/>
              </a:rPr>
              <a:t>Metodología Qualitativa </a:t>
            </a:r>
            <a:br>
              <a:rPr lang="ca-ES" sz="5400" cap="small" dirty="0">
                <a:solidFill>
                  <a:schemeClr val="bg1"/>
                </a:solidFill>
                <a:latin typeface="Cambria" pitchFamily="18" charset="0"/>
                <a:ea typeface="Cambria" pitchFamily="18" charset="0"/>
              </a:rPr>
            </a:br>
            <a:br>
              <a:rPr lang="ca-ES" sz="4000" cap="small" dirty="0">
                <a:solidFill>
                  <a:schemeClr val="bg1"/>
                </a:solidFill>
                <a:latin typeface="Cambria" pitchFamily="18" charset="0"/>
                <a:ea typeface="Cambria" pitchFamily="18" charset="0"/>
              </a:rPr>
            </a:br>
            <a:r>
              <a:rPr lang="es-ES" sz="3600" b="1" cap="small" dirty="0" err="1">
                <a:solidFill>
                  <a:schemeClr val="bg1"/>
                </a:solidFill>
                <a:latin typeface="Cambria" pitchFamily="18" charset="0"/>
                <a:ea typeface="Cambria" pitchFamily="18" charset="0"/>
              </a:rPr>
              <a:t>Pràctica</a:t>
            </a:r>
            <a:endParaRPr lang="es-ES" sz="3600" b="1" cap="all" dirty="0">
              <a:solidFill>
                <a:schemeClr val="bg1"/>
              </a:solidFill>
              <a:latin typeface="Palatino Linotype" panose="02040502050505030304" pitchFamily="18" charset="0"/>
            </a:endParaRPr>
          </a:p>
        </p:txBody>
      </p:sp>
      <p:sp>
        <p:nvSpPr>
          <p:cNvPr id="11" name="Shape 121"/>
          <p:cNvSpPr txBox="1"/>
          <p:nvPr/>
        </p:nvSpPr>
        <p:spPr>
          <a:xfrm>
            <a:off x="611560" y="5733256"/>
            <a:ext cx="5256584" cy="955600"/>
          </a:xfrm>
          <a:prstGeom prst="rect">
            <a:avLst/>
          </a:prstGeom>
          <a:noFill/>
          <a:ln>
            <a:noFill/>
          </a:ln>
        </p:spPr>
        <p:txBody>
          <a:bodyPr lIns="91425" tIns="91425" rIns="91425" bIns="91425" anchor="t" anchorCtr="0">
            <a:noAutofit/>
          </a:bodyPr>
          <a:lstStyle/>
          <a:p>
            <a:pPr lvl="0"/>
            <a:endParaRPr lang="es-ES" sz="2800" dirty="0">
              <a:latin typeface="Calibri" panose="020F0502020204030204" pitchFamily="34" charset="0"/>
              <a:ea typeface="Roboto Condensed" charset="0"/>
              <a:cs typeface="Calibri" panose="020F0502020204030204" pitchFamily="34" charset="0"/>
            </a:endParaRPr>
          </a:p>
          <a:p>
            <a:pPr lvl="0"/>
            <a:r>
              <a:rPr lang="es-ES" sz="2800" cap="small" dirty="0">
                <a:latin typeface="Calibri" panose="020F0502020204030204" pitchFamily="34" charset="0"/>
                <a:ea typeface="Roboto Condensed" charset="0"/>
                <a:cs typeface="Calibri" panose="020F0502020204030204" pitchFamily="34" charset="0"/>
              </a:rPr>
              <a:t>Pilar </a:t>
            </a:r>
            <a:r>
              <a:rPr lang="es-ES" sz="2800" cap="small" dirty="0" err="1">
                <a:latin typeface="Calibri" panose="020F0502020204030204" pitchFamily="34" charset="0"/>
                <a:ea typeface="Roboto Condensed" charset="0"/>
                <a:cs typeface="Calibri" panose="020F0502020204030204" pitchFamily="34" charset="0"/>
              </a:rPr>
              <a:t>Folgueiras</a:t>
            </a:r>
            <a:r>
              <a:rPr lang="es-ES" sz="2800" cap="small" dirty="0">
                <a:latin typeface="Calibri" panose="020F0502020204030204" pitchFamily="34" charset="0"/>
                <a:ea typeface="Roboto Condensed" charset="0"/>
                <a:cs typeface="Calibri" panose="020F0502020204030204" pitchFamily="34" charset="0"/>
              </a:rPr>
              <a:t> </a:t>
            </a:r>
            <a:r>
              <a:rPr lang="es-ES" sz="2800" cap="small" dirty="0" err="1">
                <a:latin typeface="Calibri" panose="020F0502020204030204" pitchFamily="34" charset="0"/>
                <a:ea typeface="Roboto Condensed" charset="0"/>
                <a:cs typeface="Calibri" panose="020F0502020204030204" pitchFamily="34" charset="0"/>
              </a:rPr>
              <a:t>Bertomeu</a:t>
            </a:r>
            <a:r>
              <a:rPr lang="es-ES" sz="2800" cap="small" dirty="0">
                <a:latin typeface="Calibri" panose="020F0502020204030204" pitchFamily="34" charset="0"/>
                <a:ea typeface="Roboto Condensed" charset="0"/>
                <a:cs typeface="Calibri" panose="020F0502020204030204" pitchFamily="34" charset="0"/>
              </a:rPr>
              <a:t> </a:t>
            </a:r>
            <a:endParaRPr lang="en" sz="2800" cap="small" dirty="0">
              <a:latin typeface="Calibri" panose="020F0502020204030204" pitchFamily="34" charset="0"/>
              <a:ea typeface="Roboto Condensed" charset="0"/>
              <a:cs typeface="Calibri" panose="020F0502020204030204" pitchFamily="34" charset="0"/>
            </a:endParaRPr>
          </a:p>
          <a:p>
            <a:pPr lvl="0" rtl="0">
              <a:spcBef>
                <a:spcPts val="1000"/>
              </a:spcBef>
              <a:spcAft>
                <a:spcPts val="1000"/>
              </a:spcAft>
              <a:buNone/>
            </a:pPr>
            <a:endParaRPr sz="2800" b="1" dirty="0">
              <a:latin typeface="Calibri" panose="020F0502020204030204" pitchFamily="34" charset="0"/>
              <a:ea typeface="Nixie One"/>
              <a:cs typeface="Calibri" panose="020F0502020204030204" pitchFamily="34" charset="0"/>
              <a:sym typeface="Nixie One"/>
            </a:endParaRPr>
          </a:p>
          <a:p>
            <a:pPr lvl="0" rtl="0">
              <a:spcBef>
                <a:spcPts val="1000"/>
              </a:spcBef>
              <a:spcAft>
                <a:spcPts val="1000"/>
              </a:spcAft>
              <a:buNone/>
            </a:pPr>
            <a:endParaRPr sz="2800" b="1" dirty="0">
              <a:latin typeface="Nixie One"/>
              <a:ea typeface="Nixie One"/>
              <a:cs typeface="Nixie One"/>
              <a:sym typeface="Nixie One"/>
            </a:endParaRPr>
          </a:p>
        </p:txBody>
      </p:sp>
      <p:pic>
        <p:nvPicPr>
          <p:cNvPr id="1026" name="Picture 2"/>
          <p:cNvPicPr>
            <a:picLocks noChangeAspect="1" noChangeArrowheads="1"/>
          </p:cNvPicPr>
          <p:nvPr/>
        </p:nvPicPr>
        <p:blipFill>
          <a:blip r:embed="rId3">
            <a:lum bright="-38000" contrast="59000"/>
          </a:blip>
          <a:srcRect/>
          <a:stretch>
            <a:fillRect/>
          </a:stretch>
        </p:blipFill>
        <p:spPr bwMode="auto">
          <a:xfrm>
            <a:off x="7172370" y="1"/>
            <a:ext cx="2008142" cy="764084"/>
          </a:xfrm>
          <a:prstGeom prst="rect">
            <a:avLst/>
          </a:prstGeom>
          <a:noFill/>
          <a:ln w="9525">
            <a:noFill/>
            <a:miter lim="800000"/>
            <a:headEnd/>
            <a:tailEnd/>
          </a:ln>
        </p:spPr>
      </p:pic>
    </p:spTree>
    <p:extLst>
      <p:ext uri="{BB962C8B-B14F-4D97-AF65-F5344CB8AC3E}">
        <p14:creationId xmlns:p14="http://schemas.microsoft.com/office/powerpoint/2010/main" val="3637630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Llamada de nube"/>
          <p:cNvSpPr/>
          <p:nvPr/>
        </p:nvSpPr>
        <p:spPr>
          <a:xfrm>
            <a:off x="1259633" y="1604796"/>
            <a:ext cx="7168796" cy="4560507"/>
          </a:xfrm>
          <a:prstGeom prst="cloudCallout">
            <a:avLst/>
          </a:prstGeom>
          <a:solidFill>
            <a:schemeClr val="accent1">
              <a:lumMod val="5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4000" dirty="0" err="1">
                <a:latin typeface="Cambria" pitchFamily="18" charset="0"/>
                <a:ea typeface="Cambria" pitchFamily="18" charset="0"/>
              </a:rPr>
              <a:t>Quan</a:t>
            </a:r>
            <a:r>
              <a:rPr lang="es-ES" sz="4000" dirty="0">
                <a:latin typeface="Cambria" pitchFamily="18" charset="0"/>
                <a:ea typeface="Cambria" pitchFamily="18" charset="0"/>
              </a:rPr>
              <a:t> </a:t>
            </a:r>
            <a:r>
              <a:rPr lang="es-ES" sz="4000" dirty="0" err="1">
                <a:latin typeface="Cambria" pitchFamily="18" charset="0"/>
                <a:ea typeface="Cambria" pitchFamily="18" charset="0"/>
              </a:rPr>
              <a:t>penso</a:t>
            </a:r>
            <a:r>
              <a:rPr lang="es-ES" sz="4000" dirty="0">
                <a:latin typeface="Cambria" pitchFamily="18" charset="0"/>
                <a:ea typeface="Cambria" pitchFamily="18" charset="0"/>
              </a:rPr>
              <a:t> en la </a:t>
            </a:r>
            <a:r>
              <a:rPr lang="es-ES" sz="4000" dirty="0" err="1">
                <a:latin typeface="Cambria" pitchFamily="18" charset="0"/>
                <a:ea typeface="Cambria" pitchFamily="18" charset="0"/>
              </a:rPr>
              <a:t>investigació</a:t>
            </a:r>
            <a:r>
              <a:rPr lang="es-ES" sz="4000" dirty="0">
                <a:latin typeface="Cambria" pitchFamily="18" charset="0"/>
                <a:ea typeface="Cambria" pitchFamily="18" charset="0"/>
              </a:rPr>
              <a:t> </a:t>
            </a:r>
            <a:r>
              <a:rPr lang="es-ES" sz="4000" dirty="0" err="1">
                <a:latin typeface="Cambria" pitchFamily="18" charset="0"/>
                <a:ea typeface="Cambria" pitchFamily="18" charset="0"/>
              </a:rPr>
              <a:t>qualitativa</a:t>
            </a:r>
            <a:r>
              <a:rPr lang="es-ES" sz="4000" dirty="0">
                <a:latin typeface="Cambria" pitchFamily="18" charset="0"/>
                <a:ea typeface="Cambria" pitchFamily="18" charset="0"/>
              </a:rPr>
              <a:t>, </a:t>
            </a:r>
            <a:r>
              <a:rPr lang="es-ES" sz="3200" dirty="0">
                <a:latin typeface="Cambria" pitchFamily="18" charset="0"/>
                <a:ea typeface="Cambria" pitchFamily="18" charset="0"/>
              </a:rPr>
              <a:t>la primera </a:t>
            </a:r>
            <a:r>
              <a:rPr lang="es-ES" sz="3200" dirty="0" err="1">
                <a:latin typeface="Cambria" pitchFamily="18" charset="0"/>
                <a:ea typeface="Cambria" pitchFamily="18" charset="0"/>
              </a:rPr>
              <a:t>paraula</a:t>
            </a:r>
            <a:r>
              <a:rPr lang="es-ES" sz="3200" dirty="0">
                <a:latin typeface="Cambria" pitchFamily="18" charset="0"/>
                <a:ea typeface="Cambria" pitchFamily="18" charset="0"/>
              </a:rPr>
              <a:t> que ve a la </a:t>
            </a:r>
            <a:r>
              <a:rPr lang="es-ES" sz="3200" dirty="0" err="1">
                <a:latin typeface="Cambria" pitchFamily="18" charset="0"/>
                <a:ea typeface="Cambria" pitchFamily="18" charset="0"/>
              </a:rPr>
              <a:t>meva</a:t>
            </a:r>
            <a:r>
              <a:rPr lang="es-ES" sz="3200" dirty="0">
                <a:latin typeface="Cambria" pitchFamily="18" charset="0"/>
                <a:ea typeface="Cambria" pitchFamily="18" charset="0"/>
              </a:rPr>
              <a:t> </a:t>
            </a:r>
            <a:r>
              <a:rPr lang="es-ES" sz="3200" dirty="0" err="1">
                <a:latin typeface="Cambria" pitchFamily="18" charset="0"/>
                <a:ea typeface="Cambria" pitchFamily="18" charset="0"/>
              </a:rPr>
              <a:t>ment</a:t>
            </a:r>
            <a:r>
              <a:rPr lang="es-ES" sz="3200" dirty="0">
                <a:latin typeface="Cambria" pitchFamily="18" charset="0"/>
                <a:ea typeface="Cambria" pitchFamily="18" charset="0"/>
              </a:rPr>
              <a:t> </a:t>
            </a:r>
            <a:r>
              <a:rPr lang="es-ES" sz="3200" dirty="0" err="1">
                <a:latin typeface="Cambria" pitchFamily="18" charset="0"/>
                <a:ea typeface="Cambria" pitchFamily="18" charset="0"/>
              </a:rPr>
              <a:t>és</a:t>
            </a:r>
            <a:r>
              <a:rPr lang="es-ES" sz="3200" dirty="0">
                <a:latin typeface="Cambria" pitchFamily="18" charset="0"/>
                <a:ea typeface="Cambria" pitchFamily="18" charset="0"/>
              </a:rPr>
              <a:t> ...</a:t>
            </a:r>
          </a:p>
          <a:p>
            <a:pPr algn="ctr"/>
            <a:endParaRPr lang="es-ES" sz="3200" dirty="0">
              <a:latin typeface="Cambria" pitchFamily="18" charset="0"/>
              <a:ea typeface="Cambria" pitchFamily="18" charset="0"/>
            </a:endParaRPr>
          </a:p>
          <a:p>
            <a:pPr algn="ctr"/>
            <a:r>
              <a:rPr lang="es-ES" dirty="0">
                <a:latin typeface="Cambria" pitchFamily="18" charset="0"/>
                <a:ea typeface="Cambria" pitchFamily="18" charset="0"/>
              </a:rPr>
              <a:t>La </a:t>
            </a:r>
            <a:r>
              <a:rPr lang="es-ES" dirty="0" err="1">
                <a:latin typeface="Cambria" pitchFamily="18" charset="0"/>
                <a:ea typeface="Cambria" pitchFamily="18" charset="0"/>
              </a:rPr>
              <a:t>investigació</a:t>
            </a:r>
            <a:r>
              <a:rPr lang="es-ES" dirty="0">
                <a:latin typeface="Cambria" pitchFamily="18" charset="0"/>
                <a:ea typeface="Cambria" pitchFamily="18" charset="0"/>
              </a:rPr>
              <a:t> </a:t>
            </a:r>
            <a:r>
              <a:rPr lang="es-ES" dirty="0" err="1">
                <a:latin typeface="Cambria" pitchFamily="18" charset="0"/>
                <a:ea typeface="Cambria" pitchFamily="18" charset="0"/>
              </a:rPr>
              <a:t>qualitativa</a:t>
            </a:r>
            <a:r>
              <a:rPr lang="es-ES" dirty="0">
                <a:latin typeface="Cambria" pitchFamily="18" charset="0"/>
                <a:ea typeface="Cambria" pitchFamily="18" charset="0"/>
              </a:rPr>
              <a:t> </a:t>
            </a:r>
            <a:r>
              <a:rPr lang="es-ES" dirty="0" err="1">
                <a:latin typeface="Cambria" pitchFamily="18" charset="0"/>
                <a:ea typeface="Cambria" pitchFamily="18" charset="0"/>
              </a:rPr>
              <a:t>l'associo</a:t>
            </a:r>
            <a:r>
              <a:rPr lang="es-ES" dirty="0">
                <a:latin typeface="Cambria" pitchFamily="18" charset="0"/>
                <a:ea typeface="Cambria" pitchFamily="18" charset="0"/>
              </a:rPr>
              <a:t> </a:t>
            </a:r>
            <a:r>
              <a:rPr lang="es-ES" dirty="0" err="1">
                <a:latin typeface="Cambria" pitchFamily="18" charset="0"/>
                <a:ea typeface="Cambria" pitchFamily="18" charset="0"/>
              </a:rPr>
              <a:t>amb</a:t>
            </a:r>
            <a:r>
              <a:rPr lang="es-ES" dirty="0">
                <a:latin typeface="Cambria" pitchFamily="18" charset="0"/>
                <a:ea typeface="Cambria" pitchFamily="18" charset="0"/>
              </a:rPr>
              <a:t>…</a:t>
            </a:r>
          </a:p>
        </p:txBody>
      </p:sp>
      <p:sp>
        <p:nvSpPr>
          <p:cNvPr id="6" name="1 Marcador de texto"/>
          <p:cNvSpPr txBox="1">
            <a:spLocks/>
          </p:cNvSpPr>
          <p:nvPr/>
        </p:nvSpPr>
        <p:spPr>
          <a:xfrm>
            <a:off x="518864" y="164638"/>
            <a:ext cx="6069360" cy="692151"/>
          </a:xfrm>
          <a:prstGeom prst="rect">
            <a:avLst/>
          </a:prstGeom>
          <a:noFill/>
          <a:ln>
            <a:noFill/>
          </a:ln>
        </p:spPr>
        <p:txBody>
          <a:bodyPr lIns="91425" tIns="91425" rIns="91425" bIns="91425" anchor="t" anchorCtr="0"/>
          <a:lstStyle/>
          <a:p>
            <a:pPr>
              <a:spcBef>
                <a:spcPts val="600"/>
              </a:spcBef>
              <a:buClr>
                <a:srgbClr val="114454"/>
              </a:buClr>
              <a:buSzPct val="100000"/>
              <a:defRPr/>
            </a:pPr>
            <a:r>
              <a:rPr lang="es-ES" sz="4000" cap="small" dirty="0" err="1">
                <a:solidFill>
                  <a:srgbClr val="002060"/>
                </a:solidFill>
                <a:latin typeface="Cambria" pitchFamily="18" charset="0"/>
                <a:ea typeface="Cambria" pitchFamily="18" charset="0"/>
                <a:cs typeface="Nixie One"/>
                <a:sym typeface="Nixie One"/>
              </a:rPr>
              <a:t>Metodologia</a:t>
            </a:r>
            <a:r>
              <a:rPr lang="es-ES" sz="4000" cap="small" dirty="0">
                <a:solidFill>
                  <a:srgbClr val="002060"/>
                </a:solidFill>
                <a:latin typeface="Cambria" pitchFamily="18" charset="0"/>
                <a:ea typeface="Cambria" pitchFamily="18" charset="0"/>
                <a:cs typeface="Nixie One"/>
                <a:sym typeface="Nixie One"/>
              </a:rPr>
              <a:t> </a:t>
            </a:r>
            <a:r>
              <a:rPr lang="es-ES" sz="4000" cap="small" dirty="0" err="1">
                <a:solidFill>
                  <a:srgbClr val="002060"/>
                </a:solidFill>
                <a:latin typeface="Cambria" pitchFamily="18" charset="0"/>
                <a:ea typeface="Cambria" pitchFamily="18" charset="0"/>
                <a:cs typeface="Nixie One"/>
                <a:sym typeface="Nixie One"/>
              </a:rPr>
              <a:t>Qualitativa</a:t>
            </a:r>
            <a:r>
              <a:rPr lang="es-ES" sz="4000" cap="small" dirty="0">
                <a:solidFill>
                  <a:srgbClr val="002060"/>
                </a:solidFill>
                <a:latin typeface="Cambria" pitchFamily="18" charset="0"/>
                <a:ea typeface="Cambria" pitchFamily="18" charset="0"/>
                <a:cs typeface="Nixie One"/>
                <a:sym typeface="Nixie One"/>
              </a:rPr>
              <a:t>. </a:t>
            </a:r>
            <a:r>
              <a:rPr lang="es-ES" sz="4000" cap="small" dirty="0" err="1">
                <a:solidFill>
                  <a:srgbClr val="002060"/>
                </a:solidFill>
                <a:latin typeface="Cambria" pitchFamily="18" charset="0"/>
                <a:ea typeface="Cambria" pitchFamily="18" charset="0"/>
                <a:cs typeface="Nixie One"/>
                <a:sym typeface="Nixie One"/>
              </a:rPr>
              <a:t>Dinàmica</a:t>
            </a:r>
            <a:r>
              <a:rPr lang="es-ES" sz="4000" cap="small" dirty="0">
                <a:solidFill>
                  <a:srgbClr val="002060"/>
                </a:solidFill>
                <a:latin typeface="Cambria" pitchFamily="18" charset="0"/>
                <a:ea typeface="Cambria" pitchFamily="18" charset="0"/>
                <a:cs typeface="Nixie One"/>
                <a:sym typeface="Nixie One"/>
              </a:rPr>
              <a:t> 1. </a:t>
            </a:r>
            <a:r>
              <a:rPr lang="es-ES" sz="4000" cap="small" dirty="0" err="1">
                <a:solidFill>
                  <a:srgbClr val="002060"/>
                </a:solidFill>
                <a:latin typeface="Cambria" pitchFamily="18" charset="0"/>
                <a:ea typeface="Cambria" pitchFamily="18" charset="0"/>
                <a:cs typeface="Nixie One"/>
                <a:sym typeface="Nixie One"/>
              </a:rPr>
              <a:t>Inici</a:t>
            </a:r>
            <a:r>
              <a:rPr lang="es-ES" sz="4000" cap="small" dirty="0">
                <a:solidFill>
                  <a:srgbClr val="002060"/>
                </a:solidFill>
                <a:latin typeface="Cambria" pitchFamily="18" charset="0"/>
                <a:ea typeface="Cambria" pitchFamily="18" charset="0"/>
                <a:cs typeface="Nixie One"/>
                <a:sym typeface="Nixie One"/>
              </a:rPr>
              <a:t> </a:t>
            </a:r>
          </a:p>
        </p:txBody>
      </p:sp>
      <p:grpSp>
        <p:nvGrpSpPr>
          <p:cNvPr id="21" name="12 Grupo"/>
          <p:cNvGrpSpPr/>
          <p:nvPr/>
        </p:nvGrpSpPr>
        <p:grpSpPr>
          <a:xfrm>
            <a:off x="7308305" y="-20538"/>
            <a:ext cx="1835695" cy="1512249"/>
            <a:chOff x="6948265" y="137602"/>
            <a:chExt cx="2195735" cy="1808851"/>
          </a:xfrm>
        </p:grpSpPr>
        <p:sp>
          <p:nvSpPr>
            <p:cNvPr id="22" name="4 Forma libre"/>
            <p:cNvSpPr/>
            <p:nvPr/>
          </p:nvSpPr>
          <p:spPr>
            <a:xfrm rot="5400000">
              <a:off x="7962886" y="382524"/>
              <a:ext cx="1102894" cy="1259333"/>
            </a:xfrm>
            <a:custGeom>
              <a:avLst/>
              <a:gdLst>
                <a:gd name="connsiteX0" fmla="*/ 0 w 2438400"/>
                <a:gd name="connsiteY0" fmla="*/ 1219200 h 2438400"/>
                <a:gd name="connsiteX1" fmla="*/ 357097 w 2438400"/>
                <a:gd name="connsiteY1" fmla="*/ 357096 h 2438400"/>
                <a:gd name="connsiteX2" fmla="*/ 1219202 w 2438400"/>
                <a:gd name="connsiteY2" fmla="*/ 2 h 2438400"/>
                <a:gd name="connsiteX3" fmla="*/ 2081306 w 2438400"/>
                <a:gd name="connsiteY3" fmla="*/ 357099 h 2438400"/>
                <a:gd name="connsiteX4" fmla="*/ 2438400 w 2438400"/>
                <a:gd name="connsiteY4" fmla="*/ 1219204 h 2438400"/>
                <a:gd name="connsiteX5" fmla="*/ 2081304 w 2438400"/>
                <a:gd name="connsiteY5" fmla="*/ 2081309 h 2438400"/>
                <a:gd name="connsiteX6" fmla="*/ 1219199 w 2438400"/>
                <a:gd name="connsiteY6" fmla="*/ 2438404 h 2438400"/>
                <a:gd name="connsiteX7" fmla="*/ 357094 w 2438400"/>
                <a:gd name="connsiteY7" fmla="*/ 2081308 h 2438400"/>
                <a:gd name="connsiteX8" fmla="*/ -1 w 2438400"/>
                <a:gd name="connsiteY8" fmla="*/ 1219203 h 2438400"/>
                <a:gd name="connsiteX9" fmla="*/ 0 w 2438400"/>
                <a:gd name="connsiteY9" fmla="*/ 12192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438400">
                  <a:moveTo>
                    <a:pt x="0" y="1219200"/>
                  </a:moveTo>
                  <a:cubicBezTo>
                    <a:pt x="0" y="895848"/>
                    <a:pt x="128452" y="585740"/>
                    <a:pt x="357097" y="357096"/>
                  </a:cubicBezTo>
                  <a:cubicBezTo>
                    <a:pt x="585742" y="128452"/>
                    <a:pt x="895850" y="1"/>
                    <a:pt x="1219202" y="2"/>
                  </a:cubicBezTo>
                  <a:cubicBezTo>
                    <a:pt x="1542554" y="2"/>
                    <a:pt x="1852662" y="128454"/>
                    <a:pt x="2081306" y="357099"/>
                  </a:cubicBezTo>
                  <a:cubicBezTo>
                    <a:pt x="2309950" y="585744"/>
                    <a:pt x="2438401" y="895852"/>
                    <a:pt x="2438400" y="1219204"/>
                  </a:cubicBezTo>
                  <a:cubicBezTo>
                    <a:pt x="2438400" y="1542556"/>
                    <a:pt x="2309949" y="1852664"/>
                    <a:pt x="2081304" y="2081309"/>
                  </a:cubicBezTo>
                  <a:cubicBezTo>
                    <a:pt x="1852659" y="2309953"/>
                    <a:pt x="1542551" y="2438404"/>
                    <a:pt x="1219199" y="2438404"/>
                  </a:cubicBezTo>
                  <a:cubicBezTo>
                    <a:pt x="895847" y="2438404"/>
                    <a:pt x="585739" y="2309952"/>
                    <a:pt x="357094" y="2081308"/>
                  </a:cubicBezTo>
                  <a:cubicBezTo>
                    <a:pt x="128450" y="1852663"/>
                    <a:pt x="-1" y="1542555"/>
                    <a:pt x="-1" y="1219203"/>
                  </a:cubicBezTo>
                  <a:cubicBezTo>
                    <a:pt x="-1" y="1219202"/>
                    <a:pt x="0" y="1219201"/>
                    <a:pt x="0" y="1219200"/>
                  </a:cubicBezTo>
                  <a:close/>
                </a:path>
              </a:pathLst>
            </a:custGeom>
            <a:solidFill>
              <a:srgbClr val="00B050">
                <a:alpha val="50000"/>
              </a:srgbClr>
            </a:solidFill>
          </p:spPr>
          <p:style>
            <a:lnRef idx="2">
              <a:schemeClr val="lt1">
                <a:hueOff val="0"/>
                <a:satOff val="0"/>
                <a:lumOff val="0"/>
                <a:alphaOff val="0"/>
              </a:schemeClr>
            </a:lnRef>
            <a:fillRef idx="1">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vert270" wrap="square" lIns="325121" tIns="426720" rIns="325119" bIns="914400" numCol="1" spcCol="1270" anchor="t" anchorCtr="0">
              <a:noAutofit/>
            </a:bodyPr>
            <a:lstStyle/>
            <a:p>
              <a:pPr lvl="0" algn="ctr" defTabSz="1066800">
                <a:lnSpc>
                  <a:spcPct val="90000"/>
                </a:lnSpc>
                <a:spcBef>
                  <a:spcPct val="0"/>
                </a:spcBef>
                <a:spcAft>
                  <a:spcPct val="35000"/>
                </a:spcAft>
              </a:pPr>
              <a:endParaRPr lang="es-ES_tradnl" sz="1000" kern="1200" dirty="0"/>
            </a:p>
          </p:txBody>
        </p:sp>
        <p:sp>
          <p:nvSpPr>
            <p:cNvPr id="23" name="5 Forma libre"/>
            <p:cNvSpPr/>
            <p:nvPr/>
          </p:nvSpPr>
          <p:spPr>
            <a:xfrm rot="5400000">
              <a:off x="7063294" y="765339"/>
              <a:ext cx="1102894" cy="1259333"/>
            </a:xfrm>
            <a:custGeom>
              <a:avLst/>
              <a:gdLst>
                <a:gd name="connsiteX0" fmla="*/ 0 w 2438400"/>
                <a:gd name="connsiteY0" fmla="*/ 1219200 h 2438400"/>
                <a:gd name="connsiteX1" fmla="*/ 357097 w 2438400"/>
                <a:gd name="connsiteY1" fmla="*/ 357096 h 2438400"/>
                <a:gd name="connsiteX2" fmla="*/ 1219202 w 2438400"/>
                <a:gd name="connsiteY2" fmla="*/ 2 h 2438400"/>
                <a:gd name="connsiteX3" fmla="*/ 2081306 w 2438400"/>
                <a:gd name="connsiteY3" fmla="*/ 357099 h 2438400"/>
                <a:gd name="connsiteX4" fmla="*/ 2438400 w 2438400"/>
                <a:gd name="connsiteY4" fmla="*/ 1219204 h 2438400"/>
                <a:gd name="connsiteX5" fmla="*/ 2081304 w 2438400"/>
                <a:gd name="connsiteY5" fmla="*/ 2081309 h 2438400"/>
                <a:gd name="connsiteX6" fmla="*/ 1219199 w 2438400"/>
                <a:gd name="connsiteY6" fmla="*/ 2438404 h 2438400"/>
                <a:gd name="connsiteX7" fmla="*/ 357094 w 2438400"/>
                <a:gd name="connsiteY7" fmla="*/ 2081308 h 2438400"/>
                <a:gd name="connsiteX8" fmla="*/ -1 w 2438400"/>
                <a:gd name="connsiteY8" fmla="*/ 1219203 h 2438400"/>
                <a:gd name="connsiteX9" fmla="*/ 0 w 2438400"/>
                <a:gd name="connsiteY9" fmla="*/ 12192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438400">
                  <a:moveTo>
                    <a:pt x="0" y="1219200"/>
                  </a:moveTo>
                  <a:cubicBezTo>
                    <a:pt x="0" y="895848"/>
                    <a:pt x="128452" y="585740"/>
                    <a:pt x="357097" y="357096"/>
                  </a:cubicBezTo>
                  <a:cubicBezTo>
                    <a:pt x="585742" y="128452"/>
                    <a:pt x="895850" y="1"/>
                    <a:pt x="1219202" y="2"/>
                  </a:cubicBezTo>
                  <a:cubicBezTo>
                    <a:pt x="1542554" y="2"/>
                    <a:pt x="1852662" y="128454"/>
                    <a:pt x="2081306" y="357099"/>
                  </a:cubicBezTo>
                  <a:cubicBezTo>
                    <a:pt x="2309950" y="585744"/>
                    <a:pt x="2438401" y="895852"/>
                    <a:pt x="2438400" y="1219204"/>
                  </a:cubicBezTo>
                  <a:cubicBezTo>
                    <a:pt x="2438400" y="1542556"/>
                    <a:pt x="2309949" y="1852664"/>
                    <a:pt x="2081304" y="2081309"/>
                  </a:cubicBezTo>
                  <a:cubicBezTo>
                    <a:pt x="1852659" y="2309953"/>
                    <a:pt x="1542551" y="2438404"/>
                    <a:pt x="1219199" y="2438404"/>
                  </a:cubicBezTo>
                  <a:cubicBezTo>
                    <a:pt x="895847" y="2438404"/>
                    <a:pt x="585739" y="2309952"/>
                    <a:pt x="357094" y="2081308"/>
                  </a:cubicBezTo>
                  <a:cubicBezTo>
                    <a:pt x="128450" y="1852663"/>
                    <a:pt x="-1" y="1542555"/>
                    <a:pt x="-1" y="1219203"/>
                  </a:cubicBezTo>
                  <a:cubicBezTo>
                    <a:pt x="-1" y="1219202"/>
                    <a:pt x="0" y="1219201"/>
                    <a:pt x="0" y="1219200"/>
                  </a:cubicBezTo>
                  <a:close/>
                </a:path>
              </a:pathLst>
            </a:custGeom>
            <a:solidFill>
              <a:srgbClr val="92D050">
                <a:alpha val="50000"/>
              </a:srgbClr>
            </a:solidFill>
          </p:spPr>
          <p:style>
            <a:lnRef idx="2">
              <a:schemeClr val="lt1">
                <a:hueOff val="0"/>
                <a:satOff val="0"/>
                <a:lumOff val="0"/>
                <a:alphaOff val="0"/>
              </a:schemeClr>
            </a:lnRef>
            <a:fillRef idx="1">
              <a:schemeClr val="accent2">
                <a:alpha val="50000"/>
                <a:hueOff val="-3670562"/>
                <a:satOff val="16196"/>
                <a:lumOff val="-2745"/>
                <a:alphaOff val="0"/>
              </a:schemeClr>
            </a:fillRef>
            <a:effectRef idx="0">
              <a:schemeClr val="accent2">
                <a:alpha val="50000"/>
                <a:hueOff val="-3670562"/>
                <a:satOff val="16196"/>
                <a:lumOff val="-2745"/>
                <a:alphaOff val="0"/>
              </a:schemeClr>
            </a:effectRef>
            <a:fontRef idx="minor">
              <a:schemeClr val="tx1"/>
            </a:fontRef>
          </p:style>
          <p:txBody>
            <a:bodyPr spcFirstLastPara="0" vert="vert270" wrap="square" lIns="745744" tIns="629919" rIns="229616" bIns="467361" numCol="1" spcCol="1270" anchor="ctr" anchorCtr="0">
              <a:noAutofit/>
            </a:bodyPr>
            <a:lstStyle/>
            <a:p>
              <a:pPr lvl="0" defTabSz="1066800">
                <a:lnSpc>
                  <a:spcPct val="90000"/>
                </a:lnSpc>
                <a:spcBef>
                  <a:spcPct val="0"/>
                </a:spcBef>
                <a:spcAft>
                  <a:spcPct val="35000"/>
                </a:spcAft>
              </a:pPr>
              <a:endParaRPr lang="es-ES_tradnl" sz="1000" kern="1200" dirty="0"/>
            </a:p>
          </p:txBody>
        </p:sp>
        <p:sp>
          <p:nvSpPr>
            <p:cNvPr id="24" name="6 Forma libre"/>
            <p:cNvSpPr/>
            <p:nvPr/>
          </p:nvSpPr>
          <p:spPr>
            <a:xfrm rot="5400000">
              <a:off x="7026485" y="59382"/>
              <a:ext cx="1102894" cy="1259333"/>
            </a:xfrm>
            <a:custGeom>
              <a:avLst/>
              <a:gdLst>
                <a:gd name="connsiteX0" fmla="*/ 0 w 2438400"/>
                <a:gd name="connsiteY0" fmla="*/ 1219200 h 2438400"/>
                <a:gd name="connsiteX1" fmla="*/ 357097 w 2438400"/>
                <a:gd name="connsiteY1" fmla="*/ 357096 h 2438400"/>
                <a:gd name="connsiteX2" fmla="*/ 1219202 w 2438400"/>
                <a:gd name="connsiteY2" fmla="*/ 2 h 2438400"/>
                <a:gd name="connsiteX3" fmla="*/ 2081306 w 2438400"/>
                <a:gd name="connsiteY3" fmla="*/ 357099 h 2438400"/>
                <a:gd name="connsiteX4" fmla="*/ 2438400 w 2438400"/>
                <a:gd name="connsiteY4" fmla="*/ 1219204 h 2438400"/>
                <a:gd name="connsiteX5" fmla="*/ 2081304 w 2438400"/>
                <a:gd name="connsiteY5" fmla="*/ 2081309 h 2438400"/>
                <a:gd name="connsiteX6" fmla="*/ 1219199 w 2438400"/>
                <a:gd name="connsiteY6" fmla="*/ 2438404 h 2438400"/>
                <a:gd name="connsiteX7" fmla="*/ 357094 w 2438400"/>
                <a:gd name="connsiteY7" fmla="*/ 2081308 h 2438400"/>
                <a:gd name="connsiteX8" fmla="*/ -1 w 2438400"/>
                <a:gd name="connsiteY8" fmla="*/ 1219203 h 2438400"/>
                <a:gd name="connsiteX9" fmla="*/ 0 w 2438400"/>
                <a:gd name="connsiteY9" fmla="*/ 12192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438400">
                  <a:moveTo>
                    <a:pt x="0" y="1219200"/>
                  </a:moveTo>
                  <a:cubicBezTo>
                    <a:pt x="0" y="895848"/>
                    <a:pt x="128452" y="585740"/>
                    <a:pt x="357097" y="357096"/>
                  </a:cubicBezTo>
                  <a:cubicBezTo>
                    <a:pt x="585742" y="128452"/>
                    <a:pt x="895850" y="1"/>
                    <a:pt x="1219202" y="2"/>
                  </a:cubicBezTo>
                  <a:cubicBezTo>
                    <a:pt x="1542554" y="2"/>
                    <a:pt x="1852662" y="128454"/>
                    <a:pt x="2081306" y="357099"/>
                  </a:cubicBezTo>
                  <a:cubicBezTo>
                    <a:pt x="2309950" y="585744"/>
                    <a:pt x="2438401" y="895852"/>
                    <a:pt x="2438400" y="1219204"/>
                  </a:cubicBezTo>
                  <a:cubicBezTo>
                    <a:pt x="2438400" y="1542556"/>
                    <a:pt x="2309949" y="1852664"/>
                    <a:pt x="2081304" y="2081309"/>
                  </a:cubicBezTo>
                  <a:cubicBezTo>
                    <a:pt x="1852659" y="2309953"/>
                    <a:pt x="1542551" y="2438404"/>
                    <a:pt x="1219199" y="2438404"/>
                  </a:cubicBezTo>
                  <a:cubicBezTo>
                    <a:pt x="895847" y="2438404"/>
                    <a:pt x="585739" y="2309952"/>
                    <a:pt x="357094" y="2081308"/>
                  </a:cubicBezTo>
                  <a:cubicBezTo>
                    <a:pt x="128450" y="1852663"/>
                    <a:pt x="-1" y="1542555"/>
                    <a:pt x="-1" y="1219203"/>
                  </a:cubicBezTo>
                  <a:cubicBezTo>
                    <a:pt x="-1" y="1219202"/>
                    <a:pt x="0" y="1219201"/>
                    <a:pt x="0" y="1219200"/>
                  </a:cubicBezTo>
                  <a:close/>
                </a:path>
              </a:pathLst>
            </a:custGeom>
            <a:solidFill>
              <a:srgbClr val="114454">
                <a:alpha val="50000"/>
              </a:srgbClr>
            </a:solidFill>
          </p:spPr>
          <p:style>
            <a:lnRef idx="2">
              <a:schemeClr val="lt1">
                <a:hueOff val="0"/>
                <a:satOff val="0"/>
                <a:lumOff val="0"/>
                <a:alphaOff val="0"/>
              </a:schemeClr>
            </a:lnRef>
            <a:fillRef idx="1">
              <a:schemeClr val="accent2">
                <a:alpha val="50000"/>
                <a:hueOff val="-7341125"/>
                <a:satOff val="32393"/>
                <a:lumOff val="-5490"/>
                <a:alphaOff val="0"/>
              </a:schemeClr>
            </a:fillRef>
            <a:effectRef idx="0">
              <a:schemeClr val="accent2">
                <a:alpha val="50000"/>
                <a:hueOff val="-7341125"/>
                <a:satOff val="32393"/>
                <a:lumOff val="-5490"/>
                <a:alphaOff val="0"/>
              </a:schemeClr>
            </a:effectRef>
            <a:fontRef idx="minor">
              <a:schemeClr val="tx1"/>
            </a:fontRef>
          </p:style>
          <p:txBody>
            <a:bodyPr spcFirstLastPara="0" vert="vert270" wrap="square" lIns="229617" tIns="629919" rIns="745743" bIns="467361" numCol="1" spcCol="1270" anchor="ctr" anchorCtr="0">
              <a:noAutofit/>
            </a:bodyPr>
            <a:lstStyle/>
            <a:p>
              <a:pPr lvl="0" algn="ctr" defTabSz="1066800">
                <a:lnSpc>
                  <a:spcPct val="90000"/>
                </a:lnSpc>
                <a:spcBef>
                  <a:spcPct val="0"/>
                </a:spcBef>
                <a:spcAft>
                  <a:spcPct val="35000"/>
                </a:spcAft>
              </a:pPr>
              <a:endParaRPr lang="es-ES_tradnl" sz="1000" kern="1200" dirty="0"/>
            </a:p>
          </p:txBody>
        </p:sp>
        <p:sp>
          <p:nvSpPr>
            <p:cNvPr id="25" name="9 CuadroTexto"/>
            <p:cNvSpPr txBox="1"/>
            <p:nvPr/>
          </p:nvSpPr>
          <p:spPr>
            <a:xfrm>
              <a:off x="7006152" y="497640"/>
              <a:ext cx="1147949" cy="294513"/>
            </a:xfrm>
            <a:prstGeom prst="rect">
              <a:avLst/>
            </a:prstGeom>
            <a:noFill/>
          </p:spPr>
          <p:txBody>
            <a:bodyPr wrap="square" rtlCol="0">
              <a:spAutoFit/>
            </a:bodyPr>
            <a:lstStyle/>
            <a:p>
              <a:r>
                <a:rPr lang="es-ES" sz="1000" dirty="0"/>
                <a:t>Paradigma</a:t>
              </a:r>
            </a:p>
          </p:txBody>
        </p:sp>
        <p:sp>
          <p:nvSpPr>
            <p:cNvPr id="26" name="10 CuadroTexto"/>
            <p:cNvSpPr txBox="1"/>
            <p:nvPr/>
          </p:nvSpPr>
          <p:spPr>
            <a:xfrm>
              <a:off x="8028384" y="748775"/>
              <a:ext cx="1115616" cy="294513"/>
            </a:xfrm>
            <a:prstGeom prst="rect">
              <a:avLst/>
            </a:prstGeom>
            <a:noFill/>
          </p:spPr>
          <p:txBody>
            <a:bodyPr wrap="square" rtlCol="0">
              <a:spAutoFit/>
            </a:bodyPr>
            <a:lstStyle/>
            <a:p>
              <a:pPr algn="ctr"/>
              <a:r>
                <a:rPr lang="es-ES" sz="1000" dirty="0" err="1"/>
                <a:t>Metodologia</a:t>
              </a:r>
              <a:endParaRPr lang="es-ES" sz="1000" dirty="0"/>
            </a:p>
          </p:txBody>
        </p:sp>
        <p:sp>
          <p:nvSpPr>
            <p:cNvPr id="27" name="11 CuadroTexto"/>
            <p:cNvSpPr txBox="1"/>
            <p:nvPr/>
          </p:nvSpPr>
          <p:spPr>
            <a:xfrm>
              <a:off x="7234475" y="1267018"/>
              <a:ext cx="919625" cy="294513"/>
            </a:xfrm>
            <a:prstGeom prst="rect">
              <a:avLst/>
            </a:prstGeom>
            <a:noFill/>
          </p:spPr>
          <p:txBody>
            <a:bodyPr wrap="square" rtlCol="0">
              <a:spAutoFit/>
            </a:bodyPr>
            <a:lstStyle/>
            <a:p>
              <a:r>
                <a:rPr lang="es-ES" sz="1000" dirty="0" err="1"/>
                <a:t>Tècniques</a:t>
              </a:r>
              <a:endParaRPr lang="es-ES" sz="1000" dirty="0"/>
            </a:p>
          </p:txBody>
        </p:sp>
      </p:grpSp>
    </p:spTree>
    <p:extLst>
      <p:ext uri="{BB962C8B-B14F-4D97-AF65-F5344CB8AC3E}">
        <p14:creationId xmlns:p14="http://schemas.microsoft.com/office/powerpoint/2010/main" val="2509219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Marcador de texto"/>
          <p:cNvSpPr txBox="1">
            <a:spLocks/>
          </p:cNvSpPr>
          <p:nvPr/>
        </p:nvSpPr>
        <p:spPr>
          <a:xfrm>
            <a:off x="518864" y="164638"/>
            <a:ext cx="6933456" cy="692151"/>
          </a:xfrm>
          <a:prstGeom prst="rect">
            <a:avLst/>
          </a:prstGeom>
          <a:noFill/>
          <a:ln>
            <a:noFill/>
          </a:ln>
        </p:spPr>
        <p:txBody>
          <a:bodyPr lIns="91425" tIns="91425" rIns="91425" bIns="91425" anchor="t" anchorCtr="0"/>
          <a:lstStyle/>
          <a:p>
            <a:pPr>
              <a:spcBef>
                <a:spcPts val="600"/>
              </a:spcBef>
              <a:buClr>
                <a:srgbClr val="114454"/>
              </a:buClr>
              <a:buSzPct val="100000"/>
              <a:defRPr/>
            </a:pPr>
            <a:r>
              <a:rPr lang="es-ES" sz="4000" cap="small" dirty="0" err="1">
                <a:solidFill>
                  <a:srgbClr val="002060"/>
                </a:solidFill>
                <a:latin typeface="Cambria" pitchFamily="18" charset="0"/>
                <a:ea typeface="Cambria" pitchFamily="18" charset="0"/>
                <a:cs typeface="Nixie One"/>
                <a:sym typeface="Nixie One"/>
              </a:rPr>
              <a:t>Metodologia</a:t>
            </a:r>
            <a:r>
              <a:rPr lang="es-ES" sz="4000" cap="small" dirty="0">
                <a:solidFill>
                  <a:srgbClr val="002060"/>
                </a:solidFill>
                <a:latin typeface="Cambria" pitchFamily="18" charset="0"/>
                <a:ea typeface="Cambria" pitchFamily="18" charset="0"/>
                <a:cs typeface="Nixie One"/>
                <a:sym typeface="Nixie One"/>
              </a:rPr>
              <a:t> </a:t>
            </a:r>
            <a:r>
              <a:rPr lang="es-ES" sz="4000" cap="small" dirty="0" err="1">
                <a:solidFill>
                  <a:srgbClr val="002060"/>
                </a:solidFill>
                <a:latin typeface="Cambria" pitchFamily="18" charset="0"/>
                <a:ea typeface="Cambria" pitchFamily="18" charset="0"/>
                <a:cs typeface="Nixie One"/>
                <a:sym typeface="Nixie One"/>
              </a:rPr>
              <a:t>Qualitativa</a:t>
            </a:r>
            <a:r>
              <a:rPr lang="es-ES" sz="4000" cap="small" dirty="0">
                <a:solidFill>
                  <a:srgbClr val="002060"/>
                </a:solidFill>
                <a:latin typeface="Cambria" pitchFamily="18" charset="0"/>
                <a:ea typeface="Cambria" pitchFamily="18" charset="0"/>
                <a:cs typeface="Nixie One"/>
                <a:sym typeface="Nixie One"/>
              </a:rPr>
              <a:t>. </a:t>
            </a:r>
            <a:r>
              <a:rPr lang="es-ES" sz="4000" cap="small" dirty="0" err="1">
                <a:solidFill>
                  <a:srgbClr val="002060"/>
                </a:solidFill>
                <a:latin typeface="Cambria" pitchFamily="18" charset="0"/>
                <a:ea typeface="Cambria" pitchFamily="18" charset="0"/>
                <a:cs typeface="Nixie One"/>
                <a:sym typeface="Nixie One"/>
              </a:rPr>
              <a:t>Dinàmica</a:t>
            </a:r>
            <a:r>
              <a:rPr lang="es-ES" sz="4000" cap="small" dirty="0">
                <a:solidFill>
                  <a:srgbClr val="002060"/>
                </a:solidFill>
                <a:latin typeface="Cambria" pitchFamily="18" charset="0"/>
                <a:ea typeface="Cambria" pitchFamily="18" charset="0"/>
                <a:cs typeface="Nixie One"/>
                <a:sym typeface="Nixie One"/>
              </a:rPr>
              <a:t> 2.  </a:t>
            </a:r>
            <a:r>
              <a:rPr lang="es-ES" sz="4000" cap="small" dirty="0" err="1">
                <a:solidFill>
                  <a:srgbClr val="002060"/>
                </a:solidFill>
                <a:latin typeface="Cambria" pitchFamily="18" charset="0"/>
                <a:ea typeface="Cambria" pitchFamily="18" charset="0"/>
                <a:cs typeface="Nixie One"/>
                <a:sym typeface="Nixie One"/>
              </a:rPr>
              <a:t>Característiques</a:t>
            </a:r>
            <a:endParaRPr lang="es-ES" sz="4000" cap="small" dirty="0">
              <a:solidFill>
                <a:srgbClr val="002060"/>
              </a:solidFill>
              <a:latin typeface="Cambria" pitchFamily="18" charset="0"/>
              <a:ea typeface="Cambria" pitchFamily="18" charset="0"/>
              <a:cs typeface="Nixie One"/>
              <a:sym typeface="Nixie One"/>
            </a:endParaRPr>
          </a:p>
        </p:txBody>
      </p:sp>
      <p:sp>
        <p:nvSpPr>
          <p:cNvPr id="14" name="TextBox 13"/>
          <p:cNvSpPr txBox="1"/>
          <p:nvPr/>
        </p:nvSpPr>
        <p:spPr>
          <a:xfrm>
            <a:off x="638932" y="1904171"/>
            <a:ext cx="7848872" cy="4524315"/>
          </a:xfrm>
          <a:prstGeom prst="rect">
            <a:avLst/>
          </a:prstGeom>
          <a:noFill/>
        </p:spPr>
        <p:txBody>
          <a:bodyPr wrap="square" rtlCol="0">
            <a:spAutoFit/>
          </a:bodyPr>
          <a:lstStyle/>
          <a:p>
            <a:pPr algn="just"/>
            <a:r>
              <a:rPr lang="es-ES" b="1" dirty="0">
                <a:latin typeface="Cambria" pitchFamily="18" charset="0"/>
                <a:ea typeface="Cambria" pitchFamily="18" charset="0"/>
              </a:rPr>
              <a:t>Es poden </a:t>
            </a:r>
            <a:r>
              <a:rPr lang="es-ES" b="1" dirty="0" err="1">
                <a:latin typeface="Cambria" pitchFamily="18" charset="0"/>
                <a:ea typeface="Cambria" pitchFamily="18" charset="0"/>
              </a:rPr>
              <a:t>associar</a:t>
            </a:r>
            <a:r>
              <a:rPr lang="es-ES" b="1" dirty="0">
                <a:latin typeface="Cambria" pitchFamily="18" charset="0"/>
                <a:ea typeface="Cambria" pitchFamily="18" charset="0"/>
              </a:rPr>
              <a:t> </a:t>
            </a:r>
            <a:r>
              <a:rPr lang="es-ES" b="1" dirty="0" err="1">
                <a:latin typeface="Cambria" pitchFamily="18" charset="0"/>
                <a:ea typeface="Cambria" pitchFamily="18" charset="0"/>
              </a:rPr>
              <a:t>els</a:t>
            </a:r>
            <a:r>
              <a:rPr lang="es-ES" b="1" dirty="0">
                <a:latin typeface="Cambria" pitchFamily="18" charset="0"/>
                <a:ea typeface="Cambria" pitchFamily="18" charset="0"/>
              </a:rPr>
              <a:t> </a:t>
            </a:r>
            <a:r>
              <a:rPr lang="es-ES" b="1" dirty="0" err="1">
                <a:latin typeface="Cambria" pitchFamily="18" charset="0"/>
                <a:ea typeface="Cambria" pitchFamily="18" charset="0"/>
              </a:rPr>
              <a:t>següents</a:t>
            </a:r>
            <a:r>
              <a:rPr lang="es-ES" b="1" dirty="0">
                <a:latin typeface="Cambria" pitchFamily="18" charset="0"/>
                <a:ea typeface="Cambria" pitchFamily="18" charset="0"/>
              </a:rPr>
              <a:t> </a:t>
            </a:r>
            <a:r>
              <a:rPr lang="es-ES" b="1" dirty="0" err="1">
                <a:latin typeface="Cambria" pitchFamily="18" charset="0"/>
                <a:ea typeface="Cambria" pitchFamily="18" charset="0"/>
              </a:rPr>
              <a:t>enunciats</a:t>
            </a:r>
            <a:r>
              <a:rPr lang="es-ES" b="1" dirty="0">
                <a:latin typeface="Cambria" pitchFamily="18" charset="0"/>
                <a:ea typeface="Cambria" pitchFamily="18" charset="0"/>
              </a:rPr>
              <a:t> a una </a:t>
            </a:r>
            <a:r>
              <a:rPr lang="es-ES" b="1" dirty="0" err="1">
                <a:latin typeface="Cambria" pitchFamily="18" charset="0"/>
                <a:ea typeface="Cambria" pitchFamily="18" charset="0"/>
              </a:rPr>
              <a:t>metodologia</a:t>
            </a:r>
            <a:r>
              <a:rPr lang="es-ES" b="1" dirty="0">
                <a:latin typeface="Cambria" pitchFamily="18" charset="0"/>
                <a:ea typeface="Cambria" pitchFamily="18" charset="0"/>
              </a:rPr>
              <a:t> </a:t>
            </a:r>
            <a:r>
              <a:rPr lang="es-ES" b="1" dirty="0" err="1">
                <a:latin typeface="Cambria" pitchFamily="18" charset="0"/>
                <a:ea typeface="Cambria" pitchFamily="18" charset="0"/>
              </a:rPr>
              <a:t>d'investigació</a:t>
            </a:r>
            <a:r>
              <a:rPr lang="es-ES" b="1" dirty="0">
                <a:latin typeface="Cambria" pitchFamily="18" charset="0"/>
                <a:ea typeface="Cambria" pitchFamily="18" charset="0"/>
              </a:rPr>
              <a:t> </a:t>
            </a:r>
            <a:r>
              <a:rPr lang="es-ES" b="1" dirty="0" err="1">
                <a:latin typeface="Cambria" pitchFamily="18" charset="0"/>
                <a:ea typeface="Cambria" pitchFamily="18" charset="0"/>
              </a:rPr>
              <a:t>qualitativa</a:t>
            </a:r>
            <a:r>
              <a:rPr lang="es-ES" b="1" dirty="0">
                <a:latin typeface="Cambria" pitchFamily="18" charset="0"/>
                <a:ea typeface="Cambria" pitchFamily="18" charset="0"/>
              </a:rPr>
              <a:t>?</a:t>
            </a:r>
          </a:p>
          <a:p>
            <a:pPr algn="just"/>
            <a:endParaRPr lang="es-ES" b="1" dirty="0">
              <a:latin typeface="Cambria" pitchFamily="18" charset="0"/>
              <a:ea typeface="Cambria" pitchFamily="18" charset="0"/>
            </a:endParaRPr>
          </a:p>
          <a:p>
            <a:pPr marL="342900" indent="-342900" algn="just">
              <a:buAutoNum type="arabicPeriod"/>
            </a:pPr>
            <a:r>
              <a:rPr lang="es-ES" dirty="0" err="1">
                <a:latin typeface="Cambria" pitchFamily="18" charset="0"/>
                <a:ea typeface="Cambria" pitchFamily="18" charset="0"/>
              </a:rPr>
              <a:t>L'estudi</a:t>
            </a:r>
            <a:r>
              <a:rPr lang="es-ES" dirty="0">
                <a:latin typeface="Cambria" pitchFamily="18" charset="0"/>
                <a:ea typeface="Cambria" pitchFamily="18" charset="0"/>
              </a:rPr>
              <a:t> </a:t>
            </a:r>
            <a:r>
              <a:rPr lang="es-ES" dirty="0" err="1">
                <a:latin typeface="Cambria" pitchFamily="18" charset="0"/>
                <a:ea typeface="Cambria" pitchFamily="18" charset="0"/>
              </a:rPr>
              <a:t>d'algun</a:t>
            </a:r>
            <a:r>
              <a:rPr lang="es-ES" dirty="0">
                <a:latin typeface="Cambria" pitchFamily="18" charset="0"/>
                <a:ea typeface="Cambria" pitchFamily="18" charset="0"/>
              </a:rPr>
              <a:t> </a:t>
            </a:r>
            <a:r>
              <a:rPr lang="es-ES" dirty="0" err="1">
                <a:latin typeface="Cambria" pitchFamily="18" charset="0"/>
                <a:ea typeface="Cambria" pitchFamily="18" charset="0"/>
              </a:rPr>
              <a:t>comportament</a:t>
            </a:r>
            <a:r>
              <a:rPr lang="es-ES" dirty="0">
                <a:latin typeface="Cambria" pitchFamily="18" charset="0"/>
                <a:ea typeface="Cambria" pitchFamily="18" charset="0"/>
              </a:rPr>
              <a:t> </a:t>
            </a:r>
            <a:r>
              <a:rPr lang="es-ES" dirty="0" err="1">
                <a:latin typeface="Cambria" pitchFamily="18" charset="0"/>
                <a:ea typeface="Cambria" pitchFamily="18" charset="0"/>
              </a:rPr>
              <a:t>dels</a:t>
            </a:r>
            <a:r>
              <a:rPr lang="es-ES" dirty="0">
                <a:latin typeface="Cambria" pitchFamily="18" charset="0"/>
                <a:ea typeface="Cambria" pitchFamily="18" charset="0"/>
              </a:rPr>
              <a:t> </a:t>
            </a:r>
            <a:r>
              <a:rPr lang="es-ES" dirty="0" err="1">
                <a:latin typeface="Cambria" pitchFamily="18" charset="0"/>
                <a:ea typeface="Cambria" pitchFamily="18" charset="0"/>
              </a:rPr>
              <a:t>estudiants</a:t>
            </a:r>
            <a:r>
              <a:rPr lang="es-ES" dirty="0">
                <a:latin typeface="Cambria" pitchFamily="18" charset="0"/>
                <a:ea typeface="Cambria" pitchFamily="18" charset="0"/>
              </a:rPr>
              <a:t> a la </a:t>
            </a:r>
            <a:r>
              <a:rPr lang="es-ES" dirty="0" err="1">
                <a:latin typeface="Cambria" pitchFamily="18" charset="0"/>
                <a:ea typeface="Cambria" pitchFamily="18" charset="0"/>
              </a:rPr>
              <a:t>classe</a:t>
            </a:r>
            <a:r>
              <a:rPr lang="es-ES" dirty="0">
                <a:latin typeface="Cambria" pitchFamily="18" charset="0"/>
                <a:ea typeface="Cambria" pitchFamily="18" charset="0"/>
              </a:rPr>
              <a:t> </a:t>
            </a:r>
            <a:r>
              <a:rPr lang="es-ES" dirty="0" err="1">
                <a:latin typeface="Cambria" pitchFamily="18" charset="0"/>
                <a:ea typeface="Cambria" pitchFamily="18" charset="0"/>
              </a:rPr>
              <a:t>d’Investigació</a:t>
            </a:r>
            <a:r>
              <a:rPr lang="es-ES" dirty="0">
                <a:latin typeface="Cambria" pitchFamily="18" charset="0"/>
                <a:ea typeface="Cambria" pitchFamily="18" charset="0"/>
              </a:rPr>
              <a:t> Socioeducativa.</a:t>
            </a:r>
          </a:p>
          <a:p>
            <a:pPr marL="342900" indent="-342900" algn="just">
              <a:buAutoNum type="arabicPeriod"/>
            </a:pPr>
            <a:r>
              <a:rPr lang="es-ES" dirty="0" err="1">
                <a:latin typeface="Cambria" pitchFamily="18" charset="0"/>
                <a:ea typeface="Cambria" pitchFamily="18" charset="0"/>
              </a:rPr>
              <a:t>L'estudi</a:t>
            </a:r>
            <a:r>
              <a:rPr lang="es-ES" dirty="0">
                <a:latin typeface="Cambria" pitchFamily="18" charset="0"/>
                <a:ea typeface="Cambria" pitchFamily="18" charset="0"/>
              </a:rPr>
              <a:t> de la </a:t>
            </a:r>
            <a:r>
              <a:rPr lang="es-ES" dirty="0" err="1">
                <a:latin typeface="Cambria" pitchFamily="18" charset="0"/>
                <a:ea typeface="Cambria" pitchFamily="18" charset="0"/>
              </a:rPr>
              <a:t>reacció</a:t>
            </a:r>
            <a:r>
              <a:rPr lang="es-ES" dirty="0">
                <a:latin typeface="Cambria" pitchFamily="18" charset="0"/>
                <a:ea typeface="Cambria" pitchFamily="18" charset="0"/>
              </a:rPr>
              <a:t> </a:t>
            </a:r>
            <a:r>
              <a:rPr lang="es-ES" dirty="0" err="1">
                <a:latin typeface="Cambria" pitchFamily="18" charset="0"/>
                <a:ea typeface="Cambria" pitchFamily="18" charset="0"/>
              </a:rPr>
              <a:t>dels</a:t>
            </a:r>
            <a:r>
              <a:rPr lang="es-ES" dirty="0">
                <a:latin typeface="Cambria" pitchFamily="18" charset="0"/>
                <a:ea typeface="Cambria" pitchFamily="18" charset="0"/>
              </a:rPr>
              <a:t> </a:t>
            </a:r>
            <a:r>
              <a:rPr lang="es-ES" dirty="0" err="1">
                <a:latin typeface="Cambria" pitchFamily="18" charset="0"/>
                <a:ea typeface="Cambria" pitchFamily="18" charset="0"/>
              </a:rPr>
              <a:t>estudiants</a:t>
            </a:r>
            <a:r>
              <a:rPr lang="es-ES" dirty="0">
                <a:latin typeface="Cambria" pitchFamily="18" charset="0"/>
                <a:ea typeface="Cambria" pitchFamily="18" charset="0"/>
              </a:rPr>
              <a:t> a una </a:t>
            </a:r>
            <a:r>
              <a:rPr lang="es-ES" dirty="0" err="1">
                <a:latin typeface="Cambria" pitchFamily="18" charset="0"/>
                <a:ea typeface="Cambria" pitchFamily="18" charset="0"/>
              </a:rPr>
              <a:t>activitat</a:t>
            </a:r>
            <a:r>
              <a:rPr lang="es-ES" dirty="0">
                <a:latin typeface="Cambria" pitchFamily="18" charset="0"/>
                <a:ea typeface="Cambria" pitchFamily="18" charset="0"/>
              </a:rPr>
              <a:t>  experimental feta a </a:t>
            </a:r>
            <a:r>
              <a:rPr lang="es-ES" dirty="0" err="1">
                <a:latin typeface="Cambria" pitchFamily="18" charset="0"/>
                <a:ea typeface="Cambria" pitchFamily="18" charset="0"/>
              </a:rPr>
              <a:t>classe</a:t>
            </a:r>
            <a:r>
              <a:rPr lang="es-ES" dirty="0">
                <a:latin typeface="Cambria" pitchFamily="18" charset="0"/>
                <a:ea typeface="Cambria" pitchFamily="18" charset="0"/>
              </a:rPr>
              <a:t> </a:t>
            </a:r>
            <a:r>
              <a:rPr lang="es-ES" dirty="0" err="1">
                <a:latin typeface="Cambria" pitchFamily="18" charset="0"/>
                <a:ea typeface="Cambria" pitchFamily="18" charset="0"/>
              </a:rPr>
              <a:t>segons</a:t>
            </a:r>
            <a:r>
              <a:rPr lang="es-ES" dirty="0">
                <a:latin typeface="Cambria" pitchFamily="18" charset="0"/>
                <a:ea typeface="Cambria" pitchFamily="18" charset="0"/>
              </a:rPr>
              <a:t> unes </a:t>
            </a:r>
            <a:r>
              <a:rPr lang="es-ES" dirty="0" err="1">
                <a:latin typeface="Cambria" pitchFamily="18" charset="0"/>
                <a:ea typeface="Cambria" pitchFamily="18" charset="0"/>
              </a:rPr>
              <a:t>categories</a:t>
            </a:r>
            <a:r>
              <a:rPr lang="es-ES" dirty="0">
                <a:latin typeface="Cambria" pitchFamily="18" charset="0"/>
                <a:ea typeface="Cambria" pitchFamily="18" charset="0"/>
              </a:rPr>
              <a:t> </a:t>
            </a:r>
            <a:r>
              <a:rPr lang="es-ES" dirty="0" err="1">
                <a:latin typeface="Cambria" pitchFamily="18" charset="0"/>
                <a:ea typeface="Cambria" pitchFamily="18" charset="0"/>
              </a:rPr>
              <a:t>predeterminades</a:t>
            </a:r>
            <a:r>
              <a:rPr lang="es-ES" dirty="0">
                <a:latin typeface="Cambria" pitchFamily="18" charset="0"/>
                <a:ea typeface="Cambria" pitchFamily="18" charset="0"/>
              </a:rPr>
              <a:t>, que han </a:t>
            </a:r>
            <a:r>
              <a:rPr lang="es-ES" dirty="0" err="1">
                <a:latin typeface="Cambria" pitchFamily="18" charset="0"/>
                <a:ea typeface="Cambria" pitchFamily="18" charset="0"/>
              </a:rPr>
              <a:t>estat</a:t>
            </a:r>
            <a:r>
              <a:rPr lang="es-ES" dirty="0">
                <a:latin typeface="Cambria" pitchFamily="18" charset="0"/>
                <a:ea typeface="Cambria" pitchFamily="18" charset="0"/>
              </a:rPr>
              <a:t> </a:t>
            </a:r>
            <a:r>
              <a:rPr lang="es-ES" dirty="0" err="1">
                <a:latin typeface="Cambria" pitchFamily="18" charset="0"/>
                <a:ea typeface="Cambria" pitchFamily="18" charset="0"/>
              </a:rPr>
              <a:t>descrites</a:t>
            </a:r>
            <a:r>
              <a:rPr lang="es-ES" dirty="0">
                <a:latin typeface="Cambria" pitchFamily="18" charset="0"/>
                <a:ea typeface="Cambria" pitchFamily="18" charset="0"/>
              </a:rPr>
              <a:t> </a:t>
            </a:r>
            <a:r>
              <a:rPr lang="es-ES" dirty="0" err="1">
                <a:latin typeface="Cambria" pitchFamily="18" charset="0"/>
                <a:ea typeface="Cambria" pitchFamily="18" charset="0"/>
              </a:rPr>
              <a:t>prèviament</a:t>
            </a:r>
            <a:r>
              <a:rPr lang="es-ES" dirty="0">
                <a:latin typeface="Cambria" pitchFamily="18" charset="0"/>
                <a:ea typeface="Cambria" pitchFamily="18" charset="0"/>
              </a:rPr>
              <a:t> </a:t>
            </a:r>
            <a:r>
              <a:rPr lang="es-ES" dirty="0" err="1">
                <a:latin typeface="Cambria" pitchFamily="18" charset="0"/>
                <a:ea typeface="Cambria" pitchFamily="18" charset="0"/>
              </a:rPr>
              <a:t>com</a:t>
            </a:r>
            <a:r>
              <a:rPr lang="es-ES" dirty="0">
                <a:latin typeface="Cambria" pitchFamily="18" charset="0"/>
                <a:ea typeface="Cambria" pitchFamily="18" charset="0"/>
              </a:rPr>
              <a:t> a base de </a:t>
            </a:r>
            <a:r>
              <a:rPr lang="es-ES" dirty="0" err="1">
                <a:latin typeface="Cambria" pitchFamily="18" charset="0"/>
                <a:ea typeface="Cambria" pitchFamily="18" charset="0"/>
              </a:rPr>
              <a:t>l'estudi</a:t>
            </a:r>
            <a:r>
              <a:rPr lang="es-ES" dirty="0">
                <a:latin typeface="Cambria" pitchFamily="18" charset="0"/>
                <a:ea typeface="Cambria" pitchFamily="18" charset="0"/>
              </a:rPr>
              <a:t>. </a:t>
            </a:r>
          </a:p>
          <a:p>
            <a:pPr marL="342900" indent="-342900" algn="just">
              <a:buAutoNum type="arabicPeriod"/>
            </a:pPr>
            <a:r>
              <a:rPr lang="es-ES" dirty="0">
                <a:latin typeface="Cambria" pitchFamily="18" charset="0"/>
                <a:ea typeface="Cambria" pitchFamily="18" charset="0"/>
              </a:rPr>
              <a:t> Basar </a:t>
            </a:r>
            <a:r>
              <a:rPr lang="es-ES" dirty="0" err="1">
                <a:latin typeface="Cambria" pitchFamily="18" charset="0"/>
                <a:ea typeface="Cambria" pitchFamily="18" charset="0"/>
              </a:rPr>
              <a:t>els</a:t>
            </a:r>
            <a:r>
              <a:rPr lang="es-ES" dirty="0">
                <a:latin typeface="Cambria" pitchFamily="18" charset="0"/>
                <a:ea typeface="Cambria" pitchFamily="18" charset="0"/>
              </a:rPr>
              <a:t> </a:t>
            </a:r>
            <a:r>
              <a:rPr lang="es-ES" dirty="0" err="1">
                <a:latin typeface="Cambria" pitchFamily="18" charset="0"/>
                <a:ea typeface="Cambria" pitchFamily="18" charset="0"/>
              </a:rPr>
              <a:t>descobriments</a:t>
            </a:r>
            <a:r>
              <a:rPr lang="es-ES" dirty="0">
                <a:latin typeface="Cambria" pitchFamily="18" charset="0"/>
                <a:ea typeface="Cambria" pitchFamily="18" charset="0"/>
              </a:rPr>
              <a:t> en un sol </a:t>
            </a:r>
            <a:r>
              <a:rPr lang="es-ES" dirty="0" err="1">
                <a:latin typeface="Cambria" pitchFamily="18" charset="0"/>
                <a:ea typeface="Cambria" pitchFamily="18" charset="0"/>
              </a:rPr>
              <a:t>grup</a:t>
            </a:r>
            <a:r>
              <a:rPr lang="es-ES" dirty="0">
                <a:latin typeface="Cambria" pitchFamily="18" charset="0"/>
                <a:ea typeface="Cambria" pitchFamily="18" charset="0"/>
              </a:rPr>
              <a:t> de </a:t>
            </a:r>
            <a:r>
              <a:rPr lang="es-ES" dirty="0" err="1">
                <a:latin typeface="Cambria" pitchFamily="18" charset="0"/>
                <a:ea typeface="Cambria" pitchFamily="18" charset="0"/>
              </a:rPr>
              <a:t>dades</a:t>
            </a:r>
            <a:r>
              <a:rPr lang="es-ES" dirty="0">
                <a:latin typeface="Cambria" pitchFamily="18" charset="0"/>
                <a:ea typeface="Cambria" pitchFamily="18" charset="0"/>
              </a:rPr>
              <a:t>. </a:t>
            </a:r>
          </a:p>
          <a:p>
            <a:pPr marL="342900" indent="-342900" algn="just">
              <a:buAutoNum type="arabicPeriod"/>
            </a:pPr>
            <a:r>
              <a:rPr lang="es-ES" dirty="0">
                <a:latin typeface="Cambria" pitchFamily="18" charset="0"/>
                <a:ea typeface="Cambria" pitchFamily="18" charset="0"/>
              </a:rPr>
              <a:t>Presentar les </a:t>
            </a:r>
            <a:r>
              <a:rPr lang="es-ES" dirty="0" err="1">
                <a:latin typeface="Cambria" pitchFamily="18" charset="0"/>
                <a:ea typeface="Cambria" pitchFamily="18" charset="0"/>
              </a:rPr>
              <a:t>dades</a:t>
            </a:r>
            <a:r>
              <a:rPr lang="es-ES" dirty="0">
                <a:latin typeface="Cambria" pitchFamily="18" charset="0"/>
                <a:ea typeface="Cambria" pitchFamily="18" charset="0"/>
              </a:rPr>
              <a:t> de forma </a:t>
            </a:r>
            <a:r>
              <a:rPr lang="es-ES" dirty="0" err="1">
                <a:latin typeface="Cambria" pitchFamily="18" charset="0"/>
                <a:ea typeface="Cambria" pitchFamily="18" charset="0"/>
              </a:rPr>
              <a:t>numèrica</a:t>
            </a:r>
            <a:r>
              <a:rPr lang="es-ES" dirty="0">
                <a:latin typeface="Cambria" pitchFamily="18" charset="0"/>
                <a:ea typeface="Cambria" pitchFamily="18" charset="0"/>
              </a:rPr>
              <a:t>. </a:t>
            </a:r>
          </a:p>
          <a:p>
            <a:pPr marL="342900" indent="-342900" algn="just">
              <a:buAutoNum type="arabicPeriod"/>
            </a:pPr>
            <a:r>
              <a:rPr lang="es-ES" dirty="0">
                <a:latin typeface="Cambria" pitchFamily="18" charset="0"/>
                <a:ea typeface="Cambria" pitchFamily="18" charset="0"/>
              </a:rPr>
              <a:t>Emprar </a:t>
            </a:r>
            <a:r>
              <a:rPr lang="es-ES" dirty="0" err="1">
                <a:latin typeface="Cambria" pitchFamily="18" charset="0"/>
                <a:ea typeface="Cambria" pitchFamily="18" charset="0"/>
              </a:rPr>
              <a:t>diverses</a:t>
            </a:r>
            <a:r>
              <a:rPr lang="es-ES" dirty="0">
                <a:latin typeface="Cambria" pitchFamily="18" charset="0"/>
                <a:ea typeface="Cambria" pitchFamily="18" charset="0"/>
              </a:rPr>
              <a:t> </a:t>
            </a:r>
            <a:r>
              <a:rPr lang="es-ES" dirty="0" err="1">
                <a:latin typeface="Cambria" pitchFamily="18" charset="0"/>
                <a:ea typeface="Cambria" pitchFamily="18" charset="0"/>
              </a:rPr>
              <a:t>tècniques</a:t>
            </a:r>
            <a:r>
              <a:rPr lang="es-ES" dirty="0">
                <a:latin typeface="Cambria" pitchFamily="18" charset="0"/>
                <a:ea typeface="Cambria" pitchFamily="18" charset="0"/>
              </a:rPr>
              <a:t> de </a:t>
            </a:r>
            <a:r>
              <a:rPr lang="es-ES" dirty="0" err="1">
                <a:latin typeface="Cambria" pitchFamily="18" charset="0"/>
                <a:ea typeface="Cambria" pitchFamily="18" charset="0"/>
              </a:rPr>
              <a:t>recollida</a:t>
            </a:r>
            <a:r>
              <a:rPr lang="es-ES" dirty="0">
                <a:latin typeface="Cambria" pitchFamily="18" charset="0"/>
                <a:ea typeface="Cambria" pitchFamily="18" charset="0"/>
              </a:rPr>
              <a:t> </a:t>
            </a:r>
            <a:r>
              <a:rPr lang="es-ES" dirty="0" err="1">
                <a:latin typeface="Cambria" pitchFamily="18" charset="0"/>
                <a:ea typeface="Cambria" pitchFamily="18" charset="0"/>
              </a:rPr>
              <a:t>d'informació</a:t>
            </a:r>
            <a:r>
              <a:rPr lang="es-ES" dirty="0">
                <a:latin typeface="Cambria" pitchFamily="18" charset="0"/>
                <a:ea typeface="Cambria" pitchFamily="18" charset="0"/>
              </a:rPr>
              <a:t> per triangular la </a:t>
            </a:r>
            <a:r>
              <a:rPr lang="es-ES" dirty="0" err="1">
                <a:latin typeface="Cambria" pitchFamily="18" charset="0"/>
                <a:ea typeface="Cambria" pitchFamily="18" charset="0"/>
              </a:rPr>
              <a:t>informació</a:t>
            </a:r>
            <a:r>
              <a:rPr lang="es-ES" dirty="0">
                <a:latin typeface="Cambria" pitchFamily="18" charset="0"/>
                <a:ea typeface="Cambria" pitchFamily="18" charset="0"/>
              </a:rPr>
              <a:t>.</a:t>
            </a:r>
          </a:p>
          <a:p>
            <a:pPr marL="342900" indent="-342900" algn="just">
              <a:buAutoNum type="arabicPeriod"/>
            </a:pPr>
            <a:r>
              <a:rPr lang="es-ES" dirty="0" err="1">
                <a:latin typeface="Cambria" pitchFamily="18" charset="0"/>
                <a:ea typeface="Cambria" pitchFamily="18" charset="0"/>
              </a:rPr>
              <a:t>Començar</a:t>
            </a:r>
            <a:r>
              <a:rPr lang="es-ES" dirty="0">
                <a:latin typeface="Cambria" pitchFamily="18" charset="0"/>
                <a:ea typeface="Cambria" pitchFamily="18" charset="0"/>
              </a:rPr>
              <a:t> </a:t>
            </a:r>
            <a:r>
              <a:rPr lang="es-ES" dirty="0" err="1">
                <a:latin typeface="Cambria" pitchFamily="18" charset="0"/>
                <a:ea typeface="Cambria" pitchFamily="18" charset="0"/>
              </a:rPr>
              <a:t>l’estudi</a:t>
            </a:r>
            <a:r>
              <a:rPr lang="es-ES" dirty="0">
                <a:latin typeface="Cambria" pitchFamily="18" charset="0"/>
                <a:ea typeface="Cambria" pitchFamily="18" charset="0"/>
              </a:rPr>
              <a:t> </a:t>
            </a:r>
            <a:r>
              <a:rPr lang="es-ES" dirty="0" err="1">
                <a:latin typeface="Cambria" pitchFamily="18" charset="0"/>
                <a:ea typeface="Cambria" pitchFamily="18" charset="0"/>
              </a:rPr>
              <a:t>amb</a:t>
            </a:r>
            <a:r>
              <a:rPr lang="es-ES" dirty="0">
                <a:latin typeface="Cambria" pitchFamily="18" charset="0"/>
                <a:ea typeface="Cambria" pitchFamily="18" charset="0"/>
              </a:rPr>
              <a:t> una </a:t>
            </a:r>
            <a:r>
              <a:rPr lang="es-ES" dirty="0" err="1">
                <a:latin typeface="Cambria" pitchFamily="18" charset="0"/>
                <a:ea typeface="Cambria" pitchFamily="18" charset="0"/>
              </a:rPr>
              <a:t>hipòtesi</a:t>
            </a:r>
            <a:r>
              <a:rPr lang="es-ES" dirty="0">
                <a:latin typeface="Cambria" pitchFamily="18" charset="0"/>
                <a:ea typeface="Cambria" pitchFamily="18" charset="0"/>
              </a:rPr>
              <a:t> que confirmar. </a:t>
            </a:r>
          </a:p>
          <a:p>
            <a:pPr marL="342900" indent="-342900" algn="just">
              <a:buAutoNum type="arabicPeriod"/>
            </a:pPr>
            <a:r>
              <a:rPr lang="es-ES" dirty="0">
                <a:latin typeface="Cambria" pitchFamily="18" charset="0"/>
                <a:ea typeface="Cambria" pitchFamily="18" charset="0"/>
              </a:rPr>
              <a:t>Controlar les </a:t>
            </a:r>
            <a:r>
              <a:rPr lang="es-ES" dirty="0" err="1">
                <a:latin typeface="Cambria" pitchFamily="18" charset="0"/>
                <a:ea typeface="Cambria" pitchFamily="18" charset="0"/>
              </a:rPr>
              <a:t>condicions</a:t>
            </a:r>
            <a:r>
              <a:rPr lang="es-ES" dirty="0">
                <a:latin typeface="Cambria" pitchFamily="18" charset="0"/>
                <a:ea typeface="Cambria" pitchFamily="18" charset="0"/>
              </a:rPr>
              <a:t> en </a:t>
            </a:r>
            <a:r>
              <a:rPr lang="es-ES" dirty="0" err="1">
                <a:latin typeface="Cambria" pitchFamily="18" charset="0"/>
                <a:ea typeface="Cambria" pitchFamily="18" charset="0"/>
              </a:rPr>
              <a:t>què</a:t>
            </a:r>
            <a:r>
              <a:rPr lang="es-ES" dirty="0">
                <a:latin typeface="Cambria" pitchFamily="18" charset="0"/>
                <a:ea typeface="Cambria" pitchFamily="18" charset="0"/>
              </a:rPr>
              <a:t> es </a:t>
            </a:r>
            <a:r>
              <a:rPr lang="es-ES" dirty="0" err="1">
                <a:latin typeface="Cambria" pitchFamily="18" charset="0"/>
                <a:ea typeface="Cambria" pitchFamily="18" charset="0"/>
              </a:rPr>
              <a:t>produeix</a:t>
            </a:r>
            <a:r>
              <a:rPr lang="es-ES" dirty="0">
                <a:latin typeface="Cambria" pitchFamily="18" charset="0"/>
                <a:ea typeface="Cambria" pitchFamily="18" charset="0"/>
              </a:rPr>
              <a:t> el </a:t>
            </a:r>
            <a:r>
              <a:rPr lang="es-ES" dirty="0" err="1">
                <a:latin typeface="Cambria" pitchFamily="18" charset="0"/>
                <a:ea typeface="Cambria" pitchFamily="18" charset="0"/>
              </a:rPr>
              <a:t>fenomen</a:t>
            </a:r>
            <a:r>
              <a:rPr lang="es-ES" dirty="0">
                <a:latin typeface="Cambria" pitchFamily="18" charset="0"/>
                <a:ea typeface="Cambria" pitchFamily="18" charset="0"/>
              </a:rPr>
              <a:t> que </a:t>
            </a:r>
            <a:r>
              <a:rPr lang="es-ES" dirty="0" err="1">
                <a:latin typeface="Cambria" pitchFamily="18" charset="0"/>
                <a:ea typeface="Cambria" pitchFamily="18" charset="0"/>
              </a:rPr>
              <a:t>estudiarem</a:t>
            </a:r>
            <a:r>
              <a:rPr lang="es-ES" dirty="0">
                <a:latin typeface="Cambria" pitchFamily="18" charset="0"/>
                <a:ea typeface="Cambria" pitchFamily="18" charset="0"/>
              </a:rPr>
              <a:t>. </a:t>
            </a:r>
          </a:p>
          <a:p>
            <a:pPr marL="342900" indent="-342900" algn="just">
              <a:buAutoNum type="arabicPeriod"/>
            </a:pPr>
            <a:r>
              <a:rPr lang="es-ES" dirty="0">
                <a:latin typeface="Cambria" pitchFamily="18" charset="0"/>
                <a:ea typeface="Cambria" pitchFamily="18" charset="0"/>
              </a:rPr>
              <a:t> </a:t>
            </a:r>
            <a:r>
              <a:rPr lang="es-ES" dirty="0" err="1">
                <a:latin typeface="Cambria" pitchFamily="18" charset="0"/>
                <a:ea typeface="Cambria" pitchFamily="18" charset="0"/>
              </a:rPr>
              <a:t>Incloure</a:t>
            </a:r>
            <a:r>
              <a:rPr lang="es-ES" dirty="0">
                <a:latin typeface="Cambria" pitchFamily="18" charset="0"/>
                <a:ea typeface="Cambria" pitchFamily="18" charset="0"/>
              </a:rPr>
              <a:t> la perspectiva </a:t>
            </a:r>
            <a:r>
              <a:rPr lang="es-ES" dirty="0" err="1">
                <a:latin typeface="Cambria" pitchFamily="18" charset="0"/>
                <a:ea typeface="Cambria" pitchFamily="18" charset="0"/>
              </a:rPr>
              <a:t>dels</a:t>
            </a:r>
            <a:r>
              <a:rPr lang="es-ES" dirty="0">
                <a:latin typeface="Cambria" pitchFamily="18" charset="0"/>
                <a:ea typeface="Cambria" pitchFamily="18" charset="0"/>
              </a:rPr>
              <a:t> </a:t>
            </a:r>
            <a:r>
              <a:rPr lang="es-ES" dirty="0" err="1">
                <a:latin typeface="Cambria" pitchFamily="18" charset="0"/>
                <a:ea typeface="Cambria" pitchFamily="18" charset="0"/>
              </a:rPr>
              <a:t>participants</a:t>
            </a:r>
            <a:r>
              <a:rPr lang="es-ES" dirty="0">
                <a:latin typeface="Cambria" pitchFamily="18" charset="0"/>
                <a:ea typeface="Cambria" pitchFamily="18" charset="0"/>
              </a:rPr>
              <a:t> en </a:t>
            </a:r>
            <a:r>
              <a:rPr lang="es-ES" dirty="0" err="1">
                <a:latin typeface="Cambria" pitchFamily="18" charset="0"/>
                <a:ea typeface="Cambria" pitchFamily="18" charset="0"/>
              </a:rPr>
              <a:t>l'anàlisi</a:t>
            </a:r>
            <a:r>
              <a:rPr lang="es-ES" dirty="0">
                <a:latin typeface="Cambria" pitchFamily="18" charset="0"/>
                <a:ea typeface="Cambria" pitchFamily="18" charset="0"/>
              </a:rPr>
              <a:t> de </a:t>
            </a:r>
            <a:r>
              <a:rPr lang="es-ES" dirty="0" err="1">
                <a:latin typeface="Cambria" pitchFamily="18" charset="0"/>
                <a:ea typeface="Cambria" pitchFamily="18" charset="0"/>
              </a:rPr>
              <a:t>dades</a:t>
            </a:r>
            <a:r>
              <a:rPr lang="es-ES" dirty="0">
                <a:latin typeface="Cambria" pitchFamily="18" charset="0"/>
                <a:ea typeface="Cambria" pitchFamily="18" charset="0"/>
              </a:rPr>
              <a:t>. </a:t>
            </a:r>
          </a:p>
          <a:p>
            <a:pPr marL="342900" indent="-342900" algn="just">
              <a:buAutoNum type="arabicPeriod"/>
            </a:pPr>
            <a:r>
              <a:rPr lang="es-ES" dirty="0">
                <a:latin typeface="Cambria" pitchFamily="18" charset="0"/>
                <a:ea typeface="Cambria" pitchFamily="18" charset="0"/>
              </a:rPr>
              <a:t> </a:t>
            </a:r>
            <a:r>
              <a:rPr lang="es-ES" dirty="0" err="1">
                <a:latin typeface="Cambria" pitchFamily="18" charset="0"/>
                <a:ea typeface="Cambria" pitchFamily="18" charset="0"/>
              </a:rPr>
              <a:t>Prendre</a:t>
            </a:r>
            <a:r>
              <a:rPr lang="es-ES" dirty="0">
                <a:latin typeface="Cambria" pitchFamily="18" charset="0"/>
                <a:ea typeface="Cambria" pitchFamily="18" charset="0"/>
              </a:rPr>
              <a:t> una </a:t>
            </a:r>
            <a:r>
              <a:rPr lang="es-ES" dirty="0" err="1">
                <a:latin typeface="Cambria" pitchFamily="18" charset="0"/>
                <a:ea typeface="Cambria" pitchFamily="18" charset="0"/>
              </a:rPr>
              <a:t>mostra</a:t>
            </a:r>
            <a:r>
              <a:rPr lang="es-ES" dirty="0">
                <a:latin typeface="Cambria" pitchFamily="18" charset="0"/>
                <a:ea typeface="Cambria" pitchFamily="18" charset="0"/>
              </a:rPr>
              <a:t> </a:t>
            </a:r>
            <a:r>
              <a:rPr lang="es-ES" dirty="0" err="1">
                <a:latin typeface="Cambria" pitchFamily="18" charset="0"/>
                <a:ea typeface="Cambria" pitchFamily="18" charset="0"/>
              </a:rPr>
              <a:t>dels</a:t>
            </a:r>
            <a:r>
              <a:rPr lang="es-ES" dirty="0">
                <a:latin typeface="Cambria" pitchFamily="18" charset="0"/>
                <a:ea typeface="Cambria" pitchFamily="18" charset="0"/>
              </a:rPr>
              <a:t> </a:t>
            </a:r>
            <a:r>
              <a:rPr lang="es-ES" dirty="0" err="1">
                <a:latin typeface="Cambria" pitchFamily="18" charset="0"/>
                <a:ea typeface="Cambria" pitchFamily="18" charset="0"/>
              </a:rPr>
              <a:t>estudiants</a:t>
            </a:r>
            <a:r>
              <a:rPr lang="es-ES" dirty="0">
                <a:latin typeface="Cambria" pitchFamily="18" charset="0"/>
                <a:ea typeface="Cambria" pitchFamily="18" charset="0"/>
              </a:rPr>
              <a:t> per </a:t>
            </a:r>
            <a:r>
              <a:rPr lang="es-ES" dirty="0" err="1">
                <a:latin typeface="Cambria" pitchFamily="18" charset="0"/>
                <a:ea typeface="Cambria" pitchFamily="18" charset="0"/>
              </a:rPr>
              <a:t>després</a:t>
            </a:r>
            <a:r>
              <a:rPr lang="es-ES" dirty="0">
                <a:latin typeface="Cambria" pitchFamily="18" charset="0"/>
                <a:ea typeface="Cambria" pitchFamily="18" charset="0"/>
              </a:rPr>
              <a:t> extrapolar </a:t>
            </a:r>
            <a:r>
              <a:rPr lang="es-ES" dirty="0" err="1">
                <a:latin typeface="Cambria" pitchFamily="18" charset="0"/>
                <a:ea typeface="Cambria" pitchFamily="18" charset="0"/>
              </a:rPr>
              <a:t>els</a:t>
            </a:r>
            <a:r>
              <a:rPr lang="es-ES" dirty="0">
                <a:latin typeface="Cambria" pitchFamily="18" charset="0"/>
                <a:ea typeface="Cambria" pitchFamily="18" charset="0"/>
              </a:rPr>
              <a:t> </a:t>
            </a:r>
            <a:r>
              <a:rPr lang="es-ES" dirty="0" err="1">
                <a:latin typeface="Cambria" pitchFamily="18" charset="0"/>
                <a:ea typeface="Cambria" pitchFamily="18" charset="0"/>
              </a:rPr>
              <a:t>resultats</a:t>
            </a:r>
            <a:r>
              <a:rPr lang="es-ES" dirty="0">
                <a:latin typeface="Cambria" pitchFamily="18" charset="0"/>
                <a:ea typeface="Cambria" pitchFamily="18" charset="0"/>
              </a:rPr>
              <a:t>.</a:t>
            </a:r>
            <a:endParaRPr lang="es-ES" dirty="0"/>
          </a:p>
        </p:txBody>
      </p:sp>
      <p:sp>
        <p:nvSpPr>
          <p:cNvPr id="15" name="TextBox 14"/>
          <p:cNvSpPr txBox="1"/>
          <p:nvPr/>
        </p:nvSpPr>
        <p:spPr>
          <a:xfrm>
            <a:off x="4360908" y="6365504"/>
            <a:ext cx="4752528" cy="307777"/>
          </a:xfrm>
          <a:prstGeom prst="rect">
            <a:avLst/>
          </a:prstGeom>
          <a:noFill/>
        </p:spPr>
        <p:txBody>
          <a:bodyPr wrap="square" rtlCol="0">
            <a:spAutoFit/>
          </a:bodyPr>
          <a:lstStyle/>
          <a:p>
            <a:r>
              <a:rPr lang="es-ES" dirty="0" err="1">
                <a:hlinkClick r:id="rId2"/>
              </a:rPr>
              <a:t>Cliqueu</a:t>
            </a:r>
            <a:r>
              <a:rPr lang="es-ES" dirty="0">
                <a:hlinkClick r:id="rId2"/>
              </a:rPr>
              <a:t> aquí per </a:t>
            </a:r>
            <a:r>
              <a:rPr lang="es-ES" dirty="0" err="1">
                <a:hlinkClick r:id="rId2"/>
              </a:rPr>
              <a:t>respondre</a:t>
            </a:r>
            <a:r>
              <a:rPr lang="es-ES" dirty="0">
                <a:hlinkClick r:id="rId2"/>
              </a:rPr>
              <a:t> </a:t>
            </a:r>
            <a:endParaRPr lang="es-ES" dirty="0"/>
          </a:p>
        </p:txBody>
      </p:sp>
      <p:grpSp>
        <p:nvGrpSpPr>
          <p:cNvPr id="16" name="12 Grupo"/>
          <p:cNvGrpSpPr/>
          <p:nvPr/>
        </p:nvGrpSpPr>
        <p:grpSpPr>
          <a:xfrm>
            <a:off x="7308305" y="-20538"/>
            <a:ext cx="1835695" cy="1512249"/>
            <a:chOff x="6948265" y="137602"/>
            <a:chExt cx="2195735" cy="1808851"/>
          </a:xfrm>
        </p:grpSpPr>
        <p:sp>
          <p:nvSpPr>
            <p:cNvPr id="17" name="4 Forma libre"/>
            <p:cNvSpPr/>
            <p:nvPr/>
          </p:nvSpPr>
          <p:spPr>
            <a:xfrm rot="5400000">
              <a:off x="7962886" y="382524"/>
              <a:ext cx="1102894" cy="1259333"/>
            </a:xfrm>
            <a:custGeom>
              <a:avLst/>
              <a:gdLst>
                <a:gd name="connsiteX0" fmla="*/ 0 w 2438400"/>
                <a:gd name="connsiteY0" fmla="*/ 1219200 h 2438400"/>
                <a:gd name="connsiteX1" fmla="*/ 357097 w 2438400"/>
                <a:gd name="connsiteY1" fmla="*/ 357096 h 2438400"/>
                <a:gd name="connsiteX2" fmla="*/ 1219202 w 2438400"/>
                <a:gd name="connsiteY2" fmla="*/ 2 h 2438400"/>
                <a:gd name="connsiteX3" fmla="*/ 2081306 w 2438400"/>
                <a:gd name="connsiteY3" fmla="*/ 357099 h 2438400"/>
                <a:gd name="connsiteX4" fmla="*/ 2438400 w 2438400"/>
                <a:gd name="connsiteY4" fmla="*/ 1219204 h 2438400"/>
                <a:gd name="connsiteX5" fmla="*/ 2081304 w 2438400"/>
                <a:gd name="connsiteY5" fmla="*/ 2081309 h 2438400"/>
                <a:gd name="connsiteX6" fmla="*/ 1219199 w 2438400"/>
                <a:gd name="connsiteY6" fmla="*/ 2438404 h 2438400"/>
                <a:gd name="connsiteX7" fmla="*/ 357094 w 2438400"/>
                <a:gd name="connsiteY7" fmla="*/ 2081308 h 2438400"/>
                <a:gd name="connsiteX8" fmla="*/ -1 w 2438400"/>
                <a:gd name="connsiteY8" fmla="*/ 1219203 h 2438400"/>
                <a:gd name="connsiteX9" fmla="*/ 0 w 2438400"/>
                <a:gd name="connsiteY9" fmla="*/ 12192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438400">
                  <a:moveTo>
                    <a:pt x="0" y="1219200"/>
                  </a:moveTo>
                  <a:cubicBezTo>
                    <a:pt x="0" y="895848"/>
                    <a:pt x="128452" y="585740"/>
                    <a:pt x="357097" y="357096"/>
                  </a:cubicBezTo>
                  <a:cubicBezTo>
                    <a:pt x="585742" y="128452"/>
                    <a:pt x="895850" y="1"/>
                    <a:pt x="1219202" y="2"/>
                  </a:cubicBezTo>
                  <a:cubicBezTo>
                    <a:pt x="1542554" y="2"/>
                    <a:pt x="1852662" y="128454"/>
                    <a:pt x="2081306" y="357099"/>
                  </a:cubicBezTo>
                  <a:cubicBezTo>
                    <a:pt x="2309950" y="585744"/>
                    <a:pt x="2438401" y="895852"/>
                    <a:pt x="2438400" y="1219204"/>
                  </a:cubicBezTo>
                  <a:cubicBezTo>
                    <a:pt x="2438400" y="1542556"/>
                    <a:pt x="2309949" y="1852664"/>
                    <a:pt x="2081304" y="2081309"/>
                  </a:cubicBezTo>
                  <a:cubicBezTo>
                    <a:pt x="1852659" y="2309953"/>
                    <a:pt x="1542551" y="2438404"/>
                    <a:pt x="1219199" y="2438404"/>
                  </a:cubicBezTo>
                  <a:cubicBezTo>
                    <a:pt x="895847" y="2438404"/>
                    <a:pt x="585739" y="2309952"/>
                    <a:pt x="357094" y="2081308"/>
                  </a:cubicBezTo>
                  <a:cubicBezTo>
                    <a:pt x="128450" y="1852663"/>
                    <a:pt x="-1" y="1542555"/>
                    <a:pt x="-1" y="1219203"/>
                  </a:cubicBezTo>
                  <a:cubicBezTo>
                    <a:pt x="-1" y="1219202"/>
                    <a:pt x="0" y="1219201"/>
                    <a:pt x="0" y="1219200"/>
                  </a:cubicBezTo>
                  <a:close/>
                </a:path>
              </a:pathLst>
            </a:custGeom>
            <a:solidFill>
              <a:srgbClr val="00B050">
                <a:alpha val="50000"/>
              </a:srgbClr>
            </a:solidFill>
          </p:spPr>
          <p:style>
            <a:lnRef idx="2">
              <a:schemeClr val="lt1">
                <a:hueOff val="0"/>
                <a:satOff val="0"/>
                <a:lumOff val="0"/>
                <a:alphaOff val="0"/>
              </a:schemeClr>
            </a:lnRef>
            <a:fillRef idx="1">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vert270" wrap="square" lIns="325121" tIns="426720" rIns="325119" bIns="914400" numCol="1" spcCol="1270" anchor="t" anchorCtr="0">
              <a:noAutofit/>
            </a:bodyPr>
            <a:lstStyle/>
            <a:p>
              <a:pPr lvl="0" algn="ctr" defTabSz="1066800">
                <a:lnSpc>
                  <a:spcPct val="90000"/>
                </a:lnSpc>
                <a:spcBef>
                  <a:spcPct val="0"/>
                </a:spcBef>
                <a:spcAft>
                  <a:spcPct val="35000"/>
                </a:spcAft>
              </a:pPr>
              <a:endParaRPr lang="es-ES_tradnl" sz="1000" kern="1200" dirty="0"/>
            </a:p>
          </p:txBody>
        </p:sp>
        <p:sp>
          <p:nvSpPr>
            <p:cNvPr id="18" name="5 Forma libre"/>
            <p:cNvSpPr/>
            <p:nvPr/>
          </p:nvSpPr>
          <p:spPr>
            <a:xfrm rot="5400000">
              <a:off x="7063294" y="765339"/>
              <a:ext cx="1102894" cy="1259333"/>
            </a:xfrm>
            <a:custGeom>
              <a:avLst/>
              <a:gdLst>
                <a:gd name="connsiteX0" fmla="*/ 0 w 2438400"/>
                <a:gd name="connsiteY0" fmla="*/ 1219200 h 2438400"/>
                <a:gd name="connsiteX1" fmla="*/ 357097 w 2438400"/>
                <a:gd name="connsiteY1" fmla="*/ 357096 h 2438400"/>
                <a:gd name="connsiteX2" fmla="*/ 1219202 w 2438400"/>
                <a:gd name="connsiteY2" fmla="*/ 2 h 2438400"/>
                <a:gd name="connsiteX3" fmla="*/ 2081306 w 2438400"/>
                <a:gd name="connsiteY3" fmla="*/ 357099 h 2438400"/>
                <a:gd name="connsiteX4" fmla="*/ 2438400 w 2438400"/>
                <a:gd name="connsiteY4" fmla="*/ 1219204 h 2438400"/>
                <a:gd name="connsiteX5" fmla="*/ 2081304 w 2438400"/>
                <a:gd name="connsiteY5" fmla="*/ 2081309 h 2438400"/>
                <a:gd name="connsiteX6" fmla="*/ 1219199 w 2438400"/>
                <a:gd name="connsiteY6" fmla="*/ 2438404 h 2438400"/>
                <a:gd name="connsiteX7" fmla="*/ 357094 w 2438400"/>
                <a:gd name="connsiteY7" fmla="*/ 2081308 h 2438400"/>
                <a:gd name="connsiteX8" fmla="*/ -1 w 2438400"/>
                <a:gd name="connsiteY8" fmla="*/ 1219203 h 2438400"/>
                <a:gd name="connsiteX9" fmla="*/ 0 w 2438400"/>
                <a:gd name="connsiteY9" fmla="*/ 12192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438400">
                  <a:moveTo>
                    <a:pt x="0" y="1219200"/>
                  </a:moveTo>
                  <a:cubicBezTo>
                    <a:pt x="0" y="895848"/>
                    <a:pt x="128452" y="585740"/>
                    <a:pt x="357097" y="357096"/>
                  </a:cubicBezTo>
                  <a:cubicBezTo>
                    <a:pt x="585742" y="128452"/>
                    <a:pt x="895850" y="1"/>
                    <a:pt x="1219202" y="2"/>
                  </a:cubicBezTo>
                  <a:cubicBezTo>
                    <a:pt x="1542554" y="2"/>
                    <a:pt x="1852662" y="128454"/>
                    <a:pt x="2081306" y="357099"/>
                  </a:cubicBezTo>
                  <a:cubicBezTo>
                    <a:pt x="2309950" y="585744"/>
                    <a:pt x="2438401" y="895852"/>
                    <a:pt x="2438400" y="1219204"/>
                  </a:cubicBezTo>
                  <a:cubicBezTo>
                    <a:pt x="2438400" y="1542556"/>
                    <a:pt x="2309949" y="1852664"/>
                    <a:pt x="2081304" y="2081309"/>
                  </a:cubicBezTo>
                  <a:cubicBezTo>
                    <a:pt x="1852659" y="2309953"/>
                    <a:pt x="1542551" y="2438404"/>
                    <a:pt x="1219199" y="2438404"/>
                  </a:cubicBezTo>
                  <a:cubicBezTo>
                    <a:pt x="895847" y="2438404"/>
                    <a:pt x="585739" y="2309952"/>
                    <a:pt x="357094" y="2081308"/>
                  </a:cubicBezTo>
                  <a:cubicBezTo>
                    <a:pt x="128450" y="1852663"/>
                    <a:pt x="-1" y="1542555"/>
                    <a:pt x="-1" y="1219203"/>
                  </a:cubicBezTo>
                  <a:cubicBezTo>
                    <a:pt x="-1" y="1219202"/>
                    <a:pt x="0" y="1219201"/>
                    <a:pt x="0" y="1219200"/>
                  </a:cubicBezTo>
                  <a:close/>
                </a:path>
              </a:pathLst>
            </a:custGeom>
            <a:solidFill>
              <a:srgbClr val="92D050">
                <a:alpha val="50000"/>
              </a:srgbClr>
            </a:solidFill>
          </p:spPr>
          <p:style>
            <a:lnRef idx="2">
              <a:schemeClr val="lt1">
                <a:hueOff val="0"/>
                <a:satOff val="0"/>
                <a:lumOff val="0"/>
                <a:alphaOff val="0"/>
              </a:schemeClr>
            </a:lnRef>
            <a:fillRef idx="1">
              <a:schemeClr val="accent2">
                <a:alpha val="50000"/>
                <a:hueOff val="-3670562"/>
                <a:satOff val="16196"/>
                <a:lumOff val="-2745"/>
                <a:alphaOff val="0"/>
              </a:schemeClr>
            </a:fillRef>
            <a:effectRef idx="0">
              <a:schemeClr val="accent2">
                <a:alpha val="50000"/>
                <a:hueOff val="-3670562"/>
                <a:satOff val="16196"/>
                <a:lumOff val="-2745"/>
                <a:alphaOff val="0"/>
              </a:schemeClr>
            </a:effectRef>
            <a:fontRef idx="minor">
              <a:schemeClr val="tx1"/>
            </a:fontRef>
          </p:style>
          <p:txBody>
            <a:bodyPr spcFirstLastPara="0" vert="vert270" wrap="square" lIns="745744" tIns="629919" rIns="229616" bIns="467361" numCol="1" spcCol="1270" anchor="ctr" anchorCtr="0">
              <a:noAutofit/>
            </a:bodyPr>
            <a:lstStyle/>
            <a:p>
              <a:pPr lvl="0" defTabSz="1066800">
                <a:lnSpc>
                  <a:spcPct val="90000"/>
                </a:lnSpc>
                <a:spcBef>
                  <a:spcPct val="0"/>
                </a:spcBef>
                <a:spcAft>
                  <a:spcPct val="35000"/>
                </a:spcAft>
              </a:pPr>
              <a:endParaRPr lang="es-ES_tradnl" sz="1000" kern="1200" dirty="0"/>
            </a:p>
          </p:txBody>
        </p:sp>
        <p:sp>
          <p:nvSpPr>
            <p:cNvPr id="19" name="6 Forma libre"/>
            <p:cNvSpPr/>
            <p:nvPr/>
          </p:nvSpPr>
          <p:spPr>
            <a:xfrm rot="5400000">
              <a:off x="7026485" y="59382"/>
              <a:ext cx="1102894" cy="1259333"/>
            </a:xfrm>
            <a:custGeom>
              <a:avLst/>
              <a:gdLst>
                <a:gd name="connsiteX0" fmla="*/ 0 w 2438400"/>
                <a:gd name="connsiteY0" fmla="*/ 1219200 h 2438400"/>
                <a:gd name="connsiteX1" fmla="*/ 357097 w 2438400"/>
                <a:gd name="connsiteY1" fmla="*/ 357096 h 2438400"/>
                <a:gd name="connsiteX2" fmla="*/ 1219202 w 2438400"/>
                <a:gd name="connsiteY2" fmla="*/ 2 h 2438400"/>
                <a:gd name="connsiteX3" fmla="*/ 2081306 w 2438400"/>
                <a:gd name="connsiteY3" fmla="*/ 357099 h 2438400"/>
                <a:gd name="connsiteX4" fmla="*/ 2438400 w 2438400"/>
                <a:gd name="connsiteY4" fmla="*/ 1219204 h 2438400"/>
                <a:gd name="connsiteX5" fmla="*/ 2081304 w 2438400"/>
                <a:gd name="connsiteY5" fmla="*/ 2081309 h 2438400"/>
                <a:gd name="connsiteX6" fmla="*/ 1219199 w 2438400"/>
                <a:gd name="connsiteY6" fmla="*/ 2438404 h 2438400"/>
                <a:gd name="connsiteX7" fmla="*/ 357094 w 2438400"/>
                <a:gd name="connsiteY7" fmla="*/ 2081308 h 2438400"/>
                <a:gd name="connsiteX8" fmla="*/ -1 w 2438400"/>
                <a:gd name="connsiteY8" fmla="*/ 1219203 h 2438400"/>
                <a:gd name="connsiteX9" fmla="*/ 0 w 2438400"/>
                <a:gd name="connsiteY9" fmla="*/ 12192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438400">
                  <a:moveTo>
                    <a:pt x="0" y="1219200"/>
                  </a:moveTo>
                  <a:cubicBezTo>
                    <a:pt x="0" y="895848"/>
                    <a:pt x="128452" y="585740"/>
                    <a:pt x="357097" y="357096"/>
                  </a:cubicBezTo>
                  <a:cubicBezTo>
                    <a:pt x="585742" y="128452"/>
                    <a:pt x="895850" y="1"/>
                    <a:pt x="1219202" y="2"/>
                  </a:cubicBezTo>
                  <a:cubicBezTo>
                    <a:pt x="1542554" y="2"/>
                    <a:pt x="1852662" y="128454"/>
                    <a:pt x="2081306" y="357099"/>
                  </a:cubicBezTo>
                  <a:cubicBezTo>
                    <a:pt x="2309950" y="585744"/>
                    <a:pt x="2438401" y="895852"/>
                    <a:pt x="2438400" y="1219204"/>
                  </a:cubicBezTo>
                  <a:cubicBezTo>
                    <a:pt x="2438400" y="1542556"/>
                    <a:pt x="2309949" y="1852664"/>
                    <a:pt x="2081304" y="2081309"/>
                  </a:cubicBezTo>
                  <a:cubicBezTo>
                    <a:pt x="1852659" y="2309953"/>
                    <a:pt x="1542551" y="2438404"/>
                    <a:pt x="1219199" y="2438404"/>
                  </a:cubicBezTo>
                  <a:cubicBezTo>
                    <a:pt x="895847" y="2438404"/>
                    <a:pt x="585739" y="2309952"/>
                    <a:pt x="357094" y="2081308"/>
                  </a:cubicBezTo>
                  <a:cubicBezTo>
                    <a:pt x="128450" y="1852663"/>
                    <a:pt x="-1" y="1542555"/>
                    <a:pt x="-1" y="1219203"/>
                  </a:cubicBezTo>
                  <a:cubicBezTo>
                    <a:pt x="-1" y="1219202"/>
                    <a:pt x="0" y="1219201"/>
                    <a:pt x="0" y="1219200"/>
                  </a:cubicBezTo>
                  <a:close/>
                </a:path>
              </a:pathLst>
            </a:custGeom>
            <a:solidFill>
              <a:srgbClr val="114454">
                <a:alpha val="50000"/>
              </a:srgbClr>
            </a:solidFill>
          </p:spPr>
          <p:style>
            <a:lnRef idx="2">
              <a:schemeClr val="lt1">
                <a:hueOff val="0"/>
                <a:satOff val="0"/>
                <a:lumOff val="0"/>
                <a:alphaOff val="0"/>
              </a:schemeClr>
            </a:lnRef>
            <a:fillRef idx="1">
              <a:schemeClr val="accent2">
                <a:alpha val="50000"/>
                <a:hueOff val="-7341125"/>
                <a:satOff val="32393"/>
                <a:lumOff val="-5490"/>
                <a:alphaOff val="0"/>
              </a:schemeClr>
            </a:fillRef>
            <a:effectRef idx="0">
              <a:schemeClr val="accent2">
                <a:alpha val="50000"/>
                <a:hueOff val="-7341125"/>
                <a:satOff val="32393"/>
                <a:lumOff val="-5490"/>
                <a:alphaOff val="0"/>
              </a:schemeClr>
            </a:effectRef>
            <a:fontRef idx="minor">
              <a:schemeClr val="tx1"/>
            </a:fontRef>
          </p:style>
          <p:txBody>
            <a:bodyPr spcFirstLastPara="0" vert="vert270" wrap="square" lIns="229617" tIns="629919" rIns="745743" bIns="467361" numCol="1" spcCol="1270" anchor="ctr" anchorCtr="0">
              <a:noAutofit/>
            </a:bodyPr>
            <a:lstStyle/>
            <a:p>
              <a:pPr lvl="0" algn="ctr" defTabSz="1066800">
                <a:lnSpc>
                  <a:spcPct val="90000"/>
                </a:lnSpc>
                <a:spcBef>
                  <a:spcPct val="0"/>
                </a:spcBef>
                <a:spcAft>
                  <a:spcPct val="35000"/>
                </a:spcAft>
              </a:pPr>
              <a:endParaRPr lang="es-ES_tradnl" sz="1000" kern="1200" dirty="0"/>
            </a:p>
          </p:txBody>
        </p:sp>
        <p:sp>
          <p:nvSpPr>
            <p:cNvPr id="20" name="9 CuadroTexto"/>
            <p:cNvSpPr txBox="1"/>
            <p:nvPr/>
          </p:nvSpPr>
          <p:spPr>
            <a:xfrm>
              <a:off x="7006152" y="497640"/>
              <a:ext cx="1147949" cy="294513"/>
            </a:xfrm>
            <a:prstGeom prst="rect">
              <a:avLst/>
            </a:prstGeom>
            <a:noFill/>
          </p:spPr>
          <p:txBody>
            <a:bodyPr wrap="square" rtlCol="0">
              <a:spAutoFit/>
            </a:bodyPr>
            <a:lstStyle/>
            <a:p>
              <a:r>
                <a:rPr lang="es-ES" sz="1000" dirty="0"/>
                <a:t>Paradigma</a:t>
              </a:r>
            </a:p>
          </p:txBody>
        </p:sp>
        <p:sp>
          <p:nvSpPr>
            <p:cNvPr id="21" name="10 CuadroTexto"/>
            <p:cNvSpPr txBox="1"/>
            <p:nvPr/>
          </p:nvSpPr>
          <p:spPr>
            <a:xfrm>
              <a:off x="8028384" y="748775"/>
              <a:ext cx="1115616" cy="294513"/>
            </a:xfrm>
            <a:prstGeom prst="rect">
              <a:avLst/>
            </a:prstGeom>
            <a:noFill/>
          </p:spPr>
          <p:txBody>
            <a:bodyPr wrap="square" rtlCol="0">
              <a:spAutoFit/>
            </a:bodyPr>
            <a:lstStyle/>
            <a:p>
              <a:pPr algn="ctr"/>
              <a:r>
                <a:rPr lang="es-ES" sz="1000" dirty="0" err="1"/>
                <a:t>Metodologia</a:t>
              </a:r>
              <a:endParaRPr lang="es-ES" sz="1000" dirty="0"/>
            </a:p>
          </p:txBody>
        </p:sp>
        <p:sp>
          <p:nvSpPr>
            <p:cNvPr id="22" name="11 CuadroTexto"/>
            <p:cNvSpPr txBox="1"/>
            <p:nvPr/>
          </p:nvSpPr>
          <p:spPr>
            <a:xfrm>
              <a:off x="7234475" y="1267018"/>
              <a:ext cx="919625" cy="294513"/>
            </a:xfrm>
            <a:prstGeom prst="rect">
              <a:avLst/>
            </a:prstGeom>
            <a:noFill/>
          </p:spPr>
          <p:txBody>
            <a:bodyPr wrap="square" rtlCol="0">
              <a:spAutoFit/>
            </a:bodyPr>
            <a:lstStyle/>
            <a:p>
              <a:r>
                <a:rPr lang="es-ES" sz="1000" dirty="0" err="1"/>
                <a:t>Tècniques</a:t>
              </a:r>
              <a:endParaRPr lang="es-ES" sz="1000" dirty="0"/>
            </a:p>
          </p:txBody>
        </p:sp>
      </p:grpSp>
    </p:spTree>
    <p:extLst>
      <p:ext uri="{BB962C8B-B14F-4D97-AF65-F5344CB8AC3E}">
        <p14:creationId xmlns:p14="http://schemas.microsoft.com/office/powerpoint/2010/main" val="4011661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Marcador de texto"/>
          <p:cNvSpPr txBox="1">
            <a:spLocks/>
          </p:cNvSpPr>
          <p:nvPr/>
        </p:nvSpPr>
        <p:spPr>
          <a:xfrm>
            <a:off x="518863" y="164638"/>
            <a:ext cx="6789441" cy="692151"/>
          </a:xfrm>
          <a:prstGeom prst="rect">
            <a:avLst/>
          </a:prstGeom>
          <a:noFill/>
          <a:ln>
            <a:noFill/>
          </a:ln>
        </p:spPr>
        <p:txBody>
          <a:bodyPr lIns="91425" tIns="91425" rIns="91425" bIns="91425" anchor="t" anchorCtr="0"/>
          <a:lstStyle/>
          <a:p>
            <a:pPr>
              <a:spcBef>
                <a:spcPts val="600"/>
              </a:spcBef>
              <a:buClr>
                <a:srgbClr val="114454"/>
              </a:buClr>
              <a:buSzPct val="100000"/>
              <a:defRPr/>
            </a:pPr>
            <a:r>
              <a:rPr lang="es-ES" sz="4000" cap="small" dirty="0" err="1">
                <a:solidFill>
                  <a:srgbClr val="002060"/>
                </a:solidFill>
                <a:latin typeface="Cambria" pitchFamily="18" charset="0"/>
                <a:ea typeface="Cambria" pitchFamily="18" charset="0"/>
                <a:cs typeface="Nixie One"/>
                <a:sym typeface="Nixie One"/>
              </a:rPr>
              <a:t>Metodologia</a:t>
            </a:r>
            <a:r>
              <a:rPr lang="es-ES" sz="4000" cap="small" dirty="0">
                <a:solidFill>
                  <a:srgbClr val="002060"/>
                </a:solidFill>
                <a:latin typeface="Cambria" pitchFamily="18" charset="0"/>
                <a:ea typeface="Cambria" pitchFamily="18" charset="0"/>
                <a:cs typeface="Nixie One"/>
                <a:sym typeface="Nixie One"/>
              </a:rPr>
              <a:t> </a:t>
            </a:r>
            <a:r>
              <a:rPr lang="es-ES" sz="4000" cap="small" dirty="0" err="1">
                <a:solidFill>
                  <a:srgbClr val="002060"/>
                </a:solidFill>
                <a:latin typeface="Cambria" pitchFamily="18" charset="0"/>
                <a:ea typeface="Cambria" pitchFamily="18" charset="0"/>
                <a:cs typeface="Nixie One"/>
                <a:sym typeface="Nixie One"/>
              </a:rPr>
              <a:t>Qualitativa</a:t>
            </a:r>
            <a:r>
              <a:rPr lang="es-ES" sz="4000" cap="small" dirty="0">
                <a:solidFill>
                  <a:srgbClr val="002060"/>
                </a:solidFill>
                <a:latin typeface="Cambria" pitchFamily="18" charset="0"/>
                <a:ea typeface="Cambria" pitchFamily="18" charset="0"/>
                <a:cs typeface="Nixie One"/>
                <a:sym typeface="Nixie One"/>
              </a:rPr>
              <a:t>. </a:t>
            </a:r>
            <a:r>
              <a:rPr lang="es-ES" sz="4000" cap="small" dirty="0" err="1">
                <a:solidFill>
                  <a:srgbClr val="002060"/>
                </a:solidFill>
                <a:latin typeface="Cambria" pitchFamily="18" charset="0"/>
                <a:ea typeface="Cambria" pitchFamily="18" charset="0"/>
                <a:cs typeface="Nixie One"/>
                <a:sym typeface="Nixie One"/>
              </a:rPr>
              <a:t>Dinàmica</a:t>
            </a:r>
            <a:r>
              <a:rPr lang="es-ES" sz="4000" cap="small" dirty="0">
                <a:solidFill>
                  <a:srgbClr val="002060"/>
                </a:solidFill>
                <a:latin typeface="Cambria" pitchFamily="18" charset="0"/>
                <a:ea typeface="Cambria" pitchFamily="18" charset="0"/>
                <a:cs typeface="Nixie One"/>
                <a:sym typeface="Nixie One"/>
              </a:rPr>
              <a:t> 3. Preguntes </a:t>
            </a:r>
            <a:r>
              <a:rPr lang="es-ES" sz="4000" cap="small" dirty="0" err="1">
                <a:solidFill>
                  <a:srgbClr val="002060"/>
                </a:solidFill>
                <a:latin typeface="Cambria" pitchFamily="18" charset="0"/>
                <a:ea typeface="Cambria" pitchFamily="18" charset="0"/>
                <a:cs typeface="Nixie One"/>
                <a:sym typeface="Nixie One"/>
              </a:rPr>
              <a:t>Inicials</a:t>
            </a:r>
            <a:endParaRPr lang="es-ES" sz="4000" cap="small" dirty="0">
              <a:solidFill>
                <a:srgbClr val="002060"/>
              </a:solidFill>
              <a:latin typeface="Cambria" pitchFamily="18" charset="0"/>
              <a:ea typeface="Cambria" pitchFamily="18" charset="0"/>
              <a:cs typeface="Nixie One"/>
              <a:sym typeface="Nixie One"/>
            </a:endParaRPr>
          </a:p>
        </p:txBody>
      </p:sp>
      <p:sp>
        <p:nvSpPr>
          <p:cNvPr id="2" name="TextBox 1"/>
          <p:cNvSpPr txBox="1"/>
          <p:nvPr/>
        </p:nvSpPr>
        <p:spPr>
          <a:xfrm>
            <a:off x="918251" y="2278708"/>
            <a:ext cx="6408712" cy="369332"/>
          </a:xfrm>
          <a:prstGeom prst="rect">
            <a:avLst/>
          </a:prstGeom>
          <a:noFill/>
        </p:spPr>
        <p:txBody>
          <a:bodyPr wrap="square" rtlCol="0">
            <a:spAutoFit/>
          </a:bodyPr>
          <a:lstStyle/>
          <a:p>
            <a:r>
              <a:rPr lang="es-ES" dirty="0">
                <a:latin typeface="Cambria" pitchFamily="18" charset="0"/>
                <a:ea typeface="Cambria" pitchFamily="18" charset="0"/>
              </a:rPr>
              <a:t>Video 1. https://www.youtube.com/watch?v=JJzXzvMRVeI </a:t>
            </a:r>
          </a:p>
        </p:txBody>
      </p:sp>
      <p:sp>
        <p:nvSpPr>
          <p:cNvPr id="14" name="TextBox 13"/>
          <p:cNvSpPr txBox="1"/>
          <p:nvPr/>
        </p:nvSpPr>
        <p:spPr>
          <a:xfrm>
            <a:off x="918252" y="2780928"/>
            <a:ext cx="7510177" cy="369332"/>
          </a:xfrm>
          <a:prstGeom prst="rect">
            <a:avLst/>
          </a:prstGeom>
          <a:noFill/>
        </p:spPr>
        <p:txBody>
          <a:bodyPr wrap="square" rtlCol="0">
            <a:spAutoFit/>
          </a:bodyPr>
          <a:lstStyle/>
          <a:p>
            <a:r>
              <a:rPr lang="es-ES" dirty="0">
                <a:latin typeface="Cambria" pitchFamily="18" charset="0"/>
                <a:ea typeface="Cambria" pitchFamily="18" charset="0"/>
              </a:rPr>
              <a:t>Video 2. https://www.youtube.com/watch?v=JzPPQ9zyvLc&amp;feature=relmf</a:t>
            </a:r>
          </a:p>
        </p:txBody>
      </p:sp>
      <p:sp>
        <p:nvSpPr>
          <p:cNvPr id="3" name="TextBox 2"/>
          <p:cNvSpPr txBox="1"/>
          <p:nvPr/>
        </p:nvSpPr>
        <p:spPr>
          <a:xfrm>
            <a:off x="683568" y="1772816"/>
            <a:ext cx="6480720" cy="369332"/>
          </a:xfrm>
          <a:prstGeom prst="rect">
            <a:avLst/>
          </a:prstGeom>
          <a:noFill/>
        </p:spPr>
        <p:txBody>
          <a:bodyPr wrap="square" rtlCol="0">
            <a:spAutoFit/>
          </a:bodyPr>
          <a:lstStyle/>
          <a:p>
            <a:r>
              <a:rPr lang="es-ES" dirty="0">
                <a:latin typeface="Cambria" pitchFamily="18" charset="0"/>
                <a:ea typeface="Cambria" pitchFamily="18" charset="0"/>
              </a:rPr>
              <a:t>1. </a:t>
            </a:r>
            <a:r>
              <a:rPr lang="es-ES" dirty="0" err="1">
                <a:latin typeface="Cambria" pitchFamily="18" charset="0"/>
                <a:ea typeface="Cambria" pitchFamily="18" charset="0"/>
              </a:rPr>
              <a:t>Visionat</a:t>
            </a:r>
            <a:r>
              <a:rPr lang="es-ES" dirty="0">
                <a:latin typeface="Cambria" pitchFamily="18" charset="0"/>
                <a:ea typeface="Cambria" pitchFamily="18" charset="0"/>
              </a:rPr>
              <a:t> </a:t>
            </a:r>
            <a:r>
              <a:rPr lang="es-ES" dirty="0" err="1">
                <a:latin typeface="Cambria" pitchFamily="18" charset="0"/>
                <a:ea typeface="Cambria" pitchFamily="18" charset="0"/>
              </a:rPr>
              <a:t>dels</a:t>
            </a:r>
            <a:r>
              <a:rPr lang="es-ES" dirty="0">
                <a:latin typeface="Cambria" pitchFamily="18" charset="0"/>
                <a:ea typeface="Cambria" pitchFamily="18" charset="0"/>
              </a:rPr>
              <a:t> </a:t>
            </a:r>
            <a:r>
              <a:rPr lang="es-ES" dirty="0" err="1">
                <a:latin typeface="Cambria" pitchFamily="18" charset="0"/>
                <a:ea typeface="Cambria" pitchFamily="18" charset="0"/>
              </a:rPr>
              <a:t>següents</a:t>
            </a:r>
            <a:r>
              <a:rPr lang="es-ES" dirty="0">
                <a:latin typeface="Cambria" pitchFamily="18" charset="0"/>
                <a:ea typeface="Cambria" pitchFamily="18" charset="0"/>
              </a:rPr>
              <a:t> videos</a:t>
            </a:r>
          </a:p>
        </p:txBody>
      </p:sp>
      <p:sp>
        <p:nvSpPr>
          <p:cNvPr id="4" name="TextBox 3"/>
          <p:cNvSpPr txBox="1"/>
          <p:nvPr/>
        </p:nvSpPr>
        <p:spPr>
          <a:xfrm>
            <a:off x="827584" y="3296706"/>
            <a:ext cx="7209423" cy="369332"/>
          </a:xfrm>
          <a:prstGeom prst="rect">
            <a:avLst/>
          </a:prstGeom>
          <a:noFill/>
        </p:spPr>
        <p:txBody>
          <a:bodyPr wrap="square" rtlCol="0">
            <a:spAutoFit/>
          </a:bodyPr>
          <a:lstStyle/>
          <a:p>
            <a:r>
              <a:rPr lang="es-ES" dirty="0">
                <a:latin typeface="Cambria" pitchFamily="18" charset="0"/>
                <a:ea typeface="Cambria" pitchFamily="18" charset="0"/>
              </a:rPr>
              <a:t>2. En </a:t>
            </a:r>
            <a:r>
              <a:rPr lang="es-ES" dirty="0" err="1">
                <a:latin typeface="Cambria" pitchFamily="18" charset="0"/>
                <a:ea typeface="Cambria" pitchFamily="18" charset="0"/>
              </a:rPr>
              <a:t>equips</a:t>
            </a:r>
            <a:r>
              <a:rPr lang="es-ES" dirty="0">
                <a:latin typeface="Cambria" pitchFamily="18" charset="0"/>
                <a:ea typeface="Cambria" pitchFamily="18" charset="0"/>
              </a:rPr>
              <a:t> de </a:t>
            </a:r>
            <a:r>
              <a:rPr lang="es-ES" dirty="0" err="1">
                <a:latin typeface="Cambria" pitchFamily="18" charset="0"/>
                <a:ea typeface="Cambria" pitchFamily="18" charset="0"/>
              </a:rPr>
              <a:t>treball</a:t>
            </a:r>
            <a:r>
              <a:rPr lang="es-ES" dirty="0">
                <a:latin typeface="Cambria" pitchFamily="18" charset="0"/>
                <a:ea typeface="Cambria" pitchFamily="18" charset="0"/>
              </a:rPr>
              <a:t>, formula </a:t>
            </a:r>
            <a:r>
              <a:rPr lang="es-ES" dirty="0" err="1">
                <a:latin typeface="Cambria" pitchFamily="18" charset="0"/>
                <a:ea typeface="Cambria" pitchFamily="18" charset="0"/>
              </a:rPr>
              <a:t>interrogants</a:t>
            </a:r>
            <a:r>
              <a:rPr lang="es-ES" dirty="0">
                <a:latin typeface="Cambria" pitchFamily="18" charset="0"/>
                <a:ea typeface="Cambria" pitchFamily="18" charset="0"/>
              </a:rPr>
              <a:t> de recerca. </a:t>
            </a:r>
          </a:p>
        </p:txBody>
      </p:sp>
      <p:graphicFrame>
        <p:nvGraphicFramePr>
          <p:cNvPr id="15" name="Table 14"/>
          <p:cNvGraphicFramePr>
            <a:graphicFrameLocks noGrp="1"/>
          </p:cNvGraphicFramePr>
          <p:nvPr>
            <p:extLst>
              <p:ext uri="{D42A27DB-BD31-4B8C-83A1-F6EECF244321}">
                <p14:modId xmlns:p14="http://schemas.microsoft.com/office/powerpoint/2010/main" val="531765588"/>
              </p:ext>
            </p:extLst>
          </p:nvPr>
        </p:nvGraphicFramePr>
        <p:xfrm>
          <a:off x="800910" y="4437112"/>
          <a:ext cx="7744860" cy="1859280"/>
        </p:xfrm>
        <a:graphic>
          <a:graphicData uri="http://schemas.openxmlformats.org/drawingml/2006/table">
            <a:tbl>
              <a:tblPr firstRow="1" bandRow="1"/>
              <a:tblGrid>
                <a:gridCol w="3872430">
                  <a:extLst>
                    <a:ext uri="{9D8B030D-6E8A-4147-A177-3AD203B41FA5}">
                      <a16:colId xmlns:a16="http://schemas.microsoft.com/office/drawing/2014/main" val="20000"/>
                    </a:ext>
                  </a:extLst>
                </a:gridCol>
                <a:gridCol w="3872430">
                  <a:extLst>
                    <a:ext uri="{9D8B030D-6E8A-4147-A177-3AD203B41FA5}">
                      <a16:colId xmlns:a16="http://schemas.microsoft.com/office/drawing/2014/main" val="20001"/>
                    </a:ext>
                  </a:extLst>
                </a:gridCol>
              </a:tblGrid>
              <a:tr h="370840">
                <a:tc>
                  <a:txBody>
                    <a:bodyPr/>
                    <a:lstStyle/>
                    <a:p>
                      <a:r>
                        <a:rPr lang="es-ES" dirty="0" err="1">
                          <a:latin typeface="Cambria" panose="02040503050406030204" pitchFamily="18" charset="0"/>
                          <a:ea typeface="Cambria" panose="02040503050406030204" pitchFamily="18" charset="0"/>
                        </a:rPr>
                        <a:t>Possibles</a:t>
                      </a:r>
                      <a:r>
                        <a:rPr lang="es-ES" baseline="0" dirty="0">
                          <a:latin typeface="Cambria" panose="02040503050406030204" pitchFamily="18" charset="0"/>
                          <a:ea typeface="Cambria" panose="02040503050406030204" pitchFamily="18" charset="0"/>
                        </a:rPr>
                        <a:t> temes de recerca (vídeo 1)</a:t>
                      </a:r>
                      <a:endParaRPr lang="es-ES" dirty="0">
                        <a:latin typeface="Cambria" panose="02040503050406030204" pitchFamily="18" charset="0"/>
                        <a:ea typeface="Cambria" panose="02040503050406030204" pitchFamily="18" charset="0"/>
                      </a:endParaRPr>
                    </a:p>
                  </a:txBody>
                  <a:tcPr/>
                </a:tc>
                <a:tc>
                  <a:txBody>
                    <a:bodyPr/>
                    <a:lstStyle/>
                    <a:p>
                      <a:r>
                        <a:rPr lang="es-ES" dirty="0" err="1">
                          <a:latin typeface="Cambria" panose="02040503050406030204" pitchFamily="18" charset="0"/>
                          <a:ea typeface="Cambria" panose="02040503050406030204" pitchFamily="18" charset="0"/>
                        </a:rPr>
                        <a:t>Possibles</a:t>
                      </a:r>
                      <a:r>
                        <a:rPr lang="es-ES" dirty="0">
                          <a:latin typeface="Cambria" panose="02040503050406030204" pitchFamily="18" charset="0"/>
                          <a:ea typeface="Cambria" panose="02040503050406030204" pitchFamily="18" charset="0"/>
                        </a:rPr>
                        <a:t> </a:t>
                      </a:r>
                      <a:r>
                        <a:rPr lang="es-ES" dirty="0" err="1">
                          <a:latin typeface="Cambria" panose="02040503050406030204" pitchFamily="18" charset="0"/>
                          <a:ea typeface="Cambria" panose="02040503050406030204" pitchFamily="18" charset="0"/>
                        </a:rPr>
                        <a:t>interrogants</a:t>
                      </a:r>
                      <a:r>
                        <a:rPr lang="es-ES" dirty="0">
                          <a:latin typeface="Cambria" panose="02040503050406030204" pitchFamily="18" charset="0"/>
                          <a:ea typeface="Cambria" panose="02040503050406030204" pitchFamily="18" charset="0"/>
                        </a:rPr>
                        <a:t> de recerca </a:t>
                      </a:r>
                      <a:r>
                        <a:rPr lang="es-ES" dirty="0" err="1">
                          <a:latin typeface="Cambria" panose="02040503050406030204" pitchFamily="18" charset="0"/>
                          <a:ea typeface="Cambria" panose="02040503050406030204" pitchFamily="18" charset="0"/>
                        </a:rPr>
                        <a:t>vinculats</a:t>
                      </a:r>
                      <a:r>
                        <a:rPr lang="es-ES" dirty="0">
                          <a:latin typeface="Cambria" panose="02040503050406030204" pitchFamily="18" charset="0"/>
                          <a:ea typeface="Cambria" panose="02040503050406030204" pitchFamily="18" charset="0"/>
                        </a:rPr>
                        <a:t> </a:t>
                      </a:r>
                      <a:r>
                        <a:rPr lang="es-ES" dirty="0" err="1">
                          <a:latin typeface="Cambria" panose="02040503050406030204" pitchFamily="18" charset="0"/>
                          <a:ea typeface="Cambria" panose="02040503050406030204" pitchFamily="18" charset="0"/>
                        </a:rPr>
                        <a:t>amb</a:t>
                      </a:r>
                      <a:r>
                        <a:rPr lang="es-ES" dirty="0">
                          <a:latin typeface="Cambria" panose="02040503050406030204" pitchFamily="18" charset="0"/>
                          <a:ea typeface="Cambria" panose="02040503050406030204" pitchFamily="18" charset="0"/>
                        </a:rPr>
                        <a:t> les </a:t>
                      </a:r>
                      <a:r>
                        <a:rPr lang="es-ES" dirty="0" err="1">
                          <a:latin typeface="Cambria" panose="02040503050406030204" pitchFamily="18" charset="0"/>
                          <a:ea typeface="Cambria" panose="02040503050406030204" pitchFamily="18" charset="0"/>
                        </a:rPr>
                        <a:t>temàtiques</a:t>
                      </a:r>
                      <a:r>
                        <a:rPr lang="es-ES" dirty="0">
                          <a:latin typeface="Cambria" panose="02040503050406030204" pitchFamily="18" charset="0"/>
                          <a:ea typeface="Cambria" panose="02040503050406030204" pitchFamily="18" charset="0"/>
                        </a:rPr>
                        <a:t> del vídeo 1</a:t>
                      </a:r>
                    </a:p>
                  </a:txBody>
                  <a:tcPr/>
                </a:tc>
                <a:extLst>
                  <a:ext uri="{0D108BD9-81ED-4DB2-BD59-A6C34878D82A}">
                    <a16:rowId xmlns:a16="http://schemas.microsoft.com/office/drawing/2014/main" val="10000"/>
                  </a:ext>
                </a:extLst>
              </a:tr>
              <a:tr h="370840">
                <a:tc>
                  <a:txBody>
                    <a:bodyPr/>
                    <a:lstStyle/>
                    <a:p>
                      <a:pPr lvl="0"/>
                      <a:endParaRPr lang="es-ES" sz="1400" b="0" i="0" u="none" strike="noStrike" cap="none" dirty="0">
                        <a:solidFill>
                          <a:schemeClr val="tx1"/>
                        </a:solidFill>
                        <a:effectLst/>
                        <a:latin typeface="Cambria" panose="02040503050406030204" pitchFamily="18" charset="0"/>
                        <a:ea typeface="Cambria" panose="02040503050406030204" pitchFamily="18" charset="0"/>
                        <a:cs typeface="+mn-cs"/>
                        <a:sym typeface="Arial"/>
                      </a:endParaRPr>
                    </a:p>
                    <a:p>
                      <a:pPr lvl="0"/>
                      <a:endParaRPr lang="es-ES" sz="1400" b="0" i="0" u="none" strike="noStrike" cap="none" dirty="0">
                        <a:solidFill>
                          <a:schemeClr val="tx1"/>
                        </a:solidFill>
                        <a:effectLst/>
                        <a:latin typeface="Cambria" panose="02040503050406030204" pitchFamily="18" charset="0"/>
                        <a:ea typeface="Cambria" panose="02040503050406030204" pitchFamily="18" charset="0"/>
                        <a:cs typeface="+mn-cs"/>
                        <a:sym typeface="Arial"/>
                      </a:endParaRPr>
                    </a:p>
                    <a:p>
                      <a:pPr lvl="0"/>
                      <a:endParaRPr lang="es-ES" sz="1400" b="0" i="0" u="none" strike="noStrike" cap="none" dirty="0">
                        <a:solidFill>
                          <a:schemeClr val="tx1"/>
                        </a:solidFill>
                        <a:effectLst/>
                        <a:latin typeface="Cambria" panose="02040503050406030204" pitchFamily="18" charset="0"/>
                        <a:ea typeface="Cambria" panose="02040503050406030204" pitchFamily="18" charset="0"/>
                        <a:cs typeface="+mn-cs"/>
                        <a:sym typeface="Arial"/>
                      </a:endParaRPr>
                    </a:p>
                    <a:p>
                      <a:pPr lvl="0"/>
                      <a:endParaRPr lang="es-ES" sz="1400" b="0" i="0" u="none" strike="noStrike" cap="none" dirty="0">
                        <a:solidFill>
                          <a:schemeClr val="tx1"/>
                        </a:solidFill>
                        <a:effectLst/>
                        <a:latin typeface="Cambria" panose="02040503050406030204" pitchFamily="18" charset="0"/>
                        <a:ea typeface="Cambria" panose="02040503050406030204" pitchFamily="18" charset="0"/>
                        <a:cs typeface="+mn-cs"/>
                        <a:sym typeface="Arial"/>
                      </a:endParaRPr>
                    </a:p>
                  </a:txBody>
                  <a:tcPr/>
                </a:tc>
                <a:tc>
                  <a:txBody>
                    <a:bodyPr/>
                    <a:lstStyle/>
                    <a:p>
                      <a:endParaRPr lang="es-ES" dirty="0">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val="10001"/>
                  </a:ext>
                </a:extLst>
              </a:tr>
            </a:tbl>
          </a:graphicData>
        </a:graphic>
      </p:graphicFrame>
      <p:grpSp>
        <p:nvGrpSpPr>
          <p:cNvPr id="23" name="12 Grupo"/>
          <p:cNvGrpSpPr/>
          <p:nvPr/>
        </p:nvGrpSpPr>
        <p:grpSpPr>
          <a:xfrm>
            <a:off x="7308305" y="44543"/>
            <a:ext cx="1835695" cy="1512249"/>
            <a:chOff x="6948265" y="137602"/>
            <a:chExt cx="2195735" cy="1808851"/>
          </a:xfrm>
        </p:grpSpPr>
        <p:sp>
          <p:nvSpPr>
            <p:cNvPr id="24" name="4 Forma libre"/>
            <p:cNvSpPr/>
            <p:nvPr/>
          </p:nvSpPr>
          <p:spPr>
            <a:xfrm rot="5400000">
              <a:off x="7962886" y="382524"/>
              <a:ext cx="1102894" cy="1259333"/>
            </a:xfrm>
            <a:custGeom>
              <a:avLst/>
              <a:gdLst>
                <a:gd name="connsiteX0" fmla="*/ 0 w 2438400"/>
                <a:gd name="connsiteY0" fmla="*/ 1219200 h 2438400"/>
                <a:gd name="connsiteX1" fmla="*/ 357097 w 2438400"/>
                <a:gd name="connsiteY1" fmla="*/ 357096 h 2438400"/>
                <a:gd name="connsiteX2" fmla="*/ 1219202 w 2438400"/>
                <a:gd name="connsiteY2" fmla="*/ 2 h 2438400"/>
                <a:gd name="connsiteX3" fmla="*/ 2081306 w 2438400"/>
                <a:gd name="connsiteY3" fmla="*/ 357099 h 2438400"/>
                <a:gd name="connsiteX4" fmla="*/ 2438400 w 2438400"/>
                <a:gd name="connsiteY4" fmla="*/ 1219204 h 2438400"/>
                <a:gd name="connsiteX5" fmla="*/ 2081304 w 2438400"/>
                <a:gd name="connsiteY5" fmla="*/ 2081309 h 2438400"/>
                <a:gd name="connsiteX6" fmla="*/ 1219199 w 2438400"/>
                <a:gd name="connsiteY6" fmla="*/ 2438404 h 2438400"/>
                <a:gd name="connsiteX7" fmla="*/ 357094 w 2438400"/>
                <a:gd name="connsiteY7" fmla="*/ 2081308 h 2438400"/>
                <a:gd name="connsiteX8" fmla="*/ -1 w 2438400"/>
                <a:gd name="connsiteY8" fmla="*/ 1219203 h 2438400"/>
                <a:gd name="connsiteX9" fmla="*/ 0 w 2438400"/>
                <a:gd name="connsiteY9" fmla="*/ 12192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438400">
                  <a:moveTo>
                    <a:pt x="0" y="1219200"/>
                  </a:moveTo>
                  <a:cubicBezTo>
                    <a:pt x="0" y="895848"/>
                    <a:pt x="128452" y="585740"/>
                    <a:pt x="357097" y="357096"/>
                  </a:cubicBezTo>
                  <a:cubicBezTo>
                    <a:pt x="585742" y="128452"/>
                    <a:pt x="895850" y="1"/>
                    <a:pt x="1219202" y="2"/>
                  </a:cubicBezTo>
                  <a:cubicBezTo>
                    <a:pt x="1542554" y="2"/>
                    <a:pt x="1852662" y="128454"/>
                    <a:pt x="2081306" y="357099"/>
                  </a:cubicBezTo>
                  <a:cubicBezTo>
                    <a:pt x="2309950" y="585744"/>
                    <a:pt x="2438401" y="895852"/>
                    <a:pt x="2438400" y="1219204"/>
                  </a:cubicBezTo>
                  <a:cubicBezTo>
                    <a:pt x="2438400" y="1542556"/>
                    <a:pt x="2309949" y="1852664"/>
                    <a:pt x="2081304" y="2081309"/>
                  </a:cubicBezTo>
                  <a:cubicBezTo>
                    <a:pt x="1852659" y="2309953"/>
                    <a:pt x="1542551" y="2438404"/>
                    <a:pt x="1219199" y="2438404"/>
                  </a:cubicBezTo>
                  <a:cubicBezTo>
                    <a:pt x="895847" y="2438404"/>
                    <a:pt x="585739" y="2309952"/>
                    <a:pt x="357094" y="2081308"/>
                  </a:cubicBezTo>
                  <a:cubicBezTo>
                    <a:pt x="128450" y="1852663"/>
                    <a:pt x="-1" y="1542555"/>
                    <a:pt x="-1" y="1219203"/>
                  </a:cubicBezTo>
                  <a:cubicBezTo>
                    <a:pt x="-1" y="1219202"/>
                    <a:pt x="0" y="1219201"/>
                    <a:pt x="0" y="1219200"/>
                  </a:cubicBezTo>
                  <a:close/>
                </a:path>
              </a:pathLst>
            </a:custGeom>
            <a:solidFill>
              <a:srgbClr val="00B050">
                <a:alpha val="50000"/>
              </a:srgbClr>
            </a:solidFill>
          </p:spPr>
          <p:style>
            <a:lnRef idx="2">
              <a:schemeClr val="lt1">
                <a:hueOff val="0"/>
                <a:satOff val="0"/>
                <a:lumOff val="0"/>
                <a:alphaOff val="0"/>
              </a:schemeClr>
            </a:lnRef>
            <a:fillRef idx="1">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vert270" wrap="square" lIns="325121" tIns="426720" rIns="325119" bIns="914400" numCol="1" spcCol="1270" anchor="t" anchorCtr="0">
              <a:noAutofit/>
            </a:bodyPr>
            <a:lstStyle/>
            <a:p>
              <a:pPr lvl="0" algn="ctr" defTabSz="1066800">
                <a:lnSpc>
                  <a:spcPct val="90000"/>
                </a:lnSpc>
                <a:spcBef>
                  <a:spcPct val="0"/>
                </a:spcBef>
                <a:spcAft>
                  <a:spcPct val="35000"/>
                </a:spcAft>
              </a:pPr>
              <a:endParaRPr lang="es-ES_tradnl" sz="1000" kern="1200" dirty="0"/>
            </a:p>
          </p:txBody>
        </p:sp>
        <p:sp>
          <p:nvSpPr>
            <p:cNvPr id="25" name="5 Forma libre"/>
            <p:cNvSpPr/>
            <p:nvPr/>
          </p:nvSpPr>
          <p:spPr>
            <a:xfrm rot="5400000">
              <a:off x="7063294" y="765339"/>
              <a:ext cx="1102894" cy="1259333"/>
            </a:xfrm>
            <a:custGeom>
              <a:avLst/>
              <a:gdLst>
                <a:gd name="connsiteX0" fmla="*/ 0 w 2438400"/>
                <a:gd name="connsiteY0" fmla="*/ 1219200 h 2438400"/>
                <a:gd name="connsiteX1" fmla="*/ 357097 w 2438400"/>
                <a:gd name="connsiteY1" fmla="*/ 357096 h 2438400"/>
                <a:gd name="connsiteX2" fmla="*/ 1219202 w 2438400"/>
                <a:gd name="connsiteY2" fmla="*/ 2 h 2438400"/>
                <a:gd name="connsiteX3" fmla="*/ 2081306 w 2438400"/>
                <a:gd name="connsiteY3" fmla="*/ 357099 h 2438400"/>
                <a:gd name="connsiteX4" fmla="*/ 2438400 w 2438400"/>
                <a:gd name="connsiteY4" fmla="*/ 1219204 h 2438400"/>
                <a:gd name="connsiteX5" fmla="*/ 2081304 w 2438400"/>
                <a:gd name="connsiteY5" fmla="*/ 2081309 h 2438400"/>
                <a:gd name="connsiteX6" fmla="*/ 1219199 w 2438400"/>
                <a:gd name="connsiteY6" fmla="*/ 2438404 h 2438400"/>
                <a:gd name="connsiteX7" fmla="*/ 357094 w 2438400"/>
                <a:gd name="connsiteY7" fmla="*/ 2081308 h 2438400"/>
                <a:gd name="connsiteX8" fmla="*/ -1 w 2438400"/>
                <a:gd name="connsiteY8" fmla="*/ 1219203 h 2438400"/>
                <a:gd name="connsiteX9" fmla="*/ 0 w 2438400"/>
                <a:gd name="connsiteY9" fmla="*/ 12192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438400">
                  <a:moveTo>
                    <a:pt x="0" y="1219200"/>
                  </a:moveTo>
                  <a:cubicBezTo>
                    <a:pt x="0" y="895848"/>
                    <a:pt x="128452" y="585740"/>
                    <a:pt x="357097" y="357096"/>
                  </a:cubicBezTo>
                  <a:cubicBezTo>
                    <a:pt x="585742" y="128452"/>
                    <a:pt x="895850" y="1"/>
                    <a:pt x="1219202" y="2"/>
                  </a:cubicBezTo>
                  <a:cubicBezTo>
                    <a:pt x="1542554" y="2"/>
                    <a:pt x="1852662" y="128454"/>
                    <a:pt x="2081306" y="357099"/>
                  </a:cubicBezTo>
                  <a:cubicBezTo>
                    <a:pt x="2309950" y="585744"/>
                    <a:pt x="2438401" y="895852"/>
                    <a:pt x="2438400" y="1219204"/>
                  </a:cubicBezTo>
                  <a:cubicBezTo>
                    <a:pt x="2438400" y="1542556"/>
                    <a:pt x="2309949" y="1852664"/>
                    <a:pt x="2081304" y="2081309"/>
                  </a:cubicBezTo>
                  <a:cubicBezTo>
                    <a:pt x="1852659" y="2309953"/>
                    <a:pt x="1542551" y="2438404"/>
                    <a:pt x="1219199" y="2438404"/>
                  </a:cubicBezTo>
                  <a:cubicBezTo>
                    <a:pt x="895847" y="2438404"/>
                    <a:pt x="585739" y="2309952"/>
                    <a:pt x="357094" y="2081308"/>
                  </a:cubicBezTo>
                  <a:cubicBezTo>
                    <a:pt x="128450" y="1852663"/>
                    <a:pt x="-1" y="1542555"/>
                    <a:pt x="-1" y="1219203"/>
                  </a:cubicBezTo>
                  <a:cubicBezTo>
                    <a:pt x="-1" y="1219202"/>
                    <a:pt x="0" y="1219201"/>
                    <a:pt x="0" y="1219200"/>
                  </a:cubicBezTo>
                  <a:close/>
                </a:path>
              </a:pathLst>
            </a:custGeom>
            <a:solidFill>
              <a:srgbClr val="92D050">
                <a:alpha val="50000"/>
              </a:srgbClr>
            </a:solidFill>
          </p:spPr>
          <p:style>
            <a:lnRef idx="2">
              <a:schemeClr val="lt1">
                <a:hueOff val="0"/>
                <a:satOff val="0"/>
                <a:lumOff val="0"/>
                <a:alphaOff val="0"/>
              </a:schemeClr>
            </a:lnRef>
            <a:fillRef idx="1">
              <a:schemeClr val="accent2">
                <a:alpha val="50000"/>
                <a:hueOff val="-3670562"/>
                <a:satOff val="16196"/>
                <a:lumOff val="-2745"/>
                <a:alphaOff val="0"/>
              </a:schemeClr>
            </a:fillRef>
            <a:effectRef idx="0">
              <a:schemeClr val="accent2">
                <a:alpha val="50000"/>
                <a:hueOff val="-3670562"/>
                <a:satOff val="16196"/>
                <a:lumOff val="-2745"/>
                <a:alphaOff val="0"/>
              </a:schemeClr>
            </a:effectRef>
            <a:fontRef idx="minor">
              <a:schemeClr val="tx1"/>
            </a:fontRef>
          </p:style>
          <p:txBody>
            <a:bodyPr spcFirstLastPara="0" vert="vert270" wrap="square" lIns="745744" tIns="629919" rIns="229616" bIns="467361" numCol="1" spcCol="1270" anchor="ctr" anchorCtr="0">
              <a:noAutofit/>
            </a:bodyPr>
            <a:lstStyle/>
            <a:p>
              <a:pPr lvl="0" defTabSz="1066800">
                <a:lnSpc>
                  <a:spcPct val="90000"/>
                </a:lnSpc>
                <a:spcBef>
                  <a:spcPct val="0"/>
                </a:spcBef>
                <a:spcAft>
                  <a:spcPct val="35000"/>
                </a:spcAft>
              </a:pPr>
              <a:endParaRPr lang="es-ES_tradnl" sz="1000" kern="1200" dirty="0"/>
            </a:p>
          </p:txBody>
        </p:sp>
        <p:sp>
          <p:nvSpPr>
            <p:cNvPr id="26" name="6 Forma libre"/>
            <p:cNvSpPr/>
            <p:nvPr/>
          </p:nvSpPr>
          <p:spPr>
            <a:xfrm rot="5400000">
              <a:off x="7026485" y="59382"/>
              <a:ext cx="1102894" cy="1259333"/>
            </a:xfrm>
            <a:custGeom>
              <a:avLst/>
              <a:gdLst>
                <a:gd name="connsiteX0" fmla="*/ 0 w 2438400"/>
                <a:gd name="connsiteY0" fmla="*/ 1219200 h 2438400"/>
                <a:gd name="connsiteX1" fmla="*/ 357097 w 2438400"/>
                <a:gd name="connsiteY1" fmla="*/ 357096 h 2438400"/>
                <a:gd name="connsiteX2" fmla="*/ 1219202 w 2438400"/>
                <a:gd name="connsiteY2" fmla="*/ 2 h 2438400"/>
                <a:gd name="connsiteX3" fmla="*/ 2081306 w 2438400"/>
                <a:gd name="connsiteY3" fmla="*/ 357099 h 2438400"/>
                <a:gd name="connsiteX4" fmla="*/ 2438400 w 2438400"/>
                <a:gd name="connsiteY4" fmla="*/ 1219204 h 2438400"/>
                <a:gd name="connsiteX5" fmla="*/ 2081304 w 2438400"/>
                <a:gd name="connsiteY5" fmla="*/ 2081309 h 2438400"/>
                <a:gd name="connsiteX6" fmla="*/ 1219199 w 2438400"/>
                <a:gd name="connsiteY6" fmla="*/ 2438404 h 2438400"/>
                <a:gd name="connsiteX7" fmla="*/ 357094 w 2438400"/>
                <a:gd name="connsiteY7" fmla="*/ 2081308 h 2438400"/>
                <a:gd name="connsiteX8" fmla="*/ -1 w 2438400"/>
                <a:gd name="connsiteY8" fmla="*/ 1219203 h 2438400"/>
                <a:gd name="connsiteX9" fmla="*/ 0 w 2438400"/>
                <a:gd name="connsiteY9" fmla="*/ 12192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438400">
                  <a:moveTo>
                    <a:pt x="0" y="1219200"/>
                  </a:moveTo>
                  <a:cubicBezTo>
                    <a:pt x="0" y="895848"/>
                    <a:pt x="128452" y="585740"/>
                    <a:pt x="357097" y="357096"/>
                  </a:cubicBezTo>
                  <a:cubicBezTo>
                    <a:pt x="585742" y="128452"/>
                    <a:pt x="895850" y="1"/>
                    <a:pt x="1219202" y="2"/>
                  </a:cubicBezTo>
                  <a:cubicBezTo>
                    <a:pt x="1542554" y="2"/>
                    <a:pt x="1852662" y="128454"/>
                    <a:pt x="2081306" y="357099"/>
                  </a:cubicBezTo>
                  <a:cubicBezTo>
                    <a:pt x="2309950" y="585744"/>
                    <a:pt x="2438401" y="895852"/>
                    <a:pt x="2438400" y="1219204"/>
                  </a:cubicBezTo>
                  <a:cubicBezTo>
                    <a:pt x="2438400" y="1542556"/>
                    <a:pt x="2309949" y="1852664"/>
                    <a:pt x="2081304" y="2081309"/>
                  </a:cubicBezTo>
                  <a:cubicBezTo>
                    <a:pt x="1852659" y="2309953"/>
                    <a:pt x="1542551" y="2438404"/>
                    <a:pt x="1219199" y="2438404"/>
                  </a:cubicBezTo>
                  <a:cubicBezTo>
                    <a:pt x="895847" y="2438404"/>
                    <a:pt x="585739" y="2309952"/>
                    <a:pt x="357094" y="2081308"/>
                  </a:cubicBezTo>
                  <a:cubicBezTo>
                    <a:pt x="128450" y="1852663"/>
                    <a:pt x="-1" y="1542555"/>
                    <a:pt x="-1" y="1219203"/>
                  </a:cubicBezTo>
                  <a:cubicBezTo>
                    <a:pt x="-1" y="1219202"/>
                    <a:pt x="0" y="1219201"/>
                    <a:pt x="0" y="1219200"/>
                  </a:cubicBezTo>
                  <a:close/>
                </a:path>
              </a:pathLst>
            </a:custGeom>
            <a:solidFill>
              <a:srgbClr val="114454">
                <a:alpha val="50000"/>
              </a:srgbClr>
            </a:solidFill>
          </p:spPr>
          <p:style>
            <a:lnRef idx="2">
              <a:schemeClr val="lt1">
                <a:hueOff val="0"/>
                <a:satOff val="0"/>
                <a:lumOff val="0"/>
                <a:alphaOff val="0"/>
              </a:schemeClr>
            </a:lnRef>
            <a:fillRef idx="1">
              <a:schemeClr val="accent2">
                <a:alpha val="50000"/>
                <a:hueOff val="-7341125"/>
                <a:satOff val="32393"/>
                <a:lumOff val="-5490"/>
                <a:alphaOff val="0"/>
              </a:schemeClr>
            </a:fillRef>
            <a:effectRef idx="0">
              <a:schemeClr val="accent2">
                <a:alpha val="50000"/>
                <a:hueOff val="-7341125"/>
                <a:satOff val="32393"/>
                <a:lumOff val="-5490"/>
                <a:alphaOff val="0"/>
              </a:schemeClr>
            </a:effectRef>
            <a:fontRef idx="minor">
              <a:schemeClr val="tx1"/>
            </a:fontRef>
          </p:style>
          <p:txBody>
            <a:bodyPr spcFirstLastPara="0" vert="vert270" wrap="square" lIns="229617" tIns="629919" rIns="745743" bIns="467361" numCol="1" spcCol="1270" anchor="ctr" anchorCtr="0">
              <a:noAutofit/>
            </a:bodyPr>
            <a:lstStyle/>
            <a:p>
              <a:pPr lvl="0" algn="ctr" defTabSz="1066800">
                <a:lnSpc>
                  <a:spcPct val="90000"/>
                </a:lnSpc>
                <a:spcBef>
                  <a:spcPct val="0"/>
                </a:spcBef>
                <a:spcAft>
                  <a:spcPct val="35000"/>
                </a:spcAft>
              </a:pPr>
              <a:endParaRPr lang="es-ES_tradnl" sz="1000" kern="1200" dirty="0"/>
            </a:p>
          </p:txBody>
        </p:sp>
        <p:sp>
          <p:nvSpPr>
            <p:cNvPr id="27" name="9 CuadroTexto"/>
            <p:cNvSpPr txBox="1"/>
            <p:nvPr/>
          </p:nvSpPr>
          <p:spPr>
            <a:xfrm>
              <a:off x="7006152" y="497640"/>
              <a:ext cx="1147949" cy="294513"/>
            </a:xfrm>
            <a:prstGeom prst="rect">
              <a:avLst/>
            </a:prstGeom>
            <a:noFill/>
          </p:spPr>
          <p:txBody>
            <a:bodyPr wrap="square" rtlCol="0">
              <a:spAutoFit/>
            </a:bodyPr>
            <a:lstStyle/>
            <a:p>
              <a:r>
                <a:rPr lang="es-ES" sz="1000" dirty="0"/>
                <a:t>Paradigma</a:t>
              </a:r>
            </a:p>
          </p:txBody>
        </p:sp>
        <p:sp>
          <p:nvSpPr>
            <p:cNvPr id="28" name="10 CuadroTexto"/>
            <p:cNvSpPr txBox="1"/>
            <p:nvPr/>
          </p:nvSpPr>
          <p:spPr>
            <a:xfrm>
              <a:off x="8028384" y="748775"/>
              <a:ext cx="1115616" cy="294513"/>
            </a:xfrm>
            <a:prstGeom prst="rect">
              <a:avLst/>
            </a:prstGeom>
            <a:noFill/>
          </p:spPr>
          <p:txBody>
            <a:bodyPr wrap="square" rtlCol="0">
              <a:spAutoFit/>
            </a:bodyPr>
            <a:lstStyle/>
            <a:p>
              <a:pPr algn="ctr"/>
              <a:r>
                <a:rPr lang="es-ES" sz="1000" dirty="0" err="1"/>
                <a:t>Metodologia</a:t>
              </a:r>
              <a:endParaRPr lang="es-ES" sz="1000" dirty="0"/>
            </a:p>
          </p:txBody>
        </p:sp>
        <p:sp>
          <p:nvSpPr>
            <p:cNvPr id="29" name="11 CuadroTexto"/>
            <p:cNvSpPr txBox="1"/>
            <p:nvPr/>
          </p:nvSpPr>
          <p:spPr>
            <a:xfrm>
              <a:off x="7234475" y="1267018"/>
              <a:ext cx="919625" cy="294513"/>
            </a:xfrm>
            <a:prstGeom prst="rect">
              <a:avLst/>
            </a:prstGeom>
            <a:noFill/>
          </p:spPr>
          <p:txBody>
            <a:bodyPr wrap="square" rtlCol="0">
              <a:spAutoFit/>
            </a:bodyPr>
            <a:lstStyle/>
            <a:p>
              <a:r>
                <a:rPr lang="es-ES" sz="1000" dirty="0" err="1"/>
                <a:t>Tècniques</a:t>
              </a:r>
              <a:endParaRPr lang="es-ES" sz="1000" dirty="0"/>
            </a:p>
          </p:txBody>
        </p:sp>
      </p:grpSp>
    </p:spTree>
    <p:extLst>
      <p:ext uri="{BB962C8B-B14F-4D97-AF65-F5344CB8AC3E}">
        <p14:creationId xmlns:p14="http://schemas.microsoft.com/office/powerpoint/2010/main" val="283612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Marcador de texto"/>
          <p:cNvSpPr txBox="1">
            <a:spLocks/>
          </p:cNvSpPr>
          <p:nvPr/>
        </p:nvSpPr>
        <p:spPr>
          <a:xfrm>
            <a:off x="518863" y="164638"/>
            <a:ext cx="6820215" cy="692151"/>
          </a:xfrm>
          <a:prstGeom prst="rect">
            <a:avLst/>
          </a:prstGeom>
          <a:noFill/>
          <a:ln>
            <a:noFill/>
          </a:ln>
        </p:spPr>
        <p:txBody>
          <a:bodyPr lIns="91425" tIns="91425" rIns="91425" bIns="91425" anchor="t" anchorCtr="0"/>
          <a:lstStyle/>
          <a:p>
            <a:pPr>
              <a:spcBef>
                <a:spcPts val="600"/>
              </a:spcBef>
              <a:buClr>
                <a:srgbClr val="114454"/>
              </a:buClr>
              <a:buSzPct val="100000"/>
              <a:defRPr/>
            </a:pPr>
            <a:r>
              <a:rPr lang="es-ES" sz="4000" cap="small" dirty="0" err="1">
                <a:solidFill>
                  <a:srgbClr val="002060"/>
                </a:solidFill>
                <a:latin typeface="Cambria" pitchFamily="18" charset="0"/>
                <a:ea typeface="Cambria" pitchFamily="18" charset="0"/>
                <a:cs typeface="Nixie One"/>
                <a:sym typeface="Nixie One"/>
              </a:rPr>
              <a:t>Metodologia</a:t>
            </a:r>
            <a:r>
              <a:rPr lang="es-ES" sz="4000" cap="small" dirty="0">
                <a:solidFill>
                  <a:srgbClr val="002060"/>
                </a:solidFill>
                <a:latin typeface="Cambria" pitchFamily="18" charset="0"/>
                <a:ea typeface="Cambria" pitchFamily="18" charset="0"/>
                <a:cs typeface="Nixie One"/>
                <a:sym typeface="Nixie One"/>
              </a:rPr>
              <a:t> </a:t>
            </a:r>
            <a:r>
              <a:rPr lang="es-ES" sz="4000" cap="small" dirty="0" err="1">
                <a:solidFill>
                  <a:srgbClr val="002060"/>
                </a:solidFill>
                <a:latin typeface="Cambria" pitchFamily="18" charset="0"/>
                <a:ea typeface="Cambria" pitchFamily="18" charset="0"/>
                <a:cs typeface="Nixie One"/>
                <a:sym typeface="Nixie One"/>
              </a:rPr>
              <a:t>Qualitativa</a:t>
            </a:r>
            <a:r>
              <a:rPr lang="es-ES" sz="4000" cap="small" dirty="0">
                <a:solidFill>
                  <a:srgbClr val="002060"/>
                </a:solidFill>
                <a:latin typeface="Cambria" pitchFamily="18" charset="0"/>
                <a:ea typeface="Cambria" pitchFamily="18" charset="0"/>
                <a:cs typeface="Nixie One"/>
                <a:sym typeface="Nixie One"/>
              </a:rPr>
              <a:t>. </a:t>
            </a:r>
            <a:r>
              <a:rPr lang="es-ES" sz="4000" cap="small" dirty="0" err="1">
                <a:solidFill>
                  <a:srgbClr val="002060"/>
                </a:solidFill>
                <a:latin typeface="Cambria" pitchFamily="18" charset="0"/>
                <a:ea typeface="Cambria" pitchFamily="18" charset="0"/>
                <a:cs typeface="Nixie One"/>
                <a:sym typeface="Nixie One"/>
              </a:rPr>
              <a:t>Dinàmica</a:t>
            </a:r>
            <a:r>
              <a:rPr lang="es-ES" sz="4000" cap="small" dirty="0">
                <a:solidFill>
                  <a:srgbClr val="002060"/>
                </a:solidFill>
                <a:latin typeface="Cambria" pitchFamily="18" charset="0"/>
                <a:ea typeface="Cambria" pitchFamily="18" charset="0"/>
                <a:cs typeface="Nixie One"/>
                <a:sym typeface="Nixie One"/>
              </a:rPr>
              <a:t> 3. Preguntes </a:t>
            </a:r>
            <a:r>
              <a:rPr lang="es-ES" sz="4000" cap="small" dirty="0" err="1">
                <a:solidFill>
                  <a:srgbClr val="002060"/>
                </a:solidFill>
                <a:latin typeface="Cambria" pitchFamily="18" charset="0"/>
                <a:ea typeface="Cambria" pitchFamily="18" charset="0"/>
                <a:cs typeface="Nixie One"/>
                <a:sym typeface="Nixie One"/>
              </a:rPr>
              <a:t>inicials</a:t>
            </a:r>
            <a:endParaRPr lang="es-ES" sz="4000" cap="small" dirty="0">
              <a:solidFill>
                <a:srgbClr val="002060"/>
              </a:solidFill>
              <a:latin typeface="Cambria" pitchFamily="18" charset="0"/>
              <a:ea typeface="Cambria" pitchFamily="18" charset="0"/>
              <a:cs typeface="Nixie One"/>
              <a:sym typeface="Nixie One"/>
            </a:endParaRPr>
          </a:p>
        </p:txBody>
      </p:sp>
      <p:sp>
        <p:nvSpPr>
          <p:cNvPr id="2" name="TextBox 1"/>
          <p:cNvSpPr txBox="1"/>
          <p:nvPr/>
        </p:nvSpPr>
        <p:spPr>
          <a:xfrm>
            <a:off x="918251" y="2278708"/>
            <a:ext cx="6408712" cy="369332"/>
          </a:xfrm>
          <a:prstGeom prst="rect">
            <a:avLst/>
          </a:prstGeom>
          <a:noFill/>
        </p:spPr>
        <p:txBody>
          <a:bodyPr wrap="square" rtlCol="0">
            <a:spAutoFit/>
          </a:bodyPr>
          <a:lstStyle/>
          <a:p>
            <a:r>
              <a:rPr lang="es-ES" dirty="0"/>
              <a:t>Video 1. https://www.youtube.com/watch?v=JJzXzvMRVeI </a:t>
            </a:r>
          </a:p>
        </p:txBody>
      </p:sp>
      <p:sp>
        <p:nvSpPr>
          <p:cNvPr id="14" name="TextBox 13"/>
          <p:cNvSpPr txBox="1"/>
          <p:nvPr/>
        </p:nvSpPr>
        <p:spPr>
          <a:xfrm>
            <a:off x="918252" y="2780928"/>
            <a:ext cx="7510177" cy="369332"/>
          </a:xfrm>
          <a:prstGeom prst="rect">
            <a:avLst/>
          </a:prstGeom>
          <a:noFill/>
        </p:spPr>
        <p:txBody>
          <a:bodyPr wrap="square" rtlCol="0">
            <a:spAutoFit/>
          </a:bodyPr>
          <a:lstStyle/>
          <a:p>
            <a:r>
              <a:rPr lang="es-ES" dirty="0"/>
              <a:t>Video 2. https://www.youtube.com/watch?v=JzPPQ9zyvLc&amp;feature=relmf</a:t>
            </a:r>
          </a:p>
        </p:txBody>
      </p:sp>
      <p:sp>
        <p:nvSpPr>
          <p:cNvPr id="3" name="TextBox 2"/>
          <p:cNvSpPr txBox="1"/>
          <p:nvPr/>
        </p:nvSpPr>
        <p:spPr>
          <a:xfrm>
            <a:off x="683568" y="1772816"/>
            <a:ext cx="6480720" cy="369332"/>
          </a:xfrm>
          <a:prstGeom prst="rect">
            <a:avLst/>
          </a:prstGeom>
          <a:noFill/>
        </p:spPr>
        <p:txBody>
          <a:bodyPr wrap="square" rtlCol="0">
            <a:spAutoFit/>
          </a:bodyPr>
          <a:lstStyle/>
          <a:p>
            <a:r>
              <a:rPr lang="es-ES" dirty="0">
                <a:latin typeface="Cambria" pitchFamily="18" charset="0"/>
                <a:ea typeface="Cambria" pitchFamily="18" charset="0"/>
              </a:rPr>
              <a:t>1. </a:t>
            </a:r>
            <a:r>
              <a:rPr lang="es-ES" dirty="0" err="1">
                <a:latin typeface="Cambria" pitchFamily="18" charset="0"/>
                <a:ea typeface="Cambria" pitchFamily="18" charset="0"/>
              </a:rPr>
              <a:t>Visionat</a:t>
            </a:r>
            <a:r>
              <a:rPr lang="es-ES" dirty="0">
                <a:latin typeface="Cambria" pitchFamily="18" charset="0"/>
                <a:ea typeface="Cambria" pitchFamily="18" charset="0"/>
              </a:rPr>
              <a:t> </a:t>
            </a:r>
            <a:r>
              <a:rPr lang="es-ES" dirty="0" err="1">
                <a:latin typeface="Cambria" pitchFamily="18" charset="0"/>
                <a:ea typeface="Cambria" pitchFamily="18" charset="0"/>
              </a:rPr>
              <a:t>dels</a:t>
            </a:r>
            <a:r>
              <a:rPr lang="es-ES" dirty="0">
                <a:latin typeface="Cambria" pitchFamily="18" charset="0"/>
                <a:ea typeface="Cambria" pitchFamily="18" charset="0"/>
              </a:rPr>
              <a:t> </a:t>
            </a:r>
            <a:r>
              <a:rPr lang="es-ES" dirty="0" err="1">
                <a:latin typeface="Cambria" pitchFamily="18" charset="0"/>
                <a:ea typeface="Cambria" pitchFamily="18" charset="0"/>
              </a:rPr>
              <a:t>següents</a:t>
            </a:r>
            <a:r>
              <a:rPr lang="es-ES" dirty="0">
                <a:latin typeface="Cambria" pitchFamily="18" charset="0"/>
                <a:ea typeface="Cambria" pitchFamily="18" charset="0"/>
              </a:rPr>
              <a:t> videos</a:t>
            </a:r>
          </a:p>
        </p:txBody>
      </p:sp>
      <p:sp>
        <p:nvSpPr>
          <p:cNvPr id="4" name="TextBox 3"/>
          <p:cNvSpPr txBox="1"/>
          <p:nvPr/>
        </p:nvSpPr>
        <p:spPr>
          <a:xfrm>
            <a:off x="746953" y="3296706"/>
            <a:ext cx="7870628" cy="369332"/>
          </a:xfrm>
          <a:prstGeom prst="rect">
            <a:avLst/>
          </a:prstGeom>
          <a:noFill/>
        </p:spPr>
        <p:txBody>
          <a:bodyPr wrap="square" rtlCol="0">
            <a:spAutoFit/>
          </a:bodyPr>
          <a:lstStyle/>
          <a:p>
            <a:r>
              <a:rPr lang="es-ES" dirty="0">
                <a:latin typeface="Cambria" pitchFamily="18" charset="0"/>
                <a:ea typeface="Cambria" pitchFamily="18" charset="0"/>
              </a:rPr>
              <a:t>2. En </a:t>
            </a:r>
            <a:r>
              <a:rPr lang="es-ES" dirty="0" err="1">
                <a:latin typeface="Cambria" pitchFamily="18" charset="0"/>
                <a:ea typeface="Cambria" pitchFamily="18" charset="0"/>
              </a:rPr>
              <a:t>equips</a:t>
            </a:r>
            <a:r>
              <a:rPr lang="es-ES" dirty="0">
                <a:latin typeface="Cambria" pitchFamily="18" charset="0"/>
                <a:ea typeface="Cambria" pitchFamily="18" charset="0"/>
              </a:rPr>
              <a:t> de </a:t>
            </a:r>
            <a:r>
              <a:rPr lang="es-ES" dirty="0" err="1">
                <a:latin typeface="Cambria" pitchFamily="18" charset="0"/>
                <a:ea typeface="Cambria" pitchFamily="18" charset="0"/>
              </a:rPr>
              <a:t>treball</a:t>
            </a:r>
            <a:r>
              <a:rPr lang="es-ES" dirty="0">
                <a:latin typeface="Cambria" pitchFamily="18" charset="0"/>
                <a:ea typeface="Cambria" pitchFamily="18" charset="0"/>
              </a:rPr>
              <a:t>, </a:t>
            </a:r>
            <a:r>
              <a:rPr lang="es-ES" dirty="0" err="1">
                <a:latin typeface="Cambria" pitchFamily="18" charset="0"/>
                <a:ea typeface="Cambria" pitchFamily="18" charset="0"/>
              </a:rPr>
              <a:t>formuleu</a:t>
            </a:r>
            <a:r>
              <a:rPr lang="es-ES" dirty="0">
                <a:latin typeface="Cambria" pitchFamily="18" charset="0"/>
                <a:ea typeface="Cambria" pitchFamily="18" charset="0"/>
              </a:rPr>
              <a:t> temes i Po </a:t>
            </a:r>
            <a:r>
              <a:rPr lang="es-ES" dirty="0" err="1">
                <a:latin typeface="Cambria" pitchFamily="18" charset="0"/>
                <a:ea typeface="Cambria" pitchFamily="18" charset="0"/>
              </a:rPr>
              <a:t>interrogants</a:t>
            </a:r>
            <a:r>
              <a:rPr lang="es-ES" dirty="0">
                <a:latin typeface="Cambria" pitchFamily="18" charset="0"/>
                <a:ea typeface="Cambria" pitchFamily="18" charset="0"/>
              </a:rPr>
              <a:t> de recerca. </a:t>
            </a:r>
          </a:p>
        </p:txBody>
      </p:sp>
      <p:graphicFrame>
        <p:nvGraphicFramePr>
          <p:cNvPr id="15" name="Table 14"/>
          <p:cNvGraphicFramePr>
            <a:graphicFrameLocks noGrp="1"/>
          </p:cNvGraphicFramePr>
          <p:nvPr>
            <p:extLst>
              <p:ext uri="{D42A27DB-BD31-4B8C-83A1-F6EECF244321}">
                <p14:modId xmlns:p14="http://schemas.microsoft.com/office/powerpoint/2010/main" val="310327672"/>
              </p:ext>
            </p:extLst>
          </p:nvPr>
        </p:nvGraphicFramePr>
        <p:xfrm>
          <a:off x="800910" y="4437112"/>
          <a:ext cx="7744860" cy="1859280"/>
        </p:xfrm>
        <a:graphic>
          <a:graphicData uri="http://schemas.openxmlformats.org/drawingml/2006/table">
            <a:tbl>
              <a:tblPr firstRow="1" bandRow="1"/>
              <a:tblGrid>
                <a:gridCol w="3872430">
                  <a:extLst>
                    <a:ext uri="{9D8B030D-6E8A-4147-A177-3AD203B41FA5}">
                      <a16:colId xmlns:a16="http://schemas.microsoft.com/office/drawing/2014/main" val="20000"/>
                    </a:ext>
                  </a:extLst>
                </a:gridCol>
                <a:gridCol w="3872430">
                  <a:extLst>
                    <a:ext uri="{9D8B030D-6E8A-4147-A177-3AD203B41FA5}">
                      <a16:colId xmlns:a16="http://schemas.microsoft.com/office/drawing/2014/main" val="20001"/>
                    </a:ext>
                  </a:extLst>
                </a:gridCol>
              </a:tblGrid>
              <a:tr h="370840">
                <a:tc>
                  <a:txBody>
                    <a:bodyPr/>
                    <a:lstStyle/>
                    <a:p>
                      <a:r>
                        <a:rPr lang="es-ES" dirty="0" err="1">
                          <a:latin typeface="Cambria" panose="02040503050406030204" pitchFamily="18" charset="0"/>
                          <a:ea typeface="Cambria" panose="02040503050406030204" pitchFamily="18" charset="0"/>
                        </a:rPr>
                        <a:t>Possibles</a:t>
                      </a:r>
                      <a:r>
                        <a:rPr lang="es-ES" baseline="0" dirty="0">
                          <a:latin typeface="Cambria" panose="02040503050406030204" pitchFamily="18" charset="0"/>
                          <a:ea typeface="Cambria" panose="02040503050406030204" pitchFamily="18" charset="0"/>
                        </a:rPr>
                        <a:t> temes de recerca (vídeo 2)</a:t>
                      </a:r>
                      <a:endParaRPr lang="es-ES" dirty="0">
                        <a:latin typeface="Cambria" panose="02040503050406030204" pitchFamily="18" charset="0"/>
                        <a:ea typeface="Cambria" panose="02040503050406030204" pitchFamily="18" charset="0"/>
                      </a:endParaRPr>
                    </a:p>
                  </a:txBody>
                  <a:tcPr/>
                </a:tc>
                <a:tc>
                  <a:txBody>
                    <a:bodyPr/>
                    <a:lstStyle/>
                    <a:p>
                      <a:r>
                        <a:rPr lang="es-ES" dirty="0" err="1">
                          <a:latin typeface="Cambria" panose="02040503050406030204" pitchFamily="18" charset="0"/>
                          <a:ea typeface="Cambria" panose="02040503050406030204" pitchFamily="18" charset="0"/>
                        </a:rPr>
                        <a:t>Possibles</a:t>
                      </a:r>
                      <a:r>
                        <a:rPr lang="es-ES" dirty="0">
                          <a:latin typeface="Cambria" panose="02040503050406030204" pitchFamily="18" charset="0"/>
                          <a:ea typeface="Cambria" panose="02040503050406030204" pitchFamily="18" charset="0"/>
                        </a:rPr>
                        <a:t> </a:t>
                      </a:r>
                      <a:r>
                        <a:rPr lang="es-ES" dirty="0" err="1">
                          <a:latin typeface="Cambria" panose="02040503050406030204" pitchFamily="18" charset="0"/>
                          <a:ea typeface="Cambria" panose="02040503050406030204" pitchFamily="18" charset="0"/>
                        </a:rPr>
                        <a:t>interrogants</a:t>
                      </a:r>
                      <a:r>
                        <a:rPr lang="es-ES" dirty="0">
                          <a:latin typeface="Cambria" panose="02040503050406030204" pitchFamily="18" charset="0"/>
                          <a:ea typeface="Cambria" panose="02040503050406030204" pitchFamily="18" charset="0"/>
                        </a:rPr>
                        <a:t> de recerca </a:t>
                      </a:r>
                      <a:r>
                        <a:rPr lang="es-ES" dirty="0" err="1">
                          <a:latin typeface="Cambria" panose="02040503050406030204" pitchFamily="18" charset="0"/>
                          <a:ea typeface="Cambria" panose="02040503050406030204" pitchFamily="18" charset="0"/>
                        </a:rPr>
                        <a:t>vinculats</a:t>
                      </a:r>
                      <a:r>
                        <a:rPr lang="es-ES" dirty="0">
                          <a:latin typeface="Cambria" panose="02040503050406030204" pitchFamily="18" charset="0"/>
                          <a:ea typeface="Cambria" panose="02040503050406030204" pitchFamily="18" charset="0"/>
                        </a:rPr>
                        <a:t> </a:t>
                      </a:r>
                      <a:r>
                        <a:rPr lang="es-ES" dirty="0" err="1">
                          <a:latin typeface="Cambria" panose="02040503050406030204" pitchFamily="18" charset="0"/>
                          <a:ea typeface="Cambria" panose="02040503050406030204" pitchFamily="18" charset="0"/>
                        </a:rPr>
                        <a:t>amb</a:t>
                      </a:r>
                      <a:r>
                        <a:rPr lang="es-ES" dirty="0">
                          <a:latin typeface="Cambria" panose="02040503050406030204" pitchFamily="18" charset="0"/>
                          <a:ea typeface="Cambria" panose="02040503050406030204" pitchFamily="18" charset="0"/>
                        </a:rPr>
                        <a:t> les </a:t>
                      </a:r>
                      <a:r>
                        <a:rPr lang="es-ES" dirty="0" err="1">
                          <a:latin typeface="Cambria" panose="02040503050406030204" pitchFamily="18" charset="0"/>
                          <a:ea typeface="Cambria" panose="02040503050406030204" pitchFamily="18" charset="0"/>
                        </a:rPr>
                        <a:t>temàtiques</a:t>
                      </a:r>
                      <a:r>
                        <a:rPr lang="es-ES" dirty="0">
                          <a:latin typeface="Cambria" panose="02040503050406030204" pitchFamily="18" charset="0"/>
                          <a:ea typeface="Cambria" panose="02040503050406030204" pitchFamily="18" charset="0"/>
                        </a:rPr>
                        <a:t> del vídeo 2</a:t>
                      </a:r>
                    </a:p>
                  </a:txBody>
                  <a:tcPr/>
                </a:tc>
                <a:extLst>
                  <a:ext uri="{0D108BD9-81ED-4DB2-BD59-A6C34878D82A}">
                    <a16:rowId xmlns:a16="http://schemas.microsoft.com/office/drawing/2014/main" val="10000"/>
                  </a:ext>
                </a:extLst>
              </a:tr>
              <a:tr h="370840">
                <a:tc>
                  <a:txBody>
                    <a:bodyPr/>
                    <a:lstStyle/>
                    <a:p>
                      <a:pPr lvl="0"/>
                      <a:endParaRPr lang="es-ES" sz="1400" b="0" i="0" u="none" strike="noStrike" cap="none" dirty="0">
                        <a:solidFill>
                          <a:schemeClr val="tx1"/>
                        </a:solidFill>
                        <a:effectLst/>
                        <a:latin typeface="Cambria" panose="02040503050406030204" pitchFamily="18" charset="0"/>
                        <a:ea typeface="Cambria" panose="02040503050406030204" pitchFamily="18" charset="0"/>
                        <a:cs typeface="+mn-cs"/>
                        <a:sym typeface="Arial"/>
                      </a:endParaRPr>
                    </a:p>
                    <a:p>
                      <a:pPr lvl="0"/>
                      <a:endParaRPr lang="es-ES" sz="1400" b="0" i="0" u="none" strike="noStrike" cap="none" dirty="0">
                        <a:solidFill>
                          <a:schemeClr val="tx1"/>
                        </a:solidFill>
                        <a:effectLst/>
                        <a:latin typeface="Cambria" panose="02040503050406030204" pitchFamily="18" charset="0"/>
                        <a:ea typeface="Cambria" panose="02040503050406030204" pitchFamily="18" charset="0"/>
                        <a:cs typeface="+mn-cs"/>
                        <a:sym typeface="Arial"/>
                      </a:endParaRPr>
                    </a:p>
                    <a:p>
                      <a:pPr lvl="0"/>
                      <a:endParaRPr lang="es-ES" sz="1400" b="0" i="0" u="none" strike="noStrike" cap="none" dirty="0">
                        <a:solidFill>
                          <a:schemeClr val="tx1"/>
                        </a:solidFill>
                        <a:effectLst/>
                        <a:latin typeface="Cambria" panose="02040503050406030204" pitchFamily="18" charset="0"/>
                        <a:ea typeface="Cambria" panose="02040503050406030204" pitchFamily="18" charset="0"/>
                        <a:cs typeface="+mn-cs"/>
                        <a:sym typeface="Arial"/>
                      </a:endParaRPr>
                    </a:p>
                    <a:p>
                      <a:pPr lvl="0"/>
                      <a:endParaRPr lang="es-ES" sz="1400" b="0" i="0" u="none" strike="noStrike" cap="none" dirty="0">
                        <a:solidFill>
                          <a:schemeClr val="tx1"/>
                        </a:solidFill>
                        <a:effectLst/>
                        <a:latin typeface="Cambria" panose="02040503050406030204" pitchFamily="18" charset="0"/>
                        <a:ea typeface="Cambria" panose="02040503050406030204" pitchFamily="18" charset="0"/>
                        <a:cs typeface="+mn-cs"/>
                        <a:sym typeface="Arial"/>
                      </a:endParaRPr>
                    </a:p>
                  </a:txBody>
                  <a:tcPr/>
                </a:tc>
                <a:tc>
                  <a:txBody>
                    <a:bodyPr/>
                    <a:lstStyle/>
                    <a:p>
                      <a:endParaRPr lang="es-ES" dirty="0">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val="10001"/>
                  </a:ext>
                </a:extLst>
              </a:tr>
            </a:tbl>
          </a:graphicData>
        </a:graphic>
      </p:graphicFrame>
      <p:grpSp>
        <p:nvGrpSpPr>
          <p:cNvPr id="23" name="12 Grupo"/>
          <p:cNvGrpSpPr/>
          <p:nvPr/>
        </p:nvGrpSpPr>
        <p:grpSpPr>
          <a:xfrm>
            <a:off x="7308305" y="-20538"/>
            <a:ext cx="1835695" cy="1512249"/>
            <a:chOff x="6948265" y="137602"/>
            <a:chExt cx="2195735" cy="1808851"/>
          </a:xfrm>
        </p:grpSpPr>
        <p:sp>
          <p:nvSpPr>
            <p:cNvPr id="24" name="4 Forma libre"/>
            <p:cNvSpPr/>
            <p:nvPr/>
          </p:nvSpPr>
          <p:spPr>
            <a:xfrm rot="5400000">
              <a:off x="7962886" y="382524"/>
              <a:ext cx="1102894" cy="1259333"/>
            </a:xfrm>
            <a:custGeom>
              <a:avLst/>
              <a:gdLst>
                <a:gd name="connsiteX0" fmla="*/ 0 w 2438400"/>
                <a:gd name="connsiteY0" fmla="*/ 1219200 h 2438400"/>
                <a:gd name="connsiteX1" fmla="*/ 357097 w 2438400"/>
                <a:gd name="connsiteY1" fmla="*/ 357096 h 2438400"/>
                <a:gd name="connsiteX2" fmla="*/ 1219202 w 2438400"/>
                <a:gd name="connsiteY2" fmla="*/ 2 h 2438400"/>
                <a:gd name="connsiteX3" fmla="*/ 2081306 w 2438400"/>
                <a:gd name="connsiteY3" fmla="*/ 357099 h 2438400"/>
                <a:gd name="connsiteX4" fmla="*/ 2438400 w 2438400"/>
                <a:gd name="connsiteY4" fmla="*/ 1219204 h 2438400"/>
                <a:gd name="connsiteX5" fmla="*/ 2081304 w 2438400"/>
                <a:gd name="connsiteY5" fmla="*/ 2081309 h 2438400"/>
                <a:gd name="connsiteX6" fmla="*/ 1219199 w 2438400"/>
                <a:gd name="connsiteY6" fmla="*/ 2438404 h 2438400"/>
                <a:gd name="connsiteX7" fmla="*/ 357094 w 2438400"/>
                <a:gd name="connsiteY7" fmla="*/ 2081308 h 2438400"/>
                <a:gd name="connsiteX8" fmla="*/ -1 w 2438400"/>
                <a:gd name="connsiteY8" fmla="*/ 1219203 h 2438400"/>
                <a:gd name="connsiteX9" fmla="*/ 0 w 2438400"/>
                <a:gd name="connsiteY9" fmla="*/ 12192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438400">
                  <a:moveTo>
                    <a:pt x="0" y="1219200"/>
                  </a:moveTo>
                  <a:cubicBezTo>
                    <a:pt x="0" y="895848"/>
                    <a:pt x="128452" y="585740"/>
                    <a:pt x="357097" y="357096"/>
                  </a:cubicBezTo>
                  <a:cubicBezTo>
                    <a:pt x="585742" y="128452"/>
                    <a:pt x="895850" y="1"/>
                    <a:pt x="1219202" y="2"/>
                  </a:cubicBezTo>
                  <a:cubicBezTo>
                    <a:pt x="1542554" y="2"/>
                    <a:pt x="1852662" y="128454"/>
                    <a:pt x="2081306" y="357099"/>
                  </a:cubicBezTo>
                  <a:cubicBezTo>
                    <a:pt x="2309950" y="585744"/>
                    <a:pt x="2438401" y="895852"/>
                    <a:pt x="2438400" y="1219204"/>
                  </a:cubicBezTo>
                  <a:cubicBezTo>
                    <a:pt x="2438400" y="1542556"/>
                    <a:pt x="2309949" y="1852664"/>
                    <a:pt x="2081304" y="2081309"/>
                  </a:cubicBezTo>
                  <a:cubicBezTo>
                    <a:pt x="1852659" y="2309953"/>
                    <a:pt x="1542551" y="2438404"/>
                    <a:pt x="1219199" y="2438404"/>
                  </a:cubicBezTo>
                  <a:cubicBezTo>
                    <a:pt x="895847" y="2438404"/>
                    <a:pt x="585739" y="2309952"/>
                    <a:pt x="357094" y="2081308"/>
                  </a:cubicBezTo>
                  <a:cubicBezTo>
                    <a:pt x="128450" y="1852663"/>
                    <a:pt x="-1" y="1542555"/>
                    <a:pt x="-1" y="1219203"/>
                  </a:cubicBezTo>
                  <a:cubicBezTo>
                    <a:pt x="-1" y="1219202"/>
                    <a:pt x="0" y="1219201"/>
                    <a:pt x="0" y="1219200"/>
                  </a:cubicBezTo>
                  <a:close/>
                </a:path>
              </a:pathLst>
            </a:custGeom>
            <a:solidFill>
              <a:srgbClr val="00B050">
                <a:alpha val="50000"/>
              </a:srgbClr>
            </a:solidFill>
          </p:spPr>
          <p:style>
            <a:lnRef idx="2">
              <a:schemeClr val="lt1">
                <a:hueOff val="0"/>
                <a:satOff val="0"/>
                <a:lumOff val="0"/>
                <a:alphaOff val="0"/>
              </a:schemeClr>
            </a:lnRef>
            <a:fillRef idx="1">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vert270" wrap="square" lIns="325121" tIns="426720" rIns="325119" bIns="914400" numCol="1" spcCol="1270" anchor="t" anchorCtr="0">
              <a:noAutofit/>
            </a:bodyPr>
            <a:lstStyle/>
            <a:p>
              <a:pPr lvl="0" algn="ctr" defTabSz="1066800">
                <a:lnSpc>
                  <a:spcPct val="90000"/>
                </a:lnSpc>
                <a:spcBef>
                  <a:spcPct val="0"/>
                </a:spcBef>
                <a:spcAft>
                  <a:spcPct val="35000"/>
                </a:spcAft>
              </a:pPr>
              <a:endParaRPr lang="es-ES_tradnl" sz="1000" kern="1200" dirty="0"/>
            </a:p>
          </p:txBody>
        </p:sp>
        <p:sp>
          <p:nvSpPr>
            <p:cNvPr id="25" name="5 Forma libre"/>
            <p:cNvSpPr/>
            <p:nvPr/>
          </p:nvSpPr>
          <p:spPr>
            <a:xfrm rot="5400000">
              <a:off x="7063294" y="765339"/>
              <a:ext cx="1102894" cy="1259333"/>
            </a:xfrm>
            <a:custGeom>
              <a:avLst/>
              <a:gdLst>
                <a:gd name="connsiteX0" fmla="*/ 0 w 2438400"/>
                <a:gd name="connsiteY0" fmla="*/ 1219200 h 2438400"/>
                <a:gd name="connsiteX1" fmla="*/ 357097 w 2438400"/>
                <a:gd name="connsiteY1" fmla="*/ 357096 h 2438400"/>
                <a:gd name="connsiteX2" fmla="*/ 1219202 w 2438400"/>
                <a:gd name="connsiteY2" fmla="*/ 2 h 2438400"/>
                <a:gd name="connsiteX3" fmla="*/ 2081306 w 2438400"/>
                <a:gd name="connsiteY3" fmla="*/ 357099 h 2438400"/>
                <a:gd name="connsiteX4" fmla="*/ 2438400 w 2438400"/>
                <a:gd name="connsiteY4" fmla="*/ 1219204 h 2438400"/>
                <a:gd name="connsiteX5" fmla="*/ 2081304 w 2438400"/>
                <a:gd name="connsiteY5" fmla="*/ 2081309 h 2438400"/>
                <a:gd name="connsiteX6" fmla="*/ 1219199 w 2438400"/>
                <a:gd name="connsiteY6" fmla="*/ 2438404 h 2438400"/>
                <a:gd name="connsiteX7" fmla="*/ 357094 w 2438400"/>
                <a:gd name="connsiteY7" fmla="*/ 2081308 h 2438400"/>
                <a:gd name="connsiteX8" fmla="*/ -1 w 2438400"/>
                <a:gd name="connsiteY8" fmla="*/ 1219203 h 2438400"/>
                <a:gd name="connsiteX9" fmla="*/ 0 w 2438400"/>
                <a:gd name="connsiteY9" fmla="*/ 12192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438400">
                  <a:moveTo>
                    <a:pt x="0" y="1219200"/>
                  </a:moveTo>
                  <a:cubicBezTo>
                    <a:pt x="0" y="895848"/>
                    <a:pt x="128452" y="585740"/>
                    <a:pt x="357097" y="357096"/>
                  </a:cubicBezTo>
                  <a:cubicBezTo>
                    <a:pt x="585742" y="128452"/>
                    <a:pt x="895850" y="1"/>
                    <a:pt x="1219202" y="2"/>
                  </a:cubicBezTo>
                  <a:cubicBezTo>
                    <a:pt x="1542554" y="2"/>
                    <a:pt x="1852662" y="128454"/>
                    <a:pt x="2081306" y="357099"/>
                  </a:cubicBezTo>
                  <a:cubicBezTo>
                    <a:pt x="2309950" y="585744"/>
                    <a:pt x="2438401" y="895852"/>
                    <a:pt x="2438400" y="1219204"/>
                  </a:cubicBezTo>
                  <a:cubicBezTo>
                    <a:pt x="2438400" y="1542556"/>
                    <a:pt x="2309949" y="1852664"/>
                    <a:pt x="2081304" y="2081309"/>
                  </a:cubicBezTo>
                  <a:cubicBezTo>
                    <a:pt x="1852659" y="2309953"/>
                    <a:pt x="1542551" y="2438404"/>
                    <a:pt x="1219199" y="2438404"/>
                  </a:cubicBezTo>
                  <a:cubicBezTo>
                    <a:pt x="895847" y="2438404"/>
                    <a:pt x="585739" y="2309952"/>
                    <a:pt x="357094" y="2081308"/>
                  </a:cubicBezTo>
                  <a:cubicBezTo>
                    <a:pt x="128450" y="1852663"/>
                    <a:pt x="-1" y="1542555"/>
                    <a:pt x="-1" y="1219203"/>
                  </a:cubicBezTo>
                  <a:cubicBezTo>
                    <a:pt x="-1" y="1219202"/>
                    <a:pt x="0" y="1219201"/>
                    <a:pt x="0" y="1219200"/>
                  </a:cubicBezTo>
                  <a:close/>
                </a:path>
              </a:pathLst>
            </a:custGeom>
            <a:solidFill>
              <a:srgbClr val="92D050">
                <a:alpha val="50000"/>
              </a:srgbClr>
            </a:solidFill>
          </p:spPr>
          <p:style>
            <a:lnRef idx="2">
              <a:schemeClr val="lt1">
                <a:hueOff val="0"/>
                <a:satOff val="0"/>
                <a:lumOff val="0"/>
                <a:alphaOff val="0"/>
              </a:schemeClr>
            </a:lnRef>
            <a:fillRef idx="1">
              <a:schemeClr val="accent2">
                <a:alpha val="50000"/>
                <a:hueOff val="-3670562"/>
                <a:satOff val="16196"/>
                <a:lumOff val="-2745"/>
                <a:alphaOff val="0"/>
              </a:schemeClr>
            </a:fillRef>
            <a:effectRef idx="0">
              <a:schemeClr val="accent2">
                <a:alpha val="50000"/>
                <a:hueOff val="-3670562"/>
                <a:satOff val="16196"/>
                <a:lumOff val="-2745"/>
                <a:alphaOff val="0"/>
              </a:schemeClr>
            </a:effectRef>
            <a:fontRef idx="minor">
              <a:schemeClr val="tx1"/>
            </a:fontRef>
          </p:style>
          <p:txBody>
            <a:bodyPr spcFirstLastPara="0" vert="vert270" wrap="square" lIns="745744" tIns="629919" rIns="229616" bIns="467361" numCol="1" spcCol="1270" anchor="ctr" anchorCtr="0">
              <a:noAutofit/>
            </a:bodyPr>
            <a:lstStyle/>
            <a:p>
              <a:pPr lvl="0" defTabSz="1066800">
                <a:lnSpc>
                  <a:spcPct val="90000"/>
                </a:lnSpc>
                <a:spcBef>
                  <a:spcPct val="0"/>
                </a:spcBef>
                <a:spcAft>
                  <a:spcPct val="35000"/>
                </a:spcAft>
              </a:pPr>
              <a:endParaRPr lang="es-ES_tradnl" sz="1000" kern="1200" dirty="0"/>
            </a:p>
          </p:txBody>
        </p:sp>
        <p:sp>
          <p:nvSpPr>
            <p:cNvPr id="26" name="6 Forma libre"/>
            <p:cNvSpPr/>
            <p:nvPr/>
          </p:nvSpPr>
          <p:spPr>
            <a:xfrm rot="5400000">
              <a:off x="7026485" y="59382"/>
              <a:ext cx="1102894" cy="1259333"/>
            </a:xfrm>
            <a:custGeom>
              <a:avLst/>
              <a:gdLst>
                <a:gd name="connsiteX0" fmla="*/ 0 w 2438400"/>
                <a:gd name="connsiteY0" fmla="*/ 1219200 h 2438400"/>
                <a:gd name="connsiteX1" fmla="*/ 357097 w 2438400"/>
                <a:gd name="connsiteY1" fmla="*/ 357096 h 2438400"/>
                <a:gd name="connsiteX2" fmla="*/ 1219202 w 2438400"/>
                <a:gd name="connsiteY2" fmla="*/ 2 h 2438400"/>
                <a:gd name="connsiteX3" fmla="*/ 2081306 w 2438400"/>
                <a:gd name="connsiteY3" fmla="*/ 357099 h 2438400"/>
                <a:gd name="connsiteX4" fmla="*/ 2438400 w 2438400"/>
                <a:gd name="connsiteY4" fmla="*/ 1219204 h 2438400"/>
                <a:gd name="connsiteX5" fmla="*/ 2081304 w 2438400"/>
                <a:gd name="connsiteY5" fmla="*/ 2081309 h 2438400"/>
                <a:gd name="connsiteX6" fmla="*/ 1219199 w 2438400"/>
                <a:gd name="connsiteY6" fmla="*/ 2438404 h 2438400"/>
                <a:gd name="connsiteX7" fmla="*/ 357094 w 2438400"/>
                <a:gd name="connsiteY7" fmla="*/ 2081308 h 2438400"/>
                <a:gd name="connsiteX8" fmla="*/ -1 w 2438400"/>
                <a:gd name="connsiteY8" fmla="*/ 1219203 h 2438400"/>
                <a:gd name="connsiteX9" fmla="*/ 0 w 2438400"/>
                <a:gd name="connsiteY9" fmla="*/ 12192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438400">
                  <a:moveTo>
                    <a:pt x="0" y="1219200"/>
                  </a:moveTo>
                  <a:cubicBezTo>
                    <a:pt x="0" y="895848"/>
                    <a:pt x="128452" y="585740"/>
                    <a:pt x="357097" y="357096"/>
                  </a:cubicBezTo>
                  <a:cubicBezTo>
                    <a:pt x="585742" y="128452"/>
                    <a:pt x="895850" y="1"/>
                    <a:pt x="1219202" y="2"/>
                  </a:cubicBezTo>
                  <a:cubicBezTo>
                    <a:pt x="1542554" y="2"/>
                    <a:pt x="1852662" y="128454"/>
                    <a:pt x="2081306" y="357099"/>
                  </a:cubicBezTo>
                  <a:cubicBezTo>
                    <a:pt x="2309950" y="585744"/>
                    <a:pt x="2438401" y="895852"/>
                    <a:pt x="2438400" y="1219204"/>
                  </a:cubicBezTo>
                  <a:cubicBezTo>
                    <a:pt x="2438400" y="1542556"/>
                    <a:pt x="2309949" y="1852664"/>
                    <a:pt x="2081304" y="2081309"/>
                  </a:cubicBezTo>
                  <a:cubicBezTo>
                    <a:pt x="1852659" y="2309953"/>
                    <a:pt x="1542551" y="2438404"/>
                    <a:pt x="1219199" y="2438404"/>
                  </a:cubicBezTo>
                  <a:cubicBezTo>
                    <a:pt x="895847" y="2438404"/>
                    <a:pt x="585739" y="2309952"/>
                    <a:pt x="357094" y="2081308"/>
                  </a:cubicBezTo>
                  <a:cubicBezTo>
                    <a:pt x="128450" y="1852663"/>
                    <a:pt x="-1" y="1542555"/>
                    <a:pt x="-1" y="1219203"/>
                  </a:cubicBezTo>
                  <a:cubicBezTo>
                    <a:pt x="-1" y="1219202"/>
                    <a:pt x="0" y="1219201"/>
                    <a:pt x="0" y="1219200"/>
                  </a:cubicBezTo>
                  <a:close/>
                </a:path>
              </a:pathLst>
            </a:custGeom>
            <a:solidFill>
              <a:srgbClr val="114454">
                <a:alpha val="50000"/>
              </a:srgbClr>
            </a:solidFill>
          </p:spPr>
          <p:style>
            <a:lnRef idx="2">
              <a:schemeClr val="lt1">
                <a:hueOff val="0"/>
                <a:satOff val="0"/>
                <a:lumOff val="0"/>
                <a:alphaOff val="0"/>
              </a:schemeClr>
            </a:lnRef>
            <a:fillRef idx="1">
              <a:schemeClr val="accent2">
                <a:alpha val="50000"/>
                <a:hueOff val="-7341125"/>
                <a:satOff val="32393"/>
                <a:lumOff val="-5490"/>
                <a:alphaOff val="0"/>
              </a:schemeClr>
            </a:fillRef>
            <a:effectRef idx="0">
              <a:schemeClr val="accent2">
                <a:alpha val="50000"/>
                <a:hueOff val="-7341125"/>
                <a:satOff val="32393"/>
                <a:lumOff val="-5490"/>
                <a:alphaOff val="0"/>
              </a:schemeClr>
            </a:effectRef>
            <a:fontRef idx="minor">
              <a:schemeClr val="tx1"/>
            </a:fontRef>
          </p:style>
          <p:txBody>
            <a:bodyPr spcFirstLastPara="0" vert="vert270" wrap="square" lIns="229617" tIns="629919" rIns="745743" bIns="467361" numCol="1" spcCol="1270" anchor="ctr" anchorCtr="0">
              <a:noAutofit/>
            </a:bodyPr>
            <a:lstStyle/>
            <a:p>
              <a:pPr lvl="0" algn="ctr" defTabSz="1066800">
                <a:lnSpc>
                  <a:spcPct val="90000"/>
                </a:lnSpc>
                <a:spcBef>
                  <a:spcPct val="0"/>
                </a:spcBef>
                <a:spcAft>
                  <a:spcPct val="35000"/>
                </a:spcAft>
              </a:pPr>
              <a:endParaRPr lang="es-ES_tradnl" sz="1000" kern="1200" dirty="0"/>
            </a:p>
          </p:txBody>
        </p:sp>
        <p:sp>
          <p:nvSpPr>
            <p:cNvPr id="27" name="9 CuadroTexto"/>
            <p:cNvSpPr txBox="1"/>
            <p:nvPr/>
          </p:nvSpPr>
          <p:spPr>
            <a:xfrm>
              <a:off x="7006152" y="497640"/>
              <a:ext cx="1147949" cy="294513"/>
            </a:xfrm>
            <a:prstGeom prst="rect">
              <a:avLst/>
            </a:prstGeom>
            <a:noFill/>
          </p:spPr>
          <p:txBody>
            <a:bodyPr wrap="square" rtlCol="0">
              <a:spAutoFit/>
            </a:bodyPr>
            <a:lstStyle/>
            <a:p>
              <a:r>
                <a:rPr lang="es-ES" sz="1000" dirty="0"/>
                <a:t>Paradigma</a:t>
              </a:r>
            </a:p>
          </p:txBody>
        </p:sp>
        <p:sp>
          <p:nvSpPr>
            <p:cNvPr id="28" name="10 CuadroTexto"/>
            <p:cNvSpPr txBox="1"/>
            <p:nvPr/>
          </p:nvSpPr>
          <p:spPr>
            <a:xfrm>
              <a:off x="8028384" y="748775"/>
              <a:ext cx="1115616" cy="294513"/>
            </a:xfrm>
            <a:prstGeom prst="rect">
              <a:avLst/>
            </a:prstGeom>
            <a:noFill/>
          </p:spPr>
          <p:txBody>
            <a:bodyPr wrap="square" rtlCol="0">
              <a:spAutoFit/>
            </a:bodyPr>
            <a:lstStyle/>
            <a:p>
              <a:pPr algn="ctr"/>
              <a:r>
                <a:rPr lang="es-ES" sz="1000" dirty="0" err="1"/>
                <a:t>Metodologia</a:t>
              </a:r>
              <a:endParaRPr lang="es-ES" sz="1000" dirty="0"/>
            </a:p>
          </p:txBody>
        </p:sp>
        <p:sp>
          <p:nvSpPr>
            <p:cNvPr id="29" name="11 CuadroTexto"/>
            <p:cNvSpPr txBox="1"/>
            <p:nvPr/>
          </p:nvSpPr>
          <p:spPr>
            <a:xfrm>
              <a:off x="7234475" y="1267018"/>
              <a:ext cx="919625" cy="294513"/>
            </a:xfrm>
            <a:prstGeom prst="rect">
              <a:avLst/>
            </a:prstGeom>
            <a:noFill/>
          </p:spPr>
          <p:txBody>
            <a:bodyPr wrap="square" rtlCol="0">
              <a:spAutoFit/>
            </a:bodyPr>
            <a:lstStyle/>
            <a:p>
              <a:r>
                <a:rPr lang="es-ES" sz="1000" dirty="0" err="1"/>
                <a:t>Tècniques</a:t>
              </a:r>
              <a:endParaRPr lang="es-ES" sz="1000" dirty="0"/>
            </a:p>
          </p:txBody>
        </p:sp>
      </p:grpSp>
    </p:spTree>
    <p:extLst>
      <p:ext uri="{BB962C8B-B14F-4D97-AF65-F5344CB8AC3E}">
        <p14:creationId xmlns:p14="http://schemas.microsoft.com/office/powerpoint/2010/main" val="4124982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Marcador de texto"/>
          <p:cNvSpPr txBox="1">
            <a:spLocks/>
          </p:cNvSpPr>
          <p:nvPr/>
        </p:nvSpPr>
        <p:spPr>
          <a:xfrm>
            <a:off x="518864" y="164638"/>
            <a:ext cx="6429400" cy="692151"/>
          </a:xfrm>
          <a:prstGeom prst="rect">
            <a:avLst/>
          </a:prstGeom>
          <a:noFill/>
          <a:ln>
            <a:noFill/>
          </a:ln>
        </p:spPr>
        <p:txBody>
          <a:bodyPr lIns="91425" tIns="91425" rIns="91425" bIns="91425" anchor="t" anchorCtr="0"/>
          <a:lstStyle/>
          <a:p>
            <a:pPr>
              <a:spcBef>
                <a:spcPts val="600"/>
              </a:spcBef>
              <a:buClr>
                <a:srgbClr val="114454"/>
              </a:buClr>
              <a:buSzPct val="100000"/>
              <a:defRPr/>
            </a:pPr>
            <a:r>
              <a:rPr lang="es-ES" sz="4000" cap="small" dirty="0" err="1">
                <a:solidFill>
                  <a:srgbClr val="002060"/>
                </a:solidFill>
                <a:latin typeface="Cambria" pitchFamily="18" charset="0"/>
                <a:ea typeface="Cambria" pitchFamily="18" charset="0"/>
                <a:cs typeface="Nixie One"/>
                <a:sym typeface="Nixie One"/>
              </a:rPr>
              <a:t>Metodologia</a:t>
            </a:r>
            <a:r>
              <a:rPr lang="es-ES" sz="4000" cap="small" dirty="0">
                <a:solidFill>
                  <a:srgbClr val="002060"/>
                </a:solidFill>
                <a:latin typeface="Cambria" pitchFamily="18" charset="0"/>
                <a:ea typeface="Cambria" pitchFamily="18" charset="0"/>
                <a:cs typeface="Nixie One"/>
                <a:sym typeface="Nixie One"/>
              </a:rPr>
              <a:t> </a:t>
            </a:r>
            <a:r>
              <a:rPr lang="es-ES" sz="4000" cap="small" dirty="0" err="1">
                <a:solidFill>
                  <a:srgbClr val="002060"/>
                </a:solidFill>
                <a:latin typeface="Cambria" pitchFamily="18" charset="0"/>
                <a:ea typeface="Cambria" pitchFamily="18" charset="0"/>
                <a:cs typeface="Nixie One"/>
                <a:sym typeface="Nixie One"/>
              </a:rPr>
              <a:t>Qualitativa</a:t>
            </a:r>
            <a:r>
              <a:rPr lang="es-ES" sz="4000" cap="small" dirty="0">
                <a:solidFill>
                  <a:srgbClr val="002060"/>
                </a:solidFill>
                <a:latin typeface="Cambria" pitchFamily="18" charset="0"/>
                <a:ea typeface="Cambria" pitchFamily="18" charset="0"/>
                <a:cs typeface="Nixie One"/>
                <a:sym typeface="Nixie One"/>
              </a:rPr>
              <a:t>. </a:t>
            </a:r>
            <a:r>
              <a:rPr lang="es-ES" sz="4000" cap="small" dirty="0" err="1">
                <a:solidFill>
                  <a:srgbClr val="002060"/>
                </a:solidFill>
                <a:latin typeface="Cambria" pitchFamily="18" charset="0"/>
                <a:ea typeface="Cambria" pitchFamily="18" charset="0"/>
                <a:cs typeface="Nixie One"/>
                <a:sym typeface="Nixie One"/>
              </a:rPr>
              <a:t>Dinàmica</a:t>
            </a:r>
            <a:r>
              <a:rPr lang="es-ES" sz="4000" cap="small" dirty="0">
                <a:solidFill>
                  <a:srgbClr val="002060"/>
                </a:solidFill>
                <a:latin typeface="Cambria" pitchFamily="18" charset="0"/>
                <a:ea typeface="Cambria" pitchFamily="18" charset="0"/>
                <a:cs typeface="Nixie One"/>
                <a:sym typeface="Nixie One"/>
              </a:rPr>
              <a:t> 4. </a:t>
            </a:r>
            <a:r>
              <a:rPr lang="es-ES" sz="4000" cap="small" dirty="0" err="1">
                <a:solidFill>
                  <a:srgbClr val="002060"/>
                </a:solidFill>
                <a:latin typeface="Cambria" pitchFamily="18" charset="0"/>
                <a:ea typeface="Cambria" pitchFamily="18" charset="0"/>
                <a:cs typeface="Nixie One"/>
                <a:sym typeface="Nixie One"/>
              </a:rPr>
              <a:t>Criteris</a:t>
            </a:r>
            <a:r>
              <a:rPr lang="es-ES" sz="4000" cap="small" dirty="0">
                <a:solidFill>
                  <a:srgbClr val="002060"/>
                </a:solidFill>
                <a:latin typeface="Cambria" pitchFamily="18" charset="0"/>
                <a:ea typeface="Cambria" pitchFamily="18" charset="0"/>
                <a:cs typeface="Nixie One"/>
                <a:sym typeface="Nixie One"/>
              </a:rPr>
              <a:t> de Rigor </a:t>
            </a:r>
          </a:p>
        </p:txBody>
      </p:sp>
      <p:sp>
        <p:nvSpPr>
          <p:cNvPr id="2" name="TextBox 1"/>
          <p:cNvSpPr txBox="1"/>
          <p:nvPr/>
        </p:nvSpPr>
        <p:spPr>
          <a:xfrm>
            <a:off x="772750" y="1844824"/>
            <a:ext cx="7960885" cy="3323987"/>
          </a:xfrm>
          <a:prstGeom prst="rect">
            <a:avLst/>
          </a:prstGeom>
          <a:noFill/>
        </p:spPr>
        <p:txBody>
          <a:bodyPr wrap="square" rtlCol="0">
            <a:spAutoFit/>
          </a:bodyPr>
          <a:lstStyle/>
          <a:p>
            <a:pPr algn="just"/>
            <a:r>
              <a:rPr lang="ca-ES" sz="1400" dirty="0">
                <a:latin typeface="Cambria" pitchFamily="18" charset="0"/>
                <a:ea typeface="Cambria" pitchFamily="18" charset="0"/>
              </a:rPr>
              <a:t>Un equip de recerca del grau d'educació social està realitzant una investigació sobre la relació educativa entre les i els educadors d'un CRAE del barri de Sants i les i els adolescents que conviuen al Centre. Volem conèixer i aprofundir en aquesta relació per entendre millor les situacions que es donen en el dia del Centre. Esperen que amb els resultats trobats puguin trobar, també, propostes per millorar aquesta relació.</a:t>
            </a:r>
          </a:p>
          <a:p>
            <a:pPr algn="just"/>
            <a:r>
              <a:rPr lang="ca-ES" sz="1400" dirty="0">
                <a:latin typeface="Cambria" pitchFamily="18" charset="0"/>
                <a:ea typeface="Cambria" pitchFamily="18" charset="0"/>
              </a:rPr>
              <a:t>Després d'elaborar el projecte de recerca (primera etapa), han començat a fer el treball de camp (segona etapa). En concret:</a:t>
            </a:r>
          </a:p>
          <a:p>
            <a:pPr marL="285750" indent="-285750" algn="just">
              <a:buFont typeface="Arial" pitchFamily="34" charset="0"/>
              <a:buChar char="•"/>
            </a:pPr>
            <a:r>
              <a:rPr lang="ca-ES" sz="1400" dirty="0">
                <a:latin typeface="Cambria" pitchFamily="18" charset="0"/>
                <a:ea typeface="Cambria" pitchFamily="18" charset="0"/>
              </a:rPr>
              <a:t>Han fet una caracterització en profunditat del centre a partir dels documents del CRAE</a:t>
            </a:r>
          </a:p>
          <a:p>
            <a:pPr marL="285750" indent="-285750" algn="just">
              <a:buFont typeface="Arial" pitchFamily="34" charset="0"/>
              <a:buChar char="•"/>
            </a:pPr>
            <a:r>
              <a:rPr lang="ca-ES" sz="1400" dirty="0">
                <a:latin typeface="Cambria" pitchFamily="18" charset="0"/>
                <a:ea typeface="Cambria" pitchFamily="18" charset="0"/>
              </a:rPr>
              <a:t>Han elaborat entrevistes semiestructurades i les estan fent amb els i les adolescents.</a:t>
            </a:r>
          </a:p>
          <a:p>
            <a:pPr marL="285750" indent="-285750" algn="just">
              <a:buFont typeface="Arial" pitchFamily="34" charset="0"/>
              <a:buChar char="•"/>
            </a:pPr>
            <a:r>
              <a:rPr lang="ca-ES" sz="1400" dirty="0">
                <a:latin typeface="Cambria" pitchFamily="18" charset="0"/>
                <a:ea typeface="Cambria" pitchFamily="18" charset="0"/>
              </a:rPr>
              <a:t>Han elaborat un grup de discussió i l'han aplicat amb les educadores i educadors del centre.</a:t>
            </a:r>
          </a:p>
          <a:p>
            <a:pPr marL="285750" indent="-285750" algn="just">
              <a:buFont typeface="Arial" pitchFamily="34" charset="0"/>
              <a:buChar char="•"/>
            </a:pPr>
            <a:r>
              <a:rPr lang="ca-ES" sz="1400" dirty="0">
                <a:latin typeface="Cambria" pitchFamily="18" charset="0"/>
                <a:ea typeface="Cambria" pitchFamily="18" charset="0"/>
              </a:rPr>
              <a:t>Han elaborat una entrevista semiestructurada amb la directora del Centre.</a:t>
            </a:r>
          </a:p>
          <a:p>
            <a:pPr marL="285750" indent="-285750" algn="just">
              <a:buFont typeface="Arial" pitchFamily="34" charset="0"/>
              <a:buChar char="•"/>
            </a:pPr>
            <a:r>
              <a:rPr lang="ca-ES" sz="1400" dirty="0">
                <a:latin typeface="Cambria" pitchFamily="18" charset="0"/>
                <a:ea typeface="Cambria" pitchFamily="18" charset="0"/>
              </a:rPr>
              <a:t>A més una de les persones de l'equip, treballa al CRAE i posarà en pràctica la tècnica de l'observació participant.</a:t>
            </a:r>
          </a:p>
          <a:p>
            <a:pPr algn="just"/>
            <a:r>
              <a:rPr lang="ca-ES" sz="1400" dirty="0">
                <a:latin typeface="Cambria" pitchFamily="18" charset="0"/>
                <a:ea typeface="Cambria" pitchFamily="18" charset="0"/>
              </a:rPr>
              <a:t>Les tècniques aplicades tenen l'objectiu comú d'aprofundir en el coneixement d'aquesta relació educativa. Estan transcrivint tota la informació.</a:t>
            </a:r>
            <a:endParaRPr lang="es-ES" dirty="0"/>
          </a:p>
        </p:txBody>
      </p:sp>
      <p:sp>
        <p:nvSpPr>
          <p:cNvPr id="3" name="TextBox 2"/>
          <p:cNvSpPr txBox="1"/>
          <p:nvPr/>
        </p:nvSpPr>
        <p:spPr>
          <a:xfrm>
            <a:off x="757941" y="5408837"/>
            <a:ext cx="7975693" cy="1077218"/>
          </a:xfrm>
          <a:prstGeom prst="rect">
            <a:avLst/>
          </a:prstGeom>
          <a:noFill/>
        </p:spPr>
        <p:txBody>
          <a:bodyPr wrap="square" rtlCol="0">
            <a:spAutoFit/>
          </a:bodyPr>
          <a:lstStyle/>
          <a:p>
            <a:r>
              <a:rPr lang="es-ES" sz="1600" dirty="0" err="1">
                <a:latin typeface="Cambria" pitchFamily="18" charset="0"/>
                <a:ea typeface="Cambria" pitchFamily="18" charset="0"/>
              </a:rPr>
              <a:t>Quins</a:t>
            </a:r>
            <a:r>
              <a:rPr lang="es-ES" sz="1600" dirty="0">
                <a:latin typeface="Cambria" pitchFamily="18" charset="0"/>
                <a:ea typeface="Cambria" pitchFamily="18" charset="0"/>
              </a:rPr>
              <a:t> </a:t>
            </a:r>
            <a:r>
              <a:rPr lang="es-ES" sz="1600" dirty="0" err="1">
                <a:latin typeface="Cambria" pitchFamily="18" charset="0"/>
                <a:ea typeface="Cambria" pitchFamily="18" charset="0"/>
              </a:rPr>
              <a:t>procediments</a:t>
            </a:r>
            <a:r>
              <a:rPr lang="es-ES" sz="1600" dirty="0">
                <a:latin typeface="Cambria" pitchFamily="18" charset="0"/>
                <a:ea typeface="Cambria" pitchFamily="18" charset="0"/>
              </a:rPr>
              <a:t> de rigor </a:t>
            </a:r>
            <a:r>
              <a:rPr lang="es-ES" sz="1600" dirty="0" err="1">
                <a:latin typeface="Cambria" pitchFamily="18" charset="0"/>
                <a:ea typeface="Cambria" pitchFamily="18" charset="0"/>
              </a:rPr>
              <a:t>científic</a:t>
            </a:r>
            <a:r>
              <a:rPr lang="es-ES" sz="1600" dirty="0">
                <a:latin typeface="Cambria" pitchFamily="18" charset="0"/>
                <a:ea typeface="Cambria" pitchFamily="18" charset="0"/>
              </a:rPr>
              <a:t> </a:t>
            </a:r>
            <a:r>
              <a:rPr lang="es-ES" sz="1600" dirty="0" err="1">
                <a:latin typeface="Cambria" pitchFamily="18" charset="0"/>
                <a:ea typeface="Cambria" pitchFamily="18" charset="0"/>
              </a:rPr>
              <a:t>està</a:t>
            </a:r>
            <a:r>
              <a:rPr lang="es-ES" sz="1600" dirty="0">
                <a:latin typeface="Cambria" pitchFamily="18" charset="0"/>
                <a:ea typeface="Cambria" pitchFamily="18" charset="0"/>
              </a:rPr>
              <a:t> </a:t>
            </a:r>
            <a:r>
              <a:rPr lang="es-ES" sz="1600" dirty="0" err="1">
                <a:latin typeface="Cambria" pitchFamily="18" charset="0"/>
                <a:ea typeface="Cambria" pitchFamily="18" charset="0"/>
              </a:rPr>
              <a:t>aplicant</a:t>
            </a:r>
            <a:r>
              <a:rPr lang="es-ES" sz="1600" dirty="0">
                <a:latin typeface="Cambria" pitchFamily="18" charset="0"/>
                <a:ea typeface="Cambria" pitchFamily="18" charset="0"/>
              </a:rPr>
              <a:t> </a:t>
            </a:r>
            <a:r>
              <a:rPr lang="es-ES" sz="1600" dirty="0" err="1">
                <a:latin typeface="Cambria" pitchFamily="18" charset="0"/>
                <a:ea typeface="Cambria" pitchFamily="18" charset="0"/>
              </a:rPr>
              <a:t>l'equip</a:t>
            </a:r>
            <a:r>
              <a:rPr lang="es-ES" sz="1600" dirty="0">
                <a:latin typeface="Cambria" pitchFamily="18" charset="0"/>
                <a:ea typeface="Cambria" pitchFamily="18" charset="0"/>
              </a:rPr>
              <a:t> de recerca?</a:t>
            </a:r>
            <a:br>
              <a:rPr lang="es-ES" sz="1600" dirty="0">
                <a:latin typeface="Cambria" pitchFamily="18" charset="0"/>
                <a:ea typeface="Cambria" pitchFamily="18" charset="0"/>
              </a:rPr>
            </a:br>
            <a:br>
              <a:rPr lang="es-ES" sz="1600" dirty="0">
                <a:latin typeface="Cambria" pitchFamily="18" charset="0"/>
                <a:ea typeface="Cambria" pitchFamily="18" charset="0"/>
              </a:rPr>
            </a:br>
            <a:r>
              <a:rPr lang="es-ES" sz="1600" dirty="0" err="1">
                <a:latin typeface="Cambria" pitchFamily="18" charset="0"/>
                <a:ea typeface="Cambria" pitchFamily="18" charset="0"/>
              </a:rPr>
              <a:t>Aquests</a:t>
            </a:r>
            <a:r>
              <a:rPr lang="es-ES" sz="1600" dirty="0">
                <a:latin typeface="Cambria" pitchFamily="18" charset="0"/>
                <a:ea typeface="Cambria" pitchFamily="18" charset="0"/>
              </a:rPr>
              <a:t> </a:t>
            </a:r>
            <a:r>
              <a:rPr lang="es-ES" sz="1600" dirty="0" err="1">
                <a:latin typeface="Cambria" pitchFamily="18" charset="0"/>
                <a:ea typeface="Cambria" pitchFamily="18" charset="0"/>
              </a:rPr>
              <a:t>procediments</a:t>
            </a:r>
            <a:r>
              <a:rPr lang="es-ES" sz="1600" dirty="0">
                <a:latin typeface="Cambria" pitchFamily="18" charset="0"/>
                <a:ea typeface="Cambria" pitchFamily="18" charset="0"/>
              </a:rPr>
              <a:t> formen </a:t>
            </a:r>
            <a:r>
              <a:rPr lang="es-ES" sz="1600" dirty="0" err="1">
                <a:latin typeface="Cambria" pitchFamily="18" charset="0"/>
                <a:ea typeface="Cambria" pitchFamily="18" charset="0"/>
              </a:rPr>
              <a:t>part</a:t>
            </a:r>
            <a:r>
              <a:rPr lang="es-ES" sz="1600" dirty="0">
                <a:latin typeface="Cambria" pitchFamily="18" charset="0"/>
                <a:ea typeface="Cambria" pitchFamily="18" charset="0"/>
              </a:rPr>
              <a:t> de </a:t>
            </a:r>
            <a:r>
              <a:rPr lang="es-ES" sz="1600" dirty="0" err="1">
                <a:latin typeface="Cambria" pitchFamily="18" charset="0"/>
                <a:ea typeface="Cambria" pitchFamily="18" charset="0"/>
              </a:rPr>
              <a:t>criteris</a:t>
            </a:r>
            <a:r>
              <a:rPr lang="es-ES" sz="1600" dirty="0">
                <a:latin typeface="Cambria" pitchFamily="18" charset="0"/>
                <a:ea typeface="Cambria" pitchFamily="18" charset="0"/>
              </a:rPr>
              <a:t> de Rigor </a:t>
            </a:r>
            <a:r>
              <a:rPr lang="es-ES" sz="1600" dirty="0" err="1">
                <a:latin typeface="Cambria" pitchFamily="18" charset="0"/>
                <a:ea typeface="Cambria" pitchFamily="18" charset="0"/>
              </a:rPr>
              <a:t>Científic</a:t>
            </a:r>
            <a:r>
              <a:rPr lang="es-ES" sz="1600" dirty="0">
                <a:latin typeface="Cambria" pitchFamily="18" charset="0"/>
                <a:ea typeface="Cambria" pitchFamily="18" charset="0"/>
              </a:rPr>
              <a:t>. </a:t>
            </a:r>
            <a:r>
              <a:rPr lang="es-ES" sz="1600" dirty="0" err="1">
                <a:latin typeface="Cambria" pitchFamily="18" charset="0"/>
                <a:ea typeface="Cambria" pitchFamily="18" charset="0"/>
              </a:rPr>
              <a:t>Quins</a:t>
            </a:r>
            <a:r>
              <a:rPr lang="es-ES" sz="1600" dirty="0">
                <a:latin typeface="Cambria" pitchFamily="18" charset="0"/>
                <a:ea typeface="Cambria" pitchFamily="18" charset="0"/>
              </a:rPr>
              <a:t>? </a:t>
            </a:r>
            <a:r>
              <a:rPr lang="es-ES" sz="1600" dirty="0" err="1">
                <a:latin typeface="Cambria" pitchFamily="18" charset="0"/>
                <a:ea typeface="Cambria" pitchFamily="18" charset="0"/>
              </a:rPr>
              <a:t>Expliqueu</a:t>
            </a:r>
            <a:r>
              <a:rPr lang="es-ES" sz="1600" dirty="0">
                <a:latin typeface="Cambria" pitchFamily="18" charset="0"/>
                <a:ea typeface="Cambria" pitchFamily="18" charset="0"/>
              </a:rPr>
              <a:t> </a:t>
            </a:r>
            <a:r>
              <a:rPr lang="es-ES" sz="1600" dirty="0" err="1">
                <a:latin typeface="Cambria" pitchFamily="18" charset="0"/>
                <a:ea typeface="Cambria" pitchFamily="18" charset="0"/>
              </a:rPr>
              <a:t>amb</a:t>
            </a:r>
            <a:r>
              <a:rPr lang="es-ES" sz="1600" dirty="0">
                <a:latin typeface="Cambria" pitchFamily="18" charset="0"/>
                <a:ea typeface="Cambria" pitchFamily="18" charset="0"/>
              </a:rPr>
              <a:t> les </a:t>
            </a:r>
            <a:r>
              <a:rPr lang="es-ES" sz="1600" dirty="0" err="1">
                <a:latin typeface="Cambria" pitchFamily="18" charset="0"/>
                <a:ea typeface="Cambria" pitchFamily="18" charset="0"/>
              </a:rPr>
              <a:t>vostres</a:t>
            </a:r>
            <a:r>
              <a:rPr lang="es-ES" sz="1600" dirty="0">
                <a:latin typeface="Cambria" pitchFamily="18" charset="0"/>
                <a:ea typeface="Cambria" pitchFamily="18" charset="0"/>
              </a:rPr>
              <a:t> </a:t>
            </a:r>
            <a:r>
              <a:rPr lang="es-ES" sz="1600" dirty="0" err="1">
                <a:latin typeface="Cambria" pitchFamily="18" charset="0"/>
                <a:ea typeface="Cambria" pitchFamily="18" charset="0"/>
              </a:rPr>
              <a:t>paraules</a:t>
            </a:r>
            <a:r>
              <a:rPr lang="es-ES" sz="1600" dirty="0">
                <a:latin typeface="Cambria" pitchFamily="18" charset="0"/>
                <a:ea typeface="Cambria" pitchFamily="18" charset="0"/>
              </a:rPr>
              <a:t> </a:t>
            </a:r>
            <a:r>
              <a:rPr lang="es-ES" sz="1600" dirty="0" err="1">
                <a:latin typeface="Cambria" pitchFamily="18" charset="0"/>
                <a:ea typeface="Cambria" pitchFamily="18" charset="0"/>
              </a:rPr>
              <a:t>els</a:t>
            </a:r>
            <a:r>
              <a:rPr lang="es-ES" sz="1600" dirty="0">
                <a:latin typeface="Cambria" pitchFamily="18" charset="0"/>
                <a:ea typeface="Cambria" pitchFamily="18" charset="0"/>
              </a:rPr>
              <a:t> </a:t>
            </a:r>
            <a:r>
              <a:rPr lang="es-ES" sz="1600" dirty="0" err="1">
                <a:latin typeface="Cambria" pitchFamily="18" charset="0"/>
                <a:ea typeface="Cambria" pitchFamily="18" charset="0"/>
              </a:rPr>
              <a:t>criteris</a:t>
            </a:r>
            <a:r>
              <a:rPr lang="es-ES" sz="1600" dirty="0">
                <a:latin typeface="Cambria" pitchFamily="18" charset="0"/>
                <a:ea typeface="Cambria" pitchFamily="18" charset="0"/>
              </a:rPr>
              <a:t> </a:t>
            </a:r>
            <a:r>
              <a:rPr lang="es-ES" sz="1600" dirty="0" err="1">
                <a:latin typeface="Cambria" pitchFamily="18" charset="0"/>
                <a:ea typeface="Cambria" pitchFamily="18" charset="0"/>
              </a:rPr>
              <a:t>seleccionats</a:t>
            </a:r>
            <a:r>
              <a:rPr lang="es-ES" sz="1600" dirty="0">
                <a:latin typeface="Cambria" pitchFamily="18" charset="0"/>
                <a:ea typeface="Cambria" pitchFamily="18" charset="0"/>
              </a:rPr>
              <a:t>.</a:t>
            </a:r>
          </a:p>
        </p:txBody>
      </p:sp>
      <p:grpSp>
        <p:nvGrpSpPr>
          <p:cNvPr id="22" name="12 Grupo"/>
          <p:cNvGrpSpPr/>
          <p:nvPr/>
        </p:nvGrpSpPr>
        <p:grpSpPr>
          <a:xfrm>
            <a:off x="7308305" y="-20538"/>
            <a:ext cx="1835695" cy="1512249"/>
            <a:chOff x="6948265" y="137602"/>
            <a:chExt cx="2195735" cy="1808851"/>
          </a:xfrm>
        </p:grpSpPr>
        <p:sp>
          <p:nvSpPr>
            <p:cNvPr id="23" name="4 Forma libre"/>
            <p:cNvSpPr/>
            <p:nvPr/>
          </p:nvSpPr>
          <p:spPr>
            <a:xfrm rot="5400000">
              <a:off x="7962886" y="382524"/>
              <a:ext cx="1102894" cy="1259333"/>
            </a:xfrm>
            <a:custGeom>
              <a:avLst/>
              <a:gdLst>
                <a:gd name="connsiteX0" fmla="*/ 0 w 2438400"/>
                <a:gd name="connsiteY0" fmla="*/ 1219200 h 2438400"/>
                <a:gd name="connsiteX1" fmla="*/ 357097 w 2438400"/>
                <a:gd name="connsiteY1" fmla="*/ 357096 h 2438400"/>
                <a:gd name="connsiteX2" fmla="*/ 1219202 w 2438400"/>
                <a:gd name="connsiteY2" fmla="*/ 2 h 2438400"/>
                <a:gd name="connsiteX3" fmla="*/ 2081306 w 2438400"/>
                <a:gd name="connsiteY3" fmla="*/ 357099 h 2438400"/>
                <a:gd name="connsiteX4" fmla="*/ 2438400 w 2438400"/>
                <a:gd name="connsiteY4" fmla="*/ 1219204 h 2438400"/>
                <a:gd name="connsiteX5" fmla="*/ 2081304 w 2438400"/>
                <a:gd name="connsiteY5" fmla="*/ 2081309 h 2438400"/>
                <a:gd name="connsiteX6" fmla="*/ 1219199 w 2438400"/>
                <a:gd name="connsiteY6" fmla="*/ 2438404 h 2438400"/>
                <a:gd name="connsiteX7" fmla="*/ 357094 w 2438400"/>
                <a:gd name="connsiteY7" fmla="*/ 2081308 h 2438400"/>
                <a:gd name="connsiteX8" fmla="*/ -1 w 2438400"/>
                <a:gd name="connsiteY8" fmla="*/ 1219203 h 2438400"/>
                <a:gd name="connsiteX9" fmla="*/ 0 w 2438400"/>
                <a:gd name="connsiteY9" fmla="*/ 12192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438400">
                  <a:moveTo>
                    <a:pt x="0" y="1219200"/>
                  </a:moveTo>
                  <a:cubicBezTo>
                    <a:pt x="0" y="895848"/>
                    <a:pt x="128452" y="585740"/>
                    <a:pt x="357097" y="357096"/>
                  </a:cubicBezTo>
                  <a:cubicBezTo>
                    <a:pt x="585742" y="128452"/>
                    <a:pt x="895850" y="1"/>
                    <a:pt x="1219202" y="2"/>
                  </a:cubicBezTo>
                  <a:cubicBezTo>
                    <a:pt x="1542554" y="2"/>
                    <a:pt x="1852662" y="128454"/>
                    <a:pt x="2081306" y="357099"/>
                  </a:cubicBezTo>
                  <a:cubicBezTo>
                    <a:pt x="2309950" y="585744"/>
                    <a:pt x="2438401" y="895852"/>
                    <a:pt x="2438400" y="1219204"/>
                  </a:cubicBezTo>
                  <a:cubicBezTo>
                    <a:pt x="2438400" y="1542556"/>
                    <a:pt x="2309949" y="1852664"/>
                    <a:pt x="2081304" y="2081309"/>
                  </a:cubicBezTo>
                  <a:cubicBezTo>
                    <a:pt x="1852659" y="2309953"/>
                    <a:pt x="1542551" y="2438404"/>
                    <a:pt x="1219199" y="2438404"/>
                  </a:cubicBezTo>
                  <a:cubicBezTo>
                    <a:pt x="895847" y="2438404"/>
                    <a:pt x="585739" y="2309952"/>
                    <a:pt x="357094" y="2081308"/>
                  </a:cubicBezTo>
                  <a:cubicBezTo>
                    <a:pt x="128450" y="1852663"/>
                    <a:pt x="-1" y="1542555"/>
                    <a:pt x="-1" y="1219203"/>
                  </a:cubicBezTo>
                  <a:cubicBezTo>
                    <a:pt x="-1" y="1219202"/>
                    <a:pt x="0" y="1219201"/>
                    <a:pt x="0" y="1219200"/>
                  </a:cubicBezTo>
                  <a:close/>
                </a:path>
              </a:pathLst>
            </a:custGeom>
            <a:solidFill>
              <a:srgbClr val="00B050">
                <a:alpha val="50000"/>
              </a:srgbClr>
            </a:solidFill>
          </p:spPr>
          <p:style>
            <a:lnRef idx="2">
              <a:schemeClr val="lt1">
                <a:hueOff val="0"/>
                <a:satOff val="0"/>
                <a:lumOff val="0"/>
                <a:alphaOff val="0"/>
              </a:schemeClr>
            </a:lnRef>
            <a:fillRef idx="1">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vert270" wrap="square" lIns="325121" tIns="426720" rIns="325119" bIns="914400" numCol="1" spcCol="1270" anchor="t" anchorCtr="0">
              <a:noAutofit/>
            </a:bodyPr>
            <a:lstStyle/>
            <a:p>
              <a:pPr lvl="0" algn="ctr" defTabSz="1066800">
                <a:lnSpc>
                  <a:spcPct val="90000"/>
                </a:lnSpc>
                <a:spcBef>
                  <a:spcPct val="0"/>
                </a:spcBef>
                <a:spcAft>
                  <a:spcPct val="35000"/>
                </a:spcAft>
              </a:pPr>
              <a:endParaRPr lang="es-ES_tradnl" sz="1000" kern="1200" dirty="0"/>
            </a:p>
          </p:txBody>
        </p:sp>
        <p:sp>
          <p:nvSpPr>
            <p:cNvPr id="24" name="5 Forma libre"/>
            <p:cNvSpPr/>
            <p:nvPr/>
          </p:nvSpPr>
          <p:spPr>
            <a:xfrm rot="5400000">
              <a:off x="7063294" y="765339"/>
              <a:ext cx="1102894" cy="1259333"/>
            </a:xfrm>
            <a:custGeom>
              <a:avLst/>
              <a:gdLst>
                <a:gd name="connsiteX0" fmla="*/ 0 w 2438400"/>
                <a:gd name="connsiteY0" fmla="*/ 1219200 h 2438400"/>
                <a:gd name="connsiteX1" fmla="*/ 357097 w 2438400"/>
                <a:gd name="connsiteY1" fmla="*/ 357096 h 2438400"/>
                <a:gd name="connsiteX2" fmla="*/ 1219202 w 2438400"/>
                <a:gd name="connsiteY2" fmla="*/ 2 h 2438400"/>
                <a:gd name="connsiteX3" fmla="*/ 2081306 w 2438400"/>
                <a:gd name="connsiteY3" fmla="*/ 357099 h 2438400"/>
                <a:gd name="connsiteX4" fmla="*/ 2438400 w 2438400"/>
                <a:gd name="connsiteY4" fmla="*/ 1219204 h 2438400"/>
                <a:gd name="connsiteX5" fmla="*/ 2081304 w 2438400"/>
                <a:gd name="connsiteY5" fmla="*/ 2081309 h 2438400"/>
                <a:gd name="connsiteX6" fmla="*/ 1219199 w 2438400"/>
                <a:gd name="connsiteY6" fmla="*/ 2438404 h 2438400"/>
                <a:gd name="connsiteX7" fmla="*/ 357094 w 2438400"/>
                <a:gd name="connsiteY7" fmla="*/ 2081308 h 2438400"/>
                <a:gd name="connsiteX8" fmla="*/ -1 w 2438400"/>
                <a:gd name="connsiteY8" fmla="*/ 1219203 h 2438400"/>
                <a:gd name="connsiteX9" fmla="*/ 0 w 2438400"/>
                <a:gd name="connsiteY9" fmla="*/ 12192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438400">
                  <a:moveTo>
                    <a:pt x="0" y="1219200"/>
                  </a:moveTo>
                  <a:cubicBezTo>
                    <a:pt x="0" y="895848"/>
                    <a:pt x="128452" y="585740"/>
                    <a:pt x="357097" y="357096"/>
                  </a:cubicBezTo>
                  <a:cubicBezTo>
                    <a:pt x="585742" y="128452"/>
                    <a:pt x="895850" y="1"/>
                    <a:pt x="1219202" y="2"/>
                  </a:cubicBezTo>
                  <a:cubicBezTo>
                    <a:pt x="1542554" y="2"/>
                    <a:pt x="1852662" y="128454"/>
                    <a:pt x="2081306" y="357099"/>
                  </a:cubicBezTo>
                  <a:cubicBezTo>
                    <a:pt x="2309950" y="585744"/>
                    <a:pt x="2438401" y="895852"/>
                    <a:pt x="2438400" y="1219204"/>
                  </a:cubicBezTo>
                  <a:cubicBezTo>
                    <a:pt x="2438400" y="1542556"/>
                    <a:pt x="2309949" y="1852664"/>
                    <a:pt x="2081304" y="2081309"/>
                  </a:cubicBezTo>
                  <a:cubicBezTo>
                    <a:pt x="1852659" y="2309953"/>
                    <a:pt x="1542551" y="2438404"/>
                    <a:pt x="1219199" y="2438404"/>
                  </a:cubicBezTo>
                  <a:cubicBezTo>
                    <a:pt x="895847" y="2438404"/>
                    <a:pt x="585739" y="2309952"/>
                    <a:pt x="357094" y="2081308"/>
                  </a:cubicBezTo>
                  <a:cubicBezTo>
                    <a:pt x="128450" y="1852663"/>
                    <a:pt x="-1" y="1542555"/>
                    <a:pt x="-1" y="1219203"/>
                  </a:cubicBezTo>
                  <a:cubicBezTo>
                    <a:pt x="-1" y="1219202"/>
                    <a:pt x="0" y="1219201"/>
                    <a:pt x="0" y="1219200"/>
                  </a:cubicBezTo>
                  <a:close/>
                </a:path>
              </a:pathLst>
            </a:custGeom>
            <a:solidFill>
              <a:srgbClr val="92D050">
                <a:alpha val="50000"/>
              </a:srgbClr>
            </a:solidFill>
          </p:spPr>
          <p:style>
            <a:lnRef idx="2">
              <a:schemeClr val="lt1">
                <a:hueOff val="0"/>
                <a:satOff val="0"/>
                <a:lumOff val="0"/>
                <a:alphaOff val="0"/>
              </a:schemeClr>
            </a:lnRef>
            <a:fillRef idx="1">
              <a:schemeClr val="accent2">
                <a:alpha val="50000"/>
                <a:hueOff val="-3670562"/>
                <a:satOff val="16196"/>
                <a:lumOff val="-2745"/>
                <a:alphaOff val="0"/>
              </a:schemeClr>
            </a:fillRef>
            <a:effectRef idx="0">
              <a:schemeClr val="accent2">
                <a:alpha val="50000"/>
                <a:hueOff val="-3670562"/>
                <a:satOff val="16196"/>
                <a:lumOff val="-2745"/>
                <a:alphaOff val="0"/>
              </a:schemeClr>
            </a:effectRef>
            <a:fontRef idx="minor">
              <a:schemeClr val="tx1"/>
            </a:fontRef>
          </p:style>
          <p:txBody>
            <a:bodyPr spcFirstLastPara="0" vert="vert270" wrap="square" lIns="745744" tIns="629919" rIns="229616" bIns="467361" numCol="1" spcCol="1270" anchor="ctr" anchorCtr="0">
              <a:noAutofit/>
            </a:bodyPr>
            <a:lstStyle/>
            <a:p>
              <a:pPr lvl="0" defTabSz="1066800">
                <a:lnSpc>
                  <a:spcPct val="90000"/>
                </a:lnSpc>
                <a:spcBef>
                  <a:spcPct val="0"/>
                </a:spcBef>
                <a:spcAft>
                  <a:spcPct val="35000"/>
                </a:spcAft>
              </a:pPr>
              <a:endParaRPr lang="es-ES_tradnl" sz="1000" kern="1200" dirty="0"/>
            </a:p>
          </p:txBody>
        </p:sp>
        <p:sp>
          <p:nvSpPr>
            <p:cNvPr id="25" name="6 Forma libre"/>
            <p:cNvSpPr/>
            <p:nvPr/>
          </p:nvSpPr>
          <p:spPr>
            <a:xfrm rot="5400000">
              <a:off x="7026485" y="59382"/>
              <a:ext cx="1102894" cy="1259333"/>
            </a:xfrm>
            <a:custGeom>
              <a:avLst/>
              <a:gdLst>
                <a:gd name="connsiteX0" fmla="*/ 0 w 2438400"/>
                <a:gd name="connsiteY0" fmla="*/ 1219200 h 2438400"/>
                <a:gd name="connsiteX1" fmla="*/ 357097 w 2438400"/>
                <a:gd name="connsiteY1" fmla="*/ 357096 h 2438400"/>
                <a:gd name="connsiteX2" fmla="*/ 1219202 w 2438400"/>
                <a:gd name="connsiteY2" fmla="*/ 2 h 2438400"/>
                <a:gd name="connsiteX3" fmla="*/ 2081306 w 2438400"/>
                <a:gd name="connsiteY3" fmla="*/ 357099 h 2438400"/>
                <a:gd name="connsiteX4" fmla="*/ 2438400 w 2438400"/>
                <a:gd name="connsiteY4" fmla="*/ 1219204 h 2438400"/>
                <a:gd name="connsiteX5" fmla="*/ 2081304 w 2438400"/>
                <a:gd name="connsiteY5" fmla="*/ 2081309 h 2438400"/>
                <a:gd name="connsiteX6" fmla="*/ 1219199 w 2438400"/>
                <a:gd name="connsiteY6" fmla="*/ 2438404 h 2438400"/>
                <a:gd name="connsiteX7" fmla="*/ 357094 w 2438400"/>
                <a:gd name="connsiteY7" fmla="*/ 2081308 h 2438400"/>
                <a:gd name="connsiteX8" fmla="*/ -1 w 2438400"/>
                <a:gd name="connsiteY8" fmla="*/ 1219203 h 2438400"/>
                <a:gd name="connsiteX9" fmla="*/ 0 w 2438400"/>
                <a:gd name="connsiteY9" fmla="*/ 12192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438400">
                  <a:moveTo>
                    <a:pt x="0" y="1219200"/>
                  </a:moveTo>
                  <a:cubicBezTo>
                    <a:pt x="0" y="895848"/>
                    <a:pt x="128452" y="585740"/>
                    <a:pt x="357097" y="357096"/>
                  </a:cubicBezTo>
                  <a:cubicBezTo>
                    <a:pt x="585742" y="128452"/>
                    <a:pt x="895850" y="1"/>
                    <a:pt x="1219202" y="2"/>
                  </a:cubicBezTo>
                  <a:cubicBezTo>
                    <a:pt x="1542554" y="2"/>
                    <a:pt x="1852662" y="128454"/>
                    <a:pt x="2081306" y="357099"/>
                  </a:cubicBezTo>
                  <a:cubicBezTo>
                    <a:pt x="2309950" y="585744"/>
                    <a:pt x="2438401" y="895852"/>
                    <a:pt x="2438400" y="1219204"/>
                  </a:cubicBezTo>
                  <a:cubicBezTo>
                    <a:pt x="2438400" y="1542556"/>
                    <a:pt x="2309949" y="1852664"/>
                    <a:pt x="2081304" y="2081309"/>
                  </a:cubicBezTo>
                  <a:cubicBezTo>
                    <a:pt x="1852659" y="2309953"/>
                    <a:pt x="1542551" y="2438404"/>
                    <a:pt x="1219199" y="2438404"/>
                  </a:cubicBezTo>
                  <a:cubicBezTo>
                    <a:pt x="895847" y="2438404"/>
                    <a:pt x="585739" y="2309952"/>
                    <a:pt x="357094" y="2081308"/>
                  </a:cubicBezTo>
                  <a:cubicBezTo>
                    <a:pt x="128450" y="1852663"/>
                    <a:pt x="-1" y="1542555"/>
                    <a:pt x="-1" y="1219203"/>
                  </a:cubicBezTo>
                  <a:cubicBezTo>
                    <a:pt x="-1" y="1219202"/>
                    <a:pt x="0" y="1219201"/>
                    <a:pt x="0" y="1219200"/>
                  </a:cubicBezTo>
                  <a:close/>
                </a:path>
              </a:pathLst>
            </a:custGeom>
            <a:solidFill>
              <a:srgbClr val="114454">
                <a:alpha val="50000"/>
              </a:srgbClr>
            </a:solidFill>
          </p:spPr>
          <p:style>
            <a:lnRef idx="2">
              <a:schemeClr val="lt1">
                <a:hueOff val="0"/>
                <a:satOff val="0"/>
                <a:lumOff val="0"/>
                <a:alphaOff val="0"/>
              </a:schemeClr>
            </a:lnRef>
            <a:fillRef idx="1">
              <a:schemeClr val="accent2">
                <a:alpha val="50000"/>
                <a:hueOff val="-7341125"/>
                <a:satOff val="32393"/>
                <a:lumOff val="-5490"/>
                <a:alphaOff val="0"/>
              </a:schemeClr>
            </a:fillRef>
            <a:effectRef idx="0">
              <a:schemeClr val="accent2">
                <a:alpha val="50000"/>
                <a:hueOff val="-7341125"/>
                <a:satOff val="32393"/>
                <a:lumOff val="-5490"/>
                <a:alphaOff val="0"/>
              </a:schemeClr>
            </a:effectRef>
            <a:fontRef idx="minor">
              <a:schemeClr val="tx1"/>
            </a:fontRef>
          </p:style>
          <p:txBody>
            <a:bodyPr spcFirstLastPara="0" vert="vert270" wrap="square" lIns="229617" tIns="629919" rIns="745743" bIns="467361" numCol="1" spcCol="1270" anchor="ctr" anchorCtr="0">
              <a:noAutofit/>
            </a:bodyPr>
            <a:lstStyle/>
            <a:p>
              <a:pPr lvl="0" algn="ctr" defTabSz="1066800">
                <a:lnSpc>
                  <a:spcPct val="90000"/>
                </a:lnSpc>
                <a:spcBef>
                  <a:spcPct val="0"/>
                </a:spcBef>
                <a:spcAft>
                  <a:spcPct val="35000"/>
                </a:spcAft>
              </a:pPr>
              <a:endParaRPr lang="es-ES_tradnl" sz="1000" kern="1200" dirty="0"/>
            </a:p>
          </p:txBody>
        </p:sp>
        <p:sp>
          <p:nvSpPr>
            <p:cNvPr id="26" name="9 CuadroTexto"/>
            <p:cNvSpPr txBox="1"/>
            <p:nvPr/>
          </p:nvSpPr>
          <p:spPr>
            <a:xfrm>
              <a:off x="7006152" y="497640"/>
              <a:ext cx="1147949" cy="294513"/>
            </a:xfrm>
            <a:prstGeom prst="rect">
              <a:avLst/>
            </a:prstGeom>
            <a:noFill/>
          </p:spPr>
          <p:txBody>
            <a:bodyPr wrap="square" rtlCol="0">
              <a:spAutoFit/>
            </a:bodyPr>
            <a:lstStyle/>
            <a:p>
              <a:r>
                <a:rPr lang="es-ES" sz="1000" dirty="0"/>
                <a:t>Paradigma</a:t>
              </a:r>
            </a:p>
          </p:txBody>
        </p:sp>
        <p:sp>
          <p:nvSpPr>
            <p:cNvPr id="27" name="10 CuadroTexto"/>
            <p:cNvSpPr txBox="1"/>
            <p:nvPr/>
          </p:nvSpPr>
          <p:spPr>
            <a:xfrm>
              <a:off x="8028384" y="748775"/>
              <a:ext cx="1115616" cy="294513"/>
            </a:xfrm>
            <a:prstGeom prst="rect">
              <a:avLst/>
            </a:prstGeom>
            <a:noFill/>
          </p:spPr>
          <p:txBody>
            <a:bodyPr wrap="square" rtlCol="0">
              <a:spAutoFit/>
            </a:bodyPr>
            <a:lstStyle/>
            <a:p>
              <a:pPr algn="ctr"/>
              <a:r>
                <a:rPr lang="es-ES" sz="1000" dirty="0" err="1"/>
                <a:t>Metodologia</a:t>
              </a:r>
              <a:endParaRPr lang="es-ES" sz="1000" dirty="0"/>
            </a:p>
          </p:txBody>
        </p:sp>
        <p:sp>
          <p:nvSpPr>
            <p:cNvPr id="28" name="11 CuadroTexto"/>
            <p:cNvSpPr txBox="1"/>
            <p:nvPr/>
          </p:nvSpPr>
          <p:spPr>
            <a:xfrm>
              <a:off x="7234475" y="1267018"/>
              <a:ext cx="919625" cy="294513"/>
            </a:xfrm>
            <a:prstGeom prst="rect">
              <a:avLst/>
            </a:prstGeom>
            <a:noFill/>
          </p:spPr>
          <p:txBody>
            <a:bodyPr wrap="square" rtlCol="0">
              <a:spAutoFit/>
            </a:bodyPr>
            <a:lstStyle/>
            <a:p>
              <a:r>
                <a:rPr lang="es-ES" sz="1000" dirty="0" err="1"/>
                <a:t>Tècniques</a:t>
              </a:r>
              <a:endParaRPr lang="es-ES" sz="1000" dirty="0"/>
            </a:p>
          </p:txBody>
        </p:sp>
      </p:grpSp>
    </p:spTree>
    <p:extLst>
      <p:ext uri="{BB962C8B-B14F-4D97-AF65-F5344CB8AC3E}">
        <p14:creationId xmlns:p14="http://schemas.microsoft.com/office/powerpoint/2010/main" val="3864959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8072" y="2276872"/>
            <a:ext cx="8172400" cy="4170372"/>
          </a:xfrm>
          <a:prstGeom prst="rect">
            <a:avLst/>
          </a:prstGeom>
        </p:spPr>
        <p:txBody>
          <a:bodyPr wrap="square">
            <a:spAutoFit/>
          </a:bodyPr>
          <a:lstStyle/>
          <a:p>
            <a:pPr algn="just">
              <a:spcBef>
                <a:spcPts val="600"/>
              </a:spcBef>
            </a:pPr>
            <a:r>
              <a:rPr lang="es-ES" sz="1600" b="1" dirty="0" err="1">
                <a:latin typeface="Cambria" pitchFamily="18" charset="0"/>
                <a:ea typeface="Cambria" pitchFamily="18" charset="0"/>
              </a:rPr>
              <a:t>Projecte</a:t>
            </a:r>
            <a:r>
              <a:rPr lang="es-ES" sz="1600" b="1" dirty="0">
                <a:latin typeface="Cambria" pitchFamily="18" charset="0"/>
                <a:ea typeface="Cambria" pitchFamily="18" charset="0"/>
              </a:rPr>
              <a:t> 1. </a:t>
            </a:r>
            <a:r>
              <a:rPr lang="es-ES" sz="1600" b="1" dirty="0" err="1">
                <a:latin typeface="Cambria" pitchFamily="18" charset="0"/>
                <a:ea typeface="Cambria" pitchFamily="18" charset="0"/>
              </a:rPr>
              <a:t>Estudi</a:t>
            </a:r>
            <a:r>
              <a:rPr lang="es-ES" sz="1600" b="1" dirty="0">
                <a:latin typeface="Cambria" pitchFamily="18" charset="0"/>
                <a:ea typeface="Cambria" pitchFamily="18" charset="0"/>
              </a:rPr>
              <a:t> de Cas</a:t>
            </a:r>
          </a:p>
          <a:p>
            <a:pPr algn="just">
              <a:spcBef>
                <a:spcPts val="600"/>
              </a:spcBef>
            </a:pPr>
            <a:r>
              <a:rPr lang="es-ES" sz="1600" dirty="0">
                <a:latin typeface="Cambria" pitchFamily="18" charset="0"/>
                <a:ea typeface="Cambria" pitchFamily="18" charset="0"/>
              </a:rPr>
              <a:t>Andrea </a:t>
            </a:r>
            <a:r>
              <a:rPr lang="es-ES" sz="1600" dirty="0" err="1">
                <a:latin typeface="Cambria" pitchFamily="18" charset="0"/>
                <a:ea typeface="Cambria" pitchFamily="18" charset="0"/>
              </a:rPr>
              <a:t>és</a:t>
            </a:r>
            <a:r>
              <a:rPr lang="es-ES" sz="1600" dirty="0">
                <a:latin typeface="Cambria" pitchFamily="18" charset="0"/>
                <a:ea typeface="Cambria" pitchFamily="18" charset="0"/>
              </a:rPr>
              <a:t> directora </a:t>
            </a:r>
            <a:r>
              <a:rPr lang="es-ES" sz="1600" dirty="0" err="1">
                <a:latin typeface="Cambria" pitchFamily="18" charset="0"/>
                <a:ea typeface="Cambria" pitchFamily="18" charset="0"/>
              </a:rPr>
              <a:t>d'un</a:t>
            </a:r>
            <a:r>
              <a:rPr lang="es-ES" sz="1600" dirty="0">
                <a:latin typeface="Cambria" pitchFamily="18" charset="0"/>
                <a:ea typeface="Cambria" pitchFamily="18" charset="0"/>
              </a:rPr>
              <a:t> CRAE, </a:t>
            </a:r>
            <a:r>
              <a:rPr lang="es-ES" sz="1600" dirty="0" err="1">
                <a:latin typeface="Cambria" pitchFamily="18" charset="0"/>
                <a:ea typeface="Cambria" pitchFamily="18" charset="0"/>
              </a:rPr>
              <a:t>vol</a:t>
            </a:r>
            <a:r>
              <a:rPr lang="es-ES" sz="1600" dirty="0">
                <a:latin typeface="Cambria" pitchFamily="18" charset="0"/>
                <a:ea typeface="Cambria" pitchFamily="18" charset="0"/>
              </a:rPr>
              <a:t> </a:t>
            </a:r>
            <a:r>
              <a:rPr lang="es-ES" sz="1600" dirty="0" err="1">
                <a:latin typeface="Cambria" pitchFamily="18" charset="0"/>
                <a:ea typeface="Cambria" pitchFamily="18" charset="0"/>
              </a:rPr>
              <a:t>realitzar</a:t>
            </a:r>
            <a:r>
              <a:rPr lang="es-ES" sz="1600" dirty="0">
                <a:latin typeface="Cambria" pitchFamily="18" charset="0"/>
                <a:ea typeface="Cambria" pitchFamily="18" charset="0"/>
              </a:rPr>
              <a:t> una </a:t>
            </a:r>
            <a:r>
              <a:rPr lang="es-ES" sz="1600" dirty="0" err="1">
                <a:latin typeface="Cambria" pitchFamily="18" charset="0"/>
                <a:ea typeface="Cambria" pitchFamily="18" charset="0"/>
              </a:rPr>
              <a:t>investigació</a:t>
            </a:r>
            <a:r>
              <a:rPr lang="es-ES" sz="1600" dirty="0">
                <a:latin typeface="Cambria" pitchFamily="18" charset="0"/>
                <a:ea typeface="Cambria" pitchFamily="18" charset="0"/>
              </a:rPr>
              <a:t> sobre la </a:t>
            </a:r>
            <a:r>
              <a:rPr lang="es-ES" sz="1600" dirty="0" err="1">
                <a:latin typeface="Cambria" pitchFamily="18" charset="0"/>
                <a:ea typeface="Cambria" pitchFamily="18" charset="0"/>
              </a:rPr>
              <a:t>qualitat</a:t>
            </a:r>
            <a:r>
              <a:rPr lang="es-ES" sz="1600" dirty="0">
                <a:latin typeface="Cambria" pitchFamily="18" charset="0"/>
                <a:ea typeface="Cambria" pitchFamily="18" charset="0"/>
              </a:rPr>
              <a:t> de les </a:t>
            </a:r>
            <a:r>
              <a:rPr lang="es-ES" sz="1600" dirty="0" err="1">
                <a:latin typeface="Cambria" pitchFamily="18" charset="0"/>
                <a:ea typeface="Cambria" pitchFamily="18" charset="0"/>
              </a:rPr>
              <a:t>intervencions</a:t>
            </a:r>
            <a:r>
              <a:rPr lang="es-ES" sz="1600" dirty="0">
                <a:latin typeface="Cambria" pitchFamily="18" charset="0"/>
                <a:ea typeface="Cambria" pitchFamily="18" charset="0"/>
              </a:rPr>
              <a:t> en el centre. Per a </a:t>
            </a:r>
            <a:r>
              <a:rPr lang="es-ES" sz="1600" dirty="0" err="1">
                <a:latin typeface="Cambria" pitchFamily="18" charset="0"/>
                <a:ea typeface="Cambria" pitchFamily="18" charset="0"/>
              </a:rPr>
              <a:t>això</a:t>
            </a:r>
            <a:r>
              <a:rPr lang="es-ES" sz="1600" dirty="0">
                <a:latin typeface="Cambria" pitchFamily="18" charset="0"/>
                <a:ea typeface="Cambria" pitchFamily="18" charset="0"/>
              </a:rPr>
              <a:t>, comenta que </a:t>
            </a:r>
            <a:r>
              <a:rPr lang="es-ES" sz="1600" dirty="0" err="1">
                <a:latin typeface="Cambria" pitchFamily="18" charset="0"/>
                <a:ea typeface="Cambria" pitchFamily="18" charset="0"/>
              </a:rPr>
              <a:t>l'estudi</a:t>
            </a:r>
            <a:r>
              <a:rPr lang="es-ES" sz="1600" dirty="0">
                <a:latin typeface="Cambria" pitchFamily="18" charset="0"/>
                <a:ea typeface="Cambria" pitchFamily="18" charset="0"/>
              </a:rPr>
              <a:t> </a:t>
            </a:r>
            <a:r>
              <a:rPr lang="es-ES" sz="1600" dirty="0" err="1">
                <a:latin typeface="Cambria" pitchFamily="18" charset="0"/>
                <a:ea typeface="Cambria" pitchFamily="18" charset="0"/>
              </a:rPr>
              <a:t>serà</a:t>
            </a:r>
            <a:r>
              <a:rPr lang="es-ES" sz="1600" dirty="0">
                <a:latin typeface="Cambria" pitchFamily="18" charset="0"/>
                <a:ea typeface="Cambria" pitchFamily="18" charset="0"/>
              </a:rPr>
              <a:t> </a:t>
            </a:r>
            <a:r>
              <a:rPr lang="es-ES" sz="1600" dirty="0" err="1">
                <a:latin typeface="Cambria" pitchFamily="18" charset="0"/>
                <a:ea typeface="Cambria" pitchFamily="18" charset="0"/>
              </a:rPr>
              <a:t>anònim</a:t>
            </a:r>
            <a:r>
              <a:rPr lang="es-ES" sz="1600" dirty="0">
                <a:latin typeface="Cambria" pitchFamily="18" charset="0"/>
                <a:ea typeface="Cambria" pitchFamily="18" charset="0"/>
              </a:rPr>
              <a:t> i confidencial. </a:t>
            </a:r>
            <a:r>
              <a:rPr lang="es-ES" sz="1600" dirty="0" err="1">
                <a:latin typeface="Cambria" pitchFamily="18" charset="0"/>
                <a:ea typeface="Cambria" pitchFamily="18" charset="0"/>
              </a:rPr>
              <a:t>Tot</a:t>
            </a:r>
            <a:r>
              <a:rPr lang="es-ES" sz="1600" dirty="0">
                <a:latin typeface="Cambria" pitchFamily="18" charset="0"/>
                <a:ea typeface="Cambria" pitchFamily="18" charset="0"/>
              </a:rPr>
              <a:t> i </a:t>
            </a:r>
            <a:r>
              <a:rPr lang="es-ES" sz="1600" dirty="0" err="1">
                <a:latin typeface="Cambria" pitchFamily="18" charset="0"/>
                <a:ea typeface="Cambria" pitchFamily="18" charset="0"/>
              </a:rPr>
              <a:t>això</a:t>
            </a:r>
            <a:r>
              <a:rPr lang="es-ES" sz="1600" dirty="0">
                <a:latin typeface="Cambria" pitchFamily="18" charset="0"/>
                <a:ea typeface="Cambria" pitchFamily="18" charset="0"/>
              </a:rPr>
              <a:t> </a:t>
            </a:r>
            <a:r>
              <a:rPr lang="es-ES" sz="1600" dirty="0" err="1">
                <a:latin typeface="Cambria" pitchFamily="18" charset="0"/>
                <a:ea typeface="Cambria" pitchFamily="18" charset="0"/>
              </a:rPr>
              <a:t>algunes</a:t>
            </a:r>
            <a:r>
              <a:rPr lang="es-ES" sz="1600" dirty="0">
                <a:latin typeface="Cambria" pitchFamily="18" charset="0"/>
                <a:ea typeface="Cambria" pitchFamily="18" charset="0"/>
              </a:rPr>
              <a:t> persones no </a:t>
            </a:r>
            <a:r>
              <a:rPr lang="es-ES" sz="1600" dirty="0" err="1">
                <a:latin typeface="Cambria" pitchFamily="18" charset="0"/>
                <a:ea typeface="Cambria" pitchFamily="18" charset="0"/>
              </a:rPr>
              <a:t>volen</a:t>
            </a:r>
            <a:r>
              <a:rPr lang="es-ES" sz="1600" dirty="0">
                <a:latin typeface="Cambria" pitchFamily="18" charset="0"/>
                <a:ea typeface="Cambria" pitchFamily="18" charset="0"/>
              </a:rPr>
              <a:t> ser </a:t>
            </a:r>
            <a:r>
              <a:rPr lang="es-ES" sz="1600" dirty="0" err="1">
                <a:latin typeface="Cambria" pitchFamily="18" charset="0"/>
                <a:ea typeface="Cambria" pitchFamily="18" charset="0"/>
              </a:rPr>
              <a:t>registrades</a:t>
            </a:r>
            <a:r>
              <a:rPr lang="es-ES" sz="1600" dirty="0">
                <a:latin typeface="Cambria" pitchFamily="18" charset="0"/>
                <a:ea typeface="Cambria" pitchFamily="18" charset="0"/>
              </a:rPr>
              <a:t> </a:t>
            </a:r>
            <a:r>
              <a:rPr lang="es-ES" sz="1600" dirty="0" err="1">
                <a:latin typeface="Cambria" pitchFamily="18" charset="0"/>
                <a:ea typeface="Cambria" pitchFamily="18" charset="0"/>
              </a:rPr>
              <a:t>amb</a:t>
            </a:r>
            <a:r>
              <a:rPr lang="es-ES" sz="1600" dirty="0">
                <a:latin typeface="Cambria" pitchFamily="18" charset="0"/>
                <a:ea typeface="Cambria" pitchFamily="18" charset="0"/>
              </a:rPr>
              <a:t> </a:t>
            </a:r>
            <a:r>
              <a:rPr lang="es-ES" sz="1600" dirty="0" err="1">
                <a:latin typeface="Cambria" pitchFamily="18" charset="0"/>
                <a:ea typeface="Cambria" pitchFamily="18" charset="0"/>
              </a:rPr>
              <a:t>gravadora</a:t>
            </a:r>
            <a:r>
              <a:rPr lang="es-ES" sz="1600" dirty="0">
                <a:latin typeface="Cambria" pitchFamily="18" charset="0"/>
                <a:ea typeface="Cambria" pitchFamily="18" charset="0"/>
              </a:rPr>
              <a:t> de </a:t>
            </a:r>
            <a:r>
              <a:rPr lang="es-ES" sz="1600" dirty="0" err="1">
                <a:latin typeface="Cambria" pitchFamily="18" charset="0"/>
                <a:ea typeface="Cambria" pitchFamily="18" charset="0"/>
              </a:rPr>
              <a:t>veu</a:t>
            </a:r>
            <a:r>
              <a:rPr lang="es-ES" sz="1600" dirty="0">
                <a:latin typeface="Cambria" pitchFamily="18" charset="0"/>
                <a:ea typeface="Cambria" pitchFamily="18" charset="0"/>
              </a:rPr>
              <a:t>.</a:t>
            </a:r>
          </a:p>
          <a:p>
            <a:pPr algn="just">
              <a:spcBef>
                <a:spcPts val="600"/>
              </a:spcBef>
            </a:pPr>
            <a:r>
              <a:rPr lang="es-ES" sz="1600" b="1" dirty="0" err="1">
                <a:latin typeface="Cambria" pitchFamily="18" charset="0"/>
                <a:ea typeface="Cambria" pitchFamily="18" charset="0"/>
              </a:rPr>
              <a:t>Projecte</a:t>
            </a:r>
            <a:r>
              <a:rPr lang="es-ES" sz="1600" b="1" dirty="0">
                <a:latin typeface="Cambria" pitchFamily="18" charset="0"/>
                <a:ea typeface="Cambria" pitchFamily="18" charset="0"/>
              </a:rPr>
              <a:t> 2. </a:t>
            </a:r>
            <a:r>
              <a:rPr lang="es-ES" sz="1600" b="1" dirty="0" err="1">
                <a:latin typeface="Cambria" pitchFamily="18" charset="0"/>
                <a:ea typeface="Cambria" pitchFamily="18" charset="0"/>
              </a:rPr>
              <a:t>Observació</a:t>
            </a:r>
            <a:r>
              <a:rPr lang="es-ES" sz="1600" b="1" dirty="0">
                <a:latin typeface="Cambria" pitchFamily="18" charset="0"/>
                <a:ea typeface="Cambria" pitchFamily="18" charset="0"/>
              </a:rPr>
              <a:t> </a:t>
            </a:r>
            <a:r>
              <a:rPr lang="es-ES" sz="1600" b="1" dirty="0" err="1">
                <a:latin typeface="Cambria" pitchFamily="18" charset="0"/>
                <a:ea typeface="Cambria" pitchFamily="18" charset="0"/>
              </a:rPr>
              <a:t>participant</a:t>
            </a:r>
            <a:endParaRPr lang="es-ES" sz="1600" b="1" dirty="0">
              <a:latin typeface="Cambria" pitchFamily="18" charset="0"/>
              <a:ea typeface="Cambria" pitchFamily="18" charset="0"/>
            </a:endParaRPr>
          </a:p>
          <a:p>
            <a:pPr algn="just">
              <a:spcBef>
                <a:spcPts val="600"/>
              </a:spcBef>
            </a:pPr>
            <a:r>
              <a:rPr lang="es-ES" sz="1600" dirty="0">
                <a:latin typeface="Cambria" pitchFamily="18" charset="0"/>
                <a:ea typeface="Cambria" pitchFamily="18" charset="0"/>
              </a:rPr>
              <a:t>Es </a:t>
            </a:r>
            <a:r>
              <a:rPr lang="es-ES" sz="1600" dirty="0" err="1">
                <a:latin typeface="Cambria" pitchFamily="18" charset="0"/>
                <a:ea typeface="Cambria" pitchFamily="18" charset="0"/>
              </a:rPr>
              <a:t>proposa</a:t>
            </a:r>
            <a:r>
              <a:rPr lang="es-ES" sz="1600" dirty="0">
                <a:latin typeface="Cambria" pitchFamily="18" charset="0"/>
                <a:ea typeface="Cambria" pitchFamily="18" charset="0"/>
              </a:rPr>
              <a:t> un </a:t>
            </a:r>
            <a:r>
              <a:rPr lang="es-ES" sz="1600" dirty="0" err="1">
                <a:latin typeface="Cambria" pitchFamily="18" charset="0"/>
                <a:ea typeface="Cambria" pitchFamily="18" charset="0"/>
              </a:rPr>
              <a:t>projecte</a:t>
            </a:r>
            <a:r>
              <a:rPr lang="es-ES" sz="1600" dirty="0">
                <a:latin typeface="Cambria" pitchFamily="18" charset="0"/>
                <a:ea typeface="Cambria" pitchFamily="18" charset="0"/>
              </a:rPr>
              <a:t> </a:t>
            </a:r>
            <a:r>
              <a:rPr lang="es-ES" sz="1600" dirty="0" err="1">
                <a:latin typeface="Cambria" pitchFamily="18" charset="0"/>
                <a:ea typeface="Cambria" pitchFamily="18" charset="0"/>
              </a:rPr>
              <a:t>centrat</a:t>
            </a:r>
            <a:r>
              <a:rPr lang="es-ES" sz="1600" dirty="0">
                <a:latin typeface="Cambria" pitchFamily="18" charset="0"/>
                <a:ea typeface="Cambria" pitchFamily="18" charset="0"/>
              </a:rPr>
              <a:t> en les </a:t>
            </a:r>
            <a:r>
              <a:rPr lang="es-ES" sz="1600" dirty="0" err="1">
                <a:latin typeface="Cambria" pitchFamily="18" charset="0"/>
                <a:ea typeface="Cambria" pitchFamily="18" charset="0"/>
              </a:rPr>
              <a:t>pedagogies</a:t>
            </a:r>
            <a:r>
              <a:rPr lang="es-ES" sz="1600" dirty="0">
                <a:latin typeface="Cambria" pitchFamily="18" charset="0"/>
                <a:ea typeface="Cambria" pitchFamily="18" charset="0"/>
              </a:rPr>
              <a:t> i </a:t>
            </a:r>
            <a:r>
              <a:rPr lang="es-ES" sz="1600" dirty="0" err="1">
                <a:latin typeface="Cambria" pitchFamily="18" charset="0"/>
                <a:ea typeface="Cambria" pitchFamily="18" charset="0"/>
              </a:rPr>
              <a:t>pràctiques</a:t>
            </a:r>
            <a:r>
              <a:rPr lang="es-ES" sz="1600" dirty="0">
                <a:latin typeface="Cambria" pitchFamily="18" charset="0"/>
                <a:ea typeface="Cambria" pitchFamily="18" charset="0"/>
              </a:rPr>
              <a:t> en una gran </a:t>
            </a:r>
            <a:r>
              <a:rPr lang="es-ES" sz="1600" dirty="0" err="1">
                <a:latin typeface="Cambria" pitchFamily="18" charset="0"/>
                <a:ea typeface="Cambria" pitchFamily="18" charset="0"/>
              </a:rPr>
              <a:t>escola</a:t>
            </a:r>
            <a:r>
              <a:rPr lang="es-ES" sz="1600" dirty="0">
                <a:latin typeface="Cambria" pitchFamily="18" charset="0"/>
                <a:ea typeface="Cambria" pitchFamily="18" charset="0"/>
              </a:rPr>
              <a:t> </a:t>
            </a:r>
            <a:r>
              <a:rPr lang="es-ES" sz="1600" dirty="0" err="1">
                <a:latin typeface="Cambria" pitchFamily="18" charset="0"/>
                <a:ea typeface="Cambria" pitchFamily="18" charset="0"/>
              </a:rPr>
              <a:t>d'idiomes</a:t>
            </a:r>
            <a:r>
              <a:rPr lang="es-ES" sz="1600" dirty="0">
                <a:latin typeface="Cambria" pitchFamily="18" charset="0"/>
                <a:ea typeface="Cambria" pitchFamily="18" charset="0"/>
              </a:rPr>
              <a:t>. Per </a:t>
            </a:r>
            <a:r>
              <a:rPr lang="es-ES" sz="1600" dirty="0" err="1">
                <a:latin typeface="Cambria" pitchFamily="18" charset="0"/>
                <a:ea typeface="Cambria" pitchFamily="18" charset="0"/>
              </a:rPr>
              <a:t>obtenir</a:t>
            </a:r>
            <a:r>
              <a:rPr lang="es-ES" sz="1600" dirty="0">
                <a:latin typeface="Cambria" pitchFamily="18" charset="0"/>
                <a:ea typeface="Cambria" pitchFamily="18" charset="0"/>
              </a:rPr>
              <a:t> una </a:t>
            </a:r>
            <a:r>
              <a:rPr lang="es-ES" sz="1600" dirty="0" err="1">
                <a:latin typeface="Cambria" pitchFamily="18" charset="0"/>
                <a:ea typeface="Cambria" pitchFamily="18" charset="0"/>
              </a:rPr>
              <a:t>autèntica</a:t>
            </a:r>
            <a:r>
              <a:rPr lang="es-ES" sz="1600" dirty="0">
                <a:latin typeface="Cambria" pitchFamily="18" charset="0"/>
                <a:ea typeface="Cambria" pitchFamily="18" charset="0"/>
              </a:rPr>
              <a:t> </a:t>
            </a:r>
            <a:r>
              <a:rPr lang="es-ES" sz="1600" dirty="0" err="1">
                <a:latin typeface="Cambria" pitchFamily="18" charset="0"/>
                <a:ea typeface="Cambria" pitchFamily="18" charset="0"/>
              </a:rPr>
              <a:t>comprensió</a:t>
            </a:r>
            <a:r>
              <a:rPr lang="es-ES" sz="1600" dirty="0">
                <a:latin typeface="Cambria" pitchFamily="18" charset="0"/>
                <a:ea typeface="Cambria" pitchFamily="18" charset="0"/>
              </a:rPr>
              <a:t> "des de </a:t>
            </a:r>
            <a:r>
              <a:rPr lang="es-ES" sz="1600" dirty="0" err="1">
                <a:latin typeface="Cambria" pitchFamily="18" charset="0"/>
                <a:ea typeface="Cambria" pitchFamily="18" charset="0"/>
              </a:rPr>
              <a:t>dins</a:t>
            </a:r>
            <a:r>
              <a:rPr lang="es-ES" sz="1600" dirty="0">
                <a:latin typeface="Cambria" pitchFamily="18" charset="0"/>
                <a:ea typeface="Cambria" pitchFamily="18" charset="0"/>
              </a:rPr>
              <a:t>", la persona investigadora </a:t>
            </a:r>
            <a:r>
              <a:rPr lang="es-ES" sz="1600" dirty="0" err="1">
                <a:latin typeface="Cambria" pitchFamily="18" charset="0"/>
                <a:ea typeface="Cambria" pitchFamily="18" charset="0"/>
              </a:rPr>
              <a:t>proposa</a:t>
            </a:r>
            <a:r>
              <a:rPr lang="es-ES" sz="1600" dirty="0">
                <a:latin typeface="Cambria" pitchFamily="18" charset="0"/>
                <a:ea typeface="Cambria" pitchFamily="18" charset="0"/>
              </a:rPr>
              <a:t> </a:t>
            </a:r>
            <a:r>
              <a:rPr lang="es-ES" sz="1600" dirty="0" err="1">
                <a:latin typeface="Cambria" pitchFamily="18" charset="0"/>
                <a:ea typeface="Cambria" pitchFamily="18" charset="0"/>
              </a:rPr>
              <a:t>inscriure's</a:t>
            </a:r>
            <a:r>
              <a:rPr lang="es-ES" sz="1600" dirty="0">
                <a:latin typeface="Cambria" pitchFamily="18" charset="0"/>
                <a:ea typeface="Cambria" pitchFamily="18" charset="0"/>
              </a:rPr>
              <a:t> </a:t>
            </a:r>
            <a:r>
              <a:rPr lang="es-ES" sz="1600" dirty="0" err="1">
                <a:latin typeface="Cambria" pitchFamily="18" charset="0"/>
                <a:ea typeface="Cambria" pitchFamily="18" charset="0"/>
              </a:rPr>
              <a:t>com</a:t>
            </a:r>
            <a:r>
              <a:rPr lang="es-ES" sz="1600" dirty="0">
                <a:latin typeface="Cambria" pitchFamily="18" charset="0"/>
                <a:ea typeface="Cambria" pitchFamily="18" charset="0"/>
              </a:rPr>
              <a:t> a alumna a </a:t>
            </a:r>
            <a:r>
              <a:rPr lang="es-ES" sz="1600" dirty="0" err="1">
                <a:latin typeface="Cambria" pitchFamily="18" charset="0"/>
                <a:ea typeface="Cambria" pitchFamily="18" charset="0"/>
              </a:rPr>
              <a:t>l'escola</a:t>
            </a:r>
            <a:r>
              <a:rPr lang="es-ES" sz="1600" dirty="0">
                <a:latin typeface="Cambria" pitchFamily="18" charset="0"/>
                <a:ea typeface="Cambria" pitchFamily="18" charset="0"/>
              </a:rPr>
              <a:t> i </a:t>
            </a:r>
            <a:r>
              <a:rPr lang="es-ES" sz="1600" dirty="0" err="1">
                <a:latin typeface="Cambria" pitchFamily="18" charset="0"/>
                <a:ea typeface="Cambria" pitchFamily="18" charset="0"/>
              </a:rPr>
              <a:t>realitzar</a:t>
            </a:r>
            <a:r>
              <a:rPr lang="es-ES" sz="1600" dirty="0">
                <a:latin typeface="Cambria" pitchFamily="18" charset="0"/>
                <a:ea typeface="Cambria" pitchFamily="18" charset="0"/>
              </a:rPr>
              <a:t> una </a:t>
            </a:r>
            <a:r>
              <a:rPr lang="es-ES" sz="1600" dirty="0" err="1">
                <a:latin typeface="Cambria" pitchFamily="18" charset="0"/>
                <a:ea typeface="Cambria" pitchFamily="18" charset="0"/>
              </a:rPr>
              <a:t>observació</a:t>
            </a:r>
            <a:r>
              <a:rPr lang="es-ES" sz="1600" dirty="0">
                <a:latin typeface="Cambria" pitchFamily="18" charset="0"/>
                <a:ea typeface="Cambria" pitchFamily="18" charset="0"/>
              </a:rPr>
              <a:t> </a:t>
            </a:r>
            <a:r>
              <a:rPr lang="es-ES" sz="1600" dirty="0" err="1">
                <a:latin typeface="Cambria" pitchFamily="18" charset="0"/>
                <a:ea typeface="Cambria" pitchFamily="18" charset="0"/>
              </a:rPr>
              <a:t>encoberta</a:t>
            </a:r>
            <a:r>
              <a:rPr lang="es-ES" sz="1600" dirty="0">
                <a:latin typeface="Cambria" pitchFamily="18" charset="0"/>
                <a:ea typeface="Cambria" pitchFamily="18" charset="0"/>
              </a:rPr>
              <a:t> de les </a:t>
            </a:r>
            <a:r>
              <a:rPr lang="es-ES" sz="1600" dirty="0" err="1">
                <a:latin typeface="Cambria" pitchFamily="18" charset="0"/>
                <a:ea typeface="Cambria" pitchFamily="18" charset="0"/>
              </a:rPr>
              <a:t>classes</a:t>
            </a:r>
            <a:r>
              <a:rPr lang="es-ES" sz="1600" dirty="0">
                <a:latin typeface="Cambria" pitchFamily="18" charset="0"/>
                <a:ea typeface="Cambria" pitchFamily="18" charset="0"/>
              </a:rPr>
              <a:t>, </a:t>
            </a:r>
            <a:r>
              <a:rPr lang="es-ES" sz="1600" dirty="0" err="1">
                <a:latin typeface="Cambria" pitchFamily="18" charset="0"/>
                <a:ea typeface="Cambria" pitchFamily="18" charset="0"/>
              </a:rPr>
              <a:t>gravant</a:t>
            </a:r>
            <a:r>
              <a:rPr lang="es-ES" sz="1600" dirty="0">
                <a:latin typeface="Cambria" pitchFamily="18" charset="0"/>
                <a:ea typeface="Cambria" pitchFamily="18" charset="0"/>
              </a:rPr>
              <a:t> les </a:t>
            </a:r>
            <a:r>
              <a:rPr lang="es-ES" sz="1600" dirty="0" err="1">
                <a:latin typeface="Cambria" pitchFamily="18" charset="0"/>
                <a:ea typeface="Cambria" pitchFamily="18" charset="0"/>
              </a:rPr>
              <a:t>sessions</a:t>
            </a:r>
            <a:r>
              <a:rPr lang="es-ES" sz="1600" dirty="0">
                <a:latin typeface="Cambria" pitchFamily="18" charset="0"/>
                <a:ea typeface="Cambria" pitchFamily="18" charset="0"/>
              </a:rPr>
              <a:t> </a:t>
            </a:r>
            <a:r>
              <a:rPr lang="es-ES" sz="1600" dirty="0" err="1">
                <a:latin typeface="Cambria" pitchFamily="18" charset="0"/>
                <a:ea typeface="Cambria" pitchFamily="18" charset="0"/>
              </a:rPr>
              <a:t>amb</a:t>
            </a:r>
            <a:r>
              <a:rPr lang="es-ES" sz="1600" dirty="0">
                <a:latin typeface="Cambria" pitchFamily="18" charset="0"/>
                <a:ea typeface="Cambria" pitchFamily="18" charset="0"/>
              </a:rPr>
              <a:t> una </a:t>
            </a:r>
            <a:r>
              <a:rPr lang="es-ES" sz="1600" dirty="0" err="1">
                <a:latin typeface="Cambria" pitchFamily="18" charset="0"/>
                <a:ea typeface="Cambria" pitchFamily="18" charset="0"/>
              </a:rPr>
              <a:t>gravadora</a:t>
            </a:r>
            <a:r>
              <a:rPr lang="es-ES" sz="1600" dirty="0">
                <a:latin typeface="Cambria" pitchFamily="18" charset="0"/>
                <a:ea typeface="Cambria" pitchFamily="18" charset="0"/>
              </a:rPr>
              <a:t> de </a:t>
            </a:r>
            <a:r>
              <a:rPr lang="es-ES" sz="1600" dirty="0" err="1">
                <a:latin typeface="Cambria" pitchFamily="18" charset="0"/>
                <a:ea typeface="Cambria" pitchFamily="18" charset="0"/>
              </a:rPr>
              <a:t>veu</a:t>
            </a:r>
            <a:r>
              <a:rPr lang="es-ES" sz="1600" dirty="0">
                <a:latin typeface="Cambria" pitchFamily="18" charset="0"/>
                <a:ea typeface="Cambria" pitchFamily="18" charset="0"/>
              </a:rPr>
              <a:t> digital. També </a:t>
            </a:r>
            <a:r>
              <a:rPr lang="es-ES" sz="1600" dirty="0" err="1">
                <a:latin typeface="Cambria" pitchFamily="18" charset="0"/>
                <a:ea typeface="Cambria" pitchFamily="18" charset="0"/>
              </a:rPr>
              <a:t>s'entrevistarà</a:t>
            </a:r>
            <a:r>
              <a:rPr lang="es-ES" sz="1600" dirty="0">
                <a:latin typeface="Cambria" pitchFamily="18" charset="0"/>
                <a:ea typeface="Cambria" pitchFamily="18" charset="0"/>
              </a:rPr>
              <a:t> a </a:t>
            </a:r>
            <a:r>
              <a:rPr lang="es-ES" sz="1600" dirty="0" err="1">
                <a:latin typeface="Cambria" pitchFamily="18" charset="0"/>
                <a:ea typeface="Cambria" pitchFamily="18" charset="0"/>
              </a:rPr>
              <a:t>l'alumnat</a:t>
            </a:r>
            <a:r>
              <a:rPr lang="es-ES" sz="1600" dirty="0">
                <a:latin typeface="Cambria" pitchFamily="18" charset="0"/>
                <a:ea typeface="Cambria" pitchFamily="18" charset="0"/>
              </a:rPr>
              <a:t> sobre les </a:t>
            </a:r>
            <a:r>
              <a:rPr lang="es-ES" sz="1600" dirty="0" err="1">
                <a:latin typeface="Cambria" pitchFamily="18" charset="0"/>
                <a:ea typeface="Cambria" pitchFamily="18" charset="0"/>
              </a:rPr>
              <a:t>seves</a:t>
            </a:r>
            <a:r>
              <a:rPr lang="es-ES" sz="1600" dirty="0">
                <a:latin typeface="Cambria" pitchFamily="18" charset="0"/>
                <a:ea typeface="Cambria" pitchFamily="18" charset="0"/>
              </a:rPr>
              <a:t> </a:t>
            </a:r>
            <a:r>
              <a:rPr lang="es-ES" sz="1600" dirty="0" err="1">
                <a:latin typeface="Cambria" pitchFamily="18" charset="0"/>
                <a:ea typeface="Cambria" pitchFamily="18" charset="0"/>
              </a:rPr>
              <a:t>experiències</a:t>
            </a:r>
            <a:r>
              <a:rPr lang="es-ES" sz="1600" dirty="0">
                <a:latin typeface="Cambria" pitchFamily="18" charset="0"/>
                <a:ea typeface="Cambria" pitchFamily="18" charset="0"/>
              </a:rPr>
              <a:t> a </a:t>
            </a:r>
            <a:r>
              <a:rPr lang="es-ES" sz="1600" dirty="0" err="1">
                <a:latin typeface="Cambria" pitchFamily="18" charset="0"/>
                <a:ea typeface="Cambria" pitchFamily="18" charset="0"/>
              </a:rPr>
              <a:t>l'escola</a:t>
            </a:r>
            <a:r>
              <a:rPr lang="es-ES" sz="1600" dirty="0">
                <a:latin typeface="Cambria" pitchFamily="18" charset="0"/>
                <a:ea typeface="Cambria" pitchFamily="18" charset="0"/>
              </a:rPr>
              <a:t>.</a:t>
            </a:r>
          </a:p>
          <a:p>
            <a:pPr algn="just">
              <a:spcBef>
                <a:spcPts val="600"/>
              </a:spcBef>
            </a:pPr>
            <a:r>
              <a:rPr lang="es-ES" sz="1600" b="1" dirty="0" err="1">
                <a:latin typeface="Cambria" pitchFamily="18" charset="0"/>
                <a:ea typeface="Cambria" pitchFamily="18" charset="0"/>
              </a:rPr>
              <a:t>Projecte</a:t>
            </a:r>
            <a:r>
              <a:rPr lang="es-ES" sz="1600" b="1" dirty="0">
                <a:latin typeface="Cambria" pitchFamily="18" charset="0"/>
                <a:ea typeface="Cambria" pitchFamily="18" charset="0"/>
              </a:rPr>
              <a:t> 3. </a:t>
            </a:r>
            <a:r>
              <a:rPr lang="es-ES" sz="1600" b="1" dirty="0" err="1">
                <a:latin typeface="Cambria" pitchFamily="18" charset="0"/>
                <a:ea typeface="Cambria" pitchFamily="18" charset="0"/>
              </a:rPr>
              <a:t>Estudi</a:t>
            </a:r>
            <a:r>
              <a:rPr lang="es-ES" sz="1600" b="1" dirty="0">
                <a:latin typeface="Cambria" pitchFamily="18" charset="0"/>
                <a:ea typeface="Cambria" pitchFamily="18" charset="0"/>
              </a:rPr>
              <a:t> </a:t>
            </a:r>
            <a:r>
              <a:rPr lang="es-ES" sz="1600" b="1" dirty="0" err="1">
                <a:latin typeface="Cambria" pitchFamily="18" charset="0"/>
                <a:ea typeface="Cambria" pitchFamily="18" charset="0"/>
              </a:rPr>
              <a:t>qualitatiu</a:t>
            </a:r>
            <a:endParaRPr lang="es-ES" sz="1600" b="1" dirty="0">
              <a:latin typeface="Cambria" pitchFamily="18" charset="0"/>
              <a:ea typeface="Cambria" pitchFamily="18" charset="0"/>
            </a:endParaRPr>
          </a:p>
          <a:p>
            <a:pPr algn="just">
              <a:spcBef>
                <a:spcPts val="600"/>
              </a:spcBef>
            </a:pPr>
            <a:r>
              <a:rPr lang="es-ES" sz="1600" dirty="0">
                <a:latin typeface="Cambria" pitchFamily="18" charset="0"/>
                <a:ea typeface="Cambria" pitchFamily="18" charset="0"/>
              </a:rPr>
              <a:t>Pere -</a:t>
            </a:r>
            <a:r>
              <a:rPr lang="es-ES" sz="1600" dirty="0" err="1">
                <a:latin typeface="Cambria" pitchFamily="18" charset="0"/>
                <a:ea typeface="Cambria" pitchFamily="18" charset="0"/>
              </a:rPr>
              <a:t>estudiant</a:t>
            </a:r>
            <a:r>
              <a:rPr lang="es-ES" sz="1600" dirty="0">
                <a:latin typeface="Cambria" pitchFamily="18" charset="0"/>
                <a:ea typeface="Cambria" pitchFamily="18" charset="0"/>
              </a:rPr>
              <a:t> </a:t>
            </a:r>
            <a:r>
              <a:rPr lang="es-ES" sz="1600" dirty="0" err="1">
                <a:latin typeface="Cambria" pitchFamily="18" charset="0"/>
                <a:ea typeface="Cambria" pitchFamily="18" charset="0"/>
              </a:rPr>
              <a:t>d'Educació</a:t>
            </a:r>
            <a:r>
              <a:rPr lang="es-ES" sz="1600" dirty="0">
                <a:latin typeface="Cambria" pitchFamily="18" charset="0"/>
                <a:ea typeface="Cambria" pitchFamily="18" charset="0"/>
              </a:rPr>
              <a:t> Social- </a:t>
            </a:r>
            <a:r>
              <a:rPr lang="es-ES" sz="1600" dirty="0" err="1">
                <a:latin typeface="Cambria" pitchFamily="18" charset="0"/>
                <a:ea typeface="Cambria" pitchFamily="18" charset="0"/>
              </a:rPr>
              <a:t>planteja</a:t>
            </a:r>
            <a:r>
              <a:rPr lang="es-ES" sz="1600" dirty="0">
                <a:latin typeface="Cambria" pitchFamily="18" charset="0"/>
                <a:ea typeface="Cambria" pitchFamily="18" charset="0"/>
              </a:rPr>
              <a:t> un </a:t>
            </a:r>
            <a:r>
              <a:rPr lang="es-ES" sz="1600" dirty="0" err="1">
                <a:latin typeface="Cambria" pitchFamily="18" charset="0"/>
                <a:ea typeface="Cambria" pitchFamily="18" charset="0"/>
              </a:rPr>
              <a:t>projecte</a:t>
            </a:r>
            <a:r>
              <a:rPr lang="es-ES" sz="1600" dirty="0">
                <a:latin typeface="Cambria" pitchFamily="18" charset="0"/>
                <a:ea typeface="Cambria" pitchFamily="18" charset="0"/>
              </a:rPr>
              <a:t> </a:t>
            </a:r>
            <a:r>
              <a:rPr lang="es-ES" sz="1600" dirty="0" err="1">
                <a:latin typeface="Cambria" pitchFamily="18" charset="0"/>
                <a:ea typeface="Cambria" pitchFamily="18" charset="0"/>
              </a:rPr>
              <a:t>d'investigació</a:t>
            </a:r>
            <a:r>
              <a:rPr lang="es-ES" sz="1600" dirty="0">
                <a:latin typeface="Cambria" pitchFamily="18" charset="0"/>
                <a:ea typeface="Cambria" pitchFamily="18" charset="0"/>
              </a:rPr>
              <a:t> </a:t>
            </a:r>
            <a:r>
              <a:rPr lang="es-ES" sz="1600" dirty="0" err="1">
                <a:latin typeface="Cambria" pitchFamily="18" charset="0"/>
                <a:ea typeface="Cambria" pitchFamily="18" charset="0"/>
              </a:rPr>
              <a:t>on</a:t>
            </a:r>
            <a:r>
              <a:rPr lang="es-ES" sz="1600" dirty="0">
                <a:latin typeface="Cambria" pitchFamily="18" charset="0"/>
                <a:ea typeface="Cambria" pitchFamily="18" charset="0"/>
              </a:rPr>
              <a:t> </a:t>
            </a:r>
            <a:r>
              <a:rPr lang="es-ES" sz="1600" dirty="0" err="1">
                <a:latin typeface="Cambria" pitchFamily="18" charset="0"/>
                <a:ea typeface="Cambria" pitchFamily="18" charset="0"/>
              </a:rPr>
              <a:t>l'objectiu</a:t>
            </a:r>
            <a:r>
              <a:rPr lang="es-ES" sz="1600" dirty="0">
                <a:latin typeface="Cambria" pitchFamily="18" charset="0"/>
                <a:ea typeface="Cambria" pitchFamily="18" charset="0"/>
              </a:rPr>
              <a:t> principal </a:t>
            </a:r>
            <a:r>
              <a:rPr lang="es-ES" sz="1600" dirty="0" err="1">
                <a:latin typeface="Cambria" pitchFamily="18" charset="0"/>
                <a:ea typeface="Cambria" pitchFamily="18" charset="0"/>
              </a:rPr>
              <a:t>és</a:t>
            </a:r>
            <a:r>
              <a:rPr lang="es-ES" sz="1600" dirty="0">
                <a:latin typeface="Cambria" pitchFamily="18" charset="0"/>
                <a:ea typeface="Cambria" pitchFamily="18" charset="0"/>
              </a:rPr>
              <a:t>; </a:t>
            </a:r>
            <a:r>
              <a:rPr lang="es-ES" sz="1600" dirty="0" err="1">
                <a:latin typeface="Cambria" pitchFamily="18" charset="0"/>
                <a:ea typeface="Cambria" pitchFamily="18" charset="0"/>
              </a:rPr>
              <a:t>conèixer</a:t>
            </a:r>
            <a:r>
              <a:rPr lang="es-ES" sz="1600" dirty="0">
                <a:latin typeface="Cambria" pitchFamily="18" charset="0"/>
                <a:ea typeface="Cambria" pitchFamily="18" charset="0"/>
              </a:rPr>
              <a:t> </a:t>
            </a:r>
            <a:r>
              <a:rPr lang="es-ES" sz="1600" dirty="0" err="1">
                <a:latin typeface="Cambria" pitchFamily="18" charset="0"/>
                <a:ea typeface="Cambria" pitchFamily="18" charset="0"/>
              </a:rPr>
              <a:t>com</a:t>
            </a:r>
            <a:r>
              <a:rPr lang="es-ES" sz="1600" dirty="0">
                <a:latin typeface="Cambria" pitchFamily="18" charset="0"/>
                <a:ea typeface="Cambria" pitchFamily="18" charset="0"/>
              </a:rPr>
              <a:t> </a:t>
            </a:r>
            <a:r>
              <a:rPr lang="es-ES" sz="1600" dirty="0" err="1">
                <a:latin typeface="Cambria" pitchFamily="18" charset="0"/>
                <a:ea typeface="Cambria" pitchFamily="18" charset="0"/>
              </a:rPr>
              <a:t>viuen</a:t>
            </a:r>
            <a:r>
              <a:rPr lang="es-ES" sz="1600" dirty="0">
                <a:latin typeface="Cambria" pitchFamily="18" charset="0"/>
                <a:ea typeface="Cambria" pitchFamily="18" charset="0"/>
              </a:rPr>
              <a:t> les </a:t>
            </a:r>
            <a:r>
              <a:rPr lang="es-ES" sz="1600" dirty="0" err="1">
                <a:latin typeface="Cambria" pitchFamily="18" charset="0"/>
                <a:ea typeface="Cambria" pitchFamily="18" charset="0"/>
              </a:rPr>
              <a:t>prostitutes</a:t>
            </a:r>
            <a:r>
              <a:rPr lang="es-ES" sz="1600" dirty="0">
                <a:latin typeface="Cambria" pitchFamily="18" charset="0"/>
                <a:ea typeface="Cambria" pitchFamily="18" charset="0"/>
              </a:rPr>
              <a:t> de </a:t>
            </a:r>
            <a:r>
              <a:rPr lang="es-ES" sz="1600" dirty="0" err="1">
                <a:latin typeface="Cambria" pitchFamily="18" charset="0"/>
                <a:ea typeface="Cambria" pitchFamily="18" charset="0"/>
              </a:rPr>
              <a:t>Raval</a:t>
            </a:r>
            <a:r>
              <a:rPr lang="es-ES" sz="1600" dirty="0">
                <a:latin typeface="Cambria" pitchFamily="18" charset="0"/>
                <a:ea typeface="Cambria" pitchFamily="18" charset="0"/>
              </a:rPr>
              <a:t> la </a:t>
            </a:r>
            <a:r>
              <a:rPr lang="es-ES" sz="1600" dirty="0" err="1">
                <a:latin typeface="Cambria" pitchFamily="18" charset="0"/>
                <a:ea typeface="Cambria" pitchFamily="18" charset="0"/>
              </a:rPr>
              <a:t>seva</a:t>
            </a:r>
            <a:r>
              <a:rPr lang="es-ES" sz="1600" dirty="0">
                <a:latin typeface="Cambria" pitchFamily="18" charset="0"/>
                <a:ea typeface="Cambria" pitchFamily="18" charset="0"/>
              </a:rPr>
              <a:t> </a:t>
            </a:r>
            <a:r>
              <a:rPr lang="es-ES" sz="1600" dirty="0" err="1">
                <a:latin typeface="Cambria" pitchFamily="18" charset="0"/>
                <a:ea typeface="Cambria" pitchFamily="18" charset="0"/>
              </a:rPr>
              <a:t>condició</a:t>
            </a:r>
            <a:r>
              <a:rPr lang="es-ES" sz="1600" dirty="0">
                <a:latin typeface="Cambria" pitchFamily="18" charset="0"/>
                <a:ea typeface="Cambria" pitchFamily="18" charset="0"/>
              </a:rPr>
              <a:t> de </a:t>
            </a:r>
            <a:r>
              <a:rPr lang="es-ES" sz="1600" dirty="0" err="1">
                <a:latin typeface="Cambria" pitchFamily="18" charset="0"/>
                <a:ea typeface="Cambria" pitchFamily="18" charset="0"/>
              </a:rPr>
              <a:t>marginació</a:t>
            </a:r>
            <a:r>
              <a:rPr lang="es-ES" sz="1600" dirty="0">
                <a:latin typeface="Cambria" pitchFamily="18" charset="0"/>
                <a:ea typeface="Cambria" pitchFamily="18" charset="0"/>
              </a:rPr>
              <a:t>. Per no </a:t>
            </a:r>
            <a:r>
              <a:rPr lang="es-ES" sz="1600" dirty="0" err="1">
                <a:latin typeface="Cambria" pitchFamily="18" charset="0"/>
                <a:ea typeface="Cambria" pitchFamily="18" charset="0"/>
              </a:rPr>
              <a:t>deixar</a:t>
            </a:r>
            <a:r>
              <a:rPr lang="es-ES" sz="1600" dirty="0">
                <a:latin typeface="Cambria" pitchFamily="18" charset="0"/>
                <a:ea typeface="Cambria" pitchFamily="18" charset="0"/>
              </a:rPr>
              <a:t>-se influenciar </a:t>
            </a:r>
            <a:r>
              <a:rPr lang="es-ES" sz="1600" dirty="0" err="1">
                <a:latin typeface="Cambria" pitchFamily="18" charset="0"/>
                <a:ea typeface="Cambria" pitchFamily="18" charset="0"/>
              </a:rPr>
              <a:t>pels</a:t>
            </a:r>
            <a:r>
              <a:rPr lang="es-ES" sz="1600" dirty="0">
                <a:latin typeface="Cambria" pitchFamily="18" charset="0"/>
                <a:ea typeface="Cambria" pitchFamily="18" charset="0"/>
              </a:rPr>
              <a:t> </a:t>
            </a:r>
            <a:r>
              <a:rPr lang="es-ES" sz="1600" dirty="0" err="1">
                <a:latin typeface="Cambria" pitchFamily="18" charset="0"/>
                <a:ea typeface="Cambria" pitchFamily="18" charset="0"/>
              </a:rPr>
              <a:t>estudis</a:t>
            </a:r>
            <a:r>
              <a:rPr lang="es-ES" sz="1600" dirty="0">
                <a:latin typeface="Cambria" pitchFamily="18" charset="0"/>
                <a:ea typeface="Cambria" pitchFamily="18" charset="0"/>
              </a:rPr>
              <a:t> </a:t>
            </a:r>
            <a:r>
              <a:rPr lang="es-ES" sz="1600" dirty="0" err="1">
                <a:latin typeface="Cambria" pitchFamily="18" charset="0"/>
                <a:ea typeface="Cambria" pitchFamily="18" charset="0"/>
              </a:rPr>
              <a:t>previs</a:t>
            </a:r>
            <a:r>
              <a:rPr lang="es-ES" sz="1600" dirty="0">
                <a:latin typeface="Cambria" pitchFamily="18" charset="0"/>
                <a:ea typeface="Cambria" pitchFamily="18" charset="0"/>
              </a:rPr>
              <a:t> </a:t>
            </a:r>
            <a:r>
              <a:rPr lang="es-ES" sz="1600" dirty="0" err="1">
                <a:latin typeface="Cambria" pitchFamily="18" charset="0"/>
                <a:ea typeface="Cambria" pitchFamily="18" charset="0"/>
              </a:rPr>
              <a:t>decideix</a:t>
            </a:r>
            <a:r>
              <a:rPr lang="es-ES" sz="1600" dirty="0">
                <a:latin typeface="Cambria" pitchFamily="18" charset="0"/>
                <a:ea typeface="Cambria" pitchFamily="18" charset="0"/>
              </a:rPr>
              <a:t> </a:t>
            </a:r>
            <a:r>
              <a:rPr lang="es-ES" sz="1600" dirty="0" err="1">
                <a:latin typeface="Cambria" pitchFamily="18" charset="0"/>
                <a:ea typeface="Cambria" pitchFamily="18" charset="0"/>
              </a:rPr>
              <a:t>començar</a:t>
            </a:r>
            <a:r>
              <a:rPr lang="es-ES" sz="1600" dirty="0">
                <a:latin typeface="Cambria" pitchFamily="18" charset="0"/>
                <a:ea typeface="Cambria" pitchFamily="18" charset="0"/>
              </a:rPr>
              <a:t> el </a:t>
            </a:r>
            <a:r>
              <a:rPr lang="es-ES" sz="1600" dirty="0" err="1">
                <a:latin typeface="Cambria" pitchFamily="18" charset="0"/>
                <a:ea typeface="Cambria" pitchFamily="18" charset="0"/>
              </a:rPr>
              <a:t>treball</a:t>
            </a:r>
            <a:r>
              <a:rPr lang="es-ES" sz="1600" dirty="0">
                <a:latin typeface="Cambria" pitchFamily="18" charset="0"/>
                <a:ea typeface="Cambria" pitchFamily="18" charset="0"/>
              </a:rPr>
              <a:t> </a:t>
            </a:r>
            <a:r>
              <a:rPr lang="es-ES" sz="1600" dirty="0" err="1">
                <a:latin typeface="Cambria" pitchFamily="18" charset="0"/>
                <a:ea typeface="Cambria" pitchFamily="18" charset="0"/>
              </a:rPr>
              <a:t>empíric</a:t>
            </a:r>
            <a:r>
              <a:rPr lang="es-ES" sz="1600" dirty="0">
                <a:latin typeface="Cambria" pitchFamily="18" charset="0"/>
                <a:ea typeface="Cambria" pitchFamily="18" charset="0"/>
              </a:rPr>
              <a:t> </a:t>
            </a:r>
            <a:r>
              <a:rPr lang="es-ES" sz="1600" dirty="0" err="1">
                <a:latin typeface="Cambria" pitchFamily="18" charset="0"/>
                <a:ea typeface="Cambria" pitchFamily="18" charset="0"/>
              </a:rPr>
              <a:t>sense</a:t>
            </a:r>
            <a:r>
              <a:rPr lang="es-ES" sz="1600" dirty="0">
                <a:latin typeface="Cambria" pitchFamily="18" charset="0"/>
                <a:ea typeface="Cambria" pitchFamily="18" charset="0"/>
              </a:rPr>
              <a:t> </a:t>
            </a:r>
            <a:r>
              <a:rPr lang="es-ES" sz="1600" dirty="0" err="1">
                <a:latin typeface="Cambria" pitchFamily="18" charset="0"/>
                <a:ea typeface="Cambria" pitchFamily="18" charset="0"/>
              </a:rPr>
              <a:t>realitzar</a:t>
            </a:r>
            <a:r>
              <a:rPr lang="es-ES" sz="1600" dirty="0">
                <a:latin typeface="Cambria" pitchFamily="18" charset="0"/>
                <a:ea typeface="Cambria" pitchFamily="18" charset="0"/>
              </a:rPr>
              <a:t> </a:t>
            </a:r>
            <a:r>
              <a:rPr lang="es-ES" sz="1600" dirty="0" err="1">
                <a:latin typeface="Cambria" pitchFamily="18" charset="0"/>
                <a:ea typeface="Cambria" pitchFamily="18" charset="0"/>
              </a:rPr>
              <a:t>cap</a:t>
            </a:r>
            <a:r>
              <a:rPr lang="es-ES" sz="1600" dirty="0">
                <a:latin typeface="Cambria" pitchFamily="18" charset="0"/>
                <a:ea typeface="Cambria" pitchFamily="18" charset="0"/>
              </a:rPr>
              <a:t> mena de recerca documental.</a:t>
            </a:r>
          </a:p>
        </p:txBody>
      </p:sp>
      <p:sp>
        <p:nvSpPr>
          <p:cNvPr id="4" name="1 Marcador de texto"/>
          <p:cNvSpPr txBox="1">
            <a:spLocks/>
          </p:cNvSpPr>
          <p:nvPr/>
        </p:nvSpPr>
        <p:spPr>
          <a:xfrm>
            <a:off x="518864" y="164638"/>
            <a:ext cx="6069360" cy="692151"/>
          </a:xfrm>
          <a:prstGeom prst="rect">
            <a:avLst/>
          </a:prstGeom>
          <a:noFill/>
          <a:ln>
            <a:noFill/>
          </a:ln>
        </p:spPr>
        <p:txBody>
          <a:bodyPr lIns="91425" tIns="91425" rIns="91425" bIns="91425" anchor="t" anchorCtr="0"/>
          <a:lstStyle/>
          <a:p>
            <a:pPr>
              <a:spcBef>
                <a:spcPts val="600"/>
              </a:spcBef>
              <a:buClr>
                <a:srgbClr val="114454"/>
              </a:buClr>
              <a:buSzPct val="100000"/>
              <a:defRPr/>
            </a:pPr>
            <a:r>
              <a:rPr lang="es-ES" sz="4000" cap="small" dirty="0" err="1">
                <a:solidFill>
                  <a:srgbClr val="002060"/>
                </a:solidFill>
                <a:latin typeface="Cambria" pitchFamily="18" charset="0"/>
                <a:ea typeface="Cambria" pitchFamily="18" charset="0"/>
                <a:cs typeface="Nixie One"/>
                <a:sym typeface="Nixie One"/>
              </a:rPr>
              <a:t>Metodologia</a:t>
            </a:r>
            <a:r>
              <a:rPr lang="es-ES" sz="4000" cap="small" dirty="0">
                <a:solidFill>
                  <a:srgbClr val="002060"/>
                </a:solidFill>
                <a:latin typeface="Cambria" pitchFamily="18" charset="0"/>
                <a:ea typeface="Cambria" pitchFamily="18" charset="0"/>
                <a:cs typeface="Nixie One"/>
                <a:sym typeface="Nixie One"/>
              </a:rPr>
              <a:t> </a:t>
            </a:r>
            <a:r>
              <a:rPr lang="es-ES" sz="4000" cap="small" dirty="0" err="1">
                <a:solidFill>
                  <a:srgbClr val="002060"/>
                </a:solidFill>
                <a:latin typeface="Cambria" pitchFamily="18" charset="0"/>
                <a:ea typeface="Cambria" pitchFamily="18" charset="0"/>
                <a:cs typeface="Nixie One"/>
                <a:sym typeface="Nixie One"/>
              </a:rPr>
              <a:t>Qualitativa</a:t>
            </a:r>
            <a:r>
              <a:rPr lang="es-ES" sz="4000" cap="small" dirty="0">
                <a:solidFill>
                  <a:srgbClr val="002060"/>
                </a:solidFill>
                <a:latin typeface="Cambria" pitchFamily="18" charset="0"/>
                <a:ea typeface="Cambria" pitchFamily="18" charset="0"/>
                <a:cs typeface="Nixie One"/>
                <a:sym typeface="Nixie One"/>
              </a:rPr>
              <a:t>. </a:t>
            </a:r>
            <a:r>
              <a:rPr lang="es-ES" sz="4000" cap="small" dirty="0" err="1">
                <a:solidFill>
                  <a:srgbClr val="002060"/>
                </a:solidFill>
                <a:latin typeface="Cambria" pitchFamily="18" charset="0"/>
                <a:ea typeface="Cambria" pitchFamily="18" charset="0"/>
                <a:cs typeface="Nixie One"/>
                <a:sym typeface="Nixie One"/>
              </a:rPr>
              <a:t>Dinàmica</a:t>
            </a:r>
            <a:r>
              <a:rPr lang="es-ES" sz="4000" cap="small" dirty="0">
                <a:solidFill>
                  <a:srgbClr val="002060"/>
                </a:solidFill>
                <a:latin typeface="Cambria" pitchFamily="18" charset="0"/>
                <a:ea typeface="Cambria" pitchFamily="18" charset="0"/>
                <a:cs typeface="Nixie One"/>
                <a:sym typeface="Nixie One"/>
              </a:rPr>
              <a:t> 5. </a:t>
            </a:r>
            <a:r>
              <a:rPr lang="es-ES" sz="4000" cap="small" dirty="0" err="1">
                <a:solidFill>
                  <a:srgbClr val="002060"/>
                </a:solidFill>
                <a:latin typeface="Cambria" pitchFamily="18" charset="0"/>
                <a:ea typeface="Cambria" pitchFamily="18" charset="0"/>
                <a:cs typeface="Nixie One"/>
                <a:sym typeface="Nixie One"/>
              </a:rPr>
              <a:t>Ètica</a:t>
            </a:r>
            <a:endParaRPr lang="es-ES" sz="4000" cap="small" dirty="0">
              <a:solidFill>
                <a:srgbClr val="002060"/>
              </a:solidFill>
              <a:latin typeface="Cambria" pitchFamily="18" charset="0"/>
              <a:ea typeface="Cambria" pitchFamily="18" charset="0"/>
              <a:cs typeface="Nixie One"/>
              <a:sym typeface="Nixie One"/>
            </a:endParaRPr>
          </a:p>
        </p:txBody>
      </p:sp>
      <p:grpSp>
        <p:nvGrpSpPr>
          <p:cNvPr id="12" name="12 Grupo"/>
          <p:cNvGrpSpPr/>
          <p:nvPr/>
        </p:nvGrpSpPr>
        <p:grpSpPr>
          <a:xfrm>
            <a:off x="7308305" y="-20538"/>
            <a:ext cx="1835695" cy="1512249"/>
            <a:chOff x="6948265" y="137602"/>
            <a:chExt cx="2195735" cy="1808851"/>
          </a:xfrm>
        </p:grpSpPr>
        <p:sp>
          <p:nvSpPr>
            <p:cNvPr id="13" name="4 Forma libre"/>
            <p:cNvSpPr/>
            <p:nvPr/>
          </p:nvSpPr>
          <p:spPr>
            <a:xfrm rot="5400000">
              <a:off x="7962886" y="382524"/>
              <a:ext cx="1102894" cy="1259333"/>
            </a:xfrm>
            <a:custGeom>
              <a:avLst/>
              <a:gdLst>
                <a:gd name="connsiteX0" fmla="*/ 0 w 2438400"/>
                <a:gd name="connsiteY0" fmla="*/ 1219200 h 2438400"/>
                <a:gd name="connsiteX1" fmla="*/ 357097 w 2438400"/>
                <a:gd name="connsiteY1" fmla="*/ 357096 h 2438400"/>
                <a:gd name="connsiteX2" fmla="*/ 1219202 w 2438400"/>
                <a:gd name="connsiteY2" fmla="*/ 2 h 2438400"/>
                <a:gd name="connsiteX3" fmla="*/ 2081306 w 2438400"/>
                <a:gd name="connsiteY3" fmla="*/ 357099 h 2438400"/>
                <a:gd name="connsiteX4" fmla="*/ 2438400 w 2438400"/>
                <a:gd name="connsiteY4" fmla="*/ 1219204 h 2438400"/>
                <a:gd name="connsiteX5" fmla="*/ 2081304 w 2438400"/>
                <a:gd name="connsiteY5" fmla="*/ 2081309 h 2438400"/>
                <a:gd name="connsiteX6" fmla="*/ 1219199 w 2438400"/>
                <a:gd name="connsiteY6" fmla="*/ 2438404 h 2438400"/>
                <a:gd name="connsiteX7" fmla="*/ 357094 w 2438400"/>
                <a:gd name="connsiteY7" fmla="*/ 2081308 h 2438400"/>
                <a:gd name="connsiteX8" fmla="*/ -1 w 2438400"/>
                <a:gd name="connsiteY8" fmla="*/ 1219203 h 2438400"/>
                <a:gd name="connsiteX9" fmla="*/ 0 w 2438400"/>
                <a:gd name="connsiteY9" fmla="*/ 12192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438400">
                  <a:moveTo>
                    <a:pt x="0" y="1219200"/>
                  </a:moveTo>
                  <a:cubicBezTo>
                    <a:pt x="0" y="895848"/>
                    <a:pt x="128452" y="585740"/>
                    <a:pt x="357097" y="357096"/>
                  </a:cubicBezTo>
                  <a:cubicBezTo>
                    <a:pt x="585742" y="128452"/>
                    <a:pt x="895850" y="1"/>
                    <a:pt x="1219202" y="2"/>
                  </a:cubicBezTo>
                  <a:cubicBezTo>
                    <a:pt x="1542554" y="2"/>
                    <a:pt x="1852662" y="128454"/>
                    <a:pt x="2081306" y="357099"/>
                  </a:cubicBezTo>
                  <a:cubicBezTo>
                    <a:pt x="2309950" y="585744"/>
                    <a:pt x="2438401" y="895852"/>
                    <a:pt x="2438400" y="1219204"/>
                  </a:cubicBezTo>
                  <a:cubicBezTo>
                    <a:pt x="2438400" y="1542556"/>
                    <a:pt x="2309949" y="1852664"/>
                    <a:pt x="2081304" y="2081309"/>
                  </a:cubicBezTo>
                  <a:cubicBezTo>
                    <a:pt x="1852659" y="2309953"/>
                    <a:pt x="1542551" y="2438404"/>
                    <a:pt x="1219199" y="2438404"/>
                  </a:cubicBezTo>
                  <a:cubicBezTo>
                    <a:pt x="895847" y="2438404"/>
                    <a:pt x="585739" y="2309952"/>
                    <a:pt x="357094" y="2081308"/>
                  </a:cubicBezTo>
                  <a:cubicBezTo>
                    <a:pt x="128450" y="1852663"/>
                    <a:pt x="-1" y="1542555"/>
                    <a:pt x="-1" y="1219203"/>
                  </a:cubicBezTo>
                  <a:cubicBezTo>
                    <a:pt x="-1" y="1219202"/>
                    <a:pt x="0" y="1219201"/>
                    <a:pt x="0" y="1219200"/>
                  </a:cubicBezTo>
                  <a:close/>
                </a:path>
              </a:pathLst>
            </a:custGeom>
            <a:solidFill>
              <a:srgbClr val="00B050">
                <a:alpha val="50000"/>
              </a:srgbClr>
            </a:solidFill>
          </p:spPr>
          <p:style>
            <a:lnRef idx="2">
              <a:schemeClr val="lt1">
                <a:hueOff val="0"/>
                <a:satOff val="0"/>
                <a:lumOff val="0"/>
                <a:alphaOff val="0"/>
              </a:schemeClr>
            </a:lnRef>
            <a:fillRef idx="1">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vert270" wrap="square" lIns="325121" tIns="426720" rIns="325119" bIns="914400" numCol="1" spcCol="1270" anchor="t" anchorCtr="0">
              <a:noAutofit/>
            </a:bodyPr>
            <a:lstStyle/>
            <a:p>
              <a:pPr lvl="0" algn="ctr" defTabSz="1066800">
                <a:lnSpc>
                  <a:spcPct val="90000"/>
                </a:lnSpc>
                <a:spcBef>
                  <a:spcPct val="0"/>
                </a:spcBef>
                <a:spcAft>
                  <a:spcPct val="35000"/>
                </a:spcAft>
              </a:pPr>
              <a:endParaRPr lang="es-ES_tradnl" sz="1000" kern="1200" dirty="0"/>
            </a:p>
          </p:txBody>
        </p:sp>
        <p:sp>
          <p:nvSpPr>
            <p:cNvPr id="14" name="5 Forma libre"/>
            <p:cNvSpPr/>
            <p:nvPr/>
          </p:nvSpPr>
          <p:spPr>
            <a:xfrm rot="5400000">
              <a:off x="7063294" y="765339"/>
              <a:ext cx="1102894" cy="1259333"/>
            </a:xfrm>
            <a:custGeom>
              <a:avLst/>
              <a:gdLst>
                <a:gd name="connsiteX0" fmla="*/ 0 w 2438400"/>
                <a:gd name="connsiteY0" fmla="*/ 1219200 h 2438400"/>
                <a:gd name="connsiteX1" fmla="*/ 357097 w 2438400"/>
                <a:gd name="connsiteY1" fmla="*/ 357096 h 2438400"/>
                <a:gd name="connsiteX2" fmla="*/ 1219202 w 2438400"/>
                <a:gd name="connsiteY2" fmla="*/ 2 h 2438400"/>
                <a:gd name="connsiteX3" fmla="*/ 2081306 w 2438400"/>
                <a:gd name="connsiteY3" fmla="*/ 357099 h 2438400"/>
                <a:gd name="connsiteX4" fmla="*/ 2438400 w 2438400"/>
                <a:gd name="connsiteY4" fmla="*/ 1219204 h 2438400"/>
                <a:gd name="connsiteX5" fmla="*/ 2081304 w 2438400"/>
                <a:gd name="connsiteY5" fmla="*/ 2081309 h 2438400"/>
                <a:gd name="connsiteX6" fmla="*/ 1219199 w 2438400"/>
                <a:gd name="connsiteY6" fmla="*/ 2438404 h 2438400"/>
                <a:gd name="connsiteX7" fmla="*/ 357094 w 2438400"/>
                <a:gd name="connsiteY7" fmla="*/ 2081308 h 2438400"/>
                <a:gd name="connsiteX8" fmla="*/ -1 w 2438400"/>
                <a:gd name="connsiteY8" fmla="*/ 1219203 h 2438400"/>
                <a:gd name="connsiteX9" fmla="*/ 0 w 2438400"/>
                <a:gd name="connsiteY9" fmla="*/ 12192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438400">
                  <a:moveTo>
                    <a:pt x="0" y="1219200"/>
                  </a:moveTo>
                  <a:cubicBezTo>
                    <a:pt x="0" y="895848"/>
                    <a:pt x="128452" y="585740"/>
                    <a:pt x="357097" y="357096"/>
                  </a:cubicBezTo>
                  <a:cubicBezTo>
                    <a:pt x="585742" y="128452"/>
                    <a:pt x="895850" y="1"/>
                    <a:pt x="1219202" y="2"/>
                  </a:cubicBezTo>
                  <a:cubicBezTo>
                    <a:pt x="1542554" y="2"/>
                    <a:pt x="1852662" y="128454"/>
                    <a:pt x="2081306" y="357099"/>
                  </a:cubicBezTo>
                  <a:cubicBezTo>
                    <a:pt x="2309950" y="585744"/>
                    <a:pt x="2438401" y="895852"/>
                    <a:pt x="2438400" y="1219204"/>
                  </a:cubicBezTo>
                  <a:cubicBezTo>
                    <a:pt x="2438400" y="1542556"/>
                    <a:pt x="2309949" y="1852664"/>
                    <a:pt x="2081304" y="2081309"/>
                  </a:cubicBezTo>
                  <a:cubicBezTo>
                    <a:pt x="1852659" y="2309953"/>
                    <a:pt x="1542551" y="2438404"/>
                    <a:pt x="1219199" y="2438404"/>
                  </a:cubicBezTo>
                  <a:cubicBezTo>
                    <a:pt x="895847" y="2438404"/>
                    <a:pt x="585739" y="2309952"/>
                    <a:pt x="357094" y="2081308"/>
                  </a:cubicBezTo>
                  <a:cubicBezTo>
                    <a:pt x="128450" y="1852663"/>
                    <a:pt x="-1" y="1542555"/>
                    <a:pt x="-1" y="1219203"/>
                  </a:cubicBezTo>
                  <a:cubicBezTo>
                    <a:pt x="-1" y="1219202"/>
                    <a:pt x="0" y="1219201"/>
                    <a:pt x="0" y="1219200"/>
                  </a:cubicBezTo>
                  <a:close/>
                </a:path>
              </a:pathLst>
            </a:custGeom>
            <a:solidFill>
              <a:srgbClr val="92D050">
                <a:alpha val="50000"/>
              </a:srgbClr>
            </a:solidFill>
          </p:spPr>
          <p:style>
            <a:lnRef idx="2">
              <a:schemeClr val="lt1">
                <a:hueOff val="0"/>
                <a:satOff val="0"/>
                <a:lumOff val="0"/>
                <a:alphaOff val="0"/>
              </a:schemeClr>
            </a:lnRef>
            <a:fillRef idx="1">
              <a:schemeClr val="accent2">
                <a:alpha val="50000"/>
                <a:hueOff val="-3670562"/>
                <a:satOff val="16196"/>
                <a:lumOff val="-2745"/>
                <a:alphaOff val="0"/>
              </a:schemeClr>
            </a:fillRef>
            <a:effectRef idx="0">
              <a:schemeClr val="accent2">
                <a:alpha val="50000"/>
                <a:hueOff val="-3670562"/>
                <a:satOff val="16196"/>
                <a:lumOff val="-2745"/>
                <a:alphaOff val="0"/>
              </a:schemeClr>
            </a:effectRef>
            <a:fontRef idx="minor">
              <a:schemeClr val="tx1"/>
            </a:fontRef>
          </p:style>
          <p:txBody>
            <a:bodyPr spcFirstLastPara="0" vert="vert270" wrap="square" lIns="745744" tIns="629919" rIns="229616" bIns="467361" numCol="1" spcCol="1270" anchor="ctr" anchorCtr="0">
              <a:noAutofit/>
            </a:bodyPr>
            <a:lstStyle/>
            <a:p>
              <a:pPr lvl="0" defTabSz="1066800">
                <a:lnSpc>
                  <a:spcPct val="90000"/>
                </a:lnSpc>
                <a:spcBef>
                  <a:spcPct val="0"/>
                </a:spcBef>
                <a:spcAft>
                  <a:spcPct val="35000"/>
                </a:spcAft>
              </a:pPr>
              <a:endParaRPr lang="es-ES_tradnl" sz="1000" kern="1200" dirty="0"/>
            </a:p>
          </p:txBody>
        </p:sp>
        <p:sp>
          <p:nvSpPr>
            <p:cNvPr id="15" name="6 Forma libre"/>
            <p:cNvSpPr/>
            <p:nvPr/>
          </p:nvSpPr>
          <p:spPr>
            <a:xfrm rot="5400000">
              <a:off x="7026485" y="59382"/>
              <a:ext cx="1102894" cy="1259333"/>
            </a:xfrm>
            <a:custGeom>
              <a:avLst/>
              <a:gdLst>
                <a:gd name="connsiteX0" fmla="*/ 0 w 2438400"/>
                <a:gd name="connsiteY0" fmla="*/ 1219200 h 2438400"/>
                <a:gd name="connsiteX1" fmla="*/ 357097 w 2438400"/>
                <a:gd name="connsiteY1" fmla="*/ 357096 h 2438400"/>
                <a:gd name="connsiteX2" fmla="*/ 1219202 w 2438400"/>
                <a:gd name="connsiteY2" fmla="*/ 2 h 2438400"/>
                <a:gd name="connsiteX3" fmla="*/ 2081306 w 2438400"/>
                <a:gd name="connsiteY3" fmla="*/ 357099 h 2438400"/>
                <a:gd name="connsiteX4" fmla="*/ 2438400 w 2438400"/>
                <a:gd name="connsiteY4" fmla="*/ 1219204 h 2438400"/>
                <a:gd name="connsiteX5" fmla="*/ 2081304 w 2438400"/>
                <a:gd name="connsiteY5" fmla="*/ 2081309 h 2438400"/>
                <a:gd name="connsiteX6" fmla="*/ 1219199 w 2438400"/>
                <a:gd name="connsiteY6" fmla="*/ 2438404 h 2438400"/>
                <a:gd name="connsiteX7" fmla="*/ 357094 w 2438400"/>
                <a:gd name="connsiteY7" fmla="*/ 2081308 h 2438400"/>
                <a:gd name="connsiteX8" fmla="*/ -1 w 2438400"/>
                <a:gd name="connsiteY8" fmla="*/ 1219203 h 2438400"/>
                <a:gd name="connsiteX9" fmla="*/ 0 w 2438400"/>
                <a:gd name="connsiteY9" fmla="*/ 12192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438400">
                  <a:moveTo>
                    <a:pt x="0" y="1219200"/>
                  </a:moveTo>
                  <a:cubicBezTo>
                    <a:pt x="0" y="895848"/>
                    <a:pt x="128452" y="585740"/>
                    <a:pt x="357097" y="357096"/>
                  </a:cubicBezTo>
                  <a:cubicBezTo>
                    <a:pt x="585742" y="128452"/>
                    <a:pt x="895850" y="1"/>
                    <a:pt x="1219202" y="2"/>
                  </a:cubicBezTo>
                  <a:cubicBezTo>
                    <a:pt x="1542554" y="2"/>
                    <a:pt x="1852662" y="128454"/>
                    <a:pt x="2081306" y="357099"/>
                  </a:cubicBezTo>
                  <a:cubicBezTo>
                    <a:pt x="2309950" y="585744"/>
                    <a:pt x="2438401" y="895852"/>
                    <a:pt x="2438400" y="1219204"/>
                  </a:cubicBezTo>
                  <a:cubicBezTo>
                    <a:pt x="2438400" y="1542556"/>
                    <a:pt x="2309949" y="1852664"/>
                    <a:pt x="2081304" y="2081309"/>
                  </a:cubicBezTo>
                  <a:cubicBezTo>
                    <a:pt x="1852659" y="2309953"/>
                    <a:pt x="1542551" y="2438404"/>
                    <a:pt x="1219199" y="2438404"/>
                  </a:cubicBezTo>
                  <a:cubicBezTo>
                    <a:pt x="895847" y="2438404"/>
                    <a:pt x="585739" y="2309952"/>
                    <a:pt x="357094" y="2081308"/>
                  </a:cubicBezTo>
                  <a:cubicBezTo>
                    <a:pt x="128450" y="1852663"/>
                    <a:pt x="-1" y="1542555"/>
                    <a:pt x="-1" y="1219203"/>
                  </a:cubicBezTo>
                  <a:cubicBezTo>
                    <a:pt x="-1" y="1219202"/>
                    <a:pt x="0" y="1219201"/>
                    <a:pt x="0" y="1219200"/>
                  </a:cubicBezTo>
                  <a:close/>
                </a:path>
              </a:pathLst>
            </a:custGeom>
            <a:solidFill>
              <a:srgbClr val="114454">
                <a:alpha val="50000"/>
              </a:srgbClr>
            </a:solidFill>
          </p:spPr>
          <p:style>
            <a:lnRef idx="2">
              <a:schemeClr val="lt1">
                <a:hueOff val="0"/>
                <a:satOff val="0"/>
                <a:lumOff val="0"/>
                <a:alphaOff val="0"/>
              </a:schemeClr>
            </a:lnRef>
            <a:fillRef idx="1">
              <a:schemeClr val="accent2">
                <a:alpha val="50000"/>
                <a:hueOff val="-7341125"/>
                <a:satOff val="32393"/>
                <a:lumOff val="-5490"/>
                <a:alphaOff val="0"/>
              </a:schemeClr>
            </a:fillRef>
            <a:effectRef idx="0">
              <a:schemeClr val="accent2">
                <a:alpha val="50000"/>
                <a:hueOff val="-7341125"/>
                <a:satOff val="32393"/>
                <a:lumOff val="-5490"/>
                <a:alphaOff val="0"/>
              </a:schemeClr>
            </a:effectRef>
            <a:fontRef idx="minor">
              <a:schemeClr val="tx1"/>
            </a:fontRef>
          </p:style>
          <p:txBody>
            <a:bodyPr spcFirstLastPara="0" vert="vert270" wrap="square" lIns="229617" tIns="629919" rIns="745743" bIns="467361" numCol="1" spcCol="1270" anchor="ctr" anchorCtr="0">
              <a:noAutofit/>
            </a:bodyPr>
            <a:lstStyle/>
            <a:p>
              <a:pPr lvl="0" algn="ctr" defTabSz="1066800">
                <a:lnSpc>
                  <a:spcPct val="90000"/>
                </a:lnSpc>
                <a:spcBef>
                  <a:spcPct val="0"/>
                </a:spcBef>
                <a:spcAft>
                  <a:spcPct val="35000"/>
                </a:spcAft>
              </a:pPr>
              <a:endParaRPr lang="es-ES_tradnl" sz="1000" kern="1200" dirty="0"/>
            </a:p>
          </p:txBody>
        </p:sp>
        <p:sp>
          <p:nvSpPr>
            <p:cNvPr id="16" name="9 CuadroTexto"/>
            <p:cNvSpPr txBox="1"/>
            <p:nvPr/>
          </p:nvSpPr>
          <p:spPr>
            <a:xfrm>
              <a:off x="7006152" y="497640"/>
              <a:ext cx="1147949" cy="294513"/>
            </a:xfrm>
            <a:prstGeom prst="rect">
              <a:avLst/>
            </a:prstGeom>
            <a:noFill/>
          </p:spPr>
          <p:txBody>
            <a:bodyPr wrap="square" rtlCol="0">
              <a:spAutoFit/>
            </a:bodyPr>
            <a:lstStyle/>
            <a:p>
              <a:r>
                <a:rPr lang="es-ES" sz="1000" dirty="0"/>
                <a:t>Paradigma</a:t>
              </a:r>
            </a:p>
          </p:txBody>
        </p:sp>
        <p:sp>
          <p:nvSpPr>
            <p:cNvPr id="17" name="10 CuadroTexto"/>
            <p:cNvSpPr txBox="1"/>
            <p:nvPr/>
          </p:nvSpPr>
          <p:spPr>
            <a:xfrm>
              <a:off x="8028384" y="748775"/>
              <a:ext cx="1115616" cy="294513"/>
            </a:xfrm>
            <a:prstGeom prst="rect">
              <a:avLst/>
            </a:prstGeom>
            <a:noFill/>
          </p:spPr>
          <p:txBody>
            <a:bodyPr wrap="square" rtlCol="0">
              <a:spAutoFit/>
            </a:bodyPr>
            <a:lstStyle/>
            <a:p>
              <a:pPr algn="ctr"/>
              <a:r>
                <a:rPr lang="es-ES" sz="1000" dirty="0" err="1"/>
                <a:t>Metodologia</a:t>
              </a:r>
              <a:endParaRPr lang="es-ES" sz="1000" dirty="0"/>
            </a:p>
          </p:txBody>
        </p:sp>
        <p:sp>
          <p:nvSpPr>
            <p:cNvPr id="18" name="11 CuadroTexto"/>
            <p:cNvSpPr txBox="1"/>
            <p:nvPr/>
          </p:nvSpPr>
          <p:spPr>
            <a:xfrm>
              <a:off x="7234475" y="1267018"/>
              <a:ext cx="919625" cy="294513"/>
            </a:xfrm>
            <a:prstGeom prst="rect">
              <a:avLst/>
            </a:prstGeom>
            <a:noFill/>
          </p:spPr>
          <p:txBody>
            <a:bodyPr wrap="square" rtlCol="0">
              <a:spAutoFit/>
            </a:bodyPr>
            <a:lstStyle/>
            <a:p>
              <a:r>
                <a:rPr lang="es-ES" sz="1000" dirty="0" err="1"/>
                <a:t>Tècniques</a:t>
              </a:r>
              <a:endParaRPr lang="es-ES" sz="1000" dirty="0"/>
            </a:p>
          </p:txBody>
        </p:sp>
      </p:grpSp>
    </p:spTree>
    <p:extLst>
      <p:ext uri="{BB962C8B-B14F-4D97-AF65-F5344CB8AC3E}">
        <p14:creationId xmlns:p14="http://schemas.microsoft.com/office/powerpoint/2010/main" val="3204511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Marcador de texto"/>
          <p:cNvSpPr txBox="1">
            <a:spLocks/>
          </p:cNvSpPr>
          <p:nvPr/>
        </p:nvSpPr>
        <p:spPr>
          <a:xfrm>
            <a:off x="518864" y="164638"/>
            <a:ext cx="6069360" cy="692151"/>
          </a:xfrm>
          <a:prstGeom prst="rect">
            <a:avLst/>
          </a:prstGeom>
          <a:noFill/>
          <a:ln>
            <a:noFill/>
          </a:ln>
        </p:spPr>
        <p:txBody>
          <a:bodyPr lIns="91425" tIns="91425" rIns="91425" bIns="91425" anchor="t" anchorCtr="0"/>
          <a:lstStyle/>
          <a:p>
            <a:pPr>
              <a:spcBef>
                <a:spcPts val="600"/>
              </a:spcBef>
              <a:buClr>
                <a:srgbClr val="114454"/>
              </a:buClr>
              <a:buSzPct val="100000"/>
              <a:defRPr/>
            </a:pPr>
            <a:r>
              <a:rPr lang="es-ES" sz="4000" cap="small" dirty="0" err="1">
                <a:solidFill>
                  <a:srgbClr val="002060"/>
                </a:solidFill>
                <a:latin typeface="Cambria" pitchFamily="18" charset="0"/>
                <a:ea typeface="Cambria" pitchFamily="18" charset="0"/>
                <a:cs typeface="Nixie One"/>
                <a:sym typeface="Nixie One"/>
              </a:rPr>
              <a:t>Metodologia</a:t>
            </a:r>
            <a:r>
              <a:rPr lang="es-ES" sz="4000" cap="small" dirty="0">
                <a:solidFill>
                  <a:srgbClr val="002060"/>
                </a:solidFill>
                <a:latin typeface="Cambria" pitchFamily="18" charset="0"/>
                <a:ea typeface="Cambria" pitchFamily="18" charset="0"/>
                <a:cs typeface="Nixie One"/>
                <a:sym typeface="Nixie One"/>
              </a:rPr>
              <a:t> </a:t>
            </a:r>
            <a:r>
              <a:rPr lang="es-ES" sz="4000" cap="small" dirty="0" err="1">
                <a:solidFill>
                  <a:srgbClr val="002060"/>
                </a:solidFill>
                <a:latin typeface="Cambria" pitchFamily="18" charset="0"/>
                <a:ea typeface="Cambria" pitchFamily="18" charset="0"/>
                <a:cs typeface="Nixie One"/>
                <a:sym typeface="Nixie One"/>
              </a:rPr>
              <a:t>Qualitativa</a:t>
            </a:r>
            <a:r>
              <a:rPr lang="es-ES" sz="4000" cap="small" dirty="0">
                <a:solidFill>
                  <a:srgbClr val="002060"/>
                </a:solidFill>
                <a:latin typeface="Cambria" pitchFamily="18" charset="0"/>
                <a:ea typeface="Cambria" pitchFamily="18" charset="0"/>
                <a:cs typeface="Nixie One"/>
                <a:sym typeface="Nixie One"/>
              </a:rPr>
              <a:t>. </a:t>
            </a:r>
            <a:r>
              <a:rPr lang="es-ES" sz="4000" cap="small" dirty="0" err="1">
                <a:solidFill>
                  <a:srgbClr val="002060"/>
                </a:solidFill>
                <a:latin typeface="Cambria" pitchFamily="18" charset="0"/>
                <a:ea typeface="Cambria" pitchFamily="18" charset="0"/>
                <a:cs typeface="Nixie One"/>
                <a:sym typeface="Nixie One"/>
              </a:rPr>
              <a:t>Dinàmica</a:t>
            </a:r>
            <a:r>
              <a:rPr lang="es-ES" sz="4000" cap="small" dirty="0">
                <a:solidFill>
                  <a:srgbClr val="002060"/>
                </a:solidFill>
                <a:latin typeface="Cambria" pitchFamily="18" charset="0"/>
                <a:ea typeface="Cambria" pitchFamily="18" charset="0"/>
                <a:cs typeface="Nixie One"/>
                <a:sym typeface="Nixie One"/>
              </a:rPr>
              <a:t> 6. </a:t>
            </a:r>
            <a:r>
              <a:rPr lang="es-ES" sz="4000" cap="small" dirty="0" err="1">
                <a:solidFill>
                  <a:srgbClr val="002060"/>
                </a:solidFill>
                <a:latin typeface="Cambria" pitchFamily="18" charset="0"/>
                <a:ea typeface="Cambria" pitchFamily="18" charset="0"/>
                <a:cs typeface="Nixie One"/>
                <a:sym typeface="Nixie One"/>
              </a:rPr>
              <a:t>Mètodes</a:t>
            </a:r>
            <a:endParaRPr lang="es-ES" sz="4000" cap="small" dirty="0">
              <a:solidFill>
                <a:srgbClr val="002060"/>
              </a:solidFill>
              <a:latin typeface="Cambria" pitchFamily="18" charset="0"/>
              <a:ea typeface="Cambria" pitchFamily="18" charset="0"/>
              <a:cs typeface="Nixie One"/>
              <a:sym typeface="Nixie One"/>
            </a:endParaRPr>
          </a:p>
        </p:txBody>
      </p:sp>
      <p:sp>
        <p:nvSpPr>
          <p:cNvPr id="2" name="TextBox 1"/>
          <p:cNvSpPr txBox="1"/>
          <p:nvPr/>
        </p:nvSpPr>
        <p:spPr>
          <a:xfrm>
            <a:off x="683568" y="2111365"/>
            <a:ext cx="7970525" cy="3477875"/>
          </a:xfrm>
          <a:prstGeom prst="rect">
            <a:avLst/>
          </a:prstGeom>
          <a:noFill/>
        </p:spPr>
        <p:txBody>
          <a:bodyPr wrap="square" rtlCol="0">
            <a:spAutoFit/>
          </a:bodyPr>
          <a:lstStyle/>
          <a:p>
            <a:pPr algn="just"/>
            <a:r>
              <a:rPr lang="ca-ES" sz="2000" dirty="0">
                <a:latin typeface="Cambria" pitchFamily="18" charset="0"/>
                <a:ea typeface="Cambria" pitchFamily="18" charset="0"/>
              </a:rPr>
              <a:t> </a:t>
            </a:r>
            <a:endParaRPr lang="es-ES" sz="2000" dirty="0">
              <a:latin typeface="Cambria" pitchFamily="18" charset="0"/>
              <a:ea typeface="Cambria" pitchFamily="18" charset="0"/>
            </a:endParaRPr>
          </a:p>
          <a:p>
            <a:pPr algn="just"/>
            <a:r>
              <a:rPr lang="ca-ES" sz="2000" dirty="0">
                <a:latin typeface="Cambria" pitchFamily="18" charset="0"/>
                <a:ea typeface="Cambria" pitchFamily="18" charset="0"/>
              </a:rPr>
              <a:t>1. Davant el següent problema de recerca:</a:t>
            </a:r>
            <a:endParaRPr lang="es-ES" sz="2000" dirty="0">
              <a:latin typeface="Cambria" pitchFamily="18" charset="0"/>
              <a:ea typeface="Cambria" pitchFamily="18" charset="0"/>
            </a:endParaRPr>
          </a:p>
          <a:p>
            <a:pPr algn="just"/>
            <a:r>
              <a:rPr lang="ca-ES" sz="2000" dirty="0">
                <a:latin typeface="Cambria" pitchFamily="18" charset="0"/>
                <a:ea typeface="Cambria" pitchFamily="18" charset="0"/>
              </a:rPr>
              <a:t> </a:t>
            </a:r>
            <a:endParaRPr lang="es-ES" sz="2000" dirty="0">
              <a:latin typeface="Cambria" pitchFamily="18" charset="0"/>
              <a:ea typeface="Cambria" pitchFamily="18" charset="0"/>
            </a:endParaRPr>
          </a:p>
          <a:p>
            <a:pPr algn="just"/>
            <a:r>
              <a:rPr lang="ca-ES" sz="2000" dirty="0">
                <a:latin typeface="Cambria" pitchFamily="18" charset="0"/>
                <a:ea typeface="Cambria" pitchFamily="18" charset="0"/>
              </a:rPr>
              <a:t>¿Com viuen les persones creients la seva relació amb la fe?</a:t>
            </a:r>
            <a:endParaRPr lang="es-ES" sz="2000" dirty="0">
              <a:latin typeface="Cambria" pitchFamily="18" charset="0"/>
              <a:ea typeface="Cambria" pitchFamily="18" charset="0"/>
            </a:endParaRPr>
          </a:p>
          <a:p>
            <a:pPr algn="just"/>
            <a:r>
              <a:rPr lang="ca-ES" sz="2000" dirty="0">
                <a:latin typeface="Cambria" pitchFamily="18" charset="0"/>
                <a:ea typeface="Cambria" pitchFamily="18" charset="0"/>
              </a:rPr>
              <a:t> </a:t>
            </a:r>
            <a:endParaRPr lang="es-ES" sz="2000" dirty="0">
              <a:latin typeface="Cambria" pitchFamily="18" charset="0"/>
              <a:ea typeface="Cambria" pitchFamily="18" charset="0"/>
            </a:endParaRPr>
          </a:p>
          <a:p>
            <a:pPr algn="just"/>
            <a:r>
              <a:rPr lang="ca-ES" sz="2000" dirty="0">
                <a:latin typeface="Cambria" pitchFamily="18" charset="0"/>
                <a:ea typeface="Cambria" pitchFamily="18" charset="0"/>
              </a:rPr>
              <a:t>Quin mètode d'investigació es podria fer servir?. Quina podria ser la mostra de l'estudi?</a:t>
            </a:r>
            <a:endParaRPr lang="es-ES" sz="2000" dirty="0">
              <a:latin typeface="Cambria" pitchFamily="18" charset="0"/>
              <a:ea typeface="Cambria" pitchFamily="18" charset="0"/>
            </a:endParaRPr>
          </a:p>
          <a:p>
            <a:pPr algn="just"/>
            <a:r>
              <a:rPr lang="ca-ES" sz="2000" dirty="0">
                <a:latin typeface="Cambria" pitchFamily="18" charset="0"/>
                <a:ea typeface="Cambria" pitchFamily="18" charset="0"/>
              </a:rPr>
              <a:t>Justifica la teva resposta:</a:t>
            </a:r>
            <a:endParaRPr lang="es-ES" sz="2000" dirty="0">
              <a:latin typeface="Cambria" pitchFamily="18" charset="0"/>
              <a:ea typeface="Cambria" pitchFamily="18" charset="0"/>
            </a:endParaRPr>
          </a:p>
          <a:p>
            <a:pPr algn="just"/>
            <a:r>
              <a:rPr lang="ca-ES" sz="2000" dirty="0">
                <a:latin typeface="Cambria" pitchFamily="18" charset="0"/>
                <a:ea typeface="Cambria" pitchFamily="18" charset="0"/>
              </a:rPr>
              <a:t> </a:t>
            </a:r>
            <a:endParaRPr lang="es-ES" sz="2000" dirty="0">
              <a:latin typeface="Cambria" pitchFamily="18" charset="0"/>
              <a:ea typeface="Cambria" pitchFamily="18" charset="0"/>
            </a:endParaRPr>
          </a:p>
          <a:p>
            <a:pPr algn="just"/>
            <a:r>
              <a:rPr lang="ca-ES" sz="2000" dirty="0">
                <a:latin typeface="Cambria" pitchFamily="18" charset="0"/>
                <a:ea typeface="Cambria" pitchFamily="18" charset="0"/>
              </a:rPr>
              <a:t>2. Posa un exemple de problema de recerca on podria ser adequat fer servir l'etnografia:</a:t>
            </a:r>
            <a:endParaRPr lang="es-ES" dirty="0"/>
          </a:p>
        </p:txBody>
      </p:sp>
      <p:grpSp>
        <p:nvGrpSpPr>
          <p:cNvPr id="21" name="12 Grupo"/>
          <p:cNvGrpSpPr/>
          <p:nvPr/>
        </p:nvGrpSpPr>
        <p:grpSpPr>
          <a:xfrm>
            <a:off x="7308305" y="-20538"/>
            <a:ext cx="1835695" cy="1512249"/>
            <a:chOff x="6948265" y="137602"/>
            <a:chExt cx="2195735" cy="1808851"/>
          </a:xfrm>
        </p:grpSpPr>
        <p:sp>
          <p:nvSpPr>
            <p:cNvPr id="22" name="4 Forma libre"/>
            <p:cNvSpPr/>
            <p:nvPr/>
          </p:nvSpPr>
          <p:spPr>
            <a:xfrm rot="5400000">
              <a:off x="7962886" y="382524"/>
              <a:ext cx="1102894" cy="1259333"/>
            </a:xfrm>
            <a:custGeom>
              <a:avLst/>
              <a:gdLst>
                <a:gd name="connsiteX0" fmla="*/ 0 w 2438400"/>
                <a:gd name="connsiteY0" fmla="*/ 1219200 h 2438400"/>
                <a:gd name="connsiteX1" fmla="*/ 357097 w 2438400"/>
                <a:gd name="connsiteY1" fmla="*/ 357096 h 2438400"/>
                <a:gd name="connsiteX2" fmla="*/ 1219202 w 2438400"/>
                <a:gd name="connsiteY2" fmla="*/ 2 h 2438400"/>
                <a:gd name="connsiteX3" fmla="*/ 2081306 w 2438400"/>
                <a:gd name="connsiteY3" fmla="*/ 357099 h 2438400"/>
                <a:gd name="connsiteX4" fmla="*/ 2438400 w 2438400"/>
                <a:gd name="connsiteY4" fmla="*/ 1219204 h 2438400"/>
                <a:gd name="connsiteX5" fmla="*/ 2081304 w 2438400"/>
                <a:gd name="connsiteY5" fmla="*/ 2081309 h 2438400"/>
                <a:gd name="connsiteX6" fmla="*/ 1219199 w 2438400"/>
                <a:gd name="connsiteY6" fmla="*/ 2438404 h 2438400"/>
                <a:gd name="connsiteX7" fmla="*/ 357094 w 2438400"/>
                <a:gd name="connsiteY7" fmla="*/ 2081308 h 2438400"/>
                <a:gd name="connsiteX8" fmla="*/ -1 w 2438400"/>
                <a:gd name="connsiteY8" fmla="*/ 1219203 h 2438400"/>
                <a:gd name="connsiteX9" fmla="*/ 0 w 2438400"/>
                <a:gd name="connsiteY9" fmla="*/ 12192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438400">
                  <a:moveTo>
                    <a:pt x="0" y="1219200"/>
                  </a:moveTo>
                  <a:cubicBezTo>
                    <a:pt x="0" y="895848"/>
                    <a:pt x="128452" y="585740"/>
                    <a:pt x="357097" y="357096"/>
                  </a:cubicBezTo>
                  <a:cubicBezTo>
                    <a:pt x="585742" y="128452"/>
                    <a:pt x="895850" y="1"/>
                    <a:pt x="1219202" y="2"/>
                  </a:cubicBezTo>
                  <a:cubicBezTo>
                    <a:pt x="1542554" y="2"/>
                    <a:pt x="1852662" y="128454"/>
                    <a:pt x="2081306" y="357099"/>
                  </a:cubicBezTo>
                  <a:cubicBezTo>
                    <a:pt x="2309950" y="585744"/>
                    <a:pt x="2438401" y="895852"/>
                    <a:pt x="2438400" y="1219204"/>
                  </a:cubicBezTo>
                  <a:cubicBezTo>
                    <a:pt x="2438400" y="1542556"/>
                    <a:pt x="2309949" y="1852664"/>
                    <a:pt x="2081304" y="2081309"/>
                  </a:cubicBezTo>
                  <a:cubicBezTo>
                    <a:pt x="1852659" y="2309953"/>
                    <a:pt x="1542551" y="2438404"/>
                    <a:pt x="1219199" y="2438404"/>
                  </a:cubicBezTo>
                  <a:cubicBezTo>
                    <a:pt x="895847" y="2438404"/>
                    <a:pt x="585739" y="2309952"/>
                    <a:pt x="357094" y="2081308"/>
                  </a:cubicBezTo>
                  <a:cubicBezTo>
                    <a:pt x="128450" y="1852663"/>
                    <a:pt x="-1" y="1542555"/>
                    <a:pt x="-1" y="1219203"/>
                  </a:cubicBezTo>
                  <a:cubicBezTo>
                    <a:pt x="-1" y="1219202"/>
                    <a:pt x="0" y="1219201"/>
                    <a:pt x="0" y="1219200"/>
                  </a:cubicBezTo>
                  <a:close/>
                </a:path>
              </a:pathLst>
            </a:custGeom>
            <a:solidFill>
              <a:srgbClr val="00B050">
                <a:alpha val="50000"/>
              </a:srgbClr>
            </a:solidFill>
          </p:spPr>
          <p:style>
            <a:lnRef idx="2">
              <a:schemeClr val="lt1">
                <a:hueOff val="0"/>
                <a:satOff val="0"/>
                <a:lumOff val="0"/>
                <a:alphaOff val="0"/>
              </a:schemeClr>
            </a:lnRef>
            <a:fillRef idx="1">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vert270" wrap="square" lIns="325121" tIns="426720" rIns="325119" bIns="914400" numCol="1" spcCol="1270" anchor="t" anchorCtr="0">
              <a:noAutofit/>
            </a:bodyPr>
            <a:lstStyle/>
            <a:p>
              <a:pPr lvl="0" algn="ctr" defTabSz="1066800">
                <a:lnSpc>
                  <a:spcPct val="90000"/>
                </a:lnSpc>
                <a:spcBef>
                  <a:spcPct val="0"/>
                </a:spcBef>
                <a:spcAft>
                  <a:spcPct val="35000"/>
                </a:spcAft>
              </a:pPr>
              <a:endParaRPr lang="es-ES_tradnl" sz="1000" kern="1200" dirty="0"/>
            </a:p>
          </p:txBody>
        </p:sp>
        <p:sp>
          <p:nvSpPr>
            <p:cNvPr id="23" name="5 Forma libre"/>
            <p:cNvSpPr/>
            <p:nvPr/>
          </p:nvSpPr>
          <p:spPr>
            <a:xfrm rot="5400000">
              <a:off x="7063294" y="765339"/>
              <a:ext cx="1102894" cy="1259333"/>
            </a:xfrm>
            <a:custGeom>
              <a:avLst/>
              <a:gdLst>
                <a:gd name="connsiteX0" fmla="*/ 0 w 2438400"/>
                <a:gd name="connsiteY0" fmla="*/ 1219200 h 2438400"/>
                <a:gd name="connsiteX1" fmla="*/ 357097 w 2438400"/>
                <a:gd name="connsiteY1" fmla="*/ 357096 h 2438400"/>
                <a:gd name="connsiteX2" fmla="*/ 1219202 w 2438400"/>
                <a:gd name="connsiteY2" fmla="*/ 2 h 2438400"/>
                <a:gd name="connsiteX3" fmla="*/ 2081306 w 2438400"/>
                <a:gd name="connsiteY3" fmla="*/ 357099 h 2438400"/>
                <a:gd name="connsiteX4" fmla="*/ 2438400 w 2438400"/>
                <a:gd name="connsiteY4" fmla="*/ 1219204 h 2438400"/>
                <a:gd name="connsiteX5" fmla="*/ 2081304 w 2438400"/>
                <a:gd name="connsiteY5" fmla="*/ 2081309 h 2438400"/>
                <a:gd name="connsiteX6" fmla="*/ 1219199 w 2438400"/>
                <a:gd name="connsiteY6" fmla="*/ 2438404 h 2438400"/>
                <a:gd name="connsiteX7" fmla="*/ 357094 w 2438400"/>
                <a:gd name="connsiteY7" fmla="*/ 2081308 h 2438400"/>
                <a:gd name="connsiteX8" fmla="*/ -1 w 2438400"/>
                <a:gd name="connsiteY8" fmla="*/ 1219203 h 2438400"/>
                <a:gd name="connsiteX9" fmla="*/ 0 w 2438400"/>
                <a:gd name="connsiteY9" fmla="*/ 12192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438400">
                  <a:moveTo>
                    <a:pt x="0" y="1219200"/>
                  </a:moveTo>
                  <a:cubicBezTo>
                    <a:pt x="0" y="895848"/>
                    <a:pt x="128452" y="585740"/>
                    <a:pt x="357097" y="357096"/>
                  </a:cubicBezTo>
                  <a:cubicBezTo>
                    <a:pt x="585742" y="128452"/>
                    <a:pt x="895850" y="1"/>
                    <a:pt x="1219202" y="2"/>
                  </a:cubicBezTo>
                  <a:cubicBezTo>
                    <a:pt x="1542554" y="2"/>
                    <a:pt x="1852662" y="128454"/>
                    <a:pt x="2081306" y="357099"/>
                  </a:cubicBezTo>
                  <a:cubicBezTo>
                    <a:pt x="2309950" y="585744"/>
                    <a:pt x="2438401" y="895852"/>
                    <a:pt x="2438400" y="1219204"/>
                  </a:cubicBezTo>
                  <a:cubicBezTo>
                    <a:pt x="2438400" y="1542556"/>
                    <a:pt x="2309949" y="1852664"/>
                    <a:pt x="2081304" y="2081309"/>
                  </a:cubicBezTo>
                  <a:cubicBezTo>
                    <a:pt x="1852659" y="2309953"/>
                    <a:pt x="1542551" y="2438404"/>
                    <a:pt x="1219199" y="2438404"/>
                  </a:cubicBezTo>
                  <a:cubicBezTo>
                    <a:pt x="895847" y="2438404"/>
                    <a:pt x="585739" y="2309952"/>
                    <a:pt x="357094" y="2081308"/>
                  </a:cubicBezTo>
                  <a:cubicBezTo>
                    <a:pt x="128450" y="1852663"/>
                    <a:pt x="-1" y="1542555"/>
                    <a:pt x="-1" y="1219203"/>
                  </a:cubicBezTo>
                  <a:cubicBezTo>
                    <a:pt x="-1" y="1219202"/>
                    <a:pt x="0" y="1219201"/>
                    <a:pt x="0" y="1219200"/>
                  </a:cubicBezTo>
                  <a:close/>
                </a:path>
              </a:pathLst>
            </a:custGeom>
            <a:solidFill>
              <a:srgbClr val="92D050">
                <a:alpha val="50000"/>
              </a:srgbClr>
            </a:solidFill>
          </p:spPr>
          <p:style>
            <a:lnRef idx="2">
              <a:schemeClr val="lt1">
                <a:hueOff val="0"/>
                <a:satOff val="0"/>
                <a:lumOff val="0"/>
                <a:alphaOff val="0"/>
              </a:schemeClr>
            </a:lnRef>
            <a:fillRef idx="1">
              <a:schemeClr val="accent2">
                <a:alpha val="50000"/>
                <a:hueOff val="-3670562"/>
                <a:satOff val="16196"/>
                <a:lumOff val="-2745"/>
                <a:alphaOff val="0"/>
              </a:schemeClr>
            </a:fillRef>
            <a:effectRef idx="0">
              <a:schemeClr val="accent2">
                <a:alpha val="50000"/>
                <a:hueOff val="-3670562"/>
                <a:satOff val="16196"/>
                <a:lumOff val="-2745"/>
                <a:alphaOff val="0"/>
              </a:schemeClr>
            </a:effectRef>
            <a:fontRef idx="minor">
              <a:schemeClr val="tx1"/>
            </a:fontRef>
          </p:style>
          <p:txBody>
            <a:bodyPr spcFirstLastPara="0" vert="vert270" wrap="square" lIns="745744" tIns="629919" rIns="229616" bIns="467361" numCol="1" spcCol="1270" anchor="ctr" anchorCtr="0">
              <a:noAutofit/>
            </a:bodyPr>
            <a:lstStyle/>
            <a:p>
              <a:pPr lvl="0" defTabSz="1066800">
                <a:lnSpc>
                  <a:spcPct val="90000"/>
                </a:lnSpc>
                <a:spcBef>
                  <a:spcPct val="0"/>
                </a:spcBef>
                <a:spcAft>
                  <a:spcPct val="35000"/>
                </a:spcAft>
              </a:pPr>
              <a:endParaRPr lang="es-ES_tradnl" sz="1000" kern="1200" dirty="0"/>
            </a:p>
          </p:txBody>
        </p:sp>
        <p:sp>
          <p:nvSpPr>
            <p:cNvPr id="24" name="6 Forma libre"/>
            <p:cNvSpPr/>
            <p:nvPr/>
          </p:nvSpPr>
          <p:spPr>
            <a:xfrm rot="5400000">
              <a:off x="7026485" y="59382"/>
              <a:ext cx="1102894" cy="1259333"/>
            </a:xfrm>
            <a:custGeom>
              <a:avLst/>
              <a:gdLst>
                <a:gd name="connsiteX0" fmla="*/ 0 w 2438400"/>
                <a:gd name="connsiteY0" fmla="*/ 1219200 h 2438400"/>
                <a:gd name="connsiteX1" fmla="*/ 357097 w 2438400"/>
                <a:gd name="connsiteY1" fmla="*/ 357096 h 2438400"/>
                <a:gd name="connsiteX2" fmla="*/ 1219202 w 2438400"/>
                <a:gd name="connsiteY2" fmla="*/ 2 h 2438400"/>
                <a:gd name="connsiteX3" fmla="*/ 2081306 w 2438400"/>
                <a:gd name="connsiteY3" fmla="*/ 357099 h 2438400"/>
                <a:gd name="connsiteX4" fmla="*/ 2438400 w 2438400"/>
                <a:gd name="connsiteY4" fmla="*/ 1219204 h 2438400"/>
                <a:gd name="connsiteX5" fmla="*/ 2081304 w 2438400"/>
                <a:gd name="connsiteY5" fmla="*/ 2081309 h 2438400"/>
                <a:gd name="connsiteX6" fmla="*/ 1219199 w 2438400"/>
                <a:gd name="connsiteY6" fmla="*/ 2438404 h 2438400"/>
                <a:gd name="connsiteX7" fmla="*/ 357094 w 2438400"/>
                <a:gd name="connsiteY7" fmla="*/ 2081308 h 2438400"/>
                <a:gd name="connsiteX8" fmla="*/ -1 w 2438400"/>
                <a:gd name="connsiteY8" fmla="*/ 1219203 h 2438400"/>
                <a:gd name="connsiteX9" fmla="*/ 0 w 2438400"/>
                <a:gd name="connsiteY9" fmla="*/ 12192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438400">
                  <a:moveTo>
                    <a:pt x="0" y="1219200"/>
                  </a:moveTo>
                  <a:cubicBezTo>
                    <a:pt x="0" y="895848"/>
                    <a:pt x="128452" y="585740"/>
                    <a:pt x="357097" y="357096"/>
                  </a:cubicBezTo>
                  <a:cubicBezTo>
                    <a:pt x="585742" y="128452"/>
                    <a:pt x="895850" y="1"/>
                    <a:pt x="1219202" y="2"/>
                  </a:cubicBezTo>
                  <a:cubicBezTo>
                    <a:pt x="1542554" y="2"/>
                    <a:pt x="1852662" y="128454"/>
                    <a:pt x="2081306" y="357099"/>
                  </a:cubicBezTo>
                  <a:cubicBezTo>
                    <a:pt x="2309950" y="585744"/>
                    <a:pt x="2438401" y="895852"/>
                    <a:pt x="2438400" y="1219204"/>
                  </a:cubicBezTo>
                  <a:cubicBezTo>
                    <a:pt x="2438400" y="1542556"/>
                    <a:pt x="2309949" y="1852664"/>
                    <a:pt x="2081304" y="2081309"/>
                  </a:cubicBezTo>
                  <a:cubicBezTo>
                    <a:pt x="1852659" y="2309953"/>
                    <a:pt x="1542551" y="2438404"/>
                    <a:pt x="1219199" y="2438404"/>
                  </a:cubicBezTo>
                  <a:cubicBezTo>
                    <a:pt x="895847" y="2438404"/>
                    <a:pt x="585739" y="2309952"/>
                    <a:pt x="357094" y="2081308"/>
                  </a:cubicBezTo>
                  <a:cubicBezTo>
                    <a:pt x="128450" y="1852663"/>
                    <a:pt x="-1" y="1542555"/>
                    <a:pt x="-1" y="1219203"/>
                  </a:cubicBezTo>
                  <a:cubicBezTo>
                    <a:pt x="-1" y="1219202"/>
                    <a:pt x="0" y="1219201"/>
                    <a:pt x="0" y="1219200"/>
                  </a:cubicBezTo>
                  <a:close/>
                </a:path>
              </a:pathLst>
            </a:custGeom>
            <a:solidFill>
              <a:srgbClr val="114454">
                <a:alpha val="50000"/>
              </a:srgbClr>
            </a:solidFill>
          </p:spPr>
          <p:style>
            <a:lnRef idx="2">
              <a:schemeClr val="lt1">
                <a:hueOff val="0"/>
                <a:satOff val="0"/>
                <a:lumOff val="0"/>
                <a:alphaOff val="0"/>
              </a:schemeClr>
            </a:lnRef>
            <a:fillRef idx="1">
              <a:schemeClr val="accent2">
                <a:alpha val="50000"/>
                <a:hueOff val="-7341125"/>
                <a:satOff val="32393"/>
                <a:lumOff val="-5490"/>
                <a:alphaOff val="0"/>
              </a:schemeClr>
            </a:fillRef>
            <a:effectRef idx="0">
              <a:schemeClr val="accent2">
                <a:alpha val="50000"/>
                <a:hueOff val="-7341125"/>
                <a:satOff val="32393"/>
                <a:lumOff val="-5490"/>
                <a:alphaOff val="0"/>
              </a:schemeClr>
            </a:effectRef>
            <a:fontRef idx="minor">
              <a:schemeClr val="tx1"/>
            </a:fontRef>
          </p:style>
          <p:txBody>
            <a:bodyPr spcFirstLastPara="0" vert="vert270" wrap="square" lIns="229617" tIns="629919" rIns="745743" bIns="467361" numCol="1" spcCol="1270" anchor="ctr" anchorCtr="0">
              <a:noAutofit/>
            </a:bodyPr>
            <a:lstStyle/>
            <a:p>
              <a:pPr lvl="0" algn="ctr" defTabSz="1066800">
                <a:lnSpc>
                  <a:spcPct val="90000"/>
                </a:lnSpc>
                <a:spcBef>
                  <a:spcPct val="0"/>
                </a:spcBef>
                <a:spcAft>
                  <a:spcPct val="35000"/>
                </a:spcAft>
              </a:pPr>
              <a:endParaRPr lang="es-ES_tradnl" sz="1000" kern="1200" dirty="0"/>
            </a:p>
          </p:txBody>
        </p:sp>
        <p:sp>
          <p:nvSpPr>
            <p:cNvPr id="25" name="9 CuadroTexto"/>
            <p:cNvSpPr txBox="1"/>
            <p:nvPr/>
          </p:nvSpPr>
          <p:spPr>
            <a:xfrm>
              <a:off x="7006152" y="497640"/>
              <a:ext cx="1147949" cy="294513"/>
            </a:xfrm>
            <a:prstGeom prst="rect">
              <a:avLst/>
            </a:prstGeom>
            <a:noFill/>
          </p:spPr>
          <p:txBody>
            <a:bodyPr wrap="square" rtlCol="0">
              <a:spAutoFit/>
            </a:bodyPr>
            <a:lstStyle/>
            <a:p>
              <a:r>
                <a:rPr lang="es-ES" sz="1000" dirty="0"/>
                <a:t>Paradigma</a:t>
              </a:r>
            </a:p>
          </p:txBody>
        </p:sp>
        <p:sp>
          <p:nvSpPr>
            <p:cNvPr id="26" name="10 CuadroTexto"/>
            <p:cNvSpPr txBox="1"/>
            <p:nvPr/>
          </p:nvSpPr>
          <p:spPr>
            <a:xfrm>
              <a:off x="8028384" y="748775"/>
              <a:ext cx="1115616" cy="294513"/>
            </a:xfrm>
            <a:prstGeom prst="rect">
              <a:avLst/>
            </a:prstGeom>
            <a:noFill/>
          </p:spPr>
          <p:txBody>
            <a:bodyPr wrap="square" rtlCol="0">
              <a:spAutoFit/>
            </a:bodyPr>
            <a:lstStyle/>
            <a:p>
              <a:pPr algn="ctr"/>
              <a:r>
                <a:rPr lang="es-ES" sz="1000" dirty="0" err="1"/>
                <a:t>Metodologia</a:t>
              </a:r>
              <a:endParaRPr lang="es-ES" sz="1000" dirty="0"/>
            </a:p>
          </p:txBody>
        </p:sp>
        <p:sp>
          <p:nvSpPr>
            <p:cNvPr id="27" name="11 CuadroTexto"/>
            <p:cNvSpPr txBox="1"/>
            <p:nvPr/>
          </p:nvSpPr>
          <p:spPr>
            <a:xfrm>
              <a:off x="7234475" y="1267018"/>
              <a:ext cx="919625" cy="294513"/>
            </a:xfrm>
            <a:prstGeom prst="rect">
              <a:avLst/>
            </a:prstGeom>
            <a:noFill/>
          </p:spPr>
          <p:txBody>
            <a:bodyPr wrap="square" rtlCol="0">
              <a:spAutoFit/>
            </a:bodyPr>
            <a:lstStyle/>
            <a:p>
              <a:r>
                <a:rPr lang="es-ES" sz="1000" dirty="0" err="1"/>
                <a:t>Tècniques</a:t>
              </a:r>
              <a:endParaRPr lang="es-ES" sz="1000" dirty="0"/>
            </a:p>
          </p:txBody>
        </p:sp>
      </p:grpSp>
    </p:spTree>
    <p:extLst>
      <p:ext uri="{BB962C8B-B14F-4D97-AF65-F5344CB8AC3E}">
        <p14:creationId xmlns:p14="http://schemas.microsoft.com/office/powerpoint/2010/main" val="283612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Marcador de texto"/>
          <p:cNvSpPr txBox="1">
            <a:spLocks/>
          </p:cNvSpPr>
          <p:nvPr/>
        </p:nvSpPr>
        <p:spPr>
          <a:xfrm>
            <a:off x="518864" y="164638"/>
            <a:ext cx="7346634" cy="692151"/>
          </a:xfrm>
          <a:prstGeom prst="rect">
            <a:avLst/>
          </a:prstGeom>
          <a:noFill/>
          <a:ln>
            <a:noFill/>
          </a:ln>
        </p:spPr>
        <p:txBody>
          <a:bodyPr lIns="91425" tIns="91425" rIns="91425" bIns="91425" anchor="t" anchorCtr="0"/>
          <a:lstStyle/>
          <a:p>
            <a:pPr>
              <a:spcBef>
                <a:spcPts val="600"/>
              </a:spcBef>
              <a:buClr>
                <a:srgbClr val="114454"/>
              </a:buClr>
              <a:buSzPct val="100000"/>
              <a:defRPr/>
            </a:pPr>
            <a:r>
              <a:rPr lang="es-ES" sz="4000" cap="small" dirty="0" err="1">
                <a:solidFill>
                  <a:srgbClr val="002060"/>
                </a:solidFill>
                <a:latin typeface="Cambria" pitchFamily="18" charset="0"/>
                <a:ea typeface="Cambria" pitchFamily="18" charset="0"/>
                <a:cs typeface="Nixie One"/>
                <a:sym typeface="Nixie One"/>
              </a:rPr>
              <a:t>Metodologia</a:t>
            </a:r>
            <a:r>
              <a:rPr lang="es-ES" sz="4000" cap="small" dirty="0">
                <a:solidFill>
                  <a:srgbClr val="002060"/>
                </a:solidFill>
                <a:latin typeface="Cambria" pitchFamily="18" charset="0"/>
                <a:ea typeface="Cambria" pitchFamily="18" charset="0"/>
                <a:cs typeface="Nixie One"/>
                <a:sym typeface="Nixie One"/>
              </a:rPr>
              <a:t> </a:t>
            </a:r>
            <a:r>
              <a:rPr lang="es-ES" sz="4000" cap="small" dirty="0" err="1">
                <a:solidFill>
                  <a:srgbClr val="002060"/>
                </a:solidFill>
                <a:latin typeface="Cambria" pitchFamily="18" charset="0"/>
                <a:ea typeface="Cambria" pitchFamily="18" charset="0"/>
                <a:cs typeface="Nixie One"/>
                <a:sym typeface="Nixie One"/>
              </a:rPr>
              <a:t>Qualitativa</a:t>
            </a:r>
            <a:r>
              <a:rPr lang="es-ES" sz="4000" cap="small" dirty="0">
                <a:solidFill>
                  <a:srgbClr val="002060"/>
                </a:solidFill>
                <a:latin typeface="Cambria" pitchFamily="18" charset="0"/>
                <a:ea typeface="Cambria" pitchFamily="18" charset="0"/>
                <a:cs typeface="Nixie One"/>
                <a:sym typeface="Nixie One"/>
              </a:rPr>
              <a:t>. </a:t>
            </a:r>
            <a:r>
              <a:rPr lang="es-ES" sz="4000" cap="small" dirty="0" err="1">
                <a:solidFill>
                  <a:srgbClr val="002060"/>
                </a:solidFill>
                <a:latin typeface="Cambria" pitchFamily="18" charset="0"/>
                <a:ea typeface="Cambria" pitchFamily="18" charset="0"/>
                <a:cs typeface="Nixie One"/>
                <a:sym typeface="Nixie One"/>
              </a:rPr>
              <a:t>Dinàmica</a:t>
            </a:r>
            <a:r>
              <a:rPr lang="es-ES" sz="4000" cap="small" dirty="0">
                <a:solidFill>
                  <a:srgbClr val="002060"/>
                </a:solidFill>
                <a:latin typeface="Cambria" pitchFamily="18" charset="0"/>
                <a:ea typeface="Cambria" pitchFamily="18" charset="0"/>
                <a:cs typeface="Nixie One"/>
                <a:sym typeface="Nixie One"/>
              </a:rPr>
              <a:t> 7. Preguntes </a:t>
            </a:r>
            <a:r>
              <a:rPr lang="es-ES" sz="4000" cap="small" dirty="0" err="1">
                <a:solidFill>
                  <a:srgbClr val="002060"/>
                </a:solidFill>
                <a:latin typeface="Cambria" pitchFamily="18" charset="0"/>
                <a:ea typeface="Cambria" pitchFamily="18" charset="0"/>
                <a:cs typeface="Nixie One"/>
                <a:sym typeface="Nixie One"/>
              </a:rPr>
              <a:t>generals</a:t>
            </a:r>
            <a:endParaRPr lang="es-ES" sz="4000" cap="small" dirty="0">
              <a:solidFill>
                <a:srgbClr val="002060"/>
              </a:solidFill>
              <a:latin typeface="Cambria" pitchFamily="18" charset="0"/>
              <a:ea typeface="Cambria" pitchFamily="18" charset="0"/>
              <a:cs typeface="Nixie One"/>
              <a:sym typeface="Nixie One"/>
            </a:endParaRPr>
          </a:p>
        </p:txBody>
      </p:sp>
      <p:grpSp>
        <p:nvGrpSpPr>
          <p:cNvPr id="21" name="12 Grupo"/>
          <p:cNvGrpSpPr/>
          <p:nvPr/>
        </p:nvGrpSpPr>
        <p:grpSpPr>
          <a:xfrm>
            <a:off x="7308305" y="-20538"/>
            <a:ext cx="1835695" cy="1512249"/>
            <a:chOff x="6948265" y="137602"/>
            <a:chExt cx="2195735" cy="1808851"/>
          </a:xfrm>
        </p:grpSpPr>
        <p:sp>
          <p:nvSpPr>
            <p:cNvPr id="22" name="4 Forma libre"/>
            <p:cNvSpPr/>
            <p:nvPr/>
          </p:nvSpPr>
          <p:spPr>
            <a:xfrm rot="5400000">
              <a:off x="7962886" y="382524"/>
              <a:ext cx="1102894" cy="1259333"/>
            </a:xfrm>
            <a:custGeom>
              <a:avLst/>
              <a:gdLst>
                <a:gd name="connsiteX0" fmla="*/ 0 w 2438400"/>
                <a:gd name="connsiteY0" fmla="*/ 1219200 h 2438400"/>
                <a:gd name="connsiteX1" fmla="*/ 357097 w 2438400"/>
                <a:gd name="connsiteY1" fmla="*/ 357096 h 2438400"/>
                <a:gd name="connsiteX2" fmla="*/ 1219202 w 2438400"/>
                <a:gd name="connsiteY2" fmla="*/ 2 h 2438400"/>
                <a:gd name="connsiteX3" fmla="*/ 2081306 w 2438400"/>
                <a:gd name="connsiteY3" fmla="*/ 357099 h 2438400"/>
                <a:gd name="connsiteX4" fmla="*/ 2438400 w 2438400"/>
                <a:gd name="connsiteY4" fmla="*/ 1219204 h 2438400"/>
                <a:gd name="connsiteX5" fmla="*/ 2081304 w 2438400"/>
                <a:gd name="connsiteY5" fmla="*/ 2081309 h 2438400"/>
                <a:gd name="connsiteX6" fmla="*/ 1219199 w 2438400"/>
                <a:gd name="connsiteY6" fmla="*/ 2438404 h 2438400"/>
                <a:gd name="connsiteX7" fmla="*/ 357094 w 2438400"/>
                <a:gd name="connsiteY7" fmla="*/ 2081308 h 2438400"/>
                <a:gd name="connsiteX8" fmla="*/ -1 w 2438400"/>
                <a:gd name="connsiteY8" fmla="*/ 1219203 h 2438400"/>
                <a:gd name="connsiteX9" fmla="*/ 0 w 2438400"/>
                <a:gd name="connsiteY9" fmla="*/ 12192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438400">
                  <a:moveTo>
                    <a:pt x="0" y="1219200"/>
                  </a:moveTo>
                  <a:cubicBezTo>
                    <a:pt x="0" y="895848"/>
                    <a:pt x="128452" y="585740"/>
                    <a:pt x="357097" y="357096"/>
                  </a:cubicBezTo>
                  <a:cubicBezTo>
                    <a:pt x="585742" y="128452"/>
                    <a:pt x="895850" y="1"/>
                    <a:pt x="1219202" y="2"/>
                  </a:cubicBezTo>
                  <a:cubicBezTo>
                    <a:pt x="1542554" y="2"/>
                    <a:pt x="1852662" y="128454"/>
                    <a:pt x="2081306" y="357099"/>
                  </a:cubicBezTo>
                  <a:cubicBezTo>
                    <a:pt x="2309950" y="585744"/>
                    <a:pt x="2438401" y="895852"/>
                    <a:pt x="2438400" y="1219204"/>
                  </a:cubicBezTo>
                  <a:cubicBezTo>
                    <a:pt x="2438400" y="1542556"/>
                    <a:pt x="2309949" y="1852664"/>
                    <a:pt x="2081304" y="2081309"/>
                  </a:cubicBezTo>
                  <a:cubicBezTo>
                    <a:pt x="1852659" y="2309953"/>
                    <a:pt x="1542551" y="2438404"/>
                    <a:pt x="1219199" y="2438404"/>
                  </a:cubicBezTo>
                  <a:cubicBezTo>
                    <a:pt x="895847" y="2438404"/>
                    <a:pt x="585739" y="2309952"/>
                    <a:pt x="357094" y="2081308"/>
                  </a:cubicBezTo>
                  <a:cubicBezTo>
                    <a:pt x="128450" y="1852663"/>
                    <a:pt x="-1" y="1542555"/>
                    <a:pt x="-1" y="1219203"/>
                  </a:cubicBezTo>
                  <a:cubicBezTo>
                    <a:pt x="-1" y="1219202"/>
                    <a:pt x="0" y="1219201"/>
                    <a:pt x="0" y="1219200"/>
                  </a:cubicBezTo>
                  <a:close/>
                </a:path>
              </a:pathLst>
            </a:custGeom>
            <a:solidFill>
              <a:srgbClr val="00B050">
                <a:alpha val="50000"/>
              </a:srgbClr>
            </a:solidFill>
          </p:spPr>
          <p:style>
            <a:lnRef idx="2">
              <a:schemeClr val="lt1">
                <a:hueOff val="0"/>
                <a:satOff val="0"/>
                <a:lumOff val="0"/>
                <a:alphaOff val="0"/>
              </a:schemeClr>
            </a:lnRef>
            <a:fillRef idx="1">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vert270" wrap="square" lIns="325121" tIns="426720" rIns="325119" bIns="914400" numCol="1" spcCol="1270" anchor="t" anchorCtr="0">
              <a:noAutofit/>
            </a:bodyPr>
            <a:lstStyle/>
            <a:p>
              <a:pPr lvl="0" algn="ctr" defTabSz="1066800">
                <a:lnSpc>
                  <a:spcPct val="90000"/>
                </a:lnSpc>
                <a:spcBef>
                  <a:spcPct val="0"/>
                </a:spcBef>
                <a:spcAft>
                  <a:spcPct val="35000"/>
                </a:spcAft>
              </a:pPr>
              <a:endParaRPr lang="es-ES_tradnl" sz="1000" kern="1200" dirty="0"/>
            </a:p>
          </p:txBody>
        </p:sp>
        <p:sp>
          <p:nvSpPr>
            <p:cNvPr id="23" name="5 Forma libre"/>
            <p:cNvSpPr/>
            <p:nvPr/>
          </p:nvSpPr>
          <p:spPr>
            <a:xfrm rot="5400000">
              <a:off x="7063294" y="765339"/>
              <a:ext cx="1102894" cy="1259333"/>
            </a:xfrm>
            <a:custGeom>
              <a:avLst/>
              <a:gdLst>
                <a:gd name="connsiteX0" fmla="*/ 0 w 2438400"/>
                <a:gd name="connsiteY0" fmla="*/ 1219200 h 2438400"/>
                <a:gd name="connsiteX1" fmla="*/ 357097 w 2438400"/>
                <a:gd name="connsiteY1" fmla="*/ 357096 h 2438400"/>
                <a:gd name="connsiteX2" fmla="*/ 1219202 w 2438400"/>
                <a:gd name="connsiteY2" fmla="*/ 2 h 2438400"/>
                <a:gd name="connsiteX3" fmla="*/ 2081306 w 2438400"/>
                <a:gd name="connsiteY3" fmla="*/ 357099 h 2438400"/>
                <a:gd name="connsiteX4" fmla="*/ 2438400 w 2438400"/>
                <a:gd name="connsiteY4" fmla="*/ 1219204 h 2438400"/>
                <a:gd name="connsiteX5" fmla="*/ 2081304 w 2438400"/>
                <a:gd name="connsiteY5" fmla="*/ 2081309 h 2438400"/>
                <a:gd name="connsiteX6" fmla="*/ 1219199 w 2438400"/>
                <a:gd name="connsiteY6" fmla="*/ 2438404 h 2438400"/>
                <a:gd name="connsiteX7" fmla="*/ 357094 w 2438400"/>
                <a:gd name="connsiteY7" fmla="*/ 2081308 h 2438400"/>
                <a:gd name="connsiteX8" fmla="*/ -1 w 2438400"/>
                <a:gd name="connsiteY8" fmla="*/ 1219203 h 2438400"/>
                <a:gd name="connsiteX9" fmla="*/ 0 w 2438400"/>
                <a:gd name="connsiteY9" fmla="*/ 12192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438400">
                  <a:moveTo>
                    <a:pt x="0" y="1219200"/>
                  </a:moveTo>
                  <a:cubicBezTo>
                    <a:pt x="0" y="895848"/>
                    <a:pt x="128452" y="585740"/>
                    <a:pt x="357097" y="357096"/>
                  </a:cubicBezTo>
                  <a:cubicBezTo>
                    <a:pt x="585742" y="128452"/>
                    <a:pt x="895850" y="1"/>
                    <a:pt x="1219202" y="2"/>
                  </a:cubicBezTo>
                  <a:cubicBezTo>
                    <a:pt x="1542554" y="2"/>
                    <a:pt x="1852662" y="128454"/>
                    <a:pt x="2081306" y="357099"/>
                  </a:cubicBezTo>
                  <a:cubicBezTo>
                    <a:pt x="2309950" y="585744"/>
                    <a:pt x="2438401" y="895852"/>
                    <a:pt x="2438400" y="1219204"/>
                  </a:cubicBezTo>
                  <a:cubicBezTo>
                    <a:pt x="2438400" y="1542556"/>
                    <a:pt x="2309949" y="1852664"/>
                    <a:pt x="2081304" y="2081309"/>
                  </a:cubicBezTo>
                  <a:cubicBezTo>
                    <a:pt x="1852659" y="2309953"/>
                    <a:pt x="1542551" y="2438404"/>
                    <a:pt x="1219199" y="2438404"/>
                  </a:cubicBezTo>
                  <a:cubicBezTo>
                    <a:pt x="895847" y="2438404"/>
                    <a:pt x="585739" y="2309952"/>
                    <a:pt x="357094" y="2081308"/>
                  </a:cubicBezTo>
                  <a:cubicBezTo>
                    <a:pt x="128450" y="1852663"/>
                    <a:pt x="-1" y="1542555"/>
                    <a:pt x="-1" y="1219203"/>
                  </a:cubicBezTo>
                  <a:cubicBezTo>
                    <a:pt x="-1" y="1219202"/>
                    <a:pt x="0" y="1219201"/>
                    <a:pt x="0" y="1219200"/>
                  </a:cubicBezTo>
                  <a:close/>
                </a:path>
              </a:pathLst>
            </a:custGeom>
            <a:solidFill>
              <a:srgbClr val="92D050">
                <a:alpha val="50000"/>
              </a:srgbClr>
            </a:solidFill>
          </p:spPr>
          <p:style>
            <a:lnRef idx="2">
              <a:schemeClr val="lt1">
                <a:hueOff val="0"/>
                <a:satOff val="0"/>
                <a:lumOff val="0"/>
                <a:alphaOff val="0"/>
              </a:schemeClr>
            </a:lnRef>
            <a:fillRef idx="1">
              <a:schemeClr val="accent2">
                <a:alpha val="50000"/>
                <a:hueOff val="-3670562"/>
                <a:satOff val="16196"/>
                <a:lumOff val="-2745"/>
                <a:alphaOff val="0"/>
              </a:schemeClr>
            </a:fillRef>
            <a:effectRef idx="0">
              <a:schemeClr val="accent2">
                <a:alpha val="50000"/>
                <a:hueOff val="-3670562"/>
                <a:satOff val="16196"/>
                <a:lumOff val="-2745"/>
                <a:alphaOff val="0"/>
              </a:schemeClr>
            </a:effectRef>
            <a:fontRef idx="minor">
              <a:schemeClr val="tx1"/>
            </a:fontRef>
          </p:style>
          <p:txBody>
            <a:bodyPr spcFirstLastPara="0" vert="vert270" wrap="square" lIns="745744" tIns="629919" rIns="229616" bIns="467361" numCol="1" spcCol="1270" anchor="ctr" anchorCtr="0">
              <a:noAutofit/>
            </a:bodyPr>
            <a:lstStyle/>
            <a:p>
              <a:pPr lvl="0" defTabSz="1066800">
                <a:lnSpc>
                  <a:spcPct val="90000"/>
                </a:lnSpc>
                <a:spcBef>
                  <a:spcPct val="0"/>
                </a:spcBef>
                <a:spcAft>
                  <a:spcPct val="35000"/>
                </a:spcAft>
              </a:pPr>
              <a:endParaRPr lang="es-ES_tradnl" sz="1000" kern="1200" dirty="0"/>
            </a:p>
          </p:txBody>
        </p:sp>
        <p:sp>
          <p:nvSpPr>
            <p:cNvPr id="24" name="6 Forma libre"/>
            <p:cNvSpPr/>
            <p:nvPr/>
          </p:nvSpPr>
          <p:spPr>
            <a:xfrm rot="5400000">
              <a:off x="7026485" y="59382"/>
              <a:ext cx="1102894" cy="1259333"/>
            </a:xfrm>
            <a:custGeom>
              <a:avLst/>
              <a:gdLst>
                <a:gd name="connsiteX0" fmla="*/ 0 w 2438400"/>
                <a:gd name="connsiteY0" fmla="*/ 1219200 h 2438400"/>
                <a:gd name="connsiteX1" fmla="*/ 357097 w 2438400"/>
                <a:gd name="connsiteY1" fmla="*/ 357096 h 2438400"/>
                <a:gd name="connsiteX2" fmla="*/ 1219202 w 2438400"/>
                <a:gd name="connsiteY2" fmla="*/ 2 h 2438400"/>
                <a:gd name="connsiteX3" fmla="*/ 2081306 w 2438400"/>
                <a:gd name="connsiteY3" fmla="*/ 357099 h 2438400"/>
                <a:gd name="connsiteX4" fmla="*/ 2438400 w 2438400"/>
                <a:gd name="connsiteY4" fmla="*/ 1219204 h 2438400"/>
                <a:gd name="connsiteX5" fmla="*/ 2081304 w 2438400"/>
                <a:gd name="connsiteY5" fmla="*/ 2081309 h 2438400"/>
                <a:gd name="connsiteX6" fmla="*/ 1219199 w 2438400"/>
                <a:gd name="connsiteY6" fmla="*/ 2438404 h 2438400"/>
                <a:gd name="connsiteX7" fmla="*/ 357094 w 2438400"/>
                <a:gd name="connsiteY7" fmla="*/ 2081308 h 2438400"/>
                <a:gd name="connsiteX8" fmla="*/ -1 w 2438400"/>
                <a:gd name="connsiteY8" fmla="*/ 1219203 h 2438400"/>
                <a:gd name="connsiteX9" fmla="*/ 0 w 2438400"/>
                <a:gd name="connsiteY9" fmla="*/ 12192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438400">
                  <a:moveTo>
                    <a:pt x="0" y="1219200"/>
                  </a:moveTo>
                  <a:cubicBezTo>
                    <a:pt x="0" y="895848"/>
                    <a:pt x="128452" y="585740"/>
                    <a:pt x="357097" y="357096"/>
                  </a:cubicBezTo>
                  <a:cubicBezTo>
                    <a:pt x="585742" y="128452"/>
                    <a:pt x="895850" y="1"/>
                    <a:pt x="1219202" y="2"/>
                  </a:cubicBezTo>
                  <a:cubicBezTo>
                    <a:pt x="1542554" y="2"/>
                    <a:pt x="1852662" y="128454"/>
                    <a:pt x="2081306" y="357099"/>
                  </a:cubicBezTo>
                  <a:cubicBezTo>
                    <a:pt x="2309950" y="585744"/>
                    <a:pt x="2438401" y="895852"/>
                    <a:pt x="2438400" y="1219204"/>
                  </a:cubicBezTo>
                  <a:cubicBezTo>
                    <a:pt x="2438400" y="1542556"/>
                    <a:pt x="2309949" y="1852664"/>
                    <a:pt x="2081304" y="2081309"/>
                  </a:cubicBezTo>
                  <a:cubicBezTo>
                    <a:pt x="1852659" y="2309953"/>
                    <a:pt x="1542551" y="2438404"/>
                    <a:pt x="1219199" y="2438404"/>
                  </a:cubicBezTo>
                  <a:cubicBezTo>
                    <a:pt x="895847" y="2438404"/>
                    <a:pt x="585739" y="2309952"/>
                    <a:pt x="357094" y="2081308"/>
                  </a:cubicBezTo>
                  <a:cubicBezTo>
                    <a:pt x="128450" y="1852663"/>
                    <a:pt x="-1" y="1542555"/>
                    <a:pt x="-1" y="1219203"/>
                  </a:cubicBezTo>
                  <a:cubicBezTo>
                    <a:pt x="-1" y="1219202"/>
                    <a:pt x="0" y="1219201"/>
                    <a:pt x="0" y="1219200"/>
                  </a:cubicBezTo>
                  <a:close/>
                </a:path>
              </a:pathLst>
            </a:custGeom>
            <a:solidFill>
              <a:srgbClr val="114454">
                <a:alpha val="50000"/>
              </a:srgbClr>
            </a:solidFill>
          </p:spPr>
          <p:style>
            <a:lnRef idx="2">
              <a:schemeClr val="lt1">
                <a:hueOff val="0"/>
                <a:satOff val="0"/>
                <a:lumOff val="0"/>
                <a:alphaOff val="0"/>
              </a:schemeClr>
            </a:lnRef>
            <a:fillRef idx="1">
              <a:schemeClr val="accent2">
                <a:alpha val="50000"/>
                <a:hueOff val="-7341125"/>
                <a:satOff val="32393"/>
                <a:lumOff val="-5490"/>
                <a:alphaOff val="0"/>
              </a:schemeClr>
            </a:fillRef>
            <a:effectRef idx="0">
              <a:schemeClr val="accent2">
                <a:alpha val="50000"/>
                <a:hueOff val="-7341125"/>
                <a:satOff val="32393"/>
                <a:lumOff val="-5490"/>
                <a:alphaOff val="0"/>
              </a:schemeClr>
            </a:effectRef>
            <a:fontRef idx="minor">
              <a:schemeClr val="tx1"/>
            </a:fontRef>
          </p:style>
          <p:txBody>
            <a:bodyPr spcFirstLastPara="0" vert="vert270" wrap="square" lIns="229617" tIns="629919" rIns="745743" bIns="467361" numCol="1" spcCol="1270" anchor="ctr" anchorCtr="0">
              <a:noAutofit/>
            </a:bodyPr>
            <a:lstStyle/>
            <a:p>
              <a:pPr lvl="0" algn="ctr" defTabSz="1066800">
                <a:lnSpc>
                  <a:spcPct val="90000"/>
                </a:lnSpc>
                <a:spcBef>
                  <a:spcPct val="0"/>
                </a:spcBef>
                <a:spcAft>
                  <a:spcPct val="35000"/>
                </a:spcAft>
              </a:pPr>
              <a:endParaRPr lang="es-ES_tradnl" sz="1000" kern="1200" dirty="0"/>
            </a:p>
          </p:txBody>
        </p:sp>
        <p:sp>
          <p:nvSpPr>
            <p:cNvPr id="25" name="9 CuadroTexto"/>
            <p:cNvSpPr txBox="1"/>
            <p:nvPr/>
          </p:nvSpPr>
          <p:spPr>
            <a:xfrm>
              <a:off x="7006152" y="497640"/>
              <a:ext cx="1147949" cy="294513"/>
            </a:xfrm>
            <a:prstGeom prst="rect">
              <a:avLst/>
            </a:prstGeom>
            <a:noFill/>
          </p:spPr>
          <p:txBody>
            <a:bodyPr wrap="square" rtlCol="0">
              <a:spAutoFit/>
            </a:bodyPr>
            <a:lstStyle/>
            <a:p>
              <a:r>
                <a:rPr lang="es-ES" sz="1000" dirty="0"/>
                <a:t>Paradigma</a:t>
              </a:r>
            </a:p>
          </p:txBody>
        </p:sp>
        <p:sp>
          <p:nvSpPr>
            <p:cNvPr id="26" name="10 CuadroTexto"/>
            <p:cNvSpPr txBox="1"/>
            <p:nvPr/>
          </p:nvSpPr>
          <p:spPr>
            <a:xfrm>
              <a:off x="8028384" y="748775"/>
              <a:ext cx="1115616" cy="294513"/>
            </a:xfrm>
            <a:prstGeom prst="rect">
              <a:avLst/>
            </a:prstGeom>
            <a:noFill/>
          </p:spPr>
          <p:txBody>
            <a:bodyPr wrap="square" rtlCol="0">
              <a:spAutoFit/>
            </a:bodyPr>
            <a:lstStyle/>
            <a:p>
              <a:pPr algn="ctr"/>
              <a:r>
                <a:rPr lang="es-ES" sz="1000" dirty="0" err="1"/>
                <a:t>Metodologia</a:t>
              </a:r>
              <a:endParaRPr lang="es-ES" sz="1000" dirty="0"/>
            </a:p>
          </p:txBody>
        </p:sp>
        <p:sp>
          <p:nvSpPr>
            <p:cNvPr id="27" name="11 CuadroTexto"/>
            <p:cNvSpPr txBox="1"/>
            <p:nvPr/>
          </p:nvSpPr>
          <p:spPr>
            <a:xfrm>
              <a:off x="7234475" y="1267018"/>
              <a:ext cx="919625" cy="294513"/>
            </a:xfrm>
            <a:prstGeom prst="rect">
              <a:avLst/>
            </a:prstGeom>
            <a:noFill/>
          </p:spPr>
          <p:txBody>
            <a:bodyPr wrap="square" rtlCol="0">
              <a:spAutoFit/>
            </a:bodyPr>
            <a:lstStyle/>
            <a:p>
              <a:r>
                <a:rPr lang="es-ES" sz="1000" dirty="0" err="1"/>
                <a:t>Tècniques</a:t>
              </a:r>
              <a:endParaRPr lang="es-ES" sz="1000" dirty="0"/>
            </a:p>
          </p:txBody>
        </p:sp>
      </p:grpSp>
      <p:sp>
        <p:nvSpPr>
          <p:cNvPr id="3" name="Rectangle 2"/>
          <p:cNvSpPr/>
          <p:nvPr/>
        </p:nvSpPr>
        <p:spPr>
          <a:xfrm>
            <a:off x="534808" y="1595021"/>
            <a:ext cx="8373616" cy="5262979"/>
          </a:xfrm>
          <a:prstGeom prst="rect">
            <a:avLst/>
          </a:prstGeom>
        </p:spPr>
        <p:txBody>
          <a:bodyPr wrap="square">
            <a:spAutoFit/>
          </a:bodyPr>
          <a:lstStyle/>
          <a:p>
            <a:r>
              <a:rPr lang="es-ES" sz="1200" b="1" dirty="0" err="1">
                <a:latin typeface="Cambria" pitchFamily="18" charset="0"/>
                <a:ea typeface="Cambria" pitchFamily="18" charset="0"/>
              </a:rPr>
              <a:t>Davant</a:t>
            </a:r>
            <a:r>
              <a:rPr lang="es-ES" sz="1200" b="1" dirty="0">
                <a:latin typeface="Cambria" pitchFamily="18" charset="0"/>
                <a:ea typeface="Cambria" pitchFamily="18" charset="0"/>
              </a:rPr>
              <a:t> </a:t>
            </a:r>
            <a:r>
              <a:rPr lang="es-ES" sz="1200" b="1" dirty="0" err="1">
                <a:latin typeface="Cambria" pitchFamily="18" charset="0"/>
                <a:ea typeface="Cambria" pitchFamily="18" charset="0"/>
              </a:rPr>
              <a:t>els</a:t>
            </a:r>
            <a:r>
              <a:rPr lang="es-ES" sz="1200" b="1" dirty="0">
                <a:latin typeface="Cambria" pitchFamily="18" charset="0"/>
                <a:ea typeface="Cambria" pitchFamily="18" charset="0"/>
              </a:rPr>
              <a:t> </a:t>
            </a:r>
            <a:r>
              <a:rPr lang="es-ES" sz="1200" b="1" dirty="0" err="1">
                <a:latin typeface="Cambria" pitchFamily="18" charset="0"/>
                <a:ea typeface="Cambria" pitchFamily="18" charset="0"/>
              </a:rPr>
              <a:t>seguents</a:t>
            </a:r>
            <a:r>
              <a:rPr lang="es-ES" sz="1200" b="1" dirty="0">
                <a:latin typeface="Cambria" pitchFamily="18" charset="0"/>
                <a:ea typeface="Cambria" pitchFamily="18" charset="0"/>
              </a:rPr>
              <a:t> </a:t>
            </a:r>
            <a:r>
              <a:rPr lang="es-ES" sz="1200" b="1" dirty="0" err="1">
                <a:latin typeface="Cambria" pitchFamily="18" charset="0"/>
                <a:ea typeface="Cambria" pitchFamily="18" charset="0"/>
              </a:rPr>
              <a:t>enunciats</a:t>
            </a:r>
            <a:r>
              <a:rPr lang="es-ES" sz="1200" b="1" dirty="0">
                <a:latin typeface="Cambria" pitchFamily="18" charset="0"/>
                <a:ea typeface="Cambria" pitchFamily="18" charset="0"/>
              </a:rPr>
              <a:t> selecciona la </a:t>
            </a:r>
            <a:r>
              <a:rPr lang="es-ES" sz="1200" b="1" dirty="0" err="1">
                <a:latin typeface="Cambria" pitchFamily="18" charset="0"/>
                <a:ea typeface="Cambria" pitchFamily="18" charset="0"/>
              </a:rPr>
              <a:t>resposta</a:t>
            </a:r>
            <a:r>
              <a:rPr lang="es-ES" sz="1200" b="1" dirty="0">
                <a:latin typeface="Cambria" pitchFamily="18" charset="0"/>
                <a:ea typeface="Cambria" pitchFamily="18" charset="0"/>
              </a:rPr>
              <a:t> correcta.</a:t>
            </a:r>
            <a:endParaRPr lang="es-ES" sz="1200" dirty="0">
              <a:latin typeface="Cambria" pitchFamily="18" charset="0"/>
              <a:ea typeface="Cambria" pitchFamily="18" charset="0"/>
            </a:endParaRPr>
          </a:p>
          <a:p>
            <a:r>
              <a:rPr lang="es-ES" sz="1200" dirty="0">
                <a:latin typeface="Cambria" pitchFamily="18" charset="0"/>
                <a:ea typeface="Cambria" pitchFamily="18" charset="0"/>
              </a:rPr>
              <a:t> </a:t>
            </a:r>
          </a:p>
          <a:p>
            <a:r>
              <a:rPr lang="es-ES" sz="1200" dirty="0">
                <a:latin typeface="Cambria" pitchFamily="18" charset="0"/>
                <a:ea typeface="Cambria" pitchFamily="18" charset="0"/>
              </a:rPr>
              <a:t>Un investigador es </a:t>
            </a:r>
            <a:r>
              <a:rPr lang="es-ES" sz="1200" dirty="0" err="1">
                <a:latin typeface="Cambria" pitchFamily="18" charset="0"/>
                <a:ea typeface="Cambria" pitchFamily="18" charset="0"/>
              </a:rPr>
              <a:t>dirigeix</a:t>
            </a:r>
            <a:r>
              <a:rPr lang="es-ES" sz="1200" dirty="0">
                <a:latin typeface="Cambria" pitchFamily="18" charset="0"/>
                <a:ea typeface="Cambria" pitchFamily="18" charset="0"/>
              </a:rPr>
              <a:t> a una </a:t>
            </a:r>
            <a:r>
              <a:rPr lang="es-ES" sz="1200" dirty="0" err="1">
                <a:latin typeface="Cambria" pitchFamily="18" charset="0"/>
                <a:ea typeface="Cambria" pitchFamily="18" charset="0"/>
              </a:rPr>
              <a:t>comunitat</a:t>
            </a:r>
            <a:r>
              <a:rPr lang="es-ES" sz="1200" dirty="0">
                <a:latin typeface="Cambria" pitchFamily="18" charset="0"/>
                <a:ea typeface="Cambria" pitchFamily="18" charset="0"/>
              </a:rPr>
              <a:t> afro </a:t>
            </a:r>
            <a:r>
              <a:rPr lang="es-ES" sz="1200" dirty="0" err="1">
                <a:latin typeface="Cambria" pitchFamily="18" charset="0"/>
                <a:ea typeface="Cambria" pitchFamily="18" charset="0"/>
              </a:rPr>
              <a:t>descendent</a:t>
            </a:r>
            <a:r>
              <a:rPr lang="es-ES" sz="1200" dirty="0">
                <a:latin typeface="Cambria" pitchFamily="18" charset="0"/>
                <a:ea typeface="Cambria" pitchFamily="18" charset="0"/>
              </a:rPr>
              <a:t> i de manera </a:t>
            </a:r>
            <a:r>
              <a:rPr lang="es-ES" sz="1200" dirty="0" err="1">
                <a:latin typeface="Cambria" pitchFamily="18" charset="0"/>
                <a:ea typeface="Cambria" pitchFamily="18" charset="0"/>
              </a:rPr>
              <a:t>sistemàtica</a:t>
            </a:r>
            <a:r>
              <a:rPr lang="es-ES" sz="1200" dirty="0">
                <a:latin typeface="Cambria" pitchFamily="18" charset="0"/>
                <a:ea typeface="Cambria" pitchFamily="18" charset="0"/>
              </a:rPr>
              <a:t> entrevista </a:t>
            </a:r>
            <a:r>
              <a:rPr lang="es-ES" sz="1200" dirty="0" err="1">
                <a:latin typeface="Cambria" pitchFamily="18" charset="0"/>
                <a:ea typeface="Cambria" pitchFamily="18" charset="0"/>
              </a:rPr>
              <a:t>als</a:t>
            </a:r>
            <a:r>
              <a:rPr lang="es-ES" sz="1200" dirty="0">
                <a:latin typeface="Cambria" pitchFamily="18" charset="0"/>
                <a:ea typeface="Cambria" pitchFamily="18" charset="0"/>
              </a:rPr>
              <a:t> </a:t>
            </a:r>
            <a:r>
              <a:rPr lang="es-ES" sz="1200" dirty="0" err="1">
                <a:latin typeface="Cambria" pitchFamily="18" charset="0"/>
                <a:ea typeface="Cambria" pitchFamily="18" charset="0"/>
              </a:rPr>
              <a:t>principals</a:t>
            </a:r>
            <a:r>
              <a:rPr lang="es-ES" sz="1200" dirty="0">
                <a:latin typeface="Cambria" pitchFamily="18" charset="0"/>
                <a:ea typeface="Cambria" pitchFamily="18" charset="0"/>
              </a:rPr>
              <a:t> </a:t>
            </a:r>
            <a:r>
              <a:rPr lang="es-ES" sz="1200" dirty="0" err="1">
                <a:latin typeface="Cambria" pitchFamily="18" charset="0"/>
                <a:ea typeface="Cambria" pitchFamily="18" charset="0"/>
              </a:rPr>
              <a:t>líders</a:t>
            </a:r>
            <a:r>
              <a:rPr lang="es-ES" sz="1200" dirty="0">
                <a:latin typeface="Cambria" pitchFamily="18" charset="0"/>
                <a:ea typeface="Cambria" pitchFamily="18" charset="0"/>
              </a:rPr>
              <a:t> de la </a:t>
            </a:r>
            <a:r>
              <a:rPr lang="es-ES" sz="1200" dirty="0" err="1">
                <a:latin typeface="Cambria" pitchFamily="18" charset="0"/>
                <a:ea typeface="Cambria" pitchFamily="18" charset="0"/>
              </a:rPr>
              <a:t>comunitat</a:t>
            </a:r>
            <a:r>
              <a:rPr lang="es-ES" sz="1200" dirty="0">
                <a:latin typeface="Cambria" pitchFamily="18" charset="0"/>
                <a:ea typeface="Cambria" pitchFamily="18" charset="0"/>
              </a:rPr>
              <a:t> i a </a:t>
            </a:r>
            <a:r>
              <a:rPr lang="es-ES" sz="1200" dirty="0" err="1">
                <a:latin typeface="Cambria" pitchFamily="18" charset="0"/>
                <a:ea typeface="Cambria" pitchFamily="18" charset="0"/>
              </a:rPr>
              <a:t>algunes</a:t>
            </a:r>
            <a:r>
              <a:rPr lang="es-ES" sz="1200" dirty="0">
                <a:latin typeface="Cambria" pitchFamily="18" charset="0"/>
                <a:ea typeface="Cambria" pitchFamily="18" charset="0"/>
              </a:rPr>
              <a:t> persones </a:t>
            </a:r>
            <a:r>
              <a:rPr lang="es-ES" sz="1200" dirty="0" err="1">
                <a:latin typeface="Cambria" pitchFamily="18" charset="0"/>
                <a:ea typeface="Cambria" pitchFamily="18" charset="0"/>
              </a:rPr>
              <a:t>majors</a:t>
            </a:r>
            <a:r>
              <a:rPr lang="es-ES" sz="1200" dirty="0">
                <a:latin typeface="Cambria" pitchFamily="18" charset="0"/>
                <a:ea typeface="Cambria" pitchFamily="18" charset="0"/>
              </a:rPr>
              <a:t> </a:t>
            </a:r>
            <a:r>
              <a:rPr lang="es-ES" sz="1200" dirty="0" err="1">
                <a:latin typeface="Cambria" pitchFamily="18" charset="0"/>
                <a:ea typeface="Cambria" pitchFamily="18" charset="0"/>
              </a:rPr>
              <a:t>d'edat</a:t>
            </a:r>
            <a:r>
              <a:rPr lang="es-ES" sz="1200" dirty="0">
                <a:latin typeface="Cambria" pitchFamily="18" charset="0"/>
                <a:ea typeface="Cambria" pitchFamily="18" charset="0"/>
              </a:rPr>
              <a:t> al </a:t>
            </a:r>
            <a:r>
              <a:rPr lang="es-ES" sz="1200" dirty="0" err="1">
                <a:latin typeface="Cambria" pitchFamily="18" charset="0"/>
                <a:ea typeface="Cambria" pitchFamily="18" charset="0"/>
              </a:rPr>
              <a:t>voltant</a:t>
            </a:r>
            <a:r>
              <a:rPr lang="es-ES" sz="1200" dirty="0">
                <a:latin typeface="Cambria" pitchFamily="18" charset="0"/>
                <a:ea typeface="Cambria" pitchFamily="18" charset="0"/>
              </a:rPr>
              <a:t> de la </a:t>
            </a:r>
            <a:r>
              <a:rPr lang="es-ES" sz="1200" dirty="0" err="1">
                <a:latin typeface="Cambria" pitchFamily="18" charset="0"/>
                <a:ea typeface="Cambria" pitchFamily="18" charset="0"/>
              </a:rPr>
              <a:t>història</a:t>
            </a:r>
            <a:r>
              <a:rPr lang="es-ES" sz="1200" dirty="0">
                <a:latin typeface="Cambria" pitchFamily="18" charset="0"/>
                <a:ea typeface="Cambria" pitchFamily="18" charset="0"/>
              </a:rPr>
              <a:t> de la </a:t>
            </a:r>
            <a:r>
              <a:rPr lang="es-ES" sz="1200" dirty="0" err="1">
                <a:latin typeface="Cambria" pitchFamily="18" charset="0"/>
                <a:ea typeface="Cambria" pitchFamily="18" charset="0"/>
              </a:rPr>
              <a:t>seva</a:t>
            </a:r>
            <a:r>
              <a:rPr lang="es-ES" sz="1200" dirty="0">
                <a:latin typeface="Cambria" pitchFamily="18" charset="0"/>
                <a:ea typeface="Cambria" pitchFamily="18" charset="0"/>
              </a:rPr>
              <a:t> </a:t>
            </a:r>
            <a:r>
              <a:rPr lang="es-ES" sz="1200" dirty="0" err="1">
                <a:latin typeface="Cambria" pitchFamily="18" charset="0"/>
                <a:ea typeface="Cambria" pitchFamily="18" charset="0"/>
              </a:rPr>
              <a:t>comunitat</a:t>
            </a:r>
            <a:r>
              <a:rPr lang="es-ES" sz="1200" dirty="0">
                <a:latin typeface="Cambria" pitchFamily="18" charset="0"/>
                <a:ea typeface="Cambria" pitchFamily="18" charset="0"/>
              </a:rPr>
              <a:t>. A la fi de la jornada </a:t>
            </a:r>
            <a:r>
              <a:rPr lang="es-ES" sz="1200" dirty="0" err="1">
                <a:latin typeface="Cambria" pitchFamily="18" charset="0"/>
                <a:ea typeface="Cambria" pitchFamily="18" charset="0"/>
              </a:rPr>
              <a:t>transcriu</a:t>
            </a:r>
            <a:r>
              <a:rPr lang="es-ES" sz="1200" dirty="0">
                <a:latin typeface="Cambria" pitchFamily="18" charset="0"/>
                <a:ea typeface="Cambria" pitchFamily="18" charset="0"/>
              </a:rPr>
              <a:t> en el </a:t>
            </a:r>
            <a:r>
              <a:rPr lang="es-ES" sz="1200" dirty="0" err="1">
                <a:latin typeface="Cambria" pitchFamily="18" charset="0"/>
                <a:ea typeface="Cambria" pitchFamily="18" charset="0"/>
              </a:rPr>
              <a:t>seu</a:t>
            </a:r>
            <a:r>
              <a:rPr lang="es-ES" sz="1200" dirty="0">
                <a:latin typeface="Cambria" pitchFamily="18" charset="0"/>
                <a:ea typeface="Cambria" pitchFamily="18" charset="0"/>
              </a:rPr>
              <a:t> </a:t>
            </a:r>
            <a:r>
              <a:rPr lang="es-ES" sz="1200" dirty="0" err="1">
                <a:latin typeface="Cambria" pitchFamily="18" charset="0"/>
                <a:ea typeface="Cambria" pitchFamily="18" charset="0"/>
              </a:rPr>
              <a:t>diari</a:t>
            </a:r>
            <a:r>
              <a:rPr lang="es-ES" sz="1200" dirty="0">
                <a:latin typeface="Cambria" pitchFamily="18" charset="0"/>
                <a:ea typeface="Cambria" pitchFamily="18" charset="0"/>
              </a:rPr>
              <a:t> les </a:t>
            </a:r>
            <a:r>
              <a:rPr lang="es-ES" sz="1200" dirty="0" err="1">
                <a:latin typeface="Cambria" pitchFamily="18" charset="0"/>
                <a:ea typeface="Cambria" pitchFamily="18" charset="0"/>
              </a:rPr>
              <a:t>impressions</a:t>
            </a:r>
            <a:r>
              <a:rPr lang="es-ES" sz="1200" dirty="0">
                <a:latin typeface="Cambria" pitchFamily="18" charset="0"/>
                <a:ea typeface="Cambria" pitchFamily="18" charset="0"/>
              </a:rPr>
              <a:t> </a:t>
            </a:r>
            <a:r>
              <a:rPr lang="es-ES" sz="1200" dirty="0" err="1">
                <a:latin typeface="Cambria" pitchFamily="18" charset="0"/>
                <a:ea typeface="Cambria" pitchFamily="18" charset="0"/>
              </a:rPr>
              <a:t>obtingudes</a:t>
            </a:r>
            <a:r>
              <a:rPr lang="es-ES" sz="1200" dirty="0">
                <a:latin typeface="Cambria" pitchFamily="18" charset="0"/>
                <a:ea typeface="Cambria" pitchFamily="18" charset="0"/>
              </a:rPr>
              <a:t> en aquella </a:t>
            </a:r>
            <a:r>
              <a:rPr lang="es-ES" sz="1200" dirty="0" err="1">
                <a:latin typeface="Cambria" pitchFamily="18" charset="0"/>
                <a:ea typeface="Cambria" pitchFamily="18" charset="0"/>
              </a:rPr>
              <a:t>comunitat</a:t>
            </a:r>
            <a:r>
              <a:rPr lang="es-ES" sz="1200" dirty="0">
                <a:latin typeface="Cambria" pitchFamily="18" charset="0"/>
                <a:ea typeface="Cambria" pitchFamily="18" charset="0"/>
              </a:rPr>
              <a:t> i fa una </a:t>
            </a:r>
            <a:r>
              <a:rPr lang="es-ES" sz="1200" dirty="0" err="1">
                <a:latin typeface="Cambria" pitchFamily="18" charset="0"/>
                <a:ea typeface="Cambria" pitchFamily="18" charset="0"/>
              </a:rPr>
              <a:t>anàlisi</a:t>
            </a:r>
            <a:r>
              <a:rPr lang="es-ES" sz="1200" dirty="0">
                <a:latin typeface="Cambria" pitchFamily="18" charset="0"/>
                <a:ea typeface="Cambria" pitchFamily="18" charset="0"/>
              </a:rPr>
              <a:t> a </a:t>
            </a:r>
            <a:r>
              <a:rPr lang="es-ES" sz="1200" dirty="0" err="1">
                <a:latin typeface="Cambria" pitchFamily="18" charset="0"/>
                <a:ea typeface="Cambria" pitchFamily="18" charset="0"/>
              </a:rPr>
              <a:t>profunditat</a:t>
            </a:r>
            <a:r>
              <a:rPr lang="es-ES" sz="1200" dirty="0">
                <a:latin typeface="Cambria" pitchFamily="18" charset="0"/>
                <a:ea typeface="Cambria" pitchFamily="18" charset="0"/>
              </a:rPr>
              <a:t> sobre les </a:t>
            </a:r>
            <a:r>
              <a:rPr lang="es-ES" sz="1200" dirty="0" err="1">
                <a:latin typeface="Cambria" pitchFamily="18" charset="0"/>
                <a:ea typeface="Cambria" pitchFamily="18" charset="0"/>
              </a:rPr>
              <a:t>dades</a:t>
            </a:r>
            <a:r>
              <a:rPr lang="es-ES" sz="1200" dirty="0">
                <a:latin typeface="Cambria" pitchFamily="18" charset="0"/>
                <a:ea typeface="Cambria" pitchFamily="18" charset="0"/>
              </a:rPr>
              <a:t> </a:t>
            </a:r>
            <a:r>
              <a:rPr lang="es-ES" sz="1200" dirty="0" err="1">
                <a:latin typeface="Cambria" pitchFamily="18" charset="0"/>
                <a:ea typeface="Cambria" pitchFamily="18" charset="0"/>
              </a:rPr>
              <a:t>recollides</a:t>
            </a:r>
            <a:r>
              <a:rPr lang="es-ES" sz="1200" dirty="0">
                <a:latin typeface="Cambria" pitchFamily="18" charset="0"/>
                <a:ea typeface="Cambria" pitchFamily="18" charset="0"/>
              </a:rPr>
              <a:t>. </a:t>
            </a:r>
            <a:r>
              <a:rPr lang="es-ES" sz="1200" dirty="0" err="1">
                <a:latin typeface="Cambria" pitchFamily="18" charset="0"/>
                <a:ea typeface="Cambria" pitchFamily="18" charset="0"/>
              </a:rPr>
              <a:t>L'enunciat</a:t>
            </a:r>
            <a:r>
              <a:rPr lang="es-ES" sz="1200" dirty="0">
                <a:latin typeface="Cambria" pitchFamily="18" charset="0"/>
                <a:ea typeface="Cambria" pitchFamily="18" charset="0"/>
              </a:rPr>
              <a:t> anterior </a:t>
            </a:r>
            <a:r>
              <a:rPr lang="es-ES" sz="1200" dirty="0" err="1">
                <a:latin typeface="Cambria" pitchFamily="18" charset="0"/>
                <a:ea typeface="Cambria" pitchFamily="18" charset="0"/>
              </a:rPr>
              <a:t>permet</a:t>
            </a:r>
            <a:r>
              <a:rPr lang="es-ES" sz="1200" dirty="0">
                <a:latin typeface="Cambria" pitchFamily="18" charset="0"/>
                <a:ea typeface="Cambria" pitchFamily="18" charset="0"/>
              </a:rPr>
              <a:t> </a:t>
            </a:r>
            <a:r>
              <a:rPr lang="es-ES" sz="1200" dirty="0" err="1">
                <a:latin typeface="Cambria" pitchFamily="18" charset="0"/>
                <a:ea typeface="Cambria" pitchFamily="18" charset="0"/>
              </a:rPr>
              <a:t>establir</a:t>
            </a:r>
            <a:r>
              <a:rPr lang="es-ES" sz="1200" dirty="0">
                <a:latin typeface="Cambria" pitchFamily="18" charset="0"/>
                <a:ea typeface="Cambria" pitchFamily="18" charset="0"/>
              </a:rPr>
              <a:t> que:</a:t>
            </a:r>
          </a:p>
          <a:p>
            <a:r>
              <a:rPr lang="es-ES" sz="1200" dirty="0">
                <a:latin typeface="Cambria" pitchFamily="18" charset="0"/>
                <a:ea typeface="Cambria" pitchFamily="18" charset="0"/>
              </a:rPr>
              <a:t> </a:t>
            </a:r>
          </a:p>
          <a:p>
            <a:r>
              <a:rPr lang="es-ES" sz="1200" dirty="0">
                <a:latin typeface="Cambria" pitchFamily="18" charset="0"/>
                <a:ea typeface="Cambria" pitchFamily="18" charset="0"/>
              </a:rPr>
              <a:t>a) Les tasques que </a:t>
            </a:r>
            <a:r>
              <a:rPr lang="es-ES" sz="1200" dirty="0" err="1">
                <a:latin typeface="Cambria" pitchFamily="18" charset="0"/>
                <a:ea typeface="Cambria" pitchFamily="18" charset="0"/>
              </a:rPr>
              <a:t>realitza</a:t>
            </a:r>
            <a:r>
              <a:rPr lang="es-ES" sz="1200" dirty="0">
                <a:latin typeface="Cambria" pitchFamily="18" charset="0"/>
                <a:ea typeface="Cambria" pitchFamily="18" charset="0"/>
              </a:rPr>
              <a:t> </a:t>
            </a:r>
            <a:r>
              <a:rPr lang="es-ES" sz="1200" dirty="0" err="1">
                <a:latin typeface="Cambria" pitchFamily="18" charset="0"/>
                <a:ea typeface="Cambria" pitchFamily="18" charset="0"/>
              </a:rPr>
              <a:t>l'investigador</a:t>
            </a:r>
            <a:r>
              <a:rPr lang="es-ES" sz="1200" dirty="0">
                <a:latin typeface="Cambria" pitchFamily="18" charset="0"/>
                <a:ea typeface="Cambria" pitchFamily="18" charset="0"/>
              </a:rPr>
              <a:t> formen </a:t>
            </a:r>
            <a:r>
              <a:rPr lang="es-ES" sz="1200" dirty="0" err="1">
                <a:latin typeface="Cambria" pitchFamily="18" charset="0"/>
                <a:ea typeface="Cambria" pitchFamily="18" charset="0"/>
              </a:rPr>
              <a:t>part</a:t>
            </a:r>
            <a:r>
              <a:rPr lang="es-ES" sz="1200" dirty="0">
                <a:latin typeface="Cambria" pitchFamily="18" charset="0"/>
                <a:ea typeface="Cambria" pitchFamily="18" charset="0"/>
              </a:rPr>
              <a:t> </a:t>
            </a:r>
            <a:r>
              <a:rPr lang="es-ES" sz="1200" dirty="0" err="1">
                <a:latin typeface="Cambria" pitchFamily="18" charset="0"/>
                <a:ea typeface="Cambria" pitchFamily="18" charset="0"/>
              </a:rPr>
              <a:t>d'un</a:t>
            </a:r>
            <a:r>
              <a:rPr lang="es-ES" sz="1200" dirty="0">
                <a:latin typeface="Cambria" pitchFamily="18" charset="0"/>
                <a:ea typeface="Cambria" pitchFamily="18" charset="0"/>
              </a:rPr>
              <a:t> </a:t>
            </a:r>
            <a:r>
              <a:rPr lang="es-ES" sz="1200" dirty="0" err="1">
                <a:latin typeface="Cambria" pitchFamily="18" charset="0"/>
                <a:ea typeface="Cambria" pitchFamily="18" charset="0"/>
              </a:rPr>
              <a:t>estudi</a:t>
            </a:r>
            <a:r>
              <a:rPr lang="es-ES" sz="1200" dirty="0">
                <a:latin typeface="Cambria" pitchFamily="18" charset="0"/>
                <a:ea typeface="Cambria" pitchFamily="18" charset="0"/>
              </a:rPr>
              <a:t> </a:t>
            </a:r>
            <a:r>
              <a:rPr lang="es-ES" sz="1200" dirty="0" err="1">
                <a:latin typeface="Cambria" pitchFamily="18" charset="0"/>
                <a:ea typeface="Cambria" pitchFamily="18" charset="0"/>
              </a:rPr>
              <a:t>qualitatiu</a:t>
            </a:r>
            <a:r>
              <a:rPr lang="es-ES" sz="1200" dirty="0">
                <a:latin typeface="Cambria" pitchFamily="18" charset="0"/>
                <a:ea typeface="Cambria" pitchFamily="18" charset="0"/>
              </a:rPr>
              <a:t>.</a:t>
            </a:r>
          </a:p>
          <a:p>
            <a:r>
              <a:rPr lang="es-ES" sz="1200" dirty="0">
                <a:latin typeface="Cambria" pitchFamily="18" charset="0"/>
                <a:ea typeface="Cambria" pitchFamily="18" charset="0"/>
              </a:rPr>
              <a:t>b) </a:t>
            </a:r>
            <a:r>
              <a:rPr lang="es-ES" sz="1200" dirty="0" err="1">
                <a:latin typeface="Cambria" pitchFamily="18" charset="0"/>
                <a:ea typeface="Cambria" pitchFamily="18" charset="0"/>
              </a:rPr>
              <a:t>L'investigador</a:t>
            </a:r>
            <a:r>
              <a:rPr lang="es-ES" sz="1200" dirty="0">
                <a:latin typeface="Cambria" pitchFamily="18" charset="0"/>
                <a:ea typeface="Cambria" pitchFamily="18" charset="0"/>
              </a:rPr>
              <a:t> </a:t>
            </a:r>
            <a:r>
              <a:rPr lang="es-ES" sz="1200" dirty="0" err="1">
                <a:latin typeface="Cambria" pitchFamily="18" charset="0"/>
                <a:ea typeface="Cambria" pitchFamily="18" charset="0"/>
              </a:rPr>
              <a:t>realitza</a:t>
            </a:r>
            <a:r>
              <a:rPr lang="es-ES" sz="1200" dirty="0">
                <a:latin typeface="Cambria" pitchFamily="18" charset="0"/>
                <a:ea typeface="Cambria" pitchFamily="18" charset="0"/>
              </a:rPr>
              <a:t> un </a:t>
            </a:r>
            <a:r>
              <a:rPr lang="es-ES" sz="1200" dirty="0" err="1">
                <a:latin typeface="Cambria" pitchFamily="18" charset="0"/>
                <a:ea typeface="Cambria" pitchFamily="18" charset="0"/>
              </a:rPr>
              <a:t>estudi</a:t>
            </a:r>
            <a:r>
              <a:rPr lang="es-ES" sz="1200" dirty="0">
                <a:latin typeface="Cambria" pitchFamily="18" charset="0"/>
                <a:ea typeface="Cambria" pitchFamily="18" charset="0"/>
              </a:rPr>
              <a:t> </a:t>
            </a:r>
            <a:r>
              <a:rPr lang="es-ES" sz="1200" dirty="0" err="1">
                <a:latin typeface="Cambria" pitchFamily="18" charset="0"/>
                <a:ea typeface="Cambria" pitchFamily="18" charset="0"/>
              </a:rPr>
              <a:t>tipus</a:t>
            </a:r>
            <a:r>
              <a:rPr lang="es-ES" sz="1200" dirty="0">
                <a:latin typeface="Cambria" pitchFamily="18" charset="0"/>
                <a:ea typeface="Cambria" pitchFamily="18" charset="0"/>
              </a:rPr>
              <a:t> experimental.</a:t>
            </a:r>
          </a:p>
          <a:p>
            <a:r>
              <a:rPr lang="es-ES" sz="1200" dirty="0">
                <a:latin typeface="Cambria" pitchFamily="18" charset="0"/>
                <a:ea typeface="Cambria" pitchFamily="18" charset="0"/>
              </a:rPr>
              <a:t>c) Les tasques que </a:t>
            </a:r>
            <a:r>
              <a:rPr lang="es-ES" sz="1200" dirty="0" err="1">
                <a:latin typeface="Cambria" pitchFamily="18" charset="0"/>
                <a:ea typeface="Cambria" pitchFamily="18" charset="0"/>
              </a:rPr>
              <a:t>realitza</a:t>
            </a:r>
            <a:r>
              <a:rPr lang="es-ES" sz="1200" dirty="0">
                <a:latin typeface="Cambria" pitchFamily="18" charset="0"/>
                <a:ea typeface="Cambria" pitchFamily="18" charset="0"/>
              </a:rPr>
              <a:t> </a:t>
            </a:r>
            <a:r>
              <a:rPr lang="es-ES" sz="1200" dirty="0" err="1">
                <a:latin typeface="Cambria" pitchFamily="18" charset="0"/>
                <a:ea typeface="Cambria" pitchFamily="18" charset="0"/>
              </a:rPr>
              <a:t>l'investigador</a:t>
            </a:r>
            <a:r>
              <a:rPr lang="es-ES" sz="1200" dirty="0">
                <a:latin typeface="Cambria" pitchFamily="18" charset="0"/>
                <a:ea typeface="Cambria" pitchFamily="18" charset="0"/>
              </a:rPr>
              <a:t> formen </a:t>
            </a:r>
            <a:r>
              <a:rPr lang="es-ES" sz="1200" dirty="0" err="1">
                <a:latin typeface="Cambria" pitchFamily="18" charset="0"/>
                <a:ea typeface="Cambria" pitchFamily="18" charset="0"/>
              </a:rPr>
              <a:t>part</a:t>
            </a:r>
            <a:r>
              <a:rPr lang="es-ES" sz="1200" dirty="0">
                <a:latin typeface="Cambria" pitchFamily="18" charset="0"/>
                <a:ea typeface="Cambria" pitchFamily="18" charset="0"/>
              </a:rPr>
              <a:t> </a:t>
            </a:r>
            <a:r>
              <a:rPr lang="es-ES" sz="1200" dirty="0" err="1">
                <a:latin typeface="Cambria" pitchFamily="18" charset="0"/>
                <a:ea typeface="Cambria" pitchFamily="18" charset="0"/>
              </a:rPr>
              <a:t>d'un</a:t>
            </a:r>
            <a:r>
              <a:rPr lang="es-ES" sz="1200" dirty="0">
                <a:latin typeface="Cambria" pitchFamily="18" charset="0"/>
                <a:ea typeface="Cambria" pitchFamily="18" charset="0"/>
              </a:rPr>
              <a:t> </a:t>
            </a:r>
            <a:r>
              <a:rPr lang="es-ES" sz="1200" dirty="0" err="1">
                <a:latin typeface="Cambria" pitchFamily="18" charset="0"/>
                <a:ea typeface="Cambria" pitchFamily="18" charset="0"/>
              </a:rPr>
              <a:t>estudi</a:t>
            </a:r>
            <a:r>
              <a:rPr lang="es-ES" sz="1200" dirty="0">
                <a:latin typeface="Cambria" pitchFamily="18" charset="0"/>
                <a:ea typeface="Cambria" pitchFamily="18" charset="0"/>
              </a:rPr>
              <a:t> </a:t>
            </a:r>
            <a:r>
              <a:rPr lang="es-ES" sz="1200" dirty="0" err="1">
                <a:latin typeface="Cambria" pitchFamily="18" charset="0"/>
                <a:ea typeface="Cambria" pitchFamily="18" charset="0"/>
              </a:rPr>
              <a:t>quantitatiu</a:t>
            </a:r>
            <a:r>
              <a:rPr lang="es-ES" sz="1200" dirty="0">
                <a:latin typeface="Cambria" pitchFamily="18" charset="0"/>
                <a:ea typeface="Cambria" pitchFamily="18" charset="0"/>
              </a:rPr>
              <a:t>.</a:t>
            </a:r>
          </a:p>
          <a:p>
            <a:r>
              <a:rPr lang="es-ES" sz="1200" dirty="0">
                <a:latin typeface="Cambria" pitchFamily="18" charset="0"/>
                <a:ea typeface="Cambria" pitchFamily="18" charset="0"/>
              </a:rPr>
              <a:t> </a:t>
            </a:r>
          </a:p>
          <a:p>
            <a:r>
              <a:rPr lang="es-ES" sz="1200" dirty="0" err="1">
                <a:latin typeface="Cambria" pitchFamily="18" charset="0"/>
                <a:ea typeface="Cambria" pitchFamily="18" charset="0"/>
              </a:rPr>
              <a:t>Els</a:t>
            </a:r>
            <a:r>
              <a:rPr lang="es-ES" sz="1200" dirty="0">
                <a:latin typeface="Cambria" pitchFamily="18" charset="0"/>
                <a:ea typeface="Cambria" pitchFamily="18" charset="0"/>
              </a:rPr>
              <a:t> </a:t>
            </a:r>
            <a:r>
              <a:rPr lang="es-ES" sz="1200" dirty="0" err="1">
                <a:latin typeface="Cambria" pitchFamily="18" charset="0"/>
                <a:ea typeface="Cambria" pitchFamily="18" charset="0"/>
              </a:rPr>
              <a:t>principals</a:t>
            </a:r>
            <a:r>
              <a:rPr lang="es-ES" sz="1200" dirty="0">
                <a:latin typeface="Cambria" pitchFamily="18" charset="0"/>
                <a:ea typeface="Cambria" pitchFamily="18" charset="0"/>
              </a:rPr>
              <a:t> </a:t>
            </a:r>
            <a:r>
              <a:rPr lang="es-ES" sz="1200" dirty="0" err="1">
                <a:latin typeface="Cambria" pitchFamily="18" charset="0"/>
                <a:ea typeface="Cambria" pitchFamily="18" charset="0"/>
              </a:rPr>
              <a:t>models</a:t>
            </a:r>
            <a:r>
              <a:rPr lang="es-ES" sz="1200" dirty="0">
                <a:latin typeface="Cambria" pitchFamily="18" charset="0"/>
                <a:ea typeface="Cambria" pitchFamily="18" charset="0"/>
              </a:rPr>
              <a:t> de </a:t>
            </a:r>
            <a:r>
              <a:rPr lang="es-ES" sz="1200" dirty="0" err="1">
                <a:latin typeface="Cambria" pitchFamily="18" charset="0"/>
                <a:ea typeface="Cambria" pitchFamily="18" charset="0"/>
              </a:rPr>
              <a:t>l'enfocament</a:t>
            </a:r>
            <a:r>
              <a:rPr lang="es-ES" sz="1200" dirty="0">
                <a:latin typeface="Cambria" pitchFamily="18" charset="0"/>
                <a:ea typeface="Cambria" pitchFamily="18" charset="0"/>
              </a:rPr>
              <a:t> </a:t>
            </a:r>
            <a:r>
              <a:rPr lang="es-ES" sz="1200" dirty="0" err="1">
                <a:latin typeface="Cambria" pitchFamily="18" charset="0"/>
                <a:ea typeface="Cambria" pitchFamily="18" charset="0"/>
              </a:rPr>
              <a:t>qualitatiu</a:t>
            </a:r>
            <a:r>
              <a:rPr lang="es-ES" sz="1200" dirty="0">
                <a:latin typeface="Cambria" pitchFamily="18" charset="0"/>
                <a:ea typeface="Cambria" pitchFamily="18" charset="0"/>
              </a:rPr>
              <a:t> </a:t>
            </a:r>
            <a:r>
              <a:rPr lang="es-ES" sz="1200" dirty="0" err="1">
                <a:latin typeface="Cambria" pitchFamily="18" charset="0"/>
                <a:ea typeface="Cambria" pitchFamily="18" charset="0"/>
              </a:rPr>
              <a:t>tenen</a:t>
            </a:r>
            <a:r>
              <a:rPr lang="es-ES" sz="1200" dirty="0">
                <a:latin typeface="Cambria" pitchFamily="18" charset="0"/>
                <a:ea typeface="Cambria" pitchFamily="18" charset="0"/>
              </a:rPr>
              <a:t> </a:t>
            </a:r>
            <a:r>
              <a:rPr lang="es-ES" sz="1200" dirty="0" err="1">
                <a:latin typeface="Cambria" pitchFamily="18" charset="0"/>
                <a:ea typeface="Cambria" pitchFamily="18" charset="0"/>
              </a:rPr>
              <a:t>com</a:t>
            </a:r>
            <a:r>
              <a:rPr lang="es-ES" sz="1200" dirty="0">
                <a:latin typeface="Cambria" pitchFamily="18" charset="0"/>
                <a:ea typeface="Cambria" pitchFamily="18" charset="0"/>
              </a:rPr>
              <a:t> a </a:t>
            </a:r>
            <a:r>
              <a:rPr lang="es-ES" sz="1200" dirty="0" err="1">
                <a:latin typeface="Cambria" pitchFamily="18" charset="0"/>
                <a:ea typeface="Cambria" pitchFamily="18" charset="0"/>
              </a:rPr>
              <a:t>propòsit</a:t>
            </a:r>
            <a:r>
              <a:rPr lang="es-ES" sz="1200" dirty="0">
                <a:latin typeface="Cambria" pitchFamily="18" charset="0"/>
                <a:ea typeface="Cambria" pitchFamily="18" charset="0"/>
              </a:rPr>
              <a:t> la </a:t>
            </a:r>
            <a:r>
              <a:rPr lang="es-ES" sz="1200" dirty="0" err="1">
                <a:latin typeface="Cambria" pitchFamily="18" charset="0"/>
                <a:ea typeface="Cambria" pitchFamily="18" charset="0"/>
              </a:rPr>
              <a:t>comprensió</a:t>
            </a:r>
            <a:r>
              <a:rPr lang="es-ES" sz="1200" dirty="0">
                <a:latin typeface="Cambria" pitchFamily="18" charset="0"/>
                <a:ea typeface="Cambria" pitchFamily="18" charset="0"/>
              </a:rPr>
              <a:t> de </a:t>
            </a:r>
            <a:r>
              <a:rPr lang="es-ES" sz="1200" dirty="0" err="1">
                <a:latin typeface="Cambria" pitchFamily="18" charset="0"/>
                <a:ea typeface="Cambria" pitchFamily="18" charset="0"/>
              </a:rPr>
              <a:t>l'objecte</a:t>
            </a:r>
            <a:r>
              <a:rPr lang="es-ES" sz="1200" dirty="0">
                <a:latin typeface="Cambria" pitchFamily="18" charset="0"/>
                <a:ea typeface="Cambria" pitchFamily="18" charset="0"/>
              </a:rPr>
              <a:t> </a:t>
            </a:r>
            <a:r>
              <a:rPr lang="es-ES" sz="1200" dirty="0" err="1">
                <a:latin typeface="Cambria" pitchFamily="18" charset="0"/>
                <a:ea typeface="Cambria" pitchFamily="18" charset="0"/>
              </a:rPr>
              <a:t>d'estudi</a:t>
            </a:r>
            <a:r>
              <a:rPr lang="es-ES" sz="1200" dirty="0">
                <a:latin typeface="Cambria" pitchFamily="18" charset="0"/>
                <a:ea typeface="Cambria" pitchFamily="18" charset="0"/>
              </a:rPr>
              <a:t> en la </a:t>
            </a:r>
            <a:r>
              <a:rPr lang="es-ES" sz="1200" dirty="0" err="1">
                <a:latin typeface="Cambria" pitchFamily="18" charset="0"/>
                <a:ea typeface="Cambria" pitchFamily="18" charset="0"/>
              </a:rPr>
              <a:t>seva</a:t>
            </a:r>
            <a:r>
              <a:rPr lang="es-ES" sz="1200" dirty="0">
                <a:latin typeface="Cambria" pitchFamily="18" charset="0"/>
                <a:ea typeface="Cambria" pitchFamily="18" charset="0"/>
              </a:rPr>
              <a:t> </a:t>
            </a:r>
            <a:r>
              <a:rPr lang="es-ES" sz="1200" dirty="0" err="1">
                <a:latin typeface="Cambria" pitchFamily="18" charset="0"/>
                <a:ea typeface="Cambria" pitchFamily="18" charset="0"/>
              </a:rPr>
              <a:t>complexitat</a:t>
            </a:r>
            <a:r>
              <a:rPr lang="es-ES" sz="1200" dirty="0">
                <a:latin typeface="Cambria" pitchFamily="18" charset="0"/>
                <a:ea typeface="Cambria" pitchFamily="18" charset="0"/>
              </a:rPr>
              <a:t> </a:t>
            </a:r>
            <a:r>
              <a:rPr lang="es-ES" sz="1200" dirty="0" err="1">
                <a:latin typeface="Cambria" pitchFamily="18" charset="0"/>
                <a:ea typeface="Cambria" pitchFamily="18" charset="0"/>
              </a:rPr>
              <a:t>sense</a:t>
            </a:r>
            <a:r>
              <a:rPr lang="es-ES" sz="1200" dirty="0">
                <a:latin typeface="Cambria" pitchFamily="18" charset="0"/>
                <a:ea typeface="Cambria" pitchFamily="18" charset="0"/>
              </a:rPr>
              <a:t> </a:t>
            </a:r>
            <a:r>
              <a:rPr lang="es-ES" sz="1200" dirty="0" err="1">
                <a:latin typeface="Cambria" pitchFamily="18" charset="0"/>
                <a:ea typeface="Cambria" pitchFamily="18" charset="0"/>
              </a:rPr>
              <a:t>representativitat</a:t>
            </a:r>
            <a:r>
              <a:rPr lang="es-ES" sz="1200" dirty="0">
                <a:latin typeface="Cambria" pitchFamily="18" charset="0"/>
                <a:ea typeface="Cambria" pitchFamily="18" charset="0"/>
              </a:rPr>
              <a:t> estadística ''. Sota </a:t>
            </a:r>
            <a:r>
              <a:rPr lang="es-ES" sz="1200" dirty="0" err="1">
                <a:latin typeface="Cambria" pitchFamily="18" charset="0"/>
                <a:ea typeface="Cambria" pitchFamily="18" charset="0"/>
              </a:rPr>
              <a:t>aquest</a:t>
            </a:r>
            <a:r>
              <a:rPr lang="es-ES" sz="1200" dirty="0">
                <a:latin typeface="Cambria" pitchFamily="18" charset="0"/>
                <a:ea typeface="Cambria" pitchFamily="18" charset="0"/>
              </a:rPr>
              <a:t> </a:t>
            </a:r>
            <a:r>
              <a:rPr lang="es-ES" sz="1200" dirty="0" err="1">
                <a:latin typeface="Cambria" pitchFamily="18" charset="0"/>
                <a:ea typeface="Cambria" pitchFamily="18" charset="0"/>
              </a:rPr>
              <a:t>enfocament</a:t>
            </a:r>
            <a:r>
              <a:rPr lang="es-ES" sz="1200" dirty="0">
                <a:latin typeface="Cambria" pitchFamily="18" charset="0"/>
                <a:ea typeface="Cambria" pitchFamily="18" charset="0"/>
              </a:rPr>
              <a:t> es destaquen </a:t>
            </a:r>
            <a:r>
              <a:rPr lang="es-ES" sz="1200" dirty="0" err="1">
                <a:latin typeface="Cambria" pitchFamily="18" charset="0"/>
                <a:ea typeface="Cambria" pitchFamily="18" charset="0"/>
              </a:rPr>
              <a:t>dissenys</a:t>
            </a:r>
            <a:r>
              <a:rPr lang="es-ES" sz="1200" dirty="0">
                <a:latin typeface="Cambria" pitchFamily="18" charset="0"/>
                <a:ea typeface="Cambria" pitchFamily="18" charset="0"/>
              </a:rPr>
              <a:t> </a:t>
            </a:r>
            <a:r>
              <a:rPr lang="es-ES" sz="1200" dirty="0" err="1">
                <a:latin typeface="Cambria" pitchFamily="18" charset="0"/>
                <a:ea typeface="Cambria" pitchFamily="18" charset="0"/>
              </a:rPr>
              <a:t>d'investigació</a:t>
            </a:r>
            <a:r>
              <a:rPr lang="es-ES" sz="1200" dirty="0">
                <a:latin typeface="Cambria" pitchFamily="18" charset="0"/>
                <a:ea typeface="Cambria" pitchFamily="18" charset="0"/>
              </a:rPr>
              <a:t> </a:t>
            </a:r>
            <a:r>
              <a:rPr lang="es-ES" sz="1200" dirty="0" err="1">
                <a:latin typeface="Cambria" pitchFamily="18" charset="0"/>
                <a:ea typeface="Cambria" pitchFamily="18" charset="0"/>
              </a:rPr>
              <a:t>com</a:t>
            </a:r>
            <a:r>
              <a:rPr lang="es-ES" sz="1200" dirty="0">
                <a:latin typeface="Cambria" pitchFamily="18" charset="0"/>
                <a:ea typeface="Cambria" pitchFamily="18" charset="0"/>
              </a:rPr>
              <a:t> ara:</a:t>
            </a:r>
          </a:p>
          <a:p>
            <a:r>
              <a:rPr lang="es-ES" sz="1200" dirty="0">
                <a:latin typeface="Cambria" pitchFamily="18" charset="0"/>
                <a:ea typeface="Cambria" pitchFamily="18" charset="0"/>
              </a:rPr>
              <a:t> </a:t>
            </a:r>
          </a:p>
          <a:p>
            <a:r>
              <a:rPr lang="es-ES" sz="1200" dirty="0">
                <a:latin typeface="Cambria" pitchFamily="18" charset="0"/>
                <a:ea typeface="Cambria" pitchFamily="18" charset="0"/>
              </a:rPr>
              <a:t>a) </a:t>
            </a:r>
            <a:r>
              <a:rPr lang="es-ES" sz="1200" dirty="0" err="1">
                <a:latin typeface="Cambria" pitchFamily="18" charset="0"/>
                <a:ea typeface="Cambria" pitchFamily="18" charset="0"/>
              </a:rPr>
              <a:t>Etnografia</a:t>
            </a:r>
            <a:r>
              <a:rPr lang="es-ES" sz="1200" dirty="0">
                <a:latin typeface="Cambria" pitchFamily="18" charset="0"/>
                <a:ea typeface="Cambria" pitchFamily="18" charset="0"/>
              </a:rPr>
              <a:t>, </a:t>
            </a:r>
            <a:r>
              <a:rPr lang="es-ES" sz="1200" dirty="0" err="1">
                <a:latin typeface="Cambria" pitchFamily="18" charset="0"/>
                <a:ea typeface="Cambria" pitchFamily="18" charset="0"/>
              </a:rPr>
              <a:t>estudi</a:t>
            </a:r>
            <a:r>
              <a:rPr lang="es-ES" sz="1200" dirty="0">
                <a:latin typeface="Cambria" pitchFamily="18" charset="0"/>
                <a:ea typeface="Cambria" pitchFamily="18" charset="0"/>
              </a:rPr>
              <a:t> de cas i </a:t>
            </a:r>
            <a:r>
              <a:rPr lang="es-ES" sz="1200" dirty="0" err="1">
                <a:latin typeface="Cambria" pitchFamily="18" charset="0"/>
                <a:ea typeface="Cambria" pitchFamily="18" charset="0"/>
              </a:rPr>
              <a:t>fenomenologia</a:t>
            </a:r>
            <a:r>
              <a:rPr lang="es-ES" sz="1200" dirty="0">
                <a:latin typeface="Cambria" pitchFamily="18" charset="0"/>
                <a:ea typeface="Cambria" pitchFamily="18" charset="0"/>
              </a:rPr>
              <a:t>.</a:t>
            </a:r>
          </a:p>
          <a:p>
            <a:r>
              <a:rPr lang="es-ES" sz="1200" dirty="0">
                <a:latin typeface="Cambria" pitchFamily="18" charset="0"/>
                <a:ea typeface="Cambria" pitchFamily="18" charset="0"/>
              </a:rPr>
              <a:t>b) </a:t>
            </a:r>
            <a:r>
              <a:rPr lang="es-ES" sz="1200" dirty="0" err="1">
                <a:latin typeface="Cambria" pitchFamily="18" charset="0"/>
                <a:ea typeface="Cambria" pitchFamily="18" charset="0"/>
              </a:rPr>
              <a:t>Etnografia</a:t>
            </a:r>
            <a:r>
              <a:rPr lang="es-ES" sz="1200" dirty="0">
                <a:latin typeface="Cambria" pitchFamily="18" charset="0"/>
                <a:ea typeface="Cambria" pitchFamily="18" charset="0"/>
              </a:rPr>
              <a:t>, </a:t>
            </a:r>
            <a:r>
              <a:rPr lang="es-ES" sz="1200" dirty="0" err="1">
                <a:latin typeface="Cambria" pitchFamily="18" charset="0"/>
                <a:ea typeface="Cambria" pitchFamily="18" charset="0"/>
              </a:rPr>
              <a:t>investigació</a:t>
            </a:r>
            <a:r>
              <a:rPr lang="es-ES" sz="1200" dirty="0">
                <a:latin typeface="Cambria" pitchFamily="18" charset="0"/>
                <a:ea typeface="Cambria" pitchFamily="18" charset="0"/>
              </a:rPr>
              <a:t> per </a:t>
            </a:r>
            <a:r>
              <a:rPr lang="es-ES" sz="1200" dirty="0" err="1">
                <a:latin typeface="Cambria" pitchFamily="18" charset="0"/>
                <a:ea typeface="Cambria" pitchFamily="18" charset="0"/>
              </a:rPr>
              <a:t>enquesta</a:t>
            </a:r>
            <a:r>
              <a:rPr lang="es-ES" sz="1200" dirty="0">
                <a:latin typeface="Cambria" pitchFamily="18" charset="0"/>
                <a:ea typeface="Cambria" pitchFamily="18" charset="0"/>
              </a:rPr>
              <a:t> i </a:t>
            </a:r>
            <a:r>
              <a:rPr lang="es-ES" sz="1200" dirty="0" err="1">
                <a:latin typeface="Cambria" pitchFamily="18" charset="0"/>
                <a:ea typeface="Cambria" pitchFamily="18" charset="0"/>
              </a:rPr>
              <a:t>estudi</a:t>
            </a:r>
            <a:r>
              <a:rPr lang="es-ES" sz="1200" dirty="0">
                <a:latin typeface="Cambria" pitchFamily="18" charset="0"/>
                <a:ea typeface="Cambria" pitchFamily="18" charset="0"/>
              </a:rPr>
              <a:t> experimental.</a:t>
            </a:r>
          </a:p>
          <a:p>
            <a:r>
              <a:rPr lang="es-ES" sz="1200" dirty="0">
                <a:latin typeface="Cambria" pitchFamily="18" charset="0"/>
                <a:ea typeface="Cambria" pitchFamily="18" charset="0"/>
              </a:rPr>
              <a:t>c) </a:t>
            </a:r>
            <a:r>
              <a:rPr lang="es-ES" sz="1200" dirty="0" err="1">
                <a:latin typeface="Cambria" pitchFamily="18" charset="0"/>
                <a:ea typeface="Cambria" pitchFamily="18" charset="0"/>
              </a:rPr>
              <a:t>Fenomenologia</a:t>
            </a:r>
            <a:r>
              <a:rPr lang="es-ES" sz="1200" dirty="0">
                <a:latin typeface="Cambria" pitchFamily="18" charset="0"/>
                <a:ea typeface="Cambria" pitchFamily="18" charset="0"/>
              </a:rPr>
              <a:t>, </a:t>
            </a:r>
            <a:r>
              <a:rPr lang="es-ES" sz="1200" dirty="0" err="1">
                <a:latin typeface="Cambria" pitchFamily="18" charset="0"/>
                <a:ea typeface="Cambria" pitchFamily="18" charset="0"/>
              </a:rPr>
              <a:t>teoria</a:t>
            </a:r>
            <a:r>
              <a:rPr lang="es-ES" sz="1200" dirty="0">
                <a:latin typeface="Cambria" pitchFamily="18" charset="0"/>
                <a:ea typeface="Cambria" pitchFamily="18" charset="0"/>
              </a:rPr>
              <a:t> </a:t>
            </a:r>
            <a:r>
              <a:rPr lang="es-ES" sz="1200" dirty="0" err="1">
                <a:latin typeface="Cambria" pitchFamily="18" charset="0"/>
                <a:ea typeface="Cambria" pitchFamily="18" charset="0"/>
              </a:rPr>
              <a:t>fonamentada</a:t>
            </a:r>
            <a:r>
              <a:rPr lang="es-ES" sz="1200" dirty="0">
                <a:latin typeface="Cambria" pitchFamily="18" charset="0"/>
                <a:ea typeface="Cambria" pitchFamily="18" charset="0"/>
              </a:rPr>
              <a:t> i </a:t>
            </a:r>
            <a:r>
              <a:rPr lang="es-ES" sz="1200" dirty="0" err="1">
                <a:latin typeface="Cambria" pitchFamily="18" charset="0"/>
                <a:ea typeface="Cambria" pitchFamily="18" charset="0"/>
              </a:rPr>
              <a:t>estudi</a:t>
            </a:r>
            <a:r>
              <a:rPr lang="es-ES" sz="1200" dirty="0">
                <a:latin typeface="Cambria" pitchFamily="18" charset="0"/>
                <a:ea typeface="Cambria" pitchFamily="18" charset="0"/>
              </a:rPr>
              <a:t> </a:t>
            </a:r>
            <a:r>
              <a:rPr lang="es-ES" sz="1200" dirty="0" err="1">
                <a:latin typeface="Cambria" pitchFamily="18" charset="0"/>
                <a:ea typeface="Cambria" pitchFamily="18" charset="0"/>
              </a:rPr>
              <a:t>correlacional</a:t>
            </a:r>
            <a:r>
              <a:rPr lang="es-ES" sz="1200" dirty="0">
                <a:latin typeface="Cambria" pitchFamily="18" charset="0"/>
                <a:ea typeface="Cambria" pitchFamily="18" charset="0"/>
              </a:rPr>
              <a:t>.</a:t>
            </a:r>
          </a:p>
          <a:p>
            <a:r>
              <a:rPr lang="es-ES" sz="1200" dirty="0">
                <a:latin typeface="Cambria" pitchFamily="18" charset="0"/>
                <a:ea typeface="Cambria" pitchFamily="18" charset="0"/>
              </a:rPr>
              <a:t> </a:t>
            </a:r>
          </a:p>
          <a:p>
            <a:r>
              <a:rPr lang="es-ES" sz="1200" dirty="0">
                <a:latin typeface="Cambria" pitchFamily="18" charset="0"/>
                <a:ea typeface="Cambria" pitchFamily="18" charset="0"/>
              </a:rPr>
              <a:t>Un </a:t>
            </a:r>
            <a:r>
              <a:rPr lang="es-ES" sz="1200" dirty="0" err="1">
                <a:latin typeface="Cambria" pitchFamily="18" charset="0"/>
                <a:ea typeface="Cambria" pitchFamily="18" charset="0"/>
              </a:rPr>
              <a:t>grup</a:t>
            </a:r>
            <a:r>
              <a:rPr lang="es-ES" sz="1200" dirty="0">
                <a:latin typeface="Cambria" pitchFamily="18" charset="0"/>
                <a:ea typeface="Cambria" pitchFamily="18" charset="0"/>
              </a:rPr>
              <a:t> </a:t>
            </a:r>
            <a:r>
              <a:rPr lang="es-ES" sz="1200" dirty="0" err="1">
                <a:latin typeface="Cambria" pitchFamily="18" charset="0"/>
                <a:ea typeface="Cambria" pitchFamily="18" charset="0"/>
              </a:rPr>
              <a:t>d'investigadores</a:t>
            </a:r>
            <a:r>
              <a:rPr lang="es-ES" sz="1200" dirty="0">
                <a:latin typeface="Cambria" pitchFamily="18" charset="0"/>
                <a:ea typeface="Cambria" pitchFamily="18" charset="0"/>
              </a:rPr>
              <a:t> busca </a:t>
            </a:r>
            <a:r>
              <a:rPr lang="es-ES" sz="1200" dirty="0" err="1">
                <a:latin typeface="Cambria" pitchFamily="18" charset="0"/>
                <a:ea typeface="Cambria" pitchFamily="18" charset="0"/>
              </a:rPr>
              <a:t>comprendre</a:t>
            </a:r>
            <a:r>
              <a:rPr lang="es-ES" sz="1200" dirty="0">
                <a:latin typeface="Cambria" pitchFamily="18" charset="0"/>
                <a:ea typeface="Cambria" pitchFamily="18" charset="0"/>
              </a:rPr>
              <a:t> </a:t>
            </a:r>
            <a:r>
              <a:rPr lang="es-ES" sz="1200" dirty="0" err="1">
                <a:latin typeface="Cambria" pitchFamily="18" charset="0"/>
                <a:ea typeface="Cambria" pitchFamily="18" charset="0"/>
              </a:rPr>
              <a:t>com</a:t>
            </a:r>
            <a:r>
              <a:rPr lang="es-ES" sz="1200" dirty="0">
                <a:latin typeface="Cambria" pitchFamily="18" charset="0"/>
                <a:ea typeface="Cambria" pitchFamily="18" charset="0"/>
              </a:rPr>
              <a:t> afecta les dones </a:t>
            </a:r>
            <a:r>
              <a:rPr lang="es-ES" sz="1200" dirty="0" err="1">
                <a:latin typeface="Cambria" pitchFamily="18" charset="0"/>
                <a:ea typeface="Cambria" pitchFamily="18" charset="0"/>
              </a:rPr>
              <a:t>l'experiència</a:t>
            </a:r>
            <a:r>
              <a:rPr lang="es-ES" sz="1200" dirty="0">
                <a:latin typeface="Cambria" pitchFamily="18" charset="0"/>
                <a:ea typeface="Cambria" pitchFamily="18" charset="0"/>
              </a:rPr>
              <a:t> de ser </a:t>
            </a:r>
            <a:r>
              <a:rPr lang="es-ES" sz="1200" dirty="0" err="1">
                <a:latin typeface="Cambria" pitchFamily="18" charset="0"/>
                <a:ea typeface="Cambria" pitchFamily="18" charset="0"/>
              </a:rPr>
              <a:t>abusades</a:t>
            </a:r>
            <a:r>
              <a:rPr lang="es-ES" sz="1200" dirty="0">
                <a:latin typeface="Cambria" pitchFamily="18" charset="0"/>
                <a:ea typeface="Cambria" pitchFamily="18" charset="0"/>
              </a:rPr>
              <a:t> </a:t>
            </a:r>
            <a:r>
              <a:rPr lang="es-ES" sz="1200" dirty="0" err="1">
                <a:latin typeface="Cambria" pitchFamily="18" charset="0"/>
                <a:ea typeface="Cambria" pitchFamily="18" charset="0"/>
              </a:rPr>
              <a:t>sexualment</a:t>
            </a:r>
            <a:r>
              <a:rPr lang="es-ES" sz="1200" dirty="0">
                <a:latin typeface="Cambria" pitchFamily="18" charset="0"/>
                <a:ea typeface="Cambria" pitchFamily="18" charset="0"/>
              </a:rPr>
              <a:t> en el </a:t>
            </a:r>
            <a:r>
              <a:rPr lang="es-ES" sz="1200" dirty="0" err="1">
                <a:latin typeface="Cambria" pitchFamily="18" charset="0"/>
                <a:ea typeface="Cambria" pitchFamily="18" charset="0"/>
              </a:rPr>
              <a:t>seu</a:t>
            </a:r>
            <a:r>
              <a:rPr lang="es-ES" sz="1200" dirty="0">
                <a:latin typeface="Cambria" pitchFamily="18" charset="0"/>
                <a:ea typeface="Cambria" pitchFamily="18" charset="0"/>
              </a:rPr>
              <a:t> </a:t>
            </a:r>
            <a:r>
              <a:rPr lang="es-ES" sz="1200" dirty="0" err="1">
                <a:latin typeface="Cambria" pitchFamily="18" charset="0"/>
                <a:ea typeface="Cambria" pitchFamily="18" charset="0"/>
              </a:rPr>
              <a:t>desenvolupament</a:t>
            </a:r>
            <a:r>
              <a:rPr lang="es-ES" sz="1200" dirty="0">
                <a:latin typeface="Cambria" pitchFamily="18" charset="0"/>
                <a:ea typeface="Cambria" pitchFamily="18" charset="0"/>
              </a:rPr>
              <a:t> </a:t>
            </a:r>
            <a:r>
              <a:rPr lang="es-ES" sz="1200" dirty="0" err="1">
                <a:latin typeface="Cambria" pitchFamily="18" charset="0"/>
                <a:ea typeface="Cambria" pitchFamily="18" charset="0"/>
              </a:rPr>
              <a:t>psicològic</a:t>
            </a:r>
            <a:r>
              <a:rPr lang="es-ES" sz="1200" dirty="0">
                <a:latin typeface="Cambria" pitchFamily="18" charset="0"/>
                <a:ea typeface="Cambria" pitchFamily="18" charset="0"/>
              </a:rPr>
              <a:t> </a:t>
            </a:r>
            <a:r>
              <a:rPr lang="es-ES" sz="1200" dirty="0" err="1">
                <a:latin typeface="Cambria" pitchFamily="18" charset="0"/>
                <a:ea typeface="Cambria" pitchFamily="18" charset="0"/>
              </a:rPr>
              <a:t>com</a:t>
            </a:r>
            <a:r>
              <a:rPr lang="es-ES" sz="1200" dirty="0">
                <a:latin typeface="Cambria" pitchFamily="18" charset="0"/>
                <a:ea typeface="Cambria" pitchFamily="18" charset="0"/>
              </a:rPr>
              <a:t> a mares. </a:t>
            </a:r>
            <a:r>
              <a:rPr lang="es-ES" sz="1200" dirty="0" err="1">
                <a:latin typeface="Cambria" pitchFamily="18" charset="0"/>
                <a:ea typeface="Cambria" pitchFamily="18" charset="0"/>
              </a:rPr>
              <a:t>Quin</a:t>
            </a:r>
            <a:r>
              <a:rPr lang="es-ES" sz="1200" dirty="0">
                <a:latin typeface="Cambria" pitchFamily="18" charset="0"/>
                <a:ea typeface="Cambria" pitchFamily="18" charset="0"/>
              </a:rPr>
              <a:t> </a:t>
            </a:r>
            <a:r>
              <a:rPr lang="es-ES" sz="1200" dirty="0" err="1">
                <a:latin typeface="Cambria" pitchFamily="18" charset="0"/>
                <a:ea typeface="Cambria" pitchFamily="18" charset="0"/>
              </a:rPr>
              <a:t>tipus</a:t>
            </a:r>
            <a:r>
              <a:rPr lang="es-ES" sz="1200" dirty="0">
                <a:latin typeface="Cambria" pitchFamily="18" charset="0"/>
                <a:ea typeface="Cambria" pitchFamily="18" charset="0"/>
              </a:rPr>
              <a:t> </a:t>
            </a:r>
            <a:r>
              <a:rPr lang="es-ES" sz="1200" dirty="0" err="1">
                <a:latin typeface="Cambria" pitchFamily="18" charset="0"/>
                <a:ea typeface="Cambria" pitchFamily="18" charset="0"/>
              </a:rPr>
              <a:t>d'investigació</a:t>
            </a:r>
            <a:r>
              <a:rPr lang="es-ES" sz="1200" dirty="0">
                <a:latin typeface="Cambria" pitchFamily="18" charset="0"/>
                <a:ea typeface="Cambria" pitchFamily="18" charset="0"/>
              </a:rPr>
              <a:t> </a:t>
            </a:r>
            <a:r>
              <a:rPr lang="es-ES" sz="1200" dirty="0" err="1">
                <a:latin typeface="Cambria" pitchFamily="18" charset="0"/>
                <a:ea typeface="Cambria" pitchFamily="18" charset="0"/>
              </a:rPr>
              <a:t>s'ha</a:t>
            </a:r>
            <a:r>
              <a:rPr lang="es-ES" sz="1200" dirty="0">
                <a:latin typeface="Cambria" pitchFamily="18" charset="0"/>
                <a:ea typeface="Cambria" pitchFamily="18" charset="0"/>
              </a:rPr>
              <a:t> </a:t>
            </a:r>
            <a:r>
              <a:rPr lang="es-ES" sz="1200" dirty="0" err="1">
                <a:latin typeface="Cambria" pitchFamily="18" charset="0"/>
                <a:ea typeface="Cambria" pitchFamily="18" charset="0"/>
              </a:rPr>
              <a:t>d'aplicar</a:t>
            </a:r>
            <a:r>
              <a:rPr lang="es-ES" sz="1200" dirty="0">
                <a:latin typeface="Cambria" pitchFamily="18" charset="0"/>
                <a:ea typeface="Cambria" pitchFamily="18" charset="0"/>
              </a:rPr>
              <a:t> per a </a:t>
            </a:r>
            <a:r>
              <a:rPr lang="es-ES" sz="1200" dirty="0" err="1">
                <a:latin typeface="Cambria" pitchFamily="18" charset="0"/>
                <a:ea typeface="Cambria" pitchFamily="18" charset="0"/>
              </a:rPr>
              <a:t>aquest</a:t>
            </a:r>
            <a:r>
              <a:rPr lang="es-ES" sz="1200" dirty="0">
                <a:latin typeface="Cambria" pitchFamily="18" charset="0"/>
                <a:ea typeface="Cambria" pitchFamily="18" charset="0"/>
              </a:rPr>
              <a:t> cas?:</a:t>
            </a:r>
          </a:p>
          <a:p>
            <a:r>
              <a:rPr lang="es-ES" sz="1200" dirty="0">
                <a:latin typeface="Cambria" pitchFamily="18" charset="0"/>
                <a:ea typeface="Cambria" pitchFamily="18" charset="0"/>
              </a:rPr>
              <a:t>a) </a:t>
            </a:r>
            <a:r>
              <a:rPr lang="es-ES" sz="1200" dirty="0" err="1">
                <a:latin typeface="Cambria" pitchFamily="18" charset="0"/>
                <a:ea typeface="Cambria" pitchFamily="18" charset="0"/>
              </a:rPr>
              <a:t>Qualitativa</a:t>
            </a:r>
            <a:r>
              <a:rPr lang="es-ES" sz="1200" dirty="0">
                <a:latin typeface="Cambria" pitchFamily="18" charset="0"/>
                <a:ea typeface="Cambria" pitchFamily="18" charset="0"/>
              </a:rPr>
              <a:t>.</a:t>
            </a:r>
          </a:p>
          <a:p>
            <a:r>
              <a:rPr lang="es-ES" sz="1200" dirty="0">
                <a:latin typeface="Cambria" pitchFamily="18" charset="0"/>
                <a:ea typeface="Cambria" pitchFamily="18" charset="0"/>
              </a:rPr>
              <a:t>b) </a:t>
            </a:r>
            <a:r>
              <a:rPr lang="es-ES" sz="1200" dirty="0" err="1">
                <a:latin typeface="Cambria" pitchFamily="18" charset="0"/>
                <a:ea typeface="Cambria" pitchFamily="18" charset="0"/>
              </a:rPr>
              <a:t>Quantitativa</a:t>
            </a:r>
            <a:r>
              <a:rPr lang="es-ES" sz="1200" dirty="0">
                <a:latin typeface="Cambria" pitchFamily="18" charset="0"/>
                <a:ea typeface="Cambria" pitchFamily="18" charset="0"/>
              </a:rPr>
              <a:t>.</a:t>
            </a:r>
          </a:p>
          <a:p>
            <a:r>
              <a:rPr lang="es-ES" sz="1200" dirty="0">
                <a:latin typeface="Cambria" pitchFamily="18" charset="0"/>
                <a:ea typeface="Cambria" pitchFamily="18" charset="0"/>
              </a:rPr>
              <a:t> </a:t>
            </a:r>
          </a:p>
          <a:p>
            <a:r>
              <a:rPr lang="es-ES" sz="1200" dirty="0">
                <a:latin typeface="Cambria" pitchFamily="18" charset="0"/>
                <a:ea typeface="Cambria" pitchFamily="18" charset="0"/>
              </a:rPr>
              <a:t>El </a:t>
            </a:r>
            <a:r>
              <a:rPr lang="es-ES" sz="1200" dirty="0" err="1">
                <a:latin typeface="Cambria" pitchFamily="18" charset="0"/>
                <a:ea typeface="Cambria" pitchFamily="18" charset="0"/>
              </a:rPr>
              <a:t>procés</a:t>
            </a:r>
            <a:r>
              <a:rPr lang="es-ES" sz="1200" dirty="0">
                <a:latin typeface="Cambria" pitchFamily="18" charset="0"/>
                <a:ea typeface="Cambria" pitchFamily="18" charset="0"/>
              </a:rPr>
              <a:t> de les </a:t>
            </a:r>
            <a:r>
              <a:rPr lang="es-ES" sz="1200" dirty="0" err="1">
                <a:latin typeface="Cambria" pitchFamily="18" charset="0"/>
                <a:ea typeface="Cambria" pitchFamily="18" charset="0"/>
              </a:rPr>
              <a:t>investigacions</a:t>
            </a:r>
            <a:r>
              <a:rPr lang="es-ES" sz="1200" dirty="0">
                <a:latin typeface="Cambria" pitchFamily="18" charset="0"/>
                <a:ea typeface="Cambria" pitchFamily="18" charset="0"/>
              </a:rPr>
              <a:t> </a:t>
            </a:r>
            <a:r>
              <a:rPr lang="es-ES" sz="1200" dirty="0" err="1">
                <a:latin typeface="Cambria" pitchFamily="18" charset="0"/>
                <a:ea typeface="Cambria" pitchFamily="18" charset="0"/>
              </a:rPr>
              <a:t>amb</a:t>
            </a:r>
            <a:r>
              <a:rPr lang="es-ES" sz="1200" dirty="0">
                <a:latin typeface="Cambria" pitchFamily="18" charset="0"/>
                <a:ea typeface="Cambria" pitchFamily="18" charset="0"/>
              </a:rPr>
              <a:t> </a:t>
            </a:r>
            <a:r>
              <a:rPr lang="es-ES" sz="1200" dirty="0" err="1">
                <a:latin typeface="Cambria" pitchFamily="18" charset="0"/>
                <a:ea typeface="Cambria" pitchFamily="18" charset="0"/>
              </a:rPr>
              <a:t>enfocament</a:t>
            </a:r>
            <a:r>
              <a:rPr lang="es-ES" sz="1200" dirty="0">
                <a:latin typeface="Cambria" pitchFamily="18" charset="0"/>
                <a:ea typeface="Cambria" pitchFamily="18" charset="0"/>
              </a:rPr>
              <a:t> </a:t>
            </a:r>
            <a:r>
              <a:rPr lang="es-ES" sz="1200" dirty="0" err="1">
                <a:latin typeface="Cambria" pitchFamily="18" charset="0"/>
                <a:ea typeface="Cambria" pitchFamily="18" charset="0"/>
              </a:rPr>
              <a:t>qualitatiu</a:t>
            </a:r>
            <a:r>
              <a:rPr lang="es-ES" sz="1200" dirty="0">
                <a:latin typeface="Cambria" pitchFamily="18" charset="0"/>
                <a:ea typeface="Cambria" pitchFamily="18" charset="0"/>
              </a:rPr>
              <a:t> </a:t>
            </a:r>
            <a:r>
              <a:rPr lang="es-ES" sz="1200" dirty="0" err="1">
                <a:latin typeface="Cambria" pitchFamily="18" charset="0"/>
                <a:ea typeface="Cambria" pitchFamily="18" charset="0"/>
              </a:rPr>
              <a:t>és</a:t>
            </a:r>
            <a:r>
              <a:rPr lang="es-ES" sz="1200" dirty="0">
                <a:latin typeface="Cambria" pitchFamily="18" charset="0"/>
                <a:ea typeface="Cambria" pitchFamily="18" charset="0"/>
              </a:rPr>
              <a:t>:</a:t>
            </a:r>
          </a:p>
          <a:p>
            <a:r>
              <a:rPr lang="es-ES" sz="1200" dirty="0">
                <a:latin typeface="Cambria" pitchFamily="18" charset="0"/>
                <a:ea typeface="Cambria" pitchFamily="18" charset="0"/>
              </a:rPr>
              <a:t>a) </a:t>
            </a:r>
            <a:r>
              <a:rPr lang="es-ES" sz="1200" dirty="0" err="1">
                <a:latin typeface="Cambria" pitchFamily="18" charset="0"/>
                <a:ea typeface="Cambria" pitchFamily="18" charset="0"/>
              </a:rPr>
              <a:t>Descriptiu</a:t>
            </a:r>
            <a:r>
              <a:rPr lang="es-ES" sz="1200" dirty="0">
                <a:latin typeface="Cambria" pitchFamily="18" charset="0"/>
                <a:ea typeface="Cambria" pitchFamily="18" charset="0"/>
              </a:rPr>
              <a:t>, </a:t>
            </a:r>
            <a:r>
              <a:rPr lang="es-ES" sz="1200" dirty="0" err="1">
                <a:latin typeface="Cambria" pitchFamily="18" charset="0"/>
                <a:ea typeface="Cambria" pitchFamily="18" charset="0"/>
              </a:rPr>
              <a:t>hermenèutic</a:t>
            </a:r>
            <a:r>
              <a:rPr lang="es-ES" sz="1200" dirty="0">
                <a:latin typeface="Cambria" pitchFamily="18" charset="0"/>
                <a:ea typeface="Cambria" pitchFamily="18" charset="0"/>
              </a:rPr>
              <a:t> i </a:t>
            </a:r>
            <a:r>
              <a:rPr lang="es-ES" sz="1200" dirty="0" err="1">
                <a:latin typeface="Cambria" pitchFamily="18" charset="0"/>
                <a:ea typeface="Cambria" pitchFamily="18" charset="0"/>
              </a:rPr>
              <a:t>fenomenològic</a:t>
            </a:r>
            <a:r>
              <a:rPr lang="es-ES" sz="1200" dirty="0">
                <a:latin typeface="Cambria" pitchFamily="18" charset="0"/>
                <a:ea typeface="Cambria" pitchFamily="18" charset="0"/>
              </a:rPr>
              <a:t> </a:t>
            </a:r>
            <a:r>
              <a:rPr lang="es-ES" sz="1200" dirty="0" err="1">
                <a:latin typeface="Cambria" pitchFamily="18" charset="0"/>
                <a:ea typeface="Cambria" pitchFamily="18" charset="0"/>
              </a:rPr>
              <a:t>enfront</a:t>
            </a:r>
            <a:r>
              <a:rPr lang="es-ES" sz="1200" dirty="0">
                <a:latin typeface="Cambria" pitchFamily="18" charset="0"/>
                <a:ea typeface="Cambria" pitchFamily="18" charset="0"/>
              </a:rPr>
              <a:t> de les </a:t>
            </a:r>
            <a:r>
              <a:rPr lang="es-ES" sz="1200" dirty="0" err="1">
                <a:latin typeface="Cambria" pitchFamily="18" charset="0"/>
                <a:ea typeface="Cambria" pitchFamily="18" charset="0"/>
              </a:rPr>
              <a:t>realitats</a:t>
            </a:r>
            <a:r>
              <a:rPr lang="es-ES" sz="1200" dirty="0">
                <a:latin typeface="Cambria" pitchFamily="18" charset="0"/>
                <a:ea typeface="Cambria" pitchFamily="18" charset="0"/>
              </a:rPr>
              <a:t> </a:t>
            </a:r>
            <a:r>
              <a:rPr lang="es-ES" sz="1200" dirty="0" err="1">
                <a:latin typeface="Cambria" pitchFamily="18" charset="0"/>
                <a:ea typeface="Cambria" pitchFamily="18" charset="0"/>
              </a:rPr>
              <a:t>socials</a:t>
            </a:r>
            <a:r>
              <a:rPr lang="es-ES" sz="1200" dirty="0">
                <a:latin typeface="Cambria" pitchFamily="18" charset="0"/>
                <a:ea typeface="Cambria" pitchFamily="18" charset="0"/>
              </a:rPr>
              <a:t> i </a:t>
            </a:r>
            <a:r>
              <a:rPr lang="es-ES" sz="1200" dirty="0" err="1">
                <a:latin typeface="Cambria" pitchFamily="18" charset="0"/>
                <a:ea typeface="Cambria" pitchFamily="18" charset="0"/>
              </a:rPr>
              <a:t>culturals</a:t>
            </a:r>
            <a:r>
              <a:rPr lang="es-ES" sz="1200" dirty="0">
                <a:latin typeface="Cambria" pitchFamily="18" charset="0"/>
                <a:ea typeface="Cambria" pitchFamily="18" charset="0"/>
              </a:rPr>
              <a:t>.</a:t>
            </a:r>
          </a:p>
          <a:p>
            <a:r>
              <a:rPr lang="es-ES" sz="1200" dirty="0">
                <a:latin typeface="Cambria" pitchFamily="18" charset="0"/>
                <a:ea typeface="Cambria" pitchFamily="18" charset="0"/>
              </a:rPr>
              <a:t>b) </a:t>
            </a:r>
            <a:r>
              <a:rPr lang="es-ES" sz="1200" dirty="0" err="1">
                <a:latin typeface="Cambria" pitchFamily="18" charset="0"/>
                <a:ea typeface="Cambria" pitchFamily="18" charset="0"/>
              </a:rPr>
              <a:t>Generalitzat</a:t>
            </a:r>
            <a:r>
              <a:rPr lang="es-ES" sz="1200" dirty="0">
                <a:latin typeface="Cambria" pitchFamily="18" charset="0"/>
                <a:ea typeface="Cambria" pitchFamily="18" charset="0"/>
              </a:rPr>
              <a:t> i </a:t>
            </a:r>
            <a:r>
              <a:rPr lang="es-ES" sz="1200" dirty="0" err="1">
                <a:latin typeface="Cambria" pitchFamily="18" charset="0"/>
                <a:ea typeface="Cambria" pitchFamily="18" charset="0"/>
              </a:rPr>
              <a:t>estàtic</a:t>
            </a:r>
            <a:r>
              <a:rPr lang="es-ES" sz="1200" dirty="0">
                <a:latin typeface="Cambria" pitchFamily="18" charset="0"/>
                <a:ea typeface="Cambria" pitchFamily="18" charset="0"/>
              </a:rPr>
              <a:t>.</a:t>
            </a:r>
          </a:p>
          <a:p>
            <a:r>
              <a:rPr lang="es-ES" sz="1200" dirty="0">
                <a:latin typeface="Cambria" pitchFamily="18" charset="0"/>
                <a:ea typeface="Cambria" pitchFamily="18" charset="0"/>
              </a:rPr>
              <a:t>c) Un </a:t>
            </a:r>
            <a:r>
              <a:rPr lang="es-ES" sz="1200" dirty="0" err="1">
                <a:latin typeface="Cambria" pitchFamily="18" charset="0"/>
                <a:ea typeface="Cambria" pitchFamily="18" charset="0"/>
              </a:rPr>
              <a:t>enfocament</a:t>
            </a:r>
            <a:r>
              <a:rPr lang="es-ES" sz="1200" dirty="0">
                <a:latin typeface="Cambria" pitchFamily="18" charset="0"/>
                <a:ea typeface="Cambria" pitchFamily="18" charset="0"/>
              </a:rPr>
              <a:t> </a:t>
            </a:r>
            <a:r>
              <a:rPr lang="es-ES" sz="1200" dirty="0" err="1">
                <a:latin typeface="Cambria" pitchFamily="18" charset="0"/>
                <a:ea typeface="Cambria" pitchFamily="18" charset="0"/>
              </a:rPr>
              <a:t>completament</a:t>
            </a:r>
            <a:r>
              <a:rPr lang="es-ES" sz="1200" dirty="0">
                <a:latin typeface="Cambria" pitchFamily="18" charset="0"/>
                <a:ea typeface="Cambria" pitchFamily="18" charset="0"/>
              </a:rPr>
              <a:t> innovador en </a:t>
            </a:r>
            <a:r>
              <a:rPr lang="es-ES" sz="1200" dirty="0" err="1">
                <a:latin typeface="Cambria" pitchFamily="18" charset="0"/>
                <a:ea typeface="Cambria" pitchFamily="18" charset="0"/>
              </a:rPr>
              <a:t>investigació</a:t>
            </a:r>
            <a:r>
              <a:rPr lang="es-ES" sz="1200" dirty="0">
                <a:latin typeface="Cambria" pitchFamily="18" charset="0"/>
                <a:ea typeface="Cambria" pitchFamily="18" charset="0"/>
              </a:rPr>
              <a:t>.</a:t>
            </a:r>
          </a:p>
          <a:p>
            <a:r>
              <a:rPr lang="es-ES" sz="1200" dirty="0">
                <a:latin typeface="Cambria" pitchFamily="18" charset="0"/>
                <a:ea typeface="Cambria" pitchFamily="18" charset="0"/>
              </a:rPr>
              <a:t>d) Similar a la </a:t>
            </a:r>
            <a:r>
              <a:rPr lang="es-ES" sz="1200" dirty="0" err="1">
                <a:latin typeface="Cambria" pitchFamily="18" charset="0"/>
                <a:ea typeface="Cambria" pitchFamily="18" charset="0"/>
              </a:rPr>
              <a:t>investigació</a:t>
            </a:r>
            <a:r>
              <a:rPr lang="es-ES" sz="1200" dirty="0">
                <a:latin typeface="Cambria" pitchFamily="18" charset="0"/>
                <a:ea typeface="Cambria" pitchFamily="18" charset="0"/>
              </a:rPr>
              <a:t> </a:t>
            </a:r>
            <a:r>
              <a:rPr lang="es-ES" sz="1200" dirty="0" err="1">
                <a:latin typeface="Cambria" pitchFamily="18" charset="0"/>
                <a:ea typeface="Cambria" pitchFamily="18" charset="0"/>
              </a:rPr>
              <a:t>quantitativa</a:t>
            </a:r>
            <a:r>
              <a:rPr lang="es-ES" sz="1200" dirty="0">
                <a:latin typeface="Cambria" pitchFamily="18" charset="0"/>
                <a:ea typeface="Cambria" pitchFamily="18" charset="0"/>
              </a:rPr>
              <a:t> </a:t>
            </a:r>
            <a:r>
              <a:rPr lang="es-ES" sz="1200" dirty="0" err="1">
                <a:latin typeface="Cambria" pitchFamily="18" charset="0"/>
                <a:ea typeface="Cambria" pitchFamily="18" charset="0"/>
              </a:rPr>
              <a:t>perquè</a:t>
            </a:r>
            <a:r>
              <a:rPr lang="es-ES" sz="1200" dirty="0">
                <a:latin typeface="Cambria" pitchFamily="18" charset="0"/>
                <a:ea typeface="Cambria" pitchFamily="18" charset="0"/>
              </a:rPr>
              <a:t> fa servir </a:t>
            </a:r>
            <a:r>
              <a:rPr lang="es-ES" sz="1200" dirty="0" err="1">
                <a:latin typeface="Cambria" pitchFamily="18" charset="0"/>
                <a:ea typeface="Cambria" pitchFamily="18" charset="0"/>
              </a:rPr>
              <a:t>dades</a:t>
            </a:r>
            <a:r>
              <a:rPr lang="es-ES" sz="1200" dirty="0">
                <a:latin typeface="Cambria" pitchFamily="18" charset="0"/>
                <a:ea typeface="Cambria" pitchFamily="18" charset="0"/>
              </a:rPr>
              <a:t> </a:t>
            </a:r>
            <a:r>
              <a:rPr lang="es-ES" sz="1200" dirty="0" err="1">
                <a:latin typeface="Cambria" pitchFamily="18" charset="0"/>
                <a:ea typeface="Cambria" pitchFamily="18" charset="0"/>
              </a:rPr>
              <a:t>estadístiques</a:t>
            </a:r>
            <a:r>
              <a:rPr lang="es-ES" sz="1200" dirty="0">
                <a:latin typeface="Cambria" pitchFamily="18" charset="0"/>
                <a:ea typeface="Cambria" pitchFamily="18" charset="0"/>
              </a:rPr>
              <a:t>.</a:t>
            </a:r>
          </a:p>
        </p:txBody>
      </p:sp>
    </p:spTree>
    <p:extLst>
      <p:ext uri="{BB962C8B-B14F-4D97-AF65-F5344CB8AC3E}">
        <p14:creationId xmlns:p14="http://schemas.microsoft.com/office/powerpoint/2010/main" val="28169375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2211</TotalTime>
  <Words>1143</Words>
  <Application>Microsoft Office PowerPoint</Application>
  <PresentationFormat>Presentación en pantalla (4:3)</PresentationFormat>
  <Paragraphs>113</Paragraphs>
  <Slides>9</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Calibri</vt:lpstr>
      <vt:lpstr>Cambria</vt:lpstr>
      <vt:lpstr>Nixie One</vt:lpstr>
      <vt:lpstr>Palatino Linotype</vt:lpstr>
      <vt:lpstr>Office Theme</vt:lpstr>
      <vt:lpstr>Metodología Qualitativa   Pràctica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Pilar</dc:creator>
  <cp:lastModifiedBy>Maria Del Pilar Folgueiras Bertomeu</cp:lastModifiedBy>
  <cp:revision>30</cp:revision>
  <dcterms:created xsi:type="dcterms:W3CDTF">2020-11-02T10:55:31Z</dcterms:created>
  <dcterms:modified xsi:type="dcterms:W3CDTF">2023-03-28T05:40:59Z</dcterms:modified>
</cp:coreProperties>
</file>