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58" r:id="rId3"/>
    <p:sldId id="265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4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2/9/2021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38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04EAC1-E807-46CC-BC95-F1726FDF775C}" type="datetime1">
              <a:rPr lang="ca-ES" smtClean="0"/>
              <a:t>2/9/2021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03FAC2-643E-4B51-A9A9-0BF21F39A75F}" type="datetime1">
              <a:rPr lang="ca-ES" smtClean="0"/>
              <a:t>2/9/2021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A4A95A-7CFF-4E6D-BE05-B062D97F539F}" type="datetime1">
              <a:rPr lang="ca-ES" smtClean="0"/>
              <a:t>2/9/2021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495083-2BEF-4AB5-8468-FDA7A5D50F8C}" type="datetime1">
              <a:rPr lang="ca-ES" smtClean="0"/>
              <a:t>2/9/2021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336F0D-4877-4CB1-9F16-B70BDF6D6CBE}" type="datetime1">
              <a:rPr lang="ca-ES" smtClean="0"/>
              <a:t>2/9/2021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6560D6-806C-40E2-AC58-C9E511C887CA}" type="datetime1">
              <a:rPr lang="ca-ES" smtClean="0"/>
              <a:t>2/9/2021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167577-0E50-4682-8E68-0C962A97F9BF}" type="datetime1">
              <a:rPr lang="ca-ES" smtClean="0"/>
              <a:t>2/9/2021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079C83-22BD-4A95-B5A4-E663EC5FE71C}" type="datetime1">
              <a:rPr lang="ca-ES" smtClean="0"/>
              <a:t>2/9/2021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7F88B1-DFC1-45F9-A8C9-C292CD8F3857}" type="datetime1">
              <a:rPr lang="ca-ES" smtClean="0"/>
              <a:t>2/9/2021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C8B5E0-7BD1-4A61-B63B-F1873C86CA6B}" type="datetime1">
              <a:rPr lang="ca-ES" smtClean="0"/>
              <a:t>2/9/2021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F2CBC3-EBA3-4983-BBFB-F9326D6CDAED}" type="datetime1">
              <a:rPr lang="ca-ES" smtClean="0"/>
              <a:t>2/9/2021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11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5"/>
            <a:ext cx="9144000" cy="12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357EC9-02DF-421A-B386-C840AE699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2916" y="3219450"/>
            <a:ext cx="4804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dades jurídiques 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 Dret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10</a:t>
            </a:fld>
            <a:endParaRPr lang="ca-ES"/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r="7159" b="4851"/>
          <a:stretch>
            <a:fillRect/>
          </a:stretch>
        </p:blipFill>
        <p:spPr bwMode="auto">
          <a:xfrm>
            <a:off x="611188" y="955675"/>
            <a:ext cx="716756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4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11</a:t>
            </a:fld>
            <a:endParaRPr lang="ca-ES"/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b="7701"/>
          <a:stretch>
            <a:fillRect/>
          </a:stretch>
        </p:blipFill>
        <p:spPr bwMode="auto">
          <a:xfrm>
            <a:off x="611188" y="1844675"/>
            <a:ext cx="7153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7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12</a:t>
            </a:fld>
            <a:endParaRPr lang="ca-ES"/>
          </a:p>
        </p:txBody>
      </p:sp>
      <p:pic>
        <p:nvPicPr>
          <p:cNvPr id="4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r="1637" b="5823"/>
          <a:stretch>
            <a:fillRect/>
          </a:stretch>
        </p:blipFill>
        <p:spPr bwMode="auto">
          <a:xfrm>
            <a:off x="611188" y="1341438"/>
            <a:ext cx="75580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56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13</a:t>
            </a:fld>
            <a:endParaRPr lang="ca-ES"/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r="1691" b="6821"/>
          <a:stretch>
            <a:fillRect/>
          </a:stretch>
        </p:blipFill>
        <p:spPr bwMode="auto">
          <a:xfrm>
            <a:off x="755650" y="1373188"/>
            <a:ext cx="76327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1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391582-5127-4A1D-927D-248FF438C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73219" y="3345503"/>
            <a:ext cx="3189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3149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Barcelona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/>
          <a:srcRect l="5995" t="19739" r="29496" b="28102"/>
          <a:stretch/>
        </p:blipFill>
        <p:spPr>
          <a:xfrm>
            <a:off x="561975" y="1041307"/>
            <a:ext cx="3764944" cy="2435317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32" y="3009126"/>
            <a:ext cx="1308443" cy="353199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5"/>
          <a:srcRect t="9950" b="45437"/>
          <a:stretch/>
        </p:blipFill>
        <p:spPr>
          <a:xfrm>
            <a:off x="1457324" y="3743325"/>
            <a:ext cx="7579266" cy="270510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025" y="3838044"/>
            <a:ext cx="955178" cy="25888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296" y="5300075"/>
            <a:ext cx="1304657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3</a:t>
            </a:fld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333375" y="1208642"/>
            <a:ext cx="523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Llistat categories de les bases de dades</a:t>
            </a:r>
            <a:endParaRPr lang="ca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" y="1714500"/>
            <a:ext cx="8094127" cy="504069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9" y="2247900"/>
            <a:ext cx="417104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4</a:t>
            </a:fld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428624" y="1501775"/>
            <a:ext cx="7562851" cy="4616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a-ES" dirty="0">
                <a:latin typeface="Arial" charset="0"/>
              </a:rPr>
              <a:t>Bases de dades</a:t>
            </a:r>
          </a:p>
          <a:p>
            <a:pPr algn="ctr" eaLnBrk="1" hangingPunct="1">
              <a:defRPr/>
            </a:pPr>
            <a:r>
              <a:rPr lang="ca-ES" dirty="0">
                <a:latin typeface="Arial" charset="0"/>
              </a:rPr>
              <a:t>jurídiques</a:t>
            </a:r>
          </a:p>
          <a:p>
            <a:pPr algn="ctr" eaLnBrk="1" hangingPunct="1">
              <a:defRPr/>
            </a:pPr>
            <a:endParaRPr lang="ca-ES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ca-ES" b="1" dirty="0">
                <a:latin typeface="Arial" charset="0"/>
              </a:rPr>
              <a:t>Productes d’editorials</a:t>
            </a:r>
          </a:p>
          <a:p>
            <a:pPr algn="ctr" eaLnBrk="1" hangingPunct="1">
              <a:defRPr/>
            </a:pPr>
            <a:r>
              <a:rPr lang="ca-ES" dirty="0" err="1">
                <a:latin typeface="Arial" charset="0"/>
              </a:rPr>
              <a:t>Aranzadi</a:t>
            </a:r>
            <a:r>
              <a:rPr lang="ca-ES" dirty="0">
                <a:latin typeface="Arial" charset="0"/>
              </a:rPr>
              <a:t> </a:t>
            </a:r>
            <a:r>
              <a:rPr lang="ca-ES" dirty="0" err="1">
                <a:latin typeface="Arial" charset="0"/>
              </a:rPr>
              <a:t>instituciones</a:t>
            </a:r>
            <a:endParaRPr lang="ca-E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ca-ES" dirty="0">
                <a:latin typeface="Arial" charset="0"/>
              </a:rPr>
              <a:t>Tirant on </a:t>
            </a:r>
            <a:r>
              <a:rPr lang="ca-ES" dirty="0" err="1">
                <a:latin typeface="Arial" charset="0"/>
              </a:rPr>
              <a:t>line</a:t>
            </a:r>
            <a:endParaRPr lang="ca-E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ca-ES" dirty="0" err="1">
                <a:latin typeface="Arial" charset="0"/>
              </a:rPr>
              <a:t>Vlex</a:t>
            </a:r>
            <a:endParaRPr lang="ca-ES" dirty="0">
              <a:latin typeface="Arial" charset="0"/>
            </a:endParaRPr>
          </a:p>
          <a:p>
            <a:pPr algn="ctr" eaLnBrk="1" hangingPunct="1">
              <a:defRPr/>
            </a:pPr>
            <a:endParaRPr lang="ca-E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ca-ES" b="1" dirty="0">
                <a:latin typeface="Arial" charset="0"/>
              </a:rPr>
              <a:t>Bases de dades </a:t>
            </a:r>
          </a:p>
          <a:p>
            <a:pPr algn="ctr" eaLnBrk="1" hangingPunct="1">
              <a:defRPr/>
            </a:pPr>
            <a:r>
              <a:rPr lang="ca-ES" b="1" dirty="0">
                <a:latin typeface="Arial" charset="0"/>
              </a:rPr>
              <a:t>organismes </a:t>
            </a:r>
          </a:p>
          <a:p>
            <a:pPr algn="ctr" eaLnBrk="1" hangingPunct="1">
              <a:defRPr/>
            </a:pPr>
            <a:r>
              <a:rPr lang="ca-ES" b="1" dirty="0">
                <a:latin typeface="Arial" charset="0"/>
              </a:rPr>
              <a:t>oficials</a:t>
            </a:r>
          </a:p>
          <a:p>
            <a:pPr algn="ctr" eaLnBrk="1" hangingPunct="1">
              <a:defRPr/>
            </a:pPr>
            <a:r>
              <a:rPr lang="ca-ES" sz="1600" dirty="0">
                <a:latin typeface="Arial" charset="0"/>
              </a:rPr>
              <a:t>BOE </a:t>
            </a:r>
            <a:r>
              <a:rPr lang="ca-ES" sz="1600" dirty="0" err="1">
                <a:latin typeface="Arial" charset="0"/>
              </a:rPr>
              <a:t>Legislación</a:t>
            </a:r>
            <a:endParaRPr lang="ca-ES" sz="16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ca-ES" sz="1600" dirty="0">
                <a:latin typeface="Arial" charset="0"/>
              </a:rPr>
              <a:t>Diari Oficial de la Generalitat </a:t>
            </a:r>
          </a:p>
          <a:p>
            <a:pPr algn="ctr" eaLnBrk="1" hangingPunct="1">
              <a:defRPr/>
            </a:pPr>
            <a:r>
              <a:rPr lang="ca-ES" sz="1600" dirty="0">
                <a:latin typeface="Arial" charset="0"/>
              </a:rPr>
              <a:t>Catalunya </a:t>
            </a:r>
          </a:p>
          <a:p>
            <a:pPr algn="ctr" eaLnBrk="1" hangingPunct="1">
              <a:defRPr/>
            </a:pPr>
            <a:r>
              <a:rPr lang="ca-ES" sz="1600" dirty="0" err="1">
                <a:latin typeface="Arial" charset="0"/>
              </a:rPr>
              <a:t>Eur-lex</a:t>
            </a:r>
            <a:r>
              <a:rPr lang="ca-ES" sz="1600" dirty="0">
                <a:latin typeface="Arial" charset="0"/>
              </a:rPr>
              <a:t>. Unió Europea</a:t>
            </a:r>
          </a:p>
          <a:p>
            <a:pPr algn="ctr" eaLnBrk="1" hangingPunct="1">
              <a:defRPr/>
            </a:pPr>
            <a:r>
              <a:rPr lang="ca-ES" sz="1600" dirty="0">
                <a:latin typeface="Arial" charset="0"/>
              </a:rPr>
              <a:t>CENDOJ Buscador </a:t>
            </a:r>
            <a:r>
              <a:rPr lang="ca-ES" sz="1600" dirty="0" err="1">
                <a:latin typeface="Arial" charset="0"/>
              </a:rPr>
              <a:t>jurisprudencia</a:t>
            </a:r>
            <a:endParaRPr lang="ca-ES" sz="1600" dirty="0">
              <a:latin typeface="Arial" charset="0"/>
            </a:endParaRPr>
          </a:p>
          <a:p>
            <a:pPr algn="ctr" eaLnBrk="1" hangingPunct="1">
              <a:defRPr/>
            </a:pPr>
            <a:endParaRPr lang="es-ES" sz="1600" b="1" dirty="0">
              <a:solidFill>
                <a:schemeClr val="accent4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7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5</a:t>
            </a:fld>
            <a:endParaRPr lang="ca-ES"/>
          </a:p>
        </p:txBody>
      </p:sp>
      <p:sp>
        <p:nvSpPr>
          <p:cNvPr id="5" name="QuadreDeText 2"/>
          <p:cNvSpPr txBox="1">
            <a:spLocks noChangeArrowheads="1"/>
          </p:cNvSpPr>
          <p:nvPr/>
        </p:nvSpPr>
        <p:spPr bwMode="auto">
          <a:xfrm>
            <a:off x="852488" y="925513"/>
            <a:ext cx="359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err="1"/>
              <a:t>Accés</a:t>
            </a:r>
            <a:r>
              <a:rPr lang="es-ES" altLang="es-ES" sz="1800" dirty="0"/>
              <a:t> </a:t>
            </a:r>
            <a:r>
              <a:rPr lang="es-ES" altLang="es-ES" sz="1800" dirty="0" err="1"/>
              <a:t>posant</a:t>
            </a:r>
            <a:r>
              <a:rPr lang="es-ES" altLang="es-ES" sz="1800" dirty="0"/>
              <a:t> el </a:t>
            </a:r>
            <a:r>
              <a:rPr lang="es-ES" altLang="es-ES" sz="1800" dirty="0" err="1"/>
              <a:t>nom</a:t>
            </a:r>
            <a:r>
              <a:rPr lang="es-ES" altLang="es-ES" sz="1800" dirty="0"/>
              <a:t> al cercador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t="18716" b="40792"/>
          <a:stretch/>
        </p:blipFill>
        <p:spPr>
          <a:xfrm>
            <a:off x="507205" y="1382950"/>
            <a:ext cx="6779420" cy="2196107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42" y="1759046"/>
            <a:ext cx="973124" cy="49173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4"/>
          <a:srcRect t="10754" r="20248" b="52981"/>
          <a:stretch/>
        </p:blipFill>
        <p:spPr>
          <a:xfrm>
            <a:off x="1044621" y="3514168"/>
            <a:ext cx="8099379" cy="294640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192" y="4639289"/>
            <a:ext cx="194385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6</a:t>
            </a:fld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971550" y="1268413"/>
            <a:ext cx="720090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0070C0"/>
                </a:solidFill>
                <a:latin typeface="Arial" charset="0"/>
              </a:rPr>
              <a:t>A les tres bases de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dades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podem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trobar</a:t>
            </a: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Legislació</a:t>
            </a: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Jurisprudència</a:t>
            </a: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Bibliografia</a:t>
            </a: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Formularis</a:t>
            </a: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>
                <a:solidFill>
                  <a:srgbClr val="0070C0"/>
                </a:solidFill>
                <a:latin typeface="Arial" charset="0"/>
              </a:rPr>
              <a:t>El que les diferencia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és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el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format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de recerca i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resultats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i que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tenen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alguns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productes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diferenciats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. </a:t>
            </a:r>
          </a:p>
          <a:p>
            <a:pPr algn="ctr" eaLnBrk="1" hangingPunct="1">
              <a:defRPr/>
            </a:pP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>
                <a:solidFill>
                  <a:srgbClr val="0070C0"/>
                </a:solidFill>
                <a:latin typeface="Arial" charset="0"/>
              </a:rPr>
              <a:t>Per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exemple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, a  Aranzadi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trobem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“la doctrina administrativa” a Tirant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on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line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trobem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els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“esquemas”, 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rgbClr val="0070C0"/>
                </a:solidFill>
                <a:latin typeface="Arial" charset="0"/>
              </a:rPr>
              <a:t>a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Vlex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destaca la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referència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a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l’actualitat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jurídica</a:t>
            </a:r>
          </a:p>
          <a:p>
            <a:pPr algn="ctr" eaLnBrk="1" hangingPunct="1">
              <a:defRPr/>
            </a:pPr>
            <a:endParaRPr lang="es-ES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>
                <a:solidFill>
                  <a:srgbClr val="0070C0"/>
                </a:solidFill>
                <a:latin typeface="Arial" charset="0"/>
              </a:rPr>
              <a:t>En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funció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de les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necessitats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anem</a:t>
            </a:r>
            <a:r>
              <a:rPr lang="es-ES" b="1" dirty="0">
                <a:solidFill>
                  <a:srgbClr val="0070C0"/>
                </a:solidFill>
                <a:latin typeface="Arial" charset="0"/>
              </a:rPr>
              <a:t> a una o </a:t>
            </a:r>
            <a:r>
              <a:rPr lang="es-ES" b="1" dirty="0" err="1">
                <a:solidFill>
                  <a:srgbClr val="0070C0"/>
                </a:solidFill>
                <a:latin typeface="Arial" charset="0"/>
              </a:rPr>
              <a:t>d’altra</a:t>
            </a:r>
            <a:endParaRPr lang="es-ES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6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r="6322" b="19550"/>
          <a:stretch>
            <a:fillRect/>
          </a:stretch>
        </p:blipFill>
        <p:spPr bwMode="auto">
          <a:xfrm>
            <a:off x="323850" y="1125538"/>
            <a:ext cx="80295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2" r="18080" b="11151"/>
          <a:stretch>
            <a:fillRect/>
          </a:stretch>
        </p:blipFill>
        <p:spPr bwMode="auto">
          <a:xfrm>
            <a:off x="3525838" y="3763963"/>
            <a:ext cx="5294312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897438"/>
            <a:ext cx="8651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7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7</a:t>
            </a:fld>
            <a:endParaRPr lang="ca-E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825" y="1196975"/>
            <a:ext cx="691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/>
              <a:t>Ley de la Lectura, el Libro y las Bibliotecas.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/>
              <a:t>Ley núm. 10/2007, de 22 de junio.</a:t>
            </a:r>
          </a:p>
        </p:txBody>
      </p:sp>
      <p:pic>
        <p:nvPicPr>
          <p:cNvPr id="5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29840" b="15350"/>
          <a:stretch>
            <a:fillRect/>
          </a:stretch>
        </p:blipFill>
        <p:spPr bwMode="auto">
          <a:xfrm>
            <a:off x="468313" y="2103438"/>
            <a:ext cx="486727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33200" r="11360" b="9052"/>
          <a:stretch>
            <a:fillRect/>
          </a:stretch>
        </p:blipFill>
        <p:spPr bwMode="auto">
          <a:xfrm>
            <a:off x="3419475" y="3573463"/>
            <a:ext cx="53609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6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8</a:t>
            </a:fld>
            <a:endParaRPr lang="ca-ES"/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4851"/>
          <a:stretch>
            <a:fillRect/>
          </a:stretch>
        </p:blipFill>
        <p:spPr bwMode="auto">
          <a:xfrm>
            <a:off x="468313" y="1196975"/>
            <a:ext cx="7958137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4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9</a:t>
            </a:fld>
            <a:endParaRPr lang="ca-ES"/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13251" r="22281" b="6950"/>
          <a:stretch>
            <a:fillRect/>
          </a:stretch>
        </p:blipFill>
        <p:spPr bwMode="auto">
          <a:xfrm>
            <a:off x="601663" y="1268413"/>
            <a:ext cx="41862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13251" r="7199" b="5901"/>
          <a:stretch>
            <a:fillRect/>
          </a:stretch>
        </p:blipFill>
        <p:spPr bwMode="auto">
          <a:xfrm>
            <a:off x="3348038" y="3025775"/>
            <a:ext cx="48958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49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B0228A23-755E-4FA9-BCFA-AE367B1B3C9A}" vid="{6D7CC15C-78CE-422F-B859-6F66D50E03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2018_presentacio_dret</Template>
  <TotalTime>167</TotalTime>
  <Words>160</Words>
  <Application>Microsoft Office PowerPoint</Application>
  <PresentationFormat>Presentació en pantalla 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Montserrat Tafalla Plana</dc:creator>
  <cp:lastModifiedBy>Montserrat Tafalla Plana</cp:lastModifiedBy>
  <cp:revision>13</cp:revision>
  <dcterms:created xsi:type="dcterms:W3CDTF">2021-05-10T09:35:08Z</dcterms:created>
  <dcterms:modified xsi:type="dcterms:W3CDTF">2021-09-02T07:03:42Z</dcterms:modified>
</cp:coreProperties>
</file>