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Heebo Bold" charset="1" panose="00000800000000000000"/>
      <p:regular r:id="rId12"/>
    </p:embeddedFont>
    <p:embeddedFont>
      <p:font typeface="League Spartan" charset="1" panose="00000800000000000000"/>
      <p:regular r:id="rId13"/>
    </p:embeddedFont>
    <p:embeddedFont>
      <p:font typeface="Calibri (MS)" charset="1" panose="020F0502020204030204"/>
      <p:regular r:id="rId14"/>
    </p:embeddedFont>
    <p:embeddedFont>
      <p:font typeface="Calibri (MS) Bold" charset="1" panose="020F0702030404030204"/>
      <p:regular r:id="rId15"/>
    </p:embeddedFont>
    <p:embeddedFont>
      <p:font typeface="Calibri (MS) Italics" charset="1" panose="020F05020202040A0204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3.fntdata"/><Relationship Id="rId8" Type="http://schemas.openxmlformats.org/officeDocument/2006/relationships/slide" Target="slides/slide3.xml"/><Relationship Id="rId18" Type="http://schemas.openxmlformats.org/officeDocument/2006/relationships/customXml" Target="../customXml/item2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17" Type="http://schemas.openxmlformats.org/officeDocument/2006/relationships/customXml" Target="../customXml/item1.xml"/><Relationship Id="rId16" Type="http://schemas.openxmlformats.org/officeDocument/2006/relationships/font" Target="fonts/font16.fntdata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font" Target="fonts/font15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14" Type="http://schemas.openxmlformats.org/officeDocument/2006/relationships/font" Target="fonts/font14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svg" Type="http://schemas.openxmlformats.org/officeDocument/2006/relationships/image"/><Relationship Id="rId11" Target="../media/image21.png" Type="http://schemas.openxmlformats.org/officeDocument/2006/relationships/image"/><Relationship Id="rId12" Target="../media/image22.svg" Type="http://schemas.openxmlformats.org/officeDocument/2006/relationships/image"/><Relationship Id="rId13" Target="../media/image23.png" Type="http://schemas.openxmlformats.org/officeDocument/2006/relationships/image"/><Relationship Id="rId14" Target="../media/image24.svg" Type="http://schemas.openxmlformats.org/officeDocument/2006/relationships/image"/><Relationship Id="rId15" Target="../media/image25.png" Type="http://schemas.openxmlformats.org/officeDocument/2006/relationships/image"/><Relationship Id="rId16" Target="../media/image26.svg" Type="http://schemas.openxmlformats.org/officeDocument/2006/relationships/image"/><Relationship Id="rId17" Target="../media/image27.png" Type="http://schemas.openxmlformats.org/officeDocument/2006/relationships/image"/><Relationship Id="rId18" Target="../media/image28.svg" Type="http://schemas.openxmlformats.org/officeDocument/2006/relationships/image"/><Relationship Id="rId19" Target="../media/image29.png" Type="http://schemas.openxmlformats.org/officeDocument/2006/relationships/image"/><Relationship Id="rId2" Target="../media/image10.jpeg" Type="http://schemas.openxmlformats.org/officeDocument/2006/relationships/image"/><Relationship Id="rId20" Target="../media/image30.svg" Type="http://schemas.openxmlformats.org/officeDocument/2006/relationships/image"/><Relationship Id="rId21" Target="../media/image31.png" Type="http://schemas.openxmlformats.org/officeDocument/2006/relationships/image"/><Relationship Id="rId22" Target="../media/image32.sv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66" r="0" b="-184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9547" y="600870"/>
            <a:ext cx="3511770" cy="1057921"/>
          </a:xfrm>
          <a:custGeom>
            <a:avLst/>
            <a:gdLst/>
            <a:ahLst/>
            <a:cxnLst/>
            <a:rect r="r" b="b" t="t" l="l"/>
            <a:pathLst>
              <a:path h="1057921" w="3511770">
                <a:moveTo>
                  <a:pt x="0" y="0"/>
                </a:moveTo>
                <a:lnTo>
                  <a:pt x="3511770" y="0"/>
                </a:lnTo>
                <a:lnTo>
                  <a:pt x="3511770" y="1057921"/>
                </a:lnTo>
                <a:lnTo>
                  <a:pt x="0" y="1057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24414" y="433140"/>
            <a:ext cx="4499066" cy="1393380"/>
          </a:xfrm>
          <a:custGeom>
            <a:avLst/>
            <a:gdLst/>
            <a:ahLst/>
            <a:cxnLst/>
            <a:rect r="r" b="b" t="t" l="l"/>
            <a:pathLst>
              <a:path h="1393380" w="4499066">
                <a:moveTo>
                  <a:pt x="0" y="0"/>
                </a:moveTo>
                <a:lnTo>
                  <a:pt x="4499066" y="0"/>
                </a:lnTo>
                <a:lnTo>
                  <a:pt x="4499066" y="1393381"/>
                </a:lnTo>
                <a:lnTo>
                  <a:pt x="0" y="13933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882" r="0" b="-3882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826977" y="4897328"/>
            <a:ext cx="12634046" cy="816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71"/>
              </a:lnSpc>
            </a:pPr>
            <a:r>
              <a:rPr lang="en-US" sz="5392">
                <a:solidFill>
                  <a:srgbClr val="E7F2FD"/>
                </a:solidFill>
                <a:latin typeface="Heebo Bold"/>
                <a:ea typeface="Heebo Bold"/>
                <a:cs typeface="Heebo Bold"/>
                <a:sym typeface="Heebo Bold"/>
              </a:rPr>
              <a:t>Unidad de Servicios a Usuarios del CRAI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FC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9013" t="-19862" r="-9013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3" id="3"/>
          <p:cNvGrpSpPr/>
          <p:nvPr/>
        </p:nvGrpSpPr>
        <p:grpSpPr>
          <a:xfrm rot="0">
            <a:off x="10915007" y="1028700"/>
            <a:ext cx="6344293" cy="7451480"/>
            <a:chOff x="0" y="0"/>
            <a:chExt cx="8459058" cy="9935307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11858" r="0" b="11858"/>
            <a:stretch>
              <a:fillRect/>
            </a:stretch>
          </p:blipFill>
          <p:spPr>
            <a:xfrm flipH="false" flipV="false">
              <a:off x="0" y="0"/>
              <a:ext cx="8459058" cy="4904153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5909" r="0" b="5909"/>
            <a:stretch>
              <a:fillRect/>
            </a:stretch>
          </p:blipFill>
          <p:spPr>
            <a:xfrm flipH="false" flipV="false">
              <a:off x="0" y="5031153"/>
              <a:ext cx="4166029" cy="4904153"/>
            </a:xfrm>
            <a:prstGeom prst="rect">
              <a:avLst/>
            </a:prstGeom>
          </p:spPr>
        </p:pic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5"/>
            <a:srcRect l="0" t="5909" r="0" b="5909"/>
            <a:stretch>
              <a:fillRect/>
            </a:stretch>
          </p:blipFill>
          <p:spPr>
            <a:xfrm flipH="false" flipV="false">
              <a:off x="4293029" y="5031153"/>
              <a:ext cx="4166029" cy="4904153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911581" y="8359489"/>
            <a:ext cx="1439698" cy="137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97"/>
              </a:lnSpc>
            </a:pPr>
            <a:r>
              <a:rPr lang="en-US" sz="9164">
                <a:solidFill>
                  <a:srgbClr val="F9FCFE"/>
                </a:solidFill>
                <a:latin typeface="Heebo Bold"/>
                <a:ea typeface="Heebo Bold"/>
                <a:cs typeface="Heebo Bold"/>
                <a:sym typeface="Heebo Bold"/>
              </a:rPr>
              <a:t>01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47474" y="2335562"/>
            <a:ext cx="333248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720"/>
              </a:lnSpc>
              <a:spcBef>
                <a:spcPct val="0"/>
              </a:spcBef>
            </a:pPr>
            <a:r>
              <a:rPr lang="en-US" sz="5600">
                <a:solidFill>
                  <a:srgbClr val="0749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¿</a:t>
            </a:r>
            <a:r>
              <a:rPr lang="en-US" b="true" sz="5600" strike="noStrike" u="none">
                <a:solidFill>
                  <a:srgbClr val="0749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Qué es?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47474" y="3850625"/>
            <a:ext cx="7861768" cy="2965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88"/>
              </a:lnSpc>
              <a:spcBef>
                <a:spcPct val="0"/>
              </a:spcBef>
            </a:pPr>
            <a:r>
              <a:rPr lang="en-US" sz="3529" u="none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La </a:t>
            </a:r>
            <a:r>
              <a:rPr lang="en-US" b="true" sz="3529" u="non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Unidad de Servicios a Usuarios</a:t>
            </a:r>
            <a:r>
              <a:rPr lang="en-US" sz="3529" u="none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(USU) </a:t>
            </a:r>
          </a:p>
          <a:p>
            <a:pPr algn="l" marL="0" indent="0" lvl="0">
              <a:lnSpc>
                <a:spcPts val="4588"/>
              </a:lnSpc>
              <a:spcBef>
                <a:spcPct val="0"/>
              </a:spcBef>
            </a:pPr>
            <a:r>
              <a:rPr lang="en-US" sz="3529" u="none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es una de las unidades técnicas del </a:t>
            </a:r>
            <a:r>
              <a:rPr lang="en-US" b="true" sz="3529" u="non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Centro de Recursos para el Aprendizaje y la Investigación</a:t>
            </a:r>
            <a:r>
              <a:rPr lang="en-US" sz="3529" u="none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(CRAI) de la Universidad de Barcelona</a:t>
            </a:r>
            <a:r>
              <a:rPr lang="en-US" sz="3529" i="true" u="none">
                <a:solidFill>
                  <a:srgbClr val="000000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7F2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l="-9013" t="-19862" r="-9013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0970589" y="2845991"/>
            <a:ext cx="6044556" cy="5621437"/>
          </a:xfrm>
          <a:custGeom>
            <a:avLst/>
            <a:gdLst/>
            <a:ahLst/>
            <a:cxnLst/>
            <a:rect r="r" b="b" t="t" l="l"/>
            <a:pathLst>
              <a:path h="5621437" w="6044556">
                <a:moveTo>
                  <a:pt x="0" y="0"/>
                </a:moveTo>
                <a:lnTo>
                  <a:pt x="6044556" y="0"/>
                </a:lnTo>
                <a:lnTo>
                  <a:pt x="6044556" y="5621437"/>
                </a:lnTo>
                <a:lnTo>
                  <a:pt x="0" y="56214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026719"/>
            <a:ext cx="1413883" cy="1386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0997"/>
              </a:lnSpc>
              <a:spcBef>
                <a:spcPct val="0"/>
              </a:spcBef>
            </a:pPr>
            <a:r>
              <a:rPr lang="en-US" b="true" sz="9164" strike="noStrike" u="none">
                <a:solidFill>
                  <a:srgbClr val="F9FCFE"/>
                </a:solidFill>
                <a:latin typeface="Heebo Bold"/>
                <a:ea typeface="Heebo Bold"/>
                <a:cs typeface="Heebo Bold"/>
                <a:sym typeface="Heebo Bold"/>
              </a:rPr>
              <a:t>02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264309" y="4121785"/>
            <a:ext cx="8950435" cy="2965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588"/>
              </a:lnSpc>
              <a:spcBef>
                <a:spcPct val="0"/>
              </a:spcBef>
            </a:pPr>
            <a:r>
              <a:rPr lang="en-US" sz="3529" strike="noStrike" u="none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La misión de la USU es </a:t>
            </a:r>
            <a:r>
              <a:rPr lang="en-US" b="true" sz="3529" strike="noStrike" u="non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dirigir y coordinar</a:t>
            </a:r>
            <a:r>
              <a:rPr lang="en-US" sz="3529" strike="noStrike" u="none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los </a:t>
            </a:r>
            <a:r>
              <a:rPr lang="en-US" b="true" sz="3529" strike="noStrike" u="none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procesos vinculados a los servicios</a:t>
            </a:r>
            <a:r>
              <a:rPr lang="en-US" sz="3529" strike="noStrike" u="none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dirigidos a los usuarios del CRAI, de acuerdo con la normativa vigente y las directrices definidas, con el objetivo de ofrecer el mejor servicio.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264309" y="2276600"/>
            <a:ext cx="6423428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720"/>
              </a:lnSpc>
              <a:spcBef>
                <a:spcPct val="0"/>
              </a:spcBef>
            </a:pPr>
            <a:r>
              <a:rPr lang="en-US" sz="5600">
                <a:solidFill>
                  <a:srgbClr val="0749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Cuál</a:t>
            </a:r>
            <a:r>
              <a:rPr lang="en-US" sz="5600">
                <a:solidFill>
                  <a:srgbClr val="0749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es su misión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55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372998" y="3305654"/>
            <a:ext cx="4700813" cy="5201452"/>
          </a:xfrm>
          <a:custGeom>
            <a:avLst/>
            <a:gdLst/>
            <a:ahLst/>
            <a:cxnLst/>
            <a:rect r="r" b="b" t="t" l="l"/>
            <a:pathLst>
              <a:path h="5201452" w="4700813">
                <a:moveTo>
                  <a:pt x="0" y="0"/>
                </a:moveTo>
                <a:lnTo>
                  <a:pt x="4700813" y="0"/>
                </a:lnTo>
                <a:lnTo>
                  <a:pt x="4700813" y="5201453"/>
                </a:lnTo>
                <a:lnTo>
                  <a:pt x="0" y="5201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9444" y="8378584"/>
            <a:ext cx="1227966" cy="1212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51"/>
              </a:lnSpc>
              <a:spcBef>
                <a:spcPct val="0"/>
              </a:spcBef>
            </a:pPr>
            <a:r>
              <a:rPr lang="en-US" b="true" sz="7959" strike="noStrike" u="none">
                <a:solidFill>
                  <a:srgbClr val="F9FCFE"/>
                </a:solidFill>
                <a:latin typeface="Heebo Bold"/>
                <a:ea typeface="Heebo Bold"/>
                <a:cs typeface="Heebo Bold"/>
                <a:sym typeface="Heebo Bold"/>
              </a:rPr>
              <a:t>03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988045" y="1279841"/>
            <a:ext cx="8379777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720"/>
              </a:lnSpc>
              <a:spcBef>
                <a:spcPct val="0"/>
              </a:spcBef>
            </a:pPr>
            <a:r>
              <a:rPr lang="en-US" b="true" sz="5600" u="none">
                <a:solidFill>
                  <a:srgbClr val="0749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Qué servicios coordina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462822" y="3311216"/>
            <a:ext cx="2325842" cy="779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4"/>
              </a:lnSpc>
            </a:pP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Formación </a:t>
            </a:r>
          </a:p>
          <a:p>
            <a:pPr algn="ctr" marL="0" indent="0" lvl="0">
              <a:lnSpc>
                <a:spcPts val="3074"/>
              </a:lnSpc>
              <a:spcBef>
                <a:spcPct val="0"/>
              </a:spcBef>
            </a:pP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 usuarios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2092781" y="3305654"/>
            <a:ext cx="4700813" cy="5201452"/>
          </a:xfrm>
          <a:custGeom>
            <a:avLst/>
            <a:gdLst/>
            <a:ahLst/>
            <a:cxnLst/>
            <a:rect r="r" b="b" t="t" l="l"/>
            <a:pathLst>
              <a:path h="5201452" w="4700813">
                <a:moveTo>
                  <a:pt x="0" y="0"/>
                </a:moveTo>
                <a:lnTo>
                  <a:pt x="4700813" y="0"/>
                </a:lnTo>
                <a:lnTo>
                  <a:pt x="4700813" y="5201453"/>
                </a:lnTo>
                <a:lnTo>
                  <a:pt x="0" y="5201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032131" y="7342713"/>
            <a:ext cx="2822114" cy="779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4"/>
              </a:lnSpc>
              <a:spcBef>
                <a:spcPct val="0"/>
              </a:spcBef>
            </a:pP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Acceso a los recursos electrónicos (SIRE)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74298" y="5982523"/>
            <a:ext cx="2737778" cy="779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4"/>
              </a:lnSpc>
              <a:spcBef>
                <a:spcPct val="0"/>
              </a:spcBef>
            </a:pP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Préstamo interbibliotecario (PI)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277554" y="4623561"/>
            <a:ext cx="2129926" cy="779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74"/>
              </a:lnSpc>
            </a:pP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Préstamo consorciado PUC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740310" y="3311216"/>
            <a:ext cx="3405755" cy="779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4"/>
              </a:lnSpc>
              <a:spcBef>
                <a:spcPct val="0"/>
              </a:spcBef>
            </a:pP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Préstamo</a:t>
            </a: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de documentos y equipamientos UB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7316668" y="3305654"/>
            <a:ext cx="4700813" cy="5201452"/>
          </a:xfrm>
          <a:custGeom>
            <a:avLst/>
            <a:gdLst/>
            <a:ahLst/>
            <a:cxnLst/>
            <a:rect r="r" b="b" t="t" l="l"/>
            <a:pathLst>
              <a:path h="5201452" w="4700813">
                <a:moveTo>
                  <a:pt x="0" y="0"/>
                </a:moveTo>
                <a:lnTo>
                  <a:pt x="4700812" y="0"/>
                </a:lnTo>
                <a:lnTo>
                  <a:pt x="4700812" y="5201453"/>
                </a:lnTo>
                <a:lnTo>
                  <a:pt x="0" y="52014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484804" y="7342713"/>
            <a:ext cx="2196984" cy="779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4"/>
              </a:lnSpc>
              <a:spcBef>
                <a:spcPct val="0"/>
              </a:spcBef>
            </a:pP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Información bibliográfica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174746" y="5982523"/>
            <a:ext cx="2984656" cy="779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4"/>
              </a:lnSpc>
              <a:spcBef>
                <a:spcPct val="0"/>
              </a:spcBef>
            </a:pP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Datos estadísticos e indicadores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207615" y="4646869"/>
            <a:ext cx="2751361" cy="779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4"/>
              </a:lnSpc>
              <a:spcBef>
                <a:spcPct val="0"/>
              </a:spcBef>
            </a:pP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Servicio de atención a usuarios (SAU)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815157" y="3307930"/>
            <a:ext cx="3703834" cy="779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4"/>
              </a:lnSpc>
              <a:spcBef>
                <a:spcPct val="0"/>
              </a:spcBef>
            </a:pP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Servicios para personas con necesidades especiales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3170037" y="4814061"/>
            <a:ext cx="2911412" cy="398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4"/>
              </a:lnSpc>
              <a:spcBef>
                <a:spcPct val="0"/>
              </a:spcBef>
            </a:pP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Copias digitales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3398605" y="5982523"/>
            <a:ext cx="2737323" cy="779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4"/>
              </a:lnSpc>
              <a:spcBef>
                <a:spcPct val="0"/>
              </a:spcBef>
            </a:pP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Contratos de  portátiles y cámaras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029218" y="7342713"/>
            <a:ext cx="3476098" cy="779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4"/>
              </a:lnSpc>
              <a:spcBef>
                <a:spcPct val="0"/>
              </a:spcBef>
            </a:pP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Revisión de documentación normativa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555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22976" y="3241703"/>
            <a:ext cx="5224012" cy="5685999"/>
          </a:xfrm>
          <a:custGeom>
            <a:avLst/>
            <a:gdLst/>
            <a:ahLst/>
            <a:cxnLst/>
            <a:rect r="r" b="b" t="t" l="l"/>
            <a:pathLst>
              <a:path h="5685999" w="5224012">
                <a:moveTo>
                  <a:pt x="0" y="0"/>
                </a:moveTo>
                <a:lnTo>
                  <a:pt x="5224011" y="0"/>
                </a:lnTo>
                <a:lnTo>
                  <a:pt x="5224011" y="5685999"/>
                </a:lnTo>
                <a:lnTo>
                  <a:pt x="0" y="5685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6972911" y="3241703"/>
            <a:ext cx="5224012" cy="5685999"/>
          </a:xfrm>
          <a:custGeom>
            <a:avLst/>
            <a:gdLst/>
            <a:ahLst/>
            <a:cxnLst/>
            <a:rect r="r" b="b" t="t" l="l"/>
            <a:pathLst>
              <a:path h="5685999" w="5224012">
                <a:moveTo>
                  <a:pt x="0" y="0"/>
                </a:moveTo>
                <a:lnTo>
                  <a:pt x="5224012" y="0"/>
                </a:lnTo>
                <a:lnTo>
                  <a:pt x="5224012" y="5685999"/>
                </a:lnTo>
                <a:lnTo>
                  <a:pt x="0" y="5685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074692" y="5380730"/>
            <a:ext cx="1003835" cy="1113826"/>
          </a:xfrm>
          <a:custGeom>
            <a:avLst/>
            <a:gdLst/>
            <a:ahLst/>
            <a:cxnLst/>
            <a:rect r="r" b="b" t="t" l="l"/>
            <a:pathLst>
              <a:path h="1113826" w="1003835">
                <a:moveTo>
                  <a:pt x="0" y="0"/>
                </a:moveTo>
                <a:lnTo>
                  <a:pt x="1003836" y="0"/>
                </a:lnTo>
                <a:lnTo>
                  <a:pt x="1003836" y="1113826"/>
                </a:lnTo>
                <a:lnTo>
                  <a:pt x="0" y="11138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558873" y="3241703"/>
            <a:ext cx="5224012" cy="5685999"/>
          </a:xfrm>
          <a:custGeom>
            <a:avLst/>
            <a:gdLst/>
            <a:ahLst/>
            <a:cxnLst/>
            <a:rect r="r" b="b" t="t" l="l"/>
            <a:pathLst>
              <a:path h="5685999" w="5224012">
                <a:moveTo>
                  <a:pt x="0" y="0"/>
                </a:moveTo>
                <a:lnTo>
                  <a:pt x="5224012" y="0"/>
                </a:lnTo>
                <a:lnTo>
                  <a:pt x="5224012" y="5685999"/>
                </a:lnTo>
                <a:lnTo>
                  <a:pt x="0" y="56859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99479" y="5580438"/>
            <a:ext cx="1231740" cy="714409"/>
          </a:xfrm>
          <a:custGeom>
            <a:avLst/>
            <a:gdLst/>
            <a:ahLst/>
            <a:cxnLst/>
            <a:rect r="r" b="b" t="t" l="l"/>
            <a:pathLst>
              <a:path h="714409" w="1231740">
                <a:moveTo>
                  <a:pt x="0" y="0"/>
                </a:moveTo>
                <a:lnTo>
                  <a:pt x="1231741" y="0"/>
                </a:lnTo>
                <a:lnTo>
                  <a:pt x="1231741" y="714409"/>
                </a:lnTo>
                <a:lnTo>
                  <a:pt x="0" y="714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2699439" y="7259274"/>
            <a:ext cx="1064910" cy="1245508"/>
          </a:xfrm>
          <a:custGeom>
            <a:avLst/>
            <a:gdLst/>
            <a:ahLst/>
            <a:cxnLst/>
            <a:rect r="r" b="b" t="t" l="l"/>
            <a:pathLst>
              <a:path h="1245508" w="1064910">
                <a:moveTo>
                  <a:pt x="0" y="0"/>
                </a:moveTo>
                <a:lnTo>
                  <a:pt x="1064909" y="0"/>
                </a:lnTo>
                <a:lnTo>
                  <a:pt x="1064909" y="1245508"/>
                </a:lnTo>
                <a:lnTo>
                  <a:pt x="0" y="12455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699439" y="3613702"/>
            <a:ext cx="1064910" cy="971972"/>
          </a:xfrm>
          <a:custGeom>
            <a:avLst/>
            <a:gdLst/>
            <a:ahLst/>
            <a:cxnLst/>
            <a:rect r="r" b="b" t="t" l="l"/>
            <a:pathLst>
              <a:path h="971972" w="1064910">
                <a:moveTo>
                  <a:pt x="0" y="0"/>
                </a:moveTo>
                <a:lnTo>
                  <a:pt x="1064909" y="0"/>
                </a:lnTo>
                <a:lnTo>
                  <a:pt x="1064909" y="971972"/>
                </a:lnTo>
                <a:lnTo>
                  <a:pt x="0" y="9719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60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68190" y="3508893"/>
            <a:ext cx="1164625" cy="1122408"/>
          </a:xfrm>
          <a:custGeom>
            <a:avLst/>
            <a:gdLst/>
            <a:ahLst/>
            <a:cxnLst/>
            <a:rect r="r" b="b" t="t" l="l"/>
            <a:pathLst>
              <a:path h="1122408" w="1164625">
                <a:moveTo>
                  <a:pt x="0" y="0"/>
                </a:moveTo>
                <a:lnTo>
                  <a:pt x="1164626" y="0"/>
                </a:lnTo>
                <a:lnTo>
                  <a:pt x="1164626" y="1122407"/>
                </a:lnTo>
                <a:lnTo>
                  <a:pt x="0" y="112240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6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82064" y="5395588"/>
            <a:ext cx="1150751" cy="1098967"/>
          </a:xfrm>
          <a:custGeom>
            <a:avLst/>
            <a:gdLst/>
            <a:ahLst/>
            <a:cxnLst/>
            <a:rect r="r" b="b" t="t" l="l"/>
            <a:pathLst>
              <a:path h="1098967" w="1150751">
                <a:moveTo>
                  <a:pt x="0" y="0"/>
                </a:moveTo>
                <a:lnTo>
                  <a:pt x="1150752" y="0"/>
                </a:lnTo>
                <a:lnTo>
                  <a:pt x="1150752" y="1098968"/>
                </a:lnTo>
                <a:lnTo>
                  <a:pt x="0" y="10989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945767" y="3322535"/>
            <a:ext cx="1315413" cy="1431742"/>
          </a:xfrm>
          <a:custGeom>
            <a:avLst/>
            <a:gdLst/>
            <a:ahLst/>
            <a:cxnLst/>
            <a:rect r="r" b="b" t="t" l="l"/>
            <a:pathLst>
              <a:path h="1431742" w="1315413">
                <a:moveTo>
                  <a:pt x="0" y="0"/>
                </a:moveTo>
                <a:lnTo>
                  <a:pt x="1315412" y="0"/>
                </a:lnTo>
                <a:lnTo>
                  <a:pt x="1315412" y="1431741"/>
                </a:lnTo>
                <a:lnTo>
                  <a:pt x="0" y="143174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60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7022222" y="7306015"/>
            <a:ext cx="1162503" cy="1162503"/>
          </a:xfrm>
          <a:custGeom>
            <a:avLst/>
            <a:gdLst/>
            <a:ahLst/>
            <a:cxnLst/>
            <a:rect r="r" b="b" t="t" l="l"/>
            <a:pathLst>
              <a:path h="1162503" w="1162503">
                <a:moveTo>
                  <a:pt x="0" y="0"/>
                </a:moveTo>
                <a:lnTo>
                  <a:pt x="1162502" y="0"/>
                </a:lnTo>
                <a:lnTo>
                  <a:pt x="1162502" y="1162502"/>
                </a:lnTo>
                <a:lnTo>
                  <a:pt x="0" y="1162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60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649201" y="7369200"/>
            <a:ext cx="1083615" cy="1083615"/>
          </a:xfrm>
          <a:custGeom>
            <a:avLst/>
            <a:gdLst/>
            <a:ahLst/>
            <a:cxnLst/>
            <a:rect r="r" b="b" t="t" l="l"/>
            <a:pathLst>
              <a:path h="1083615" w="1083615">
                <a:moveTo>
                  <a:pt x="0" y="0"/>
                </a:moveTo>
                <a:lnTo>
                  <a:pt x="1083615" y="0"/>
                </a:lnTo>
                <a:lnTo>
                  <a:pt x="1083615" y="1083614"/>
                </a:lnTo>
                <a:lnTo>
                  <a:pt x="0" y="108361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60000"/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2904563" y="7293000"/>
            <a:ext cx="3657248" cy="1472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5"/>
              </a:lnSpc>
            </a:pPr>
            <a:r>
              <a:rPr lang="en-US" b="true" sz="2046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Elaboración de reglamentos, normativas y procedimientos de trabajo relacionados con los servicios que coordina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497390" y="1431953"/>
            <a:ext cx="8185150" cy="847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6720"/>
              </a:lnSpc>
              <a:spcBef>
                <a:spcPct val="0"/>
              </a:spcBef>
            </a:pPr>
            <a:r>
              <a:rPr lang="en-US" sz="5600" u="none">
                <a:solidFill>
                  <a:srgbClr val="074959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... y es responsable de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904563" y="3800827"/>
            <a:ext cx="3302027" cy="748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5"/>
              </a:lnSpc>
            </a:pPr>
            <a:r>
              <a:rPr lang="en-US" b="true" sz="2046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Datos estadísticos e indicadores del CRAI 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034955" y="5653845"/>
            <a:ext cx="3041244" cy="1110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5"/>
              </a:lnSpc>
            </a:pPr>
            <a:r>
              <a:rPr lang="en-US" b="true" sz="2046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Cooperación externa con REBIUN, CSUC, AQU, COBDC, IDESCAT, etc.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54182" y="8584043"/>
            <a:ext cx="1413883" cy="1205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551"/>
              </a:lnSpc>
              <a:spcBef>
                <a:spcPct val="0"/>
              </a:spcBef>
            </a:pPr>
            <a:r>
              <a:rPr lang="en-US" b="true" sz="7959" strike="noStrike" u="none">
                <a:solidFill>
                  <a:srgbClr val="F9FCFE"/>
                </a:solidFill>
                <a:latin typeface="Heebo Bold"/>
                <a:ea typeface="Heebo Bold"/>
                <a:cs typeface="Heebo Bold"/>
                <a:sym typeface="Heebo Bold"/>
              </a:rPr>
              <a:t>04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481537" y="3619852"/>
            <a:ext cx="3280490" cy="1110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5"/>
              </a:lnSpc>
            </a:pPr>
            <a:r>
              <a:rPr lang="en-US" b="true" sz="2046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Gestión del trabajo por procesos y la calidad en el CRAI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566412" y="5746438"/>
            <a:ext cx="2900647" cy="748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5"/>
              </a:lnSpc>
            </a:pPr>
            <a:r>
              <a:rPr lang="en-US" b="true" sz="2046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Elaboración de la memoria del CRAI 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4040723" y="3590926"/>
            <a:ext cx="3428080" cy="1110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5"/>
              </a:lnSpc>
            </a:pPr>
            <a:r>
              <a:rPr lang="en-US" b="true" sz="2046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Creación y gestión de las encuestas de satisfacción del CRAI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3957273" y="5672544"/>
            <a:ext cx="3302027" cy="7481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5"/>
              </a:lnSpc>
            </a:pPr>
            <a:r>
              <a:rPr lang="en-US" b="true" sz="2046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Recopilación de los datos de QSA del CRAI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4103750" y="7394714"/>
            <a:ext cx="3302027" cy="11100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65"/>
              </a:lnSpc>
            </a:pPr>
            <a:r>
              <a:rPr lang="en-US" b="true" sz="2046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Mantenimiento de la intranet y del SharePoint del CRAI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364503" y="7454925"/>
            <a:ext cx="3514558" cy="11601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074"/>
              </a:lnSpc>
              <a:spcBef>
                <a:spcPct val="0"/>
              </a:spcBef>
            </a:pPr>
            <a:r>
              <a:rPr lang="en-US" b="true" sz="2049" spc="102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Datos de igualdad de género y prevención de riesgos de acoso dentro del CRAI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4866" r="0" b="-18466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49547" y="600870"/>
            <a:ext cx="3511770" cy="1057921"/>
          </a:xfrm>
          <a:custGeom>
            <a:avLst/>
            <a:gdLst/>
            <a:ahLst/>
            <a:cxnLst/>
            <a:rect r="r" b="b" t="t" l="l"/>
            <a:pathLst>
              <a:path h="1057921" w="3511770">
                <a:moveTo>
                  <a:pt x="0" y="0"/>
                </a:moveTo>
                <a:lnTo>
                  <a:pt x="3511770" y="0"/>
                </a:lnTo>
                <a:lnTo>
                  <a:pt x="3511770" y="1057921"/>
                </a:lnTo>
                <a:lnTo>
                  <a:pt x="0" y="10579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224414" y="433140"/>
            <a:ext cx="4499066" cy="1393380"/>
          </a:xfrm>
          <a:custGeom>
            <a:avLst/>
            <a:gdLst/>
            <a:ahLst/>
            <a:cxnLst/>
            <a:rect r="r" b="b" t="t" l="l"/>
            <a:pathLst>
              <a:path h="1393380" w="4499066">
                <a:moveTo>
                  <a:pt x="0" y="0"/>
                </a:moveTo>
                <a:lnTo>
                  <a:pt x="4499066" y="0"/>
                </a:lnTo>
                <a:lnTo>
                  <a:pt x="4499066" y="1393381"/>
                </a:lnTo>
                <a:lnTo>
                  <a:pt x="0" y="13933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882" r="0" b="-3882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8700" y="8504144"/>
            <a:ext cx="1697744" cy="594211"/>
          </a:xfrm>
          <a:custGeom>
            <a:avLst/>
            <a:gdLst/>
            <a:ahLst/>
            <a:cxnLst/>
            <a:rect r="r" b="b" t="t" l="l"/>
            <a:pathLst>
              <a:path h="594211" w="1697744">
                <a:moveTo>
                  <a:pt x="0" y="0"/>
                </a:moveTo>
                <a:lnTo>
                  <a:pt x="1697744" y="0"/>
                </a:lnTo>
                <a:lnTo>
                  <a:pt x="1697744" y="594211"/>
                </a:lnTo>
                <a:lnTo>
                  <a:pt x="0" y="5942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442418" y="7227020"/>
            <a:ext cx="2303066" cy="2210327"/>
          </a:xfrm>
          <a:custGeom>
            <a:avLst/>
            <a:gdLst/>
            <a:ahLst/>
            <a:cxnLst/>
            <a:rect r="r" b="b" t="t" l="l"/>
            <a:pathLst>
              <a:path h="2210327" w="2303066">
                <a:moveTo>
                  <a:pt x="0" y="0"/>
                </a:moveTo>
                <a:lnTo>
                  <a:pt x="2303066" y="0"/>
                </a:lnTo>
                <a:lnTo>
                  <a:pt x="2303066" y="2210327"/>
                </a:lnTo>
                <a:lnTo>
                  <a:pt x="0" y="22103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3485" t="-32981" r="-14141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596113" y="7653531"/>
            <a:ext cx="4846306" cy="1311474"/>
          </a:xfrm>
          <a:custGeom>
            <a:avLst/>
            <a:gdLst/>
            <a:ahLst/>
            <a:cxnLst/>
            <a:rect r="r" b="b" t="t" l="l"/>
            <a:pathLst>
              <a:path h="1311474" w="4846306">
                <a:moveTo>
                  <a:pt x="0" y="0"/>
                </a:moveTo>
                <a:lnTo>
                  <a:pt x="4846305" y="0"/>
                </a:lnTo>
                <a:lnTo>
                  <a:pt x="4846305" y="1311474"/>
                </a:lnTo>
                <a:lnTo>
                  <a:pt x="0" y="13114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398896" y="4712970"/>
            <a:ext cx="5165862" cy="857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20"/>
              </a:lnSpc>
            </a:pPr>
            <a:r>
              <a:rPr lang="en-US" sz="5600">
                <a:solidFill>
                  <a:srgbClr val="E7F2FD"/>
                </a:solidFill>
                <a:latin typeface="Heebo Bold"/>
                <a:ea typeface="Heebo Bold"/>
                <a:cs typeface="Heebo Bold"/>
                <a:sym typeface="Heebo Bold"/>
              </a:rPr>
              <a:t>Muchas gracias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078981" y="8831655"/>
            <a:ext cx="6377800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160"/>
              </a:lnSpc>
            </a:pPr>
            <a:r>
              <a:rPr lang="en-US" sz="1800">
                <a:solidFill>
                  <a:srgbClr val="F8F8F6"/>
                </a:solidFill>
                <a:latin typeface="Heebo Bold"/>
                <a:ea typeface="Heebo Bold"/>
                <a:cs typeface="Heebo Bold"/>
                <a:sym typeface="Heebo Bold"/>
              </a:rPr>
              <a:t>CRAI de la Universidad de Barcelona, curso 2024-2025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A5529F498FB14EAA74E2E5F5BC3D38" ma:contentTypeVersion="18" ma:contentTypeDescription="Crea un document nou" ma:contentTypeScope="" ma:versionID="ef88bee1d9460a97b5b44eefbaf02d9c">
  <xsd:schema xmlns:xsd="http://www.w3.org/2001/XMLSchema" xmlns:xs="http://www.w3.org/2001/XMLSchema" xmlns:p="http://schemas.microsoft.com/office/2006/metadata/properties" xmlns:ns2="02438a32-e18b-4eac-be57-1917724db1f8" xmlns:ns3="ddb21e13-8baf-4c06-a40a-5204f637839d" targetNamespace="http://schemas.microsoft.com/office/2006/metadata/properties" ma:root="true" ma:fieldsID="3a816ca0eb9921783363f1a9ae4d6f58" ns2:_="" ns3:_="">
    <xsd:import namespace="02438a32-e18b-4eac-be57-1917724db1f8"/>
    <xsd:import namespace="ddb21e13-8baf-4c06-a40a-5204f63783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438a32-e18b-4eac-be57-1917724db1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t amb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'ha compartit amb detal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ab6d60-f751-4e9b-bd7b-cce21d042906}" ma:internalName="TaxCatchAll" ma:showField="CatchAllData" ma:web="02438a32-e18b-4eac-be57-1917724db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b21e13-8baf-4c06-a40a-5204f6378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Etiquetes de la imatge" ma:readOnly="false" ma:fieldId="{5cf76f15-5ced-4ddc-b409-7134ff3c332f}" ma:taxonomyMulti="true" ma:sspId="87c5a2b0-51b2-40d4-af1d-8383668458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438a32-e18b-4eac-be57-1917724db1f8" xsi:nil="true"/>
    <lcf76f155ced4ddcb4097134ff3c332f xmlns="ddb21e13-8baf-4c06-a40a-5204f63783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A699AA-DA3B-49E0-BB0A-2DA180F85E90}"/>
</file>

<file path=customXml/itemProps2.xml><?xml version="1.0" encoding="utf-8"?>
<ds:datastoreItem xmlns:ds="http://schemas.openxmlformats.org/officeDocument/2006/customXml" ds:itemID="{6B8A4781-6BEA-42D1-8554-3B1F031EA512}"/>
</file>

<file path=customXml/itemProps3.xml><?xml version="1.0" encoding="utf-8"?>
<ds:datastoreItem xmlns:ds="http://schemas.openxmlformats.org/officeDocument/2006/customXml" ds:itemID="{881951E0-4251-4E6D-9D6B-C85F43667F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de Servicios a Usuarios del CRAI</dc:title>
  <cp:revision>1</cp:revision>
  <dcterms:created xsi:type="dcterms:W3CDTF">2006-08-16T00:00:00Z</dcterms:created>
  <dcterms:modified xsi:type="dcterms:W3CDTF">2011-08-01T06:04:30Z</dcterms:modified>
  <dc:identifier>DAGSQZSTmjc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0x010100EDA5529F498FB14EAA74E2E5F5BC3D38</vt:lpwstr>
  </property>
</Properties>
</file>