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83"/>
  </p:notesMasterIdLst>
  <p:sldIdLst>
    <p:sldId id="268" r:id="rId5"/>
    <p:sldId id="260" r:id="rId6"/>
    <p:sldId id="261" r:id="rId7"/>
    <p:sldId id="262" r:id="rId8"/>
    <p:sldId id="278" r:id="rId9"/>
    <p:sldId id="265" r:id="rId10"/>
    <p:sldId id="279" r:id="rId11"/>
    <p:sldId id="271" r:id="rId12"/>
    <p:sldId id="291" r:id="rId13"/>
    <p:sldId id="280" r:id="rId14"/>
    <p:sldId id="263" r:id="rId15"/>
    <p:sldId id="289" r:id="rId16"/>
    <p:sldId id="290" r:id="rId17"/>
    <p:sldId id="287" r:id="rId18"/>
    <p:sldId id="288" r:id="rId19"/>
    <p:sldId id="292" r:id="rId20"/>
    <p:sldId id="293" r:id="rId21"/>
    <p:sldId id="286" r:id="rId22"/>
    <p:sldId id="282" r:id="rId23"/>
    <p:sldId id="281" r:id="rId24"/>
    <p:sldId id="284" r:id="rId25"/>
    <p:sldId id="285" r:id="rId26"/>
    <p:sldId id="277" r:id="rId27"/>
    <p:sldId id="295" r:id="rId28"/>
    <p:sldId id="296" r:id="rId29"/>
    <p:sldId id="297" r:id="rId30"/>
    <p:sldId id="298" r:id="rId31"/>
    <p:sldId id="272" r:id="rId32"/>
    <p:sldId id="300" r:id="rId33"/>
    <p:sldId id="301" r:id="rId34"/>
    <p:sldId id="302" r:id="rId35"/>
    <p:sldId id="304" r:id="rId36"/>
    <p:sldId id="303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20" r:id="rId52"/>
    <p:sldId id="321" r:id="rId53"/>
    <p:sldId id="322" r:id="rId54"/>
    <p:sldId id="323" r:id="rId55"/>
    <p:sldId id="324" r:id="rId56"/>
    <p:sldId id="326" r:id="rId57"/>
    <p:sldId id="327" r:id="rId58"/>
    <p:sldId id="325" r:id="rId59"/>
    <p:sldId id="329" r:id="rId60"/>
    <p:sldId id="328" r:id="rId61"/>
    <p:sldId id="258" r:id="rId62"/>
    <p:sldId id="259" r:id="rId63"/>
    <p:sldId id="331" r:id="rId64"/>
    <p:sldId id="332" r:id="rId65"/>
    <p:sldId id="333" r:id="rId66"/>
    <p:sldId id="334" r:id="rId67"/>
    <p:sldId id="335" r:id="rId68"/>
    <p:sldId id="336" r:id="rId69"/>
    <p:sldId id="337" r:id="rId70"/>
    <p:sldId id="338" r:id="rId71"/>
    <p:sldId id="339" r:id="rId72"/>
    <p:sldId id="267" r:id="rId73"/>
    <p:sldId id="330" r:id="rId74"/>
    <p:sldId id="276" r:id="rId75"/>
    <p:sldId id="257" r:id="rId76"/>
    <p:sldId id="340" r:id="rId77"/>
    <p:sldId id="341" r:id="rId78"/>
    <p:sldId id="342" r:id="rId79"/>
    <p:sldId id="343" r:id="rId80"/>
    <p:sldId id="344" r:id="rId81"/>
    <p:sldId id="274" r:id="rId82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7865"/>
    <a:srgbClr val="247356"/>
    <a:srgbClr val="25A87F"/>
    <a:srgbClr val="59AB7E"/>
    <a:srgbClr val="FC7777"/>
    <a:srgbClr val="AD7C1A"/>
    <a:srgbClr val="FF54C3"/>
    <a:srgbClr val="4F3706"/>
    <a:srgbClr val="2B1D01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notesMaster" Target="notesMasters/notesMaster1.xml"/><Relationship Id="rId88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a Bonet Bagant" userId="b93748d0-18f2-433a-940f-57849278abcb" providerId="ADAL" clId="{C08FE46C-E355-4618-9352-1F693DFDC7A7}"/>
    <pc:docChg chg="custSel modSld sldOrd">
      <pc:chgData name="Laia Bonet Bagant" userId="b93748d0-18f2-433a-940f-57849278abcb" providerId="ADAL" clId="{C08FE46C-E355-4618-9352-1F693DFDC7A7}" dt="2024-11-19T07:12:44.477" v="6" actId="27636"/>
      <pc:docMkLst>
        <pc:docMk/>
      </pc:docMkLst>
      <pc:sldChg chg="ord">
        <pc:chgData name="Laia Bonet Bagant" userId="b93748d0-18f2-433a-940f-57849278abcb" providerId="ADAL" clId="{C08FE46C-E355-4618-9352-1F693DFDC7A7}" dt="2024-11-19T07:12:44.227" v="0"/>
        <pc:sldMkLst>
          <pc:docMk/>
          <pc:sldMk cId="2172617567" sldId="268"/>
        </pc:sldMkLst>
      </pc:sldChg>
      <pc:sldChg chg="modSp">
        <pc:chgData name="Laia Bonet Bagant" userId="b93748d0-18f2-433a-940f-57849278abcb" providerId="ADAL" clId="{C08FE46C-E355-4618-9352-1F693DFDC7A7}" dt="2024-11-19T07:12:44.350" v="1" actId="27636"/>
        <pc:sldMkLst>
          <pc:docMk/>
          <pc:sldMk cId="753353946" sldId="277"/>
        </pc:sldMkLst>
        <pc:spChg chg="mod">
          <ac:chgData name="Laia Bonet Bagant" userId="b93748d0-18f2-433a-940f-57849278abcb" providerId="ADAL" clId="{C08FE46C-E355-4618-9352-1F693DFDC7A7}" dt="2024-11-19T07:12:44.350" v="1" actId="27636"/>
          <ac:spMkLst>
            <pc:docMk/>
            <pc:sldMk cId="753353946" sldId="277"/>
            <ac:spMk id="24" creationId="{BF37ADFB-4F12-7D80-2A34-A60ED61D661B}"/>
          </ac:spMkLst>
        </pc:spChg>
      </pc:sldChg>
      <pc:sldChg chg="modSp">
        <pc:chgData name="Laia Bonet Bagant" userId="b93748d0-18f2-433a-940f-57849278abcb" providerId="ADAL" clId="{C08FE46C-E355-4618-9352-1F693DFDC7A7}" dt="2024-11-19T07:12:44.432" v="2" actId="27636"/>
        <pc:sldMkLst>
          <pc:docMk/>
          <pc:sldMk cId="4011180395" sldId="340"/>
        </pc:sldMkLst>
        <pc:spChg chg="mod">
          <ac:chgData name="Laia Bonet Bagant" userId="b93748d0-18f2-433a-940f-57849278abcb" providerId="ADAL" clId="{C08FE46C-E355-4618-9352-1F693DFDC7A7}" dt="2024-11-19T07:12:44.432" v="2" actId="27636"/>
          <ac:spMkLst>
            <pc:docMk/>
            <pc:sldMk cId="4011180395" sldId="340"/>
            <ac:spMk id="2" creationId="{9CE8E3A3-B1BE-380F-9463-B68E5429A564}"/>
          </ac:spMkLst>
        </pc:spChg>
      </pc:sldChg>
      <pc:sldChg chg="modSp">
        <pc:chgData name="Laia Bonet Bagant" userId="b93748d0-18f2-433a-940f-57849278abcb" providerId="ADAL" clId="{C08FE46C-E355-4618-9352-1F693DFDC7A7}" dt="2024-11-19T07:12:44.443" v="3" actId="27636"/>
        <pc:sldMkLst>
          <pc:docMk/>
          <pc:sldMk cId="3385573288" sldId="341"/>
        </pc:sldMkLst>
        <pc:spChg chg="mod">
          <ac:chgData name="Laia Bonet Bagant" userId="b93748d0-18f2-433a-940f-57849278abcb" providerId="ADAL" clId="{C08FE46C-E355-4618-9352-1F693DFDC7A7}" dt="2024-11-19T07:12:44.443" v="3" actId="27636"/>
          <ac:spMkLst>
            <pc:docMk/>
            <pc:sldMk cId="3385573288" sldId="341"/>
            <ac:spMk id="2" creationId="{9CE8E3A3-B1BE-380F-9463-B68E5429A564}"/>
          </ac:spMkLst>
        </pc:spChg>
      </pc:sldChg>
      <pc:sldChg chg="modSp">
        <pc:chgData name="Laia Bonet Bagant" userId="b93748d0-18f2-433a-940f-57849278abcb" providerId="ADAL" clId="{C08FE46C-E355-4618-9352-1F693DFDC7A7}" dt="2024-11-19T07:12:44.453" v="4" actId="27636"/>
        <pc:sldMkLst>
          <pc:docMk/>
          <pc:sldMk cId="3032647976" sldId="342"/>
        </pc:sldMkLst>
        <pc:spChg chg="mod">
          <ac:chgData name="Laia Bonet Bagant" userId="b93748d0-18f2-433a-940f-57849278abcb" providerId="ADAL" clId="{C08FE46C-E355-4618-9352-1F693DFDC7A7}" dt="2024-11-19T07:12:44.453" v="4" actId="27636"/>
          <ac:spMkLst>
            <pc:docMk/>
            <pc:sldMk cId="3032647976" sldId="342"/>
            <ac:spMk id="2" creationId="{9CE8E3A3-B1BE-380F-9463-B68E5429A564}"/>
          </ac:spMkLst>
        </pc:spChg>
      </pc:sldChg>
      <pc:sldChg chg="modSp">
        <pc:chgData name="Laia Bonet Bagant" userId="b93748d0-18f2-433a-940f-57849278abcb" providerId="ADAL" clId="{C08FE46C-E355-4618-9352-1F693DFDC7A7}" dt="2024-11-19T07:12:44.463" v="5" actId="27636"/>
        <pc:sldMkLst>
          <pc:docMk/>
          <pc:sldMk cId="2118132150" sldId="343"/>
        </pc:sldMkLst>
        <pc:spChg chg="mod">
          <ac:chgData name="Laia Bonet Bagant" userId="b93748d0-18f2-433a-940f-57849278abcb" providerId="ADAL" clId="{C08FE46C-E355-4618-9352-1F693DFDC7A7}" dt="2024-11-19T07:12:44.463" v="5" actId="27636"/>
          <ac:spMkLst>
            <pc:docMk/>
            <pc:sldMk cId="2118132150" sldId="343"/>
            <ac:spMk id="2" creationId="{9CE8E3A3-B1BE-380F-9463-B68E5429A564}"/>
          </ac:spMkLst>
        </pc:spChg>
      </pc:sldChg>
      <pc:sldChg chg="modSp">
        <pc:chgData name="Laia Bonet Bagant" userId="b93748d0-18f2-433a-940f-57849278abcb" providerId="ADAL" clId="{C08FE46C-E355-4618-9352-1F693DFDC7A7}" dt="2024-11-19T07:12:44.477" v="6" actId="27636"/>
        <pc:sldMkLst>
          <pc:docMk/>
          <pc:sldMk cId="1460761388" sldId="344"/>
        </pc:sldMkLst>
        <pc:spChg chg="mod">
          <ac:chgData name="Laia Bonet Bagant" userId="b93748d0-18f2-433a-940f-57849278abcb" providerId="ADAL" clId="{C08FE46C-E355-4618-9352-1F693DFDC7A7}" dt="2024-11-19T07:12:44.477" v="6" actId="27636"/>
          <ac:spMkLst>
            <pc:docMk/>
            <pc:sldMk cId="1460761388" sldId="344"/>
            <ac:spMk id="2" creationId="{9CE8E3A3-B1BE-380F-9463-B68E5429A56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25170-7545-4D5B-B4A7-AA040E06E232}" type="datetimeFigureOut">
              <a:t>19/11/2024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E881C-7C2B-4135-A658-1BA6D14D1030}" type="slidenum"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92333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vectors/creative-commons-cc-personaje-785334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es/photos/burger-hamburguesa-barbacoa-3962996/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read_0099.jp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photos/apetito-horneado-semillas-panader%C3%ADa-1238387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ixabay.com/es/vectors/gluten-trigo-cebada-comida-dieta-2984643/" TargetMode="External"/><Relationship Id="rId5" Type="http://schemas.openxmlformats.org/officeDocument/2006/relationships/hyperlink" Target="https://pixabay.com/es/vectors/cereales-grano-ma%C3%ADz-trigo-cebada-161665/" TargetMode="External"/><Relationship Id="rId4" Type="http://schemas.openxmlformats.org/officeDocument/2006/relationships/hyperlink" Target="https://commons.wikimedia.org/wiki/File:Bread_0099.jpg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read_0099.jpg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es/vectors/gluten-trigo-cebada-comida-dieta-2984643/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photos/apetito-horneado-semillas-panader%C3%ADa-1238387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es/vectors/cereales-grano-ma%C3%ADz-trigo-cebada-161665/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32754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Hahttps:/www.flickr.com/photos/purkinje17/6218693656" TargetMode="External"/><Relationship Id="rId4" Type="http://schemas.openxmlformats.org/officeDocument/2006/relationships/hyperlink" Target="https://pixabay.com/es/photos/burger-hamburguesa-barbacoa-3962996/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vectors/gente-personas-hombres-mujer-43575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flaticon.com/free-icon/banker_2386483" TargetMode="External"/><Relationship Id="rId4" Type="http://schemas.openxmlformats.org/officeDocument/2006/relationships/hyperlink" Target="https://pixabay.com/es/vectors/cocineros-camareros-servir-servicio-7656767/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.pxhere.com/photos/96/1d/appetite_baked_seeds_bakery_baking_bap_bread_breakfast-1048587.jpg!s1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pixabay.com/es/vectors/gente-personas-hombres-mujer-43575/" TargetMode="External"/><Relationship Id="rId4" Type="http://schemas.openxmlformats.org/officeDocument/2006/relationships/hyperlink" Target="https://pixabay.com/es/photos/pan-comer-productos-horneados-2531902/" TargetMode="External"/></Relationships>
</file>

<file path=ppt/notesSlides/_rels/notes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s/vectors/cerdo-animal-de-granja-cerdo-cerdo-2146010/" TargetMode="External"/><Relationship Id="rId3" Type="http://schemas.openxmlformats.org/officeDocument/2006/relationships/hyperlink" Target="https://pixabay.com/es/photos/apetito-horneado-semillas-panader%C3%ADa-1238387/" TargetMode="External"/><Relationship Id="rId7" Type="http://schemas.openxmlformats.org/officeDocument/2006/relationships/hyperlink" Target="https://vectorportal.com/es/vector/cabeza-de-vaca/31002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openclipart.org/detail/194524/vegan-logo" TargetMode="External"/><Relationship Id="rId11" Type="http://schemas.openxmlformats.org/officeDocument/2006/relationships/hyperlink" Target="https://pixabay.com/es/vectors/gluten-trigo-cebada-comida-dieta-2984643/" TargetMode="External"/><Relationship Id="rId5" Type="http://schemas.openxmlformats.org/officeDocument/2006/relationships/hyperlink" Target="https://pixabay.com/es/vectors/gente-personas-hombres-mujer-43575/" TargetMode="External"/><Relationship Id="rId10" Type="http://schemas.openxmlformats.org/officeDocument/2006/relationships/hyperlink" Target="http://hahttps/www.flickr.com/photos/purkinje17/6218693656" TargetMode="External"/><Relationship Id="rId4" Type="http://schemas.openxmlformats.org/officeDocument/2006/relationships/hyperlink" Target="https://commons.wikimedia.org/wiki/File:Bread_0099.jpg" TargetMode="External"/><Relationship Id="rId9" Type="http://schemas.openxmlformats.org/officeDocument/2006/relationships/hyperlink" Target="https://pixabay.com/es/vectors/animal-pollo-granja-gallina-2024066/" TargetMode="External"/></Relationships>
</file>

<file path=ppt/notesSlides/_rels/notes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s/vectors/cerdo-animal-de-granja-cerdo-cerdo-2146010/" TargetMode="External"/><Relationship Id="rId3" Type="http://schemas.openxmlformats.org/officeDocument/2006/relationships/hyperlink" Target="https://c.pxhere.com/photos/96/1d/appetite_baked_seeds_bakery_baking_bap_bread_breakfast-1048587.jpg!s1" TargetMode="External"/><Relationship Id="rId7" Type="http://schemas.openxmlformats.org/officeDocument/2006/relationships/hyperlink" Target="https://vectorportal.com/es/vector/cabeza-de-vaca/31002" TargetMode="External"/><Relationship Id="rId12" Type="http://schemas.openxmlformats.org/officeDocument/2006/relationships/hyperlink" Target="https://pixabay.com/es/vectors/gluten-trigo-cebada-comida-dieta-2984643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openclipart.org/detail/194524/vegan-logo" TargetMode="External"/><Relationship Id="rId11" Type="http://schemas.openxmlformats.org/officeDocument/2006/relationships/hyperlink" Target="https://commons.wikimedia.org/wiki/File:Bread_0099.jpg" TargetMode="External"/><Relationship Id="rId5" Type="http://schemas.openxmlformats.org/officeDocument/2006/relationships/hyperlink" Target="https://pixabay.com/es/vectors/gente-personas-hombres-mujer-43575/" TargetMode="External"/><Relationship Id="rId10" Type="http://schemas.openxmlformats.org/officeDocument/2006/relationships/hyperlink" Target="http://hahttps/www.flickr.com/photos/purkinje17/6218693656" TargetMode="External"/><Relationship Id="rId4" Type="http://schemas.openxmlformats.org/officeDocument/2006/relationships/hyperlink" Target="https://pixabay.com/es/photos/pan-comer-productos-horneados-2531902/" TargetMode="External"/><Relationship Id="rId9" Type="http://schemas.openxmlformats.org/officeDocument/2006/relationships/hyperlink" Target="https://pixabay.com/es/vectors/animal-pollo-granja-gallina-2024066/" TargetMode="External"/></Relationships>
</file>

<file path=ppt/notesSlides/_rels/notes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s/vectors/animal-pollo-granja-gallina-2024066/" TargetMode="External"/><Relationship Id="rId3" Type="http://schemas.openxmlformats.org/officeDocument/2006/relationships/hyperlink" Target="https://pixabay.com/es/photos/apetito-horneado-semillas-panader%C3%ADa-1238387/" TargetMode="External"/><Relationship Id="rId7" Type="http://schemas.openxmlformats.org/officeDocument/2006/relationships/hyperlink" Target="https://pixabay.com/es/vectors/cerdo-animal-de-granja-cerdo-cerdo-2146010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ectorportal.com/es/vector/cabeza-de-vaca/31002" TargetMode="External"/><Relationship Id="rId5" Type="http://schemas.openxmlformats.org/officeDocument/2006/relationships/hyperlink" Target="https://openclipart.org/detail/194524/vegan-logo" TargetMode="External"/><Relationship Id="rId10" Type="http://schemas.openxmlformats.org/officeDocument/2006/relationships/hyperlink" Target="https://pixabay.com/es/vectors/gluten-trigo-cebada-comida-dieta-2984643/" TargetMode="External"/><Relationship Id="rId4" Type="http://schemas.openxmlformats.org/officeDocument/2006/relationships/hyperlink" Target="https://pixabay.com/es/vectors/gente-personas-hombres-mujer-43575/" TargetMode="External"/><Relationship Id="rId9" Type="http://schemas.openxmlformats.org/officeDocument/2006/relationships/hyperlink" Target="http://hahttps/www.flickr.com/photos/purkinje17/6218693656" TargetMode="External"/></Relationships>
</file>

<file path=ppt/notesSlides/_rels/notes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s/vectors/cerdo-animal-de-granja-cerdo-cerdo-2146010/" TargetMode="External"/><Relationship Id="rId3" Type="http://schemas.openxmlformats.org/officeDocument/2006/relationships/hyperlink" Target="https://pixabay.com/es/photos/apetito-horneado-semillas-panader%C3%ADa-1238387/" TargetMode="External"/><Relationship Id="rId7" Type="http://schemas.openxmlformats.org/officeDocument/2006/relationships/hyperlink" Target="https://vectorportal.com/es/vector/cabeza-de-vaca/31002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openclipart.org/detail/194524/vegan-logo" TargetMode="External"/><Relationship Id="rId11" Type="http://schemas.openxmlformats.org/officeDocument/2006/relationships/hyperlink" Target="https://pixabay.com/es/vectors/gluten-trigo-cebada-comida-dieta-2984643/" TargetMode="External"/><Relationship Id="rId5" Type="http://schemas.openxmlformats.org/officeDocument/2006/relationships/hyperlink" Target="https://pixabay.com/es/vectors/gente-personas-hombres-mujer-43575/" TargetMode="External"/><Relationship Id="rId10" Type="http://schemas.openxmlformats.org/officeDocument/2006/relationships/hyperlink" Target="http://hahttps/www.flickr.com/photos/purkinje17/6218693656" TargetMode="External"/><Relationship Id="rId4" Type="http://schemas.openxmlformats.org/officeDocument/2006/relationships/hyperlink" Target="https://pixabay.com/es/photos/pan-comer-productos-horneados-2531902/" TargetMode="External"/><Relationship Id="rId9" Type="http://schemas.openxmlformats.org/officeDocument/2006/relationships/hyperlink" Target="https://pixabay.com/es/vectors/animal-pollo-granja-gallina-2024066/" TargetMode="Externa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photos/cultivo-de-lechuga-5325655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photos/apetito-horneado-semillas-panader%C3%ADa-1238387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hahttps/www.flickr.com/photos/purkinje17/6218693656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photos/cultivo-de-lechuga-5325655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photos/cultivo-de-lechuga-5325655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photos/cultivo-de-lechuga-5325655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photos/tomate-verduras-comida-sal-2096306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photos/tomate-verduras-comida-sal-2096306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photos/tomate-verduras-comida-sal-2096306/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photos/tomate-verduras-comida-sal-2096306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photos/tomate-verduras-comida-sal-2096306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photos/tomate-verduras-comida-sal-2096306/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vectors/creative-commons-cc-personaje-785334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hahttps/www.flickr.com/photos/purkinje17/6218693656" TargetMode="Externa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photos/foods-onion-vegetal-ingredient-4869862/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Emmental_slices.jpg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Emmental_slices.jpg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Emmental_slices.jpg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41002268@N03/9638902981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90579953@N03/20867421712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vlxyz/7490776762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.pxhere.com/photos/96/1d/appetite_baked_seeds_bakery_baking_bap_bread_breakfast-1048587.jpg!s1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es/photos/pan-comer-productos-horneados-2531902/" TargetMode="Externa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le_rgias.png" TargetMode="External"/><Relationship Id="rId7" Type="http://schemas.openxmlformats.org/officeDocument/2006/relationships/hyperlink" Target="https://openclipart.org/detail/204014/restaurant-map-location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ixabay.com/es/illustrations/b%C3%BAho-azul-verde-dibujos-animados-390999/" TargetMode="External"/><Relationship Id="rId5" Type="http://schemas.openxmlformats.org/officeDocument/2006/relationships/hyperlink" Target="https://www.flickr.com/photos/26528022@N07/6863869959" TargetMode="External"/><Relationship Id="rId4" Type="http://schemas.openxmlformats.org/officeDocument/2006/relationships/hyperlink" Target="https://pxhere.com/es/photo/1627336" TargetMode="Externa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94524/vegan-logo" TargetMode="External"/><Relationship Id="rId7" Type="http://schemas.openxmlformats.org/officeDocument/2006/relationships/hyperlink" Target="http://hahttps/www.flickr.com/photos/purkinje17/6218693656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ixabay.com/es/vectors/animal-pollo-granja-gallina-2024066/" TargetMode="External"/><Relationship Id="rId5" Type="http://schemas.openxmlformats.org/officeDocument/2006/relationships/hyperlink" Target="https://pixabay.com/es/vectors/cerdo-animal-de-granja-cerdo-cerdo-2146010/" TargetMode="External"/><Relationship Id="rId4" Type="http://schemas.openxmlformats.org/officeDocument/2006/relationships/hyperlink" Target="https://vectorportal.com/es/vector/cabeza-de-vaca/31002" TargetMode="Externa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policyfinder.jisc.ac.uk/" TargetMode="External"/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policyfinder.jisc.ac.uk/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policyfinder.jisc.ac.uk/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94524/vegan-logo" TargetMode="External"/><Relationship Id="rId7" Type="http://schemas.openxmlformats.org/officeDocument/2006/relationships/hyperlink" Target="http://hahttps/www.flickr.com/photos/purkinje17/6218693656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ixabay.com/es/vectors/animal-pollo-granja-gallina-2024066/" TargetMode="External"/><Relationship Id="rId5" Type="http://schemas.openxmlformats.org/officeDocument/2006/relationships/hyperlink" Target="https://pixabay.com/es/vectors/cerdo-animal-de-granja-cerdo-cerdo-2146010/" TargetMode="External"/><Relationship Id="rId4" Type="http://schemas.openxmlformats.org/officeDocument/2006/relationships/hyperlink" Target="https://vectorportal.com/es/vector/cabeza-de-vaca/31002" TargetMode="Externa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hahttps/www.flickr.com/photos/purkinje17/6218693656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Creative commons: </a:t>
            </a:r>
            <a:r>
              <a:rPr lang="en-US">
                <a:hlinkClick r:id="rId3"/>
              </a:rPr>
              <a:t>https://pixabay.com/es/vectors/creative-commons-cc-personaje-785334/</a:t>
            </a:r>
            <a:r>
              <a:rPr lang="en-US"/>
              <a:t> L</a:t>
            </a:r>
            <a:r>
              <a:rPr lang="ca-ES" err="1"/>
              <a:t>licència</a:t>
            </a:r>
            <a:r>
              <a:rPr lang="ca-ES"/>
              <a:t> pròpia de </a:t>
            </a:r>
            <a:r>
              <a:rPr lang="ca-ES" err="1"/>
              <a:t>Pixabay</a:t>
            </a:r>
            <a:r>
              <a:rPr lang="ca-ES"/>
              <a:t> que es pot utilitzar en aquest context sense citar, autoria </a:t>
            </a:r>
            <a:r>
              <a:rPr lang="ca-ES" err="1"/>
              <a:t>CopyrightFreePictures</a:t>
            </a:r>
            <a:endParaRPr lang="ca-ES" err="1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err="1"/>
              <a:t>Hamburguesa</a:t>
            </a:r>
            <a:r>
              <a:rPr lang="en-US"/>
              <a:t>: </a:t>
            </a:r>
            <a:r>
              <a:rPr lang="en-US">
                <a:hlinkClick r:id="rId4"/>
              </a:rPr>
              <a:t>https://pixabay.com/es/photos/burger-hamburguesa-barbacoa-3962996/</a:t>
            </a:r>
            <a:r>
              <a:rPr lang="en-US"/>
              <a:t> </a:t>
            </a:r>
            <a:r>
              <a:rPr lang="ca-ES"/>
              <a:t>Llicència pròpia de </a:t>
            </a:r>
            <a:r>
              <a:rPr lang="ca-ES" err="1"/>
              <a:t>Pixabay</a:t>
            </a:r>
            <a:r>
              <a:rPr lang="ca-ES"/>
              <a:t> que es pot utilitzar en aquest context sense citar, autoria </a:t>
            </a:r>
            <a:r>
              <a:rPr lang="ca-ES" err="1"/>
              <a:t>RitaE</a:t>
            </a:r>
            <a:endParaRPr lang="en-US" err="1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74688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>
                <a:cs typeface="Calibri" panose="020F0502020204030204"/>
              </a:rPr>
              <a:t>Pa: </a:t>
            </a:r>
            <a:r>
              <a:rPr lang="ca-ES" dirty="0">
                <a:hlinkClick r:id="rId3"/>
              </a:rPr>
              <a:t>https://commons.wikimedia.org/wiki/File:Bread_0099.jpg</a:t>
            </a:r>
            <a:r>
              <a:rPr lang="ca-ES" dirty="0"/>
              <a:t> Llicència CC-BY-SA, autoria </a:t>
            </a:r>
            <a:r>
              <a:rPr lang="ca-ES" dirty="0" err="1"/>
              <a:t>Steph</a:t>
            </a:r>
            <a:r>
              <a:rPr lang="ca-ES" dirty="0"/>
              <a:t>. S'ha retallat el fons.</a:t>
            </a:r>
            <a:endParaRPr lang="ca-ES" dirty="0" err="1">
              <a:cs typeface="Calibri" panose="020F0502020204030204"/>
            </a:endParaRPr>
          </a:p>
          <a:p>
            <a:endParaRPr lang="ca-ES"/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24487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  <a:p>
            <a:endParaRPr lang="ca-ES">
              <a:cs typeface="Calibri" panose="020F0502020204030204"/>
            </a:endParaRPr>
          </a:p>
          <a:p>
            <a:endParaRPr lang="ca-ES">
              <a:ea typeface="Calibri" panose="020F0502020204030204"/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42746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  <a:p>
            <a:endParaRPr lang="ca-ES">
              <a:ea typeface="Calibri"/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17259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  <a:p>
            <a:endParaRPr lang="ca-ES">
              <a:cs typeface="Calibri" panose="020F0502020204030204"/>
            </a:endParaRPr>
          </a:p>
          <a:p>
            <a:endParaRPr lang="ca-ES">
              <a:ea typeface="Calibri" panose="020F0502020204030204"/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40573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  <a:p>
            <a:endParaRPr lang="ca-ES">
              <a:cs typeface="Calibri" panose="020F0502020204030204"/>
            </a:endParaRPr>
          </a:p>
          <a:p>
            <a:endParaRPr lang="ca-ES">
              <a:cs typeface="Calibri" panose="020F0502020204030204"/>
            </a:endParaRPr>
          </a:p>
          <a:p>
            <a:endParaRPr lang="ca-ES">
              <a:ea typeface="Calibri" panose="020F0502020204030204"/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60147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  <a:p>
            <a:endParaRPr lang="ca-ES" dirty="0">
              <a:ea typeface="Calibri"/>
              <a:cs typeface="Calibri"/>
            </a:endParaRPr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  <a:p>
            <a:endParaRPr lang="ca-ES">
              <a:ea typeface="Calibri" panose="020F0502020204030204"/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8507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  <a:p>
            <a:endParaRPr lang="ca-ES">
              <a:cs typeface="Calibri" panose="020F0502020204030204"/>
            </a:endParaRPr>
          </a:p>
          <a:p>
            <a:endParaRPr lang="ca-ES">
              <a:ea typeface="Calibri" panose="020F0502020204030204"/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00220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Pa </a:t>
            </a:r>
            <a:r>
              <a:rPr lang="ca-ES" dirty="0" err="1"/>
              <a:t>hamburgesa</a:t>
            </a:r>
            <a:r>
              <a:rPr lang="ca-ES" dirty="0"/>
              <a:t> llavors: </a:t>
            </a:r>
            <a:r>
              <a:rPr lang="ca-ES" dirty="0">
                <a:hlinkClick r:id="rId3"/>
              </a:rPr>
              <a:t>https://pixabay.com/es/photos/apetito-horneado-semillas-panader%C3%ADa-1238387/</a:t>
            </a:r>
            <a:r>
              <a:rPr lang="ca-ES" dirty="0"/>
              <a:t>  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Shutterbug75</a:t>
            </a:r>
          </a:p>
          <a:p>
            <a:endParaRPr lang="ca-ES" dirty="0"/>
          </a:p>
          <a:p>
            <a:r>
              <a:rPr lang="ca-ES" dirty="0"/>
              <a:t>Pa: </a:t>
            </a:r>
            <a:r>
              <a:rPr lang="ca-ES" dirty="0">
                <a:hlinkClick r:id="rId4"/>
              </a:rPr>
              <a:t>https://commons.wikimedia.org/wiki/File:Bread_0099.jpg</a:t>
            </a:r>
            <a:r>
              <a:rPr lang="ca-ES" dirty="0"/>
              <a:t> Llicència CC-BY-SA, autoria </a:t>
            </a:r>
            <a:r>
              <a:rPr lang="ca-ES" dirty="0" err="1"/>
              <a:t>Steph</a:t>
            </a:r>
            <a:r>
              <a:rPr lang="ca-ES" dirty="0"/>
              <a:t>. S'ha retallat el fons.</a:t>
            </a:r>
          </a:p>
          <a:p>
            <a:endParaRPr lang="ca-ES"/>
          </a:p>
          <a:p>
            <a:r>
              <a:rPr lang="ca-ES" dirty="0">
                <a:ea typeface="Calibri"/>
                <a:cs typeface="Calibri"/>
              </a:rPr>
              <a:t>Símbol blat: </a:t>
            </a:r>
            <a:r>
              <a:rPr lang="ca-ES" dirty="0">
                <a:hlinkClick r:id="rId5"/>
              </a:rPr>
              <a:t>https://pixabay.com/es/vectors/cereales-grano-ma%C3%ADz-trigo-cebada-161665/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OpenCl</a:t>
            </a:r>
            <a:r>
              <a:rPr lang="ca-ES" dirty="0"/>
              <a:t>​</a:t>
            </a:r>
            <a:r>
              <a:rPr lang="ca-ES" dirty="0" err="1"/>
              <a:t>ipant_Vectors</a:t>
            </a:r>
            <a:endParaRPr lang="ca-ES" dirty="0" err="1">
              <a:ea typeface="Calibri"/>
              <a:cs typeface="Calibri"/>
            </a:endParaRPr>
          </a:p>
          <a:p>
            <a:endParaRPr lang="ca-ES">
              <a:ea typeface="Calibri"/>
              <a:cs typeface="Calibri"/>
            </a:endParaRPr>
          </a:p>
          <a:p>
            <a:r>
              <a:rPr lang="ca-ES" dirty="0">
                <a:ea typeface="Calibri"/>
                <a:cs typeface="Calibri"/>
              </a:rPr>
              <a:t>Símbol sense gluten: </a:t>
            </a:r>
            <a:r>
              <a:rPr lang="ca-ES" dirty="0">
                <a:hlinkClick r:id="rId6"/>
              </a:rPr>
              <a:t>https://pixabay.com/es/vectors/gluten-trigo-cebada-comida-dieta-2984643/</a:t>
            </a:r>
            <a:r>
              <a:rPr lang="ca-ES" dirty="0"/>
              <a:t> </a:t>
            </a:r>
            <a:r>
              <a:rPr lang="ca-ES" dirty="0" err="1"/>
              <a:t>licència</a:t>
            </a:r>
            <a:r>
              <a:rPr lang="ca-ES" dirty="0"/>
              <a:t>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LogikalThreats</a:t>
            </a:r>
            <a:endParaRPr lang="ca-ES" dirty="0" err="1">
              <a:ea typeface="Calibri"/>
              <a:cs typeface="Calibri"/>
            </a:endParaRPr>
          </a:p>
          <a:p>
            <a:endParaRPr lang="ca-ES"/>
          </a:p>
          <a:p>
            <a:endParaRPr lang="ca-ES">
              <a:cs typeface="Calibri"/>
            </a:endParaRPr>
          </a:p>
          <a:p>
            <a:endParaRPr lang="ca-ES">
              <a:ea typeface="Calibri" panose="020F0502020204030204"/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4346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Pa: </a:t>
            </a:r>
            <a:r>
              <a:rPr lang="ca-ES" dirty="0">
                <a:hlinkClick r:id="rId3"/>
              </a:rPr>
              <a:t>https://commons.wikimedia.org/wiki/File:Bread_0099.jpg</a:t>
            </a:r>
            <a:r>
              <a:rPr lang="ca-ES" dirty="0"/>
              <a:t> Llicència CC-BY-SA, autoria </a:t>
            </a:r>
            <a:r>
              <a:rPr lang="ca-ES" dirty="0" err="1"/>
              <a:t>Steph</a:t>
            </a:r>
            <a:r>
              <a:rPr lang="ca-ES" dirty="0"/>
              <a:t>. S'ha retallat el fons.</a:t>
            </a:r>
          </a:p>
          <a:p>
            <a:endParaRPr lang="ca-ES" dirty="0"/>
          </a:p>
          <a:p>
            <a:r>
              <a:rPr lang="ca-ES" dirty="0"/>
              <a:t>Símbol sense gluten: </a:t>
            </a:r>
            <a:r>
              <a:rPr lang="ca-ES" dirty="0">
                <a:hlinkClick r:id="rId4"/>
              </a:rPr>
              <a:t>https://pixabay.com/es/vectors/gluten-trigo-cebada-comida-dieta-2984643/</a:t>
            </a:r>
            <a:r>
              <a:rPr lang="ca-ES" dirty="0"/>
              <a:t> </a:t>
            </a:r>
            <a:r>
              <a:rPr lang="ca-ES" dirty="0" err="1"/>
              <a:t>licència</a:t>
            </a:r>
            <a:r>
              <a:rPr lang="ca-ES" dirty="0"/>
              <a:t>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LogikalThreats</a:t>
            </a:r>
            <a:endParaRPr lang="ca-ES" dirty="0" err="1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22329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  <a:p>
            <a:r>
              <a:rPr lang="ca-ES" dirty="0"/>
              <a:t>Pa </a:t>
            </a:r>
            <a:r>
              <a:rPr lang="ca-ES" dirty="0" err="1"/>
              <a:t>hamburgesa</a:t>
            </a:r>
            <a:r>
              <a:rPr lang="ca-ES" dirty="0"/>
              <a:t> llavors: </a:t>
            </a:r>
            <a:r>
              <a:rPr lang="ca-ES" dirty="0">
                <a:hlinkClick r:id="rId3"/>
              </a:rPr>
              <a:t>https://pixabay.com/es/photos/apetito-horneado-semillas-panader%C3%ADa-1238387/</a:t>
            </a:r>
            <a:r>
              <a:rPr lang="ca-ES" dirty="0"/>
              <a:t>  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Shutterbug75</a:t>
            </a:r>
          </a:p>
          <a:p>
            <a:endParaRPr lang="ca-ES">
              <a:cs typeface="Calibri" panose="020F0502020204030204"/>
            </a:endParaRPr>
          </a:p>
          <a:p>
            <a:r>
              <a:rPr lang="ca-ES" dirty="0"/>
              <a:t>Símbol blat: </a:t>
            </a:r>
            <a:r>
              <a:rPr lang="ca-ES" dirty="0">
                <a:hlinkClick r:id="rId4"/>
              </a:rPr>
              <a:t>https://pixabay.com/es/vectors/cereales-grano-ma%C3%ADz-trigo-cebada-161665/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OpenCl</a:t>
            </a:r>
            <a:r>
              <a:rPr lang="ca-ES" dirty="0"/>
              <a:t> </a:t>
            </a:r>
            <a:r>
              <a:rPr lang="ca-ES" dirty="0" err="1"/>
              <a:t>ipant_Vectors</a:t>
            </a:r>
            <a:endParaRPr lang="ca-ES" dirty="0" err="1">
              <a:cs typeface="Calibri" panose="020F0502020204030204"/>
            </a:endParaRPr>
          </a:p>
          <a:p>
            <a:endParaRPr lang="ca-ES" dirty="0">
              <a:cs typeface="Calibri" panose="020F0502020204030204"/>
            </a:endParaRPr>
          </a:p>
          <a:p>
            <a:endParaRPr lang="ca-ES"/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79539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Burger </a:t>
            </a:r>
            <a:r>
              <a:rPr lang="en-US" dirty="0" err="1">
                <a:cs typeface="Calibri"/>
              </a:rPr>
              <a:t>regulera</a:t>
            </a:r>
            <a:r>
              <a:rPr lang="en-US" dirty="0">
                <a:cs typeface="Calibri"/>
              </a:rPr>
              <a:t>: </a:t>
            </a:r>
            <a:r>
              <a:rPr lang="en-US" dirty="0">
                <a:hlinkClick r:id="rId3"/>
              </a:rPr>
              <a:t>https://pxhere.com/en/photo/932754</a:t>
            </a:r>
            <a:r>
              <a:rPr lang="en-US" dirty="0"/>
              <a:t> </a:t>
            </a:r>
            <a:r>
              <a:rPr lang="en-US" dirty="0" err="1"/>
              <a:t>Llicència</a:t>
            </a:r>
            <a:r>
              <a:rPr lang="en-US" dirty="0"/>
              <a:t>: CC0</a:t>
            </a:r>
            <a:endParaRPr lang="ca-ES" dirty="0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dirty="0">
                <a:cs typeface="Calibri"/>
              </a:rPr>
              <a:t>Burger </a:t>
            </a:r>
            <a:r>
              <a:rPr lang="en-US" dirty="0" err="1">
                <a:cs typeface="Calibri"/>
              </a:rPr>
              <a:t>amb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moltes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coses</a:t>
            </a:r>
            <a:r>
              <a:rPr lang="en-US" dirty="0">
                <a:cs typeface="Calibri"/>
              </a:rPr>
              <a:t>: </a:t>
            </a:r>
            <a:r>
              <a:rPr lang="en-US" dirty="0">
                <a:hlinkClick r:id="rId4"/>
              </a:rPr>
              <a:t>https://pixabay.com/es/photos/burger-hamburguesa-barbacoa-3962996/</a:t>
            </a:r>
            <a:r>
              <a:rPr lang="en-US" dirty="0"/>
              <a:t> </a:t>
            </a:r>
            <a:r>
              <a:rPr lang="ca-ES" dirty="0"/>
              <a:t>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RitaE</a:t>
            </a:r>
            <a:endParaRPr lang="en-US" dirty="0">
              <a:cs typeface="Calibri"/>
            </a:endParaRPr>
          </a:p>
          <a:p>
            <a:endParaRPr lang="ca-ES">
              <a:cs typeface="Calibri"/>
            </a:endParaRPr>
          </a:p>
          <a:p>
            <a:r>
              <a:rPr lang="ca-ES" dirty="0">
                <a:ea typeface="Calibri" panose="020F0502020204030204"/>
                <a:cs typeface="Calibri"/>
              </a:rPr>
              <a:t>Carn d'hamburguesa: </a:t>
            </a:r>
            <a:r>
              <a:rPr lang="ca-ES" dirty="0">
                <a:hlinkClick r:id="rId5"/>
              </a:rPr>
              <a:t>https://www.flickr.com/photos/purkinje17/6218693656</a:t>
            </a:r>
            <a:r>
              <a:rPr lang="ca-ES" dirty="0"/>
              <a:t> Llicència CC-BY-NC, autoria Henar </a:t>
            </a:r>
            <a:r>
              <a:rPr lang="ca-ES" dirty="0" err="1"/>
              <a:t>Lanchas</a:t>
            </a:r>
            <a:r>
              <a:rPr lang="ca-ES" dirty="0"/>
              <a:t>.</a:t>
            </a:r>
            <a:endParaRPr lang="ca-ES" dirty="0">
              <a:ea typeface="Calibri"/>
              <a:cs typeface="Calibri"/>
            </a:endParaRPr>
          </a:p>
          <a:p>
            <a:endParaRPr lang="ca-ES">
              <a:cs typeface="Calibri"/>
            </a:endParaRPr>
          </a:p>
          <a:p>
            <a:endParaRPr lang="ca-ES">
              <a:ea typeface="Calibri" panose="020F0502020204030204"/>
              <a:cs typeface="Calibri"/>
            </a:endParaRPr>
          </a:p>
          <a:p>
            <a:endParaRPr lang="en-US">
              <a:ea typeface="Calibri" panose="020F0502020204030204"/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96757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>
              <a:cs typeface="Calibri"/>
            </a:endParaRPr>
          </a:p>
          <a:p>
            <a:endParaRPr lang="ca-ES" err="1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34483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  <a:p>
            <a:r>
              <a:rPr lang="ca-ES" dirty="0">
                <a:cs typeface="Calibri"/>
              </a:rPr>
              <a:t>Persones: </a:t>
            </a:r>
            <a:r>
              <a:rPr lang="ca-ES" dirty="0">
                <a:hlinkClick r:id="rId3"/>
              </a:rPr>
              <a:t>https://pixabay.com/es/vectors/gente-personas-hombres-mujer-43575/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Clker</a:t>
            </a:r>
            <a:r>
              <a:rPr lang="ca-ES" dirty="0"/>
              <a:t>-</a:t>
            </a:r>
            <a:r>
              <a:rPr lang="ca-ES" dirty="0" err="1"/>
              <a:t>Free</a:t>
            </a:r>
            <a:r>
              <a:rPr lang="ca-ES" dirty="0"/>
              <a:t>-Vector-</a:t>
            </a:r>
            <a:r>
              <a:rPr lang="ca-ES" dirty="0" err="1"/>
              <a:t>Images</a:t>
            </a:r>
            <a:endParaRPr lang="ca-ES" dirty="0" err="1">
              <a:cs typeface="Calibri"/>
            </a:endParaRPr>
          </a:p>
          <a:p>
            <a:endParaRPr lang="ca-ES">
              <a:cs typeface="Calibri"/>
            </a:endParaRPr>
          </a:p>
          <a:p>
            <a:r>
              <a:rPr lang="ca-ES" dirty="0">
                <a:cs typeface="Calibri"/>
              </a:rPr>
              <a:t>Cuiners: </a:t>
            </a:r>
            <a:r>
              <a:rPr lang="ca-ES" dirty="0">
                <a:hlinkClick r:id="rId4"/>
              </a:rPr>
              <a:t>https://pixabay.com/es/vectors/cocineros-camareros-servir-servicio-7656767/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GDJ</a:t>
            </a:r>
            <a:endParaRPr lang="ca-ES" dirty="0">
              <a:cs typeface="Calibri"/>
            </a:endParaRPr>
          </a:p>
          <a:p>
            <a:endParaRPr lang="ca-ES">
              <a:cs typeface="Calibri"/>
            </a:endParaRPr>
          </a:p>
          <a:p>
            <a:r>
              <a:rPr lang="ca-ES" dirty="0">
                <a:cs typeface="Calibri"/>
              </a:rPr>
              <a:t>Finançador recerca i institució: </a:t>
            </a:r>
            <a:r>
              <a:rPr lang="ca-ES" dirty="0">
                <a:hlinkClick r:id="rId5"/>
              </a:rPr>
              <a:t>https://www.flaticon.com/free-icon/banker_2386483</a:t>
            </a:r>
            <a:r>
              <a:rPr lang="ca-ES" dirty="0"/>
              <a:t>  Llicència pròpia de </a:t>
            </a:r>
            <a:r>
              <a:rPr lang="ca-ES" dirty="0" err="1"/>
              <a:t>Flaticon</a:t>
            </a:r>
            <a:r>
              <a:rPr lang="ca-ES" dirty="0"/>
              <a:t> que es pot utilitzar en aquest context, autoria</a:t>
            </a:r>
            <a:r>
              <a:rPr lang="ca-ES" dirty="0">
                <a:cs typeface="Calibri"/>
              </a:rPr>
              <a:t>  </a:t>
            </a:r>
            <a:r>
              <a:rPr lang="ca-ES" dirty="0" err="1">
                <a:cs typeface="Calibri"/>
              </a:rPr>
              <a:t>juicy_fish</a:t>
            </a:r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23811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  <a:p>
            <a:r>
              <a:rPr lang="ca-ES"/>
              <a:t>Pa </a:t>
            </a:r>
            <a:r>
              <a:rPr lang="ca-ES" err="1"/>
              <a:t>hamburgesa</a:t>
            </a:r>
            <a:r>
              <a:rPr lang="ca-ES"/>
              <a:t> </a:t>
            </a:r>
            <a:r>
              <a:rPr lang="ca-ES" err="1"/>
              <a:t>semillas</a:t>
            </a:r>
            <a:r>
              <a:rPr lang="ca-ES"/>
              <a:t>: </a:t>
            </a:r>
            <a:r>
              <a:rPr lang="ca-ES">
                <a:hlinkClick r:id="rId3"/>
              </a:rPr>
              <a:t>https://c.pxhere.com/photos/96/1d/appetite_baked_seeds_bakery_baking_bap_bread_breakfast-1048587.jpg!s1</a:t>
            </a:r>
            <a:endParaRPr lang="ca-ES">
              <a:cs typeface="Calibri"/>
              <a:hlinkClick r:id="rId3"/>
            </a:endParaRPr>
          </a:p>
          <a:p>
            <a:endParaRPr lang="ca-ES">
              <a:cs typeface="Calibri" panose="020F0502020204030204"/>
            </a:endParaRPr>
          </a:p>
          <a:p>
            <a:r>
              <a:rPr lang="ca-ES">
                <a:cs typeface="Calibri" panose="020F0502020204030204"/>
              </a:rPr>
              <a:t>Pa hamburguesa diferent: </a:t>
            </a:r>
            <a:r>
              <a:rPr lang="ca-ES">
                <a:hlinkClick r:id="rId4"/>
              </a:rPr>
              <a:t>https://pixabay.com/es/photos/p</a:t>
            </a:r>
            <a:endParaRPr lang="ca-ES" err="1"/>
          </a:p>
          <a:p>
            <a:r>
              <a:rPr lang="ca-ES">
                <a:hlinkClick r:id="rId4"/>
              </a:rPr>
              <a:t>an-comer-productos-horneados-2531902/</a:t>
            </a:r>
            <a:r>
              <a:rPr lang="ca-ES"/>
              <a:t> Llicència pròpia de Pixabay que es pot utilitzar en aquest context sense citar, autoria Couleur</a:t>
            </a:r>
            <a:endParaRPr lang="ca-ES">
              <a:cs typeface="Calibri"/>
            </a:endParaRPr>
          </a:p>
          <a:p>
            <a:endParaRPr lang="ca-ES"/>
          </a:p>
          <a:p>
            <a:r>
              <a:rPr lang="ca-ES">
                <a:cs typeface="Calibri"/>
              </a:rPr>
              <a:t>Persones: </a:t>
            </a:r>
            <a:r>
              <a:rPr lang="ca-ES">
                <a:hlinkClick r:id="rId5"/>
              </a:rPr>
              <a:t>https://pixabay.com/es/vectors/gente-personas-hombres-mujer-43575/</a:t>
            </a:r>
            <a:r>
              <a:rPr lang="ca-ES"/>
              <a:t> Llicència pròpia de </a:t>
            </a:r>
            <a:r>
              <a:rPr lang="ca-ES" err="1"/>
              <a:t>Pixabay</a:t>
            </a:r>
            <a:r>
              <a:rPr lang="ca-ES"/>
              <a:t> que es pot utilitzar en aquest context sense citar, autoria </a:t>
            </a:r>
            <a:r>
              <a:rPr lang="ca-ES" err="1"/>
              <a:t>Clker</a:t>
            </a:r>
            <a:r>
              <a:rPr lang="ca-ES"/>
              <a:t>-</a:t>
            </a:r>
            <a:r>
              <a:rPr lang="ca-ES" err="1"/>
              <a:t>Free</a:t>
            </a:r>
            <a:r>
              <a:rPr lang="ca-ES"/>
              <a:t>-Vector-</a:t>
            </a:r>
            <a:r>
              <a:rPr lang="ca-ES" err="1"/>
              <a:t>Images</a:t>
            </a:r>
            <a:endParaRPr lang="ca-ES" err="1">
              <a:cs typeface="Calibri"/>
            </a:endParaRPr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13209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Pa </a:t>
            </a:r>
            <a:r>
              <a:rPr lang="ca-ES" dirty="0" err="1"/>
              <a:t>hamburgesa</a:t>
            </a:r>
            <a:r>
              <a:rPr lang="ca-ES" dirty="0"/>
              <a:t> llavors: </a:t>
            </a:r>
            <a:r>
              <a:rPr lang="ca-ES" dirty="0">
                <a:hlinkClick r:id="rId3"/>
              </a:rPr>
              <a:t>https://pixabay.com/es/photos/apetito-horneado-semillas-panader%C3%ADa-1238387/</a:t>
            </a:r>
            <a:r>
              <a:rPr lang="ca-ES" dirty="0"/>
              <a:t>  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Shutterbug75</a:t>
            </a:r>
          </a:p>
          <a:p>
            <a:endParaRPr lang="ca-ES">
              <a:cs typeface="Calibri" panose="020F0502020204030204"/>
            </a:endParaRPr>
          </a:p>
          <a:p>
            <a:r>
              <a:rPr lang="ca-ES" dirty="0"/>
              <a:t>Pa: </a:t>
            </a:r>
            <a:r>
              <a:rPr lang="ca-ES" dirty="0">
                <a:hlinkClick r:id="rId4"/>
              </a:rPr>
              <a:t>https://commons.wikimedia.org/wiki/File:Bread_0099.jpg</a:t>
            </a:r>
            <a:r>
              <a:rPr lang="ca-ES" dirty="0"/>
              <a:t> Llicència CC-BY-SA, autoria </a:t>
            </a:r>
            <a:r>
              <a:rPr lang="ca-ES" dirty="0" err="1"/>
              <a:t>Steph</a:t>
            </a:r>
            <a:r>
              <a:rPr lang="ca-ES" dirty="0"/>
              <a:t>. S'ha retallat el fons.</a:t>
            </a:r>
          </a:p>
          <a:p>
            <a:endParaRPr lang="ca-ES"/>
          </a:p>
          <a:p>
            <a:r>
              <a:rPr lang="ca-ES" dirty="0">
                <a:cs typeface="Calibri"/>
              </a:rPr>
              <a:t>Persones: </a:t>
            </a:r>
            <a:r>
              <a:rPr lang="ca-ES" dirty="0">
                <a:hlinkClick r:id="rId5"/>
              </a:rPr>
              <a:t>https://pixabay.com/es/vectors/gente-personas-hombres-mujer-43575/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Clker</a:t>
            </a:r>
            <a:r>
              <a:rPr lang="ca-ES" dirty="0"/>
              <a:t>-</a:t>
            </a:r>
            <a:r>
              <a:rPr lang="ca-ES" dirty="0" err="1"/>
              <a:t>Free</a:t>
            </a:r>
            <a:r>
              <a:rPr lang="ca-ES" dirty="0"/>
              <a:t>-Vector-</a:t>
            </a:r>
            <a:r>
              <a:rPr lang="ca-ES" dirty="0" err="1"/>
              <a:t>Images</a:t>
            </a:r>
            <a:endParaRPr lang="ca-ES" dirty="0" err="1">
              <a:cs typeface="Calibri"/>
            </a:endParaRPr>
          </a:p>
          <a:p>
            <a:endParaRPr lang="ca-ES" dirty="0">
              <a:cs typeface="Calibri"/>
            </a:endParaRPr>
          </a:p>
          <a:p>
            <a:r>
              <a:rPr lang="ca-ES" dirty="0" err="1"/>
              <a:t>Vegan</a:t>
            </a:r>
            <a:r>
              <a:rPr lang="ca-ES" dirty="0"/>
              <a:t>: </a:t>
            </a:r>
            <a:r>
              <a:rPr lang="ca-ES" dirty="0">
                <a:hlinkClick r:id="rId6"/>
              </a:rPr>
              <a:t>https://openclipart.org/detail/194524/vegan-logo</a:t>
            </a:r>
            <a:r>
              <a:rPr lang="ca-ES" dirty="0"/>
              <a:t> Llicència CC0, autoria </a:t>
            </a:r>
            <a:r>
              <a:rPr lang="ca-ES" dirty="0" err="1"/>
              <a:t>Mardigann</a:t>
            </a:r>
            <a:endParaRPr lang="en-US"/>
          </a:p>
          <a:p>
            <a:r>
              <a:rPr lang="ca-ES" dirty="0"/>
              <a:t>Vedella: </a:t>
            </a:r>
            <a:r>
              <a:rPr lang="ca-ES" dirty="0">
                <a:hlinkClick r:id="rId7"/>
              </a:rPr>
              <a:t>https://vectorportal.com/es/vector/cabeza-de-vaca/31002</a:t>
            </a:r>
            <a:r>
              <a:rPr lang="ca-ES" dirty="0"/>
              <a:t> Llicència CC-BY, autoria Vectorportal.com</a:t>
            </a:r>
            <a:endParaRPr lang="en-US"/>
          </a:p>
          <a:p>
            <a:r>
              <a:rPr lang="ca-ES" dirty="0"/>
              <a:t>Porc: </a:t>
            </a:r>
            <a:r>
              <a:rPr lang="ca-ES" dirty="0">
                <a:hlinkClick r:id="rId8"/>
              </a:rPr>
              <a:t>https://pixabay.com/es/vectors/cerdo-animal-de-granja-cerdo-cerdo-2146010/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domben</a:t>
            </a:r>
            <a:endParaRPr lang="en-US"/>
          </a:p>
          <a:p>
            <a:r>
              <a:rPr lang="ca-ES" dirty="0"/>
              <a:t>Pollastre: </a:t>
            </a:r>
            <a:r>
              <a:rPr lang="ca-ES" dirty="0">
                <a:hlinkClick r:id="rId9"/>
              </a:rPr>
              <a:t>https://pixabay.com/es/vectors/animal-pollo-granja-gallina-2024066/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OpenClipart</a:t>
            </a:r>
            <a:r>
              <a:rPr lang="ca-ES" dirty="0"/>
              <a:t>-Vectors</a:t>
            </a:r>
            <a:endParaRPr lang="en-US"/>
          </a:p>
          <a:p>
            <a:endParaRPr lang="ca-ES" dirty="0"/>
          </a:p>
          <a:p>
            <a:r>
              <a:rPr lang="ca-ES" dirty="0"/>
              <a:t>Carn d'hamburguesa: </a:t>
            </a:r>
            <a:r>
              <a:rPr lang="ca-ES" dirty="0">
                <a:hlinkClick r:id="rId10"/>
              </a:rPr>
              <a:t>https://www.flickr.com/photos/purkinje17/6218693656</a:t>
            </a:r>
            <a:r>
              <a:rPr lang="ca-ES" dirty="0"/>
              <a:t> Llicència CC-BY-NC, autoria Henar </a:t>
            </a:r>
            <a:r>
              <a:rPr lang="ca-ES" dirty="0" err="1"/>
              <a:t>Lanchas</a:t>
            </a:r>
            <a:r>
              <a:rPr lang="ca-ES" dirty="0"/>
              <a:t>.</a:t>
            </a:r>
          </a:p>
          <a:p>
            <a:endParaRPr lang="ca-ES">
              <a:cs typeface="Calibri"/>
            </a:endParaRPr>
          </a:p>
          <a:p>
            <a:r>
              <a:rPr lang="ca-ES" dirty="0"/>
              <a:t>Símbol sense gluten: </a:t>
            </a:r>
            <a:r>
              <a:rPr lang="ca-ES" dirty="0">
                <a:hlinkClick r:id="rId11"/>
              </a:rPr>
              <a:t>https://pixabay.com/es/vectors/gluten-trigo-cebada-comida-dieta-2984643/</a:t>
            </a:r>
            <a:r>
              <a:rPr lang="ca-ES" dirty="0"/>
              <a:t> </a:t>
            </a:r>
            <a:r>
              <a:rPr lang="ca-ES" dirty="0" err="1"/>
              <a:t>licència</a:t>
            </a:r>
            <a:r>
              <a:rPr lang="ca-ES" dirty="0"/>
              <a:t>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LogikalThreats</a:t>
            </a: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89499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  <a:p>
            <a:r>
              <a:rPr lang="ca-ES" dirty="0"/>
              <a:t>Pa </a:t>
            </a:r>
            <a:r>
              <a:rPr lang="ca-ES" dirty="0" err="1"/>
              <a:t>hamburgesa</a:t>
            </a:r>
            <a:r>
              <a:rPr lang="ca-ES" dirty="0"/>
              <a:t> </a:t>
            </a:r>
            <a:r>
              <a:rPr lang="ca-ES" dirty="0" err="1"/>
              <a:t>semillas</a:t>
            </a:r>
            <a:r>
              <a:rPr lang="ca-ES" dirty="0"/>
              <a:t>: </a:t>
            </a:r>
            <a:r>
              <a:rPr lang="ca-ES" dirty="0">
                <a:hlinkClick r:id="rId3"/>
              </a:rPr>
              <a:t>https://c.pxhere.com/photos/96/1d/appetite_baked_seeds_bakery_baking_bap_bread_breakfast-1048587.jpg!s1</a:t>
            </a:r>
            <a:endParaRPr lang="ca-ES">
              <a:cs typeface="Calibri"/>
              <a:hlinkClick r:id="rId3"/>
            </a:endParaRPr>
          </a:p>
          <a:p>
            <a:endParaRPr lang="ca-ES">
              <a:cs typeface="Calibri" panose="020F0502020204030204"/>
            </a:endParaRPr>
          </a:p>
          <a:p>
            <a:r>
              <a:rPr lang="ca-ES" dirty="0">
                <a:cs typeface="Calibri" panose="020F0502020204030204"/>
              </a:rPr>
              <a:t>Pa hamburguesa diferent: </a:t>
            </a:r>
            <a:r>
              <a:rPr lang="ca-ES" dirty="0">
                <a:hlinkClick r:id="rId4"/>
              </a:rPr>
              <a:t>https://pixabay.com/es/photos/p</a:t>
            </a:r>
            <a:endParaRPr lang="ca-ES" err="1"/>
          </a:p>
          <a:p>
            <a:r>
              <a:rPr lang="ca-ES" dirty="0">
                <a:hlinkClick r:id="rId4"/>
              </a:rPr>
              <a:t>an-comer-productos-horneados-2531902/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Couleur</a:t>
            </a:r>
            <a:endParaRPr lang="ca-ES">
              <a:cs typeface="Calibri"/>
            </a:endParaRPr>
          </a:p>
          <a:p>
            <a:endParaRPr lang="ca-ES"/>
          </a:p>
          <a:p>
            <a:r>
              <a:rPr lang="ca-ES" dirty="0">
                <a:cs typeface="Calibri"/>
              </a:rPr>
              <a:t>Persones: </a:t>
            </a:r>
            <a:r>
              <a:rPr lang="ca-ES" dirty="0">
                <a:hlinkClick r:id="rId5"/>
              </a:rPr>
              <a:t>https://pixabay.com/es/vectors/gente-personas-hombres-mujer-43575/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Clker</a:t>
            </a:r>
            <a:r>
              <a:rPr lang="ca-ES" dirty="0"/>
              <a:t>-</a:t>
            </a:r>
            <a:r>
              <a:rPr lang="ca-ES" dirty="0" err="1"/>
              <a:t>Free</a:t>
            </a:r>
            <a:r>
              <a:rPr lang="ca-ES" dirty="0"/>
              <a:t>-Vector-</a:t>
            </a:r>
            <a:r>
              <a:rPr lang="ca-ES" dirty="0" err="1"/>
              <a:t>Images</a:t>
            </a:r>
            <a:endParaRPr lang="ca-ES" dirty="0" err="1">
              <a:cs typeface="Calibri"/>
            </a:endParaRPr>
          </a:p>
          <a:p>
            <a:endParaRPr lang="ca-ES" dirty="0">
              <a:cs typeface="Calibri"/>
            </a:endParaRPr>
          </a:p>
          <a:p>
            <a:r>
              <a:rPr lang="ca-ES" dirty="0" err="1"/>
              <a:t>Vegan</a:t>
            </a:r>
            <a:r>
              <a:rPr lang="ca-ES" dirty="0"/>
              <a:t>: </a:t>
            </a:r>
            <a:r>
              <a:rPr lang="ca-ES" dirty="0">
                <a:hlinkClick r:id="rId6"/>
              </a:rPr>
              <a:t>https://openclipart.org/detail/194524/vegan-logo</a:t>
            </a:r>
            <a:r>
              <a:rPr lang="ca-ES" dirty="0"/>
              <a:t> Llicència CC0, autoria </a:t>
            </a:r>
            <a:r>
              <a:rPr lang="ca-ES" dirty="0" err="1"/>
              <a:t>Mardigann</a:t>
            </a:r>
            <a:endParaRPr lang="en-US" dirty="0"/>
          </a:p>
          <a:p>
            <a:r>
              <a:rPr lang="ca-ES" dirty="0"/>
              <a:t>Vedella: </a:t>
            </a:r>
            <a:r>
              <a:rPr lang="ca-ES" dirty="0">
                <a:hlinkClick r:id="rId7"/>
              </a:rPr>
              <a:t>https://vectorportal.com/es/vector/cabeza-de-vaca/31002</a:t>
            </a:r>
            <a:r>
              <a:rPr lang="ca-ES" dirty="0"/>
              <a:t> Llicència CC-BY, autoria Vectorportal.com</a:t>
            </a:r>
            <a:endParaRPr lang="en-US"/>
          </a:p>
          <a:p>
            <a:r>
              <a:rPr lang="ca-ES" dirty="0"/>
              <a:t>Porc: </a:t>
            </a:r>
            <a:r>
              <a:rPr lang="ca-ES" dirty="0">
                <a:hlinkClick r:id="rId8"/>
              </a:rPr>
              <a:t>https://pixabay.com/es/vectors/cerdo-animal-de-granja-cerdo-cerdo-2146010/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domben</a:t>
            </a:r>
            <a:endParaRPr lang="en-US"/>
          </a:p>
          <a:p>
            <a:r>
              <a:rPr lang="ca-ES" dirty="0"/>
              <a:t>Pollastre: </a:t>
            </a:r>
            <a:r>
              <a:rPr lang="ca-ES" dirty="0">
                <a:hlinkClick r:id="rId9"/>
              </a:rPr>
              <a:t>https://pixabay.com/es/vectors/animal-pollo-granja-gallina-2024066/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OpenClipart</a:t>
            </a:r>
            <a:r>
              <a:rPr lang="ca-ES" dirty="0"/>
              <a:t>-Vectors</a:t>
            </a:r>
            <a:endParaRPr lang="en-US"/>
          </a:p>
          <a:p>
            <a:endParaRPr lang="ca-ES" dirty="0"/>
          </a:p>
          <a:p>
            <a:r>
              <a:rPr lang="ca-ES" dirty="0"/>
              <a:t>Carn d'hamburguesa: </a:t>
            </a:r>
            <a:r>
              <a:rPr lang="ca-ES" dirty="0">
                <a:hlinkClick r:id="rId10"/>
              </a:rPr>
              <a:t>https://www.flickr.com/photos/purkinje17/6218693656</a:t>
            </a:r>
            <a:r>
              <a:rPr lang="ca-ES" dirty="0"/>
              <a:t> Llicència CC-BY-NC, autoria Henar </a:t>
            </a:r>
            <a:r>
              <a:rPr lang="ca-ES" dirty="0" err="1"/>
              <a:t>Lanchas</a:t>
            </a:r>
            <a:r>
              <a:rPr lang="ca-ES" dirty="0"/>
              <a:t>.</a:t>
            </a:r>
          </a:p>
          <a:p>
            <a:endParaRPr lang="ca-ES" dirty="0">
              <a:cs typeface="Calibri"/>
            </a:endParaRPr>
          </a:p>
          <a:p>
            <a:r>
              <a:rPr lang="ca-ES" dirty="0"/>
              <a:t>Pa: </a:t>
            </a:r>
            <a:r>
              <a:rPr lang="ca-ES" dirty="0">
                <a:hlinkClick r:id="rId11"/>
              </a:rPr>
              <a:t>https://commons.wikimedia.org/wiki/File:Bread_0099.jpg</a:t>
            </a:r>
            <a:r>
              <a:rPr lang="ca-ES" dirty="0"/>
              <a:t> Llicència CC-BY-SA, autoria </a:t>
            </a:r>
            <a:r>
              <a:rPr lang="ca-ES" dirty="0" err="1"/>
              <a:t>Steph</a:t>
            </a:r>
            <a:r>
              <a:rPr lang="ca-ES" dirty="0"/>
              <a:t>. S'ha retallat el fons.</a:t>
            </a:r>
            <a:endParaRPr lang="ca-ES" dirty="0">
              <a:cs typeface="Calibri"/>
            </a:endParaRPr>
          </a:p>
          <a:p>
            <a:endParaRPr lang="ca-ES">
              <a:cs typeface="Calibri"/>
            </a:endParaRPr>
          </a:p>
          <a:p>
            <a:r>
              <a:rPr lang="ca-ES" dirty="0"/>
              <a:t>Símbol sense gluten: </a:t>
            </a:r>
            <a:r>
              <a:rPr lang="ca-ES" dirty="0">
                <a:hlinkClick r:id="rId12"/>
              </a:rPr>
              <a:t>https://pixabay.com/es/vectors/gluten-trigo-cebada-comida-dieta-2984643/</a:t>
            </a:r>
            <a:r>
              <a:rPr lang="ca-ES" dirty="0"/>
              <a:t> </a:t>
            </a:r>
            <a:r>
              <a:rPr lang="ca-ES" dirty="0" err="1"/>
              <a:t>licència</a:t>
            </a:r>
            <a:r>
              <a:rPr lang="ca-ES" dirty="0"/>
              <a:t>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LogikalThreats</a:t>
            </a: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345271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  <a:p>
            <a:r>
              <a:rPr lang="ca-ES" dirty="0"/>
              <a:t>Pa </a:t>
            </a:r>
            <a:r>
              <a:rPr lang="ca-ES" dirty="0" err="1"/>
              <a:t>hamburgesa</a:t>
            </a:r>
            <a:r>
              <a:rPr lang="ca-ES" dirty="0"/>
              <a:t> llavors: </a:t>
            </a:r>
            <a:r>
              <a:rPr lang="ca-ES" dirty="0">
                <a:hlinkClick r:id="rId3"/>
              </a:rPr>
              <a:t>https://pixabay.com/es/photos/apetito-horneado-semillas-panader%C3%ADa-1238387/</a:t>
            </a:r>
            <a:r>
              <a:rPr lang="ca-ES" dirty="0"/>
              <a:t>  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Shutterbug75</a:t>
            </a:r>
          </a:p>
          <a:p>
            <a:endParaRPr lang="ca-ES">
              <a:cs typeface="Calibri" panose="020F0502020204030204"/>
            </a:endParaRPr>
          </a:p>
          <a:p>
            <a:r>
              <a:rPr lang="ca-ES" dirty="0">
                <a:cs typeface="Calibri"/>
              </a:rPr>
              <a:t>Persones: </a:t>
            </a:r>
            <a:r>
              <a:rPr lang="ca-ES" dirty="0">
                <a:hlinkClick r:id="rId4"/>
              </a:rPr>
              <a:t>https://pixabay.com/es/vectors/gente-personas-hombres-mujer-43575/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Clker</a:t>
            </a:r>
            <a:r>
              <a:rPr lang="ca-ES" dirty="0"/>
              <a:t>-</a:t>
            </a:r>
            <a:r>
              <a:rPr lang="ca-ES" dirty="0" err="1"/>
              <a:t>Free</a:t>
            </a:r>
            <a:r>
              <a:rPr lang="ca-ES" dirty="0"/>
              <a:t>-Vector-</a:t>
            </a:r>
            <a:r>
              <a:rPr lang="ca-ES" dirty="0" err="1"/>
              <a:t>Images</a:t>
            </a:r>
            <a:endParaRPr lang="ca-ES" dirty="0" err="1">
              <a:cs typeface="Calibri"/>
            </a:endParaRPr>
          </a:p>
          <a:p>
            <a:endParaRPr lang="ca-ES" dirty="0">
              <a:cs typeface="Calibri"/>
            </a:endParaRPr>
          </a:p>
          <a:p>
            <a:r>
              <a:rPr lang="ca-ES" dirty="0" err="1"/>
              <a:t>Vegan</a:t>
            </a:r>
            <a:r>
              <a:rPr lang="ca-ES" dirty="0"/>
              <a:t>: </a:t>
            </a:r>
            <a:r>
              <a:rPr lang="ca-ES" dirty="0">
                <a:hlinkClick r:id="rId5"/>
              </a:rPr>
              <a:t>https://openclipart.org/detail/194524/vegan-logo</a:t>
            </a:r>
            <a:r>
              <a:rPr lang="ca-ES" dirty="0"/>
              <a:t> Llicència CC0, autoria </a:t>
            </a:r>
            <a:r>
              <a:rPr lang="ca-ES" dirty="0" err="1"/>
              <a:t>Mardigann</a:t>
            </a:r>
            <a:endParaRPr lang="en-US" dirty="0"/>
          </a:p>
          <a:p>
            <a:r>
              <a:rPr lang="ca-ES" dirty="0"/>
              <a:t>Vedella: </a:t>
            </a:r>
            <a:r>
              <a:rPr lang="ca-ES" dirty="0">
                <a:hlinkClick r:id="rId6"/>
              </a:rPr>
              <a:t>https://vectorportal.com/es/vector/cabeza-de-vaca/31002</a:t>
            </a:r>
            <a:r>
              <a:rPr lang="ca-ES" dirty="0"/>
              <a:t> Llicència CC-BY, autoria Vectorportal.com</a:t>
            </a:r>
            <a:endParaRPr lang="en-US" dirty="0"/>
          </a:p>
          <a:p>
            <a:r>
              <a:rPr lang="ca-ES" dirty="0"/>
              <a:t>Porc: </a:t>
            </a:r>
            <a:r>
              <a:rPr lang="ca-ES" dirty="0">
                <a:hlinkClick r:id="rId7"/>
              </a:rPr>
              <a:t>https://pixabay.com/es/vectors/cerdo-animal-de-granja-cerdo-cerdo-2146010/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domben</a:t>
            </a:r>
            <a:endParaRPr lang="en-US"/>
          </a:p>
          <a:p>
            <a:r>
              <a:rPr lang="ca-ES" dirty="0"/>
              <a:t>Pollastre: </a:t>
            </a:r>
            <a:r>
              <a:rPr lang="ca-ES" dirty="0">
                <a:hlinkClick r:id="rId8"/>
              </a:rPr>
              <a:t>https://pixabay.com/es/vectors/animal-pollo-granja-gallina-2024066/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OpenClipart</a:t>
            </a:r>
            <a:r>
              <a:rPr lang="ca-ES" dirty="0"/>
              <a:t>-Vectors</a:t>
            </a:r>
            <a:endParaRPr lang="en-US"/>
          </a:p>
          <a:p>
            <a:endParaRPr lang="ca-ES" dirty="0"/>
          </a:p>
          <a:p>
            <a:r>
              <a:rPr lang="ca-ES" dirty="0"/>
              <a:t>Carn d'hamburguesa: </a:t>
            </a:r>
            <a:r>
              <a:rPr lang="ca-ES" dirty="0">
                <a:hlinkClick r:id="rId9"/>
              </a:rPr>
              <a:t>https://www.flickr.com/photos/purkinje17/6218693656</a:t>
            </a:r>
            <a:r>
              <a:rPr lang="ca-ES" dirty="0"/>
              <a:t> Llicència CC-BY-NC, autoria Henar </a:t>
            </a:r>
            <a:r>
              <a:rPr lang="ca-ES" dirty="0" err="1"/>
              <a:t>Lanchas</a:t>
            </a:r>
            <a:r>
              <a:rPr lang="ca-ES" dirty="0"/>
              <a:t>.</a:t>
            </a:r>
          </a:p>
          <a:p>
            <a:endParaRPr lang="ca-ES">
              <a:cs typeface="Calibri"/>
            </a:endParaRPr>
          </a:p>
          <a:p>
            <a:r>
              <a:rPr lang="ca-ES" dirty="0"/>
              <a:t>Símbol sense gluten: </a:t>
            </a:r>
            <a:r>
              <a:rPr lang="ca-ES" dirty="0">
                <a:hlinkClick r:id="rId10"/>
              </a:rPr>
              <a:t>https://pixabay.com/es/vectors/gluten-trigo-cebada-comida-dieta-2984643/</a:t>
            </a:r>
            <a:r>
              <a:rPr lang="ca-ES" dirty="0"/>
              <a:t> </a:t>
            </a:r>
            <a:r>
              <a:rPr lang="ca-ES" dirty="0" err="1"/>
              <a:t>licència</a:t>
            </a:r>
            <a:r>
              <a:rPr lang="ca-ES" dirty="0"/>
              <a:t>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LogikalThreats</a:t>
            </a: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26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425906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Pa </a:t>
            </a:r>
            <a:r>
              <a:rPr lang="ca-ES" dirty="0" err="1"/>
              <a:t>hamburgesa</a:t>
            </a:r>
            <a:r>
              <a:rPr lang="ca-ES" dirty="0"/>
              <a:t> llavors: </a:t>
            </a:r>
            <a:r>
              <a:rPr lang="ca-ES" dirty="0">
                <a:hlinkClick r:id="rId3"/>
              </a:rPr>
              <a:t>https://pixabay.com/es/photos/apetito-horneado-semillas-panader%C3%ADa-1238387/</a:t>
            </a:r>
            <a:r>
              <a:rPr lang="ca-ES" dirty="0"/>
              <a:t>  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Shutterbug75</a:t>
            </a:r>
          </a:p>
          <a:p>
            <a:endParaRPr lang="ca-ES" dirty="0">
              <a:cs typeface="Calibri" panose="020F0502020204030204"/>
            </a:endParaRPr>
          </a:p>
          <a:p>
            <a:r>
              <a:rPr lang="ca-ES" dirty="0">
                <a:cs typeface="Calibri" panose="020F0502020204030204"/>
              </a:rPr>
              <a:t>Pa hamburguesa diferent: </a:t>
            </a:r>
            <a:r>
              <a:rPr lang="ca-ES" dirty="0">
                <a:hlinkClick r:id="rId4"/>
              </a:rPr>
              <a:t>https://pixabay.com/es/photos/p</a:t>
            </a:r>
            <a:endParaRPr lang="ca-ES" dirty="0" err="1"/>
          </a:p>
          <a:p>
            <a:r>
              <a:rPr lang="ca-ES" dirty="0">
                <a:hlinkClick r:id="rId4"/>
              </a:rPr>
              <a:t>an-comer-productos-horneados-2531902/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Couleur</a:t>
            </a:r>
            <a:endParaRPr lang="ca-ES" dirty="0" err="1">
              <a:cs typeface="Calibri"/>
            </a:endParaRPr>
          </a:p>
          <a:p>
            <a:endParaRPr lang="ca-ES"/>
          </a:p>
          <a:p>
            <a:r>
              <a:rPr lang="ca-ES" dirty="0">
                <a:cs typeface="Calibri"/>
              </a:rPr>
              <a:t>Persones: </a:t>
            </a:r>
            <a:r>
              <a:rPr lang="ca-ES" dirty="0">
                <a:hlinkClick r:id="rId5"/>
              </a:rPr>
              <a:t>https://pixabay.com/es/vectors/gente-personas-hombres-mujer-43575/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Clker</a:t>
            </a:r>
            <a:r>
              <a:rPr lang="ca-ES" dirty="0"/>
              <a:t>-</a:t>
            </a:r>
            <a:r>
              <a:rPr lang="ca-ES" dirty="0" err="1"/>
              <a:t>Free</a:t>
            </a:r>
            <a:r>
              <a:rPr lang="ca-ES" dirty="0"/>
              <a:t>-Vector-</a:t>
            </a:r>
            <a:r>
              <a:rPr lang="ca-ES" dirty="0" err="1"/>
              <a:t>Images</a:t>
            </a:r>
            <a:endParaRPr lang="ca-ES" dirty="0" err="1">
              <a:cs typeface="Calibri"/>
            </a:endParaRPr>
          </a:p>
          <a:p>
            <a:endParaRPr lang="ca-ES" dirty="0">
              <a:cs typeface="Calibri"/>
            </a:endParaRPr>
          </a:p>
          <a:p>
            <a:r>
              <a:rPr lang="ca-ES" dirty="0" err="1"/>
              <a:t>Vegan</a:t>
            </a:r>
            <a:r>
              <a:rPr lang="ca-ES" dirty="0"/>
              <a:t>: </a:t>
            </a:r>
            <a:r>
              <a:rPr lang="ca-ES" dirty="0">
                <a:hlinkClick r:id="rId6"/>
              </a:rPr>
              <a:t>https://openclipart.org/detail/194524/vegan-logo</a:t>
            </a:r>
            <a:r>
              <a:rPr lang="ca-ES" dirty="0"/>
              <a:t> Llicència CC0, autoria </a:t>
            </a:r>
            <a:r>
              <a:rPr lang="ca-ES" dirty="0" err="1"/>
              <a:t>Mardigann</a:t>
            </a:r>
            <a:endParaRPr lang="en-US" dirty="0" err="1"/>
          </a:p>
          <a:p>
            <a:r>
              <a:rPr lang="ca-ES" dirty="0"/>
              <a:t>Vedella: </a:t>
            </a:r>
            <a:r>
              <a:rPr lang="ca-ES" dirty="0">
                <a:hlinkClick r:id="rId7"/>
              </a:rPr>
              <a:t>https://vectorportal.com/es/vector/cabeza-de-vaca/31002</a:t>
            </a:r>
            <a:r>
              <a:rPr lang="ca-ES" dirty="0"/>
              <a:t> Llicència CC-BY, autoria Vectorportal.com</a:t>
            </a:r>
            <a:endParaRPr lang="en-US" dirty="0"/>
          </a:p>
          <a:p>
            <a:r>
              <a:rPr lang="ca-ES" dirty="0"/>
              <a:t>Porc: </a:t>
            </a:r>
            <a:r>
              <a:rPr lang="ca-ES" dirty="0">
                <a:hlinkClick r:id="rId8"/>
              </a:rPr>
              <a:t>https://pixabay.com/es/vectors/cerdo-animal-de-granja-cerdo-cerdo-2146010/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domben</a:t>
            </a:r>
            <a:endParaRPr lang="en-US" dirty="0" err="1"/>
          </a:p>
          <a:p>
            <a:r>
              <a:rPr lang="ca-ES" dirty="0"/>
              <a:t>Pollastre: </a:t>
            </a:r>
            <a:r>
              <a:rPr lang="ca-ES" dirty="0">
                <a:hlinkClick r:id="rId9"/>
              </a:rPr>
              <a:t>https://pixabay.com/es/vectors/animal-pollo-granja-gallina-2024066/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OpenClipart</a:t>
            </a:r>
            <a:r>
              <a:rPr lang="ca-ES" dirty="0"/>
              <a:t>-Vectors</a:t>
            </a:r>
            <a:endParaRPr lang="en-US" dirty="0"/>
          </a:p>
          <a:p>
            <a:endParaRPr lang="ca-ES" dirty="0"/>
          </a:p>
          <a:p>
            <a:r>
              <a:rPr lang="ca-ES" dirty="0"/>
              <a:t>Carn d'hamburguesa: </a:t>
            </a:r>
            <a:r>
              <a:rPr lang="ca-ES" dirty="0">
                <a:hlinkClick r:id="rId10"/>
              </a:rPr>
              <a:t>https://www.flickr.com/photos/purkinje17/6218693656</a:t>
            </a:r>
            <a:r>
              <a:rPr lang="ca-ES" dirty="0"/>
              <a:t> Llicència CC-BY-NC, autoria Henar </a:t>
            </a:r>
            <a:r>
              <a:rPr lang="ca-ES" dirty="0" err="1"/>
              <a:t>Lanchas</a:t>
            </a:r>
            <a:r>
              <a:rPr lang="ca-ES" dirty="0"/>
              <a:t>.</a:t>
            </a:r>
            <a:endParaRPr lang="ca-ES" dirty="0">
              <a:cs typeface="Calibri"/>
            </a:endParaRPr>
          </a:p>
          <a:p>
            <a:endParaRPr lang="ca-ES">
              <a:cs typeface="Calibri"/>
            </a:endParaRPr>
          </a:p>
          <a:p>
            <a:r>
              <a:rPr lang="ca-ES" dirty="0"/>
              <a:t>Símbol sense gluten: </a:t>
            </a:r>
            <a:r>
              <a:rPr lang="ca-ES" dirty="0">
                <a:hlinkClick r:id="rId11"/>
              </a:rPr>
              <a:t>https://pixabay.com/es/vectors/gluten-trigo-cebada-comida-dieta-2984643/</a:t>
            </a:r>
            <a:r>
              <a:rPr lang="ca-ES" dirty="0"/>
              <a:t> </a:t>
            </a:r>
            <a:r>
              <a:rPr lang="ca-ES" dirty="0" err="1"/>
              <a:t>licència</a:t>
            </a:r>
            <a:r>
              <a:rPr lang="ca-ES" dirty="0"/>
              <a:t>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LogikalThreats</a:t>
            </a:r>
            <a:endParaRPr lang="ca-ES" dirty="0" err="1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27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220956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  <a:p>
            <a:endParaRPr lang="ca-ES">
              <a:cs typeface="Calibri" panose="020F0502020204030204"/>
            </a:endParaRPr>
          </a:p>
          <a:p>
            <a:endParaRPr lang="ca-ES">
              <a:cs typeface="Calibri" panose="020F0502020204030204"/>
            </a:endParaRPr>
          </a:p>
          <a:p>
            <a:endParaRPr lang="ca-ES">
              <a:cs typeface="Calibri" panose="020F0502020204030204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28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303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>
                <a:hlinkClick r:id="rId3"/>
              </a:rPr>
              <a:t>https://pixabay.com/es/photos/cultivo-de-lechuga-5325655/</a:t>
            </a:r>
            <a:r>
              <a:rPr lang="ca-ES" dirty="0"/>
              <a:t> Llicència </a:t>
            </a:r>
            <a:r>
              <a:rPr lang="ca-ES" dirty="0" err="1"/>
              <a:t>propia</a:t>
            </a:r>
            <a:r>
              <a:rPr lang="ca-ES" dirty="0"/>
              <a:t>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outsideclick</a:t>
            </a:r>
          </a:p>
          <a:p>
            <a:endParaRPr lang="ca-ES" dirty="0">
              <a:cs typeface="Calibri"/>
            </a:endParaRPr>
          </a:p>
          <a:p>
            <a:endParaRPr lang="ca-ES"/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29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36454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>
              <a:cs typeface="Calibri"/>
            </a:endParaRPr>
          </a:p>
          <a:p>
            <a:endParaRPr lang="ca-ES" err="1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30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13244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Pa </a:t>
            </a:r>
            <a:r>
              <a:rPr lang="ca-ES" dirty="0" err="1"/>
              <a:t>hamburgesa</a:t>
            </a:r>
            <a:r>
              <a:rPr lang="ca-ES" dirty="0"/>
              <a:t> llavors: </a:t>
            </a:r>
            <a:r>
              <a:rPr lang="ca-ES" dirty="0">
                <a:hlinkClick r:id="rId3"/>
              </a:rPr>
              <a:t>https://pixabay.com/es/photos/apetito-horneado-semillas-panader%C3%ADa-1238387/</a:t>
            </a:r>
            <a:r>
              <a:rPr lang="ca-ES" dirty="0"/>
              <a:t>  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Shutterbug75</a:t>
            </a:r>
          </a:p>
          <a:p>
            <a:endParaRPr lang="ca-ES">
              <a:cs typeface="Calibri"/>
            </a:endParaRPr>
          </a:p>
          <a:p>
            <a:r>
              <a:rPr lang="ca-ES" dirty="0"/>
              <a:t>Carn d'hamburguesa: </a:t>
            </a:r>
            <a:r>
              <a:rPr lang="ca-ES" dirty="0">
                <a:hlinkClick r:id="rId4"/>
              </a:rPr>
              <a:t>https://www.flickr.com/photos/purkinje17/6218693656</a:t>
            </a:r>
            <a:r>
              <a:rPr lang="ca-ES" dirty="0"/>
              <a:t> Llicència CC-BY-NC, autoria Henar </a:t>
            </a:r>
            <a:r>
              <a:rPr lang="ca-ES" dirty="0" err="1"/>
              <a:t>Lanchas</a:t>
            </a:r>
            <a:r>
              <a:rPr lang="ca-ES" dirty="0"/>
              <a:t>.</a:t>
            </a:r>
            <a:endParaRPr lang="ca-ES" dirty="0">
              <a:cs typeface="Calibri"/>
            </a:endParaRPr>
          </a:p>
          <a:p>
            <a:endParaRPr lang="ca-ES">
              <a:cs typeface="Calibri"/>
            </a:endParaRPr>
          </a:p>
          <a:p>
            <a:endParaRPr lang="ca-ES">
              <a:ea typeface="Calibri" panose="020F0502020204030204"/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04790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  <a:p>
            <a:endParaRPr lang="ca-ES" err="1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31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305277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>
                <a:hlinkClick r:id="rId3"/>
              </a:rPr>
              <a:t>https://pixabay.com/es/photos/cultivo-de-lechuga-5325655/</a:t>
            </a:r>
            <a:r>
              <a:rPr lang="ca-ES" dirty="0"/>
              <a:t> Llicència </a:t>
            </a:r>
            <a:r>
              <a:rPr lang="ca-ES" dirty="0" err="1"/>
              <a:t>propia</a:t>
            </a:r>
            <a:r>
              <a:rPr lang="ca-ES" dirty="0"/>
              <a:t>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outsideclick</a:t>
            </a:r>
          </a:p>
          <a:p>
            <a:endParaRPr lang="ca-ES">
              <a:cs typeface="Calibri" panose="020F0502020204030204"/>
            </a:endParaRPr>
          </a:p>
          <a:p>
            <a:endParaRPr lang="ca-ES">
              <a:cs typeface="Calibri" panose="020F0502020204030204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32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035274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>
                <a:hlinkClick r:id="rId3"/>
              </a:rPr>
              <a:t>https://pixabay.com/es/photos/cultivo-de-lechuga-5325655/</a:t>
            </a:r>
            <a:r>
              <a:rPr lang="ca-ES" dirty="0"/>
              <a:t> Llicència </a:t>
            </a:r>
            <a:r>
              <a:rPr lang="ca-ES" dirty="0" err="1"/>
              <a:t>propia</a:t>
            </a:r>
            <a:r>
              <a:rPr lang="ca-ES" dirty="0"/>
              <a:t>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outsideclick</a:t>
            </a:r>
          </a:p>
          <a:p>
            <a:endParaRPr lang="ca-ES" dirty="0">
              <a:cs typeface="Calibri"/>
            </a:endParaRPr>
          </a:p>
          <a:p>
            <a:endParaRPr lang="ca-ES"/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33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95875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>
                <a:hlinkClick r:id="rId3"/>
              </a:rPr>
              <a:t>https://pixabay.com/es/photos/cultivo-de-lechuga-5325655/</a:t>
            </a:r>
            <a:r>
              <a:rPr lang="ca-ES" dirty="0"/>
              <a:t> Llicència </a:t>
            </a:r>
            <a:r>
              <a:rPr lang="ca-ES" dirty="0" err="1"/>
              <a:t>propia</a:t>
            </a:r>
            <a:r>
              <a:rPr lang="ca-ES" dirty="0"/>
              <a:t>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outsideclick</a:t>
            </a:r>
            <a:endParaRPr lang="ca-ES" dirty="0" err="1">
              <a:cs typeface="Calibri"/>
            </a:endParaRPr>
          </a:p>
          <a:p>
            <a:endParaRPr lang="ca-ES" err="1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34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550536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>
                <a:cs typeface="Calibri"/>
              </a:rPr>
              <a:t>Tomàquet</a:t>
            </a:r>
            <a:r>
              <a:rPr lang="ca-ES" dirty="0"/>
              <a:t>: </a:t>
            </a:r>
            <a:r>
              <a:rPr lang="en-US" dirty="0">
                <a:hlinkClick r:id="rId3"/>
              </a:rPr>
              <a:t>https://pixabay.com/es/photos/tomate-verduras-comida-sal-2096306/</a:t>
            </a:r>
            <a:r>
              <a:rPr lang="en-US" dirty="0"/>
              <a:t> </a:t>
            </a:r>
            <a:r>
              <a:rPr lang="ca-ES" dirty="0"/>
              <a:t>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Bru-nO</a:t>
            </a:r>
            <a:endParaRPr lang="ca-ES" dirty="0" err="1">
              <a:cs typeface="Calibri"/>
            </a:endParaRPr>
          </a:p>
          <a:p>
            <a:endParaRPr lang="ca-ES"/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35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832025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Tomàquet: </a:t>
            </a:r>
            <a:r>
              <a:rPr lang="en-US" dirty="0">
                <a:hlinkClick r:id="rId3"/>
              </a:rPr>
              <a:t>https://pixabay.com/es/photos/tomate-verduras-comida-sal-2096306/</a:t>
            </a:r>
            <a:r>
              <a:rPr lang="en-US" dirty="0"/>
              <a:t> </a:t>
            </a:r>
            <a:r>
              <a:rPr lang="ca-ES" dirty="0"/>
              <a:t>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Bru-nO</a:t>
            </a:r>
          </a:p>
          <a:p>
            <a:endParaRPr lang="ca-ES" dirty="0">
              <a:cs typeface="Calibri"/>
            </a:endParaRPr>
          </a:p>
          <a:p>
            <a:endParaRPr lang="ca-ES"/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36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552309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Tomàquet: </a:t>
            </a:r>
            <a:r>
              <a:rPr lang="en-US" dirty="0">
                <a:hlinkClick r:id="rId3"/>
              </a:rPr>
              <a:t>https://pixabay.com/es/photos/tomate-verduras-comida-sal-2096306/</a:t>
            </a:r>
            <a:r>
              <a:rPr lang="en-US" dirty="0"/>
              <a:t> </a:t>
            </a:r>
            <a:r>
              <a:rPr lang="ca-ES" dirty="0"/>
              <a:t>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Bru-nO</a:t>
            </a:r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37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143732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Tomàquet: </a:t>
            </a:r>
            <a:r>
              <a:rPr lang="en-US" dirty="0">
                <a:hlinkClick r:id="rId3"/>
              </a:rPr>
              <a:t>https://pixabay.com/es/photos/tomate-verduras-comida-sal-2096306/</a:t>
            </a:r>
            <a:r>
              <a:rPr lang="en-US" dirty="0"/>
              <a:t> </a:t>
            </a:r>
            <a:r>
              <a:rPr lang="ca-ES" dirty="0"/>
              <a:t>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Bru-nO</a:t>
            </a:r>
            <a:endParaRPr lang="ca-ES" dirty="0" err="1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38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665591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Tomàquet: </a:t>
            </a:r>
            <a:r>
              <a:rPr lang="en-US" dirty="0">
                <a:hlinkClick r:id="rId3"/>
              </a:rPr>
              <a:t>https://pixabay.com/es/photos/tomate-verduras-comida-sal-2096306/</a:t>
            </a:r>
            <a:r>
              <a:rPr lang="en-US" dirty="0"/>
              <a:t> </a:t>
            </a:r>
            <a:r>
              <a:rPr lang="ca-ES" dirty="0"/>
              <a:t>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Bru-nO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39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990013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Tomàquet: </a:t>
            </a:r>
            <a:r>
              <a:rPr lang="en-US" dirty="0">
                <a:hlinkClick r:id="rId3"/>
              </a:rPr>
              <a:t>https://pixabay.com/es/photos/tomate-verduras-comida-sal-2096306/</a:t>
            </a:r>
            <a:r>
              <a:rPr lang="en-US" dirty="0"/>
              <a:t> </a:t>
            </a:r>
            <a:r>
              <a:rPr lang="ca-ES" dirty="0"/>
              <a:t>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Bru-nO</a:t>
            </a:r>
            <a:endParaRPr lang="ca-ES" dirty="0" err="1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40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97240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Creative commons: </a:t>
            </a:r>
            <a:r>
              <a:rPr lang="en-US" dirty="0">
                <a:hlinkClick r:id="rId3"/>
              </a:rPr>
              <a:t>https://pixabay.com/es/vectors/creative-commons-cc-personaje-785334/</a:t>
            </a:r>
            <a:r>
              <a:rPr lang="en-US" dirty="0"/>
              <a:t> L</a:t>
            </a:r>
            <a:r>
              <a:rPr lang="ca-ES" dirty="0" err="1"/>
              <a:t>licència</a:t>
            </a:r>
            <a:r>
              <a:rPr lang="ca-ES" dirty="0"/>
              <a:t>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CopyrightFreePictures</a:t>
            </a:r>
          </a:p>
          <a:p>
            <a:endParaRPr lang="ca-ES">
              <a:cs typeface="Calibri"/>
            </a:endParaRPr>
          </a:p>
          <a:p>
            <a:r>
              <a:rPr lang="ca-ES" dirty="0"/>
              <a:t>Carn d'hamburguesa: </a:t>
            </a:r>
            <a:r>
              <a:rPr lang="ca-ES" dirty="0">
                <a:hlinkClick r:id="rId4"/>
              </a:rPr>
              <a:t>https://www.flickr.com/photos/purkinje17/6218693656</a:t>
            </a:r>
            <a:r>
              <a:rPr lang="ca-ES" dirty="0"/>
              <a:t> Llicència CC-BY-NC, autoria Henar </a:t>
            </a:r>
            <a:r>
              <a:rPr lang="ca-ES" dirty="0" err="1"/>
              <a:t>Lanchas</a:t>
            </a:r>
            <a:r>
              <a:rPr lang="ca-ES" dirty="0"/>
              <a:t>.</a:t>
            </a:r>
            <a:endParaRPr lang="ca-ES" dirty="0">
              <a:ea typeface="Calibri"/>
              <a:cs typeface="Calibri"/>
            </a:endParaRPr>
          </a:p>
          <a:p>
            <a:endParaRPr lang="ca-ES">
              <a:cs typeface="Calibri"/>
            </a:endParaRPr>
          </a:p>
          <a:p>
            <a:endParaRPr lang="ca-ES">
              <a:ea typeface="Calibri" panose="020F0502020204030204"/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397846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>
                <a:cs typeface="Calibri"/>
              </a:rPr>
              <a:t>Ceba: </a:t>
            </a:r>
            <a:r>
              <a:rPr lang="ca-ES" dirty="0">
                <a:hlinkClick r:id="rId3"/>
              </a:rPr>
              <a:t>https://pixabay.com/es/photos/foods-onion-vegetal-ingredient-4869862/</a:t>
            </a:r>
            <a:r>
              <a:rPr lang="ca-ES"/>
              <a:t> Llicència pròpia de </a:t>
            </a:r>
            <a:r>
              <a:rPr lang="ca-ES" err="1"/>
              <a:t>Pixabay</a:t>
            </a:r>
            <a:r>
              <a:rPr lang="ca-ES"/>
              <a:t> que es pot utilitzar en aquest context sense citar, autoria: ds_30 </a:t>
            </a:r>
            <a:endParaRPr lang="ca-ES" dirty="0">
              <a:cs typeface="Calibri" panose="020F0502020204030204"/>
            </a:endParaRPr>
          </a:p>
          <a:p>
            <a:endParaRPr lang="ca-ES">
              <a:cs typeface="Calibri"/>
            </a:endParaRP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41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684569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>
                <a:cs typeface="Calibri"/>
              </a:rPr>
              <a:t>Formatge: </a:t>
            </a:r>
            <a:r>
              <a:rPr lang="ca-ES">
                <a:hlinkClick r:id="rId3"/>
              </a:rPr>
              <a:t>https://commons.wikimedia.org/wiki/File:Emmental_slices.jpg</a:t>
            </a:r>
            <a:r>
              <a:rPr lang="ca-ES"/>
              <a:t> Autor: </a:t>
            </a:r>
            <a:r>
              <a:rPr lang="ca-ES" err="1"/>
              <a:t>Tiia</a:t>
            </a:r>
            <a:r>
              <a:rPr lang="ca-ES"/>
              <a:t> </a:t>
            </a:r>
            <a:r>
              <a:rPr lang="ca-ES" err="1"/>
              <a:t>Monto</a:t>
            </a:r>
            <a:r>
              <a:rPr lang="ca-ES"/>
              <a:t>. Llicència CC-BY-SA</a:t>
            </a:r>
            <a:endParaRPr lang="ca-ES">
              <a:cs typeface="Calibri" panose="020F0502020204030204"/>
            </a:endParaRPr>
          </a:p>
          <a:p>
            <a:endParaRPr lang="ca-ES">
              <a:cs typeface="Calibri" panose="020F0502020204030204"/>
            </a:endParaRPr>
          </a:p>
          <a:p>
            <a:endParaRPr lang="ca-ES"/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42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268888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>
                <a:cs typeface="Calibri"/>
              </a:rPr>
              <a:t>Formatge: </a:t>
            </a:r>
            <a:r>
              <a:rPr lang="ca-ES">
                <a:hlinkClick r:id="rId3"/>
              </a:rPr>
              <a:t>https://commons.wikimedia.org/wiki/File:Emmental_slices.jpg</a:t>
            </a:r>
            <a:r>
              <a:rPr lang="ca-ES"/>
              <a:t> Autor: </a:t>
            </a:r>
            <a:r>
              <a:rPr lang="ca-ES" err="1"/>
              <a:t>Tiia</a:t>
            </a:r>
            <a:r>
              <a:rPr lang="ca-ES"/>
              <a:t> </a:t>
            </a:r>
            <a:r>
              <a:rPr lang="ca-ES" err="1"/>
              <a:t>Monto</a:t>
            </a:r>
            <a:r>
              <a:rPr lang="ca-ES"/>
              <a:t>. Llicència CC-BY-SA</a:t>
            </a:r>
            <a:endParaRPr lang="ca-ES">
              <a:cs typeface="Calibri" panose="020F0502020204030204"/>
            </a:endParaRPr>
          </a:p>
          <a:p>
            <a:endParaRPr lang="ca-ES">
              <a:cs typeface="Calibri" panose="020F0502020204030204"/>
            </a:endParaRPr>
          </a:p>
          <a:p>
            <a:endParaRPr lang="ca-ES"/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43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974725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>
                <a:cs typeface="Calibri"/>
              </a:rPr>
              <a:t>Formatge: </a:t>
            </a:r>
            <a:r>
              <a:rPr lang="ca-ES">
                <a:hlinkClick r:id="rId3"/>
              </a:rPr>
              <a:t>https://commons.wikimedia.org/wiki/File:Emmental_slices.jpg</a:t>
            </a:r>
            <a:r>
              <a:rPr lang="ca-ES"/>
              <a:t> Autor: </a:t>
            </a:r>
            <a:r>
              <a:rPr lang="ca-ES" err="1"/>
              <a:t>Tiia</a:t>
            </a:r>
            <a:r>
              <a:rPr lang="ca-ES"/>
              <a:t> </a:t>
            </a:r>
            <a:r>
              <a:rPr lang="ca-ES" err="1"/>
              <a:t>Monto</a:t>
            </a:r>
            <a:r>
              <a:rPr lang="ca-ES"/>
              <a:t>. Llicència CC-BY-SA</a:t>
            </a:r>
            <a:endParaRPr lang="ca-ES">
              <a:cs typeface="Calibri" panose="020F0502020204030204"/>
            </a:endParaRPr>
          </a:p>
          <a:p>
            <a:endParaRPr lang="ca-ES">
              <a:cs typeface="Calibri" panose="020F0502020204030204"/>
            </a:endParaRPr>
          </a:p>
          <a:p>
            <a:endParaRPr lang="ca-ES"/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44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005462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>
                <a:cs typeface="Calibri"/>
              </a:rPr>
              <a:t>Bacon </a:t>
            </a:r>
            <a:r>
              <a:rPr lang="ca-ES">
                <a:hlinkClick r:id="rId3"/>
              </a:rPr>
              <a:t>https://www.flickr.com/photos/41002268@N03/9638902981</a:t>
            </a:r>
            <a:r>
              <a:rPr lang="ca-ES"/>
              <a:t> CC-BY-NC-SA, autoria: </a:t>
            </a:r>
            <a:r>
              <a:rPr lang="ca-ES" err="1"/>
              <a:t>Carbon</a:t>
            </a:r>
            <a:r>
              <a:rPr lang="ca-ES"/>
              <a:t> Arc</a:t>
            </a:r>
          </a:p>
          <a:p>
            <a:endParaRPr lang="ca-ES"/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45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635211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>
                <a:cs typeface="Calibri"/>
              </a:rPr>
              <a:t>Salsa </a:t>
            </a:r>
            <a:r>
              <a:rPr lang="ca-ES">
                <a:hlinkClick r:id="rId3"/>
              </a:rPr>
              <a:t>https://www.flickr.com/photos/90579953@N03/20867421712</a:t>
            </a:r>
            <a:r>
              <a:rPr lang="ca-ES"/>
              <a:t>  CC-BY-NC-ND, autoria:  </a:t>
            </a:r>
            <a:r>
              <a:rPr lang="ca-ES" err="1"/>
              <a:t>cookingalamel</a:t>
            </a:r>
            <a:endParaRPr lang="ca-ES" err="1">
              <a:cs typeface="Calibri"/>
            </a:endParaRPr>
          </a:p>
          <a:p>
            <a:endParaRPr lang="ca-ES"/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46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800414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>
                <a:cs typeface="Calibri"/>
              </a:rPr>
              <a:t>Mini hamburgueses </a:t>
            </a:r>
            <a:r>
              <a:rPr lang="ca-ES">
                <a:hlinkClick r:id="rId3"/>
              </a:rPr>
              <a:t>https://www.flickr.com/photos/avlxyz/7490776762</a:t>
            </a:r>
            <a:r>
              <a:rPr lang="ca-ES"/>
              <a:t>   CC-BY-NC-SA, autor: </a:t>
            </a:r>
            <a:r>
              <a:rPr lang="ca-ES" err="1"/>
              <a:t>Alpha</a:t>
            </a:r>
            <a:endParaRPr lang="ca-ES" err="1">
              <a:cs typeface="Calibri"/>
            </a:endParaRPr>
          </a:p>
          <a:p>
            <a:endParaRPr lang="ca-ES"/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47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252660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  <a:p>
            <a:r>
              <a:rPr lang="ca-ES"/>
              <a:t>Pa </a:t>
            </a:r>
            <a:r>
              <a:rPr lang="ca-ES" err="1"/>
              <a:t>hamburgesa</a:t>
            </a:r>
            <a:r>
              <a:rPr lang="ca-ES"/>
              <a:t> </a:t>
            </a:r>
            <a:r>
              <a:rPr lang="ca-ES" err="1"/>
              <a:t>semillas</a:t>
            </a:r>
            <a:r>
              <a:rPr lang="ca-ES"/>
              <a:t>: </a:t>
            </a:r>
            <a:r>
              <a:rPr lang="ca-ES">
                <a:hlinkClick r:id="rId3"/>
              </a:rPr>
              <a:t>https://c.pxhere.com/photos/96/1d/appetite_baked_seeds_bakery_baking_bap_bread_breakfast-1048587.jpg!s1</a:t>
            </a:r>
          </a:p>
          <a:p>
            <a:endParaRPr lang="ca-ES">
              <a:cs typeface="Calibri" panose="020F0502020204030204"/>
            </a:endParaRPr>
          </a:p>
          <a:p>
            <a:r>
              <a:rPr lang="ca-ES">
                <a:cs typeface="Calibri" panose="020F0502020204030204"/>
              </a:rPr>
              <a:t>Pa hamburguesa diferent: </a:t>
            </a:r>
            <a:r>
              <a:rPr lang="ca-ES">
                <a:hlinkClick r:id="rId4"/>
              </a:rPr>
              <a:t>https://pixabay.com/es/photos/pan-comer-productos-horneados-2531902/</a:t>
            </a:r>
            <a:r>
              <a:rPr lang="ca-ES"/>
              <a:t> Llicència pròpia de </a:t>
            </a:r>
            <a:r>
              <a:rPr lang="ca-ES" err="1"/>
              <a:t>Pixabay</a:t>
            </a:r>
            <a:r>
              <a:rPr lang="ca-ES"/>
              <a:t> que es pot utilitzar en aquest context sense citar, autoria </a:t>
            </a:r>
            <a:r>
              <a:rPr lang="ca-ES" err="1"/>
              <a:t>Couleur</a:t>
            </a:r>
            <a:endParaRPr lang="ca-ES" err="1">
              <a:cs typeface="Calibri"/>
            </a:endParaRPr>
          </a:p>
          <a:p>
            <a:endParaRPr lang="ca-ES"/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48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532774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>
                <a:cs typeface="Calibri"/>
              </a:rPr>
              <a:t>Icones </a:t>
            </a:r>
            <a:r>
              <a:rPr lang="ca-ES" err="1">
                <a:cs typeface="Calibri"/>
              </a:rPr>
              <a:t>alèrgens</a:t>
            </a:r>
            <a:r>
              <a:rPr lang="ca-ES">
                <a:cs typeface="Calibri"/>
              </a:rPr>
              <a:t>: </a:t>
            </a:r>
            <a:r>
              <a:rPr lang="ca-ES">
                <a:hlinkClick r:id="rId3"/>
              </a:rPr>
              <a:t>https://commons.wikimedia.org/wiki/File:Ale_rgias.png</a:t>
            </a:r>
            <a:r>
              <a:rPr lang="ca-ES"/>
              <a:t> CC-BY-SA, autoria: Supro23</a:t>
            </a:r>
            <a:endParaRPr lang="ca-ES">
              <a:cs typeface="Calibri" panose="020F0502020204030204"/>
            </a:endParaRPr>
          </a:p>
          <a:p>
            <a:endParaRPr lang="ca-ES">
              <a:cs typeface="Calibri" panose="020F0502020204030204"/>
            </a:endParaRPr>
          </a:p>
          <a:p>
            <a:r>
              <a:rPr lang="ca-ES">
                <a:cs typeface="Calibri" panose="020F0502020204030204"/>
              </a:rPr>
              <a:t>Carta menú:</a:t>
            </a:r>
            <a:r>
              <a:rPr lang="ca-ES"/>
              <a:t> </a:t>
            </a:r>
            <a:r>
              <a:rPr lang="ca-ES">
                <a:hlinkClick r:id="rId4"/>
              </a:rPr>
              <a:t>https://pxhere.com/es/photo/1627336</a:t>
            </a:r>
            <a:r>
              <a:rPr lang="ca-ES"/>
              <a:t> CC0, autoria natoh626</a:t>
            </a:r>
            <a:endParaRPr lang="ca-ES">
              <a:cs typeface="Calibri"/>
            </a:endParaRPr>
          </a:p>
          <a:p>
            <a:endParaRPr lang="ca-ES">
              <a:cs typeface="Calibri"/>
            </a:endParaRPr>
          </a:p>
          <a:p>
            <a:r>
              <a:rPr lang="ca-ES">
                <a:cs typeface="Calibri"/>
              </a:rPr>
              <a:t>Tiquet: </a:t>
            </a:r>
            <a:r>
              <a:rPr lang="ca-ES">
                <a:hlinkClick r:id="rId5"/>
              </a:rPr>
              <a:t>https://www.flickr.com/photos/26528022@N07/6863869959</a:t>
            </a:r>
            <a:r>
              <a:rPr lang="ca-ES"/>
              <a:t> CC-BY, autoria Pablo </a:t>
            </a:r>
            <a:r>
              <a:rPr lang="ca-ES" err="1"/>
              <a:t>Monteagudo</a:t>
            </a:r>
            <a:endParaRPr lang="ca-ES">
              <a:cs typeface="Calibri"/>
            </a:endParaRPr>
          </a:p>
          <a:p>
            <a:endParaRPr lang="ca-ES">
              <a:cs typeface="Calibri"/>
            </a:endParaRPr>
          </a:p>
          <a:p>
            <a:r>
              <a:rPr lang="ca-ES">
                <a:cs typeface="Calibri"/>
              </a:rPr>
              <a:t>Mussol: </a:t>
            </a:r>
            <a:r>
              <a:rPr lang="ca-ES">
                <a:hlinkClick r:id="rId6"/>
              </a:rPr>
              <a:t>https://pixabay.com/es/illustrations/b%C3%BAho-azul-verde-dibujos-animados-390999/</a:t>
            </a:r>
            <a:r>
              <a:rPr lang="ca-ES"/>
              <a:t> Llicència </a:t>
            </a:r>
            <a:r>
              <a:rPr lang="ca-ES" err="1"/>
              <a:t>Pixabay</a:t>
            </a:r>
            <a:r>
              <a:rPr lang="ca-ES"/>
              <a:t> autoria </a:t>
            </a:r>
            <a:r>
              <a:rPr lang="ca-ES" err="1"/>
              <a:t>chrystalizabeth</a:t>
            </a:r>
            <a:endParaRPr lang="ca-ES" err="1">
              <a:cs typeface="Calibri"/>
            </a:endParaRPr>
          </a:p>
          <a:p>
            <a:endParaRPr lang="ca-ES"/>
          </a:p>
          <a:p>
            <a:r>
              <a:rPr lang="ca-ES"/>
              <a:t>Plat: </a:t>
            </a:r>
            <a:r>
              <a:rPr lang="ca-ES">
                <a:hlinkClick r:id="rId7"/>
              </a:rPr>
              <a:t>https://openclipart.org/detail/204014/restaurant-map-location</a:t>
            </a:r>
            <a:r>
              <a:rPr lang="ca-ES"/>
              <a:t> CC0, autoria </a:t>
            </a:r>
            <a:r>
              <a:rPr lang="ca-ES" err="1"/>
              <a:t>netalloy</a:t>
            </a:r>
            <a:r>
              <a:rPr lang="ca-ES"/>
              <a:t>  </a:t>
            </a:r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49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837116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50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0398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err="1">
                <a:ea typeface="Calibri"/>
                <a:cs typeface="Calibri"/>
              </a:rPr>
              <a:t>Vegan</a:t>
            </a:r>
            <a:r>
              <a:rPr lang="ca-ES" dirty="0">
                <a:ea typeface="Calibri"/>
                <a:cs typeface="Calibri"/>
              </a:rPr>
              <a:t>: </a:t>
            </a:r>
            <a:r>
              <a:rPr lang="ca-ES" dirty="0">
                <a:hlinkClick r:id="rId3"/>
              </a:rPr>
              <a:t>https://openclipart.org/detail/194524/vegan-logo</a:t>
            </a:r>
            <a:r>
              <a:rPr lang="ca-ES" dirty="0"/>
              <a:t> Llicència CC0, autoria </a:t>
            </a:r>
            <a:r>
              <a:rPr lang="ca-ES" err="1"/>
              <a:t>Mardigann</a:t>
            </a:r>
            <a:endParaRPr lang="ca-ES" dirty="0" err="1">
              <a:cs typeface="Calibri"/>
            </a:endParaRPr>
          </a:p>
          <a:p>
            <a:r>
              <a:rPr lang="ca-ES" dirty="0">
                <a:ea typeface="Calibri"/>
                <a:cs typeface="Calibri"/>
              </a:rPr>
              <a:t>Vedella: </a:t>
            </a:r>
            <a:r>
              <a:rPr lang="ca-ES" dirty="0">
                <a:hlinkClick r:id="rId4"/>
              </a:rPr>
              <a:t>https://vectorportal.com/es/vector/cabeza-de-vaca/31002</a:t>
            </a:r>
            <a:r>
              <a:rPr lang="ca-ES" dirty="0"/>
              <a:t> Llicència CC-BY, autoria Vectorportal.com</a:t>
            </a:r>
            <a:endParaRPr lang="ca-ES" dirty="0">
              <a:ea typeface="Calibri"/>
              <a:cs typeface="Calibri"/>
            </a:endParaRPr>
          </a:p>
          <a:p>
            <a:r>
              <a:rPr lang="ca-ES" dirty="0">
                <a:ea typeface="Calibri"/>
                <a:cs typeface="Calibri"/>
              </a:rPr>
              <a:t>Porc: </a:t>
            </a:r>
            <a:r>
              <a:rPr lang="ca-ES" dirty="0">
                <a:hlinkClick r:id="rId5"/>
              </a:rPr>
              <a:t>https://pixabay.com/es/vectors/cerdo-animal-de-granja-cerdo-cerdo-2146010/</a:t>
            </a:r>
            <a:r>
              <a:rPr lang="ca-ES" dirty="0"/>
              <a:t> 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domben</a:t>
            </a:r>
            <a:endParaRPr lang="ca-ES" dirty="0" err="1">
              <a:cs typeface="Calibri"/>
            </a:endParaRPr>
          </a:p>
          <a:p>
            <a:r>
              <a:rPr lang="ca-ES" dirty="0">
                <a:ea typeface="Calibri"/>
                <a:cs typeface="Calibri"/>
              </a:rPr>
              <a:t>Pollastre: </a:t>
            </a:r>
            <a:r>
              <a:rPr lang="ca-ES" dirty="0">
                <a:hlinkClick r:id="rId6"/>
              </a:rPr>
              <a:t>https://pixabay.com/es/vectors/animal-pollo-granja-gallina-2024066/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OpenClipart</a:t>
            </a:r>
            <a:r>
              <a:rPr lang="ca-ES" dirty="0"/>
              <a:t>-Vectors</a:t>
            </a:r>
          </a:p>
          <a:p>
            <a:endParaRPr lang="ca-ES">
              <a:ea typeface="Calibri"/>
              <a:cs typeface="Calibri"/>
            </a:endParaRPr>
          </a:p>
          <a:p>
            <a:r>
              <a:rPr lang="ca-ES" dirty="0"/>
              <a:t>Carn d'hamburguesa: </a:t>
            </a:r>
            <a:r>
              <a:rPr lang="ca-ES" dirty="0">
                <a:hlinkClick r:id="rId7"/>
              </a:rPr>
              <a:t>https://www.flickr.com/photos/purkinje17/6218693656</a:t>
            </a:r>
            <a:r>
              <a:rPr lang="ca-ES" dirty="0"/>
              <a:t> Llicència CC-BY-NC, autoria Henar </a:t>
            </a:r>
            <a:r>
              <a:rPr lang="ca-ES" dirty="0" err="1"/>
              <a:t>Lanchas</a:t>
            </a:r>
            <a:r>
              <a:rPr lang="ca-ES" dirty="0"/>
              <a:t>.</a:t>
            </a:r>
            <a:endParaRPr lang="ca-ES" dirty="0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rPr lang="ca-ES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963017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51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50774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52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43837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53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844973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54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254349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55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574332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56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068707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>
              <a:cs typeface="Calibri"/>
            </a:endParaRPr>
          </a:p>
          <a:p>
            <a:endParaRPr lang="ca-ES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t>57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377752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Al poc temps de fer aquesta presentació, el servei de Sherpa Romeo s'ha traslladat a </a:t>
            </a:r>
            <a:r>
              <a:rPr lang="en-US"/>
              <a:t>l'open policy finder del Jisc (</a:t>
            </a:r>
            <a:r>
              <a:rPr lang="en-US" dirty="0">
                <a:hlinkClick r:id="rId3"/>
              </a:rPr>
              <a:t>https://openpolicyfinder.jisc.ac.uk/</a:t>
            </a:r>
            <a:r>
              <a:rPr lang="en-US"/>
              <a:t> ), els enllaços ja no funcionen</a:t>
            </a:r>
            <a:endParaRPr lang="en-U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rPr lang="ca-ES"/>
              <a:t>66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742446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 poc temps de fer aquesta presentació, el servei de Sherpa Romeo s'ha traslladat a l'open policy finder del Jisc (</a:t>
            </a:r>
            <a:r>
              <a:rPr lang="en-US" dirty="0">
                <a:hlinkClick r:id="rId3"/>
              </a:rPr>
              <a:t>https://openpolicyfinder.jisc.ac.uk/</a:t>
            </a:r>
            <a:r>
              <a:rPr lang="en-US"/>
              <a:t> ), els enllaços ja no funcionen</a:t>
            </a:r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rPr lang="ca-ES"/>
              <a:t>67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316208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 poc temps de fer aquesta presentació, el servei de Sherpa Romeo s'ha traslladat a l'open policy finder del Jisc (</a:t>
            </a:r>
            <a:r>
              <a:rPr lang="en-US" dirty="0">
                <a:hlinkClick r:id="rId3"/>
              </a:rPr>
              <a:t>https://openpolicyfinder.jisc.ac.uk/</a:t>
            </a:r>
            <a:r>
              <a:rPr lang="en-US"/>
              <a:t> ), els enllaços ja no funcionen</a:t>
            </a:r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rPr lang="ca-ES"/>
              <a:t>68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44332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err="1"/>
              <a:t>Vegan</a:t>
            </a:r>
            <a:r>
              <a:rPr lang="ca-ES" dirty="0"/>
              <a:t>: </a:t>
            </a:r>
            <a:r>
              <a:rPr lang="ca-ES" dirty="0">
                <a:hlinkClick r:id="rId3"/>
              </a:rPr>
              <a:t>https://openclipart.org/detail/194524/vegan-logo</a:t>
            </a:r>
            <a:r>
              <a:rPr lang="ca-ES" dirty="0"/>
              <a:t> Llicència CC0, autoria </a:t>
            </a:r>
            <a:r>
              <a:rPr lang="ca-ES" dirty="0" err="1"/>
              <a:t>Mardigann</a:t>
            </a:r>
          </a:p>
          <a:p>
            <a:r>
              <a:rPr lang="ca-ES" dirty="0"/>
              <a:t>Vedella: </a:t>
            </a:r>
            <a:r>
              <a:rPr lang="ca-ES" dirty="0">
                <a:hlinkClick r:id="rId4"/>
              </a:rPr>
              <a:t>https://vectorportal.com/es/vector/cabeza-de-vaca/31002</a:t>
            </a:r>
            <a:r>
              <a:rPr lang="ca-ES" dirty="0"/>
              <a:t> Llicència CC-BY, autoria Vectorportal.com</a:t>
            </a:r>
          </a:p>
          <a:p>
            <a:r>
              <a:rPr lang="ca-ES" dirty="0"/>
              <a:t>Porc: </a:t>
            </a:r>
            <a:r>
              <a:rPr lang="ca-ES" dirty="0">
                <a:hlinkClick r:id="rId5"/>
              </a:rPr>
              <a:t>https://pixabay.com/es/vectors/cerdo-animal-de-granja-cerdo-cerdo-2146010/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domben</a:t>
            </a:r>
          </a:p>
          <a:p>
            <a:r>
              <a:rPr lang="ca-ES" dirty="0"/>
              <a:t>Pollastre: </a:t>
            </a:r>
            <a:r>
              <a:rPr lang="ca-ES" dirty="0">
                <a:hlinkClick r:id="rId6"/>
              </a:rPr>
              <a:t>https://pixabay.com/es/vectors/animal-pollo-granja-gallina-2024066/</a:t>
            </a:r>
            <a:r>
              <a:rPr lang="ca-ES" dirty="0"/>
              <a:t> Llicència pròpia de </a:t>
            </a:r>
            <a:r>
              <a:rPr lang="ca-ES" dirty="0" err="1"/>
              <a:t>Pixabay</a:t>
            </a:r>
            <a:r>
              <a:rPr lang="ca-ES" dirty="0"/>
              <a:t> que es pot utilitzar en aquest context sense citar, autoria </a:t>
            </a:r>
            <a:r>
              <a:rPr lang="ca-ES" dirty="0" err="1"/>
              <a:t>OpenClipart</a:t>
            </a:r>
            <a:r>
              <a:rPr lang="ca-ES" dirty="0"/>
              <a:t>-Vectors</a:t>
            </a:r>
            <a:endParaRPr lang="en-US" dirty="0"/>
          </a:p>
          <a:p>
            <a:endParaRPr lang="ca-ES" dirty="0"/>
          </a:p>
          <a:p>
            <a:r>
              <a:rPr lang="ca-ES" dirty="0"/>
              <a:t>Carn d'hamburguesa: </a:t>
            </a:r>
            <a:r>
              <a:rPr lang="ca-ES" dirty="0">
                <a:hlinkClick r:id="rId7"/>
              </a:rPr>
              <a:t>https://www.flickr.com/photos/purkinje17/6218693656</a:t>
            </a:r>
            <a:r>
              <a:rPr lang="ca-ES" dirty="0"/>
              <a:t> Llicència CC-BY-NC, autoria Henar </a:t>
            </a:r>
            <a:r>
              <a:rPr lang="ca-ES" dirty="0" err="1"/>
              <a:t>Lanchas</a:t>
            </a:r>
            <a:r>
              <a:rPr lang="ca-ES" dirty="0"/>
              <a:t>.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rPr lang="ca-ES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073715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rPr lang="ca-ES"/>
              <a:t>73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99675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rPr lang="ca-ES"/>
              <a:t>74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6559317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rPr lang="ca-ES"/>
              <a:t>76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36674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>
              <a:ea typeface="Calibri"/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rPr lang="ca-ES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01020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>
              <a:ea typeface="Calibri"/>
              <a:cs typeface="Calibri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rPr lang="ca-ES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92594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Carn d'hamburguesa: </a:t>
            </a:r>
            <a:r>
              <a:rPr lang="ca-ES" dirty="0">
                <a:hlinkClick r:id="rId3"/>
              </a:rPr>
              <a:t>https://www.flickr.com/photos/purkinje17/6218693656</a:t>
            </a:r>
            <a:r>
              <a:rPr lang="ca-ES" dirty="0"/>
              <a:t> Llicència CC-BY-NC, autoria Henar </a:t>
            </a:r>
            <a:r>
              <a:rPr lang="ca-ES" dirty="0" err="1"/>
              <a:t>Lanchas</a:t>
            </a:r>
            <a:r>
              <a:rPr lang="ca-ES" dirty="0"/>
              <a:t>.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E881C-7C2B-4135-A658-1BA6D14D1030}" type="slidenum">
              <a:rPr lang="ca-ES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09004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patró.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3F98-AD0D-43B9-BEBA-166815E3109E}" type="datetimeFigureOut">
              <a:rPr lang="ca-ES" smtClean="0"/>
              <a:t>19/11/2024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9093529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3F98-AD0D-43B9-BEBA-166815E3109E}" type="datetimeFigureOut">
              <a:rPr lang="ca-ES" smtClean="0"/>
              <a:t>19/11/2024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819805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3F98-AD0D-43B9-BEBA-166815E3109E}" type="datetimeFigureOut">
              <a:rPr lang="ca-ES" smtClean="0"/>
              <a:t>19/11/2024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3419078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3F98-AD0D-43B9-BEBA-166815E3109E}" type="datetimeFigureOut">
              <a:rPr lang="ca-ES" smtClean="0"/>
              <a:t>19/11/2024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277203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3F98-AD0D-43B9-BEBA-166815E3109E}" type="datetimeFigureOut">
              <a:rPr lang="ca-ES" smtClean="0"/>
              <a:t>19/11/2024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4748415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3F98-AD0D-43B9-BEBA-166815E3109E}" type="datetimeFigureOut">
              <a:rPr lang="ca-ES" smtClean="0"/>
              <a:t>19/11/2024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1460799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Contenidor de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3F98-AD0D-43B9-BEBA-166815E3109E}" type="datetimeFigureOut">
              <a:rPr lang="ca-ES" smtClean="0"/>
              <a:t>19/11/2024</a:t>
            </a:fld>
            <a:endParaRPr lang="ca-ES"/>
          </a:p>
        </p:txBody>
      </p:sp>
      <p:sp>
        <p:nvSpPr>
          <p:cNvPr id="8" name="Contenidor de peu de pà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4489825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3F98-AD0D-43B9-BEBA-166815E3109E}" type="datetimeFigureOut">
              <a:rPr lang="ca-ES" smtClean="0"/>
              <a:t>19/11/2024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4992894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3F98-AD0D-43B9-BEBA-166815E3109E}" type="datetimeFigureOut">
              <a:rPr lang="ca-ES" smtClean="0"/>
              <a:t>19/11/2024</a:t>
            </a:fld>
            <a:endParaRPr lang="ca-ES"/>
          </a:p>
        </p:txBody>
      </p:sp>
      <p:sp>
        <p:nvSpPr>
          <p:cNvPr id="3" name="Contenidor de peu de pà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2094350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3F98-AD0D-43B9-BEBA-166815E3109E}" type="datetimeFigureOut">
              <a:rPr lang="ca-ES" smtClean="0"/>
              <a:t>19/11/2024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6356585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3F98-AD0D-43B9-BEBA-166815E3109E}" type="datetimeFigureOut">
              <a:rPr lang="ca-ES" smtClean="0"/>
              <a:t>19/11/2024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5772167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513F98-AD0D-43B9-BEBA-166815E3109E}" type="datetimeFigureOut">
              <a:rPr lang="ca-ES" smtClean="0"/>
              <a:t>19/11/2024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F372B2-8FB7-4029-BBE2-623947C657E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8179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34.png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9.png"/><Relationship Id="rId3" Type="http://schemas.openxmlformats.org/officeDocument/2006/relationships/image" Target="../media/image15.png"/><Relationship Id="rId7" Type="http://schemas.openxmlformats.org/officeDocument/2006/relationships/image" Target="../media/image34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31.png"/><Relationship Id="rId5" Type="http://schemas.microsoft.com/office/2007/relationships/hdphoto" Target="../media/hdphoto2.wdp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microsoft.com/office/2007/relationships/hdphoto" Target="../media/hdphoto3.wdp"/><Relationship Id="rId1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4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4.jpe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21.png"/><Relationship Id="rId1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4.jpe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21.png"/><Relationship Id="rId1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hyperlink" Target="https://www.diccionari.cat/GDLC/hamburgues" TargetMode="Externa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://hdl.handle.net/2445/142065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hyperlink" Target="https://www.boe.es/eli/es/l/2022/09/05/17/con" TargetMode="Externa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hyperlink" Target="https://www.aneca.es/documents/20123/201079/FAQ+Sexenios+2023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dl.handle.net/20.500.11967/73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hyperlink" Target="https://www.scimagoepi.com/wp-content/uploads/2023/09/1230_Urbano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hyperlink" Target="https://www.scimagoepi.com/wp-content/uploads/2023/09/1230_Urbano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hyperlink" Target="https://www.scimagoepi.com/wp-content/uploads/2023/09/1230_Urbano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hyperlink" Target="https://www.scimagoepi.com/wp-content/uploads/2023/09/1230_Urbano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hyperlink" Target="https://asapbio.org/preguntas-frecuentes-sobre-preprints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log.doaj.org/es/2020/11/17/what-does-doaj-define-as-open-access/" TargetMode="External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hdl.handle.net/2445/186099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hdl.handle.net/2445/186099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oaj.org/apply/gui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atindex.org/latindex/postulacion/postulacionCatalogo" TargetMode="External"/><Relationship Id="rId4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calidadrevistas.fecyt.es/sites/default/files/2022_12_02_guiaeval_viii_edicion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calidadrevistas.fecyt.es/sites/default/files/2022_12_02_guiaeval_viii_edicion.pdf" TargetMode="External"/><Relationship Id="rId7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clarivate.com/academia-government/scientific-and-academic-research/research-discovery-and-referencing/web-of-science/web-of-science-core-collection/editorial-selection-process/journal-evaluation-process-selection-criteria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lsevier.com/products/scopus/content/content-policy-and-selection" TargetMode="Externa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76.png"/><Relationship Id="rId4" Type="http://schemas.openxmlformats.org/officeDocument/2006/relationships/hyperlink" Target="https://v2.sherpa.ac.uk/romeo/about.html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62.png"/><Relationship Id="rId4" Type="http://schemas.openxmlformats.org/officeDocument/2006/relationships/hyperlink" Target="https://v2.sherpa.ac.uk/romeo/resources/user-guide.pdf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9.png"/><Relationship Id="rId1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://hdl.handle.net/2445/186099" TargetMode="External"/><Relationship Id="rId3" Type="http://schemas.openxmlformats.org/officeDocument/2006/relationships/hyperlink" Target="https://biblioguias.ucm.es/acceso-abierto/repositorios" TargetMode="External"/><Relationship Id="rId7" Type="http://schemas.openxmlformats.org/officeDocument/2006/relationships/hyperlink" Target="http://hdl.handle.net/20.500.12105/16724" TargetMode="External"/><Relationship Id="rId2" Type="http://schemas.openxmlformats.org/officeDocument/2006/relationships/hyperlink" Target="https://asapbio.org/preguntas-frecuentes-sobre-preprint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tellectual-property-helpdesk.ec.europa.eu/news-events/news/open-access-obligations-horizon-europe-what-are-cc-licences-2021-11-15_en" TargetMode="External"/><Relationship Id="rId5" Type="http://schemas.openxmlformats.org/officeDocument/2006/relationships/hyperlink" Target="https://blog.doaj.org/es/2020/11/17/what-does-doaj-define-as-open-access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://hdl.handle.net/20.500.11967/73" TargetMode="External"/><Relationship Id="rId9" Type="http://schemas.openxmlformats.org/officeDocument/2006/relationships/hyperlink" Target="https://www.scimagoepi.com/wp-content/uploads/2023/09/1230_Urbano.pdf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purkinje17/6218693656" TargetMode="External"/><Relationship Id="rId13" Type="http://schemas.openxmlformats.org/officeDocument/2006/relationships/image" Target="../media/image7.png"/><Relationship Id="rId18" Type="http://schemas.openxmlformats.org/officeDocument/2006/relationships/image" Target="../media/image86.png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hyperlink" Target="https://pixabay.com/es/vectors/creative-commons-cc-personaje-785334/" TargetMode="External"/><Relationship Id="rId12" Type="http://schemas.openxmlformats.org/officeDocument/2006/relationships/image" Target="../media/image81.jpe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60.xml"/><Relationship Id="rId16" Type="http://schemas.openxmlformats.org/officeDocument/2006/relationships/image" Target="../media/image84.png"/><Relationship Id="rId20" Type="http://schemas.openxmlformats.org/officeDocument/2006/relationships/hyperlink" Target="https://openclipart.org/detail/194524/vegan-logo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ixabay.com/es/photos/burger-hamburguesa-barbacoa-3962996/" TargetMode="External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openxmlformats.org/officeDocument/2006/relationships/image" Target="../media/image83.png"/><Relationship Id="rId10" Type="http://schemas.openxmlformats.org/officeDocument/2006/relationships/image" Target="../media/image6.png"/><Relationship Id="rId19" Type="http://schemas.openxmlformats.org/officeDocument/2006/relationships/hyperlink" Target="https://pixabay.com/es/photos/apetito-horneado-semillas-panader%C3%ADa-1238387/" TargetMode="External"/><Relationship Id="rId4" Type="http://schemas.openxmlformats.org/officeDocument/2006/relationships/image" Target="../media/image2.jpeg"/><Relationship Id="rId9" Type="http://schemas.openxmlformats.org/officeDocument/2006/relationships/hyperlink" Target="https://pxhere.com/en/photo/932754" TargetMode="External"/><Relationship Id="rId14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s/vectors/gluten-trigo-cebada-comida-dieta-2984643/" TargetMode="External"/><Relationship Id="rId13" Type="http://schemas.openxmlformats.org/officeDocument/2006/relationships/image" Target="../media/image90.png"/><Relationship Id="rId3" Type="http://schemas.openxmlformats.org/officeDocument/2006/relationships/image" Target="../media/image4.png"/><Relationship Id="rId7" Type="http://schemas.openxmlformats.org/officeDocument/2006/relationships/hyperlink" Target="https://commons.wikimedia.org/wiki/File:Bread_0099.jpg" TargetMode="External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ixabay.com/es/vectors/cerdo-animal-de-granja-cerdo-cerdo-2146010/" TargetMode="External"/><Relationship Id="rId11" Type="http://schemas.openxmlformats.org/officeDocument/2006/relationships/image" Target="../media/image88.png"/><Relationship Id="rId5" Type="http://schemas.openxmlformats.org/officeDocument/2006/relationships/hyperlink" Target="https://vectorportal.com/es/vector/cabeza-de-vaca/31002" TargetMode="External"/><Relationship Id="rId15" Type="http://schemas.openxmlformats.org/officeDocument/2006/relationships/image" Target="../media/image16.png"/><Relationship Id="rId10" Type="http://schemas.openxmlformats.org/officeDocument/2006/relationships/image" Target="../media/image87.jpeg"/><Relationship Id="rId4" Type="http://schemas.openxmlformats.org/officeDocument/2006/relationships/hyperlink" Target="https://pixabay.com/es/vectors/animal-pollo-granja-gallina-2024066/" TargetMode="External"/><Relationship Id="rId9" Type="http://schemas.openxmlformats.org/officeDocument/2006/relationships/hyperlink" Target="https://pixabay.com/es/vectors/cereales-grano-ma%C3%ADz-trigo-cebada-161665/" TargetMode="External"/><Relationship Id="rId14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40.png"/><Relationship Id="rId3" Type="http://schemas.openxmlformats.org/officeDocument/2006/relationships/image" Target="../media/image92.png"/><Relationship Id="rId7" Type="http://schemas.openxmlformats.org/officeDocument/2006/relationships/image" Target="../media/image93.png"/><Relationship Id="rId12" Type="http://schemas.openxmlformats.org/officeDocument/2006/relationships/hyperlink" Target="https://pixabay.com/es/photos/foods-onion-vegetal-ingredient-4869862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laticon.com/free-icon/banker_2386483" TargetMode="External"/><Relationship Id="rId11" Type="http://schemas.openxmlformats.org/officeDocument/2006/relationships/image" Target="../media/image95.jpeg"/><Relationship Id="rId5" Type="http://schemas.openxmlformats.org/officeDocument/2006/relationships/hyperlink" Target="https://pixabay.com/es/vectors/gente-personas-hombres-mujer-43575/" TargetMode="External"/><Relationship Id="rId15" Type="http://schemas.openxmlformats.org/officeDocument/2006/relationships/hyperlink" Target="https://pixabay.com/es/photos/tomate-verduras-comida-sal-2096306/" TargetMode="External"/><Relationship Id="rId10" Type="http://schemas.openxmlformats.org/officeDocument/2006/relationships/image" Target="../media/image33.png"/><Relationship Id="rId4" Type="http://schemas.openxmlformats.org/officeDocument/2006/relationships/hyperlink" Target="https://pixabay.com/es/vectors/cocineros-camareros-servir-servicio-7656767/" TargetMode="External"/><Relationship Id="rId9" Type="http://schemas.openxmlformats.org/officeDocument/2006/relationships/hyperlink" Target="https://pixabay.com/es/photos/cultivo-de-lechuga-5325655/" TargetMode="External"/><Relationship Id="rId14" Type="http://schemas.microsoft.com/office/2007/relationships/hdphoto" Target="../media/hdphoto4.wdp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41002268@N03/9638902981" TargetMode="External"/><Relationship Id="rId13" Type="http://schemas.openxmlformats.org/officeDocument/2006/relationships/hyperlink" Target="https://www.flickr.com/photos/avlxyz/7490776762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commons.wikimedia.org/wiki/File:Emmental_slices.jpg" TargetMode="External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11" Type="http://schemas.openxmlformats.org/officeDocument/2006/relationships/image" Target="../media/image100.png"/><Relationship Id="rId5" Type="http://schemas.openxmlformats.org/officeDocument/2006/relationships/image" Target="../media/image97.jpeg"/><Relationship Id="rId15" Type="http://schemas.openxmlformats.org/officeDocument/2006/relationships/hyperlink" Target="https://pixabay.com/es/illustrations/b%C3%BAho-azul-verde-dibujos-animados-390999/" TargetMode="External"/><Relationship Id="rId10" Type="http://schemas.openxmlformats.org/officeDocument/2006/relationships/image" Target="../media/image99.jpeg"/><Relationship Id="rId4" Type="http://schemas.openxmlformats.org/officeDocument/2006/relationships/image" Target="../media/image96.jpeg"/><Relationship Id="rId9" Type="http://schemas.openxmlformats.org/officeDocument/2006/relationships/hyperlink" Target="https://www.flickr.com/photos/90579953@N03/20867421712" TargetMode="External"/><Relationship Id="rId14" Type="http://schemas.openxmlformats.org/officeDocument/2006/relationships/hyperlink" Target="https://commons.wikimedia.org/wiki/File:Ale_rgias.png" TargetMode="Externa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s/photos/burger-hamburguesa-flotar-comida-4416178/" TargetMode="External"/><Relationship Id="rId3" Type="http://schemas.openxmlformats.org/officeDocument/2006/relationships/image" Target="../media/image102.png"/><Relationship Id="rId7" Type="http://schemas.openxmlformats.org/officeDocument/2006/relationships/hyperlink" Target="https://pxhere.com/es/photo/1627336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lickr.com/photos/26528022@N07/6863869959" TargetMode="External"/><Relationship Id="rId5" Type="http://schemas.openxmlformats.org/officeDocument/2006/relationships/hyperlink" Target="https://openclipart.org/detail/204014/restaurant-map-location" TargetMode="External"/><Relationship Id="rId10" Type="http://schemas.openxmlformats.org/officeDocument/2006/relationships/image" Target="../media/image105.png"/><Relationship Id="rId4" Type="http://schemas.openxmlformats.org/officeDocument/2006/relationships/image" Target="../media/image103.jpeg"/><Relationship Id="rId9" Type="http://schemas.openxmlformats.org/officeDocument/2006/relationships/image" Target="../media/image10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7.png"/><Relationship Id="rId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3F375D89-13C6-E467-164F-753B3FED4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1999" cy="6850810"/>
          </a:xfr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117B7E49-1D70-A1A2-2693-82278765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1</a:t>
            </a:fld>
            <a:endParaRPr lang="ca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B8BCF7-9BA9-8A63-B835-B93AB5F8C520}"/>
              </a:ext>
            </a:extLst>
          </p:cNvPr>
          <p:cNvSpPr/>
          <p:nvPr/>
        </p:nvSpPr>
        <p:spPr>
          <a:xfrm>
            <a:off x="1169275" y="3008585"/>
            <a:ext cx="10273862" cy="1996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5FCC0268-6981-9161-50F7-3EB75F90B0F9}"/>
              </a:ext>
            </a:extLst>
          </p:cNvPr>
          <p:cNvSpPr txBox="1"/>
          <p:nvPr/>
        </p:nvSpPr>
        <p:spPr>
          <a:xfrm>
            <a:off x="1012746" y="2748454"/>
            <a:ext cx="1078060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a-ES" sz="4000" b="1" dirty="0">
                <a:solidFill>
                  <a:srgbClr val="187865"/>
                </a:solidFill>
              </a:rPr>
              <a:t>Marxant una hamburguesa completa!</a:t>
            </a:r>
          </a:p>
          <a:p>
            <a:pPr algn="ctr"/>
            <a:r>
              <a:rPr lang="ca-ES" sz="4000" b="1" dirty="0">
                <a:solidFill>
                  <a:srgbClr val="187865"/>
                </a:solidFill>
              </a:rPr>
              <a:t>Ingredients per preparar una política de drets d'autoria de qualitat en revistes científiques</a:t>
            </a:r>
          </a:p>
        </p:txBody>
      </p:sp>
    </p:spTree>
    <p:extLst>
      <p:ext uri="{BB962C8B-B14F-4D97-AF65-F5344CB8AC3E}">
        <p14:creationId xmlns:p14="http://schemas.microsoft.com/office/powerpoint/2010/main" val="2172617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>
            <a:extLst>
              <a:ext uri="{FF2B5EF4-FFF2-40B4-BE49-F238E27FC236}">
                <a16:creationId xmlns:a16="http://schemas.microsoft.com/office/drawing/2014/main" id="{38C87FBF-BC90-93EB-A9AF-14085152B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228" y="4266977"/>
            <a:ext cx="1579891" cy="1198886"/>
          </a:xfrm>
          <a:prstGeom prst="rect">
            <a:avLst/>
          </a:prstGeom>
        </p:spPr>
      </p:pic>
      <p:pic>
        <p:nvPicPr>
          <p:cNvPr id="10" name="Imatge 9" descr="Imatge que conté aliments, rosa&#10;&#10;Descripció generada automàticament">
            <a:extLst>
              <a:ext uri="{FF2B5EF4-FFF2-40B4-BE49-F238E27FC236}">
                <a16:creationId xmlns:a16="http://schemas.microsoft.com/office/drawing/2014/main" id="{1D5BF913-1737-EA90-1CB0-4440A0C9F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7377" y="3663127"/>
            <a:ext cx="1565514" cy="1198886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15FDCBA0-E25A-5E91-6BF7-027C43D14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046" y="4253840"/>
            <a:ext cx="1565514" cy="1213263"/>
          </a:xfrm>
          <a:prstGeom prst="rect">
            <a:avLst/>
          </a:prstGeom>
        </p:spPr>
      </p:pic>
      <p:pic>
        <p:nvPicPr>
          <p:cNvPr id="8" name="Imatge 7" descr="Imatge que conté aliments, rosa&#10;&#10;Descripció generada automàticament">
            <a:extLst>
              <a:ext uri="{FF2B5EF4-FFF2-40B4-BE49-F238E27FC236}">
                <a16:creationId xmlns:a16="http://schemas.microsoft.com/office/drawing/2014/main" id="{D8970FC0-9616-DFD8-2E64-985C7F0A1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359" y="3663127"/>
            <a:ext cx="1565514" cy="1198886"/>
          </a:xfrm>
          <a:prstGeom prst="rect">
            <a:avLst/>
          </a:prstGeom>
        </p:spPr>
      </p:pic>
      <p:pic>
        <p:nvPicPr>
          <p:cNvPr id="13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EA9E5C64-D9A9-8AC8-28DD-559D7FAA9A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9E577CA2-F830-7EA2-FF19-683FA70F8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650" y="3649991"/>
            <a:ext cx="1565514" cy="1213263"/>
          </a:xfrm>
          <a:prstGeom prst="rect">
            <a:avLst/>
          </a:prstGeom>
        </p:spPr>
      </p:pic>
      <p:pic>
        <p:nvPicPr>
          <p:cNvPr id="14" name="Imatge 13" descr="Imatge que conté aliments, a cobert&#10;&#10;Descripció generada automàticament">
            <a:extLst>
              <a:ext uri="{FF2B5EF4-FFF2-40B4-BE49-F238E27FC236}">
                <a16:creationId xmlns:a16="http://schemas.microsoft.com/office/drawing/2014/main" id="{21C31B5F-DA97-B2FD-84DB-0859A5B6F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320" y="3035358"/>
            <a:ext cx="1565514" cy="1213263"/>
          </a:xfrm>
          <a:prstGeom prst="rect">
            <a:avLst/>
          </a:prstGeom>
        </p:spPr>
      </p:pic>
      <p:pic>
        <p:nvPicPr>
          <p:cNvPr id="15" name="Imatge 14" descr="Imatge que conté aliments, rosa&#10;&#10;Descripció generada automàticament">
            <a:extLst>
              <a:ext uri="{FF2B5EF4-FFF2-40B4-BE49-F238E27FC236}">
                <a16:creationId xmlns:a16="http://schemas.microsoft.com/office/drawing/2014/main" id="{531F7678-FE26-A170-DCF9-E23B6F1BB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662" y="3663128"/>
            <a:ext cx="1565514" cy="1198886"/>
          </a:xfrm>
          <a:prstGeom prst="rect">
            <a:avLst/>
          </a:prstGeom>
        </p:spPr>
      </p:pic>
      <p:pic>
        <p:nvPicPr>
          <p:cNvPr id="16" name="Imatge 15">
            <a:extLst>
              <a:ext uri="{FF2B5EF4-FFF2-40B4-BE49-F238E27FC236}">
                <a16:creationId xmlns:a16="http://schemas.microsoft.com/office/drawing/2014/main" id="{FCA6D7DD-25C0-73D1-4586-A240A8CCD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531" y="3634373"/>
            <a:ext cx="1579891" cy="1198886"/>
          </a:xfrm>
          <a:prstGeom prst="rect">
            <a:avLst/>
          </a:prstGeom>
        </p:spPr>
      </p:pic>
      <p:pic>
        <p:nvPicPr>
          <p:cNvPr id="3" name="Imatge 2" descr="Imatge que conté aliments, a cobert&#10;&#10;Descripció generada automàticament">
            <a:extLst>
              <a:ext uri="{FF2B5EF4-FFF2-40B4-BE49-F238E27FC236}">
                <a16:creationId xmlns:a16="http://schemas.microsoft.com/office/drawing/2014/main" id="{A5500EEB-FDA1-987B-D692-C5E615824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911" y="3035358"/>
            <a:ext cx="1565514" cy="1213263"/>
          </a:xfrm>
          <a:prstGeom prst="rect">
            <a:avLst/>
          </a:prstGeom>
        </p:spPr>
      </p:pic>
      <p:pic>
        <p:nvPicPr>
          <p:cNvPr id="4" name="Imatge 3" descr="Imatge que conté aliments, a cobert&#10;&#10;Descripció generada automàticament">
            <a:extLst>
              <a:ext uri="{FF2B5EF4-FFF2-40B4-BE49-F238E27FC236}">
                <a16:creationId xmlns:a16="http://schemas.microsoft.com/office/drawing/2014/main" id="{EFC42A31-F6A2-4403-AF66-5F42B9E44A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501" y="3035358"/>
            <a:ext cx="1565514" cy="1213263"/>
          </a:xfrm>
          <a:prstGeom prst="rect">
            <a:avLst/>
          </a:prstGeom>
        </p:spPr>
      </p:pic>
      <p:pic>
        <p:nvPicPr>
          <p:cNvPr id="5" name="Imatge 4" descr="Imatge que conté aliments, a cobert&#10;&#10;Descripció generada automàticament">
            <a:extLst>
              <a:ext uri="{FF2B5EF4-FFF2-40B4-BE49-F238E27FC236}">
                <a16:creationId xmlns:a16="http://schemas.microsoft.com/office/drawing/2014/main" id="{E5101579-8367-433F-DB47-658CE08DBD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2091" y="3035358"/>
            <a:ext cx="1565514" cy="1213263"/>
          </a:xfrm>
          <a:prstGeom prst="rect">
            <a:avLst/>
          </a:prstGeom>
        </p:spPr>
      </p:pic>
      <p:pic>
        <p:nvPicPr>
          <p:cNvPr id="6" name="Imatge 5" descr="Imatge que conté aliments, a cobert&#10;&#10;Descripció generada automàticament">
            <a:extLst>
              <a:ext uri="{FF2B5EF4-FFF2-40B4-BE49-F238E27FC236}">
                <a16:creationId xmlns:a16="http://schemas.microsoft.com/office/drawing/2014/main" id="{38615E2D-26F0-F57C-7049-48DD8F5B2F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7681" y="3035358"/>
            <a:ext cx="1565514" cy="1213263"/>
          </a:xfrm>
          <a:prstGeom prst="rect">
            <a:avLst/>
          </a:prstGeom>
        </p:spPr>
      </p:pic>
      <p:pic>
        <p:nvPicPr>
          <p:cNvPr id="7" name="Imatge 6" descr="Imatge que conté aliments, a cobert&#10;&#10;Descripció generada automàticament">
            <a:extLst>
              <a:ext uri="{FF2B5EF4-FFF2-40B4-BE49-F238E27FC236}">
                <a16:creationId xmlns:a16="http://schemas.microsoft.com/office/drawing/2014/main" id="{CFF1A90A-C98F-2F10-7EE5-CC81C02BB5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3272" y="3035358"/>
            <a:ext cx="1565514" cy="1213263"/>
          </a:xfrm>
          <a:prstGeom prst="rect">
            <a:avLst/>
          </a:prstGeom>
        </p:spPr>
      </p:pic>
      <p:pic>
        <p:nvPicPr>
          <p:cNvPr id="17" name="Imatge 16" descr="Imatge que conté text, captura de pantalla, programari, Icona d&amp;#39;ordinador&#10;&#10;Descripció generada automàticament">
            <a:extLst>
              <a:ext uri="{FF2B5EF4-FFF2-40B4-BE49-F238E27FC236}">
                <a16:creationId xmlns:a16="http://schemas.microsoft.com/office/drawing/2014/main" id="{1630CB40-F473-1D6E-D3AA-4ECA6CBB61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7526" t="63277" r="32380" b="24294"/>
          <a:stretch/>
        </p:blipFill>
        <p:spPr>
          <a:xfrm>
            <a:off x="10210795" y="5686903"/>
            <a:ext cx="1735458" cy="865326"/>
          </a:xfrm>
          <a:prstGeom prst="rect">
            <a:avLst/>
          </a:prstGeom>
        </p:spPr>
      </p:pic>
      <p:pic>
        <p:nvPicPr>
          <p:cNvPr id="18" name="Imatge 17" descr="Imatge que conté símbol, Font, logotip, Gràfics&#10;&#10;Descripció generada automàticament">
            <a:extLst>
              <a:ext uri="{FF2B5EF4-FFF2-40B4-BE49-F238E27FC236}">
                <a16:creationId xmlns:a16="http://schemas.microsoft.com/office/drawing/2014/main" id="{DC40B05C-B85A-7CD9-55CE-7153D1AFC8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023" y="5631596"/>
            <a:ext cx="574743" cy="962585"/>
          </a:xfrm>
          <a:prstGeom prst="rect">
            <a:avLst/>
          </a:prstGeom>
        </p:spPr>
      </p:pic>
      <p:pic>
        <p:nvPicPr>
          <p:cNvPr id="19" name="Imatge 18" descr="Imatge que conté símbol, Font, cercle, logotip&#10;&#10;Descripció generada automàticament">
            <a:extLst>
              <a:ext uri="{FF2B5EF4-FFF2-40B4-BE49-F238E27FC236}">
                <a16:creationId xmlns:a16="http://schemas.microsoft.com/office/drawing/2014/main" id="{3DDD2FA6-6C07-492A-1A94-B46AE8E4C6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4600" y="5638557"/>
            <a:ext cx="1287852" cy="958003"/>
          </a:xfrm>
          <a:prstGeom prst="rect">
            <a:avLst/>
          </a:prstGeom>
        </p:spPr>
      </p:pic>
      <p:pic>
        <p:nvPicPr>
          <p:cNvPr id="20" name="Imatge 19" descr="Imatge que conté símbol, Font, logotip, Gràfics&#10;&#10;Descripció generada automàticament">
            <a:extLst>
              <a:ext uri="{FF2B5EF4-FFF2-40B4-BE49-F238E27FC236}">
                <a16:creationId xmlns:a16="http://schemas.microsoft.com/office/drawing/2014/main" id="{D8804AAF-AFB3-9959-B975-987173C04F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7677" y="5624702"/>
            <a:ext cx="1378797" cy="971857"/>
          </a:xfrm>
          <a:prstGeom prst="rect">
            <a:avLst/>
          </a:prstGeom>
        </p:spPr>
      </p:pic>
      <p:pic>
        <p:nvPicPr>
          <p:cNvPr id="21" name="Imatge 20" descr="Imatge que conté Font, símbol, Gràfics, logotip&#10;&#10;Descripció generada automàticament">
            <a:extLst>
              <a:ext uri="{FF2B5EF4-FFF2-40B4-BE49-F238E27FC236}">
                <a16:creationId xmlns:a16="http://schemas.microsoft.com/office/drawing/2014/main" id="{E5FAEE5D-EF74-4978-CA3B-E67BC3BF5F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7233" y="5635975"/>
            <a:ext cx="1740654" cy="958797"/>
          </a:xfrm>
          <a:prstGeom prst="rect">
            <a:avLst/>
          </a:prstGeom>
        </p:spPr>
      </p:pic>
      <p:pic>
        <p:nvPicPr>
          <p:cNvPr id="22" name="Imatge 21" descr="Imatge que conté Font, símbol, captura de pantalla, logotip&#10;&#10;Descripció generada automàticament">
            <a:extLst>
              <a:ext uri="{FF2B5EF4-FFF2-40B4-BE49-F238E27FC236}">
                <a16:creationId xmlns:a16="http://schemas.microsoft.com/office/drawing/2014/main" id="{D079817C-783E-82D4-07A0-07B3FF228D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4805" y="5679862"/>
            <a:ext cx="1276773" cy="877778"/>
          </a:xfrm>
          <a:prstGeom prst="rect">
            <a:avLst/>
          </a:prstGeom>
        </p:spPr>
      </p:pic>
      <p:sp>
        <p:nvSpPr>
          <p:cNvPr id="26" name="QuadreDeText 25">
            <a:extLst>
              <a:ext uri="{FF2B5EF4-FFF2-40B4-BE49-F238E27FC236}">
                <a16:creationId xmlns:a16="http://schemas.microsoft.com/office/drawing/2014/main" id="{E28EB2F4-50EC-E42F-551D-02B23E5AD646}"/>
              </a:ext>
            </a:extLst>
          </p:cNvPr>
          <p:cNvSpPr txBox="1"/>
          <p:nvPr/>
        </p:nvSpPr>
        <p:spPr>
          <a:xfrm>
            <a:off x="748145" y="3200400"/>
            <a:ext cx="8312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600" b="1">
                <a:solidFill>
                  <a:srgbClr val="8ED873"/>
                </a:solidFill>
                <a:latin typeface="Aptos Display"/>
              </a:rPr>
              <a:t>BY</a:t>
            </a:r>
            <a:endParaRPr lang="ca-ES" sz="3600" b="1">
              <a:solidFill>
                <a:srgbClr val="8ED873"/>
              </a:solidFill>
            </a:endParaRPr>
          </a:p>
        </p:txBody>
      </p:sp>
      <p:sp>
        <p:nvSpPr>
          <p:cNvPr id="27" name="QuadreDeText 26">
            <a:extLst>
              <a:ext uri="{FF2B5EF4-FFF2-40B4-BE49-F238E27FC236}">
                <a16:creationId xmlns:a16="http://schemas.microsoft.com/office/drawing/2014/main" id="{06F94218-4205-158B-5104-5F73D1564E2A}"/>
              </a:ext>
            </a:extLst>
          </p:cNvPr>
          <p:cNvSpPr txBox="1"/>
          <p:nvPr/>
        </p:nvSpPr>
        <p:spPr>
          <a:xfrm>
            <a:off x="2715490" y="3200400"/>
            <a:ext cx="8312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600" b="1">
                <a:solidFill>
                  <a:srgbClr val="8ED873"/>
                </a:solidFill>
                <a:latin typeface="Aptos Display"/>
              </a:rPr>
              <a:t>BY</a:t>
            </a:r>
            <a:endParaRPr lang="ca-ES" sz="3600" b="1">
              <a:solidFill>
                <a:srgbClr val="8ED873"/>
              </a:solidFill>
            </a:endParaRPr>
          </a:p>
        </p:txBody>
      </p:sp>
      <p:sp>
        <p:nvSpPr>
          <p:cNvPr id="28" name="QuadreDeText 27">
            <a:extLst>
              <a:ext uri="{FF2B5EF4-FFF2-40B4-BE49-F238E27FC236}">
                <a16:creationId xmlns:a16="http://schemas.microsoft.com/office/drawing/2014/main" id="{5F1D4458-7730-F3A7-A2A1-200B5AE41408}"/>
              </a:ext>
            </a:extLst>
          </p:cNvPr>
          <p:cNvSpPr txBox="1"/>
          <p:nvPr/>
        </p:nvSpPr>
        <p:spPr>
          <a:xfrm>
            <a:off x="4682835" y="3200399"/>
            <a:ext cx="8312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600" b="1">
                <a:solidFill>
                  <a:srgbClr val="8ED873"/>
                </a:solidFill>
                <a:latin typeface="Aptos Display"/>
              </a:rPr>
              <a:t>BY</a:t>
            </a:r>
            <a:endParaRPr lang="ca-ES" sz="3600" b="1">
              <a:solidFill>
                <a:srgbClr val="8ED873"/>
              </a:solidFill>
            </a:endParaRPr>
          </a:p>
        </p:txBody>
      </p:sp>
      <p:sp>
        <p:nvSpPr>
          <p:cNvPr id="29" name="QuadreDeText 28">
            <a:extLst>
              <a:ext uri="{FF2B5EF4-FFF2-40B4-BE49-F238E27FC236}">
                <a16:creationId xmlns:a16="http://schemas.microsoft.com/office/drawing/2014/main" id="{AB975A52-9687-3EF9-0C42-635EAD613CE5}"/>
              </a:ext>
            </a:extLst>
          </p:cNvPr>
          <p:cNvSpPr txBox="1"/>
          <p:nvPr/>
        </p:nvSpPr>
        <p:spPr>
          <a:xfrm>
            <a:off x="6664036" y="3200400"/>
            <a:ext cx="8312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600" b="1">
                <a:solidFill>
                  <a:srgbClr val="8ED873"/>
                </a:solidFill>
                <a:latin typeface="Aptos Display"/>
              </a:rPr>
              <a:t>BY</a:t>
            </a:r>
            <a:endParaRPr lang="ca-ES" sz="3600" b="1">
              <a:solidFill>
                <a:srgbClr val="8ED873"/>
              </a:solidFill>
            </a:endParaRPr>
          </a:p>
        </p:txBody>
      </p:sp>
      <p:sp>
        <p:nvSpPr>
          <p:cNvPr id="30" name="QuadreDeText 29">
            <a:extLst>
              <a:ext uri="{FF2B5EF4-FFF2-40B4-BE49-F238E27FC236}">
                <a16:creationId xmlns:a16="http://schemas.microsoft.com/office/drawing/2014/main" id="{1D0D4B11-1AD7-0678-3AE9-FC0F02742E27}"/>
              </a:ext>
            </a:extLst>
          </p:cNvPr>
          <p:cNvSpPr txBox="1"/>
          <p:nvPr/>
        </p:nvSpPr>
        <p:spPr>
          <a:xfrm>
            <a:off x="8603671" y="3200399"/>
            <a:ext cx="8312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600" b="1">
                <a:solidFill>
                  <a:srgbClr val="8ED873"/>
                </a:solidFill>
                <a:latin typeface="Aptos Display"/>
              </a:rPr>
              <a:t>BY</a:t>
            </a:r>
            <a:endParaRPr lang="ca-ES" sz="3600" b="1">
              <a:solidFill>
                <a:srgbClr val="8ED873"/>
              </a:solidFill>
            </a:endParaRPr>
          </a:p>
        </p:txBody>
      </p:sp>
      <p:sp>
        <p:nvSpPr>
          <p:cNvPr id="31" name="QuadreDeText 30">
            <a:extLst>
              <a:ext uri="{FF2B5EF4-FFF2-40B4-BE49-F238E27FC236}">
                <a16:creationId xmlns:a16="http://schemas.microsoft.com/office/drawing/2014/main" id="{8FEC1D2D-66D1-CABE-A08B-8A26DEF32C68}"/>
              </a:ext>
            </a:extLst>
          </p:cNvPr>
          <p:cNvSpPr txBox="1"/>
          <p:nvPr/>
        </p:nvSpPr>
        <p:spPr>
          <a:xfrm>
            <a:off x="10654145" y="3200400"/>
            <a:ext cx="8312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600" b="1">
                <a:solidFill>
                  <a:srgbClr val="8ED873"/>
                </a:solidFill>
                <a:latin typeface="Aptos Display"/>
              </a:rPr>
              <a:t>BY</a:t>
            </a:r>
            <a:endParaRPr lang="ca-ES" sz="3600" b="1">
              <a:solidFill>
                <a:srgbClr val="8ED873"/>
              </a:solidFill>
            </a:endParaRPr>
          </a:p>
        </p:txBody>
      </p:sp>
      <p:sp>
        <p:nvSpPr>
          <p:cNvPr id="32" name="QuadreDeText 31">
            <a:extLst>
              <a:ext uri="{FF2B5EF4-FFF2-40B4-BE49-F238E27FC236}">
                <a16:creationId xmlns:a16="http://schemas.microsoft.com/office/drawing/2014/main" id="{D1C395BF-5981-2FB8-2DEC-9D050F66D064}"/>
              </a:ext>
            </a:extLst>
          </p:cNvPr>
          <p:cNvSpPr txBox="1"/>
          <p:nvPr/>
        </p:nvSpPr>
        <p:spPr>
          <a:xfrm>
            <a:off x="2715490" y="4100945"/>
            <a:ext cx="8312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600" b="1">
                <a:solidFill>
                  <a:srgbClr val="FFFF00"/>
                </a:solidFill>
                <a:latin typeface="Aptos Display"/>
              </a:rPr>
              <a:t>SA</a:t>
            </a:r>
            <a:endParaRPr lang="ca-ES" sz="3600" b="1">
              <a:solidFill>
                <a:srgbClr val="FFFF00"/>
              </a:solidFill>
            </a:endParaRPr>
          </a:p>
        </p:txBody>
      </p:sp>
      <p:sp>
        <p:nvSpPr>
          <p:cNvPr id="33" name="QuadreDeText 32">
            <a:extLst>
              <a:ext uri="{FF2B5EF4-FFF2-40B4-BE49-F238E27FC236}">
                <a16:creationId xmlns:a16="http://schemas.microsoft.com/office/drawing/2014/main" id="{C6BC7FE7-8C41-E24E-23E2-0D67322408BD}"/>
              </a:ext>
            </a:extLst>
          </p:cNvPr>
          <p:cNvSpPr txBox="1"/>
          <p:nvPr/>
        </p:nvSpPr>
        <p:spPr>
          <a:xfrm>
            <a:off x="6664035" y="4752108"/>
            <a:ext cx="8312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600" b="1">
                <a:solidFill>
                  <a:srgbClr val="FFFF00"/>
                </a:solidFill>
                <a:latin typeface="Aptos Display"/>
              </a:rPr>
              <a:t>SA</a:t>
            </a:r>
            <a:endParaRPr lang="ca-ES" sz="3600" b="1">
              <a:solidFill>
                <a:srgbClr val="FFFF00"/>
              </a:solidFill>
            </a:endParaRPr>
          </a:p>
        </p:txBody>
      </p:sp>
      <p:sp>
        <p:nvSpPr>
          <p:cNvPr id="34" name="QuadreDeText 33">
            <a:extLst>
              <a:ext uri="{FF2B5EF4-FFF2-40B4-BE49-F238E27FC236}">
                <a16:creationId xmlns:a16="http://schemas.microsoft.com/office/drawing/2014/main" id="{0D66C605-27E8-66CF-B98C-57DE1024DE67}"/>
              </a:ext>
            </a:extLst>
          </p:cNvPr>
          <p:cNvSpPr txBox="1"/>
          <p:nvPr/>
        </p:nvSpPr>
        <p:spPr>
          <a:xfrm>
            <a:off x="4668980" y="4100944"/>
            <a:ext cx="8312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600" b="1">
                <a:solidFill>
                  <a:schemeClr val="accent5">
                    <a:lumMod val="20000"/>
                    <a:lumOff val="80000"/>
                  </a:schemeClr>
                </a:solidFill>
                <a:latin typeface="Aptos Display"/>
              </a:rPr>
              <a:t>NC</a:t>
            </a:r>
            <a:endParaRPr lang="ca-ES" sz="3600" b="1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5" name="QuadreDeText 34">
            <a:extLst>
              <a:ext uri="{FF2B5EF4-FFF2-40B4-BE49-F238E27FC236}">
                <a16:creationId xmlns:a16="http://schemas.microsoft.com/office/drawing/2014/main" id="{025A96F3-8E04-9E16-F22C-3B60B4CEF9D8}"/>
              </a:ext>
            </a:extLst>
          </p:cNvPr>
          <p:cNvSpPr txBox="1"/>
          <p:nvPr/>
        </p:nvSpPr>
        <p:spPr>
          <a:xfrm>
            <a:off x="6664036" y="4100945"/>
            <a:ext cx="8312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600" b="1">
                <a:solidFill>
                  <a:srgbClr val="F2CFEE"/>
                </a:solidFill>
                <a:latin typeface="Aptos Display"/>
              </a:rPr>
              <a:t>NC</a:t>
            </a:r>
            <a:r>
              <a:rPr lang="ca-ES" sz="3600">
                <a:latin typeface="Aptos Display"/>
              </a:rPr>
              <a:t>​</a:t>
            </a:r>
          </a:p>
        </p:txBody>
      </p:sp>
      <p:sp>
        <p:nvSpPr>
          <p:cNvPr id="36" name="QuadreDeText 35">
            <a:extLst>
              <a:ext uri="{FF2B5EF4-FFF2-40B4-BE49-F238E27FC236}">
                <a16:creationId xmlns:a16="http://schemas.microsoft.com/office/drawing/2014/main" id="{6D89264A-FF64-AAE0-614D-EEA3FE20CE71}"/>
              </a:ext>
            </a:extLst>
          </p:cNvPr>
          <p:cNvSpPr txBox="1"/>
          <p:nvPr/>
        </p:nvSpPr>
        <p:spPr>
          <a:xfrm>
            <a:off x="10571017" y="4100944"/>
            <a:ext cx="8312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600" b="1">
                <a:solidFill>
                  <a:srgbClr val="F2CFEE"/>
                </a:solidFill>
                <a:latin typeface="Aptos Display"/>
              </a:rPr>
              <a:t>NC</a:t>
            </a:r>
            <a:r>
              <a:rPr lang="ca-ES" sz="3600">
                <a:latin typeface="Aptos Display"/>
              </a:rPr>
              <a:t>​</a:t>
            </a:r>
          </a:p>
        </p:txBody>
      </p:sp>
      <p:sp>
        <p:nvSpPr>
          <p:cNvPr id="37" name="QuadreDeText 36">
            <a:extLst>
              <a:ext uri="{FF2B5EF4-FFF2-40B4-BE49-F238E27FC236}">
                <a16:creationId xmlns:a16="http://schemas.microsoft.com/office/drawing/2014/main" id="{602AC80C-278B-9BB2-69F1-31626E40209F}"/>
              </a:ext>
            </a:extLst>
          </p:cNvPr>
          <p:cNvSpPr txBox="1"/>
          <p:nvPr/>
        </p:nvSpPr>
        <p:spPr>
          <a:xfrm>
            <a:off x="8603671" y="4100944"/>
            <a:ext cx="8312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600" b="1">
                <a:solidFill>
                  <a:schemeClr val="accent2">
                    <a:lumMod val="40000"/>
                    <a:lumOff val="60000"/>
                  </a:schemeClr>
                </a:solidFill>
                <a:latin typeface="Aptos Display"/>
              </a:rPr>
              <a:t>ND</a:t>
            </a:r>
            <a:endParaRPr lang="ca-E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8" name="QuadreDeText 37">
            <a:extLst>
              <a:ext uri="{FF2B5EF4-FFF2-40B4-BE49-F238E27FC236}">
                <a16:creationId xmlns:a16="http://schemas.microsoft.com/office/drawing/2014/main" id="{3F7479D5-224A-2B71-BEE5-BEC40C507519}"/>
              </a:ext>
            </a:extLst>
          </p:cNvPr>
          <p:cNvSpPr txBox="1"/>
          <p:nvPr/>
        </p:nvSpPr>
        <p:spPr>
          <a:xfrm>
            <a:off x="10571016" y="4752107"/>
            <a:ext cx="8312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600" b="1">
                <a:solidFill>
                  <a:schemeClr val="accent2">
                    <a:lumMod val="40000"/>
                    <a:lumOff val="60000"/>
                  </a:schemeClr>
                </a:solidFill>
                <a:latin typeface="Aptos Display"/>
              </a:rPr>
              <a:t>ND</a:t>
            </a:r>
            <a:endParaRPr lang="ca-E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C3F43435-8449-49EB-FC1B-77CEB171C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2353" y="6492049"/>
            <a:ext cx="2743200" cy="365125"/>
          </a:xfrm>
        </p:spPr>
        <p:txBody>
          <a:bodyPr/>
          <a:lstStyle/>
          <a:p>
            <a:fld id="{95F372B2-8FB7-4029-BBE2-623947C657E3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43417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D91C0AE-445C-7247-B5E9-E5A00093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220" y="2471091"/>
            <a:ext cx="6442842" cy="826322"/>
          </a:xfrm>
        </p:spPr>
        <p:txBody>
          <a:bodyPr>
            <a:normAutofit/>
          </a:bodyPr>
          <a:lstStyle/>
          <a:p>
            <a:r>
              <a:rPr lang="ca-ES"/>
              <a:t>Titular dels drets d'autoria</a:t>
            </a:r>
          </a:p>
        </p:txBody>
      </p:sp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pic>
        <p:nvPicPr>
          <p:cNvPr id="12" name="Imatge 11" descr="Imatge que conté pa, aliments, barra, Gluten&#10;&#10;Descripció generada automàticament">
            <a:extLst>
              <a:ext uri="{FF2B5EF4-FFF2-40B4-BE49-F238E27FC236}">
                <a16:creationId xmlns:a16="http://schemas.microsoft.com/office/drawing/2014/main" id="{3D75EAF8-B532-F49D-002F-E5CA664F2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4512" y="3435568"/>
            <a:ext cx="3797086" cy="2619598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68D336E1-98FB-9584-11AD-C722D275E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24231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8726570" y="3795625"/>
            <a:ext cx="272190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4400" dirty="0">
                <a:cs typeface="Arial"/>
              </a:rPr>
              <a:t>Autors</a:t>
            </a:r>
            <a:endParaRPr lang="ca-ES" sz="4400" dirty="0"/>
          </a:p>
        </p:txBody>
      </p:sp>
      <p:sp>
        <p:nvSpPr>
          <p:cNvPr id="14" name="Títol 1">
            <a:extLst>
              <a:ext uri="{FF2B5EF4-FFF2-40B4-BE49-F238E27FC236}">
                <a16:creationId xmlns:a16="http://schemas.microsoft.com/office/drawing/2014/main" id="{2696433F-736D-3341-E3E7-258A4C67FEA8}"/>
              </a:ext>
            </a:extLst>
          </p:cNvPr>
          <p:cNvSpPr txBox="1">
            <a:spLocks/>
          </p:cNvSpPr>
          <p:nvPr/>
        </p:nvSpPr>
        <p:spPr>
          <a:xfrm>
            <a:off x="4023797" y="4834336"/>
            <a:ext cx="4701128" cy="826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/>
              <a:t>Drets d'explotació</a:t>
            </a:r>
          </a:p>
        </p:txBody>
      </p:sp>
      <p:sp>
        <p:nvSpPr>
          <p:cNvPr id="4" name="Títol 1">
            <a:extLst>
              <a:ext uri="{FF2B5EF4-FFF2-40B4-BE49-F238E27FC236}">
                <a16:creationId xmlns:a16="http://schemas.microsoft.com/office/drawing/2014/main" id="{8A5A0761-3122-5EA7-B54B-5A771D5FC370}"/>
              </a:ext>
            </a:extLst>
          </p:cNvPr>
          <p:cNvSpPr txBox="1">
            <a:spLocks/>
          </p:cNvSpPr>
          <p:nvPr/>
        </p:nvSpPr>
        <p:spPr>
          <a:xfrm>
            <a:off x="4011700" y="2802335"/>
            <a:ext cx="3285986" cy="814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/>
              <a:t>Drets morals</a:t>
            </a:r>
          </a:p>
        </p:txBody>
      </p:sp>
      <p:sp>
        <p:nvSpPr>
          <p:cNvPr id="13" name="Fletxa: dreta 12">
            <a:extLst>
              <a:ext uri="{FF2B5EF4-FFF2-40B4-BE49-F238E27FC236}">
                <a16:creationId xmlns:a16="http://schemas.microsoft.com/office/drawing/2014/main" id="{584E66F9-B91A-CB44-6E8D-AFDEB1A8F398}"/>
              </a:ext>
            </a:extLst>
          </p:cNvPr>
          <p:cNvSpPr/>
          <p:nvPr/>
        </p:nvSpPr>
        <p:spPr>
          <a:xfrm rot="1740000">
            <a:off x="2406648" y="4644163"/>
            <a:ext cx="1620798" cy="379502"/>
          </a:xfrm>
          <a:prstGeom prst="rightArrow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F1751E7A-E402-8043-63F1-F320FE50AE06}"/>
              </a:ext>
            </a:extLst>
          </p:cNvPr>
          <p:cNvSpPr txBox="1"/>
          <p:nvPr/>
        </p:nvSpPr>
        <p:spPr>
          <a:xfrm>
            <a:off x="769257" y="3647924"/>
            <a:ext cx="165462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a-ES" sz="4400"/>
              <a:t>Obra​</a:t>
            </a:r>
          </a:p>
        </p:txBody>
      </p:sp>
      <p:sp>
        <p:nvSpPr>
          <p:cNvPr id="12" name="Fletxa: dreta 11">
            <a:extLst>
              <a:ext uri="{FF2B5EF4-FFF2-40B4-BE49-F238E27FC236}">
                <a16:creationId xmlns:a16="http://schemas.microsoft.com/office/drawing/2014/main" id="{032C1723-F934-06A3-31DE-CDB971C91559}"/>
              </a:ext>
            </a:extLst>
          </p:cNvPr>
          <p:cNvSpPr/>
          <p:nvPr/>
        </p:nvSpPr>
        <p:spPr>
          <a:xfrm rot="-1800000">
            <a:off x="2406647" y="3422543"/>
            <a:ext cx="1620798" cy="379502"/>
          </a:xfrm>
          <a:prstGeom prst="rightArrow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Clau de tancament 14">
            <a:extLst>
              <a:ext uri="{FF2B5EF4-FFF2-40B4-BE49-F238E27FC236}">
                <a16:creationId xmlns:a16="http://schemas.microsoft.com/office/drawing/2014/main" id="{7C475580-2C08-2CAF-FFA2-23F18195A722}"/>
              </a:ext>
            </a:extLst>
          </p:cNvPr>
          <p:cNvSpPr/>
          <p:nvPr/>
        </p:nvSpPr>
        <p:spPr>
          <a:xfrm>
            <a:off x="8292178" y="2584752"/>
            <a:ext cx="324783" cy="3212496"/>
          </a:xfrm>
          <a:prstGeom prst="rightBrac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53BF6539-257A-740D-D2DB-525EE22B3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10881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8267521" y="2670700"/>
            <a:ext cx="272190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4400" dirty="0">
                <a:cs typeface="Arial"/>
              </a:rPr>
              <a:t>Autors</a:t>
            </a:r>
            <a:endParaRPr lang="ca-ES" sz="4400" dirty="0"/>
          </a:p>
        </p:txBody>
      </p:sp>
      <p:sp>
        <p:nvSpPr>
          <p:cNvPr id="14" name="Títol 1">
            <a:extLst>
              <a:ext uri="{FF2B5EF4-FFF2-40B4-BE49-F238E27FC236}">
                <a16:creationId xmlns:a16="http://schemas.microsoft.com/office/drawing/2014/main" id="{2696433F-736D-3341-E3E7-258A4C67FEA8}"/>
              </a:ext>
            </a:extLst>
          </p:cNvPr>
          <p:cNvSpPr txBox="1">
            <a:spLocks/>
          </p:cNvSpPr>
          <p:nvPr/>
        </p:nvSpPr>
        <p:spPr>
          <a:xfrm>
            <a:off x="3074891" y="4748072"/>
            <a:ext cx="4701128" cy="826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/>
              <a:t>Drets d'explotació</a:t>
            </a:r>
          </a:p>
        </p:txBody>
      </p:sp>
      <p:sp>
        <p:nvSpPr>
          <p:cNvPr id="4" name="Títol 1">
            <a:extLst>
              <a:ext uri="{FF2B5EF4-FFF2-40B4-BE49-F238E27FC236}">
                <a16:creationId xmlns:a16="http://schemas.microsoft.com/office/drawing/2014/main" id="{8A5A0761-3122-5EA7-B54B-5A771D5FC370}"/>
              </a:ext>
            </a:extLst>
          </p:cNvPr>
          <p:cNvSpPr txBox="1">
            <a:spLocks/>
          </p:cNvSpPr>
          <p:nvPr/>
        </p:nvSpPr>
        <p:spPr>
          <a:xfrm>
            <a:off x="3062794" y="2716071"/>
            <a:ext cx="3285986" cy="814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/>
              <a:t>Drets morals</a:t>
            </a:r>
          </a:p>
        </p:txBody>
      </p:sp>
      <p:sp>
        <p:nvSpPr>
          <p:cNvPr id="13" name="Fletxa: dreta 12">
            <a:extLst>
              <a:ext uri="{FF2B5EF4-FFF2-40B4-BE49-F238E27FC236}">
                <a16:creationId xmlns:a16="http://schemas.microsoft.com/office/drawing/2014/main" id="{584E66F9-B91A-CB44-6E8D-AFDEB1A8F398}"/>
              </a:ext>
            </a:extLst>
          </p:cNvPr>
          <p:cNvSpPr/>
          <p:nvPr/>
        </p:nvSpPr>
        <p:spPr>
          <a:xfrm rot="1740000">
            <a:off x="1457742" y="4557899"/>
            <a:ext cx="1620798" cy="379502"/>
          </a:xfrm>
          <a:prstGeom prst="rightArrow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F1751E7A-E402-8043-63F1-F320FE50AE06}"/>
              </a:ext>
            </a:extLst>
          </p:cNvPr>
          <p:cNvSpPr txBox="1"/>
          <p:nvPr/>
        </p:nvSpPr>
        <p:spPr>
          <a:xfrm>
            <a:off x="-179649" y="3561660"/>
            <a:ext cx="165462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a-ES" sz="4400"/>
              <a:t>Obra​</a:t>
            </a:r>
          </a:p>
        </p:txBody>
      </p:sp>
      <p:sp>
        <p:nvSpPr>
          <p:cNvPr id="12" name="Fletxa: dreta 11">
            <a:extLst>
              <a:ext uri="{FF2B5EF4-FFF2-40B4-BE49-F238E27FC236}">
                <a16:creationId xmlns:a16="http://schemas.microsoft.com/office/drawing/2014/main" id="{032C1723-F934-06A3-31DE-CDB971C91559}"/>
              </a:ext>
            </a:extLst>
          </p:cNvPr>
          <p:cNvSpPr/>
          <p:nvPr/>
        </p:nvSpPr>
        <p:spPr>
          <a:xfrm rot="19800000">
            <a:off x="1457741" y="3336279"/>
            <a:ext cx="1620798" cy="379502"/>
          </a:xfrm>
          <a:prstGeom prst="rightArrow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Títol 1">
            <a:extLst>
              <a:ext uri="{FF2B5EF4-FFF2-40B4-BE49-F238E27FC236}">
                <a16:creationId xmlns:a16="http://schemas.microsoft.com/office/drawing/2014/main" id="{6637A452-7120-D487-AE42-E409BEA29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9829" y="4607313"/>
            <a:ext cx="3731228" cy="1272020"/>
          </a:xfrm>
        </p:spPr>
        <p:txBody>
          <a:bodyPr>
            <a:noAutofit/>
          </a:bodyPr>
          <a:lstStyle/>
          <a:p>
            <a:r>
              <a:rPr lang="ca-ES"/>
              <a:t>Titular dels drets d'autoria</a:t>
            </a:r>
          </a:p>
        </p:txBody>
      </p:sp>
      <p:sp>
        <p:nvSpPr>
          <p:cNvPr id="6" name="Fletxa: dreta 5">
            <a:extLst>
              <a:ext uri="{FF2B5EF4-FFF2-40B4-BE49-F238E27FC236}">
                <a16:creationId xmlns:a16="http://schemas.microsoft.com/office/drawing/2014/main" id="{2FA7989B-280F-F73C-6C5E-F2F84E52F870}"/>
              </a:ext>
            </a:extLst>
          </p:cNvPr>
          <p:cNvSpPr/>
          <p:nvPr/>
        </p:nvSpPr>
        <p:spPr>
          <a:xfrm>
            <a:off x="6403552" y="2718052"/>
            <a:ext cx="1865212" cy="724558"/>
          </a:xfrm>
          <a:prstGeom prst="rightArrow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Fletxa: dreta 6">
            <a:extLst>
              <a:ext uri="{FF2B5EF4-FFF2-40B4-BE49-F238E27FC236}">
                <a16:creationId xmlns:a16="http://schemas.microsoft.com/office/drawing/2014/main" id="{BBFFC489-6CDC-6323-BD88-D9C4DA299D61}"/>
              </a:ext>
            </a:extLst>
          </p:cNvPr>
          <p:cNvSpPr/>
          <p:nvPr/>
        </p:nvSpPr>
        <p:spPr>
          <a:xfrm>
            <a:off x="7510608" y="4889033"/>
            <a:ext cx="959439" cy="710181"/>
          </a:xfrm>
          <a:prstGeom prst="rightArrow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6" name="Títol 1">
            <a:extLst>
              <a:ext uri="{FF2B5EF4-FFF2-40B4-BE49-F238E27FC236}">
                <a16:creationId xmlns:a16="http://schemas.microsoft.com/office/drawing/2014/main" id="{B7D90FA6-626E-9E2B-63C6-6F3A09208423}"/>
              </a:ext>
            </a:extLst>
          </p:cNvPr>
          <p:cNvSpPr txBox="1">
            <a:spLocks/>
          </p:cNvSpPr>
          <p:nvPr/>
        </p:nvSpPr>
        <p:spPr>
          <a:xfrm>
            <a:off x="8640226" y="5787569"/>
            <a:ext cx="3745606" cy="6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800"/>
              <a:t>Pot ser l'autor/a o no</a:t>
            </a:r>
          </a:p>
        </p:txBody>
      </p:sp>
      <p:sp>
        <p:nvSpPr>
          <p:cNvPr id="2" name="Títol 1">
            <a:extLst>
              <a:ext uri="{FF2B5EF4-FFF2-40B4-BE49-F238E27FC236}">
                <a16:creationId xmlns:a16="http://schemas.microsoft.com/office/drawing/2014/main" id="{B352265F-D17F-1C32-4F7F-C28F0BF5EA5A}"/>
              </a:ext>
            </a:extLst>
          </p:cNvPr>
          <p:cNvSpPr txBox="1">
            <a:spLocks/>
          </p:cNvSpPr>
          <p:nvPr/>
        </p:nvSpPr>
        <p:spPr>
          <a:xfrm>
            <a:off x="8271926" y="3425368"/>
            <a:ext cx="3745606" cy="6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800"/>
              <a:t>Sempre són de l'autor/a</a:t>
            </a:r>
            <a:endParaRPr lang="ca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8BE10E0E-26FE-B384-C3D8-347CDBABA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40401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D91C0AE-445C-7247-B5E9-E5A00093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31" y="4012363"/>
            <a:ext cx="3745605" cy="826322"/>
          </a:xfrm>
        </p:spPr>
        <p:txBody>
          <a:bodyPr>
            <a:noAutofit/>
          </a:bodyPr>
          <a:lstStyle/>
          <a:p>
            <a:pPr algn="r"/>
            <a:r>
              <a:rPr lang="ca-ES"/>
              <a:t>Titular dels drets d'autoria</a:t>
            </a:r>
          </a:p>
        </p:txBody>
      </p:sp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-6990" y="1857352"/>
            <a:ext cx="408866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a-ES" sz="4400">
                <a:cs typeface="Arial"/>
              </a:rPr>
              <a:t>Autors obra</a:t>
            </a:r>
            <a:endParaRPr lang="ca-ES" sz="4400"/>
          </a:p>
        </p:txBody>
      </p:sp>
      <p:sp>
        <p:nvSpPr>
          <p:cNvPr id="14" name="Títol 1">
            <a:extLst>
              <a:ext uri="{FF2B5EF4-FFF2-40B4-BE49-F238E27FC236}">
                <a16:creationId xmlns:a16="http://schemas.microsoft.com/office/drawing/2014/main" id="{2696433F-736D-3341-E3E7-258A4C67FEA8}"/>
              </a:ext>
            </a:extLst>
          </p:cNvPr>
          <p:cNvSpPr txBox="1">
            <a:spLocks/>
          </p:cNvSpPr>
          <p:nvPr/>
        </p:nvSpPr>
        <p:spPr>
          <a:xfrm>
            <a:off x="6024760" y="3961654"/>
            <a:ext cx="4701128" cy="826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/>
              <a:t>Drets d'explotació</a:t>
            </a:r>
          </a:p>
        </p:txBody>
      </p:sp>
      <p:sp>
        <p:nvSpPr>
          <p:cNvPr id="4" name="Títol 1">
            <a:extLst>
              <a:ext uri="{FF2B5EF4-FFF2-40B4-BE49-F238E27FC236}">
                <a16:creationId xmlns:a16="http://schemas.microsoft.com/office/drawing/2014/main" id="{8A5A0761-3122-5EA7-B54B-5A771D5FC370}"/>
              </a:ext>
            </a:extLst>
          </p:cNvPr>
          <p:cNvSpPr txBox="1">
            <a:spLocks/>
          </p:cNvSpPr>
          <p:nvPr/>
        </p:nvSpPr>
        <p:spPr>
          <a:xfrm>
            <a:off x="6085235" y="1857081"/>
            <a:ext cx="4701128" cy="826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/>
              <a:t>Drets morals</a:t>
            </a: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AEFCA43D-79D2-8D74-B88F-1E8D144891A3}"/>
              </a:ext>
            </a:extLst>
          </p:cNvPr>
          <p:cNvSpPr txBox="1"/>
          <p:nvPr/>
        </p:nvSpPr>
        <p:spPr>
          <a:xfrm>
            <a:off x="6717961" y="2510494"/>
            <a:ext cx="524980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dirty="0">
                <a:cs typeface="Arial"/>
              </a:rPr>
              <a:t>Per sempre, intransferibles</a:t>
            </a:r>
          </a:p>
          <a:p>
            <a:r>
              <a:rPr lang="ca-ES" sz="2400" dirty="0">
                <a:cs typeface="Arial"/>
              </a:rPr>
              <a:t>Ser reconegut com a autor/a de l'obra i </a:t>
            </a:r>
            <a:r>
              <a:rPr lang="ca-ES" sz="2400">
                <a:cs typeface="Arial"/>
              </a:rPr>
              <a:t>mantenir la integritat d'aquesta obra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353710B1-570E-D1B2-DB3D-EF65B4100A39}"/>
              </a:ext>
            </a:extLst>
          </p:cNvPr>
          <p:cNvSpPr txBox="1"/>
          <p:nvPr/>
        </p:nvSpPr>
        <p:spPr>
          <a:xfrm>
            <a:off x="6693773" y="4651349"/>
            <a:ext cx="543123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dirty="0">
                <a:cs typeface="Arial"/>
              </a:rPr>
              <a:t>Durant X temps, es poden transferir</a:t>
            </a:r>
          </a:p>
          <a:p>
            <a:r>
              <a:rPr lang="ca-ES" sz="2400" dirty="0">
                <a:cs typeface="Arial"/>
              </a:rPr>
              <a:t>Ús comercial o ús no comercial</a:t>
            </a:r>
          </a:p>
          <a:p>
            <a:r>
              <a:rPr lang="ca-ES" sz="2400" dirty="0">
                <a:cs typeface="Arial"/>
              </a:rPr>
              <a:t>Reproducció, distribució, comunicació pública i transformació</a:t>
            </a:r>
          </a:p>
          <a:p>
            <a:r>
              <a:rPr lang="ca-ES" sz="2400" dirty="0">
                <a:cs typeface="Arial"/>
              </a:rPr>
              <a:t>Excepcions: citacions, còpia privada</a:t>
            </a:r>
          </a:p>
        </p:txBody>
      </p:sp>
      <p:sp>
        <p:nvSpPr>
          <p:cNvPr id="9" name="Fletxa: dreta 8">
            <a:extLst>
              <a:ext uri="{FF2B5EF4-FFF2-40B4-BE49-F238E27FC236}">
                <a16:creationId xmlns:a16="http://schemas.microsoft.com/office/drawing/2014/main" id="{3527C6C9-8BED-0711-80DD-E47CDE3E1B65}"/>
              </a:ext>
            </a:extLst>
          </p:cNvPr>
          <p:cNvSpPr/>
          <p:nvPr/>
        </p:nvSpPr>
        <p:spPr>
          <a:xfrm>
            <a:off x="4425558" y="1984567"/>
            <a:ext cx="1657084" cy="621406"/>
          </a:xfrm>
          <a:prstGeom prst="rightArrow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Fletxa: dreta 12">
            <a:extLst>
              <a:ext uri="{FF2B5EF4-FFF2-40B4-BE49-F238E27FC236}">
                <a16:creationId xmlns:a16="http://schemas.microsoft.com/office/drawing/2014/main" id="{584E66F9-B91A-CB44-6E8D-AFDEB1A8F398}"/>
              </a:ext>
            </a:extLst>
          </p:cNvPr>
          <p:cNvSpPr/>
          <p:nvPr/>
        </p:nvSpPr>
        <p:spPr>
          <a:xfrm>
            <a:off x="4365081" y="4016567"/>
            <a:ext cx="1657084" cy="621406"/>
          </a:xfrm>
          <a:prstGeom prst="rightArrow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649378F7-F46D-C523-DCFB-8A4AC3F9C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73547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D91C0AE-445C-7247-B5E9-E5A00093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754" y="4147236"/>
            <a:ext cx="3745605" cy="826322"/>
          </a:xfrm>
        </p:spPr>
        <p:txBody>
          <a:bodyPr>
            <a:noAutofit/>
          </a:bodyPr>
          <a:lstStyle/>
          <a:p>
            <a:pPr algn="r"/>
            <a:r>
              <a:rPr lang="ca-ES"/>
              <a:t>Titular dels drets d'autoria</a:t>
            </a:r>
          </a:p>
        </p:txBody>
      </p:sp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36142" y="2173654"/>
            <a:ext cx="408866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a-ES" sz="4400">
                <a:cs typeface="Arial"/>
              </a:rPr>
              <a:t>Autors obra</a:t>
            </a:r>
            <a:endParaRPr lang="ca-ES" sz="4400"/>
          </a:p>
        </p:txBody>
      </p:sp>
      <p:sp>
        <p:nvSpPr>
          <p:cNvPr id="14" name="Títol 1">
            <a:extLst>
              <a:ext uri="{FF2B5EF4-FFF2-40B4-BE49-F238E27FC236}">
                <a16:creationId xmlns:a16="http://schemas.microsoft.com/office/drawing/2014/main" id="{2696433F-736D-3341-E3E7-258A4C67FEA8}"/>
              </a:ext>
            </a:extLst>
          </p:cNvPr>
          <p:cNvSpPr txBox="1">
            <a:spLocks/>
          </p:cNvSpPr>
          <p:nvPr/>
        </p:nvSpPr>
        <p:spPr>
          <a:xfrm>
            <a:off x="6092083" y="4096527"/>
            <a:ext cx="4701128" cy="826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/>
              <a:t>Drets d'explotació</a:t>
            </a:r>
          </a:p>
        </p:txBody>
      </p:sp>
      <p:sp>
        <p:nvSpPr>
          <p:cNvPr id="4" name="Títol 1">
            <a:extLst>
              <a:ext uri="{FF2B5EF4-FFF2-40B4-BE49-F238E27FC236}">
                <a16:creationId xmlns:a16="http://schemas.microsoft.com/office/drawing/2014/main" id="{8A5A0761-3122-5EA7-B54B-5A771D5FC370}"/>
              </a:ext>
            </a:extLst>
          </p:cNvPr>
          <p:cNvSpPr txBox="1">
            <a:spLocks/>
          </p:cNvSpPr>
          <p:nvPr/>
        </p:nvSpPr>
        <p:spPr>
          <a:xfrm>
            <a:off x="6128367" y="2173383"/>
            <a:ext cx="4701128" cy="826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/>
              <a:t>Drets morals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353710B1-570E-D1B2-DB3D-EF65B4100A39}"/>
              </a:ext>
            </a:extLst>
          </p:cNvPr>
          <p:cNvSpPr txBox="1"/>
          <p:nvPr/>
        </p:nvSpPr>
        <p:spPr>
          <a:xfrm>
            <a:off x="5294604" y="4914705"/>
            <a:ext cx="543123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dirty="0">
                <a:cs typeface="Arial"/>
              </a:rPr>
              <a:t>Durant X temps, es poden transferir</a:t>
            </a:r>
          </a:p>
          <a:p>
            <a:r>
              <a:rPr lang="ca-ES" sz="2400" b="1" dirty="0">
                <a:cs typeface="Arial"/>
              </a:rPr>
              <a:t>Ús comercial</a:t>
            </a:r>
            <a:r>
              <a:rPr lang="ca-ES" sz="2400" dirty="0">
                <a:cs typeface="Arial"/>
              </a:rPr>
              <a:t> o ús no comercial</a:t>
            </a:r>
          </a:p>
          <a:p>
            <a:r>
              <a:rPr lang="ca-ES" sz="2400" dirty="0">
                <a:cs typeface="Arial"/>
              </a:rPr>
              <a:t>Reproducció, distribució, comunicació pública i </a:t>
            </a:r>
            <a:r>
              <a:rPr lang="ca-ES" sz="2400" b="1" dirty="0">
                <a:cs typeface="Arial"/>
              </a:rPr>
              <a:t>transformació</a:t>
            </a:r>
          </a:p>
        </p:txBody>
      </p:sp>
      <p:sp>
        <p:nvSpPr>
          <p:cNvPr id="9" name="Fletxa: dreta 8">
            <a:extLst>
              <a:ext uri="{FF2B5EF4-FFF2-40B4-BE49-F238E27FC236}">
                <a16:creationId xmlns:a16="http://schemas.microsoft.com/office/drawing/2014/main" id="{3527C6C9-8BED-0711-80DD-E47CDE3E1B65}"/>
              </a:ext>
            </a:extLst>
          </p:cNvPr>
          <p:cNvSpPr/>
          <p:nvPr/>
        </p:nvSpPr>
        <p:spPr>
          <a:xfrm>
            <a:off x="4468690" y="2300869"/>
            <a:ext cx="1657084" cy="621406"/>
          </a:xfrm>
          <a:prstGeom prst="rightArrow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Fletxa: dreta 12">
            <a:extLst>
              <a:ext uri="{FF2B5EF4-FFF2-40B4-BE49-F238E27FC236}">
                <a16:creationId xmlns:a16="http://schemas.microsoft.com/office/drawing/2014/main" id="{584E66F9-B91A-CB44-6E8D-AFDEB1A8F398}"/>
              </a:ext>
            </a:extLst>
          </p:cNvPr>
          <p:cNvSpPr/>
          <p:nvPr/>
        </p:nvSpPr>
        <p:spPr>
          <a:xfrm>
            <a:off x="4432403" y="4151440"/>
            <a:ext cx="1657084" cy="621406"/>
          </a:xfrm>
          <a:prstGeom prst="rightArrow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7" name="Imatge 6" descr="Imatge que conté símbol, Font, logotip, Gràfics&#10;&#10;Descripció generada automàticament">
            <a:extLst>
              <a:ext uri="{FF2B5EF4-FFF2-40B4-BE49-F238E27FC236}">
                <a16:creationId xmlns:a16="http://schemas.microsoft.com/office/drawing/2014/main" id="{2BABE142-C716-5F2F-17A3-9DE19815D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98" y="1936789"/>
            <a:ext cx="801069" cy="1359815"/>
          </a:xfrm>
          <a:prstGeom prst="rect">
            <a:avLst/>
          </a:prstGeom>
        </p:spPr>
      </p:pic>
      <p:pic>
        <p:nvPicPr>
          <p:cNvPr id="12" name="Imatge 11" descr="Imatge que conté Font, logotip, Gràfics, símbol&#10;&#10;Descripció generada automàticament">
            <a:extLst>
              <a:ext uri="{FF2B5EF4-FFF2-40B4-BE49-F238E27FC236}">
                <a16:creationId xmlns:a16="http://schemas.microsoft.com/office/drawing/2014/main" id="{1177D05F-F38F-BF48-B64C-985431555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8635" y="4073301"/>
            <a:ext cx="820119" cy="1394525"/>
          </a:xfrm>
          <a:prstGeom prst="rect">
            <a:avLst/>
          </a:prstGeom>
        </p:spPr>
      </p:pic>
      <p:pic>
        <p:nvPicPr>
          <p:cNvPr id="16" name="Imatge 15" descr="Imatge que conté símbol, Font, logotip, Gràfics&#10;&#10;Descripció generada automàticament">
            <a:extLst>
              <a:ext uri="{FF2B5EF4-FFF2-40B4-BE49-F238E27FC236}">
                <a16:creationId xmlns:a16="http://schemas.microsoft.com/office/drawing/2014/main" id="{FE3FB5C2-D3D1-CCD8-4552-C2D357776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203" y="5140758"/>
            <a:ext cx="801069" cy="1350290"/>
          </a:xfrm>
          <a:prstGeom prst="rect">
            <a:avLst/>
          </a:prstGeom>
        </p:spPr>
      </p:pic>
      <p:pic>
        <p:nvPicPr>
          <p:cNvPr id="18" name="Imatge 17" descr="Imatge que conté Gràfics, símbol, cercle, Font&#10;&#10;Descripció generada automàticament">
            <a:extLst>
              <a:ext uri="{FF2B5EF4-FFF2-40B4-BE49-F238E27FC236}">
                <a16:creationId xmlns:a16="http://schemas.microsoft.com/office/drawing/2014/main" id="{4B57BE6E-E193-BC60-E778-B6C63AA5B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1559" y="5495198"/>
            <a:ext cx="820119" cy="1356425"/>
          </a:xfrm>
          <a:prstGeom prst="rect">
            <a:avLst/>
          </a:prstGeom>
        </p:spPr>
      </p:pic>
      <p:cxnSp>
        <p:nvCxnSpPr>
          <p:cNvPr id="19" name="Connector de fletxa recta 18">
            <a:extLst>
              <a:ext uri="{FF2B5EF4-FFF2-40B4-BE49-F238E27FC236}">
                <a16:creationId xmlns:a16="http://schemas.microsoft.com/office/drawing/2014/main" id="{2F39DC07-0946-E077-9D7B-4D2EAD15809A}"/>
              </a:ext>
            </a:extLst>
          </p:cNvPr>
          <p:cNvCxnSpPr/>
          <p:nvPr/>
        </p:nvCxnSpPr>
        <p:spPr>
          <a:xfrm flipH="1">
            <a:off x="4626634" y="5545347"/>
            <a:ext cx="724619" cy="23866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or de fletxa recta 19">
            <a:extLst>
              <a:ext uri="{FF2B5EF4-FFF2-40B4-BE49-F238E27FC236}">
                <a16:creationId xmlns:a16="http://schemas.microsoft.com/office/drawing/2014/main" id="{6144E48C-3EC4-90E2-88E9-89AC48BAF696}"/>
              </a:ext>
            </a:extLst>
          </p:cNvPr>
          <p:cNvCxnSpPr>
            <a:cxnSpLocks/>
          </p:cNvCxnSpPr>
          <p:nvPr/>
        </p:nvCxnSpPr>
        <p:spPr>
          <a:xfrm>
            <a:off x="8643667" y="6249837"/>
            <a:ext cx="2179608" cy="19553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or de fletxa recta 20">
            <a:extLst>
              <a:ext uri="{FF2B5EF4-FFF2-40B4-BE49-F238E27FC236}">
                <a16:creationId xmlns:a16="http://schemas.microsoft.com/office/drawing/2014/main" id="{828ED80A-924A-1314-C9BD-C463B555EE53}"/>
              </a:ext>
            </a:extLst>
          </p:cNvPr>
          <p:cNvCxnSpPr>
            <a:cxnSpLocks/>
          </p:cNvCxnSpPr>
          <p:nvPr/>
        </p:nvCxnSpPr>
        <p:spPr>
          <a:xfrm flipV="1">
            <a:off x="8658044" y="4835105"/>
            <a:ext cx="2122098" cy="138597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QuadreDeText 22">
            <a:extLst>
              <a:ext uri="{FF2B5EF4-FFF2-40B4-BE49-F238E27FC236}">
                <a16:creationId xmlns:a16="http://schemas.microsoft.com/office/drawing/2014/main" id="{43274E5C-3630-0BBD-C5BE-60BE9F362D17}"/>
              </a:ext>
            </a:extLst>
          </p:cNvPr>
          <p:cNvSpPr txBox="1"/>
          <p:nvPr/>
        </p:nvSpPr>
        <p:spPr>
          <a:xfrm>
            <a:off x="6115790" y="2748917"/>
            <a:ext cx="530252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>
                <a:cs typeface="Arial"/>
              </a:rPr>
              <a:t>Per sempre, intransferibles</a:t>
            </a:r>
          </a:p>
          <a:p>
            <a:r>
              <a:rPr lang="ca-ES" sz="2400">
                <a:cs typeface="Arial"/>
              </a:rPr>
              <a:t>Ser </a:t>
            </a:r>
            <a:r>
              <a:rPr lang="ca-ES" sz="2400" b="1">
                <a:cs typeface="Arial"/>
              </a:rPr>
              <a:t>reconegut com a autor/a de l'obra</a:t>
            </a:r>
            <a:r>
              <a:rPr lang="ca-ES" sz="2400">
                <a:cs typeface="Arial"/>
              </a:rPr>
              <a:t> i mantenir la integritat de l'obra</a:t>
            </a:r>
          </a:p>
        </p:txBody>
      </p:sp>
      <p:cxnSp>
        <p:nvCxnSpPr>
          <p:cNvPr id="3" name="Connector de fletxa recta 2">
            <a:extLst>
              <a:ext uri="{FF2B5EF4-FFF2-40B4-BE49-F238E27FC236}">
                <a16:creationId xmlns:a16="http://schemas.microsoft.com/office/drawing/2014/main" id="{DEE8BD22-0DD1-BBB9-6491-72415DB99647}"/>
              </a:ext>
            </a:extLst>
          </p:cNvPr>
          <p:cNvCxnSpPr>
            <a:cxnSpLocks/>
          </p:cNvCxnSpPr>
          <p:nvPr/>
        </p:nvCxnSpPr>
        <p:spPr>
          <a:xfrm flipV="1">
            <a:off x="10270944" y="2803105"/>
            <a:ext cx="661598" cy="40807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BA443D4D-E8EB-FAC9-C9C5-5CA64693A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2162" y="6481610"/>
            <a:ext cx="2743200" cy="365125"/>
          </a:xfrm>
        </p:spPr>
        <p:txBody>
          <a:bodyPr/>
          <a:lstStyle/>
          <a:p>
            <a:fld id="{95F372B2-8FB7-4029-BBE2-623947C657E3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68025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D91C0AE-445C-7247-B5E9-E5A00093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07" y="1941446"/>
            <a:ext cx="3745605" cy="826322"/>
          </a:xfrm>
        </p:spPr>
        <p:txBody>
          <a:bodyPr>
            <a:noAutofit/>
          </a:bodyPr>
          <a:lstStyle/>
          <a:p>
            <a:pPr algn="r"/>
            <a:r>
              <a:rPr lang="ca-ES"/>
              <a:t>Titular dels drets d'autoria</a:t>
            </a:r>
          </a:p>
        </p:txBody>
      </p:sp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4" name="Títol 1">
            <a:extLst>
              <a:ext uri="{FF2B5EF4-FFF2-40B4-BE49-F238E27FC236}">
                <a16:creationId xmlns:a16="http://schemas.microsoft.com/office/drawing/2014/main" id="{2696433F-736D-3341-E3E7-258A4C67FEA8}"/>
              </a:ext>
            </a:extLst>
          </p:cNvPr>
          <p:cNvSpPr txBox="1">
            <a:spLocks/>
          </p:cNvSpPr>
          <p:nvPr/>
        </p:nvSpPr>
        <p:spPr>
          <a:xfrm>
            <a:off x="5985136" y="1890737"/>
            <a:ext cx="4701128" cy="826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/>
              <a:t>Drets d'explotació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353710B1-570E-D1B2-DB3D-EF65B4100A39}"/>
              </a:ext>
            </a:extLst>
          </p:cNvPr>
          <p:cNvSpPr txBox="1"/>
          <p:nvPr/>
        </p:nvSpPr>
        <p:spPr>
          <a:xfrm>
            <a:off x="5160921" y="2722283"/>
            <a:ext cx="599270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>
                <a:cs typeface="Arial"/>
              </a:rPr>
              <a:t>Durant X temps, es poden </a:t>
            </a:r>
            <a:r>
              <a:rPr lang="ca-ES" sz="2400" b="1">
                <a:cs typeface="Arial"/>
              </a:rPr>
              <a:t>cedir/transferir </a:t>
            </a:r>
          </a:p>
          <a:p>
            <a:r>
              <a:rPr lang="ca-ES" sz="3600" b="1">
                <a:cs typeface="Arial"/>
              </a:rPr>
              <a:t>de manera total o parcial</a:t>
            </a:r>
            <a:endParaRPr lang="ca-ES" sz="2400" b="1">
              <a:cs typeface="Arial"/>
            </a:endParaRPr>
          </a:p>
        </p:txBody>
      </p:sp>
      <p:sp>
        <p:nvSpPr>
          <p:cNvPr id="13" name="Fletxa: dreta 12">
            <a:extLst>
              <a:ext uri="{FF2B5EF4-FFF2-40B4-BE49-F238E27FC236}">
                <a16:creationId xmlns:a16="http://schemas.microsoft.com/office/drawing/2014/main" id="{584E66F9-B91A-CB44-6E8D-AFDEB1A8F398}"/>
              </a:ext>
            </a:extLst>
          </p:cNvPr>
          <p:cNvSpPr/>
          <p:nvPr/>
        </p:nvSpPr>
        <p:spPr>
          <a:xfrm>
            <a:off x="4325456" y="1945651"/>
            <a:ext cx="1657084" cy="621406"/>
          </a:xfrm>
          <a:prstGeom prst="rightArrow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BEBE544A-93DE-03E6-C28A-E242BFCEAC3E}"/>
              </a:ext>
            </a:extLst>
          </p:cNvPr>
          <p:cNvSpPr txBox="1"/>
          <p:nvPr/>
        </p:nvSpPr>
        <p:spPr>
          <a:xfrm>
            <a:off x="1845552" y="4326493"/>
            <a:ext cx="894713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i="1">
                <a:cs typeface="Arial"/>
              </a:rPr>
              <a:t>L'autor/a manté la titularitat dels drets d'autoria i cedeix a la revista el dret de la primera publicació.</a:t>
            </a:r>
          </a:p>
          <a:p>
            <a:endParaRPr lang="ca-ES" sz="2400" i="1">
              <a:cs typeface="Arial"/>
            </a:endParaRPr>
          </a:p>
          <a:p>
            <a:r>
              <a:rPr lang="ca-ES" sz="2400" i="1">
                <a:cs typeface="Arial"/>
              </a:rPr>
              <a:t>Acord de cessió no exclusiva dels drets d'autoria.</a:t>
            </a:r>
          </a:p>
        </p:txBody>
      </p:sp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7D21F195-A12E-922A-630B-3D93B665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97887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D91C0AE-445C-7247-B5E9-E5A00093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23" y="2088499"/>
            <a:ext cx="6659920" cy="826322"/>
          </a:xfrm>
        </p:spPr>
        <p:txBody>
          <a:bodyPr>
            <a:noAutofit/>
          </a:bodyPr>
          <a:lstStyle/>
          <a:p>
            <a:pPr algn="r"/>
            <a:r>
              <a:rPr lang="ca-ES"/>
              <a:t>Titular dels drets d'autoria</a:t>
            </a:r>
          </a:p>
        </p:txBody>
      </p:sp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BEBE544A-93DE-03E6-C28A-E242BFCEAC3E}"/>
              </a:ext>
            </a:extLst>
          </p:cNvPr>
          <p:cNvSpPr txBox="1"/>
          <p:nvPr/>
        </p:nvSpPr>
        <p:spPr>
          <a:xfrm>
            <a:off x="1511341" y="3270388"/>
            <a:ext cx="9147656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800">
                <a:cs typeface="Arial"/>
              </a:rPr>
              <a:t>Si qualsevol persona vol fer un ús de l'obra que no estigui contemplat ni a la Llicència </a:t>
            </a:r>
            <a:r>
              <a:rPr lang="ca-ES" sz="2800" err="1">
                <a:cs typeface="Arial"/>
              </a:rPr>
              <a:t>Creative</a:t>
            </a:r>
            <a:r>
              <a:rPr lang="ca-ES" sz="2800">
                <a:cs typeface="Arial"/>
              </a:rPr>
              <a:t> </a:t>
            </a:r>
            <a:r>
              <a:rPr lang="ca-ES" sz="2800" err="1">
                <a:cs typeface="Arial"/>
              </a:rPr>
              <a:t>Commons</a:t>
            </a:r>
            <a:r>
              <a:rPr lang="ca-ES" sz="2800">
                <a:cs typeface="Arial"/>
              </a:rPr>
              <a:t> ni a la política de drets d'autoria, cal que es posi en contacte amb el titular dels drets d'autoria per veure si es pot arribar a un acord</a:t>
            </a:r>
            <a:endParaRPr lang="ca-ES" sz="2000"/>
          </a:p>
        </p:txBody>
      </p:sp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D0F4FFED-418B-51B8-2C1C-21540B86B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21970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D91C0AE-445C-7247-B5E9-E5A00093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476" y="1828145"/>
            <a:ext cx="6442842" cy="826322"/>
          </a:xfrm>
        </p:spPr>
        <p:txBody>
          <a:bodyPr>
            <a:normAutofit/>
          </a:bodyPr>
          <a:lstStyle/>
          <a:p>
            <a:r>
              <a:rPr lang="ca-ES"/>
              <a:t>Titular dels drets d'autoria</a:t>
            </a:r>
          </a:p>
        </p:txBody>
      </p:sp>
      <p:pic>
        <p:nvPicPr>
          <p:cNvPr id="4" name="Imatge 3" descr="Imatge que conté Menjar ràpid, aliments, Refrigeri, panet&#10;&#10;Descripció generada automàticament">
            <a:extLst>
              <a:ext uri="{FF2B5EF4-FFF2-40B4-BE49-F238E27FC236}">
                <a16:creationId xmlns:a16="http://schemas.microsoft.com/office/drawing/2014/main" id="{CD62165F-019A-066D-AF27-C471A315E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736" t="18983" r="16253" b="13898"/>
          <a:stretch/>
        </p:blipFill>
        <p:spPr>
          <a:xfrm>
            <a:off x="6605603" y="2748844"/>
            <a:ext cx="3795817" cy="2612783"/>
          </a:xfrm>
          <a:prstGeom prst="rect">
            <a:avLst/>
          </a:prstGeom>
        </p:spPr>
      </p:pic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90478073-7E79-0E0B-B4FE-A7CAC497D684}"/>
              </a:ext>
            </a:extLst>
          </p:cNvPr>
          <p:cNvSpPr txBox="1"/>
          <p:nvPr/>
        </p:nvSpPr>
        <p:spPr>
          <a:xfrm>
            <a:off x="2112579" y="5478517"/>
            <a:ext cx="184982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800" dirty="0"/>
              <a:t>Autors</a:t>
            </a:r>
            <a:endParaRPr lang="ca-ES" dirty="0"/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6599064" y="5434804"/>
            <a:ext cx="439857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800">
                <a:cs typeface="Arial"/>
              </a:rPr>
              <a:t>Revista/institució editora</a:t>
            </a:r>
            <a:r>
              <a:rPr lang="en-US" sz="2800">
                <a:cs typeface="Arial"/>
              </a:rPr>
              <a:t>​</a:t>
            </a:r>
            <a:endParaRPr lang="ca-ES"/>
          </a:p>
        </p:txBody>
      </p:sp>
      <p:pic>
        <p:nvPicPr>
          <p:cNvPr id="12" name="Imatge 11" descr="Imatge que conté pa, aliments, barra, Gluten&#10;&#10;Descripció generada automàticament">
            <a:extLst>
              <a:ext uri="{FF2B5EF4-FFF2-40B4-BE49-F238E27FC236}">
                <a16:creationId xmlns:a16="http://schemas.microsoft.com/office/drawing/2014/main" id="{3D75EAF8-B532-F49D-002F-E5CA664F2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987" y="2825665"/>
            <a:ext cx="3797086" cy="2619598"/>
          </a:xfrm>
          <a:prstGeom prst="rect">
            <a:avLst/>
          </a:prstGeom>
        </p:spPr>
      </p:pic>
      <p:pic>
        <p:nvPicPr>
          <p:cNvPr id="6" name="Imatge 5" descr="Cereales, Grano, Maíz, Trigo, Cebada">
            <a:extLst>
              <a:ext uri="{FF2B5EF4-FFF2-40B4-BE49-F238E27FC236}">
                <a16:creationId xmlns:a16="http://schemas.microsoft.com/office/drawing/2014/main" id="{2449CD23-421E-2033-773D-A8F931F000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1673" y="4716650"/>
            <a:ext cx="675468" cy="1273445"/>
          </a:xfrm>
          <a:prstGeom prst="rect">
            <a:avLst/>
          </a:prstGeom>
        </p:spPr>
      </p:pic>
      <p:pic>
        <p:nvPicPr>
          <p:cNvPr id="11" name="Imatge 10" descr="Gluten, Trigo, Cebada, Comida, Dieta">
            <a:extLst>
              <a:ext uri="{FF2B5EF4-FFF2-40B4-BE49-F238E27FC236}">
                <a16:creationId xmlns:a16="http://schemas.microsoft.com/office/drawing/2014/main" id="{17F00290-B9E2-E26F-33D4-1CBCB25D561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205" t="-2342" r="2410" b="28148"/>
          <a:stretch/>
        </p:blipFill>
        <p:spPr>
          <a:xfrm>
            <a:off x="617349" y="5227910"/>
            <a:ext cx="1025760" cy="1182738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2BB68CF5-41E5-F9A0-A972-6E58E2D7C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76413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D91C0AE-445C-7247-B5E9-E5A00093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476" y="1828145"/>
            <a:ext cx="6442842" cy="826322"/>
          </a:xfrm>
        </p:spPr>
        <p:txBody>
          <a:bodyPr>
            <a:normAutofit/>
          </a:bodyPr>
          <a:lstStyle/>
          <a:p>
            <a:r>
              <a:rPr lang="ca-ES"/>
              <a:t>Titular dels drets d'autoria</a:t>
            </a:r>
          </a:p>
        </p:txBody>
      </p:sp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90478073-7E79-0E0B-B4FE-A7CAC497D684}"/>
              </a:ext>
            </a:extLst>
          </p:cNvPr>
          <p:cNvSpPr txBox="1"/>
          <p:nvPr/>
        </p:nvSpPr>
        <p:spPr>
          <a:xfrm>
            <a:off x="1791737" y="2831569"/>
            <a:ext cx="314655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4800" dirty="0"/>
              <a:t>Autors</a:t>
            </a:r>
            <a:endParaRPr lang="ca-ES" sz="3600" dirty="0"/>
          </a:p>
        </p:txBody>
      </p:sp>
      <p:pic>
        <p:nvPicPr>
          <p:cNvPr id="12" name="Imatge 11" descr="Imatge que conté pa, aliments, barra, Gluten&#10;&#10;Descripció generada automàticament">
            <a:extLst>
              <a:ext uri="{FF2B5EF4-FFF2-40B4-BE49-F238E27FC236}">
                <a16:creationId xmlns:a16="http://schemas.microsoft.com/office/drawing/2014/main" id="{3D75EAF8-B532-F49D-002F-E5CA664F2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198" y="3654507"/>
            <a:ext cx="3797086" cy="2619598"/>
          </a:xfrm>
          <a:prstGeom prst="rect">
            <a:avLst/>
          </a:prstGeom>
        </p:spPr>
      </p:pic>
      <p:sp>
        <p:nvSpPr>
          <p:cNvPr id="5" name="Títol 1">
            <a:extLst>
              <a:ext uri="{FF2B5EF4-FFF2-40B4-BE49-F238E27FC236}">
                <a16:creationId xmlns:a16="http://schemas.microsoft.com/office/drawing/2014/main" id="{A85BC4BA-E8A3-FB3D-5C4A-1BEED2CF8EBC}"/>
              </a:ext>
            </a:extLst>
          </p:cNvPr>
          <p:cNvSpPr txBox="1">
            <a:spLocks/>
          </p:cNvSpPr>
          <p:nvPr/>
        </p:nvSpPr>
        <p:spPr>
          <a:xfrm>
            <a:off x="5256368" y="2834955"/>
            <a:ext cx="6664513" cy="342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800"/>
              <a:t>Per defecte, en el moment de crear una obra</a:t>
            </a:r>
          </a:p>
          <a:p>
            <a:endParaRPr lang="ca-ES" sz="2800"/>
          </a:p>
          <a:p>
            <a:r>
              <a:rPr lang="ca-ES" sz="2800"/>
              <a:t>Més equitatiu, no directament més obert</a:t>
            </a:r>
          </a:p>
          <a:p>
            <a:endParaRPr lang="ca-ES" sz="2800"/>
          </a:p>
          <a:p>
            <a:r>
              <a:rPr lang="ca-ES" sz="2800"/>
              <a:t>Pot cedir a la revista els drets de primera publicació o fer una cessió de drets no exclusiva </a:t>
            </a:r>
          </a:p>
        </p:txBody>
      </p:sp>
      <p:pic>
        <p:nvPicPr>
          <p:cNvPr id="4" name="Imatge 3" descr="Gluten, Trigo, Cebada, Comida, Dieta">
            <a:extLst>
              <a:ext uri="{FF2B5EF4-FFF2-40B4-BE49-F238E27FC236}">
                <a16:creationId xmlns:a16="http://schemas.microsoft.com/office/drawing/2014/main" id="{24220C79-A4C4-26E7-91B2-B1C17E23322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05" t="-2342" r="2410" b="28148"/>
          <a:stretch/>
        </p:blipFill>
        <p:spPr>
          <a:xfrm>
            <a:off x="315424" y="3243835"/>
            <a:ext cx="1025760" cy="1182738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A74F658A-D337-2B61-6DFB-CF06C0C9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88300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tge 8" descr="Imatge que conté aliments, hamburguesa, plat, entrepà&#10;&#10;Descripció generada automàticament">
            <a:extLst>
              <a:ext uri="{FF2B5EF4-FFF2-40B4-BE49-F238E27FC236}">
                <a16:creationId xmlns:a16="http://schemas.microsoft.com/office/drawing/2014/main" id="{14B89482-2DFD-DF10-1F95-EA8EBB834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35" y="2859584"/>
            <a:ext cx="4419211" cy="2890190"/>
          </a:xfrm>
          <a:prstGeom prst="rect">
            <a:avLst/>
          </a:prstGeom>
        </p:spPr>
      </p:pic>
      <p:pic>
        <p:nvPicPr>
          <p:cNvPr id="10" name="Imatge 9" descr="Imatge que conté text, captura de pantalla, programari, Font&#10;&#10;Descripció generada automàticament">
            <a:extLst>
              <a:ext uri="{FF2B5EF4-FFF2-40B4-BE49-F238E27FC236}">
                <a16:creationId xmlns:a16="http://schemas.microsoft.com/office/drawing/2014/main" id="{277D6FD4-922A-3DFB-279A-749D36AE61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791" t="25073" r="28643" b="22479"/>
          <a:stretch/>
        </p:blipFill>
        <p:spPr>
          <a:xfrm>
            <a:off x="6769939" y="2650435"/>
            <a:ext cx="3661209" cy="3294968"/>
          </a:xfrm>
          <a:prstGeom prst="rect">
            <a:avLst/>
          </a:prstGeom>
        </p:spPr>
      </p:pic>
      <p:pic>
        <p:nvPicPr>
          <p:cNvPr id="14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E9F132A0-2A62-4922-50E7-C426040702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AFADBD26-9DC9-5BCA-8B16-E96B7E79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4421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D91C0AE-445C-7247-B5E9-E5A00093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55" y="1961829"/>
            <a:ext cx="6442842" cy="826322"/>
          </a:xfrm>
        </p:spPr>
        <p:txBody>
          <a:bodyPr>
            <a:normAutofit/>
          </a:bodyPr>
          <a:lstStyle/>
          <a:p>
            <a:r>
              <a:rPr lang="ca-ES"/>
              <a:t>Titular dels drets d'autoria</a:t>
            </a:r>
          </a:p>
        </p:txBody>
      </p:sp>
      <p:pic>
        <p:nvPicPr>
          <p:cNvPr id="4" name="Imatge 3" descr="Imatge que conté Menjar ràpid, aliments, Refrigeri, panet&#10;&#10;Descripció generada automàticament">
            <a:extLst>
              <a:ext uri="{FF2B5EF4-FFF2-40B4-BE49-F238E27FC236}">
                <a16:creationId xmlns:a16="http://schemas.microsoft.com/office/drawing/2014/main" id="{CD62165F-019A-066D-AF27-C471A315E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736" t="18983" r="16253" b="13898"/>
          <a:stretch/>
        </p:blipFill>
        <p:spPr>
          <a:xfrm>
            <a:off x="7608235" y="4072318"/>
            <a:ext cx="3795817" cy="2612783"/>
          </a:xfrm>
          <a:prstGeom prst="rect">
            <a:avLst/>
          </a:prstGeom>
        </p:spPr>
      </p:pic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7280853" y="2373436"/>
            <a:ext cx="5120473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4400">
                <a:cs typeface="Arial"/>
              </a:rPr>
              <a:t>Revista/</a:t>
            </a:r>
            <a:endParaRPr lang="ca-ES" sz="3200">
              <a:cs typeface="Arial"/>
            </a:endParaRPr>
          </a:p>
          <a:p>
            <a:r>
              <a:rPr lang="ca-ES" sz="4400">
                <a:cs typeface="Arial"/>
              </a:rPr>
              <a:t>institució editora</a:t>
            </a:r>
            <a:r>
              <a:rPr lang="en-US" sz="4400">
                <a:cs typeface="Arial"/>
              </a:rPr>
              <a:t>​</a:t>
            </a:r>
            <a:endParaRPr lang="ca-ES" sz="3200"/>
          </a:p>
        </p:txBody>
      </p:sp>
      <p:sp>
        <p:nvSpPr>
          <p:cNvPr id="5" name="Títol 1">
            <a:extLst>
              <a:ext uri="{FF2B5EF4-FFF2-40B4-BE49-F238E27FC236}">
                <a16:creationId xmlns:a16="http://schemas.microsoft.com/office/drawing/2014/main" id="{2462F436-4FAC-9171-997B-1AB7639C6868}"/>
              </a:ext>
            </a:extLst>
          </p:cNvPr>
          <p:cNvSpPr txBox="1">
            <a:spLocks/>
          </p:cNvSpPr>
          <p:nvPr/>
        </p:nvSpPr>
        <p:spPr>
          <a:xfrm>
            <a:off x="200559" y="3090228"/>
            <a:ext cx="6434704" cy="2872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800" dirty="0"/>
              <a:t>Model tradicional, especialment en el món imprès</a:t>
            </a:r>
          </a:p>
          <a:p>
            <a:endParaRPr lang="ca-ES" sz="2800"/>
          </a:p>
          <a:p>
            <a:r>
              <a:rPr lang="ca-ES" sz="2800"/>
              <a:t>Menys equitatiu pels autors, més control </a:t>
            </a:r>
            <a:r>
              <a:rPr lang="ca-ES" sz="2800" dirty="0"/>
              <a:t>per part de la revista</a:t>
            </a:r>
          </a:p>
          <a:p>
            <a:endParaRPr lang="ca-ES" sz="2800"/>
          </a:p>
          <a:p>
            <a:r>
              <a:rPr lang="ca-ES" sz="2800"/>
              <a:t>Poden autoritzar certs usos als autors, </a:t>
            </a:r>
            <a:r>
              <a:rPr lang="ca-ES" sz="2800" dirty="0"/>
              <a:t>normalment </a:t>
            </a:r>
            <a:r>
              <a:rPr lang="ca-ES" sz="2800" err="1"/>
              <a:t>l'autoarxiu</a:t>
            </a:r>
            <a:endParaRPr lang="ca-ES" sz="2800"/>
          </a:p>
        </p:txBody>
      </p:sp>
      <p:pic>
        <p:nvPicPr>
          <p:cNvPr id="6" name="Imatge 5" descr="Cereales, Grano, Maíz, Trigo, Cebada">
            <a:extLst>
              <a:ext uri="{FF2B5EF4-FFF2-40B4-BE49-F238E27FC236}">
                <a16:creationId xmlns:a16="http://schemas.microsoft.com/office/drawing/2014/main" id="{D14F01F4-35A1-46EE-89C1-DB9376817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5522" y="2445027"/>
            <a:ext cx="675468" cy="1273445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CF291237-1ECE-E5E0-2FF8-43BC6C38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28100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D91C0AE-445C-7247-B5E9-E5A00093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286" y="2021669"/>
            <a:ext cx="6406557" cy="3608226"/>
          </a:xfrm>
        </p:spPr>
        <p:txBody>
          <a:bodyPr>
            <a:normAutofit/>
          </a:bodyPr>
          <a:lstStyle/>
          <a:p>
            <a:r>
              <a:rPr lang="ca-ES" sz="8800"/>
              <a:t>Quina triar?</a:t>
            </a:r>
          </a:p>
        </p:txBody>
      </p:sp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2A0F71EC-B0FA-E25F-8627-36E265925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74156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D91C0AE-445C-7247-B5E9-E5A00093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574" y="5842107"/>
            <a:ext cx="1103871" cy="39321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a-ES" sz="2400"/>
              <a:t>Revista</a:t>
            </a:r>
          </a:p>
        </p:txBody>
      </p:sp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6" name="Títol 1">
            <a:extLst>
              <a:ext uri="{FF2B5EF4-FFF2-40B4-BE49-F238E27FC236}">
                <a16:creationId xmlns:a16="http://schemas.microsoft.com/office/drawing/2014/main" id="{E90150EB-0C93-E7FD-8E0C-6B363DB29D42}"/>
              </a:ext>
            </a:extLst>
          </p:cNvPr>
          <p:cNvSpPr txBox="1">
            <a:spLocks/>
          </p:cNvSpPr>
          <p:nvPr/>
        </p:nvSpPr>
        <p:spPr>
          <a:xfrm>
            <a:off x="571673" y="2695987"/>
            <a:ext cx="11354336" cy="8942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/>
              <a:t>Cal tenir en compte les preferències dels diferents agents implicats</a:t>
            </a:r>
          </a:p>
        </p:txBody>
      </p:sp>
      <p:sp>
        <p:nvSpPr>
          <p:cNvPr id="9" name="Títol 1">
            <a:extLst>
              <a:ext uri="{FF2B5EF4-FFF2-40B4-BE49-F238E27FC236}">
                <a16:creationId xmlns:a16="http://schemas.microsoft.com/office/drawing/2014/main" id="{03C5AF2D-6CA8-2A6A-9AF1-FEC4C5D44997}"/>
              </a:ext>
            </a:extLst>
          </p:cNvPr>
          <p:cNvSpPr txBox="1">
            <a:spLocks/>
          </p:cNvSpPr>
          <p:nvPr/>
        </p:nvSpPr>
        <p:spPr>
          <a:xfrm>
            <a:off x="9701045" y="5610815"/>
            <a:ext cx="2043323" cy="612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2400"/>
              <a:t>Agències finançadores</a:t>
            </a:r>
            <a:endParaRPr lang="ca-ES"/>
          </a:p>
        </p:txBody>
      </p:sp>
      <p:sp>
        <p:nvSpPr>
          <p:cNvPr id="11" name="Títol 1">
            <a:extLst>
              <a:ext uri="{FF2B5EF4-FFF2-40B4-BE49-F238E27FC236}">
                <a16:creationId xmlns:a16="http://schemas.microsoft.com/office/drawing/2014/main" id="{1DD72DAB-37D6-AE21-B153-D301A624BEB6}"/>
              </a:ext>
            </a:extLst>
          </p:cNvPr>
          <p:cNvSpPr txBox="1">
            <a:spLocks/>
          </p:cNvSpPr>
          <p:nvPr/>
        </p:nvSpPr>
        <p:spPr>
          <a:xfrm>
            <a:off x="5681376" y="5586166"/>
            <a:ext cx="3191541" cy="9046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dirty="0"/>
              <a:t>Comunitat acadèmica de la nostra disciplina</a:t>
            </a:r>
          </a:p>
          <a:p>
            <a:r>
              <a:rPr lang="ca-ES" sz="2400"/>
              <a:t>(autors i lectors)</a:t>
            </a:r>
          </a:p>
        </p:txBody>
      </p:sp>
      <p:pic>
        <p:nvPicPr>
          <p:cNvPr id="13" name="Contenidor de contingut 3" descr="Imatge que conté foscor, espai, negre, constel·lació&#10;&#10;Descripció generada automàticament">
            <a:extLst>
              <a:ext uri="{FF2B5EF4-FFF2-40B4-BE49-F238E27FC236}">
                <a16:creationId xmlns:a16="http://schemas.microsoft.com/office/drawing/2014/main" id="{054E5BE4-DC43-087E-64CF-36A8C20BF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-53" r="-191" b="54315"/>
          <a:stretch/>
        </p:blipFill>
        <p:spPr>
          <a:xfrm>
            <a:off x="5366487" y="4020577"/>
            <a:ext cx="3506054" cy="1316188"/>
          </a:xfrm>
        </p:spPr>
      </p:pic>
      <p:pic>
        <p:nvPicPr>
          <p:cNvPr id="5" name="Imatge 4" descr="Cocineros, Camareros, Servir, Servicio">
            <a:extLst>
              <a:ext uri="{FF2B5EF4-FFF2-40B4-BE49-F238E27FC236}">
                <a16:creationId xmlns:a16="http://schemas.microsoft.com/office/drawing/2014/main" id="{D6DFF724-A14F-D495-EBBA-2914378A61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6098" t="35369" r="82453" b="33034"/>
          <a:stretch/>
        </p:blipFill>
        <p:spPr>
          <a:xfrm>
            <a:off x="1033581" y="3485817"/>
            <a:ext cx="1813364" cy="2354560"/>
          </a:xfrm>
          <a:prstGeom prst="rect">
            <a:avLst/>
          </a:prstGeom>
        </p:spPr>
      </p:pic>
      <p:pic>
        <p:nvPicPr>
          <p:cNvPr id="10" name="Imatge 9" descr="Cocineros, Camareros, Servir, Servicio">
            <a:extLst>
              <a:ext uri="{FF2B5EF4-FFF2-40B4-BE49-F238E27FC236}">
                <a16:creationId xmlns:a16="http://schemas.microsoft.com/office/drawing/2014/main" id="{2A7B9206-A755-4C7B-CC08-4EF97CD64A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862" t="-2154" r="54530" b="73583"/>
          <a:stretch/>
        </p:blipFill>
        <p:spPr>
          <a:xfrm>
            <a:off x="474085" y="3592668"/>
            <a:ext cx="1120368" cy="2129093"/>
          </a:xfrm>
          <a:prstGeom prst="rect">
            <a:avLst/>
          </a:prstGeom>
        </p:spPr>
      </p:pic>
      <p:sp>
        <p:nvSpPr>
          <p:cNvPr id="16" name="Títol 1">
            <a:extLst>
              <a:ext uri="{FF2B5EF4-FFF2-40B4-BE49-F238E27FC236}">
                <a16:creationId xmlns:a16="http://schemas.microsoft.com/office/drawing/2014/main" id="{D1BB7D59-D8BA-1383-8B9D-6947E76874E1}"/>
              </a:ext>
            </a:extLst>
          </p:cNvPr>
          <p:cNvSpPr txBox="1">
            <a:spLocks/>
          </p:cNvSpPr>
          <p:nvPr/>
        </p:nvSpPr>
        <p:spPr>
          <a:xfrm>
            <a:off x="3390395" y="5727139"/>
            <a:ext cx="1558397" cy="6472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/>
              <a:t>Institució editora</a:t>
            </a:r>
          </a:p>
        </p:txBody>
      </p:sp>
      <p:pic>
        <p:nvPicPr>
          <p:cNvPr id="4" name="Imatge 3" descr="Imatge que conté negre, foscor&#10;&#10;Descripció generada automàticament">
            <a:extLst>
              <a:ext uri="{FF2B5EF4-FFF2-40B4-BE49-F238E27FC236}">
                <a16:creationId xmlns:a16="http://schemas.microsoft.com/office/drawing/2014/main" id="{2E033DCD-95EA-41C9-9FD7-A0713726A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8120" y="3585329"/>
            <a:ext cx="1892300" cy="1901372"/>
          </a:xfrm>
          <a:prstGeom prst="rect">
            <a:avLst/>
          </a:prstGeom>
        </p:spPr>
      </p:pic>
      <p:pic>
        <p:nvPicPr>
          <p:cNvPr id="14" name="Imatge 13" descr="Imatge que conté negre, foscor&#10;&#10;Descripció generada automàticament">
            <a:extLst>
              <a:ext uri="{FF2B5EF4-FFF2-40B4-BE49-F238E27FC236}">
                <a16:creationId xmlns:a16="http://schemas.microsoft.com/office/drawing/2014/main" id="{CDA7E367-F0DF-0A2B-19D0-646687B7969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0381" t="54596" r="-755" b="2156"/>
          <a:stretch/>
        </p:blipFill>
        <p:spPr>
          <a:xfrm>
            <a:off x="3580043" y="4285619"/>
            <a:ext cx="972623" cy="1049094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2BF53CDF-783C-A17C-BC8A-7D758068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87982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pic>
        <p:nvPicPr>
          <p:cNvPr id="41" name="Imatge 40" descr="Imatge que conté aliments&#10;&#10;Descripció generada automàticament">
            <a:extLst>
              <a:ext uri="{FF2B5EF4-FFF2-40B4-BE49-F238E27FC236}">
                <a16:creationId xmlns:a16="http://schemas.microsoft.com/office/drawing/2014/main" id="{F357446D-6E7B-FC13-69AA-EB290D4A7F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" t="7055" r="67554" b="2859"/>
          <a:stretch/>
        </p:blipFill>
        <p:spPr>
          <a:xfrm>
            <a:off x="1059816" y="3257822"/>
            <a:ext cx="2787924" cy="2079487"/>
          </a:xfrm>
          <a:prstGeom prst="rect">
            <a:avLst/>
          </a:prstGeom>
        </p:spPr>
      </p:pic>
      <p:sp>
        <p:nvSpPr>
          <p:cNvPr id="22" name="Triangle isòsceles 21">
            <a:extLst>
              <a:ext uri="{FF2B5EF4-FFF2-40B4-BE49-F238E27FC236}">
                <a16:creationId xmlns:a16="http://schemas.microsoft.com/office/drawing/2014/main" id="{265D8D3C-68BC-2D23-04BD-BA6C512234BC}"/>
              </a:ext>
            </a:extLst>
          </p:cNvPr>
          <p:cNvSpPr/>
          <p:nvPr/>
        </p:nvSpPr>
        <p:spPr>
          <a:xfrm rot="5400000">
            <a:off x="4881730" y="-1499407"/>
            <a:ext cx="748996" cy="8763202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Títol 1">
            <a:extLst>
              <a:ext uri="{FF2B5EF4-FFF2-40B4-BE49-F238E27FC236}">
                <a16:creationId xmlns:a16="http://schemas.microsoft.com/office/drawing/2014/main" id="{A614B60D-423E-110D-043D-EA9699A7A12D}"/>
              </a:ext>
            </a:extLst>
          </p:cNvPr>
          <p:cNvSpPr txBox="1">
            <a:spLocks/>
          </p:cNvSpPr>
          <p:nvPr/>
        </p:nvSpPr>
        <p:spPr>
          <a:xfrm>
            <a:off x="837740" y="2536673"/>
            <a:ext cx="2512527" cy="692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800"/>
              <a:t>Més obert</a:t>
            </a:r>
          </a:p>
        </p:txBody>
      </p:sp>
      <p:sp>
        <p:nvSpPr>
          <p:cNvPr id="23" name="Títol 1">
            <a:extLst>
              <a:ext uri="{FF2B5EF4-FFF2-40B4-BE49-F238E27FC236}">
                <a16:creationId xmlns:a16="http://schemas.microsoft.com/office/drawing/2014/main" id="{6400455A-DF10-C055-94EB-856FAFF8D7BC}"/>
              </a:ext>
            </a:extLst>
          </p:cNvPr>
          <p:cNvSpPr txBox="1">
            <a:spLocks/>
          </p:cNvSpPr>
          <p:nvPr/>
        </p:nvSpPr>
        <p:spPr>
          <a:xfrm>
            <a:off x="9848056" y="2509936"/>
            <a:ext cx="1830737" cy="719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800"/>
              <a:t>Més tancat</a:t>
            </a:r>
          </a:p>
        </p:txBody>
      </p:sp>
      <p:sp>
        <p:nvSpPr>
          <p:cNvPr id="24" name="Títol 1">
            <a:extLst>
              <a:ext uri="{FF2B5EF4-FFF2-40B4-BE49-F238E27FC236}">
                <a16:creationId xmlns:a16="http://schemas.microsoft.com/office/drawing/2014/main" id="{BF37ADFB-4F12-7D80-2A34-A60ED61D661B}"/>
              </a:ext>
            </a:extLst>
          </p:cNvPr>
          <p:cNvSpPr txBox="1">
            <a:spLocks/>
          </p:cNvSpPr>
          <p:nvPr/>
        </p:nvSpPr>
        <p:spPr>
          <a:xfrm>
            <a:off x="10262477" y="3659619"/>
            <a:ext cx="1416316" cy="105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800"/>
              <a:t>© Tots els drets reservats</a:t>
            </a:r>
          </a:p>
        </p:txBody>
      </p:sp>
      <p:pic>
        <p:nvPicPr>
          <p:cNvPr id="3" name="Imatge 2" descr="Imatge que conté text, captura de pantalla, programari, Icona d&amp;#39;ordinador&#10;&#10;Descripció generada automàticament">
            <a:extLst>
              <a:ext uri="{FF2B5EF4-FFF2-40B4-BE49-F238E27FC236}">
                <a16:creationId xmlns:a16="http://schemas.microsoft.com/office/drawing/2014/main" id="{96D78D71-0111-15FE-0262-AA3D39ED56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26" t="63277" r="32380" b="24294"/>
          <a:stretch/>
        </p:blipFill>
        <p:spPr>
          <a:xfrm>
            <a:off x="8269821" y="5354649"/>
            <a:ext cx="1376025" cy="678421"/>
          </a:xfrm>
          <a:prstGeom prst="rect">
            <a:avLst/>
          </a:prstGeom>
        </p:spPr>
      </p:pic>
      <p:pic>
        <p:nvPicPr>
          <p:cNvPr id="5" name="Imatge 4" descr="Imatge que conté símbol, Font, logotip, Gràfics&#10;&#10;Descripció generada automàticament">
            <a:extLst>
              <a:ext uri="{FF2B5EF4-FFF2-40B4-BE49-F238E27FC236}">
                <a16:creationId xmlns:a16="http://schemas.microsoft.com/office/drawing/2014/main" id="{6B9EF382-9871-4D49-C42F-6193ECA60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115" y="5354649"/>
            <a:ext cx="459725" cy="761302"/>
          </a:xfrm>
          <a:prstGeom prst="rect">
            <a:avLst/>
          </a:prstGeom>
        </p:spPr>
      </p:pic>
      <p:pic>
        <p:nvPicPr>
          <p:cNvPr id="7" name="Imatge 6" descr="Imatge que conté símbol, Font, cercle, logotip&#10;&#10;Descripció generada automàticament">
            <a:extLst>
              <a:ext uri="{FF2B5EF4-FFF2-40B4-BE49-F238E27FC236}">
                <a16:creationId xmlns:a16="http://schemas.microsoft.com/office/drawing/2014/main" id="{A5C10C10-EAFD-7839-9812-9D984ED70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947" y="5354648"/>
            <a:ext cx="1014683" cy="756720"/>
          </a:xfrm>
          <a:prstGeom prst="rect">
            <a:avLst/>
          </a:prstGeom>
        </p:spPr>
      </p:pic>
      <p:pic>
        <p:nvPicPr>
          <p:cNvPr id="10" name="Imatge 9" descr="Imatge que conté símbol, Font, logotip, Gràfics&#10;&#10;Descripció generada automàticament">
            <a:extLst>
              <a:ext uri="{FF2B5EF4-FFF2-40B4-BE49-F238E27FC236}">
                <a16:creationId xmlns:a16="http://schemas.microsoft.com/office/drawing/2014/main" id="{BD523075-4C18-E1AD-8A68-58CC9341DE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9798" y="5340271"/>
            <a:ext cx="1091250" cy="770574"/>
          </a:xfrm>
          <a:prstGeom prst="rect">
            <a:avLst/>
          </a:prstGeom>
        </p:spPr>
      </p:pic>
      <p:pic>
        <p:nvPicPr>
          <p:cNvPr id="12" name="Imatge 11" descr="Imatge que conté Font, símbol, Gràfics, logotip&#10;&#10;Descripció generada automàticament">
            <a:extLst>
              <a:ext uri="{FF2B5EF4-FFF2-40B4-BE49-F238E27FC236}">
                <a16:creationId xmlns:a16="http://schemas.microsoft.com/office/drawing/2014/main" id="{00995FF4-46CD-54F5-DC27-685E458E90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7780" y="5354648"/>
            <a:ext cx="1381221" cy="757514"/>
          </a:xfrm>
          <a:prstGeom prst="rect">
            <a:avLst/>
          </a:prstGeom>
        </p:spPr>
      </p:pic>
      <p:pic>
        <p:nvPicPr>
          <p:cNvPr id="14" name="Imatge 13" descr="Imatge que conté Font, símbol, captura de pantalla, logotip&#10;&#10;Descripció generada automàticament">
            <a:extLst>
              <a:ext uri="{FF2B5EF4-FFF2-40B4-BE49-F238E27FC236}">
                <a16:creationId xmlns:a16="http://schemas.microsoft.com/office/drawing/2014/main" id="{4E7DB0D8-75DD-6F8C-6887-F8395C3034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1990" y="5354648"/>
            <a:ext cx="1003604" cy="690873"/>
          </a:xfrm>
          <a:prstGeom prst="rect">
            <a:avLst/>
          </a:prstGeom>
        </p:spPr>
      </p:pic>
      <p:pic>
        <p:nvPicPr>
          <p:cNvPr id="15" name="Imatge 14" descr="Imatge que conté aliments&#10;&#10;Descripció generada automàticament">
            <a:extLst>
              <a:ext uri="{FF2B5EF4-FFF2-40B4-BE49-F238E27FC236}">
                <a16:creationId xmlns:a16="http://schemas.microsoft.com/office/drawing/2014/main" id="{AE05CC14-B96B-6BF6-B82C-D6B3D8FC01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663" t="7000" r="313" b="2859"/>
          <a:stretch/>
        </p:blipFill>
        <p:spPr>
          <a:xfrm>
            <a:off x="8087369" y="3256556"/>
            <a:ext cx="1556735" cy="2080750"/>
          </a:xfrm>
          <a:prstGeom prst="rect">
            <a:avLst/>
          </a:prstGeom>
        </p:spPr>
      </p:pic>
      <p:pic>
        <p:nvPicPr>
          <p:cNvPr id="4" name="Imatge 3" descr="Imatge que conté aliments&#10;&#10;Descripció generada automàticament">
            <a:extLst>
              <a:ext uri="{FF2B5EF4-FFF2-40B4-BE49-F238E27FC236}">
                <a16:creationId xmlns:a16="http://schemas.microsoft.com/office/drawing/2014/main" id="{E915E823-E385-A458-A691-AEF1159B7A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150" t="7995" r="32971" b="8148"/>
          <a:stretch/>
        </p:blipFill>
        <p:spPr>
          <a:xfrm>
            <a:off x="5246940" y="3254823"/>
            <a:ext cx="2926024" cy="1935706"/>
          </a:xfrm>
          <a:prstGeom prst="rect">
            <a:avLst/>
          </a:prstGeom>
        </p:spPr>
      </p:pic>
      <p:pic>
        <p:nvPicPr>
          <p:cNvPr id="6" name="Imatge 5" descr="Imatge que conté aliments&#10;&#10;Descripció generada automàticament">
            <a:extLst>
              <a:ext uri="{FF2B5EF4-FFF2-40B4-BE49-F238E27FC236}">
                <a16:creationId xmlns:a16="http://schemas.microsoft.com/office/drawing/2014/main" id="{2286B572-1EE7-D27D-8496-F6D30B7788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422" t="9882" r="16847" b="9638"/>
          <a:stretch/>
        </p:blipFill>
        <p:spPr>
          <a:xfrm>
            <a:off x="3714890" y="3304088"/>
            <a:ext cx="1531329" cy="1857767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7D66E154-05B3-C3C3-B483-991FC0B59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53353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tge 37" descr="Imatge que conté porc, Figura d&amp;#39;animal, dibuix, morro&#10;&#10;Descripció generada automàticament">
            <a:extLst>
              <a:ext uri="{FF2B5EF4-FFF2-40B4-BE49-F238E27FC236}">
                <a16:creationId xmlns:a16="http://schemas.microsoft.com/office/drawing/2014/main" id="{11494C06-AEA9-41C5-245E-187303723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856" y="4595550"/>
            <a:ext cx="1115980" cy="628146"/>
          </a:xfrm>
          <a:prstGeom prst="rect">
            <a:avLst/>
          </a:prstGeom>
        </p:spPr>
      </p:pic>
      <p:pic>
        <p:nvPicPr>
          <p:cNvPr id="4" name="Imatge 3" descr="Imatge que conté Menjar ràpid, aliments, Refrigeri, panet&#10;&#10;Descripció generada automàticament">
            <a:extLst>
              <a:ext uri="{FF2B5EF4-FFF2-40B4-BE49-F238E27FC236}">
                <a16:creationId xmlns:a16="http://schemas.microsoft.com/office/drawing/2014/main" id="{CD62165F-019A-066D-AF27-C471A315E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736" t="18983" r="16253" b="13898"/>
          <a:stretch/>
        </p:blipFill>
        <p:spPr>
          <a:xfrm>
            <a:off x="513664" y="2695337"/>
            <a:ext cx="1076266" cy="734059"/>
          </a:xfrm>
          <a:prstGeom prst="rect">
            <a:avLst/>
          </a:prstGeom>
        </p:spPr>
      </p:pic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pic>
        <p:nvPicPr>
          <p:cNvPr id="41" name="Imatge 40" descr="Imatge que conté aliments&#10;&#10;Descripció generada automàticament">
            <a:extLst>
              <a:ext uri="{FF2B5EF4-FFF2-40B4-BE49-F238E27FC236}">
                <a16:creationId xmlns:a16="http://schemas.microsoft.com/office/drawing/2014/main" id="{F357446D-6E7B-FC13-69AA-EB290D4A7F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250" r="1082" b="8409"/>
          <a:stretch/>
        </p:blipFill>
        <p:spPr>
          <a:xfrm>
            <a:off x="3866038" y="1958258"/>
            <a:ext cx="7491040" cy="1761474"/>
          </a:xfrm>
          <a:prstGeom prst="rect">
            <a:avLst/>
          </a:prstGeom>
        </p:spPr>
      </p:pic>
      <p:pic>
        <p:nvPicPr>
          <p:cNvPr id="12" name="Imatge 11" descr="Imatge que conté pa, aliments, barra, Gluten&#10;&#10;Descripció generada automàticament">
            <a:extLst>
              <a:ext uri="{FF2B5EF4-FFF2-40B4-BE49-F238E27FC236}">
                <a16:creationId xmlns:a16="http://schemas.microsoft.com/office/drawing/2014/main" id="{B86D5340-CB7D-F924-1B67-0747CB5B81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6882" y="2564776"/>
            <a:ext cx="1356104" cy="1005193"/>
          </a:xfrm>
          <a:prstGeom prst="rect">
            <a:avLst/>
          </a:prstGeom>
        </p:spPr>
      </p:pic>
      <p:pic>
        <p:nvPicPr>
          <p:cNvPr id="36" name="Imatge 35" descr="Imatge que conté Gràfics, Font, disseny gràfic, logotip&#10;&#10;Descripció generada automàticament">
            <a:extLst>
              <a:ext uri="{FF2B5EF4-FFF2-40B4-BE49-F238E27FC236}">
                <a16:creationId xmlns:a16="http://schemas.microsoft.com/office/drawing/2014/main" id="{5DE0AABE-6D81-4991-D276-729964E13A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642" y="4458270"/>
            <a:ext cx="1281415" cy="859032"/>
          </a:xfrm>
          <a:prstGeom prst="rect">
            <a:avLst/>
          </a:prstGeom>
        </p:spPr>
      </p:pic>
      <p:pic>
        <p:nvPicPr>
          <p:cNvPr id="5" name="Contenidor de contingut 3" descr="Imatge que conté foscor, espai, negre, constel·lació&#10;&#10;Descripció generada automàticament">
            <a:extLst>
              <a:ext uri="{FF2B5EF4-FFF2-40B4-BE49-F238E27FC236}">
                <a16:creationId xmlns:a16="http://schemas.microsoft.com/office/drawing/2014/main" id="{DAFEA591-4CDB-00FD-897E-732220A62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/>
          <a:srcRect t="8122" r="-1697" b="49650"/>
          <a:stretch/>
        </p:blipFill>
        <p:spPr>
          <a:xfrm>
            <a:off x="-4187" y="5386410"/>
            <a:ext cx="5579493" cy="1737595"/>
          </a:xfrm>
        </p:spPr>
      </p:pic>
      <p:pic>
        <p:nvPicPr>
          <p:cNvPr id="7" name="Contenidor de contingut 3" descr="Imatge que conté foscor, espai, negre, constel·lació&#10;&#10;Descripció generada automàticament">
            <a:extLst>
              <a:ext uri="{FF2B5EF4-FFF2-40B4-BE49-F238E27FC236}">
                <a16:creationId xmlns:a16="http://schemas.microsoft.com/office/drawing/2014/main" id="{3FF67DF4-E792-4E2D-7B8C-F0ED544439C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41" t="62176" b="-190"/>
          <a:stretch/>
        </p:blipFill>
        <p:spPr>
          <a:xfrm>
            <a:off x="6091137" y="5294788"/>
            <a:ext cx="5478658" cy="1564200"/>
          </a:xfrm>
          <a:prstGeom prst="rect">
            <a:avLst/>
          </a:prstGeom>
        </p:spPr>
      </p:pic>
      <p:grpSp>
        <p:nvGrpSpPr>
          <p:cNvPr id="19" name="Agrupa 18">
            <a:extLst>
              <a:ext uri="{FF2B5EF4-FFF2-40B4-BE49-F238E27FC236}">
                <a16:creationId xmlns:a16="http://schemas.microsoft.com/office/drawing/2014/main" id="{211CD6EB-92B6-9FE2-EA58-FD89315053AC}"/>
              </a:ext>
            </a:extLst>
          </p:cNvPr>
          <p:cNvGrpSpPr/>
          <p:nvPr/>
        </p:nvGrpSpPr>
        <p:grpSpPr>
          <a:xfrm>
            <a:off x="223593" y="4380384"/>
            <a:ext cx="1371799" cy="1047121"/>
            <a:chOff x="223593" y="4164724"/>
            <a:chExt cx="1918138" cy="1277158"/>
          </a:xfrm>
        </p:grpSpPr>
        <p:sp>
          <p:nvSpPr>
            <p:cNvPr id="18" name="Globus: oval 17">
              <a:extLst>
                <a:ext uri="{FF2B5EF4-FFF2-40B4-BE49-F238E27FC236}">
                  <a16:creationId xmlns:a16="http://schemas.microsoft.com/office/drawing/2014/main" id="{D72AC0B4-2F59-C1CE-B019-5854A2ECED97}"/>
                </a:ext>
              </a:extLst>
            </p:cNvPr>
            <p:cNvSpPr/>
            <p:nvPr/>
          </p:nvSpPr>
          <p:spPr>
            <a:xfrm>
              <a:off x="223593" y="4164724"/>
              <a:ext cx="1918138" cy="1116724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40" name="Imatge 39" descr="Imatge que conté dibuix, clipart, bestiar, mamífer&#10;&#10;Descripció generada automàticament">
              <a:extLst>
                <a:ext uri="{FF2B5EF4-FFF2-40B4-BE49-F238E27FC236}">
                  <a16:creationId xmlns:a16="http://schemas.microsoft.com/office/drawing/2014/main" id="{DBBAA6BE-0DAF-0B69-2743-52CB3B4B3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-442" t="6279" r="3004" b="10684"/>
            <a:stretch/>
          </p:blipFill>
          <p:spPr>
            <a:xfrm>
              <a:off x="782333" y="4294175"/>
              <a:ext cx="879909" cy="739319"/>
            </a:xfrm>
            <a:prstGeom prst="rect">
              <a:avLst/>
            </a:prstGeom>
          </p:spPr>
        </p:pic>
        <p:grpSp>
          <p:nvGrpSpPr>
            <p:cNvPr id="16" name="Agrupa 15">
              <a:extLst>
                <a:ext uri="{FF2B5EF4-FFF2-40B4-BE49-F238E27FC236}">
                  <a16:creationId xmlns:a16="http://schemas.microsoft.com/office/drawing/2014/main" id="{6F6CCE45-A023-90DC-98F7-5562E281165B}"/>
                </a:ext>
              </a:extLst>
            </p:cNvPr>
            <p:cNvGrpSpPr/>
            <p:nvPr/>
          </p:nvGrpSpPr>
          <p:grpSpPr>
            <a:xfrm>
              <a:off x="471564" y="4168707"/>
              <a:ext cx="1379499" cy="1273175"/>
              <a:chOff x="40354" y="3713871"/>
              <a:chExt cx="1987918" cy="1987918"/>
            </a:xfrm>
          </p:grpSpPr>
          <p:sp>
            <p:nvSpPr>
              <p:cNvPr id="42" name="Signe de multiplicació 41">
                <a:extLst>
                  <a:ext uri="{FF2B5EF4-FFF2-40B4-BE49-F238E27FC236}">
                    <a16:creationId xmlns:a16="http://schemas.microsoft.com/office/drawing/2014/main" id="{08F235FC-2E2A-29C8-06A2-DFC96C9CE300}"/>
                  </a:ext>
                </a:extLst>
              </p:cNvPr>
              <p:cNvSpPr/>
              <p:nvPr/>
            </p:nvSpPr>
            <p:spPr>
              <a:xfrm rot="2280000" flipV="1">
                <a:off x="40354" y="4663218"/>
                <a:ext cx="1987918" cy="11285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10" name="Signe de multiplicació 41">
                <a:extLst>
                  <a:ext uri="{FF2B5EF4-FFF2-40B4-BE49-F238E27FC236}">
                    <a16:creationId xmlns:a16="http://schemas.microsoft.com/office/drawing/2014/main" id="{2C07F64C-DC1C-D9FF-F7B4-00711794F34B}"/>
                  </a:ext>
                </a:extLst>
              </p:cNvPr>
              <p:cNvSpPr/>
              <p:nvPr/>
            </p:nvSpPr>
            <p:spPr>
              <a:xfrm rot="-13920000" flipV="1">
                <a:off x="123051" y="4651404"/>
                <a:ext cx="1987918" cy="11285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</p:grpSp>
      </p:grpSp>
      <p:sp>
        <p:nvSpPr>
          <p:cNvPr id="21" name="Globus: oval 20">
            <a:extLst>
              <a:ext uri="{FF2B5EF4-FFF2-40B4-BE49-F238E27FC236}">
                <a16:creationId xmlns:a16="http://schemas.microsoft.com/office/drawing/2014/main" id="{7E7C2CDA-9BE9-C6EC-E063-09981597E5FC}"/>
              </a:ext>
            </a:extLst>
          </p:cNvPr>
          <p:cNvSpPr/>
          <p:nvPr/>
        </p:nvSpPr>
        <p:spPr>
          <a:xfrm>
            <a:off x="1704460" y="4380384"/>
            <a:ext cx="1371799" cy="915584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32" name="Agrupa 31">
            <a:extLst>
              <a:ext uri="{FF2B5EF4-FFF2-40B4-BE49-F238E27FC236}">
                <a16:creationId xmlns:a16="http://schemas.microsoft.com/office/drawing/2014/main" id="{E8C304D0-C9ED-2861-62E5-17BE97B564EF}"/>
              </a:ext>
            </a:extLst>
          </p:cNvPr>
          <p:cNvGrpSpPr/>
          <p:nvPr/>
        </p:nvGrpSpPr>
        <p:grpSpPr>
          <a:xfrm>
            <a:off x="1881802" y="4383656"/>
            <a:ext cx="986579" cy="1043859"/>
            <a:chOff x="1881802" y="4383656"/>
            <a:chExt cx="986579" cy="1043859"/>
          </a:xfrm>
        </p:grpSpPr>
        <p:sp>
          <p:nvSpPr>
            <p:cNvPr id="24" name="Signe de multiplicació 41">
              <a:extLst>
                <a:ext uri="{FF2B5EF4-FFF2-40B4-BE49-F238E27FC236}">
                  <a16:creationId xmlns:a16="http://schemas.microsoft.com/office/drawing/2014/main" id="{81A2D60F-225D-7C82-2177-BC2B5FA4EC55}"/>
                </a:ext>
              </a:extLst>
            </p:cNvPr>
            <p:cNvSpPr/>
            <p:nvPr/>
          </p:nvSpPr>
          <p:spPr>
            <a:xfrm rot="2280000" flipV="1">
              <a:off x="1881802" y="4882160"/>
              <a:ext cx="986579" cy="5925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25" name="Signe de multiplicació 41">
              <a:extLst>
                <a:ext uri="{FF2B5EF4-FFF2-40B4-BE49-F238E27FC236}">
                  <a16:creationId xmlns:a16="http://schemas.microsoft.com/office/drawing/2014/main" id="{060D7EA4-5AA2-5FAA-E4B9-037E32C7B497}"/>
                </a:ext>
              </a:extLst>
            </p:cNvPr>
            <p:cNvSpPr/>
            <p:nvPr/>
          </p:nvSpPr>
          <p:spPr>
            <a:xfrm rot="7680000" flipV="1">
              <a:off x="1894203" y="4877582"/>
              <a:ext cx="1043859" cy="5600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33" name="Globus: oval 32">
            <a:extLst>
              <a:ext uri="{FF2B5EF4-FFF2-40B4-BE49-F238E27FC236}">
                <a16:creationId xmlns:a16="http://schemas.microsoft.com/office/drawing/2014/main" id="{A915927D-AD44-3E7D-A25A-A0382D845273}"/>
              </a:ext>
            </a:extLst>
          </p:cNvPr>
          <p:cNvSpPr/>
          <p:nvPr/>
        </p:nvSpPr>
        <p:spPr>
          <a:xfrm>
            <a:off x="3078065" y="4435528"/>
            <a:ext cx="1371799" cy="915584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4" name="Globus: oval 33">
            <a:extLst>
              <a:ext uri="{FF2B5EF4-FFF2-40B4-BE49-F238E27FC236}">
                <a16:creationId xmlns:a16="http://schemas.microsoft.com/office/drawing/2014/main" id="{D3BC510B-6546-3A7C-91BA-5C35D2B7213B}"/>
              </a:ext>
            </a:extLst>
          </p:cNvPr>
          <p:cNvSpPr/>
          <p:nvPr/>
        </p:nvSpPr>
        <p:spPr>
          <a:xfrm>
            <a:off x="4516841" y="4520751"/>
            <a:ext cx="1371799" cy="915584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9" name="Globus: oval 38">
            <a:extLst>
              <a:ext uri="{FF2B5EF4-FFF2-40B4-BE49-F238E27FC236}">
                <a16:creationId xmlns:a16="http://schemas.microsoft.com/office/drawing/2014/main" id="{C1B12C81-C389-E9B0-A02C-9E8C023D4E31}"/>
              </a:ext>
            </a:extLst>
          </p:cNvPr>
          <p:cNvSpPr/>
          <p:nvPr/>
        </p:nvSpPr>
        <p:spPr>
          <a:xfrm>
            <a:off x="6392532" y="4380073"/>
            <a:ext cx="1371799" cy="915584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4" name="Imatge 43" descr="Imatge que conté porc, Figura d&amp;#39;animal, dibuix, morro&#10;&#10;Descripció generada automàticament">
            <a:extLst>
              <a:ext uri="{FF2B5EF4-FFF2-40B4-BE49-F238E27FC236}">
                <a16:creationId xmlns:a16="http://schemas.microsoft.com/office/drawing/2014/main" id="{1ABDB427-6C8D-AEF4-DEC7-F0BAFD23F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301" y="4525211"/>
            <a:ext cx="705673" cy="381962"/>
          </a:xfrm>
          <a:prstGeom prst="rect">
            <a:avLst/>
          </a:prstGeom>
        </p:spPr>
      </p:pic>
      <p:sp>
        <p:nvSpPr>
          <p:cNvPr id="46" name="Globus: oval 45">
            <a:extLst>
              <a:ext uri="{FF2B5EF4-FFF2-40B4-BE49-F238E27FC236}">
                <a16:creationId xmlns:a16="http://schemas.microsoft.com/office/drawing/2014/main" id="{C42A8EC8-2644-4A1A-BE00-15FDDA3E68C8}"/>
              </a:ext>
            </a:extLst>
          </p:cNvPr>
          <p:cNvSpPr/>
          <p:nvPr/>
        </p:nvSpPr>
        <p:spPr>
          <a:xfrm>
            <a:off x="10551623" y="4286600"/>
            <a:ext cx="1371799" cy="915584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7" name="Imatge 46" descr="Imatge que conté dibuix, clipart, bestiar, mamífer&#10;&#10;Descripció generada automàticament">
            <a:extLst>
              <a:ext uri="{FF2B5EF4-FFF2-40B4-BE49-F238E27FC236}">
                <a16:creationId xmlns:a16="http://schemas.microsoft.com/office/drawing/2014/main" id="{F8768B92-DAFF-842A-3845-0395989F4A0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-442" t="6279" r="3004" b="10684"/>
          <a:stretch/>
        </p:blipFill>
        <p:spPr>
          <a:xfrm>
            <a:off x="7152940" y="4709257"/>
            <a:ext cx="500332" cy="500649"/>
          </a:xfrm>
          <a:prstGeom prst="rect">
            <a:avLst/>
          </a:prstGeom>
        </p:spPr>
      </p:pic>
      <p:sp>
        <p:nvSpPr>
          <p:cNvPr id="51" name="Globus: oval 50">
            <a:extLst>
              <a:ext uri="{FF2B5EF4-FFF2-40B4-BE49-F238E27FC236}">
                <a16:creationId xmlns:a16="http://schemas.microsoft.com/office/drawing/2014/main" id="{B4DF0170-F137-8D2B-DD0D-E067A9D3B6AC}"/>
              </a:ext>
            </a:extLst>
          </p:cNvPr>
          <p:cNvSpPr/>
          <p:nvPr/>
        </p:nvSpPr>
        <p:spPr>
          <a:xfrm>
            <a:off x="7764131" y="4309734"/>
            <a:ext cx="1371799" cy="915584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53" name="Imatge 52" descr="Cereales, Grano, Maíz, Trigo, Cebada">
            <a:extLst>
              <a:ext uri="{FF2B5EF4-FFF2-40B4-BE49-F238E27FC236}">
                <a16:creationId xmlns:a16="http://schemas.microsoft.com/office/drawing/2014/main" id="{58395160-C248-D680-2826-9FC211BAF0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3303" y="4517357"/>
            <a:ext cx="206546" cy="511445"/>
          </a:xfrm>
          <a:prstGeom prst="rect">
            <a:avLst/>
          </a:prstGeom>
        </p:spPr>
      </p:pic>
      <p:pic>
        <p:nvPicPr>
          <p:cNvPr id="56" name="Imatge 55" descr="Imatge que conté porc, Figura d&amp;#39;animal, dibuix, morro&#10;&#10;Descripció generada automàticament">
            <a:extLst>
              <a:ext uri="{FF2B5EF4-FFF2-40B4-BE49-F238E27FC236}">
                <a16:creationId xmlns:a16="http://schemas.microsoft.com/office/drawing/2014/main" id="{2766B17C-E444-CE4D-3C46-BBF800086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285" y="4583825"/>
            <a:ext cx="705673" cy="381962"/>
          </a:xfrm>
          <a:prstGeom prst="rect">
            <a:avLst/>
          </a:prstGeom>
        </p:spPr>
      </p:pic>
      <p:pic>
        <p:nvPicPr>
          <p:cNvPr id="3" name="Imatge 2" descr="Gluten, Trigo, Cebada, Comida, Dieta">
            <a:extLst>
              <a:ext uri="{FF2B5EF4-FFF2-40B4-BE49-F238E27FC236}">
                <a16:creationId xmlns:a16="http://schemas.microsoft.com/office/drawing/2014/main" id="{D0114793-55C6-56A0-8519-97B48D5EC49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205" t="-2342" r="2410" b="28148"/>
          <a:stretch/>
        </p:blipFill>
        <p:spPr>
          <a:xfrm>
            <a:off x="4901802" y="4609684"/>
            <a:ext cx="623194" cy="737040"/>
          </a:xfrm>
          <a:prstGeom prst="rect">
            <a:avLst/>
          </a:prstGeom>
        </p:spPr>
      </p:pic>
      <p:pic>
        <p:nvPicPr>
          <p:cNvPr id="9" name="Imatge 8" descr="Imatge que conté ocell, ocells gal·liformes, aus de corral, pinta&#10;&#10;Descripció generada automàticament">
            <a:extLst>
              <a:ext uri="{FF2B5EF4-FFF2-40B4-BE49-F238E27FC236}">
                <a16:creationId xmlns:a16="http://schemas.microsoft.com/office/drawing/2014/main" id="{34B3C4B2-EE8C-B179-90A3-D4D7ED1235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28020" y="4530018"/>
            <a:ext cx="505348" cy="520462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D818EEA2-D47C-0024-7DF6-EDCBDCAEA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2518" y="6492049"/>
            <a:ext cx="2743200" cy="365125"/>
          </a:xfrm>
        </p:spPr>
        <p:txBody>
          <a:bodyPr/>
          <a:lstStyle/>
          <a:p>
            <a:fld id="{95F372B2-8FB7-4029-BBE2-623947C657E3}" type="slidenum">
              <a:rPr lang="ca-ES" smtClean="0"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49996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tge 37" descr="Imatge que conté porc, Figura d&amp;#39;animal, dibuix, morro&#10;&#10;Descripció generada automàticament">
            <a:extLst>
              <a:ext uri="{FF2B5EF4-FFF2-40B4-BE49-F238E27FC236}">
                <a16:creationId xmlns:a16="http://schemas.microsoft.com/office/drawing/2014/main" id="{11494C06-AEA9-41C5-245E-187303723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856" y="4595550"/>
            <a:ext cx="1115980" cy="628146"/>
          </a:xfrm>
          <a:prstGeom prst="rect">
            <a:avLst/>
          </a:prstGeom>
        </p:spPr>
      </p:pic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pic>
        <p:nvPicPr>
          <p:cNvPr id="36" name="Imatge 35" descr="Imatge que conté Gràfics, Font, disseny gràfic, logotip&#10;&#10;Descripció generada automàticament">
            <a:extLst>
              <a:ext uri="{FF2B5EF4-FFF2-40B4-BE49-F238E27FC236}">
                <a16:creationId xmlns:a16="http://schemas.microsoft.com/office/drawing/2014/main" id="{5DE0AABE-6D81-4991-D276-729964E13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642" y="4458270"/>
            <a:ext cx="1281415" cy="859032"/>
          </a:xfrm>
          <a:prstGeom prst="rect">
            <a:avLst/>
          </a:prstGeom>
        </p:spPr>
      </p:pic>
      <p:pic>
        <p:nvPicPr>
          <p:cNvPr id="5" name="Contenidor de contingut 3" descr="Imatge que conté foscor, espai, negre, constel·lació&#10;&#10;Descripció generada automàticament">
            <a:extLst>
              <a:ext uri="{FF2B5EF4-FFF2-40B4-BE49-F238E27FC236}">
                <a16:creationId xmlns:a16="http://schemas.microsoft.com/office/drawing/2014/main" id="{DAFEA591-4CDB-00FD-897E-732220A62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 t="8122" r="-1697" b="49650"/>
          <a:stretch/>
        </p:blipFill>
        <p:spPr>
          <a:xfrm>
            <a:off x="-4187" y="5386410"/>
            <a:ext cx="5579493" cy="1737595"/>
          </a:xfrm>
        </p:spPr>
      </p:pic>
      <p:pic>
        <p:nvPicPr>
          <p:cNvPr id="7" name="Contenidor de contingut 3" descr="Imatge que conté foscor, espai, negre, constel·lació&#10;&#10;Descripció generada automàticament">
            <a:extLst>
              <a:ext uri="{FF2B5EF4-FFF2-40B4-BE49-F238E27FC236}">
                <a16:creationId xmlns:a16="http://schemas.microsoft.com/office/drawing/2014/main" id="{3FF67DF4-E792-4E2D-7B8C-F0ED544439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1" t="62176" b="-190"/>
          <a:stretch/>
        </p:blipFill>
        <p:spPr>
          <a:xfrm>
            <a:off x="6091137" y="5294788"/>
            <a:ext cx="5478658" cy="1564200"/>
          </a:xfrm>
          <a:prstGeom prst="rect">
            <a:avLst/>
          </a:prstGeom>
        </p:spPr>
      </p:pic>
      <p:grpSp>
        <p:nvGrpSpPr>
          <p:cNvPr id="19" name="Agrupa 18">
            <a:extLst>
              <a:ext uri="{FF2B5EF4-FFF2-40B4-BE49-F238E27FC236}">
                <a16:creationId xmlns:a16="http://schemas.microsoft.com/office/drawing/2014/main" id="{211CD6EB-92B6-9FE2-EA58-FD89315053AC}"/>
              </a:ext>
            </a:extLst>
          </p:cNvPr>
          <p:cNvGrpSpPr/>
          <p:nvPr/>
        </p:nvGrpSpPr>
        <p:grpSpPr>
          <a:xfrm>
            <a:off x="223593" y="4380384"/>
            <a:ext cx="1371799" cy="1047121"/>
            <a:chOff x="223593" y="4164724"/>
            <a:chExt cx="1918138" cy="1277158"/>
          </a:xfrm>
        </p:grpSpPr>
        <p:sp>
          <p:nvSpPr>
            <p:cNvPr id="18" name="Globus: oval 17">
              <a:extLst>
                <a:ext uri="{FF2B5EF4-FFF2-40B4-BE49-F238E27FC236}">
                  <a16:creationId xmlns:a16="http://schemas.microsoft.com/office/drawing/2014/main" id="{D72AC0B4-2F59-C1CE-B019-5854A2ECED97}"/>
                </a:ext>
              </a:extLst>
            </p:cNvPr>
            <p:cNvSpPr/>
            <p:nvPr/>
          </p:nvSpPr>
          <p:spPr>
            <a:xfrm>
              <a:off x="223593" y="4164724"/>
              <a:ext cx="1918138" cy="1116724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40" name="Imatge 39" descr="Imatge que conté dibuix, clipart, bestiar, mamífer&#10;&#10;Descripció generada automàticament">
              <a:extLst>
                <a:ext uri="{FF2B5EF4-FFF2-40B4-BE49-F238E27FC236}">
                  <a16:creationId xmlns:a16="http://schemas.microsoft.com/office/drawing/2014/main" id="{DBBAA6BE-0DAF-0B69-2743-52CB3B4B3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442" t="6279" r="3004" b="10684"/>
            <a:stretch/>
          </p:blipFill>
          <p:spPr>
            <a:xfrm>
              <a:off x="782333" y="4294175"/>
              <a:ext cx="879909" cy="739319"/>
            </a:xfrm>
            <a:prstGeom prst="rect">
              <a:avLst/>
            </a:prstGeom>
          </p:spPr>
        </p:pic>
        <p:grpSp>
          <p:nvGrpSpPr>
            <p:cNvPr id="16" name="Agrupa 15">
              <a:extLst>
                <a:ext uri="{FF2B5EF4-FFF2-40B4-BE49-F238E27FC236}">
                  <a16:creationId xmlns:a16="http://schemas.microsoft.com/office/drawing/2014/main" id="{6F6CCE45-A023-90DC-98F7-5562E281165B}"/>
                </a:ext>
              </a:extLst>
            </p:cNvPr>
            <p:cNvGrpSpPr/>
            <p:nvPr/>
          </p:nvGrpSpPr>
          <p:grpSpPr>
            <a:xfrm>
              <a:off x="471564" y="4168707"/>
              <a:ext cx="1379499" cy="1273175"/>
              <a:chOff x="40354" y="3713871"/>
              <a:chExt cx="1987918" cy="1987918"/>
            </a:xfrm>
          </p:grpSpPr>
          <p:sp>
            <p:nvSpPr>
              <p:cNvPr id="42" name="Signe de multiplicació 41">
                <a:extLst>
                  <a:ext uri="{FF2B5EF4-FFF2-40B4-BE49-F238E27FC236}">
                    <a16:creationId xmlns:a16="http://schemas.microsoft.com/office/drawing/2014/main" id="{08F235FC-2E2A-29C8-06A2-DFC96C9CE300}"/>
                  </a:ext>
                </a:extLst>
              </p:cNvPr>
              <p:cNvSpPr/>
              <p:nvPr/>
            </p:nvSpPr>
            <p:spPr>
              <a:xfrm rot="2280000" flipV="1">
                <a:off x="40354" y="4663218"/>
                <a:ext cx="1987918" cy="11285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10" name="Signe de multiplicació 41">
                <a:extLst>
                  <a:ext uri="{FF2B5EF4-FFF2-40B4-BE49-F238E27FC236}">
                    <a16:creationId xmlns:a16="http://schemas.microsoft.com/office/drawing/2014/main" id="{2C07F64C-DC1C-D9FF-F7B4-00711794F34B}"/>
                  </a:ext>
                </a:extLst>
              </p:cNvPr>
              <p:cNvSpPr/>
              <p:nvPr/>
            </p:nvSpPr>
            <p:spPr>
              <a:xfrm rot="-13920000" flipV="1">
                <a:off x="123051" y="4651404"/>
                <a:ext cx="1987918" cy="11285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</p:grpSp>
      </p:grpSp>
      <p:sp>
        <p:nvSpPr>
          <p:cNvPr id="21" name="Globus: oval 20">
            <a:extLst>
              <a:ext uri="{FF2B5EF4-FFF2-40B4-BE49-F238E27FC236}">
                <a16:creationId xmlns:a16="http://schemas.microsoft.com/office/drawing/2014/main" id="{7E7C2CDA-9BE9-C6EC-E063-09981597E5FC}"/>
              </a:ext>
            </a:extLst>
          </p:cNvPr>
          <p:cNvSpPr/>
          <p:nvPr/>
        </p:nvSpPr>
        <p:spPr>
          <a:xfrm>
            <a:off x="1704460" y="4380384"/>
            <a:ext cx="1371799" cy="915584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32" name="Agrupa 31">
            <a:extLst>
              <a:ext uri="{FF2B5EF4-FFF2-40B4-BE49-F238E27FC236}">
                <a16:creationId xmlns:a16="http://schemas.microsoft.com/office/drawing/2014/main" id="{E8C304D0-C9ED-2861-62E5-17BE97B564EF}"/>
              </a:ext>
            </a:extLst>
          </p:cNvPr>
          <p:cNvGrpSpPr/>
          <p:nvPr/>
        </p:nvGrpSpPr>
        <p:grpSpPr>
          <a:xfrm>
            <a:off x="1881802" y="4383656"/>
            <a:ext cx="986579" cy="1043859"/>
            <a:chOff x="1881802" y="4383656"/>
            <a:chExt cx="986579" cy="1043859"/>
          </a:xfrm>
        </p:grpSpPr>
        <p:sp>
          <p:nvSpPr>
            <p:cNvPr id="24" name="Signe de multiplicació 41">
              <a:extLst>
                <a:ext uri="{FF2B5EF4-FFF2-40B4-BE49-F238E27FC236}">
                  <a16:creationId xmlns:a16="http://schemas.microsoft.com/office/drawing/2014/main" id="{81A2D60F-225D-7C82-2177-BC2B5FA4EC55}"/>
                </a:ext>
              </a:extLst>
            </p:cNvPr>
            <p:cNvSpPr/>
            <p:nvPr/>
          </p:nvSpPr>
          <p:spPr>
            <a:xfrm rot="2280000" flipV="1">
              <a:off x="1881802" y="4882160"/>
              <a:ext cx="986579" cy="5925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25" name="Signe de multiplicació 41">
              <a:extLst>
                <a:ext uri="{FF2B5EF4-FFF2-40B4-BE49-F238E27FC236}">
                  <a16:creationId xmlns:a16="http://schemas.microsoft.com/office/drawing/2014/main" id="{060D7EA4-5AA2-5FAA-E4B9-037E32C7B497}"/>
                </a:ext>
              </a:extLst>
            </p:cNvPr>
            <p:cNvSpPr/>
            <p:nvPr/>
          </p:nvSpPr>
          <p:spPr>
            <a:xfrm rot="7680000" flipV="1">
              <a:off x="1894203" y="4877582"/>
              <a:ext cx="1043859" cy="5600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33" name="Globus: oval 32">
            <a:extLst>
              <a:ext uri="{FF2B5EF4-FFF2-40B4-BE49-F238E27FC236}">
                <a16:creationId xmlns:a16="http://schemas.microsoft.com/office/drawing/2014/main" id="{A915927D-AD44-3E7D-A25A-A0382D845273}"/>
              </a:ext>
            </a:extLst>
          </p:cNvPr>
          <p:cNvSpPr/>
          <p:nvPr/>
        </p:nvSpPr>
        <p:spPr>
          <a:xfrm>
            <a:off x="3078065" y="4435528"/>
            <a:ext cx="1371799" cy="915584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4" name="Globus: oval 33">
            <a:extLst>
              <a:ext uri="{FF2B5EF4-FFF2-40B4-BE49-F238E27FC236}">
                <a16:creationId xmlns:a16="http://schemas.microsoft.com/office/drawing/2014/main" id="{D3BC510B-6546-3A7C-91BA-5C35D2B7213B}"/>
              </a:ext>
            </a:extLst>
          </p:cNvPr>
          <p:cNvSpPr/>
          <p:nvPr/>
        </p:nvSpPr>
        <p:spPr>
          <a:xfrm>
            <a:off x="4516841" y="4520751"/>
            <a:ext cx="1371799" cy="915584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9" name="Globus: oval 38">
            <a:extLst>
              <a:ext uri="{FF2B5EF4-FFF2-40B4-BE49-F238E27FC236}">
                <a16:creationId xmlns:a16="http://schemas.microsoft.com/office/drawing/2014/main" id="{C1B12C81-C389-E9B0-A02C-9E8C023D4E31}"/>
              </a:ext>
            </a:extLst>
          </p:cNvPr>
          <p:cNvSpPr/>
          <p:nvPr/>
        </p:nvSpPr>
        <p:spPr>
          <a:xfrm>
            <a:off x="6392532" y="4380073"/>
            <a:ext cx="1371799" cy="915584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4" name="Imatge 43" descr="Imatge que conté porc, Figura d&amp;#39;animal, dibuix, morro&#10;&#10;Descripció generada automàticament">
            <a:extLst>
              <a:ext uri="{FF2B5EF4-FFF2-40B4-BE49-F238E27FC236}">
                <a16:creationId xmlns:a16="http://schemas.microsoft.com/office/drawing/2014/main" id="{1ABDB427-6C8D-AEF4-DEC7-F0BAFD23F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301" y="4525211"/>
            <a:ext cx="705673" cy="381962"/>
          </a:xfrm>
          <a:prstGeom prst="rect">
            <a:avLst/>
          </a:prstGeom>
        </p:spPr>
      </p:pic>
      <p:sp>
        <p:nvSpPr>
          <p:cNvPr id="46" name="Globus: oval 45">
            <a:extLst>
              <a:ext uri="{FF2B5EF4-FFF2-40B4-BE49-F238E27FC236}">
                <a16:creationId xmlns:a16="http://schemas.microsoft.com/office/drawing/2014/main" id="{C42A8EC8-2644-4A1A-BE00-15FDDA3E68C8}"/>
              </a:ext>
            </a:extLst>
          </p:cNvPr>
          <p:cNvSpPr/>
          <p:nvPr/>
        </p:nvSpPr>
        <p:spPr>
          <a:xfrm>
            <a:off x="10551623" y="4286600"/>
            <a:ext cx="1371799" cy="915584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7" name="Imatge 46" descr="Imatge que conté dibuix, clipart, bestiar, mamífer&#10;&#10;Descripció generada automàticament">
            <a:extLst>
              <a:ext uri="{FF2B5EF4-FFF2-40B4-BE49-F238E27FC236}">
                <a16:creationId xmlns:a16="http://schemas.microsoft.com/office/drawing/2014/main" id="{F8768B92-DAFF-842A-3845-0395989F4A0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442" t="6279" r="3004" b="10684"/>
          <a:stretch/>
        </p:blipFill>
        <p:spPr>
          <a:xfrm>
            <a:off x="7152940" y="4709257"/>
            <a:ext cx="500332" cy="500649"/>
          </a:xfrm>
          <a:prstGeom prst="rect">
            <a:avLst/>
          </a:prstGeom>
        </p:spPr>
      </p:pic>
      <p:sp>
        <p:nvSpPr>
          <p:cNvPr id="51" name="Globus: oval 50">
            <a:extLst>
              <a:ext uri="{FF2B5EF4-FFF2-40B4-BE49-F238E27FC236}">
                <a16:creationId xmlns:a16="http://schemas.microsoft.com/office/drawing/2014/main" id="{B4DF0170-F137-8D2B-DD0D-E067A9D3B6AC}"/>
              </a:ext>
            </a:extLst>
          </p:cNvPr>
          <p:cNvSpPr/>
          <p:nvPr/>
        </p:nvSpPr>
        <p:spPr>
          <a:xfrm>
            <a:off x="7764131" y="4309734"/>
            <a:ext cx="1371799" cy="915584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53" name="Imatge 52" descr="Cereales, Grano, Maíz, Trigo, Cebada">
            <a:extLst>
              <a:ext uri="{FF2B5EF4-FFF2-40B4-BE49-F238E27FC236}">
                <a16:creationId xmlns:a16="http://schemas.microsoft.com/office/drawing/2014/main" id="{58395160-C248-D680-2826-9FC211BAF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3303" y="4517357"/>
            <a:ext cx="206546" cy="511445"/>
          </a:xfrm>
          <a:prstGeom prst="rect">
            <a:avLst/>
          </a:prstGeom>
        </p:spPr>
      </p:pic>
      <p:pic>
        <p:nvPicPr>
          <p:cNvPr id="56" name="Imatge 55" descr="Imatge que conté porc, Figura d&amp;#39;animal, dibuix, morro&#10;&#10;Descripció generada automàticament">
            <a:extLst>
              <a:ext uri="{FF2B5EF4-FFF2-40B4-BE49-F238E27FC236}">
                <a16:creationId xmlns:a16="http://schemas.microsoft.com/office/drawing/2014/main" id="{2766B17C-E444-CE4D-3C46-BBF800086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285" y="4583825"/>
            <a:ext cx="705673" cy="381962"/>
          </a:xfrm>
          <a:prstGeom prst="rect">
            <a:avLst/>
          </a:prstGeom>
        </p:spPr>
      </p:pic>
      <p:pic>
        <p:nvPicPr>
          <p:cNvPr id="6" name="Imatge 5" descr="Imatge que conté pa, aliments, barra, Gluten&#10;&#10;Descripció generada automàticament">
            <a:extLst>
              <a:ext uri="{FF2B5EF4-FFF2-40B4-BE49-F238E27FC236}">
                <a16:creationId xmlns:a16="http://schemas.microsoft.com/office/drawing/2014/main" id="{60DBC0CC-BA52-ABB0-A261-CA6D084225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14" t="62710" r="-1435" b="-805"/>
          <a:stretch/>
        </p:blipFill>
        <p:spPr>
          <a:xfrm>
            <a:off x="2271602" y="3066947"/>
            <a:ext cx="2205575" cy="627408"/>
          </a:xfrm>
          <a:prstGeom prst="rect">
            <a:avLst/>
          </a:prstGeom>
        </p:spPr>
      </p:pic>
      <p:pic>
        <p:nvPicPr>
          <p:cNvPr id="3" name="Imatge 2" descr="Imatge que conté aliments, a cobert&#10;&#10;Descripció generada automàticament">
            <a:extLst>
              <a:ext uri="{FF2B5EF4-FFF2-40B4-BE49-F238E27FC236}">
                <a16:creationId xmlns:a16="http://schemas.microsoft.com/office/drawing/2014/main" id="{F0983AEF-DF7C-1132-6801-AC1F8335A3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9115" y="2122018"/>
            <a:ext cx="1619823" cy="1258260"/>
          </a:xfrm>
          <a:prstGeom prst="rect">
            <a:avLst/>
          </a:prstGeom>
        </p:spPr>
      </p:pic>
      <p:pic>
        <p:nvPicPr>
          <p:cNvPr id="12" name="Imatge 11" descr="Imatge que conté pa, aliments, barra, Gluten&#10;&#10;Descripció generada automàticament">
            <a:extLst>
              <a:ext uri="{FF2B5EF4-FFF2-40B4-BE49-F238E27FC236}">
                <a16:creationId xmlns:a16="http://schemas.microsoft.com/office/drawing/2014/main" id="{B86D5340-CB7D-F924-1B67-0747CB5B81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-383" r="1244" b="41935"/>
          <a:stretch/>
        </p:blipFill>
        <p:spPr>
          <a:xfrm>
            <a:off x="2236624" y="1702842"/>
            <a:ext cx="2195603" cy="952775"/>
          </a:xfrm>
          <a:prstGeom prst="rect">
            <a:avLst/>
          </a:prstGeom>
        </p:spPr>
      </p:pic>
      <p:sp>
        <p:nvSpPr>
          <p:cNvPr id="13" name="QuadreDeText 12">
            <a:extLst>
              <a:ext uri="{FF2B5EF4-FFF2-40B4-BE49-F238E27FC236}">
                <a16:creationId xmlns:a16="http://schemas.microsoft.com/office/drawing/2014/main" id="{CB79C906-1C7A-8BE9-1DCD-714AF61F39B3}"/>
              </a:ext>
            </a:extLst>
          </p:cNvPr>
          <p:cNvSpPr txBox="1"/>
          <p:nvPr/>
        </p:nvSpPr>
        <p:spPr>
          <a:xfrm>
            <a:off x="4688116" y="1775570"/>
            <a:ext cx="476366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4400">
                <a:cs typeface="Arial"/>
              </a:rPr>
              <a:t>Titular: autors</a:t>
            </a:r>
            <a:endParaRPr lang="ca-ES"/>
          </a:p>
        </p:txBody>
      </p:sp>
      <p:pic>
        <p:nvPicPr>
          <p:cNvPr id="17" name="Imatge 16" descr="Imatge que conté símbol, Font, logotip, Gràfics&#10;&#10;Descripció generada automàticament">
            <a:extLst>
              <a:ext uri="{FF2B5EF4-FFF2-40B4-BE49-F238E27FC236}">
                <a16:creationId xmlns:a16="http://schemas.microsoft.com/office/drawing/2014/main" id="{C97931BB-D597-AEEF-7F0D-7271F663F2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47416" y="2558613"/>
            <a:ext cx="574743" cy="962585"/>
          </a:xfrm>
          <a:prstGeom prst="rect">
            <a:avLst/>
          </a:prstGeom>
        </p:spPr>
      </p:pic>
      <p:pic>
        <p:nvPicPr>
          <p:cNvPr id="22" name="Imatge 21" descr="Imatge que conté cercle, símbol, Gràfics, clipart&#10;&#10;Descripció generada automàticament">
            <a:extLst>
              <a:ext uri="{FF2B5EF4-FFF2-40B4-BE49-F238E27FC236}">
                <a16:creationId xmlns:a16="http://schemas.microsoft.com/office/drawing/2014/main" id="{541D5C0F-88E0-79D2-01F9-E2EC581A94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1730" y="2547943"/>
            <a:ext cx="939587" cy="973650"/>
          </a:xfrm>
          <a:prstGeom prst="rect">
            <a:avLst/>
          </a:prstGeom>
        </p:spPr>
      </p:pic>
      <p:sp>
        <p:nvSpPr>
          <p:cNvPr id="23" name="Cara somrient 22">
            <a:extLst>
              <a:ext uri="{FF2B5EF4-FFF2-40B4-BE49-F238E27FC236}">
                <a16:creationId xmlns:a16="http://schemas.microsoft.com/office/drawing/2014/main" id="{2A324207-4797-6A30-186A-EC8DECC7BA37}"/>
              </a:ext>
            </a:extLst>
          </p:cNvPr>
          <p:cNvSpPr/>
          <p:nvPr/>
        </p:nvSpPr>
        <p:spPr>
          <a:xfrm>
            <a:off x="3372963" y="3770309"/>
            <a:ext cx="671638" cy="612275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6" name="Cara somrient 25">
            <a:extLst>
              <a:ext uri="{FF2B5EF4-FFF2-40B4-BE49-F238E27FC236}">
                <a16:creationId xmlns:a16="http://schemas.microsoft.com/office/drawing/2014/main" id="{29CA59C9-C330-0339-D04C-B9F0161FA874}"/>
              </a:ext>
            </a:extLst>
          </p:cNvPr>
          <p:cNvSpPr/>
          <p:nvPr/>
        </p:nvSpPr>
        <p:spPr>
          <a:xfrm>
            <a:off x="4834503" y="3770308"/>
            <a:ext cx="671638" cy="612275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31" name="Agrupa 30">
            <a:extLst>
              <a:ext uri="{FF2B5EF4-FFF2-40B4-BE49-F238E27FC236}">
                <a16:creationId xmlns:a16="http://schemas.microsoft.com/office/drawing/2014/main" id="{7A050D3F-B667-59A0-3F3A-DE1B24488218}"/>
              </a:ext>
            </a:extLst>
          </p:cNvPr>
          <p:cNvGrpSpPr/>
          <p:nvPr/>
        </p:nvGrpSpPr>
        <p:grpSpPr>
          <a:xfrm>
            <a:off x="2037988" y="3696947"/>
            <a:ext cx="671638" cy="612275"/>
            <a:chOff x="1549158" y="3470504"/>
            <a:chExt cx="671638" cy="612275"/>
          </a:xfrm>
        </p:grpSpPr>
        <p:sp>
          <p:nvSpPr>
            <p:cNvPr id="27" name="Cara somrient 26">
              <a:extLst>
                <a:ext uri="{FF2B5EF4-FFF2-40B4-BE49-F238E27FC236}">
                  <a16:creationId xmlns:a16="http://schemas.microsoft.com/office/drawing/2014/main" id="{4DDFC1A4-85EE-774D-31D8-C57EF7776E00}"/>
                </a:ext>
              </a:extLst>
            </p:cNvPr>
            <p:cNvSpPr/>
            <p:nvPr/>
          </p:nvSpPr>
          <p:spPr>
            <a:xfrm>
              <a:off x="1549158" y="3470504"/>
              <a:ext cx="671638" cy="612275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AD7C1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252270C-4E1E-1EFB-7382-9FC311A232B1}"/>
                </a:ext>
              </a:extLst>
            </p:cNvPr>
            <p:cNvSpPr/>
            <p:nvPr/>
          </p:nvSpPr>
          <p:spPr>
            <a:xfrm>
              <a:off x="1666995" y="3854375"/>
              <a:ext cx="445414" cy="13671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34F084A-ED9F-B3AE-5A9D-5F38B0EFE322}"/>
                </a:ext>
              </a:extLst>
            </p:cNvPr>
            <p:cNvSpPr/>
            <p:nvPr/>
          </p:nvSpPr>
          <p:spPr>
            <a:xfrm>
              <a:off x="1707070" y="3899139"/>
              <a:ext cx="354893" cy="24828"/>
            </a:xfrm>
            <a:prstGeom prst="rect">
              <a:avLst/>
            </a:prstGeom>
            <a:solidFill>
              <a:srgbClr val="AD7C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grpSp>
        <p:nvGrpSpPr>
          <p:cNvPr id="35" name="Agrupa 34">
            <a:extLst>
              <a:ext uri="{FF2B5EF4-FFF2-40B4-BE49-F238E27FC236}">
                <a16:creationId xmlns:a16="http://schemas.microsoft.com/office/drawing/2014/main" id="{C9640217-DFE9-84C7-C844-59897D876275}"/>
              </a:ext>
            </a:extLst>
          </p:cNvPr>
          <p:cNvGrpSpPr/>
          <p:nvPr/>
        </p:nvGrpSpPr>
        <p:grpSpPr>
          <a:xfrm>
            <a:off x="565942" y="3696946"/>
            <a:ext cx="671638" cy="612275"/>
            <a:chOff x="1549158" y="3470504"/>
            <a:chExt cx="671638" cy="612275"/>
          </a:xfrm>
        </p:grpSpPr>
        <p:sp>
          <p:nvSpPr>
            <p:cNvPr id="37" name="Cara somrient 36">
              <a:extLst>
                <a:ext uri="{FF2B5EF4-FFF2-40B4-BE49-F238E27FC236}">
                  <a16:creationId xmlns:a16="http://schemas.microsoft.com/office/drawing/2014/main" id="{4F28F8A1-E8E2-535D-7556-291879DC3B0B}"/>
                </a:ext>
              </a:extLst>
            </p:cNvPr>
            <p:cNvSpPr/>
            <p:nvPr/>
          </p:nvSpPr>
          <p:spPr>
            <a:xfrm>
              <a:off x="1549158" y="3470504"/>
              <a:ext cx="671638" cy="612275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AD7C1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F4A7D49-02B9-5BE7-B2BD-E88584C0BAEE}"/>
                </a:ext>
              </a:extLst>
            </p:cNvPr>
            <p:cNvSpPr/>
            <p:nvPr/>
          </p:nvSpPr>
          <p:spPr>
            <a:xfrm>
              <a:off x="1666995" y="3854375"/>
              <a:ext cx="445414" cy="13671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A5F65CE-906B-D812-FAF5-1E7ABF6D5B0B}"/>
                </a:ext>
              </a:extLst>
            </p:cNvPr>
            <p:cNvSpPr/>
            <p:nvPr/>
          </p:nvSpPr>
          <p:spPr>
            <a:xfrm>
              <a:off x="1707070" y="3899139"/>
              <a:ext cx="354893" cy="24828"/>
            </a:xfrm>
            <a:prstGeom prst="rect">
              <a:avLst/>
            </a:prstGeom>
            <a:solidFill>
              <a:srgbClr val="AD7C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grpSp>
        <p:nvGrpSpPr>
          <p:cNvPr id="48" name="Agrupa 47">
            <a:extLst>
              <a:ext uri="{FF2B5EF4-FFF2-40B4-BE49-F238E27FC236}">
                <a16:creationId xmlns:a16="http://schemas.microsoft.com/office/drawing/2014/main" id="{08B7706C-848D-554C-311C-D0BF129BD583}"/>
              </a:ext>
            </a:extLst>
          </p:cNvPr>
          <p:cNvGrpSpPr/>
          <p:nvPr/>
        </p:nvGrpSpPr>
        <p:grpSpPr>
          <a:xfrm>
            <a:off x="6731215" y="3696947"/>
            <a:ext cx="671638" cy="612275"/>
            <a:chOff x="1549158" y="3470504"/>
            <a:chExt cx="671638" cy="612275"/>
          </a:xfrm>
        </p:grpSpPr>
        <p:sp>
          <p:nvSpPr>
            <p:cNvPr id="49" name="Cara somrient 48">
              <a:extLst>
                <a:ext uri="{FF2B5EF4-FFF2-40B4-BE49-F238E27FC236}">
                  <a16:creationId xmlns:a16="http://schemas.microsoft.com/office/drawing/2014/main" id="{53B5853A-61B9-B63B-9D55-3FAC421592C4}"/>
                </a:ext>
              </a:extLst>
            </p:cNvPr>
            <p:cNvSpPr/>
            <p:nvPr/>
          </p:nvSpPr>
          <p:spPr>
            <a:xfrm>
              <a:off x="1549158" y="3470504"/>
              <a:ext cx="671638" cy="612275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AD7C1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33EC2C6-476F-5F5C-BC57-BF18BD3605E0}"/>
                </a:ext>
              </a:extLst>
            </p:cNvPr>
            <p:cNvSpPr/>
            <p:nvPr/>
          </p:nvSpPr>
          <p:spPr>
            <a:xfrm>
              <a:off x="1666995" y="3854375"/>
              <a:ext cx="445414" cy="13671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40AFEC2-A302-81B2-CB40-EF8C4D7F6A0C}"/>
                </a:ext>
              </a:extLst>
            </p:cNvPr>
            <p:cNvSpPr/>
            <p:nvPr/>
          </p:nvSpPr>
          <p:spPr>
            <a:xfrm>
              <a:off x="1707070" y="3899139"/>
              <a:ext cx="354893" cy="24828"/>
            </a:xfrm>
            <a:prstGeom prst="rect">
              <a:avLst/>
            </a:prstGeom>
            <a:solidFill>
              <a:srgbClr val="AD7C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grpSp>
        <p:nvGrpSpPr>
          <p:cNvPr id="54" name="Agrupa 53">
            <a:extLst>
              <a:ext uri="{FF2B5EF4-FFF2-40B4-BE49-F238E27FC236}">
                <a16:creationId xmlns:a16="http://schemas.microsoft.com/office/drawing/2014/main" id="{4184C4D0-3E62-4BD3-5752-8D2AC427F275}"/>
              </a:ext>
            </a:extLst>
          </p:cNvPr>
          <p:cNvGrpSpPr/>
          <p:nvPr/>
        </p:nvGrpSpPr>
        <p:grpSpPr>
          <a:xfrm>
            <a:off x="8582698" y="3795887"/>
            <a:ext cx="471769" cy="487357"/>
            <a:chOff x="1549158" y="3470504"/>
            <a:chExt cx="671638" cy="612275"/>
          </a:xfrm>
        </p:grpSpPr>
        <p:sp>
          <p:nvSpPr>
            <p:cNvPr id="57" name="Cara somrient 56">
              <a:extLst>
                <a:ext uri="{FF2B5EF4-FFF2-40B4-BE49-F238E27FC236}">
                  <a16:creationId xmlns:a16="http://schemas.microsoft.com/office/drawing/2014/main" id="{21CC7795-5A11-02D6-6AFC-3CA88348EE82}"/>
                </a:ext>
              </a:extLst>
            </p:cNvPr>
            <p:cNvSpPr/>
            <p:nvPr/>
          </p:nvSpPr>
          <p:spPr>
            <a:xfrm>
              <a:off x="1549158" y="3470504"/>
              <a:ext cx="671638" cy="612275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AD7C1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63AC1A3-6DCB-F4F2-2A2B-CE9D800D95BC}"/>
                </a:ext>
              </a:extLst>
            </p:cNvPr>
            <p:cNvSpPr/>
            <p:nvPr/>
          </p:nvSpPr>
          <p:spPr>
            <a:xfrm>
              <a:off x="1666995" y="3854375"/>
              <a:ext cx="445414" cy="13671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3054E62-552A-0AD5-59AE-D41533B34EA4}"/>
                </a:ext>
              </a:extLst>
            </p:cNvPr>
            <p:cNvSpPr/>
            <p:nvPr/>
          </p:nvSpPr>
          <p:spPr>
            <a:xfrm>
              <a:off x="1707070" y="3899139"/>
              <a:ext cx="354893" cy="24828"/>
            </a:xfrm>
            <a:prstGeom prst="rect">
              <a:avLst/>
            </a:prstGeom>
            <a:solidFill>
              <a:srgbClr val="AD7C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grpSp>
        <p:nvGrpSpPr>
          <p:cNvPr id="60" name="Agrupa 59">
            <a:extLst>
              <a:ext uri="{FF2B5EF4-FFF2-40B4-BE49-F238E27FC236}">
                <a16:creationId xmlns:a16="http://schemas.microsoft.com/office/drawing/2014/main" id="{E47AD4B4-ED33-F1D0-176F-6B8A6C1902CD}"/>
              </a:ext>
            </a:extLst>
          </p:cNvPr>
          <p:cNvGrpSpPr/>
          <p:nvPr/>
        </p:nvGrpSpPr>
        <p:grpSpPr>
          <a:xfrm>
            <a:off x="10913556" y="3670970"/>
            <a:ext cx="671638" cy="612275"/>
            <a:chOff x="1549158" y="3470504"/>
            <a:chExt cx="671638" cy="612275"/>
          </a:xfrm>
        </p:grpSpPr>
        <p:sp>
          <p:nvSpPr>
            <p:cNvPr id="61" name="Cara somrient 60">
              <a:extLst>
                <a:ext uri="{FF2B5EF4-FFF2-40B4-BE49-F238E27FC236}">
                  <a16:creationId xmlns:a16="http://schemas.microsoft.com/office/drawing/2014/main" id="{A70BA4A3-E872-AE6A-7B9E-8CF2BC10EE6C}"/>
                </a:ext>
              </a:extLst>
            </p:cNvPr>
            <p:cNvSpPr/>
            <p:nvPr/>
          </p:nvSpPr>
          <p:spPr>
            <a:xfrm>
              <a:off x="1549158" y="3470504"/>
              <a:ext cx="671638" cy="612275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AD7C1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298913B-D473-18F0-D95E-162C06F9DB8B}"/>
                </a:ext>
              </a:extLst>
            </p:cNvPr>
            <p:cNvSpPr/>
            <p:nvPr/>
          </p:nvSpPr>
          <p:spPr>
            <a:xfrm>
              <a:off x="1666995" y="3854375"/>
              <a:ext cx="445414" cy="13671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B6B5CB4-0647-028C-A8F9-FC8709381084}"/>
                </a:ext>
              </a:extLst>
            </p:cNvPr>
            <p:cNvSpPr/>
            <p:nvPr/>
          </p:nvSpPr>
          <p:spPr>
            <a:xfrm>
              <a:off x="1707070" y="3899139"/>
              <a:ext cx="354893" cy="24828"/>
            </a:xfrm>
            <a:prstGeom prst="rect">
              <a:avLst/>
            </a:prstGeom>
            <a:solidFill>
              <a:srgbClr val="AD7C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grpSp>
        <p:nvGrpSpPr>
          <p:cNvPr id="69" name="Agrupa 68">
            <a:extLst>
              <a:ext uri="{FF2B5EF4-FFF2-40B4-BE49-F238E27FC236}">
                <a16:creationId xmlns:a16="http://schemas.microsoft.com/office/drawing/2014/main" id="{BF0C5644-B9FF-23ED-9BE3-F95F21DABADC}"/>
              </a:ext>
            </a:extLst>
          </p:cNvPr>
          <p:cNvGrpSpPr/>
          <p:nvPr/>
        </p:nvGrpSpPr>
        <p:grpSpPr>
          <a:xfrm>
            <a:off x="7983903" y="3744218"/>
            <a:ext cx="477589" cy="633283"/>
            <a:chOff x="7555673" y="3034881"/>
            <a:chExt cx="671638" cy="850996"/>
          </a:xfrm>
        </p:grpSpPr>
        <p:sp>
          <p:nvSpPr>
            <p:cNvPr id="65" name="Cara somrient 64">
              <a:extLst>
                <a:ext uri="{FF2B5EF4-FFF2-40B4-BE49-F238E27FC236}">
                  <a16:creationId xmlns:a16="http://schemas.microsoft.com/office/drawing/2014/main" id="{2237B0C9-FD31-C6B3-40C6-98261D6C2E5A}"/>
                </a:ext>
              </a:extLst>
            </p:cNvPr>
            <p:cNvSpPr/>
            <p:nvPr/>
          </p:nvSpPr>
          <p:spPr>
            <a:xfrm>
              <a:off x="7555673" y="3034881"/>
              <a:ext cx="671638" cy="612275"/>
            </a:xfrm>
            <a:prstGeom prst="smileyFace">
              <a:avLst/>
            </a:prstGeom>
            <a:solidFill>
              <a:srgbClr val="FC7777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F3E5902-4D00-8360-0A13-C73FB85AC768}"/>
                </a:ext>
              </a:extLst>
            </p:cNvPr>
            <p:cNvSpPr/>
            <p:nvPr/>
          </p:nvSpPr>
          <p:spPr>
            <a:xfrm>
              <a:off x="7673510" y="3418752"/>
              <a:ext cx="445414" cy="136711"/>
            </a:xfrm>
            <a:prstGeom prst="rect">
              <a:avLst/>
            </a:prstGeom>
            <a:solidFill>
              <a:srgbClr val="FC77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68" name="Arc 67">
              <a:extLst>
                <a:ext uri="{FF2B5EF4-FFF2-40B4-BE49-F238E27FC236}">
                  <a16:creationId xmlns:a16="http://schemas.microsoft.com/office/drawing/2014/main" id="{6DD57A73-19E3-777C-74A7-19DD9B5ED72A}"/>
                </a:ext>
              </a:extLst>
            </p:cNvPr>
            <p:cNvSpPr/>
            <p:nvPr/>
          </p:nvSpPr>
          <p:spPr>
            <a:xfrm rot="19020000">
              <a:off x="7645627" y="3444770"/>
              <a:ext cx="441108" cy="441107"/>
            </a:xfrm>
            <a:prstGeom prst="arc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4" name="Imatge 3" descr="Gluten, Trigo, Cebada, Comida, Dieta">
            <a:extLst>
              <a:ext uri="{FF2B5EF4-FFF2-40B4-BE49-F238E27FC236}">
                <a16:creationId xmlns:a16="http://schemas.microsoft.com/office/drawing/2014/main" id="{C9FFD6BE-DD36-AA58-7DE2-0C0C48C7344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205" t="-2342" r="2410" b="28148"/>
          <a:stretch/>
        </p:blipFill>
        <p:spPr>
          <a:xfrm>
            <a:off x="4844293" y="4537797"/>
            <a:ext cx="666326" cy="737040"/>
          </a:xfrm>
          <a:prstGeom prst="rect">
            <a:avLst/>
          </a:prstGeom>
        </p:spPr>
      </p:pic>
      <p:pic>
        <p:nvPicPr>
          <p:cNvPr id="11" name="Imatge 10" descr="Imatge que conté ocell, ocells gal·liformes, aus de corral, pinta&#10;&#10;Descripció generada automàticament">
            <a:extLst>
              <a:ext uri="{FF2B5EF4-FFF2-40B4-BE49-F238E27FC236}">
                <a16:creationId xmlns:a16="http://schemas.microsoft.com/office/drawing/2014/main" id="{D04ECB74-5C10-3618-4AE0-79F8DB5A3E0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28020" y="4458130"/>
            <a:ext cx="519726" cy="635481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2F4D040A-905B-8FC6-D178-19E253387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9915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tge 37" descr="Imatge que conté porc, Figura d&amp;#39;animal, dibuix, morro&#10;&#10;Descripció generada automàticament">
            <a:extLst>
              <a:ext uri="{FF2B5EF4-FFF2-40B4-BE49-F238E27FC236}">
                <a16:creationId xmlns:a16="http://schemas.microsoft.com/office/drawing/2014/main" id="{11494C06-AEA9-41C5-245E-187303723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856" y="4595550"/>
            <a:ext cx="1115980" cy="628146"/>
          </a:xfrm>
          <a:prstGeom prst="rect">
            <a:avLst/>
          </a:prstGeom>
        </p:spPr>
      </p:pic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pic>
        <p:nvPicPr>
          <p:cNvPr id="36" name="Imatge 35" descr="Imatge que conté Gràfics, Font, disseny gràfic, logotip&#10;&#10;Descripció generada automàticament">
            <a:extLst>
              <a:ext uri="{FF2B5EF4-FFF2-40B4-BE49-F238E27FC236}">
                <a16:creationId xmlns:a16="http://schemas.microsoft.com/office/drawing/2014/main" id="{5DE0AABE-6D81-4991-D276-729964E13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642" y="4458270"/>
            <a:ext cx="1281415" cy="859032"/>
          </a:xfrm>
          <a:prstGeom prst="rect">
            <a:avLst/>
          </a:prstGeom>
        </p:spPr>
      </p:pic>
      <p:pic>
        <p:nvPicPr>
          <p:cNvPr id="5" name="Contenidor de contingut 3" descr="Imatge que conté foscor, espai, negre, constel·lació&#10;&#10;Descripció generada automàticament">
            <a:extLst>
              <a:ext uri="{FF2B5EF4-FFF2-40B4-BE49-F238E27FC236}">
                <a16:creationId xmlns:a16="http://schemas.microsoft.com/office/drawing/2014/main" id="{DAFEA591-4CDB-00FD-897E-732220A62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 t="8122" r="-1697" b="49650"/>
          <a:stretch/>
        </p:blipFill>
        <p:spPr>
          <a:xfrm>
            <a:off x="-4187" y="5386410"/>
            <a:ext cx="5579493" cy="1737595"/>
          </a:xfrm>
        </p:spPr>
      </p:pic>
      <p:pic>
        <p:nvPicPr>
          <p:cNvPr id="7" name="Contenidor de contingut 3" descr="Imatge que conté foscor, espai, negre, constel·lació&#10;&#10;Descripció generada automàticament">
            <a:extLst>
              <a:ext uri="{FF2B5EF4-FFF2-40B4-BE49-F238E27FC236}">
                <a16:creationId xmlns:a16="http://schemas.microsoft.com/office/drawing/2014/main" id="{3FF67DF4-E792-4E2D-7B8C-F0ED544439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1" t="62176" b="-190"/>
          <a:stretch/>
        </p:blipFill>
        <p:spPr>
          <a:xfrm>
            <a:off x="6091137" y="5294788"/>
            <a:ext cx="5478658" cy="1564200"/>
          </a:xfrm>
          <a:prstGeom prst="rect">
            <a:avLst/>
          </a:prstGeom>
        </p:spPr>
      </p:pic>
      <p:grpSp>
        <p:nvGrpSpPr>
          <p:cNvPr id="19" name="Agrupa 18">
            <a:extLst>
              <a:ext uri="{FF2B5EF4-FFF2-40B4-BE49-F238E27FC236}">
                <a16:creationId xmlns:a16="http://schemas.microsoft.com/office/drawing/2014/main" id="{211CD6EB-92B6-9FE2-EA58-FD89315053AC}"/>
              </a:ext>
            </a:extLst>
          </p:cNvPr>
          <p:cNvGrpSpPr/>
          <p:nvPr/>
        </p:nvGrpSpPr>
        <p:grpSpPr>
          <a:xfrm>
            <a:off x="223593" y="4380384"/>
            <a:ext cx="1371799" cy="1047121"/>
            <a:chOff x="223593" y="4164724"/>
            <a:chExt cx="1918138" cy="1277158"/>
          </a:xfrm>
        </p:grpSpPr>
        <p:sp>
          <p:nvSpPr>
            <p:cNvPr id="18" name="Globus: oval 17">
              <a:extLst>
                <a:ext uri="{FF2B5EF4-FFF2-40B4-BE49-F238E27FC236}">
                  <a16:creationId xmlns:a16="http://schemas.microsoft.com/office/drawing/2014/main" id="{D72AC0B4-2F59-C1CE-B019-5854A2ECED97}"/>
                </a:ext>
              </a:extLst>
            </p:cNvPr>
            <p:cNvSpPr/>
            <p:nvPr/>
          </p:nvSpPr>
          <p:spPr>
            <a:xfrm>
              <a:off x="223593" y="4164724"/>
              <a:ext cx="1918138" cy="1116724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40" name="Imatge 39" descr="Imatge que conté dibuix, clipart, bestiar, mamífer&#10;&#10;Descripció generada automàticament">
              <a:extLst>
                <a:ext uri="{FF2B5EF4-FFF2-40B4-BE49-F238E27FC236}">
                  <a16:creationId xmlns:a16="http://schemas.microsoft.com/office/drawing/2014/main" id="{DBBAA6BE-0DAF-0B69-2743-52CB3B4B3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442" t="6279" r="3004" b="10684"/>
            <a:stretch/>
          </p:blipFill>
          <p:spPr>
            <a:xfrm>
              <a:off x="782333" y="4294175"/>
              <a:ext cx="879909" cy="739319"/>
            </a:xfrm>
            <a:prstGeom prst="rect">
              <a:avLst/>
            </a:prstGeom>
          </p:spPr>
        </p:pic>
        <p:grpSp>
          <p:nvGrpSpPr>
            <p:cNvPr id="16" name="Agrupa 15">
              <a:extLst>
                <a:ext uri="{FF2B5EF4-FFF2-40B4-BE49-F238E27FC236}">
                  <a16:creationId xmlns:a16="http://schemas.microsoft.com/office/drawing/2014/main" id="{6F6CCE45-A023-90DC-98F7-5562E281165B}"/>
                </a:ext>
              </a:extLst>
            </p:cNvPr>
            <p:cNvGrpSpPr/>
            <p:nvPr/>
          </p:nvGrpSpPr>
          <p:grpSpPr>
            <a:xfrm>
              <a:off x="471564" y="4168707"/>
              <a:ext cx="1379499" cy="1273175"/>
              <a:chOff x="40354" y="3713871"/>
              <a:chExt cx="1987918" cy="1987918"/>
            </a:xfrm>
          </p:grpSpPr>
          <p:sp>
            <p:nvSpPr>
              <p:cNvPr id="42" name="Signe de multiplicació 41">
                <a:extLst>
                  <a:ext uri="{FF2B5EF4-FFF2-40B4-BE49-F238E27FC236}">
                    <a16:creationId xmlns:a16="http://schemas.microsoft.com/office/drawing/2014/main" id="{08F235FC-2E2A-29C8-06A2-DFC96C9CE300}"/>
                  </a:ext>
                </a:extLst>
              </p:cNvPr>
              <p:cNvSpPr/>
              <p:nvPr/>
            </p:nvSpPr>
            <p:spPr>
              <a:xfrm rot="2280000" flipV="1">
                <a:off x="40354" y="4663218"/>
                <a:ext cx="1987918" cy="11285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10" name="Signe de multiplicació 41">
                <a:extLst>
                  <a:ext uri="{FF2B5EF4-FFF2-40B4-BE49-F238E27FC236}">
                    <a16:creationId xmlns:a16="http://schemas.microsoft.com/office/drawing/2014/main" id="{2C07F64C-DC1C-D9FF-F7B4-00711794F34B}"/>
                  </a:ext>
                </a:extLst>
              </p:cNvPr>
              <p:cNvSpPr/>
              <p:nvPr/>
            </p:nvSpPr>
            <p:spPr>
              <a:xfrm rot="-13920000" flipV="1">
                <a:off x="123051" y="4651404"/>
                <a:ext cx="1987918" cy="11285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</p:grpSp>
      </p:grpSp>
      <p:sp>
        <p:nvSpPr>
          <p:cNvPr id="21" name="Globus: oval 20">
            <a:extLst>
              <a:ext uri="{FF2B5EF4-FFF2-40B4-BE49-F238E27FC236}">
                <a16:creationId xmlns:a16="http://schemas.microsoft.com/office/drawing/2014/main" id="{7E7C2CDA-9BE9-C6EC-E063-09981597E5FC}"/>
              </a:ext>
            </a:extLst>
          </p:cNvPr>
          <p:cNvSpPr/>
          <p:nvPr/>
        </p:nvSpPr>
        <p:spPr>
          <a:xfrm>
            <a:off x="1704460" y="4380384"/>
            <a:ext cx="1371799" cy="915584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32" name="Agrupa 31">
            <a:extLst>
              <a:ext uri="{FF2B5EF4-FFF2-40B4-BE49-F238E27FC236}">
                <a16:creationId xmlns:a16="http://schemas.microsoft.com/office/drawing/2014/main" id="{E8C304D0-C9ED-2861-62E5-17BE97B564EF}"/>
              </a:ext>
            </a:extLst>
          </p:cNvPr>
          <p:cNvGrpSpPr/>
          <p:nvPr/>
        </p:nvGrpSpPr>
        <p:grpSpPr>
          <a:xfrm>
            <a:off x="1881802" y="4383656"/>
            <a:ext cx="986579" cy="1043859"/>
            <a:chOff x="1881802" y="4383656"/>
            <a:chExt cx="986579" cy="1043859"/>
          </a:xfrm>
        </p:grpSpPr>
        <p:sp>
          <p:nvSpPr>
            <p:cNvPr id="24" name="Signe de multiplicació 41">
              <a:extLst>
                <a:ext uri="{FF2B5EF4-FFF2-40B4-BE49-F238E27FC236}">
                  <a16:creationId xmlns:a16="http://schemas.microsoft.com/office/drawing/2014/main" id="{81A2D60F-225D-7C82-2177-BC2B5FA4EC55}"/>
                </a:ext>
              </a:extLst>
            </p:cNvPr>
            <p:cNvSpPr/>
            <p:nvPr/>
          </p:nvSpPr>
          <p:spPr>
            <a:xfrm rot="2280000" flipV="1">
              <a:off x="1881802" y="4882160"/>
              <a:ext cx="986579" cy="5925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25" name="Signe de multiplicació 41">
              <a:extLst>
                <a:ext uri="{FF2B5EF4-FFF2-40B4-BE49-F238E27FC236}">
                  <a16:creationId xmlns:a16="http://schemas.microsoft.com/office/drawing/2014/main" id="{060D7EA4-5AA2-5FAA-E4B9-037E32C7B497}"/>
                </a:ext>
              </a:extLst>
            </p:cNvPr>
            <p:cNvSpPr/>
            <p:nvPr/>
          </p:nvSpPr>
          <p:spPr>
            <a:xfrm rot="7680000" flipV="1">
              <a:off x="1894203" y="4877582"/>
              <a:ext cx="1043859" cy="5600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33" name="Globus: oval 32">
            <a:extLst>
              <a:ext uri="{FF2B5EF4-FFF2-40B4-BE49-F238E27FC236}">
                <a16:creationId xmlns:a16="http://schemas.microsoft.com/office/drawing/2014/main" id="{A915927D-AD44-3E7D-A25A-A0382D845273}"/>
              </a:ext>
            </a:extLst>
          </p:cNvPr>
          <p:cNvSpPr/>
          <p:nvPr/>
        </p:nvSpPr>
        <p:spPr>
          <a:xfrm>
            <a:off x="3078065" y="4435528"/>
            <a:ext cx="1371799" cy="915584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4" name="Globus: oval 33">
            <a:extLst>
              <a:ext uri="{FF2B5EF4-FFF2-40B4-BE49-F238E27FC236}">
                <a16:creationId xmlns:a16="http://schemas.microsoft.com/office/drawing/2014/main" id="{D3BC510B-6546-3A7C-91BA-5C35D2B7213B}"/>
              </a:ext>
            </a:extLst>
          </p:cNvPr>
          <p:cNvSpPr/>
          <p:nvPr/>
        </p:nvSpPr>
        <p:spPr>
          <a:xfrm>
            <a:off x="4516841" y="4520751"/>
            <a:ext cx="1371799" cy="915584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9" name="Globus: oval 38">
            <a:extLst>
              <a:ext uri="{FF2B5EF4-FFF2-40B4-BE49-F238E27FC236}">
                <a16:creationId xmlns:a16="http://schemas.microsoft.com/office/drawing/2014/main" id="{C1B12C81-C389-E9B0-A02C-9E8C023D4E31}"/>
              </a:ext>
            </a:extLst>
          </p:cNvPr>
          <p:cNvSpPr/>
          <p:nvPr/>
        </p:nvSpPr>
        <p:spPr>
          <a:xfrm>
            <a:off x="6392532" y="4380073"/>
            <a:ext cx="1371799" cy="915584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4" name="Imatge 43" descr="Imatge que conté porc, Figura d&amp;#39;animal, dibuix, morro&#10;&#10;Descripció generada automàticament">
            <a:extLst>
              <a:ext uri="{FF2B5EF4-FFF2-40B4-BE49-F238E27FC236}">
                <a16:creationId xmlns:a16="http://schemas.microsoft.com/office/drawing/2014/main" id="{1ABDB427-6C8D-AEF4-DEC7-F0BAFD23F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301" y="4525211"/>
            <a:ext cx="705673" cy="381962"/>
          </a:xfrm>
          <a:prstGeom prst="rect">
            <a:avLst/>
          </a:prstGeom>
        </p:spPr>
      </p:pic>
      <p:sp>
        <p:nvSpPr>
          <p:cNvPr id="46" name="Globus: oval 45">
            <a:extLst>
              <a:ext uri="{FF2B5EF4-FFF2-40B4-BE49-F238E27FC236}">
                <a16:creationId xmlns:a16="http://schemas.microsoft.com/office/drawing/2014/main" id="{C42A8EC8-2644-4A1A-BE00-15FDDA3E68C8}"/>
              </a:ext>
            </a:extLst>
          </p:cNvPr>
          <p:cNvSpPr/>
          <p:nvPr/>
        </p:nvSpPr>
        <p:spPr>
          <a:xfrm>
            <a:off x="10551623" y="4286600"/>
            <a:ext cx="1371799" cy="915584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7" name="Imatge 46" descr="Imatge que conté dibuix, clipart, bestiar, mamífer&#10;&#10;Descripció generada automàticament">
            <a:extLst>
              <a:ext uri="{FF2B5EF4-FFF2-40B4-BE49-F238E27FC236}">
                <a16:creationId xmlns:a16="http://schemas.microsoft.com/office/drawing/2014/main" id="{F8768B92-DAFF-842A-3845-0395989F4A0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442" t="6279" r="3004" b="10684"/>
          <a:stretch/>
        </p:blipFill>
        <p:spPr>
          <a:xfrm>
            <a:off x="7152940" y="4709257"/>
            <a:ext cx="500332" cy="500649"/>
          </a:xfrm>
          <a:prstGeom prst="rect">
            <a:avLst/>
          </a:prstGeom>
        </p:spPr>
      </p:pic>
      <p:sp>
        <p:nvSpPr>
          <p:cNvPr id="51" name="Globus: oval 50">
            <a:extLst>
              <a:ext uri="{FF2B5EF4-FFF2-40B4-BE49-F238E27FC236}">
                <a16:creationId xmlns:a16="http://schemas.microsoft.com/office/drawing/2014/main" id="{B4DF0170-F137-8D2B-DD0D-E067A9D3B6AC}"/>
              </a:ext>
            </a:extLst>
          </p:cNvPr>
          <p:cNvSpPr/>
          <p:nvPr/>
        </p:nvSpPr>
        <p:spPr>
          <a:xfrm>
            <a:off x="7764131" y="4309734"/>
            <a:ext cx="1371799" cy="915584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53" name="Imatge 52" descr="Cereales, Grano, Maíz, Trigo, Cebada">
            <a:extLst>
              <a:ext uri="{FF2B5EF4-FFF2-40B4-BE49-F238E27FC236}">
                <a16:creationId xmlns:a16="http://schemas.microsoft.com/office/drawing/2014/main" id="{58395160-C248-D680-2826-9FC211BAF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3303" y="4517357"/>
            <a:ext cx="206546" cy="511445"/>
          </a:xfrm>
          <a:prstGeom prst="rect">
            <a:avLst/>
          </a:prstGeom>
        </p:spPr>
      </p:pic>
      <p:pic>
        <p:nvPicPr>
          <p:cNvPr id="56" name="Imatge 55" descr="Imatge que conté porc, Figura d&amp;#39;animal, dibuix, morro&#10;&#10;Descripció generada automàticament">
            <a:extLst>
              <a:ext uri="{FF2B5EF4-FFF2-40B4-BE49-F238E27FC236}">
                <a16:creationId xmlns:a16="http://schemas.microsoft.com/office/drawing/2014/main" id="{2766B17C-E444-CE4D-3C46-BBF800086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285" y="4583825"/>
            <a:ext cx="705673" cy="381962"/>
          </a:xfrm>
          <a:prstGeom prst="rect">
            <a:avLst/>
          </a:prstGeom>
        </p:spPr>
      </p:pic>
      <p:sp>
        <p:nvSpPr>
          <p:cNvPr id="13" name="QuadreDeText 12">
            <a:extLst>
              <a:ext uri="{FF2B5EF4-FFF2-40B4-BE49-F238E27FC236}">
                <a16:creationId xmlns:a16="http://schemas.microsoft.com/office/drawing/2014/main" id="{CB79C906-1C7A-8BE9-1DCD-714AF61F39B3}"/>
              </a:ext>
            </a:extLst>
          </p:cNvPr>
          <p:cNvSpPr txBox="1"/>
          <p:nvPr/>
        </p:nvSpPr>
        <p:spPr>
          <a:xfrm>
            <a:off x="4688116" y="1775570"/>
            <a:ext cx="476366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4400">
                <a:cs typeface="Arial"/>
              </a:rPr>
              <a:t>Titular: revista</a:t>
            </a:r>
            <a:endParaRPr lang="ca-ES"/>
          </a:p>
        </p:txBody>
      </p:sp>
      <p:pic>
        <p:nvPicPr>
          <p:cNvPr id="22" name="Imatge 21" descr="Imatge que conté cercle, símbol, Gràfics, clipart&#10;&#10;Descripció generada automàticament">
            <a:extLst>
              <a:ext uri="{FF2B5EF4-FFF2-40B4-BE49-F238E27FC236}">
                <a16:creationId xmlns:a16="http://schemas.microsoft.com/office/drawing/2014/main" id="{541D5C0F-88E0-79D2-01F9-E2EC581A94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1730" y="2547943"/>
            <a:ext cx="939587" cy="973650"/>
          </a:xfrm>
          <a:prstGeom prst="rect">
            <a:avLst/>
          </a:prstGeom>
        </p:spPr>
      </p:pic>
      <p:sp>
        <p:nvSpPr>
          <p:cNvPr id="26" name="Cara somrient 25">
            <a:extLst>
              <a:ext uri="{FF2B5EF4-FFF2-40B4-BE49-F238E27FC236}">
                <a16:creationId xmlns:a16="http://schemas.microsoft.com/office/drawing/2014/main" id="{29CA59C9-C330-0339-D04C-B9F0161FA874}"/>
              </a:ext>
            </a:extLst>
          </p:cNvPr>
          <p:cNvSpPr/>
          <p:nvPr/>
        </p:nvSpPr>
        <p:spPr>
          <a:xfrm>
            <a:off x="6519488" y="3834701"/>
            <a:ext cx="542850" cy="494219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54" name="Agrupa 53">
            <a:extLst>
              <a:ext uri="{FF2B5EF4-FFF2-40B4-BE49-F238E27FC236}">
                <a16:creationId xmlns:a16="http://schemas.microsoft.com/office/drawing/2014/main" id="{4184C4D0-3E62-4BD3-5752-8D2AC427F275}"/>
              </a:ext>
            </a:extLst>
          </p:cNvPr>
          <p:cNvGrpSpPr/>
          <p:nvPr/>
        </p:nvGrpSpPr>
        <p:grpSpPr>
          <a:xfrm>
            <a:off x="8582698" y="3795887"/>
            <a:ext cx="471769" cy="487357"/>
            <a:chOff x="1549158" y="3470504"/>
            <a:chExt cx="671638" cy="612275"/>
          </a:xfrm>
        </p:grpSpPr>
        <p:sp>
          <p:nvSpPr>
            <p:cNvPr id="57" name="Cara somrient 56">
              <a:extLst>
                <a:ext uri="{FF2B5EF4-FFF2-40B4-BE49-F238E27FC236}">
                  <a16:creationId xmlns:a16="http://schemas.microsoft.com/office/drawing/2014/main" id="{21CC7795-5A11-02D6-6AFC-3CA88348EE82}"/>
                </a:ext>
              </a:extLst>
            </p:cNvPr>
            <p:cNvSpPr/>
            <p:nvPr/>
          </p:nvSpPr>
          <p:spPr>
            <a:xfrm>
              <a:off x="1549158" y="3470504"/>
              <a:ext cx="671638" cy="612275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AD7C1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63AC1A3-6DCB-F4F2-2A2B-CE9D800D95BC}"/>
                </a:ext>
              </a:extLst>
            </p:cNvPr>
            <p:cNvSpPr/>
            <p:nvPr/>
          </p:nvSpPr>
          <p:spPr>
            <a:xfrm>
              <a:off x="1666995" y="3854375"/>
              <a:ext cx="445414" cy="13671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3054E62-552A-0AD5-59AE-D41533B34EA4}"/>
                </a:ext>
              </a:extLst>
            </p:cNvPr>
            <p:cNvSpPr/>
            <p:nvPr/>
          </p:nvSpPr>
          <p:spPr>
            <a:xfrm>
              <a:off x="1707070" y="3899139"/>
              <a:ext cx="354893" cy="24828"/>
            </a:xfrm>
            <a:prstGeom prst="rect">
              <a:avLst/>
            </a:prstGeom>
            <a:solidFill>
              <a:srgbClr val="AD7C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grpSp>
        <p:nvGrpSpPr>
          <p:cNvPr id="69" name="Agrupa 68">
            <a:extLst>
              <a:ext uri="{FF2B5EF4-FFF2-40B4-BE49-F238E27FC236}">
                <a16:creationId xmlns:a16="http://schemas.microsoft.com/office/drawing/2014/main" id="{BF0C5644-B9FF-23ED-9BE3-F95F21DABADC}"/>
              </a:ext>
            </a:extLst>
          </p:cNvPr>
          <p:cNvGrpSpPr/>
          <p:nvPr/>
        </p:nvGrpSpPr>
        <p:grpSpPr>
          <a:xfrm>
            <a:off x="4828578" y="3851541"/>
            <a:ext cx="681504" cy="869397"/>
            <a:chOff x="7555673" y="3034881"/>
            <a:chExt cx="671638" cy="850996"/>
          </a:xfrm>
        </p:grpSpPr>
        <p:sp>
          <p:nvSpPr>
            <p:cNvPr id="65" name="Cara somrient 64">
              <a:extLst>
                <a:ext uri="{FF2B5EF4-FFF2-40B4-BE49-F238E27FC236}">
                  <a16:creationId xmlns:a16="http://schemas.microsoft.com/office/drawing/2014/main" id="{2237B0C9-FD31-C6B3-40C6-98261D6C2E5A}"/>
                </a:ext>
              </a:extLst>
            </p:cNvPr>
            <p:cNvSpPr/>
            <p:nvPr/>
          </p:nvSpPr>
          <p:spPr>
            <a:xfrm>
              <a:off x="7555673" y="3034881"/>
              <a:ext cx="671638" cy="612275"/>
            </a:xfrm>
            <a:prstGeom prst="smileyFace">
              <a:avLst/>
            </a:prstGeom>
            <a:solidFill>
              <a:srgbClr val="FC7777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F3E5902-4D00-8360-0A13-C73FB85AC768}"/>
                </a:ext>
              </a:extLst>
            </p:cNvPr>
            <p:cNvSpPr/>
            <p:nvPr/>
          </p:nvSpPr>
          <p:spPr>
            <a:xfrm>
              <a:off x="7673510" y="3418752"/>
              <a:ext cx="445414" cy="136711"/>
            </a:xfrm>
            <a:prstGeom prst="rect">
              <a:avLst/>
            </a:prstGeom>
            <a:solidFill>
              <a:srgbClr val="FC77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68" name="Arc 67">
              <a:extLst>
                <a:ext uri="{FF2B5EF4-FFF2-40B4-BE49-F238E27FC236}">
                  <a16:creationId xmlns:a16="http://schemas.microsoft.com/office/drawing/2014/main" id="{6DD57A73-19E3-777C-74A7-19DD9B5ED72A}"/>
                </a:ext>
              </a:extLst>
            </p:cNvPr>
            <p:cNvSpPr/>
            <p:nvPr/>
          </p:nvSpPr>
          <p:spPr>
            <a:xfrm rot="19020000">
              <a:off x="7645627" y="3444770"/>
              <a:ext cx="441108" cy="441107"/>
            </a:xfrm>
            <a:prstGeom prst="arc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4" name="Imatge 3" descr="Imatge que conté Menjar ràpid, aliments, Refrigeri, panet&#10;&#10;Descripció generada automàticament">
            <a:extLst>
              <a:ext uri="{FF2B5EF4-FFF2-40B4-BE49-F238E27FC236}">
                <a16:creationId xmlns:a16="http://schemas.microsoft.com/office/drawing/2014/main" id="{A484DAEA-6E88-2D13-DE95-5AA4C8C521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461" t="63704" r="16296" b="12244"/>
          <a:stretch/>
        </p:blipFill>
        <p:spPr>
          <a:xfrm>
            <a:off x="2813549" y="3459635"/>
            <a:ext cx="1351612" cy="324542"/>
          </a:xfrm>
          <a:prstGeom prst="rect">
            <a:avLst/>
          </a:prstGeom>
        </p:spPr>
      </p:pic>
      <p:pic>
        <p:nvPicPr>
          <p:cNvPr id="20" name="Imatge 19">
            <a:extLst>
              <a:ext uri="{FF2B5EF4-FFF2-40B4-BE49-F238E27FC236}">
                <a16:creationId xmlns:a16="http://schemas.microsoft.com/office/drawing/2014/main" id="{F0588777-5F0E-AA50-99FE-FAEF01C514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4466" y="2710779"/>
            <a:ext cx="1172061" cy="887647"/>
          </a:xfrm>
          <a:prstGeom prst="rect">
            <a:avLst/>
          </a:prstGeom>
        </p:spPr>
      </p:pic>
      <p:pic>
        <p:nvPicPr>
          <p:cNvPr id="41" name="Imatge 40" descr="Imatge que conté aliments, rosa&#10;&#10;Descripció generada automàticament">
            <a:extLst>
              <a:ext uri="{FF2B5EF4-FFF2-40B4-BE49-F238E27FC236}">
                <a16:creationId xmlns:a16="http://schemas.microsoft.com/office/drawing/2014/main" id="{36F36E27-49EA-B6CD-6E2C-E1C5ECC52D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9347" y="2385971"/>
            <a:ext cx="1157684" cy="887647"/>
          </a:xfrm>
          <a:prstGeom prst="rect">
            <a:avLst/>
          </a:prstGeom>
        </p:spPr>
      </p:pic>
      <p:pic>
        <p:nvPicPr>
          <p:cNvPr id="67" name="Imatge 66" descr="Imatge que conté aliments, a cobert&#10;&#10;Descripció generada automàticament">
            <a:extLst>
              <a:ext uri="{FF2B5EF4-FFF2-40B4-BE49-F238E27FC236}">
                <a16:creationId xmlns:a16="http://schemas.microsoft.com/office/drawing/2014/main" id="{717AB3E4-E634-AC5F-CF14-79F552D2EC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2313" y="1929921"/>
            <a:ext cx="1157684" cy="902024"/>
          </a:xfrm>
          <a:prstGeom prst="rect">
            <a:avLst/>
          </a:prstGeom>
        </p:spPr>
      </p:pic>
      <p:pic>
        <p:nvPicPr>
          <p:cNvPr id="11" name="Imatge 10" descr="Imatge que conté Menjar ràpid, aliments, Refrigeri, panet&#10;&#10;Descripció generada automàticament">
            <a:extLst>
              <a:ext uri="{FF2B5EF4-FFF2-40B4-BE49-F238E27FC236}">
                <a16:creationId xmlns:a16="http://schemas.microsoft.com/office/drawing/2014/main" id="{198E85D3-B4B7-003B-1D6B-B30B95E462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719" t="19188" r="16256" b="38745"/>
          <a:stretch/>
        </p:blipFill>
        <p:spPr>
          <a:xfrm>
            <a:off x="2778476" y="1709235"/>
            <a:ext cx="1244536" cy="564113"/>
          </a:xfrm>
          <a:prstGeom prst="rect">
            <a:avLst/>
          </a:prstGeom>
        </p:spPr>
      </p:pic>
      <p:pic>
        <p:nvPicPr>
          <p:cNvPr id="77" name="Imatge 76" descr="Imatge que conté text, captura de pantalla, programari, Icona d&amp;#39;ordinador&#10;&#10;Descripció generada automàticament">
            <a:extLst>
              <a:ext uri="{FF2B5EF4-FFF2-40B4-BE49-F238E27FC236}">
                <a16:creationId xmlns:a16="http://schemas.microsoft.com/office/drawing/2014/main" id="{614E428B-3F71-4285-5CE3-5FC9B2D1D49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47526" t="63277" r="32380" b="24294"/>
          <a:stretch/>
        </p:blipFill>
        <p:spPr>
          <a:xfrm>
            <a:off x="6336695" y="2540841"/>
            <a:ext cx="1950106" cy="972650"/>
          </a:xfrm>
          <a:prstGeom prst="rect">
            <a:avLst/>
          </a:prstGeom>
        </p:spPr>
      </p:pic>
      <p:grpSp>
        <p:nvGrpSpPr>
          <p:cNvPr id="78" name="Agrupa 77">
            <a:extLst>
              <a:ext uri="{FF2B5EF4-FFF2-40B4-BE49-F238E27FC236}">
                <a16:creationId xmlns:a16="http://schemas.microsoft.com/office/drawing/2014/main" id="{C72E99AC-4E5C-9B3C-53E9-632EAAB25144}"/>
              </a:ext>
            </a:extLst>
          </p:cNvPr>
          <p:cNvGrpSpPr/>
          <p:nvPr/>
        </p:nvGrpSpPr>
        <p:grpSpPr>
          <a:xfrm>
            <a:off x="3487028" y="3787146"/>
            <a:ext cx="681504" cy="869397"/>
            <a:chOff x="7555673" y="3034881"/>
            <a:chExt cx="671638" cy="850996"/>
          </a:xfrm>
        </p:grpSpPr>
        <p:sp>
          <p:nvSpPr>
            <p:cNvPr id="79" name="Cara somrient 78">
              <a:extLst>
                <a:ext uri="{FF2B5EF4-FFF2-40B4-BE49-F238E27FC236}">
                  <a16:creationId xmlns:a16="http://schemas.microsoft.com/office/drawing/2014/main" id="{5566A661-ACB4-08C0-380D-A63AD120A38E}"/>
                </a:ext>
              </a:extLst>
            </p:cNvPr>
            <p:cNvSpPr/>
            <p:nvPr/>
          </p:nvSpPr>
          <p:spPr>
            <a:xfrm>
              <a:off x="7555673" y="3034881"/>
              <a:ext cx="671638" cy="612275"/>
            </a:xfrm>
            <a:prstGeom prst="smileyFace">
              <a:avLst/>
            </a:prstGeom>
            <a:solidFill>
              <a:srgbClr val="FC7777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CBA117E-B7B6-DF4D-C7AB-F82593B63E05}"/>
                </a:ext>
              </a:extLst>
            </p:cNvPr>
            <p:cNvSpPr/>
            <p:nvPr/>
          </p:nvSpPr>
          <p:spPr>
            <a:xfrm>
              <a:off x="7673510" y="3418752"/>
              <a:ext cx="445414" cy="136711"/>
            </a:xfrm>
            <a:prstGeom prst="rect">
              <a:avLst/>
            </a:prstGeom>
            <a:solidFill>
              <a:srgbClr val="FC77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94396F34-B3B4-E7E2-9BDB-72C31BF10E25}"/>
                </a:ext>
              </a:extLst>
            </p:cNvPr>
            <p:cNvSpPr/>
            <p:nvPr/>
          </p:nvSpPr>
          <p:spPr>
            <a:xfrm rot="19020000">
              <a:off x="7645627" y="3444770"/>
              <a:ext cx="441108" cy="441107"/>
            </a:xfrm>
            <a:prstGeom prst="arc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grpSp>
        <p:nvGrpSpPr>
          <p:cNvPr id="82" name="Agrupa 81">
            <a:extLst>
              <a:ext uri="{FF2B5EF4-FFF2-40B4-BE49-F238E27FC236}">
                <a16:creationId xmlns:a16="http://schemas.microsoft.com/office/drawing/2014/main" id="{DBF80BB3-89A5-8725-9B9B-8B7E88B7680F}"/>
              </a:ext>
            </a:extLst>
          </p:cNvPr>
          <p:cNvGrpSpPr/>
          <p:nvPr/>
        </p:nvGrpSpPr>
        <p:grpSpPr>
          <a:xfrm>
            <a:off x="2005958" y="3712020"/>
            <a:ext cx="681504" cy="869397"/>
            <a:chOff x="7555673" y="3034881"/>
            <a:chExt cx="671638" cy="850996"/>
          </a:xfrm>
        </p:grpSpPr>
        <p:sp>
          <p:nvSpPr>
            <p:cNvPr id="83" name="Cara somrient 82">
              <a:extLst>
                <a:ext uri="{FF2B5EF4-FFF2-40B4-BE49-F238E27FC236}">
                  <a16:creationId xmlns:a16="http://schemas.microsoft.com/office/drawing/2014/main" id="{7AB7A1D0-5D1F-79B1-8897-4F914F212585}"/>
                </a:ext>
              </a:extLst>
            </p:cNvPr>
            <p:cNvSpPr/>
            <p:nvPr/>
          </p:nvSpPr>
          <p:spPr>
            <a:xfrm>
              <a:off x="7555673" y="3034881"/>
              <a:ext cx="671638" cy="612275"/>
            </a:xfrm>
            <a:prstGeom prst="smileyFace">
              <a:avLst/>
            </a:prstGeom>
            <a:solidFill>
              <a:srgbClr val="FC7777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C82EE91-6946-79FB-F392-E37D2932FB31}"/>
                </a:ext>
              </a:extLst>
            </p:cNvPr>
            <p:cNvSpPr/>
            <p:nvPr/>
          </p:nvSpPr>
          <p:spPr>
            <a:xfrm>
              <a:off x="7673510" y="3418752"/>
              <a:ext cx="445414" cy="136711"/>
            </a:xfrm>
            <a:prstGeom prst="rect">
              <a:avLst/>
            </a:prstGeom>
            <a:solidFill>
              <a:srgbClr val="FC77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43A9DCAF-2306-9D7D-24D3-42C6C394CC20}"/>
                </a:ext>
              </a:extLst>
            </p:cNvPr>
            <p:cNvSpPr/>
            <p:nvPr/>
          </p:nvSpPr>
          <p:spPr>
            <a:xfrm rot="19020000">
              <a:off x="7645627" y="3444770"/>
              <a:ext cx="441108" cy="441107"/>
            </a:xfrm>
            <a:prstGeom prst="arc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grpSp>
        <p:nvGrpSpPr>
          <p:cNvPr id="86" name="Agrupa 85">
            <a:extLst>
              <a:ext uri="{FF2B5EF4-FFF2-40B4-BE49-F238E27FC236}">
                <a16:creationId xmlns:a16="http://schemas.microsoft.com/office/drawing/2014/main" id="{8C2393FD-9987-CC63-D8AA-34C07534FC8B}"/>
              </a:ext>
            </a:extLst>
          </p:cNvPr>
          <p:cNvGrpSpPr/>
          <p:nvPr/>
        </p:nvGrpSpPr>
        <p:grpSpPr>
          <a:xfrm>
            <a:off x="567816" y="3733484"/>
            <a:ext cx="681504" cy="869397"/>
            <a:chOff x="7555673" y="3034881"/>
            <a:chExt cx="671638" cy="850996"/>
          </a:xfrm>
        </p:grpSpPr>
        <p:sp>
          <p:nvSpPr>
            <p:cNvPr id="87" name="Cara somrient 86">
              <a:extLst>
                <a:ext uri="{FF2B5EF4-FFF2-40B4-BE49-F238E27FC236}">
                  <a16:creationId xmlns:a16="http://schemas.microsoft.com/office/drawing/2014/main" id="{5265E3EA-C01B-C487-84DF-0A2B531ED645}"/>
                </a:ext>
              </a:extLst>
            </p:cNvPr>
            <p:cNvSpPr/>
            <p:nvPr/>
          </p:nvSpPr>
          <p:spPr>
            <a:xfrm>
              <a:off x="7555673" y="3034881"/>
              <a:ext cx="671638" cy="612275"/>
            </a:xfrm>
            <a:prstGeom prst="smileyFace">
              <a:avLst/>
            </a:prstGeom>
            <a:solidFill>
              <a:srgbClr val="FC7777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3E2260C-9390-9C15-D677-983B7C6DEDF2}"/>
                </a:ext>
              </a:extLst>
            </p:cNvPr>
            <p:cNvSpPr/>
            <p:nvPr/>
          </p:nvSpPr>
          <p:spPr>
            <a:xfrm>
              <a:off x="7673510" y="3418752"/>
              <a:ext cx="445414" cy="136711"/>
            </a:xfrm>
            <a:prstGeom prst="rect">
              <a:avLst/>
            </a:prstGeom>
            <a:solidFill>
              <a:srgbClr val="FC77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9D458690-9CF6-F18B-AA26-2ACCD4A77EF9}"/>
                </a:ext>
              </a:extLst>
            </p:cNvPr>
            <p:cNvSpPr/>
            <p:nvPr/>
          </p:nvSpPr>
          <p:spPr>
            <a:xfrm rot="19020000">
              <a:off x="7645627" y="3444770"/>
              <a:ext cx="441108" cy="441107"/>
            </a:xfrm>
            <a:prstGeom prst="arc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90" name="Cara somrient 89">
            <a:extLst>
              <a:ext uri="{FF2B5EF4-FFF2-40B4-BE49-F238E27FC236}">
                <a16:creationId xmlns:a16="http://schemas.microsoft.com/office/drawing/2014/main" id="{828EC4DC-03EF-4E9D-E1B8-512E45931460}"/>
              </a:ext>
            </a:extLst>
          </p:cNvPr>
          <p:cNvSpPr/>
          <p:nvPr/>
        </p:nvSpPr>
        <p:spPr>
          <a:xfrm>
            <a:off x="7968362" y="3834702"/>
            <a:ext cx="478456" cy="48348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1" name="Cara somrient 90">
            <a:extLst>
              <a:ext uri="{FF2B5EF4-FFF2-40B4-BE49-F238E27FC236}">
                <a16:creationId xmlns:a16="http://schemas.microsoft.com/office/drawing/2014/main" id="{565C9CFB-DB09-0CF3-871A-A0BFD9AED82A}"/>
              </a:ext>
            </a:extLst>
          </p:cNvPr>
          <p:cNvSpPr/>
          <p:nvPr/>
        </p:nvSpPr>
        <p:spPr>
          <a:xfrm>
            <a:off x="7077572" y="3856166"/>
            <a:ext cx="542850" cy="494219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2" name="Cara somrient 91">
            <a:extLst>
              <a:ext uri="{FF2B5EF4-FFF2-40B4-BE49-F238E27FC236}">
                <a16:creationId xmlns:a16="http://schemas.microsoft.com/office/drawing/2014/main" id="{C5EAC477-759D-268E-D1D1-9EA4ADA40EAA}"/>
              </a:ext>
            </a:extLst>
          </p:cNvPr>
          <p:cNvSpPr/>
          <p:nvPr/>
        </p:nvSpPr>
        <p:spPr>
          <a:xfrm>
            <a:off x="10887573" y="3491264"/>
            <a:ext cx="811159" cy="698134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" name="Imatge 2" descr="Gluten, Trigo, Cebada, Comida, Dieta">
            <a:extLst>
              <a:ext uri="{FF2B5EF4-FFF2-40B4-BE49-F238E27FC236}">
                <a16:creationId xmlns:a16="http://schemas.microsoft.com/office/drawing/2014/main" id="{AC244587-46A3-13E6-0865-C55588D3D2A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205" t="-2342" r="2410" b="28148"/>
          <a:stretch/>
        </p:blipFill>
        <p:spPr>
          <a:xfrm>
            <a:off x="4829915" y="4566552"/>
            <a:ext cx="680704" cy="737040"/>
          </a:xfrm>
          <a:prstGeom prst="rect">
            <a:avLst/>
          </a:prstGeom>
        </p:spPr>
      </p:pic>
      <p:pic>
        <p:nvPicPr>
          <p:cNvPr id="9" name="Imatge 8" descr="Imatge que conté ocell, ocells gal·liformes, aus de corral, pinta&#10;&#10;Descripció generada automàticament">
            <a:extLst>
              <a:ext uri="{FF2B5EF4-FFF2-40B4-BE49-F238E27FC236}">
                <a16:creationId xmlns:a16="http://schemas.microsoft.com/office/drawing/2014/main" id="{9B415B32-18B8-AF9E-9EF6-E2763A66031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57416" y="4573149"/>
            <a:ext cx="476594" cy="491708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F7934590-173A-AF77-33D8-4E57AD584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0" y="6483350"/>
            <a:ext cx="2743200" cy="365125"/>
          </a:xfrm>
        </p:spPr>
        <p:txBody>
          <a:bodyPr/>
          <a:lstStyle/>
          <a:p>
            <a:fld id="{95F372B2-8FB7-4029-BBE2-623947C657E3}" type="slidenum">
              <a:rPr lang="ca-ES" smtClean="0"/>
              <a:t>26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71217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tge 37" descr="Imatge que conté porc, Figura d&amp;#39;animal, dibuix, morro&#10;&#10;Descripció generada automàticament">
            <a:extLst>
              <a:ext uri="{FF2B5EF4-FFF2-40B4-BE49-F238E27FC236}">
                <a16:creationId xmlns:a16="http://schemas.microsoft.com/office/drawing/2014/main" id="{11494C06-AEA9-41C5-245E-187303723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053" y="4874592"/>
            <a:ext cx="718882" cy="402766"/>
          </a:xfrm>
          <a:prstGeom prst="rect">
            <a:avLst/>
          </a:prstGeom>
        </p:spPr>
      </p:pic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pic>
        <p:nvPicPr>
          <p:cNvPr id="36" name="Imatge 35" descr="Imatge que conté Gràfics, Font, disseny gràfic, logotip&#10;&#10;Descripció generada automàticament">
            <a:extLst>
              <a:ext uri="{FF2B5EF4-FFF2-40B4-BE49-F238E27FC236}">
                <a16:creationId xmlns:a16="http://schemas.microsoft.com/office/drawing/2014/main" id="{5DE0AABE-6D81-4991-D276-729964E13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472" y="5231002"/>
            <a:ext cx="819923" cy="558525"/>
          </a:xfrm>
          <a:prstGeom prst="rect">
            <a:avLst/>
          </a:prstGeom>
        </p:spPr>
      </p:pic>
      <p:pic>
        <p:nvPicPr>
          <p:cNvPr id="5" name="Contenidor de contingut 3" descr="Imatge que conté foscor, espai, negre, constel·lació&#10;&#10;Descripció generada automàticament">
            <a:extLst>
              <a:ext uri="{FF2B5EF4-FFF2-40B4-BE49-F238E27FC236}">
                <a16:creationId xmlns:a16="http://schemas.microsoft.com/office/drawing/2014/main" id="{DAFEA591-4CDB-00FD-897E-732220A62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 t="7724" r="73441" b="49593"/>
          <a:stretch/>
        </p:blipFill>
        <p:spPr>
          <a:xfrm>
            <a:off x="-143709" y="5890832"/>
            <a:ext cx="941406" cy="1127134"/>
          </a:xfrm>
        </p:spPr>
      </p:pic>
      <p:pic>
        <p:nvPicPr>
          <p:cNvPr id="7" name="Contenidor de contingut 3" descr="Imatge que conté foscor, espai, negre, constel·lació&#10;&#10;Descripció generada automàticament">
            <a:extLst>
              <a:ext uri="{FF2B5EF4-FFF2-40B4-BE49-F238E27FC236}">
                <a16:creationId xmlns:a16="http://schemas.microsoft.com/office/drawing/2014/main" id="{3FF67DF4-E792-4E2D-7B8C-F0ED544439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781" t="62216" r="49455" b="-188"/>
          <a:stretch/>
        </p:blipFill>
        <p:spPr>
          <a:xfrm>
            <a:off x="6617025" y="5304534"/>
            <a:ext cx="1358618" cy="1562502"/>
          </a:xfrm>
          <a:prstGeom prst="rect">
            <a:avLst/>
          </a:prstGeom>
        </p:spPr>
      </p:pic>
      <p:grpSp>
        <p:nvGrpSpPr>
          <p:cNvPr id="19" name="Agrupa 18">
            <a:extLst>
              <a:ext uri="{FF2B5EF4-FFF2-40B4-BE49-F238E27FC236}">
                <a16:creationId xmlns:a16="http://schemas.microsoft.com/office/drawing/2014/main" id="{211CD6EB-92B6-9FE2-EA58-FD89315053AC}"/>
              </a:ext>
            </a:extLst>
          </p:cNvPr>
          <p:cNvGrpSpPr/>
          <p:nvPr/>
        </p:nvGrpSpPr>
        <p:grpSpPr>
          <a:xfrm>
            <a:off x="73338" y="5432157"/>
            <a:ext cx="727857" cy="564165"/>
            <a:chOff x="223593" y="4164724"/>
            <a:chExt cx="1918138" cy="1277158"/>
          </a:xfrm>
        </p:grpSpPr>
        <p:sp>
          <p:nvSpPr>
            <p:cNvPr id="18" name="Globus: oval 17">
              <a:extLst>
                <a:ext uri="{FF2B5EF4-FFF2-40B4-BE49-F238E27FC236}">
                  <a16:creationId xmlns:a16="http://schemas.microsoft.com/office/drawing/2014/main" id="{D72AC0B4-2F59-C1CE-B019-5854A2ECED97}"/>
                </a:ext>
              </a:extLst>
            </p:cNvPr>
            <p:cNvSpPr/>
            <p:nvPr/>
          </p:nvSpPr>
          <p:spPr>
            <a:xfrm>
              <a:off x="223593" y="4164724"/>
              <a:ext cx="1918138" cy="1116724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40" name="Imatge 39" descr="Imatge que conté dibuix, clipart, bestiar, mamífer&#10;&#10;Descripció generada automàticament">
              <a:extLst>
                <a:ext uri="{FF2B5EF4-FFF2-40B4-BE49-F238E27FC236}">
                  <a16:creationId xmlns:a16="http://schemas.microsoft.com/office/drawing/2014/main" id="{DBBAA6BE-0DAF-0B69-2743-52CB3B4B3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442" t="6279" r="3004" b="10684"/>
            <a:stretch/>
          </p:blipFill>
          <p:spPr>
            <a:xfrm>
              <a:off x="782333" y="4294175"/>
              <a:ext cx="879909" cy="739319"/>
            </a:xfrm>
            <a:prstGeom prst="rect">
              <a:avLst/>
            </a:prstGeom>
          </p:spPr>
        </p:pic>
        <p:grpSp>
          <p:nvGrpSpPr>
            <p:cNvPr id="16" name="Agrupa 15">
              <a:extLst>
                <a:ext uri="{FF2B5EF4-FFF2-40B4-BE49-F238E27FC236}">
                  <a16:creationId xmlns:a16="http://schemas.microsoft.com/office/drawing/2014/main" id="{6F6CCE45-A023-90DC-98F7-5562E281165B}"/>
                </a:ext>
              </a:extLst>
            </p:cNvPr>
            <p:cNvGrpSpPr/>
            <p:nvPr/>
          </p:nvGrpSpPr>
          <p:grpSpPr>
            <a:xfrm>
              <a:off x="471564" y="4168707"/>
              <a:ext cx="1379499" cy="1273175"/>
              <a:chOff x="40354" y="3713871"/>
              <a:chExt cx="1987918" cy="1987918"/>
            </a:xfrm>
          </p:grpSpPr>
          <p:sp>
            <p:nvSpPr>
              <p:cNvPr id="42" name="Signe de multiplicació 41">
                <a:extLst>
                  <a:ext uri="{FF2B5EF4-FFF2-40B4-BE49-F238E27FC236}">
                    <a16:creationId xmlns:a16="http://schemas.microsoft.com/office/drawing/2014/main" id="{08F235FC-2E2A-29C8-06A2-DFC96C9CE300}"/>
                  </a:ext>
                </a:extLst>
              </p:cNvPr>
              <p:cNvSpPr/>
              <p:nvPr/>
            </p:nvSpPr>
            <p:spPr>
              <a:xfrm rot="2280000" flipV="1">
                <a:off x="40354" y="4663218"/>
                <a:ext cx="1987918" cy="11285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10" name="Signe de multiplicació 41">
                <a:extLst>
                  <a:ext uri="{FF2B5EF4-FFF2-40B4-BE49-F238E27FC236}">
                    <a16:creationId xmlns:a16="http://schemas.microsoft.com/office/drawing/2014/main" id="{2C07F64C-DC1C-D9FF-F7B4-00711794F34B}"/>
                  </a:ext>
                </a:extLst>
              </p:cNvPr>
              <p:cNvSpPr/>
              <p:nvPr/>
            </p:nvSpPr>
            <p:spPr>
              <a:xfrm rot="-13920000" flipV="1">
                <a:off x="123051" y="4651404"/>
                <a:ext cx="1987918" cy="11285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</p:grpSp>
      </p:grpSp>
      <p:sp>
        <p:nvSpPr>
          <p:cNvPr id="21" name="Globus: oval 20">
            <a:extLst>
              <a:ext uri="{FF2B5EF4-FFF2-40B4-BE49-F238E27FC236}">
                <a16:creationId xmlns:a16="http://schemas.microsoft.com/office/drawing/2014/main" id="{7E7C2CDA-9BE9-C6EC-E063-09981597E5FC}"/>
              </a:ext>
            </a:extLst>
          </p:cNvPr>
          <p:cNvSpPr/>
          <p:nvPr/>
        </p:nvSpPr>
        <p:spPr>
          <a:xfrm>
            <a:off x="1092713" y="4756017"/>
            <a:ext cx="856645" cy="593613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32" name="Agrupa 31">
            <a:extLst>
              <a:ext uri="{FF2B5EF4-FFF2-40B4-BE49-F238E27FC236}">
                <a16:creationId xmlns:a16="http://schemas.microsoft.com/office/drawing/2014/main" id="{E8C304D0-C9ED-2861-62E5-17BE97B564EF}"/>
              </a:ext>
            </a:extLst>
          </p:cNvPr>
          <p:cNvGrpSpPr/>
          <p:nvPr/>
        </p:nvGrpSpPr>
        <p:grpSpPr>
          <a:xfrm>
            <a:off x="1130534" y="4812951"/>
            <a:ext cx="610946" cy="668226"/>
            <a:chOff x="1881802" y="4383656"/>
            <a:chExt cx="986579" cy="1043859"/>
          </a:xfrm>
        </p:grpSpPr>
        <p:sp>
          <p:nvSpPr>
            <p:cNvPr id="24" name="Signe de multiplicació 41">
              <a:extLst>
                <a:ext uri="{FF2B5EF4-FFF2-40B4-BE49-F238E27FC236}">
                  <a16:creationId xmlns:a16="http://schemas.microsoft.com/office/drawing/2014/main" id="{81A2D60F-225D-7C82-2177-BC2B5FA4EC55}"/>
                </a:ext>
              </a:extLst>
            </p:cNvPr>
            <p:cNvSpPr/>
            <p:nvPr/>
          </p:nvSpPr>
          <p:spPr>
            <a:xfrm rot="2280000" flipV="1">
              <a:off x="1881802" y="4882160"/>
              <a:ext cx="986579" cy="5925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25" name="Signe de multiplicació 41">
              <a:extLst>
                <a:ext uri="{FF2B5EF4-FFF2-40B4-BE49-F238E27FC236}">
                  <a16:creationId xmlns:a16="http://schemas.microsoft.com/office/drawing/2014/main" id="{060D7EA4-5AA2-5FAA-E4B9-037E32C7B497}"/>
                </a:ext>
              </a:extLst>
            </p:cNvPr>
            <p:cNvSpPr/>
            <p:nvPr/>
          </p:nvSpPr>
          <p:spPr>
            <a:xfrm rot="7680000" flipV="1">
              <a:off x="1894203" y="4877582"/>
              <a:ext cx="1043859" cy="5600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33" name="Globus: oval 32">
            <a:extLst>
              <a:ext uri="{FF2B5EF4-FFF2-40B4-BE49-F238E27FC236}">
                <a16:creationId xmlns:a16="http://schemas.microsoft.com/office/drawing/2014/main" id="{A915927D-AD44-3E7D-A25A-A0382D845273}"/>
              </a:ext>
            </a:extLst>
          </p:cNvPr>
          <p:cNvSpPr/>
          <p:nvPr/>
        </p:nvSpPr>
        <p:spPr>
          <a:xfrm>
            <a:off x="2015557" y="5240457"/>
            <a:ext cx="856645" cy="582880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4" name="Globus: oval 33">
            <a:extLst>
              <a:ext uri="{FF2B5EF4-FFF2-40B4-BE49-F238E27FC236}">
                <a16:creationId xmlns:a16="http://schemas.microsoft.com/office/drawing/2014/main" id="{D3BC510B-6546-3A7C-91BA-5C35D2B7213B}"/>
              </a:ext>
            </a:extLst>
          </p:cNvPr>
          <p:cNvSpPr/>
          <p:nvPr/>
        </p:nvSpPr>
        <p:spPr>
          <a:xfrm>
            <a:off x="2842586" y="5636920"/>
            <a:ext cx="856645" cy="582880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9" name="Globus: oval 38">
            <a:extLst>
              <a:ext uri="{FF2B5EF4-FFF2-40B4-BE49-F238E27FC236}">
                <a16:creationId xmlns:a16="http://schemas.microsoft.com/office/drawing/2014/main" id="{C1B12C81-C389-E9B0-A02C-9E8C023D4E31}"/>
              </a:ext>
            </a:extLst>
          </p:cNvPr>
          <p:cNvSpPr/>
          <p:nvPr/>
        </p:nvSpPr>
        <p:spPr>
          <a:xfrm>
            <a:off x="5072448" y="2652159"/>
            <a:ext cx="1833291" cy="1291217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4" name="Imatge 43" descr="Imatge que conté porc, Figura d&amp;#39;animal, dibuix, morro&#10;&#10;Descripció generada automàticament">
            <a:extLst>
              <a:ext uri="{FF2B5EF4-FFF2-40B4-BE49-F238E27FC236}">
                <a16:creationId xmlns:a16="http://schemas.microsoft.com/office/drawing/2014/main" id="{1ABDB427-6C8D-AEF4-DEC7-F0BAFD23F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485" y="3044141"/>
            <a:ext cx="963249" cy="542947"/>
          </a:xfrm>
          <a:prstGeom prst="rect">
            <a:avLst/>
          </a:prstGeom>
        </p:spPr>
      </p:pic>
      <p:sp>
        <p:nvSpPr>
          <p:cNvPr id="46" name="Globus: oval 45">
            <a:extLst>
              <a:ext uri="{FF2B5EF4-FFF2-40B4-BE49-F238E27FC236}">
                <a16:creationId xmlns:a16="http://schemas.microsoft.com/office/drawing/2014/main" id="{C42A8EC8-2644-4A1A-BE00-15FDDA3E68C8}"/>
              </a:ext>
            </a:extLst>
          </p:cNvPr>
          <p:cNvSpPr/>
          <p:nvPr/>
        </p:nvSpPr>
        <p:spPr>
          <a:xfrm>
            <a:off x="10755539" y="3631924"/>
            <a:ext cx="1371799" cy="915584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7" name="Imatge 46" descr="Imatge que conté dibuix, clipart, bestiar, mamífer&#10;&#10;Descripció generada automàticament">
            <a:extLst>
              <a:ext uri="{FF2B5EF4-FFF2-40B4-BE49-F238E27FC236}">
                <a16:creationId xmlns:a16="http://schemas.microsoft.com/office/drawing/2014/main" id="{F8768B92-DAFF-842A-3845-0395989F4A0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442" t="6279" r="3004" b="10684"/>
          <a:stretch/>
        </p:blipFill>
        <p:spPr>
          <a:xfrm>
            <a:off x="6154828" y="3013540"/>
            <a:ext cx="553994" cy="575775"/>
          </a:xfrm>
          <a:prstGeom prst="rect">
            <a:avLst/>
          </a:prstGeom>
        </p:spPr>
      </p:pic>
      <p:sp>
        <p:nvSpPr>
          <p:cNvPr id="51" name="Globus: oval 50">
            <a:extLst>
              <a:ext uri="{FF2B5EF4-FFF2-40B4-BE49-F238E27FC236}">
                <a16:creationId xmlns:a16="http://schemas.microsoft.com/office/drawing/2014/main" id="{B4DF0170-F137-8D2B-DD0D-E067A9D3B6AC}"/>
              </a:ext>
            </a:extLst>
          </p:cNvPr>
          <p:cNvSpPr/>
          <p:nvPr/>
        </p:nvSpPr>
        <p:spPr>
          <a:xfrm>
            <a:off x="6884075" y="4320466"/>
            <a:ext cx="1371799" cy="915584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53" name="Imatge 52" descr="Cereales, Grano, Maíz, Trigo, Cebada">
            <a:extLst>
              <a:ext uri="{FF2B5EF4-FFF2-40B4-BE49-F238E27FC236}">
                <a16:creationId xmlns:a16="http://schemas.microsoft.com/office/drawing/2014/main" id="{58395160-C248-D680-2826-9FC211BAF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3247" y="4528089"/>
            <a:ext cx="206546" cy="511445"/>
          </a:xfrm>
          <a:prstGeom prst="rect">
            <a:avLst/>
          </a:prstGeom>
        </p:spPr>
      </p:pic>
      <p:pic>
        <p:nvPicPr>
          <p:cNvPr id="56" name="Imatge 55" descr="Imatge que conté porc, Figura d&amp;#39;animal, dibuix, morro&#10;&#10;Descripció generada automàticament">
            <a:extLst>
              <a:ext uri="{FF2B5EF4-FFF2-40B4-BE49-F238E27FC236}">
                <a16:creationId xmlns:a16="http://schemas.microsoft.com/office/drawing/2014/main" id="{2766B17C-E444-CE4D-3C46-BBF800086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8201" y="3929148"/>
            <a:ext cx="705673" cy="381962"/>
          </a:xfrm>
          <a:prstGeom prst="rect">
            <a:avLst/>
          </a:prstGeom>
        </p:spPr>
      </p:pic>
      <p:sp>
        <p:nvSpPr>
          <p:cNvPr id="13" name="QuadreDeText 12">
            <a:extLst>
              <a:ext uri="{FF2B5EF4-FFF2-40B4-BE49-F238E27FC236}">
                <a16:creationId xmlns:a16="http://schemas.microsoft.com/office/drawing/2014/main" id="{CB79C906-1C7A-8BE9-1DCD-714AF61F39B3}"/>
              </a:ext>
            </a:extLst>
          </p:cNvPr>
          <p:cNvSpPr txBox="1"/>
          <p:nvPr/>
        </p:nvSpPr>
        <p:spPr>
          <a:xfrm>
            <a:off x="2498708" y="1732640"/>
            <a:ext cx="476366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4400">
                <a:cs typeface="Arial"/>
              </a:rPr>
              <a:t>Titular: revista</a:t>
            </a:r>
            <a:endParaRPr lang="ca-ES"/>
          </a:p>
        </p:txBody>
      </p:sp>
      <p:pic>
        <p:nvPicPr>
          <p:cNvPr id="22" name="Imatge 21" descr="Imatge que conté cercle, símbol, Gràfics, clipart&#10;&#10;Descripció generada automàticament">
            <a:extLst>
              <a:ext uri="{FF2B5EF4-FFF2-40B4-BE49-F238E27FC236}">
                <a16:creationId xmlns:a16="http://schemas.microsoft.com/office/drawing/2014/main" id="{541D5C0F-88E0-79D2-01F9-E2EC581A94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5449" y="1646421"/>
            <a:ext cx="939587" cy="973650"/>
          </a:xfrm>
          <a:prstGeom prst="rect">
            <a:avLst/>
          </a:prstGeom>
        </p:spPr>
      </p:pic>
      <p:sp>
        <p:nvSpPr>
          <p:cNvPr id="26" name="Cara somrient 25">
            <a:extLst>
              <a:ext uri="{FF2B5EF4-FFF2-40B4-BE49-F238E27FC236}">
                <a16:creationId xmlns:a16="http://schemas.microsoft.com/office/drawing/2014/main" id="{29CA59C9-C330-0339-D04C-B9F0161FA874}"/>
              </a:ext>
            </a:extLst>
          </p:cNvPr>
          <p:cNvSpPr/>
          <p:nvPr/>
        </p:nvSpPr>
        <p:spPr>
          <a:xfrm>
            <a:off x="3932982" y="2611209"/>
            <a:ext cx="939948" cy="76252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54" name="Agrupa 53">
            <a:extLst>
              <a:ext uri="{FF2B5EF4-FFF2-40B4-BE49-F238E27FC236}">
                <a16:creationId xmlns:a16="http://schemas.microsoft.com/office/drawing/2014/main" id="{4184C4D0-3E62-4BD3-5752-8D2AC427F275}"/>
              </a:ext>
            </a:extLst>
          </p:cNvPr>
          <p:cNvGrpSpPr/>
          <p:nvPr/>
        </p:nvGrpSpPr>
        <p:grpSpPr>
          <a:xfrm>
            <a:off x="7702642" y="3806619"/>
            <a:ext cx="471769" cy="487357"/>
            <a:chOff x="1549158" y="3470504"/>
            <a:chExt cx="671638" cy="612275"/>
          </a:xfrm>
        </p:grpSpPr>
        <p:sp>
          <p:nvSpPr>
            <p:cNvPr id="57" name="Cara somrient 56">
              <a:extLst>
                <a:ext uri="{FF2B5EF4-FFF2-40B4-BE49-F238E27FC236}">
                  <a16:creationId xmlns:a16="http://schemas.microsoft.com/office/drawing/2014/main" id="{21CC7795-5A11-02D6-6AFC-3CA88348EE82}"/>
                </a:ext>
              </a:extLst>
            </p:cNvPr>
            <p:cNvSpPr/>
            <p:nvPr/>
          </p:nvSpPr>
          <p:spPr>
            <a:xfrm>
              <a:off x="1549158" y="3470504"/>
              <a:ext cx="671638" cy="612275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AD7C1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63AC1A3-6DCB-F4F2-2A2B-CE9D800D95BC}"/>
                </a:ext>
              </a:extLst>
            </p:cNvPr>
            <p:cNvSpPr/>
            <p:nvPr/>
          </p:nvSpPr>
          <p:spPr>
            <a:xfrm>
              <a:off x="1666995" y="3854375"/>
              <a:ext cx="445414" cy="13671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3054E62-552A-0AD5-59AE-D41533B34EA4}"/>
                </a:ext>
              </a:extLst>
            </p:cNvPr>
            <p:cNvSpPr/>
            <p:nvPr/>
          </p:nvSpPr>
          <p:spPr>
            <a:xfrm>
              <a:off x="1707070" y="3899139"/>
              <a:ext cx="354893" cy="24828"/>
            </a:xfrm>
            <a:prstGeom prst="rect">
              <a:avLst/>
            </a:prstGeom>
            <a:solidFill>
              <a:srgbClr val="AD7C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grpSp>
        <p:nvGrpSpPr>
          <p:cNvPr id="69" name="Agrupa 68">
            <a:extLst>
              <a:ext uri="{FF2B5EF4-FFF2-40B4-BE49-F238E27FC236}">
                <a16:creationId xmlns:a16="http://schemas.microsoft.com/office/drawing/2014/main" id="{BF0C5644-B9FF-23ED-9BE3-F95F21DABADC}"/>
              </a:ext>
            </a:extLst>
          </p:cNvPr>
          <p:cNvGrpSpPr/>
          <p:nvPr/>
        </p:nvGrpSpPr>
        <p:grpSpPr>
          <a:xfrm>
            <a:off x="3047000" y="5075034"/>
            <a:ext cx="423927" cy="558158"/>
            <a:chOff x="7555673" y="3034881"/>
            <a:chExt cx="671638" cy="850996"/>
          </a:xfrm>
        </p:grpSpPr>
        <p:sp>
          <p:nvSpPr>
            <p:cNvPr id="65" name="Cara somrient 64">
              <a:extLst>
                <a:ext uri="{FF2B5EF4-FFF2-40B4-BE49-F238E27FC236}">
                  <a16:creationId xmlns:a16="http://schemas.microsoft.com/office/drawing/2014/main" id="{2237B0C9-FD31-C6B3-40C6-98261D6C2E5A}"/>
                </a:ext>
              </a:extLst>
            </p:cNvPr>
            <p:cNvSpPr/>
            <p:nvPr/>
          </p:nvSpPr>
          <p:spPr>
            <a:xfrm>
              <a:off x="7555673" y="3034881"/>
              <a:ext cx="671638" cy="612275"/>
            </a:xfrm>
            <a:prstGeom prst="smileyFace">
              <a:avLst/>
            </a:prstGeom>
            <a:solidFill>
              <a:srgbClr val="FC7777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F3E5902-4D00-8360-0A13-C73FB85AC768}"/>
                </a:ext>
              </a:extLst>
            </p:cNvPr>
            <p:cNvSpPr/>
            <p:nvPr/>
          </p:nvSpPr>
          <p:spPr>
            <a:xfrm>
              <a:off x="7673510" y="3418752"/>
              <a:ext cx="445414" cy="136711"/>
            </a:xfrm>
            <a:prstGeom prst="rect">
              <a:avLst/>
            </a:prstGeom>
            <a:solidFill>
              <a:srgbClr val="FC77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68" name="Arc 67">
              <a:extLst>
                <a:ext uri="{FF2B5EF4-FFF2-40B4-BE49-F238E27FC236}">
                  <a16:creationId xmlns:a16="http://schemas.microsoft.com/office/drawing/2014/main" id="{6DD57A73-19E3-777C-74A7-19DD9B5ED72A}"/>
                </a:ext>
              </a:extLst>
            </p:cNvPr>
            <p:cNvSpPr/>
            <p:nvPr/>
          </p:nvSpPr>
          <p:spPr>
            <a:xfrm rot="19020000">
              <a:off x="7645627" y="3444770"/>
              <a:ext cx="441108" cy="441107"/>
            </a:xfrm>
            <a:prstGeom prst="arc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4" name="Imatge 3" descr="Imatge que conté Menjar ràpid, aliments, Refrigeri, panet&#10;&#10;Descripció generada automàticament">
            <a:extLst>
              <a:ext uri="{FF2B5EF4-FFF2-40B4-BE49-F238E27FC236}">
                <a16:creationId xmlns:a16="http://schemas.microsoft.com/office/drawing/2014/main" id="{A484DAEA-6E88-2D13-DE95-5AA4C8C521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461" t="63704" r="16296" b="12244"/>
          <a:stretch/>
        </p:blipFill>
        <p:spPr>
          <a:xfrm>
            <a:off x="624141" y="3416705"/>
            <a:ext cx="1351612" cy="324542"/>
          </a:xfrm>
          <a:prstGeom prst="rect">
            <a:avLst/>
          </a:prstGeom>
        </p:spPr>
      </p:pic>
      <p:pic>
        <p:nvPicPr>
          <p:cNvPr id="20" name="Imatge 19">
            <a:extLst>
              <a:ext uri="{FF2B5EF4-FFF2-40B4-BE49-F238E27FC236}">
                <a16:creationId xmlns:a16="http://schemas.microsoft.com/office/drawing/2014/main" id="{F0588777-5F0E-AA50-99FE-FAEF01C514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5058" y="2667849"/>
            <a:ext cx="1172061" cy="887647"/>
          </a:xfrm>
          <a:prstGeom prst="rect">
            <a:avLst/>
          </a:prstGeom>
        </p:spPr>
      </p:pic>
      <p:pic>
        <p:nvPicPr>
          <p:cNvPr id="41" name="Imatge 40" descr="Imatge que conté aliments, rosa&#10;&#10;Descripció generada automàticament">
            <a:extLst>
              <a:ext uri="{FF2B5EF4-FFF2-40B4-BE49-F238E27FC236}">
                <a16:creationId xmlns:a16="http://schemas.microsoft.com/office/drawing/2014/main" id="{36F36E27-49EA-B6CD-6E2C-E1C5ECC52D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9939" y="2343041"/>
            <a:ext cx="1157684" cy="887647"/>
          </a:xfrm>
          <a:prstGeom prst="rect">
            <a:avLst/>
          </a:prstGeom>
        </p:spPr>
      </p:pic>
      <p:pic>
        <p:nvPicPr>
          <p:cNvPr id="67" name="Imatge 66" descr="Imatge que conté aliments, a cobert&#10;&#10;Descripció generada automàticament">
            <a:extLst>
              <a:ext uri="{FF2B5EF4-FFF2-40B4-BE49-F238E27FC236}">
                <a16:creationId xmlns:a16="http://schemas.microsoft.com/office/drawing/2014/main" id="{717AB3E4-E634-AC5F-CF14-79F552D2EC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2905" y="1886991"/>
            <a:ext cx="1157684" cy="902024"/>
          </a:xfrm>
          <a:prstGeom prst="rect">
            <a:avLst/>
          </a:prstGeom>
        </p:spPr>
      </p:pic>
      <p:pic>
        <p:nvPicPr>
          <p:cNvPr id="11" name="Imatge 10" descr="Imatge que conté Menjar ràpid, aliments, Refrigeri, panet&#10;&#10;Descripció generada automàticament">
            <a:extLst>
              <a:ext uri="{FF2B5EF4-FFF2-40B4-BE49-F238E27FC236}">
                <a16:creationId xmlns:a16="http://schemas.microsoft.com/office/drawing/2014/main" id="{198E85D3-B4B7-003B-1D6B-B30B95E462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719" t="19188" r="16256" b="38745"/>
          <a:stretch/>
        </p:blipFill>
        <p:spPr>
          <a:xfrm>
            <a:off x="589068" y="1666305"/>
            <a:ext cx="1244536" cy="564113"/>
          </a:xfrm>
          <a:prstGeom prst="rect">
            <a:avLst/>
          </a:prstGeom>
        </p:spPr>
      </p:pic>
      <p:pic>
        <p:nvPicPr>
          <p:cNvPr id="77" name="Imatge 76" descr="Imatge que conté text, captura de pantalla, programari, Icona d&amp;#39;ordinador&#10;&#10;Descripció generada automàticament">
            <a:extLst>
              <a:ext uri="{FF2B5EF4-FFF2-40B4-BE49-F238E27FC236}">
                <a16:creationId xmlns:a16="http://schemas.microsoft.com/office/drawing/2014/main" id="{614E428B-3F71-4285-5CE3-5FC9B2D1D49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47526" t="63277" r="32380" b="24294"/>
          <a:stretch/>
        </p:blipFill>
        <p:spPr>
          <a:xfrm>
            <a:off x="7270414" y="1639319"/>
            <a:ext cx="1950106" cy="972650"/>
          </a:xfrm>
          <a:prstGeom prst="rect">
            <a:avLst/>
          </a:prstGeom>
        </p:spPr>
      </p:pic>
      <p:grpSp>
        <p:nvGrpSpPr>
          <p:cNvPr id="78" name="Agrupa 77">
            <a:extLst>
              <a:ext uri="{FF2B5EF4-FFF2-40B4-BE49-F238E27FC236}">
                <a16:creationId xmlns:a16="http://schemas.microsoft.com/office/drawing/2014/main" id="{C72E99AC-4E5C-9B3C-53E9-632EAAB25144}"/>
              </a:ext>
            </a:extLst>
          </p:cNvPr>
          <p:cNvGrpSpPr/>
          <p:nvPr/>
        </p:nvGrpSpPr>
        <p:grpSpPr>
          <a:xfrm>
            <a:off x="2209873" y="4785258"/>
            <a:ext cx="423927" cy="558158"/>
            <a:chOff x="7555673" y="3034881"/>
            <a:chExt cx="671638" cy="850996"/>
          </a:xfrm>
        </p:grpSpPr>
        <p:sp>
          <p:nvSpPr>
            <p:cNvPr id="79" name="Cara somrient 78">
              <a:extLst>
                <a:ext uri="{FF2B5EF4-FFF2-40B4-BE49-F238E27FC236}">
                  <a16:creationId xmlns:a16="http://schemas.microsoft.com/office/drawing/2014/main" id="{5566A661-ACB4-08C0-380D-A63AD120A38E}"/>
                </a:ext>
              </a:extLst>
            </p:cNvPr>
            <p:cNvSpPr/>
            <p:nvPr/>
          </p:nvSpPr>
          <p:spPr>
            <a:xfrm>
              <a:off x="7555673" y="3034881"/>
              <a:ext cx="671638" cy="612275"/>
            </a:xfrm>
            <a:prstGeom prst="smileyFace">
              <a:avLst/>
            </a:prstGeom>
            <a:solidFill>
              <a:srgbClr val="FC7777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CBA117E-B7B6-DF4D-C7AB-F82593B63E05}"/>
                </a:ext>
              </a:extLst>
            </p:cNvPr>
            <p:cNvSpPr/>
            <p:nvPr/>
          </p:nvSpPr>
          <p:spPr>
            <a:xfrm>
              <a:off x="7673510" y="3418752"/>
              <a:ext cx="445414" cy="136711"/>
            </a:xfrm>
            <a:prstGeom prst="rect">
              <a:avLst/>
            </a:prstGeom>
            <a:solidFill>
              <a:srgbClr val="FC77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94396F34-B3B4-E7E2-9BDB-72C31BF10E25}"/>
                </a:ext>
              </a:extLst>
            </p:cNvPr>
            <p:cNvSpPr/>
            <p:nvPr/>
          </p:nvSpPr>
          <p:spPr>
            <a:xfrm rot="19020000">
              <a:off x="7645627" y="3444770"/>
              <a:ext cx="441108" cy="441107"/>
            </a:xfrm>
            <a:prstGeom prst="arc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grpSp>
        <p:nvGrpSpPr>
          <p:cNvPr id="82" name="Agrupa 81">
            <a:extLst>
              <a:ext uri="{FF2B5EF4-FFF2-40B4-BE49-F238E27FC236}">
                <a16:creationId xmlns:a16="http://schemas.microsoft.com/office/drawing/2014/main" id="{DBF80BB3-89A5-8725-9B9B-8B7E88B7680F}"/>
              </a:ext>
            </a:extLst>
          </p:cNvPr>
          <p:cNvGrpSpPr/>
          <p:nvPr/>
        </p:nvGrpSpPr>
        <p:grpSpPr>
          <a:xfrm>
            <a:off x="1201028" y="4280836"/>
            <a:ext cx="423927" cy="558158"/>
            <a:chOff x="7555673" y="3034881"/>
            <a:chExt cx="671638" cy="850996"/>
          </a:xfrm>
        </p:grpSpPr>
        <p:sp>
          <p:nvSpPr>
            <p:cNvPr id="83" name="Cara somrient 82">
              <a:extLst>
                <a:ext uri="{FF2B5EF4-FFF2-40B4-BE49-F238E27FC236}">
                  <a16:creationId xmlns:a16="http://schemas.microsoft.com/office/drawing/2014/main" id="{7AB7A1D0-5D1F-79B1-8897-4F914F212585}"/>
                </a:ext>
              </a:extLst>
            </p:cNvPr>
            <p:cNvSpPr/>
            <p:nvPr/>
          </p:nvSpPr>
          <p:spPr>
            <a:xfrm>
              <a:off x="7555673" y="3034881"/>
              <a:ext cx="671638" cy="612275"/>
            </a:xfrm>
            <a:prstGeom prst="smileyFace">
              <a:avLst/>
            </a:prstGeom>
            <a:solidFill>
              <a:srgbClr val="FC7777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C82EE91-6946-79FB-F392-E37D2932FB31}"/>
                </a:ext>
              </a:extLst>
            </p:cNvPr>
            <p:cNvSpPr/>
            <p:nvPr/>
          </p:nvSpPr>
          <p:spPr>
            <a:xfrm>
              <a:off x="7673510" y="3418752"/>
              <a:ext cx="445414" cy="136711"/>
            </a:xfrm>
            <a:prstGeom prst="rect">
              <a:avLst/>
            </a:prstGeom>
            <a:solidFill>
              <a:srgbClr val="FC77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43A9DCAF-2306-9D7D-24D3-42C6C394CC20}"/>
                </a:ext>
              </a:extLst>
            </p:cNvPr>
            <p:cNvSpPr/>
            <p:nvPr/>
          </p:nvSpPr>
          <p:spPr>
            <a:xfrm rot="19020000">
              <a:off x="7645627" y="3444770"/>
              <a:ext cx="441108" cy="441107"/>
            </a:xfrm>
            <a:prstGeom prst="arc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grpSp>
        <p:nvGrpSpPr>
          <p:cNvPr id="86" name="Agrupa 85">
            <a:extLst>
              <a:ext uri="{FF2B5EF4-FFF2-40B4-BE49-F238E27FC236}">
                <a16:creationId xmlns:a16="http://schemas.microsoft.com/office/drawing/2014/main" id="{8C2393FD-9987-CC63-D8AA-34C07534FC8B}"/>
              </a:ext>
            </a:extLst>
          </p:cNvPr>
          <p:cNvGrpSpPr/>
          <p:nvPr/>
        </p:nvGrpSpPr>
        <p:grpSpPr>
          <a:xfrm>
            <a:off x="74125" y="4924779"/>
            <a:ext cx="423927" cy="558158"/>
            <a:chOff x="7555673" y="3034881"/>
            <a:chExt cx="671638" cy="850996"/>
          </a:xfrm>
        </p:grpSpPr>
        <p:sp>
          <p:nvSpPr>
            <p:cNvPr id="87" name="Cara somrient 86">
              <a:extLst>
                <a:ext uri="{FF2B5EF4-FFF2-40B4-BE49-F238E27FC236}">
                  <a16:creationId xmlns:a16="http://schemas.microsoft.com/office/drawing/2014/main" id="{5265E3EA-C01B-C487-84DF-0A2B531ED645}"/>
                </a:ext>
              </a:extLst>
            </p:cNvPr>
            <p:cNvSpPr/>
            <p:nvPr/>
          </p:nvSpPr>
          <p:spPr>
            <a:xfrm>
              <a:off x="7555673" y="3034881"/>
              <a:ext cx="671638" cy="612275"/>
            </a:xfrm>
            <a:prstGeom prst="smileyFace">
              <a:avLst/>
            </a:prstGeom>
            <a:solidFill>
              <a:srgbClr val="FC7777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3E2260C-9390-9C15-D677-983B7C6DEDF2}"/>
                </a:ext>
              </a:extLst>
            </p:cNvPr>
            <p:cNvSpPr/>
            <p:nvPr/>
          </p:nvSpPr>
          <p:spPr>
            <a:xfrm>
              <a:off x="7673510" y="3418752"/>
              <a:ext cx="445414" cy="136711"/>
            </a:xfrm>
            <a:prstGeom prst="rect">
              <a:avLst/>
            </a:prstGeom>
            <a:solidFill>
              <a:srgbClr val="FC77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9D458690-9CF6-F18B-AA26-2ACCD4A77EF9}"/>
                </a:ext>
              </a:extLst>
            </p:cNvPr>
            <p:cNvSpPr/>
            <p:nvPr/>
          </p:nvSpPr>
          <p:spPr>
            <a:xfrm rot="19020000">
              <a:off x="7645627" y="3444770"/>
              <a:ext cx="441108" cy="441107"/>
            </a:xfrm>
            <a:prstGeom prst="arc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90" name="Cara somrient 89">
            <a:extLst>
              <a:ext uri="{FF2B5EF4-FFF2-40B4-BE49-F238E27FC236}">
                <a16:creationId xmlns:a16="http://schemas.microsoft.com/office/drawing/2014/main" id="{828EC4DC-03EF-4E9D-E1B8-512E45931460}"/>
              </a:ext>
            </a:extLst>
          </p:cNvPr>
          <p:cNvSpPr/>
          <p:nvPr/>
        </p:nvSpPr>
        <p:spPr>
          <a:xfrm>
            <a:off x="7088306" y="3845434"/>
            <a:ext cx="478456" cy="48348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1" name="Cara somrient 90">
            <a:extLst>
              <a:ext uri="{FF2B5EF4-FFF2-40B4-BE49-F238E27FC236}">
                <a16:creationId xmlns:a16="http://schemas.microsoft.com/office/drawing/2014/main" id="{565C9CFB-DB09-0CF3-871A-A0BFD9AED82A}"/>
              </a:ext>
            </a:extLst>
          </p:cNvPr>
          <p:cNvSpPr/>
          <p:nvPr/>
        </p:nvSpPr>
        <p:spPr>
          <a:xfrm>
            <a:off x="3471488" y="3501997"/>
            <a:ext cx="939948" cy="773261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2" name="Cara somrient 91">
            <a:extLst>
              <a:ext uri="{FF2B5EF4-FFF2-40B4-BE49-F238E27FC236}">
                <a16:creationId xmlns:a16="http://schemas.microsoft.com/office/drawing/2014/main" id="{C5EAC477-759D-268E-D1D1-9EA4ADA40EAA}"/>
              </a:ext>
            </a:extLst>
          </p:cNvPr>
          <p:cNvSpPr/>
          <p:nvPr/>
        </p:nvSpPr>
        <p:spPr>
          <a:xfrm>
            <a:off x="10984165" y="2847321"/>
            <a:ext cx="811159" cy="698134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" name="Contenidor de contingut 3" descr="Imatge que conté foscor, espai, negre, constel·lació&#10;&#10;Descripció generada automàticament">
            <a:extLst>
              <a:ext uri="{FF2B5EF4-FFF2-40B4-BE49-F238E27FC236}">
                <a16:creationId xmlns:a16="http://schemas.microsoft.com/office/drawing/2014/main" id="{0B8A8AA1-EC76-E9A3-3E68-5A2643D5C5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471" t="6252" r="50975" b="50847"/>
          <a:stretch/>
        </p:blipFill>
        <p:spPr>
          <a:xfrm>
            <a:off x="631170" y="5296029"/>
            <a:ext cx="1321087" cy="1723179"/>
          </a:xfrm>
          <a:prstGeom prst="rect">
            <a:avLst/>
          </a:prstGeom>
        </p:spPr>
      </p:pic>
      <p:pic>
        <p:nvPicPr>
          <p:cNvPr id="9" name="Contenidor de contingut 3" descr="Imatge que conté foscor, espai, negre, constel·lació&#10;&#10;Descripció generada automàticament">
            <a:extLst>
              <a:ext uri="{FF2B5EF4-FFF2-40B4-BE49-F238E27FC236}">
                <a16:creationId xmlns:a16="http://schemas.microsoft.com/office/drawing/2014/main" id="{D0AE189B-A904-D542-E506-892A798D2E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494" t="8674" r="24978" b="49299"/>
          <a:stretch/>
        </p:blipFill>
        <p:spPr>
          <a:xfrm>
            <a:off x="1914624" y="5903540"/>
            <a:ext cx="833964" cy="1109784"/>
          </a:xfrm>
          <a:prstGeom prst="rect">
            <a:avLst/>
          </a:prstGeom>
        </p:spPr>
      </p:pic>
      <p:pic>
        <p:nvPicPr>
          <p:cNvPr id="12" name="Contenidor de contingut 3" descr="Imatge que conté foscor, espai, negre, constel·lació&#10;&#10;Descripció generada automàticament">
            <a:extLst>
              <a:ext uri="{FF2B5EF4-FFF2-40B4-BE49-F238E27FC236}">
                <a16:creationId xmlns:a16="http://schemas.microsoft.com/office/drawing/2014/main" id="{05B64CE7-B1FA-B65E-6ABC-56302CAC5E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1804" t="8647" r="-303" b="49564"/>
          <a:stretch/>
        </p:blipFill>
        <p:spPr>
          <a:xfrm>
            <a:off x="2730520" y="6289178"/>
            <a:ext cx="623813" cy="695675"/>
          </a:xfrm>
          <a:prstGeom prst="rect">
            <a:avLst/>
          </a:prstGeom>
        </p:spPr>
      </p:pic>
      <p:pic>
        <p:nvPicPr>
          <p:cNvPr id="15" name="Contenidor de contingut 3" descr="Imatge que conté foscor, espai, negre, constel·lació&#10;&#10;Descripció generada automàticament">
            <a:extLst>
              <a:ext uri="{FF2B5EF4-FFF2-40B4-BE49-F238E27FC236}">
                <a16:creationId xmlns:a16="http://schemas.microsoft.com/office/drawing/2014/main" id="{A39A5E88-DC7A-7ED7-F170-62C7A05C70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006" t="63111" r="73633" b="-1022"/>
          <a:stretch/>
        </p:blipFill>
        <p:spPr>
          <a:xfrm>
            <a:off x="3470831" y="3463262"/>
            <a:ext cx="3444353" cy="3534705"/>
          </a:xfrm>
          <a:prstGeom prst="rect">
            <a:avLst/>
          </a:prstGeom>
        </p:spPr>
      </p:pic>
      <p:pic>
        <p:nvPicPr>
          <p:cNvPr id="17" name="Contenidor de contingut 3" descr="Imatge que conté foscor, espai, negre, constel·lació&#10;&#10;Descripció generada automàticament">
            <a:extLst>
              <a:ext uri="{FF2B5EF4-FFF2-40B4-BE49-F238E27FC236}">
                <a16:creationId xmlns:a16="http://schemas.microsoft.com/office/drawing/2014/main" id="{60BFE18A-9165-6C2F-3F6C-9D78B915A6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4491" t="63117" r="851" b="-1138"/>
          <a:stretch/>
        </p:blipFill>
        <p:spPr>
          <a:xfrm>
            <a:off x="10086977" y="4558727"/>
            <a:ext cx="2104048" cy="2358715"/>
          </a:xfrm>
          <a:prstGeom prst="rect">
            <a:avLst/>
          </a:prstGeom>
        </p:spPr>
      </p:pic>
      <p:pic>
        <p:nvPicPr>
          <p:cNvPr id="23" name="Contenidor de contingut 3" descr="Imatge que conté foscor, espai, negre, constel·lació&#10;&#10;Descripció generada automàticament">
            <a:extLst>
              <a:ext uri="{FF2B5EF4-FFF2-40B4-BE49-F238E27FC236}">
                <a16:creationId xmlns:a16="http://schemas.microsoft.com/office/drawing/2014/main" id="{E4318D64-CFBC-B129-C7AE-42F0192A64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421" t="62119" r="24189" b="-22"/>
          <a:stretch/>
        </p:blipFill>
        <p:spPr>
          <a:xfrm>
            <a:off x="7817450" y="3967684"/>
            <a:ext cx="2813168" cy="2911518"/>
          </a:xfrm>
          <a:prstGeom prst="rect">
            <a:avLst/>
          </a:prstGeom>
        </p:spPr>
      </p:pic>
      <p:pic>
        <p:nvPicPr>
          <p:cNvPr id="6" name="Imatge 5" descr="Gluten, Trigo, Cebada, Comida, Dieta">
            <a:extLst>
              <a:ext uri="{FF2B5EF4-FFF2-40B4-BE49-F238E27FC236}">
                <a16:creationId xmlns:a16="http://schemas.microsoft.com/office/drawing/2014/main" id="{C2ABA192-C1B6-7FBA-93AF-D379B650008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205" t="-2342" r="2410" b="28148"/>
          <a:stretch/>
        </p:blipFill>
        <p:spPr>
          <a:xfrm>
            <a:off x="3047122" y="5716740"/>
            <a:ext cx="421913" cy="449494"/>
          </a:xfrm>
          <a:prstGeom prst="rect">
            <a:avLst/>
          </a:prstGeom>
        </p:spPr>
      </p:pic>
      <p:pic>
        <p:nvPicPr>
          <p:cNvPr id="28" name="Imatge 27" descr="Imatge que conté ocell, ocells gal·liformes, aus de corral, pinta&#10;&#10;Descripció generada automàticament">
            <a:extLst>
              <a:ext uri="{FF2B5EF4-FFF2-40B4-BE49-F238E27FC236}">
                <a16:creationId xmlns:a16="http://schemas.microsoft.com/office/drawing/2014/main" id="{E9ED254A-99F3-B9B6-23D0-2E246BF031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08511" y="4515639"/>
            <a:ext cx="605990" cy="563595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0E6BEF09-DF6F-4CCE-EFE0-F9828F912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5100" y="6445250"/>
            <a:ext cx="2743200" cy="365125"/>
          </a:xfrm>
        </p:spPr>
        <p:txBody>
          <a:bodyPr/>
          <a:lstStyle/>
          <a:p>
            <a:fld id="{95F372B2-8FB7-4029-BBE2-623947C657E3}" type="slidenum">
              <a:rPr lang="ca-ES" dirty="0" smtClean="0">
                <a:solidFill>
                  <a:schemeClr val="bg1"/>
                </a:solidFill>
              </a:rPr>
              <a:t>27</a:t>
            </a:fld>
            <a:endParaRPr lang="ca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36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2880500" y="2651757"/>
            <a:ext cx="6421734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a-ES" sz="8800">
                <a:cs typeface="Arial"/>
              </a:rPr>
              <a:t>Ingredients extres</a:t>
            </a:r>
            <a:endParaRPr lang="ca-ES"/>
          </a:p>
        </p:txBody>
      </p:sp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98B4A0BD-E4E0-5960-8343-1BEF9C29D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28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16056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4864576" y="1932889"/>
            <a:ext cx="509901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4400">
                <a:cs typeface="Arial"/>
              </a:rPr>
              <a:t>Política </a:t>
            </a:r>
            <a:r>
              <a:rPr lang="ca-ES" sz="4400" err="1">
                <a:cs typeface="Arial"/>
              </a:rPr>
              <a:t>d'autoarxiu</a:t>
            </a:r>
            <a:endParaRPr lang="ca-ES" sz="4400">
              <a:cs typeface="Arial"/>
            </a:endParaRPr>
          </a:p>
        </p:txBody>
      </p:sp>
      <p:pic>
        <p:nvPicPr>
          <p:cNvPr id="3" name="Imatge 2" descr="Imatge que conté verdura, enciam, Verdura de fulla, planta&#10;&#10;Descripció generada automàticament">
            <a:extLst>
              <a:ext uri="{FF2B5EF4-FFF2-40B4-BE49-F238E27FC236}">
                <a16:creationId xmlns:a16="http://schemas.microsoft.com/office/drawing/2014/main" id="{21C4929A-A943-1B20-AA02-3EA2BB895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98" y="1928962"/>
            <a:ext cx="3694982" cy="2496869"/>
          </a:xfrm>
          <a:prstGeom prst="rect">
            <a:avLst/>
          </a:prstGeom>
        </p:spPr>
      </p:pic>
      <p:sp>
        <p:nvSpPr>
          <p:cNvPr id="6" name="QuadreDeText 5">
            <a:extLst>
              <a:ext uri="{FF2B5EF4-FFF2-40B4-BE49-F238E27FC236}">
                <a16:creationId xmlns:a16="http://schemas.microsoft.com/office/drawing/2014/main" id="{18A714ED-0227-2F3D-875C-D8D8233FA229}"/>
              </a:ext>
            </a:extLst>
          </p:cNvPr>
          <p:cNvSpPr txBox="1"/>
          <p:nvPr/>
        </p:nvSpPr>
        <p:spPr>
          <a:xfrm>
            <a:off x="4720802" y="3039945"/>
            <a:ext cx="6263584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ca-ES" sz="2800">
                <a:cs typeface="Arial"/>
              </a:rPr>
              <a:t>Via verda= Dipositar l'article en un </a:t>
            </a:r>
            <a:r>
              <a:rPr lang="ca-ES" sz="2800" err="1">
                <a:cs typeface="Arial"/>
              </a:rPr>
              <a:t>repositori</a:t>
            </a:r>
            <a:r>
              <a:rPr lang="ca-ES" sz="2800">
                <a:cs typeface="Arial"/>
              </a:rPr>
              <a:t> </a:t>
            </a:r>
            <a:endParaRPr lang="ca-ES">
              <a:cs typeface="Arial"/>
            </a:endParaRPr>
          </a:p>
          <a:p>
            <a:pPr marL="571500" indent="-571500">
              <a:buFont typeface="Arial"/>
              <a:buChar char="•"/>
            </a:pPr>
            <a:r>
              <a:rPr lang="ca-ES" sz="2800">
                <a:cs typeface="Arial"/>
              </a:rPr>
              <a:t>Les llicències CC ja ho permeten</a:t>
            </a:r>
            <a:endParaRPr lang="ca-ES"/>
          </a:p>
          <a:p>
            <a:pPr marL="571500" indent="-571500">
              <a:buFont typeface="Arial"/>
              <a:buChar char="•"/>
            </a:pPr>
            <a:r>
              <a:rPr lang="ca-ES" sz="2800">
                <a:cs typeface="Arial"/>
              </a:rPr>
              <a:t>No està de més posar-ho</a:t>
            </a:r>
          </a:p>
        </p:txBody>
      </p:sp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E085B6D8-2064-97CE-6103-941CFE2F8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29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30724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 descr="Imatge que conté text, captura de pantalla, Font, línia&#10;&#10;Descripció generada automàticament">
            <a:extLst>
              <a:ext uri="{FF2B5EF4-FFF2-40B4-BE49-F238E27FC236}">
                <a16:creationId xmlns:a16="http://schemas.microsoft.com/office/drawing/2014/main" id="{3760DA64-C4C9-9011-C90F-C73C2B14E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120" y="5453242"/>
            <a:ext cx="9243384" cy="854195"/>
          </a:xfrm>
          <a:prstGeom prst="rect">
            <a:avLst/>
          </a:prstGeom>
        </p:spPr>
      </p:pic>
      <p:sp>
        <p:nvSpPr>
          <p:cNvPr id="6" name="QuadreDeText 5">
            <a:extLst>
              <a:ext uri="{FF2B5EF4-FFF2-40B4-BE49-F238E27FC236}">
                <a16:creationId xmlns:a16="http://schemas.microsoft.com/office/drawing/2014/main" id="{DB79D400-8CE4-9616-8AA0-1635B9594777}"/>
              </a:ext>
            </a:extLst>
          </p:cNvPr>
          <p:cNvSpPr txBox="1"/>
          <p:nvPr/>
        </p:nvSpPr>
        <p:spPr>
          <a:xfrm>
            <a:off x="1460740" y="6301204"/>
            <a:ext cx="66394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https://www.diccionari.cat/GDLC/hamburgues</a:t>
            </a:r>
            <a:r>
              <a:rPr lang="en-US"/>
              <a:t> </a:t>
            </a:r>
            <a:endParaRPr lang="ca-ES"/>
          </a:p>
        </p:txBody>
      </p:sp>
      <p:sp>
        <p:nvSpPr>
          <p:cNvPr id="18" name="Triangle isòsceles 17">
            <a:extLst>
              <a:ext uri="{FF2B5EF4-FFF2-40B4-BE49-F238E27FC236}">
                <a16:creationId xmlns:a16="http://schemas.microsoft.com/office/drawing/2014/main" id="{F2A261ED-3A15-96AC-9D79-DC6B222A4F1C}"/>
              </a:ext>
            </a:extLst>
          </p:cNvPr>
          <p:cNvSpPr/>
          <p:nvPr/>
        </p:nvSpPr>
        <p:spPr>
          <a:xfrm rot="3600000">
            <a:off x="172528" y="2918603"/>
            <a:ext cx="589471" cy="53196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0" name="Imatge 19" descr="Imatge que conté aliments, hamburguesa, plat, entrepà&#10;&#10;Descripció generada automàticament">
            <a:extLst>
              <a:ext uri="{FF2B5EF4-FFF2-40B4-BE49-F238E27FC236}">
                <a16:creationId xmlns:a16="http://schemas.microsoft.com/office/drawing/2014/main" id="{34347FF1-607E-BC43-A3E8-671D3F64D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5735" y="2572037"/>
            <a:ext cx="3772230" cy="2444492"/>
          </a:xfrm>
          <a:prstGeom prst="rect">
            <a:avLst/>
          </a:prstGeom>
        </p:spPr>
      </p:pic>
      <p:pic>
        <p:nvPicPr>
          <p:cNvPr id="22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5341FEF5-2AA2-B194-ACCA-25EB4BDF7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 r="-89" b="76922"/>
          <a:stretch/>
        </p:blipFill>
        <p:spPr>
          <a:xfrm>
            <a:off x="0" y="794"/>
            <a:ext cx="12192015" cy="1582703"/>
          </a:xfrm>
        </p:spPr>
      </p:pic>
      <p:grpSp>
        <p:nvGrpSpPr>
          <p:cNvPr id="7" name="Agrupa 6">
            <a:extLst>
              <a:ext uri="{FF2B5EF4-FFF2-40B4-BE49-F238E27FC236}">
                <a16:creationId xmlns:a16="http://schemas.microsoft.com/office/drawing/2014/main" id="{2671E060-FAB8-FAB7-B740-4A523CC164F3}"/>
              </a:ext>
            </a:extLst>
          </p:cNvPr>
          <p:cNvGrpSpPr/>
          <p:nvPr/>
        </p:nvGrpSpPr>
        <p:grpSpPr>
          <a:xfrm>
            <a:off x="471664" y="2734235"/>
            <a:ext cx="2781376" cy="2120095"/>
            <a:chOff x="8035635" y="3048000"/>
            <a:chExt cx="2781376" cy="2120095"/>
          </a:xfrm>
        </p:grpSpPr>
        <p:pic>
          <p:nvPicPr>
            <p:cNvPr id="3" name="Imatge 2" descr="Imatge que conté aliments, carn, Menjar ràpid, Greix animal&#10;&#10;Descripció generada automàticament">
              <a:extLst>
                <a:ext uri="{FF2B5EF4-FFF2-40B4-BE49-F238E27FC236}">
                  <a16:creationId xmlns:a16="http://schemas.microsoft.com/office/drawing/2014/main" id="{94480700-7556-F16A-50A9-962C94265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45283" t="31353" r="2830" b="5672"/>
            <a:stretch/>
          </p:blipFill>
          <p:spPr>
            <a:xfrm>
              <a:off x="8157678" y="3114149"/>
              <a:ext cx="2659333" cy="205394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D42D193-3E5E-8691-0417-682E04A18C9A}"/>
                </a:ext>
              </a:extLst>
            </p:cNvPr>
            <p:cNvSpPr/>
            <p:nvPr/>
          </p:nvSpPr>
          <p:spPr>
            <a:xfrm>
              <a:off x="8035635" y="3048000"/>
              <a:ext cx="357909" cy="3348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9" name="Imatge 8" descr="Imatge que conté aliments, Menjar ràpid, panet, Menjar americà&#10;&#10;Descripció generada automàticament">
            <a:extLst>
              <a:ext uri="{FF2B5EF4-FFF2-40B4-BE49-F238E27FC236}">
                <a16:creationId xmlns:a16="http://schemas.microsoft.com/office/drawing/2014/main" id="{D545E02D-B215-0765-200A-F83059D8F2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0055" y="2802314"/>
            <a:ext cx="2374831" cy="1587520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50B9957E-8C8F-9DA6-871B-6B365B151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1307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pic>
        <p:nvPicPr>
          <p:cNvPr id="2" name="Imatge 1" descr="Imatge que conté text, captura de pantalla, Font, línia&#10;&#10;Descripció generada automàticament">
            <a:extLst>
              <a:ext uri="{FF2B5EF4-FFF2-40B4-BE49-F238E27FC236}">
                <a16:creationId xmlns:a16="http://schemas.microsoft.com/office/drawing/2014/main" id="{91388AED-5419-59A9-2F35-E64F49B78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4956864"/>
            <a:ext cx="10991850" cy="1228725"/>
          </a:xfrm>
          <a:prstGeom prst="rect">
            <a:avLst/>
          </a:prstGeom>
        </p:spPr>
      </p:pic>
      <p:sp>
        <p:nvSpPr>
          <p:cNvPr id="7" name="QuadreDeText 6">
            <a:extLst>
              <a:ext uri="{FF2B5EF4-FFF2-40B4-BE49-F238E27FC236}">
                <a16:creationId xmlns:a16="http://schemas.microsoft.com/office/drawing/2014/main" id="{99778613-5D74-D902-E542-BCFF665A1D07}"/>
              </a:ext>
            </a:extLst>
          </p:cNvPr>
          <p:cNvSpPr txBox="1"/>
          <p:nvPr/>
        </p:nvSpPr>
        <p:spPr>
          <a:xfrm>
            <a:off x="436350" y="6317983"/>
            <a:ext cx="1113750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1600">
                <a:cs typeface="Arial"/>
              </a:rPr>
              <a:t>Article 37.2 de la </a:t>
            </a:r>
            <a:r>
              <a:rPr lang="ca-ES" sz="1600" err="1">
                <a:cs typeface="Arial"/>
              </a:rPr>
              <a:t>Ley</a:t>
            </a:r>
            <a:r>
              <a:rPr lang="ca-ES" sz="1600">
                <a:cs typeface="Arial"/>
              </a:rPr>
              <a:t> 17/2022 de la </a:t>
            </a:r>
            <a:r>
              <a:rPr lang="ca-ES" sz="1600" err="1">
                <a:cs typeface="Arial"/>
              </a:rPr>
              <a:t>Ciencia</a:t>
            </a:r>
            <a:r>
              <a:rPr lang="ca-ES" sz="1600">
                <a:cs typeface="Arial"/>
              </a:rPr>
              <a:t>, la </a:t>
            </a:r>
            <a:r>
              <a:rPr lang="ca-ES" sz="1600" err="1">
                <a:cs typeface="Arial"/>
              </a:rPr>
              <a:t>Tecnología</a:t>
            </a:r>
            <a:r>
              <a:rPr lang="ca-ES" sz="1600">
                <a:cs typeface="Arial"/>
              </a:rPr>
              <a:t> y la </a:t>
            </a:r>
            <a:r>
              <a:rPr lang="ca-ES" sz="1600" err="1">
                <a:cs typeface="Arial"/>
              </a:rPr>
              <a:t>Innovación</a:t>
            </a:r>
            <a:r>
              <a:rPr lang="ca-ES" sz="1600">
                <a:cs typeface="Arial"/>
              </a:rPr>
              <a:t> </a:t>
            </a:r>
            <a:r>
              <a:rPr lang="ca-ES" sz="1600">
                <a:ea typeface="+mn-lt"/>
                <a:cs typeface="+mn-lt"/>
                <a:hlinkClick r:id="rId5"/>
              </a:rPr>
              <a:t>https://www.boe.es/eli/es/l/2022/09/05/17/con</a:t>
            </a:r>
            <a:r>
              <a:rPr lang="ca-ES" sz="1600">
                <a:ea typeface="+mn-lt"/>
                <a:cs typeface="+mn-lt"/>
              </a:rPr>
              <a:t> </a:t>
            </a:r>
            <a:endParaRPr lang="ca-ES" err="1">
              <a:cs typeface="Arial"/>
            </a:endParaRPr>
          </a:p>
        </p:txBody>
      </p:sp>
      <p:pic>
        <p:nvPicPr>
          <p:cNvPr id="9" name="Imatge 8" descr="Imatge que conté text, captura de pantalla, Font, informació&#10;&#10;Descripció generada automàticament">
            <a:extLst>
              <a:ext uri="{FF2B5EF4-FFF2-40B4-BE49-F238E27FC236}">
                <a16:creationId xmlns:a16="http://schemas.microsoft.com/office/drawing/2014/main" id="{5DFB7B24-A26A-7989-A8B1-F9BB1F23C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738" y="2029184"/>
            <a:ext cx="8772525" cy="1390650"/>
          </a:xfrm>
          <a:prstGeom prst="rect">
            <a:avLst/>
          </a:prstGeom>
        </p:spPr>
      </p:pic>
      <p:sp>
        <p:nvSpPr>
          <p:cNvPr id="11" name="QuadreDeText 10">
            <a:extLst>
              <a:ext uri="{FF2B5EF4-FFF2-40B4-BE49-F238E27FC236}">
                <a16:creationId xmlns:a16="http://schemas.microsoft.com/office/drawing/2014/main" id="{6D725288-DB9D-289F-82C9-42158B34943B}"/>
              </a:ext>
            </a:extLst>
          </p:cNvPr>
          <p:cNvSpPr txBox="1"/>
          <p:nvPr/>
        </p:nvSpPr>
        <p:spPr>
          <a:xfrm>
            <a:off x="885645" y="3617343"/>
            <a:ext cx="1069387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/>
              <a:t>Actualització</a:t>
            </a:r>
            <a:r>
              <a:rPr lang="en-US" sz="1600"/>
              <a:t> de la Política </a:t>
            </a:r>
            <a:r>
              <a:rPr lang="en-US" sz="1600" err="1"/>
              <a:t>d’Accés</a:t>
            </a:r>
            <a:r>
              <a:rPr lang="en-US" sz="1600"/>
              <a:t> Obert a la Universitat de Barcelona (2019). </a:t>
            </a:r>
            <a:r>
              <a:rPr lang="ca-ES" sz="1600">
                <a:hlinkClick r:id="rId7"/>
              </a:rPr>
              <a:t>http://hdl.handle.net/2445/142065</a:t>
            </a:r>
            <a:r>
              <a:rPr lang="en-US" sz="1600"/>
              <a:t>  </a:t>
            </a:r>
          </a:p>
        </p:txBody>
      </p:sp>
      <p:graphicFrame>
        <p:nvGraphicFramePr>
          <p:cNvPr id="15" name="Taula 14">
            <a:extLst>
              <a:ext uri="{FF2B5EF4-FFF2-40B4-BE49-F238E27FC236}">
                <a16:creationId xmlns:a16="http://schemas.microsoft.com/office/drawing/2014/main" id="{43A4A50C-5219-4F18-975D-95E0C8E954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275331"/>
              </p:ext>
            </p:extLst>
          </p:nvPr>
        </p:nvGraphicFramePr>
        <p:xfrm>
          <a:off x="0" y="3246120"/>
          <a:ext cx="12192000" cy="365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859937532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5105242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ca-E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956359"/>
                  </a:ext>
                </a:extLst>
              </a:tr>
            </a:tbl>
          </a:graphicData>
        </a:graphic>
      </p:graphicFrame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9F9F979E-3ABE-E061-7254-31FA2EA31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30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51789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1" name="QuadreDeText 10">
            <a:extLst>
              <a:ext uri="{FF2B5EF4-FFF2-40B4-BE49-F238E27FC236}">
                <a16:creationId xmlns:a16="http://schemas.microsoft.com/office/drawing/2014/main" id="{6D725288-DB9D-289F-82C9-42158B34943B}"/>
              </a:ext>
            </a:extLst>
          </p:cNvPr>
          <p:cNvSpPr txBox="1"/>
          <p:nvPr/>
        </p:nvSpPr>
        <p:spPr>
          <a:xfrm>
            <a:off x="957532" y="5069456"/>
            <a:ext cx="1069387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FAQ </a:t>
            </a:r>
            <a:r>
              <a:rPr lang="en-US" sz="1600" err="1"/>
              <a:t>dels</a:t>
            </a:r>
            <a:r>
              <a:rPr lang="en-US" sz="1600"/>
              <a:t> </a:t>
            </a:r>
            <a:r>
              <a:rPr lang="en-US" sz="1600" err="1"/>
              <a:t>sexennis</a:t>
            </a:r>
            <a:r>
              <a:rPr lang="en-US" sz="1600"/>
              <a:t> de </a:t>
            </a:r>
            <a:r>
              <a:rPr lang="en-US" sz="1600" err="1"/>
              <a:t>l'ANECA</a:t>
            </a:r>
            <a:r>
              <a:rPr lang="en-US" sz="1600"/>
              <a:t> (2024). </a:t>
            </a:r>
            <a:r>
              <a:rPr lang="en-US" sz="1600">
                <a:ea typeface="+mn-lt"/>
                <a:cs typeface="+mn-lt"/>
                <a:hlinkClick r:id="rId4"/>
              </a:rPr>
              <a:t>https://www.aneca.es/documents/20123/201079/FAQ+Sexenios+2023.pdf</a:t>
            </a:r>
            <a:r>
              <a:rPr lang="en-US" sz="1600">
                <a:ea typeface="+mn-lt"/>
                <a:cs typeface="+mn-lt"/>
              </a:rPr>
              <a:t> </a:t>
            </a:r>
            <a:endParaRPr lang="en-US" sz="1600"/>
          </a:p>
        </p:txBody>
      </p:sp>
      <p:graphicFrame>
        <p:nvGraphicFramePr>
          <p:cNvPr id="15" name="Taula 14">
            <a:extLst>
              <a:ext uri="{FF2B5EF4-FFF2-40B4-BE49-F238E27FC236}">
                <a16:creationId xmlns:a16="http://schemas.microsoft.com/office/drawing/2014/main" id="{43A4A50C-5219-4F18-975D-95E0C8E954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969186"/>
              </p:ext>
            </p:extLst>
          </p:nvPr>
        </p:nvGraphicFramePr>
        <p:xfrm>
          <a:off x="71887" y="4698233"/>
          <a:ext cx="12192000" cy="365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859937532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5105242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ca-E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956359"/>
                  </a:ext>
                </a:extLst>
              </a:tr>
            </a:tbl>
          </a:graphicData>
        </a:graphic>
      </p:graphicFrame>
      <p:pic>
        <p:nvPicPr>
          <p:cNvPr id="3" name="Imatge 2" descr="Imatge que conté text, captura de pantalla, Font, línia&#10;&#10;Descripció generada automàticament">
            <a:extLst>
              <a:ext uri="{FF2B5EF4-FFF2-40B4-BE49-F238E27FC236}">
                <a16:creationId xmlns:a16="http://schemas.microsoft.com/office/drawing/2014/main" id="{15C616A3-B6D9-23FE-279D-21687DDB5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236" y="3381555"/>
            <a:ext cx="8486775" cy="1676400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2F06F9B9-6E95-F7BA-4A2F-47C336280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31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46379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4577029" y="1932889"/>
            <a:ext cx="71837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600">
                <a:cs typeface="Arial"/>
              </a:rPr>
              <a:t>Elements d'una política </a:t>
            </a:r>
            <a:r>
              <a:rPr lang="ca-ES" sz="3600" err="1">
                <a:cs typeface="Arial"/>
              </a:rPr>
              <a:t>d'autoarxiu</a:t>
            </a:r>
            <a:endParaRPr lang="ca-ES" sz="3600">
              <a:cs typeface="Arial"/>
            </a:endParaRPr>
          </a:p>
        </p:txBody>
      </p:sp>
      <p:pic>
        <p:nvPicPr>
          <p:cNvPr id="3" name="Imatge 2" descr="Imatge que conté verdura, enciam, Verdura de fulla, planta&#10;&#10;Descripció generada automàticament">
            <a:extLst>
              <a:ext uri="{FF2B5EF4-FFF2-40B4-BE49-F238E27FC236}">
                <a16:creationId xmlns:a16="http://schemas.microsoft.com/office/drawing/2014/main" id="{21C4929A-A943-1B20-AA02-3EA2BB895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21" y="3424207"/>
            <a:ext cx="3694982" cy="2496869"/>
          </a:xfrm>
          <a:prstGeom prst="rect">
            <a:avLst/>
          </a:prstGeom>
        </p:spPr>
      </p:pic>
      <p:sp>
        <p:nvSpPr>
          <p:cNvPr id="6" name="QuadreDeText 5">
            <a:extLst>
              <a:ext uri="{FF2B5EF4-FFF2-40B4-BE49-F238E27FC236}">
                <a16:creationId xmlns:a16="http://schemas.microsoft.com/office/drawing/2014/main" id="{18A714ED-0227-2F3D-875C-D8D8233FA229}"/>
              </a:ext>
            </a:extLst>
          </p:cNvPr>
          <p:cNvSpPr txBox="1"/>
          <p:nvPr/>
        </p:nvSpPr>
        <p:spPr>
          <a:xfrm>
            <a:off x="5727217" y="2867417"/>
            <a:ext cx="5659735" cy="38472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ca-ES" sz="3200">
                <a:cs typeface="Arial"/>
              </a:rPr>
              <a:t>Versió de l’article</a:t>
            </a:r>
            <a:endParaRPr lang="ca-ES" sz="4400"/>
          </a:p>
          <a:p>
            <a:pPr marL="342900" indent="-342900">
              <a:buFont typeface="Arial"/>
              <a:buChar char="•"/>
            </a:pPr>
            <a:r>
              <a:rPr lang="ca-ES" sz="3200">
                <a:cs typeface="Arial"/>
              </a:rPr>
              <a:t>Embargament (si escau)</a:t>
            </a:r>
            <a:endParaRPr lang="ca-ES" sz="4400"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ca-ES" sz="3200">
                <a:cs typeface="Arial"/>
              </a:rPr>
              <a:t>Qui ho pot fer (autor/a)</a:t>
            </a:r>
            <a:endParaRPr lang="ca-ES" sz="4400" err="1"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ca-ES" sz="3200">
                <a:cs typeface="Arial"/>
              </a:rPr>
              <a:t>Tipus de </a:t>
            </a:r>
            <a:r>
              <a:rPr lang="ca-ES" sz="3200" err="1">
                <a:cs typeface="Arial"/>
              </a:rPr>
              <a:t>repositoris</a:t>
            </a:r>
            <a:endParaRPr lang="ca-ES" sz="3200">
              <a:cs typeface="Arial"/>
            </a:endParaRPr>
          </a:p>
          <a:p>
            <a:pPr marL="1028700" lvl="1" indent="-571500">
              <a:buFont typeface="Courier New"/>
              <a:buChar char="o"/>
            </a:pPr>
            <a:r>
              <a:rPr lang="ca-ES" sz="2800">
                <a:cs typeface="Arial"/>
              </a:rPr>
              <a:t>Institucional</a:t>
            </a:r>
            <a:endParaRPr lang="en-US" sz="2800">
              <a:cs typeface="Arial"/>
            </a:endParaRPr>
          </a:p>
          <a:p>
            <a:pPr marL="1028700" lvl="1" indent="-571500">
              <a:buFont typeface="Courier New"/>
              <a:buChar char="o"/>
            </a:pPr>
            <a:r>
              <a:rPr lang="ca-ES" sz="2800">
                <a:cs typeface="Arial"/>
              </a:rPr>
              <a:t>Temàtic</a:t>
            </a:r>
            <a:endParaRPr lang="en-US" sz="2800">
              <a:cs typeface="Arial"/>
            </a:endParaRPr>
          </a:p>
          <a:p>
            <a:pPr marL="1028700" lvl="1" indent="-571500">
              <a:buFont typeface="Courier New"/>
              <a:buChar char="o"/>
            </a:pPr>
            <a:r>
              <a:rPr lang="ca-ES" sz="2800">
                <a:cs typeface="Arial"/>
              </a:rPr>
              <a:t>Generalista</a:t>
            </a:r>
            <a:endParaRPr lang="en-US" sz="2800">
              <a:cs typeface="Arial"/>
            </a:endParaRPr>
          </a:p>
          <a:p>
            <a:pPr marL="800100" lvl="1" indent="-342900">
              <a:buFont typeface="Courier New"/>
              <a:buChar char="o"/>
            </a:pPr>
            <a:endParaRPr lang="ca-ES" sz="3200">
              <a:cs typeface="Arial"/>
            </a:endParaRPr>
          </a:p>
        </p:txBody>
      </p:sp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03B967E2-DE82-8F8A-BBF7-3D0139B9A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32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82842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4821443" y="1789116"/>
            <a:ext cx="509901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4400">
                <a:cs typeface="Arial"/>
              </a:rPr>
              <a:t>Versió de l'article</a:t>
            </a:r>
          </a:p>
        </p:txBody>
      </p:sp>
      <p:pic>
        <p:nvPicPr>
          <p:cNvPr id="3" name="Imatge 2" descr="Imatge que conté verdura, enciam, Verdura de fulla, planta&#10;&#10;Descripció generada automàticament">
            <a:extLst>
              <a:ext uri="{FF2B5EF4-FFF2-40B4-BE49-F238E27FC236}">
                <a16:creationId xmlns:a16="http://schemas.microsoft.com/office/drawing/2014/main" id="{21C4929A-A943-1B20-AA02-3EA2BB895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1585" y="1713302"/>
            <a:ext cx="2530416" cy="1706115"/>
          </a:xfrm>
          <a:prstGeom prst="rect">
            <a:avLst/>
          </a:prstGeom>
        </p:spPr>
      </p:pic>
      <p:pic>
        <p:nvPicPr>
          <p:cNvPr id="4" name="Imatge 3" descr="Imatge que conté text, captura de pantalla, Font, logotip&#10;&#10;Descripció generada automàticament">
            <a:extLst>
              <a:ext uri="{FF2B5EF4-FFF2-40B4-BE49-F238E27FC236}">
                <a16:creationId xmlns:a16="http://schemas.microsoft.com/office/drawing/2014/main" id="{9A40808C-0ACB-29A1-3CD6-0214D7062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442" y="1213000"/>
            <a:ext cx="3962400" cy="5495925"/>
          </a:xfrm>
          <a:prstGeom prst="rect">
            <a:avLst/>
          </a:prstGeom>
        </p:spPr>
      </p:pic>
      <p:sp>
        <p:nvSpPr>
          <p:cNvPr id="7" name="QuadreDeText 6">
            <a:extLst>
              <a:ext uri="{FF2B5EF4-FFF2-40B4-BE49-F238E27FC236}">
                <a16:creationId xmlns:a16="http://schemas.microsoft.com/office/drawing/2014/main" id="{1A90A940-825C-7E49-11BC-99525DD15992}"/>
              </a:ext>
            </a:extLst>
          </p:cNvPr>
          <p:cNvSpPr txBox="1"/>
          <p:nvPr/>
        </p:nvSpPr>
        <p:spPr>
          <a:xfrm>
            <a:off x="6938514" y="6147759"/>
            <a:ext cx="525923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CRUE REBUIN. </a:t>
            </a:r>
            <a:r>
              <a:rPr lang="en-US" sz="1600" i="1">
                <a:ea typeface="+mn-lt"/>
                <a:cs typeface="+mn-lt"/>
              </a:rPr>
              <a:t>Versions </a:t>
            </a:r>
            <a:r>
              <a:rPr lang="en-US" sz="1600" i="1" err="1">
                <a:ea typeface="+mn-lt"/>
                <a:cs typeface="+mn-lt"/>
              </a:rPr>
              <a:t>dels</a:t>
            </a:r>
            <a:r>
              <a:rPr lang="en-US" sz="1600" i="1">
                <a:ea typeface="+mn-lt"/>
                <a:cs typeface="+mn-lt"/>
              </a:rPr>
              <a:t> articles </a:t>
            </a:r>
            <a:r>
              <a:rPr lang="en-US" sz="1600" i="1" err="1">
                <a:ea typeface="+mn-lt"/>
                <a:cs typeface="+mn-lt"/>
              </a:rPr>
              <a:t>científics</a:t>
            </a:r>
            <a:r>
              <a:rPr lang="en-US" sz="1600" i="1">
                <a:ea typeface="+mn-lt"/>
                <a:cs typeface="+mn-lt"/>
              </a:rPr>
              <a:t> </a:t>
            </a:r>
            <a:r>
              <a:rPr lang="en-US" sz="1600" i="1" err="1">
                <a:ea typeface="+mn-lt"/>
                <a:cs typeface="+mn-lt"/>
              </a:rPr>
              <a:t>i</a:t>
            </a:r>
            <a:r>
              <a:rPr lang="en-US" sz="1600" i="1">
                <a:ea typeface="+mn-lt"/>
                <a:cs typeface="+mn-lt"/>
              </a:rPr>
              <a:t> </a:t>
            </a:r>
            <a:r>
              <a:rPr lang="en-US" sz="1600" i="1" err="1">
                <a:ea typeface="+mn-lt"/>
                <a:cs typeface="+mn-lt"/>
              </a:rPr>
              <a:t>accés</a:t>
            </a:r>
            <a:r>
              <a:rPr lang="en-US" sz="1600" i="1">
                <a:ea typeface="+mn-lt"/>
                <a:cs typeface="+mn-lt"/>
              </a:rPr>
              <a:t> </a:t>
            </a:r>
            <a:r>
              <a:rPr lang="en-US" sz="1600" i="1" err="1">
                <a:ea typeface="+mn-lt"/>
                <a:cs typeface="+mn-lt"/>
              </a:rPr>
              <a:t>obert</a:t>
            </a:r>
            <a:r>
              <a:rPr lang="en-US" sz="1600" i="1"/>
              <a:t> </a:t>
            </a:r>
            <a:r>
              <a:rPr lang="en-US" sz="1600"/>
              <a:t>(2015). </a:t>
            </a:r>
            <a:r>
              <a:rPr lang="en-US" sz="1600">
                <a:ea typeface="+mn-lt"/>
                <a:cs typeface="+mn-lt"/>
                <a:hlinkClick r:id="rId6"/>
              </a:rPr>
              <a:t>http://hdl.handle.net/20.500.11967/73</a:t>
            </a:r>
            <a:r>
              <a:rPr lang="en-US" sz="1600"/>
              <a:t>  </a:t>
            </a:r>
          </a:p>
        </p:txBody>
      </p:sp>
      <p:sp>
        <p:nvSpPr>
          <p:cNvPr id="9" name="Rectangle: cantonades arrodonides 8">
            <a:extLst>
              <a:ext uri="{FF2B5EF4-FFF2-40B4-BE49-F238E27FC236}">
                <a16:creationId xmlns:a16="http://schemas.microsoft.com/office/drawing/2014/main" id="{B9C697C0-35A8-169C-C6A5-5F398F971726}"/>
              </a:ext>
            </a:extLst>
          </p:cNvPr>
          <p:cNvSpPr/>
          <p:nvPr/>
        </p:nvSpPr>
        <p:spPr>
          <a:xfrm>
            <a:off x="322069" y="4119818"/>
            <a:ext cx="4160077" cy="2616822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QuadreDeText 10">
            <a:extLst>
              <a:ext uri="{FF2B5EF4-FFF2-40B4-BE49-F238E27FC236}">
                <a16:creationId xmlns:a16="http://schemas.microsoft.com/office/drawing/2014/main" id="{750221CA-366D-1199-15D2-94A7EDE4D28D}"/>
              </a:ext>
            </a:extLst>
          </p:cNvPr>
          <p:cNvSpPr txBox="1"/>
          <p:nvPr/>
        </p:nvSpPr>
        <p:spPr>
          <a:xfrm>
            <a:off x="5026325" y="5989607"/>
            <a:ext cx="154988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/>
              <a:t>Maquetada</a:t>
            </a:r>
          </a:p>
        </p:txBody>
      </p:sp>
      <p:sp>
        <p:nvSpPr>
          <p:cNvPr id="12" name="Fletxa: dreta 11">
            <a:extLst>
              <a:ext uri="{FF2B5EF4-FFF2-40B4-BE49-F238E27FC236}">
                <a16:creationId xmlns:a16="http://schemas.microsoft.com/office/drawing/2014/main" id="{5622AF57-2AFB-9BCB-C815-2E79717254A0}"/>
              </a:ext>
            </a:extLst>
          </p:cNvPr>
          <p:cNvSpPr/>
          <p:nvPr/>
        </p:nvSpPr>
        <p:spPr>
          <a:xfrm>
            <a:off x="4470643" y="6032117"/>
            <a:ext cx="563623" cy="2549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QuadreDeText 12">
            <a:extLst>
              <a:ext uri="{FF2B5EF4-FFF2-40B4-BE49-F238E27FC236}">
                <a16:creationId xmlns:a16="http://schemas.microsoft.com/office/drawing/2014/main" id="{128A7C09-6A03-1D62-8CA2-CFE1E1DE0B79}"/>
              </a:ext>
            </a:extLst>
          </p:cNvPr>
          <p:cNvSpPr txBox="1"/>
          <p:nvPr/>
        </p:nvSpPr>
        <p:spPr>
          <a:xfrm>
            <a:off x="5195254" y="3730059"/>
            <a:ext cx="657988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>
                <a:cs typeface="Arial"/>
              </a:rPr>
              <a:t>Permetre el dipòsit de la versió publicada és més fàcil i còmode per a l'autor/a.</a:t>
            </a:r>
          </a:p>
          <a:p>
            <a:endParaRPr lang="ca-ES" sz="2400">
              <a:cs typeface="Arial"/>
            </a:endParaRPr>
          </a:p>
          <a:p>
            <a:r>
              <a:rPr lang="ca-ES" sz="2400">
                <a:cs typeface="Arial"/>
              </a:rPr>
              <a:t>I també per la revista, no ha d'anar buscant i enviant les versions </a:t>
            </a:r>
            <a:r>
              <a:rPr lang="ca-ES" sz="2400" i="1" err="1">
                <a:cs typeface="Arial"/>
              </a:rPr>
              <a:t>postprint</a:t>
            </a:r>
            <a:r>
              <a:rPr lang="ca-ES" sz="2400">
                <a:cs typeface="Arial"/>
              </a:rPr>
              <a:t> sense maquetar.</a:t>
            </a:r>
          </a:p>
        </p:txBody>
      </p:sp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E121EEC5-36F6-2E47-3C5B-AB9D2D90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4487" y="6485746"/>
            <a:ext cx="2743200" cy="365125"/>
          </a:xfrm>
        </p:spPr>
        <p:txBody>
          <a:bodyPr/>
          <a:lstStyle/>
          <a:p>
            <a:fld id="{95F372B2-8FB7-4029-BBE2-623947C657E3}" type="slidenum">
              <a:rPr lang="ca-ES" smtClean="0"/>
              <a:t>33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88087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4864576" y="1932889"/>
            <a:ext cx="509901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4400">
                <a:cs typeface="Arial"/>
              </a:rPr>
              <a:t>Política </a:t>
            </a:r>
            <a:r>
              <a:rPr lang="ca-ES" sz="4400" err="1">
                <a:cs typeface="Arial"/>
              </a:rPr>
              <a:t>d'autoarxiu</a:t>
            </a:r>
            <a:endParaRPr lang="ca-ES" sz="4400">
              <a:cs typeface="Arial"/>
            </a:endParaRPr>
          </a:p>
        </p:txBody>
      </p:sp>
      <p:pic>
        <p:nvPicPr>
          <p:cNvPr id="3" name="Imatge 2" descr="Imatge que conté verdura, enciam, Verdura de fulla, planta&#10;&#10;Descripció generada automàticament">
            <a:extLst>
              <a:ext uri="{FF2B5EF4-FFF2-40B4-BE49-F238E27FC236}">
                <a16:creationId xmlns:a16="http://schemas.microsoft.com/office/drawing/2014/main" id="{21C4929A-A943-1B20-AA02-3EA2BB895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98" y="1928962"/>
            <a:ext cx="3694982" cy="2496869"/>
          </a:xfrm>
          <a:prstGeom prst="rect">
            <a:avLst/>
          </a:prstGeom>
        </p:spPr>
      </p:pic>
      <p:sp>
        <p:nvSpPr>
          <p:cNvPr id="6" name="QuadreDeText 5">
            <a:extLst>
              <a:ext uri="{FF2B5EF4-FFF2-40B4-BE49-F238E27FC236}">
                <a16:creationId xmlns:a16="http://schemas.microsoft.com/office/drawing/2014/main" id="{18A714ED-0227-2F3D-875C-D8D8233FA229}"/>
              </a:ext>
            </a:extLst>
          </p:cNvPr>
          <p:cNvSpPr txBox="1"/>
          <p:nvPr/>
        </p:nvSpPr>
        <p:spPr>
          <a:xfrm>
            <a:off x="4864576" y="3643794"/>
            <a:ext cx="639298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i="1">
                <a:cs typeface="Arial"/>
              </a:rPr>
              <a:t>L'autor/a podrà dipositar una còpia de l'article en la seva versió publicada en un </a:t>
            </a:r>
            <a:r>
              <a:rPr lang="ca-ES" sz="2400" i="1" err="1">
                <a:cs typeface="Arial"/>
              </a:rPr>
              <a:t>repositori</a:t>
            </a:r>
            <a:r>
              <a:rPr lang="ca-ES" sz="2400" i="1">
                <a:cs typeface="Arial"/>
              </a:rPr>
              <a:t> institucional, temàtic o generalista fiable i de confiança.</a:t>
            </a:r>
            <a:endParaRPr lang="ca-ES" sz="2400" i="1"/>
          </a:p>
        </p:txBody>
      </p:sp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586EFBB1-D5CD-955D-8132-026DF7D1F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34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883187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4505142" y="1947266"/>
            <a:ext cx="6694904" cy="14753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4400">
                <a:cs typeface="Arial"/>
              </a:rPr>
              <a:t>Política de </a:t>
            </a:r>
            <a:r>
              <a:rPr lang="ca-ES" sz="4400" i="1" err="1">
                <a:cs typeface="Arial"/>
              </a:rPr>
              <a:t>preprints</a:t>
            </a:r>
            <a:r>
              <a:rPr lang="ca-ES" sz="4400">
                <a:cs typeface="Arial"/>
              </a:rPr>
              <a:t> i material inèdit/no publicat</a:t>
            </a:r>
          </a:p>
        </p:txBody>
      </p:sp>
      <p:pic>
        <p:nvPicPr>
          <p:cNvPr id="4" name="Imatge 3" descr="Imatge que conté tomàquet, verdura, Menjars naturals, produir&#10;&#10;Descripció generada automàticament">
            <a:extLst>
              <a:ext uri="{FF2B5EF4-FFF2-40B4-BE49-F238E27FC236}">
                <a16:creationId xmlns:a16="http://schemas.microsoft.com/office/drawing/2014/main" id="{EDCBCC0A-5C68-E8D6-DB78-2409FC6B6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347" y="2334883"/>
            <a:ext cx="2927231" cy="2188234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314D6102-30DA-B4E2-490E-4B951CD28754}"/>
              </a:ext>
            </a:extLst>
          </p:cNvPr>
          <p:cNvSpPr txBox="1"/>
          <p:nvPr/>
        </p:nvSpPr>
        <p:spPr>
          <a:xfrm>
            <a:off x="4160085" y="4247643"/>
            <a:ext cx="739939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>
                <a:cs typeface="Arial"/>
              </a:rPr>
              <a:t>La revista permet </a:t>
            </a:r>
            <a:r>
              <a:rPr lang="ca-ES" sz="2400" i="1" err="1">
                <a:cs typeface="Arial"/>
              </a:rPr>
              <a:t>preprints</a:t>
            </a:r>
            <a:r>
              <a:rPr lang="ca-ES" sz="2400">
                <a:cs typeface="Arial"/>
              </a:rPr>
              <a:t> dels articles?</a:t>
            </a:r>
            <a:endParaRPr lang="ca-ES">
              <a:cs typeface="Arial"/>
            </a:endParaRPr>
          </a:p>
          <a:p>
            <a:endParaRPr lang="ca-ES" sz="2400">
              <a:cs typeface="Arial"/>
            </a:endParaRPr>
          </a:p>
          <a:p>
            <a:r>
              <a:rPr lang="ca-ES" sz="2400">
                <a:cs typeface="Arial"/>
              </a:rPr>
              <a:t>Un </a:t>
            </a:r>
            <a:r>
              <a:rPr lang="ca-ES" sz="2400" i="1" err="1">
                <a:cs typeface="Arial"/>
              </a:rPr>
              <a:t>preprint</a:t>
            </a:r>
            <a:r>
              <a:rPr lang="ca-ES" sz="2400">
                <a:cs typeface="Arial"/>
              </a:rPr>
              <a:t> es considera que està publicat o que només està penjat?</a:t>
            </a:r>
          </a:p>
        </p:txBody>
      </p:sp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DAFCA96A-B528-07D7-8D39-7768A13B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35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321755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3081784" y="1947266"/>
            <a:ext cx="81182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800">
                <a:cs typeface="Arial"/>
              </a:rPr>
              <a:t>Política de </a:t>
            </a:r>
            <a:r>
              <a:rPr lang="ca-ES" sz="2800" i="1" err="1">
                <a:cs typeface="Arial"/>
              </a:rPr>
              <a:t>preprints</a:t>
            </a:r>
            <a:r>
              <a:rPr lang="ca-ES" sz="2800">
                <a:cs typeface="Arial"/>
              </a:rPr>
              <a:t> i material inèdit/no publicat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18A714ED-0227-2F3D-875C-D8D8233FA229}"/>
              </a:ext>
            </a:extLst>
          </p:cNvPr>
          <p:cNvSpPr txBox="1"/>
          <p:nvPr/>
        </p:nvSpPr>
        <p:spPr>
          <a:xfrm>
            <a:off x="594500" y="6016058"/>
            <a:ext cx="81038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err="1">
                <a:cs typeface="Arial"/>
              </a:rPr>
              <a:t>Urbano</a:t>
            </a:r>
            <a:r>
              <a:rPr lang="ca-ES">
                <a:cs typeface="Arial"/>
              </a:rPr>
              <a:t>, Cristóbal (2023). </a:t>
            </a:r>
            <a:r>
              <a:rPr lang="ca-ES" i="1" err="1">
                <a:ea typeface="+mn-lt"/>
                <a:cs typeface="+mn-lt"/>
              </a:rPr>
              <a:t>Políticas</a:t>
            </a:r>
            <a:r>
              <a:rPr lang="ca-ES" i="1">
                <a:ea typeface="+mn-lt"/>
                <a:cs typeface="+mn-lt"/>
              </a:rPr>
              <a:t> sobre </a:t>
            </a:r>
            <a:r>
              <a:rPr lang="ca-ES" i="1" err="1">
                <a:ea typeface="+mn-lt"/>
                <a:cs typeface="+mn-lt"/>
              </a:rPr>
              <a:t>preprints</a:t>
            </a:r>
            <a:r>
              <a:rPr lang="ca-ES" i="1">
                <a:ea typeface="+mn-lt"/>
                <a:cs typeface="+mn-lt"/>
              </a:rPr>
              <a:t> en </a:t>
            </a:r>
            <a:r>
              <a:rPr lang="ca-ES" i="1" err="1">
                <a:ea typeface="+mn-lt"/>
                <a:cs typeface="+mn-lt"/>
              </a:rPr>
              <a:t>revistas</a:t>
            </a:r>
            <a:r>
              <a:rPr lang="ca-ES" i="1">
                <a:ea typeface="+mn-lt"/>
                <a:cs typeface="+mn-lt"/>
              </a:rPr>
              <a:t> </a:t>
            </a:r>
            <a:r>
              <a:rPr lang="ca-ES" i="1" err="1">
                <a:ea typeface="+mn-lt"/>
                <a:cs typeface="+mn-lt"/>
              </a:rPr>
              <a:t>académicas</a:t>
            </a:r>
            <a:r>
              <a:rPr lang="ca-ES">
                <a:ea typeface="+mn-lt"/>
                <a:cs typeface="+mn-lt"/>
              </a:rPr>
              <a:t>. </a:t>
            </a:r>
            <a:r>
              <a:rPr lang="ca-ES">
                <a:ea typeface="+mn-lt"/>
                <a:cs typeface="+mn-lt"/>
                <a:hlinkClick r:id="rId4"/>
              </a:rPr>
              <a:t>https://www.scimagoepi.com/wp-content/uploads/2023/09/1230_Urbano.pdf</a:t>
            </a:r>
            <a:r>
              <a:rPr lang="ca-ES">
                <a:ea typeface="+mn-lt"/>
                <a:cs typeface="+mn-lt"/>
              </a:rPr>
              <a:t> </a:t>
            </a:r>
            <a:endParaRPr lang="ca-ES"/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314D6102-30DA-B4E2-490E-4B951CD28754}"/>
              </a:ext>
            </a:extLst>
          </p:cNvPr>
          <p:cNvSpPr txBox="1"/>
          <p:nvPr/>
        </p:nvSpPr>
        <p:spPr>
          <a:xfrm>
            <a:off x="3800651" y="2666134"/>
            <a:ext cx="7399394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>
                <a:cs typeface="Arial"/>
              </a:rPr>
              <a:t>Moltes revistes posen com a condició que els articles que s'envien siguin inèdits/no publicats.</a:t>
            </a:r>
          </a:p>
          <a:p>
            <a:endParaRPr lang="ca-ES" sz="2400">
              <a:cs typeface="Arial"/>
            </a:endParaRPr>
          </a:p>
          <a:p>
            <a:r>
              <a:rPr lang="ca-ES" sz="2400">
                <a:cs typeface="Arial"/>
              </a:rPr>
              <a:t>Però no se sol especificar si es permet dipositar el </a:t>
            </a:r>
            <a:r>
              <a:rPr lang="ca-ES" sz="2400" i="1" err="1">
                <a:cs typeface="Arial"/>
              </a:rPr>
              <a:t>preprint</a:t>
            </a:r>
            <a:r>
              <a:rPr lang="ca-ES" sz="2400">
                <a:cs typeface="Arial"/>
              </a:rPr>
              <a:t> de l'article abans d'enviar l'article a la revista, ni si després d'haver-se publicat l'article es permet o es recomana mantenir el </a:t>
            </a:r>
            <a:r>
              <a:rPr lang="ca-ES" sz="2400" i="1" err="1">
                <a:cs typeface="Arial"/>
              </a:rPr>
              <a:t>preprint</a:t>
            </a:r>
            <a:r>
              <a:rPr lang="ca-ES" sz="2400" i="1" dirty="0">
                <a:cs typeface="Arial"/>
              </a:rPr>
              <a:t> </a:t>
            </a:r>
            <a:r>
              <a:rPr lang="ca-ES" sz="2400">
                <a:cs typeface="Arial"/>
              </a:rPr>
              <a:t>penjat de forma simultània.</a:t>
            </a:r>
          </a:p>
        </p:txBody>
      </p:sp>
      <p:pic>
        <p:nvPicPr>
          <p:cNvPr id="3" name="Imatge 2" descr="Imatge que conté tomàquet, verdura, Menjars naturals, produir&#10;&#10;Descripció generada automàticament">
            <a:extLst>
              <a:ext uri="{FF2B5EF4-FFF2-40B4-BE49-F238E27FC236}">
                <a16:creationId xmlns:a16="http://schemas.microsoft.com/office/drawing/2014/main" id="{96303D12-F274-5CDF-4A7C-7E216C8332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687" y="2478657"/>
            <a:ext cx="2927231" cy="2188234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13E5F538-6DDB-1156-5E64-BAD60AE0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36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65561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3081784" y="1947266"/>
            <a:ext cx="81182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800">
                <a:cs typeface="Arial"/>
              </a:rPr>
              <a:t>Política de </a:t>
            </a:r>
            <a:r>
              <a:rPr lang="ca-ES" sz="2800" i="1" err="1">
                <a:cs typeface="Arial"/>
              </a:rPr>
              <a:t>preprints</a:t>
            </a:r>
            <a:r>
              <a:rPr lang="ca-ES" sz="2800">
                <a:cs typeface="Arial"/>
              </a:rPr>
              <a:t> i material inèdit/no publicat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18A714ED-0227-2F3D-875C-D8D8233FA229}"/>
              </a:ext>
            </a:extLst>
          </p:cNvPr>
          <p:cNvSpPr txBox="1"/>
          <p:nvPr/>
        </p:nvSpPr>
        <p:spPr>
          <a:xfrm>
            <a:off x="594500" y="6016058"/>
            <a:ext cx="81038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err="1">
                <a:cs typeface="Arial"/>
              </a:rPr>
              <a:t>Urbano</a:t>
            </a:r>
            <a:r>
              <a:rPr lang="ca-ES">
                <a:cs typeface="Arial"/>
              </a:rPr>
              <a:t>, Cristóbal (2023). </a:t>
            </a:r>
            <a:r>
              <a:rPr lang="ca-ES" i="1" err="1">
                <a:ea typeface="+mn-lt"/>
                <a:cs typeface="+mn-lt"/>
              </a:rPr>
              <a:t>Políticas</a:t>
            </a:r>
            <a:r>
              <a:rPr lang="ca-ES" i="1">
                <a:ea typeface="+mn-lt"/>
                <a:cs typeface="+mn-lt"/>
              </a:rPr>
              <a:t> sobre </a:t>
            </a:r>
            <a:r>
              <a:rPr lang="ca-ES" i="1" err="1">
                <a:ea typeface="+mn-lt"/>
                <a:cs typeface="+mn-lt"/>
              </a:rPr>
              <a:t>preprints</a:t>
            </a:r>
            <a:r>
              <a:rPr lang="ca-ES" i="1">
                <a:ea typeface="+mn-lt"/>
                <a:cs typeface="+mn-lt"/>
              </a:rPr>
              <a:t> en </a:t>
            </a:r>
            <a:r>
              <a:rPr lang="ca-ES" i="1" err="1">
                <a:ea typeface="+mn-lt"/>
                <a:cs typeface="+mn-lt"/>
              </a:rPr>
              <a:t>revistas</a:t>
            </a:r>
            <a:r>
              <a:rPr lang="ca-ES" i="1">
                <a:ea typeface="+mn-lt"/>
                <a:cs typeface="+mn-lt"/>
              </a:rPr>
              <a:t> </a:t>
            </a:r>
            <a:r>
              <a:rPr lang="ca-ES" i="1" err="1">
                <a:ea typeface="+mn-lt"/>
                <a:cs typeface="+mn-lt"/>
              </a:rPr>
              <a:t>académicas</a:t>
            </a:r>
            <a:r>
              <a:rPr lang="ca-ES">
                <a:ea typeface="+mn-lt"/>
                <a:cs typeface="+mn-lt"/>
              </a:rPr>
              <a:t>. </a:t>
            </a:r>
            <a:r>
              <a:rPr lang="ca-ES">
                <a:ea typeface="+mn-lt"/>
                <a:cs typeface="+mn-lt"/>
                <a:hlinkClick r:id="rId4"/>
              </a:rPr>
              <a:t>https://www.scimagoepi.com/wp-content/uploads/2023/09/1230_Urbano.pdf</a:t>
            </a:r>
            <a:r>
              <a:rPr lang="ca-ES">
                <a:ea typeface="+mn-lt"/>
                <a:cs typeface="+mn-lt"/>
              </a:rPr>
              <a:t> </a:t>
            </a:r>
            <a:endParaRPr lang="ca-ES"/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314D6102-30DA-B4E2-490E-4B951CD28754}"/>
              </a:ext>
            </a:extLst>
          </p:cNvPr>
          <p:cNvSpPr txBox="1"/>
          <p:nvPr/>
        </p:nvSpPr>
        <p:spPr>
          <a:xfrm>
            <a:off x="3858161" y="2551115"/>
            <a:ext cx="7686941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>
                <a:cs typeface="Arial"/>
              </a:rPr>
              <a:t>Partim de la base que la revista no accepta articles que ja s'han publicat en altres revistes i que no es considera que un </a:t>
            </a:r>
            <a:r>
              <a:rPr lang="ca-ES" sz="2400" i="1" err="1">
                <a:cs typeface="Arial"/>
              </a:rPr>
              <a:t>preprint</a:t>
            </a:r>
            <a:r>
              <a:rPr lang="ca-ES" sz="2400">
                <a:cs typeface="Arial"/>
              </a:rPr>
              <a:t> penjat en un </a:t>
            </a:r>
            <a:r>
              <a:rPr lang="ca-ES" sz="2400" err="1">
                <a:cs typeface="Arial"/>
              </a:rPr>
              <a:t>repositori</a:t>
            </a:r>
            <a:r>
              <a:rPr lang="ca-ES" sz="2400">
                <a:cs typeface="Arial"/>
              </a:rPr>
              <a:t> sigui un article publicat.</a:t>
            </a:r>
          </a:p>
          <a:p>
            <a:endParaRPr lang="ca-ES" sz="2400">
              <a:cs typeface="Arial"/>
            </a:endParaRPr>
          </a:p>
          <a:p>
            <a:r>
              <a:rPr lang="ca-ES" sz="2400">
                <a:cs typeface="Arial"/>
              </a:rPr>
              <a:t>Només cal fer constar la posició de la revista sobre aquest tema.</a:t>
            </a:r>
          </a:p>
        </p:txBody>
      </p:sp>
      <p:pic>
        <p:nvPicPr>
          <p:cNvPr id="3" name="Imatge 2" descr="Imatge que conté tomàquet, verdura, Menjars naturals, produir&#10;&#10;Descripció generada automàticament">
            <a:extLst>
              <a:ext uri="{FF2B5EF4-FFF2-40B4-BE49-F238E27FC236}">
                <a16:creationId xmlns:a16="http://schemas.microsoft.com/office/drawing/2014/main" id="{094A9696-0166-684A-41BD-60B7CC3DB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347" y="2550543"/>
            <a:ext cx="2927231" cy="2188234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8CB8D6A2-3726-5761-EC48-6556F0CA1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37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81357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3081784" y="1947266"/>
            <a:ext cx="81182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800">
                <a:cs typeface="Arial"/>
              </a:rPr>
              <a:t>Política de </a:t>
            </a:r>
            <a:r>
              <a:rPr lang="ca-ES" sz="2800" i="1" err="1">
                <a:cs typeface="Arial"/>
              </a:rPr>
              <a:t>preprints</a:t>
            </a:r>
            <a:r>
              <a:rPr lang="ca-ES" sz="2800">
                <a:cs typeface="Arial"/>
              </a:rPr>
              <a:t> i material inèdit/no publicat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18A714ED-0227-2F3D-875C-D8D8233FA229}"/>
              </a:ext>
            </a:extLst>
          </p:cNvPr>
          <p:cNvSpPr txBox="1"/>
          <p:nvPr/>
        </p:nvSpPr>
        <p:spPr>
          <a:xfrm>
            <a:off x="594500" y="6016058"/>
            <a:ext cx="81038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err="1">
                <a:cs typeface="Arial"/>
              </a:rPr>
              <a:t>Urbano</a:t>
            </a:r>
            <a:r>
              <a:rPr lang="ca-ES">
                <a:cs typeface="Arial"/>
              </a:rPr>
              <a:t>, Cristóbal (2023). </a:t>
            </a:r>
            <a:r>
              <a:rPr lang="ca-ES" i="1" err="1">
                <a:ea typeface="+mn-lt"/>
                <a:cs typeface="+mn-lt"/>
              </a:rPr>
              <a:t>Políticas</a:t>
            </a:r>
            <a:r>
              <a:rPr lang="ca-ES" i="1">
                <a:ea typeface="+mn-lt"/>
                <a:cs typeface="+mn-lt"/>
              </a:rPr>
              <a:t> sobre </a:t>
            </a:r>
            <a:r>
              <a:rPr lang="ca-ES" i="1" err="1">
                <a:ea typeface="+mn-lt"/>
                <a:cs typeface="+mn-lt"/>
              </a:rPr>
              <a:t>preprints</a:t>
            </a:r>
            <a:r>
              <a:rPr lang="ca-ES" i="1">
                <a:ea typeface="+mn-lt"/>
                <a:cs typeface="+mn-lt"/>
              </a:rPr>
              <a:t> en </a:t>
            </a:r>
            <a:r>
              <a:rPr lang="ca-ES" i="1" err="1">
                <a:ea typeface="+mn-lt"/>
                <a:cs typeface="+mn-lt"/>
              </a:rPr>
              <a:t>revistas</a:t>
            </a:r>
            <a:r>
              <a:rPr lang="ca-ES" i="1">
                <a:ea typeface="+mn-lt"/>
                <a:cs typeface="+mn-lt"/>
              </a:rPr>
              <a:t> </a:t>
            </a:r>
            <a:r>
              <a:rPr lang="ca-ES" i="1" err="1">
                <a:ea typeface="+mn-lt"/>
                <a:cs typeface="+mn-lt"/>
              </a:rPr>
              <a:t>académicas</a:t>
            </a:r>
            <a:r>
              <a:rPr lang="ca-ES">
                <a:ea typeface="+mn-lt"/>
                <a:cs typeface="+mn-lt"/>
              </a:rPr>
              <a:t>. </a:t>
            </a:r>
            <a:r>
              <a:rPr lang="ca-ES">
                <a:ea typeface="+mn-lt"/>
                <a:cs typeface="+mn-lt"/>
                <a:hlinkClick r:id="rId4"/>
              </a:rPr>
              <a:t>https://www.scimagoepi.com/wp-content/uploads/2023/09/1230_Urbano.pdf</a:t>
            </a:r>
            <a:r>
              <a:rPr lang="ca-ES">
                <a:ea typeface="+mn-lt"/>
                <a:cs typeface="+mn-lt"/>
              </a:rPr>
              <a:t> </a:t>
            </a:r>
            <a:endParaRPr lang="ca-ES"/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58DC3F13-62FF-0916-A742-5CF4ED0518A3}"/>
              </a:ext>
            </a:extLst>
          </p:cNvPr>
          <p:cNvSpPr txBox="1"/>
          <p:nvPr/>
        </p:nvSpPr>
        <p:spPr>
          <a:xfrm>
            <a:off x="3239934" y="2608624"/>
            <a:ext cx="8621468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>
                <a:cs typeface="Arial"/>
              </a:rPr>
              <a:t>A) La revista accepta </a:t>
            </a:r>
            <a:r>
              <a:rPr lang="ca-ES" sz="2400" i="1" err="1">
                <a:cs typeface="Arial"/>
              </a:rPr>
              <a:t>preprints</a:t>
            </a:r>
            <a:r>
              <a:rPr lang="ca-ES" sz="2400">
                <a:cs typeface="Arial"/>
              </a:rPr>
              <a:t> penjats abans d'enviar l'article</a:t>
            </a:r>
          </a:p>
          <a:p>
            <a:endParaRPr lang="ca-ES" sz="2400">
              <a:cs typeface="Arial"/>
            </a:endParaRPr>
          </a:p>
          <a:p>
            <a:r>
              <a:rPr lang="ca-ES" sz="2400" i="1" dirty="0">
                <a:cs typeface="Arial"/>
              </a:rPr>
              <a:t>La revista només accepta materials inèdits que no s'han publicat amb anterioritat i que no estan en procés de revisió per part d'una altra revista. La revista pot acceptar articles que s'hagin compartit prèviament en la seva versió </a:t>
            </a:r>
            <a:r>
              <a:rPr lang="ca-ES" sz="2400" err="1">
                <a:cs typeface="Arial"/>
              </a:rPr>
              <a:t>preprint</a:t>
            </a:r>
            <a:r>
              <a:rPr lang="ca-ES" sz="2400" i="1" dirty="0">
                <a:cs typeface="Arial"/>
              </a:rPr>
              <a:t> en </a:t>
            </a:r>
            <a:r>
              <a:rPr lang="ca-ES" sz="2400" i="1" err="1">
                <a:cs typeface="Arial"/>
              </a:rPr>
              <a:t>repositoris</a:t>
            </a:r>
            <a:r>
              <a:rPr lang="ca-ES" sz="2400" i="1" dirty="0">
                <a:cs typeface="Arial"/>
              </a:rPr>
              <a:t>, però cal facilitar la URL o el DOI on s'han compartit </a:t>
            </a:r>
            <a:r>
              <a:rPr lang="ca-ES" sz="2400" i="1">
                <a:cs typeface="Arial"/>
              </a:rPr>
              <a:t>per tenir-los en consideració.</a:t>
            </a:r>
          </a:p>
        </p:txBody>
      </p:sp>
      <p:pic>
        <p:nvPicPr>
          <p:cNvPr id="5" name="Imatge 4" descr="Imatge que conté tomàquet, verdura, Menjars naturals, produir&#10;&#10;Descripció generada automàticament">
            <a:extLst>
              <a:ext uri="{FF2B5EF4-FFF2-40B4-BE49-F238E27FC236}">
                <a16:creationId xmlns:a16="http://schemas.microsoft.com/office/drawing/2014/main" id="{B909255C-D35B-8CEF-E3D7-50632CABE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347" y="2334883"/>
            <a:ext cx="2927231" cy="2188234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CE0B0EC3-92FC-D3E4-2FFA-0369AC0D1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38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69393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3081784" y="1947266"/>
            <a:ext cx="81182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800">
                <a:cs typeface="Arial"/>
              </a:rPr>
              <a:t>Política de </a:t>
            </a:r>
            <a:r>
              <a:rPr lang="ca-ES" sz="2800" i="1" err="1">
                <a:cs typeface="Arial"/>
              </a:rPr>
              <a:t>preprints</a:t>
            </a:r>
            <a:r>
              <a:rPr lang="ca-ES" sz="2800">
                <a:cs typeface="Arial"/>
              </a:rPr>
              <a:t> i material inèdit/no publicat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18A714ED-0227-2F3D-875C-D8D8233FA229}"/>
              </a:ext>
            </a:extLst>
          </p:cNvPr>
          <p:cNvSpPr txBox="1"/>
          <p:nvPr/>
        </p:nvSpPr>
        <p:spPr>
          <a:xfrm>
            <a:off x="594500" y="6016058"/>
            <a:ext cx="81038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err="1">
                <a:cs typeface="Arial"/>
              </a:rPr>
              <a:t>Urbano</a:t>
            </a:r>
            <a:r>
              <a:rPr lang="ca-ES">
                <a:cs typeface="Arial"/>
              </a:rPr>
              <a:t>, Cristóbal (2023). </a:t>
            </a:r>
            <a:r>
              <a:rPr lang="ca-ES" i="1" err="1">
                <a:ea typeface="+mn-lt"/>
                <a:cs typeface="+mn-lt"/>
              </a:rPr>
              <a:t>Políticas</a:t>
            </a:r>
            <a:r>
              <a:rPr lang="ca-ES" i="1">
                <a:ea typeface="+mn-lt"/>
                <a:cs typeface="+mn-lt"/>
              </a:rPr>
              <a:t> sobre </a:t>
            </a:r>
            <a:r>
              <a:rPr lang="ca-ES" i="1" err="1">
                <a:ea typeface="+mn-lt"/>
                <a:cs typeface="+mn-lt"/>
              </a:rPr>
              <a:t>preprints</a:t>
            </a:r>
            <a:r>
              <a:rPr lang="ca-ES" i="1">
                <a:ea typeface="+mn-lt"/>
                <a:cs typeface="+mn-lt"/>
              </a:rPr>
              <a:t> en </a:t>
            </a:r>
            <a:r>
              <a:rPr lang="ca-ES" i="1" err="1">
                <a:ea typeface="+mn-lt"/>
                <a:cs typeface="+mn-lt"/>
              </a:rPr>
              <a:t>revistas</a:t>
            </a:r>
            <a:r>
              <a:rPr lang="ca-ES" i="1">
                <a:ea typeface="+mn-lt"/>
                <a:cs typeface="+mn-lt"/>
              </a:rPr>
              <a:t> </a:t>
            </a:r>
            <a:r>
              <a:rPr lang="ca-ES" i="1" err="1">
                <a:ea typeface="+mn-lt"/>
                <a:cs typeface="+mn-lt"/>
              </a:rPr>
              <a:t>académicas</a:t>
            </a:r>
            <a:r>
              <a:rPr lang="ca-ES">
                <a:ea typeface="+mn-lt"/>
                <a:cs typeface="+mn-lt"/>
              </a:rPr>
              <a:t>. </a:t>
            </a:r>
            <a:r>
              <a:rPr lang="ca-ES">
                <a:ea typeface="+mn-lt"/>
                <a:cs typeface="+mn-lt"/>
                <a:hlinkClick r:id="rId4"/>
              </a:rPr>
              <a:t>https://www.scimagoepi.com/wp-content/uploads/2023/09/1230_Urbano.pdf</a:t>
            </a:r>
            <a:r>
              <a:rPr lang="ca-ES">
                <a:ea typeface="+mn-lt"/>
                <a:cs typeface="+mn-lt"/>
              </a:rPr>
              <a:t> </a:t>
            </a:r>
            <a:endParaRPr lang="ca-ES"/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58DC3F13-62FF-0916-A742-5CF4ED0518A3}"/>
              </a:ext>
            </a:extLst>
          </p:cNvPr>
          <p:cNvSpPr txBox="1"/>
          <p:nvPr/>
        </p:nvSpPr>
        <p:spPr>
          <a:xfrm>
            <a:off x="3354953" y="2608624"/>
            <a:ext cx="883712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>
                <a:cs typeface="Arial"/>
              </a:rPr>
              <a:t>B) La revista NO accepta </a:t>
            </a:r>
            <a:r>
              <a:rPr lang="ca-ES" sz="2400" i="1" err="1">
                <a:cs typeface="Arial"/>
              </a:rPr>
              <a:t>preprints</a:t>
            </a:r>
            <a:r>
              <a:rPr lang="ca-ES" sz="2400">
                <a:cs typeface="Arial"/>
              </a:rPr>
              <a:t> penjats abans d'enviar l'article</a:t>
            </a:r>
          </a:p>
          <a:p>
            <a:endParaRPr lang="ca-ES" sz="2400">
              <a:cs typeface="Arial"/>
            </a:endParaRPr>
          </a:p>
          <a:p>
            <a:r>
              <a:rPr lang="ca-ES" sz="2400" i="1">
                <a:cs typeface="Arial"/>
              </a:rPr>
              <a:t>La revista només accepta materials inèdits que no s'han publicat amb anterioritat i que no estan en procés de revisió per part d'una altra revista. Tampoc s'accepten articles que hagin estat penjats i compartits en la seva versió </a:t>
            </a:r>
            <a:r>
              <a:rPr lang="ca-ES" sz="2400" err="1">
                <a:cs typeface="Arial"/>
              </a:rPr>
              <a:t>preprint</a:t>
            </a:r>
            <a:r>
              <a:rPr lang="ca-ES" sz="2400" i="1">
                <a:cs typeface="Arial"/>
              </a:rPr>
              <a:t>.</a:t>
            </a:r>
          </a:p>
        </p:txBody>
      </p:sp>
      <p:pic>
        <p:nvPicPr>
          <p:cNvPr id="5" name="Imatge 4" descr="Imatge que conté tomàquet, verdura, Menjars naturals, produir&#10;&#10;Descripció generada automàticament">
            <a:extLst>
              <a:ext uri="{FF2B5EF4-FFF2-40B4-BE49-F238E27FC236}">
                <a16:creationId xmlns:a16="http://schemas.microsoft.com/office/drawing/2014/main" id="{930463BA-5EF2-D0E0-AB00-C80176415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2334883"/>
            <a:ext cx="2927231" cy="2188234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31004EC2-4131-3F86-A651-BB3588DD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39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63777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B91CC69-FB77-1340-C19C-E2077B9F58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5866" y="1715071"/>
            <a:ext cx="12042149" cy="779226"/>
          </a:xfrm>
        </p:spPr>
        <p:txBody>
          <a:bodyPr/>
          <a:lstStyle/>
          <a:p>
            <a:r>
              <a:rPr lang="ca-ES"/>
              <a:t>Ingredients bàsics d'una política de drets d'autoria       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D99DA2E4-9B2C-634D-C7F6-8674AFDF993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65038" y="5524745"/>
            <a:ext cx="4371458" cy="46095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ca-ES"/>
              <a:t>Titular dels drets d'autoria</a:t>
            </a:r>
          </a:p>
        </p:txBody>
      </p:sp>
      <p:pic>
        <p:nvPicPr>
          <p:cNvPr id="5" name="Imatge 4" descr="Imatge que conté Menjar ràpid, aliments, Refrigeri, panet&#10;&#10;Descripció generada automàticament">
            <a:extLst>
              <a:ext uri="{FF2B5EF4-FFF2-40B4-BE49-F238E27FC236}">
                <a16:creationId xmlns:a16="http://schemas.microsoft.com/office/drawing/2014/main" id="{6F80EA40-A466-D08E-AF5C-CFA967696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034" t="18723" r="17898" b="13617"/>
          <a:stretch/>
        </p:blipFill>
        <p:spPr>
          <a:xfrm>
            <a:off x="762182" y="2814122"/>
            <a:ext cx="3604013" cy="2581067"/>
          </a:xfrm>
          <a:prstGeom prst="rect">
            <a:avLst/>
          </a:prstGeom>
        </p:spPr>
      </p:pic>
      <p:sp>
        <p:nvSpPr>
          <p:cNvPr id="6" name="Triangle isòsceles 5">
            <a:extLst>
              <a:ext uri="{FF2B5EF4-FFF2-40B4-BE49-F238E27FC236}">
                <a16:creationId xmlns:a16="http://schemas.microsoft.com/office/drawing/2014/main" id="{3573FA03-BD47-C71A-C9F6-DD3423052128}"/>
              </a:ext>
            </a:extLst>
          </p:cNvPr>
          <p:cNvSpPr/>
          <p:nvPr/>
        </p:nvSpPr>
        <p:spPr>
          <a:xfrm rot="5040000">
            <a:off x="8338869" y="3881887"/>
            <a:ext cx="833886" cy="51758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EEDF45DD-59BD-1962-8ED9-68218638F9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grpSp>
        <p:nvGrpSpPr>
          <p:cNvPr id="7" name="Agrupa 6">
            <a:extLst>
              <a:ext uri="{FF2B5EF4-FFF2-40B4-BE49-F238E27FC236}">
                <a16:creationId xmlns:a16="http://schemas.microsoft.com/office/drawing/2014/main" id="{AA01F1BD-0130-AE22-AB03-512F8F1EB07F}"/>
              </a:ext>
            </a:extLst>
          </p:cNvPr>
          <p:cNvGrpSpPr/>
          <p:nvPr/>
        </p:nvGrpSpPr>
        <p:grpSpPr>
          <a:xfrm>
            <a:off x="7666180" y="3175000"/>
            <a:ext cx="2781376" cy="2120095"/>
            <a:chOff x="8035635" y="3048000"/>
            <a:chExt cx="2781376" cy="2120095"/>
          </a:xfrm>
        </p:grpSpPr>
        <p:pic>
          <p:nvPicPr>
            <p:cNvPr id="10" name="Imatge 9" descr="Imatge que conté aliments, carn, Menjar ràpid, Greix animal&#10;&#10;Descripció generada automàticament">
              <a:extLst>
                <a:ext uri="{FF2B5EF4-FFF2-40B4-BE49-F238E27FC236}">
                  <a16:creationId xmlns:a16="http://schemas.microsoft.com/office/drawing/2014/main" id="{A79A2B9B-8318-F5C7-CD45-7CF5679B8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45283" t="31353" r="2830" b="5672"/>
            <a:stretch/>
          </p:blipFill>
          <p:spPr>
            <a:xfrm>
              <a:off x="8157678" y="3114149"/>
              <a:ext cx="2659333" cy="205394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77B5C2D-5117-E67C-4404-149CE9F7C077}"/>
                </a:ext>
              </a:extLst>
            </p:cNvPr>
            <p:cNvSpPr/>
            <p:nvPr/>
          </p:nvSpPr>
          <p:spPr>
            <a:xfrm>
              <a:off x="8035635" y="3048000"/>
              <a:ext cx="357909" cy="3348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11" name="Contenidor de contingut 2">
            <a:extLst>
              <a:ext uri="{FF2B5EF4-FFF2-40B4-BE49-F238E27FC236}">
                <a16:creationId xmlns:a16="http://schemas.microsoft.com/office/drawing/2014/main" id="{9C92FF3C-0619-018E-6702-290A771A43F5}"/>
              </a:ext>
            </a:extLst>
          </p:cNvPr>
          <p:cNvSpPr txBox="1">
            <a:spLocks/>
          </p:cNvSpPr>
          <p:nvPr/>
        </p:nvSpPr>
        <p:spPr>
          <a:xfrm>
            <a:off x="6917165" y="5515509"/>
            <a:ext cx="4717821" cy="46095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a-ES"/>
              <a:t>Llicència </a:t>
            </a:r>
            <a:r>
              <a:rPr lang="ca-ES" err="1"/>
              <a:t>Creative</a:t>
            </a:r>
            <a:r>
              <a:rPr lang="ca-ES"/>
              <a:t> </a:t>
            </a:r>
            <a:r>
              <a:rPr lang="ca-ES" err="1"/>
              <a:t>Commons</a:t>
            </a:r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11027488-6581-E49C-D14D-F3FAEF419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25168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3081784" y="1947266"/>
            <a:ext cx="81182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800">
                <a:cs typeface="Arial"/>
              </a:rPr>
              <a:t>Política de </a:t>
            </a:r>
            <a:r>
              <a:rPr lang="ca-ES" sz="2800" i="1" err="1">
                <a:cs typeface="Arial"/>
              </a:rPr>
              <a:t>preprints</a:t>
            </a:r>
            <a:r>
              <a:rPr lang="ca-ES" sz="2800">
                <a:cs typeface="Arial"/>
              </a:rPr>
              <a:t> i material inèdit/no publicat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18A714ED-0227-2F3D-875C-D8D8233FA229}"/>
              </a:ext>
            </a:extLst>
          </p:cNvPr>
          <p:cNvSpPr txBox="1"/>
          <p:nvPr/>
        </p:nvSpPr>
        <p:spPr>
          <a:xfrm>
            <a:off x="594500" y="6016058"/>
            <a:ext cx="110656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err="1">
                <a:cs typeface="Arial"/>
              </a:rPr>
              <a:t>ASAPbio</a:t>
            </a:r>
            <a:r>
              <a:rPr lang="ca-ES">
                <a:cs typeface="Arial"/>
              </a:rPr>
              <a:t>. </a:t>
            </a:r>
            <a:r>
              <a:rPr lang="ca-ES" err="1">
                <a:ea typeface="+mn-lt"/>
                <a:cs typeface="+mn-lt"/>
              </a:rPr>
              <a:t>Preguntas</a:t>
            </a:r>
            <a:r>
              <a:rPr lang="ca-ES">
                <a:ea typeface="+mn-lt"/>
                <a:cs typeface="+mn-lt"/>
              </a:rPr>
              <a:t> </a:t>
            </a:r>
            <a:r>
              <a:rPr lang="ca-ES" err="1">
                <a:ea typeface="+mn-lt"/>
                <a:cs typeface="+mn-lt"/>
              </a:rPr>
              <a:t>frecuentes</a:t>
            </a:r>
            <a:r>
              <a:rPr lang="ca-ES">
                <a:ea typeface="+mn-lt"/>
                <a:cs typeface="+mn-lt"/>
              </a:rPr>
              <a:t> sobre </a:t>
            </a:r>
            <a:r>
              <a:rPr lang="ca-ES" err="1">
                <a:ea typeface="+mn-lt"/>
                <a:cs typeface="+mn-lt"/>
              </a:rPr>
              <a:t>preprints</a:t>
            </a:r>
            <a:r>
              <a:rPr lang="ca-ES">
                <a:ea typeface="+mn-lt"/>
                <a:cs typeface="+mn-lt"/>
              </a:rPr>
              <a:t>. </a:t>
            </a:r>
            <a:r>
              <a:rPr lang="ca-ES">
                <a:ea typeface="+mn-lt"/>
                <a:cs typeface="+mn-lt"/>
                <a:hlinkClick r:id="rId4"/>
              </a:rPr>
              <a:t>https://asapbio.org/preguntas-frecuentes-sobre-preprints</a:t>
            </a:r>
            <a:r>
              <a:rPr lang="ca-ES">
                <a:ea typeface="+mn-lt"/>
                <a:cs typeface="+mn-lt"/>
              </a:rPr>
              <a:t> </a:t>
            </a:r>
            <a:endParaRPr lang="ca-ES">
              <a:ea typeface="+mn-lt"/>
              <a:cs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58DC3F13-62FF-0916-A742-5CF4ED0518A3}"/>
              </a:ext>
            </a:extLst>
          </p:cNvPr>
          <p:cNvSpPr txBox="1"/>
          <p:nvPr/>
        </p:nvSpPr>
        <p:spPr>
          <a:xfrm>
            <a:off x="3354953" y="2608624"/>
            <a:ext cx="883712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>
                <a:cs typeface="Arial"/>
              </a:rPr>
              <a:t>C) La revista accepta que els preprints penjats abans d'enviar l'article es mantinguin després de publicar l'article</a:t>
            </a:r>
          </a:p>
          <a:p>
            <a:endParaRPr lang="ca-ES" sz="2400">
              <a:cs typeface="Arial"/>
            </a:endParaRPr>
          </a:p>
          <a:p>
            <a:r>
              <a:rPr lang="ca-ES" sz="2400" i="1">
                <a:cs typeface="Arial"/>
              </a:rPr>
              <a:t>Un cop publicat l'article, en cas que prèviament s'hagi compartit en format </a:t>
            </a:r>
            <a:r>
              <a:rPr lang="ca-ES" sz="2400" i="1" err="1">
                <a:cs typeface="Arial"/>
              </a:rPr>
              <a:t>preprint</a:t>
            </a:r>
            <a:r>
              <a:rPr lang="ca-ES" sz="2400" i="1">
                <a:cs typeface="Arial"/>
              </a:rPr>
              <a:t> en altres fonts, es recomana enllaçar el </a:t>
            </a:r>
            <a:r>
              <a:rPr lang="ca-ES" sz="2400" i="1" err="1">
                <a:cs typeface="Arial"/>
              </a:rPr>
              <a:t>preprint</a:t>
            </a:r>
            <a:r>
              <a:rPr lang="ca-ES" sz="2400" i="1">
                <a:cs typeface="Arial"/>
              </a:rPr>
              <a:t> amb la versió publicada de l'article.</a:t>
            </a:r>
          </a:p>
        </p:txBody>
      </p:sp>
      <p:pic>
        <p:nvPicPr>
          <p:cNvPr id="5" name="Imatge 4" descr="Imatge que conté tomàquet, verdura, Menjars naturals, produir&#10;&#10;Descripció generada automàticament">
            <a:extLst>
              <a:ext uri="{FF2B5EF4-FFF2-40B4-BE49-F238E27FC236}">
                <a16:creationId xmlns:a16="http://schemas.microsoft.com/office/drawing/2014/main" id="{5B5A0AB1-E497-59F5-B12F-1D677E5BE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347" y="2334883"/>
            <a:ext cx="2927231" cy="2188234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0C03138B-BEB3-AA6C-A7AC-3E48E301E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40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15149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3714388" y="2076662"/>
            <a:ext cx="811826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4400">
                <a:cs typeface="Arial"/>
              </a:rPr>
              <a:t>Any dels drets d'autoria</a:t>
            </a:r>
            <a:endParaRPr lang="ca-ES" sz="4400"/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58DC3F13-62FF-0916-A742-5CF4ED0518A3}"/>
              </a:ext>
            </a:extLst>
          </p:cNvPr>
          <p:cNvSpPr txBox="1"/>
          <p:nvPr/>
        </p:nvSpPr>
        <p:spPr>
          <a:xfrm>
            <a:off x="4045065" y="3298737"/>
            <a:ext cx="778758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>
                <a:cs typeface="Arial"/>
              </a:rPr>
              <a:t>Any de publicació de l'article i a partir del qual es compten els drets d'autoria.</a:t>
            </a:r>
          </a:p>
          <a:p>
            <a:endParaRPr lang="ca-ES" sz="2400">
              <a:cs typeface="Arial"/>
            </a:endParaRPr>
          </a:p>
          <a:p>
            <a:r>
              <a:rPr lang="ca-ES" sz="2400">
                <a:cs typeface="Arial"/>
              </a:rPr>
              <a:t>Cal recordar que els drets d'explotació tenen una durada delimitada en el temps.</a:t>
            </a:r>
          </a:p>
        </p:txBody>
      </p:sp>
      <p:pic>
        <p:nvPicPr>
          <p:cNvPr id="5" name="Imatge 4" descr="Imatge que conté verdura, ceba, produir, Menjars naturals&#10;&#10;Descripció generada automàticament">
            <a:extLst>
              <a:ext uri="{FF2B5EF4-FFF2-40B4-BE49-F238E27FC236}">
                <a16:creationId xmlns:a16="http://schemas.microsoft.com/office/drawing/2014/main" id="{28A9D81A-D393-B77A-91BE-44B110AD1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47" y="2718040"/>
            <a:ext cx="3321170" cy="2198299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C86614DF-7454-3B5B-C51D-D0BE43705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41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281811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3714388" y="2076662"/>
            <a:ext cx="8118262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4400">
                <a:cs typeface="Arial"/>
              </a:rPr>
              <a:t>Evolució temporal de la política de drets d'autoria</a:t>
            </a: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58DC3F13-62FF-0916-A742-5CF4ED0518A3}"/>
              </a:ext>
            </a:extLst>
          </p:cNvPr>
          <p:cNvSpPr txBox="1"/>
          <p:nvPr/>
        </p:nvSpPr>
        <p:spPr>
          <a:xfrm>
            <a:off x="3886914" y="3801945"/>
            <a:ext cx="778758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>
                <a:cs typeface="Arial"/>
              </a:rPr>
              <a:t>Les revistes que porten molt de temps publicant-se tenen una història, i les polítiques han evolucionat al llarg del temps.</a:t>
            </a:r>
          </a:p>
          <a:p>
            <a:endParaRPr lang="ca-ES" sz="2400">
              <a:cs typeface="Arial"/>
            </a:endParaRPr>
          </a:p>
          <a:p>
            <a:r>
              <a:rPr lang="ca-ES" sz="2400">
                <a:cs typeface="Arial"/>
              </a:rPr>
              <a:t>Cal indicar en quin any s'ha instaurat la política actual de drets d'autoria, quines eren les polítiques anteriors i durant quin període s'han aplicat.</a:t>
            </a:r>
          </a:p>
        </p:txBody>
      </p:sp>
      <p:pic>
        <p:nvPicPr>
          <p:cNvPr id="6" name="Imatge 5" descr="Imatge que conté Groc&#10;&#10;Descripció generada automàticament">
            <a:extLst>
              <a:ext uri="{FF2B5EF4-FFF2-40B4-BE49-F238E27FC236}">
                <a16:creationId xmlns:a16="http://schemas.microsoft.com/office/drawing/2014/main" id="{3AA48BCF-86C9-51AB-5E30-6C737906E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27" y="2373646"/>
            <a:ext cx="3127766" cy="2863970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1A0F1BF8-67EC-8D54-A135-842ED3F40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42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246611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3714388" y="2076662"/>
            <a:ext cx="81182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800">
                <a:cs typeface="Arial"/>
              </a:rPr>
              <a:t>Evolució temporal de la política de drets d'autoria</a:t>
            </a: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58DC3F13-62FF-0916-A742-5CF4ED0518A3}"/>
              </a:ext>
            </a:extLst>
          </p:cNvPr>
          <p:cNvSpPr txBox="1"/>
          <p:nvPr/>
        </p:nvSpPr>
        <p:spPr>
          <a:xfrm>
            <a:off x="3886914" y="3054322"/>
            <a:ext cx="778758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>
                <a:cs typeface="Arial"/>
              </a:rPr>
              <a:t>Si no hi ha documentació de la política anterior, s'ha d'assumir que el titular dels drets d'autoria eren els autors, i que no està en accés obert perquè té tots els drets reservats.</a:t>
            </a:r>
          </a:p>
          <a:p>
            <a:endParaRPr lang="ca-ES" sz="2400">
              <a:cs typeface="Arial"/>
            </a:endParaRPr>
          </a:p>
          <a:p>
            <a:r>
              <a:rPr lang="ca-ES" sz="2400">
                <a:cs typeface="Arial"/>
              </a:rPr>
              <a:t>Fonts de consulta: preliminars dels números antics, </a:t>
            </a:r>
            <a:r>
              <a:rPr lang="ca-ES" sz="2400" err="1">
                <a:cs typeface="Arial"/>
              </a:rPr>
              <a:t>WebArchive</a:t>
            </a:r>
            <a:r>
              <a:rPr lang="ca-ES" sz="2400">
                <a:cs typeface="Arial"/>
              </a:rPr>
              <a:t>, documentació administrativa.</a:t>
            </a:r>
          </a:p>
        </p:txBody>
      </p:sp>
      <p:pic>
        <p:nvPicPr>
          <p:cNvPr id="6" name="Imatge 5" descr="Imatge que conté Groc&#10;&#10;Descripció generada automàticament">
            <a:extLst>
              <a:ext uri="{FF2B5EF4-FFF2-40B4-BE49-F238E27FC236}">
                <a16:creationId xmlns:a16="http://schemas.microsoft.com/office/drawing/2014/main" id="{3AA48BCF-86C9-51AB-5E30-6C737906E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27" y="2373646"/>
            <a:ext cx="3127766" cy="2863970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DA18AEF5-0A0C-89A0-0C40-C3BA0F0A7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43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027640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3714388" y="2076662"/>
            <a:ext cx="81182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800">
                <a:cs typeface="Arial"/>
              </a:rPr>
              <a:t>Evolució temporal de la política de drets d'autoria</a:t>
            </a: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58DC3F13-62FF-0916-A742-5CF4ED0518A3}"/>
              </a:ext>
            </a:extLst>
          </p:cNvPr>
          <p:cNvSpPr txBox="1"/>
          <p:nvPr/>
        </p:nvSpPr>
        <p:spPr>
          <a:xfrm>
            <a:off x="3886914" y="3054322"/>
            <a:ext cx="778758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>
                <a:cs typeface="Arial"/>
              </a:rPr>
              <a:t>Especialment important a l'hora de ser indexats en una base de dades de naturalesa comercial que faci còpies del contingut dels articles i que vulgui penjar els números retrospectius.</a:t>
            </a:r>
            <a:endParaRPr lang="ca-ES"/>
          </a:p>
        </p:txBody>
      </p:sp>
      <p:pic>
        <p:nvPicPr>
          <p:cNvPr id="6" name="Imatge 5" descr="Imatge que conté Groc&#10;&#10;Descripció generada automàticament">
            <a:extLst>
              <a:ext uri="{FF2B5EF4-FFF2-40B4-BE49-F238E27FC236}">
                <a16:creationId xmlns:a16="http://schemas.microsoft.com/office/drawing/2014/main" id="{3AA48BCF-86C9-51AB-5E30-6C737906E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27" y="2373646"/>
            <a:ext cx="3127766" cy="2863970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0B76EA66-9ED7-49DE-1168-9464D239A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44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92958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3714388" y="2076662"/>
            <a:ext cx="811826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600">
                <a:cs typeface="Arial"/>
              </a:rPr>
              <a:t>Especificació bases de dades comercials</a:t>
            </a: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58DC3F13-62FF-0916-A742-5CF4ED0518A3}"/>
              </a:ext>
            </a:extLst>
          </p:cNvPr>
          <p:cNvSpPr txBox="1"/>
          <p:nvPr/>
        </p:nvSpPr>
        <p:spPr>
          <a:xfrm>
            <a:off x="4045065" y="3428134"/>
            <a:ext cx="778758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>
                <a:cs typeface="Arial"/>
              </a:rPr>
              <a:t>Molt important si l'autor/a manté la titularitat dels drets d'autoria i alhora hi ha una llicència amb l'element No Comercial.</a:t>
            </a:r>
          </a:p>
        </p:txBody>
      </p:sp>
      <p:pic>
        <p:nvPicPr>
          <p:cNvPr id="3" name="Imatge 2" descr="Imatge que conté aliments, Cocció vermella, Cuina, bacó&#10;&#10;Descripció generada automàticament">
            <a:extLst>
              <a:ext uri="{FF2B5EF4-FFF2-40B4-BE49-F238E27FC236}">
                <a16:creationId xmlns:a16="http://schemas.microsoft.com/office/drawing/2014/main" id="{C12CA6B5-C518-6DE3-4EB4-3FBDBE2D6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13" y="2348414"/>
            <a:ext cx="2927231" cy="2087593"/>
          </a:xfrm>
          <a:prstGeom prst="rect">
            <a:avLst/>
          </a:prstGeom>
        </p:spPr>
      </p:pic>
      <p:sp>
        <p:nvSpPr>
          <p:cNvPr id="4" name="QuadreDeText 3">
            <a:extLst>
              <a:ext uri="{FF2B5EF4-FFF2-40B4-BE49-F238E27FC236}">
                <a16:creationId xmlns:a16="http://schemas.microsoft.com/office/drawing/2014/main" id="{3D0DDCB1-69CE-5134-094E-E2BEF1C04554}"/>
              </a:ext>
            </a:extLst>
          </p:cNvPr>
          <p:cNvSpPr txBox="1"/>
          <p:nvPr/>
        </p:nvSpPr>
        <p:spPr>
          <a:xfrm>
            <a:off x="695141" y="5210925"/>
            <a:ext cx="1041863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i="1">
                <a:cs typeface="Arial"/>
              </a:rPr>
              <a:t>Els titulars dels drets d'autoria autoritzen que les seves obres </a:t>
            </a:r>
            <a:r>
              <a:rPr lang="ca-ES" sz="2400" i="1" dirty="0">
                <a:cs typeface="Arial"/>
              </a:rPr>
              <a:t>siguin  reproduïdes en les bases de dades acadèmiques de naturalesa </a:t>
            </a:r>
            <a:r>
              <a:rPr lang="ca-ES" sz="2400" i="1">
                <a:cs typeface="Arial"/>
              </a:rPr>
              <a:t>comercial en les quals la revista està indexada o estarà indexada en un futur</a:t>
            </a:r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549CE55C-6A6B-FB8C-0442-A4FE969C5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45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324732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3211181" y="1990398"/>
            <a:ext cx="86214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600">
                <a:cs typeface="Arial"/>
              </a:rPr>
              <a:t>Seguiment de Declaracions d'Accés Obert</a:t>
            </a: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58DC3F13-62FF-0916-A742-5CF4ED0518A3}"/>
              </a:ext>
            </a:extLst>
          </p:cNvPr>
          <p:cNvSpPr txBox="1"/>
          <p:nvPr/>
        </p:nvSpPr>
        <p:spPr>
          <a:xfrm>
            <a:off x="3628122" y="3154964"/>
            <a:ext cx="819014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dirty="0">
                <a:cs typeface="Arial"/>
              </a:rPr>
              <a:t>En comptes de BBQ, BBB, (les declaracions de Budapest, </a:t>
            </a:r>
            <a:r>
              <a:rPr lang="ca-ES" sz="2400" err="1">
                <a:cs typeface="Arial"/>
              </a:rPr>
              <a:t>Bethesda</a:t>
            </a:r>
            <a:r>
              <a:rPr lang="ca-ES" sz="2400" dirty="0">
                <a:cs typeface="Arial"/>
              </a:rPr>
              <a:t> i Berlín), o BOAI (Budapest Open Access </a:t>
            </a:r>
            <a:r>
              <a:rPr lang="ca-ES" sz="2400">
                <a:cs typeface="Arial"/>
              </a:rPr>
              <a:t>Initiative)</a:t>
            </a:r>
            <a:endParaRPr lang="ca-ES" sz="2400" dirty="0">
              <a:cs typeface="Arial"/>
            </a:endParaRP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3D0DDCB1-69CE-5134-094E-E2BEF1C04554}"/>
              </a:ext>
            </a:extLst>
          </p:cNvPr>
          <p:cNvSpPr txBox="1"/>
          <p:nvPr/>
        </p:nvSpPr>
        <p:spPr>
          <a:xfrm>
            <a:off x="3628122" y="4290774"/>
            <a:ext cx="817577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>
                <a:cs typeface="Arial"/>
              </a:rPr>
              <a:t>Compte que només les revistes que tenen una CC-BY poden dir que segueixen BOAI, perquè BOAI té una definició molt restrictiva de l'accés obert que no engloba les altres llicències.</a:t>
            </a:r>
          </a:p>
        </p:txBody>
      </p:sp>
      <p:pic>
        <p:nvPicPr>
          <p:cNvPr id="5" name="Imatge 4" descr="Imatge que conté aliments, xarop, Lekvar, Confitura de fruita&#10;&#10;Descripció generada automàticament">
            <a:extLst>
              <a:ext uri="{FF2B5EF4-FFF2-40B4-BE49-F238E27FC236}">
                <a16:creationId xmlns:a16="http://schemas.microsoft.com/office/drawing/2014/main" id="{735E91B8-4D9B-F5F1-E0B2-F78DABBAD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594" y="1963213"/>
            <a:ext cx="1919316" cy="2935857"/>
          </a:xfrm>
          <a:prstGeom prst="rect">
            <a:avLst/>
          </a:prstGeom>
        </p:spPr>
      </p:pic>
      <p:sp>
        <p:nvSpPr>
          <p:cNvPr id="7" name="QuadreDeText 6">
            <a:extLst>
              <a:ext uri="{FF2B5EF4-FFF2-40B4-BE49-F238E27FC236}">
                <a16:creationId xmlns:a16="http://schemas.microsoft.com/office/drawing/2014/main" id="{26465E65-618C-A737-1FF5-5CC7967D6D22}"/>
              </a:ext>
            </a:extLst>
          </p:cNvPr>
          <p:cNvSpPr txBox="1"/>
          <p:nvPr/>
        </p:nvSpPr>
        <p:spPr>
          <a:xfrm>
            <a:off x="652009" y="6073567"/>
            <a:ext cx="1089309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>
                <a:cs typeface="Arial"/>
              </a:rPr>
              <a:t>DOAJ (2020). </a:t>
            </a:r>
            <a:r>
              <a:rPr lang="ca-ES" i="1" err="1">
                <a:ea typeface="+mn-lt"/>
                <a:cs typeface="+mn-lt"/>
              </a:rPr>
              <a:t>What</a:t>
            </a:r>
            <a:r>
              <a:rPr lang="ca-ES" i="1">
                <a:ea typeface="+mn-lt"/>
                <a:cs typeface="+mn-lt"/>
              </a:rPr>
              <a:t> </a:t>
            </a:r>
            <a:r>
              <a:rPr lang="ca-ES" i="1" err="1">
                <a:ea typeface="+mn-lt"/>
                <a:cs typeface="+mn-lt"/>
              </a:rPr>
              <a:t>does</a:t>
            </a:r>
            <a:r>
              <a:rPr lang="ca-ES" i="1">
                <a:ea typeface="+mn-lt"/>
                <a:cs typeface="+mn-lt"/>
              </a:rPr>
              <a:t> DOAJ </a:t>
            </a:r>
            <a:r>
              <a:rPr lang="ca-ES" i="1" err="1">
                <a:ea typeface="+mn-lt"/>
                <a:cs typeface="+mn-lt"/>
              </a:rPr>
              <a:t>define</a:t>
            </a:r>
            <a:r>
              <a:rPr lang="ca-ES" i="1">
                <a:ea typeface="+mn-lt"/>
                <a:cs typeface="+mn-lt"/>
              </a:rPr>
              <a:t> as Open Access?</a:t>
            </a:r>
            <a:r>
              <a:rPr lang="ca-ES">
                <a:ea typeface="+mn-lt"/>
                <a:cs typeface="+mn-lt"/>
              </a:rPr>
              <a:t>. </a:t>
            </a:r>
            <a:r>
              <a:rPr lang="ca-ES">
                <a:ea typeface="+mn-lt"/>
                <a:cs typeface="+mn-lt"/>
                <a:hlinkClick r:id="rId5"/>
              </a:rPr>
              <a:t>https://blog.doaj.org/es/2020/11/17/what-does-doaj-define-as-open-access/</a:t>
            </a:r>
            <a:r>
              <a:rPr lang="ca-ES">
                <a:ea typeface="+mn-lt"/>
                <a:cs typeface="+mn-lt"/>
              </a:rPr>
              <a:t>  </a:t>
            </a:r>
            <a:endParaRPr lang="ca-ES">
              <a:ea typeface="+mn-lt"/>
              <a:cs typeface="Arial"/>
            </a:endParaRPr>
          </a:p>
        </p:txBody>
      </p:sp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C53CFA66-E8D1-4474-0B09-1B60BDAF7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46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3401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3211181" y="1990398"/>
            <a:ext cx="86214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600">
                <a:cs typeface="Arial"/>
              </a:rPr>
              <a:t>Drets d'autoria de les imatges</a:t>
            </a: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58DC3F13-62FF-0916-A742-5CF4ED0518A3}"/>
              </a:ext>
            </a:extLst>
          </p:cNvPr>
          <p:cNvSpPr txBox="1"/>
          <p:nvPr/>
        </p:nvSpPr>
        <p:spPr>
          <a:xfrm>
            <a:off x="3642499" y="3974473"/>
            <a:ext cx="819014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>
                <a:cs typeface="Arial"/>
              </a:rPr>
              <a:t>A) Tenir la mateixa política de drets d'autoria que els textos</a:t>
            </a:r>
          </a:p>
          <a:p>
            <a:r>
              <a:rPr lang="ca-ES" sz="2400">
                <a:cs typeface="Arial"/>
              </a:rPr>
              <a:t>B) Tenir una política pròpia diferent dels textos, i comuna a tota la revista</a:t>
            </a:r>
          </a:p>
          <a:p>
            <a:r>
              <a:rPr lang="ca-ES" sz="2400">
                <a:cs typeface="Arial"/>
              </a:rPr>
              <a:t>C) Cada imatge té una política particular</a:t>
            </a:r>
          </a:p>
          <a:p>
            <a:r>
              <a:rPr lang="ca-ES" sz="2400">
                <a:cs typeface="Arial"/>
              </a:rPr>
              <a:t>D) Les imatges poden ser del mateix autor/a que el text</a:t>
            </a:r>
          </a:p>
          <a:p>
            <a:r>
              <a:rPr lang="ca-ES" sz="2400">
                <a:cs typeface="Arial"/>
              </a:rPr>
              <a:t>E) Les imatges poden ser de terceres persones</a:t>
            </a:r>
          </a:p>
        </p:txBody>
      </p:sp>
      <p:pic>
        <p:nvPicPr>
          <p:cNvPr id="3" name="Imatge 2" descr="Imatge que conté aliments, Menjar ràpid, Menjar americà, hamburguesa&#10;&#10;Descripció generada automàticament">
            <a:extLst>
              <a:ext uri="{FF2B5EF4-FFF2-40B4-BE49-F238E27FC236}">
                <a16:creationId xmlns:a16="http://schemas.microsoft.com/office/drawing/2014/main" id="{248E50C6-B873-9915-8E5C-D9FC7D4C38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173" t="29390" b="10856"/>
          <a:stretch/>
        </p:blipFill>
        <p:spPr>
          <a:xfrm>
            <a:off x="179140" y="2956405"/>
            <a:ext cx="3031146" cy="1621057"/>
          </a:xfrm>
          <a:prstGeom prst="rect">
            <a:avLst/>
          </a:prstGeom>
        </p:spPr>
      </p:pic>
      <p:sp>
        <p:nvSpPr>
          <p:cNvPr id="6" name="QuadreDeText 5">
            <a:extLst>
              <a:ext uri="{FF2B5EF4-FFF2-40B4-BE49-F238E27FC236}">
                <a16:creationId xmlns:a16="http://schemas.microsoft.com/office/drawing/2014/main" id="{1E558617-2176-649E-FC4E-E22A9475CAB3}"/>
              </a:ext>
            </a:extLst>
          </p:cNvPr>
          <p:cNvSpPr txBox="1"/>
          <p:nvPr/>
        </p:nvSpPr>
        <p:spPr>
          <a:xfrm>
            <a:off x="3948023" y="2812211"/>
            <a:ext cx="754523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Molt important </a:t>
            </a:r>
            <a:r>
              <a:rPr lang="en-US" sz="2800" err="1"/>
              <a:t>en</a:t>
            </a:r>
            <a:r>
              <a:rPr lang="en-US" sz="2800"/>
              <a:t> </a:t>
            </a:r>
            <a:r>
              <a:rPr lang="en-US" sz="2800" err="1"/>
              <a:t>revistes</a:t>
            </a:r>
            <a:r>
              <a:rPr lang="en-US" sz="2800"/>
              <a:t> d'art o disciplines que </a:t>
            </a:r>
            <a:r>
              <a:rPr lang="en-US" sz="2800" err="1"/>
              <a:t>necessiten</a:t>
            </a:r>
            <a:r>
              <a:rPr lang="en-US" sz="2800"/>
              <a:t> </a:t>
            </a:r>
            <a:r>
              <a:rPr lang="en-US" sz="2800" err="1"/>
              <a:t>moltes</a:t>
            </a:r>
            <a:r>
              <a:rPr lang="en-US" sz="2800"/>
              <a:t> </a:t>
            </a:r>
            <a:r>
              <a:rPr lang="en-US" sz="2800" err="1"/>
              <a:t>imatges</a:t>
            </a:r>
            <a:endParaRPr lang="en-US" sz="2800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7CAD435D-2EEA-4E6E-1E8E-8E6765ACC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47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53152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DD67817E-13D0-A883-6619-D19E8CA4016B}"/>
              </a:ext>
            </a:extLst>
          </p:cNvPr>
          <p:cNvSpPr txBox="1"/>
          <p:nvPr/>
        </p:nvSpPr>
        <p:spPr>
          <a:xfrm>
            <a:off x="1227104" y="3039946"/>
            <a:ext cx="9728525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8800">
                <a:cs typeface="Arial"/>
              </a:rPr>
              <a:t>On fer-la constar?</a:t>
            </a:r>
          </a:p>
        </p:txBody>
      </p:sp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F51D004A-622F-16C0-2A42-2B1754EDF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48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75904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pic>
        <p:nvPicPr>
          <p:cNvPr id="2" name="Imatge 1" descr="Imatge que conté Font, Gràfics, logotip, cercle&#10;&#10;Descripció generada automàticament">
            <a:extLst>
              <a:ext uri="{FF2B5EF4-FFF2-40B4-BE49-F238E27FC236}">
                <a16:creationId xmlns:a16="http://schemas.microsoft.com/office/drawing/2014/main" id="{BFB7FFFB-19E4-B6F4-F56C-23A532D8F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96" y="2461681"/>
            <a:ext cx="4370717" cy="1382640"/>
          </a:xfrm>
          <a:prstGeom prst="rect">
            <a:avLst/>
          </a:prstGeom>
        </p:spPr>
      </p:pic>
      <p:pic>
        <p:nvPicPr>
          <p:cNvPr id="4" name="Imatge 3" descr="Imatge que conté text, diari, Font, Paper de diari&#10;&#10;Descripció generada automàticament">
            <a:extLst>
              <a:ext uri="{FF2B5EF4-FFF2-40B4-BE49-F238E27FC236}">
                <a16:creationId xmlns:a16="http://schemas.microsoft.com/office/drawing/2014/main" id="{4FED1E75-AECB-A0D1-0CC3-76B9BC86F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952" y="2163482"/>
            <a:ext cx="3198031" cy="4114800"/>
          </a:xfrm>
          <a:prstGeom prst="rect">
            <a:avLst/>
          </a:prstGeom>
        </p:spPr>
      </p:pic>
      <p:pic>
        <p:nvPicPr>
          <p:cNvPr id="6" name="Imatge 5" descr="Imatge que conté text, rebut, a cobert&#10;&#10;Descripció generada automàticament">
            <a:extLst>
              <a:ext uri="{FF2B5EF4-FFF2-40B4-BE49-F238E27FC236}">
                <a16:creationId xmlns:a16="http://schemas.microsoft.com/office/drawing/2014/main" id="{18B88A1B-5F02-2471-10F3-1EC5D284FD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36" t="9750" r="-470" b="348"/>
          <a:stretch/>
        </p:blipFill>
        <p:spPr>
          <a:xfrm>
            <a:off x="5298826" y="3434801"/>
            <a:ext cx="2146072" cy="2678484"/>
          </a:xfrm>
          <a:prstGeom prst="rect">
            <a:avLst/>
          </a:prstGeom>
        </p:spPr>
      </p:pic>
      <p:pic>
        <p:nvPicPr>
          <p:cNvPr id="9" name="Imatge 8" descr="Imatge que conté clipart, mussol, il·lustració, dibuixos&#10;&#10;Descripció generada automàticament">
            <a:extLst>
              <a:ext uri="{FF2B5EF4-FFF2-40B4-BE49-F238E27FC236}">
                <a16:creationId xmlns:a16="http://schemas.microsoft.com/office/drawing/2014/main" id="{DFCB7697-0337-6EFE-BDE6-A0FD32E569D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18" b="55594"/>
          <a:stretch/>
        </p:blipFill>
        <p:spPr>
          <a:xfrm>
            <a:off x="301571" y="4400389"/>
            <a:ext cx="2160837" cy="1410259"/>
          </a:xfrm>
          <a:prstGeom prst="rect">
            <a:avLst/>
          </a:prstGeom>
        </p:spPr>
      </p:pic>
      <p:pic>
        <p:nvPicPr>
          <p:cNvPr id="11" name="Imatge 10" descr="Imatge que conté cercle, Gràfics, art, il·lustració&#10;&#10;Descripció generada automàticament">
            <a:extLst>
              <a:ext uri="{FF2B5EF4-FFF2-40B4-BE49-F238E27FC236}">
                <a16:creationId xmlns:a16="http://schemas.microsoft.com/office/drawing/2014/main" id="{B81FB22F-EFDE-D80C-893D-A609574537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1712" y="4219556"/>
            <a:ext cx="2202612" cy="2130725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807379E3-B5F3-AB9C-67AC-A9290E8C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49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75888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isòsceles 5">
            <a:extLst>
              <a:ext uri="{FF2B5EF4-FFF2-40B4-BE49-F238E27FC236}">
                <a16:creationId xmlns:a16="http://schemas.microsoft.com/office/drawing/2014/main" id="{3573FA03-BD47-C71A-C9F6-DD3423052128}"/>
              </a:ext>
            </a:extLst>
          </p:cNvPr>
          <p:cNvSpPr/>
          <p:nvPr/>
        </p:nvSpPr>
        <p:spPr>
          <a:xfrm rot="5040000">
            <a:off x="8338869" y="3881887"/>
            <a:ext cx="833886" cy="51758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EEDF45DD-59BD-1962-8ED9-68218638F9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grpSp>
        <p:nvGrpSpPr>
          <p:cNvPr id="7" name="Agrupa 6">
            <a:extLst>
              <a:ext uri="{FF2B5EF4-FFF2-40B4-BE49-F238E27FC236}">
                <a16:creationId xmlns:a16="http://schemas.microsoft.com/office/drawing/2014/main" id="{AA01F1BD-0130-AE22-AB03-512F8F1EB07F}"/>
              </a:ext>
            </a:extLst>
          </p:cNvPr>
          <p:cNvGrpSpPr/>
          <p:nvPr/>
        </p:nvGrpSpPr>
        <p:grpSpPr>
          <a:xfrm>
            <a:off x="572653" y="2191327"/>
            <a:ext cx="4942685" cy="3782641"/>
            <a:chOff x="8035635" y="3048000"/>
            <a:chExt cx="2781376" cy="2127889"/>
          </a:xfrm>
        </p:grpSpPr>
        <p:pic>
          <p:nvPicPr>
            <p:cNvPr id="10" name="Imatge 9" descr="Imatge que conté aliments, carn, Menjar ràpid, Greix animal&#10;&#10;Descripció generada automàticament">
              <a:extLst>
                <a:ext uri="{FF2B5EF4-FFF2-40B4-BE49-F238E27FC236}">
                  <a16:creationId xmlns:a16="http://schemas.microsoft.com/office/drawing/2014/main" id="{A79A2B9B-8318-F5C7-CD45-7CF5679B8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45283" t="31353" r="2830" b="5672"/>
            <a:stretch/>
          </p:blipFill>
          <p:spPr>
            <a:xfrm>
              <a:off x="8157678" y="3121943"/>
              <a:ext cx="2659333" cy="205394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77B5C2D-5117-E67C-4404-149CE9F7C077}"/>
                </a:ext>
              </a:extLst>
            </p:cNvPr>
            <p:cNvSpPr/>
            <p:nvPr/>
          </p:nvSpPr>
          <p:spPr>
            <a:xfrm>
              <a:off x="8035635" y="3048000"/>
              <a:ext cx="357909" cy="3348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3" name="Imatge 2" descr="Imatge que conté text, captura de pantalla, programari, Font&#10;&#10;Descripció generada automàticament">
            <a:extLst>
              <a:ext uri="{FF2B5EF4-FFF2-40B4-BE49-F238E27FC236}">
                <a16:creationId xmlns:a16="http://schemas.microsoft.com/office/drawing/2014/main" id="{29C3D729-545A-17E1-C52B-B86C1BFC5C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791" t="25073" r="28643" b="22479"/>
          <a:stretch/>
        </p:blipFill>
        <p:spPr>
          <a:xfrm>
            <a:off x="6769939" y="2650435"/>
            <a:ext cx="3661209" cy="3294968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5FCC166B-FFC4-9E67-0BAF-88D37CF6D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948399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9D223092-5EF5-4929-50AC-A5481C076A39}"/>
              </a:ext>
            </a:extLst>
          </p:cNvPr>
          <p:cNvSpPr txBox="1"/>
          <p:nvPr/>
        </p:nvSpPr>
        <p:spPr>
          <a:xfrm>
            <a:off x="278198" y="2220435"/>
            <a:ext cx="6162940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200">
                <a:cs typeface="Arial"/>
              </a:rPr>
              <a:t>Obligatoris</a:t>
            </a:r>
          </a:p>
          <a:p>
            <a:pPr marL="457200" indent="-457200">
              <a:buFont typeface="Arial"/>
              <a:buChar char="•"/>
            </a:pPr>
            <a:r>
              <a:rPr lang="ca-ES" sz="3200">
                <a:cs typeface="Arial"/>
              </a:rPr>
              <a:t>PDF de l'article</a:t>
            </a:r>
            <a:endParaRPr lang="ca-ES"/>
          </a:p>
          <a:p>
            <a:pPr marL="457200" indent="-457200">
              <a:buFont typeface="Arial"/>
              <a:buChar char="•"/>
            </a:pPr>
            <a:r>
              <a:rPr lang="ca-ES" sz="3200">
                <a:cs typeface="Arial"/>
              </a:rPr>
              <a:t>Metadades de l'article</a:t>
            </a:r>
          </a:p>
          <a:p>
            <a:pPr marL="457200" indent="-457200">
              <a:buFont typeface="Arial"/>
              <a:buChar char="•"/>
            </a:pPr>
            <a:r>
              <a:rPr lang="ca-ES" sz="3200">
                <a:cs typeface="Arial"/>
              </a:rPr>
              <a:t>Informació a la pàgina web</a:t>
            </a:r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B9F916B0-B810-2D43-76CF-111F144ABEB2}"/>
              </a:ext>
            </a:extLst>
          </p:cNvPr>
          <p:cNvSpPr txBox="1"/>
          <p:nvPr/>
        </p:nvSpPr>
        <p:spPr>
          <a:xfrm>
            <a:off x="928778" y="4940060"/>
            <a:ext cx="363459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200"/>
              <a:t>Triar quina informació posem a cada lloc</a:t>
            </a:r>
            <a:endParaRPr lang="ca-ES"/>
          </a:p>
        </p:txBody>
      </p:sp>
      <p:sp>
        <p:nvSpPr>
          <p:cNvPr id="11" name="QuadreDeText 10">
            <a:extLst>
              <a:ext uri="{FF2B5EF4-FFF2-40B4-BE49-F238E27FC236}">
                <a16:creationId xmlns:a16="http://schemas.microsoft.com/office/drawing/2014/main" id="{FB4DEA82-F2F7-C45E-D789-00E38F991729}"/>
              </a:ext>
            </a:extLst>
          </p:cNvPr>
          <p:cNvSpPr txBox="1"/>
          <p:nvPr/>
        </p:nvSpPr>
        <p:spPr>
          <a:xfrm>
            <a:off x="6101027" y="2220434"/>
            <a:ext cx="616294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200">
                <a:cs typeface="Arial"/>
              </a:rPr>
              <a:t>Recomanables</a:t>
            </a:r>
          </a:p>
          <a:p>
            <a:pPr marL="457200" indent="-457200">
              <a:buFont typeface="Arial"/>
              <a:buChar char="•"/>
            </a:pPr>
            <a:r>
              <a:rPr lang="ca-ES" sz="3200">
                <a:cs typeface="Arial"/>
              </a:rPr>
              <a:t>Metadades del PDF de l'article</a:t>
            </a:r>
          </a:p>
          <a:p>
            <a:pPr marL="457200" indent="-457200">
              <a:buFont typeface="Arial"/>
              <a:buChar char="•"/>
            </a:pPr>
            <a:r>
              <a:rPr lang="ca-ES" sz="3200">
                <a:cs typeface="Arial"/>
              </a:rPr>
              <a:t>Informació a altres directoris</a:t>
            </a:r>
          </a:p>
          <a:p>
            <a:endParaRPr lang="ca-ES" sz="2400">
              <a:cs typeface="Arial"/>
            </a:endParaRPr>
          </a:p>
        </p:txBody>
      </p:sp>
      <p:sp>
        <p:nvSpPr>
          <p:cNvPr id="12" name="QuadreDeText 11">
            <a:extLst>
              <a:ext uri="{FF2B5EF4-FFF2-40B4-BE49-F238E27FC236}">
                <a16:creationId xmlns:a16="http://schemas.microsoft.com/office/drawing/2014/main" id="{1B3D9572-8964-15C0-D27E-54EBD931D5F9}"/>
              </a:ext>
            </a:extLst>
          </p:cNvPr>
          <p:cNvSpPr txBox="1"/>
          <p:nvPr/>
        </p:nvSpPr>
        <p:spPr>
          <a:xfrm>
            <a:off x="6029140" y="4607075"/>
            <a:ext cx="6162940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200">
                <a:cs typeface="Arial"/>
              </a:rPr>
              <a:t>Opcionals</a:t>
            </a:r>
          </a:p>
          <a:p>
            <a:pPr marL="457200" indent="-457200">
              <a:buFont typeface="Arial"/>
              <a:buChar char="•"/>
            </a:pPr>
            <a:r>
              <a:rPr lang="ca-ES" sz="3200">
                <a:cs typeface="Arial"/>
              </a:rPr>
              <a:t>Portada/paratextos número</a:t>
            </a:r>
          </a:p>
          <a:p>
            <a:endParaRPr lang="ca-ES" sz="2400">
              <a:cs typeface="Arial"/>
            </a:endParaRPr>
          </a:p>
        </p:txBody>
      </p:sp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DDB69D54-316A-A611-865F-FFCD1152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50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469877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9D223092-5EF5-4929-50AC-A5481C076A39}"/>
              </a:ext>
            </a:extLst>
          </p:cNvPr>
          <p:cNvSpPr txBox="1"/>
          <p:nvPr/>
        </p:nvSpPr>
        <p:spPr>
          <a:xfrm>
            <a:off x="278198" y="2220435"/>
            <a:ext cx="616294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200" b="1" u="sng">
                <a:cs typeface="Arial"/>
              </a:rPr>
              <a:t>PDF de l'article</a:t>
            </a:r>
          </a:p>
          <a:p>
            <a:endParaRPr lang="ca-ES" sz="3200">
              <a:cs typeface="Arial"/>
            </a:endParaRPr>
          </a:p>
          <a:p>
            <a:r>
              <a:rPr lang="ca-ES" sz="3200">
                <a:cs typeface="Arial"/>
              </a:rPr>
              <a:t>© Titular dels drets d'autoria, any. </a:t>
            </a:r>
          </a:p>
          <a:p>
            <a:endParaRPr lang="ca-ES" sz="3200">
              <a:cs typeface="Arial"/>
            </a:endParaRPr>
          </a:p>
          <a:p>
            <a:r>
              <a:rPr lang="ca-ES" sz="3200">
                <a:cs typeface="Arial"/>
              </a:rPr>
              <a:t>© </a:t>
            </a:r>
            <a:r>
              <a:rPr lang="ca-ES" sz="3200" i="1" err="1">
                <a:cs typeface="Arial"/>
              </a:rPr>
              <a:t>Fulanito</a:t>
            </a:r>
            <a:r>
              <a:rPr lang="ca-ES" sz="3200" i="1" dirty="0">
                <a:cs typeface="Arial"/>
              </a:rPr>
              <a:t> </a:t>
            </a:r>
            <a:r>
              <a:rPr lang="ca-ES" sz="3200" i="1" err="1">
                <a:cs typeface="Arial"/>
              </a:rPr>
              <a:t>Menganito</a:t>
            </a:r>
            <a:r>
              <a:rPr lang="ca-ES" sz="3200">
                <a:cs typeface="Arial"/>
              </a:rPr>
              <a:t>, 2024</a:t>
            </a:r>
          </a:p>
          <a:p>
            <a:endParaRPr lang="ca-ES" sz="3200">
              <a:cs typeface="Arial"/>
            </a:endParaRPr>
          </a:p>
          <a:p>
            <a:r>
              <a:rPr lang="ca-ES" sz="3200">
                <a:cs typeface="Arial"/>
              </a:rPr>
              <a:t>© Revista anuari, 2023</a:t>
            </a:r>
          </a:p>
          <a:p>
            <a:endParaRPr lang="ca-ES" sz="3200">
              <a:cs typeface="Arial"/>
            </a:endParaRPr>
          </a:p>
          <a:p>
            <a:r>
              <a:rPr lang="ca-ES" sz="3200">
                <a:cs typeface="Arial"/>
              </a:rPr>
              <a:t>     Els autors, 2023</a:t>
            </a:r>
          </a:p>
        </p:txBody>
      </p:sp>
      <p:pic>
        <p:nvPicPr>
          <p:cNvPr id="2" name="Imatge 1" descr="Imatge que conté negre, foscor&#10;&#10;Descripció generada automàticament">
            <a:extLst>
              <a:ext uri="{FF2B5EF4-FFF2-40B4-BE49-F238E27FC236}">
                <a16:creationId xmlns:a16="http://schemas.microsoft.com/office/drawing/2014/main" id="{0940C8E7-2E06-0E2E-9D7B-4C17A3378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39" y="6229597"/>
            <a:ext cx="376689" cy="376689"/>
          </a:xfrm>
          <a:prstGeom prst="rect">
            <a:avLst/>
          </a:prstGeom>
        </p:spPr>
      </p:pic>
      <p:sp>
        <p:nvSpPr>
          <p:cNvPr id="4" name="QuadreDeText 3">
            <a:extLst>
              <a:ext uri="{FF2B5EF4-FFF2-40B4-BE49-F238E27FC236}">
                <a16:creationId xmlns:a16="http://schemas.microsoft.com/office/drawing/2014/main" id="{96009D59-2B71-BF3C-9367-97794A8E9415}"/>
              </a:ext>
            </a:extLst>
          </p:cNvPr>
          <p:cNvSpPr txBox="1"/>
          <p:nvPr/>
        </p:nvSpPr>
        <p:spPr>
          <a:xfrm>
            <a:off x="7553140" y="1817868"/>
            <a:ext cx="248233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200">
                <a:cs typeface="Arial"/>
              </a:rPr>
              <a:t>CC-BY-NC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2D4D45AD-DB1A-D286-D245-3BC6B8488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679" y="2653072"/>
            <a:ext cx="2012830" cy="315403"/>
          </a:xfrm>
          <a:prstGeom prst="rect">
            <a:avLst/>
          </a:prstGeom>
        </p:spPr>
      </p:pic>
      <p:pic>
        <p:nvPicPr>
          <p:cNvPr id="7" name="Imatge 6" descr="Imatge que conté text, captura de pantalla, programari, Icona d&amp;#39;ordinador&#10;&#10;Descripció generada automàticament">
            <a:extLst>
              <a:ext uri="{FF2B5EF4-FFF2-40B4-BE49-F238E27FC236}">
                <a16:creationId xmlns:a16="http://schemas.microsoft.com/office/drawing/2014/main" id="{818A2E3D-D06C-0DFB-12A3-407D6EB63B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7526" t="63277" r="32380" b="24294"/>
          <a:stretch/>
        </p:blipFill>
        <p:spPr>
          <a:xfrm>
            <a:off x="7572339" y="3163319"/>
            <a:ext cx="1461276" cy="800122"/>
          </a:xfrm>
          <a:prstGeom prst="rect">
            <a:avLst/>
          </a:prstGeom>
        </p:spPr>
      </p:pic>
      <p:sp>
        <p:nvSpPr>
          <p:cNvPr id="13" name="QuadreDeText 12">
            <a:extLst>
              <a:ext uri="{FF2B5EF4-FFF2-40B4-BE49-F238E27FC236}">
                <a16:creationId xmlns:a16="http://schemas.microsoft.com/office/drawing/2014/main" id="{15040BBF-959A-3488-F917-9FBE09939DE8}"/>
              </a:ext>
            </a:extLst>
          </p:cNvPr>
          <p:cNvSpPr txBox="1"/>
          <p:nvPr/>
        </p:nvSpPr>
        <p:spPr>
          <a:xfrm>
            <a:off x="6244800" y="4319528"/>
            <a:ext cx="593290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000">
                <a:cs typeface="Arial"/>
              </a:rPr>
              <a:t>Llicència </a:t>
            </a:r>
            <a:r>
              <a:rPr lang="ca-ES" sz="2000" err="1">
                <a:cs typeface="Arial"/>
              </a:rPr>
              <a:t>Creative</a:t>
            </a:r>
            <a:r>
              <a:rPr lang="ca-ES" sz="2000">
                <a:cs typeface="Arial"/>
              </a:rPr>
              <a:t> </a:t>
            </a:r>
            <a:r>
              <a:rPr lang="ca-ES" sz="2000" err="1">
                <a:cs typeface="Arial"/>
              </a:rPr>
              <a:t>Commons</a:t>
            </a:r>
            <a:r>
              <a:rPr lang="ca-ES" sz="2000">
                <a:cs typeface="Arial"/>
              </a:rPr>
              <a:t> Atribució, </a:t>
            </a:r>
            <a:r>
              <a:rPr lang="ca-ES" sz="2000">
                <a:cs typeface="Arial"/>
                <a:hlinkClick r:id="rId7"/>
              </a:rPr>
              <a:t>CC-BY 4.0.</a:t>
            </a:r>
            <a:endParaRPr lang="ca-ES" sz="2000">
              <a:cs typeface="Arial"/>
            </a:endParaRPr>
          </a:p>
        </p:txBody>
      </p:sp>
      <p:pic>
        <p:nvPicPr>
          <p:cNvPr id="14" name="Imatge 13" descr="Imatge que conté text, electrònica, captura de pantalla, Font&#10;&#10;Descripció generada automàticament">
            <a:extLst>
              <a:ext uri="{FF2B5EF4-FFF2-40B4-BE49-F238E27FC236}">
                <a16:creationId xmlns:a16="http://schemas.microsoft.com/office/drawing/2014/main" id="{B0B5F3C7-B14A-3DBD-333A-F029834E6E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9596" y="4817672"/>
            <a:ext cx="6352996" cy="1924051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22260374-1F6B-7CF2-47CF-DC48DC3D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51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57789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9D223092-5EF5-4929-50AC-A5481C076A39}"/>
              </a:ext>
            </a:extLst>
          </p:cNvPr>
          <p:cNvSpPr txBox="1"/>
          <p:nvPr/>
        </p:nvSpPr>
        <p:spPr>
          <a:xfrm>
            <a:off x="278198" y="2220435"/>
            <a:ext cx="279863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200">
                <a:cs typeface="Arial"/>
              </a:rPr>
              <a:t>Metadades de l'article</a:t>
            </a:r>
            <a:endParaRPr lang="ca-ES"/>
          </a:p>
        </p:txBody>
      </p:sp>
      <p:pic>
        <p:nvPicPr>
          <p:cNvPr id="2" name="Imatge 1" descr="Imatge que conté text, captura de pantalla, programari, Pàgina web&#10;&#10;Descripció generada automàticament">
            <a:extLst>
              <a:ext uri="{FF2B5EF4-FFF2-40B4-BE49-F238E27FC236}">
                <a16:creationId xmlns:a16="http://schemas.microsoft.com/office/drawing/2014/main" id="{D1981719-2919-F18F-690B-665EB282F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934" y="-129396"/>
            <a:ext cx="8029566" cy="5837207"/>
          </a:xfrm>
          <a:prstGeom prst="rect">
            <a:avLst/>
          </a:prstGeom>
        </p:spPr>
      </p:pic>
      <p:pic>
        <p:nvPicPr>
          <p:cNvPr id="3" name="Imatge 2" descr="Imatge que conté text, captura de pantalla, Font, línia&#10;&#10;Descripció generada automàticament">
            <a:extLst>
              <a:ext uri="{FF2B5EF4-FFF2-40B4-BE49-F238E27FC236}">
                <a16:creationId xmlns:a16="http://schemas.microsoft.com/office/drawing/2014/main" id="{8091ED6F-9C3C-C234-2633-E6080A450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3" y="5391150"/>
            <a:ext cx="11534775" cy="647700"/>
          </a:xfrm>
          <a:prstGeom prst="rect">
            <a:avLst/>
          </a:prstGeom>
        </p:spPr>
      </p:pic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7B83B50B-ACAE-1569-6986-9AF6417E0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52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983251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9D223092-5EF5-4929-50AC-A5481C076A39}"/>
              </a:ext>
            </a:extLst>
          </p:cNvPr>
          <p:cNvSpPr txBox="1"/>
          <p:nvPr/>
        </p:nvSpPr>
        <p:spPr>
          <a:xfrm>
            <a:off x="278198" y="2220435"/>
            <a:ext cx="2798639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200">
                <a:cs typeface="Arial"/>
              </a:rPr>
              <a:t>Configuració de les metadades dels articles</a:t>
            </a:r>
          </a:p>
          <a:p>
            <a:endParaRPr lang="ca-ES" sz="3200">
              <a:cs typeface="Arial"/>
            </a:endParaRPr>
          </a:p>
          <a:p>
            <a:r>
              <a:rPr lang="ca-ES" sz="3200">
                <a:cs typeface="Arial"/>
              </a:rPr>
              <a:t>(OJS 3.2.1.4)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C0FA5AB5-4E34-2092-08BE-7E13805DD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966" y="146020"/>
            <a:ext cx="8620484" cy="6220903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EBEC0978-21CB-B938-1DE8-B4160A67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53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299530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9D223092-5EF5-4929-50AC-A5481C076A39}"/>
              </a:ext>
            </a:extLst>
          </p:cNvPr>
          <p:cNvSpPr txBox="1"/>
          <p:nvPr/>
        </p:nvSpPr>
        <p:spPr>
          <a:xfrm>
            <a:off x="278198" y="2220435"/>
            <a:ext cx="279863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200">
                <a:cs typeface="Arial"/>
              </a:rPr>
              <a:t>Edició de les metadades dels articles</a:t>
            </a:r>
          </a:p>
        </p:txBody>
      </p:sp>
      <p:pic>
        <p:nvPicPr>
          <p:cNvPr id="2" name="Imatge 1" descr="Imatge que conté text, captura de pantalla, nombre, Font&#10;&#10;Descripció generada automàticament">
            <a:extLst>
              <a:ext uri="{FF2B5EF4-FFF2-40B4-BE49-F238E27FC236}">
                <a16:creationId xmlns:a16="http://schemas.microsoft.com/office/drawing/2014/main" id="{C5329D89-D327-64D3-CDCC-6A2725C72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169" y="1185864"/>
            <a:ext cx="8897248" cy="5636463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40C61018-5954-477A-C801-B7DE73103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54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198721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9D223092-5EF5-4929-50AC-A5481C076A39}"/>
              </a:ext>
            </a:extLst>
          </p:cNvPr>
          <p:cNvSpPr txBox="1"/>
          <p:nvPr/>
        </p:nvSpPr>
        <p:spPr>
          <a:xfrm>
            <a:off x="5525934" y="1731605"/>
            <a:ext cx="616294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200">
                <a:cs typeface="Arial"/>
              </a:rPr>
              <a:t>Informació a la pàgina web</a:t>
            </a:r>
            <a:endParaRPr lang="ca-ES"/>
          </a:p>
        </p:txBody>
      </p:sp>
      <p:pic>
        <p:nvPicPr>
          <p:cNvPr id="2" name="Imatge 1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4B8C03FF-9647-1BCD-4C14-AEFEABFC8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35" y="223247"/>
            <a:ext cx="3784121" cy="1968081"/>
          </a:xfrm>
          <a:prstGeom prst="rect">
            <a:avLst/>
          </a:prstGeom>
        </p:spPr>
      </p:pic>
      <p:pic>
        <p:nvPicPr>
          <p:cNvPr id="3" name="Imatge 2" descr="Imatge que conté text, captura de pantalla, Font, programari&#10;&#10;Descripció generada automàticament">
            <a:extLst>
              <a:ext uri="{FF2B5EF4-FFF2-40B4-BE49-F238E27FC236}">
                <a16:creationId xmlns:a16="http://schemas.microsoft.com/office/drawing/2014/main" id="{249011FC-CEA7-FE55-71A1-395DAC07B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13" y="2754483"/>
            <a:ext cx="2002227" cy="3190157"/>
          </a:xfrm>
          <a:prstGeom prst="rect">
            <a:avLst/>
          </a:prstGeom>
        </p:spPr>
      </p:pic>
      <p:pic>
        <p:nvPicPr>
          <p:cNvPr id="4" name="Imatge 3" descr="Imatge que conté text, captura de pantalla, pantalla, Font&#10;&#10;Descripció generada automàticament">
            <a:extLst>
              <a:ext uri="{FF2B5EF4-FFF2-40B4-BE49-F238E27FC236}">
                <a16:creationId xmlns:a16="http://schemas.microsoft.com/office/drawing/2014/main" id="{027E7CA7-8F76-F565-20E5-87C74149B4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188" y="2316269"/>
            <a:ext cx="8594785" cy="3627049"/>
          </a:xfrm>
          <a:prstGeom prst="rect">
            <a:avLst/>
          </a:prstGeom>
        </p:spPr>
      </p:pic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E0ED0B1A-2C38-708E-268A-F0D46B125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55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81897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2" name="QuadreDeText 1">
            <a:extLst>
              <a:ext uri="{FF2B5EF4-FFF2-40B4-BE49-F238E27FC236}">
                <a16:creationId xmlns:a16="http://schemas.microsoft.com/office/drawing/2014/main" id="{68B5EE02-0A4A-A203-80FA-3A26023FC477}"/>
              </a:ext>
            </a:extLst>
          </p:cNvPr>
          <p:cNvSpPr txBox="1"/>
          <p:nvPr/>
        </p:nvSpPr>
        <p:spPr>
          <a:xfrm>
            <a:off x="626853" y="2323381"/>
            <a:ext cx="6121879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200"/>
              <a:t>Metadades del PDF de l'article</a:t>
            </a:r>
            <a:endParaRPr lang="ca-ES"/>
          </a:p>
          <a:p>
            <a:endParaRPr lang="ca-ES" sz="3200"/>
          </a:p>
          <a:p>
            <a:endParaRPr lang="ca-ES" sz="3200"/>
          </a:p>
          <a:p>
            <a:endParaRPr lang="ca-ES" sz="3200"/>
          </a:p>
          <a:p>
            <a:r>
              <a:rPr lang="ca-ES" sz="3200"/>
              <a:t>Portada/paratextos número</a:t>
            </a:r>
            <a:endParaRPr lang="ca-ES"/>
          </a:p>
        </p:txBody>
      </p:sp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C01812CE-8FFA-863F-429C-2D89A2762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56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912185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8D8F6-83C1-81EB-3A1F-3DE8471C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1" name="QuadreDeText 10">
            <a:extLst>
              <a:ext uri="{FF2B5EF4-FFF2-40B4-BE49-F238E27FC236}">
                <a16:creationId xmlns:a16="http://schemas.microsoft.com/office/drawing/2014/main" id="{FB4DEA82-F2F7-C45E-D789-00E38F991729}"/>
              </a:ext>
            </a:extLst>
          </p:cNvPr>
          <p:cNvSpPr txBox="1"/>
          <p:nvPr/>
        </p:nvSpPr>
        <p:spPr>
          <a:xfrm>
            <a:off x="479481" y="2220434"/>
            <a:ext cx="830516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4000">
                <a:cs typeface="Arial"/>
              </a:rPr>
              <a:t>Informació a altres directoris</a:t>
            </a:r>
          </a:p>
        </p:txBody>
      </p:sp>
      <p:pic>
        <p:nvPicPr>
          <p:cNvPr id="3" name="Imatge 2" descr="Imatge que conté Gràfics, Font, captura de pantalla, disseny gràfic&#10;&#10;Descripció generada automàticament">
            <a:extLst>
              <a:ext uri="{FF2B5EF4-FFF2-40B4-BE49-F238E27FC236}">
                <a16:creationId xmlns:a16="http://schemas.microsoft.com/office/drawing/2014/main" id="{2981251C-2254-6EEC-5F24-881C2D9AB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78" y="2743499"/>
            <a:ext cx="4456982" cy="1444158"/>
          </a:xfrm>
          <a:prstGeom prst="rect">
            <a:avLst/>
          </a:prstGeom>
        </p:spPr>
      </p:pic>
      <p:pic>
        <p:nvPicPr>
          <p:cNvPr id="4" name="Imatge 3" descr="Imatge que conté Font, Gràfics, text, verd&#10;&#10;Descripció generada automàticament">
            <a:extLst>
              <a:ext uri="{FF2B5EF4-FFF2-40B4-BE49-F238E27FC236}">
                <a16:creationId xmlns:a16="http://schemas.microsoft.com/office/drawing/2014/main" id="{6DCB00C5-27D5-5A54-E547-B57B947F1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529" y="4514221"/>
            <a:ext cx="5732791" cy="1409520"/>
          </a:xfrm>
          <a:prstGeom prst="rect">
            <a:avLst/>
          </a:prstGeom>
        </p:spPr>
      </p:pic>
      <p:pic>
        <p:nvPicPr>
          <p:cNvPr id="5" name="Imatge 4" descr="Imatge que conté Font, logotip, text, Gràfics&#10;&#10;Descripció generada automàticament">
            <a:extLst>
              <a:ext uri="{FF2B5EF4-FFF2-40B4-BE49-F238E27FC236}">
                <a16:creationId xmlns:a16="http://schemas.microsoft.com/office/drawing/2014/main" id="{260631D2-A5F6-34B4-3B89-920392A63A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790" r="62989" b="-1111"/>
          <a:stretch/>
        </p:blipFill>
        <p:spPr>
          <a:xfrm>
            <a:off x="7786058" y="3547328"/>
            <a:ext cx="1494714" cy="1296063"/>
          </a:xfrm>
          <a:prstGeom prst="rect">
            <a:avLst/>
          </a:prstGeom>
        </p:spPr>
      </p:pic>
      <p:pic>
        <p:nvPicPr>
          <p:cNvPr id="6" name="Imatge 5" descr="Imatge que conté Font, logotip, text, Gràfics&#10;&#10;Descripció generada automàticament">
            <a:extLst>
              <a:ext uri="{FF2B5EF4-FFF2-40B4-BE49-F238E27FC236}">
                <a16:creationId xmlns:a16="http://schemas.microsoft.com/office/drawing/2014/main" id="{CB4CC8F1-542D-31DC-7D43-4E80F4B5B9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519" r="356" b="46696"/>
          <a:stretch/>
        </p:blipFill>
        <p:spPr>
          <a:xfrm>
            <a:off x="9275823" y="3854840"/>
            <a:ext cx="2549371" cy="695575"/>
          </a:xfrm>
          <a:prstGeom prst="rect">
            <a:avLst/>
          </a:prstGeom>
        </p:spPr>
      </p:pic>
      <p:sp>
        <p:nvSpPr>
          <p:cNvPr id="13" name="Signe de multiplicació 41">
            <a:extLst>
              <a:ext uri="{FF2B5EF4-FFF2-40B4-BE49-F238E27FC236}">
                <a16:creationId xmlns:a16="http://schemas.microsoft.com/office/drawing/2014/main" id="{DB0F608E-E4EB-0FA2-2339-AD280C08DE23}"/>
              </a:ext>
            </a:extLst>
          </p:cNvPr>
          <p:cNvSpPr/>
          <p:nvPr/>
        </p:nvSpPr>
        <p:spPr>
          <a:xfrm rot="8460000" flipV="1">
            <a:off x="7849691" y="3984213"/>
            <a:ext cx="4321890" cy="12789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Signe de multiplicació 41">
            <a:extLst>
              <a:ext uri="{FF2B5EF4-FFF2-40B4-BE49-F238E27FC236}">
                <a16:creationId xmlns:a16="http://schemas.microsoft.com/office/drawing/2014/main" id="{E4CF7865-059E-6477-C025-BE97D68620DD}"/>
              </a:ext>
            </a:extLst>
          </p:cNvPr>
          <p:cNvSpPr/>
          <p:nvPr/>
        </p:nvSpPr>
        <p:spPr>
          <a:xfrm rot="12720000" flipV="1">
            <a:off x="7993464" y="4127986"/>
            <a:ext cx="4321890" cy="12789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18E8AB3C-68AE-7398-90F9-FCC8147D5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57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318346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142BEF50-31FC-414E-4DA6-4F20CA738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85" y="1270899"/>
            <a:ext cx="10515600" cy="1325563"/>
          </a:xfrm>
        </p:spPr>
        <p:txBody>
          <a:bodyPr/>
          <a:lstStyle/>
          <a:p>
            <a:r>
              <a:rPr lang="ca-ES"/>
              <a:t>Especificacions en diferents fonts</a:t>
            </a: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E7F7449C-8C08-0666-29EC-79DD3DC70BF3}"/>
              </a:ext>
            </a:extLst>
          </p:cNvPr>
          <p:cNvSpPr txBox="1"/>
          <p:nvPr/>
        </p:nvSpPr>
        <p:spPr>
          <a:xfrm>
            <a:off x="593558" y="2152618"/>
            <a:ext cx="11270991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2400" b="1">
                <a:cs typeface="Arial"/>
              </a:rPr>
              <a:t>Normativa</a:t>
            </a:r>
          </a:p>
          <a:p>
            <a:pPr marL="228600" indent="-228600">
              <a:buFont typeface="Arial"/>
              <a:buChar char="•"/>
            </a:pPr>
            <a:r>
              <a:rPr lang="ca-ES" sz="2400">
                <a:cs typeface="Arial"/>
              </a:rPr>
              <a:t>Universitat de Barcelona (2022). </a:t>
            </a:r>
            <a:r>
              <a:rPr lang="ca-ES" sz="2400" i="1">
                <a:cs typeface="Arial"/>
              </a:rPr>
              <a:t>Normativa de les revistes científiques de la Universitat de Barcelona</a:t>
            </a:r>
            <a:r>
              <a:rPr lang="ca-ES" sz="2400">
                <a:cs typeface="Arial"/>
              </a:rPr>
              <a:t>. </a:t>
            </a:r>
            <a:r>
              <a:rPr lang="ca-ES" sz="2400" u="sng" dirty="0">
                <a:solidFill>
                  <a:srgbClr val="467886"/>
                </a:solidFill>
                <a:cs typeface="Arial"/>
                <a:hlinkClick r:id="rId2"/>
              </a:rPr>
              <a:t>http://hdl.handle.net/2445/186099</a:t>
            </a:r>
            <a:r>
              <a:rPr lang="ca-ES" sz="2400">
                <a:cs typeface="Arial"/>
              </a:rPr>
              <a:t> ​</a:t>
            </a:r>
            <a:endParaRPr lang="ca-ES" sz="2400"/>
          </a:p>
          <a:p>
            <a:pPr>
              <a:buFont typeface=""/>
            </a:pPr>
            <a:r>
              <a:rPr lang="ca-ES" sz="2400" b="1">
                <a:cs typeface="Arial"/>
              </a:rPr>
              <a:t>Criteris de diferents bases de dades i recursos d'avaluació</a:t>
            </a:r>
          </a:p>
          <a:p>
            <a:pPr marL="228600" indent="-228600">
              <a:buFont typeface="Arial"/>
              <a:buChar char="•"/>
            </a:pPr>
            <a:r>
              <a:rPr lang="ca-ES" sz="2400">
                <a:cs typeface="Arial"/>
              </a:rPr>
              <a:t>Criteris DOAJ</a:t>
            </a:r>
            <a:endParaRPr lang="en-US" sz="2400">
              <a:cs typeface="Arial"/>
            </a:endParaRPr>
          </a:p>
          <a:p>
            <a:pPr marL="228600" indent="-228600">
              <a:buFont typeface="Arial"/>
              <a:buChar char="•"/>
            </a:pPr>
            <a:r>
              <a:rPr lang="ca-ES" sz="2400">
                <a:cs typeface="Arial"/>
              </a:rPr>
              <a:t>Criteris </a:t>
            </a:r>
            <a:r>
              <a:rPr lang="ca-ES" sz="2400" err="1">
                <a:cs typeface="Arial"/>
              </a:rPr>
              <a:t>Latindex</a:t>
            </a:r>
            <a:r>
              <a:rPr lang="en-US" sz="2400" dirty="0">
                <a:cs typeface="Arial"/>
              </a:rPr>
              <a:t> </a:t>
            </a:r>
            <a:endParaRPr lang="ca-ES" sz="2400" dirty="0">
              <a:cs typeface="Arial"/>
            </a:endParaRPr>
          </a:p>
          <a:p>
            <a:pPr marL="228600" indent="-228600">
              <a:buFont typeface="Arial"/>
              <a:buChar char="•"/>
            </a:pPr>
            <a:r>
              <a:rPr lang="ca-ES" sz="2400">
                <a:cs typeface="Arial"/>
              </a:rPr>
              <a:t>Criteris FECYT última convocatòria</a:t>
            </a:r>
            <a:r>
              <a:rPr lang="en-US" sz="2400">
                <a:cs typeface="Arial"/>
              </a:rPr>
              <a:t>​</a:t>
            </a:r>
            <a:endParaRPr lang="en-US" sz="2400"/>
          </a:p>
          <a:p>
            <a:pPr marL="228600" indent="-228600">
              <a:buFont typeface="Arial"/>
              <a:buChar char="•"/>
            </a:pPr>
            <a:r>
              <a:rPr lang="ca-ES" sz="2400">
                <a:cs typeface="Arial"/>
              </a:rPr>
              <a:t>Criteris WoS</a:t>
            </a:r>
            <a:r>
              <a:rPr lang="en-US" sz="2400" dirty="0">
                <a:cs typeface="Arial"/>
              </a:rPr>
              <a:t>​</a:t>
            </a:r>
          </a:p>
          <a:p>
            <a:pPr marL="228600" indent="-228600">
              <a:buFont typeface="Arial"/>
              <a:buChar char="•"/>
            </a:pPr>
            <a:r>
              <a:rPr lang="ca-ES" sz="2400">
                <a:cs typeface="Arial"/>
              </a:rPr>
              <a:t>Criteris </a:t>
            </a:r>
            <a:r>
              <a:rPr lang="ca-ES" sz="2400" err="1">
                <a:cs typeface="Arial"/>
              </a:rPr>
              <a:t>Scopus</a:t>
            </a:r>
            <a:r>
              <a:rPr lang="en-US" sz="2400">
                <a:cs typeface="Arial"/>
              </a:rPr>
              <a:t>​</a:t>
            </a:r>
          </a:p>
          <a:p>
            <a:pPr marL="228600" indent="-228600">
              <a:buFont typeface="Arial"/>
              <a:buChar char="•"/>
            </a:pPr>
            <a:r>
              <a:rPr lang="ca-ES" sz="2400" err="1">
                <a:cs typeface="Arial"/>
              </a:rPr>
              <a:t>Sherpa</a:t>
            </a:r>
            <a:r>
              <a:rPr lang="ca-ES" sz="2400">
                <a:cs typeface="Arial"/>
              </a:rPr>
              <a:t>/</a:t>
            </a:r>
            <a:r>
              <a:rPr lang="ca-ES" sz="2400" err="1">
                <a:cs typeface="Arial"/>
              </a:rPr>
              <a:t>Romeo</a:t>
            </a:r>
            <a:r>
              <a:rPr lang="ca-ES" sz="2400">
                <a:cs typeface="Arial"/>
              </a:rPr>
              <a:t> (</a:t>
            </a:r>
            <a:r>
              <a:rPr lang="ca-ES" sz="2400" err="1">
                <a:cs typeface="Arial"/>
              </a:rPr>
              <a:t>Dulcinea</a:t>
            </a:r>
            <a:r>
              <a:rPr lang="ca-ES" sz="2400">
                <a:cs typeface="Arial"/>
              </a:rPr>
              <a:t>)</a:t>
            </a:r>
            <a:r>
              <a:rPr lang="en-US" sz="2400">
                <a:cs typeface="Arial"/>
              </a:rPr>
              <a:t>​</a:t>
            </a:r>
          </a:p>
          <a:p>
            <a:r>
              <a:rPr lang="en-US" sz="2400" b="1" err="1">
                <a:cs typeface="Arial"/>
              </a:rPr>
              <a:t>Criteris</a:t>
            </a:r>
            <a:r>
              <a:rPr lang="en-US" sz="2400" b="1">
                <a:cs typeface="Arial"/>
              </a:rPr>
              <a:t> de </a:t>
            </a:r>
            <a:r>
              <a:rPr lang="en-US" sz="2400" b="1" err="1">
                <a:cs typeface="Arial"/>
              </a:rPr>
              <a:t>codis</a:t>
            </a:r>
            <a:r>
              <a:rPr lang="en-US" sz="2400" b="1" dirty="0">
                <a:cs typeface="Arial"/>
              </a:rPr>
              <a:t> </a:t>
            </a:r>
            <a:r>
              <a:rPr lang="en-US" sz="2400" b="1" err="1">
                <a:cs typeface="Arial"/>
              </a:rPr>
              <a:t>ètics</a:t>
            </a:r>
            <a:endParaRPr lang="en-US" sz="2400" b="1">
              <a:cs typeface="Arial"/>
            </a:endParaRPr>
          </a:p>
          <a:p>
            <a:pPr marL="228600" indent="-228600">
              <a:buFont typeface="Arial,Sans-Serif"/>
              <a:buChar char="•"/>
            </a:pPr>
            <a:r>
              <a:rPr lang="ca-ES" sz="2400">
                <a:ea typeface="+mn-lt"/>
                <a:cs typeface="+mn-lt"/>
              </a:rPr>
              <a:t>COPE, altres</a:t>
            </a:r>
            <a:endParaRPr lang="en-US" sz="2400"/>
          </a:p>
        </p:txBody>
      </p:sp>
      <p:pic>
        <p:nvPicPr>
          <p:cNvPr id="5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4FA200EA-28CE-1ACD-813C-24E4E04E74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EFBEA595-6B7D-B14D-4D60-91DFAE7C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58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487689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97AACB6-61F0-FC2C-AAFE-1C4235D56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410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a-ES"/>
              <a:t>Especificacions de la </a:t>
            </a:r>
            <a:r>
              <a:rPr lang="ca-ES">
                <a:ea typeface="+mj-lt"/>
                <a:cs typeface="+mj-lt"/>
              </a:rPr>
              <a:t>Normativa de les revistes científiques de la Universitat de Barcelona</a:t>
            </a:r>
            <a:endParaRPr lang="ca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B90CD3C1-9494-E5B9-EB3F-9846D59DF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05209"/>
            <a:ext cx="10515600" cy="30717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a-ES"/>
              <a:t>Article 2 [...]</a:t>
            </a:r>
          </a:p>
          <a:p>
            <a:pPr marL="0" indent="0">
              <a:buNone/>
            </a:pPr>
            <a:r>
              <a:rPr lang="ca-ES">
                <a:ea typeface="+mn-lt"/>
                <a:cs typeface="+mn-lt"/>
              </a:rPr>
              <a:t>La revista ha de tenir [...] Una política explícita d’accés obert i drets d’autoria [...]</a:t>
            </a:r>
          </a:p>
          <a:p>
            <a:pPr marL="0" indent="0">
              <a:buNone/>
            </a:pPr>
            <a:endParaRPr lang="ca-ES"/>
          </a:p>
          <a:p>
            <a:pPr marL="0" indent="0">
              <a:buNone/>
            </a:pPr>
            <a:r>
              <a:rPr lang="ca-ES">
                <a:ea typeface="+mn-lt"/>
                <a:cs typeface="+mn-lt"/>
              </a:rPr>
              <a:t>Cada article ha de tenir: [...] La llicència </a:t>
            </a:r>
            <a:r>
              <a:rPr lang="ca-ES" err="1">
                <a:ea typeface="+mn-lt"/>
                <a:cs typeface="+mn-lt"/>
              </a:rPr>
              <a:t>Creative</a:t>
            </a:r>
            <a:r>
              <a:rPr lang="ca-ES">
                <a:ea typeface="+mn-lt"/>
                <a:cs typeface="+mn-lt"/>
              </a:rPr>
              <a:t> </a:t>
            </a:r>
            <a:r>
              <a:rPr lang="ca-ES" err="1">
                <a:ea typeface="+mn-lt"/>
                <a:cs typeface="+mn-lt"/>
              </a:rPr>
              <a:t>Commons</a:t>
            </a:r>
            <a:r>
              <a:rPr lang="ca-ES">
                <a:ea typeface="+mn-lt"/>
                <a:cs typeface="+mn-lt"/>
              </a:rPr>
              <a:t> i el titular dels drets d’explotació de l’article.</a:t>
            </a:r>
            <a:endParaRPr lang="ca-ES"/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A370A94A-968B-1F69-EC9F-02B58E486ADC}"/>
              </a:ext>
            </a:extLst>
          </p:cNvPr>
          <p:cNvSpPr txBox="1"/>
          <p:nvPr/>
        </p:nvSpPr>
        <p:spPr>
          <a:xfrm>
            <a:off x="219243" y="6422189"/>
            <a:ext cx="1174014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1400"/>
              <a:t>Universitat de Barcelona (2022). </a:t>
            </a:r>
            <a:r>
              <a:rPr lang="ca-ES" sz="1400" i="1"/>
              <a:t>Normativa de les revistes científiques de la Universitat de Barcelona</a:t>
            </a:r>
            <a:r>
              <a:rPr lang="ca-ES" sz="1400"/>
              <a:t>. </a:t>
            </a:r>
            <a:r>
              <a:rPr lang="ca-ES" sz="1400" u="sng">
                <a:solidFill>
                  <a:srgbClr val="467886"/>
                </a:solidFill>
                <a:hlinkClick r:id="rId2"/>
              </a:rPr>
              <a:t>http://hdl.handle.net/2445/186099</a:t>
            </a:r>
            <a:r>
              <a:rPr lang="ca-ES" sz="1400"/>
              <a:t> ​</a:t>
            </a:r>
          </a:p>
        </p:txBody>
      </p:sp>
      <p:pic>
        <p:nvPicPr>
          <p:cNvPr id="6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71E099FA-1C66-7D9A-3F7F-6C6CCDFF02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10D3C682-F3A0-87D6-5229-C7E1DE728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59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21177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EA9E5C64-D9A9-8AC8-28DD-559D7FAA9A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9E577CA2-F830-7EA2-FF19-683FA70F8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610" y="2751559"/>
            <a:ext cx="2269396" cy="1757931"/>
          </a:xfrm>
          <a:prstGeom prst="rect">
            <a:avLst/>
          </a:prstGeom>
        </p:spPr>
      </p:pic>
      <p:pic>
        <p:nvPicPr>
          <p:cNvPr id="14" name="Imatge 13" descr="Imatge que conté aliments, a cobert&#10;&#10;Descripció generada automàticament">
            <a:extLst>
              <a:ext uri="{FF2B5EF4-FFF2-40B4-BE49-F238E27FC236}">
                <a16:creationId xmlns:a16="http://schemas.microsoft.com/office/drawing/2014/main" id="{21C31B5F-DA97-B2FD-84DB-0859A5B6F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27" y="2809068"/>
            <a:ext cx="2269396" cy="1757931"/>
          </a:xfrm>
          <a:prstGeom prst="rect">
            <a:avLst/>
          </a:prstGeom>
        </p:spPr>
      </p:pic>
      <p:pic>
        <p:nvPicPr>
          <p:cNvPr id="15" name="Imatge 14" descr="Imatge que conté aliments, rosa&#10;&#10;Descripció generada automàticament">
            <a:extLst>
              <a:ext uri="{FF2B5EF4-FFF2-40B4-BE49-F238E27FC236}">
                <a16:creationId xmlns:a16="http://schemas.microsoft.com/office/drawing/2014/main" id="{531F7678-FE26-A170-DCF9-E23B6F1BB8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5509" y="2809068"/>
            <a:ext cx="2269396" cy="1756469"/>
          </a:xfrm>
          <a:prstGeom prst="rect">
            <a:avLst/>
          </a:prstGeom>
        </p:spPr>
      </p:pic>
      <p:pic>
        <p:nvPicPr>
          <p:cNvPr id="16" name="Imatge 15">
            <a:extLst>
              <a:ext uri="{FF2B5EF4-FFF2-40B4-BE49-F238E27FC236}">
                <a16:creationId xmlns:a16="http://schemas.microsoft.com/office/drawing/2014/main" id="{FCA6D7DD-25C0-73D1-4586-A240A8CCDF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9822" y="2809068"/>
            <a:ext cx="2283773" cy="1756469"/>
          </a:xfrm>
          <a:prstGeom prst="rect">
            <a:avLst/>
          </a:prstGeom>
        </p:spPr>
      </p:pic>
      <p:pic>
        <p:nvPicPr>
          <p:cNvPr id="7" name="Imatge 6" descr="Imatge que conté Gràfics, Font, disseny gràfic, logotip&#10;&#10;Descripció generada automàticament">
            <a:extLst>
              <a:ext uri="{FF2B5EF4-FFF2-40B4-BE49-F238E27FC236}">
                <a16:creationId xmlns:a16="http://schemas.microsoft.com/office/drawing/2014/main" id="{C6D648AF-A4C4-CDA9-BB9F-E117EBC94E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7528" y="5024034"/>
            <a:ext cx="1603375" cy="1068388"/>
          </a:xfrm>
          <a:prstGeom prst="rect">
            <a:avLst/>
          </a:prstGeom>
        </p:spPr>
      </p:pic>
      <p:pic>
        <p:nvPicPr>
          <p:cNvPr id="8" name="Imatge 7" descr="Imatge que conté dibuix, clipart, bestiar, mamífer&#10;&#10;Descripció generada automàticament">
            <a:extLst>
              <a:ext uri="{FF2B5EF4-FFF2-40B4-BE49-F238E27FC236}">
                <a16:creationId xmlns:a16="http://schemas.microsoft.com/office/drawing/2014/main" id="{66058241-292D-9FD1-BB7E-4B971B41A79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43" t="5302" r="-874" b="8393"/>
          <a:stretch/>
        </p:blipFill>
        <p:spPr>
          <a:xfrm>
            <a:off x="7585047" y="5024034"/>
            <a:ext cx="1233488" cy="1068388"/>
          </a:xfrm>
          <a:prstGeom prst="rect">
            <a:avLst/>
          </a:prstGeom>
        </p:spPr>
      </p:pic>
      <p:pic>
        <p:nvPicPr>
          <p:cNvPr id="17" name="Imatge 16" descr="Imatge que conté porc, Figura d&amp;#39;animal, dibuix, morro&#10;&#10;Descripció generada automàticament">
            <a:extLst>
              <a:ext uri="{FF2B5EF4-FFF2-40B4-BE49-F238E27FC236}">
                <a16:creationId xmlns:a16="http://schemas.microsoft.com/office/drawing/2014/main" id="{CB49A193-9426-DA8F-466D-B8C7098CBF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0055" y="5024034"/>
            <a:ext cx="1944688" cy="1068388"/>
          </a:xfrm>
          <a:prstGeom prst="rect">
            <a:avLst/>
          </a:prstGeom>
        </p:spPr>
      </p:pic>
      <p:pic>
        <p:nvPicPr>
          <p:cNvPr id="2" name="Imatge 1" descr="Imatge que conté ocell, ocells gal·liformes, aus de corral, pinta&#10;&#10;Descripció generada automàticament">
            <a:extLst>
              <a:ext uri="{FF2B5EF4-FFF2-40B4-BE49-F238E27FC236}">
                <a16:creationId xmlns:a16="http://schemas.microsoft.com/office/drawing/2014/main" id="{01DF8CE1-DC0B-ECA7-643B-D2617BFD21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3719" y="5076357"/>
            <a:ext cx="994178" cy="966160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6A1195E3-4681-BDC4-54D5-FC951C06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99680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97AACB6-61F0-FC2C-AAFE-1C4235D56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73" y="1587201"/>
            <a:ext cx="4807789" cy="3309638"/>
          </a:xfrm>
        </p:spPr>
        <p:txBody>
          <a:bodyPr>
            <a:normAutofit/>
          </a:bodyPr>
          <a:lstStyle/>
          <a:p>
            <a:r>
              <a:rPr lang="ca-ES"/>
              <a:t>Requisits DOAJ sobre Accés Obert</a:t>
            </a: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A370A94A-968B-1F69-EC9F-02B58E486ADC}"/>
              </a:ext>
            </a:extLst>
          </p:cNvPr>
          <p:cNvSpPr txBox="1"/>
          <p:nvPr/>
        </p:nvSpPr>
        <p:spPr>
          <a:xfrm>
            <a:off x="219243" y="6422189"/>
            <a:ext cx="84045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/>
              <a:t>DOAJ (2024). </a:t>
            </a:r>
            <a:r>
              <a:rPr lang="ca-ES" i="1" err="1">
                <a:ea typeface="+mn-lt"/>
                <a:cs typeface="+mn-lt"/>
              </a:rPr>
              <a:t>Guide</a:t>
            </a:r>
            <a:r>
              <a:rPr lang="ca-ES" i="1">
                <a:ea typeface="+mn-lt"/>
                <a:cs typeface="+mn-lt"/>
              </a:rPr>
              <a:t> to </a:t>
            </a:r>
            <a:r>
              <a:rPr lang="ca-ES" i="1" err="1">
                <a:ea typeface="+mn-lt"/>
                <a:cs typeface="+mn-lt"/>
              </a:rPr>
              <a:t>applying</a:t>
            </a:r>
            <a:r>
              <a:rPr lang="ca-ES"/>
              <a:t>. </a:t>
            </a:r>
            <a:r>
              <a:rPr lang="ca-ES" err="1"/>
              <a:t>Version</a:t>
            </a:r>
            <a:r>
              <a:rPr lang="ca-ES"/>
              <a:t> 2.2. </a:t>
            </a:r>
            <a:r>
              <a:rPr lang="ca-ES" dirty="0">
                <a:ea typeface="+mn-lt"/>
                <a:cs typeface="+mn-lt"/>
                <a:hlinkClick r:id="rId2"/>
              </a:rPr>
              <a:t>https://doaj.org/apply/guide/</a:t>
            </a:r>
            <a:r>
              <a:rPr lang="ca-ES" dirty="0">
                <a:ea typeface="+mn-lt"/>
                <a:cs typeface="+mn-lt"/>
              </a:rPr>
              <a:t> </a:t>
            </a:r>
          </a:p>
        </p:txBody>
      </p:sp>
      <p:pic>
        <p:nvPicPr>
          <p:cNvPr id="6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71E099FA-1C66-7D9A-3F7F-6C6CCDFF02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pic>
        <p:nvPicPr>
          <p:cNvPr id="8" name="Contenidor de contingut 7" descr="Imatge que conté text, captura de pantalla, Font, document&#10;&#10;Descripció generada automàticament">
            <a:extLst>
              <a:ext uri="{FF2B5EF4-FFF2-40B4-BE49-F238E27FC236}">
                <a16:creationId xmlns:a16="http://schemas.microsoft.com/office/drawing/2014/main" id="{D56E9E5F-578A-ECBD-0F72-ECD9F9F55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28455" y="560418"/>
            <a:ext cx="7465242" cy="5257111"/>
          </a:xfr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79EEC25F-71EC-D470-717D-FCC8D2A51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60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872459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97AACB6-61F0-FC2C-AAFE-1C4235D56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73" y="1587201"/>
            <a:ext cx="4807789" cy="3309638"/>
          </a:xfrm>
        </p:spPr>
        <p:txBody>
          <a:bodyPr>
            <a:normAutofit/>
          </a:bodyPr>
          <a:lstStyle/>
          <a:p>
            <a:r>
              <a:rPr lang="ca-ES" err="1"/>
              <a:t>Metadadades</a:t>
            </a:r>
            <a:r>
              <a:rPr lang="ca-ES"/>
              <a:t> DOAJ</a:t>
            </a:r>
          </a:p>
        </p:txBody>
      </p:sp>
      <p:pic>
        <p:nvPicPr>
          <p:cNvPr id="6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71E099FA-1C66-7D9A-3F7F-6C6CCDFF02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pic>
        <p:nvPicPr>
          <p:cNvPr id="7" name="Contenidor de contingut 6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239E6654-E90A-66CC-3F82-D198EE707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48765" y="-299"/>
            <a:ext cx="3701377" cy="6421676"/>
          </a:xfrm>
        </p:spPr>
      </p:pic>
      <p:pic>
        <p:nvPicPr>
          <p:cNvPr id="9" name="Imatge 8" descr="Imatge que conté text, captura de pantalla, Font, Rectangle&#10;&#10;Descripció generada automàticament">
            <a:extLst>
              <a:ext uri="{FF2B5EF4-FFF2-40B4-BE49-F238E27FC236}">
                <a16:creationId xmlns:a16="http://schemas.microsoft.com/office/drawing/2014/main" id="{CC05A7FA-7AC3-27AB-5D31-431B0B577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427" y="3851785"/>
            <a:ext cx="4371975" cy="1857375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8F458C36-AE98-3989-11D5-95904661D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61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45829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97AACB6-61F0-FC2C-AAFE-1C4235D56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73" y="1587201"/>
            <a:ext cx="4807789" cy="879865"/>
          </a:xfrm>
        </p:spPr>
        <p:txBody>
          <a:bodyPr>
            <a:normAutofit/>
          </a:bodyPr>
          <a:lstStyle/>
          <a:p>
            <a:r>
              <a:rPr lang="ca-ES" err="1"/>
              <a:t>Latindex</a:t>
            </a:r>
            <a:r>
              <a:rPr lang="ca-ES"/>
              <a:t> 2.0</a:t>
            </a:r>
          </a:p>
        </p:txBody>
      </p:sp>
      <p:pic>
        <p:nvPicPr>
          <p:cNvPr id="6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71E099FA-1C66-7D9A-3F7F-6C6CCDFF02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pic>
        <p:nvPicPr>
          <p:cNvPr id="5" name="Contenidor de contingut 4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0992F95C-71BD-801D-5F0F-A00515FA6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1983" y="2259387"/>
            <a:ext cx="9810750" cy="2333625"/>
          </a:xfrm>
        </p:spPr>
      </p:pic>
      <p:pic>
        <p:nvPicPr>
          <p:cNvPr id="8" name="Imatge 7" descr="Imatge que conté text, captura de pantalla, Font, línia&#10;&#10;Descripció generada automàticament">
            <a:extLst>
              <a:ext uri="{FF2B5EF4-FFF2-40B4-BE49-F238E27FC236}">
                <a16:creationId xmlns:a16="http://schemas.microsoft.com/office/drawing/2014/main" id="{628AC01D-FCC2-DEC4-0488-8C3AD668B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999" y="4769240"/>
            <a:ext cx="10067925" cy="1000125"/>
          </a:xfrm>
          <a:prstGeom prst="rect">
            <a:avLst/>
          </a:prstGeom>
        </p:spPr>
      </p:pic>
      <p:sp>
        <p:nvSpPr>
          <p:cNvPr id="11" name="QuadreDeText 10">
            <a:extLst>
              <a:ext uri="{FF2B5EF4-FFF2-40B4-BE49-F238E27FC236}">
                <a16:creationId xmlns:a16="http://schemas.microsoft.com/office/drawing/2014/main" id="{8EF095CC-A1EA-7371-94C1-F02DF310A88D}"/>
              </a:ext>
            </a:extLst>
          </p:cNvPr>
          <p:cNvSpPr txBox="1"/>
          <p:nvPr/>
        </p:nvSpPr>
        <p:spPr>
          <a:xfrm>
            <a:off x="224287" y="6090249"/>
            <a:ext cx="1162840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/>
              <a:t>Latindex</a:t>
            </a:r>
            <a:r>
              <a:rPr lang="en-US"/>
              <a:t> (2024). </a:t>
            </a:r>
            <a:r>
              <a:rPr lang="en-US" i="1" err="1"/>
              <a:t>Características</a:t>
            </a:r>
            <a:r>
              <a:rPr lang="en-US" i="1"/>
              <a:t> de </a:t>
            </a:r>
            <a:r>
              <a:rPr lang="en-US" i="1" err="1"/>
              <a:t>calidad</a:t>
            </a:r>
            <a:r>
              <a:rPr lang="en-US" i="1"/>
              <a:t> del </a:t>
            </a:r>
            <a:r>
              <a:rPr lang="en-US" i="1" err="1"/>
              <a:t>Catálogo</a:t>
            </a:r>
            <a:r>
              <a:rPr lang="en-US" i="1"/>
              <a:t> 2.0 (</a:t>
            </a:r>
            <a:r>
              <a:rPr lang="en-US" i="1" err="1"/>
              <a:t>metodología</a:t>
            </a:r>
            <a:r>
              <a:rPr lang="en-US" i="1"/>
              <a:t>). </a:t>
            </a:r>
            <a:r>
              <a:rPr lang="en-US">
                <a:ea typeface="+mn-lt"/>
                <a:cs typeface="+mn-lt"/>
                <a:hlinkClick r:id="rId5"/>
              </a:rPr>
              <a:t>https://www.latindex.org/latindex/postulacion/postulacionCatalogo</a:t>
            </a:r>
            <a:r>
              <a:rPr lang="en-US">
                <a:ea typeface="+mn-lt"/>
                <a:cs typeface="+mn-lt"/>
              </a:rPr>
              <a:t> </a:t>
            </a:r>
            <a:endParaRPr lang="ca-ES">
              <a:ea typeface="+mn-lt"/>
              <a:cs typeface="+mn-lt"/>
            </a:endParaRPr>
          </a:p>
        </p:txBody>
      </p:sp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D3893D04-C54C-71B3-2EC1-CCDBBD4F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62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157491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97AACB6-61F0-FC2C-AAFE-1C4235D56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73" y="1587201"/>
            <a:ext cx="3671978" cy="1598732"/>
          </a:xfrm>
        </p:spPr>
        <p:txBody>
          <a:bodyPr>
            <a:normAutofit/>
          </a:bodyPr>
          <a:lstStyle/>
          <a:p>
            <a:r>
              <a:rPr lang="ca-ES"/>
              <a:t>Segell de Qualitat FECYT</a:t>
            </a:r>
          </a:p>
        </p:txBody>
      </p:sp>
      <p:pic>
        <p:nvPicPr>
          <p:cNvPr id="6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71E099FA-1C66-7D9A-3F7F-6C6CCDFF02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1" name="QuadreDeText 10">
            <a:extLst>
              <a:ext uri="{FF2B5EF4-FFF2-40B4-BE49-F238E27FC236}">
                <a16:creationId xmlns:a16="http://schemas.microsoft.com/office/drawing/2014/main" id="{8EF095CC-A1EA-7371-94C1-F02DF310A88D}"/>
              </a:ext>
            </a:extLst>
          </p:cNvPr>
          <p:cNvSpPr txBox="1"/>
          <p:nvPr/>
        </p:nvSpPr>
        <p:spPr>
          <a:xfrm>
            <a:off x="-34506" y="4479985"/>
            <a:ext cx="420969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FECYT (2024). </a:t>
            </a:r>
            <a:r>
              <a:rPr lang="en-US" i="1" err="1"/>
              <a:t>Guía</a:t>
            </a:r>
            <a:r>
              <a:rPr lang="en-US" i="1">
                <a:ea typeface="+mn-lt"/>
                <a:cs typeface="+mn-lt"/>
              </a:rPr>
              <a:t> de </a:t>
            </a:r>
            <a:r>
              <a:rPr lang="en-US" i="1" err="1">
                <a:ea typeface="+mn-lt"/>
                <a:cs typeface="+mn-lt"/>
              </a:rPr>
              <a:t>evaluación</a:t>
            </a:r>
            <a:r>
              <a:rPr lang="en-US" i="1">
                <a:ea typeface="+mn-lt"/>
                <a:cs typeface="+mn-lt"/>
              </a:rPr>
              <a:t>. Octava </a:t>
            </a:r>
            <a:r>
              <a:rPr lang="en-US" i="1" err="1">
                <a:ea typeface="+mn-lt"/>
                <a:cs typeface="+mn-lt"/>
              </a:rPr>
              <a:t>edición</a:t>
            </a:r>
            <a:r>
              <a:rPr lang="en-US" i="1">
                <a:ea typeface="+mn-lt"/>
                <a:cs typeface="+mn-lt"/>
              </a:rPr>
              <a:t> del </a:t>
            </a:r>
            <a:r>
              <a:rPr lang="en-US" i="1" err="1">
                <a:ea typeface="+mn-lt"/>
                <a:cs typeface="+mn-lt"/>
              </a:rPr>
              <a:t>procedimiento</a:t>
            </a:r>
            <a:r>
              <a:rPr lang="en-US" i="1">
                <a:ea typeface="+mn-lt"/>
                <a:cs typeface="+mn-lt"/>
              </a:rPr>
              <a:t> de </a:t>
            </a:r>
            <a:r>
              <a:rPr lang="en-US" i="1" err="1">
                <a:ea typeface="+mn-lt"/>
                <a:cs typeface="+mn-lt"/>
              </a:rPr>
              <a:t>participación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en</a:t>
            </a:r>
            <a:r>
              <a:rPr lang="en-US" i="1">
                <a:ea typeface="+mn-lt"/>
                <a:cs typeface="+mn-lt"/>
              </a:rPr>
              <a:t> la </a:t>
            </a:r>
            <a:r>
              <a:rPr lang="en-US" i="1" err="1">
                <a:ea typeface="+mn-lt"/>
                <a:cs typeface="+mn-lt"/>
              </a:rPr>
              <a:t>evaluación</a:t>
            </a:r>
            <a:r>
              <a:rPr lang="en-US" i="1">
                <a:ea typeface="+mn-lt"/>
                <a:cs typeface="+mn-lt"/>
              </a:rPr>
              <a:t> de la </a:t>
            </a:r>
            <a:r>
              <a:rPr lang="en-US" i="1" err="1">
                <a:ea typeface="+mn-lt"/>
                <a:cs typeface="+mn-lt"/>
              </a:rPr>
              <a:t>calidad</a:t>
            </a:r>
            <a:r>
              <a:rPr lang="en-US" i="1">
                <a:ea typeface="+mn-lt"/>
                <a:cs typeface="+mn-lt"/>
              </a:rPr>
              <a:t> editorial y </a:t>
            </a:r>
            <a:r>
              <a:rPr lang="en-US" i="1" err="1">
                <a:ea typeface="+mn-lt"/>
                <a:cs typeface="+mn-lt"/>
              </a:rPr>
              <a:t>científica</a:t>
            </a:r>
            <a:r>
              <a:rPr lang="en-US" i="1">
                <a:ea typeface="+mn-lt"/>
                <a:cs typeface="+mn-lt"/>
              </a:rPr>
              <a:t> de </a:t>
            </a:r>
            <a:r>
              <a:rPr lang="en-US" i="1" err="1">
                <a:ea typeface="+mn-lt"/>
                <a:cs typeface="+mn-lt"/>
              </a:rPr>
              <a:t>revistas</a:t>
            </a:r>
            <a:r>
              <a:rPr lang="en-US" i="1">
                <a:ea typeface="+mn-lt"/>
                <a:cs typeface="+mn-lt"/>
              </a:rPr>
              <a:t> de </a:t>
            </a:r>
            <a:r>
              <a:rPr lang="en-US" i="1" err="1">
                <a:ea typeface="+mn-lt"/>
                <a:cs typeface="+mn-lt"/>
              </a:rPr>
              <a:t>Científicas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españolas</a:t>
            </a:r>
            <a:r>
              <a:rPr lang="en-US" i="1"/>
              <a:t>. </a:t>
            </a:r>
            <a:r>
              <a:rPr lang="en-US">
                <a:ea typeface="+mn-lt"/>
                <a:cs typeface="+mn-lt"/>
                <a:hlinkClick r:id="rId3"/>
              </a:rPr>
              <a:t>https://calidadrevistas.fecyt.es/sites/default/files/2022_12_02_guiaeval_viii_edicion.pdf</a:t>
            </a:r>
            <a:r>
              <a:rPr lang="en-US">
                <a:ea typeface="+mn-lt"/>
                <a:cs typeface="+mn-lt"/>
              </a:rPr>
              <a:t> </a:t>
            </a:r>
            <a:endParaRPr lang="ca-ES">
              <a:ea typeface="+mn-lt"/>
              <a:cs typeface="+mn-lt"/>
            </a:endParaRPr>
          </a:p>
        </p:txBody>
      </p:sp>
      <p:pic>
        <p:nvPicPr>
          <p:cNvPr id="7" name="Imatge 6" descr="Imatge que conté text, captura de pantalla, Font, document&#10;&#10;Descripció generada automàticament">
            <a:extLst>
              <a:ext uri="{FF2B5EF4-FFF2-40B4-BE49-F238E27FC236}">
                <a16:creationId xmlns:a16="http://schemas.microsoft.com/office/drawing/2014/main" id="{D9A34609-CA15-2CD6-A1C4-B90A82342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445" y="1155851"/>
            <a:ext cx="7629525" cy="5610225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CB8C6C89-78FA-C6D2-ABB0-3F7112B69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63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949983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97AACB6-61F0-FC2C-AAFE-1C4235D56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6" y="3082446"/>
            <a:ext cx="3671978" cy="1598732"/>
          </a:xfrm>
        </p:spPr>
        <p:txBody>
          <a:bodyPr>
            <a:normAutofit/>
          </a:bodyPr>
          <a:lstStyle/>
          <a:p>
            <a:r>
              <a:rPr lang="ca-ES"/>
              <a:t>Segell de Qualitat FECYT</a:t>
            </a:r>
          </a:p>
        </p:txBody>
      </p:sp>
      <p:pic>
        <p:nvPicPr>
          <p:cNvPr id="6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71E099FA-1C66-7D9A-3F7F-6C6CCDFF02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1" name="QuadreDeText 10">
            <a:extLst>
              <a:ext uri="{FF2B5EF4-FFF2-40B4-BE49-F238E27FC236}">
                <a16:creationId xmlns:a16="http://schemas.microsoft.com/office/drawing/2014/main" id="{8EF095CC-A1EA-7371-94C1-F02DF310A88D}"/>
              </a:ext>
            </a:extLst>
          </p:cNvPr>
          <p:cNvSpPr txBox="1"/>
          <p:nvPr/>
        </p:nvSpPr>
        <p:spPr>
          <a:xfrm>
            <a:off x="209908" y="5932098"/>
            <a:ext cx="1198784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FECYT (2024). </a:t>
            </a:r>
            <a:r>
              <a:rPr lang="en-US" i="1" err="1"/>
              <a:t>Guía</a:t>
            </a:r>
            <a:r>
              <a:rPr lang="en-US" i="1">
                <a:ea typeface="+mn-lt"/>
                <a:cs typeface="+mn-lt"/>
              </a:rPr>
              <a:t> de </a:t>
            </a:r>
            <a:r>
              <a:rPr lang="en-US" i="1" err="1">
                <a:ea typeface="+mn-lt"/>
                <a:cs typeface="+mn-lt"/>
              </a:rPr>
              <a:t>evaluación</a:t>
            </a:r>
            <a:r>
              <a:rPr lang="en-US" i="1">
                <a:ea typeface="+mn-lt"/>
                <a:cs typeface="+mn-lt"/>
              </a:rPr>
              <a:t>. Octava </a:t>
            </a:r>
            <a:r>
              <a:rPr lang="en-US" i="1" err="1">
                <a:ea typeface="+mn-lt"/>
                <a:cs typeface="+mn-lt"/>
              </a:rPr>
              <a:t>edición</a:t>
            </a:r>
            <a:r>
              <a:rPr lang="en-US" i="1">
                <a:ea typeface="+mn-lt"/>
                <a:cs typeface="+mn-lt"/>
              </a:rPr>
              <a:t> del </a:t>
            </a:r>
            <a:r>
              <a:rPr lang="en-US" i="1" err="1">
                <a:ea typeface="+mn-lt"/>
                <a:cs typeface="+mn-lt"/>
              </a:rPr>
              <a:t>procedimiento</a:t>
            </a:r>
            <a:r>
              <a:rPr lang="en-US" i="1">
                <a:ea typeface="+mn-lt"/>
                <a:cs typeface="+mn-lt"/>
              </a:rPr>
              <a:t> de </a:t>
            </a:r>
            <a:r>
              <a:rPr lang="en-US" i="1" err="1">
                <a:ea typeface="+mn-lt"/>
                <a:cs typeface="+mn-lt"/>
              </a:rPr>
              <a:t>participación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en</a:t>
            </a:r>
            <a:r>
              <a:rPr lang="en-US" i="1">
                <a:ea typeface="+mn-lt"/>
                <a:cs typeface="+mn-lt"/>
              </a:rPr>
              <a:t> la </a:t>
            </a:r>
            <a:r>
              <a:rPr lang="en-US" i="1" err="1">
                <a:ea typeface="+mn-lt"/>
                <a:cs typeface="+mn-lt"/>
              </a:rPr>
              <a:t>evaluación</a:t>
            </a:r>
            <a:r>
              <a:rPr lang="en-US" i="1">
                <a:ea typeface="+mn-lt"/>
                <a:cs typeface="+mn-lt"/>
              </a:rPr>
              <a:t> de la </a:t>
            </a:r>
            <a:r>
              <a:rPr lang="en-US" i="1" err="1">
                <a:ea typeface="+mn-lt"/>
                <a:cs typeface="+mn-lt"/>
              </a:rPr>
              <a:t>calidad</a:t>
            </a:r>
            <a:r>
              <a:rPr lang="en-US" i="1">
                <a:ea typeface="+mn-lt"/>
                <a:cs typeface="+mn-lt"/>
              </a:rPr>
              <a:t> editorial y </a:t>
            </a:r>
            <a:r>
              <a:rPr lang="en-US" i="1" err="1">
                <a:ea typeface="+mn-lt"/>
                <a:cs typeface="+mn-lt"/>
              </a:rPr>
              <a:t>científica</a:t>
            </a:r>
            <a:r>
              <a:rPr lang="en-US" i="1">
                <a:ea typeface="+mn-lt"/>
                <a:cs typeface="+mn-lt"/>
              </a:rPr>
              <a:t> de </a:t>
            </a:r>
            <a:r>
              <a:rPr lang="en-US" i="1" err="1">
                <a:ea typeface="+mn-lt"/>
                <a:cs typeface="+mn-lt"/>
              </a:rPr>
              <a:t>revistas</a:t>
            </a:r>
            <a:r>
              <a:rPr lang="en-US" i="1">
                <a:ea typeface="+mn-lt"/>
                <a:cs typeface="+mn-lt"/>
              </a:rPr>
              <a:t> de </a:t>
            </a:r>
            <a:r>
              <a:rPr lang="en-US" i="1" err="1">
                <a:ea typeface="+mn-lt"/>
                <a:cs typeface="+mn-lt"/>
              </a:rPr>
              <a:t>Científicas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españolas</a:t>
            </a:r>
            <a:r>
              <a:rPr lang="en-US" i="1"/>
              <a:t>. </a:t>
            </a:r>
            <a:r>
              <a:rPr lang="en-US">
                <a:ea typeface="+mn-lt"/>
                <a:cs typeface="+mn-lt"/>
                <a:hlinkClick r:id="rId3"/>
              </a:rPr>
              <a:t>https://calidadrevistas.fecyt.es/sites/default/files/2022_12_02_guiaeval_viii_edicion.pdf</a:t>
            </a:r>
            <a:r>
              <a:rPr lang="en-US">
                <a:ea typeface="+mn-lt"/>
                <a:cs typeface="+mn-lt"/>
              </a:rPr>
              <a:t> </a:t>
            </a:r>
            <a:endParaRPr lang="ca-ES">
              <a:ea typeface="+mn-lt"/>
              <a:cs typeface="+mn-lt"/>
            </a:endParaRPr>
          </a:p>
        </p:txBody>
      </p:sp>
      <p:pic>
        <p:nvPicPr>
          <p:cNvPr id="9" name="Imatge 8" descr="Imatge que conté text, captura de pantalla, Font, línia&#10;&#10;Descripció generada automàticament">
            <a:extLst>
              <a:ext uri="{FF2B5EF4-FFF2-40B4-BE49-F238E27FC236}">
                <a16:creationId xmlns:a16="http://schemas.microsoft.com/office/drawing/2014/main" id="{1D669AA0-C9F4-2D07-FC3B-49F26370D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150" y="1060330"/>
            <a:ext cx="4888302" cy="927340"/>
          </a:xfrm>
          <a:prstGeom prst="rect">
            <a:avLst/>
          </a:prstGeom>
        </p:spPr>
      </p:pic>
      <p:pic>
        <p:nvPicPr>
          <p:cNvPr id="3" name="Imatge 2" descr="Imatge que conté text, captura de pantalla, Font, informació&#10;&#10;Descripció generada automàticament">
            <a:extLst>
              <a:ext uri="{FF2B5EF4-FFF2-40B4-BE49-F238E27FC236}">
                <a16:creationId xmlns:a16="http://schemas.microsoft.com/office/drawing/2014/main" id="{14C00047-F270-0E36-1D70-EED0A29BF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081" y="1067340"/>
            <a:ext cx="7543800" cy="1847850"/>
          </a:xfrm>
          <a:prstGeom prst="rect">
            <a:avLst/>
          </a:prstGeom>
        </p:spPr>
      </p:pic>
      <p:pic>
        <p:nvPicPr>
          <p:cNvPr id="4" name="Imatge 3" descr="Imatge que conté text, Font, captura de pantalla, línia&#10;&#10;Descripció generada automàticament">
            <a:extLst>
              <a:ext uri="{FF2B5EF4-FFF2-40B4-BE49-F238E27FC236}">
                <a16:creationId xmlns:a16="http://schemas.microsoft.com/office/drawing/2014/main" id="{1E54A015-3FEE-53F5-3326-A335F0603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930" y="224646"/>
            <a:ext cx="7543800" cy="571500"/>
          </a:xfrm>
          <a:prstGeom prst="rect">
            <a:avLst/>
          </a:prstGeom>
        </p:spPr>
      </p:pic>
      <p:pic>
        <p:nvPicPr>
          <p:cNvPr id="5" name="Imatge 4" descr="Imatge que conté text, captura de pantalla, Font, nombre&#10;&#10;Descripció generada automàticament">
            <a:extLst>
              <a:ext uri="{FF2B5EF4-FFF2-40B4-BE49-F238E27FC236}">
                <a16:creationId xmlns:a16="http://schemas.microsoft.com/office/drawing/2014/main" id="{65B3A871-1EA5-DE04-E3A3-012BBD63A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1" y="2920311"/>
            <a:ext cx="7315200" cy="2828925"/>
          </a:xfrm>
          <a:prstGeom prst="rect">
            <a:avLst/>
          </a:prstGeom>
        </p:spPr>
      </p:pic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5CE3EB4B-37C1-0AA9-0C8A-AC1ADBFB5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64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400241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97AACB6-61F0-FC2C-AAFE-1C4235D56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83" y="1127125"/>
            <a:ext cx="4505864" cy="1670618"/>
          </a:xfrm>
        </p:spPr>
        <p:txBody>
          <a:bodyPr>
            <a:normAutofit/>
          </a:bodyPr>
          <a:lstStyle/>
          <a:p>
            <a:r>
              <a:rPr lang="ca-ES"/>
              <a:t>Web of </a:t>
            </a:r>
            <a:r>
              <a:rPr lang="ca-ES" err="1"/>
              <a:t>Science</a:t>
            </a:r>
            <a:r>
              <a:rPr lang="ca-ES"/>
              <a:t> </a:t>
            </a:r>
          </a:p>
        </p:txBody>
      </p:sp>
      <p:pic>
        <p:nvPicPr>
          <p:cNvPr id="6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71E099FA-1C66-7D9A-3F7F-6C6CCDFF02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1" name="QuadreDeText 10">
            <a:extLst>
              <a:ext uri="{FF2B5EF4-FFF2-40B4-BE49-F238E27FC236}">
                <a16:creationId xmlns:a16="http://schemas.microsoft.com/office/drawing/2014/main" id="{8EF095CC-A1EA-7371-94C1-F02DF310A88D}"/>
              </a:ext>
            </a:extLst>
          </p:cNvPr>
          <p:cNvSpPr txBox="1"/>
          <p:nvPr/>
        </p:nvSpPr>
        <p:spPr>
          <a:xfrm>
            <a:off x="209908" y="5932098"/>
            <a:ext cx="1198784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Clarivate.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i="1">
                <a:ea typeface="+mn-lt"/>
                <a:cs typeface="+mn-lt"/>
              </a:rPr>
              <a:t>Web of Science Journal Evaluation Process and Selection Criteria</a:t>
            </a:r>
            <a:r>
              <a:rPr lang="en-US" i="1"/>
              <a:t>.</a:t>
            </a:r>
            <a:r>
              <a:rPr lang="en-US" i="1" dirty="0">
                <a:ea typeface="+mn-lt"/>
                <a:cs typeface="+mn-lt"/>
              </a:rPr>
              <a:t> </a:t>
            </a:r>
            <a:r>
              <a:rPr lang="en-US" dirty="0">
                <a:ea typeface="+mn-lt"/>
                <a:cs typeface="+mn-lt"/>
                <a:hlinkClick r:id="rId3"/>
              </a:rPr>
              <a:t>https://clarivate.com/academia-government/scientific-and-academic-research/research-discovery-and-referencing/web-of-science/web-of-science-core-collection/editorial-selection-process/journal-evaluation-process-selection-criteria/</a:t>
            </a:r>
            <a:r>
              <a:rPr lang="en-US" dirty="0">
                <a:ea typeface="+mn-lt"/>
                <a:cs typeface="+mn-lt"/>
              </a:rPr>
              <a:t> </a:t>
            </a:r>
            <a:endParaRPr lang="ca-ES" dirty="0">
              <a:ea typeface="+mn-lt"/>
              <a:cs typeface="+mn-lt"/>
            </a:endParaRPr>
          </a:p>
        </p:txBody>
      </p:sp>
      <p:pic>
        <p:nvPicPr>
          <p:cNvPr id="8" name="Imatge 7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488D610F-6E40-8126-1D96-E404D19BD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83" y="2592866"/>
            <a:ext cx="4524375" cy="2333625"/>
          </a:xfrm>
          <a:prstGeom prst="rect">
            <a:avLst/>
          </a:prstGeom>
        </p:spPr>
      </p:pic>
      <p:pic>
        <p:nvPicPr>
          <p:cNvPr id="10" name="Imatge 9" descr="Imatge que conté text, captura de pantalla, Font, línia&#10;&#10;Descripció generada automàticament">
            <a:extLst>
              <a:ext uri="{FF2B5EF4-FFF2-40B4-BE49-F238E27FC236}">
                <a16:creationId xmlns:a16="http://schemas.microsoft.com/office/drawing/2014/main" id="{BA4F8442-8958-9E63-3B84-63CE48DB5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876" y="2833508"/>
            <a:ext cx="7448550" cy="1133475"/>
          </a:xfrm>
          <a:prstGeom prst="rect">
            <a:avLst/>
          </a:prstGeom>
        </p:spPr>
      </p:pic>
      <p:sp>
        <p:nvSpPr>
          <p:cNvPr id="14" name="Títol 1">
            <a:extLst>
              <a:ext uri="{FF2B5EF4-FFF2-40B4-BE49-F238E27FC236}">
                <a16:creationId xmlns:a16="http://schemas.microsoft.com/office/drawing/2014/main" id="{62C76C14-1DEC-1C46-ED30-B7702201D889}"/>
              </a:ext>
            </a:extLst>
          </p:cNvPr>
          <p:cNvSpPr txBox="1">
            <a:spLocks/>
          </p:cNvSpPr>
          <p:nvPr/>
        </p:nvSpPr>
        <p:spPr>
          <a:xfrm>
            <a:off x="6540260" y="1739600"/>
            <a:ext cx="4505864" cy="1670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err="1"/>
              <a:t>Scopus</a:t>
            </a:r>
          </a:p>
        </p:txBody>
      </p:sp>
      <p:sp>
        <p:nvSpPr>
          <p:cNvPr id="15" name="QuadreDeText 14">
            <a:extLst>
              <a:ext uri="{FF2B5EF4-FFF2-40B4-BE49-F238E27FC236}">
                <a16:creationId xmlns:a16="http://schemas.microsoft.com/office/drawing/2014/main" id="{591E8414-3EC3-CE0D-5956-95710677B441}"/>
              </a:ext>
            </a:extLst>
          </p:cNvPr>
          <p:cNvSpPr txBox="1"/>
          <p:nvPr/>
        </p:nvSpPr>
        <p:spPr>
          <a:xfrm>
            <a:off x="37381" y="5126966"/>
            <a:ext cx="121316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Elsevier. </a:t>
            </a:r>
            <a:r>
              <a:rPr lang="en-US" i="1">
                <a:ea typeface="+mn-lt"/>
                <a:cs typeface="+mn-lt"/>
              </a:rPr>
              <a:t>Content policy and selection</a:t>
            </a:r>
            <a:r>
              <a:rPr lang="en-US">
                <a:ea typeface="+mn-lt"/>
                <a:cs typeface="+mn-lt"/>
              </a:rPr>
              <a:t>. </a:t>
            </a:r>
            <a:r>
              <a:rPr lang="en-US">
                <a:hlinkClick r:id="rId6"/>
              </a:rPr>
              <a:t>https://www.elsevier.com/products/scopus/content/content-policy-and-selection</a:t>
            </a:r>
            <a:r>
              <a:rPr lang="en-US"/>
              <a:t> </a:t>
            </a:r>
          </a:p>
        </p:txBody>
      </p:sp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6B819344-0E89-12F5-D3F6-D26C0AC32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052" y="6492049"/>
            <a:ext cx="2743200" cy="365125"/>
          </a:xfrm>
        </p:spPr>
        <p:txBody>
          <a:bodyPr/>
          <a:lstStyle/>
          <a:p>
            <a:fld id="{95F372B2-8FB7-4029-BBE2-623947C657E3}" type="slidenum">
              <a:rPr lang="ca-ES" smtClean="0"/>
              <a:t>65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512921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71E099FA-1C66-7D9A-3F7F-6C6CCDFF02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1" name="QuadreDeText 10">
            <a:extLst>
              <a:ext uri="{FF2B5EF4-FFF2-40B4-BE49-F238E27FC236}">
                <a16:creationId xmlns:a16="http://schemas.microsoft.com/office/drawing/2014/main" id="{8EF095CC-A1EA-7371-94C1-F02DF310A88D}"/>
              </a:ext>
            </a:extLst>
          </p:cNvPr>
          <p:cNvSpPr txBox="1"/>
          <p:nvPr/>
        </p:nvSpPr>
        <p:spPr>
          <a:xfrm>
            <a:off x="209908" y="5932098"/>
            <a:ext cx="119878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Sherpa-Romeo.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i="1">
                <a:ea typeface="+mn-lt"/>
                <a:cs typeface="+mn-lt"/>
              </a:rPr>
              <a:t>About Sherpa Romeo. Inclusion Criteria</a:t>
            </a:r>
            <a:r>
              <a:rPr lang="en-US">
                <a:ea typeface="+mn-lt"/>
                <a:cs typeface="+mn-lt"/>
              </a:rPr>
              <a:t>. </a:t>
            </a:r>
            <a:r>
              <a:rPr lang="en-US">
                <a:ea typeface="+mn-lt"/>
                <a:cs typeface="+mn-lt"/>
                <a:hlinkClick r:id="rId4"/>
              </a:rPr>
              <a:t>https://v2.sherpa.ac.uk/romeo/about.html</a:t>
            </a:r>
            <a:r>
              <a:rPr lang="en-US">
                <a:ea typeface="+mn-lt"/>
                <a:cs typeface="+mn-lt"/>
              </a:rPr>
              <a:t> </a:t>
            </a:r>
            <a:endParaRPr lang="en-US" i="1">
              <a:ea typeface="+mn-lt"/>
              <a:cs typeface="+mn-lt"/>
            </a:endParaRP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8BDA77BA-5A85-75F9-ACF3-BC48F9717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00" y="2814638"/>
            <a:ext cx="10134600" cy="2752725"/>
          </a:xfrm>
          <a:prstGeom prst="rect">
            <a:avLst/>
          </a:prstGeom>
        </p:spPr>
      </p:pic>
      <p:pic>
        <p:nvPicPr>
          <p:cNvPr id="5" name="Imatge 4" descr="Imatge que conté Font, Gràfics, text, verd&#10;&#10;Descripció generada automàticament">
            <a:extLst>
              <a:ext uri="{FF2B5EF4-FFF2-40B4-BE49-F238E27FC236}">
                <a16:creationId xmlns:a16="http://schemas.microsoft.com/office/drawing/2014/main" id="{892DED5F-42E5-F411-A8B8-F9540B6B84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152" y="1725014"/>
            <a:ext cx="3187999" cy="834426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D8C7297D-4E9C-14EF-D9FA-3D32B0CBE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66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928496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71E099FA-1C66-7D9A-3F7F-6C6CCDFF02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11" name="QuadreDeText 10">
            <a:extLst>
              <a:ext uri="{FF2B5EF4-FFF2-40B4-BE49-F238E27FC236}">
                <a16:creationId xmlns:a16="http://schemas.microsoft.com/office/drawing/2014/main" id="{8EF095CC-A1EA-7371-94C1-F02DF310A88D}"/>
              </a:ext>
            </a:extLst>
          </p:cNvPr>
          <p:cNvSpPr txBox="1"/>
          <p:nvPr/>
        </p:nvSpPr>
        <p:spPr>
          <a:xfrm>
            <a:off x="209908" y="6291532"/>
            <a:ext cx="119878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Sherpa-Romeo.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i="1">
                <a:ea typeface="+mn-lt"/>
                <a:cs typeface="+mn-lt"/>
              </a:rPr>
              <a:t>Sherpa-Romeo User Guide</a:t>
            </a:r>
            <a:r>
              <a:rPr lang="en-US">
                <a:ea typeface="+mn-lt"/>
                <a:cs typeface="+mn-lt"/>
              </a:rPr>
              <a:t>. </a:t>
            </a:r>
            <a:r>
              <a:rPr lang="en-US">
                <a:ea typeface="+mn-lt"/>
                <a:cs typeface="+mn-lt"/>
                <a:hlinkClick r:id="rId4"/>
              </a:rPr>
              <a:t>https://v2.sherpa.ac.uk/romeo/resources/user-guide.pdf</a:t>
            </a:r>
            <a:r>
              <a:rPr lang="en-US">
                <a:ea typeface="+mn-lt"/>
                <a:cs typeface="+mn-lt"/>
              </a:rPr>
              <a:t> </a:t>
            </a:r>
            <a:endParaRPr lang="en-US" i="1">
              <a:ea typeface="+mn-lt"/>
              <a:cs typeface="+mn-lt"/>
            </a:endParaRPr>
          </a:p>
        </p:txBody>
      </p:sp>
      <p:pic>
        <p:nvPicPr>
          <p:cNvPr id="5" name="Imatge 4" descr="Imatge que conté Font, Gràfics, text, verd&#10;&#10;Descripció generada automàticament">
            <a:extLst>
              <a:ext uri="{FF2B5EF4-FFF2-40B4-BE49-F238E27FC236}">
                <a16:creationId xmlns:a16="http://schemas.microsoft.com/office/drawing/2014/main" id="{892DED5F-42E5-F411-A8B8-F9540B6B8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52" y="1725014"/>
            <a:ext cx="3187999" cy="834426"/>
          </a:xfrm>
          <a:prstGeom prst="rect">
            <a:avLst/>
          </a:prstGeom>
        </p:spPr>
      </p:pic>
      <p:pic>
        <p:nvPicPr>
          <p:cNvPr id="2" name="Imatge 1" descr="Imatge que conté text, captura de pantalla, Font, nombre&#10;&#10;Descripció generada automàticament">
            <a:extLst>
              <a:ext uri="{FF2B5EF4-FFF2-40B4-BE49-F238E27FC236}">
                <a16:creationId xmlns:a16="http://schemas.microsoft.com/office/drawing/2014/main" id="{430581F0-A9C9-29D6-87C3-E4660AE32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206" y="1588608"/>
            <a:ext cx="7505700" cy="4543425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1C868C42-A938-2E06-1E46-29AD10D0B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67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780509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71E099FA-1C66-7D9A-3F7F-6C6CCDFF02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pic>
        <p:nvPicPr>
          <p:cNvPr id="5" name="Imatge 4" descr="Imatge que conté Font, Gràfics, text, verd&#10;&#10;Descripció generada automàticament">
            <a:extLst>
              <a:ext uri="{FF2B5EF4-FFF2-40B4-BE49-F238E27FC236}">
                <a16:creationId xmlns:a16="http://schemas.microsoft.com/office/drawing/2014/main" id="{892DED5F-42E5-F411-A8B8-F9540B6B8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52" y="1725014"/>
            <a:ext cx="3187999" cy="834426"/>
          </a:xfrm>
          <a:prstGeom prst="rect">
            <a:avLst/>
          </a:prstGeom>
        </p:spPr>
      </p:pic>
      <p:pic>
        <p:nvPicPr>
          <p:cNvPr id="12" name="Imatge 11" descr="Imatge que conté text, captura de pantalla, Font, línia&#10;&#10;Descripció generada automàticament">
            <a:extLst>
              <a:ext uri="{FF2B5EF4-FFF2-40B4-BE49-F238E27FC236}">
                <a16:creationId xmlns:a16="http://schemas.microsoft.com/office/drawing/2014/main" id="{0F6BCB7D-BCAF-5CFA-5E1F-7CC65454E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49" y="2743200"/>
            <a:ext cx="10515600" cy="1371600"/>
          </a:xfrm>
          <a:prstGeom prst="rect">
            <a:avLst/>
          </a:prstGeom>
        </p:spPr>
      </p:pic>
      <p:pic>
        <p:nvPicPr>
          <p:cNvPr id="3" name="Imatge 2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3105EDC7-68A0-0B4C-FCD5-15A6094C9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290" y="4106983"/>
            <a:ext cx="6134100" cy="2238375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73127170-C1F6-B443-C3B9-98201698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68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322724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BE03419-5F94-D70E-9FCD-D3CC9A65E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0408"/>
            <a:ext cx="10515600" cy="1325563"/>
          </a:xfrm>
        </p:spPr>
        <p:txBody>
          <a:bodyPr/>
          <a:lstStyle/>
          <a:p>
            <a:r>
              <a:rPr lang="ca-ES"/>
              <a:t>Errors habituals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1EBB52F0-1053-8769-1378-55782BDBD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1512"/>
            <a:ext cx="10515600" cy="30215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a-ES"/>
              <a:t>Posar només una llicència </a:t>
            </a:r>
            <a:r>
              <a:rPr lang="ca-ES" err="1"/>
              <a:t>Creative</a:t>
            </a:r>
            <a:r>
              <a:rPr lang="ca-ES"/>
              <a:t> </a:t>
            </a:r>
            <a:r>
              <a:rPr lang="ca-ES" err="1"/>
              <a:t>Commons</a:t>
            </a:r>
            <a:r>
              <a:rPr lang="ca-ES"/>
              <a:t> sense especificar el titular dels drets d'autoria</a:t>
            </a:r>
          </a:p>
          <a:p>
            <a:r>
              <a:rPr lang="ca-ES"/>
              <a:t>Posar "llicència </a:t>
            </a:r>
            <a:r>
              <a:rPr lang="ca-ES" err="1"/>
              <a:t>Creative</a:t>
            </a:r>
            <a:r>
              <a:rPr lang="ca-ES"/>
              <a:t> </a:t>
            </a:r>
            <a:r>
              <a:rPr lang="ca-ES" err="1"/>
              <a:t>Commons</a:t>
            </a:r>
            <a:r>
              <a:rPr lang="ca-ES"/>
              <a:t>" sense especificar de quina llicència es tracta</a:t>
            </a:r>
          </a:p>
          <a:p>
            <a:r>
              <a:rPr lang="ca-ES"/>
              <a:t>Que hi hagi contradiccions entre les llicències especificades en diferents apartats (metadades, pàgina web, PDF de l'article)</a:t>
            </a:r>
          </a:p>
          <a:p>
            <a:endParaRPr lang="ca-ES"/>
          </a:p>
        </p:txBody>
      </p:sp>
      <p:pic>
        <p:nvPicPr>
          <p:cNvPr id="5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23B9808B-309D-A09B-001D-D3B302DA4A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1E700831-11C0-B950-2042-CFE28DB8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69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3157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EA9E5C64-D9A9-8AC8-28DD-559D7FAA9A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9E577CA2-F830-7EA2-FF19-683FA70F8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856" y="2809068"/>
            <a:ext cx="2269396" cy="1757931"/>
          </a:xfrm>
          <a:prstGeom prst="rect">
            <a:avLst/>
          </a:prstGeom>
        </p:spPr>
      </p:pic>
      <p:pic>
        <p:nvPicPr>
          <p:cNvPr id="14" name="Imatge 13" descr="Imatge que conté aliments, a cobert&#10;&#10;Descripció generada automàticament">
            <a:extLst>
              <a:ext uri="{FF2B5EF4-FFF2-40B4-BE49-F238E27FC236}">
                <a16:creationId xmlns:a16="http://schemas.microsoft.com/office/drawing/2014/main" id="{21C31B5F-DA97-B2FD-84DB-0859A5B6F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27" y="2809068"/>
            <a:ext cx="2269396" cy="1757931"/>
          </a:xfrm>
          <a:prstGeom prst="rect">
            <a:avLst/>
          </a:prstGeom>
        </p:spPr>
      </p:pic>
      <p:pic>
        <p:nvPicPr>
          <p:cNvPr id="15" name="Imatge 14" descr="Imatge que conté aliments, rosa&#10;&#10;Descripció generada automàticament">
            <a:extLst>
              <a:ext uri="{FF2B5EF4-FFF2-40B4-BE49-F238E27FC236}">
                <a16:creationId xmlns:a16="http://schemas.microsoft.com/office/drawing/2014/main" id="{531F7678-FE26-A170-DCF9-E23B6F1BB8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5509" y="2809068"/>
            <a:ext cx="2269396" cy="1756469"/>
          </a:xfrm>
          <a:prstGeom prst="rect">
            <a:avLst/>
          </a:prstGeom>
        </p:spPr>
      </p:pic>
      <p:pic>
        <p:nvPicPr>
          <p:cNvPr id="3" name="Imatge 2" descr="Imatge que conté símbol, Font, logotip, Gràfics&#10;&#10;Descripció generada automàticament">
            <a:extLst>
              <a:ext uri="{FF2B5EF4-FFF2-40B4-BE49-F238E27FC236}">
                <a16:creationId xmlns:a16="http://schemas.microsoft.com/office/drawing/2014/main" id="{5D27426B-0595-6546-B227-CDB017682B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075" y="4869051"/>
            <a:ext cx="801069" cy="1359815"/>
          </a:xfrm>
          <a:prstGeom prst="rect">
            <a:avLst/>
          </a:prstGeom>
        </p:spPr>
      </p:pic>
      <p:pic>
        <p:nvPicPr>
          <p:cNvPr id="5" name="Imatge 4" descr="Imatge que conté símbol, Font, logotip, Gràfics&#10;&#10;Descripció generada automàticament">
            <a:extLst>
              <a:ext uri="{FF2B5EF4-FFF2-40B4-BE49-F238E27FC236}">
                <a16:creationId xmlns:a16="http://schemas.microsoft.com/office/drawing/2014/main" id="{EA1B27F6-035E-7AB0-DFED-36707FFDF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618" y="4881966"/>
            <a:ext cx="801069" cy="1350290"/>
          </a:xfrm>
          <a:prstGeom prst="rect">
            <a:avLst/>
          </a:prstGeom>
        </p:spPr>
      </p:pic>
      <p:pic>
        <p:nvPicPr>
          <p:cNvPr id="6" name="Imatge 5" descr="Imatge que conté Gràfics, símbol, cercle, Font&#10;&#10;Descripció generada automàticament">
            <a:extLst>
              <a:ext uri="{FF2B5EF4-FFF2-40B4-BE49-F238E27FC236}">
                <a16:creationId xmlns:a16="http://schemas.microsoft.com/office/drawing/2014/main" id="{1C93E680-10FE-F39A-5167-71E8551F38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2238" y="4862594"/>
            <a:ext cx="820119" cy="1356425"/>
          </a:xfrm>
          <a:prstGeom prst="rect">
            <a:avLst/>
          </a:prstGeom>
        </p:spPr>
      </p:pic>
      <p:pic>
        <p:nvPicPr>
          <p:cNvPr id="7" name="Imatge 6" descr="Imatge que conté Gràfics, Font, disseny gràfic, logotip&#10;&#10;Descripció generada automàticament">
            <a:extLst>
              <a:ext uri="{FF2B5EF4-FFF2-40B4-BE49-F238E27FC236}">
                <a16:creationId xmlns:a16="http://schemas.microsoft.com/office/drawing/2014/main" id="{C6D648AF-A4C4-CDA9-BB9F-E117EBC94E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7528" y="5024034"/>
            <a:ext cx="1603375" cy="1068388"/>
          </a:xfrm>
          <a:prstGeom prst="rect">
            <a:avLst/>
          </a:prstGeom>
        </p:spPr>
      </p:pic>
      <p:grpSp>
        <p:nvGrpSpPr>
          <p:cNvPr id="2" name="Agrupa 1">
            <a:extLst>
              <a:ext uri="{FF2B5EF4-FFF2-40B4-BE49-F238E27FC236}">
                <a16:creationId xmlns:a16="http://schemas.microsoft.com/office/drawing/2014/main" id="{A2BE294C-61AB-B8B6-0B97-5ACE5234C05A}"/>
              </a:ext>
            </a:extLst>
          </p:cNvPr>
          <p:cNvGrpSpPr/>
          <p:nvPr/>
        </p:nvGrpSpPr>
        <p:grpSpPr>
          <a:xfrm>
            <a:off x="6361067" y="2809068"/>
            <a:ext cx="2428713" cy="3435135"/>
            <a:chOff x="3384954" y="2809068"/>
            <a:chExt cx="2428713" cy="3435135"/>
          </a:xfrm>
        </p:grpSpPr>
        <p:pic>
          <p:nvPicPr>
            <p:cNvPr id="16" name="Imatge 15">
              <a:extLst>
                <a:ext uri="{FF2B5EF4-FFF2-40B4-BE49-F238E27FC236}">
                  <a16:creationId xmlns:a16="http://schemas.microsoft.com/office/drawing/2014/main" id="{FCA6D7DD-25C0-73D1-4586-A240A8CCD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84954" y="2809068"/>
              <a:ext cx="2283773" cy="1756469"/>
            </a:xfrm>
            <a:prstGeom prst="rect">
              <a:avLst/>
            </a:prstGeom>
          </p:spPr>
        </p:pic>
        <p:pic>
          <p:nvPicPr>
            <p:cNvPr id="4" name="Imatge 3" descr="Imatge que conté Font, logotip, Gràfics, símbol&#10;&#10;Descripció generada automàticament">
              <a:extLst>
                <a:ext uri="{FF2B5EF4-FFF2-40B4-BE49-F238E27FC236}">
                  <a16:creationId xmlns:a16="http://schemas.microsoft.com/office/drawing/2014/main" id="{5E60D568-F717-12EC-A3ED-0D68D1FDD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74295" y="4849678"/>
              <a:ext cx="820119" cy="1394525"/>
            </a:xfrm>
            <a:prstGeom prst="rect">
              <a:avLst/>
            </a:prstGeom>
          </p:spPr>
        </p:pic>
        <p:pic>
          <p:nvPicPr>
            <p:cNvPr id="8" name="Imatge 7" descr="Imatge que conté dibuix, clipart, bestiar, mamífer&#10;&#10;Descripció generada automàticament">
              <a:extLst>
                <a:ext uri="{FF2B5EF4-FFF2-40B4-BE49-F238E27FC236}">
                  <a16:creationId xmlns:a16="http://schemas.microsoft.com/office/drawing/2014/main" id="{66058241-292D-9FD1-BB7E-4B971B41A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643" t="5302" r="-874" b="8393"/>
            <a:stretch/>
          </p:blipFill>
          <p:spPr>
            <a:xfrm>
              <a:off x="4580179" y="5024034"/>
              <a:ext cx="1233488" cy="1068388"/>
            </a:xfrm>
            <a:prstGeom prst="rect">
              <a:avLst/>
            </a:prstGeom>
          </p:spPr>
        </p:pic>
      </p:grpSp>
      <p:pic>
        <p:nvPicPr>
          <p:cNvPr id="17" name="Imatge 16" descr="Imatge que conté porc, Figura d&amp;#39;animal, dibuix, morro&#10;&#10;Descripció generada automàticament">
            <a:extLst>
              <a:ext uri="{FF2B5EF4-FFF2-40B4-BE49-F238E27FC236}">
                <a16:creationId xmlns:a16="http://schemas.microsoft.com/office/drawing/2014/main" id="{CB49A193-9426-DA8F-466D-B8C7098CBF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90055" y="5024034"/>
            <a:ext cx="1944688" cy="1068388"/>
          </a:xfrm>
          <a:prstGeom prst="rect">
            <a:avLst/>
          </a:prstGeom>
        </p:spPr>
      </p:pic>
      <p:pic>
        <p:nvPicPr>
          <p:cNvPr id="11" name="Imatge 10" descr="Imatge que conté ocell, ocells gal·liformes, aus de corral, pinta&#10;&#10;Descripció generada automàticament">
            <a:extLst>
              <a:ext uri="{FF2B5EF4-FFF2-40B4-BE49-F238E27FC236}">
                <a16:creationId xmlns:a16="http://schemas.microsoft.com/office/drawing/2014/main" id="{5487AD7A-C30C-6D41-EC25-8F47D94892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90549" y="5076357"/>
            <a:ext cx="994178" cy="966160"/>
          </a:xfrm>
          <a:prstGeom prst="rect">
            <a:avLst/>
          </a:prstGeom>
        </p:spPr>
      </p:pic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6B020006-9C46-61D4-CB24-FC1D55D7D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780157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BE03419-5F94-D70E-9FCD-D3CC9A65E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0408"/>
            <a:ext cx="10515600" cy="1325563"/>
          </a:xfrm>
        </p:spPr>
        <p:txBody>
          <a:bodyPr/>
          <a:lstStyle/>
          <a:p>
            <a:r>
              <a:rPr lang="ca-ES"/>
              <a:t>Errors habituals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1EBB52F0-1053-8769-1378-55782BDBD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1512"/>
            <a:ext cx="10515600" cy="30215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a-ES"/>
              <a:t>Penjar números retrospectius amb la política de drets d'autoria actual i no la que hi havia en el seu moment</a:t>
            </a:r>
          </a:p>
          <a:p>
            <a:r>
              <a:rPr lang="ca-ES"/>
              <a:t>Signar acords amb bases de dades comercials perquè copiïn  articles dels quals no estan autoritzats a copiar </a:t>
            </a:r>
          </a:p>
          <a:p>
            <a:endParaRPr lang="ca-ES"/>
          </a:p>
        </p:txBody>
      </p:sp>
      <p:pic>
        <p:nvPicPr>
          <p:cNvPr id="5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23B9808B-309D-A09B-001D-D3B302DA4A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E5B472C5-4BBF-4C38-1498-6F84D489A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70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607827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BE03419-5F94-D70E-9FCD-D3CC9A65E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0408"/>
            <a:ext cx="10515600" cy="1325563"/>
          </a:xfrm>
        </p:spPr>
        <p:txBody>
          <a:bodyPr/>
          <a:lstStyle/>
          <a:p>
            <a:r>
              <a:rPr lang="ca-ES"/>
              <a:t>Altres coses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1EBB52F0-1053-8769-1378-55782BDBD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6455"/>
            <a:ext cx="10515600" cy="21659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a-ES"/>
              <a:t>Hi ha universitats angleses com la de </a:t>
            </a:r>
            <a:r>
              <a:rPr lang="ca-ES">
                <a:ea typeface="+mn-lt"/>
                <a:cs typeface="+mn-lt"/>
              </a:rPr>
              <a:t>Manchester Metropolitan University</a:t>
            </a:r>
            <a:r>
              <a:rPr lang="ca-ES"/>
              <a:t> que assumeixen els drets d'autoria dels articles dels seu personal investigador i que exigeix a les revistes publicar amb determinades llicències</a:t>
            </a:r>
          </a:p>
        </p:txBody>
      </p:sp>
      <p:pic>
        <p:nvPicPr>
          <p:cNvPr id="5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23B9808B-309D-A09B-001D-D3B302DA4A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E254A41A-9658-AA5A-657A-DE5E9535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71</a:t>
            </a:fld>
            <a:endParaRPr lang="ca-ES"/>
          </a:p>
        </p:txBody>
      </p:sp>
      <p:pic>
        <p:nvPicPr>
          <p:cNvPr id="6" name="Imatge 5" descr="Imatge que conté text, Font, captura de pantalla, línia&#10;&#10;Descripció generada automàticament">
            <a:extLst>
              <a:ext uri="{FF2B5EF4-FFF2-40B4-BE49-F238E27FC236}">
                <a16:creationId xmlns:a16="http://schemas.microsoft.com/office/drawing/2014/main" id="{D4FB936C-E51D-4E2F-EE18-56D90B352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21" y="4778226"/>
            <a:ext cx="10388540" cy="131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904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CE8E3A3-B1BE-380F-9463-B68E5429A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7201"/>
            <a:ext cx="10515600" cy="577942"/>
          </a:xfrm>
        </p:spPr>
        <p:txBody>
          <a:bodyPr>
            <a:normAutofit fontScale="90000"/>
          </a:bodyPr>
          <a:lstStyle/>
          <a:p>
            <a:r>
              <a:rPr lang="ca-ES" sz="3600"/>
              <a:t>Bibliografia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A0BBE351-7D8E-065E-3AA7-D3E7E8451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0681"/>
            <a:ext cx="10875033" cy="445197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a-ES" sz="1600" err="1"/>
              <a:t>ASAPbio</a:t>
            </a:r>
            <a:r>
              <a:rPr lang="ca-ES" sz="1600"/>
              <a:t>.</a:t>
            </a:r>
            <a:r>
              <a:rPr lang="ca-ES" sz="1600" i="1" dirty="0"/>
              <a:t> </a:t>
            </a:r>
            <a:r>
              <a:rPr lang="ca-ES" sz="1600" i="1" err="1"/>
              <a:t>Preguntas</a:t>
            </a:r>
            <a:r>
              <a:rPr lang="ca-ES" sz="1600" i="1" dirty="0"/>
              <a:t> </a:t>
            </a:r>
            <a:r>
              <a:rPr lang="ca-ES" sz="1600" i="1" err="1"/>
              <a:t>frecuentes</a:t>
            </a:r>
            <a:r>
              <a:rPr lang="ca-ES" sz="1600" i="1"/>
              <a:t> sobre preprints </a:t>
            </a:r>
            <a:r>
              <a:rPr lang="ca-ES" sz="1600"/>
              <a:t>(Consulta setembre 2024)</a:t>
            </a:r>
            <a:r>
              <a:rPr lang="ca-ES" sz="1600" dirty="0"/>
              <a:t>. </a:t>
            </a:r>
            <a:r>
              <a:rPr lang="ca-ES" sz="1600" u="sng" dirty="0">
                <a:hlinkClick r:id="rId2"/>
              </a:rPr>
              <a:t>https://asapbio.org/preguntas-frecuentes-sobre-preprints</a:t>
            </a:r>
            <a:endParaRPr lang="ca-ES" sz="1600" dirty="0"/>
          </a:p>
          <a:p>
            <a:r>
              <a:rPr lang="ca-ES" sz="1600"/>
              <a:t>Biblioteca Complutense (2024). </a:t>
            </a:r>
            <a:r>
              <a:rPr lang="ca-ES" sz="1600" i="1" err="1"/>
              <a:t>Repositorios</a:t>
            </a:r>
            <a:r>
              <a:rPr lang="ca-ES" sz="1600" i="1"/>
              <a:t> y acceso abierto. </a:t>
            </a:r>
            <a:r>
              <a:rPr lang="ca-ES" sz="1600" dirty="0">
                <a:hlinkClick r:id="rId3"/>
              </a:rPr>
              <a:t>https://biblioguias.ucm.es/acceso-abierto/repositorios</a:t>
            </a:r>
            <a:r>
              <a:rPr lang="ca-ES" sz="1600" dirty="0"/>
              <a:t> </a:t>
            </a:r>
            <a:endParaRPr lang="ca-ES" sz="1600" u="sng" dirty="0"/>
          </a:p>
          <a:p>
            <a:r>
              <a:rPr lang="en-US" sz="1600"/>
              <a:t>CRUE REBIUN (2015). </a:t>
            </a:r>
            <a:r>
              <a:rPr lang="en-US" sz="1600" i="1"/>
              <a:t>Versions </a:t>
            </a:r>
            <a:r>
              <a:rPr lang="en-US" sz="1600" i="1" err="1"/>
              <a:t>dels</a:t>
            </a:r>
            <a:r>
              <a:rPr lang="en-US" sz="1600" i="1"/>
              <a:t> articles </a:t>
            </a:r>
            <a:r>
              <a:rPr lang="en-US" sz="1600" i="1" err="1"/>
              <a:t>científics</a:t>
            </a:r>
            <a:r>
              <a:rPr lang="en-US" sz="1600" i="1" dirty="0"/>
              <a:t> </a:t>
            </a:r>
            <a:r>
              <a:rPr lang="en-US" sz="1600" i="1" err="1"/>
              <a:t>i</a:t>
            </a:r>
            <a:r>
              <a:rPr lang="en-US" sz="1600" i="1" dirty="0"/>
              <a:t> </a:t>
            </a:r>
            <a:r>
              <a:rPr lang="en-US" sz="1600" i="1" err="1"/>
              <a:t>accés</a:t>
            </a:r>
            <a:r>
              <a:rPr lang="en-US" sz="1600" i="1"/>
              <a:t> obert.</a:t>
            </a:r>
            <a:r>
              <a:rPr lang="en-US" sz="1600" dirty="0"/>
              <a:t> </a:t>
            </a:r>
            <a:r>
              <a:rPr lang="en-US" sz="1600" u="sng" dirty="0">
                <a:hlinkClick r:id="rId4"/>
              </a:rPr>
              <a:t>http://hdl.handle.net/20.500.11967/73</a:t>
            </a:r>
            <a:r>
              <a:rPr lang="en-US" sz="1600" dirty="0"/>
              <a:t>  </a:t>
            </a:r>
            <a:endParaRPr lang="ca-ES" sz="1600" u="sng" dirty="0"/>
          </a:p>
          <a:p>
            <a:r>
              <a:rPr lang="ca-ES" sz="1600"/>
              <a:t>DOAJ (2020). </a:t>
            </a:r>
            <a:r>
              <a:rPr lang="ca-ES" sz="1600" i="1" err="1"/>
              <a:t>What</a:t>
            </a:r>
            <a:r>
              <a:rPr lang="ca-ES" sz="1600" i="1" dirty="0"/>
              <a:t> </a:t>
            </a:r>
            <a:r>
              <a:rPr lang="ca-ES" sz="1600" i="1" err="1"/>
              <a:t>does</a:t>
            </a:r>
            <a:r>
              <a:rPr lang="ca-ES" sz="1600" i="1"/>
              <a:t> DOAJ </a:t>
            </a:r>
            <a:r>
              <a:rPr lang="ca-ES" sz="1600" i="1" err="1"/>
              <a:t>define</a:t>
            </a:r>
            <a:r>
              <a:rPr lang="ca-ES" sz="1600" i="1"/>
              <a:t> as Open Access?</a:t>
            </a:r>
            <a:r>
              <a:rPr lang="ca-ES" sz="1600" dirty="0"/>
              <a:t> </a:t>
            </a:r>
            <a:r>
              <a:rPr lang="ca-ES" sz="1600" u="sng" dirty="0">
                <a:hlinkClick r:id="rId5"/>
              </a:rPr>
              <a:t>https://blog.doaj.org/es/2020/11/17/what-does-doaj-define-as-open-access/</a:t>
            </a:r>
            <a:endParaRPr lang="ca-ES" sz="1600" dirty="0"/>
          </a:p>
          <a:p>
            <a:r>
              <a:rPr lang="ca-ES" sz="1600" err="1"/>
              <a:t>European</a:t>
            </a:r>
            <a:r>
              <a:rPr lang="ca-ES" sz="1600" dirty="0"/>
              <a:t> </a:t>
            </a:r>
            <a:r>
              <a:rPr lang="ca-ES" sz="1600" err="1"/>
              <a:t>Innovation</a:t>
            </a:r>
            <a:r>
              <a:rPr lang="ca-ES" sz="1600" dirty="0"/>
              <a:t> </a:t>
            </a:r>
            <a:r>
              <a:rPr lang="ca-ES" sz="1600" err="1"/>
              <a:t>Council</a:t>
            </a:r>
            <a:r>
              <a:rPr lang="ca-ES" sz="1600" dirty="0"/>
              <a:t> </a:t>
            </a:r>
            <a:r>
              <a:rPr lang="ca-ES" sz="1600" err="1"/>
              <a:t>and</a:t>
            </a:r>
            <a:r>
              <a:rPr lang="ca-ES" sz="1600" dirty="0"/>
              <a:t> </a:t>
            </a:r>
            <a:r>
              <a:rPr lang="ca-ES" sz="1600" err="1"/>
              <a:t>SMEs</a:t>
            </a:r>
            <a:r>
              <a:rPr lang="ca-ES" sz="1600" dirty="0"/>
              <a:t> </a:t>
            </a:r>
            <a:r>
              <a:rPr lang="ca-ES" sz="1600" err="1"/>
              <a:t>Executive</a:t>
            </a:r>
            <a:r>
              <a:rPr lang="ca-ES" sz="1600" dirty="0"/>
              <a:t> </a:t>
            </a:r>
            <a:r>
              <a:rPr lang="ca-ES" sz="1600" err="1"/>
              <a:t>Agency</a:t>
            </a:r>
            <a:r>
              <a:rPr lang="ca-ES" sz="1600"/>
              <a:t> (2021). </a:t>
            </a:r>
            <a:r>
              <a:rPr lang="ca-ES" sz="1600" i="1"/>
              <a:t>Open Access </a:t>
            </a:r>
            <a:r>
              <a:rPr lang="ca-ES" sz="1600" i="1" err="1"/>
              <a:t>obligations</a:t>
            </a:r>
            <a:r>
              <a:rPr lang="ca-ES" sz="1600" i="1"/>
              <a:t> in </a:t>
            </a:r>
            <a:r>
              <a:rPr lang="ca-ES" sz="1600" i="1" err="1"/>
              <a:t>Horizon</a:t>
            </a:r>
            <a:r>
              <a:rPr lang="ca-ES" sz="1600" i="1"/>
              <a:t> Europe: </a:t>
            </a:r>
            <a:r>
              <a:rPr lang="ca-ES" sz="1600" i="1" err="1"/>
              <a:t>what</a:t>
            </a:r>
            <a:r>
              <a:rPr lang="ca-ES" sz="1600" i="1" dirty="0"/>
              <a:t> </a:t>
            </a:r>
            <a:r>
              <a:rPr lang="ca-ES" sz="1600" i="1" err="1"/>
              <a:t>are</a:t>
            </a:r>
            <a:r>
              <a:rPr lang="ca-ES" sz="1600" i="1" dirty="0"/>
              <a:t> </a:t>
            </a:r>
            <a:r>
              <a:rPr lang="ca-ES" sz="1600" i="1"/>
              <a:t>CC BY </a:t>
            </a:r>
            <a:r>
              <a:rPr lang="ca-ES" sz="1600" i="1" err="1"/>
              <a:t>licences</a:t>
            </a:r>
            <a:r>
              <a:rPr lang="ca-ES" sz="1600" i="1"/>
              <a:t>? </a:t>
            </a:r>
            <a:r>
              <a:rPr lang="ca-ES" sz="1600" dirty="0">
                <a:hlinkClick r:id="rId6"/>
              </a:rPr>
              <a:t>https://intellectual-property-helpdesk.ec.europa.eu/news-events/news/open-access-obligations-horizon-europe-what-are-cc-licences-2021-11-15_en</a:t>
            </a:r>
            <a:r>
              <a:rPr lang="ca-ES" sz="1600" dirty="0"/>
              <a:t> </a:t>
            </a:r>
          </a:p>
          <a:p>
            <a:r>
              <a:rPr lang="ca-ES" sz="1600"/>
              <a:t>Melero, </a:t>
            </a:r>
            <a:r>
              <a:rPr lang="ca-ES" sz="1600" err="1"/>
              <a:t>Remedios</a:t>
            </a:r>
            <a:r>
              <a:rPr lang="ca-ES" sz="1600"/>
              <a:t> (2023). </a:t>
            </a:r>
            <a:r>
              <a:rPr lang="ca-ES" sz="1600" i="1" err="1"/>
              <a:t>Buenas</a:t>
            </a:r>
            <a:r>
              <a:rPr lang="ca-ES" sz="1600" i="1" dirty="0"/>
              <a:t> </a:t>
            </a:r>
            <a:r>
              <a:rPr lang="ca-ES" sz="1600" i="1" err="1"/>
              <a:t>prácticas</a:t>
            </a:r>
            <a:r>
              <a:rPr lang="ca-ES" sz="1600" i="1"/>
              <a:t> y </a:t>
            </a:r>
            <a:r>
              <a:rPr lang="ca-ES" sz="1600" i="1" err="1"/>
              <a:t>acceso</a:t>
            </a:r>
            <a:r>
              <a:rPr lang="ca-ES" sz="1600" i="1" dirty="0"/>
              <a:t> </a:t>
            </a:r>
            <a:r>
              <a:rPr lang="ca-ES" sz="1600" i="1" err="1"/>
              <a:t>abierto</a:t>
            </a:r>
            <a:r>
              <a:rPr lang="ca-ES" sz="1600" i="1"/>
              <a:t> en </a:t>
            </a:r>
            <a:r>
              <a:rPr lang="ca-ES" sz="1600" i="1" err="1"/>
              <a:t>revistas</a:t>
            </a:r>
            <a:r>
              <a:rPr lang="ca-ES" sz="1600" i="1" dirty="0"/>
              <a:t> </a:t>
            </a:r>
            <a:r>
              <a:rPr lang="ca-ES" sz="1600" i="1"/>
              <a:t>científicas.</a:t>
            </a:r>
            <a:r>
              <a:rPr lang="ca-ES" sz="1600" dirty="0"/>
              <a:t>  </a:t>
            </a:r>
            <a:r>
              <a:rPr lang="ca-ES" sz="1600" dirty="0">
                <a:solidFill>
                  <a:srgbClr val="428BCA"/>
                </a:solidFill>
                <a:ea typeface="+mn-lt"/>
                <a:cs typeface="+mn-lt"/>
                <a:hlinkClick r:id="rId7"/>
              </a:rPr>
              <a:t>http://hdl.handle.net/20.500.12105/16724</a:t>
            </a:r>
            <a:r>
              <a:rPr lang="ca-ES" sz="1600" dirty="0">
                <a:solidFill>
                  <a:srgbClr val="428BCA"/>
                </a:solidFill>
                <a:ea typeface="+mn-lt"/>
                <a:cs typeface="+mn-lt"/>
              </a:rPr>
              <a:t> </a:t>
            </a:r>
            <a:endParaRPr lang="ca-ES" sz="1600" dirty="0"/>
          </a:p>
          <a:p>
            <a:r>
              <a:rPr lang="ca-ES" sz="1600">
                <a:solidFill>
                  <a:srgbClr val="000000"/>
                </a:solidFill>
              </a:rPr>
              <a:t>Universitat de Barcelona (2022). </a:t>
            </a:r>
            <a:r>
              <a:rPr lang="ca-ES" sz="1600" i="1">
                <a:solidFill>
                  <a:srgbClr val="000000"/>
                </a:solidFill>
              </a:rPr>
              <a:t>Normativa de les revistes científiques de la Universitat de Barcelona</a:t>
            </a:r>
            <a:r>
              <a:rPr lang="ca-ES" sz="1600">
                <a:solidFill>
                  <a:srgbClr val="000000"/>
                </a:solidFill>
              </a:rPr>
              <a:t>. </a:t>
            </a:r>
            <a:r>
              <a:rPr lang="ca-ES" sz="1600" dirty="0">
                <a:solidFill>
                  <a:srgbClr val="428BCA"/>
                </a:solidFill>
                <a:hlinkClick r:id="rId8"/>
              </a:rPr>
              <a:t>http://hdl.handle.net/2445/186099</a:t>
            </a:r>
            <a:r>
              <a:rPr lang="ca-ES" sz="1600" dirty="0">
                <a:solidFill>
                  <a:srgbClr val="000000"/>
                </a:solidFill>
              </a:rPr>
              <a:t> </a:t>
            </a:r>
            <a:endParaRPr lang="ca-ES" sz="1600" dirty="0">
              <a:solidFill>
                <a:srgbClr val="428BCA"/>
              </a:solidFill>
            </a:endParaRPr>
          </a:p>
          <a:p>
            <a:r>
              <a:rPr lang="ca-ES" sz="1600" err="1">
                <a:solidFill>
                  <a:srgbClr val="000000"/>
                </a:solidFill>
              </a:rPr>
              <a:t>Urbano</a:t>
            </a:r>
            <a:r>
              <a:rPr lang="ca-ES" sz="1600">
                <a:solidFill>
                  <a:srgbClr val="000000"/>
                </a:solidFill>
              </a:rPr>
              <a:t>, Cristóbal (2023). </a:t>
            </a:r>
            <a:r>
              <a:rPr lang="ca-ES" sz="1600" i="1" err="1">
                <a:solidFill>
                  <a:srgbClr val="000000"/>
                </a:solidFill>
              </a:rPr>
              <a:t>Políticas</a:t>
            </a:r>
            <a:r>
              <a:rPr lang="ca-ES" sz="1600" i="1">
                <a:solidFill>
                  <a:srgbClr val="000000"/>
                </a:solidFill>
              </a:rPr>
              <a:t> sobre </a:t>
            </a:r>
            <a:r>
              <a:rPr lang="ca-ES" sz="1600" i="1" err="1">
                <a:solidFill>
                  <a:srgbClr val="000000"/>
                </a:solidFill>
              </a:rPr>
              <a:t>preprints</a:t>
            </a:r>
            <a:r>
              <a:rPr lang="ca-ES" sz="1600" i="1">
                <a:solidFill>
                  <a:srgbClr val="000000"/>
                </a:solidFill>
              </a:rPr>
              <a:t> en </a:t>
            </a:r>
            <a:r>
              <a:rPr lang="ca-ES" sz="1600" i="1" err="1">
                <a:solidFill>
                  <a:srgbClr val="000000"/>
                </a:solidFill>
              </a:rPr>
              <a:t>revistas</a:t>
            </a:r>
            <a:r>
              <a:rPr lang="ca-ES" sz="1600" i="1" dirty="0">
                <a:solidFill>
                  <a:srgbClr val="000000"/>
                </a:solidFill>
              </a:rPr>
              <a:t> </a:t>
            </a:r>
            <a:r>
              <a:rPr lang="ca-ES" sz="1600" i="1" err="1">
                <a:solidFill>
                  <a:srgbClr val="000000"/>
                </a:solidFill>
              </a:rPr>
              <a:t>académicas</a:t>
            </a:r>
            <a:r>
              <a:rPr lang="ca-ES" sz="1600">
                <a:solidFill>
                  <a:srgbClr val="000000"/>
                </a:solidFill>
              </a:rPr>
              <a:t>. </a:t>
            </a:r>
            <a:r>
              <a:rPr lang="ca-ES" sz="1600" u="sng" dirty="0">
                <a:solidFill>
                  <a:srgbClr val="428BCA"/>
                </a:solidFill>
                <a:hlinkClick r:id="rId9"/>
              </a:rPr>
              <a:t>https://www.scimagoepi.com/wp-content/uploads/2023/09/1230_Urbano.pdf</a:t>
            </a:r>
            <a:endParaRPr lang="ca-ES" sz="1600" dirty="0">
              <a:solidFill>
                <a:srgbClr val="428BCA"/>
              </a:solidFill>
            </a:endParaRPr>
          </a:p>
          <a:p>
            <a:endParaRPr lang="ca-ES" sz="1200">
              <a:solidFill>
                <a:srgbClr val="428BCA"/>
              </a:solidFill>
            </a:endParaRPr>
          </a:p>
          <a:p>
            <a:endParaRPr lang="ca-ES"/>
          </a:p>
        </p:txBody>
      </p:sp>
      <p:pic>
        <p:nvPicPr>
          <p:cNvPr id="5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B4B374C5-C0ED-FF38-5A3F-C23EBD70F87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549834E5-B29E-B7B8-092C-20D62B765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72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973881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CE8E3A3-B1BE-380F-9463-B68E5429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sz="3600"/>
              <a:t>Imatges emprades</a:t>
            </a:r>
          </a:p>
        </p:txBody>
      </p:sp>
      <p:pic>
        <p:nvPicPr>
          <p:cNvPr id="5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B4B374C5-C0ED-FF38-5A3F-C23EBD70F8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pic>
        <p:nvPicPr>
          <p:cNvPr id="17" name="Imatge 16" descr="Imatge que conté aliments, hamburguesa, plat, entrepà&#10;&#10;Descripció generada automàticament">
            <a:extLst>
              <a:ext uri="{FF2B5EF4-FFF2-40B4-BE49-F238E27FC236}">
                <a16:creationId xmlns:a16="http://schemas.microsoft.com/office/drawing/2014/main" id="{940AE826-E85E-B63F-29FA-8265B2E30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35" y="2270111"/>
            <a:ext cx="853627" cy="589814"/>
          </a:xfrm>
          <a:prstGeom prst="rect">
            <a:avLst/>
          </a:prstGeom>
        </p:spPr>
      </p:pic>
      <p:pic>
        <p:nvPicPr>
          <p:cNvPr id="19" name="Imatge 18" descr="Imatge que conté text, captura de pantalla, programari, Font&#10;&#10;Descripció generada automàticament">
            <a:extLst>
              <a:ext uri="{FF2B5EF4-FFF2-40B4-BE49-F238E27FC236}">
                <a16:creationId xmlns:a16="http://schemas.microsoft.com/office/drawing/2014/main" id="{773AB1C3-79DA-054A-0B7C-1131DF6218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791" t="25073" r="28643" b="22479"/>
          <a:stretch/>
        </p:blipFill>
        <p:spPr>
          <a:xfrm>
            <a:off x="1047751" y="3009869"/>
            <a:ext cx="656342" cy="592025"/>
          </a:xfrm>
          <a:prstGeom prst="rect">
            <a:avLst/>
          </a:prstGeom>
        </p:spPr>
      </p:pic>
      <p:sp>
        <p:nvSpPr>
          <p:cNvPr id="20" name="QuadreDeText 19">
            <a:extLst>
              <a:ext uri="{FF2B5EF4-FFF2-40B4-BE49-F238E27FC236}">
                <a16:creationId xmlns:a16="http://schemas.microsoft.com/office/drawing/2014/main" id="{15528126-689C-53EB-4C16-5A15F315146B}"/>
              </a:ext>
            </a:extLst>
          </p:cNvPr>
          <p:cNvSpPr txBox="1"/>
          <p:nvPr/>
        </p:nvSpPr>
        <p:spPr>
          <a:xfrm>
            <a:off x="1705156" y="2265873"/>
            <a:ext cx="9917500" cy="2985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solidFill>
                  <a:srgbClr val="467886"/>
                </a:solidFill>
                <a:latin typeface="Aptos"/>
                <a:hlinkClick r:id="rId6"/>
              </a:rPr>
              <a:t>https://pixabay.com/es/photos/burger-hamburguesa-barbacoa-3962996/</a:t>
            </a:r>
            <a:r>
              <a:rPr lang="en-US" sz="1600" dirty="0">
                <a:latin typeface="Aptos"/>
              </a:rPr>
              <a:t> </a:t>
            </a:r>
            <a:r>
              <a:rPr lang="ca-ES" sz="1600">
                <a:latin typeface="Aptos"/>
              </a:rPr>
              <a:t>Llicència pròpia de </a:t>
            </a:r>
            <a:r>
              <a:rPr lang="ca-ES" sz="1600" err="1">
                <a:latin typeface="Aptos"/>
              </a:rPr>
              <a:t>Pixabay</a:t>
            </a:r>
            <a:r>
              <a:rPr lang="ca-ES" sz="1600">
                <a:latin typeface="Aptos"/>
              </a:rPr>
              <a:t> que es pot utilitzar en aquest context sense citar, autoria </a:t>
            </a:r>
            <a:r>
              <a:rPr lang="ca-ES" sz="1600" err="1">
                <a:latin typeface="Aptos"/>
              </a:rPr>
              <a:t>RitaE</a:t>
            </a:r>
            <a:r>
              <a:rPr lang="en-US" sz="1600">
                <a:latin typeface="Aptos"/>
              </a:rPr>
              <a:t>​</a:t>
            </a:r>
            <a:endParaRPr lang="en-US" sz="1600">
              <a:latin typeface="Aptos"/>
              <a:cs typeface="Calibri"/>
            </a:endParaRPr>
          </a:p>
          <a:p>
            <a:endParaRPr lang="en-US" sz="1600">
              <a:latin typeface="Aptos"/>
              <a:cs typeface="Calibri"/>
            </a:endParaRPr>
          </a:p>
          <a:p>
            <a:r>
              <a:rPr lang="en-US" sz="1600" dirty="0">
                <a:latin typeface="Aptos"/>
                <a:cs typeface="Calibri"/>
                <a:hlinkClick r:id="rId7"/>
              </a:rPr>
              <a:t>https://pixabay.com/es/vectors/creative-commons-cc-personaje-785334/</a:t>
            </a:r>
            <a:r>
              <a:rPr lang="en-US" sz="1600">
                <a:latin typeface="Aptos"/>
                <a:cs typeface="Calibri"/>
              </a:rPr>
              <a:t> L</a:t>
            </a:r>
            <a:r>
              <a:rPr lang="ca-ES" sz="1600" err="1">
                <a:latin typeface="Aptos"/>
                <a:cs typeface="Calibri"/>
              </a:rPr>
              <a:t>licència</a:t>
            </a:r>
            <a:r>
              <a:rPr lang="ca-ES" sz="1600">
                <a:latin typeface="Aptos"/>
                <a:cs typeface="Calibri"/>
              </a:rPr>
              <a:t> pròpia de </a:t>
            </a:r>
            <a:r>
              <a:rPr lang="ca-ES" sz="1600" err="1">
                <a:latin typeface="Aptos"/>
                <a:cs typeface="Calibri"/>
              </a:rPr>
              <a:t>Pixabay</a:t>
            </a:r>
            <a:r>
              <a:rPr lang="ca-ES" sz="1600">
                <a:latin typeface="Aptos"/>
                <a:cs typeface="Calibri"/>
              </a:rPr>
              <a:t> que es pot utilitzar en aquest context sense citar, autoria </a:t>
            </a:r>
            <a:r>
              <a:rPr lang="ca-ES" sz="1600" err="1">
                <a:latin typeface="Aptos"/>
                <a:cs typeface="Calibri"/>
              </a:rPr>
              <a:t>CopyrightFreePictures</a:t>
            </a:r>
            <a:endParaRPr lang="ca-ES" sz="1600">
              <a:latin typeface="Aptos"/>
              <a:cs typeface="Calibri"/>
            </a:endParaRPr>
          </a:p>
          <a:p>
            <a:endParaRPr lang="ca-ES" sz="1600">
              <a:latin typeface="Aptos"/>
              <a:cs typeface="Calibri"/>
            </a:endParaRPr>
          </a:p>
          <a:p>
            <a:r>
              <a:rPr lang="ca-ES" sz="1600" dirty="0">
                <a:ea typeface="+mn-lt"/>
                <a:cs typeface="+mn-lt"/>
                <a:hlinkClick r:id="rId8"/>
              </a:rPr>
              <a:t>https://www.flickr.com/photos/purkinje17/6218693656</a:t>
            </a:r>
            <a:r>
              <a:rPr lang="ca-ES" sz="1600" dirty="0">
                <a:ea typeface="+mn-lt"/>
                <a:cs typeface="+mn-lt"/>
              </a:rPr>
              <a:t> Llicència CC-BY-NC, autoria Henar </a:t>
            </a:r>
            <a:r>
              <a:rPr lang="ca-ES" sz="1600">
                <a:ea typeface="+mn-lt"/>
                <a:cs typeface="+mn-lt"/>
              </a:rPr>
              <a:t>Lanchas</a:t>
            </a:r>
          </a:p>
          <a:p>
            <a:endParaRPr lang="ca-ES" sz="1600">
              <a:ea typeface="+mn-lt"/>
              <a:cs typeface="+mn-lt"/>
            </a:endParaRPr>
          </a:p>
          <a:p>
            <a:r>
              <a:rPr lang="ca-ES" sz="1600">
                <a:ea typeface="+mn-lt"/>
                <a:cs typeface="+mn-lt"/>
              </a:rPr>
              <a:t>S'ha modificat la imatge retallant el fons i posant-li diferents colors</a:t>
            </a:r>
            <a:endParaRPr lang="ca-ES"/>
          </a:p>
          <a:p>
            <a:endParaRPr lang="ca-ES" sz="1600">
              <a:latin typeface="Aptos"/>
              <a:cs typeface="Calibri"/>
            </a:endParaRPr>
          </a:p>
          <a:p>
            <a:r>
              <a:rPr lang="ca-ES" sz="1600" dirty="0">
                <a:ea typeface="+mn-lt"/>
                <a:cs typeface="+mn-lt"/>
                <a:hlinkClick r:id="rId9"/>
              </a:rPr>
              <a:t>https://pxhere.com/en/photo/932754</a:t>
            </a:r>
            <a:r>
              <a:rPr lang="ca-ES" sz="1600">
                <a:ea typeface="+mn-lt"/>
                <a:cs typeface="+mn-lt"/>
              </a:rPr>
              <a:t>  CC0. S'ha retallat el fons</a:t>
            </a:r>
            <a:endParaRPr lang="ca-ES"/>
          </a:p>
          <a:p>
            <a:endParaRPr lang="ca-ES" sz="1200">
              <a:latin typeface="Calibri"/>
              <a:cs typeface="Calibri"/>
            </a:endParaRPr>
          </a:p>
        </p:txBody>
      </p:sp>
      <p:sp>
        <p:nvSpPr>
          <p:cNvPr id="22" name="Triangle isòsceles 21">
            <a:extLst>
              <a:ext uri="{FF2B5EF4-FFF2-40B4-BE49-F238E27FC236}">
                <a16:creationId xmlns:a16="http://schemas.microsoft.com/office/drawing/2014/main" id="{F2A261ED-3A15-96AC-9D79-DC6B222A4F1C}"/>
              </a:ext>
            </a:extLst>
          </p:cNvPr>
          <p:cNvSpPr/>
          <p:nvPr/>
        </p:nvSpPr>
        <p:spPr>
          <a:xfrm rot="3600000">
            <a:off x="681118" y="3212237"/>
            <a:ext cx="143773" cy="12939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a-ES"/>
          </a:p>
        </p:txBody>
      </p:sp>
      <p:grpSp>
        <p:nvGrpSpPr>
          <p:cNvPr id="23" name="Agrupa 22">
            <a:extLst>
              <a:ext uri="{FF2B5EF4-FFF2-40B4-BE49-F238E27FC236}">
                <a16:creationId xmlns:a16="http://schemas.microsoft.com/office/drawing/2014/main" id="{2671E060-FAB8-FAB7-B740-4A523CC164F3}"/>
              </a:ext>
            </a:extLst>
          </p:cNvPr>
          <p:cNvGrpSpPr/>
          <p:nvPr/>
        </p:nvGrpSpPr>
        <p:grpSpPr>
          <a:xfrm>
            <a:off x="11589" y="4258235"/>
            <a:ext cx="437867" cy="308548"/>
            <a:chOff x="471664" y="2734235"/>
            <a:chExt cx="2781376" cy="2120095"/>
          </a:xfrm>
        </p:grpSpPr>
        <p:pic>
          <p:nvPicPr>
            <p:cNvPr id="24" name="Imatge 23" descr="Imatge que conté aliments, carn, Menjar ràpid, Greix animal&#10;&#10;Descripció generada automàticament">
              <a:extLst>
                <a:ext uri="{FF2B5EF4-FFF2-40B4-BE49-F238E27FC236}">
                  <a16:creationId xmlns:a16="http://schemas.microsoft.com/office/drawing/2014/main" id="{94480700-7556-F16A-50A9-962C94265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45283" t="31353" r="2830" b="5672"/>
            <a:stretch/>
          </p:blipFill>
          <p:spPr>
            <a:xfrm>
              <a:off x="593707" y="2800384"/>
              <a:ext cx="2659333" cy="2053946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D42D193-3E5E-8691-0417-682E04A18C9A}"/>
                </a:ext>
              </a:extLst>
            </p:cNvPr>
            <p:cNvSpPr/>
            <p:nvPr/>
          </p:nvSpPr>
          <p:spPr>
            <a:xfrm>
              <a:off x="471664" y="2734235"/>
              <a:ext cx="357909" cy="3348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a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a-ES"/>
            </a:p>
          </p:txBody>
        </p:sp>
      </p:grpSp>
      <p:pic>
        <p:nvPicPr>
          <p:cNvPr id="26" name="Imatge 25" descr="Imatge que conté Menjar ràpid, aliments, carn, Greix animal&#10;&#10;Descripció generada automàticament">
            <a:extLst>
              <a:ext uri="{FF2B5EF4-FFF2-40B4-BE49-F238E27FC236}">
                <a16:creationId xmlns:a16="http://schemas.microsoft.com/office/drawing/2014/main" id="{7608ECFF-8622-D029-935F-7DBEE58FE7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2670" y="3619141"/>
            <a:ext cx="661359" cy="525492"/>
          </a:xfrm>
          <a:prstGeom prst="rect">
            <a:avLst/>
          </a:prstGeom>
        </p:spPr>
      </p:pic>
      <p:pic>
        <p:nvPicPr>
          <p:cNvPr id="27" name="Imatge 26" descr="Imatge que conté aliments, Menjar ràpid, panet, Menjar americà&#10;&#10;Descripció generada automàticament">
            <a:extLst>
              <a:ext uri="{FF2B5EF4-FFF2-40B4-BE49-F238E27FC236}">
                <a16:creationId xmlns:a16="http://schemas.microsoft.com/office/drawing/2014/main" id="{77CF5084-C968-3524-C255-244924A050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676" y="4589073"/>
            <a:ext cx="942797" cy="641590"/>
          </a:xfrm>
          <a:prstGeom prst="rect">
            <a:avLst/>
          </a:prstGeom>
        </p:spPr>
      </p:pic>
      <p:pic>
        <p:nvPicPr>
          <p:cNvPr id="28" name="Imatge 27" descr="Imatge que conté aliments, a cobert&#10;&#10;Descripció generada automàticament">
            <a:extLst>
              <a:ext uri="{FF2B5EF4-FFF2-40B4-BE49-F238E27FC236}">
                <a16:creationId xmlns:a16="http://schemas.microsoft.com/office/drawing/2014/main" id="{A9F56DBD-238C-7856-937F-9028CE2FB5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4800" y="4297931"/>
            <a:ext cx="373992" cy="290783"/>
          </a:xfrm>
          <a:prstGeom prst="rect">
            <a:avLst/>
          </a:prstGeom>
        </p:spPr>
      </p:pic>
      <p:pic>
        <p:nvPicPr>
          <p:cNvPr id="29" name="Imatge 28">
            <a:extLst>
              <a:ext uri="{FF2B5EF4-FFF2-40B4-BE49-F238E27FC236}">
                <a16:creationId xmlns:a16="http://schemas.microsoft.com/office/drawing/2014/main" id="{0E2F5774-4D32-B02C-4BE3-A0806C7ABB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2694" y="4253901"/>
            <a:ext cx="378664" cy="290783"/>
          </a:xfrm>
          <a:prstGeom prst="rect">
            <a:avLst/>
          </a:prstGeom>
        </p:spPr>
      </p:pic>
      <p:pic>
        <p:nvPicPr>
          <p:cNvPr id="30" name="Imatge 29">
            <a:extLst>
              <a:ext uri="{FF2B5EF4-FFF2-40B4-BE49-F238E27FC236}">
                <a16:creationId xmlns:a16="http://schemas.microsoft.com/office/drawing/2014/main" id="{671C9AA3-1021-C69E-3199-38B04A05B5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2475" y="4267379"/>
            <a:ext cx="373812" cy="290783"/>
          </a:xfrm>
          <a:prstGeom prst="rect">
            <a:avLst/>
          </a:prstGeom>
        </p:spPr>
      </p:pic>
      <p:pic>
        <p:nvPicPr>
          <p:cNvPr id="31" name="Imatge 30" descr="Imatge que conté aliments, rosa&#10;&#10;Descripció generada automàticament">
            <a:extLst>
              <a:ext uri="{FF2B5EF4-FFF2-40B4-BE49-F238E27FC236}">
                <a16:creationId xmlns:a16="http://schemas.microsoft.com/office/drawing/2014/main" id="{92F25BFE-9091-916B-EFD4-89D9941339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76633" y="4266481"/>
            <a:ext cx="373992" cy="290783"/>
          </a:xfrm>
          <a:prstGeom prst="rect">
            <a:avLst/>
          </a:prstGeom>
        </p:spPr>
      </p:pic>
      <p:pic>
        <p:nvPicPr>
          <p:cNvPr id="3" name="Imatge 2" descr="Imatge que conté Menjar ràpid, aliments, Refrigeri, panet&#10;&#10;Descripció generada automàticament">
            <a:extLst>
              <a:ext uri="{FF2B5EF4-FFF2-40B4-BE49-F238E27FC236}">
                <a16:creationId xmlns:a16="http://schemas.microsoft.com/office/drawing/2014/main" id="{6B91BC4C-A199-6777-47A2-EDFB5821D44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4301" y="5247814"/>
            <a:ext cx="795492" cy="577954"/>
          </a:xfrm>
          <a:prstGeom prst="rect">
            <a:avLst/>
          </a:prstGeom>
        </p:spPr>
      </p:pic>
      <p:sp>
        <p:nvSpPr>
          <p:cNvPr id="4" name="QuadreDeText 3">
            <a:extLst>
              <a:ext uri="{FF2B5EF4-FFF2-40B4-BE49-F238E27FC236}">
                <a16:creationId xmlns:a16="http://schemas.microsoft.com/office/drawing/2014/main" id="{427519A3-DC56-76AC-2906-1696401A85A5}"/>
              </a:ext>
            </a:extLst>
          </p:cNvPr>
          <p:cNvSpPr txBox="1"/>
          <p:nvPr/>
        </p:nvSpPr>
        <p:spPr>
          <a:xfrm>
            <a:off x="1800844" y="5249843"/>
            <a:ext cx="982850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1600" dirty="0">
                <a:latin typeface="Aptos"/>
                <a:ea typeface="+mn-lt"/>
                <a:cs typeface="+mn-lt"/>
                <a:hlinkClick r:id="rId19"/>
              </a:rPr>
              <a:t>https://pixabay.com/es/photos/apetito-horneado-semillas-panader%C3%ADa-1238387/</a:t>
            </a:r>
            <a:r>
              <a:rPr lang="ca-ES" sz="1600" dirty="0">
                <a:latin typeface="Aptos"/>
                <a:ea typeface="+mn-lt"/>
                <a:cs typeface="Calibri"/>
              </a:rPr>
              <a:t> Llicència pròpia de </a:t>
            </a:r>
            <a:r>
              <a:rPr lang="ca-ES" sz="1600" dirty="0" err="1">
                <a:latin typeface="Aptos"/>
                <a:ea typeface="+mn-lt"/>
                <a:cs typeface="Calibri"/>
              </a:rPr>
              <a:t>Pixabay</a:t>
            </a:r>
            <a:r>
              <a:rPr lang="ca-ES" sz="1600" dirty="0">
                <a:latin typeface="Aptos"/>
                <a:ea typeface="+mn-lt"/>
                <a:cs typeface="Calibri"/>
              </a:rPr>
              <a:t> que es pot utilitzar en aquest context sense citar, autoria </a:t>
            </a:r>
            <a:r>
              <a:rPr lang="ca-ES" sz="1600" dirty="0">
                <a:latin typeface="Aptos"/>
                <a:cs typeface="Calibri"/>
              </a:rPr>
              <a:t>Shutterbug75</a:t>
            </a:r>
          </a:p>
          <a:p>
            <a:endParaRPr lang="ca-ES" sz="1600">
              <a:latin typeface="Aptos"/>
              <a:ea typeface="+mn-lt"/>
              <a:cs typeface="Calibri"/>
            </a:endParaRPr>
          </a:p>
          <a:p>
            <a:r>
              <a:rPr lang="ca-ES" sz="1600" dirty="0">
                <a:latin typeface="Aptos"/>
                <a:ea typeface="+mn-lt"/>
                <a:cs typeface="Calibri"/>
                <a:hlinkClick r:id="rId20"/>
              </a:rPr>
              <a:t>https://openclipart.org/detail/194524/vegan-logo</a:t>
            </a:r>
            <a:r>
              <a:rPr lang="ca-ES" sz="1600" dirty="0">
                <a:latin typeface="Aptos"/>
                <a:ea typeface="+mn-lt"/>
                <a:cs typeface="Calibri"/>
              </a:rPr>
              <a:t>  Llicència CC0, autoria </a:t>
            </a:r>
            <a:r>
              <a:rPr lang="ca-ES" sz="1600" dirty="0" err="1">
                <a:latin typeface="Aptos"/>
                <a:ea typeface="+mn-lt"/>
                <a:cs typeface="Calibri"/>
              </a:rPr>
              <a:t>Mardigann</a:t>
            </a:r>
            <a:endParaRPr lang="ca-ES" dirty="0" err="1"/>
          </a:p>
        </p:txBody>
      </p:sp>
      <p:pic>
        <p:nvPicPr>
          <p:cNvPr id="7" name="Imatge 6" descr="Imatge que conté Gràfics, Font, disseny gràfic, logotip&#10;&#10;Descripció generada automàticament">
            <a:extLst>
              <a:ext uri="{FF2B5EF4-FFF2-40B4-BE49-F238E27FC236}">
                <a16:creationId xmlns:a16="http://schemas.microsoft.com/office/drawing/2014/main" id="{A6CAC635-F558-CA94-BAAE-72DB6E9051F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9270" y="5822904"/>
            <a:ext cx="1111763" cy="773421"/>
          </a:xfrm>
          <a:prstGeom prst="rect">
            <a:avLst/>
          </a:prstGeom>
        </p:spPr>
      </p:pic>
      <p:sp>
        <p:nvSpPr>
          <p:cNvPr id="8" name="Títol 1">
            <a:extLst>
              <a:ext uri="{FF2B5EF4-FFF2-40B4-BE49-F238E27FC236}">
                <a16:creationId xmlns:a16="http://schemas.microsoft.com/office/drawing/2014/main" id="{4BFEFA95-94D7-4F24-1E64-17B0F225BC7A}"/>
              </a:ext>
            </a:extLst>
          </p:cNvPr>
          <p:cNvSpPr txBox="1">
            <a:spLocks/>
          </p:cNvSpPr>
          <p:nvPr/>
        </p:nvSpPr>
        <p:spPr>
          <a:xfrm>
            <a:off x="838200" y="1587201"/>
            <a:ext cx="10515600" cy="577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/>
              <a:t>Crèdits de les imatges</a:t>
            </a:r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4C71DF42-B60D-9D2D-33C7-0E49995D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73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111803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CE8E3A3-B1BE-380F-9463-B68E5429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sz="3600"/>
              <a:t>Imatges emprades</a:t>
            </a:r>
          </a:p>
        </p:txBody>
      </p:sp>
      <p:pic>
        <p:nvPicPr>
          <p:cNvPr id="5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B4B374C5-C0ED-FF38-5A3F-C23EBD70F8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22" name="Triangle isòsceles 21">
            <a:extLst>
              <a:ext uri="{FF2B5EF4-FFF2-40B4-BE49-F238E27FC236}">
                <a16:creationId xmlns:a16="http://schemas.microsoft.com/office/drawing/2014/main" id="{F2A261ED-3A15-96AC-9D79-DC6B222A4F1C}"/>
              </a:ext>
            </a:extLst>
          </p:cNvPr>
          <p:cNvSpPr/>
          <p:nvPr/>
        </p:nvSpPr>
        <p:spPr>
          <a:xfrm rot="3600000">
            <a:off x="649803" y="3494073"/>
            <a:ext cx="143773" cy="12939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a-ES"/>
          </a:p>
        </p:txBody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31574130-CF37-BDBF-D63D-1A43C12500E7}"/>
              </a:ext>
            </a:extLst>
          </p:cNvPr>
          <p:cNvSpPr txBox="1"/>
          <p:nvPr/>
        </p:nvSpPr>
        <p:spPr>
          <a:xfrm>
            <a:off x="1714953" y="2332862"/>
            <a:ext cx="10010154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1600" dirty="0">
                <a:ea typeface="+mn-lt"/>
                <a:cs typeface="+mn-lt"/>
                <a:hlinkClick r:id="rId4"/>
              </a:rPr>
              <a:t>https://pixabay.com/es/vectors/animal-pollo-granja-gallina-2024066/</a:t>
            </a:r>
            <a:r>
              <a:rPr lang="ca-ES" sz="1600" dirty="0">
                <a:ea typeface="+mn-lt"/>
                <a:cs typeface="+mn-lt"/>
              </a:rPr>
              <a:t> Llicència pròpia de </a:t>
            </a:r>
            <a:r>
              <a:rPr lang="ca-ES" sz="1600" err="1">
                <a:ea typeface="+mn-lt"/>
                <a:cs typeface="+mn-lt"/>
              </a:rPr>
              <a:t>Pixabay</a:t>
            </a:r>
            <a:r>
              <a:rPr lang="ca-ES" sz="1600" dirty="0">
                <a:ea typeface="+mn-lt"/>
                <a:cs typeface="+mn-lt"/>
              </a:rPr>
              <a:t> que es pot utilitzar en aquest context sense citar, autoria </a:t>
            </a:r>
            <a:r>
              <a:rPr lang="ca-ES" sz="1600" err="1">
                <a:ea typeface="+mn-lt"/>
                <a:cs typeface="+mn-lt"/>
              </a:rPr>
              <a:t>OpenClipart</a:t>
            </a:r>
            <a:r>
              <a:rPr lang="ca-ES" sz="1600" dirty="0">
                <a:ea typeface="+mn-lt"/>
                <a:cs typeface="+mn-lt"/>
              </a:rPr>
              <a:t>-Vectors</a:t>
            </a:r>
            <a:endParaRPr lang="ca-ES" dirty="0"/>
          </a:p>
          <a:p>
            <a:endParaRPr lang="ca-ES" sz="1600">
              <a:latin typeface="Aptos"/>
              <a:cs typeface="Calibri"/>
            </a:endParaRPr>
          </a:p>
          <a:p>
            <a:r>
              <a:rPr lang="ca-ES" sz="1600" dirty="0">
                <a:ea typeface="+mn-lt"/>
                <a:cs typeface="+mn-lt"/>
                <a:hlinkClick r:id="rId5"/>
              </a:rPr>
              <a:t>https://vectorportal.com/es/vector/cabeza-de-vaca/31002</a:t>
            </a:r>
            <a:r>
              <a:rPr lang="ca-ES" sz="1600" dirty="0">
                <a:ea typeface="+mn-lt"/>
                <a:cs typeface="+mn-lt"/>
              </a:rPr>
              <a:t> Llicència CC-BY, autoria Vectorportal.com</a:t>
            </a:r>
            <a:endParaRPr lang="ca-ES" dirty="0"/>
          </a:p>
          <a:p>
            <a:endParaRPr lang="ca-ES" sz="1600">
              <a:latin typeface="Aptos"/>
              <a:cs typeface="Calibri"/>
            </a:endParaRPr>
          </a:p>
          <a:p>
            <a:r>
              <a:rPr lang="ca-ES" sz="1600" dirty="0">
                <a:latin typeface="Aptos"/>
                <a:cs typeface="Calibri"/>
                <a:hlinkClick r:id="rId6"/>
              </a:rPr>
              <a:t>https://pixabay.com/es/vectors/cerdo-animal-de-granja-cerdo-cerdo-2146010/</a:t>
            </a:r>
            <a:r>
              <a:rPr lang="ca-ES" sz="1600" dirty="0">
                <a:latin typeface="Aptos"/>
                <a:cs typeface="Calibri"/>
              </a:rPr>
              <a:t> Llicència pròpia de </a:t>
            </a:r>
            <a:r>
              <a:rPr lang="ca-ES" sz="1600" err="1">
                <a:latin typeface="Aptos"/>
                <a:cs typeface="Calibri"/>
              </a:rPr>
              <a:t>Pixabay</a:t>
            </a:r>
            <a:r>
              <a:rPr lang="ca-ES" sz="1600" dirty="0">
                <a:latin typeface="Aptos"/>
                <a:cs typeface="Calibri"/>
              </a:rPr>
              <a:t> que es pot utilitzar en aquest context sense citar, autoria </a:t>
            </a:r>
            <a:r>
              <a:rPr lang="ca-ES" sz="1600" err="1">
                <a:latin typeface="Aptos"/>
                <a:cs typeface="Calibri"/>
              </a:rPr>
              <a:t>domben</a:t>
            </a:r>
            <a:endParaRPr lang="ca-ES" sz="1600">
              <a:latin typeface="Aptos"/>
              <a:cs typeface="Calibri"/>
            </a:endParaRPr>
          </a:p>
          <a:p>
            <a:endParaRPr lang="ca-ES" sz="1600" dirty="0">
              <a:ea typeface="+mn-lt"/>
              <a:cs typeface="Calibri"/>
            </a:endParaRPr>
          </a:p>
          <a:p>
            <a:r>
              <a:rPr lang="ca-ES" sz="1600" dirty="0">
                <a:ea typeface="+mn-lt"/>
                <a:cs typeface="+mn-lt"/>
                <a:hlinkClick r:id="rId7"/>
              </a:rPr>
              <a:t>https://commons.wikimedia.org/wiki/File:Bread_0099.jpg</a:t>
            </a:r>
            <a:r>
              <a:rPr lang="ca-ES" sz="1600" dirty="0">
                <a:ea typeface="+mn-lt"/>
                <a:cs typeface="+mn-lt"/>
              </a:rPr>
              <a:t> Llicència CC-BY-SA, autoria </a:t>
            </a:r>
            <a:r>
              <a:rPr lang="ca-ES" sz="1600" err="1">
                <a:ea typeface="+mn-lt"/>
                <a:cs typeface="+mn-lt"/>
              </a:rPr>
              <a:t>Steph</a:t>
            </a:r>
            <a:r>
              <a:rPr lang="ca-ES" sz="1600" dirty="0">
                <a:ea typeface="+mn-lt"/>
                <a:cs typeface="+mn-lt"/>
              </a:rPr>
              <a:t>. S'ha retallat el </a:t>
            </a:r>
            <a:r>
              <a:rPr lang="ca-ES" sz="1600">
                <a:ea typeface="+mn-lt"/>
                <a:cs typeface="+mn-lt"/>
              </a:rPr>
              <a:t>fons</a:t>
            </a:r>
            <a:endParaRPr lang="ca-ES">
              <a:ea typeface="+mn-lt"/>
              <a:cs typeface="+mn-lt"/>
            </a:endParaRPr>
          </a:p>
          <a:p>
            <a:endParaRPr lang="ca-ES" sz="1600" dirty="0">
              <a:latin typeface="Aptos"/>
              <a:cs typeface="Calibri"/>
            </a:endParaRPr>
          </a:p>
          <a:p>
            <a:endParaRPr lang="ca-ES" sz="1200">
              <a:latin typeface="Calibri"/>
              <a:cs typeface="Calibri"/>
            </a:endParaRPr>
          </a:p>
          <a:p>
            <a:r>
              <a:rPr lang="ca-ES" sz="1600" dirty="0">
                <a:latin typeface="Aptos"/>
                <a:cs typeface="Calibri"/>
                <a:hlinkClick r:id="rId8"/>
              </a:rPr>
              <a:t>https://pixabay.com/es/vectors/gluten-trigo-cebada-comida-dieta-2984643/</a:t>
            </a:r>
            <a:r>
              <a:rPr lang="ca-ES" sz="1600" dirty="0">
                <a:latin typeface="Aptos"/>
                <a:cs typeface="Calibri"/>
              </a:rPr>
              <a:t> Llicència pròpia de </a:t>
            </a:r>
            <a:r>
              <a:rPr lang="ca-ES" sz="1600" err="1">
                <a:latin typeface="Aptos"/>
                <a:cs typeface="Calibri"/>
              </a:rPr>
              <a:t>Pixabay</a:t>
            </a:r>
            <a:r>
              <a:rPr lang="ca-ES" sz="1600" dirty="0">
                <a:latin typeface="Aptos"/>
                <a:cs typeface="Calibri"/>
              </a:rPr>
              <a:t> que es pot utilitzar en aquest context sense citar, autoria </a:t>
            </a:r>
            <a:r>
              <a:rPr lang="ca-ES" sz="1600">
                <a:latin typeface="Aptos"/>
                <a:cs typeface="Calibri"/>
              </a:rPr>
              <a:t>LogikalThreats</a:t>
            </a:r>
          </a:p>
          <a:p>
            <a:endParaRPr lang="ca-ES" sz="1600">
              <a:latin typeface="Aptos"/>
              <a:cs typeface="Calibri"/>
            </a:endParaRPr>
          </a:p>
          <a:p>
            <a:r>
              <a:rPr lang="ca-ES" sz="1600" dirty="0">
                <a:latin typeface="Aptos"/>
                <a:cs typeface="Calibri"/>
                <a:hlinkClick r:id="rId9"/>
              </a:rPr>
              <a:t>https://pixabay.com/es/vectors/cereales-grano-ma%C3%ADz-trigo-cebada-161665/</a:t>
            </a:r>
            <a:r>
              <a:rPr lang="ca-ES" sz="1600" dirty="0">
                <a:latin typeface="Aptos"/>
                <a:cs typeface="Calibri"/>
              </a:rPr>
              <a:t> Llicència pròpia de </a:t>
            </a:r>
            <a:r>
              <a:rPr lang="ca-ES" sz="1600" err="1">
                <a:latin typeface="Aptos"/>
                <a:cs typeface="Calibri"/>
              </a:rPr>
              <a:t>Pixabay</a:t>
            </a:r>
            <a:r>
              <a:rPr lang="ca-ES" sz="1600" dirty="0">
                <a:latin typeface="Aptos"/>
                <a:cs typeface="Calibri"/>
              </a:rPr>
              <a:t> que es pot utilitzar en aquest context sense citar, autoria </a:t>
            </a:r>
            <a:r>
              <a:rPr lang="ca-ES" sz="1600">
                <a:latin typeface="Aptos"/>
                <a:cs typeface="Calibri"/>
              </a:rPr>
              <a:t>OpenClipant_Vectors</a:t>
            </a:r>
          </a:p>
          <a:p>
            <a:endParaRPr lang="ca-ES" sz="1200">
              <a:latin typeface="Calibri"/>
              <a:cs typeface="Calibri"/>
            </a:endParaRPr>
          </a:p>
        </p:txBody>
      </p:sp>
      <p:pic>
        <p:nvPicPr>
          <p:cNvPr id="9" name="Imatge 8" descr="Imatge que conté dibuix, clipart, bestiar, mamífer&#10;&#10;Descripció generada automàticament">
            <a:extLst>
              <a:ext uri="{FF2B5EF4-FFF2-40B4-BE49-F238E27FC236}">
                <a16:creationId xmlns:a16="http://schemas.microsoft.com/office/drawing/2014/main" id="{25122BB4-925C-6062-551B-FB6C9826A2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153" y="2877706"/>
            <a:ext cx="719292" cy="584713"/>
          </a:xfrm>
          <a:prstGeom prst="rect">
            <a:avLst/>
          </a:prstGeom>
        </p:spPr>
      </p:pic>
      <p:pic>
        <p:nvPicPr>
          <p:cNvPr id="10" name="Imatge 9" descr="Imatge que conté porc, Figura d&amp;#39;animal, dibuix, morro&#10;&#10;Descripció generada automàticament">
            <a:extLst>
              <a:ext uri="{FF2B5EF4-FFF2-40B4-BE49-F238E27FC236}">
                <a16:creationId xmlns:a16="http://schemas.microsoft.com/office/drawing/2014/main" id="{39D0A1A6-7750-B38A-FCE1-3FE8236D5E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458" y="3651996"/>
            <a:ext cx="824681" cy="424939"/>
          </a:xfrm>
          <a:prstGeom prst="rect">
            <a:avLst/>
          </a:prstGeom>
        </p:spPr>
      </p:pic>
      <p:pic>
        <p:nvPicPr>
          <p:cNvPr id="12" name="Imatge 11" descr="Imatge que conté pa, aliments, barra, Gluten&#10;&#10;Descripció generada automàticament">
            <a:extLst>
              <a:ext uri="{FF2B5EF4-FFF2-40B4-BE49-F238E27FC236}">
                <a16:creationId xmlns:a16="http://schemas.microsoft.com/office/drawing/2014/main" id="{8D6D1604-5530-D67C-9698-2349452D32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674" y="4429051"/>
            <a:ext cx="863088" cy="554602"/>
          </a:xfrm>
          <a:prstGeom prst="rect">
            <a:avLst/>
          </a:prstGeom>
        </p:spPr>
      </p:pic>
      <p:pic>
        <p:nvPicPr>
          <p:cNvPr id="13" name="Imatge 12" descr="Gluten, Trigo, Cebada, Comida, Dieta">
            <a:extLst>
              <a:ext uri="{FF2B5EF4-FFF2-40B4-BE49-F238E27FC236}">
                <a16:creationId xmlns:a16="http://schemas.microsoft.com/office/drawing/2014/main" id="{0F6F4E05-B252-854D-A9E3-72D4C070B0B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477" b="28866"/>
          <a:stretch/>
        </p:blipFill>
        <p:spPr>
          <a:xfrm>
            <a:off x="567991" y="5163244"/>
            <a:ext cx="873507" cy="681651"/>
          </a:xfrm>
          <a:prstGeom prst="rect">
            <a:avLst/>
          </a:prstGeom>
        </p:spPr>
      </p:pic>
      <p:pic>
        <p:nvPicPr>
          <p:cNvPr id="14" name="Imatge 13" descr="Cereales, Grano, Maíz, Trigo, Cebada">
            <a:extLst>
              <a:ext uri="{FF2B5EF4-FFF2-40B4-BE49-F238E27FC236}">
                <a16:creationId xmlns:a16="http://schemas.microsoft.com/office/drawing/2014/main" id="{B8A5B4AA-DC4F-201D-CB5C-D9DD3B704D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0418" y="5941069"/>
            <a:ext cx="479631" cy="910406"/>
          </a:xfrm>
          <a:prstGeom prst="rect">
            <a:avLst/>
          </a:prstGeom>
        </p:spPr>
      </p:pic>
      <p:pic>
        <p:nvPicPr>
          <p:cNvPr id="3" name="Imatge 2" descr="Imatge que conté ocell, ocells gal·liformes, aus de corral, pinta&#10;&#10;Descripció generada automàticament">
            <a:extLst>
              <a:ext uri="{FF2B5EF4-FFF2-40B4-BE49-F238E27FC236}">
                <a16:creationId xmlns:a16="http://schemas.microsoft.com/office/drawing/2014/main" id="{D3E14281-6125-24DC-3984-3C499EBB9C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6420" y="2180222"/>
            <a:ext cx="721008" cy="692990"/>
          </a:xfrm>
          <a:prstGeom prst="rect">
            <a:avLst/>
          </a:prstGeom>
        </p:spPr>
      </p:pic>
      <p:sp>
        <p:nvSpPr>
          <p:cNvPr id="6" name="Títol 1">
            <a:extLst>
              <a:ext uri="{FF2B5EF4-FFF2-40B4-BE49-F238E27FC236}">
                <a16:creationId xmlns:a16="http://schemas.microsoft.com/office/drawing/2014/main" id="{96433CB6-34BE-B509-FA3D-07EDA804F449}"/>
              </a:ext>
            </a:extLst>
          </p:cNvPr>
          <p:cNvSpPr txBox="1">
            <a:spLocks/>
          </p:cNvSpPr>
          <p:nvPr/>
        </p:nvSpPr>
        <p:spPr>
          <a:xfrm>
            <a:off x="1840282" y="1691585"/>
            <a:ext cx="10515600" cy="577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/>
              <a:t>Crèdits de les imatges</a:t>
            </a:r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2D091075-1E56-6897-47A3-5162A4CD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74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855732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CE8E3A3-B1BE-380F-9463-B68E5429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sz="3600"/>
              <a:t>Imatges emprades</a:t>
            </a:r>
          </a:p>
        </p:txBody>
      </p:sp>
      <p:pic>
        <p:nvPicPr>
          <p:cNvPr id="5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B4B374C5-C0ED-FF38-5A3F-C23EBD70F8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sp>
        <p:nvSpPr>
          <p:cNvPr id="22" name="Triangle isòsceles 21">
            <a:extLst>
              <a:ext uri="{FF2B5EF4-FFF2-40B4-BE49-F238E27FC236}">
                <a16:creationId xmlns:a16="http://schemas.microsoft.com/office/drawing/2014/main" id="{F2A261ED-3A15-96AC-9D79-DC6B222A4F1C}"/>
              </a:ext>
            </a:extLst>
          </p:cNvPr>
          <p:cNvSpPr/>
          <p:nvPr/>
        </p:nvSpPr>
        <p:spPr>
          <a:xfrm rot="3600000">
            <a:off x="681118" y="3351937"/>
            <a:ext cx="143773" cy="12939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a-ES"/>
          </a:p>
        </p:txBody>
      </p:sp>
      <p:pic>
        <p:nvPicPr>
          <p:cNvPr id="4" name="Imatge 3" descr="Cocineros, Camareros, Servir, Servicio">
            <a:extLst>
              <a:ext uri="{FF2B5EF4-FFF2-40B4-BE49-F238E27FC236}">
                <a16:creationId xmlns:a16="http://schemas.microsoft.com/office/drawing/2014/main" id="{63487CFB-CF98-08F8-9A8C-8D34895460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956" b="73216"/>
          <a:stretch/>
        </p:blipFill>
        <p:spPr>
          <a:xfrm>
            <a:off x="458122" y="1976540"/>
            <a:ext cx="1109461" cy="963365"/>
          </a:xfrm>
          <a:prstGeom prst="rect">
            <a:avLst/>
          </a:prstGeom>
        </p:spPr>
      </p:pic>
      <p:sp>
        <p:nvSpPr>
          <p:cNvPr id="17" name="QuadreDeText 16">
            <a:extLst>
              <a:ext uri="{FF2B5EF4-FFF2-40B4-BE49-F238E27FC236}">
                <a16:creationId xmlns:a16="http://schemas.microsoft.com/office/drawing/2014/main" id="{D3390CD6-C877-9107-F4A1-1010878E4436}"/>
              </a:ext>
            </a:extLst>
          </p:cNvPr>
          <p:cNvSpPr txBox="1"/>
          <p:nvPr/>
        </p:nvSpPr>
        <p:spPr>
          <a:xfrm>
            <a:off x="1774723" y="2086487"/>
            <a:ext cx="9724102" cy="33547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1600" u="sng" dirty="0">
                <a:solidFill>
                  <a:srgbClr val="467886"/>
                </a:solidFill>
                <a:latin typeface="Aptos"/>
                <a:hlinkClick r:id="rId4"/>
              </a:rPr>
              <a:t>https://pixabay.com/es/vectors/cocineros-camareros-servir-servicio-7656767/</a:t>
            </a:r>
            <a:r>
              <a:rPr lang="ca-ES" sz="1600" dirty="0">
                <a:latin typeface="Aptos"/>
              </a:rPr>
              <a:t> Llicència pròpia de </a:t>
            </a:r>
            <a:r>
              <a:rPr lang="ca-ES" sz="1600" err="1">
                <a:latin typeface="Aptos"/>
              </a:rPr>
              <a:t>Pixabay</a:t>
            </a:r>
            <a:r>
              <a:rPr lang="ca-ES" sz="1600" dirty="0">
                <a:latin typeface="Aptos"/>
              </a:rPr>
              <a:t> </a:t>
            </a:r>
            <a:r>
              <a:rPr lang="ca-ES" sz="1600">
                <a:latin typeface="Aptos"/>
              </a:rPr>
              <a:t>que es pot utilitzar en aquest context sense citar, autoria GDJ​. S'ha retallat la imatge</a:t>
            </a:r>
          </a:p>
          <a:p>
            <a:endParaRPr lang="ca-ES" sz="1600" dirty="0">
              <a:latin typeface="Aptos"/>
            </a:endParaRPr>
          </a:p>
          <a:p>
            <a:endParaRPr lang="ca-ES" sz="1600" dirty="0">
              <a:latin typeface="Aptos"/>
              <a:cs typeface="Calibri"/>
            </a:endParaRPr>
          </a:p>
          <a:p>
            <a:r>
              <a:rPr lang="ca-ES" sz="1600" dirty="0">
                <a:latin typeface="Aptos"/>
                <a:cs typeface="Calibri"/>
                <a:hlinkClick r:id="rId5"/>
              </a:rPr>
              <a:t>https://pixabay.com/es/vectors/gente-personas-hombres-mujer-43575/</a:t>
            </a:r>
            <a:r>
              <a:rPr lang="ca-ES" sz="1600" dirty="0">
                <a:latin typeface="Aptos"/>
                <a:cs typeface="Calibri"/>
              </a:rPr>
              <a:t> Llicència pròpia de </a:t>
            </a:r>
            <a:r>
              <a:rPr lang="ca-ES" sz="1600" err="1">
                <a:latin typeface="Aptos"/>
                <a:cs typeface="Calibri"/>
              </a:rPr>
              <a:t>Pixabay</a:t>
            </a:r>
            <a:r>
              <a:rPr lang="ca-ES" sz="1600" dirty="0">
                <a:latin typeface="Aptos"/>
                <a:cs typeface="Calibri"/>
              </a:rPr>
              <a:t> que es pot utilitzar en aquest context sense citar, autoria </a:t>
            </a:r>
            <a:r>
              <a:rPr lang="ca-ES" sz="1600" err="1">
                <a:latin typeface="Aptos"/>
                <a:cs typeface="Calibri"/>
              </a:rPr>
              <a:t>Clker</a:t>
            </a:r>
            <a:r>
              <a:rPr lang="ca-ES" sz="1600" dirty="0">
                <a:latin typeface="Aptos"/>
                <a:cs typeface="Calibri"/>
              </a:rPr>
              <a:t>-</a:t>
            </a:r>
            <a:r>
              <a:rPr lang="ca-ES" sz="1600" err="1">
                <a:latin typeface="Aptos"/>
                <a:cs typeface="Calibri"/>
              </a:rPr>
              <a:t>Free</a:t>
            </a:r>
            <a:r>
              <a:rPr lang="ca-ES" sz="1600" dirty="0">
                <a:latin typeface="Aptos"/>
                <a:cs typeface="Calibri"/>
              </a:rPr>
              <a:t>-Vector-</a:t>
            </a:r>
            <a:r>
              <a:rPr lang="ca-ES" sz="1600" err="1">
                <a:latin typeface="Aptos"/>
                <a:cs typeface="Calibri"/>
              </a:rPr>
              <a:t>Images</a:t>
            </a:r>
            <a:r>
              <a:rPr lang="ca-ES" sz="1600">
                <a:latin typeface="Aptos"/>
                <a:cs typeface="Calibri"/>
              </a:rPr>
              <a:t>. S'ha retallat la imatge</a:t>
            </a:r>
          </a:p>
          <a:p>
            <a:endParaRPr lang="ca-ES" sz="1600" dirty="0">
              <a:latin typeface="Aptos"/>
              <a:cs typeface="Calibri"/>
            </a:endParaRPr>
          </a:p>
          <a:p>
            <a:endParaRPr lang="ca-ES" sz="1600" dirty="0">
              <a:latin typeface="Aptos"/>
              <a:cs typeface="Calibri"/>
            </a:endParaRPr>
          </a:p>
          <a:p>
            <a:r>
              <a:rPr lang="ca-ES" sz="1600" dirty="0">
                <a:latin typeface="Aptos"/>
                <a:cs typeface="Calibri"/>
                <a:hlinkClick r:id="rId6"/>
              </a:rPr>
              <a:t>https://www.flaticon.com/free-icon/banker_2386483</a:t>
            </a:r>
            <a:r>
              <a:rPr lang="ca-ES" sz="1600" dirty="0">
                <a:latin typeface="Aptos"/>
                <a:cs typeface="Calibri"/>
              </a:rPr>
              <a:t> Llicència pròpia de </a:t>
            </a:r>
            <a:r>
              <a:rPr lang="ca-ES" sz="1600" err="1">
                <a:latin typeface="Aptos"/>
                <a:cs typeface="Calibri"/>
              </a:rPr>
              <a:t>Flaticon</a:t>
            </a:r>
            <a:r>
              <a:rPr lang="ca-ES" sz="1600" dirty="0">
                <a:latin typeface="Aptos"/>
                <a:cs typeface="Calibri"/>
              </a:rPr>
              <a:t> que es pot utilitzar en aquest context, autoria </a:t>
            </a:r>
            <a:r>
              <a:rPr lang="ca-ES" sz="1600" err="1">
                <a:latin typeface="Aptos"/>
                <a:cs typeface="Calibri"/>
              </a:rPr>
              <a:t>juicy_fish</a:t>
            </a:r>
            <a:endParaRPr lang="ca-ES" sz="1600" err="1">
              <a:latin typeface="Aptos"/>
            </a:endParaRPr>
          </a:p>
          <a:p>
            <a:endParaRPr lang="ca-ES" sz="1600" dirty="0">
              <a:latin typeface="Aptos"/>
              <a:cs typeface="Calibri"/>
            </a:endParaRPr>
          </a:p>
          <a:p>
            <a:endParaRPr lang="ca-ES" sz="1600">
              <a:latin typeface="Aptos"/>
            </a:endParaRPr>
          </a:p>
          <a:p>
            <a:endParaRPr lang="ca-ES" sz="1600">
              <a:latin typeface="Aptos"/>
            </a:endParaRPr>
          </a:p>
        </p:txBody>
      </p:sp>
      <p:pic>
        <p:nvPicPr>
          <p:cNvPr id="21" name="Imatge 20" descr="Imatge que conté foscor, espai, negre, constel·lació&#10;&#10;Descripció generada automàticament">
            <a:extLst>
              <a:ext uri="{FF2B5EF4-FFF2-40B4-BE49-F238E27FC236}">
                <a16:creationId xmlns:a16="http://schemas.microsoft.com/office/drawing/2014/main" id="{5861C157-05D7-C56D-5679-E885D93F1B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673" y="2931295"/>
            <a:ext cx="1100935" cy="717574"/>
          </a:xfrm>
          <a:prstGeom prst="rect">
            <a:avLst/>
          </a:prstGeom>
        </p:spPr>
      </p:pic>
      <p:pic>
        <p:nvPicPr>
          <p:cNvPr id="25" name="Imatge 24" descr="Imatge que conté verdura, enciam, Verdura de fulla, planta&#10;&#10;Descripció generada automàticament">
            <a:extLst>
              <a:ext uri="{FF2B5EF4-FFF2-40B4-BE49-F238E27FC236}">
                <a16:creationId xmlns:a16="http://schemas.microsoft.com/office/drawing/2014/main" id="{E44A84A5-7EF7-6E9C-2821-F28567CEBA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740" y="4737712"/>
            <a:ext cx="826046" cy="589856"/>
          </a:xfrm>
          <a:prstGeom prst="rect">
            <a:avLst/>
          </a:prstGeom>
        </p:spPr>
      </p:pic>
      <p:sp>
        <p:nvSpPr>
          <p:cNvPr id="26" name="QuadreDeText 25">
            <a:extLst>
              <a:ext uri="{FF2B5EF4-FFF2-40B4-BE49-F238E27FC236}">
                <a16:creationId xmlns:a16="http://schemas.microsoft.com/office/drawing/2014/main" id="{FAF02430-41D5-7374-2B7F-FC3F66DBC310}"/>
              </a:ext>
            </a:extLst>
          </p:cNvPr>
          <p:cNvSpPr txBox="1"/>
          <p:nvPr/>
        </p:nvSpPr>
        <p:spPr>
          <a:xfrm>
            <a:off x="1770847" y="4739964"/>
            <a:ext cx="920857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1600" dirty="0">
                <a:ea typeface="+mn-lt"/>
                <a:cs typeface="+mn-lt"/>
                <a:hlinkClick r:id="rId9"/>
              </a:rPr>
              <a:t>https://pixabay.com/es/photos/cultivo-de-lechuga-5325655/</a:t>
            </a:r>
            <a:r>
              <a:rPr lang="ca-ES" sz="1600" dirty="0">
                <a:ea typeface="+mn-lt"/>
                <a:cs typeface="+mn-lt"/>
              </a:rPr>
              <a:t> Llicència </a:t>
            </a:r>
            <a:r>
              <a:rPr lang="ca-ES" sz="1600">
                <a:ea typeface="+mn-lt"/>
                <a:cs typeface="+mn-lt"/>
              </a:rPr>
              <a:t>pròpia de </a:t>
            </a:r>
            <a:r>
              <a:rPr lang="ca-ES" sz="1600" err="1">
                <a:ea typeface="+mn-lt"/>
                <a:cs typeface="+mn-lt"/>
              </a:rPr>
              <a:t>Pixabay</a:t>
            </a:r>
            <a:r>
              <a:rPr lang="ca-ES" sz="1600" dirty="0">
                <a:ea typeface="+mn-lt"/>
                <a:cs typeface="+mn-lt"/>
              </a:rPr>
              <a:t> que es pot </a:t>
            </a:r>
            <a:r>
              <a:rPr lang="ca-ES" sz="1600">
                <a:ea typeface="+mn-lt"/>
                <a:cs typeface="+mn-lt"/>
              </a:rPr>
              <a:t>utilitzar en aquest context sense citar, autoria </a:t>
            </a:r>
            <a:r>
              <a:rPr lang="ca-ES" sz="1600" err="1">
                <a:ea typeface="+mn-lt"/>
                <a:cs typeface="+mn-lt"/>
              </a:rPr>
              <a:t>outsideclick</a:t>
            </a:r>
            <a:endParaRPr lang="ca-ES" sz="1600" err="1"/>
          </a:p>
        </p:txBody>
      </p:sp>
      <p:pic>
        <p:nvPicPr>
          <p:cNvPr id="6" name="Imatge 5" descr="Imatge que conté negre, foscor&#10;&#10;Descripció generada automàticament">
            <a:extLst>
              <a:ext uri="{FF2B5EF4-FFF2-40B4-BE49-F238E27FC236}">
                <a16:creationId xmlns:a16="http://schemas.microsoft.com/office/drawing/2014/main" id="{7B784412-5AB7-1547-C1E6-BF34AE5173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274" y="3765958"/>
            <a:ext cx="808008" cy="736121"/>
          </a:xfrm>
          <a:prstGeom prst="rect">
            <a:avLst/>
          </a:prstGeom>
        </p:spPr>
      </p:pic>
      <p:sp>
        <p:nvSpPr>
          <p:cNvPr id="7" name="Triangle isòsceles 6">
            <a:extLst>
              <a:ext uri="{FF2B5EF4-FFF2-40B4-BE49-F238E27FC236}">
                <a16:creationId xmlns:a16="http://schemas.microsoft.com/office/drawing/2014/main" id="{30B72938-34FA-D69A-176B-33197EF5F7E4}"/>
              </a:ext>
            </a:extLst>
          </p:cNvPr>
          <p:cNvSpPr/>
          <p:nvPr/>
        </p:nvSpPr>
        <p:spPr>
          <a:xfrm rot="3600000">
            <a:off x="948537" y="6466073"/>
            <a:ext cx="143773" cy="12939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a-ES"/>
          </a:p>
        </p:txBody>
      </p:sp>
      <p:pic>
        <p:nvPicPr>
          <p:cNvPr id="9" name="Imatge 8" descr="Imatge que conté verdura, ceba, produir, Menjars naturals&#10;&#10;Descripció generada automàticament">
            <a:extLst>
              <a:ext uri="{FF2B5EF4-FFF2-40B4-BE49-F238E27FC236}">
                <a16:creationId xmlns:a16="http://schemas.microsoft.com/office/drawing/2014/main" id="{9901C5AA-3191-DF51-2FE9-65441409BB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2399" y="6032934"/>
            <a:ext cx="1096912" cy="700856"/>
          </a:xfrm>
          <a:prstGeom prst="rect">
            <a:avLst/>
          </a:prstGeom>
        </p:spPr>
      </p:pic>
      <p:sp>
        <p:nvSpPr>
          <p:cNvPr id="11" name="QuadreDeText 10">
            <a:extLst>
              <a:ext uri="{FF2B5EF4-FFF2-40B4-BE49-F238E27FC236}">
                <a16:creationId xmlns:a16="http://schemas.microsoft.com/office/drawing/2014/main" id="{FE6C7C4F-6F8A-0883-BC2D-6763AB86B654}"/>
              </a:ext>
            </a:extLst>
          </p:cNvPr>
          <p:cNvSpPr txBox="1"/>
          <p:nvPr/>
        </p:nvSpPr>
        <p:spPr>
          <a:xfrm>
            <a:off x="1644227" y="6209637"/>
            <a:ext cx="987725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1600" dirty="0">
                <a:ea typeface="+mn-lt"/>
                <a:cs typeface="+mn-lt"/>
                <a:hlinkClick r:id="rId12"/>
              </a:rPr>
              <a:t>https://pixabay.com/es/photos/foods-onion-vegetal-ingredient-4869862/</a:t>
            </a:r>
            <a:r>
              <a:rPr lang="ca-ES" sz="1600" dirty="0">
                <a:ea typeface="+mn-lt"/>
                <a:cs typeface="+mn-lt"/>
              </a:rPr>
              <a:t> Llicència pròpia de </a:t>
            </a:r>
            <a:r>
              <a:rPr lang="ca-ES" sz="1600" dirty="0" err="1">
                <a:ea typeface="+mn-lt"/>
                <a:cs typeface="+mn-lt"/>
              </a:rPr>
              <a:t>Pixabay</a:t>
            </a:r>
            <a:r>
              <a:rPr lang="ca-ES" sz="1600" dirty="0">
                <a:ea typeface="+mn-lt"/>
                <a:cs typeface="+mn-lt"/>
              </a:rPr>
              <a:t> que es pot utilitzar en aquest context sense citar, autoria: ds_30 </a:t>
            </a:r>
            <a:endParaRPr lang="ca-ES" sz="1600" dirty="0"/>
          </a:p>
        </p:txBody>
      </p:sp>
      <p:pic>
        <p:nvPicPr>
          <p:cNvPr id="13" name="Imatge 12" descr="Imatge que conté tomàquet, verdura, Menjars naturals, produir&#10;&#10;Descripció generada automàticament">
            <a:extLst>
              <a:ext uri="{FF2B5EF4-FFF2-40B4-BE49-F238E27FC236}">
                <a16:creationId xmlns:a16="http://schemas.microsoft.com/office/drawing/2014/main" id="{9083383F-D670-4C31-CD47-055C2D251B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414" y="5321151"/>
            <a:ext cx="984389" cy="712563"/>
          </a:xfrm>
          <a:prstGeom prst="rect">
            <a:avLst/>
          </a:prstGeom>
        </p:spPr>
      </p:pic>
      <p:sp>
        <p:nvSpPr>
          <p:cNvPr id="15" name="QuadreDeText 14">
            <a:extLst>
              <a:ext uri="{FF2B5EF4-FFF2-40B4-BE49-F238E27FC236}">
                <a16:creationId xmlns:a16="http://schemas.microsoft.com/office/drawing/2014/main" id="{9312DAE5-0D84-9C97-3420-B4B583742193}"/>
              </a:ext>
            </a:extLst>
          </p:cNvPr>
          <p:cNvSpPr txBox="1"/>
          <p:nvPr/>
        </p:nvSpPr>
        <p:spPr>
          <a:xfrm>
            <a:off x="1730378" y="5386617"/>
            <a:ext cx="941274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solidFill>
                  <a:srgbClr val="467886"/>
                </a:solidFill>
                <a:latin typeface="Aptos"/>
                <a:cs typeface="Calibri"/>
                <a:hlinkClick r:id="rId15"/>
              </a:rPr>
              <a:t>https://pixabay.com/es/photos/tomate-verduras-comida-sal-2096306/</a:t>
            </a:r>
            <a:r>
              <a:rPr lang="en-US" sz="1600" dirty="0">
                <a:latin typeface="Aptos"/>
                <a:cs typeface="Calibri"/>
              </a:rPr>
              <a:t> </a:t>
            </a:r>
            <a:r>
              <a:rPr lang="ca-ES" sz="1600" dirty="0">
                <a:latin typeface="Aptos"/>
                <a:cs typeface="Calibri"/>
              </a:rPr>
              <a:t>Llicència pròpia de </a:t>
            </a:r>
            <a:r>
              <a:rPr lang="ca-ES" sz="1600" dirty="0" err="1">
                <a:latin typeface="Aptos"/>
                <a:cs typeface="Calibri"/>
              </a:rPr>
              <a:t>Pixabay</a:t>
            </a:r>
            <a:r>
              <a:rPr lang="ca-ES" sz="1600" dirty="0">
                <a:latin typeface="Aptos"/>
                <a:cs typeface="Calibri"/>
              </a:rPr>
              <a:t> que es pot utilitzar en aquest context sense citar, autoria </a:t>
            </a:r>
            <a:r>
              <a:rPr lang="ca-ES" sz="1600" dirty="0" err="1">
                <a:latin typeface="Aptos"/>
                <a:cs typeface="Calibri"/>
              </a:rPr>
              <a:t>Bru-nO</a:t>
            </a:r>
            <a:r>
              <a:rPr lang="ca-ES" sz="1600" dirty="0">
                <a:latin typeface="Aptos"/>
                <a:cs typeface="Calibri"/>
              </a:rPr>
              <a:t>. S'ha retallat el fons</a:t>
            </a:r>
            <a:endParaRPr lang="ca-ES" sz="1600" dirty="0" err="1">
              <a:latin typeface="Aptos"/>
            </a:endParaRPr>
          </a:p>
        </p:txBody>
      </p:sp>
      <p:sp>
        <p:nvSpPr>
          <p:cNvPr id="18" name="Títol 1">
            <a:extLst>
              <a:ext uri="{FF2B5EF4-FFF2-40B4-BE49-F238E27FC236}">
                <a16:creationId xmlns:a16="http://schemas.microsoft.com/office/drawing/2014/main" id="{7EA82C16-572A-C1A8-E671-7C6F12B0FCB0}"/>
              </a:ext>
            </a:extLst>
          </p:cNvPr>
          <p:cNvSpPr txBox="1">
            <a:spLocks/>
          </p:cNvSpPr>
          <p:nvPr/>
        </p:nvSpPr>
        <p:spPr>
          <a:xfrm>
            <a:off x="1789482" y="1691585"/>
            <a:ext cx="4318000" cy="577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/>
              <a:t>Crèdits de les imatges</a:t>
            </a:r>
          </a:p>
        </p:txBody>
      </p:sp>
      <p:sp>
        <p:nvSpPr>
          <p:cNvPr id="19" name="Contenidor de número de diapositiva 18">
            <a:extLst>
              <a:ext uri="{FF2B5EF4-FFF2-40B4-BE49-F238E27FC236}">
                <a16:creationId xmlns:a16="http://schemas.microsoft.com/office/drawing/2014/main" id="{4F46F344-207B-59AB-4112-9154F3B2F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75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326479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CE8E3A3-B1BE-380F-9463-B68E5429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sz="3600"/>
              <a:t>Imatges emprades</a:t>
            </a:r>
          </a:p>
        </p:txBody>
      </p:sp>
      <p:pic>
        <p:nvPicPr>
          <p:cNvPr id="5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B4B374C5-C0ED-FF38-5A3F-C23EBD70F8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pic>
        <p:nvPicPr>
          <p:cNvPr id="7" name="Imatge 6" descr="Imatge que conté Groc&#10;&#10;Descripció generada automàticament">
            <a:extLst>
              <a:ext uri="{FF2B5EF4-FFF2-40B4-BE49-F238E27FC236}">
                <a16:creationId xmlns:a16="http://schemas.microsoft.com/office/drawing/2014/main" id="{590BA6D1-E097-9057-58ED-EE84E8F54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30" y="2305614"/>
            <a:ext cx="918702" cy="703928"/>
          </a:xfrm>
          <a:prstGeom prst="rect">
            <a:avLst/>
          </a:prstGeom>
        </p:spPr>
      </p:pic>
      <p:pic>
        <p:nvPicPr>
          <p:cNvPr id="8" name="Imatge 7" descr="Imatge que conté aliments, Cocció vermella, Cuina, bacó&#10;&#10;Descripció generada automàticament">
            <a:extLst>
              <a:ext uri="{FF2B5EF4-FFF2-40B4-BE49-F238E27FC236}">
                <a16:creationId xmlns:a16="http://schemas.microsoft.com/office/drawing/2014/main" id="{E71F8CDF-165B-C40A-8262-A3BB0C66B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91" y="3005599"/>
            <a:ext cx="930378" cy="718983"/>
          </a:xfrm>
          <a:prstGeom prst="rect">
            <a:avLst/>
          </a:prstGeom>
        </p:spPr>
      </p:pic>
      <p:pic>
        <p:nvPicPr>
          <p:cNvPr id="9" name="Imatge 8" descr="Imatge que conté aliments, xarop, Lekvar, Confitura de fruita&#10;&#10;Descripció generada automàticament">
            <a:extLst>
              <a:ext uri="{FF2B5EF4-FFF2-40B4-BE49-F238E27FC236}">
                <a16:creationId xmlns:a16="http://schemas.microsoft.com/office/drawing/2014/main" id="{30A51FA2-5742-FB2E-9AB0-DF709C864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314" y="3721869"/>
            <a:ext cx="475431" cy="739980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646FFC62-FDD8-2BC2-8851-781F39F50A8A}"/>
              </a:ext>
            </a:extLst>
          </p:cNvPr>
          <p:cNvSpPr txBox="1"/>
          <p:nvPr/>
        </p:nvSpPr>
        <p:spPr>
          <a:xfrm>
            <a:off x="1477991" y="2329648"/>
            <a:ext cx="9228573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1600" dirty="0">
                <a:solidFill>
                  <a:srgbClr val="467886"/>
                </a:solidFill>
                <a:latin typeface="Aptos"/>
                <a:cs typeface="Calibri"/>
                <a:hlinkClick r:id="rId7"/>
              </a:rPr>
              <a:t>https://commons.wikimedia.org/wiki/File:Emmental_slices.jpg</a:t>
            </a:r>
            <a:r>
              <a:rPr lang="ca-ES" sz="1600" dirty="0">
                <a:solidFill>
                  <a:srgbClr val="000000"/>
                </a:solidFill>
                <a:latin typeface="Aptos"/>
                <a:cs typeface="Calibri"/>
              </a:rPr>
              <a:t> Autor: </a:t>
            </a:r>
            <a:r>
              <a:rPr lang="ca-ES" sz="1600" err="1">
                <a:solidFill>
                  <a:srgbClr val="000000"/>
                </a:solidFill>
                <a:latin typeface="Aptos"/>
                <a:cs typeface="Calibri"/>
              </a:rPr>
              <a:t>Tiia</a:t>
            </a:r>
            <a:r>
              <a:rPr lang="ca-ES" sz="1600" dirty="0">
                <a:solidFill>
                  <a:srgbClr val="000000"/>
                </a:solidFill>
                <a:latin typeface="Aptos"/>
                <a:cs typeface="Calibri"/>
              </a:rPr>
              <a:t> </a:t>
            </a:r>
            <a:r>
              <a:rPr lang="ca-ES" sz="1600" err="1">
                <a:solidFill>
                  <a:srgbClr val="000000"/>
                </a:solidFill>
                <a:latin typeface="Aptos"/>
                <a:cs typeface="Calibri"/>
              </a:rPr>
              <a:t>Monto</a:t>
            </a:r>
            <a:r>
              <a:rPr lang="ca-ES" sz="1600" dirty="0">
                <a:solidFill>
                  <a:srgbClr val="000000"/>
                </a:solidFill>
                <a:latin typeface="Aptos"/>
                <a:cs typeface="Calibri"/>
              </a:rPr>
              <a:t>. Llicència CC-BY-SA</a:t>
            </a:r>
            <a:endParaRPr lang="ca-ES" sz="1600" dirty="0">
              <a:latin typeface="Aptos"/>
            </a:endParaRPr>
          </a:p>
          <a:p>
            <a:endParaRPr lang="ca-ES" sz="1600" u="sng" dirty="0">
              <a:solidFill>
                <a:srgbClr val="467886"/>
              </a:solidFill>
              <a:latin typeface="Aptos"/>
              <a:ea typeface="Calibri"/>
              <a:cs typeface="Calibri"/>
            </a:endParaRPr>
          </a:p>
          <a:p>
            <a:endParaRPr lang="ca-ES" sz="1600" u="sng" dirty="0">
              <a:solidFill>
                <a:srgbClr val="467886"/>
              </a:solidFill>
              <a:latin typeface="Aptos"/>
              <a:ea typeface="Calibri"/>
              <a:cs typeface="Calibri"/>
            </a:endParaRPr>
          </a:p>
          <a:p>
            <a:pPr algn="l"/>
            <a:r>
              <a:rPr lang="ca-ES" sz="1600" b="0" i="0" u="sng" strike="noStrike" dirty="0">
                <a:solidFill>
                  <a:srgbClr val="467886"/>
                </a:solidFill>
                <a:latin typeface="Aptos"/>
                <a:ea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https://www.flickr.com/photos/41002268@N03/9638902981</a:t>
            </a:r>
            <a:r>
              <a:rPr lang="ca-ES" sz="1600" b="0" i="0" u="none" strike="noStrike" dirty="0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 CC-BY-NC-SA, autoria: </a:t>
            </a:r>
            <a:r>
              <a:rPr lang="ca-ES" sz="1600" b="0" i="0" u="none" strike="noStrike" err="1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Carbon</a:t>
            </a:r>
            <a:r>
              <a:rPr lang="ca-ES" sz="1600" b="0" i="0" u="none" strike="noStrike" dirty="0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 Arc</a:t>
            </a:r>
          </a:p>
          <a:p>
            <a:endParaRPr lang="ca-ES" sz="1600" dirty="0">
              <a:latin typeface="Aptos"/>
              <a:cs typeface="Calibri"/>
            </a:endParaRPr>
          </a:p>
          <a:p>
            <a:endParaRPr lang="ca-ES" sz="1600" dirty="0">
              <a:latin typeface="Aptos"/>
              <a:cs typeface="Calibri"/>
            </a:endParaRPr>
          </a:p>
          <a:p>
            <a:r>
              <a:rPr lang="ca-ES" sz="1600" dirty="0">
                <a:latin typeface="Aptos"/>
                <a:cs typeface="Calibri"/>
                <a:hlinkClick r:id="rId9"/>
              </a:rPr>
              <a:t>https://www.flickr.com/photos/90579953@N03/20867421712</a:t>
            </a:r>
            <a:r>
              <a:rPr lang="ca-ES" sz="1600" dirty="0">
                <a:latin typeface="Aptos"/>
                <a:cs typeface="Calibri"/>
              </a:rPr>
              <a:t>  CC-BY-NC-ND, autoria: </a:t>
            </a:r>
            <a:r>
              <a:rPr lang="ca-ES" sz="1600" dirty="0" err="1">
                <a:latin typeface="Aptos"/>
                <a:cs typeface="Calibri"/>
              </a:rPr>
              <a:t>cookingalamel</a:t>
            </a:r>
            <a:endParaRPr lang="ca-ES" sz="1600" dirty="0" err="1">
              <a:latin typeface="Aptos"/>
            </a:endParaRPr>
          </a:p>
        </p:txBody>
      </p:sp>
      <p:pic>
        <p:nvPicPr>
          <p:cNvPr id="15" name="Imatge 14" descr="Imatge que conté aliments, Menjar ràpid, Menjar americà, hamburguesa&#10;&#10;Descripció generada automàticament">
            <a:extLst>
              <a:ext uri="{FF2B5EF4-FFF2-40B4-BE49-F238E27FC236}">
                <a16:creationId xmlns:a16="http://schemas.microsoft.com/office/drawing/2014/main" id="{C239AE28-7A62-8599-6499-B4F0474ECA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469" y="4460465"/>
            <a:ext cx="1529532" cy="758928"/>
          </a:xfrm>
          <a:prstGeom prst="rect">
            <a:avLst/>
          </a:prstGeom>
        </p:spPr>
      </p:pic>
      <p:pic>
        <p:nvPicPr>
          <p:cNvPr id="17" name="Imatge 16" descr="Imatge que conté Font, Gràfics, logotip, cercle&#10;&#10;Descripció generada automàticament">
            <a:extLst>
              <a:ext uri="{FF2B5EF4-FFF2-40B4-BE49-F238E27FC236}">
                <a16:creationId xmlns:a16="http://schemas.microsoft.com/office/drawing/2014/main" id="{5424A255-C753-147F-ED91-8AAE8B21A0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149" y="5385107"/>
            <a:ext cx="1530556" cy="599154"/>
          </a:xfrm>
          <a:prstGeom prst="rect">
            <a:avLst/>
          </a:prstGeom>
        </p:spPr>
      </p:pic>
      <p:pic>
        <p:nvPicPr>
          <p:cNvPr id="19" name="Imatge 18" descr="Imatge que conté clipart, mussol, il·lustració, dibuixos&#10;&#10;Descripció generada automàticament">
            <a:extLst>
              <a:ext uri="{FF2B5EF4-FFF2-40B4-BE49-F238E27FC236}">
                <a16:creationId xmlns:a16="http://schemas.microsoft.com/office/drawing/2014/main" id="{ACF192E1-6CCB-B6AC-DB31-0333B75B7F3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-763" b="42857"/>
          <a:stretch/>
        </p:blipFill>
        <p:spPr>
          <a:xfrm>
            <a:off x="425962" y="6100865"/>
            <a:ext cx="1009665" cy="617854"/>
          </a:xfrm>
          <a:prstGeom prst="rect">
            <a:avLst/>
          </a:prstGeom>
        </p:spPr>
      </p:pic>
      <p:sp>
        <p:nvSpPr>
          <p:cNvPr id="20" name="QuadreDeText 19">
            <a:extLst>
              <a:ext uri="{FF2B5EF4-FFF2-40B4-BE49-F238E27FC236}">
                <a16:creationId xmlns:a16="http://schemas.microsoft.com/office/drawing/2014/main" id="{40D0CE93-E47E-F4AB-0532-676976AEDA7F}"/>
              </a:ext>
            </a:extLst>
          </p:cNvPr>
          <p:cNvSpPr txBox="1"/>
          <p:nvPr/>
        </p:nvSpPr>
        <p:spPr>
          <a:xfrm>
            <a:off x="1727200" y="4305300"/>
            <a:ext cx="99314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1600" dirty="0"/>
              <a:t>​</a:t>
            </a:r>
          </a:p>
          <a:p>
            <a:r>
              <a:rPr lang="ca-ES" sz="1600" u="sng" dirty="0">
                <a:solidFill>
                  <a:srgbClr val="467886"/>
                </a:solidFill>
                <a:hlinkClick r:id="rId13"/>
              </a:rPr>
              <a:t>https://www.flickr.com/photos/avlxyz/7490776762</a:t>
            </a:r>
            <a:r>
              <a:rPr lang="ca-ES" sz="1600" dirty="0"/>
              <a:t>   CC-BY-NC-SA, autor: </a:t>
            </a:r>
            <a:r>
              <a:rPr lang="ca-ES" sz="1600" dirty="0" err="1"/>
              <a:t>Alpha</a:t>
            </a:r>
            <a:r>
              <a:rPr lang="ca-ES" sz="1600" dirty="0"/>
              <a:t>​</a:t>
            </a:r>
          </a:p>
          <a:p>
            <a:r>
              <a:rPr lang="ca-ES" sz="1600" dirty="0"/>
              <a:t>​</a:t>
            </a:r>
          </a:p>
          <a:p>
            <a:r>
              <a:rPr lang="ca-ES" sz="1600" dirty="0"/>
              <a:t>​</a:t>
            </a:r>
          </a:p>
          <a:p>
            <a:r>
              <a:rPr lang="ca-ES" sz="1600" dirty="0"/>
              <a:t>​</a:t>
            </a:r>
          </a:p>
          <a:p>
            <a:r>
              <a:rPr lang="ca-ES" sz="1600" u="sng" dirty="0">
                <a:solidFill>
                  <a:srgbClr val="467886"/>
                </a:solidFill>
                <a:hlinkClick r:id="rId14"/>
              </a:rPr>
              <a:t>https://commons.wikimedia.org/wiki/File:Ale_rgias.png</a:t>
            </a:r>
            <a:r>
              <a:rPr lang="ca-ES" sz="1600" dirty="0"/>
              <a:t> CC-BY-SA, autoria: Supro23​</a:t>
            </a:r>
          </a:p>
          <a:p>
            <a:r>
              <a:rPr lang="ca-ES" sz="1600" dirty="0"/>
              <a:t>​</a:t>
            </a:r>
          </a:p>
          <a:p>
            <a:r>
              <a:rPr lang="ca-ES" sz="1600" dirty="0"/>
              <a:t>​</a:t>
            </a:r>
            <a:r>
              <a:rPr lang="ca-ES" sz="1600" u="sng" dirty="0">
                <a:solidFill>
                  <a:srgbClr val="467886"/>
                </a:solidFill>
                <a:hlinkClick r:id="rId15"/>
              </a:rPr>
              <a:t>https://pixabay.com/es/illustrations/b%C3%BAho-azul-verde-dibujos-animados-390999/</a:t>
            </a:r>
            <a:r>
              <a:rPr lang="ca-ES" sz="1600" dirty="0"/>
              <a:t> Llicència pròpia de </a:t>
            </a:r>
            <a:r>
              <a:rPr lang="ca-ES" sz="1600" dirty="0" err="1"/>
              <a:t>Pixabay</a:t>
            </a:r>
            <a:r>
              <a:rPr lang="ca-ES" sz="1600" dirty="0"/>
              <a:t> que es pot utilitzar en aquest context sense citar, autoria </a:t>
            </a:r>
            <a:r>
              <a:rPr lang="ca-ES" sz="1600" dirty="0" err="1"/>
              <a:t>chrystalizabeth</a:t>
            </a:r>
            <a:endParaRPr lang="ca-ES" sz="1600" dirty="0"/>
          </a:p>
        </p:txBody>
      </p:sp>
      <p:sp>
        <p:nvSpPr>
          <p:cNvPr id="23" name="Títol 1">
            <a:extLst>
              <a:ext uri="{FF2B5EF4-FFF2-40B4-BE49-F238E27FC236}">
                <a16:creationId xmlns:a16="http://schemas.microsoft.com/office/drawing/2014/main" id="{6DB42065-C3A2-19F1-2136-A43A268AFE4D}"/>
              </a:ext>
            </a:extLst>
          </p:cNvPr>
          <p:cNvSpPr txBox="1">
            <a:spLocks/>
          </p:cNvSpPr>
          <p:nvPr/>
        </p:nvSpPr>
        <p:spPr>
          <a:xfrm>
            <a:off x="1840282" y="1691585"/>
            <a:ext cx="10515600" cy="577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/>
              <a:t>Crèdits de les imatges</a:t>
            </a:r>
          </a:p>
        </p:txBody>
      </p:sp>
      <p:sp>
        <p:nvSpPr>
          <p:cNvPr id="24" name="Contenidor de número de diapositiva 23">
            <a:extLst>
              <a:ext uri="{FF2B5EF4-FFF2-40B4-BE49-F238E27FC236}">
                <a16:creationId xmlns:a16="http://schemas.microsoft.com/office/drawing/2014/main" id="{FD902DA3-09BA-88D0-808F-C8EEF39C9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76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181321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CE8E3A3-B1BE-380F-9463-B68E5429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sz="3600"/>
              <a:t>Imatges emprades</a:t>
            </a:r>
          </a:p>
        </p:txBody>
      </p:sp>
      <p:pic>
        <p:nvPicPr>
          <p:cNvPr id="5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B4B374C5-C0ED-FF38-5A3F-C23EBD70F8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pic>
        <p:nvPicPr>
          <p:cNvPr id="12" name="Imatge 11" descr="Imatge que conté cercle, Gràfics, art, il·lustració&#10;&#10;Descripció generada automàticament">
            <a:extLst>
              <a:ext uri="{FF2B5EF4-FFF2-40B4-BE49-F238E27FC236}">
                <a16:creationId xmlns:a16="http://schemas.microsoft.com/office/drawing/2014/main" id="{9DCD9171-1321-26B9-31FD-BDCA5AAA4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76" y="2099341"/>
            <a:ext cx="797496" cy="855842"/>
          </a:xfrm>
          <a:prstGeom prst="rect">
            <a:avLst/>
          </a:prstGeom>
        </p:spPr>
      </p:pic>
      <p:pic>
        <p:nvPicPr>
          <p:cNvPr id="13" name="Imatge 12" descr="Imatge que conté text, rebut, a cobert&#10;&#10;Descripció generada automàticament">
            <a:extLst>
              <a:ext uri="{FF2B5EF4-FFF2-40B4-BE49-F238E27FC236}">
                <a16:creationId xmlns:a16="http://schemas.microsoft.com/office/drawing/2014/main" id="{5ED72292-0B34-B0DD-184C-3A5779CC5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60" y="2966838"/>
            <a:ext cx="631850" cy="833411"/>
          </a:xfrm>
          <a:prstGeom prst="rect">
            <a:avLst/>
          </a:prstGeom>
        </p:spPr>
      </p:pic>
      <p:sp>
        <p:nvSpPr>
          <p:cNvPr id="14" name="QuadreDeText 13">
            <a:extLst>
              <a:ext uri="{FF2B5EF4-FFF2-40B4-BE49-F238E27FC236}">
                <a16:creationId xmlns:a16="http://schemas.microsoft.com/office/drawing/2014/main" id="{02FC109A-8F00-18BD-28F5-62F18BE9F521}"/>
              </a:ext>
            </a:extLst>
          </p:cNvPr>
          <p:cNvSpPr txBox="1"/>
          <p:nvPr/>
        </p:nvSpPr>
        <p:spPr>
          <a:xfrm>
            <a:off x="1258795" y="2137209"/>
            <a:ext cx="10519385" cy="38472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ca-ES" sz="1600" dirty="0">
              <a:cs typeface="Calibri"/>
            </a:endParaRPr>
          </a:p>
          <a:p>
            <a:r>
              <a:rPr lang="ca-ES" sz="1600" dirty="0">
                <a:cs typeface="Calibri"/>
                <a:hlinkClick r:id="rId5"/>
              </a:rPr>
              <a:t>https://openclipart.org/detail/204014/restaurant-map-location</a:t>
            </a:r>
            <a:r>
              <a:rPr lang="ca-ES" sz="1600" dirty="0">
                <a:cs typeface="Calibri"/>
              </a:rPr>
              <a:t>  CC0, autoria </a:t>
            </a:r>
            <a:r>
              <a:rPr lang="ca-ES" sz="1600" err="1">
                <a:cs typeface="Calibri"/>
              </a:rPr>
              <a:t>netalloy</a:t>
            </a:r>
            <a:r>
              <a:rPr lang="ca-ES" sz="1600" dirty="0">
                <a:cs typeface="Calibri"/>
              </a:rPr>
              <a:t>  </a:t>
            </a:r>
            <a:endParaRPr lang="ca-ES"/>
          </a:p>
          <a:p>
            <a:endParaRPr lang="ca-ES" sz="1600">
              <a:latin typeface="Aptos"/>
              <a:cs typeface="Calibri"/>
            </a:endParaRPr>
          </a:p>
          <a:p>
            <a:endParaRPr lang="ca-ES" sz="1600">
              <a:latin typeface="Aptos"/>
              <a:cs typeface="Calibri"/>
            </a:endParaRPr>
          </a:p>
          <a:p>
            <a:r>
              <a:rPr lang="ca-ES" sz="1600" dirty="0">
                <a:latin typeface="Aptos"/>
                <a:cs typeface="Calibri"/>
                <a:hlinkClick r:id="rId6"/>
              </a:rPr>
              <a:t>https://www.flickr.com/photos/26528022@N07/6863869959</a:t>
            </a:r>
            <a:r>
              <a:rPr lang="ca-ES" sz="1600" dirty="0">
                <a:latin typeface="Aptos"/>
                <a:cs typeface="Calibri"/>
              </a:rPr>
              <a:t> CC-BY, autoria Pablo </a:t>
            </a:r>
            <a:r>
              <a:rPr lang="ca-ES" sz="1600" err="1">
                <a:latin typeface="Aptos"/>
                <a:cs typeface="Calibri"/>
              </a:rPr>
              <a:t>Monteagudo</a:t>
            </a:r>
            <a:endParaRPr lang="ca-ES" sz="1600">
              <a:latin typeface="Aptos"/>
              <a:cs typeface="Calibri"/>
            </a:endParaRPr>
          </a:p>
          <a:p>
            <a:endParaRPr lang="ca-ES" sz="1600" dirty="0">
              <a:latin typeface="Aptos"/>
              <a:cs typeface="Calibri"/>
            </a:endParaRPr>
          </a:p>
          <a:p>
            <a:endParaRPr lang="ca-ES" sz="1600" dirty="0">
              <a:latin typeface="Aptos"/>
              <a:cs typeface="Calibri"/>
            </a:endParaRPr>
          </a:p>
          <a:p>
            <a:endParaRPr lang="ca-ES" sz="1600" dirty="0">
              <a:latin typeface="Aptos"/>
              <a:cs typeface="Calibri"/>
            </a:endParaRPr>
          </a:p>
          <a:p>
            <a:endParaRPr lang="ca-ES" sz="1600" dirty="0">
              <a:latin typeface="Aptos"/>
              <a:cs typeface="Calibri"/>
            </a:endParaRPr>
          </a:p>
          <a:p>
            <a:r>
              <a:rPr lang="ca-ES" sz="1600" dirty="0">
                <a:latin typeface="Aptos"/>
                <a:cs typeface="Calibri"/>
                <a:hlinkClick r:id="rId7"/>
              </a:rPr>
              <a:t>https://pxhere.com/es/photo/1627336</a:t>
            </a:r>
            <a:r>
              <a:rPr lang="ca-ES" sz="1600" dirty="0">
                <a:latin typeface="Aptos"/>
                <a:cs typeface="Calibri"/>
              </a:rPr>
              <a:t> CC0, autoria natoh626</a:t>
            </a:r>
          </a:p>
          <a:p>
            <a:endParaRPr lang="ca-ES" dirty="0">
              <a:latin typeface="Aptos"/>
              <a:cs typeface="Calibri"/>
            </a:endParaRPr>
          </a:p>
          <a:p>
            <a:endParaRPr lang="ca-ES" dirty="0">
              <a:latin typeface="Aptos"/>
              <a:cs typeface="Calibri"/>
            </a:endParaRPr>
          </a:p>
          <a:p>
            <a:endParaRPr lang="ca-ES" sz="1600" dirty="0">
              <a:latin typeface="Aptos"/>
              <a:cs typeface="Calibri"/>
            </a:endParaRPr>
          </a:p>
          <a:p>
            <a:r>
              <a:rPr lang="ca-ES" sz="1600" dirty="0">
                <a:latin typeface="Aptos"/>
                <a:cs typeface="Calibri"/>
                <a:hlinkClick r:id="rId8"/>
              </a:rPr>
              <a:t>https://pixabay.com/es/photos/burger-hamburguesa-flotar-comida-4416178/</a:t>
            </a:r>
            <a:r>
              <a:rPr lang="ca-ES" sz="1600" dirty="0">
                <a:latin typeface="Aptos"/>
                <a:cs typeface="Calibri"/>
              </a:rPr>
              <a:t> Llicència </a:t>
            </a:r>
            <a:r>
              <a:rPr lang="ca-ES" sz="1600">
                <a:latin typeface="Aptos"/>
                <a:cs typeface="Calibri"/>
              </a:rPr>
              <a:t>pròpia de </a:t>
            </a:r>
            <a:r>
              <a:rPr lang="ca-ES" sz="1600" err="1">
                <a:latin typeface="Aptos"/>
                <a:cs typeface="Calibri"/>
              </a:rPr>
              <a:t>Pixabay</a:t>
            </a:r>
            <a:r>
              <a:rPr lang="ca-ES" sz="1600">
                <a:latin typeface="Aptos"/>
                <a:cs typeface="Calibri"/>
              </a:rPr>
              <a:t>, autoria: </a:t>
            </a:r>
            <a:r>
              <a:rPr lang="ca-ES" sz="1600" err="1">
                <a:latin typeface="Aptos"/>
                <a:cs typeface="Calibri"/>
              </a:rPr>
              <a:t>butti_s</a:t>
            </a:r>
            <a:r>
              <a:rPr lang="ca-ES" sz="1600" dirty="0">
                <a:latin typeface="Aptos"/>
                <a:cs typeface="Calibri"/>
              </a:rPr>
              <a:t>. S'ha eliminat el fons de la imatge</a:t>
            </a:r>
            <a:endParaRPr lang="ca-ES" dirty="0"/>
          </a:p>
        </p:txBody>
      </p:sp>
      <p:sp>
        <p:nvSpPr>
          <p:cNvPr id="6" name="Triangle isòsceles 5">
            <a:extLst>
              <a:ext uri="{FF2B5EF4-FFF2-40B4-BE49-F238E27FC236}">
                <a16:creationId xmlns:a16="http://schemas.microsoft.com/office/drawing/2014/main" id="{29543F3B-9A9E-662F-D1D9-280D5089676E}"/>
              </a:ext>
            </a:extLst>
          </p:cNvPr>
          <p:cNvSpPr/>
          <p:nvPr/>
        </p:nvSpPr>
        <p:spPr>
          <a:xfrm rot="3600000">
            <a:off x="712433" y="4527470"/>
            <a:ext cx="143773" cy="12939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a-ES"/>
          </a:p>
        </p:txBody>
      </p:sp>
      <p:pic>
        <p:nvPicPr>
          <p:cNvPr id="8" name="Imatge 7" descr="Imatge que conté text, diari, Font, Paper de diari&#10;&#10;Descripció generada automàticament">
            <a:extLst>
              <a:ext uri="{FF2B5EF4-FFF2-40B4-BE49-F238E27FC236}">
                <a16:creationId xmlns:a16="http://schemas.microsoft.com/office/drawing/2014/main" id="{9748625A-6E6A-AD4D-5CD4-FAC88E160F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616" y="4024073"/>
            <a:ext cx="620948" cy="873284"/>
          </a:xfrm>
          <a:prstGeom prst="rect">
            <a:avLst/>
          </a:prstGeom>
        </p:spPr>
      </p:pic>
      <p:pic>
        <p:nvPicPr>
          <p:cNvPr id="15" name="Imatge 14" descr="Imatge que conté aliments, Menjar ràpid, hamburguesa, plat&#10;&#10;Descripció generada automàticament">
            <a:extLst>
              <a:ext uri="{FF2B5EF4-FFF2-40B4-BE49-F238E27FC236}">
                <a16:creationId xmlns:a16="http://schemas.microsoft.com/office/drawing/2014/main" id="{50CF3F9B-84E7-9ACA-9035-F4DF6B406C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727" y="4688251"/>
            <a:ext cx="944045" cy="1760383"/>
          </a:xfrm>
          <a:prstGeom prst="rect">
            <a:avLst/>
          </a:prstGeom>
        </p:spPr>
      </p:pic>
      <p:sp>
        <p:nvSpPr>
          <p:cNvPr id="19" name="Títol 1">
            <a:extLst>
              <a:ext uri="{FF2B5EF4-FFF2-40B4-BE49-F238E27FC236}">
                <a16:creationId xmlns:a16="http://schemas.microsoft.com/office/drawing/2014/main" id="{239ABCCE-7319-224F-CA63-79331B581B9D}"/>
              </a:ext>
            </a:extLst>
          </p:cNvPr>
          <p:cNvSpPr txBox="1">
            <a:spLocks/>
          </p:cNvSpPr>
          <p:nvPr/>
        </p:nvSpPr>
        <p:spPr>
          <a:xfrm>
            <a:off x="1840282" y="1691585"/>
            <a:ext cx="10515600" cy="577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/>
              <a:t>Crèdits de les imatges</a:t>
            </a:r>
          </a:p>
        </p:txBody>
      </p:sp>
      <p:sp>
        <p:nvSpPr>
          <p:cNvPr id="20" name="Contenidor de número de diapositiva 19">
            <a:extLst>
              <a:ext uri="{FF2B5EF4-FFF2-40B4-BE49-F238E27FC236}">
                <a16:creationId xmlns:a16="http://schemas.microsoft.com/office/drawing/2014/main" id="{B3107077-B0B2-1ABE-9D28-E7E98C68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77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607613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C9C0FA95-8A69-B869-0806-2DFFEAD2D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89" b="76922"/>
          <a:stretch/>
        </p:blipFill>
        <p:spPr>
          <a:xfrm>
            <a:off x="0" y="794"/>
            <a:ext cx="12192015" cy="1582703"/>
          </a:xfrm>
        </p:spPr>
      </p:pic>
      <p:pic>
        <p:nvPicPr>
          <p:cNvPr id="2" name="Imatge 1" descr="Imatge que conté aliments, Menjar ràpid, hamburguesa, plat&#10;&#10;Descripció generada automàticament">
            <a:extLst>
              <a:ext uri="{FF2B5EF4-FFF2-40B4-BE49-F238E27FC236}">
                <a16:creationId xmlns:a16="http://schemas.microsoft.com/office/drawing/2014/main" id="{C0F0C3C2-B984-F3D8-5A01-C4A6856314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29" t="20100" r="12317" b="7093"/>
          <a:stretch/>
        </p:blipFill>
        <p:spPr>
          <a:xfrm>
            <a:off x="900767" y="1712530"/>
            <a:ext cx="3012413" cy="5008378"/>
          </a:xfrm>
          <a:prstGeom prst="rect">
            <a:avLst/>
          </a:prstGeom>
        </p:spPr>
      </p:pic>
      <p:sp>
        <p:nvSpPr>
          <p:cNvPr id="5" name="Títol 1">
            <a:extLst>
              <a:ext uri="{FF2B5EF4-FFF2-40B4-BE49-F238E27FC236}">
                <a16:creationId xmlns:a16="http://schemas.microsoft.com/office/drawing/2014/main" id="{4F7AF986-1791-3B05-5276-F016CC207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570" y="2681615"/>
            <a:ext cx="5549462" cy="1483217"/>
          </a:xfrm>
        </p:spPr>
        <p:txBody>
          <a:bodyPr>
            <a:normAutofit/>
          </a:bodyPr>
          <a:lstStyle/>
          <a:p>
            <a:r>
              <a:rPr lang="ca-ES" sz="6000"/>
              <a:t>Moltes gràcies!</a:t>
            </a:r>
          </a:p>
        </p:txBody>
      </p:sp>
      <p:sp>
        <p:nvSpPr>
          <p:cNvPr id="7" name="Títol 1">
            <a:extLst>
              <a:ext uri="{FF2B5EF4-FFF2-40B4-BE49-F238E27FC236}">
                <a16:creationId xmlns:a16="http://schemas.microsoft.com/office/drawing/2014/main" id="{3D5D6CA1-9E94-89A2-90E5-3439DEFD0BEB}"/>
              </a:ext>
            </a:extLst>
          </p:cNvPr>
          <p:cNvSpPr txBox="1">
            <a:spLocks/>
          </p:cNvSpPr>
          <p:nvPr/>
        </p:nvSpPr>
        <p:spPr>
          <a:xfrm>
            <a:off x="5927487" y="4936084"/>
            <a:ext cx="3697013" cy="392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6000"/>
              <a:t>revistesub@ub.edu</a:t>
            </a:r>
          </a:p>
        </p:txBody>
      </p:sp>
      <p:sp>
        <p:nvSpPr>
          <p:cNvPr id="6" name="Títol 1">
            <a:extLst>
              <a:ext uri="{FF2B5EF4-FFF2-40B4-BE49-F238E27FC236}">
                <a16:creationId xmlns:a16="http://schemas.microsoft.com/office/drawing/2014/main" id="{4D0E610D-9F7A-AC0E-FAB8-C7B41F237B36}"/>
              </a:ext>
            </a:extLst>
          </p:cNvPr>
          <p:cNvSpPr txBox="1">
            <a:spLocks/>
          </p:cNvSpPr>
          <p:nvPr/>
        </p:nvSpPr>
        <p:spPr>
          <a:xfrm>
            <a:off x="5143178" y="4214242"/>
            <a:ext cx="6311462" cy="793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/>
              <a:t>Júlia </a:t>
            </a:r>
            <a:r>
              <a:rPr lang="ca-ES" sz="4000" err="1"/>
              <a:t>Castán</a:t>
            </a:r>
            <a:r>
              <a:rPr lang="ca-ES" sz="4000"/>
              <a:t> García</a:t>
            </a:r>
            <a:endParaRPr lang="ca-ES" sz="2800"/>
          </a:p>
        </p:txBody>
      </p:sp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CBFC10B6-9AA3-D8CE-4908-3C700D3B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78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79348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043DC28-A86D-EA3A-86DE-FDD490EF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9049"/>
            <a:ext cx="10515600" cy="1325563"/>
          </a:xfrm>
        </p:spPr>
        <p:txBody>
          <a:bodyPr/>
          <a:lstStyle/>
          <a:p>
            <a:r>
              <a:rPr lang="ca-ES"/>
              <a:t>Llicència </a:t>
            </a:r>
            <a:r>
              <a:rPr lang="ca-ES" err="1"/>
              <a:t>Creative</a:t>
            </a:r>
            <a:r>
              <a:rPr lang="ca-ES"/>
              <a:t> </a:t>
            </a:r>
            <a:r>
              <a:rPr lang="ca-ES" err="1"/>
              <a:t>Commons</a:t>
            </a:r>
          </a:p>
        </p:txBody>
      </p:sp>
      <p:pic>
        <p:nvPicPr>
          <p:cNvPr id="13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EA9E5C64-D9A9-8AC8-28DD-559D7FAA9A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pic>
        <p:nvPicPr>
          <p:cNvPr id="23" name="Imatge 22" descr="Imatge que conté cercle, símbol, Gràfics, clipart&#10;&#10;Descripció generada automàticament">
            <a:extLst>
              <a:ext uri="{FF2B5EF4-FFF2-40B4-BE49-F238E27FC236}">
                <a16:creationId xmlns:a16="http://schemas.microsoft.com/office/drawing/2014/main" id="{60744D81-6587-547F-A8CD-69138530C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631" y="1586073"/>
            <a:ext cx="939587" cy="973650"/>
          </a:xfrm>
          <a:prstGeom prst="rect">
            <a:avLst/>
          </a:prstGeom>
        </p:spPr>
      </p:pic>
      <p:pic>
        <p:nvPicPr>
          <p:cNvPr id="4" name="Imatge 3" descr="Imatge que conté símbol, Font, logotip, Gràfics&#10;&#10;Descripció generada automàticament">
            <a:extLst>
              <a:ext uri="{FF2B5EF4-FFF2-40B4-BE49-F238E27FC236}">
                <a16:creationId xmlns:a16="http://schemas.microsoft.com/office/drawing/2014/main" id="{778E77E6-D3A3-F1BF-CB21-BA03A8780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075" y="2899353"/>
            <a:ext cx="801069" cy="1359815"/>
          </a:xfrm>
          <a:prstGeom prst="rect">
            <a:avLst/>
          </a:prstGeom>
        </p:spPr>
      </p:pic>
      <p:pic>
        <p:nvPicPr>
          <p:cNvPr id="6" name="Imatge 5" descr="Imatge que conté Font, logotip, Gràfics, símbol&#10;&#10;Descripció generada automàticament">
            <a:extLst>
              <a:ext uri="{FF2B5EF4-FFF2-40B4-BE49-F238E27FC236}">
                <a16:creationId xmlns:a16="http://schemas.microsoft.com/office/drawing/2014/main" id="{E7A3CDD2-5F3B-89EA-9263-7BBBBF86F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2370" y="2908735"/>
            <a:ext cx="820119" cy="1394525"/>
          </a:xfrm>
          <a:prstGeom prst="rect">
            <a:avLst/>
          </a:prstGeom>
        </p:spPr>
      </p:pic>
      <p:pic>
        <p:nvPicPr>
          <p:cNvPr id="8" name="Imatge 7" descr="Imatge que conté símbol, Font, logotip, Gràfics&#10;&#10;Descripció generada automàticament">
            <a:extLst>
              <a:ext uri="{FF2B5EF4-FFF2-40B4-BE49-F238E27FC236}">
                <a16:creationId xmlns:a16="http://schemas.microsoft.com/office/drawing/2014/main" id="{303D157E-DB15-E45E-FDC8-A0BBAD4D3F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9995" y="2912268"/>
            <a:ext cx="801069" cy="1350290"/>
          </a:xfrm>
          <a:prstGeom prst="rect">
            <a:avLst/>
          </a:prstGeom>
        </p:spPr>
      </p:pic>
      <p:pic>
        <p:nvPicPr>
          <p:cNvPr id="10" name="Imatge 9" descr="Imatge que conté Gràfics, símbol, cercle, Font&#10;&#10;Descripció generada automàticament">
            <a:extLst>
              <a:ext uri="{FF2B5EF4-FFF2-40B4-BE49-F238E27FC236}">
                <a16:creationId xmlns:a16="http://schemas.microsoft.com/office/drawing/2014/main" id="{7195DF7D-CE2E-0B0D-0EFD-E00EE7AA25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5445" y="2936028"/>
            <a:ext cx="820119" cy="1356425"/>
          </a:xfrm>
          <a:prstGeom prst="rect">
            <a:avLst/>
          </a:prstGeom>
        </p:spPr>
      </p:pic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B0BC01CC-1127-D40D-E847-649CEE49F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2B2-8FB7-4029-BBE2-623947C657E3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70460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043DC28-A86D-EA3A-86DE-FDD490EF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9049"/>
            <a:ext cx="10515600" cy="1325563"/>
          </a:xfrm>
        </p:spPr>
        <p:txBody>
          <a:bodyPr/>
          <a:lstStyle/>
          <a:p>
            <a:r>
              <a:rPr lang="ca-ES"/>
              <a:t>Llicència </a:t>
            </a:r>
            <a:r>
              <a:rPr lang="ca-ES" err="1"/>
              <a:t>Creative</a:t>
            </a:r>
            <a:r>
              <a:rPr lang="ca-ES"/>
              <a:t> </a:t>
            </a:r>
            <a:r>
              <a:rPr lang="ca-ES" err="1"/>
              <a:t>Commons</a:t>
            </a:r>
          </a:p>
        </p:txBody>
      </p:sp>
      <p:pic>
        <p:nvPicPr>
          <p:cNvPr id="13" name="Contenidor de contingut 3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EA9E5C64-D9A9-8AC8-28DD-559D7FAA9A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9" b="76922"/>
          <a:stretch/>
        </p:blipFill>
        <p:spPr>
          <a:xfrm>
            <a:off x="0" y="794"/>
            <a:ext cx="12192015" cy="1582703"/>
          </a:xfrm>
          <a:prstGeom prst="rect">
            <a:avLst/>
          </a:prstGeom>
        </p:spPr>
      </p:pic>
      <p:pic>
        <p:nvPicPr>
          <p:cNvPr id="17" name="Imatge 16" descr="Imatge que conté text, captura de pantalla, programari, Icona d&amp;#39;ordinador&#10;&#10;Descripció generada automàticament">
            <a:extLst>
              <a:ext uri="{FF2B5EF4-FFF2-40B4-BE49-F238E27FC236}">
                <a16:creationId xmlns:a16="http://schemas.microsoft.com/office/drawing/2014/main" id="{1630CB40-F473-1D6E-D3AA-4ECA6CBB61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526" t="63277" r="32380" b="24294"/>
          <a:stretch/>
        </p:blipFill>
        <p:spPr>
          <a:xfrm>
            <a:off x="10200357" y="5739095"/>
            <a:ext cx="1735458" cy="865326"/>
          </a:xfrm>
          <a:prstGeom prst="rect">
            <a:avLst/>
          </a:prstGeom>
        </p:spPr>
      </p:pic>
      <p:pic>
        <p:nvPicPr>
          <p:cNvPr id="18" name="Imatge 17" descr="Imatge que conté símbol, Font, logotip, Gràfics&#10;&#10;Descripció generada automàticament">
            <a:extLst>
              <a:ext uri="{FF2B5EF4-FFF2-40B4-BE49-F238E27FC236}">
                <a16:creationId xmlns:a16="http://schemas.microsoft.com/office/drawing/2014/main" id="{DC40B05C-B85A-7CD9-55CE-7153D1AFC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023" y="5631596"/>
            <a:ext cx="574743" cy="962585"/>
          </a:xfrm>
          <a:prstGeom prst="rect">
            <a:avLst/>
          </a:prstGeom>
        </p:spPr>
      </p:pic>
      <p:pic>
        <p:nvPicPr>
          <p:cNvPr id="19" name="Imatge 18" descr="Imatge que conté símbol, Font, cercle, logotip&#10;&#10;Descripció generada automàticament">
            <a:extLst>
              <a:ext uri="{FF2B5EF4-FFF2-40B4-BE49-F238E27FC236}">
                <a16:creationId xmlns:a16="http://schemas.microsoft.com/office/drawing/2014/main" id="{3DDD2FA6-6C07-492A-1A94-B46AE8E4C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4600" y="5638557"/>
            <a:ext cx="1287852" cy="958003"/>
          </a:xfrm>
          <a:prstGeom prst="rect">
            <a:avLst/>
          </a:prstGeom>
        </p:spPr>
      </p:pic>
      <p:pic>
        <p:nvPicPr>
          <p:cNvPr id="20" name="Imatge 19" descr="Imatge que conté símbol, Font, logotip, Gràfics&#10;&#10;Descripció generada automàticament">
            <a:extLst>
              <a:ext uri="{FF2B5EF4-FFF2-40B4-BE49-F238E27FC236}">
                <a16:creationId xmlns:a16="http://schemas.microsoft.com/office/drawing/2014/main" id="{D8804AAF-AFB3-9959-B975-987173C04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7677" y="5624702"/>
            <a:ext cx="1378797" cy="971857"/>
          </a:xfrm>
          <a:prstGeom prst="rect">
            <a:avLst/>
          </a:prstGeom>
        </p:spPr>
      </p:pic>
      <p:pic>
        <p:nvPicPr>
          <p:cNvPr id="21" name="Imatge 20" descr="Imatge que conté Font, símbol, Gràfics, logotip&#10;&#10;Descripció generada automàticament">
            <a:extLst>
              <a:ext uri="{FF2B5EF4-FFF2-40B4-BE49-F238E27FC236}">
                <a16:creationId xmlns:a16="http://schemas.microsoft.com/office/drawing/2014/main" id="{E5FAEE5D-EF74-4978-CA3B-E67BC3BF5F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7233" y="5635975"/>
            <a:ext cx="1740654" cy="958797"/>
          </a:xfrm>
          <a:prstGeom prst="rect">
            <a:avLst/>
          </a:prstGeom>
        </p:spPr>
      </p:pic>
      <p:pic>
        <p:nvPicPr>
          <p:cNvPr id="22" name="Imatge 21" descr="Imatge que conté Font, símbol, captura de pantalla, logotip&#10;&#10;Descripció generada automàticament">
            <a:extLst>
              <a:ext uri="{FF2B5EF4-FFF2-40B4-BE49-F238E27FC236}">
                <a16:creationId xmlns:a16="http://schemas.microsoft.com/office/drawing/2014/main" id="{D079817C-783E-82D4-07A0-07B3FF228D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4805" y="5679862"/>
            <a:ext cx="1276773" cy="877778"/>
          </a:xfrm>
          <a:prstGeom prst="rect">
            <a:avLst/>
          </a:prstGeom>
        </p:spPr>
      </p:pic>
      <p:pic>
        <p:nvPicPr>
          <p:cNvPr id="23" name="Imatge 22" descr="Imatge que conté cercle, símbol, Gràfics, clipart&#10;&#10;Descripció generada automàticament">
            <a:extLst>
              <a:ext uri="{FF2B5EF4-FFF2-40B4-BE49-F238E27FC236}">
                <a16:creationId xmlns:a16="http://schemas.microsoft.com/office/drawing/2014/main" id="{60744D81-6587-547F-A8CD-69138530CF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7631" y="1586073"/>
            <a:ext cx="939587" cy="973650"/>
          </a:xfrm>
          <a:prstGeom prst="rect">
            <a:avLst/>
          </a:prstGeom>
        </p:spPr>
      </p:pic>
      <p:pic>
        <p:nvPicPr>
          <p:cNvPr id="4" name="Imatge 3" descr="Imatge que conté símbol, Font, logotip, Gràfics&#10;&#10;Descripció generada automàticament">
            <a:extLst>
              <a:ext uri="{FF2B5EF4-FFF2-40B4-BE49-F238E27FC236}">
                <a16:creationId xmlns:a16="http://schemas.microsoft.com/office/drawing/2014/main" id="{778E77E6-D3A3-F1BF-CB21-BA03A87806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9075" y="2899353"/>
            <a:ext cx="801069" cy="1359815"/>
          </a:xfrm>
          <a:prstGeom prst="rect">
            <a:avLst/>
          </a:prstGeom>
        </p:spPr>
      </p:pic>
      <p:pic>
        <p:nvPicPr>
          <p:cNvPr id="6" name="Imatge 5" descr="Imatge que conté Font, logotip, Gràfics, símbol&#10;&#10;Descripció generada automàticament">
            <a:extLst>
              <a:ext uri="{FF2B5EF4-FFF2-40B4-BE49-F238E27FC236}">
                <a16:creationId xmlns:a16="http://schemas.microsoft.com/office/drawing/2014/main" id="{E7A3CDD2-5F3B-89EA-9263-7BBBBF86F3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82370" y="2908735"/>
            <a:ext cx="820119" cy="1394525"/>
          </a:xfrm>
          <a:prstGeom prst="rect">
            <a:avLst/>
          </a:prstGeom>
        </p:spPr>
      </p:pic>
      <p:pic>
        <p:nvPicPr>
          <p:cNvPr id="8" name="Imatge 7" descr="Imatge que conté símbol, Font, logotip, Gràfics&#10;&#10;Descripció generada automàticament">
            <a:extLst>
              <a:ext uri="{FF2B5EF4-FFF2-40B4-BE49-F238E27FC236}">
                <a16:creationId xmlns:a16="http://schemas.microsoft.com/office/drawing/2014/main" id="{303D157E-DB15-E45E-FDC8-A0BBAD4D3F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29995" y="2912268"/>
            <a:ext cx="801069" cy="1350290"/>
          </a:xfrm>
          <a:prstGeom prst="rect">
            <a:avLst/>
          </a:prstGeom>
        </p:spPr>
      </p:pic>
      <p:pic>
        <p:nvPicPr>
          <p:cNvPr id="10" name="Imatge 9" descr="Imatge que conté Gràfics, símbol, cercle, Font&#10;&#10;Descripció generada automàticament">
            <a:extLst>
              <a:ext uri="{FF2B5EF4-FFF2-40B4-BE49-F238E27FC236}">
                <a16:creationId xmlns:a16="http://schemas.microsoft.com/office/drawing/2014/main" id="{7195DF7D-CE2E-0B0D-0EFD-E00EE7AA25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5445" y="2936028"/>
            <a:ext cx="820119" cy="1356425"/>
          </a:xfrm>
          <a:prstGeom prst="rect">
            <a:avLst/>
          </a:prstGeom>
        </p:spPr>
      </p:pic>
      <p:cxnSp>
        <p:nvCxnSpPr>
          <p:cNvPr id="11" name="Connector de fletxa recta 10">
            <a:extLst>
              <a:ext uri="{FF2B5EF4-FFF2-40B4-BE49-F238E27FC236}">
                <a16:creationId xmlns:a16="http://schemas.microsoft.com/office/drawing/2014/main" id="{92219684-7CBC-0F2B-DC58-1F65D3994B80}"/>
              </a:ext>
            </a:extLst>
          </p:cNvPr>
          <p:cNvCxnSpPr/>
          <p:nvPr/>
        </p:nvCxnSpPr>
        <p:spPr>
          <a:xfrm flipH="1">
            <a:off x="1104181" y="4294518"/>
            <a:ext cx="494581" cy="1273833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or de fletxa recta 11">
            <a:extLst>
              <a:ext uri="{FF2B5EF4-FFF2-40B4-BE49-F238E27FC236}">
                <a16:creationId xmlns:a16="http://schemas.microsoft.com/office/drawing/2014/main" id="{D07B15F0-679D-AED3-6F35-EB3A38AB20D2}"/>
              </a:ext>
            </a:extLst>
          </p:cNvPr>
          <p:cNvCxnSpPr>
            <a:cxnSpLocks/>
          </p:cNvCxnSpPr>
          <p:nvPr/>
        </p:nvCxnSpPr>
        <p:spPr>
          <a:xfrm>
            <a:off x="1713780" y="4294517"/>
            <a:ext cx="943155" cy="1316965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de fletxa recta 13">
            <a:extLst>
              <a:ext uri="{FF2B5EF4-FFF2-40B4-BE49-F238E27FC236}">
                <a16:creationId xmlns:a16="http://schemas.microsoft.com/office/drawing/2014/main" id="{F3DA7C04-214C-F18B-01E6-6163A78DC5BB}"/>
              </a:ext>
            </a:extLst>
          </p:cNvPr>
          <p:cNvCxnSpPr>
            <a:cxnSpLocks/>
          </p:cNvCxnSpPr>
          <p:nvPr/>
        </p:nvCxnSpPr>
        <p:spPr>
          <a:xfrm>
            <a:off x="1728158" y="4308895"/>
            <a:ext cx="2970362" cy="1259456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de fletxa recta 14">
            <a:extLst>
              <a:ext uri="{FF2B5EF4-FFF2-40B4-BE49-F238E27FC236}">
                <a16:creationId xmlns:a16="http://schemas.microsoft.com/office/drawing/2014/main" id="{5B31A240-47EC-8C86-0E64-01D57BFB3F45}"/>
              </a:ext>
            </a:extLst>
          </p:cNvPr>
          <p:cNvCxnSpPr>
            <a:cxnSpLocks/>
          </p:cNvCxnSpPr>
          <p:nvPr/>
        </p:nvCxnSpPr>
        <p:spPr>
          <a:xfrm>
            <a:off x="1929441" y="4294516"/>
            <a:ext cx="4523116" cy="1259456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or de fletxa recta 15">
            <a:extLst>
              <a:ext uri="{FF2B5EF4-FFF2-40B4-BE49-F238E27FC236}">
                <a16:creationId xmlns:a16="http://schemas.microsoft.com/office/drawing/2014/main" id="{E304CF46-29AE-720C-E622-CFB59AD585A1}"/>
              </a:ext>
            </a:extLst>
          </p:cNvPr>
          <p:cNvCxnSpPr>
            <a:cxnSpLocks/>
          </p:cNvCxnSpPr>
          <p:nvPr/>
        </p:nvCxnSpPr>
        <p:spPr>
          <a:xfrm>
            <a:off x="2073214" y="4280140"/>
            <a:ext cx="6679720" cy="1388852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or de fletxa recta 23">
            <a:extLst>
              <a:ext uri="{FF2B5EF4-FFF2-40B4-BE49-F238E27FC236}">
                <a16:creationId xmlns:a16="http://schemas.microsoft.com/office/drawing/2014/main" id="{18222C6E-7EEE-2069-B668-F767EEAA56D2}"/>
              </a:ext>
            </a:extLst>
          </p:cNvPr>
          <p:cNvCxnSpPr>
            <a:cxnSpLocks/>
          </p:cNvCxnSpPr>
          <p:nvPr/>
        </p:nvCxnSpPr>
        <p:spPr>
          <a:xfrm>
            <a:off x="2073214" y="4251386"/>
            <a:ext cx="8333115" cy="1374474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or de fletxa recta 24">
            <a:extLst>
              <a:ext uri="{FF2B5EF4-FFF2-40B4-BE49-F238E27FC236}">
                <a16:creationId xmlns:a16="http://schemas.microsoft.com/office/drawing/2014/main" id="{2C0CB99C-0D98-6843-A5D0-35FCEE1BBF5C}"/>
              </a:ext>
            </a:extLst>
          </p:cNvPr>
          <p:cNvCxnSpPr>
            <a:cxnSpLocks/>
          </p:cNvCxnSpPr>
          <p:nvPr/>
        </p:nvCxnSpPr>
        <p:spPr>
          <a:xfrm flipH="1">
            <a:off x="3447690" y="4280140"/>
            <a:ext cx="997788" cy="133134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or de fletxa recta 25">
            <a:extLst>
              <a:ext uri="{FF2B5EF4-FFF2-40B4-BE49-F238E27FC236}">
                <a16:creationId xmlns:a16="http://schemas.microsoft.com/office/drawing/2014/main" id="{C707B6DE-22CC-C434-28D2-55934F97CAB0}"/>
              </a:ext>
            </a:extLst>
          </p:cNvPr>
          <p:cNvCxnSpPr>
            <a:cxnSpLocks/>
          </p:cNvCxnSpPr>
          <p:nvPr/>
        </p:nvCxnSpPr>
        <p:spPr>
          <a:xfrm>
            <a:off x="4546120" y="4280140"/>
            <a:ext cx="3243532" cy="136009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or de fletxa recta 26">
            <a:extLst>
              <a:ext uri="{FF2B5EF4-FFF2-40B4-BE49-F238E27FC236}">
                <a16:creationId xmlns:a16="http://schemas.microsoft.com/office/drawing/2014/main" id="{FA60F584-3C97-AB99-BC6C-E856347F67B3}"/>
              </a:ext>
            </a:extLst>
          </p:cNvPr>
          <p:cNvCxnSpPr>
            <a:cxnSpLocks/>
          </p:cNvCxnSpPr>
          <p:nvPr/>
        </p:nvCxnSpPr>
        <p:spPr>
          <a:xfrm>
            <a:off x="7522233" y="4323272"/>
            <a:ext cx="4063041" cy="1345720"/>
          </a:xfrm>
          <a:prstGeom prst="straightConnector1">
            <a:avLst/>
          </a:prstGeom>
          <a:ln w="57150">
            <a:solidFill>
              <a:srgbClr val="AD7C1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or de fletxa recta 27">
            <a:extLst>
              <a:ext uri="{FF2B5EF4-FFF2-40B4-BE49-F238E27FC236}">
                <a16:creationId xmlns:a16="http://schemas.microsoft.com/office/drawing/2014/main" id="{EF76806F-E334-AB56-5EBC-E2EEF7A13719}"/>
              </a:ext>
            </a:extLst>
          </p:cNvPr>
          <p:cNvCxnSpPr>
            <a:cxnSpLocks/>
          </p:cNvCxnSpPr>
          <p:nvPr/>
        </p:nvCxnSpPr>
        <p:spPr>
          <a:xfrm>
            <a:off x="7579742" y="4395159"/>
            <a:ext cx="1906438" cy="1245078"/>
          </a:xfrm>
          <a:prstGeom prst="straightConnector1">
            <a:avLst/>
          </a:prstGeom>
          <a:ln w="57150">
            <a:solidFill>
              <a:srgbClr val="AD7C1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or de fletxa recta 28">
            <a:extLst>
              <a:ext uri="{FF2B5EF4-FFF2-40B4-BE49-F238E27FC236}">
                <a16:creationId xmlns:a16="http://schemas.microsoft.com/office/drawing/2014/main" id="{B6CF4F5E-F24C-7D79-D0EB-F4896D38B583}"/>
              </a:ext>
            </a:extLst>
          </p:cNvPr>
          <p:cNvCxnSpPr>
            <a:cxnSpLocks/>
          </p:cNvCxnSpPr>
          <p:nvPr/>
        </p:nvCxnSpPr>
        <p:spPr>
          <a:xfrm>
            <a:off x="10469591" y="4222631"/>
            <a:ext cx="425570" cy="1460739"/>
          </a:xfrm>
          <a:prstGeom prst="straightConnector1">
            <a:avLst/>
          </a:prstGeom>
          <a:ln w="57150">
            <a:solidFill>
              <a:srgbClr val="FF54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or de fletxa recta 29">
            <a:extLst>
              <a:ext uri="{FF2B5EF4-FFF2-40B4-BE49-F238E27FC236}">
                <a16:creationId xmlns:a16="http://schemas.microsoft.com/office/drawing/2014/main" id="{EC67A447-B06F-198B-0B01-5FDC0233D6D8}"/>
              </a:ext>
            </a:extLst>
          </p:cNvPr>
          <p:cNvCxnSpPr>
            <a:cxnSpLocks/>
          </p:cNvCxnSpPr>
          <p:nvPr/>
        </p:nvCxnSpPr>
        <p:spPr>
          <a:xfrm flipH="1">
            <a:off x="7042029" y="4280140"/>
            <a:ext cx="3413185" cy="1345720"/>
          </a:xfrm>
          <a:prstGeom prst="straightConnector1">
            <a:avLst/>
          </a:prstGeom>
          <a:ln w="57150">
            <a:solidFill>
              <a:srgbClr val="FF54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or de fletxa recta 30">
            <a:extLst>
              <a:ext uri="{FF2B5EF4-FFF2-40B4-BE49-F238E27FC236}">
                <a16:creationId xmlns:a16="http://schemas.microsoft.com/office/drawing/2014/main" id="{30F7CF9F-B6F2-0D20-835C-CDA2ABDCF154}"/>
              </a:ext>
            </a:extLst>
          </p:cNvPr>
          <p:cNvCxnSpPr>
            <a:cxnSpLocks/>
          </p:cNvCxnSpPr>
          <p:nvPr/>
        </p:nvCxnSpPr>
        <p:spPr>
          <a:xfrm flipH="1">
            <a:off x="5374255" y="4323272"/>
            <a:ext cx="4879675" cy="1302588"/>
          </a:xfrm>
          <a:prstGeom prst="straightConnector1">
            <a:avLst/>
          </a:prstGeom>
          <a:ln w="57150">
            <a:solidFill>
              <a:srgbClr val="FF54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3A1C7457-B4BF-518C-1007-980232B25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175" y="6492049"/>
            <a:ext cx="2743200" cy="365125"/>
          </a:xfrm>
        </p:spPr>
        <p:txBody>
          <a:bodyPr/>
          <a:lstStyle/>
          <a:p>
            <a:fld id="{95F372B2-8FB7-4029-BBE2-623947C657E3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587063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l'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6F526C073FBA4B966D4D763A6C2474" ma:contentTypeVersion="18" ma:contentTypeDescription="Crea un document nou" ma:contentTypeScope="" ma:versionID="798a5d17cfd093b41fc84ba41d588314">
  <xsd:schema xmlns:xsd="http://www.w3.org/2001/XMLSchema" xmlns:xs="http://www.w3.org/2001/XMLSchema" xmlns:p="http://schemas.microsoft.com/office/2006/metadata/properties" xmlns:ns2="02438a32-e18b-4eac-be57-1917724db1f8" xmlns:ns3="d43cc8ff-6e76-45a4-9e0f-9c240abc836c" targetNamespace="http://schemas.microsoft.com/office/2006/metadata/properties" ma:root="true" ma:fieldsID="2cacb16c0c299bf9b6a3e77172af73b3" ns2:_="" ns3:_="">
    <xsd:import namespace="02438a32-e18b-4eac-be57-1917724db1f8"/>
    <xsd:import namespace="d43cc8ff-6e76-45a4-9e0f-9c240abc836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438a32-e18b-4eac-be57-1917724db1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t amb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'ha compartit amb detal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8ab6d60-f751-4e9b-bd7b-cce21d042906}" ma:internalName="TaxCatchAll" ma:showField="CatchAllData" ma:web="02438a32-e18b-4eac-be57-1917724db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3cc8ff-6e76-45a4-9e0f-9c240abc83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87c5a2b0-51b2-40d4-af1d-8383668458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2438a32-e18b-4eac-be57-1917724db1f8" xsi:nil="true"/>
    <lcf76f155ced4ddcb4097134ff3c332f xmlns="d43cc8ff-6e76-45a4-9e0f-9c240abc836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C0DB33-AA33-4115-835E-260D9CAE68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438a32-e18b-4eac-be57-1917724db1f8"/>
    <ds:schemaRef ds:uri="d43cc8ff-6e76-45a4-9e0f-9c240abc83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A49806-01D8-4107-B32D-C8DDDC48D2BC}">
  <ds:schemaRefs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02438a32-e18b-4eac-be57-1917724db1f8"/>
    <ds:schemaRef ds:uri="d43cc8ff-6e76-45a4-9e0f-9c240abc836c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6349DD8-B074-4528-AA04-C789BBB68C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6127</Words>
  <Application>Microsoft Office PowerPoint</Application>
  <PresentationFormat>Pantalla panoràmica</PresentationFormat>
  <Paragraphs>668</Paragraphs>
  <Slides>78</Slides>
  <Notes>62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6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78</vt:i4>
      </vt:variant>
    </vt:vector>
  </HeadingPairs>
  <TitlesOfParts>
    <vt:vector size="85" baseType="lpstr">
      <vt:lpstr>Aptos</vt:lpstr>
      <vt:lpstr>Aptos Display</vt:lpstr>
      <vt:lpstr>Arial</vt:lpstr>
      <vt:lpstr>Arial,Sans-Serif</vt:lpstr>
      <vt:lpstr>Calibri</vt:lpstr>
      <vt:lpstr>Courier New</vt:lpstr>
      <vt:lpstr>Tema de l'Office</vt:lpstr>
      <vt:lpstr>Presentació del PowerPoint</vt:lpstr>
      <vt:lpstr>Presentació del PowerPoint</vt:lpstr>
      <vt:lpstr>Presentació del PowerPoint</vt:lpstr>
      <vt:lpstr>Ingredients bàsics d'una política de drets d'autoria       </vt:lpstr>
      <vt:lpstr>Presentació del PowerPoint</vt:lpstr>
      <vt:lpstr>Presentació del PowerPoint</vt:lpstr>
      <vt:lpstr>Presentació del PowerPoint</vt:lpstr>
      <vt:lpstr>Llicència Creative Commons</vt:lpstr>
      <vt:lpstr>Llicència Creative Commons</vt:lpstr>
      <vt:lpstr>Presentació del PowerPoint</vt:lpstr>
      <vt:lpstr>Titular dels drets d'autoria</vt:lpstr>
      <vt:lpstr>Presentació del PowerPoint</vt:lpstr>
      <vt:lpstr>Titular dels drets d'autoria</vt:lpstr>
      <vt:lpstr>Titular dels drets d'autoria</vt:lpstr>
      <vt:lpstr>Titular dels drets d'autoria</vt:lpstr>
      <vt:lpstr>Titular dels drets d'autoria</vt:lpstr>
      <vt:lpstr>Titular dels drets d'autoria</vt:lpstr>
      <vt:lpstr>Titular dels drets d'autoria</vt:lpstr>
      <vt:lpstr>Titular dels drets d'autoria</vt:lpstr>
      <vt:lpstr>Titular dels drets d'autoria</vt:lpstr>
      <vt:lpstr>Quina triar?</vt:lpstr>
      <vt:lpstr>Revista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Especificacions en diferents fonts</vt:lpstr>
      <vt:lpstr>Especificacions de la Normativa de les revistes científiques de la Universitat de Barcelona</vt:lpstr>
      <vt:lpstr>Requisits DOAJ sobre Accés Obert</vt:lpstr>
      <vt:lpstr>Metadadades DOAJ</vt:lpstr>
      <vt:lpstr>Latindex 2.0</vt:lpstr>
      <vt:lpstr>Segell de Qualitat FECYT</vt:lpstr>
      <vt:lpstr>Segell de Qualitat FECYT</vt:lpstr>
      <vt:lpstr>Web of Science </vt:lpstr>
      <vt:lpstr>Presentació del PowerPoint</vt:lpstr>
      <vt:lpstr>Presentació del PowerPoint</vt:lpstr>
      <vt:lpstr>Presentació del PowerPoint</vt:lpstr>
      <vt:lpstr>Errors habituals</vt:lpstr>
      <vt:lpstr>Errors habituals</vt:lpstr>
      <vt:lpstr>Altres coses</vt:lpstr>
      <vt:lpstr>Bibliografia</vt:lpstr>
      <vt:lpstr>Imatges emprades</vt:lpstr>
      <vt:lpstr>Imatges emprades</vt:lpstr>
      <vt:lpstr>Imatges emprades</vt:lpstr>
      <vt:lpstr>Imatges emprades</vt:lpstr>
      <vt:lpstr>Imatges emprades</vt:lpstr>
      <vt:lpstr>Moltes gràcies!</vt:lpstr>
    </vt:vector>
  </TitlesOfParts>
  <Company>Universitat de Barcelona. Unitat de Recerca del CRAI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Marxant una hamburguesa completa! Ingredients per preparar una política de drets d'autoria de qualitat en revistes científiques</dc:title>
  <dc:creator>Júlia Castán García</dc:creator>
  <cp:keywords>drets d'autor, llicències comercials, accés obert, ciència oberta, revistes científiques</cp:keywords>
  <cp:lastModifiedBy>Laia Bonet Bagant</cp:lastModifiedBy>
  <cp:revision>437</cp:revision>
  <dcterms:created xsi:type="dcterms:W3CDTF">2024-10-14T09:38:16Z</dcterms:created>
  <dcterms:modified xsi:type="dcterms:W3CDTF">2024-11-19T07:54:09Z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0x010100496F526C073FBA4B966D4D763A6C2474</vt:lpwstr>
  </property>
  <property fmtid="{D5CDD505-2E9C-101B-9397-08002B2CF9AE}" pid="3" name="MediaServiceImageTags">
    <vt:lpwstr/>
  </property>
</Properties>
</file>