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259" r:id="rId7"/>
    <p:sldId id="258" r:id="rId8"/>
    <p:sldId id="274" r:id="rId9"/>
    <p:sldId id="293" r:id="rId10"/>
    <p:sldId id="260" r:id="rId11"/>
    <p:sldId id="261" r:id="rId12"/>
    <p:sldId id="275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4" r:id="rId26"/>
    <p:sldId id="295" r:id="rId27"/>
    <p:sldId id="296" r:id="rId28"/>
    <p:sldId id="286" r:id="rId29"/>
    <p:sldId id="279" r:id="rId30"/>
    <p:sldId id="276" r:id="rId31"/>
    <p:sldId id="278" r:id="rId32"/>
    <p:sldId id="263" r:id="rId33"/>
    <p:sldId id="273" r:id="rId34"/>
  </p:sldIdLst>
  <p:sldSz cx="18288000" cy="10287000"/>
  <p:notesSz cx="6858000" cy="9144000"/>
  <p:embeddedFontLst>
    <p:embeddedFont>
      <p:font typeface="Assistant" panose="020B0604020202020204" charset="-79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tamaran Bold" panose="020B0604020202020204" charset="0"/>
      <p:regular r:id="rId42"/>
    </p:embeddedFont>
    <p:embeddedFont>
      <p:font typeface="Poppins Bold" panose="020B0604020202020204" charset="0"/>
      <p:regular r:id="rId43"/>
      <p:bold r:id="rId44"/>
    </p:embeddedFont>
    <p:embeddedFont>
      <p:font typeface="Poppins Medium" panose="020B0604020202020204" charset="0"/>
      <p:regular r:id="rId45"/>
      <p: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05B856-E2C8-E644-25DB-7DA902D2E61B}" name="Kyke Blasco" initials="EB" userId="S::eblasco@ub.edu::d2cc6b1d-df3a-4404-ae69-ed5284ffaeb0" providerId="AD"/>
  <p188:author id="{3C0E84E1-B65C-8DED-BD3F-EAFBBE7C5E02}" name="Mireia Casas Escribano" initials="ME" userId="S::mcasas@ub.edu::27256ae8-683a-477e-93e3-39b837f593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36D6F-E4A5-6497-A2CD-1EE983A7DFB7}" v="4" dt="2025-02-05T07:14:51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6960F-357A-48DE-BE28-076FB6C72216}" type="datetimeFigureOut">
              <a:rPr lang="ca-ES" smtClean="0"/>
              <a:t>5/2/2025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7FF8-8B11-430B-9AE2-D705126173C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4611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7FF8-8B11-430B-9AE2-D705126173CC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527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7FF8-8B11-430B-9AE2-D705126173CC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695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7FF8-8B11-430B-9AE2-D705126173CC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0073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7FF8-8B11-430B-9AE2-D705126173CC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35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5C910-971C-F469-F5A8-1F0180357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FA56A12-305D-BB50-6DE0-B0246B437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90BD0B0-114D-A835-796E-406D05368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FD3F38-0166-FA6F-0AB3-DA1AE550DA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7FF8-8B11-430B-9AE2-D705126173CC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0614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D4B8A-5A4C-A8C7-1B71-D91863F0F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BA289DD-DA43-7CBA-DD3C-6609E5962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01A7938-57D4-40D9-C4C7-1927D58B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893A5F-EE8E-69B9-5B3B-D51AE3491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57FF8-8B11-430B-9AE2-D705126173CC}" type="slidenum">
              <a:rPr lang="ca-ES" smtClean="0"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018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39955" y="835320"/>
            <a:ext cx="16808217" cy="8439150"/>
            <a:chOff x="0" y="0"/>
            <a:chExt cx="22410956" cy="11252200"/>
          </a:xfrm>
        </p:grpSpPr>
        <p:sp>
          <p:nvSpPr>
            <p:cNvPr id="5" name="Freeform 5"/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" name="Group 2"/>
          <p:cNvGrpSpPr/>
          <p:nvPr/>
        </p:nvGrpSpPr>
        <p:grpSpPr>
          <a:xfrm>
            <a:off x="9182100" y="9169695"/>
            <a:ext cx="1028700" cy="1117305"/>
            <a:chOff x="0" y="0"/>
            <a:chExt cx="347980" cy="700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7980" cy="700156"/>
            </a:xfrm>
            <a:custGeom>
              <a:avLst/>
              <a:gdLst/>
              <a:ahLst/>
              <a:cxnLst/>
              <a:rect l="l" t="t" r="r" b="b"/>
              <a:pathLst>
                <a:path w="347980" h="700156">
                  <a:moveTo>
                    <a:pt x="0" y="0"/>
                  </a:moveTo>
                  <a:lnTo>
                    <a:pt x="347980" y="0"/>
                  </a:lnTo>
                  <a:lnTo>
                    <a:pt x="347980" y="700156"/>
                  </a:lnTo>
                  <a:lnTo>
                    <a:pt x="0" y="700156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82100" y="8140995"/>
            <a:ext cx="1028700" cy="1028700"/>
            <a:chOff x="0" y="0"/>
            <a:chExt cx="347980" cy="3479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7980" cy="347980"/>
            </a:xfrm>
            <a:custGeom>
              <a:avLst/>
              <a:gdLst/>
              <a:ahLst/>
              <a:cxnLst/>
              <a:rect l="l" t="t" r="r" b="b"/>
              <a:pathLst>
                <a:path w="347980" h="347980">
                  <a:moveTo>
                    <a:pt x="0" y="0"/>
                  </a:moveTo>
                  <a:lnTo>
                    <a:pt x="347980" y="0"/>
                  </a:lnTo>
                  <a:lnTo>
                    <a:pt x="347980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FBF69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00200" y="1968795"/>
            <a:ext cx="7314946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500">
                <a:solidFill>
                  <a:srgbClr val="2EC4B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 IA al Campus Virtual de la UB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0200" y="5664495"/>
            <a:ext cx="6622220" cy="438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ca-ES" sz="3600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com a suport a la tasca docent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582401" y="9334500"/>
            <a:ext cx="5676900" cy="697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54"/>
              </a:lnSpc>
            </a:pPr>
            <a:r>
              <a:rPr lang="en-US" sz="2040" spc="-36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XII </a:t>
            </a:r>
            <a:r>
              <a:rPr lang="en-US" sz="2040" spc="-36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Trobada</a:t>
            </a:r>
            <a:r>
              <a:rPr lang="en-US" sz="2040" spc="-36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de </a:t>
            </a:r>
            <a:r>
              <a:rPr lang="en-US" sz="2040" spc="-36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Professorat</a:t>
            </a:r>
            <a:r>
              <a:rPr lang="en-US" sz="2040" spc="-36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de </a:t>
            </a:r>
            <a:r>
              <a:rPr lang="en-US" sz="2040" spc="-36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Ciències</a:t>
            </a:r>
            <a:r>
              <a:rPr lang="en-US" sz="2040" spc="-36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de la Salut</a:t>
            </a:r>
          </a:p>
          <a:p>
            <a:pPr algn="r">
              <a:lnSpc>
                <a:spcPts val="2754"/>
              </a:lnSpc>
            </a:pPr>
            <a:r>
              <a:rPr lang="en-US" sz="2040" spc="-36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Barcelona, 31 de </a:t>
            </a:r>
            <a:r>
              <a:rPr lang="en-US" sz="2040" spc="-36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gener</a:t>
            </a:r>
            <a:r>
              <a:rPr lang="en-US" sz="2040" spc="-36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de 2025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00200" y="7659866"/>
            <a:ext cx="6057392" cy="7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9"/>
              </a:lnSpc>
            </a:pPr>
            <a:r>
              <a:rPr lang="en-US" sz="2243" spc="-4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Enric Blasco Avellanas</a:t>
            </a:r>
            <a:br>
              <a:rPr lang="en-US" sz="2243" spc="-4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-US" sz="2243" spc="-4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Unitat</a:t>
            </a:r>
            <a:r>
              <a:rPr lang="en-US" sz="2243" spc="-4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de </a:t>
            </a:r>
            <a:r>
              <a:rPr lang="en-US" sz="2243" spc="-4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Docència</a:t>
            </a:r>
            <a:r>
              <a:rPr lang="en-US" sz="2243" spc="-4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del CRAI </a:t>
            </a:r>
          </a:p>
        </p:txBody>
      </p:sp>
      <p:grpSp>
        <p:nvGrpSpPr>
          <p:cNvPr id="21" name="Group 21"/>
          <p:cNvGrpSpPr/>
          <p:nvPr/>
        </p:nvGrpSpPr>
        <p:grpSpPr>
          <a:xfrm rot="5400000">
            <a:off x="459503" y="4713709"/>
            <a:ext cx="109695" cy="109695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459503" y="5000048"/>
            <a:ext cx="109695" cy="10969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5" name="Group 25"/>
          <p:cNvGrpSpPr/>
          <p:nvPr/>
        </p:nvGrpSpPr>
        <p:grpSpPr>
          <a:xfrm rot="5400000">
            <a:off x="459503" y="5286386"/>
            <a:ext cx="109695" cy="10969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pic>
        <p:nvPicPr>
          <p:cNvPr id="1028" name="Picture 4" descr="Un chip de computadora con la letra A en la parte superior">
            <a:extLst>
              <a:ext uri="{FF2B5EF4-FFF2-40B4-BE49-F238E27FC236}">
                <a16:creationId xmlns:a16="http://schemas.microsoft.com/office/drawing/2014/main" id="{BC8A6188-3DFC-0CF8-0AFB-DD3FB189B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3" t="1" r="1" b="8733"/>
          <a:stretch/>
        </p:blipFill>
        <p:spPr bwMode="auto">
          <a:xfrm>
            <a:off x="8831956" y="2006895"/>
            <a:ext cx="846544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0343DB6-47B0-06EC-CF17-EFE1C6733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9355203"/>
            <a:ext cx="2827152" cy="8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ici">
            <a:extLst>
              <a:ext uri="{FF2B5EF4-FFF2-40B4-BE49-F238E27FC236}">
                <a16:creationId xmlns:a16="http://schemas.microsoft.com/office/drawing/2014/main" id="{E0A4FAFE-B365-1C1E-0BDA-BC4C4D0E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27" y="9389019"/>
            <a:ext cx="3671766" cy="7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61C50-46E0-6758-6397-B63E05F6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541ABFF-562C-A1EF-3079-500D7EFB575E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A976CC5-A720-6B98-F7CF-3B8B8D4251E3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A818C4A-8128-2223-0921-E2A6EF1439C4}"/>
              </a:ext>
            </a:extLst>
          </p:cNvPr>
          <p:cNvGrpSpPr/>
          <p:nvPr/>
        </p:nvGrpSpPr>
        <p:grpSpPr>
          <a:xfrm>
            <a:off x="764018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83DB610-66E2-10EB-9201-D671B7586A37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DFB834B-D93B-6EC1-611B-62BE4BCDECDB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135CC700-0FCA-918E-A1D6-BAC7851CE327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ADFE58D6-CCDC-780F-29D6-CD396C6A9C6B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4C29550-5E40-0A44-C8A6-F0B02FB219C4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E39838AE-B52E-E84C-2E30-4701C094CB10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4224119F-1CBC-88E7-1FA5-71724EA8164C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B20DE94C-3D98-2103-76E0-A1FBCCB4E9E5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4F2804F2-3855-E738-5F83-6EB26E590DA8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FD70B863-D98F-9F3D-52F5-11AB65CB2F6A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E4D928C8-58A4-8B47-E667-CBA8A1A51DF9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121B86DE-689D-EA8E-64B4-2FC8395DB1EF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D5F33DD-DAB3-3AEF-6CC8-98C5AEBF5F74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A6C9672A-779A-C968-FEDF-A0D73E6D20FA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95A808D-B4A4-EB84-8654-7848EEC2E6FC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DC28C691-9DD5-73F1-6807-515AA565F2EB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D58C6634-B0D8-D9C1-9033-081D2D16D6B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EB607B3-72B4-D2BD-C728-063AA7A4870E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F459158-EE2E-DF09-FFB8-07D22984B5F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13C0010A-DF9C-CFCE-CCEB-913E9E9BE95E}"/>
              </a:ext>
            </a:extLst>
          </p:cNvPr>
          <p:cNvSpPr/>
          <p:nvPr/>
        </p:nvSpPr>
        <p:spPr>
          <a:xfrm>
            <a:off x="1804386" y="3052078"/>
            <a:ext cx="14731013" cy="59546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7D4C0EA-A074-5BE3-F517-DC3CA9A9403D}"/>
              </a:ext>
            </a:extLst>
          </p:cNvPr>
          <p:cNvSpPr txBox="1"/>
          <p:nvPr/>
        </p:nvSpPr>
        <p:spPr>
          <a:xfrm>
            <a:off x="2321703" y="3314700"/>
            <a:ext cx="653342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Crea dues preguntes d'opció múltiple en format GIFT, basat en el contingut del l'arxiu PDF proporcionat.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El format de sortida ha de complir aquestes condicions: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No pot tenir }{ en línies orfes 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Afegir una línia entre el títol de la pregunta i la pregunta i entre preguntes.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Separar les possibles respostes amb una línia nova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Fes servir aquest exemple GIFT per donar format al teu resultat: 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// 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question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: 1 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name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: 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Grants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 tomb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::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Grants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 tomb::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Who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 is 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buried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 in 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Grant's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 tomb in New York City? 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{=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Grant</a:t>
            </a:r>
            <a:endParaRPr lang="ca-ES" sz="2000" noProof="0" dirty="0">
              <a:latin typeface="Assistant" pitchFamily="2" charset="-79"/>
              <a:cs typeface="Assistant" pitchFamily="2" charset="-79"/>
            </a:endParaRP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~No 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one</a:t>
            </a:r>
            <a:endParaRPr lang="ca-ES" sz="2000" noProof="0" dirty="0">
              <a:latin typeface="Assistant" pitchFamily="2" charset="-79"/>
              <a:cs typeface="Assistant" pitchFamily="2" charset="-79"/>
            </a:endParaRP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~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Napoleon</a:t>
            </a:r>
            <a:endParaRPr lang="ca-ES" sz="2000" noProof="0" dirty="0">
              <a:latin typeface="Assistant" pitchFamily="2" charset="-79"/>
              <a:cs typeface="Assistant" pitchFamily="2" charset="-79"/>
            </a:endParaRP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~Churchill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~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Mother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 Teresa}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163C76E-CB59-714C-6993-C1BE731FF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216" y="3187093"/>
            <a:ext cx="5701492" cy="3416049"/>
          </a:xfrm>
          <a:prstGeom prst="rect">
            <a:avLst/>
          </a:prstGeom>
        </p:spPr>
      </p:pic>
      <p:sp>
        <p:nvSpPr>
          <p:cNvPr id="15" name="TextBox 20">
            <a:extLst>
              <a:ext uri="{FF2B5EF4-FFF2-40B4-BE49-F238E27FC236}">
                <a16:creationId xmlns:a16="http://schemas.microsoft.com/office/drawing/2014/main" id="{A492A6A7-26FB-A5FD-F023-291D5C3113B9}"/>
              </a:ext>
            </a:extLst>
          </p:cNvPr>
          <p:cNvSpPr txBox="1"/>
          <p:nvPr/>
        </p:nvSpPr>
        <p:spPr>
          <a:xfrm>
            <a:off x="2477668" y="1116993"/>
            <a:ext cx="14361363" cy="1759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Qüestionaris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Preguntes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d’Opció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Múltiple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format GIFT</a:t>
            </a: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F5D8B498-43CA-7BFD-0185-E27CABBCF5B9}"/>
              </a:ext>
            </a:extLst>
          </p:cNvPr>
          <p:cNvSpPr txBox="1"/>
          <p:nvPr/>
        </p:nvSpPr>
        <p:spPr>
          <a:xfrm>
            <a:off x="10753085" y="1295266"/>
            <a:ext cx="6678949" cy="565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41"/>
              </a:lnSpc>
              <a:spcBef>
                <a:spcPct val="0"/>
              </a:spcBef>
            </a:pPr>
            <a:r>
              <a:rPr lang="ca-ES" sz="3350" dirty="0">
                <a:latin typeface="Assistant"/>
                <a:ea typeface="Assistant"/>
                <a:cs typeface="Assistant"/>
                <a:sym typeface="Assistant"/>
              </a:rPr>
              <a:t>Qüestionaris: Tipus de preguntes</a:t>
            </a:r>
            <a:endParaRPr lang="en-US" sz="335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C4F3791-FCBD-706F-2E7F-D43184570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432" y="6666551"/>
            <a:ext cx="5196168" cy="224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6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B4EFE-A55E-91AE-144E-50739C5C5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071205-AEA9-5B2A-6565-654C0627301E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3734AA0-9F89-DA43-1176-BE0791558366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602B7CC-0A9C-1C28-3E7A-E22D03631DDE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9409A83-7EB0-F8BA-767D-0EE84BE70555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93377C-0603-609A-5582-436EAA054F64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AD6E7518-B454-8733-9F05-023222DD9C05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0185267F-9EF7-4C06-C59C-1322F33CDD22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988B9F2-B3BF-B557-6FEB-DC754714B412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7E319ADE-8FD9-D500-9AA4-E2F5600DBC6A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1214954-3482-AD4C-49C9-AE4A609F8592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5212717A-E398-1005-8B47-399595C309A5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160A48A-7725-4213-9088-A2A2D18823B8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8ACCD18F-7A71-5474-DFD0-22EDDFCC17D5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5962F355-2003-7DF7-6C2A-8A26B85046B3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7A8DE9E-B369-1B40-4DA8-E9467BB8D657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CC4A272-7E25-E6E6-BB18-232A025AFD3F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EEAEF877-88A6-464A-56A2-CB2E1383449F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9551007-45BF-BF61-A249-898294CA60E8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26D780A-07E0-395B-3B19-DC5103DDB813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D5979F7-B8CD-5609-9DFF-9ADC1F1A4E98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02228278-803F-8F34-92C2-497E53CB1A2A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08846B3-1464-F43E-82E6-6E712F13BA0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9EEFAC9-0E1E-13C0-BB12-B781B8879FB6}"/>
              </a:ext>
            </a:extLst>
          </p:cNvPr>
          <p:cNvSpPr/>
          <p:nvPr/>
        </p:nvSpPr>
        <p:spPr>
          <a:xfrm>
            <a:off x="1804386" y="3052078"/>
            <a:ext cx="14731013" cy="59546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81753D5-6352-BD81-2191-5F949B577315}"/>
              </a:ext>
            </a:extLst>
          </p:cNvPr>
          <p:cNvSpPr txBox="1"/>
          <p:nvPr/>
        </p:nvSpPr>
        <p:spPr>
          <a:xfrm>
            <a:off x="2266817" y="4041785"/>
            <a:ext cx="65334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Crea dues preguntes en format 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Aiken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 basades en l'arxiu que t'he proporcionat perquè es puguin importar a un qüestionari de Moodle.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Cada resposta ha d'anar en una línia separada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Pots fer servir el següent exemple en format 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Aiken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 per donar el format de sortida: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Quina és la resposta correcta a aquesta pregunta? 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A. És aquest? 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B. Potser aquesta resposta? 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C. Possiblement aquest? 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D. Deu ser aquest! 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ANSWER: D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9A271063-E8F6-C069-6585-18394D2BACCF}"/>
              </a:ext>
            </a:extLst>
          </p:cNvPr>
          <p:cNvSpPr txBox="1"/>
          <p:nvPr/>
        </p:nvSpPr>
        <p:spPr>
          <a:xfrm>
            <a:off x="2477668" y="1116993"/>
            <a:ext cx="14361363" cy="1759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Qüestionaris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Preguntes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d’Opció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Múltiple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format AIKEN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A6F1BF7-99DA-6526-09CE-C1BFBAD11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270" y="3222984"/>
            <a:ext cx="6117342" cy="3621239"/>
          </a:xfrm>
          <a:prstGeom prst="rect">
            <a:avLst/>
          </a:prstGeom>
        </p:spPr>
      </p:pic>
      <p:sp>
        <p:nvSpPr>
          <p:cNvPr id="15" name="TextBox 23">
            <a:extLst>
              <a:ext uri="{FF2B5EF4-FFF2-40B4-BE49-F238E27FC236}">
                <a16:creationId xmlns:a16="http://schemas.microsoft.com/office/drawing/2014/main" id="{E515132B-5718-8DBC-2789-C1EE34212CFB}"/>
              </a:ext>
            </a:extLst>
          </p:cNvPr>
          <p:cNvSpPr txBox="1"/>
          <p:nvPr/>
        </p:nvSpPr>
        <p:spPr>
          <a:xfrm>
            <a:off x="10753085" y="1295266"/>
            <a:ext cx="6678949" cy="565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41"/>
              </a:lnSpc>
              <a:spcBef>
                <a:spcPct val="0"/>
              </a:spcBef>
            </a:pPr>
            <a:r>
              <a:rPr lang="ca-ES" sz="3350" dirty="0">
                <a:latin typeface="Assistant"/>
                <a:ea typeface="Assistant"/>
                <a:cs typeface="Assistant"/>
                <a:sym typeface="Assistant"/>
              </a:rPr>
              <a:t>Qüestionaris: Tipus de preguntes</a:t>
            </a:r>
            <a:endParaRPr lang="en-US" sz="335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03B6593-30D1-0DE4-EF69-1E8A54E6A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818" y="6881470"/>
            <a:ext cx="5897417" cy="20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0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86B35-AB85-23DB-B7EE-A0AB6A0B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7FC34B-2B95-7049-7989-08B8F87519D9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36C1F74-DFEF-C6D9-7070-3ECD3C792899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8FF6957-902D-FB04-F7B5-3E25F67277DB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E6FA4A1-6A33-25D0-60B0-B48CF41CA462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1DC93F8-D246-8EA9-3E7F-0B2FA16E7BFF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72375FD3-9421-A9F0-51B5-32330D3E6E50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57405BC2-38FB-67D4-B511-6E6F09BB0C7A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4CB1651-1ACE-7974-CA98-BE7512D4CEC9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6D0B6C32-A474-858D-D3C6-ED67088A546B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99D64F5-C060-B06A-CD8F-F43406676C43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B6DEC87A-95B7-880F-887E-E5F9F662C58C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1D9EFEA2-CA27-0E68-F482-10EA1A824798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78BF0CBE-68B9-8203-26D7-8588DB881AF9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1455C5F5-6F4D-6B2E-2559-EEFCF72CC1C0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AAEE514B-8D5B-8150-6660-B0A359E2B044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B824F9D-DDF7-78B7-6593-06557F4A90C2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B4B72F1A-A878-3CAD-61A1-08A5461E69F6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8121F85-C622-0A0C-1AA8-9F7A0DC7886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D4D40E9C-0E53-6364-D2C4-07F35E611072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33DA6627-A1DA-A8D1-6061-1B46A974F564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2ABED15-0395-0B05-C156-5A6A5D50E4F0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2C41D67-6EEA-5852-47C9-E10D5A56CCAC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7EDE3E3-7547-13C6-22A5-59C21273A943}"/>
              </a:ext>
            </a:extLst>
          </p:cNvPr>
          <p:cNvSpPr/>
          <p:nvPr/>
        </p:nvSpPr>
        <p:spPr>
          <a:xfrm>
            <a:off x="1804386" y="3052078"/>
            <a:ext cx="14731013" cy="59546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DF1704D-7B1B-1FCC-E8B2-11D67C5FF312}"/>
              </a:ext>
            </a:extLst>
          </p:cNvPr>
          <p:cNvSpPr txBox="1"/>
          <p:nvPr/>
        </p:nvSpPr>
        <p:spPr>
          <a:xfrm>
            <a:off x="2151071" y="4107001"/>
            <a:ext cx="67219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Crea dues preguntes de verdader/fals en formato </a:t>
            </a:r>
            <a:r>
              <a:rPr lang="ca-ES" sz="2000" dirty="0">
                <a:latin typeface="Assistant" pitchFamily="2" charset="-79"/>
                <a:cs typeface="Assistant" pitchFamily="2" charset="-79"/>
              </a:rPr>
              <a:t>GIFT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, basades en l'arxiu proporcionat.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El format de sortida ha de complir aquestes condicions: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No pot tenir }{ en línies orfes 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Afegir una línia entre el títol de la pregunta i la pregunta i entre preguntes.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Fes servir aquest exemple </a:t>
            </a:r>
            <a:r>
              <a:rPr lang="ca-ES" sz="2000" dirty="0">
                <a:latin typeface="Assistant" pitchFamily="2" charset="-79"/>
                <a:cs typeface="Assistant" pitchFamily="2" charset="-79"/>
              </a:rPr>
              <a:t>GIFT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 per donar format al teu resultat: 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// 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question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: 1 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name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: 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Grants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 tomb</a:t>
            </a:r>
          </a:p>
          <a:p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::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TrueStatement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 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about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 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Grant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::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Grant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 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was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 </a:t>
            </a:r>
            <a:r>
              <a:rPr lang="ca-ES" sz="2000" noProof="0" dirty="0" err="1">
                <a:latin typeface="Assistant" pitchFamily="2" charset="-79"/>
                <a:cs typeface="Assistant" pitchFamily="2" charset="-79"/>
              </a:rPr>
              <a:t>buried</a:t>
            </a:r>
            <a:r>
              <a:rPr lang="ca-ES" sz="2000" noProof="0" dirty="0">
                <a:latin typeface="Assistant" pitchFamily="2" charset="-79"/>
                <a:cs typeface="Assistant" pitchFamily="2" charset="-79"/>
              </a:rPr>
              <a:t> in a tomb in New York City.{T}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BF9799C9-40FF-F2EA-1B72-50B1EA4B7DB3}"/>
              </a:ext>
            </a:extLst>
          </p:cNvPr>
          <p:cNvSpPr txBox="1"/>
          <p:nvPr/>
        </p:nvSpPr>
        <p:spPr>
          <a:xfrm>
            <a:off x="2477668" y="1141741"/>
            <a:ext cx="14361363" cy="1914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3"/>
              </a:lnSpc>
            </a:pP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Questionaris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: </a:t>
            </a:r>
            <a:b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Preguntes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Verdader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/</a:t>
            </a: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fals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format GIFT</a:t>
            </a:r>
            <a:endParaRPr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9C1C09A-68D3-5990-9A4F-4B72ADB2D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3163436"/>
            <a:ext cx="6923386" cy="284293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2144756-D92F-DE85-EFA5-65A0B6E37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929" y="6108462"/>
            <a:ext cx="6719877" cy="2768838"/>
          </a:xfrm>
          <a:prstGeom prst="rect">
            <a:avLst/>
          </a:prstGeom>
        </p:spPr>
      </p:pic>
      <p:sp>
        <p:nvSpPr>
          <p:cNvPr id="19" name="TextBox 23">
            <a:extLst>
              <a:ext uri="{FF2B5EF4-FFF2-40B4-BE49-F238E27FC236}">
                <a16:creationId xmlns:a16="http://schemas.microsoft.com/office/drawing/2014/main" id="{80B4BAE8-9768-D41E-963C-A285BDEC7897}"/>
              </a:ext>
            </a:extLst>
          </p:cNvPr>
          <p:cNvSpPr txBox="1"/>
          <p:nvPr/>
        </p:nvSpPr>
        <p:spPr>
          <a:xfrm>
            <a:off x="10753085" y="1295266"/>
            <a:ext cx="6678949" cy="565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41"/>
              </a:lnSpc>
              <a:spcBef>
                <a:spcPct val="0"/>
              </a:spcBef>
            </a:pPr>
            <a:r>
              <a:rPr lang="ca-ES" sz="3350" dirty="0">
                <a:latin typeface="Assistant"/>
                <a:ea typeface="Assistant"/>
                <a:cs typeface="Assistant"/>
                <a:sym typeface="Assistant"/>
              </a:rPr>
              <a:t>Qüestionaris: Tipus de preguntes</a:t>
            </a:r>
            <a:endParaRPr lang="en-US" sz="3350" dirty="0"/>
          </a:p>
        </p:txBody>
      </p:sp>
    </p:spTree>
    <p:extLst>
      <p:ext uri="{BB962C8B-B14F-4D97-AF65-F5344CB8AC3E}">
        <p14:creationId xmlns:p14="http://schemas.microsoft.com/office/powerpoint/2010/main" val="181704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1494D-7EFD-7FA7-4068-26BA3E514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BBB04AA-68BF-AB5D-9347-EB8A3CBF5D78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ED5BFEC-0FB7-B223-6819-1E44B45AC200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34DBC2E-0226-D55D-1900-A6731B5F59B8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69D4F16-4DEB-72F4-471A-B7EE4D17070F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487B73D-03C3-01B9-3B03-940F919AAC3C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7BB134A8-B2C3-EAB6-316A-BB51D4953A2A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0CA76C2F-8D09-F11A-6D67-3C746E1469E5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13095645-BCAE-F88E-13D3-7351C17212D1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B637A519-3EAE-B035-94B2-8850FFD6D684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EA7EE28-5B18-EC39-FC6A-52A963477AE1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B2609437-C865-4D45-B678-07A74F94B252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AC7488CE-78C5-4DDB-19AB-3BA7593F629B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CE05847A-39A9-0DDC-74F1-6026189FA27A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1CB0ABC-D523-4FD9-8DD2-CA9F9A3FD811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7F43399B-3906-495F-8D78-528BC9432572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77EB998-E582-8B7B-936C-1897139F3CC3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F9567DCD-9945-EEBA-5820-6BDFA7555DB1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C70C41D-E8C1-8DBD-6114-160753FB5BC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3FA578DF-48B5-69B9-1F60-D23B5190EAA4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24850F1-6053-F8C6-9E03-F06AB4A5BD7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F58314B-003C-82B0-7CCE-7A6969B70C3B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15C1957-4456-59DB-9FAF-643033E52FF4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5CDBCE3-542A-2F58-21B4-CF671390E353}"/>
              </a:ext>
            </a:extLst>
          </p:cNvPr>
          <p:cNvSpPr/>
          <p:nvPr/>
        </p:nvSpPr>
        <p:spPr>
          <a:xfrm>
            <a:off x="1804386" y="2376061"/>
            <a:ext cx="14731013" cy="66306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82FAF87D-1B47-4073-688C-5D0544D98623}"/>
              </a:ext>
            </a:extLst>
          </p:cNvPr>
          <p:cNvSpPr txBox="1"/>
          <p:nvPr/>
        </p:nvSpPr>
        <p:spPr>
          <a:xfrm>
            <a:off x="2477668" y="1152024"/>
            <a:ext cx="1436136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Qüestionaris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: </a:t>
            </a:r>
            <a:r>
              <a:rPr lang="en-US" sz="400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més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400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opcions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b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-US" sz="400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format GIFT</a:t>
            </a:r>
            <a:endParaRPr lang="en-U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2A38A8F-C9E7-91BD-C84E-7F403E958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415" y="2866909"/>
            <a:ext cx="6790138" cy="36239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170811F-E2F0-7627-F91D-90E8010369A1}"/>
              </a:ext>
            </a:extLst>
          </p:cNvPr>
          <p:cNvSpPr txBox="1"/>
          <p:nvPr/>
        </p:nvSpPr>
        <p:spPr>
          <a:xfrm>
            <a:off x="2622981" y="247650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800" b="1" noProof="0" dirty="0">
                <a:latin typeface="Assistant" pitchFamily="2" charset="-79"/>
                <a:cs typeface="Assistant" pitchFamily="2" charset="-79"/>
              </a:rPr>
              <a:t>Preguntes d’emparellament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9124E01-69CE-9918-D745-AAA596DB8D7C}"/>
              </a:ext>
            </a:extLst>
          </p:cNvPr>
          <p:cNvSpPr txBox="1"/>
          <p:nvPr/>
        </p:nvSpPr>
        <p:spPr>
          <a:xfrm>
            <a:off x="9601200" y="2500324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800" b="1" noProof="0" dirty="0">
                <a:latin typeface="Assistant" pitchFamily="2" charset="-79"/>
                <a:cs typeface="Assistant" pitchFamily="2" charset="-79"/>
              </a:rPr>
              <a:t>Omplir forats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AA34FF08-EA19-22BD-2293-4100D6D9F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766" y="2896840"/>
            <a:ext cx="6612142" cy="3732006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A49826DB-F572-2B41-7B9E-A396E0B3444F}"/>
              </a:ext>
            </a:extLst>
          </p:cNvPr>
          <p:cNvSpPr txBox="1"/>
          <p:nvPr/>
        </p:nvSpPr>
        <p:spPr>
          <a:xfrm>
            <a:off x="5097410" y="6716652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800" b="1" noProof="0" dirty="0">
                <a:latin typeface="Assistant" pitchFamily="2" charset="-79"/>
                <a:cs typeface="Assistant" pitchFamily="2" charset="-79"/>
              </a:rPr>
              <a:t>Preguntes numèriques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E9F055F7-8760-C160-4681-FC4991C11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358" y="7173789"/>
            <a:ext cx="8306595" cy="1665731"/>
          </a:xfrm>
          <a:prstGeom prst="rect">
            <a:avLst/>
          </a:prstGeom>
        </p:spPr>
      </p:pic>
      <p:sp>
        <p:nvSpPr>
          <p:cNvPr id="15" name="TextBox 23">
            <a:extLst>
              <a:ext uri="{FF2B5EF4-FFF2-40B4-BE49-F238E27FC236}">
                <a16:creationId xmlns:a16="http://schemas.microsoft.com/office/drawing/2014/main" id="{6F160D12-ABD6-74D8-7444-45BF88B800AD}"/>
              </a:ext>
            </a:extLst>
          </p:cNvPr>
          <p:cNvSpPr txBox="1"/>
          <p:nvPr/>
        </p:nvSpPr>
        <p:spPr>
          <a:xfrm>
            <a:off x="10753085" y="1295266"/>
            <a:ext cx="6678949" cy="565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41"/>
              </a:lnSpc>
              <a:spcBef>
                <a:spcPct val="0"/>
              </a:spcBef>
            </a:pPr>
            <a:r>
              <a:rPr lang="ca-ES" sz="3350" dirty="0">
                <a:latin typeface="Assistant"/>
                <a:ea typeface="Assistant"/>
                <a:cs typeface="Assistant"/>
                <a:sym typeface="Assistant"/>
              </a:rPr>
              <a:t>Qüestionaris: Tipus de preguntes</a:t>
            </a:r>
            <a:endParaRPr lang="en-US" sz="3350" dirty="0"/>
          </a:p>
        </p:txBody>
      </p:sp>
    </p:spTree>
    <p:extLst>
      <p:ext uri="{BB962C8B-B14F-4D97-AF65-F5344CB8AC3E}">
        <p14:creationId xmlns:p14="http://schemas.microsoft.com/office/powerpoint/2010/main" val="251940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94637-B145-FBAC-99D2-662D08C24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54BEAF-47A6-91AB-85C6-FEAEECFE1557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3F4BEC3-8395-6854-D53C-F929DAA61319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AF8401D-94FE-8652-FB93-4EB5C2908275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C036C54-BDC5-6711-35FE-173EF158BB58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5C1398C-E68A-28FE-0411-C346087906B2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D01B4019-F7D7-C8F5-CDF6-E0234F48B2C4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3F920E87-9FC0-A7A5-45D6-34287C118B75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7D652F1A-CB2E-2306-C81B-2182833ED8A5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B739516A-2526-03E4-219E-4920FC35338C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6303715-4C53-CB3A-B160-17CFA4E63752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9626095C-4FC7-F548-350B-36F0ABD2CFE9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2ED3ADE-9345-B368-09AE-85384EB2943C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8D37B36-F70A-365E-C525-21B3F3DB0138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C0E9087-D6A2-A923-7911-E18346471A52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25ABB83F-0171-FBDF-B99F-49EB28AA7DF3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4C4A714-4F77-ADE8-4EAD-EAD85D89A48D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3BC6B88A-55D6-831C-37BA-3C28912F737E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5C30EDE-A705-1291-1295-844F107B7A87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24112E98-144E-C8DD-3468-2A76578EC991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5C9205E-5360-0E31-AAAC-9C664CCBF2E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B77651D-FE04-EDBA-EF6A-89AF1CACE905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CDA0ECE-5F55-03C9-E322-92DB3D693982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1675EC1-A299-C415-DCA9-E1828B6832A1}"/>
              </a:ext>
            </a:extLst>
          </p:cNvPr>
          <p:cNvSpPr/>
          <p:nvPr/>
        </p:nvSpPr>
        <p:spPr>
          <a:xfrm>
            <a:off x="1778430" y="2378309"/>
            <a:ext cx="14731013" cy="66306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C598F774-61DA-B109-F834-010C280756A6}"/>
              </a:ext>
            </a:extLst>
          </p:cNvPr>
          <p:cNvSpPr txBox="1"/>
          <p:nvPr/>
        </p:nvSpPr>
        <p:spPr>
          <a:xfrm>
            <a:off x="2477668" y="1234480"/>
            <a:ext cx="14361363" cy="903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Qüestionaris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: </a:t>
            </a: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Importació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de les </a:t>
            </a:r>
            <a:r>
              <a:rPr lang="en-US" sz="4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preguntes</a:t>
            </a:r>
            <a:r>
              <a:rPr lang="en-US" sz="4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al Campus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E6E8466-AC10-C6CC-9505-49BC02A2F870}"/>
              </a:ext>
            </a:extLst>
          </p:cNvPr>
          <p:cNvSpPr txBox="1"/>
          <p:nvPr/>
        </p:nvSpPr>
        <p:spPr>
          <a:xfrm>
            <a:off x="1990447" y="3159667"/>
            <a:ext cx="546335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a-ES" sz="1800" noProof="0" dirty="0">
                <a:latin typeface="Assistant" pitchFamily="2" charset="-79"/>
                <a:cs typeface="Assistant" pitchFamily="2" charset="-79"/>
              </a:rPr>
              <a:t>Podem importar les nostres preguntes al banc de preguntes del nostre curs a partir d'un arxiu de text.                    </a:t>
            </a:r>
          </a:p>
          <a:p>
            <a:pPr algn="just"/>
            <a:r>
              <a:rPr lang="ca-ES" sz="1800" noProof="0" dirty="0">
                <a:latin typeface="Assistant" pitchFamily="2" charset="-79"/>
                <a:cs typeface="Assistant" pitchFamily="2" charset="-79"/>
              </a:rPr>
              <a:t>Per crear aquest arxiu de text copiarem i enganxarem el codi generat per l'eina d'IA a un editor de text pla com pot ser el </a:t>
            </a:r>
            <a:r>
              <a:rPr lang="ca-ES" sz="1800" noProof="0" dirty="0" err="1">
                <a:latin typeface="Assistant" pitchFamily="2" charset="-79"/>
                <a:cs typeface="Assistant" pitchFamily="2" charset="-79"/>
              </a:rPr>
              <a:t>Notepad</a:t>
            </a:r>
            <a:r>
              <a:rPr lang="ca-ES" sz="1800" noProof="0" dirty="0">
                <a:latin typeface="Assistant" pitchFamily="2" charset="-79"/>
                <a:cs typeface="Assistant" pitchFamily="2" charset="-79"/>
              </a:rPr>
              <a:t>++ i el guardem amb extensió .</a:t>
            </a:r>
            <a:r>
              <a:rPr lang="ca-ES" sz="1800" noProof="0" dirty="0" err="1">
                <a:latin typeface="Assistant" pitchFamily="2" charset="-79"/>
                <a:cs typeface="Assistant" pitchFamily="2" charset="-79"/>
              </a:rPr>
              <a:t>txt</a:t>
            </a:r>
            <a:r>
              <a:rPr lang="ca-ES" sz="1800" noProof="0" dirty="0">
                <a:latin typeface="Assistant" pitchFamily="2" charset="-79"/>
                <a:cs typeface="Assistant" pitchFamily="2" charset="-79"/>
              </a:rPr>
              <a:t> per exemple gift_IA.txt </a:t>
            </a:r>
          </a:p>
          <a:p>
            <a:pPr algn="just"/>
            <a:r>
              <a:rPr lang="ca-ES" sz="1800" noProof="0" dirty="0">
                <a:latin typeface="Assistant" pitchFamily="2" charset="-79"/>
                <a:cs typeface="Assistant" pitchFamily="2" charset="-79"/>
              </a:rPr>
              <a:t>Des de fa un temps podem demanar a Copilot la generació de l’arxiu facilitant</a:t>
            </a:r>
            <a:r>
              <a:rPr lang="ca-ES" dirty="0">
                <a:latin typeface="Assistant" pitchFamily="2" charset="-79"/>
                <a:cs typeface="Assistant" pitchFamily="2" charset="-79"/>
              </a:rPr>
              <a:t>-nos així</a:t>
            </a:r>
            <a:r>
              <a:rPr lang="ca-ES" sz="1800" noProof="0" dirty="0">
                <a:latin typeface="Assistant" pitchFamily="2" charset="-79"/>
                <a:cs typeface="Assistant" pitchFamily="2" charset="-79"/>
              </a:rPr>
              <a:t> la feina.</a:t>
            </a:r>
          </a:p>
          <a:p>
            <a:pPr algn="just"/>
            <a:endParaRPr lang="ca-ES" sz="1800" noProof="0" dirty="0">
              <a:latin typeface="Assistant" pitchFamily="2" charset="-79"/>
              <a:cs typeface="Assistant" pitchFamily="2" charset="-79"/>
            </a:endParaRPr>
          </a:p>
          <a:p>
            <a:pPr algn="just"/>
            <a:r>
              <a:rPr lang="ca-ES" sz="1800" b="1" noProof="0" dirty="0">
                <a:latin typeface="Assistant" pitchFamily="2" charset="-79"/>
                <a:cs typeface="Assistant" pitchFamily="2" charset="-79"/>
              </a:rPr>
              <a:t>Nota: cal copiar i enganxar el text amb format; per fer això cal anar a la icona de copiar de l'eina d’IA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BC0089C-389D-AC09-48A6-87B6E46E350E}"/>
              </a:ext>
            </a:extLst>
          </p:cNvPr>
          <p:cNvSpPr txBox="1"/>
          <p:nvPr/>
        </p:nvSpPr>
        <p:spPr>
          <a:xfrm>
            <a:off x="7979719" y="8467240"/>
            <a:ext cx="9857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800" noProof="0">
                <a:latin typeface="Assistant" pitchFamily="2" charset="-79"/>
                <a:cs typeface="Assistant" pitchFamily="2" charset="-79"/>
              </a:rPr>
              <a:t>https://www.ub.edu/campusvirtualub/ca/pmf/com-funciona-el-banc-de-preguntes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2C5F6F7-9FF6-823B-3066-2782BC3B6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97" y="6504768"/>
            <a:ext cx="5967703" cy="1534332"/>
          </a:xfrm>
          <a:prstGeom prst="rect">
            <a:avLst/>
          </a:prstGeom>
        </p:spPr>
      </p:pic>
      <p:pic>
        <p:nvPicPr>
          <p:cNvPr id="4098" name="Picture 2" descr="Fig 1">
            <a:extLst>
              <a:ext uri="{FF2B5EF4-FFF2-40B4-BE49-F238E27FC236}">
                <a16:creationId xmlns:a16="http://schemas.microsoft.com/office/drawing/2014/main" id="{1754DD6D-1C58-692B-9B75-AC8731C5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914" y="2628097"/>
            <a:ext cx="3479377" cy="23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g 2">
            <a:extLst>
              <a:ext uri="{FF2B5EF4-FFF2-40B4-BE49-F238E27FC236}">
                <a16:creationId xmlns:a16="http://schemas.microsoft.com/office/drawing/2014/main" id="{2F093DC3-29B4-7484-26E2-9A86932D2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451" y="2628097"/>
            <a:ext cx="3527706" cy="193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g 20">
            <a:extLst>
              <a:ext uri="{FF2B5EF4-FFF2-40B4-BE49-F238E27FC236}">
                <a16:creationId xmlns:a16="http://schemas.microsoft.com/office/drawing/2014/main" id="{98463EF8-8C8A-172A-9938-5FEC0C6E2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34" y="5334653"/>
            <a:ext cx="3948184" cy="296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g 22">
            <a:extLst>
              <a:ext uri="{FF2B5EF4-FFF2-40B4-BE49-F238E27FC236}">
                <a16:creationId xmlns:a16="http://schemas.microsoft.com/office/drawing/2014/main" id="{4492D32B-6B32-8408-4131-D905C4C9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652" y="5324828"/>
            <a:ext cx="4006390" cy="250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8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0044F-81BC-F866-16D8-4D83708CD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D3DB27-25B4-2304-AA45-16F737391E1F}"/>
              </a:ext>
            </a:extLst>
          </p:cNvPr>
          <p:cNvGrpSpPr/>
          <p:nvPr/>
        </p:nvGrpSpPr>
        <p:grpSpPr>
          <a:xfrm>
            <a:off x="109694" y="7427810"/>
            <a:ext cx="18178305" cy="2881334"/>
            <a:chOff x="0" y="0"/>
            <a:chExt cx="6915541" cy="122944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BD63B0F-CF4E-BA69-FDC4-F9EF8A4C799A}"/>
                </a:ext>
              </a:extLst>
            </p:cNvPr>
            <p:cNvSpPr/>
            <p:nvPr/>
          </p:nvSpPr>
          <p:spPr>
            <a:xfrm>
              <a:off x="0" y="0"/>
              <a:ext cx="6915541" cy="1229441"/>
            </a:xfrm>
            <a:custGeom>
              <a:avLst/>
              <a:gdLst/>
              <a:ahLst/>
              <a:cxnLst/>
              <a:rect l="l" t="t" r="r" b="b"/>
              <a:pathLst>
                <a:path w="6915541" h="1229441">
                  <a:moveTo>
                    <a:pt x="0" y="0"/>
                  </a:moveTo>
                  <a:lnTo>
                    <a:pt x="6915541" y="0"/>
                  </a:lnTo>
                  <a:lnTo>
                    <a:pt x="6915541" y="1229441"/>
                  </a:lnTo>
                  <a:lnTo>
                    <a:pt x="0" y="1229441"/>
                  </a:lnTo>
                  <a:close/>
                </a:path>
              </a:pathLst>
            </a:custGeom>
            <a:solidFill>
              <a:srgbClr val="CBF3F0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7C49921-7FA9-18E6-60B4-1B0BC4CD5E7E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BC114F8-B3EB-C349-8F21-8BBB50D77409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68A2F39-C63E-6A1A-AC3E-04327C7B6A8A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9C28E255-38BF-7E5F-A516-8D8805FE73C5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70317024-CBB2-086E-C0C9-BE0267234707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BE0464D7-BF67-3958-3414-18AF4CB9E5CE}"/>
              </a:ext>
            </a:extLst>
          </p:cNvPr>
          <p:cNvSpPr txBox="1"/>
          <p:nvPr/>
        </p:nvSpPr>
        <p:spPr>
          <a:xfrm>
            <a:off x="1686862" y="1669504"/>
            <a:ext cx="14162738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ca-ES" sz="6950" noProof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 t’ajuda la IA a generar contingut fàcilment per H5P?</a:t>
            </a:r>
          </a:p>
        </p:txBody>
      </p:sp>
      <p:grpSp>
        <p:nvGrpSpPr>
          <p:cNvPr id="28" name="Group 28">
            <a:extLst>
              <a:ext uri="{FF2B5EF4-FFF2-40B4-BE49-F238E27FC236}">
                <a16:creationId xmlns:a16="http://schemas.microsoft.com/office/drawing/2014/main" id="{C59D9F68-7D6F-C86E-88C6-AB5B7E775626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CB0001D2-5D5A-89BB-9041-1E33ABF673C8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C9460ACB-D87D-A359-3776-B50C5AC27B98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38F16E7-1409-A6AC-8F57-A244D2F2155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4" name="Freeform 5">
            <a:extLst>
              <a:ext uri="{FF2B5EF4-FFF2-40B4-BE49-F238E27FC236}">
                <a16:creationId xmlns:a16="http://schemas.microsoft.com/office/drawing/2014/main" id="{24E37247-47D0-31AD-672A-89C6EC678FA8}"/>
              </a:ext>
            </a:extLst>
          </p:cNvPr>
          <p:cNvSpPr/>
          <p:nvPr/>
        </p:nvSpPr>
        <p:spPr>
          <a:xfrm>
            <a:off x="1023660" y="4677594"/>
            <a:ext cx="16230726" cy="4275906"/>
          </a:xfrm>
          <a:custGeom>
            <a:avLst/>
            <a:gdLst/>
            <a:ahLst/>
            <a:cxnLst/>
            <a:rect l="l" t="t" r="r" b="b"/>
            <a:pathLst>
              <a:path w="705736" h="677677">
                <a:moveTo>
                  <a:pt x="0" y="0"/>
                </a:moveTo>
                <a:lnTo>
                  <a:pt x="705736" y="0"/>
                </a:lnTo>
                <a:lnTo>
                  <a:pt x="705736" y="677677"/>
                </a:lnTo>
                <a:lnTo>
                  <a:pt x="0" y="677677"/>
                </a:lnTo>
                <a:close/>
              </a:path>
            </a:pathLst>
          </a:custGeom>
          <a:solidFill>
            <a:srgbClr val="FFBF69"/>
          </a:solidFill>
        </p:spPr>
        <p:txBody>
          <a:bodyPr/>
          <a:lstStyle/>
          <a:p>
            <a:endParaRPr lang="ca-ES"/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C865BB9C-5AB0-31FB-D1C8-9B9E094291F0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FB94FB6-A403-2E48-B4D0-EEB19EFA234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AutoShape 11">
            <a:extLst>
              <a:ext uri="{FF2B5EF4-FFF2-40B4-BE49-F238E27FC236}">
                <a16:creationId xmlns:a16="http://schemas.microsoft.com/office/drawing/2014/main" id="{ADB2A9F6-5DAA-89D9-426D-C02BC69490FE}"/>
              </a:ext>
            </a:extLst>
          </p:cNvPr>
          <p:cNvSpPr/>
          <p:nvPr/>
        </p:nvSpPr>
        <p:spPr>
          <a:xfrm>
            <a:off x="2057400" y="5394766"/>
            <a:ext cx="693398" cy="0"/>
          </a:xfrm>
          <a:prstGeom prst="line">
            <a:avLst/>
          </a:prstGeom>
          <a:ln w="28575" cap="flat">
            <a:solidFill>
              <a:schemeClr val="tx1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C5D61AE4-9426-7D50-C6BE-61C3DB13CCAE}"/>
              </a:ext>
            </a:extLst>
          </p:cNvPr>
          <p:cNvSpPr/>
          <p:nvPr/>
        </p:nvSpPr>
        <p:spPr>
          <a:xfrm>
            <a:off x="6956485" y="5394766"/>
            <a:ext cx="693398" cy="0"/>
          </a:xfrm>
          <a:prstGeom prst="line">
            <a:avLst/>
          </a:prstGeom>
          <a:ln w="28575" cap="flat">
            <a:solidFill>
              <a:schemeClr val="tx1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4D597811-A4DA-94F8-3763-6C5CB81A6D36}"/>
              </a:ext>
            </a:extLst>
          </p:cNvPr>
          <p:cNvSpPr/>
          <p:nvPr/>
        </p:nvSpPr>
        <p:spPr>
          <a:xfrm>
            <a:off x="11933829" y="5394766"/>
            <a:ext cx="693398" cy="0"/>
          </a:xfrm>
          <a:prstGeom prst="line">
            <a:avLst/>
          </a:prstGeom>
          <a:ln w="28575" cap="flat">
            <a:solidFill>
              <a:schemeClr val="tx1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45C00F7-E316-13A2-4145-B1B38FE57478}"/>
              </a:ext>
            </a:extLst>
          </p:cNvPr>
          <p:cNvSpPr txBox="1"/>
          <p:nvPr/>
        </p:nvSpPr>
        <p:spPr>
          <a:xfrm>
            <a:off x="6908119" y="5631201"/>
            <a:ext cx="3200400" cy="776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35"/>
              </a:lnSpc>
            </a:pPr>
            <a:r>
              <a:rPr lang="ca-ES" sz="2239" noProof="0" dirty="0">
                <a:latin typeface="Poppins Medium"/>
                <a:ea typeface="Poppins Medium"/>
                <a:cs typeface="Poppins Medium"/>
                <a:sym typeface="Poppins Medium"/>
              </a:rPr>
              <a:t>Creació d’un </a:t>
            </a:r>
            <a:r>
              <a:rPr lang="ca-ES" sz="2239" i="1" noProof="0" dirty="0" err="1">
                <a:latin typeface="Poppins Medium"/>
                <a:ea typeface="Poppins Medium"/>
                <a:cs typeface="Poppins Medium"/>
                <a:sym typeface="Poppins Medium"/>
              </a:rPr>
              <a:t>prompt</a:t>
            </a:r>
            <a:r>
              <a:rPr lang="ca-ES" sz="2239" i="1" noProof="0" dirty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ca-ES" sz="2239" noProof="0" dirty="0">
                <a:latin typeface="Poppins Medium"/>
                <a:ea typeface="Poppins Medium"/>
                <a:cs typeface="Poppins Medium"/>
                <a:sym typeface="Poppins Medium"/>
              </a:rPr>
              <a:t>adient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9E78BC99-8D77-FEE8-5975-BA2252BB1231}"/>
              </a:ext>
            </a:extLst>
          </p:cNvPr>
          <p:cNvSpPr txBox="1"/>
          <p:nvPr/>
        </p:nvSpPr>
        <p:spPr>
          <a:xfrm>
            <a:off x="6908119" y="6709822"/>
            <a:ext cx="4038600" cy="1580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43"/>
              </a:lnSpc>
            </a:pP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Creació d’un </a:t>
            </a:r>
            <a:r>
              <a:rPr lang="ca-ES" i="1" noProof="0" dirty="0" err="1">
                <a:latin typeface="Assistant"/>
                <a:ea typeface="Assistant"/>
                <a:cs typeface="Assistant"/>
                <a:sym typeface="Assistant"/>
              </a:rPr>
              <a:t>prompt</a:t>
            </a: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 el més clar i detallat possible seguint les recomanacions fetes amb anterioritat.</a:t>
            </a:r>
          </a:p>
          <a:p>
            <a:pPr>
              <a:lnSpc>
                <a:spcPts val="2543"/>
              </a:lnSpc>
            </a:pP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Podem facilitar contingut a Copilot mitjançant un arxiu.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9E081669-A4B9-2992-719F-EE5282EF6A5A}"/>
              </a:ext>
            </a:extLst>
          </p:cNvPr>
          <p:cNvSpPr txBox="1"/>
          <p:nvPr/>
        </p:nvSpPr>
        <p:spPr>
          <a:xfrm>
            <a:off x="1968619" y="5631201"/>
            <a:ext cx="4432181" cy="77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5"/>
              </a:lnSpc>
            </a:pPr>
            <a:r>
              <a:rPr lang="ca-ES" sz="2239" dirty="0">
                <a:latin typeface="Poppins Medium"/>
                <a:ea typeface="Poppins Medium"/>
                <a:cs typeface="Poppins Medium"/>
                <a:sym typeface="Poppins Medium"/>
              </a:rPr>
              <a:t>Escollir </a:t>
            </a:r>
            <a:r>
              <a:rPr lang="ca-ES" sz="2239" noProof="0" dirty="0">
                <a:latin typeface="Poppins Medium"/>
                <a:ea typeface="Poppins Medium"/>
                <a:cs typeface="Poppins Medium"/>
                <a:sym typeface="Poppins Medium"/>
              </a:rPr>
              <a:t>quin tipus de preguntes volem crear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7CA0DDF9-6B43-CAEE-8AD6-BE2B712FEA1F}"/>
              </a:ext>
            </a:extLst>
          </p:cNvPr>
          <p:cNvSpPr txBox="1"/>
          <p:nvPr/>
        </p:nvSpPr>
        <p:spPr>
          <a:xfrm>
            <a:off x="1968619" y="6709822"/>
            <a:ext cx="4432181" cy="1904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3"/>
              </a:lnSpc>
            </a:pP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Hem d’escollir  quin tipus de pregunta volem generar, ja que això definirà quines indicacions li hem de donar a la IA per tal que ens generi el format correcte de sortida. </a:t>
            </a:r>
          </a:p>
          <a:p>
            <a:pPr>
              <a:lnSpc>
                <a:spcPts val="2543"/>
              </a:lnSpc>
            </a:pP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Per exemple: Single </a:t>
            </a:r>
            <a:r>
              <a:rPr lang="ca-ES" noProof="0" dirty="0" err="1">
                <a:latin typeface="Assistant"/>
                <a:ea typeface="Assistant"/>
                <a:cs typeface="Assistant"/>
                <a:sym typeface="Assistant"/>
              </a:rPr>
              <a:t>choice</a:t>
            </a: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 set, H5p </a:t>
            </a:r>
            <a:r>
              <a:rPr lang="ca-ES" noProof="0" dirty="0" err="1">
                <a:latin typeface="Assistant"/>
                <a:ea typeface="Assistant"/>
                <a:cs typeface="Assistant"/>
                <a:sym typeface="Assistant"/>
              </a:rPr>
              <a:t>Summary</a:t>
            </a: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, H5p </a:t>
            </a:r>
            <a:r>
              <a:rPr lang="ca-ES" noProof="0" dirty="0" err="1">
                <a:latin typeface="Assistant"/>
                <a:ea typeface="Assistant"/>
                <a:cs typeface="Assistant"/>
                <a:sym typeface="Assistant"/>
              </a:rPr>
              <a:t>Drag</a:t>
            </a: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ca-ES" noProof="0" dirty="0" err="1">
                <a:latin typeface="Assistant"/>
                <a:ea typeface="Assistant"/>
                <a:cs typeface="Assistant"/>
                <a:sym typeface="Assistant"/>
              </a:rPr>
              <a:t>the</a:t>
            </a: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ca-ES" noProof="0" dirty="0" err="1">
                <a:latin typeface="Assistant"/>
                <a:ea typeface="Assistant"/>
                <a:cs typeface="Assistant"/>
                <a:sym typeface="Assistant"/>
              </a:rPr>
              <a:t>words</a:t>
            </a: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, etc..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4E9D0875-6D03-2198-4B14-704E8420BF7C}"/>
              </a:ext>
            </a:extLst>
          </p:cNvPr>
          <p:cNvSpPr txBox="1"/>
          <p:nvPr/>
        </p:nvSpPr>
        <p:spPr>
          <a:xfrm>
            <a:off x="11933829" y="5631201"/>
            <a:ext cx="4872706" cy="77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5"/>
              </a:lnSpc>
            </a:pPr>
            <a:r>
              <a:rPr lang="ca-ES" sz="2239" noProof="0">
                <a:latin typeface="Poppins Medium"/>
                <a:ea typeface="Poppins Medium"/>
                <a:cs typeface="Poppins Medium"/>
                <a:sym typeface="Poppins Medium"/>
              </a:rPr>
              <a:t>Inserció de la informació a una activitat H5p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325E838C-08A3-D34F-EA9E-EAC8596D7266}"/>
              </a:ext>
            </a:extLst>
          </p:cNvPr>
          <p:cNvSpPr txBox="1"/>
          <p:nvPr/>
        </p:nvSpPr>
        <p:spPr>
          <a:xfrm>
            <a:off x="11933829" y="6709822"/>
            <a:ext cx="4286563" cy="62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3"/>
              </a:lnSpc>
            </a:pP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Cal inserir la informació generada per l’eina d’IA a una activitat H5p.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A19DB2AE-608D-A62E-34A9-688C36459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37631" y="1848150"/>
            <a:ext cx="1668904" cy="16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9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2031-4A4D-4910-7C65-790096772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D81A0E4-6E14-BA2B-E229-57934D5F7936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7906D5B-23AF-0E21-1093-63C5086537F0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4190F28-0805-A9B6-471A-2FF140C34AC5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0724B40-B2B9-6051-966A-C59AF4DFE992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BBED25F-DDF1-813A-AF7A-9620F0A41000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B8BC6681-CE97-35E3-AD63-BA1C1C9DA562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EAF0C566-391D-C09A-733F-F5F7969A47BF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0139F393-816B-D83C-CE5C-DD09ACB81BEB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B34C1AAC-A8D5-0A46-3DBD-9054DDBA4D24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68FF77B0-1793-E1D6-653C-A394FC02E2C4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11618FA9-1FC0-64CC-CDD9-8F1624C55BAC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212B465-9851-BE55-020C-5877CB9BBEAF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70968E65-55F9-3463-0D00-DBCE02B1EE59}"/>
              </a:ext>
            </a:extLst>
          </p:cNvPr>
          <p:cNvSpPr txBox="1"/>
          <p:nvPr/>
        </p:nvSpPr>
        <p:spPr>
          <a:xfrm>
            <a:off x="10494784" y="1641222"/>
            <a:ext cx="5677972" cy="1169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1"/>
              </a:lnSpc>
              <a:spcBef>
                <a:spcPct val="0"/>
              </a:spcBef>
            </a:pP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Creació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de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contingut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amb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H5P: Single Choice set</a:t>
            </a: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66E83F29-B938-6E46-588C-573085DC9826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6B08910-4E26-AE1F-20DD-7C3CFB078F3E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F9F96EF-6F5D-C463-87CE-7F681EEF66DD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C723145-4522-DB55-5864-DDE1DDE932FA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AF20ED01-296D-95EB-C1EE-4976C60D025A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A29FE2C8-13DB-32F2-3D47-F64AC38F18B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D1079D49-BCFF-0222-0635-5D678448DBD9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6F69E37-4797-88F3-0581-A39E55B68EDC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AD0F2DC5-B881-E5FC-F534-F57E405F95E9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1CB298B-8A69-A020-3305-D68B50A5292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C6B15E1-5729-E279-0FD5-813BB89AF41C}"/>
              </a:ext>
            </a:extLst>
          </p:cNvPr>
          <p:cNvSpPr/>
          <p:nvPr/>
        </p:nvSpPr>
        <p:spPr>
          <a:xfrm>
            <a:off x="1804387" y="3848100"/>
            <a:ext cx="15188214" cy="448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91026DE-CFC0-BE59-D4E6-61384DACE96C}"/>
              </a:ext>
            </a:extLst>
          </p:cNvPr>
          <p:cNvSpPr txBox="1"/>
          <p:nvPr/>
        </p:nvSpPr>
        <p:spPr>
          <a:xfrm>
            <a:off x="2299687" y="4060754"/>
            <a:ext cx="14197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noProof="0" dirty="0">
                <a:latin typeface="Assistant" pitchFamily="2" charset="-79"/>
                <a:cs typeface="Assistant" pitchFamily="2" charset="-79"/>
              </a:rPr>
              <a:t>Crea un qüestionari tipus test sobre les roques ígnies. Crea </a:t>
            </a:r>
            <a:r>
              <a:rPr lang="ca-ES" sz="3600" dirty="0">
                <a:latin typeface="Assistant" pitchFamily="2" charset="-79"/>
                <a:cs typeface="Assistant" pitchFamily="2" charset="-79"/>
              </a:rPr>
              <a:t>quatre</a:t>
            </a:r>
            <a:r>
              <a:rPr lang="ca-ES" sz="3600" noProof="0" dirty="0">
                <a:latin typeface="Assistant" pitchFamily="2" charset="-79"/>
                <a:cs typeface="Assistant" pitchFamily="2" charset="-79"/>
              </a:rPr>
              <a:t> preguntes amb quatre alternatives per a cada pregunta. Escriu les preguntes amb la pregunta a la primera línia, l'alternativa correcta a la línia següent i els distractors a les línies següents. Separa cada pregunta amb una línia buida. No afegeixis cap etiqueta, format o numeració. No assignis lletres a les alternatives. Enganxaré el resultat en una altra eina que espera aquest format.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9AF4A9C8-C96A-FA14-C3D4-3A236202AFA1}"/>
              </a:ext>
            </a:extLst>
          </p:cNvPr>
          <p:cNvSpPr txBox="1"/>
          <p:nvPr/>
        </p:nvSpPr>
        <p:spPr>
          <a:xfrm>
            <a:off x="1804387" y="1525257"/>
            <a:ext cx="8519640" cy="195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ca-ES" sz="5000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Introduïm el </a:t>
            </a:r>
            <a:r>
              <a:rPr lang="ca-ES" sz="5000" i="1" noProof="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prompt</a:t>
            </a:r>
            <a:r>
              <a:rPr lang="ca-ES" sz="5000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adequat</a:t>
            </a:r>
          </a:p>
        </p:txBody>
      </p:sp>
    </p:spTree>
    <p:extLst>
      <p:ext uri="{BB962C8B-B14F-4D97-AF65-F5344CB8AC3E}">
        <p14:creationId xmlns:p14="http://schemas.microsoft.com/office/powerpoint/2010/main" val="1338385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5D646-AA56-07FD-789B-9F1C7BD6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4927214-EBE3-2E68-FC45-D0E3711469BF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A88397B-820A-A507-EC7F-3B0DDC358314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83DB57A-D212-7D65-FA37-D480E4F3EB51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3F8D41F-32F4-996A-C303-743E71941E30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169B461-9599-D8DA-68BE-D0A604C51CEE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9A4BBDFC-98AA-ACB3-66E0-7AB3220FAD65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0AD5906C-61F8-27FF-0763-6801241D5FD1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AE1FECED-8BFB-9314-D746-6E2AD8328085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27ECEF5A-BC2A-72D9-50E4-404F5F7E04F8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D429C08D-95CC-2C0D-3C55-CCA0E6249141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F7DF8985-F20A-3D96-CC9D-A2FE011AF22E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A3C5DD96-73AD-DA51-5E54-1A53951EBFD5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FC180666-92F7-1684-A3B9-E5529C44FEEE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A2697EEF-20E2-898B-7C84-43A9652699C0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AA625A94-3E6C-92C0-547D-D6008614DDD8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C51A626-0BF8-144C-2368-0ADC42E23A21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9DEEFC15-52A5-C8EB-9E58-924C555E1C97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FD3069A-3617-0EEC-45A3-3D5C1AC8B4F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89169FD0-9180-0922-D8F6-355E6E5F46E5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FAA77FB-BB87-34EE-00F4-4780475FA58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9744675F-5771-4AF2-F404-0B76097233C4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658022D-2CD0-A809-1F51-A3C4BE31B6B7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150CACE9-9BBC-F966-875B-96AA7F6D55CD}"/>
              </a:ext>
            </a:extLst>
          </p:cNvPr>
          <p:cNvSpPr/>
          <p:nvPr/>
        </p:nvSpPr>
        <p:spPr>
          <a:xfrm>
            <a:off x="1804387" y="3848100"/>
            <a:ext cx="15188214" cy="448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28DADC6-8BFF-D34E-8723-27EF414CD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278493"/>
            <a:ext cx="13407475" cy="3684407"/>
          </a:xfrm>
          <a:prstGeom prst="rect">
            <a:avLst/>
          </a:prstGeom>
        </p:spPr>
      </p:pic>
      <p:sp>
        <p:nvSpPr>
          <p:cNvPr id="19" name="TextBox 20">
            <a:extLst>
              <a:ext uri="{FF2B5EF4-FFF2-40B4-BE49-F238E27FC236}">
                <a16:creationId xmlns:a16="http://schemas.microsoft.com/office/drawing/2014/main" id="{74284E2B-2386-75F0-BF32-D34F5B03C09F}"/>
              </a:ext>
            </a:extLst>
          </p:cNvPr>
          <p:cNvSpPr txBox="1"/>
          <p:nvPr/>
        </p:nvSpPr>
        <p:spPr>
          <a:xfrm>
            <a:off x="1804387" y="1525257"/>
            <a:ext cx="8519640" cy="195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sv-SE" sz="5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Copilot ens retorna el resultat</a:t>
            </a:r>
            <a:endParaRPr lang="en-US" sz="5000" dirty="0">
              <a:solidFill>
                <a:srgbClr val="42424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2A310337-EC9A-C747-9C66-54AB30B2E9AE}"/>
              </a:ext>
            </a:extLst>
          </p:cNvPr>
          <p:cNvSpPr txBox="1"/>
          <p:nvPr/>
        </p:nvSpPr>
        <p:spPr>
          <a:xfrm>
            <a:off x="10494784" y="1641222"/>
            <a:ext cx="5677972" cy="1169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1"/>
              </a:lnSpc>
              <a:spcBef>
                <a:spcPct val="0"/>
              </a:spcBef>
            </a:pP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Creació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de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contingut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amb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H5P: Single Choice set</a:t>
            </a:r>
          </a:p>
        </p:txBody>
      </p:sp>
    </p:spTree>
    <p:extLst>
      <p:ext uri="{BB962C8B-B14F-4D97-AF65-F5344CB8AC3E}">
        <p14:creationId xmlns:p14="http://schemas.microsoft.com/office/powerpoint/2010/main" val="33088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30135-5853-1860-76DC-8065BF203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7A7A337-39DF-C0FF-DE84-C1CEDE97012B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B01012C-9865-8B75-4CDD-0FC27FD40235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CC62D5B-30BB-3B3D-4AB7-EF44CB07844C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60ECF13-15C4-5F67-E20E-B34C2EDE32D7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015058F-2E90-574B-4E94-342D7114F693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E5A6B624-E27F-B6F9-F3B1-FCB4ADFE2366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9A7AA00D-D907-0AD8-2C11-7BA39D1A5AC4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BE36E127-CF32-8F37-0E0E-3E7D94EEE3DD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20E67C85-4ADC-C811-8C62-92ACC751701B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3DEE072-3365-6122-FE8A-FAAAD4FB5D37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D638BB41-C7D9-52E7-BA9F-FD4A2ADFC7CC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0A4B93C-F0E9-23A0-C9F7-0BB9B0CC30BA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6F488350-BC9D-4F12-CF5D-A550389FAC87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D8BC691A-0680-5B24-0A19-4B28432200E7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B33D1DB-7282-40B8-CE78-723A11913958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3C3EB6A-2BA6-49A3-E029-FC2851350235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181CC84F-D5B2-F630-3615-46E014588248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A3CEB08-EFFF-E76D-C34B-32DCA8ABB18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4FD717B6-09E1-614E-7E36-CD29A279EF2B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44B6593-6EED-112B-7B66-3108B9EC855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FAA7D8E9-1D82-FF8B-DCC6-1C98B830C73E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091DB4D-8511-C199-0730-2C5E27416B2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3115CCA2-DD5A-51F9-F89A-4F1E6A6C1300}"/>
              </a:ext>
            </a:extLst>
          </p:cNvPr>
          <p:cNvSpPr/>
          <p:nvPr/>
        </p:nvSpPr>
        <p:spPr>
          <a:xfrm>
            <a:off x="1804387" y="3848100"/>
            <a:ext cx="15188214" cy="448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91DE919-7EC1-E8D8-16AF-5ACF4C929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895" y="3582490"/>
            <a:ext cx="7808663" cy="552143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E3E1671-3AE5-C440-91B8-0D598A29C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728792"/>
            <a:ext cx="7498511" cy="2816514"/>
          </a:xfrm>
          <a:prstGeom prst="rect">
            <a:avLst/>
          </a:prstGeom>
        </p:spPr>
      </p:pic>
      <p:sp>
        <p:nvSpPr>
          <p:cNvPr id="19" name="TextBox 20">
            <a:extLst>
              <a:ext uri="{FF2B5EF4-FFF2-40B4-BE49-F238E27FC236}">
                <a16:creationId xmlns:a16="http://schemas.microsoft.com/office/drawing/2014/main" id="{29F6869B-43CA-52C3-55D4-50097F6AC561}"/>
              </a:ext>
            </a:extLst>
          </p:cNvPr>
          <p:cNvSpPr txBox="1"/>
          <p:nvPr/>
        </p:nvSpPr>
        <p:spPr>
          <a:xfrm>
            <a:off x="1150303" y="1351089"/>
            <a:ext cx="8115300" cy="195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ca-ES" sz="5000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Inserció de la informació a l’activitat H5P</a:t>
            </a: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4CB83822-9F1D-ED0B-FF0B-819FFCD62A98}"/>
              </a:ext>
            </a:extLst>
          </p:cNvPr>
          <p:cNvSpPr txBox="1"/>
          <p:nvPr/>
        </p:nvSpPr>
        <p:spPr>
          <a:xfrm>
            <a:off x="10494784" y="1641222"/>
            <a:ext cx="5677972" cy="1169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1"/>
              </a:lnSpc>
              <a:spcBef>
                <a:spcPct val="0"/>
              </a:spcBef>
            </a:pPr>
            <a:r>
              <a:rPr lang="ca-ES" sz="3386" noProof="0" dirty="0">
                <a:latin typeface="Assistant"/>
                <a:ea typeface="Assistant"/>
                <a:cs typeface="Assistant"/>
                <a:sym typeface="Assistant"/>
              </a:rPr>
              <a:t>Creació de contingut amb H5P: Single </a:t>
            </a:r>
            <a:r>
              <a:rPr lang="ca-ES" sz="3386" noProof="0" dirty="0" err="1">
                <a:latin typeface="Assistant"/>
                <a:ea typeface="Assistant"/>
                <a:cs typeface="Assistant"/>
                <a:sym typeface="Assistant"/>
              </a:rPr>
              <a:t>Choice</a:t>
            </a:r>
            <a:r>
              <a:rPr lang="ca-ES" sz="3386" noProof="0" dirty="0">
                <a:latin typeface="Assistant"/>
                <a:ea typeface="Assistant"/>
                <a:cs typeface="Assistant"/>
                <a:sym typeface="Assistant"/>
              </a:rPr>
              <a:t> set</a:t>
            </a:r>
          </a:p>
        </p:txBody>
      </p:sp>
    </p:spTree>
    <p:extLst>
      <p:ext uri="{BB962C8B-B14F-4D97-AF65-F5344CB8AC3E}">
        <p14:creationId xmlns:p14="http://schemas.microsoft.com/office/powerpoint/2010/main" val="4083739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054EA-3685-329C-5316-C1DAC760A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4E60B6-F896-B68C-030B-47821A0477DD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7E8FEA5-99B8-3614-EE53-460C29746F1A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319078D-FD66-5C3E-52D9-300DEC50E8FF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307217C-D152-69B4-D857-F1BF25A6A5A4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2F6B1F2-EB7A-AA22-0007-16D4731590DB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98D704B3-6236-E9B4-01CC-B7236D8F6E74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4BEA62F3-D4E2-38B0-D40C-D443DD1EF29F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F533057B-AA0F-6D49-B7A7-F391A6539400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63B24818-1C1C-B356-FDD7-50191DBFAFD5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D84B470-9DA6-874C-D849-05FA0196570B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6F0CD945-FDB4-15B0-5902-C47DD605706C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2BD49DDC-2CAC-67CF-6C73-5B0DC992131B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5619C1F4-7073-EE53-3AE9-339F4FC9FA74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EE4C0F9-3CF0-1473-7F1B-3114092594DF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79E5C8C-F278-E796-1BE8-50C9660D0178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C078511-855A-5097-CB28-9FD4ADEA2D7F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8CB7F687-96A9-0A8D-0E4F-19310D427670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C8934D6-AA39-A70B-051A-BB094A739D4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4503F371-5175-02E6-BCC3-C3FD2D06C329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506834B-008D-1CE7-7EB9-B5CB8141EC88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E1663D7-4AC8-E9E1-985E-DDF13459E0BF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5E3A944-CD15-06C8-A8E3-0821544C725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31F2DA-467B-4719-A12D-C8BE85FFE1D2}"/>
              </a:ext>
            </a:extLst>
          </p:cNvPr>
          <p:cNvSpPr/>
          <p:nvPr/>
        </p:nvSpPr>
        <p:spPr>
          <a:xfrm>
            <a:off x="1804387" y="3848100"/>
            <a:ext cx="15188214" cy="448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E3C6E674-34A6-A81D-0A1C-F790396E0DC2}"/>
              </a:ext>
            </a:extLst>
          </p:cNvPr>
          <p:cNvSpPr txBox="1"/>
          <p:nvPr/>
        </p:nvSpPr>
        <p:spPr>
          <a:xfrm>
            <a:off x="1804387" y="1525257"/>
            <a:ext cx="8519640" cy="195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ca-ES" sz="5000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Introduïm el </a:t>
            </a:r>
            <a:r>
              <a:rPr lang="ca-ES" sz="5000" i="1" noProof="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prompt</a:t>
            </a:r>
            <a:r>
              <a:rPr lang="ca-ES" sz="5000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adequat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419B5D72-520B-98BD-BF36-BBAE75F40B55}"/>
              </a:ext>
            </a:extLst>
          </p:cNvPr>
          <p:cNvSpPr txBox="1"/>
          <p:nvPr/>
        </p:nvSpPr>
        <p:spPr>
          <a:xfrm>
            <a:off x="10612645" y="1705883"/>
            <a:ext cx="5677972" cy="177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1"/>
              </a:lnSpc>
              <a:spcBef>
                <a:spcPct val="0"/>
              </a:spcBef>
            </a:pP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Creació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de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contingut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amb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H5P: H5P Summary</a:t>
            </a:r>
          </a:p>
          <a:p>
            <a:pPr algn="l">
              <a:lnSpc>
                <a:spcPts val="4741"/>
              </a:lnSpc>
              <a:spcBef>
                <a:spcPct val="0"/>
              </a:spcBef>
            </a:pPr>
            <a:endParaRPr lang="en-US" sz="3386" dirty="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E81E94A-F875-54FF-0341-7AE9D1E4CEEA}"/>
              </a:ext>
            </a:extLst>
          </p:cNvPr>
          <p:cNvSpPr txBox="1"/>
          <p:nvPr/>
        </p:nvSpPr>
        <p:spPr>
          <a:xfrm>
            <a:off x="2010165" y="4210049"/>
            <a:ext cx="149062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Assistant" pitchFamily="2" charset="-79"/>
                <a:cs typeface="Assistant" pitchFamily="2" charset="-79"/>
              </a:defRPr>
            </a:lvl1pPr>
          </a:lstStyle>
          <a:p>
            <a:r>
              <a:rPr lang="ca-ES" sz="3400" dirty="0"/>
              <a:t>Crea un resum sobre les roques ígnies. Escriu-lo com a cinc afirmacions, però per a cadascuna de les afirmacions crea també tres afirmacions incorrectes, de manera que el lector s'enfronti al repte de trobar les cinc afirmacions correctes. Utilitza aquest format: </a:t>
            </a:r>
            <a:br>
              <a:rPr lang="ca-ES" sz="3400" dirty="0"/>
            </a:br>
            <a:r>
              <a:rPr lang="ca-ES" sz="3400" dirty="0"/>
              <a:t>Escriu cada afirmació en una línia separada. Utilitza una línia buida per separar els grups d'afirmacions. El primer enunciat és sempre el correcte, seguit dels tres enunciats distractors. Dona sortida a la resposta com a codi </a:t>
            </a:r>
            <a:r>
              <a:rPr lang="ca-ES" sz="3400" dirty="0" err="1"/>
              <a:t>preformatat</a:t>
            </a:r>
            <a:r>
              <a:rPr lang="ca-ES" sz="34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58599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4761" y="0"/>
            <a:ext cx="10428761" cy="10286999"/>
            <a:chOff x="0" y="0"/>
            <a:chExt cx="3527754" cy="40043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7754" cy="4004318"/>
            </a:xfrm>
            <a:custGeom>
              <a:avLst/>
              <a:gdLst/>
              <a:ahLst/>
              <a:cxnLst/>
              <a:rect l="l" t="t" r="r" b="b"/>
              <a:pathLst>
                <a:path w="3527754" h="4004318">
                  <a:moveTo>
                    <a:pt x="0" y="0"/>
                  </a:moveTo>
                  <a:lnTo>
                    <a:pt x="3527754" y="0"/>
                  </a:lnTo>
                  <a:lnTo>
                    <a:pt x="3527754" y="4004318"/>
                  </a:lnTo>
                  <a:lnTo>
                    <a:pt x="0" y="4004318"/>
                  </a:lnTo>
                  <a:close/>
                </a:path>
              </a:pathLst>
            </a:custGeom>
            <a:solidFill>
              <a:srgbClr val="FFBF69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144064" y="0"/>
            <a:ext cx="1028700" cy="1028700"/>
            <a:chOff x="0" y="0"/>
            <a:chExt cx="347980" cy="6102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7980" cy="610239"/>
            </a:xfrm>
            <a:custGeom>
              <a:avLst/>
              <a:gdLst/>
              <a:ahLst/>
              <a:cxnLst/>
              <a:rect l="l" t="t" r="r" b="b"/>
              <a:pathLst>
                <a:path w="347980" h="610239">
                  <a:moveTo>
                    <a:pt x="0" y="0"/>
                  </a:moveTo>
                  <a:lnTo>
                    <a:pt x="347980" y="0"/>
                  </a:lnTo>
                  <a:lnTo>
                    <a:pt x="347980" y="610239"/>
                  </a:lnTo>
                  <a:lnTo>
                    <a:pt x="0" y="610239"/>
                  </a:lnTo>
                  <a:close/>
                </a:path>
              </a:pathLst>
            </a:custGeom>
            <a:solidFill>
              <a:srgbClr val="FFBF69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7" name="Freeform 7"/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9139023" y="6172200"/>
            <a:ext cx="7091577" cy="3086100"/>
          </a:xfrm>
          <a:custGeom>
            <a:avLst/>
            <a:gdLst/>
            <a:ahLst/>
            <a:cxnLst/>
            <a:rect l="l" t="t" r="r" b="b"/>
            <a:pathLst>
              <a:path w="7091577" h="3086100">
                <a:moveTo>
                  <a:pt x="0" y="0"/>
                </a:moveTo>
                <a:lnTo>
                  <a:pt x="7091577" y="0"/>
                </a:lnTo>
                <a:lnTo>
                  <a:pt x="7091577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225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2" name="Group 12"/>
          <p:cNvGrpSpPr/>
          <p:nvPr/>
        </p:nvGrpSpPr>
        <p:grpSpPr>
          <a:xfrm>
            <a:off x="8110323" y="6172200"/>
            <a:ext cx="1028700" cy="3086100"/>
            <a:chOff x="0" y="0"/>
            <a:chExt cx="842880" cy="25286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42880" cy="2528640"/>
            </a:xfrm>
            <a:custGeom>
              <a:avLst/>
              <a:gdLst/>
              <a:ahLst/>
              <a:cxnLst/>
              <a:rect l="l" t="t" r="r" b="b"/>
              <a:pathLst>
                <a:path w="842880" h="2528640">
                  <a:moveTo>
                    <a:pt x="0" y="0"/>
                  </a:moveTo>
                  <a:lnTo>
                    <a:pt x="842880" y="0"/>
                  </a:lnTo>
                  <a:lnTo>
                    <a:pt x="842880" y="2528640"/>
                  </a:lnTo>
                  <a:lnTo>
                    <a:pt x="0" y="2528640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085042" y="3036703"/>
            <a:ext cx="14832249" cy="6098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3"/>
              </a:lnSpc>
            </a:pPr>
            <a:r>
              <a:rPr lang="ca-ES" sz="4008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Ajudar </a:t>
            </a:r>
            <a:r>
              <a:rPr lang="ca-ES" sz="4008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a millorar la productivitat del professorat generant recursos i activitats</a:t>
            </a:r>
            <a:r>
              <a:rPr lang="ca-ES" sz="4008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 mitjançant la intel·ligència artificial per a la seva implementació al Campus Virtual de la Universitat de Barcelona.</a:t>
            </a:r>
          </a:p>
          <a:p>
            <a:pPr algn="l">
              <a:lnSpc>
                <a:spcPts val="6013"/>
              </a:lnSpc>
            </a:pPr>
            <a:r>
              <a:rPr lang="ca-ES" sz="4008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Exemples:</a:t>
            </a:r>
          </a:p>
          <a:p>
            <a:pPr marL="571500" indent="-571500" algn="l">
              <a:lnSpc>
                <a:spcPts val="6013"/>
              </a:lnSpc>
              <a:buFont typeface="Arial" panose="020B0604020202020204" pitchFamily="34" charset="0"/>
              <a:buChar char="•"/>
            </a:pPr>
            <a:r>
              <a:rPr lang="ca-ES" sz="4008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Preguntes</a:t>
            </a:r>
          </a:p>
          <a:p>
            <a:pPr marL="571500" indent="-571500">
              <a:lnSpc>
                <a:spcPts val="6013"/>
              </a:lnSpc>
              <a:buFont typeface="Arial" panose="020B0604020202020204" pitchFamily="34" charset="0"/>
              <a:buChar char="•"/>
            </a:pPr>
            <a:r>
              <a:rPr lang="ca-ES" sz="4008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H5p</a:t>
            </a:r>
          </a:p>
          <a:p>
            <a:pPr marL="571500" indent="-571500" algn="l">
              <a:lnSpc>
                <a:spcPts val="6013"/>
              </a:lnSpc>
              <a:buFont typeface="Arial" panose="020B0604020202020204" pitchFamily="34" charset="0"/>
              <a:buChar char="•"/>
            </a:pPr>
            <a:r>
              <a:rPr lang="ca-ES" sz="4008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Rúbriques</a:t>
            </a:r>
          </a:p>
          <a:p>
            <a:pPr marL="571500" indent="-571500" algn="l">
              <a:lnSpc>
                <a:spcPts val="6013"/>
              </a:lnSpc>
              <a:buFont typeface="Arial" panose="020B0604020202020204" pitchFamily="34" charset="0"/>
              <a:buChar char="•"/>
            </a:pPr>
            <a:r>
              <a:rPr lang="ca-ES" sz="4008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Lliçons...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57654" y="1885950"/>
            <a:ext cx="14162738" cy="774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4"/>
              </a:lnSpc>
              <a:spcBef>
                <a:spcPct val="0"/>
              </a:spcBef>
            </a:pPr>
            <a:r>
              <a:rPr lang="en-US" sz="4685" b="1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Objectiu</a:t>
            </a:r>
            <a:r>
              <a:rPr lang="en-US" sz="4685" b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:</a:t>
            </a:r>
          </a:p>
        </p:txBody>
      </p:sp>
      <p:sp>
        <p:nvSpPr>
          <p:cNvPr id="20" name="AutoShape 20"/>
          <p:cNvSpPr/>
          <p:nvPr/>
        </p:nvSpPr>
        <p:spPr>
          <a:xfrm>
            <a:off x="2057653" y="2893596"/>
            <a:ext cx="1417294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grpSp>
        <p:nvGrpSpPr>
          <p:cNvPr id="21" name="Group 21"/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5" name="Group 25"/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72538-8F31-6D0A-4192-F15702B86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665760C-E913-428F-AA85-26EABD6AC097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0FD7338-6D40-A30C-1ADE-2DECD8ADB456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27E9E0E-DB83-8EC2-1155-5703F5EEBF3F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DD96CFD-9032-87C0-10EA-F42B3FA0936C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4008F7B-25F5-A2CB-2515-E1756D68F7C3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34D40730-F452-2CC9-278A-7E191D98D519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63864285-370F-5568-12F3-F1EAE67B2AD8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D8B67FFA-DC94-F7CA-D200-43CC00EA4415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E8091786-24AC-9564-789F-27A676C0D42E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472783A-03F2-1C2B-AEE5-BDD496772E57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7105234C-519C-D280-14A3-D1F4C6B92179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AF85C2B2-4BA7-5769-625B-91D6ADAB5725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978E292F-B132-FCF4-5C4D-D0F707D3E0A8}"/>
              </a:ext>
            </a:extLst>
          </p:cNvPr>
          <p:cNvSpPr txBox="1"/>
          <p:nvPr/>
        </p:nvSpPr>
        <p:spPr>
          <a:xfrm>
            <a:off x="10805641" y="1738221"/>
            <a:ext cx="5677972" cy="177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1"/>
              </a:lnSpc>
              <a:spcBef>
                <a:spcPct val="0"/>
              </a:spcBef>
            </a:pP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Creació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de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contingut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amb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H5P: H5P Summary</a:t>
            </a:r>
          </a:p>
          <a:p>
            <a:pPr algn="l">
              <a:lnSpc>
                <a:spcPts val="4741"/>
              </a:lnSpc>
              <a:spcBef>
                <a:spcPct val="0"/>
              </a:spcBef>
            </a:pPr>
            <a:endParaRPr lang="en-US" sz="3386" dirty="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ABFD4835-6269-0E27-23FF-05EB8646FCF7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17A7A757-2894-F713-7291-15A49FF6DE9F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AA9B2EF5-1EA9-E655-8C7C-C9827E99C889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B8FA975-F702-80AB-BAB4-D527B30AA2FB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C25D26AB-E3FF-6859-17CC-062C240AD249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F8602D94-1890-D2EF-B36B-EBC8024F910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B030AD5A-147F-C258-9DF2-7021C9868D97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EFB719E-C648-6224-62C4-5DDE6AEEED8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FC1FCADB-A129-98A1-7AD9-037375E2DCD3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D420A19-4966-A879-A3B9-A741D1C410DB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88D0613-5680-383A-7D80-8BF36C24B7B6}"/>
              </a:ext>
            </a:extLst>
          </p:cNvPr>
          <p:cNvSpPr/>
          <p:nvPr/>
        </p:nvSpPr>
        <p:spPr>
          <a:xfrm>
            <a:off x="1804387" y="3848100"/>
            <a:ext cx="15188214" cy="448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A01BFC4-D867-426B-8CC8-4CA41C5E6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860" y="3943764"/>
            <a:ext cx="9489268" cy="4247322"/>
          </a:xfrm>
          <a:prstGeom prst="rect">
            <a:avLst/>
          </a:prstGeom>
        </p:spPr>
      </p:pic>
      <p:sp>
        <p:nvSpPr>
          <p:cNvPr id="14" name="TextBox 20">
            <a:extLst>
              <a:ext uri="{FF2B5EF4-FFF2-40B4-BE49-F238E27FC236}">
                <a16:creationId xmlns:a16="http://schemas.microsoft.com/office/drawing/2014/main" id="{65726BD9-9E1F-F71E-E0F4-34D1ED317D84}"/>
              </a:ext>
            </a:extLst>
          </p:cNvPr>
          <p:cNvSpPr txBox="1"/>
          <p:nvPr/>
        </p:nvSpPr>
        <p:spPr>
          <a:xfrm>
            <a:off x="1804387" y="1502134"/>
            <a:ext cx="8519640" cy="195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sv-SE" sz="5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Copilot ens retorna el resultat</a:t>
            </a:r>
            <a:endParaRPr lang="en-US" sz="5000" dirty="0">
              <a:solidFill>
                <a:srgbClr val="42424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17843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6FFF1-5A66-8665-0236-6EA485719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6EF267A-CFC4-0835-2665-15CB7143949B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757DB4E-EE9E-A7D8-2D99-671AD8D35A4D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1565B1A-350D-CB5C-41BB-D402278636DB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9795D3E-EEC9-7339-5F3A-BE932B01D890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8431E65-5BEA-B3B5-D30F-69C19D09D8FB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236CE745-7A84-268E-5FED-0AD9D43A8AD4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760EA58E-118A-7D63-3939-80D1EFBA18DC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C424F918-C514-8D13-400E-6431A1F0F500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2B5FE0DB-1E23-9CAC-50C2-4E07FFBB8416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3E9BF94-7EC4-D784-FA52-12F9F0C0CA9D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8F7EEAA0-4BA7-E2FF-376D-2C9CB5ADC0B2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822930A-DF10-2E99-D126-84A3C4BE74E4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C3675472-1C30-B5F1-DD2C-75A8E1FD4E1C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622B5F32-8C2F-7FFA-78FA-4B226D607C3E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9D17D240-10D6-57A9-F4F4-B4C5D8A36FE9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907B0BC-152E-952C-D024-8B941BD52A8B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F23D9B02-A3BF-E6CB-2794-7A105D595CC6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0C91477-2270-F6D1-3A3D-B4DEF2B8765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A456A3DB-F011-0872-A606-98139FA4DAEE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0FDD6B2-CEB0-82A1-6CDD-6B34BAC31C5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BE26C62B-6266-FDED-86D2-18C708BFD3FB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C4583E2-55DC-A62A-257F-5DCF0E33AE37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A876103-CAEA-AFB7-1FC2-6C52BCE33905}"/>
              </a:ext>
            </a:extLst>
          </p:cNvPr>
          <p:cNvSpPr/>
          <p:nvPr/>
        </p:nvSpPr>
        <p:spPr>
          <a:xfrm>
            <a:off x="1804387" y="3848100"/>
            <a:ext cx="15188214" cy="448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6887F78-3DBA-8A6E-9EB8-448D6E98C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770" y="4152900"/>
            <a:ext cx="6826903" cy="400652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9EC755D-9474-837D-71DA-520D1C6D7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389" y="4361481"/>
            <a:ext cx="7440946" cy="3231034"/>
          </a:xfrm>
          <a:prstGeom prst="rect">
            <a:avLst/>
          </a:prstGeom>
        </p:spPr>
      </p:pic>
      <p:sp>
        <p:nvSpPr>
          <p:cNvPr id="14" name="TextBox 23">
            <a:extLst>
              <a:ext uri="{FF2B5EF4-FFF2-40B4-BE49-F238E27FC236}">
                <a16:creationId xmlns:a16="http://schemas.microsoft.com/office/drawing/2014/main" id="{B71AE9DA-A9F3-FB28-FE37-0D610EA3EB07}"/>
              </a:ext>
            </a:extLst>
          </p:cNvPr>
          <p:cNvSpPr txBox="1"/>
          <p:nvPr/>
        </p:nvSpPr>
        <p:spPr>
          <a:xfrm>
            <a:off x="10612645" y="1705883"/>
            <a:ext cx="5677972" cy="177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1"/>
              </a:lnSpc>
              <a:spcBef>
                <a:spcPct val="0"/>
              </a:spcBef>
            </a:pP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Creació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de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contingut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amb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H5P: H5P Summary</a:t>
            </a:r>
          </a:p>
          <a:p>
            <a:pPr algn="l">
              <a:lnSpc>
                <a:spcPts val="4741"/>
              </a:lnSpc>
              <a:spcBef>
                <a:spcPct val="0"/>
              </a:spcBef>
            </a:pPr>
            <a:endParaRPr lang="en-US" sz="3386" dirty="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455F87BC-7D19-CF50-3FE0-3D0301D5C7E6}"/>
              </a:ext>
            </a:extLst>
          </p:cNvPr>
          <p:cNvSpPr txBox="1"/>
          <p:nvPr/>
        </p:nvSpPr>
        <p:spPr>
          <a:xfrm>
            <a:off x="1368961" y="1351089"/>
            <a:ext cx="8115300" cy="195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ca-ES" sz="5000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Inserció de la informació a l’activitat H5P</a:t>
            </a:r>
          </a:p>
        </p:txBody>
      </p:sp>
    </p:spTree>
    <p:extLst>
      <p:ext uri="{BB962C8B-B14F-4D97-AF65-F5344CB8AC3E}">
        <p14:creationId xmlns:p14="http://schemas.microsoft.com/office/powerpoint/2010/main" val="2807162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386AE-4567-9005-C9A8-F4525C841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B708D3F-FA42-5D08-1E6C-2C405D8E229D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4F1C026-6743-D66F-F972-F2D06E135552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0713A9C-15A1-C2B4-FE6A-E7E6E586AF5F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F619947-0599-7768-3186-6304C13BCBDE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DE60292-9185-3AA6-A23B-D602F1D7A980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B1B1B33C-48CE-405C-4DA0-435ABFE98458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58C95BA2-510E-8F31-E03A-02C71F336058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FA663FA-02C2-5115-DACA-84B7A817DF79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F4CCFE6E-EF7E-CAF5-B362-5C9922FE891E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CEF9A24-9017-A521-23B4-8EAFA678B8E3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B8242B65-38A3-7C8F-5AB2-F04C2DD5D7B6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3EC98135-9912-D2F6-9F2C-5A4034727CB8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DAD40BCE-C601-DD5B-B3EB-71E22EF191FE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DCC2758F-9744-C2BD-AF78-68C04B97348E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B2B72C1D-B32E-B5DF-3DC3-0FAD493297EE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7DF8BF9-B9B1-D5C8-6FD8-DAC270819DDA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96EDCF51-D28F-272E-8A35-05026C4D011B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A68F8FA8-109A-165C-64CE-2528A581D4A7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6CF27937-9D8A-9F71-0225-2D7DD0A75439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2ACC14F7-D948-F126-37CF-C92276AB586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FE233587-5645-8B94-404C-506706DCADAA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647D2996-A384-FA00-3010-D3E7DAAA3FA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CEE8F53-E564-6F8B-F885-EE41D3C7E3A5}"/>
              </a:ext>
            </a:extLst>
          </p:cNvPr>
          <p:cNvSpPr/>
          <p:nvPr/>
        </p:nvSpPr>
        <p:spPr>
          <a:xfrm>
            <a:off x="1804387" y="3848100"/>
            <a:ext cx="15188214" cy="448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5351EBB-B9B0-31AC-85E6-B57D0AA7E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003736"/>
            <a:ext cx="12474263" cy="4127377"/>
          </a:xfrm>
          <a:prstGeom prst="rect">
            <a:avLst/>
          </a:prstGeom>
        </p:spPr>
      </p:pic>
      <p:sp>
        <p:nvSpPr>
          <p:cNvPr id="16" name="TextBox 20">
            <a:extLst>
              <a:ext uri="{FF2B5EF4-FFF2-40B4-BE49-F238E27FC236}">
                <a16:creationId xmlns:a16="http://schemas.microsoft.com/office/drawing/2014/main" id="{C5E7AD8A-B521-17D6-3C56-0E3A66811383}"/>
              </a:ext>
            </a:extLst>
          </p:cNvPr>
          <p:cNvSpPr txBox="1"/>
          <p:nvPr/>
        </p:nvSpPr>
        <p:spPr>
          <a:xfrm>
            <a:off x="1804387" y="1525257"/>
            <a:ext cx="8519640" cy="195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ca-ES" sz="5000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Introduïm el </a:t>
            </a:r>
            <a:r>
              <a:rPr lang="ca-ES" sz="5000" i="1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</a:t>
            </a:r>
            <a:r>
              <a:rPr lang="ca-ES" sz="5000" i="1" noProof="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rompt</a:t>
            </a:r>
            <a:r>
              <a:rPr lang="ca-ES" sz="5000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adequat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37F3A464-2137-DEDE-39E3-07D4E9567BD0}"/>
              </a:ext>
            </a:extLst>
          </p:cNvPr>
          <p:cNvSpPr txBox="1"/>
          <p:nvPr/>
        </p:nvSpPr>
        <p:spPr>
          <a:xfrm>
            <a:off x="10612645" y="1705883"/>
            <a:ext cx="5677972" cy="177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1"/>
              </a:lnSpc>
              <a:spcBef>
                <a:spcPct val="0"/>
              </a:spcBef>
            </a:pP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Creació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de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contingut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amb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H5P: H5P Drag the Words</a:t>
            </a:r>
          </a:p>
          <a:p>
            <a:pPr algn="l">
              <a:lnSpc>
                <a:spcPts val="4741"/>
              </a:lnSpc>
              <a:spcBef>
                <a:spcPct val="0"/>
              </a:spcBef>
            </a:pPr>
            <a:endParaRPr lang="en-US" sz="3386" dirty="0"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82291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8E845-576C-7BD3-A544-D89881FCC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0C3E835-6CB2-C7C2-905A-21110DCA4D20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345AD99-EEF9-113E-0759-5549A265B56B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87394A7-18D9-7C64-034A-C2571E189E74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7E0D5AD-FA10-76B6-78BD-FCA60E020D5F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91F599B-809B-A40A-758A-416BC9343254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F3A1C957-1B28-9F24-72A0-A928AA6BC9DD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0E1BE7B4-093A-BB5B-B5BA-97B406764DD1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EBE918AA-5154-9800-65FC-411CB9B8BFCD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1201E468-229A-30F2-CE9D-40C6FB7F7EEE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660E57F-1562-2C39-B349-5B68C9B0DDFB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52EC9CD8-987E-820A-637A-C7CA275E477F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302CFBC-D985-B3B7-F9C8-2A6B18FD8820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E22BD4AC-605F-221D-7399-E4CB409D54C2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55D5CD2-6276-379E-EDB4-AB0BB5F7689B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A4B3B1AA-BA83-BE08-C5FF-5B13723732E6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3ACEEA4-7519-EC0E-8DD2-775DB396E3B3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23638C63-3251-BAC4-3DC8-CDC64392A570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A9BE09E-1038-AC9E-4949-EDEC9B614A0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FDB89C84-4CCD-9ADD-0F1B-FA578E4B1269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0A941B4-30AE-9C83-9DC0-90E22BE4562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17004E4-DDC1-7106-F702-1A90D75691BD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7AD3940-A1D1-70C9-29EA-FE40876F1A8B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78B4DF5-B269-9E42-99C2-FD653DD954A6}"/>
              </a:ext>
            </a:extLst>
          </p:cNvPr>
          <p:cNvSpPr/>
          <p:nvPr/>
        </p:nvSpPr>
        <p:spPr>
          <a:xfrm>
            <a:off x="1804387" y="3848100"/>
            <a:ext cx="15188214" cy="448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1A0890A-37C0-61A4-E8E5-47066EBCC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919" y="3928489"/>
            <a:ext cx="8258487" cy="4277871"/>
          </a:xfrm>
          <a:prstGeom prst="rect">
            <a:avLst/>
          </a:prstGeom>
        </p:spPr>
      </p:pic>
      <p:sp>
        <p:nvSpPr>
          <p:cNvPr id="14" name="TextBox 23">
            <a:extLst>
              <a:ext uri="{FF2B5EF4-FFF2-40B4-BE49-F238E27FC236}">
                <a16:creationId xmlns:a16="http://schemas.microsoft.com/office/drawing/2014/main" id="{ACAAD7C5-D392-FC38-E1E6-4FAC8D85601B}"/>
              </a:ext>
            </a:extLst>
          </p:cNvPr>
          <p:cNvSpPr txBox="1"/>
          <p:nvPr/>
        </p:nvSpPr>
        <p:spPr>
          <a:xfrm>
            <a:off x="10612645" y="1705883"/>
            <a:ext cx="5677972" cy="177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1"/>
              </a:lnSpc>
              <a:spcBef>
                <a:spcPct val="0"/>
              </a:spcBef>
            </a:pP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Creació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de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contingut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amb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H5P: H5P Drag the Words</a:t>
            </a:r>
          </a:p>
          <a:p>
            <a:pPr algn="l">
              <a:lnSpc>
                <a:spcPts val="4741"/>
              </a:lnSpc>
              <a:spcBef>
                <a:spcPct val="0"/>
              </a:spcBef>
            </a:pPr>
            <a:endParaRPr lang="en-US" sz="3386" dirty="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82AF7C20-D674-CF38-6023-E3886A93E301}"/>
              </a:ext>
            </a:extLst>
          </p:cNvPr>
          <p:cNvSpPr txBox="1"/>
          <p:nvPr/>
        </p:nvSpPr>
        <p:spPr>
          <a:xfrm>
            <a:off x="1804387" y="1502134"/>
            <a:ext cx="8519640" cy="195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sv-SE" sz="5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Copilot ens retorna el resultat</a:t>
            </a:r>
            <a:endParaRPr lang="en-US" sz="5000" dirty="0">
              <a:solidFill>
                <a:srgbClr val="42424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96559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A7F8D-646E-B52E-1747-6BBE272EB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0F2CCD-39AB-66D8-2A12-7F67B4AC0081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505529B-33FE-865A-DDFB-01701D19D685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4ABABD8-1340-3611-B616-E3E76F246158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01BAAAA-B461-6D9F-1465-4006CC02EA23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F83C478-9206-369A-7DAF-BA3FF4A425D3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CE9B119B-1BD1-0490-3F58-080A9B0257FC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67E4CA3E-BB99-269B-C56A-D6D6211A1F62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6753E9CF-0344-8AA5-4B5A-610421611021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9E3BA6C2-A199-E7D6-1CA3-F3C0F4280D66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C396D49-CF66-E77B-619C-41E5B2A72476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BB981788-87B4-B524-3485-2599AB356366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1F6B0CBB-F617-F16C-9324-4DDA6B7D3453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EC166316-1C74-8408-65BF-71B7E6BD89EB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5720CF9C-73D8-A295-8435-FD0AA2E3C7CA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279EE301-FE6F-0D3D-D9D1-EBBE40823AC4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E8B0925-4A62-4294-805F-7F8208D59FE3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A2EDEE76-D046-84A0-500D-82411C931DAB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70408CF6-98DB-BED4-A90C-22DB8838C30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965D44B7-16D3-15CD-B970-548711F74509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6FC41D5-81C2-A086-1A97-013CB449F24C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20BE995B-B7FB-3894-0B65-50BA6724D908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C40EF31-AACE-FDA0-6721-00E6E13F997B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A6BC3A29-AC9F-3592-EB07-703BF1ECA01F}"/>
              </a:ext>
            </a:extLst>
          </p:cNvPr>
          <p:cNvSpPr/>
          <p:nvPr/>
        </p:nvSpPr>
        <p:spPr>
          <a:xfrm>
            <a:off x="1804387" y="3848100"/>
            <a:ext cx="15188214" cy="448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6" name="Picture 2" descr="fig 42">
            <a:extLst>
              <a:ext uri="{FF2B5EF4-FFF2-40B4-BE49-F238E27FC236}">
                <a16:creationId xmlns:a16="http://schemas.microsoft.com/office/drawing/2014/main" id="{EDD6AC8E-8223-6494-A0C9-BB9CDCEF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72" y="4074655"/>
            <a:ext cx="6898901" cy="398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 44">
            <a:extLst>
              <a:ext uri="{FF2B5EF4-FFF2-40B4-BE49-F238E27FC236}">
                <a16:creationId xmlns:a16="http://schemas.microsoft.com/office/drawing/2014/main" id="{A8BAE13F-3990-3B0C-BE2D-31A6E06D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002" y="4000772"/>
            <a:ext cx="5661798" cy="41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3">
            <a:extLst>
              <a:ext uri="{FF2B5EF4-FFF2-40B4-BE49-F238E27FC236}">
                <a16:creationId xmlns:a16="http://schemas.microsoft.com/office/drawing/2014/main" id="{C0889463-4638-F1C1-EE9A-519D3454B101}"/>
              </a:ext>
            </a:extLst>
          </p:cNvPr>
          <p:cNvSpPr txBox="1"/>
          <p:nvPr/>
        </p:nvSpPr>
        <p:spPr>
          <a:xfrm>
            <a:off x="10612645" y="1705883"/>
            <a:ext cx="5677972" cy="177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1"/>
              </a:lnSpc>
              <a:spcBef>
                <a:spcPct val="0"/>
              </a:spcBef>
            </a:pP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Creació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de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contingut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amb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H5P: H5P Drag the Words</a:t>
            </a:r>
          </a:p>
          <a:p>
            <a:pPr algn="l">
              <a:lnSpc>
                <a:spcPts val="4741"/>
              </a:lnSpc>
              <a:spcBef>
                <a:spcPct val="0"/>
              </a:spcBef>
            </a:pPr>
            <a:endParaRPr lang="en-US" sz="3386" dirty="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19337A3F-FA3B-DC3D-4A20-D724FC064BBF}"/>
              </a:ext>
            </a:extLst>
          </p:cNvPr>
          <p:cNvSpPr txBox="1"/>
          <p:nvPr/>
        </p:nvSpPr>
        <p:spPr>
          <a:xfrm>
            <a:off x="1368961" y="1351089"/>
            <a:ext cx="8115300" cy="195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ca-ES" sz="5000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Inserció de la informació a l’activitat H5P</a:t>
            </a:r>
          </a:p>
        </p:txBody>
      </p:sp>
    </p:spTree>
    <p:extLst>
      <p:ext uri="{BB962C8B-B14F-4D97-AF65-F5344CB8AC3E}">
        <p14:creationId xmlns:p14="http://schemas.microsoft.com/office/powerpoint/2010/main" val="2410682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D2257-A09C-8E13-FC81-72A7C28B4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A7B78A5-40C3-CC93-F00F-9DA616C0DA67}"/>
              </a:ext>
            </a:extLst>
          </p:cNvPr>
          <p:cNvGrpSpPr/>
          <p:nvPr/>
        </p:nvGrpSpPr>
        <p:grpSpPr>
          <a:xfrm>
            <a:off x="0" y="7427810"/>
            <a:ext cx="18288000" cy="2843588"/>
            <a:chOff x="0" y="0"/>
            <a:chExt cx="6915541" cy="122944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759D99B-F122-C4BE-CB3E-321BB9D5F310}"/>
                </a:ext>
              </a:extLst>
            </p:cNvPr>
            <p:cNvSpPr/>
            <p:nvPr/>
          </p:nvSpPr>
          <p:spPr>
            <a:xfrm>
              <a:off x="0" y="0"/>
              <a:ext cx="6915541" cy="1229441"/>
            </a:xfrm>
            <a:custGeom>
              <a:avLst/>
              <a:gdLst/>
              <a:ahLst/>
              <a:cxnLst/>
              <a:rect l="l" t="t" r="r" b="b"/>
              <a:pathLst>
                <a:path w="6915541" h="1229441">
                  <a:moveTo>
                    <a:pt x="0" y="0"/>
                  </a:moveTo>
                  <a:lnTo>
                    <a:pt x="6915541" y="0"/>
                  </a:lnTo>
                  <a:lnTo>
                    <a:pt x="6915541" y="1229441"/>
                  </a:lnTo>
                  <a:lnTo>
                    <a:pt x="0" y="1229441"/>
                  </a:lnTo>
                  <a:close/>
                </a:path>
              </a:pathLst>
            </a:custGeom>
            <a:solidFill>
              <a:srgbClr val="CBF3F0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C8E4394-B9A2-0271-6025-07BEF7C46CBE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78E7651-2467-0D99-7D25-184155731F12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6D602E6-406C-8E1B-1C77-91BB60B7C32E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FF5A7BB8-A36D-B546-3351-3367A909B8E3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711AE2CC-B150-7326-7770-3F458A967B20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3C405086-1917-CADF-38EE-B960F59F01EE}"/>
              </a:ext>
            </a:extLst>
          </p:cNvPr>
          <p:cNvSpPr txBox="1"/>
          <p:nvPr/>
        </p:nvSpPr>
        <p:spPr>
          <a:xfrm>
            <a:off x="2057654" y="1333500"/>
            <a:ext cx="14162738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ca-ES" sz="6950" noProof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 t’ajuda la IA a crear rúbriques al Campus Virtual</a:t>
            </a:r>
          </a:p>
        </p:txBody>
      </p:sp>
      <p:grpSp>
        <p:nvGrpSpPr>
          <p:cNvPr id="28" name="Group 28">
            <a:extLst>
              <a:ext uri="{FF2B5EF4-FFF2-40B4-BE49-F238E27FC236}">
                <a16:creationId xmlns:a16="http://schemas.microsoft.com/office/drawing/2014/main" id="{F376CAAC-8866-D091-80FD-2BF35FF19E00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B11F82B-5CB6-B9B4-675B-EA38C5D27A9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C0028135-0396-77D1-F432-961302B833B6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3AE1448D-059E-0A2D-7095-666A34A1364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4" name="Freeform 5">
            <a:extLst>
              <a:ext uri="{FF2B5EF4-FFF2-40B4-BE49-F238E27FC236}">
                <a16:creationId xmlns:a16="http://schemas.microsoft.com/office/drawing/2014/main" id="{17F0F56C-28EC-3052-7583-AAAFE2E4861E}"/>
              </a:ext>
            </a:extLst>
          </p:cNvPr>
          <p:cNvSpPr/>
          <p:nvPr/>
        </p:nvSpPr>
        <p:spPr>
          <a:xfrm>
            <a:off x="1023660" y="4677594"/>
            <a:ext cx="16230726" cy="4275906"/>
          </a:xfrm>
          <a:custGeom>
            <a:avLst/>
            <a:gdLst/>
            <a:ahLst/>
            <a:cxnLst/>
            <a:rect l="l" t="t" r="r" b="b"/>
            <a:pathLst>
              <a:path w="705736" h="677677">
                <a:moveTo>
                  <a:pt x="0" y="0"/>
                </a:moveTo>
                <a:lnTo>
                  <a:pt x="705736" y="0"/>
                </a:lnTo>
                <a:lnTo>
                  <a:pt x="705736" y="677677"/>
                </a:lnTo>
                <a:lnTo>
                  <a:pt x="0" y="677677"/>
                </a:lnTo>
                <a:close/>
              </a:path>
            </a:pathLst>
          </a:custGeom>
          <a:solidFill>
            <a:srgbClr val="FFBF69"/>
          </a:solidFill>
        </p:spPr>
        <p:txBody>
          <a:bodyPr/>
          <a:lstStyle/>
          <a:p>
            <a:endParaRPr lang="ca-ES"/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394E7825-867B-38C2-87DB-394BA0CA9E14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7E8399C-38AF-AD11-4599-DBA51A0BFCC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AutoShape 11">
            <a:extLst>
              <a:ext uri="{FF2B5EF4-FFF2-40B4-BE49-F238E27FC236}">
                <a16:creationId xmlns:a16="http://schemas.microsoft.com/office/drawing/2014/main" id="{DF6C6FA2-5FC9-1F46-AE07-EA90F1FD5149}"/>
              </a:ext>
            </a:extLst>
          </p:cNvPr>
          <p:cNvSpPr/>
          <p:nvPr/>
        </p:nvSpPr>
        <p:spPr>
          <a:xfrm>
            <a:off x="2057400" y="5394766"/>
            <a:ext cx="693398" cy="0"/>
          </a:xfrm>
          <a:prstGeom prst="line">
            <a:avLst/>
          </a:prstGeom>
          <a:ln w="28575" cap="flat">
            <a:solidFill>
              <a:schemeClr val="tx1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246B22D2-341E-DA67-F81B-89378C61A0DD}"/>
              </a:ext>
            </a:extLst>
          </p:cNvPr>
          <p:cNvSpPr/>
          <p:nvPr/>
        </p:nvSpPr>
        <p:spPr>
          <a:xfrm>
            <a:off x="6956485" y="5394766"/>
            <a:ext cx="693398" cy="0"/>
          </a:xfrm>
          <a:prstGeom prst="line">
            <a:avLst/>
          </a:prstGeom>
          <a:ln w="28575" cap="flat">
            <a:solidFill>
              <a:schemeClr val="tx1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8441D7DD-90B1-0414-FFE7-F8E51ED2A33B}"/>
              </a:ext>
            </a:extLst>
          </p:cNvPr>
          <p:cNvSpPr/>
          <p:nvPr/>
        </p:nvSpPr>
        <p:spPr>
          <a:xfrm>
            <a:off x="11933829" y="5394766"/>
            <a:ext cx="693398" cy="0"/>
          </a:xfrm>
          <a:prstGeom prst="line">
            <a:avLst/>
          </a:prstGeom>
          <a:ln w="28575" cap="flat">
            <a:solidFill>
              <a:schemeClr val="tx1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44D16F54-D9E1-5B42-055C-BF0C2F843DE3}"/>
              </a:ext>
            </a:extLst>
          </p:cNvPr>
          <p:cNvSpPr txBox="1"/>
          <p:nvPr/>
        </p:nvSpPr>
        <p:spPr>
          <a:xfrm>
            <a:off x="6908118" y="5631201"/>
            <a:ext cx="3683681" cy="776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35"/>
              </a:lnSpc>
            </a:pPr>
            <a:r>
              <a:rPr lang="sv-SE" sz="2239" noProof="0">
                <a:latin typeface="Poppins Medium"/>
                <a:ea typeface="Poppins Medium"/>
                <a:cs typeface="Poppins Medium"/>
                <a:sym typeface="Poppins Medium"/>
              </a:rPr>
              <a:t>Copilot ens retorna el resultat</a:t>
            </a:r>
            <a:endParaRPr lang="ca-ES" sz="2239" noProof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4C32836F-815E-6153-1983-1B4A4E420D3A}"/>
              </a:ext>
            </a:extLst>
          </p:cNvPr>
          <p:cNvSpPr txBox="1"/>
          <p:nvPr/>
        </p:nvSpPr>
        <p:spPr>
          <a:xfrm>
            <a:off x="6908119" y="6709822"/>
            <a:ext cx="4038600" cy="942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43"/>
              </a:lnSpc>
            </a:pP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Copilot ens retornarà el resultat, preferiblement en format taula, tal com hem indicat al pas anterior.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0ACFE370-689A-4AF9-EA44-DFB0C721D414}"/>
              </a:ext>
            </a:extLst>
          </p:cNvPr>
          <p:cNvSpPr txBox="1"/>
          <p:nvPr/>
        </p:nvSpPr>
        <p:spPr>
          <a:xfrm>
            <a:off x="1968619" y="5631201"/>
            <a:ext cx="3517781" cy="776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35"/>
              </a:lnSpc>
            </a:pPr>
            <a:r>
              <a:rPr lang="ca-ES" sz="2239" noProof="0" dirty="0">
                <a:latin typeface="Poppins Medium"/>
                <a:ea typeface="Poppins Medium"/>
                <a:cs typeface="Poppins Medium"/>
                <a:sym typeface="Poppins Medium"/>
              </a:rPr>
              <a:t>Creació d’un </a:t>
            </a:r>
            <a:r>
              <a:rPr lang="ca-ES" sz="2239" i="1" noProof="0" dirty="0" err="1">
                <a:latin typeface="Poppins Medium"/>
                <a:ea typeface="Poppins Medium"/>
                <a:cs typeface="Poppins Medium"/>
                <a:sym typeface="Poppins Medium"/>
              </a:rPr>
              <a:t>prompt</a:t>
            </a:r>
            <a:r>
              <a:rPr lang="ca-ES" sz="2239" i="1" noProof="0" dirty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ca-ES" sz="2239" noProof="0" dirty="0">
                <a:latin typeface="Poppins Medium"/>
                <a:ea typeface="Poppins Medium"/>
                <a:cs typeface="Poppins Medium"/>
                <a:sym typeface="Poppins Medium"/>
              </a:rPr>
              <a:t>adient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64310F52-C290-596F-8DA0-EDC4CE2C8F85}"/>
              </a:ext>
            </a:extLst>
          </p:cNvPr>
          <p:cNvSpPr txBox="1"/>
          <p:nvPr/>
        </p:nvSpPr>
        <p:spPr>
          <a:xfrm>
            <a:off x="1968619" y="6709822"/>
            <a:ext cx="4432181" cy="1583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3"/>
              </a:lnSpc>
            </a:pP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Creació d’un </a:t>
            </a:r>
            <a:r>
              <a:rPr lang="ca-ES" i="1" noProof="0" dirty="0" err="1">
                <a:latin typeface="Assistant"/>
                <a:ea typeface="Assistant"/>
                <a:cs typeface="Assistant"/>
                <a:sym typeface="Assistant"/>
              </a:rPr>
              <a:t>prompt</a:t>
            </a: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 el més clar i </a:t>
            </a:r>
            <a:r>
              <a:rPr lang="ca-ES" dirty="0">
                <a:latin typeface="Assistant"/>
                <a:ea typeface="Assistant"/>
                <a:cs typeface="Assistant"/>
                <a:sym typeface="Assistant"/>
              </a:rPr>
              <a:t>precís</a:t>
            </a: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 possible indicant el context i detallant específicament com ha de ser la resposta.</a:t>
            </a:r>
          </a:p>
          <a:p>
            <a:pPr>
              <a:lnSpc>
                <a:spcPts val="2543"/>
              </a:lnSpc>
            </a:pP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Podem facilitar contingut a Copilot mitjançant un arxiu.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6FD0B8BA-0B39-7A6E-1C83-8DF77EBBC021}"/>
              </a:ext>
            </a:extLst>
          </p:cNvPr>
          <p:cNvSpPr txBox="1"/>
          <p:nvPr/>
        </p:nvSpPr>
        <p:spPr>
          <a:xfrm>
            <a:off x="11933829" y="5631201"/>
            <a:ext cx="4286563" cy="776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35"/>
              </a:lnSpc>
            </a:pPr>
            <a:r>
              <a:rPr lang="ca-ES" sz="2239" noProof="0">
                <a:latin typeface="Poppins Medium"/>
                <a:ea typeface="Poppins Medium"/>
                <a:cs typeface="Poppins Medium"/>
                <a:sym typeface="Poppins Medium"/>
              </a:rPr>
              <a:t>Creació de la Rúbrica al Campus Virtual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DC4CE71A-334A-80CF-EF00-EA3EFFD992D3}"/>
              </a:ext>
            </a:extLst>
          </p:cNvPr>
          <p:cNvSpPr txBox="1"/>
          <p:nvPr/>
        </p:nvSpPr>
        <p:spPr>
          <a:xfrm>
            <a:off x="11933829" y="6709822"/>
            <a:ext cx="4286563" cy="94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3"/>
              </a:lnSpc>
            </a:pPr>
            <a:r>
              <a:rPr lang="ca-ES" noProof="0">
                <a:latin typeface="Assistant"/>
                <a:ea typeface="Assistant"/>
                <a:cs typeface="Assistant"/>
                <a:sym typeface="Assistant"/>
              </a:rPr>
              <a:t>Malauradament no disposem d’un sistema ràpid per fer la importació al Campus Virtual. Caldrà fer el procés de forma manual.</a:t>
            </a:r>
          </a:p>
        </p:txBody>
      </p:sp>
    </p:spTree>
    <p:extLst>
      <p:ext uri="{BB962C8B-B14F-4D97-AF65-F5344CB8AC3E}">
        <p14:creationId xmlns:p14="http://schemas.microsoft.com/office/powerpoint/2010/main" val="524063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635EB-1646-6262-B58B-CE25A5AD3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2C80178-F017-0EF7-D85F-12A6D1AED269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B601C9B-B5C4-5E4F-6A2D-959B4D270268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9A812F3-4CC2-B453-C5C2-11EDE6568882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E51D2E-2A8D-E711-A87C-CE314E0EA04F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8F8FB85-68A2-F614-A526-88BE7F42BC4A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CAC6BF6D-5321-31B9-C6CB-5F94B2456D29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A7ACDD34-4807-DA89-5A89-139678A3EC8F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FF37861-EB47-A411-9747-4E09B8F0984E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488E42FA-62F1-0EA8-7784-E82169DBD0CD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CF2D38C-A8A2-8D02-5700-139A39A1FC95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E63C5BC3-3BC7-F8AA-4BD9-BD357B1EBB4B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A4E7B970-269E-73FD-C3D7-336E2319E29F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5F39E059-90D4-7090-50F0-B5D2F1247661}"/>
              </a:ext>
            </a:extLst>
          </p:cNvPr>
          <p:cNvSpPr txBox="1"/>
          <p:nvPr/>
        </p:nvSpPr>
        <p:spPr>
          <a:xfrm>
            <a:off x="11315631" y="1520718"/>
            <a:ext cx="5677972" cy="56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1"/>
              </a:lnSpc>
              <a:spcBef>
                <a:spcPct val="0"/>
              </a:spcBef>
            </a:pP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Creació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de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Rúbriques</a:t>
            </a:r>
            <a:endParaRPr lang="en-US" sz="3386" dirty="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7C5D3CAC-25BF-F81A-4C2B-75FA922C8641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14D9D9DB-29E0-D060-B433-CFED268F6592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DA08B967-B8F9-F6DD-B8DC-C16501927BB2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CCAB5D9-D37F-091E-EBBE-3E782055BA98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60D6A92A-BCE5-78D8-8BF5-4E893B61B7DD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EC0F4EB8-EE28-BC6E-1EDA-3C4AE489763B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8348E10C-EA95-95D6-F76A-FD10E9594D8D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9B42366-E51C-7BBD-8268-0DD94C267D4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968E4AD9-16D2-AD6C-CA22-C79F2D57C656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65859D93-F817-0643-05BB-414CBC1B850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AD3C1CF-DD1E-5FDF-8C0B-1BF6FC0387C6}"/>
              </a:ext>
            </a:extLst>
          </p:cNvPr>
          <p:cNvSpPr/>
          <p:nvPr/>
        </p:nvSpPr>
        <p:spPr>
          <a:xfrm>
            <a:off x="1804387" y="3848100"/>
            <a:ext cx="15188214" cy="448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1C05E16-9079-74BB-A461-6A630ED8DFA4}"/>
              </a:ext>
            </a:extLst>
          </p:cNvPr>
          <p:cNvSpPr txBox="1"/>
          <p:nvPr/>
        </p:nvSpPr>
        <p:spPr>
          <a:xfrm>
            <a:off x="2299687" y="4060754"/>
            <a:ext cx="14197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noProof="0" dirty="0">
                <a:latin typeface="Assistant" pitchFamily="2" charset="-79"/>
                <a:cs typeface="Assistant" pitchFamily="2" charset="-79"/>
              </a:rPr>
              <a:t>Actua com un professor universitari de la matèria de biologia cel·lular.</a:t>
            </a:r>
          </a:p>
          <a:p>
            <a:r>
              <a:rPr lang="ca-ES" sz="3600" noProof="0" dirty="0">
                <a:latin typeface="Assistant" pitchFamily="2" charset="-79"/>
                <a:cs typeface="Assistant" pitchFamily="2" charset="-79"/>
              </a:rPr>
              <a:t>Redacta una rúbrica d'avaluació sobre el tema “Forma i motilitat cel·lular: el citoesquelet”.</a:t>
            </a:r>
          </a:p>
          <a:p>
            <a:r>
              <a:rPr lang="ca-ES" sz="3600" noProof="0" dirty="0">
                <a:latin typeface="Assistant" pitchFamily="2" charset="-79"/>
                <a:cs typeface="Assistant" pitchFamily="2" charset="-79"/>
              </a:rPr>
              <a:t>El text ha de tenir un to descriptiu.</a:t>
            </a:r>
          </a:p>
          <a:p>
            <a:r>
              <a:rPr lang="ca-ES" sz="3600" noProof="0" dirty="0">
                <a:latin typeface="Assistant" pitchFamily="2" charset="-79"/>
                <a:cs typeface="Assistant" pitchFamily="2" charset="-79"/>
              </a:rPr>
              <a:t>Has de crear una taula amb cinc criteris d'avaluació i quatre possibles puntuacions per a cada criteri. També es requereix que proporcionis descripcions amb paraules sobre què significa cada nivell de puntuació.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382E63FF-9F6A-98BA-71AD-2C4FFB2AA2D9}"/>
              </a:ext>
            </a:extLst>
          </p:cNvPr>
          <p:cNvSpPr txBox="1"/>
          <p:nvPr/>
        </p:nvSpPr>
        <p:spPr>
          <a:xfrm>
            <a:off x="1804387" y="1525257"/>
            <a:ext cx="8519640" cy="195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ca-ES" sz="5000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Introduïm el </a:t>
            </a:r>
            <a:r>
              <a:rPr lang="ca-ES" sz="5000" i="1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</a:t>
            </a:r>
            <a:r>
              <a:rPr lang="ca-ES" sz="5000" i="1" noProof="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rompt</a:t>
            </a:r>
            <a:r>
              <a:rPr lang="ca-ES" sz="5000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adequat</a:t>
            </a:r>
          </a:p>
        </p:txBody>
      </p:sp>
    </p:spTree>
    <p:extLst>
      <p:ext uri="{BB962C8B-B14F-4D97-AF65-F5344CB8AC3E}">
        <p14:creationId xmlns:p14="http://schemas.microsoft.com/office/powerpoint/2010/main" val="819686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4B490-95AD-BD99-80A5-9234FC6C5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513417E5-C218-40A2-6C94-A92DAB54D091}"/>
              </a:ext>
            </a:extLst>
          </p:cNvPr>
          <p:cNvGrpSpPr/>
          <p:nvPr/>
        </p:nvGrpSpPr>
        <p:grpSpPr>
          <a:xfrm>
            <a:off x="739955" y="342900"/>
            <a:ext cx="16808217" cy="967740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6C08ED0-F7A9-70AB-E9C1-FA7F40C42CB0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AE5A693-3927-E7AE-7BD9-94FD9607AFE4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675A6EBC-6511-FF15-F710-4A6046362947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3190C395-FACA-5647-6831-09B8B3CAADD7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A59A99E-FA6E-3172-DDBC-F52F2A9230B1}"/>
              </a:ext>
            </a:extLst>
          </p:cNvPr>
          <p:cNvGrpSpPr/>
          <p:nvPr/>
        </p:nvGrpSpPr>
        <p:grpSpPr>
          <a:xfrm>
            <a:off x="9144000" y="1028700"/>
            <a:ext cx="8115300" cy="8795252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B9EACAF7-3F5C-6825-123A-5F162A1E2A03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3F232285-2DF2-2325-E54D-BFBE60116C9C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0D6548DC-5EBC-9E6D-083D-FB88CE2DF9E5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38CBDDC-3F14-CF88-92C8-01E135F3482D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4ED6F67E-B74A-74A6-65CD-83696A67E772}"/>
              </a:ext>
            </a:extLst>
          </p:cNvPr>
          <p:cNvGrpSpPr/>
          <p:nvPr/>
        </p:nvGrpSpPr>
        <p:grpSpPr>
          <a:xfrm>
            <a:off x="9144000" y="1028700"/>
            <a:ext cx="1028700" cy="879525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9D97FA1-2350-6700-F133-2824114AA986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B4031A8E-3D79-733E-1EE4-F709CA442883}"/>
              </a:ext>
            </a:extLst>
          </p:cNvPr>
          <p:cNvGrpSpPr/>
          <p:nvPr/>
        </p:nvGrpSpPr>
        <p:grpSpPr>
          <a:xfrm>
            <a:off x="9144064" y="9823951"/>
            <a:ext cx="1028700" cy="463049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C1714E0-EDB3-FB9A-5A84-174680F2F252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27661E72-5713-D5DD-6496-DBF7E14FE67F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EF0F454B-4205-3417-99BC-D54697163A5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7825D9E4-3AB7-7502-6D40-6F7FFD30DA1B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A86999A-BCA0-943B-09C4-CA38FEC21B04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981E3EAF-8040-9FDC-B0C0-36F793F3F099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5EAE2C07-AB84-EDAB-0A18-726F210BC2C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99E8F32E-6B24-6601-654E-B3469ECC1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73" y="2401702"/>
            <a:ext cx="10989616" cy="6674784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F8AE9A7E-CEE4-AA5D-38F2-0CA65E31694B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8A44359-8534-7C92-F02E-45FBC291BE5E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6" name="TextBox 20">
            <a:extLst>
              <a:ext uri="{FF2B5EF4-FFF2-40B4-BE49-F238E27FC236}">
                <a16:creationId xmlns:a16="http://schemas.microsoft.com/office/drawing/2014/main" id="{5A1A9014-4234-41BE-D4A6-921F674C3891}"/>
              </a:ext>
            </a:extLst>
          </p:cNvPr>
          <p:cNvSpPr txBox="1"/>
          <p:nvPr/>
        </p:nvSpPr>
        <p:spPr>
          <a:xfrm>
            <a:off x="1292573" y="342899"/>
            <a:ext cx="8330398" cy="195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sv-SE" sz="5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Copilot ens retorna el resultat</a:t>
            </a:r>
            <a:endParaRPr lang="en-US" sz="5000" dirty="0">
              <a:solidFill>
                <a:srgbClr val="42424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1629049C-38C6-7957-011C-90470CC2F993}"/>
              </a:ext>
            </a:extLst>
          </p:cNvPr>
          <p:cNvSpPr txBox="1"/>
          <p:nvPr/>
        </p:nvSpPr>
        <p:spPr>
          <a:xfrm>
            <a:off x="10907093" y="1434259"/>
            <a:ext cx="5677972" cy="56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1"/>
              </a:lnSpc>
              <a:spcBef>
                <a:spcPct val="0"/>
              </a:spcBef>
            </a:pP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Creació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de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Rúbriques</a:t>
            </a:r>
            <a:endParaRPr lang="en-US" sz="3386" dirty="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3CF54A-F678-4DA8-B42C-DBD15A50FD09}"/>
              </a:ext>
            </a:extLst>
          </p:cNvPr>
          <p:cNvSpPr txBox="1"/>
          <p:nvPr/>
        </p:nvSpPr>
        <p:spPr>
          <a:xfrm>
            <a:off x="12365461" y="2462784"/>
            <a:ext cx="4854551" cy="6578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a-ES" b="1" i="0" dirty="0">
                <a:solidFill>
                  <a:srgbClr val="404040"/>
                </a:solidFill>
                <a:effectLst/>
                <a:latin typeface="Inter"/>
              </a:rPr>
              <a:t>Descripció dels nivells de puntuació:</a:t>
            </a:r>
            <a:endParaRPr lang="ca-ES" b="0" i="0" dirty="0">
              <a:solidFill>
                <a:srgbClr val="404040"/>
              </a:solidFill>
              <a:effectLst/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a-ES" b="1" i="0" dirty="0">
                <a:solidFill>
                  <a:srgbClr val="404040"/>
                </a:solidFill>
                <a:effectLst/>
                <a:latin typeface="Inter"/>
              </a:rPr>
              <a:t>4 (Excel·lent):</a:t>
            </a:r>
            <a:r>
              <a:rPr lang="ca-ES" b="0" i="0" dirty="0">
                <a:solidFill>
                  <a:srgbClr val="404040"/>
                </a:solidFill>
                <a:effectLst/>
                <a:latin typeface="Inter"/>
              </a:rPr>
              <a:t> L’estudiant demostra un domini excepcional del tema, amb explicacions precises, detallades i ben estructurades. Integra coneixements teòrics amb exemples biològics de manera efectiva.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a-ES" b="1" i="0" dirty="0">
                <a:solidFill>
                  <a:srgbClr val="404040"/>
                </a:solidFill>
                <a:effectLst/>
                <a:latin typeface="Inter"/>
              </a:rPr>
              <a:t>3 (Bé):</a:t>
            </a:r>
            <a:r>
              <a:rPr lang="ca-ES" b="0" i="0" dirty="0">
                <a:solidFill>
                  <a:srgbClr val="404040"/>
                </a:solidFill>
                <a:effectLst/>
                <a:latin typeface="Inter"/>
              </a:rPr>
              <a:t> L’estudiant demostra un bon coneixement del tema, amb explicacions clares i correctes, encara que amb algun error menor o falta de detall.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a-ES" b="1" i="0" dirty="0">
                <a:solidFill>
                  <a:srgbClr val="404040"/>
                </a:solidFill>
                <a:effectLst/>
                <a:latin typeface="Inter"/>
              </a:rPr>
              <a:t>2 (</a:t>
            </a:r>
            <a:r>
              <a:rPr lang="ca-ES" b="1" dirty="0">
                <a:solidFill>
                  <a:srgbClr val="404040"/>
                </a:solidFill>
                <a:latin typeface="Inter"/>
              </a:rPr>
              <a:t>Adequat</a:t>
            </a:r>
            <a:r>
              <a:rPr lang="ca-ES" b="1" i="0" dirty="0">
                <a:solidFill>
                  <a:srgbClr val="404040"/>
                </a:solidFill>
                <a:effectLst/>
                <a:latin typeface="Inter"/>
              </a:rPr>
              <a:t>):</a:t>
            </a:r>
            <a:r>
              <a:rPr lang="ca-ES" b="0" i="0" dirty="0">
                <a:solidFill>
                  <a:srgbClr val="404040"/>
                </a:solidFill>
                <a:effectLst/>
                <a:latin typeface="Inter"/>
              </a:rPr>
              <a:t> L’estudiant demostra un coneixement bàsic del tema, però amb errors significatius, explicacions incompletes o falta de profunditat.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a-ES" b="1" i="0" dirty="0">
                <a:solidFill>
                  <a:srgbClr val="404040"/>
                </a:solidFill>
                <a:effectLst/>
                <a:latin typeface="Inter"/>
              </a:rPr>
              <a:t>1 (Insuficient):</a:t>
            </a:r>
            <a:r>
              <a:rPr lang="ca-ES" b="0" i="0" dirty="0">
                <a:solidFill>
                  <a:srgbClr val="404040"/>
                </a:solidFill>
                <a:effectLst/>
                <a:latin typeface="Inter"/>
              </a:rPr>
              <a:t> L’estudiant no demostra un coneixement adequat del tema, amb errors greus, explicacions confuses o falta de comprensió dels conceptes clau.</a:t>
            </a:r>
          </a:p>
          <a:p>
            <a:pPr algn="l"/>
            <a:r>
              <a:rPr lang="ca-ES" b="0" i="0" dirty="0">
                <a:solidFill>
                  <a:srgbClr val="404040"/>
                </a:solidFill>
                <a:effectLst/>
                <a:latin typeface="Inter"/>
              </a:rPr>
              <a:t>Aquesta rúbrica permet avaluar de manera objectiva i consistent el nivell de comprensió i la capacitat de comunicació dels estudiants sobre el tema del citoesquelet i la seva relació amb la forma i motilitat cel·lular.</a:t>
            </a:r>
          </a:p>
        </p:txBody>
      </p:sp>
    </p:spTree>
    <p:extLst>
      <p:ext uri="{BB962C8B-B14F-4D97-AF65-F5344CB8AC3E}">
        <p14:creationId xmlns:p14="http://schemas.microsoft.com/office/powerpoint/2010/main" val="1709040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CEB70-CACC-F671-9722-3FFC4E6C5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714D772B-A1A7-2749-C06C-E33E2455F10A}"/>
              </a:ext>
            </a:extLst>
          </p:cNvPr>
          <p:cNvGrpSpPr/>
          <p:nvPr/>
        </p:nvGrpSpPr>
        <p:grpSpPr>
          <a:xfrm>
            <a:off x="739955" y="342900"/>
            <a:ext cx="16808217" cy="967740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B876224-53FD-5B3E-7CE4-063AEFE94ED8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2E347F6-4601-E3C1-A9A9-1BA2F25D8EC3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48ACA58E-9884-83C0-27E3-B677D3844AA4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B8CC6360-F379-72CB-E580-49E6AEED381C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A68E70F8-F097-6159-7A3F-3F30786B7A41}"/>
              </a:ext>
            </a:extLst>
          </p:cNvPr>
          <p:cNvGrpSpPr/>
          <p:nvPr/>
        </p:nvGrpSpPr>
        <p:grpSpPr>
          <a:xfrm>
            <a:off x="9144000" y="1028700"/>
            <a:ext cx="8115300" cy="8229600"/>
            <a:chOff x="0" y="0"/>
            <a:chExt cx="10820400" cy="109728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F098C1F1-8B1C-2E67-DB3A-EFD5197B7623}"/>
                </a:ext>
              </a:extLst>
            </p:cNvPr>
            <p:cNvGrpSpPr/>
            <p:nvPr/>
          </p:nvGrpSpPr>
          <p:grpSpPr>
            <a:xfrm>
              <a:off x="0" y="0"/>
              <a:ext cx="10820400" cy="10972800"/>
              <a:chOff x="0" y="0"/>
              <a:chExt cx="2745176" cy="27838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7F65DC61-86BC-B53F-BA0F-86C41ADC1EAD}"/>
                  </a:ext>
                </a:extLst>
              </p:cNvPr>
              <p:cNvSpPr/>
              <p:nvPr/>
            </p:nvSpPr>
            <p:spPr>
              <a:xfrm>
                <a:off x="0" y="0"/>
                <a:ext cx="274517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2745176" h="2783840">
                    <a:moveTo>
                      <a:pt x="2620715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620716" y="0"/>
                    </a:lnTo>
                    <a:cubicBezTo>
                      <a:pt x="2689296" y="0"/>
                      <a:pt x="2745176" y="55880"/>
                      <a:pt x="2745176" y="124460"/>
                    </a:cubicBezTo>
                    <a:lnTo>
                      <a:pt x="2745176" y="2659380"/>
                    </a:lnTo>
                    <a:cubicBezTo>
                      <a:pt x="2745176" y="2727960"/>
                      <a:pt x="2689296" y="2783840"/>
                      <a:pt x="2620716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22402C50-67F5-E06C-369C-E0F70593AD61}"/>
                </a:ext>
              </a:extLst>
            </p:cNvPr>
            <p:cNvGrpSpPr/>
            <p:nvPr/>
          </p:nvGrpSpPr>
          <p:grpSpPr>
            <a:xfrm>
              <a:off x="85" y="0"/>
              <a:ext cx="2781734" cy="10972800"/>
              <a:chOff x="0" y="0"/>
              <a:chExt cx="705736" cy="278384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8F657A34-4AE4-ACFB-0357-11654AC0EC60}"/>
                  </a:ext>
                </a:extLst>
              </p:cNvPr>
              <p:cNvSpPr/>
              <p:nvPr/>
            </p:nvSpPr>
            <p:spPr>
              <a:xfrm>
                <a:off x="0" y="0"/>
                <a:ext cx="705736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705736" h="2783840">
                    <a:moveTo>
                      <a:pt x="0" y="0"/>
                    </a:moveTo>
                    <a:lnTo>
                      <a:pt x="705736" y="0"/>
                    </a:lnTo>
                    <a:lnTo>
                      <a:pt x="705736" y="2783840"/>
                    </a:lnTo>
                    <a:lnTo>
                      <a:pt x="0" y="2783840"/>
                    </a:ln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83877DF5-330B-C331-B950-B3F23243D287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C4EB871B-497F-754B-7731-AB2C4F9DA720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106A4E5A-3B73-0962-1BF2-36B665C45A94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C4DCC96-B1AB-544C-C189-FD7356D1BDF2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BC959528-5F1C-E3A6-B19D-D7B11ED0D89B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7E8BADBD-7EEC-14F8-D8A5-4A2799AFDF1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5D40F2D2-2E08-4A13-8B44-F48DBCD4B27A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6AB4747-48A5-75EC-0AF6-96DF234F2CE2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350DAF3-744D-1A16-3F85-C4726B89C666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9D4001D-35A3-7B0F-64EC-2C116CC6423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614E7277-6990-CE86-2555-3ECD4095E240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E9253E3-B5EB-A133-601A-4DD3D182D308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5" name="TextBox 20">
            <a:extLst>
              <a:ext uri="{FF2B5EF4-FFF2-40B4-BE49-F238E27FC236}">
                <a16:creationId xmlns:a16="http://schemas.microsoft.com/office/drawing/2014/main" id="{D5C74B8A-730F-F079-E24B-FB9F44239659}"/>
              </a:ext>
            </a:extLst>
          </p:cNvPr>
          <p:cNvSpPr txBox="1"/>
          <p:nvPr/>
        </p:nvSpPr>
        <p:spPr>
          <a:xfrm>
            <a:off x="1804387" y="647700"/>
            <a:ext cx="7212179" cy="195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ca-ES" sz="5000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Creació de la rúbrica al Campus</a:t>
            </a:r>
          </a:p>
        </p:txBody>
      </p:sp>
      <p:pic>
        <p:nvPicPr>
          <p:cNvPr id="5124" name="Picture 4" descr="opcions rubrica">
            <a:extLst>
              <a:ext uri="{FF2B5EF4-FFF2-40B4-BE49-F238E27FC236}">
                <a16:creationId xmlns:a16="http://schemas.microsoft.com/office/drawing/2014/main" id="{9F77EA52-7224-4A2A-8E51-65C9C476A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603" y="2221881"/>
            <a:ext cx="7815263" cy="638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efinir rubrica">
            <a:extLst>
              <a:ext uri="{FF2B5EF4-FFF2-40B4-BE49-F238E27FC236}">
                <a16:creationId xmlns:a16="http://schemas.microsoft.com/office/drawing/2014/main" id="{8306E468-5E04-C982-BE7B-C9710F21A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57"/>
          <a:stretch/>
        </p:blipFill>
        <p:spPr bwMode="auto">
          <a:xfrm>
            <a:off x="1761685" y="3316414"/>
            <a:ext cx="664933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3">
            <a:extLst>
              <a:ext uri="{FF2B5EF4-FFF2-40B4-BE49-F238E27FC236}">
                <a16:creationId xmlns:a16="http://schemas.microsoft.com/office/drawing/2014/main" id="{F071B1B7-A8D1-FEC1-96DF-6C59D0BBC8C8}"/>
              </a:ext>
            </a:extLst>
          </p:cNvPr>
          <p:cNvSpPr txBox="1"/>
          <p:nvPr/>
        </p:nvSpPr>
        <p:spPr>
          <a:xfrm>
            <a:off x="10805641" y="1200870"/>
            <a:ext cx="5677972" cy="56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1"/>
              </a:lnSpc>
              <a:spcBef>
                <a:spcPct val="0"/>
              </a:spcBef>
            </a:pP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Creació</a:t>
            </a:r>
            <a:r>
              <a:rPr lang="en-US" sz="3386" dirty="0">
                <a:latin typeface="Assistant"/>
                <a:ea typeface="Assistant"/>
                <a:cs typeface="Assistant"/>
                <a:sym typeface="Assistant"/>
              </a:rPr>
              <a:t> de </a:t>
            </a:r>
            <a:r>
              <a:rPr lang="en-US" sz="3386" dirty="0" err="1">
                <a:latin typeface="Assistant"/>
                <a:ea typeface="Assistant"/>
                <a:cs typeface="Assistant"/>
                <a:sym typeface="Assistant"/>
              </a:rPr>
              <a:t>Rúbriques</a:t>
            </a:r>
            <a:endParaRPr lang="en-US" sz="3386" dirty="0"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653207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/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" name="Group 2"/>
          <p:cNvGrpSpPr/>
          <p:nvPr/>
        </p:nvGrpSpPr>
        <p:grpSpPr>
          <a:xfrm>
            <a:off x="8086400" y="0"/>
            <a:ext cx="8133992" cy="1028700"/>
            <a:chOff x="0" y="0"/>
            <a:chExt cx="2751499" cy="6402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1499" cy="640211"/>
            </a:xfrm>
            <a:custGeom>
              <a:avLst/>
              <a:gdLst/>
              <a:ahLst/>
              <a:cxnLst/>
              <a:rect l="l" t="t" r="r" b="b"/>
              <a:pathLst>
                <a:path w="2751499" h="640211">
                  <a:moveTo>
                    <a:pt x="0" y="0"/>
                  </a:moveTo>
                  <a:lnTo>
                    <a:pt x="2751499" y="0"/>
                  </a:lnTo>
                  <a:lnTo>
                    <a:pt x="2751499" y="640211"/>
                  </a:lnTo>
                  <a:lnTo>
                    <a:pt x="0" y="640211"/>
                  </a:lnTo>
                  <a:close/>
                </a:path>
              </a:pathLst>
            </a:custGeom>
            <a:solidFill>
              <a:srgbClr val="CBF3F0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12923" y="2492217"/>
            <a:ext cx="3925314" cy="1082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en-US" sz="9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Repte</a:t>
            </a:r>
            <a:r>
              <a:rPr lang="en-US" sz="9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!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5143500"/>
            <a:ext cx="1028700" cy="1028700"/>
            <a:chOff x="0" y="0"/>
            <a:chExt cx="347980" cy="3479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7980" cy="347980"/>
            </a:xfrm>
            <a:custGeom>
              <a:avLst/>
              <a:gdLst/>
              <a:ahLst/>
              <a:cxnLst/>
              <a:rect l="l" t="t" r="r" b="b"/>
              <a:pathLst>
                <a:path w="347980" h="347980">
                  <a:moveTo>
                    <a:pt x="0" y="0"/>
                  </a:moveTo>
                  <a:lnTo>
                    <a:pt x="347980" y="0"/>
                  </a:lnTo>
                  <a:lnTo>
                    <a:pt x="347980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FBF69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628950" y="8229600"/>
            <a:ext cx="1428750" cy="1028700"/>
            <a:chOff x="0" y="0"/>
            <a:chExt cx="483306" cy="34798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83306" cy="347980"/>
            </a:xfrm>
            <a:custGeom>
              <a:avLst/>
              <a:gdLst/>
              <a:ahLst/>
              <a:cxnLst/>
              <a:rect l="l" t="t" r="r" b="b"/>
              <a:pathLst>
                <a:path w="483306" h="347980">
                  <a:moveTo>
                    <a:pt x="0" y="0"/>
                  </a:moveTo>
                  <a:lnTo>
                    <a:pt x="483306" y="0"/>
                  </a:lnTo>
                  <a:lnTo>
                    <a:pt x="483306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4" name="Group 34"/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5143500"/>
            <a:ext cx="4954268" cy="4114800"/>
            <a:chOff x="0" y="0"/>
            <a:chExt cx="1675888" cy="13919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75888" cy="1391920"/>
            </a:xfrm>
            <a:custGeom>
              <a:avLst/>
              <a:gdLst/>
              <a:ahLst/>
              <a:cxnLst/>
              <a:rect l="l" t="t" r="r" b="b"/>
              <a:pathLst>
                <a:path w="1675888" h="1391920">
                  <a:moveTo>
                    <a:pt x="1551428" y="1391920"/>
                  </a:moveTo>
                  <a:lnTo>
                    <a:pt x="124460" y="1391920"/>
                  </a:lnTo>
                  <a:cubicBezTo>
                    <a:pt x="55880" y="1391920"/>
                    <a:pt x="0" y="1336040"/>
                    <a:pt x="0" y="12674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51428" y="0"/>
                  </a:lnTo>
                  <a:cubicBezTo>
                    <a:pt x="1620008" y="0"/>
                    <a:pt x="1675888" y="55880"/>
                    <a:pt x="1675888" y="124460"/>
                  </a:cubicBezTo>
                  <a:lnTo>
                    <a:pt x="1675888" y="1267460"/>
                  </a:lnTo>
                  <a:cubicBezTo>
                    <a:pt x="1675888" y="1336040"/>
                    <a:pt x="1620008" y="1391920"/>
                    <a:pt x="1551428" y="1391920"/>
                  </a:cubicBezTo>
                  <a:close/>
                </a:path>
              </a:pathLst>
            </a:custGeom>
            <a:solidFill>
              <a:srgbClr val="FFBF69"/>
            </a:solidFill>
          </p:spPr>
          <p:txBody>
            <a:bodyPr/>
            <a:lstStyle/>
            <a:p>
              <a:endParaRPr lang="ca-ES"/>
            </a:p>
          </p:txBody>
        </p:sp>
      </p:grpSp>
      <p:pic>
        <p:nvPicPr>
          <p:cNvPr id="1026" name="Picture 2" descr="una pizarra con la palabra posible escrita en ella">
            <a:extLst>
              <a:ext uri="{FF2B5EF4-FFF2-40B4-BE49-F238E27FC236}">
                <a16:creationId xmlns:a16="http://schemas.microsoft.com/office/drawing/2014/main" id="{462BF506-F0AE-8824-0CB8-0C07AD4E1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21" y="5148953"/>
            <a:ext cx="5127171" cy="34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B9D05CE9-410B-47AC-8584-B9AA744A8945}"/>
              </a:ext>
            </a:extLst>
          </p:cNvPr>
          <p:cNvGrpSpPr/>
          <p:nvPr/>
        </p:nvGrpSpPr>
        <p:grpSpPr>
          <a:xfrm>
            <a:off x="8086272" y="1522549"/>
            <a:ext cx="8830127" cy="4130522"/>
            <a:chOff x="0" y="0"/>
            <a:chExt cx="2745197" cy="1593985"/>
          </a:xfrm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F418142-CD24-2788-ED9B-DAB10A5783F6}"/>
                </a:ext>
              </a:extLst>
            </p:cNvPr>
            <p:cNvSpPr/>
            <p:nvPr/>
          </p:nvSpPr>
          <p:spPr>
            <a:xfrm>
              <a:off x="0" y="0"/>
              <a:ext cx="2745197" cy="1593986"/>
            </a:xfrm>
            <a:custGeom>
              <a:avLst/>
              <a:gdLst/>
              <a:ahLst/>
              <a:cxnLst/>
              <a:rect l="l" t="t" r="r" b="b"/>
              <a:pathLst>
                <a:path w="2745197" h="1593986">
                  <a:moveTo>
                    <a:pt x="2620737" y="1593985"/>
                  </a:moveTo>
                  <a:lnTo>
                    <a:pt x="124460" y="1593985"/>
                  </a:lnTo>
                  <a:cubicBezTo>
                    <a:pt x="55880" y="1593985"/>
                    <a:pt x="0" y="1538105"/>
                    <a:pt x="0" y="146952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37" y="0"/>
                  </a:lnTo>
                  <a:cubicBezTo>
                    <a:pt x="2689317" y="0"/>
                    <a:pt x="2745197" y="55880"/>
                    <a:pt x="2745197" y="124460"/>
                  </a:cubicBezTo>
                  <a:lnTo>
                    <a:pt x="2745197" y="1469526"/>
                  </a:lnTo>
                  <a:cubicBezTo>
                    <a:pt x="2745197" y="1538105"/>
                    <a:pt x="2689317" y="1593986"/>
                    <a:pt x="2620737" y="1593986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40" name="TextBox 29">
            <a:extLst>
              <a:ext uri="{FF2B5EF4-FFF2-40B4-BE49-F238E27FC236}">
                <a16:creationId xmlns:a16="http://schemas.microsoft.com/office/drawing/2014/main" id="{65A513F2-0047-69EC-463D-A8D798DCB45D}"/>
              </a:ext>
            </a:extLst>
          </p:cNvPr>
          <p:cNvSpPr txBox="1"/>
          <p:nvPr/>
        </p:nvSpPr>
        <p:spPr>
          <a:xfrm>
            <a:off x="8429111" y="2039682"/>
            <a:ext cx="8606555" cy="3403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62"/>
              </a:lnSpc>
              <a:spcBef>
                <a:spcPct val="0"/>
              </a:spcBef>
            </a:pPr>
            <a:r>
              <a:rPr lang="en-US" sz="6400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Creació</a:t>
            </a:r>
            <a:r>
              <a:rPr lang="en-US" sz="6400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6400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d’una</a:t>
            </a:r>
            <a:r>
              <a:rPr lang="en-US" sz="6400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6400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lliçó</a:t>
            </a:r>
            <a:r>
              <a:rPr lang="en-US" sz="6400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al Campus Virtual</a:t>
            </a:r>
          </a:p>
          <a:p>
            <a:pPr>
              <a:lnSpc>
                <a:spcPts val="8962"/>
              </a:lnSpc>
              <a:spcBef>
                <a:spcPct val="0"/>
              </a:spcBef>
            </a:pPr>
            <a:r>
              <a:rPr lang="en-US" sz="6400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amb</a:t>
            </a:r>
            <a:r>
              <a:rPr lang="en-US" sz="6400" dirty="0">
                <a:solidFill>
                  <a:srgbClr val="FFFFFF"/>
                </a:solidFill>
                <a:latin typeface="Poppins Bold"/>
                <a:ea typeface="Poppins Bold"/>
                <a:cs typeface="Poppins Bold"/>
              </a:rPr>
              <a:t> IA</a:t>
            </a:r>
          </a:p>
        </p:txBody>
      </p:sp>
      <p:pic>
        <p:nvPicPr>
          <p:cNvPr id="51" name="Imagen 50" descr="Código QR&#10;&#10;Descripción generada automáticamente">
            <a:extLst>
              <a:ext uri="{FF2B5EF4-FFF2-40B4-BE49-F238E27FC236}">
                <a16:creationId xmlns:a16="http://schemas.microsoft.com/office/drawing/2014/main" id="{2387B1A0-FCC5-9468-5E2D-5311052F6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829" y="5878409"/>
            <a:ext cx="2956110" cy="29561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35400" y="2057400"/>
            <a:ext cx="1763663" cy="5143500"/>
            <a:chOff x="0" y="0"/>
            <a:chExt cx="596597" cy="1739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6597" cy="1739900"/>
            </a:xfrm>
            <a:custGeom>
              <a:avLst/>
              <a:gdLst/>
              <a:ahLst/>
              <a:cxnLst/>
              <a:rect l="l" t="t" r="r" b="b"/>
              <a:pathLst>
                <a:path w="596597" h="1739900">
                  <a:moveTo>
                    <a:pt x="0" y="0"/>
                  </a:moveTo>
                  <a:lnTo>
                    <a:pt x="596597" y="0"/>
                  </a:lnTo>
                  <a:lnTo>
                    <a:pt x="596597" y="1739900"/>
                  </a:lnTo>
                  <a:lnTo>
                    <a:pt x="0" y="1739900"/>
                  </a:ln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1063" y="2057400"/>
            <a:ext cx="1040017" cy="6172200"/>
            <a:chOff x="0" y="0"/>
            <a:chExt cx="812637" cy="20878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637" cy="2087880"/>
            </a:xfrm>
            <a:custGeom>
              <a:avLst/>
              <a:gdLst/>
              <a:ahLst/>
              <a:cxnLst/>
              <a:rect l="l" t="t" r="r" b="b"/>
              <a:pathLst>
                <a:path w="812637" h="2087880">
                  <a:moveTo>
                    <a:pt x="0" y="0"/>
                  </a:moveTo>
                  <a:lnTo>
                    <a:pt x="812637" y="0"/>
                  </a:lnTo>
                  <a:lnTo>
                    <a:pt x="812637" y="2087880"/>
                  </a:lnTo>
                  <a:lnTo>
                    <a:pt x="0" y="2087880"/>
                  </a:lnTo>
                  <a:close/>
                </a:path>
              </a:pathLst>
            </a:custGeom>
            <a:solidFill>
              <a:srgbClr val="CBF3F0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35400" y="7200900"/>
            <a:ext cx="1763663" cy="1028700"/>
            <a:chOff x="0" y="0"/>
            <a:chExt cx="596597" cy="3479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6597" cy="347980"/>
            </a:xfrm>
            <a:custGeom>
              <a:avLst/>
              <a:gdLst/>
              <a:ahLst/>
              <a:cxnLst/>
              <a:rect l="l" t="t" r="r" b="b"/>
              <a:pathLst>
                <a:path w="596597" h="347980">
                  <a:moveTo>
                    <a:pt x="0" y="0"/>
                  </a:moveTo>
                  <a:lnTo>
                    <a:pt x="596597" y="0"/>
                  </a:lnTo>
                  <a:lnTo>
                    <a:pt x="59659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FBF69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9" name="Freeform 9"/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sp>
        <p:nvSpPr>
          <p:cNvPr id="17" name="TextBox 17"/>
          <p:cNvSpPr txBox="1"/>
          <p:nvPr/>
        </p:nvSpPr>
        <p:spPr>
          <a:xfrm>
            <a:off x="10034522" y="5637178"/>
            <a:ext cx="6789475" cy="2212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2897"/>
              </a:lnSpc>
              <a:buFont typeface="Arial" panose="020B0604020202020204" pitchFamily="34" charset="0"/>
              <a:buChar char="•"/>
            </a:pPr>
            <a:r>
              <a:rPr lang="ca-ES" sz="220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Quan ens identifiquem amb les nostres credencials UB a Copilot vol dir que les dades i les consultes que fem no són utilitzades per la IA per generar continguts per a tercers.</a:t>
            </a:r>
            <a:br>
              <a:rPr lang="ca-ES" sz="220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ca-ES" sz="220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Així podem garantir la privacitat de les nostres dades i les </a:t>
            </a:r>
            <a:r>
              <a:rPr lang="ca-ES" sz="220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de l’organització.</a:t>
            </a:r>
            <a:endParaRPr lang="ca-ES" sz="2200" dirty="0">
              <a:solidFill>
                <a:srgbClr val="42424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172764" y="1104900"/>
            <a:ext cx="6771548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ca-ES" sz="6950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Quina eina    d’IA faig servir?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89330" y="3390900"/>
            <a:ext cx="6554981" cy="1840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81"/>
              </a:lnSpc>
            </a:pPr>
            <a:r>
              <a:rPr lang="ca-ES" sz="2057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 Universitat de Barcelona facilita </a:t>
            </a:r>
            <a:r>
              <a:rPr lang="ca-ES" sz="2057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Copilot amb llicència empresarial a tota la seva comunitat universitària (PTGAS, PDI i estudiants). </a:t>
            </a:r>
          </a:p>
          <a:p>
            <a:pPr algn="l">
              <a:lnSpc>
                <a:spcPts val="2881"/>
              </a:lnSpc>
            </a:pPr>
            <a:br>
              <a:rPr lang="ca-ES" sz="2050" dirty="0">
                <a:latin typeface="Poppins Medium"/>
                <a:ea typeface="Poppins Medium"/>
                <a:cs typeface="Poppins Medium"/>
              </a:rPr>
            </a:br>
            <a:r>
              <a:rPr lang="ca-ES" sz="205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Principal avantatge</a:t>
            </a:r>
            <a:endParaRPr lang="ca-ES" sz="2050" noProof="0" dirty="0">
              <a:solidFill>
                <a:srgbClr val="424242"/>
              </a:solidFill>
              <a:latin typeface="Poppins Medium"/>
              <a:ea typeface="Poppins Medium"/>
              <a:cs typeface="Poppins Medium"/>
            </a:endParaRPr>
          </a:p>
        </p:txBody>
      </p:sp>
      <p:grpSp>
        <p:nvGrpSpPr>
          <p:cNvPr id="25" name="Group 25"/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1F281B-1BEF-AF58-5F37-EA33243F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36" y="1028700"/>
            <a:ext cx="7010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1" y="5296649"/>
            <a:ext cx="1028700" cy="3317591"/>
            <a:chOff x="0" y="0"/>
            <a:chExt cx="888315" cy="1213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8315" cy="1213067"/>
            </a:xfrm>
            <a:custGeom>
              <a:avLst/>
              <a:gdLst/>
              <a:ahLst/>
              <a:cxnLst/>
              <a:rect l="l" t="t" r="r" b="b"/>
              <a:pathLst>
                <a:path w="888315" h="1213067">
                  <a:moveTo>
                    <a:pt x="0" y="0"/>
                  </a:moveTo>
                  <a:lnTo>
                    <a:pt x="888315" y="0"/>
                  </a:lnTo>
                  <a:lnTo>
                    <a:pt x="888315" y="1213067"/>
                  </a:lnTo>
                  <a:lnTo>
                    <a:pt x="0" y="121306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39955" y="1308565"/>
            <a:ext cx="16808217" cy="8439150"/>
            <a:chOff x="0" y="0"/>
            <a:chExt cx="22410956" cy="11252200"/>
          </a:xfrm>
        </p:grpSpPr>
        <p:sp>
          <p:nvSpPr>
            <p:cNvPr id="5" name="Freeform 5"/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BF69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1657179" y="1413340"/>
            <a:ext cx="4573421" cy="8229600"/>
            <a:chOff x="0" y="0"/>
            <a:chExt cx="6097895" cy="109728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t="30568" r="42122"/>
            <a:stretch>
              <a:fillRect/>
            </a:stretch>
          </p:blipFill>
          <p:spPr>
            <a:xfrm>
              <a:off x="0" y="0"/>
              <a:ext cx="6097895" cy="10972800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/>
        </p:nvSpPr>
        <p:spPr>
          <a:xfrm>
            <a:off x="2057654" y="2203915"/>
            <a:ext cx="8962614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sz="12000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Gràcies</a:t>
            </a:r>
            <a:r>
              <a:rPr lang="en-US" sz="1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!!!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8954" y="5296649"/>
            <a:ext cx="10628225" cy="3317591"/>
            <a:chOff x="0" y="0"/>
            <a:chExt cx="3886177" cy="121306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86177" cy="1213067"/>
            </a:xfrm>
            <a:custGeom>
              <a:avLst/>
              <a:gdLst/>
              <a:ahLst/>
              <a:cxnLst/>
              <a:rect l="l" t="t" r="r" b="b"/>
              <a:pathLst>
                <a:path w="3886177" h="1213067">
                  <a:moveTo>
                    <a:pt x="0" y="0"/>
                  </a:moveTo>
                  <a:lnTo>
                    <a:pt x="3886177" y="0"/>
                  </a:lnTo>
                  <a:lnTo>
                    <a:pt x="3886177" y="1213067"/>
                  </a:lnTo>
                  <a:lnTo>
                    <a:pt x="0" y="1213067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057653" y="5620857"/>
            <a:ext cx="6869779" cy="437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61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F6F9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Unitat</a:t>
            </a:r>
            <a:r>
              <a:rPr lang="en-US" sz="3600" dirty="0">
                <a:solidFill>
                  <a:srgbClr val="F6F9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de </a:t>
            </a:r>
            <a:r>
              <a:rPr lang="en-US" sz="3600" dirty="0" err="1">
                <a:solidFill>
                  <a:srgbClr val="F6F9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Docència</a:t>
            </a:r>
            <a:r>
              <a:rPr lang="en-US" sz="3600" dirty="0">
                <a:solidFill>
                  <a:srgbClr val="F6F9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del CRAI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41584" y="9013338"/>
            <a:ext cx="5485489" cy="229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90"/>
              </a:lnSpc>
            </a:pPr>
            <a:r>
              <a:rPr lang="ca-ES" sz="1400" noProof="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Algunes fotografies </a:t>
            </a:r>
            <a:r>
              <a:rPr lang="ca-ES" sz="140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s’han</a:t>
            </a:r>
            <a:r>
              <a:rPr lang="ca-ES" sz="1400" noProof="0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extret de https://unsplash.com/</a:t>
            </a:r>
          </a:p>
        </p:txBody>
      </p:sp>
      <p:sp>
        <p:nvSpPr>
          <p:cNvPr id="23" name="Freeform 23"/>
          <p:cNvSpPr/>
          <p:nvPr/>
        </p:nvSpPr>
        <p:spPr>
          <a:xfrm>
            <a:off x="1410957" y="7576410"/>
            <a:ext cx="153914" cy="219877"/>
          </a:xfrm>
          <a:custGeom>
            <a:avLst/>
            <a:gdLst/>
            <a:ahLst/>
            <a:cxnLst/>
            <a:rect l="l" t="t" r="r" b="b"/>
            <a:pathLst>
              <a:path w="153914" h="219877">
                <a:moveTo>
                  <a:pt x="0" y="0"/>
                </a:moveTo>
                <a:lnTo>
                  <a:pt x="153914" y="0"/>
                </a:lnTo>
                <a:lnTo>
                  <a:pt x="153914" y="219877"/>
                </a:lnTo>
                <a:lnTo>
                  <a:pt x="0" y="219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4" name="Freeform 24"/>
          <p:cNvSpPr/>
          <p:nvPr/>
        </p:nvSpPr>
        <p:spPr>
          <a:xfrm>
            <a:off x="4671368" y="7622249"/>
            <a:ext cx="222160" cy="222160"/>
          </a:xfrm>
          <a:custGeom>
            <a:avLst/>
            <a:gdLst/>
            <a:ahLst/>
            <a:cxnLst/>
            <a:rect l="l" t="t" r="r" b="b"/>
            <a:pathLst>
              <a:path w="219877" h="219877">
                <a:moveTo>
                  <a:pt x="0" y="0"/>
                </a:moveTo>
                <a:lnTo>
                  <a:pt x="219877" y="0"/>
                </a:lnTo>
                <a:lnTo>
                  <a:pt x="219877" y="219877"/>
                </a:lnTo>
                <a:lnTo>
                  <a:pt x="0" y="2198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5" name="Freeform 25"/>
          <p:cNvSpPr/>
          <p:nvPr/>
        </p:nvSpPr>
        <p:spPr>
          <a:xfrm>
            <a:off x="6532898" y="7624531"/>
            <a:ext cx="219877" cy="219877"/>
          </a:xfrm>
          <a:custGeom>
            <a:avLst/>
            <a:gdLst/>
            <a:ahLst/>
            <a:cxnLst/>
            <a:rect l="l" t="t" r="r" b="b"/>
            <a:pathLst>
              <a:path w="219877" h="219877">
                <a:moveTo>
                  <a:pt x="0" y="0"/>
                </a:moveTo>
                <a:lnTo>
                  <a:pt x="219877" y="0"/>
                </a:lnTo>
                <a:lnTo>
                  <a:pt x="219877" y="219877"/>
                </a:lnTo>
                <a:lnTo>
                  <a:pt x="0" y="2198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26" name="TextBox 26"/>
          <p:cNvSpPr txBox="1"/>
          <p:nvPr/>
        </p:nvSpPr>
        <p:spPr>
          <a:xfrm>
            <a:off x="1746268" y="7547835"/>
            <a:ext cx="143772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7"/>
              </a:lnSpc>
            </a:pPr>
            <a:r>
              <a:rPr lang="en-US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Adreça</a:t>
            </a:r>
            <a:endParaRPr lang="en-US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410957" y="7988659"/>
            <a:ext cx="3540656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84"/>
              </a:lnSpc>
              <a:spcBef>
                <a:spcPct val="0"/>
              </a:spcBef>
            </a:pPr>
            <a:r>
              <a:rPr lang="pt-BR" sz="160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Baldiri</a:t>
            </a:r>
            <a:r>
              <a:rPr lang="pt-BR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pt-BR" sz="160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Reixac</a:t>
            </a:r>
            <a:r>
              <a:rPr lang="pt-BR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, 2 (</a:t>
            </a:r>
            <a:r>
              <a:rPr lang="pt-BR" sz="1600" err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Edifici</a:t>
            </a:r>
            <a:r>
              <a:rPr lang="pt-BR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Biblioteca</a:t>
            </a:r>
          </a:p>
          <a:p>
            <a:pPr algn="l">
              <a:lnSpc>
                <a:spcPts val="1984"/>
              </a:lnSpc>
              <a:spcBef>
                <a:spcPct val="0"/>
              </a:spcBef>
            </a:pPr>
            <a:r>
              <a:rPr lang="pt-BR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planta baixa) 08028 Barcelona</a:t>
            </a:r>
            <a:endParaRPr lang="en-US" sz="160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008962" y="7623422"/>
            <a:ext cx="1345475" cy="24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84"/>
              </a:lnSpc>
            </a:pPr>
            <a:r>
              <a:rPr lang="ca-ES" noProof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Telèfon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766743" y="7986814"/>
            <a:ext cx="1755376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5"/>
              </a:lnSpc>
            </a:pPr>
            <a:r>
              <a:rPr lang="en-US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934 034 731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913329" y="7623422"/>
            <a:ext cx="1277393" cy="24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84"/>
              </a:lnSpc>
            </a:pPr>
            <a:r>
              <a:rPr lang="en-US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Website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62978" y="8077050"/>
            <a:ext cx="3424236" cy="229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25"/>
              </a:lnSpc>
            </a:pPr>
            <a:r>
              <a:rPr lang="en-US" sz="1375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https://www.ub.edu/campusvirtualub/ca/</a:t>
            </a:r>
          </a:p>
        </p:txBody>
      </p:sp>
      <p:grpSp>
        <p:nvGrpSpPr>
          <p:cNvPr id="32" name="Group 32"/>
          <p:cNvGrpSpPr/>
          <p:nvPr/>
        </p:nvGrpSpPr>
        <p:grpSpPr>
          <a:xfrm rot="5400000">
            <a:off x="459503" y="5186954"/>
            <a:ext cx="109695" cy="109695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4" name="Group 34"/>
          <p:cNvGrpSpPr/>
          <p:nvPr/>
        </p:nvGrpSpPr>
        <p:grpSpPr>
          <a:xfrm rot="5400000">
            <a:off x="459503" y="5473293"/>
            <a:ext cx="109695" cy="109695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6" name="Group 36"/>
          <p:cNvGrpSpPr/>
          <p:nvPr/>
        </p:nvGrpSpPr>
        <p:grpSpPr>
          <a:xfrm rot="5400000">
            <a:off x="459503" y="5759631"/>
            <a:ext cx="109695" cy="109695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TextBox 31">
            <a:extLst>
              <a:ext uri="{FF2B5EF4-FFF2-40B4-BE49-F238E27FC236}">
                <a16:creationId xmlns:a16="http://schemas.microsoft.com/office/drawing/2014/main" id="{07FEB256-B8A0-CCE5-B10C-3F98893DC2D7}"/>
              </a:ext>
            </a:extLst>
          </p:cNvPr>
          <p:cNvSpPr txBox="1"/>
          <p:nvPr/>
        </p:nvSpPr>
        <p:spPr>
          <a:xfrm>
            <a:off x="6558797" y="8273809"/>
            <a:ext cx="2665055" cy="22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5"/>
              </a:lnSpc>
            </a:pPr>
            <a:r>
              <a:rPr lang="en-US" sz="1375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https://www.ub.edu/docenciacrai/</a:t>
            </a:r>
          </a:p>
        </p:txBody>
      </p:sp>
      <p:pic>
        <p:nvPicPr>
          <p:cNvPr id="40" name="Imagen 39" descr="Icono&#10;&#10;Descripción generada automáticamente">
            <a:extLst>
              <a:ext uri="{FF2B5EF4-FFF2-40B4-BE49-F238E27FC236}">
                <a16:creationId xmlns:a16="http://schemas.microsoft.com/office/drawing/2014/main" id="{1CF7E676-0DAF-7959-7009-2114E88CCF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81" y="6544744"/>
            <a:ext cx="503513" cy="503756"/>
          </a:xfrm>
          <a:prstGeom prst="rect">
            <a:avLst/>
          </a:prstGeom>
        </p:spPr>
      </p:pic>
      <p:sp>
        <p:nvSpPr>
          <p:cNvPr id="45" name="TextBox 27">
            <a:extLst>
              <a:ext uri="{FF2B5EF4-FFF2-40B4-BE49-F238E27FC236}">
                <a16:creationId xmlns:a16="http://schemas.microsoft.com/office/drawing/2014/main" id="{9F72A1F5-3BB3-A7FB-1497-08C1A38077DA}"/>
              </a:ext>
            </a:extLst>
          </p:cNvPr>
          <p:cNvSpPr txBox="1"/>
          <p:nvPr/>
        </p:nvSpPr>
        <p:spPr>
          <a:xfrm>
            <a:off x="9009816" y="6702796"/>
            <a:ext cx="222567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84"/>
              </a:lnSpc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@docenciacraiub</a:t>
            </a:r>
          </a:p>
        </p:txBody>
      </p:sp>
      <p:pic>
        <p:nvPicPr>
          <p:cNvPr id="42" name="Imagen 41" descr="Forma&#10;&#10;Descripción generada automáticamente con confianza media">
            <a:extLst>
              <a:ext uri="{FF2B5EF4-FFF2-40B4-BE49-F238E27FC236}">
                <a16:creationId xmlns:a16="http://schemas.microsoft.com/office/drawing/2014/main" id="{4A84820B-42A9-BB8D-3778-4B838F3250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90" y="6631804"/>
            <a:ext cx="492896" cy="492896"/>
          </a:xfrm>
          <a:prstGeom prst="rect">
            <a:avLst/>
          </a:prstGeom>
        </p:spPr>
      </p:pic>
      <p:sp>
        <p:nvSpPr>
          <p:cNvPr id="46" name="TextBox 27">
            <a:extLst>
              <a:ext uri="{FF2B5EF4-FFF2-40B4-BE49-F238E27FC236}">
                <a16:creationId xmlns:a16="http://schemas.microsoft.com/office/drawing/2014/main" id="{C78DA15C-6A62-09C5-2226-8A1485486F5D}"/>
              </a:ext>
            </a:extLst>
          </p:cNvPr>
          <p:cNvSpPr txBox="1"/>
          <p:nvPr/>
        </p:nvSpPr>
        <p:spPr>
          <a:xfrm>
            <a:off x="2433558" y="6755675"/>
            <a:ext cx="3540656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84"/>
              </a:lnSpc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udcrai@ub.edu</a:t>
            </a:r>
          </a:p>
        </p:txBody>
      </p:sp>
      <p:pic>
        <p:nvPicPr>
          <p:cNvPr id="44" name="Imagen 43" descr="Logotipo&#10;&#10;Descripción generada automáticamente">
            <a:extLst>
              <a:ext uri="{FF2B5EF4-FFF2-40B4-BE49-F238E27FC236}">
                <a16:creationId xmlns:a16="http://schemas.microsoft.com/office/drawing/2014/main" id="{DEC7D531-5928-E391-8F11-E07243D1B5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90" y="6603797"/>
            <a:ext cx="503513" cy="444703"/>
          </a:xfrm>
          <a:prstGeom prst="rect">
            <a:avLst/>
          </a:prstGeom>
        </p:spPr>
      </p:pic>
      <p:sp>
        <p:nvSpPr>
          <p:cNvPr id="49" name="TextBox 27">
            <a:extLst>
              <a:ext uri="{FF2B5EF4-FFF2-40B4-BE49-F238E27FC236}">
                <a16:creationId xmlns:a16="http://schemas.microsoft.com/office/drawing/2014/main" id="{69DDC267-0E53-0180-CD5A-8095B66E0BEF}"/>
              </a:ext>
            </a:extLst>
          </p:cNvPr>
          <p:cNvSpPr txBox="1"/>
          <p:nvPr/>
        </p:nvSpPr>
        <p:spPr>
          <a:xfrm>
            <a:off x="5199815" y="6704108"/>
            <a:ext cx="293978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84"/>
              </a:lnSpc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@craiubdocencia.bsky.social</a:t>
            </a: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D44E4744-E7D0-6097-C5AF-F5BBC52B4182}"/>
              </a:ext>
            </a:extLst>
          </p:cNvPr>
          <p:cNvSpPr txBox="1"/>
          <p:nvPr/>
        </p:nvSpPr>
        <p:spPr>
          <a:xfrm>
            <a:off x="6558797" y="7867744"/>
            <a:ext cx="6274528" cy="228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25"/>
              </a:lnSpc>
            </a:pPr>
            <a:r>
              <a:rPr lang="en-US" sz="1350" dirty="0">
                <a:solidFill>
                  <a:srgbClr val="FFFFFF"/>
                </a:solidFill>
                <a:latin typeface="Assistant"/>
                <a:ea typeface="Calibri"/>
                <a:cs typeface="Assistant"/>
              </a:rPr>
              <a:t>https://crai.ub.edu/coneix-el-crai/biblioteques/unitat -de-</a:t>
            </a:r>
            <a:r>
              <a:rPr lang="en-US" sz="1350" err="1">
                <a:solidFill>
                  <a:srgbClr val="FFFFFF"/>
                </a:solidFill>
                <a:latin typeface="Assistant"/>
                <a:ea typeface="Calibri"/>
                <a:cs typeface="Assistant"/>
              </a:rPr>
              <a:t>docencia</a:t>
            </a:r>
            <a:endParaRPr lang="en-US" sz="1350">
              <a:solidFill>
                <a:srgbClr val="FFFFFF"/>
              </a:solidFill>
              <a:latin typeface="Assistant"/>
              <a:ea typeface="Calibri"/>
              <a:cs typeface="Assistan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57654" y="9258301"/>
            <a:ext cx="5412542" cy="1028700"/>
            <a:chOff x="0" y="0"/>
            <a:chExt cx="4434843" cy="1642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4843" cy="1642201"/>
            </a:xfrm>
            <a:custGeom>
              <a:avLst/>
              <a:gdLst/>
              <a:ahLst/>
              <a:cxnLst/>
              <a:rect l="l" t="t" r="r" b="b"/>
              <a:pathLst>
                <a:path w="4434843" h="1642201">
                  <a:moveTo>
                    <a:pt x="0" y="0"/>
                  </a:moveTo>
                  <a:lnTo>
                    <a:pt x="4434843" y="0"/>
                  </a:lnTo>
                  <a:lnTo>
                    <a:pt x="4434843" y="1642201"/>
                  </a:lnTo>
                  <a:lnTo>
                    <a:pt x="0" y="1642201"/>
                  </a:lnTo>
                  <a:close/>
                </a:path>
              </a:pathLst>
            </a:custGeom>
            <a:solidFill>
              <a:srgbClr val="CBF3F0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144300" y="0"/>
            <a:ext cx="2086300" cy="1028700"/>
            <a:chOff x="0" y="0"/>
            <a:chExt cx="705736" cy="6776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5736" cy="677677"/>
            </a:xfrm>
            <a:custGeom>
              <a:avLst/>
              <a:gdLst/>
              <a:ahLst/>
              <a:cxnLst/>
              <a:rect l="l" t="t" r="r" b="b"/>
              <a:pathLst>
                <a:path w="705736" h="677677">
                  <a:moveTo>
                    <a:pt x="0" y="0"/>
                  </a:moveTo>
                  <a:lnTo>
                    <a:pt x="705736" y="0"/>
                  </a:lnTo>
                  <a:lnTo>
                    <a:pt x="705736" y="677677"/>
                  </a:lnTo>
                  <a:lnTo>
                    <a:pt x="0" y="677677"/>
                  </a:lnTo>
                  <a:close/>
                </a:path>
              </a:pathLst>
            </a:custGeom>
            <a:solidFill>
              <a:srgbClr val="FFBF69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7" name="Freeform 7"/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2057654" y="1028700"/>
            <a:ext cx="5412542" cy="8229600"/>
            <a:chOff x="0" y="0"/>
            <a:chExt cx="7216722" cy="1097280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691" t="6431"/>
            <a:stretch>
              <a:fillRect/>
            </a:stretch>
          </p:blipFill>
          <p:spPr>
            <a:xfrm>
              <a:off x="0" y="0"/>
              <a:ext cx="7216722" cy="10972800"/>
            </a:xfrm>
            <a:prstGeom prst="rect">
              <a:avLst/>
            </a:prstGeom>
          </p:spPr>
        </p:pic>
      </p:grpSp>
      <p:sp>
        <p:nvSpPr>
          <p:cNvPr id="13" name="AutoShape 13"/>
          <p:cNvSpPr/>
          <p:nvPr/>
        </p:nvSpPr>
        <p:spPr>
          <a:xfrm>
            <a:off x="8747898" y="3924396"/>
            <a:ext cx="7313939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8" name="TextBox 18"/>
          <p:cNvSpPr txBox="1"/>
          <p:nvPr/>
        </p:nvSpPr>
        <p:spPr>
          <a:xfrm>
            <a:off x="8065761" y="2085975"/>
            <a:ext cx="8931161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6"/>
              </a:lnSpc>
            </a:pPr>
            <a:r>
              <a:rPr lang="en-US" sz="8005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Què</a:t>
            </a:r>
            <a:r>
              <a:rPr lang="en-US" sz="8005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8005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necessitem</a:t>
            </a:r>
            <a:r>
              <a:rPr lang="en-US" sz="8005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98896" y="3904783"/>
            <a:ext cx="5952070" cy="60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999" b="1" dirty="0">
                <a:solidFill>
                  <a:srgbClr val="424242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Bons </a:t>
            </a:r>
            <a:r>
              <a:rPr lang="en-US" sz="3999" b="1" i="1" dirty="0">
                <a:solidFill>
                  <a:srgbClr val="424242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prompts</a:t>
            </a:r>
            <a:r>
              <a:rPr lang="en-US" sz="3999" b="1" dirty="0">
                <a:solidFill>
                  <a:srgbClr val="424242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!!!!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300375" y="4864981"/>
            <a:ext cx="8128746" cy="2754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489" lvl="1" algn="l">
              <a:lnSpc>
                <a:spcPts val="4399"/>
              </a:lnSpc>
            </a:pPr>
            <a:r>
              <a:rPr lang="ca-ES" sz="2199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Els </a:t>
            </a:r>
            <a:r>
              <a:rPr lang="ca-ES" sz="2199" i="1" noProof="0" dirty="0" err="1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prompts</a:t>
            </a:r>
            <a:r>
              <a:rPr lang="ca-ES" sz="2199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 (instruccions o indicacions) són la porta d’entrada per comunicar-nos amb les intel·ligències artificials generatives. </a:t>
            </a:r>
          </a:p>
          <a:p>
            <a:pPr marL="237489" lvl="1" algn="l">
              <a:lnSpc>
                <a:spcPts val="4399"/>
              </a:lnSpc>
            </a:pPr>
            <a:r>
              <a:rPr lang="ca-ES" sz="2199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La seva qualitat condiciona directament la rellevància, precisió i utilitat del contingut generat. </a:t>
            </a:r>
            <a:br>
              <a:rPr lang="ca-ES" sz="2199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ca-ES" sz="2199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Aquesta és la importància clau d’emprar </a:t>
            </a:r>
            <a:r>
              <a:rPr lang="ca-ES" sz="2199" i="1" noProof="0" dirty="0" err="1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prompts</a:t>
            </a:r>
            <a:r>
              <a:rPr lang="ca-ES" sz="2199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 ben elaborats.</a:t>
            </a:r>
          </a:p>
        </p:txBody>
      </p:sp>
      <p:grpSp>
        <p:nvGrpSpPr>
          <p:cNvPr id="27" name="Group 27"/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/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A387D-47E5-8291-73F5-370C51336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F81FFA2-B208-6E5F-77D5-8993599EE685}"/>
              </a:ext>
            </a:extLst>
          </p:cNvPr>
          <p:cNvGrpSpPr/>
          <p:nvPr/>
        </p:nvGrpSpPr>
        <p:grpSpPr>
          <a:xfrm>
            <a:off x="0" y="7427810"/>
            <a:ext cx="18288000" cy="2844138"/>
            <a:chOff x="0" y="0"/>
            <a:chExt cx="6915541" cy="122944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AF20E11-6C81-C08E-BAC4-A7B25D84A50D}"/>
                </a:ext>
              </a:extLst>
            </p:cNvPr>
            <p:cNvSpPr/>
            <p:nvPr/>
          </p:nvSpPr>
          <p:spPr>
            <a:xfrm>
              <a:off x="0" y="0"/>
              <a:ext cx="6915541" cy="1229441"/>
            </a:xfrm>
            <a:custGeom>
              <a:avLst/>
              <a:gdLst/>
              <a:ahLst/>
              <a:cxnLst/>
              <a:rect l="l" t="t" r="r" b="b"/>
              <a:pathLst>
                <a:path w="6915541" h="1229441">
                  <a:moveTo>
                    <a:pt x="0" y="0"/>
                  </a:moveTo>
                  <a:lnTo>
                    <a:pt x="6915541" y="0"/>
                  </a:lnTo>
                  <a:lnTo>
                    <a:pt x="6915541" y="1229441"/>
                  </a:lnTo>
                  <a:lnTo>
                    <a:pt x="0" y="1229441"/>
                  </a:lnTo>
                  <a:close/>
                </a:path>
              </a:pathLst>
            </a:custGeom>
            <a:solidFill>
              <a:srgbClr val="CBF3F0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62F81D6-CD3E-C683-A942-48B62CC6EE65}"/>
              </a:ext>
            </a:extLst>
          </p:cNvPr>
          <p:cNvGrpSpPr/>
          <p:nvPr/>
        </p:nvGrpSpPr>
        <p:grpSpPr>
          <a:xfrm>
            <a:off x="739955" y="767012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DD75D7A-E42C-4650-4CF0-9F78D70E5074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8C8DE23-A29B-7BED-35BE-D894CCB6B7FD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72C6DC7D-C1AF-5D31-F107-BAEB4DA3DC98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DF637CA3-3B3E-A79B-A238-1BD75B48C114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82B40836-F535-5DDE-472B-5952A2D1CCDF}"/>
              </a:ext>
            </a:extLst>
          </p:cNvPr>
          <p:cNvGrpSpPr/>
          <p:nvPr/>
        </p:nvGrpSpPr>
        <p:grpSpPr>
          <a:xfrm>
            <a:off x="1028700" y="2614769"/>
            <a:ext cx="16230600" cy="6181818"/>
            <a:chOff x="0" y="0"/>
            <a:chExt cx="5490351" cy="1087233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C72C165-98EB-EF8B-CCEF-3E139F47AA3D}"/>
                </a:ext>
              </a:extLst>
            </p:cNvPr>
            <p:cNvSpPr/>
            <p:nvPr/>
          </p:nvSpPr>
          <p:spPr>
            <a:xfrm>
              <a:off x="0" y="0"/>
              <a:ext cx="5490351" cy="1087233"/>
            </a:xfrm>
            <a:custGeom>
              <a:avLst/>
              <a:gdLst/>
              <a:ahLst/>
              <a:cxnLst/>
              <a:rect l="l" t="t" r="r" b="b"/>
              <a:pathLst>
                <a:path w="5490351" h="1087233">
                  <a:moveTo>
                    <a:pt x="0" y="0"/>
                  </a:moveTo>
                  <a:lnTo>
                    <a:pt x="5490351" y="0"/>
                  </a:lnTo>
                  <a:lnTo>
                    <a:pt x="5490351" y="1087233"/>
                  </a:lnTo>
                  <a:lnTo>
                    <a:pt x="0" y="1087233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AutoShape 11">
            <a:extLst>
              <a:ext uri="{FF2B5EF4-FFF2-40B4-BE49-F238E27FC236}">
                <a16:creationId xmlns:a16="http://schemas.microsoft.com/office/drawing/2014/main" id="{EDDD70EF-1F6D-117B-22F9-D5C408C2A6C3}"/>
              </a:ext>
            </a:extLst>
          </p:cNvPr>
          <p:cNvSpPr/>
          <p:nvPr/>
        </p:nvSpPr>
        <p:spPr>
          <a:xfrm>
            <a:off x="1524000" y="2852987"/>
            <a:ext cx="64361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8C5DA5B2-D93E-3229-8CB7-3BDAAF582126}"/>
              </a:ext>
            </a:extLst>
          </p:cNvPr>
          <p:cNvSpPr/>
          <p:nvPr/>
        </p:nvSpPr>
        <p:spPr>
          <a:xfrm>
            <a:off x="5443752" y="2852987"/>
            <a:ext cx="693398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8FDE7C64-52CA-D99A-6902-CDC52ED5EB38}"/>
              </a:ext>
            </a:extLst>
          </p:cNvPr>
          <p:cNvSpPr/>
          <p:nvPr/>
        </p:nvSpPr>
        <p:spPr>
          <a:xfrm>
            <a:off x="8686799" y="2852987"/>
            <a:ext cx="8237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EC97B7E-F421-3CD5-6400-4600C138BCD1}"/>
              </a:ext>
            </a:extLst>
          </p:cNvPr>
          <p:cNvSpPr txBox="1"/>
          <p:nvPr/>
        </p:nvSpPr>
        <p:spPr>
          <a:xfrm>
            <a:off x="1447800" y="3203332"/>
            <a:ext cx="3610971" cy="1173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35"/>
              </a:lnSpc>
            </a:pPr>
            <a:r>
              <a:rPr lang="ca-ES" sz="2239" noProof="0" dirty="0">
                <a:solidFill>
                  <a:srgbClr val="F6F9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Incloure el context a la part inicial de la indicació (</a:t>
            </a:r>
            <a:r>
              <a:rPr lang="ca-ES" sz="2239" i="1" noProof="0" dirty="0" err="1">
                <a:solidFill>
                  <a:srgbClr val="F6F9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prompt</a:t>
            </a:r>
            <a:r>
              <a:rPr lang="ca-ES" sz="2239" noProof="0" dirty="0">
                <a:solidFill>
                  <a:srgbClr val="F6F9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)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CE0CAC96-80A2-640B-850D-6BDF4A9C3E9F}"/>
              </a:ext>
            </a:extLst>
          </p:cNvPr>
          <p:cNvSpPr txBox="1"/>
          <p:nvPr/>
        </p:nvSpPr>
        <p:spPr>
          <a:xfrm>
            <a:off x="1447800" y="4809611"/>
            <a:ext cx="3610971" cy="3834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43"/>
              </a:lnSpc>
            </a:pPr>
            <a:r>
              <a:rPr lang="ca-ES" sz="2000" noProof="0" dirty="0">
                <a:solidFill>
                  <a:srgbClr val="F6F9FF"/>
                </a:solidFill>
                <a:latin typeface="Assistant"/>
                <a:ea typeface="Assistant"/>
                <a:cs typeface="Assistant"/>
                <a:sym typeface="Assistant"/>
              </a:rPr>
              <a:t>Abans de la pregunta o sol·licitud, proporciona una breu introducció del context. Explica què vols aconseguir o quin és l'objectiu específic. Per exemple:</a:t>
            </a:r>
          </a:p>
          <a:p>
            <a:pPr algn="just">
              <a:lnSpc>
                <a:spcPts val="2543"/>
              </a:lnSpc>
            </a:pPr>
            <a:endParaRPr lang="ca-ES" sz="2000" noProof="0" dirty="0">
              <a:solidFill>
                <a:srgbClr val="F6F9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just">
              <a:lnSpc>
                <a:spcPts val="2543"/>
              </a:lnSpc>
            </a:pPr>
            <a:r>
              <a:rPr lang="ca-ES" sz="2000" noProof="0" dirty="0">
                <a:solidFill>
                  <a:srgbClr val="F6F9FF"/>
                </a:solidFill>
                <a:latin typeface="Assistant"/>
                <a:ea typeface="Assistant"/>
                <a:cs typeface="Assistant"/>
                <a:sym typeface="Assistant"/>
              </a:rPr>
              <a:t>Soc un professor universitari de la matèria [indicar matèria].</a:t>
            </a:r>
          </a:p>
          <a:p>
            <a:pPr algn="just">
              <a:lnSpc>
                <a:spcPts val="2543"/>
              </a:lnSpc>
            </a:pPr>
            <a:endParaRPr lang="ca-ES" sz="2000" noProof="0" dirty="0">
              <a:solidFill>
                <a:srgbClr val="F6F9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just">
              <a:lnSpc>
                <a:spcPts val="2543"/>
              </a:lnSpc>
            </a:pPr>
            <a:r>
              <a:rPr lang="ca-ES" sz="2000" noProof="0" dirty="0">
                <a:solidFill>
                  <a:srgbClr val="F6F9FF"/>
                </a:solidFill>
                <a:latin typeface="Assistant"/>
                <a:ea typeface="Assistant"/>
                <a:cs typeface="Assistant"/>
                <a:sym typeface="Assistant"/>
              </a:rPr>
              <a:t>Estic dissenyant un qüestionari per als meus alumnes i necessito suggeriments per a les preguntes.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B3822754-45A2-3D93-3372-435DA9F01E73}"/>
              </a:ext>
            </a:extLst>
          </p:cNvPr>
          <p:cNvSpPr txBox="1"/>
          <p:nvPr/>
        </p:nvSpPr>
        <p:spPr>
          <a:xfrm>
            <a:off x="5443753" y="3203332"/>
            <a:ext cx="3745068" cy="378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35"/>
              </a:lnSpc>
            </a:pPr>
            <a:r>
              <a:rPr lang="ca-ES" sz="2239" noProof="0">
                <a:solidFill>
                  <a:srgbClr val="F6F9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Fer la sol·licitud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86F6A6BC-407C-C193-D7C4-42DAB6E7A3D4}"/>
              </a:ext>
            </a:extLst>
          </p:cNvPr>
          <p:cNvSpPr txBox="1"/>
          <p:nvPr/>
        </p:nvSpPr>
        <p:spPr>
          <a:xfrm>
            <a:off x="5410200" y="4809611"/>
            <a:ext cx="3039471" cy="2552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43"/>
              </a:lnSpc>
            </a:pPr>
            <a:r>
              <a:rPr lang="ca-ES" sz="2000" noProof="0" dirty="0">
                <a:solidFill>
                  <a:srgbClr val="F6F9FF"/>
                </a:solidFill>
                <a:latin typeface="Assistant"/>
                <a:ea typeface="Assistant"/>
                <a:cs typeface="Assistant"/>
                <a:sym typeface="Assistant"/>
              </a:rPr>
              <a:t>S'ha d'indicar de forma clara i concisa el que volem que faci la IA:</a:t>
            </a:r>
          </a:p>
          <a:p>
            <a:pPr algn="l">
              <a:lnSpc>
                <a:spcPts val="2543"/>
              </a:lnSpc>
            </a:pPr>
            <a:endParaRPr lang="ca-ES" sz="2000" noProof="0" dirty="0">
              <a:solidFill>
                <a:srgbClr val="F6F9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2543"/>
              </a:lnSpc>
            </a:pPr>
            <a:r>
              <a:rPr lang="ca-ES" sz="2000" noProof="0" dirty="0">
                <a:solidFill>
                  <a:srgbClr val="F6F9FF"/>
                </a:solidFill>
                <a:latin typeface="Assistant"/>
                <a:ea typeface="Assistant"/>
                <a:cs typeface="Assistant"/>
                <a:sym typeface="Assistant"/>
              </a:rPr>
              <a:t>Crea [4] preguntes d'opció múltiple en format </a:t>
            </a:r>
            <a:r>
              <a:rPr lang="ca-ES" sz="2000" dirty="0">
                <a:solidFill>
                  <a:srgbClr val="F6F9FF"/>
                </a:solidFill>
                <a:latin typeface="Assistant"/>
                <a:ea typeface="Assistant"/>
                <a:cs typeface="Assistant"/>
                <a:sym typeface="Assistant"/>
              </a:rPr>
              <a:t>GIFT</a:t>
            </a:r>
            <a:r>
              <a:rPr lang="ca-ES" sz="2000" noProof="0" dirty="0">
                <a:solidFill>
                  <a:srgbClr val="F6F9FF"/>
                </a:solidFill>
                <a:latin typeface="Assistant"/>
                <a:ea typeface="Assistant"/>
                <a:cs typeface="Assistant"/>
                <a:sym typeface="Assistant"/>
              </a:rPr>
              <a:t> sobre [indicar el tema del qüestionari].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43FB68A-A354-E5B7-BD22-A1CE40A8224F}"/>
              </a:ext>
            </a:extLst>
          </p:cNvPr>
          <p:cNvSpPr txBox="1"/>
          <p:nvPr/>
        </p:nvSpPr>
        <p:spPr>
          <a:xfrm>
            <a:off x="8686800" y="3203332"/>
            <a:ext cx="4104734" cy="1173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35"/>
              </a:lnSpc>
            </a:pPr>
            <a:r>
              <a:rPr lang="ca-ES" sz="2239" noProof="0">
                <a:solidFill>
                  <a:srgbClr val="F6F9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Afegir informació addicional i detalls que ajudin a comprendre la sol·licitud: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F6AC0760-4B4F-B889-7399-58EAEC971D82}"/>
              </a:ext>
            </a:extLst>
          </p:cNvPr>
          <p:cNvSpPr txBox="1"/>
          <p:nvPr/>
        </p:nvSpPr>
        <p:spPr>
          <a:xfrm>
            <a:off x="8686800" y="4833376"/>
            <a:ext cx="3610971" cy="2872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43"/>
              </a:lnSpc>
            </a:pPr>
            <a:r>
              <a:rPr lang="ca-ES" sz="2000" noProof="0" dirty="0">
                <a:solidFill>
                  <a:srgbClr val="F6F9FF"/>
                </a:solidFill>
                <a:latin typeface="Assistant"/>
                <a:ea typeface="Assistant"/>
                <a:cs typeface="Assistant"/>
                <a:sym typeface="Assistant"/>
              </a:rPr>
              <a:t>Proporcionar informació addicional o alguns exemples per ajudar l'eina d'IA a entendre millor el que necessitem, tot i que no és obligatori, pot millorar els resultats. Per exemple:</a:t>
            </a:r>
          </a:p>
          <a:p>
            <a:pPr algn="l">
              <a:lnSpc>
                <a:spcPts val="2543"/>
              </a:lnSpc>
            </a:pPr>
            <a:endParaRPr lang="ca-ES" sz="2000" noProof="0" dirty="0">
              <a:solidFill>
                <a:srgbClr val="F6F9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2543"/>
              </a:lnSpc>
            </a:pPr>
            <a:r>
              <a:rPr lang="ca-ES" sz="2000" noProof="0" dirty="0">
                <a:solidFill>
                  <a:srgbClr val="F6F9FF"/>
                </a:solidFill>
                <a:latin typeface="Assistant"/>
                <a:ea typeface="Assistant"/>
                <a:cs typeface="Assistant"/>
                <a:sym typeface="Assistant"/>
              </a:rPr>
              <a:t>El text ha de tenir un to [per exemple "formal"].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AB9C2524-2BB0-D351-5A96-489076CB6A20}"/>
              </a:ext>
            </a:extLst>
          </p:cNvPr>
          <p:cNvSpPr txBox="1"/>
          <p:nvPr/>
        </p:nvSpPr>
        <p:spPr>
          <a:xfrm>
            <a:off x="1523873" y="1176587"/>
            <a:ext cx="15030577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en-US" sz="695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 fer bons </a:t>
            </a:r>
            <a:r>
              <a:rPr lang="en-US" sz="6950" i="1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prompts</a:t>
            </a:r>
            <a:r>
              <a:rPr lang="en-US" sz="695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per a la IA</a:t>
            </a:r>
          </a:p>
        </p:txBody>
      </p:sp>
      <p:grpSp>
        <p:nvGrpSpPr>
          <p:cNvPr id="28" name="Group 28">
            <a:extLst>
              <a:ext uri="{FF2B5EF4-FFF2-40B4-BE49-F238E27FC236}">
                <a16:creationId xmlns:a16="http://schemas.microsoft.com/office/drawing/2014/main" id="{8FC650F2-9E96-43BF-1F2C-43667B3E1AA0}"/>
              </a:ext>
            </a:extLst>
          </p:cNvPr>
          <p:cNvGrpSpPr/>
          <p:nvPr/>
        </p:nvGrpSpPr>
        <p:grpSpPr>
          <a:xfrm rot="5400000">
            <a:off x="459503" y="4164139"/>
            <a:ext cx="109695" cy="109695"/>
            <a:chOff x="0" y="0"/>
            <a:chExt cx="6350000" cy="6350000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28D9A1B-F9C3-B165-7F06-EAFE4EDABA2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39BA65B3-D1E2-FD34-58F6-A2B5461AC021}"/>
              </a:ext>
            </a:extLst>
          </p:cNvPr>
          <p:cNvGrpSpPr/>
          <p:nvPr/>
        </p:nvGrpSpPr>
        <p:grpSpPr>
          <a:xfrm rot="5400000">
            <a:off x="459503" y="4450478"/>
            <a:ext cx="109695" cy="109695"/>
            <a:chOff x="0" y="0"/>
            <a:chExt cx="6350000" cy="6350000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60C52039-DC88-6573-428E-3160E4BBDCC4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8C0730C1-D316-E71A-42D5-CC308FCEEFC2}"/>
              </a:ext>
            </a:extLst>
          </p:cNvPr>
          <p:cNvGrpSpPr/>
          <p:nvPr/>
        </p:nvGrpSpPr>
        <p:grpSpPr>
          <a:xfrm rot="5400000">
            <a:off x="459503" y="4736816"/>
            <a:ext cx="109695" cy="109695"/>
            <a:chOff x="0" y="0"/>
            <a:chExt cx="6350000" cy="63500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128714B-EB86-587E-A943-E5A8AAD6361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4" name="AutoShape 13">
            <a:extLst>
              <a:ext uri="{FF2B5EF4-FFF2-40B4-BE49-F238E27FC236}">
                <a16:creationId xmlns:a16="http://schemas.microsoft.com/office/drawing/2014/main" id="{43176460-20EB-5F03-67FF-E0D0B3B742A4}"/>
              </a:ext>
            </a:extLst>
          </p:cNvPr>
          <p:cNvSpPr/>
          <p:nvPr/>
        </p:nvSpPr>
        <p:spPr>
          <a:xfrm>
            <a:off x="13106400" y="2815277"/>
            <a:ext cx="693398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B6BE7AA6-C0AC-4CB7-AC56-F9E81699EAFF}"/>
              </a:ext>
            </a:extLst>
          </p:cNvPr>
          <p:cNvSpPr txBox="1"/>
          <p:nvPr/>
        </p:nvSpPr>
        <p:spPr>
          <a:xfrm>
            <a:off x="13106400" y="3165622"/>
            <a:ext cx="4104734" cy="1173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35"/>
              </a:lnSpc>
            </a:pPr>
            <a:r>
              <a:rPr lang="ca-ES" sz="2239" noProof="0">
                <a:solidFill>
                  <a:srgbClr val="F6F9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Donar instruccions específiques sobre com ha de ser la resposta: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F0FB5EF0-D308-7C84-D33C-2588BE816512}"/>
              </a:ext>
            </a:extLst>
          </p:cNvPr>
          <p:cNvSpPr txBox="1"/>
          <p:nvPr/>
        </p:nvSpPr>
        <p:spPr>
          <a:xfrm>
            <a:off x="13106400" y="4795666"/>
            <a:ext cx="3610971" cy="3513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43"/>
              </a:lnSpc>
            </a:pPr>
            <a:r>
              <a:rPr lang="ca-ES" sz="2000" noProof="0" dirty="0">
                <a:solidFill>
                  <a:srgbClr val="F6F9FF"/>
                </a:solidFill>
                <a:latin typeface="Assistant"/>
                <a:ea typeface="Assistant"/>
                <a:cs typeface="Assistant"/>
                <a:sym typeface="Assistant"/>
              </a:rPr>
              <a:t>Indicar si hi ha alguna instrucció específica com ara un fragment de codi relacionat amb la petició, o alguna restricció o límit en la generació de contingut. Per exemple se li poden donar instruccions sobre:</a:t>
            </a:r>
          </a:p>
          <a:p>
            <a:pPr algn="l">
              <a:lnSpc>
                <a:spcPts val="2543"/>
              </a:lnSpc>
            </a:pPr>
            <a:endParaRPr lang="ca-ES" sz="2000" noProof="0" dirty="0">
              <a:solidFill>
                <a:srgbClr val="F6F9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2543"/>
              </a:lnSpc>
            </a:pPr>
            <a:r>
              <a:rPr lang="ca-ES" sz="2000" noProof="0" dirty="0">
                <a:solidFill>
                  <a:srgbClr val="F6F9FF"/>
                </a:solidFill>
                <a:latin typeface="Assistant"/>
                <a:ea typeface="Assistant"/>
                <a:cs typeface="Assistant"/>
                <a:sym typeface="Assistant"/>
              </a:rPr>
              <a:t>El format de sortida:  El format de sortida [</a:t>
            </a:r>
            <a:r>
              <a:rPr lang="ca-ES" sz="2000" dirty="0">
                <a:solidFill>
                  <a:srgbClr val="F6F9FF"/>
                </a:solidFill>
                <a:latin typeface="Assistant"/>
                <a:ea typeface="Assistant"/>
                <a:cs typeface="Assistant"/>
                <a:sym typeface="Assistant"/>
              </a:rPr>
              <a:t>GIFT</a:t>
            </a:r>
            <a:r>
              <a:rPr lang="ca-ES" sz="2000" noProof="0" dirty="0">
                <a:solidFill>
                  <a:srgbClr val="F6F9FF"/>
                </a:solidFill>
                <a:latin typeface="Assistant"/>
                <a:ea typeface="Assistant"/>
                <a:cs typeface="Assistant"/>
                <a:sym typeface="Assistant"/>
              </a:rPr>
              <a:t>] ha de complir les següents condicions:</a:t>
            </a:r>
          </a:p>
        </p:txBody>
      </p:sp>
    </p:spTree>
    <p:extLst>
      <p:ext uri="{BB962C8B-B14F-4D97-AF65-F5344CB8AC3E}">
        <p14:creationId xmlns:p14="http://schemas.microsoft.com/office/powerpoint/2010/main" val="139286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AB713-AFB3-2EA0-9A93-876A50E32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B623209-2780-56C4-0315-36CE7ECC19DF}"/>
              </a:ext>
            </a:extLst>
          </p:cNvPr>
          <p:cNvGrpSpPr/>
          <p:nvPr/>
        </p:nvGrpSpPr>
        <p:grpSpPr>
          <a:xfrm>
            <a:off x="11201654" y="0"/>
            <a:ext cx="3975588" cy="1028700"/>
            <a:chOff x="0" y="0"/>
            <a:chExt cx="14505343" cy="603398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0F85A5E-D499-71AE-4B9D-E6100A514241}"/>
                </a:ext>
              </a:extLst>
            </p:cNvPr>
            <p:cNvSpPr/>
            <p:nvPr/>
          </p:nvSpPr>
          <p:spPr>
            <a:xfrm>
              <a:off x="0" y="0"/>
              <a:ext cx="14505343" cy="6033981"/>
            </a:xfrm>
            <a:custGeom>
              <a:avLst/>
              <a:gdLst/>
              <a:ahLst/>
              <a:cxnLst/>
              <a:rect l="l" t="t" r="r" b="b"/>
              <a:pathLst>
                <a:path w="14505343" h="6033981">
                  <a:moveTo>
                    <a:pt x="0" y="0"/>
                  </a:moveTo>
                  <a:lnTo>
                    <a:pt x="14505343" y="0"/>
                  </a:lnTo>
                  <a:lnTo>
                    <a:pt x="14505343" y="6033981"/>
                  </a:lnTo>
                  <a:lnTo>
                    <a:pt x="0" y="6033981"/>
                  </a:ln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273C7F0-1545-77D0-9C88-D7087E9640F8}"/>
              </a:ext>
            </a:extLst>
          </p:cNvPr>
          <p:cNvGrpSpPr/>
          <p:nvPr/>
        </p:nvGrpSpPr>
        <p:grpSpPr>
          <a:xfrm>
            <a:off x="15008801" y="0"/>
            <a:ext cx="2086300" cy="1028700"/>
            <a:chOff x="0" y="0"/>
            <a:chExt cx="705736" cy="67767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FB59597-1C60-63D7-67C6-676A40ED97ED}"/>
                </a:ext>
              </a:extLst>
            </p:cNvPr>
            <p:cNvSpPr/>
            <p:nvPr/>
          </p:nvSpPr>
          <p:spPr>
            <a:xfrm>
              <a:off x="0" y="0"/>
              <a:ext cx="705736" cy="677677"/>
            </a:xfrm>
            <a:custGeom>
              <a:avLst/>
              <a:gdLst/>
              <a:ahLst/>
              <a:cxnLst/>
              <a:rect l="l" t="t" r="r" b="b"/>
              <a:pathLst>
                <a:path w="705736" h="677677">
                  <a:moveTo>
                    <a:pt x="0" y="0"/>
                  </a:moveTo>
                  <a:lnTo>
                    <a:pt x="705736" y="0"/>
                  </a:lnTo>
                  <a:lnTo>
                    <a:pt x="705736" y="677677"/>
                  </a:lnTo>
                  <a:lnTo>
                    <a:pt x="0" y="677677"/>
                  </a:lnTo>
                  <a:close/>
                </a:path>
              </a:pathLst>
            </a:custGeom>
            <a:solidFill>
              <a:srgbClr val="FFBF69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F28012F-5662-C9E2-69FD-FC65AE0DED9A}"/>
              </a:ext>
            </a:extLst>
          </p:cNvPr>
          <p:cNvGrpSpPr/>
          <p:nvPr/>
        </p:nvGrpSpPr>
        <p:grpSpPr>
          <a:xfrm>
            <a:off x="0" y="7465600"/>
            <a:ext cx="1221203" cy="1028700"/>
            <a:chOff x="0" y="0"/>
            <a:chExt cx="758623" cy="34798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6E864C5-28AB-42F0-78D0-3D9B77F4721E}"/>
                </a:ext>
              </a:extLst>
            </p:cNvPr>
            <p:cNvSpPr/>
            <p:nvPr/>
          </p:nvSpPr>
          <p:spPr>
            <a:xfrm>
              <a:off x="0" y="0"/>
              <a:ext cx="758623" cy="347980"/>
            </a:xfrm>
            <a:custGeom>
              <a:avLst/>
              <a:gdLst/>
              <a:ahLst/>
              <a:cxnLst/>
              <a:rect l="l" t="t" r="r" b="b"/>
              <a:pathLst>
                <a:path w="758623" h="347980">
                  <a:moveTo>
                    <a:pt x="0" y="0"/>
                  </a:moveTo>
                  <a:lnTo>
                    <a:pt x="758623" y="0"/>
                  </a:lnTo>
                  <a:lnTo>
                    <a:pt x="758623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CBF3F0"/>
            </a:solidFill>
          </p:spPr>
          <p:txBody>
            <a:bodyPr/>
            <a:lstStyle/>
            <a:p>
              <a:endParaRPr lang="ca-ES" dirty="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AD6CF43-9DCA-BFB3-70E5-4C4A0BE94D67}"/>
              </a:ext>
            </a:extLst>
          </p:cNvPr>
          <p:cNvGrpSpPr/>
          <p:nvPr/>
        </p:nvGrpSpPr>
        <p:grpSpPr>
          <a:xfrm>
            <a:off x="601281" y="160303"/>
            <a:ext cx="16808217" cy="8439150"/>
            <a:chOff x="0" y="0"/>
            <a:chExt cx="22410956" cy="112522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514227E-D10B-9AD6-8028-68D8E9DDACC9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226DE8C-2DDB-7593-A499-778EAFEA8693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2C281CC6-7031-E887-248F-4789C7E411FF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DCE326DB-EE15-3BEE-ED79-E857A80395DE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6BEB85F8-F83A-E76C-A54E-6710C35824C4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B26F01FA-370A-DB1A-3A7B-50EAD79D8CB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5C69148E-3800-C330-F31E-C500C620803C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FE33B439-1814-0589-F12D-D51EFD591257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8DDC1FD8-C64D-1F65-EAA3-219A9A88C4DF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0F9C891-08AC-5C69-7138-37803E43B05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4BCD94E5-C584-A4DA-1E35-067C4E7030BA}"/>
              </a:ext>
            </a:extLst>
          </p:cNvPr>
          <p:cNvGrpSpPr/>
          <p:nvPr/>
        </p:nvGrpSpPr>
        <p:grpSpPr>
          <a:xfrm>
            <a:off x="17263543" y="-1"/>
            <a:ext cx="1024458" cy="8397949"/>
            <a:chOff x="0" y="0"/>
            <a:chExt cx="7430342" cy="3230720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65888A30-FD1A-16D3-8C3E-837A9059FE81}"/>
                </a:ext>
              </a:extLst>
            </p:cNvPr>
            <p:cNvSpPr/>
            <p:nvPr/>
          </p:nvSpPr>
          <p:spPr>
            <a:xfrm>
              <a:off x="0" y="0"/>
              <a:ext cx="7430342" cy="32307209"/>
            </a:xfrm>
            <a:custGeom>
              <a:avLst/>
              <a:gdLst/>
              <a:ahLst/>
              <a:cxnLst/>
              <a:rect l="l" t="t" r="r" b="b"/>
              <a:pathLst>
                <a:path w="7430342" h="32307209">
                  <a:moveTo>
                    <a:pt x="0" y="0"/>
                  </a:moveTo>
                  <a:lnTo>
                    <a:pt x="7430342" y="0"/>
                  </a:lnTo>
                  <a:lnTo>
                    <a:pt x="7430342" y="32307209"/>
                  </a:lnTo>
                  <a:lnTo>
                    <a:pt x="0" y="32307209"/>
                  </a:ln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ca-ES"/>
            </a:p>
          </p:txBody>
        </p:sp>
      </p:grpSp>
      <p:pic>
        <p:nvPicPr>
          <p:cNvPr id="13" name="Imagen 12" descr="Código QR&#10;&#10;Descripción generada automáticamente">
            <a:extLst>
              <a:ext uri="{FF2B5EF4-FFF2-40B4-BE49-F238E27FC236}">
                <a16:creationId xmlns:a16="http://schemas.microsoft.com/office/drawing/2014/main" id="{4387FA76-D115-D489-B62D-C7CC583C16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798595"/>
            <a:ext cx="1225212" cy="122521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6B90B92-21DE-6305-3B13-23E041D20F6F}"/>
              </a:ext>
            </a:extLst>
          </p:cNvPr>
          <p:cNvSpPr txBox="1"/>
          <p:nvPr/>
        </p:nvSpPr>
        <p:spPr>
          <a:xfrm>
            <a:off x="4572000" y="9129631"/>
            <a:ext cx="102192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dirty="0"/>
              <a:t>https://www.ub.edu/docenciacrai/Blog-TACTIC/com-fer-bons-prompts-la-iag</a:t>
            </a:r>
          </a:p>
        </p:txBody>
      </p:sp>
      <p:pic>
        <p:nvPicPr>
          <p:cNvPr id="36" name="Imagen 35" descr="Interfaz de usuario gráfica, Texto, Chat o mensaje de texto&#10;&#10;Descripción generada automáticamente">
            <a:extLst>
              <a:ext uri="{FF2B5EF4-FFF2-40B4-BE49-F238E27FC236}">
                <a16:creationId xmlns:a16="http://schemas.microsoft.com/office/drawing/2014/main" id="{328CE33C-E188-D786-8BB3-0D6C9AD34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57" y="440581"/>
            <a:ext cx="8246613" cy="7606465"/>
          </a:xfrm>
          <a:prstGeom prst="rect">
            <a:avLst/>
          </a:prstGeom>
        </p:spPr>
      </p:pic>
      <p:pic>
        <p:nvPicPr>
          <p:cNvPr id="38" name="Imagen 37" descr="Diagrama, Texto&#10;&#10;Descripción generada automáticamente">
            <a:extLst>
              <a:ext uri="{FF2B5EF4-FFF2-40B4-BE49-F238E27FC236}">
                <a16:creationId xmlns:a16="http://schemas.microsoft.com/office/drawing/2014/main" id="{5A443412-4253-56A6-5780-841F27F4F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26" y="3093987"/>
            <a:ext cx="7666099" cy="501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172764" y="9151683"/>
            <a:ext cx="6057836" cy="1135318"/>
            <a:chOff x="0" y="0"/>
            <a:chExt cx="4963575" cy="15329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63575" cy="1532938"/>
            </a:xfrm>
            <a:custGeom>
              <a:avLst/>
              <a:gdLst/>
              <a:ahLst/>
              <a:cxnLst/>
              <a:rect l="l" t="t" r="r" b="b"/>
              <a:pathLst>
                <a:path w="4963575" h="1532938">
                  <a:moveTo>
                    <a:pt x="0" y="0"/>
                  </a:moveTo>
                  <a:lnTo>
                    <a:pt x="4963575" y="0"/>
                  </a:lnTo>
                  <a:lnTo>
                    <a:pt x="4963575" y="1532938"/>
                  </a:lnTo>
                  <a:lnTo>
                    <a:pt x="0" y="1532938"/>
                  </a:lnTo>
                  <a:close/>
                </a:path>
              </a:pathLst>
            </a:custGeom>
            <a:solidFill>
              <a:srgbClr val="FFBF69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39891" y="440021"/>
            <a:ext cx="16808217" cy="8943975"/>
            <a:chOff x="0" y="0"/>
            <a:chExt cx="22410956" cy="11252200"/>
          </a:xfrm>
        </p:grpSpPr>
        <p:sp>
          <p:nvSpPr>
            <p:cNvPr id="7" name="Freeform 7"/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172764" y="7072918"/>
            <a:ext cx="6057836" cy="2185382"/>
            <a:chOff x="0" y="0"/>
            <a:chExt cx="8077115" cy="2913843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 t="42362" b="33586"/>
            <a:stretch>
              <a:fillRect/>
            </a:stretch>
          </p:blipFill>
          <p:spPr>
            <a:xfrm>
              <a:off x="0" y="0"/>
              <a:ext cx="8077115" cy="2913843"/>
            </a:xfrm>
            <a:prstGeom prst="rect">
              <a:avLst/>
            </a:prstGeom>
          </p:spPr>
        </p:pic>
      </p:grpSp>
      <p:sp>
        <p:nvSpPr>
          <p:cNvPr id="19" name="TextBox 19"/>
          <p:cNvSpPr txBox="1"/>
          <p:nvPr/>
        </p:nvSpPr>
        <p:spPr>
          <a:xfrm>
            <a:off x="2337166" y="695735"/>
            <a:ext cx="1449804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ca-ES" sz="5000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Contextualitzar la generació d’informació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72764" y="2846164"/>
            <a:ext cx="6662450" cy="3920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8"/>
              </a:lnSpc>
            </a:pPr>
            <a:r>
              <a:rPr lang="ca-ES" sz="2100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Podem demanar-li a Copilot que ens generi contingut a partir d’un document que nosaltres li proporcionem.</a:t>
            </a:r>
          </a:p>
          <a:p>
            <a:pPr algn="l">
              <a:lnSpc>
                <a:spcPts val="2848"/>
              </a:lnSpc>
            </a:pPr>
            <a:r>
              <a:rPr lang="ca-ES" sz="2100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Només cal arrossegar i deixar anar l’arxiu a la zona del xat i pujar-lo. Ens farà un resum dels punts clau de l’arxiu.</a:t>
            </a:r>
          </a:p>
          <a:p>
            <a:pPr algn="l">
              <a:lnSpc>
                <a:spcPts val="2848"/>
              </a:lnSpc>
            </a:pPr>
            <a:r>
              <a:rPr lang="ca-ES" sz="2100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A partir d’aquí ja podem demanar-li la generació de contingut basada en el document facilitat.</a:t>
            </a:r>
            <a:br>
              <a:rPr lang="ca-ES" sz="2100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ca-ES" sz="2100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Recordem que si estem validats amb el nostre compte UB tenim garantida la privacitat de les nostres dades i que aquestes</a:t>
            </a:r>
            <a:r>
              <a:rPr lang="ca-ES" sz="210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 no es faran servir per generar contingut per a tercers.</a:t>
            </a:r>
            <a:endParaRPr lang="ca-ES" sz="2200" dirty="0">
              <a:solidFill>
                <a:srgbClr val="42424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2848"/>
              </a:lnSpc>
            </a:pPr>
            <a:r>
              <a:rPr lang="ca-ES" noProof="0" dirty="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Mida màxima de l’arxiu 1MB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95399" y="9379188"/>
            <a:ext cx="5921641" cy="717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90"/>
              </a:lnSpc>
            </a:pPr>
            <a:r>
              <a:rPr lang="en-US" sz="140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Document :</a:t>
            </a:r>
            <a:br>
              <a:rPr lang="en-US" sz="140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en-US" sz="140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Autor: Masana </a:t>
            </a:r>
            <a:r>
              <a:rPr lang="en-US" sz="1400" err="1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i</a:t>
            </a:r>
            <a:r>
              <a:rPr lang="en-US" sz="140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 Montejo, </a:t>
            </a:r>
            <a:r>
              <a:rPr lang="en-US" sz="1400" err="1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Guillem</a:t>
            </a:r>
            <a:br>
              <a:rPr lang="en-US" sz="140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en-US" sz="1400">
                <a:solidFill>
                  <a:srgbClr val="424242"/>
                </a:solidFill>
                <a:latin typeface="Assistant"/>
                <a:ea typeface="Assistant"/>
                <a:cs typeface="Assistant"/>
                <a:sym typeface="Assistant"/>
              </a:rPr>
              <a:t> https://diposit.ub.edu/dspace/handle/2445/42758Technology</a:t>
            </a:r>
          </a:p>
        </p:txBody>
      </p:sp>
      <p:grpSp>
        <p:nvGrpSpPr>
          <p:cNvPr id="28" name="Group 28"/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CC02C0AE-BB2E-4CF4-12CF-62BAB3620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543" y="2157377"/>
            <a:ext cx="6662450" cy="6811269"/>
          </a:xfrm>
          <a:prstGeom prst="rect">
            <a:avLst/>
          </a:prstGeom>
        </p:spPr>
      </p:pic>
      <p:sp>
        <p:nvSpPr>
          <p:cNvPr id="36" name="Rectangle 1">
            <a:extLst>
              <a:ext uri="{FF2B5EF4-FFF2-40B4-BE49-F238E27FC236}">
                <a16:creationId xmlns:a16="http://schemas.microsoft.com/office/drawing/2014/main" id="{F6B0B1ED-B46C-63A8-FDB9-15FCB0ABF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9C54B624-49FB-69A6-BC56-41066CF906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0784"/>
          <a:stretch/>
        </p:blipFill>
        <p:spPr>
          <a:xfrm>
            <a:off x="10172764" y="7042566"/>
            <a:ext cx="6057836" cy="2226939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3BD95787-3298-45E5-6FAC-5DF62ABE5B62}"/>
              </a:ext>
            </a:extLst>
          </p:cNvPr>
          <p:cNvSpPr txBox="1"/>
          <p:nvPr/>
        </p:nvSpPr>
        <p:spPr>
          <a:xfrm>
            <a:off x="10154585" y="1909508"/>
            <a:ext cx="1449804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ca-ES" sz="4000" b="1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Afegir fitxers a Copilot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427810"/>
            <a:ext cx="18178305" cy="2859190"/>
            <a:chOff x="0" y="0"/>
            <a:chExt cx="6915541" cy="12294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15541" cy="1229441"/>
            </a:xfrm>
            <a:custGeom>
              <a:avLst/>
              <a:gdLst/>
              <a:ahLst/>
              <a:cxnLst/>
              <a:rect l="l" t="t" r="r" b="b"/>
              <a:pathLst>
                <a:path w="6915541" h="1229441">
                  <a:moveTo>
                    <a:pt x="0" y="0"/>
                  </a:moveTo>
                  <a:lnTo>
                    <a:pt x="6915541" y="0"/>
                  </a:lnTo>
                  <a:lnTo>
                    <a:pt x="6915541" y="1229441"/>
                  </a:lnTo>
                  <a:lnTo>
                    <a:pt x="0" y="1229441"/>
                  </a:lnTo>
                  <a:close/>
                </a:path>
              </a:pathLst>
            </a:custGeom>
            <a:solidFill>
              <a:srgbClr val="CBF3F0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/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sp>
        <p:nvSpPr>
          <p:cNvPr id="24" name="TextBox 24"/>
          <p:cNvSpPr txBox="1"/>
          <p:nvPr/>
        </p:nvSpPr>
        <p:spPr>
          <a:xfrm>
            <a:off x="2057654" y="1333500"/>
            <a:ext cx="14162738" cy="3039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ca-ES" sz="6950" noProof="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 t’ajuda la IA a crear preguntes per als qüestionaris del Campus Virtual</a:t>
            </a:r>
          </a:p>
        </p:txBody>
      </p:sp>
      <p:grpSp>
        <p:nvGrpSpPr>
          <p:cNvPr id="28" name="Group 28"/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34" name="Freeform 5">
            <a:extLst>
              <a:ext uri="{FF2B5EF4-FFF2-40B4-BE49-F238E27FC236}">
                <a16:creationId xmlns:a16="http://schemas.microsoft.com/office/drawing/2014/main" id="{08749638-94E4-C8DE-7030-456A87385401}"/>
              </a:ext>
            </a:extLst>
          </p:cNvPr>
          <p:cNvSpPr/>
          <p:nvPr/>
        </p:nvSpPr>
        <p:spPr>
          <a:xfrm>
            <a:off x="1023660" y="4677594"/>
            <a:ext cx="16230726" cy="4275906"/>
          </a:xfrm>
          <a:custGeom>
            <a:avLst/>
            <a:gdLst/>
            <a:ahLst/>
            <a:cxnLst/>
            <a:rect l="l" t="t" r="r" b="b"/>
            <a:pathLst>
              <a:path w="705736" h="677677">
                <a:moveTo>
                  <a:pt x="0" y="0"/>
                </a:moveTo>
                <a:lnTo>
                  <a:pt x="705736" y="0"/>
                </a:lnTo>
                <a:lnTo>
                  <a:pt x="705736" y="677677"/>
                </a:lnTo>
                <a:lnTo>
                  <a:pt x="0" y="677677"/>
                </a:lnTo>
                <a:close/>
              </a:path>
            </a:pathLst>
          </a:custGeom>
          <a:solidFill>
            <a:srgbClr val="FFBF69"/>
          </a:solidFill>
        </p:spPr>
        <p:txBody>
          <a:bodyPr/>
          <a:lstStyle/>
          <a:p>
            <a:endParaRPr lang="ca-ES"/>
          </a:p>
        </p:txBody>
      </p:sp>
      <p:grpSp>
        <p:nvGrpSpPr>
          <p:cNvPr id="32" name="Group 32"/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2057400" y="5394766"/>
            <a:ext cx="693398" cy="0"/>
          </a:xfrm>
          <a:prstGeom prst="line">
            <a:avLst/>
          </a:prstGeom>
          <a:ln w="28575" cap="flat">
            <a:solidFill>
              <a:schemeClr val="tx1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2" name="AutoShape 12"/>
          <p:cNvSpPr/>
          <p:nvPr/>
        </p:nvSpPr>
        <p:spPr>
          <a:xfrm>
            <a:off x="6956485" y="5394766"/>
            <a:ext cx="693398" cy="0"/>
          </a:xfrm>
          <a:prstGeom prst="line">
            <a:avLst/>
          </a:prstGeom>
          <a:ln w="28575" cap="flat">
            <a:solidFill>
              <a:schemeClr val="tx1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3" name="AutoShape 13"/>
          <p:cNvSpPr/>
          <p:nvPr/>
        </p:nvSpPr>
        <p:spPr>
          <a:xfrm>
            <a:off x="11933829" y="5394766"/>
            <a:ext cx="693398" cy="0"/>
          </a:xfrm>
          <a:prstGeom prst="line">
            <a:avLst/>
          </a:prstGeom>
          <a:ln w="28575" cap="flat">
            <a:solidFill>
              <a:schemeClr val="tx1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8" name="TextBox 18"/>
          <p:cNvSpPr txBox="1"/>
          <p:nvPr/>
        </p:nvSpPr>
        <p:spPr>
          <a:xfrm>
            <a:off x="6908119" y="5631201"/>
            <a:ext cx="3200400" cy="776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35"/>
              </a:lnSpc>
            </a:pPr>
            <a:r>
              <a:rPr lang="ca-ES" sz="2239" noProof="0" dirty="0">
                <a:latin typeface="Poppins Medium"/>
                <a:ea typeface="Poppins Medium"/>
                <a:cs typeface="Poppins Medium"/>
                <a:sym typeface="Poppins Medium"/>
              </a:rPr>
              <a:t>Creació d’un </a:t>
            </a:r>
            <a:r>
              <a:rPr lang="ca-ES" sz="2239" i="1" noProof="0" dirty="0" err="1">
                <a:latin typeface="Poppins Medium"/>
                <a:ea typeface="Poppins Medium"/>
                <a:cs typeface="Poppins Medium"/>
                <a:sym typeface="Poppins Medium"/>
              </a:rPr>
              <a:t>prompt</a:t>
            </a:r>
            <a:r>
              <a:rPr lang="ca-ES" sz="2239" noProof="0" dirty="0">
                <a:latin typeface="Poppins Medium"/>
                <a:ea typeface="Poppins Medium"/>
                <a:cs typeface="Poppins Medium"/>
                <a:sym typeface="Poppins Medium"/>
              </a:rPr>
              <a:t> adient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08119" y="6709822"/>
            <a:ext cx="4038600" cy="1580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43"/>
              </a:lnSpc>
            </a:pP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Creació d’un </a:t>
            </a:r>
            <a:r>
              <a:rPr lang="ca-ES" i="1" noProof="0" dirty="0" err="1">
                <a:latin typeface="Assistant"/>
                <a:ea typeface="Assistant"/>
                <a:cs typeface="Assistant"/>
                <a:sym typeface="Assistant"/>
              </a:rPr>
              <a:t>prompt</a:t>
            </a:r>
            <a:r>
              <a:rPr lang="ca-ES" i="1" noProof="0" dirty="0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el més clar i detallat possible seguint les recomanacions fetes amb anterioritat.</a:t>
            </a:r>
          </a:p>
          <a:p>
            <a:pPr>
              <a:lnSpc>
                <a:spcPts val="2543"/>
              </a:lnSpc>
            </a:pP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Podem facilitar contingut a Copilot mitjançant un arxiu.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68619" y="5631201"/>
            <a:ext cx="4432181" cy="77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5"/>
              </a:lnSpc>
            </a:pPr>
            <a:r>
              <a:rPr lang="ca-ES" sz="2239">
                <a:latin typeface="Poppins Medium"/>
                <a:ea typeface="Poppins Medium"/>
                <a:cs typeface="Poppins Medium"/>
                <a:sym typeface="Poppins Medium"/>
              </a:rPr>
              <a:t>Escollir</a:t>
            </a:r>
            <a:r>
              <a:rPr lang="ca-ES" sz="2239" noProof="0">
                <a:latin typeface="Poppins Medium"/>
                <a:ea typeface="Poppins Medium"/>
                <a:cs typeface="Poppins Medium"/>
                <a:sym typeface="Poppins Medium"/>
              </a:rPr>
              <a:t> quin tipus de preguntes volem crear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68619" y="6709822"/>
            <a:ext cx="4432181" cy="1580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3"/>
              </a:lnSpc>
            </a:pP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Hem d’escollir  quin tipus de pregunta volem generar, ja que això definirà quines indicacions li hem de donar a la IA per tal que ens generi el format correcte de sortida. </a:t>
            </a:r>
          </a:p>
          <a:p>
            <a:pPr>
              <a:lnSpc>
                <a:spcPts val="2543"/>
              </a:lnSpc>
            </a:pP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Per exemple GIFT, AIKEN, </a:t>
            </a:r>
            <a:r>
              <a:rPr lang="ca-ES" noProof="0" dirty="0" err="1">
                <a:latin typeface="Assistant"/>
                <a:ea typeface="Assistant"/>
                <a:cs typeface="Assistant"/>
                <a:sym typeface="Assistant"/>
              </a:rPr>
              <a:t>etc</a:t>
            </a:r>
            <a:r>
              <a:rPr lang="ca-ES" dirty="0"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lang="ca-ES" noProof="0" dirty="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933829" y="5631201"/>
            <a:ext cx="4872706" cy="77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5"/>
              </a:lnSpc>
            </a:pPr>
            <a:r>
              <a:rPr lang="ca-ES" sz="2239" noProof="0">
                <a:latin typeface="Poppins Medium"/>
                <a:ea typeface="Poppins Medium"/>
                <a:cs typeface="Poppins Medium"/>
                <a:sym typeface="Poppins Medium"/>
              </a:rPr>
              <a:t>Exportació i importació de les preguntes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933829" y="6709822"/>
            <a:ext cx="4286563" cy="1263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3"/>
              </a:lnSpc>
            </a:pPr>
            <a:r>
              <a:rPr lang="ca-ES" noProof="0" dirty="0">
                <a:latin typeface="Assistant"/>
                <a:ea typeface="Assistant"/>
                <a:cs typeface="Assistant"/>
                <a:sym typeface="Assistant"/>
              </a:rPr>
              <a:t>Cal guardar la informació generada per l’eina d’IA en un fitxer de text o demanar a Copilot la creació de l’arxiu, descarregar-ho i realitzar la importació a Campus.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A19E4-D71A-56C8-A452-2C687E5D5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96DBE07-025E-E1F3-1A90-66C4F61B8211}"/>
              </a:ext>
            </a:extLst>
          </p:cNvPr>
          <p:cNvGrpSpPr/>
          <p:nvPr/>
        </p:nvGrpSpPr>
        <p:grpSpPr>
          <a:xfrm>
            <a:off x="9144064" y="0"/>
            <a:ext cx="1028700" cy="1028700"/>
            <a:chOff x="0" y="0"/>
            <a:chExt cx="347980" cy="7017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F12E920-9D6A-672D-E81C-5871AF03127A}"/>
                </a:ext>
              </a:extLst>
            </p:cNvPr>
            <p:cNvSpPr/>
            <p:nvPr/>
          </p:nvSpPr>
          <p:spPr>
            <a:xfrm>
              <a:off x="0" y="0"/>
              <a:ext cx="347980" cy="701772"/>
            </a:xfrm>
            <a:custGeom>
              <a:avLst/>
              <a:gdLst/>
              <a:ahLst/>
              <a:cxnLst/>
              <a:rect l="l" t="t" r="r" b="b"/>
              <a:pathLst>
                <a:path w="347980" h="701772">
                  <a:moveTo>
                    <a:pt x="0" y="0"/>
                  </a:moveTo>
                  <a:lnTo>
                    <a:pt x="347980" y="0"/>
                  </a:lnTo>
                  <a:lnTo>
                    <a:pt x="347980" y="701772"/>
                  </a:lnTo>
                  <a:lnTo>
                    <a:pt x="0" y="701772"/>
                  </a:lnTo>
                  <a:close/>
                </a:path>
              </a:pathLst>
            </a:custGeom>
            <a:solidFill>
              <a:srgbClr val="FF9F1C">
                <a:alpha val="29804"/>
              </a:srgbClr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42904AC-7926-A040-0335-0696205F882D}"/>
              </a:ext>
            </a:extLst>
          </p:cNvPr>
          <p:cNvGrpSpPr/>
          <p:nvPr/>
        </p:nvGrpSpPr>
        <p:grpSpPr>
          <a:xfrm>
            <a:off x="739955" y="923925"/>
            <a:ext cx="16808217" cy="8439150"/>
            <a:chOff x="0" y="0"/>
            <a:chExt cx="22410956" cy="11252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0EF39AD-6C57-32CC-EF4A-E031F55FC389}"/>
                </a:ext>
              </a:extLst>
            </p:cNvPr>
            <p:cNvSpPr/>
            <p:nvPr/>
          </p:nvSpPr>
          <p:spPr>
            <a:xfrm>
              <a:off x="169" y="562610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7" y="0"/>
                  </a:lnTo>
                  <a:lnTo>
                    <a:pt x="22410787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32080" b="-2281"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D8AB355-8CE3-600C-EADD-390DD8409DE3}"/>
                </a:ext>
              </a:extLst>
            </p:cNvPr>
            <p:cNvSpPr/>
            <p:nvPr/>
          </p:nvSpPr>
          <p:spPr>
            <a:xfrm>
              <a:off x="0" y="0"/>
              <a:ext cx="22410786" cy="5626100"/>
            </a:xfrm>
            <a:custGeom>
              <a:avLst/>
              <a:gdLst/>
              <a:ahLst/>
              <a:cxnLst/>
              <a:rect l="l" t="t" r="r" b="b"/>
              <a:pathLst>
                <a:path w="22410786" h="5626100">
                  <a:moveTo>
                    <a:pt x="0" y="0"/>
                  </a:moveTo>
                  <a:lnTo>
                    <a:pt x="22410786" y="0"/>
                  </a:lnTo>
                  <a:lnTo>
                    <a:pt x="22410786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34362"/>
              </a:stretch>
            </a:blipFill>
          </p:spPr>
          <p:txBody>
            <a:bodyPr/>
            <a:lstStyle/>
            <a:p>
              <a:endParaRPr lang="ca-E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22B82677-3616-89A6-E0F2-2BBB42E752F2}"/>
                </a:ext>
              </a:extLst>
            </p:cNvPr>
            <p:cNvGrpSpPr/>
            <p:nvPr/>
          </p:nvGrpSpPr>
          <p:grpSpPr>
            <a:xfrm>
              <a:off x="384993" y="139700"/>
              <a:ext cx="21640800" cy="10972800"/>
              <a:chOff x="0" y="0"/>
              <a:chExt cx="5490351" cy="278384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0309A80B-D172-90C5-0B44-80A30E5A9BEA}"/>
                  </a:ext>
                </a:extLst>
              </p:cNvPr>
              <p:cNvSpPr/>
              <p:nvPr/>
            </p:nvSpPr>
            <p:spPr>
              <a:xfrm>
                <a:off x="0" y="0"/>
                <a:ext cx="5490351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5490351" h="2783840">
                    <a:moveTo>
                      <a:pt x="5365891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65891" y="0"/>
                    </a:lnTo>
                    <a:cubicBezTo>
                      <a:pt x="5434471" y="0"/>
                      <a:pt x="5490351" y="55880"/>
                      <a:pt x="5490351" y="124460"/>
                    </a:cubicBezTo>
                    <a:lnTo>
                      <a:pt x="5490351" y="2659380"/>
                    </a:lnTo>
                    <a:cubicBezTo>
                      <a:pt x="5490351" y="2727960"/>
                      <a:pt x="5434471" y="2783840"/>
                      <a:pt x="5365891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/>
              </a:p>
            </p:txBody>
          </p:sp>
        </p:grp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CFAAE7C1-9C93-E030-E5D0-BCCEAA6876E0}"/>
              </a:ext>
            </a:extLst>
          </p:cNvPr>
          <p:cNvSpPr txBox="1"/>
          <p:nvPr/>
        </p:nvSpPr>
        <p:spPr>
          <a:xfrm>
            <a:off x="10738045" y="1641174"/>
            <a:ext cx="6197685" cy="1169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41"/>
              </a:lnSpc>
              <a:spcBef>
                <a:spcPct val="0"/>
              </a:spcBef>
            </a:pPr>
            <a:r>
              <a:rPr lang="ca-ES" sz="3386" dirty="0">
                <a:latin typeface="Assistant"/>
                <a:ea typeface="Assistant"/>
                <a:cs typeface="Assistant"/>
                <a:sym typeface="Assistant"/>
              </a:rPr>
              <a:t>Qüestionaris:</a:t>
            </a:r>
          </a:p>
          <a:p>
            <a:pPr algn="l">
              <a:lnSpc>
                <a:spcPts val="4741"/>
              </a:lnSpc>
              <a:spcBef>
                <a:spcPct val="0"/>
              </a:spcBef>
            </a:pPr>
            <a:r>
              <a:rPr lang="ca-ES" sz="3386" dirty="0">
                <a:latin typeface="Assistant"/>
                <a:ea typeface="Assistant"/>
                <a:cs typeface="Assistant"/>
                <a:sym typeface="Assistant"/>
              </a:rPr>
              <a:t>Format de les preguntes</a:t>
            </a: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550E0F00-04A9-8712-EF22-127A4E9BEBA3}"/>
              </a:ext>
            </a:extLst>
          </p:cNvPr>
          <p:cNvGrpSpPr/>
          <p:nvPr/>
        </p:nvGrpSpPr>
        <p:grpSpPr>
          <a:xfrm>
            <a:off x="9144000" y="1028700"/>
            <a:ext cx="1028700" cy="8229600"/>
            <a:chOff x="0" y="0"/>
            <a:chExt cx="347980" cy="278384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1CB94BA-F6DF-46D9-F156-8F37BA5BD47E}"/>
                </a:ext>
              </a:extLst>
            </p:cNvPr>
            <p:cNvSpPr/>
            <p:nvPr/>
          </p:nvSpPr>
          <p:spPr>
            <a:xfrm>
              <a:off x="0" y="0"/>
              <a:ext cx="347980" cy="2783840"/>
            </a:xfrm>
            <a:custGeom>
              <a:avLst/>
              <a:gdLst/>
              <a:ahLst/>
              <a:cxnLst/>
              <a:rect l="l" t="t" r="r" b="b"/>
              <a:pathLst>
                <a:path w="347980" h="2783840">
                  <a:moveTo>
                    <a:pt x="0" y="0"/>
                  </a:moveTo>
                  <a:lnTo>
                    <a:pt x="347980" y="0"/>
                  </a:lnTo>
                  <a:lnTo>
                    <a:pt x="347980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21F39881-ACB0-D18C-DDA1-1C116CFE4E61}"/>
              </a:ext>
            </a:extLst>
          </p:cNvPr>
          <p:cNvGrpSpPr/>
          <p:nvPr/>
        </p:nvGrpSpPr>
        <p:grpSpPr>
          <a:xfrm>
            <a:off x="9144064" y="9258301"/>
            <a:ext cx="1028700" cy="1028700"/>
            <a:chOff x="0" y="0"/>
            <a:chExt cx="347980" cy="68913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538BADF-59E9-0A07-4A28-DE61C4561A0D}"/>
                </a:ext>
              </a:extLst>
            </p:cNvPr>
            <p:cNvSpPr/>
            <p:nvPr/>
          </p:nvSpPr>
          <p:spPr>
            <a:xfrm>
              <a:off x="0" y="0"/>
              <a:ext cx="347980" cy="689137"/>
            </a:xfrm>
            <a:custGeom>
              <a:avLst/>
              <a:gdLst/>
              <a:ahLst/>
              <a:cxnLst/>
              <a:rect l="l" t="t" r="r" b="b"/>
              <a:pathLst>
                <a:path w="347980" h="689137">
                  <a:moveTo>
                    <a:pt x="0" y="0"/>
                  </a:moveTo>
                  <a:lnTo>
                    <a:pt x="347980" y="0"/>
                  </a:lnTo>
                  <a:lnTo>
                    <a:pt x="347980" y="689137"/>
                  </a:lnTo>
                  <a:lnTo>
                    <a:pt x="0" y="689137"/>
                  </a:ln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B5061FF8-489A-B554-269D-DC77DEAC4D0E}"/>
              </a:ext>
            </a:extLst>
          </p:cNvPr>
          <p:cNvGrpSpPr/>
          <p:nvPr/>
        </p:nvGrpSpPr>
        <p:grpSpPr>
          <a:xfrm rot="5400000">
            <a:off x="459503" y="4802314"/>
            <a:ext cx="109695" cy="109695"/>
            <a:chOff x="0" y="0"/>
            <a:chExt cx="6350000" cy="635000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952E55E-7249-BEC8-5D41-141732F3672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EC4B6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6B946F26-C83C-BD7B-C343-A13E7FE6092D}"/>
              </a:ext>
            </a:extLst>
          </p:cNvPr>
          <p:cNvGrpSpPr/>
          <p:nvPr/>
        </p:nvGrpSpPr>
        <p:grpSpPr>
          <a:xfrm rot="5400000">
            <a:off x="459503" y="5088653"/>
            <a:ext cx="109695" cy="109695"/>
            <a:chOff x="0" y="0"/>
            <a:chExt cx="6350000" cy="63500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F11F0F2-4415-CC6B-DFBC-4C26D505318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F1C"/>
            </a:solid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9CFE4F5D-2543-785C-054C-7E0E6E258B43}"/>
              </a:ext>
            </a:extLst>
          </p:cNvPr>
          <p:cNvGrpSpPr/>
          <p:nvPr/>
        </p:nvGrpSpPr>
        <p:grpSpPr>
          <a:xfrm rot="5400000">
            <a:off x="459503" y="5374991"/>
            <a:ext cx="109695" cy="109695"/>
            <a:chOff x="0" y="0"/>
            <a:chExt cx="6350000" cy="63500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79F51240-4A0D-0FD1-129E-2B83222C1B1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5C1C1"/>
            </a:solidFill>
          </p:spPr>
          <p:txBody>
            <a:bodyPr/>
            <a:lstStyle/>
            <a:p>
              <a:endParaRPr lang="ca-ES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5FC825F-6714-0203-1546-BB261D2AB9D3}"/>
              </a:ext>
            </a:extLst>
          </p:cNvPr>
          <p:cNvSpPr/>
          <p:nvPr/>
        </p:nvSpPr>
        <p:spPr>
          <a:xfrm>
            <a:off x="1804387" y="3848100"/>
            <a:ext cx="6104424" cy="448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A21203C-9944-107C-1C4B-149B27B2159A}"/>
              </a:ext>
            </a:extLst>
          </p:cNvPr>
          <p:cNvSpPr txBox="1"/>
          <p:nvPr/>
        </p:nvSpPr>
        <p:spPr>
          <a:xfrm>
            <a:off x="2299687" y="4060754"/>
            <a:ext cx="53965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noProof="0" dirty="0">
                <a:latin typeface="Assistant" pitchFamily="2" charset="-79"/>
                <a:cs typeface="Assistant" pitchFamily="2" charset="-79"/>
              </a:rPr>
              <a:t>Format GIFT: Ens permet crear diferents tipus de preguntes d’opció múltiple, verdader/fals, emparellament, omplir forats, preguntes numèriques, etc.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E42BAFE-D768-B184-E28B-5EE00D982BF4}"/>
              </a:ext>
            </a:extLst>
          </p:cNvPr>
          <p:cNvSpPr/>
          <p:nvPr/>
        </p:nvSpPr>
        <p:spPr>
          <a:xfrm>
            <a:off x="10447871" y="3848100"/>
            <a:ext cx="6104424" cy="4486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ED93F1-1435-0370-A8F2-EB9C5341BB0B}"/>
              </a:ext>
            </a:extLst>
          </p:cNvPr>
          <p:cNvSpPr txBox="1"/>
          <p:nvPr/>
        </p:nvSpPr>
        <p:spPr>
          <a:xfrm>
            <a:off x="10846221" y="4034846"/>
            <a:ext cx="5396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err="1">
                <a:latin typeface="Assistant" pitchFamily="2" charset="-79"/>
                <a:cs typeface="Assistant" pitchFamily="2" charset="-79"/>
              </a:rPr>
              <a:t>Format</a:t>
            </a:r>
            <a:r>
              <a:rPr lang="es-ES" sz="3600">
                <a:latin typeface="Assistant" pitchFamily="2" charset="-79"/>
                <a:cs typeface="Assistant" pitchFamily="2" charset="-79"/>
              </a:rPr>
              <a:t> AIKEN: </a:t>
            </a:r>
            <a:r>
              <a:rPr lang="es-ES" sz="3600" err="1">
                <a:latin typeface="Assistant" pitchFamily="2" charset="-79"/>
                <a:cs typeface="Assistant" pitchFamily="2" charset="-79"/>
              </a:rPr>
              <a:t>Ens</a:t>
            </a:r>
            <a:r>
              <a:rPr lang="es-ES" sz="3600">
                <a:latin typeface="Assistant" pitchFamily="2" charset="-79"/>
                <a:cs typeface="Assistant" pitchFamily="2" charset="-79"/>
              </a:rPr>
              <a:t> </a:t>
            </a:r>
            <a:r>
              <a:rPr lang="es-ES" sz="3600" err="1">
                <a:latin typeface="Assistant" pitchFamily="2" charset="-79"/>
                <a:cs typeface="Assistant" pitchFamily="2" charset="-79"/>
              </a:rPr>
              <a:t>permet</a:t>
            </a:r>
            <a:r>
              <a:rPr lang="es-ES" sz="3600">
                <a:latin typeface="Assistant" pitchFamily="2" charset="-79"/>
                <a:cs typeface="Assistant" pitchFamily="2" charset="-79"/>
              </a:rPr>
              <a:t> crear preguntes </a:t>
            </a:r>
            <a:r>
              <a:rPr lang="es-ES" sz="3600" err="1">
                <a:latin typeface="Assistant" pitchFamily="2" charset="-79"/>
                <a:cs typeface="Assistant" pitchFamily="2" charset="-79"/>
              </a:rPr>
              <a:t>d’opció</a:t>
            </a:r>
            <a:r>
              <a:rPr lang="es-ES" sz="3600">
                <a:latin typeface="Assistant" pitchFamily="2" charset="-79"/>
                <a:cs typeface="Assistant" pitchFamily="2" charset="-79"/>
              </a:rPr>
              <a:t> múltiple.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F3EC6B-EA99-6357-68C9-50AB4F09CEAF}"/>
              </a:ext>
            </a:extLst>
          </p:cNvPr>
          <p:cNvSpPr txBox="1"/>
          <p:nvPr/>
        </p:nvSpPr>
        <p:spPr>
          <a:xfrm>
            <a:off x="1804387" y="8575722"/>
            <a:ext cx="4695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/>
              <a:t>https://docs.moodle.org/405/en/GIFT_format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54DF692-7250-FF5F-CD5F-9D7C2059B790}"/>
              </a:ext>
            </a:extLst>
          </p:cNvPr>
          <p:cNvSpPr txBox="1"/>
          <p:nvPr/>
        </p:nvSpPr>
        <p:spPr>
          <a:xfrm>
            <a:off x="10447871" y="8575722"/>
            <a:ext cx="5794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/>
              <a:t>https://docs.moodle.org/405/en/Aiken_format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7146BA3A-A23E-7D48-3A5F-C29C87663262}"/>
              </a:ext>
            </a:extLst>
          </p:cNvPr>
          <p:cNvSpPr txBox="1"/>
          <p:nvPr/>
        </p:nvSpPr>
        <p:spPr>
          <a:xfrm>
            <a:off x="1510685" y="1354269"/>
            <a:ext cx="8772652" cy="195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3"/>
              </a:lnSpc>
            </a:pPr>
            <a:r>
              <a:rPr lang="es-ES" sz="5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Escollir</a:t>
            </a:r>
            <a:r>
              <a:rPr lang="es-ES" sz="5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el </a:t>
            </a:r>
            <a:r>
              <a:rPr lang="es-ES" sz="5000" dirty="0" err="1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format</a:t>
            </a:r>
            <a:r>
              <a:rPr lang="es-ES" sz="5000" dirty="0">
                <a:solidFill>
                  <a:srgbClr val="4242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de les preguntes</a:t>
            </a:r>
            <a:endParaRPr lang="en-US" sz="5000" dirty="0">
              <a:solidFill>
                <a:srgbClr val="42424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066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A5529F498FB14EAA74E2E5F5BC3D38" ma:contentTypeVersion="18" ma:contentTypeDescription="Crea un document nou" ma:contentTypeScope="" ma:versionID="ef88bee1d9460a97b5b44eefbaf02d9c">
  <xsd:schema xmlns:xsd="http://www.w3.org/2001/XMLSchema" xmlns:xs="http://www.w3.org/2001/XMLSchema" xmlns:p="http://schemas.microsoft.com/office/2006/metadata/properties" xmlns:ns2="02438a32-e18b-4eac-be57-1917724db1f8" xmlns:ns3="ddb21e13-8baf-4c06-a40a-5204f637839d" targetNamespace="http://schemas.microsoft.com/office/2006/metadata/properties" ma:root="true" ma:fieldsID="3a816ca0eb9921783363f1a9ae4d6f58" ns2:_="" ns3:_="">
    <xsd:import namespace="02438a32-e18b-4eac-be57-1917724db1f8"/>
    <xsd:import namespace="ddb21e13-8baf-4c06-a40a-5204f63783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38a32-e18b-4eac-be57-1917724db1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ab6d60-f751-4e9b-bd7b-cce21d042906}" ma:internalName="TaxCatchAll" ma:showField="CatchAllData" ma:web="02438a32-e18b-4eac-be57-1917724db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21e13-8baf-4c06-a40a-5204f6378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438a32-e18b-4eac-be57-1917724db1f8" xsi:nil="true"/>
    <lcf76f155ced4ddcb4097134ff3c332f xmlns="ddb21e13-8baf-4c06-a40a-5204f637839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E1399B-E3F5-41BB-9DE7-7F7AE83059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38a32-e18b-4eac-be57-1917724db1f8"/>
    <ds:schemaRef ds:uri="ddb21e13-8baf-4c06-a40a-5204f63783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78640E-1AFA-46F9-9D59-568232025161}">
  <ds:schemaRefs>
    <ds:schemaRef ds:uri="02438a32-e18b-4eac-be57-1917724db1f8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ddb21e13-8baf-4c06-a40a-5204f637839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4DF7A3A-338B-49DE-B3F6-4DA553E0F6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2138</Words>
  <Application>Microsoft Office PowerPoint</Application>
  <PresentationFormat>Personalitzat</PresentationFormat>
  <Paragraphs>189</Paragraphs>
  <Slides>30</Slides>
  <Notes>6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30</vt:i4>
      </vt:variant>
    </vt:vector>
  </HeadingPairs>
  <TitlesOfParts>
    <vt:vector size="39" baseType="lpstr">
      <vt:lpstr>Catamaran Bold</vt:lpstr>
      <vt:lpstr>Poppins Medium</vt:lpstr>
      <vt:lpstr>Assistant</vt:lpstr>
      <vt:lpstr>Inter</vt:lpstr>
      <vt:lpstr>Poppins Bold</vt:lpstr>
      <vt:lpstr>Calibri</vt:lpstr>
      <vt:lpstr>Aptos</vt:lpstr>
      <vt:lpstr>Arial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IA al Campus Virtual de la UB: com a suport a la tasca docent</dc:title>
  <dc:creator>Enric Blasco Avellanas. Unitat de Docència del CRAI</dc:creator>
  <cp:keywords>intel·ligència artificial, IA, Campus Virtual, CVUB, UB, Universitat de Barcelona</cp:keywords>
  <cp:lastModifiedBy>Laia Bonet Bagant</cp:lastModifiedBy>
  <cp:revision>68</cp:revision>
  <dcterms:created xsi:type="dcterms:W3CDTF">2006-08-16T00:00:00Z</dcterms:created>
  <dcterms:modified xsi:type="dcterms:W3CDTF">2025-02-05T07:24:33Z</dcterms:modified>
  <dc:identifier>DAGc0_xexys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0x010100EDA5529F498FB14EAA74E2E5F5BC3D38</vt:lpwstr>
  </property>
  <property fmtid="{D5CDD505-2E9C-101B-9397-08002B2CF9AE}" pid="3" name="MediaServiceImageTags">
    <vt:lpwstr/>
  </property>
</Properties>
</file>