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317" r:id="rId3"/>
    <p:sldId id="257" r:id="rId4"/>
    <p:sldId id="318" r:id="rId5"/>
    <p:sldId id="319" r:id="rId6"/>
    <p:sldId id="320" r:id="rId7"/>
    <p:sldId id="271" r:id="rId8"/>
    <p:sldId id="258" r:id="rId9"/>
    <p:sldId id="331" r:id="rId10"/>
    <p:sldId id="321" r:id="rId11"/>
    <p:sldId id="290" r:id="rId12"/>
    <p:sldId id="269" r:id="rId13"/>
    <p:sldId id="325" r:id="rId14"/>
    <p:sldId id="326" r:id="rId15"/>
    <p:sldId id="327" r:id="rId16"/>
    <p:sldId id="333" r:id="rId17"/>
    <p:sldId id="259" r:id="rId18"/>
    <p:sldId id="270" r:id="rId19"/>
    <p:sldId id="278" r:id="rId20"/>
    <p:sldId id="288" r:id="rId21"/>
    <p:sldId id="289" r:id="rId22"/>
    <p:sldId id="322" r:id="rId23"/>
    <p:sldId id="274" r:id="rId24"/>
    <p:sldId id="281" r:id="rId25"/>
    <p:sldId id="282" r:id="rId26"/>
    <p:sldId id="283" r:id="rId27"/>
    <p:sldId id="284" r:id="rId28"/>
    <p:sldId id="299" r:id="rId29"/>
    <p:sldId id="291" r:id="rId30"/>
    <p:sldId id="293" r:id="rId31"/>
    <p:sldId id="294" r:id="rId32"/>
    <p:sldId id="295" r:id="rId33"/>
    <p:sldId id="296" r:id="rId34"/>
    <p:sldId id="272" r:id="rId35"/>
    <p:sldId id="273" r:id="rId36"/>
    <p:sldId id="297" r:id="rId37"/>
    <p:sldId id="275" r:id="rId38"/>
    <p:sldId id="267" r:id="rId39"/>
    <p:sldId id="324" r:id="rId40"/>
    <p:sldId id="276" r:id="rId41"/>
    <p:sldId id="264" r:id="rId42"/>
    <p:sldId id="332" r:id="rId43"/>
    <p:sldId id="301" r:id="rId44"/>
    <p:sldId id="302" r:id="rId45"/>
    <p:sldId id="303" r:id="rId46"/>
    <p:sldId id="304" r:id="rId47"/>
    <p:sldId id="328" r:id="rId48"/>
    <p:sldId id="260" r:id="rId49"/>
    <p:sldId id="305" r:id="rId50"/>
    <p:sldId id="263" r:id="rId51"/>
    <p:sldId id="285" r:id="rId52"/>
    <p:sldId id="306" r:id="rId53"/>
    <p:sldId id="265" r:id="rId54"/>
    <p:sldId id="261" r:id="rId55"/>
    <p:sldId id="307" r:id="rId56"/>
    <p:sldId id="308" r:id="rId57"/>
    <p:sldId id="309" r:id="rId58"/>
    <p:sldId id="310" r:id="rId59"/>
    <p:sldId id="311" r:id="rId60"/>
    <p:sldId id="312" r:id="rId61"/>
    <p:sldId id="313" r:id="rId62"/>
    <p:sldId id="329" r:id="rId63"/>
    <p:sldId id="330" r:id="rId64"/>
    <p:sldId id="266" r:id="rId65"/>
    <p:sldId id="314" r:id="rId66"/>
    <p:sldId id="268" r:id="rId67"/>
    <p:sldId id="315" r:id="rId68"/>
    <p:sldId id="323" r:id="rId69"/>
    <p:sldId id="316" r:id="rId70"/>
    <p:sldId id="334" r:id="rId71"/>
    <p:sldId id="335" r:id="rId72"/>
    <p:sldId id="336" r:id="rId73"/>
    <p:sldId id="337" r:id="rId74"/>
    <p:sldId id="338" r:id="rId75"/>
    <p:sldId id="339" r:id="rId76"/>
    <p:sldId id="340" r:id="rId77"/>
    <p:sldId id="341" r:id="rId78"/>
    <p:sldId id="342" r:id="rId79"/>
    <p:sldId id="262" r:id="rId80"/>
    <p:sldId id="343" r:id="rId81"/>
    <p:sldId id="344" r:id="rId82"/>
    <p:sldId id="345" r:id="rId83"/>
    <p:sldId id="346" r:id="rId84"/>
    <p:sldId id="347" r:id="rId85"/>
    <p:sldId id="348" r:id="rId86"/>
    <p:sldId id="349" r:id="rId87"/>
    <p:sldId id="350" r:id="rId88"/>
    <p:sldId id="351" r:id="rId89"/>
    <p:sldId id="352" r:id="rId90"/>
    <p:sldId id="362" r:id="rId91"/>
    <p:sldId id="363" r:id="rId92"/>
    <p:sldId id="364" r:id="rId93"/>
    <p:sldId id="365" r:id="rId94"/>
    <p:sldId id="366" r:id="rId95"/>
    <p:sldId id="367" r:id="rId96"/>
    <p:sldId id="368" r:id="rId97"/>
    <p:sldId id="353" r:id="rId98"/>
    <p:sldId id="354" r:id="rId99"/>
    <p:sldId id="355" r:id="rId100"/>
    <p:sldId id="356" r:id="rId101"/>
    <p:sldId id="357" r:id="rId102"/>
    <p:sldId id="358" r:id="rId103"/>
    <p:sldId id="359" r:id="rId104"/>
    <p:sldId id="360" r:id="rId105"/>
    <p:sldId id="361" r:id="rId10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3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2/17/2025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2/17/2025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2/17/2025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2/17/2025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3.png"/></Relationships>
</file>

<file path=ppt/slides/_rels/slide10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p:cNvSpPr>
            <a:spLocks noGrp="1"/>
          </p:cNvSpPr>
          <p:nvPr>
            <p:ph type="ctrTitle"/>
          </p:nvPr>
        </p:nvSpPr>
        <p:spPr>
          <a:xfrm>
            <a:off x="1051560" y="1110054"/>
            <a:ext cx="6558608" cy="4580300"/>
          </a:xfrm>
        </p:spPr>
        <p:txBody>
          <a:bodyPr>
            <a:normAutofit/>
          </a:bodyPr>
          <a:lstStyle/>
          <a:p>
            <a:pPr algn="r"/>
            <a:r>
              <a:rPr lang="es-ES" sz="8800"/>
              <a:t>Jurisdicción social y Proceso laboral</a:t>
            </a:r>
          </a:p>
        </p:txBody>
      </p:sp>
      <p:sp>
        <p:nvSpPr>
          <p:cNvPr id="10"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p:cNvSpPr>
            <a:spLocks noGrp="1"/>
          </p:cNvSpPr>
          <p:nvPr>
            <p:ph type="subTitle" idx="1"/>
          </p:nvPr>
        </p:nvSpPr>
        <p:spPr>
          <a:xfrm>
            <a:off x="8091947" y="1678210"/>
            <a:ext cx="2989007" cy="3443988"/>
          </a:xfrm>
        </p:spPr>
        <p:txBody>
          <a:bodyPr anchor="ctr">
            <a:normAutofit/>
          </a:bodyPr>
          <a:lstStyle/>
          <a:p>
            <a:r>
              <a:rPr lang="es-ES" sz="2000" dirty="0">
                <a:solidFill>
                  <a:srgbClr val="000000"/>
                </a:solidFill>
              </a:rPr>
              <a:t>Raquel Serrano</a:t>
            </a:r>
          </a:p>
        </p:txBody>
      </p:sp>
      <p:sp>
        <p:nvSpPr>
          <p:cNvPr id="14"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73843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360609"/>
            <a:ext cx="10058400" cy="1115182"/>
          </a:xfrm>
        </p:spPr>
        <p:txBody>
          <a:bodyPr>
            <a:normAutofit/>
          </a:bodyPr>
          <a:lstStyle/>
          <a:p>
            <a:r>
              <a:rPr lang="es-ES" sz="4000" b="1" dirty="0">
                <a:solidFill>
                  <a:srgbClr val="0070C0"/>
                </a:solidFill>
              </a:rPr>
              <a:t>Principios ordenadores (art. 74.1 LJS) </a:t>
            </a:r>
          </a:p>
        </p:txBody>
      </p:sp>
      <p:sp>
        <p:nvSpPr>
          <p:cNvPr id="3" name="Marcador de contenido 2"/>
          <p:cNvSpPr>
            <a:spLocks noGrp="1"/>
          </p:cNvSpPr>
          <p:nvPr>
            <p:ph idx="1"/>
          </p:nvPr>
        </p:nvSpPr>
        <p:spPr>
          <a:xfrm>
            <a:off x="1069848" y="1712889"/>
            <a:ext cx="10058400" cy="4675031"/>
          </a:xfrm>
        </p:spPr>
        <p:txBody>
          <a:bodyPr>
            <a:normAutofit/>
          </a:bodyPr>
          <a:lstStyle/>
          <a:p>
            <a:pPr>
              <a:buFont typeface="Wingdings" panose="05000000000000000000" pitchFamily="2" charset="2"/>
              <a:buChar char="Ø"/>
            </a:pPr>
            <a:r>
              <a:rPr lang="es-ES" b="1" dirty="0"/>
              <a:t>Gratuidad</a:t>
            </a:r>
            <a:r>
              <a:rPr lang="es-ES" dirty="0"/>
              <a:t>: carácter facultativo de la defensa por abogado/a o graduado/a social en la instancia; no pago de tasas ni de garantías y depósitos en caso de recurso, ni imposición de costas en el juicio o en el recurso, y posibilidad de nombramiento de abogado/a por el turno de oficio</a:t>
            </a:r>
          </a:p>
          <a:p>
            <a:pPr>
              <a:buFont typeface="Wingdings" panose="05000000000000000000" pitchFamily="2" charset="2"/>
              <a:buChar char="Ø"/>
            </a:pPr>
            <a:r>
              <a:rPr lang="es-ES" b="1" dirty="0"/>
              <a:t>Oralidad: </a:t>
            </a:r>
            <a:r>
              <a:rPr lang="es-ES" dirty="0"/>
              <a:t>manifestación más evidente: existencia juicio oral</a:t>
            </a:r>
          </a:p>
          <a:p>
            <a:pPr>
              <a:buFont typeface="Wingdings" panose="05000000000000000000" pitchFamily="2" charset="2"/>
              <a:buChar char="Ø"/>
            </a:pPr>
            <a:r>
              <a:rPr lang="es-ES" b="1" dirty="0"/>
              <a:t>Inmediación</a:t>
            </a:r>
            <a:r>
              <a:rPr lang="es-ES" dirty="0"/>
              <a:t>: supone la necesaria presencia judicial en las vistas y en la práctica de la prueba, con conocimiento directo de lo que acontece, en contacto con las personas que intervienen en el proceso. </a:t>
            </a:r>
          </a:p>
          <a:p>
            <a:pPr>
              <a:buFont typeface="Wingdings" panose="05000000000000000000" pitchFamily="2" charset="2"/>
              <a:buChar char="Ø"/>
            </a:pPr>
            <a:r>
              <a:rPr lang="es-ES" b="1" dirty="0"/>
              <a:t>Concentración</a:t>
            </a:r>
            <a:r>
              <a:rPr lang="es-ES" dirty="0"/>
              <a:t>: juicio oral es un acto complejo en el que se suceden las fases de alegaciones, prueba y conclusiones de las partes sin solución de continuidad (unidad de acto) </a:t>
            </a:r>
          </a:p>
          <a:p>
            <a:pPr>
              <a:buFont typeface="Wingdings" panose="05000000000000000000" pitchFamily="2" charset="2"/>
              <a:buChar char="Ø"/>
            </a:pPr>
            <a:r>
              <a:rPr lang="es-ES" b="1" dirty="0"/>
              <a:t>Celeridad</a:t>
            </a:r>
            <a:r>
              <a:rPr lang="es-ES" dirty="0"/>
              <a:t>: plazos procesales breves, existencia de modalidades procesales urgentes, carácter hábil en muchos casos del mes de agosto, y tendencia a impedir suspensión actuaciones procesales</a:t>
            </a:r>
            <a:endParaRPr lang="es-ES" b="1" dirty="0"/>
          </a:p>
          <a:p>
            <a:pPr marL="457200" indent="-457200">
              <a:buFont typeface="+mj-lt"/>
              <a:buAutoNum type="arabicPeriod"/>
            </a:pPr>
            <a:endParaRPr lang="es-ES" b="1" dirty="0"/>
          </a:p>
        </p:txBody>
      </p:sp>
    </p:spTree>
    <p:extLst>
      <p:ext uri="{BB962C8B-B14F-4D97-AF65-F5344CB8AC3E}">
        <p14:creationId xmlns:p14="http://schemas.microsoft.com/office/powerpoint/2010/main" val="235252723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F14EF-96E5-AC72-255A-D7B2B91AB925}"/>
              </a:ext>
            </a:extLst>
          </p:cNvPr>
          <p:cNvSpPr txBox="1">
            <a:spLocks noGrp="1"/>
          </p:cNvSpPr>
          <p:nvPr>
            <p:ph type="title"/>
          </p:nvPr>
        </p:nvSpPr>
        <p:spPr>
          <a:xfrm>
            <a:off x="1069848" y="484632"/>
            <a:ext cx="10058400" cy="1010540"/>
          </a:xfrm>
        </p:spPr>
        <p:txBody>
          <a:bodyPr/>
          <a:lstStyle/>
          <a:p>
            <a:pPr lvl="0"/>
            <a:r>
              <a:rPr lang="es-ES"/>
              <a:t>Legitimación activa (I)</a:t>
            </a:r>
          </a:p>
        </p:txBody>
      </p:sp>
      <p:sp>
        <p:nvSpPr>
          <p:cNvPr id="3" name="Marcador de contenido 2">
            <a:extLst>
              <a:ext uri="{FF2B5EF4-FFF2-40B4-BE49-F238E27FC236}">
                <a16:creationId xmlns:a16="http://schemas.microsoft.com/office/drawing/2014/main" id="{7A118201-E908-65E8-840F-DFF6EE85596E}"/>
              </a:ext>
            </a:extLst>
          </p:cNvPr>
          <p:cNvSpPr txBox="1">
            <a:spLocks noGrp="1"/>
          </p:cNvSpPr>
          <p:nvPr>
            <p:ph idx="1"/>
          </p:nvPr>
        </p:nvSpPr>
        <p:spPr>
          <a:xfrm>
            <a:off x="1069848" y="1964725"/>
            <a:ext cx="10058400" cy="4207474"/>
          </a:xfrm>
        </p:spPr>
        <p:txBody>
          <a:bodyPr/>
          <a:lstStyle/>
          <a:p>
            <a:pPr lvl="0"/>
            <a:r>
              <a:rPr lang="es-ES"/>
              <a:t>a) Los sindicatos cuyo </a:t>
            </a:r>
            <a:r>
              <a:rPr lang="es-ES" b="1"/>
              <a:t>ámbito de actuación se corresponda o sea más amplio </a:t>
            </a:r>
            <a:r>
              <a:rPr lang="es-ES"/>
              <a:t>que el del conflicto</a:t>
            </a:r>
          </a:p>
          <a:p>
            <a:pPr lvl="0"/>
            <a:r>
              <a:rPr lang="es-ES"/>
              <a:t>b) Las asociaciones empresariales cuyo ámbito de actuación se corresponda o sea más amplio que el del conflicto, siempre que se trate de conflictos de ámbito superior a la empresa</a:t>
            </a:r>
          </a:p>
          <a:p>
            <a:pPr lvl="0"/>
            <a:r>
              <a:rPr lang="es-ES"/>
              <a:t>c) Los empresarios y los órganos de representación legal o sindical de los trabajadores, cuando se trate de conflictos de empresa o de ámbito inferior</a:t>
            </a:r>
          </a:p>
          <a:p>
            <a:pPr lvl="0">
              <a:buChar char="v"/>
            </a:pPr>
            <a:r>
              <a:rPr lang="es-ES"/>
              <a:t> En todo caso, los sindicatos más representativos, las asociaciones empresariales representativas en los términos del artículo 87 TRLET y los órganos de representación legal o sindical podrán personarse como partes en el proceso, aun cuando no lo hayan promovido, siempre que su ámbito de actuación se corresponda o sea más amplio que el del conflicto</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454989-8A90-9C13-2A62-A1D8B9397743}"/>
              </a:ext>
            </a:extLst>
          </p:cNvPr>
          <p:cNvSpPr txBox="1">
            <a:spLocks noGrp="1"/>
          </p:cNvSpPr>
          <p:nvPr>
            <p:ph type="title"/>
          </p:nvPr>
        </p:nvSpPr>
        <p:spPr/>
        <p:txBody>
          <a:bodyPr/>
          <a:lstStyle/>
          <a:p>
            <a:pPr lvl="0"/>
            <a:r>
              <a:rPr lang="es-ES"/>
              <a:t>Legitimación activa (II)</a:t>
            </a:r>
          </a:p>
        </p:txBody>
      </p:sp>
      <p:sp>
        <p:nvSpPr>
          <p:cNvPr id="3" name="Marcador de contenido 2">
            <a:extLst>
              <a:ext uri="{FF2B5EF4-FFF2-40B4-BE49-F238E27FC236}">
                <a16:creationId xmlns:a16="http://schemas.microsoft.com/office/drawing/2014/main" id="{7A802BBB-1DE8-FC93-CB2D-40A0E03658A1}"/>
              </a:ext>
            </a:extLst>
          </p:cNvPr>
          <p:cNvSpPr txBox="1">
            <a:spLocks noGrp="1"/>
          </p:cNvSpPr>
          <p:nvPr>
            <p:ph idx="1"/>
          </p:nvPr>
        </p:nvSpPr>
        <p:spPr/>
        <p:txBody>
          <a:bodyPr/>
          <a:lstStyle/>
          <a:p>
            <a:pPr lvl="0">
              <a:lnSpc>
                <a:spcPct val="70000"/>
              </a:lnSpc>
              <a:buChar char="Ø"/>
            </a:pPr>
            <a:r>
              <a:rPr lang="es-ES" sz="1900"/>
              <a:t>La legitimación del sindicato para accionar en procesos colectivos exige que tenga </a:t>
            </a:r>
            <a:r>
              <a:rPr lang="es-ES" sz="1900" b="1" u="sng"/>
              <a:t>suficiente implantación en el ámbito del conflicto </a:t>
            </a:r>
            <a:r>
              <a:rPr lang="es-ES" sz="1900"/>
              <a:t>(= exigencia de que el ámbito de actuación del sindicato se corresponda o sea más amplio que el del conflicto)</a:t>
            </a:r>
          </a:p>
          <a:p>
            <a:pPr lvl="0">
              <a:lnSpc>
                <a:spcPct val="70000"/>
              </a:lnSpc>
              <a:buChar char="Ø"/>
            </a:pPr>
            <a:endParaRPr lang="es-ES" sz="1900"/>
          </a:p>
          <a:p>
            <a:pPr lvl="0">
              <a:lnSpc>
                <a:spcPct val="70000"/>
              </a:lnSpc>
              <a:buChar char="Ø"/>
            </a:pPr>
            <a:r>
              <a:rPr lang="es-ES" sz="1900"/>
              <a:t>Para valorar la concurrencia de implantación suficiente no hay una norma única y general que pueda actuar como regla inequívoca y cuasi matemática a tal efecto, sino que habrá que estar a las específicas circunstancias de cada caso y a los hechos y elementos de juicio que hayan sido acreditados en orden a demostrar el efectivo nivel de implantación del sindicato en el ámbito de que se trate, para lo que tanto puede valer su nivel de afiliación como la constatación del número de miembros de los que disponga en los órganos de representación unitaria de los trabajadores/as</a:t>
            </a:r>
          </a:p>
          <a:p>
            <a:pPr lvl="0">
              <a:lnSpc>
                <a:spcPct val="70000"/>
              </a:lnSpc>
              <a:buChar char="Ø"/>
            </a:pPr>
            <a:r>
              <a:rPr lang="es-ES" sz="1900"/>
              <a:t>Afectando el conflicto a la totalidad de la empresa, la representatividad del sindicato de la que deba deducirse su implantación suficiente no puede ponerse en entredicho por la circunstancia de que en alguno de sus centros de trabajo no disponga de representantes unitarios, ni conste su número de afiliados, cuando se evidencia un nivel de implantación adecuado y bastante en los demás centros de trabajo (STS 7/6/2017)</a:t>
            </a:r>
          </a:p>
          <a:p>
            <a:pPr lvl="0">
              <a:lnSpc>
                <a:spcPct val="70000"/>
              </a:lnSpc>
              <a:buChar char="Ø"/>
            </a:pPr>
            <a:endParaRPr lang="es-ES" sz="1900"/>
          </a:p>
          <a:p>
            <a:pPr lvl="0">
              <a:lnSpc>
                <a:spcPct val="70000"/>
              </a:lnSpc>
              <a:buChar char="Ø"/>
            </a:pPr>
            <a:endParaRPr lang="es-ES" sz="1900"/>
          </a:p>
          <a:p>
            <a:pPr lvl="0">
              <a:lnSpc>
                <a:spcPct val="70000"/>
              </a:lnSpc>
              <a:buChar char="Ø"/>
            </a:pPr>
            <a:endParaRPr lang="es-ES" sz="1900"/>
          </a:p>
          <a:p>
            <a:pPr lvl="0">
              <a:lnSpc>
                <a:spcPct val="70000"/>
              </a:lnSpc>
              <a:buChar char="Ø"/>
            </a:pPr>
            <a:endParaRPr lang="es-ES" sz="1900"/>
          </a:p>
        </p:txBody>
      </p:sp>
      <p:sp>
        <p:nvSpPr>
          <p:cNvPr id="4" name="Flecha: hacia abajo 3">
            <a:extLst>
              <a:ext uri="{FF2B5EF4-FFF2-40B4-BE49-F238E27FC236}">
                <a16:creationId xmlns:a16="http://schemas.microsoft.com/office/drawing/2014/main" id="{AAD36311-C7B8-61D3-31EF-2167D45776F1}"/>
              </a:ext>
            </a:extLst>
          </p:cNvPr>
          <p:cNvSpPr/>
          <p:nvPr/>
        </p:nvSpPr>
        <p:spPr>
          <a:xfrm>
            <a:off x="5614416" y="2817339"/>
            <a:ext cx="484632" cy="422352"/>
          </a:xfrm>
          <a:custGeom>
            <a:avLst>
              <a:gd name="f0" fmla="val 1080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solidFill>
            <a:srgbClr val="D34817"/>
          </a:solidFill>
          <a:ln w="12701" cap="flat">
            <a:solidFill>
              <a:srgbClr val="9B320E"/>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FFFFFF"/>
              </a:solidFill>
              <a:uFillTx/>
              <a:latin typeface="Rockwe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B6FAD9-9809-B32F-4A5B-41041F460F68}"/>
              </a:ext>
            </a:extLst>
          </p:cNvPr>
          <p:cNvSpPr txBox="1">
            <a:spLocks noGrp="1"/>
          </p:cNvSpPr>
          <p:nvPr>
            <p:ph type="title"/>
          </p:nvPr>
        </p:nvSpPr>
        <p:spPr>
          <a:xfrm>
            <a:off x="1069848" y="484632"/>
            <a:ext cx="10058400" cy="973461"/>
          </a:xfrm>
        </p:spPr>
        <p:txBody>
          <a:bodyPr/>
          <a:lstStyle/>
          <a:p>
            <a:pPr lvl="0"/>
            <a:r>
              <a:rPr lang="es-ES"/>
              <a:t>Desarrollo del proceso (I)</a:t>
            </a:r>
          </a:p>
        </p:txBody>
      </p:sp>
      <p:sp>
        <p:nvSpPr>
          <p:cNvPr id="3" name="Marcador de contenido 2">
            <a:extLst>
              <a:ext uri="{FF2B5EF4-FFF2-40B4-BE49-F238E27FC236}">
                <a16:creationId xmlns:a16="http://schemas.microsoft.com/office/drawing/2014/main" id="{AC8FA511-335A-7875-4A37-73FDFEB6B2ED}"/>
              </a:ext>
            </a:extLst>
          </p:cNvPr>
          <p:cNvSpPr txBox="1">
            <a:spLocks noGrp="1"/>
          </p:cNvSpPr>
          <p:nvPr>
            <p:ph idx="1"/>
          </p:nvPr>
        </p:nvSpPr>
        <p:spPr>
          <a:xfrm>
            <a:off x="731026" y="1858024"/>
            <a:ext cx="10397221" cy="4831488"/>
          </a:xfrm>
        </p:spPr>
        <p:txBody>
          <a:bodyPr/>
          <a:lstStyle/>
          <a:p>
            <a:pPr lvl="0">
              <a:lnSpc>
                <a:spcPct val="80000"/>
              </a:lnSpc>
              <a:buChar char="Ø"/>
            </a:pPr>
            <a:r>
              <a:rPr lang="es-ES" sz="1900"/>
              <a:t>Preceptivo intento conciliación o mediación previa (</a:t>
            </a:r>
            <a:r>
              <a:rPr lang="es-ES" sz="1900">
                <a:solidFill>
                  <a:srgbClr val="FF0000"/>
                </a:solidFill>
              </a:rPr>
              <a:t>OJO</a:t>
            </a:r>
            <a:r>
              <a:rPr lang="es-ES" sz="1900"/>
              <a:t>: si se trata de accionar contra un traslado colectivo u otra modificación sustancial de condiciones de trabajo de carácter colectivo, </a:t>
            </a:r>
            <a:r>
              <a:rPr lang="es-ES" sz="1900">
                <a:solidFill>
                  <a:srgbClr val="FF0000"/>
                </a:solidFill>
              </a:rPr>
              <a:t>NO</a:t>
            </a:r>
            <a:r>
              <a:rPr lang="es-ES" sz="1900"/>
              <a:t> se requiere intento de conciliación o mediación previa).</a:t>
            </a:r>
          </a:p>
          <a:p>
            <a:pPr marL="0" lvl="0" indent="0">
              <a:lnSpc>
                <a:spcPct val="80000"/>
              </a:lnSpc>
              <a:buNone/>
            </a:pPr>
            <a:endParaRPr lang="es-ES" sz="1900"/>
          </a:p>
          <a:p>
            <a:pPr lvl="0">
              <a:lnSpc>
                <a:spcPct val="80000"/>
              </a:lnSpc>
              <a:buChar char="Ø"/>
            </a:pPr>
            <a:r>
              <a:rPr lang="es-ES" sz="1900"/>
              <a:t>Contenido de la demanda: a) Designación general de los trabajadores y empresas afectados por el conflicto, y, cuando se formulen pretensiones de condena que aunque referidas a un colectivo genérico, sean susceptibles de determinación individual ulterior sin necesidad de nuevo litigio, habrán de consignarse los datos, características y requisitos precisos para una posterior individualización de los afectados por el objeto del conflicto y el cumplimiento de la sentencia respecto de ellas; b) Designación concreta del demandado o demandados, con expresión del empresario, asociación empresarial, sindicato o representación unitaria a quienes afecten las pretensiones ejercitadas; c) Una referencia sucinta a los fundamentos jurídicos de la pretensión formulada; d) Las pretensiones interpretativas, declarativas, de condena o de otra naturaleza concretamente ejercitadas según el objeto del conflicto.</a:t>
            </a:r>
          </a:p>
          <a:p>
            <a:pPr lvl="0">
              <a:lnSpc>
                <a:spcPct val="80000"/>
              </a:lnSpc>
              <a:buChar char="Ø"/>
            </a:pPr>
            <a:endParaRPr lang="es-ES" sz="19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219970-4B97-F1C1-A0E6-63D422AC9AAC}"/>
              </a:ext>
            </a:extLst>
          </p:cNvPr>
          <p:cNvSpPr txBox="1">
            <a:spLocks noGrp="1"/>
          </p:cNvSpPr>
          <p:nvPr>
            <p:ph type="title"/>
          </p:nvPr>
        </p:nvSpPr>
        <p:spPr/>
        <p:txBody>
          <a:bodyPr/>
          <a:lstStyle/>
          <a:p>
            <a:pPr lvl="0"/>
            <a:r>
              <a:rPr lang="es-ES"/>
              <a:t>Desarrollo del proceso (II)</a:t>
            </a:r>
          </a:p>
        </p:txBody>
      </p:sp>
      <p:sp>
        <p:nvSpPr>
          <p:cNvPr id="3" name="Marcador de contenido 2">
            <a:extLst>
              <a:ext uri="{FF2B5EF4-FFF2-40B4-BE49-F238E27FC236}">
                <a16:creationId xmlns:a16="http://schemas.microsoft.com/office/drawing/2014/main" id="{6162000F-A147-9CCF-EC30-BDEAAD00171B}"/>
              </a:ext>
            </a:extLst>
          </p:cNvPr>
          <p:cNvSpPr txBox="1">
            <a:spLocks noGrp="1"/>
          </p:cNvSpPr>
          <p:nvPr>
            <p:ph idx="1"/>
          </p:nvPr>
        </p:nvSpPr>
        <p:spPr/>
        <p:txBody>
          <a:bodyPr/>
          <a:lstStyle/>
          <a:p>
            <a:pPr lvl="0">
              <a:lnSpc>
                <a:spcPct val="80000"/>
              </a:lnSpc>
            </a:pPr>
            <a:r>
              <a:rPr lang="es-ES" sz="1700"/>
              <a:t>Urgencia y preferencia del proceso: este proceso tendrá carácter urgente. La preferencia en el despacho de estos asuntos será absoluta sobre cualesquiera otros, salvo los de tutela de los derechos fundamentales y libertades públicas.</a:t>
            </a:r>
          </a:p>
          <a:p>
            <a:pPr lvl="0">
              <a:lnSpc>
                <a:spcPct val="80000"/>
              </a:lnSpc>
            </a:pPr>
            <a:r>
              <a:rPr lang="es-ES" sz="1700"/>
              <a:t>Sentencia:  </a:t>
            </a:r>
          </a:p>
          <a:p>
            <a:pPr lvl="0">
              <a:lnSpc>
                <a:spcPct val="80000"/>
              </a:lnSpc>
            </a:pPr>
            <a:r>
              <a:rPr lang="es-ES" sz="1700"/>
              <a:t>De ser estimatoria de una pretensión de condena susceptible de ejecución individual, deberá contener, en su caso, la concreción de los datos, características y requisitos precisos para una posterior individualización de los afectados por el objeto del conflicto y beneficiados por la condena y especificar la repercusión directa sobre los mismos del pronunciamiento dictado. Asimismo, deberá contener, en su caso, la declaración de que la condena ha de surtir efectos procesales no limitados a quienes hayan sido partes en el proceso correspondiente</a:t>
            </a:r>
          </a:p>
          <a:p>
            <a:pPr lvl="0">
              <a:lnSpc>
                <a:spcPct val="80000"/>
              </a:lnSpc>
            </a:pPr>
            <a:r>
              <a:rPr lang="es-ES" sz="1700"/>
              <a:t>La sentencia firme producirá efectos de cosa juzgada sobre los procesos individuales pendientes de resolución o que puedan plantearse, que versen sobre idéntico objeto o en relación de directa conexidad con aquél, que quedarán en suspenso durante la tramitación del conflicto colectivo.</a:t>
            </a:r>
          </a:p>
          <a:p>
            <a:pPr lvl="0">
              <a:lnSpc>
                <a:spcPct val="80000"/>
              </a:lnSpc>
            </a:pPr>
            <a:r>
              <a:rPr lang="es-ES" sz="1700"/>
              <a:t>La iniciación del proceso de conflicto colectivo interrumpirá la prescripción de las acciones individuales en igual relación con el objeto del referido conflicto.</a:t>
            </a:r>
          </a:p>
          <a:p>
            <a:pPr lvl="0">
              <a:lnSpc>
                <a:spcPct val="80000"/>
              </a:lnSpc>
            </a:pPr>
            <a:endParaRPr lang="es-ES" sz="17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9"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1"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3"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Rockwell" panose="02060603020205020403"/>
                <a:ea typeface="+mn-ea"/>
                <a:cs typeface="+mn-cs"/>
              </a:endParaRPr>
            </a:p>
          </p:txBody>
        </p:sp>
      </p:grpSp>
      <p:sp useBgFill="1">
        <p:nvSpPr>
          <p:cNvPr id="17" name="Rectangle 16">
            <a:extLst>
              <a:ext uri="{FF2B5EF4-FFF2-40B4-BE49-F238E27FC236}">
                <a16:creationId xmlns:a16="http://schemas.microsoft.com/office/drawing/2014/main" id="{9A3CA49A-71DD-4E8D-8D00-0D000AB38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9" name="Rectangle 18">
            <a:extLst>
              <a:ext uri="{FF2B5EF4-FFF2-40B4-BE49-F238E27FC236}">
                <a16:creationId xmlns:a16="http://schemas.microsoft.com/office/drawing/2014/main" id="{36E8537E-57AF-43EA-8734-3C66AD7246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75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B2D1F"/>
              </a:solidFill>
              <a:effectLst/>
              <a:uLnTx/>
              <a:uFillTx/>
              <a:latin typeface="Rockwell" panose="02060603020205020403"/>
              <a:ea typeface="+mn-ea"/>
              <a:cs typeface="+mn-cs"/>
            </a:endParaRPr>
          </a:p>
        </p:txBody>
      </p:sp>
      <p:sp>
        <p:nvSpPr>
          <p:cNvPr id="21" name="Rectangle 20">
            <a:extLst>
              <a:ext uri="{FF2B5EF4-FFF2-40B4-BE49-F238E27FC236}">
                <a16:creationId xmlns:a16="http://schemas.microsoft.com/office/drawing/2014/main" id="{1DA8C18B-9C8E-47E6-BAEF-86331BC0A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ítulo 1"/>
          <p:cNvSpPr>
            <a:spLocks noGrp="1"/>
          </p:cNvSpPr>
          <p:nvPr>
            <p:ph type="title"/>
          </p:nvPr>
        </p:nvSpPr>
        <p:spPr>
          <a:xfrm>
            <a:off x="5297763" y="643467"/>
            <a:ext cx="6271758" cy="5571066"/>
          </a:xfrm>
        </p:spPr>
        <p:txBody>
          <a:bodyPr vert="horz" lIns="91440" tIns="45720" rIns="91440" bIns="45720" rtlCol="0" anchor="ctr">
            <a:normAutofit/>
          </a:bodyPr>
          <a:lstStyle/>
          <a:p>
            <a:pPr>
              <a:lnSpc>
                <a:spcPct val="80000"/>
              </a:lnSpc>
            </a:pPr>
            <a:r>
              <a:rPr lang="en-US" sz="5000" b="1">
                <a:blipFill dpi="0" rotWithShape="1">
                  <a:blip r:embed="rId4"/>
                  <a:srcRect/>
                  <a:tile tx="6350" ty="-127000" sx="65000" sy="64000" flip="none" algn="tl"/>
                </a:blipFill>
              </a:rPr>
              <a:t>Proceso en materia prestaciones seguridad social (arts. 140 y ss LJS): </a:t>
            </a:r>
            <a:r>
              <a:rPr lang="en-US" sz="5000">
                <a:blipFill dpi="0" rotWithShape="1">
                  <a:blip r:embed="rId4"/>
                  <a:srcRect/>
                  <a:tile tx="6350" ty="-127000" sx="65000" sy="64000" flip="none" algn="tl"/>
                </a:blipFill>
              </a:rPr>
              <a:t>determinación contingencia y recargo prestaciones seguridad social</a:t>
            </a:r>
          </a:p>
        </p:txBody>
      </p:sp>
    </p:spTree>
    <p:extLst>
      <p:ext uri="{BB962C8B-B14F-4D97-AF65-F5344CB8AC3E}">
        <p14:creationId xmlns:p14="http://schemas.microsoft.com/office/powerpoint/2010/main" val="212556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28" name="Group 20">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2" name="Oval 21">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p:cNvSpPr>
            <a:spLocks noGrp="1"/>
          </p:cNvSpPr>
          <p:nvPr>
            <p:ph type="title"/>
          </p:nvPr>
        </p:nvSpPr>
        <p:spPr>
          <a:xfrm>
            <a:off x="1490145" y="2376862"/>
            <a:ext cx="2640646" cy="2104273"/>
          </a:xfrm>
          <a:noFill/>
        </p:spPr>
        <p:txBody>
          <a:bodyPr>
            <a:normAutofit/>
          </a:bodyPr>
          <a:lstStyle/>
          <a:p>
            <a:pPr algn="ctr"/>
            <a:r>
              <a:rPr lang="es-ES" sz="2600" b="1">
                <a:solidFill>
                  <a:srgbClr val="FFFFFF"/>
                </a:solidFill>
              </a:rPr>
              <a:t>Especialidades en procesos por accidentes de trabajo y ep</a:t>
            </a:r>
          </a:p>
        </p:txBody>
      </p:sp>
      <p:sp>
        <p:nvSpPr>
          <p:cNvPr id="30" name="Rectangle 2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3" name="Marcador de contenido 2"/>
          <p:cNvSpPr>
            <a:spLocks noGrp="1"/>
          </p:cNvSpPr>
          <p:nvPr>
            <p:ph idx="1"/>
          </p:nvPr>
        </p:nvSpPr>
        <p:spPr>
          <a:xfrm>
            <a:off x="5371420" y="304800"/>
            <a:ext cx="6283170" cy="6144126"/>
          </a:xfrm>
        </p:spPr>
        <p:txBody>
          <a:bodyPr anchor="ctr">
            <a:normAutofit/>
          </a:bodyPr>
          <a:lstStyle/>
          <a:p>
            <a:pPr>
              <a:buFont typeface="Wingdings" panose="05000000000000000000" pitchFamily="2" charset="2"/>
              <a:buChar char="Ø"/>
            </a:pPr>
            <a:r>
              <a:rPr lang="es-ES" sz="1400" dirty="0"/>
              <a:t> </a:t>
            </a:r>
            <a:r>
              <a:rPr lang="es-ES" sz="1600" dirty="0"/>
              <a:t>Necesaria reclamación administrativa previa (a planteamiento demanda)</a:t>
            </a:r>
          </a:p>
          <a:p>
            <a:pPr>
              <a:buFont typeface="Wingdings" panose="05000000000000000000" pitchFamily="2" charset="2"/>
              <a:buChar char="Ø"/>
            </a:pPr>
            <a:r>
              <a:rPr lang="es-ES" sz="1600" dirty="0"/>
              <a:t> Necesidad de consignar en demanda nombre Entidad gestora o, en su caso, de la Mutua de Accidentes de Trabajo y Enfermedades Profesionales de la Seguridad Social</a:t>
            </a:r>
          </a:p>
          <a:p>
            <a:pPr>
              <a:buFont typeface="Wingdings" panose="05000000000000000000" pitchFamily="2" charset="2"/>
              <a:buChar char="Ø"/>
            </a:pPr>
            <a:r>
              <a:rPr lang="es-ES" sz="1600" dirty="0"/>
              <a:t> En procesos para la determinación de contingencia (origen profesional o común) o de falta de medidas de seguridad, preceptivo informe de ITSS relativo a las circunstancias en que sobrevino el accidente o enfermedad, trabajo que realizaba el accidentado o enfermo, salario que percibía y base de cotización (informe debe ser expedido, de no figurar ya en expediente o autos, en plazo máximo de 10 días)</a:t>
            </a:r>
          </a:p>
          <a:p>
            <a:pPr>
              <a:buFont typeface="Wingdings" panose="05000000000000000000" pitchFamily="2" charset="2"/>
              <a:buChar char="Ø"/>
            </a:pPr>
            <a:r>
              <a:rPr lang="es-ES" sz="1600" dirty="0"/>
              <a:t>Obligación de remisión a Tribunal del expediente administrativo por parte de la entidad gestora o colaboradora (al admitirse a trámite demanda se reclamará tal expediente) En el proceso no podrán aducirse por ninguna de las partes hechos distintos de los alegados en expediente administrativo, salvo hechos nuevos o que no hubieran podido conocerse con anterioridad</a:t>
            </a:r>
          </a:p>
          <a:p>
            <a:pPr>
              <a:buFont typeface="Wingdings" panose="05000000000000000000" pitchFamily="2" charset="2"/>
              <a:buChar char="Ø"/>
            </a:pPr>
            <a:endParaRPr lang="es-ES" sz="1400" dirty="0"/>
          </a:p>
          <a:p>
            <a:pPr>
              <a:buFont typeface="Wingdings" panose="05000000000000000000" pitchFamily="2" charset="2"/>
              <a:buChar char="Ø"/>
            </a:pPr>
            <a:endParaRPr lang="es-ES" sz="1400" dirty="0"/>
          </a:p>
        </p:txBody>
      </p:sp>
    </p:spTree>
    <p:extLst>
      <p:ext uri="{BB962C8B-B14F-4D97-AF65-F5344CB8AC3E}">
        <p14:creationId xmlns:p14="http://schemas.microsoft.com/office/powerpoint/2010/main" val="17752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1C658F-5F5A-4968-8FE3-8F9F848B70F3}"/>
              </a:ext>
            </a:extLst>
          </p:cNvPr>
          <p:cNvSpPr>
            <a:spLocks noGrp="1"/>
          </p:cNvSpPr>
          <p:nvPr>
            <p:ph type="title"/>
          </p:nvPr>
        </p:nvSpPr>
        <p:spPr/>
        <p:txBody>
          <a:bodyPr>
            <a:normAutofit/>
          </a:bodyPr>
          <a:lstStyle/>
          <a:p>
            <a:r>
              <a:rPr lang="es-ES" sz="4400" b="1" dirty="0">
                <a:solidFill>
                  <a:srgbClr val="0070C0"/>
                </a:solidFill>
              </a:rPr>
              <a:t>El Objeto del proceso: la pretensión procesal</a:t>
            </a:r>
          </a:p>
        </p:txBody>
      </p:sp>
      <p:sp>
        <p:nvSpPr>
          <p:cNvPr id="3" name="Marcador de contenido 2">
            <a:extLst>
              <a:ext uri="{FF2B5EF4-FFF2-40B4-BE49-F238E27FC236}">
                <a16:creationId xmlns:a16="http://schemas.microsoft.com/office/drawing/2014/main" id="{39AF66FF-0158-4737-85E6-13679F105526}"/>
              </a:ext>
            </a:extLst>
          </p:cNvPr>
          <p:cNvSpPr>
            <a:spLocks noGrp="1"/>
          </p:cNvSpPr>
          <p:nvPr>
            <p:ph idx="1"/>
          </p:nvPr>
        </p:nvSpPr>
        <p:spPr>
          <a:xfrm>
            <a:off x="1069848" y="2332382"/>
            <a:ext cx="10058400" cy="3839817"/>
          </a:xfrm>
        </p:spPr>
        <p:txBody>
          <a:bodyPr/>
          <a:lstStyle/>
          <a:p>
            <a:pPr>
              <a:buFont typeface="Wingdings" panose="05000000000000000000" pitchFamily="2" charset="2"/>
              <a:buChar char="Ø"/>
            </a:pPr>
            <a:r>
              <a:rPr lang="es-ES" dirty="0"/>
              <a:t>El objeto del proceso se define por la pretensión que la parte actora dirige frente a la parte demandada</a:t>
            </a:r>
          </a:p>
          <a:p>
            <a:pPr marL="0" indent="0">
              <a:buNone/>
            </a:pPr>
            <a:endParaRPr lang="es-ES" dirty="0"/>
          </a:p>
          <a:p>
            <a:pPr>
              <a:buFont typeface="Wingdings" panose="05000000000000000000" pitchFamily="2" charset="2"/>
              <a:buChar char="Ø"/>
            </a:pPr>
            <a:r>
              <a:rPr lang="es-ES" dirty="0"/>
              <a:t>El objeto del proceso puede englobar una pluralidad de pretensiones que pueden dar lugar a una acumulación de acciones para ser solventadas en un mismo proceso</a:t>
            </a:r>
          </a:p>
          <a:p>
            <a:pPr marL="0" indent="0">
              <a:buNone/>
            </a:pPr>
            <a:endParaRPr lang="es-ES" dirty="0"/>
          </a:p>
          <a:p>
            <a:pPr>
              <a:buFont typeface="Wingdings" panose="05000000000000000000" pitchFamily="2" charset="2"/>
              <a:buChar char="Ø"/>
            </a:pPr>
            <a:r>
              <a:rPr lang="es-ES" dirty="0"/>
              <a:t>El objeto del proceso determina el tipo de procedimiento a seguir: ordinario o modalidades procesales</a:t>
            </a:r>
          </a:p>
          <a:p>
            <a:endParaRPr lang="es-ES" dirty="0"/>
          </a:p>
        </p:txBody>
      </p:sp>
    </p:spTree>
    <p:extLst>
      <p:ext uri="{BB962C8B-B14F-4D97-AF65-F5344CB8AC3E}">
        <p14:creationId xmlns:p14="http://schemas.microsoft.com/office/powerpoint/2010/main" val="78682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3634" y="214176"/>
            <a:ext cx="10998556" cy="610072"/>
          </a:xfrm>
        </p:spPr>
        <p:txBody>
          <a:bodyPr>
            <a:normAutofit fontScale="90000"/>
          </a:bodyPr>
          <a:lstStyle/>
          <a:p>
            <a:r>
              <a:rPr lang="es-ES" sz="4400" b="1" dirty="0">
                <a:solidFill>
                  <a:srgbClr val="0070C0"/>
                </a:solidFill>
              </a:rPr>
              <a:t>Proceso ordinario y Modalidades procesales</a:t>
            </a:r>
          </a:p>
        </p:txBody>
      </p:sp>
      <p:sp>
        <p:nvSpPr>
          <p:cNvPr id="3" name="Marcador de contenido 2"/>
          <p:cNvSpPr>
            <a:spLocks noGrp="1"/>
          </p:cNvSpPr>
          <p:nvPr>
            <p:ph idx="1"/>
          </p:nvPr>
        </p:nvSpPr>
        <p:spPr>
          <a:xfrm>
            <a:off x="596721" y="967332"/>
            <a:ext cx="10998557" cy="5676492"/>
          </a:xfrm>
        </p:spPr>
        <p:txBody>
          <a:bodyPr>
            <a:normAutofit fontScale="70000" lnSpcReduction="20000"/>
          </a:bodyPr>
          <a:lstStyle/>
          <a:p>
            <a:r>
              <a:rPr lang="es-ES" dirty="0"/>
              <a:t>Despido disciplinario</a:t>
            </a:r>
          </a:p>
          <a:p>
            <a:r>
              <a:rPr lang="es-ES" dirty="0"/>
              <a:t>Impugnación de sanciones</a:t>
            </a:r>
          </a:p>
          <a:p>
            <a:r>
              <a:rPr lang="es-ES" dirty="0"/>
              <a:t>Reclamación al Estado del pago de salarios de tramitación en juicios por despido</a:t>
            </a:r>
          </a:p>
          <a:p>
            <a:r>
              <a:rPr lang="es-ES" dirty="0"/>
              <a:t>Extinción del contrato por causas objetivas</a:t>
            </a:r>
          </a:p>
          <a:p>
            <a:r>
              <a:rPr lang="es-ES" dirty="0"/>
              <a:t>Despidos colectivos por causas ETOP o derivadas de fuerza mayor</a:t>
            </a:r>
          </a:p>
          <a:p>
            <a:r>
              <a:rPr lang="es-ES" dirty="0"/>
              <a:t>Vacaciones</a:t>
            </a:r>
          </a:p>
          <a:p>
            <a:r>
              <a:rPr lang="es-ES" dirty="0"/>
              <a:t>Materia electoral</a:t>
            </a:r>
          </a:p>
          <a:p>
            <a:r>
              <a:rPr lang="es-ES" dirty="0"/>
              <a:t>Clasificación profesional</a:t>
            </a:r>
          </a:p>
          <a:p>
            <a:r>
              <a:rPr lang="es-ES" dirty="0"/>
              <a:t>Movilidad geográfica y modificaciones sustanciales de condiciones de trabajo (individual), trabajo a distancia, suspensión del contrato y reducción de jornada por causas ETOP o derivadas de fuerza mayor</a:t>
            </a:r>
          </a:p>
          <a:p>
            <a:r>
              <a:rPr lang="es-ES" dirty="0"/>
              <a:t>Derechos de conciliación de la vida personal, familiar y laboral </a:t>
            </a:r>
          </a:p>
          <a:p>
            <a:r>
              <a:rPr lang="es-ES" dirty="0"/>
              <a:t>Prestaciones de la Seguridad Social</a:t>
            </a:r>
          </a:p>
          <a:p>
            <a:r>
              <a:rPr lang="es-ES" dirty="0"/>
              <a:t>Procedimiento de oficio y de impugnación de actos administrativos en materia laboral y de Seguridad Social no prestacionales</a:t>
            </a:r>
          </a:p>
          <a:p>
            <a:r>
              <a:rPr lang="es-ES" dirty="0"/>
              <a:t>Conflictos colectivos</a:t>
            </a:r>
          </a:p>
          <a:p>
            <a:r>
              <a:rPr lang="es-ES" dirty="0"/>
              <a:t>Impugnación de convenios colectivos</a:t>
            </a:r>
          </a:p>
          <a:p>
            <a:r>
              <a:rPr lang="es-ES" dirty="0"/>
              <a:t>Impugnación de Estatutos sindicales y de asociaciones empresariales o su modificación</a:t>
            </a:r>
          </a:p>
          <a:p>
            <a:r>
              <a:rPr lang="es-ES" dirty="0"/>
              <a:t>Tutela de derechos fundamentales y libertades públicas</a:t>
            </a:r>
          </a:p>
          <a:p>
            <a:r>
              <a:rPr lang="es-ES" dirty="0"/>
              <a:t>Audiencia al demandado rebelde</a:t>
            </a:r>
          </a:p>
          <a:p>
            <a:r>
              <a:rPr lang="es-ES" dirty="0"/>
              <a:t>Proceso monitorio laboral </a:t>
            </a:r>
          </a:p>
          <a:p>
            <a:endParaRPr lang="es-ES" dirty="0"/>
          </a:p>
          <a:p>
            <a:pPr marL="0" indent="0">
              <a:buNone/>
            </a:pPr>
            <a:endParaRPr lang="es-ES" dirty="0"/>
          </a:p>
        </p:txBody>
      </p:sp>
    </p:spTree>
    <p:extLst>
      <p:ext uri="{BB962C8B-B14F-4D97-AF65-F5344CB8AC3E}">
        <p14:creationId xmlns:p14="http://schemas.microsoft.com/office/powerpoint/2010/main" val="2977984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691025"/>
          </a:xfrm>
        </p:spPr>
        <p:txBody>
          <a:bodyPr>
            <a:normAutofit fontScale="90000"/>
          </a:bodyPr>
          <a:lstStyle/>
          <a:p>
            <a:r>
              <a:rPr lang="es-ES" sz="4400" b="1" dirty="0">
                <a:solidFill>
                  <a:srgbClr val="0070C0"/>
                </a:solidFill>
              </a:rPr>
              <a:t>Acumulación de acciones (i)</a:t>
            </a:r>
          </a:p>
        </p:txBody>
      </p:sp>
      <p:sp>
        <p:nvSpPr>
          <p:cNvPr id="3" name="Marcador de contenido 2"/>
          <p:cNvSpPr>
            <a:spLocks noGrp="1"/>
          </p:cNvSpPr>
          <p:nvPr>
            <p:ph idx="1"/>
          </p:nvPr>
        </p:nvSpPr>
        <p:spPr>
          <a:xfrm>
            <a:off x="1069848" y="1359017"/>
            <a:ext cx="10305624" cy="5083727"/>
          </a:xfrm>
        </p:spPr>
        <p:txBody>
          <a:bodyPr>
            <a:normAutofit fontScale="92500" lnSpcReduction="10000"/>
          </a:bodyPr>
          <a:lstStyle/>
          <a:p>
            <a:pPr>
              <a:buFont typeface="Wingdings" pitchFamily="2" charset="2"/>
              <a:buChar char="Ø"/>
            </a:pPr>
            <a:r>
              <a:rPr lang="es-ES" b="1" dirty="0"/>
              <a:t>CASOS EN QUE PROCEDE (art. 25 LJS):</a:t>
            </a:r>
          </a:p>
          <a:p>
            <a:r>
              <a:rPr lang="es-ES" dirty="0"/>
              <a:t>Permite que demandante pueda acumular varias acciones en una misma demanda y juicio frente al demandado, siempre que las mismas puedan tramitarse ante mismo juzgado o tribunal</a:t>
            </a:r>
          </a:p>
          <a:p>
            <a:r>
              <a:rPr lang="es-ES" dirty="0"/>
              <a:t>También podrán acumularse, ejercitándose simultáneamente, las acciones que uno o varios actores tengan contra uno o varios demandados, siempre que las acciones se funden en los mismos hechos o en una misma o análoga decisión empresarial. Si en estos casos, el actor o los actores no ejercitan conjuntamente las acciones, el juzgado deberá acordar la acumulación de los procesos, como regla general. </a:t>
            </a:r>
          </a:p>
          <a:p>
            <a:r>
              <a:rPr lang="es-ES" dirty="0"/>
              <a:t>En reclamaciones sobre AT y EP, se podrán acumular todas las pretensiones de resarcimiento de daños y perjuicios derivadas de un mismo hecho, incluso sobre mejoras voluntarias, que el trabajador/a perjudicado o sus causahabientes dirijan contra el empresario u otros terceros, incluidas las entidades aseguradoras</a:t>
            </a:r>
          </a:p>
          <a:p>
            <a:pPr>
              <a:buFont typeface="Wingdings" pitchFamily="2" charset="2"/>
              <a:buChar char="Ø"/>
            </a:pPr>
            <a:r>
              <a:rPr lang="es-ES" b="1" dirty="0"/>
              <a:t>EFECTOS:</a:t>
            </a:r>
          </a:p>
          <a:p>
            <a:r>
              <a:rPr lang="es-ES" dirty="0"/>
              <a:t>Economía procesal: acciones se ejercitan conjuntamente y pluralidad de pretensiones se examinan en un mismo procedimiento y se deciden en una única sentencia, que contendrá tantos pronunciamientos como pretensiones deducidas en el proceso</a:t>
            </a:r>
          </a:p>
        </p:txBody>
      </p:sp>
    </p:spTree>
    <p:extLst>
      <p:ext uri="{BB962C8B-B14F-4D97-AF65-F5344CB8AC3E}">
        <p14:creationId xmlns:p14="http://schemas.microsoft.com/office/powerpoint/2010/main" val="2310189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213" y="340941"/>
            <a:ext cx="10058400" cy="900031"/>
          </a:xfrm>
        </p:spPr>
        <p:txBody>
          <a:bodyPr>
            <a:normAutofit/>
          </a:bodyPr>
          <a:lstStyle/>
          <a:p>
            <a:r>
              <a:rPr lang="es-ES" sz="4000" b="1" dirty="0">
                <a:solidFill>
                  <a:srgbClr val="0070C0"/>
                </a:solidFill>
              </a:rPr>
              <a:t>Acumulación de acciones (</a:t>
            </a:r>
            <a:r>
              <a:rPr lang="es-ES" sz="4000" b="1" dirty="0" err="1">
                <a:solidFill>
                  <a:srgbClr val="0070C0"/>
                </a:solidFill>
              </a:rPr>
              <a:t>iI</a:t>
            </a:r>
            <a:r>
              <a:rPr lang="es-ES" sz="4000" b="1" dirty="0">
                <a:solidFill>
                  <a:srgbClr val="0070C0"/>
                </a:solidFill>
              </a:rPr>
              <a:t>)</a:t>
            </a:r>
            <a:endParaRPr lang="en-US" sz="4000" b="1" dirty="0">
              <a:solidFill>
                <a:srgbClr val="0070C0"/>
              </a:solidFill>
            </a:endParaRPr>
          </a:p>
        </p:txBody>
      </p:sp>
      <p:sp>
        <p:nvSpPr>
          <p:cNvPr id="3" name="Content Placeholder 2"/>
          <p:cNvSpPr>
            <a:spLocks noGrp="1"/>
          </p:cNvSpPr>
          <p:nvPr>
            <p:ph idx="1"/>
          </p:nvPr>
        </p:nvSpPr>
        <p:spPr>
          <a:xfrm>
            <a:off x="522514" y="1332411"/>
            <a:ext cx="11247120" cy="4911635"/>
          </a:xfrm>
        </p:spPr>
        <p:txBody>
          <a:bodyPr>
            <a:normAutofit fontScale="92500" lnSpcReduction="20000"/>
          </a:bodyPr>
          <a:lstStyle/>
          <a:p>
            <a:pPr>
              <a:buFont typeface="Wingdings" pitchFamily="2" charset="2"/>
              <a:buChar char="Ø"/>
            </a:pPr>
            <a:r>
              <a:rPr lang="es-ES" b="1" dirty="0"/>
              <a:t>EXCEPCIONES (art. 26 LJS): No podrán acumularse a otras en un mismo juicio, ni siquiera por vía de reconvención, salvo la de responsabilidad por daños derivados, las acciones de:</a:t>
            </a:r>
          </a:p>
          <a:p>
            <a:r>
              <a:rPr lang="es-ES" dirty="0"/>
              <a:t>Despido y demás causas extinción contrato de trabajo</a:t>
            </a:r>
          </a:p>
          <a:p>
            <a:r>
              <a:rPr lang="es-ES" dirty="0"/>
              <a:t>Modificación sustancial de condiciones de trabajo</a:t>
            </a:r>
          </a:p>
          <a:p>
            <a:r>
              <a:rPr lang="es-ES" dirty="0"/>
              <a:t>Movilidad geográfica</a:t>
            </a:r>
          </a:p>
          <a:p>
            <a:r>
              <a:rPr lang="es-ES" dirty="0"/>
              <a:t>Disfrute de vacaciones</a:t>
            </a:r>
          </a:p>
          <a:p>
            <a:r>
              <a:rPr lang="es-ES" dirty="0"/>
              <a:t>Materia electoral</a:t>
            </a:r>
          </a:p>
          <a:p>
            <a:r>
              <a:rPr lang="es-ES" dirty="0"/>
              <a:t>Derechos conciliación</a:t>
            </a:r>
          </a:p>
          <a:p>
            <a:r>
              <a:rPr lang="es-ES" dirty="0"/>
              <a:t>Impugnación convenios colectivos</a:t>
            </a:r>
          </a:p>
          <a:p>
            <a:r>
              <a:rPr lang="es-ES" dirty="0"/>
              <a:t>Impugnación sanciones disciplinarias</a:t>
            </a:r>
          </a:p>
          <a:p>
            <a:r>
              <a:rPr lang="es-ES" dirty="0"/>
              <a:t>Tutela derechos fundamentales, sin perjuicio de posibilidad de reclamar en los anteriores juicios la indemnización derivada de discriminación o lesión de derechos fundamentales y demás pronunciamientos propios de la modalidad procesal de tutela de derechos fundamentales conforme arts. 182 a 184 LJS</a:t>
            </a:r>
          </a:p>
          <a:p>
            <a:r>
              <a:rPr lang="es-ES" dirty="0"/>
              <a:t>Reclamación sobre acceso, reversión y modificación del trabajo a distancia</a:t>
            </a:r>
          </a:p>
        </p:txBody>
      </p:sp>
    </p:spTree>
    <p:extLst>
      <p:ext uri="{BB962C8B-B14F-4D97-AF65-F5344CB8AC3E}">
        <p14:creationId xmlns:p14="http://schemas.microsoft.com/office/powerpoint/2010/main" val="45693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42" y="155076"/>
            <a:ext cx="10058400" cy="1075073"/>
          </a:xfrm>
        </p:spPr>
        <p:txBody>
          <a:bodyPr>
            <a:normAutofit/>
          </a:bodyPr>
          <a:lstStyle/>
          <a:p>
            <a:r>
              <a:rPr lang="es-ES" sz="4400" b="1" dirty="0">
                <a:solidFill>
                  <a:srgbClr val="0070C0"/>
                </a:solidFill>
              </a:rPr>
              <a:t>Acumulación de acciones (</a:t>
            </a:r>
            <a:r>
              <a:rPr lang="es-ES" sz="4400" b="1" dirty="0" err="1">
                <a:solidFill>
                  <a:srgbClr val="0070C0"/>
                </a:solidFill>
              </a:rPr>
              <a:t>iII</a:t>
            </a:r>
            <a:r>
              <a:rPr lang="es-ES" sz="4400" b="1" dirty="0">
                <a:solidFill>
                  <a:srgbClr val="0070C0"/>
                </a:solidFill>
              </a:rPr>
              <a:t>)</a:t>
            </a:r>
            <a:endParaRPr lang="en-US" sz="4400" dirty="0">
              <a:solidFill>
                <a:srgbClr val="0070C0"/>
              </a:solidFill>
            </a:endParaRPr>
          </a:p>
        </p:txBody>
      </p:sp>
      <p:sp>
        <p:nvSpPr>
          <p:cNvPr id="3" name="Content Placeholder 2"/>
          <p:cNvSpPr>
            <a:spLocks noGrp="1"/>
          </p:cNvSpPr>
          <p:nvPr>
            <p:ph idx="1"/>
          </p:nvPr>
        </p:nvSpPr>
        <p:spPr>
          <a:xfrm>
            <a:off x="721453" y="1107347"/>
            <a:ext cx="10712741" cy="5528345"/>
          </a:xfrm>
        </p:spPr>
        <p:txBody>
          <a:bodyPr>
            <a:normAutofit fontScale="85000" lnSpcReduction="20000"/>
          </a:bodyPr>
          <a:lstStyle/>
          <a:p>
            <a:pPr>
              <a:buFont typeface="Wingdings" pitchFamily="2" charset="2"/>
              <a:buChar char="Ø"/>
            </a:pPr>
            <a:r>
              <a:rPr lang="es-ES" b="1" dirty="0"/>
              <a:t>REGLAS ESPECIALES (art. 26 LJS):</a:t>
            </a:r>
          </a:p>
          <a:p>
            <a:r>
              <a:rPr lang="es-ES" dirty="0"/>
              <a:t>Podrán acumularse en una </a:t>
            </a:r>
            <a:r>
              <a:rPr lang="es-ES" b="1" dirty="0"/>
              <a:t>misma demanda acciones de despido y extinción contrato </a:t>
            </a:r>
            <a:r>
              <a:rPr lang="es-ES" i="1" dirty="0"/>
              <a:t>ex</a:t>
            </a:r>
            <a:r>
              <a:rPr lang="es-ES" dirty="0"/>
              <a:t> art. 50 ET (siempre que acción despido acumulada se ejercite dentro de plazo para la modalidad procesal de despido).Cuando en acción extinción contrato ex art. 50 ET se alegue falta pago salario, reclamación salarial podrá acumularse a acción solicitando extinción indemnizada contrato</a:t>
            </a:r>
          </a:p>
          <a:p>
            <a:r>
              <a:rPr lang="es-ES" dirty="0"/>
              <a:t>En acción de </a:t>
            </a:r>
            <a:r>
              <a:rPr lang="es-ES" b="1" dirty="0"/>
              <a:t>despido</a:t>
            </a:r>
            <a:r>
              <a:rPr lang="es-ES" dirty="0"/>
              <a:t>, trabajador/a podrá </a:t>
            </a:r>
            <a:r>
              <a:rPr lang="es-ES" b="1" dirty="0"/>
              <a:t>acumular reclamación </a:t>
            </a:r>
            <a:r>
              <a:rPr lang="es-ES" dirty="0"/>
              <a:t>de la liquidación de las </a:t>
            </a:r>
            <a:r>
              <a:rPr lang="es-ES" b="1" dirty="0"/>
              <a:t>cantidades adeudadas </a:t>
            </a:r>
            <a:r>
              <a:rPr lang="es-ES" dirty="0"/>
              <a:t>hasta esa fecha (reclamación de cantidad)</a:t>
            </a:r>
          </a:p>
          <a:p>
            <a:r>
              <a:rPr lang="es-ES" dirty="0"/>
              <a:t>A la reclamación de </a:t>
            </a:r>
            <a:r>
              <a:rPr lang="es-ES" b="1" dirty="0"/>
              <a:t>clasificación profesional </a:t>
            </a:r>
            <a:r>
              <a:rPr lang="es-ES" dirty="0"/>
              <a:t>por realización de trabajos de categoría o grupo profesional superior podrá acumularse la </a:t>
            </a:r>
            <a:r>
              <a:rPr lang="es-ES" b="1" dirty="0"/>
              <a:t>reclamación de las diferencias retributivas</a:t>
            </a:r>
            <a:r>
              <a:rPr lang="es-ES" dirty="0"/>
              <a:t> derivadas</a:t>
            </a:r>
          </a:p>
          <a:p>
            <a:r>
              <a:rPr lang="es-ES" dirty="0"/>
              <a:t>En caso de trabajadores conceptuados por su cliente como </a:t>
            </a:r>
            <a:r>
              <a:rPr lang="es-ES" b="1" dirty="0"/>
              <a:t>TRADE</a:t>
            </a:r>
            <a:r>
              <a:rPr lang="es-ES" dirty="0"/>
              <a:t>, si se accionara por despido alegando existencia de relación laboral, podrán acumular en una misma demanda a la acción principal de despido, la que puedan formular contra la decisión del cliente de extinguir la relación, con carácter eventual y para el caso de desestimación de la primera// También podrán acumularse acción (principal) reconocimiento TRADE y como subsidiaria la relación laboral // También otro tipo de acciones cuando se cuestione naturaleza laboral o TRADE de la relación (art.26.5)</a:t>
            </a:r>
          </a:p>
          <a:p>
            <a:r>
              <a:rPr lang="es-ES" dirty="0"/>
              <a:t>No son acumulables entre sí las </a:t>
            </a:r>
            <a:r>
              <a:rPr lang="es-ES" b="1" dirty="0"/>
              <a:t>reclamaciones en materia de Seguridad Social</a:t>
            </a:r>
            <a:r>
              <a:rPr lang="es-ES" dirty="0"/>
              <a:t>, salvo que tengan misma causa de pedir// o posibilidad de alegar lesión derechos fundamentales.</a:t>
            </a:r>
          </a:p>
          <a:p>
            <a:r>
              <a:rPr lang="es-ES" b="1" dirty="0"/>
              <a:t>Se podrán acumular </a:t>
            </a:r>
            <a:r>
              <a:rPr lang="es-ES" dirty="0"/>
              <a:t>en una misma demanda </a:t>
            </a:r>
            <a:r>
              <a:rPr lang="es-ES" b="1" dirty="0"/>
              <a:t>acciones de modificación sustancial de condiciones de trabajo por parte de distintos actores </a:t>
            </a:r>
            <a:r>
              <a:rPr lang="es-ES" dirty="0"/>
              <a:t>contra un mismo demandado siempre que deriven de los mismos hechos o de una misma decisión empresarial.</a:t>
            </a:r>
          </a:p>
          <a:p>
            <a:r>
              <a:rPr lang="es-ES" dirty="0"/>
              <a:t>También </a:t>
            </a:r>
            <a:r>
              <a:rPr lang="es-ES" b="1" dirty="0"/>
              <a:t>se podrán acumular </a:t>
            </a:r>
            <a:r>
              <a:rPr lang="es-ES" dirty="0"/>
              <a:t>en una misma demanda </a:t>
            </a:r>
            <a:r>
              <a:rPr lang="es-ES" b="1" dirty="0"/>
              <a:t>acciones de despido por causas objetivas por parte de distintos actores</a:t>
            </a:r>
            <a:r>
              <a:rPr lang="es-ES" dirty="0"/>
              <a:t> contra un mismo demandado siempre que deriven de cartas de despido con idéntica causa.</a:t>
            </a:r>
          </a:p>
          <a:p>
            <a:endParaRPr lang="es-ES" dirty="0"/>
          </a:p>
        </p:txBody>
      </p:sp>
    </p:spTree>
    <p:extLst>
      <p:ext uri="{BB962C8B-B14F-4D97-AF65-F5344CB8AC3E}">
        <p14:creationId xmlns:p14="http://schemas.microsoft.com/office/powerpoint/2010/main" val="1138263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0EB0D7-5D71-E9C1-C4C9-0DA801A28B50}"/>
              </a:ext>
            </a:extLst>
          </p:cNvPr>
          <p:cNvSpPr>
            <a:spLocks noGrp="1"/>
          </p:cNvSpPr>
          <p:nvPr>
            <p:ph type="title"/>
          </p:nvPr>
        </p:nvSpPr>
        <p:spPr>
          <a:xfrm>
            <a:off x="771787" y="323144"/>
            <a:ext cx="10259736" cy="1176388"/>
          </a:xfrm>
        </p:spPr>
        <p:txBody>
          <a:bodyPr>
            <a:normAutofit fontScale="90000"/>
          </a:bodyPr>
          <a:lstStyle/>
          <a:p>
            <a:r>
              <a:rPr lang="es-ES" sz="4400" b="1" dirty="0">
                <a:solidFill>
                  <a:srgbClr val="0070C0"/>
                </a:solidFill>
              </a:rPr>
              <a:t>Acumulación de procesos: arts. 28 a 30 </a:t>
            </a:r>
            <a:r>
              <a:rPr lang="es-ES" sz="4400" b="1" dirty="0" err="1">
                <a:solidFill>
                  <a:srgbClr val="0070C0"/>
                </a:solidFill>
              </a:rPr>
              <a:t>ljs</a:t>
            </a:r>
            <a:endParaRPr lang="es-ES" sz="4400" b="1" dirty="0">
              <a:solidFill>
                <a:srgbClr val="0070C0"/>
              </a:solidFill>
            </a:endParaRPr>
          </a:p>
        </p:txBody>
      </p:sp>
      <p:sp>
        <p:nvSpPr>
          <p:cNvPr id="3" name="Marcador de contenido 2">
            <a:extLst>
              <a:ext uri="{FF2B5EF4-FFF2-40B4-BE49-F238E27FC236}">
                <a16:creationId xmlns:a16="http://schemas.microsoft.com/office/drawing/2014/main" id="{9FA13076-899C-7333-6893-9C7A204D48F6}"/>
              </a:ext>
            </a:extLst>
          </p:cNvPr>
          <p:cNvSpPr>
            <a:spLocks noGrp="1"/>
          </p:cNvSpPr>
          <p:nvPr>
            <p:ph idx="1"/>
          </p:nvPr>
        </p:nvSpPr>
        <p:spPr>
          <a:xfrm>
            <a:off x="771787" y="1367407"/>
            <a:ext cx="10356461" cy="5167450"/>
          </a:xfrm>
        </p:spPr>
        <p:txBody>
          <a:bodyPr>
            <a:normAutofit fontScale="92500" lnSpcReduction="20000"/>
          </a:bodyPr>
          <a:lstStyle/>
          <a:p>
            <a:r>
              <a:rPr lang="es-ES" b="1" dirty="0"/>
              <a:t>Finalidad</a:t>
            </a:r>
            <a:r>
              <a:rPr lang="es-ES" dirty="0"/>
              <a:t>: acumular varios procesos en uno solo y evitar resoluciones judiciales contradictorias ante pretensiones idénticas (mismos hechos y causa de pedir idéntica o similar): cuando se tramiten varias demandas contra un mismo demandado, aunque actores sean distintos, y se ejerciten en ellas acciones idénticas o susceptibles de haber sido acumuladas en una misma demanda: se acordará obligatoriamente la acumulación de los procesos. </a:t>
            </a:r>
          </a:p>
          <a:p>
            <a:r>
              <a:rPr lang="es-ES" dirty="0"/>
              <a:t>Si en el </a:t>
            </a:r>
            <a:r>
              <a:rPr lang="es-ES" b="1" dirty="0"/>
              <a:t>mismo juzgado o tribunal </a:t>
            </a:r>
            <a:r>
              <a:rPr lang="es-ES" dirty="0"/>
              <a:t>se tramitaran varias demandas contra un mismo demandado, aunque los actores sean distintos, y se ejercitasen en ellas acciones idénticas o susceptibles de haber sido acumuladas en una misma demanda, se acordará </a:t>
            </a:r>
            <a:r>
              <a:rPr lang="es-ES" b="1" i="1" dirty="0"/>
              <a:t>obligatoriamente</a:t>
            </a:r>
            <a:r>
              <a:rPr lang="es-ES" dirty="0"/>
              <a:t> la acumulación de los procesos, como regla general.</a:t>
            </a:r>
          </a:p>
          <a:p>
            <a:r>
              <a:rPr lang="es-ES" dirty="0"/>
              <a:t>Si las demandas pendieran en distintos procesos ante </a:t>
            </a:r>
            <a:r>
              <a:rPr lang="es-ES" b="1" dirty="0"/>
              <a:t>dos o más juzgados de lo Social de una misma circunscripción</a:t>
            </a:r>
            <a:r>
              <a:rPr lang="es-ES" dirty="0"/>
              <a:t>, también se acordará </a:t>
            </a:r>
            <a:r>
              <a:rPr lang="es-ES" b="1" i="1" dirty="0"/>
              <a:t>obligatoriamente</a:t>
            </a:r>
            <a:r>
              <a:rPr lang="es-ES" dirty="0"/>
              <a:t> la acumulación de todas ellas, de oficio o a petición de parte. A tal efecto, las partes deberán comunicar esta circunstancia ante el juzgado o tribunal que conociese de la demanda que hubiera tenido entrada antes en el Registro.</a:t>
            </a:r>
          </a:p>
          <a:p>
            <a:r>
              <a:rPr lang="es-ES" b="1" dirty="0"/>
              <a:t>Supuestos especiales de acumulación obligatoria</a:t>
            </a:r>
            <a:r>
              <a:rPr lang="es-ES" dirty="0"/>
              <a:t>: entre otros, cuando el trabajador formule demandas por extinción art. 50 ET y por despido (demanda posterior se acumulará a la primera de oficio o a petición de parte: trabajador deberá hacer constar en segunda demanda la pendencia del primer proceso y juzgado que conoce asunto); y procesos que tengan su origen en un mismo AT o EP, aunque no coincidan todas las partes o su posición procesal.</a:t>
            </a:r>
          </a:p>
          <a:p>
            <a:endParaRPr lang="es-ES" dirty="0"/>
          </a:p>
          <a:p>
            <a:endParaRPr lang="es-ES" dirty="0"/>
          </a:p>
        </p:txBody>
      </p:sp>
    </p:spTree>
    <p:extLst>
      <p:ext uri="{BB962C8B-B14F-4D97-AF65-F5344CB8AC3E}">
        <p14:creationId xmlns:p14="http://schemas.microsoft.com/office/powerpoint/2010/main" val="3729831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DD136E-343D-4401-89C1-9106592EE866}"/>
              </a:ext>
            </a:extLst>
          </p:cNvPr>
          <p:cNvSpPr>
            <a:spLocks noGrp="1"/>
          </p:cNvSpPr>
          <p:nvPr>
            <p:ph type="title"/>
          </p:nvPr>
        </p:nvSpPr>
        <p:spPr>
          <a:xfrm>
            <a:off x="1069848" y="490330"/>
            <a:ext cx="10058400" cy="1139819"/>
          </a:xfrm>
        </p:spPr>
        <p:txBody>
          <a:bodyPr/>
          <a:lstStyle/>
          <a:p>
            <a:r>
              <a:rPr lang="es-ES" b="1" dirty="0">
                <a:solidFill>
                  <a:srgbClr val="0070C0"/>
                </a:solidFill>
              </a:rPr>
              <a:t>…SE PREGUNTA</a:t>
            </a:r>
          </a:p>
        </p:txBody>
      </p:sp>
      <p:sp>
        <p:nvSpPr>
          <p:cNvPr id="3" name="Marcador de contenido 2">
            <a:extLst>
              <a:ext uri="{FF2B5EF4-FFF2-40B4-BE49-F238E27FC236}">
                <a16:creationId xmlns:a16="http://schemas.microsoft.com/office/drawing/2014/main" id="{1B4C25AE-1A54-4F36-9FEF-57F2B71B7AAE}"/>
              </a:ext>
            </a:extLst>
          </p:cNvPr>
          <p:cNvSpPr>
            <a:spLocks noGrp="1"/>
          </p:cNvSpPr>
          <p:nvPr>
            <p:ph idx="1"/>
          </p:nvPr>
        </p:nvSpPr>
        <p:spPr>
          <a:xfrm>
            <a:off x="1069848" y="1901687"/>
            <a:ext cx="10274013" cy="4465983"/>
          </a:xfrm>
        </p:spPr>
        <p:txBody>
          <a:bodyPr>
            <a:normAutofit/>
          </a:bodyPr>
          <a:lstStyle/>
          <a:p>
            <a:pPr>
              <a:buFont typeface="Wingdings" panose="05000000000000000000" pitchFamily="2" charset="2"/>
              <a:buChar char="Ø"/>
            </a:pPr>
            <a:r>
              <a:rPr lang="es-ES" dirty="0"/>
              <a:t>¿Quién puede plantear una demanda?; ¿contra quién puede dirigirse una demanda?</a:t>
            </a:r>
          </a:p>
          <a:p>
            <a:pPr lvl="1"/>
            <a:r>
              <a:rPr lang="es-ES" dirty="0">
                <a:solidFill>
                  <a:srgbClr val="0070C0"/>
                </a:solidFill>
              </a:rPr>
              <a:t>Partes procesales</a:t>
            </a:r>
          </a:p>
          <a:p>
            <a:pPr lvl="1"/>
            <a:r>
              <a:rPr lang="es-ES" dirty="0">
                <a:solidFill>
                  <a:srgbClr val="0070C0"/>
                </a:solidFill>
              </a:rPr>
              <a:t>Capacidad y legitimación procesal</a:t>
            </a:r>
          </a:p>
          <a:p>
            <a:pPr marL="274320" lvl="1" indent="0">
              <a:buNone/>
            </a:pPr>
            <a:endParaRPr lang="es-ES" dirty="0"/>
          </a:p>
          <a:p>
            <a:pPr>
              <a:buFont typeface="Wingdings" panose="05000000000000000000" pitchFamily="2" charset="2"/>
              <a:buChar char="Ø"/>
            </a:pPr>
            <a:r>
              <a:rPr lang="es-ES" dirty="0"/>
              <a:t>¿La parte/s pueden comparecer por sí mismas y </a:t>
            </a:r>
            <a:r>
              <a:rPr lang="es-ES" dirty="0" err="1"/>
              <a:t>autotutelarse</a:t>
            </a:r>
            <a:r>
              <a:rPr lang="es-ES" dirty="0"/>
              <a:t>?          </a:t>
            </a:r>
          </a:p>
          <a:p>
            <a:pPr lvl="1"/>
            <a:r>
              <a:rPr lang="es-ES" dirty="0">
                <a:solidFill>
                  <a:srgbClr val="0070C0"/>
                </a:solidFill>
              </a:rPr>
              <a:t>Representación y defensa de las partes</a:t>
            </a:r>
          </a:p>
          <a:p>
            <a:pPr marL="274320" lvl="1" indent="0">
              <a:buNone/>
            </a:pPr>
            <a:endParaRPr lang="es-ES" dirty="0"/>
          </a:p>
          <a:p>
            <a:pPr>
              <a:buFont typeface="Wingdings" panose="05000000000000000000" pitchFamily="2" charset="2"/>
              <a:buChar char="Ø"/>
            </a:pPr>
            <a:r>
              <a:rPr lang="es-ES" dirty="0"/>
              <a:t>¿Es preciso realizar algún trámite </a:t>
            </a:r>
            <a:r>
              <a:rPr lang="es-ES" dirty="0" err="1"/>
              <a:t>preprocesal</a:t>
            </a:r>
            <a:r>
              <a:rPr lang="es-ES" dirty="0"/>
              <a:t> previo a la interposición de la demanda?                    </a:t>
            </a:r>
          </a:p>
          <a:p>
            <a:pPr lvl="1"/>
            <a:r>
              <a:rPr lang="es-ES" dirty="0">
                <a:solidFill>
                  <a:srgbClr val="0070C0"/>
                </a:solidFill>
              </a:rPr>
              <a:t>Conciliación administrativa </a:t>
            </a:r>
          </a:p>
          <a:p>
            <a:pPr lvl="1"/>
            <a:r>
              <a:rPr lang="es-ES" dirty="0">
                <a:solidFill>
                  <a:srgbClr val="0070C0"/>
                </a:solidFill>
              </a:rPr>
              <a:t>Agotamiento vía administrativa o reclamación administrativa previa</a:t>
            </a:r>
          </a:p>
          <a:p>
            <a:pPr marL="274320" lvl="1" indent="0">
              <a:buNone/>
            </a:pPr>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230456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A0650D-497F-4C3D-A8D4-E88F085DE028}"/>
              </a:ext>
            </a:extLst>
          </p:cNvPr>
          <p:cNvSpPr>
            <a:spLocks noGrp="1"/>
          </p:cNvSpPr>
          <p:nvPr>
            <p:ph type="title"/>
          </p:nvPr>
        </p:nvSpPr>
        <p:spPr>
          <a:xfrm>
            <a:off x="1069848" y="484632"/>
            <a:ext cx="10058400" cy="1171890"/>
          </a:xfrm>
        </p:spPr>
        <p:txBody>
          <a:bodyPr>
            <a:noAutofit/>
          </a:bodyPr>
          <a:lstStyle/>
          <a:p>
            <a:r>
              <a:rPr lang="es-ES" sz="4400" b="1" dirty="0">
                <a:solidFill>
                  <a:srgbClr val="0070C0"/>
                </a:solidFill>
              </a:rPr>
              <a:t>Partes procesales, capacidad y legitimación procesal</a:t>
            </a:r>
          </a:p>
        </p:txBody>
      </p:sp>
      <p:sp>
        <p:nvSpPr>
          <p:cNvPr id="3" name="Marcador de contenido 2">
            <a:extLst>
              <a:ext uri="{FF2B5EF4-FFF2-40B4-BE49-F238E27FC236}">
                <a16:creationId xmlns:a16="http://schemas.microsoft.com/office/drawing/2014/main" id="{2D963AE9-00C7-42CA-BDD6-76647729ECB7}"/>
              </a:ext>
            </a:extLst>
          </p:cNvPr>
          <p:cNvSpPr>
            <a:spLocks noGrp="1"/>
          </p:cNvSpPr>
          <p:nvPr>
            <p:ph idx="1"/>
          </p:nvPr>
        </p:nvSpPr>
        <p:spPr>
          <a:xfrm>
            <a:off x="1069848" y="2001078"/>
            <a:ext cx="10058400" cy="4372290"/>
          </a:xfrm>
        </p:spPr>
        <p:txBody>
          <a:bodyPr>
            <a:normAutofit fontScale="92500"/>
          </a:bodyPr>
          <a:lstStyle/>
          <a:p>
            <a:pPr>
              <a:buFont typeface="Wingdings" panose="05000000000000000000" pitchFamily="2" charset="2"/>
              <a:buChar char="Ø"/>
            </a:pPr>
            <a:r>
              <a:rPr lang="es-ES" dirty="0"/>
              <a:t>Parte demandante y parte demandada = partes procesales</a:t>
            </a:r>
          </a:p>
          <a:p>
            <a:pPr>
              <a:buFont typeface="Wingdings" panose="05000000000000000000" pitchFamily="2" charset="2"/>
              <a:buChar char="Ø"/>
            </a:pPr>
            <a:r>
              <a:rPr lang="es-ES" dirty="0"/>
              <a:t>Deben tener </a:t>
            </a:r>
            <a:r>
              <a:rPr lang="es-ES" b="1" dirty="0"/>
              <a:t>capacidad procesal </a:t>
            </a:r>
            <a:r>
              <a:rPr lang="es-ES" dirty="0"/>
              <a:t>(</a:t>
            </a:r>
            <a:r>
              <a:rPr lang="es-ES" i="1" dirty="0"/>
              <a:t>capacidad para comparecer en juicio y defender sus derechos e intereses legítimos</a:t>
            </a:r>
            <a:r>
              <a:rPr lang="es-ES" dirty="0"/>
              <a:t>): cuestión de orden público</a:t>
            </a:r>
          </a:p>
          <a:p>
            <a:pPr lvl="1"/>
            <a:r>
              <a:rPr lang="es-ES" dirty="0"/>
              <a:t>Quienes se encuentren en el pleno ejercicio de sus derechos civiles</a:t>
            </a:r>
          </a:p>
          <a:p>
            <a:pPr lvl="1"/>
            <a:r>
              <a:rPr lang="es-ES" dirty="0"/>
              <a:t>Trabajadores/as mayores de 18 años o menores emancipados o autorización padres o tutores</a:t>
            </a:r>
          </a:p>
          <a:p>
            <a:pPr lvl="1"/>
            <a:r>
              <a:rPr lang="es-ES" dirty="0"/>
              <a:t>Trabajadores/as autónomos/as económicamente dependientes mayores de 16 años</a:t>
            </a:r>
          </a:p>
          <a:p>
            <a:pPr lvl="1"/>
            <a:r>
              <a:rPr lang="es-ES" dirty="0"/>
              <a:t>Personas jurídicas, quienes legamente las representen </a:t>
            </a:r>
          </a:p>
          <a:p>
            <a:pPr>
              <a:buFont typeface="Wingdings" panose="05000000000000000000" pitchFamily="2" charset="2"/>
              <a:buChar char="Ø"/>
            </a:pPr>
            <a:r>
              <a:rPr lang="es-ES" dirty="0"/>
              <a:t>Deben tener </a:t>
            </a:r>
            <a:r>
              <a:rPr lang="es-ES" b="1" dirty="0"/>
              <a:t>legitimación procesal </a:t>
            </a:r>
            <a:r>
              <a:rPr lang="es-ES" dirty="0"/>
              <a:t>(</a:t>
            </a:r>
            <a:r>
              <a:rPr lang="es-ES" i="1" dirty="0"/>
              <a:t>capacidad para plantear acciones y resistencias en un proceso laboral concreto</a:t>
            </a:r>
            <a:r>
              <a:rPr lang="es-ES" dirty="0"/>
              <a:t>): la tienen los/as titulares de un derecho o interés legítimo</a:t>
            </a:r>
          </a:p>
          <a:p>
            <a:pPr lvl="1"/>
            <a:r>
              <a:rPr lang="es-ES" dirty="0"/>
              <a:t>Legitimación activa       Partes singulares</a:t>
            </a:r>
          </a:p>
          <a:p>
            <a:pPr marL="0" indent="0">
              <a:buNone/>
            </a:pPr>
            <a:r>
              <a:rPr lang="es-ES" dirty="0"/>
              <a:t>                                              </a:t>
            </a:r>
            <a:r>
              <a:rPr lang="es-ES" sz="1800" dirty="0"/>
              <a:t>Litisconsorcio activo y litisconsorcio pasivo (pluralidad de partes)</a:t>
            </a:r>
          </a:p>
          <a:p>
            <a:pPr marL="274320" lvl="1" indent="0">
              <a:buNone/>
            </a:pPr>
            <a:r>
              <a:rPr lang="es-ES" dirty="0"/>
              <a:t>                                              </a:t>
            </a:r>
          </a:p>
          <a:p>
            <a:pPr lvl="1"/>
            <a:r>
              <a:rPr lang="es-ES" dirty="0"/>
              <a:t>Legitimación pasiva      Coadyuvante (proceso tutela libertad sindical y otros DF)</a:t>
            </a:r>
          </a:p>
          <a:p>
            <a:endParaRPr lang="es-ES" dirty="0"/>
          </a:p>
          <a:p>
            <a:endParaRPr lang="es-ES" dirty="0"/>
          </a:p>
          <a:p>
            <a:endParaRPr lang="es-ES" dirty="0"/>
          </a:p>
        </p:txBody>
      </p:sp>
      <p:sp>
        <p:nvSpPr>
          <p:cNvPr id="5" name="Cerrar llave 4">
            <a:extLst>
              <a:ext uri="{FF2B5EF4-FFF2-40B4-BE49-F238E27FC236}">
                <a16:creationId xmlns:a16="http://schemas.microsoft.com/office/drawing/2014/main" id="{0720F8B1-C19B-4FB3-9502-A62BF0AA2885}"/>
              </a:ext>
            </a:extLst>
          </p:cNvPr>
          <p:cNvSpPr/>
          <p:nvPr/>
        </p:nvSpPr>
        <p:spPr>
          <a:xfrm>
            <a:off x="3776870" y="4969564"/>
            <a:ext cx="98844" cy="118795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1218803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4288" y="316852"/>
            <a:ext cx="10058400" cy="1235111"/>
          </a:xfrm>
        </p:spPr>
        <p:txBody>
          <a:bodyPr>
            <a:normAutofit/>
          </a:bodyPr>
          <a:lstStyle/>
          <a:p>
            <a:r>
              <a:rPr lang="es-ES" sz="4400" b="1" dirty="0">
                <a:solidFill>
                  <a:srgbClr val="0070C0"/>
                </a:solidFill>
              </a:rPr>
              <a:t>Legitimación extraordinaria</a:t>
            </a:r>
          </a:p>
        </p:txBody>
      </p:sp>
      <p:sp>
        <p:nvSpPr>
          <p:cNvPr id="3" name="Marcador de contenido 2"/>
          <p:cNvSpPr>
            <a:spLocks noGrp="1"/>
          </p:cNvSpPr>
          <p:nvPr>
            <p:ph idx="1"/>
          </p:nvPr>
        </p:nvSpPr>
        <p:spPr>
          <a:xfrm>
            <a:off x="847288" y="1551963"/>
            <a:ext cx="9945400" cy="4714613"/>
          </a:xfrm>
        </p:spPr>
        <p:txBody>
          <a:bodyPr>
            <a:normAutofit/>
          </a:bodyPr>
          <a:lstStyle/>
          <a:p>
            <a:pPr>
              <a:buFont typeface="Wingdings" panose="05000000000000000000" pitchFamily="2" charset="2"/>
              <a:buChar char="Ø"/>
            </a:pPr>
            <a:r>
              <a:rPr lang="es-ES" b="1" dirty="0"/>
              <a:t>Ministerio Fiscal</a:t>
            </a:r>
            <a:r>
              <a:rPr lang="es-ES" dirty="0"/>
              <a:t>: tiene por misión promover la acción de la justicia en defensa de la legalidad, de los derechos de la ciudadanía y del interés público, de oficio o a petición de los interesados</a:t>
            </a:r>
          </a:p>
          <a:p>
            <a:pPr lvl="1"/>
            <a:r>
              <a:rPr lang="es-ES" dirty="0"/>
              <a:t>Como parte: intervención preceptiva en los procesos sobre impugnación de convenios colectivos, impugnación de resoluciones administrativas que denieguen el depósito de estatutos sindicales o estatutos de asociaciones empresariales, impugnación de los estatutos de los sindicatos, y tutela de la libertad sindical y demás derechos fundamentales</a:t>
            </a:r>
          </a:p>
          <a:p>
            <a:pPr>
              <a:buFont typeface="Wingdings" panose="05000000000000000000" pitchFamily="2" charset="2"/>
              <a:buChar char="Ø"/>
            </a:pPr>
            <a:endParaRPr lang="es-ES" b="1" dirty="0"/>
          </a:p>
          <a:p>
            <a:pPr>
              <a:buFont typeface="Wingdings" panose="05000000000000000000" pitchFamily="2" charset="2"/>
              <a:buChar char="Ø"/>
            </a:pPr>
            <a:r>
              <a:rPr lang="es-ES" b="1" dirty="0"/>
              <a:t>Intervención del Fondo de Garantía Salarial</a:t>
            </a:r>
            <a:r>
              <a:rPr lang="es-ES" dirty="0"/>
              <a:t>: deberá ser citado por Letrado/a </a:t>
            </a:r>
            <a:r>
              <a:rPr lang="es-ES" dirty="0" err="1"/>
              <a:t>Adm</a:t>
            </a:r>
            <a:r>
              <a:rPr lang="es-ES" dirty="0"/>
              <a:t>. Justicia como parte en reclamaciones frente a empresas incursas en procedimientos concursales, y empresas ya declaradas insolventes o desaparecidas, así como en las demandas de las que pudiera derivar responsabilidad art. 33.8 ET</a:t>
            </a:r>
          </a:p>
        </p:txBody>
      </p:sp>
    </p:spTree>
    <p:extLst>
      <p:ext uri="{BB962C8B-B14F-4D97-AF65-F5344CB8AC3E}">
        <p14:creationId xmlns:p14="http://schemas.microsoft.com/office/powerpoint/2010/main" val="3209329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4400" b="1" dirty="0">
                <a:solidFill>
                  <a:srgbClr val="0070C0"/>
                </a:solidFill>
              </a:rPr>
              <a:t>Jurisdicción social: significación</a:t>
            </a:r>
          </a:p>
        </p:txBody>
      </p:sp>
      <p:sp>
        <p:nvSpPr>
          <p:cNvPr id="3" name="2 Marcador de contenido"/>
          <p:cNvSpPr>
            <a:spLocks noGrp="1"/>
          </p:cNvSpPr>
          <p:nvPr>
            <p:ph idx="1"/>
          </p:nvPr>
        </p:nvSpPr>
        <p:spPr/>
        <p:txBody>
          <a:bodyPr>
            <a:normAutofit/>
          </a:bodyPr>
          <a:lstStyle/>
          <a:p>
            <a:r>
              <a:rPr lang="es-ES" dirty="0"/>
              <a:t>La jurisdicción es la función estatal dirigida a la resolución de conflictos y litigios de conformidad a Derecho </a:t>
            </a:r>
          </a:p>
          <a:p>
            <a:r>
              <a:rPr lang="es-ES" dirty="0"/>
              <a:t>Se ejerce mediante órganos independientes y predeterminados por la ley (jueces y tribunales)</a:t>
            </a:r>
          </a:p>
          <a:p>
            <a:r>
              <a:rPr lang="es-ES" dirty="0"/>
              <a:t>Es el principal medio de solución de conflictos laborales, pero no el único. También medios extrajudiciales de solución de conflictos (conciliación, mediación y arbitraje)</a:t>
            </a:r>
          </a:p>
          <a:p>
            <a:r>
              <a:rPr lang="es-ES" dirty="0"/>
              <a:t>Ley 36/2011, de 10 de octubre, reguladora de la jurisdicción social</a:t>
            </a:r>
          </a:p>
        </p:txBody>
      </p:sp>
    </p:spTree>
    <p:extLst>
      <p:ext uri="{BB962C8B-B14F-4D97-AF65-F5344CB8AC3E}">
        <p14:creationId xmlns:p14="http://schemas.microsoft.com/office/powerpoint/2010/main" val="348682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E9BDA-CD3C-44C1-8ACB-5ADC1937E7B8}"/>
              </a:ext>
            </a:extLst>
          </p:cNvPr>
          <p:cNvSpPr>
            <a:spLocks noGrp="1"/>
          </p:cNvSpPr>
          <p:nvPr>
            <p:ph type="title"/>
          </p:nvPr>
        </p:nvSpPr>
        <p:spPr>
          <a:xfrm>
            <a:off x="734288" y="367186"/>
            <a:ext cx="10058400" cy="1317664"/>
          </a:xfrm>
        </p:spPr>
        <p:txBody>
          <a:bodyPr>
            <a:normAutofit/>
          </a:bodyPr>
          <a:lstStyle/>
          <a:p>
            <a:r>
              <a:rPr lang="es-ES" sz="4400" b="1" dirty="0">
                <a:solidFill>
                  <a:srgbClr val="0070C0"/>
                </a:solidFill>
              </a:rPr>
              <a:t>Representación de las partes</a:t>
            </a:r>
          </a:p>
        </p:txBody>
      </p:sp>
      <p:sp>
        <p:nvSpPr>
          <p:cNvPr id="3" name="Marcador de contenido 2">
            <a:extLst>
              <a:ext uri="{FF2B5EF4-FFF2-40B4-BE49-F238E27FC236}">
                <a16:creationId xmlns:a16="http://schemas.microsoft.com/office/drawing/2014/main" id="{62889D5D-F829-4DF7-9588-7AB2F6184285}"/>
              </a:ext>
            </a:extLst>
          </p:cNvPr>
          <p:cNvSpPr>
            <a:spLocks noGrp="1"/>
          </p:cNvSpPr>
          <p:nvPr>
            <p:ph idx="1"/>
          </p:nvPr>
        </p:nvSpPr>
        <p:spPr>
          <a:xfrm>
            <a:off x="813732" y="1802297"/>
            <a:ext cx="10427516" cy="4571072"/>
          </a:xfrm>
        </p:spPr>
        <p:txBody>
          <a:bodyPr/>
          <a:lstStyle/>
          <a:p>
            <a:pPr>
              <a:buFont typeface="Wingdings" panose="05000000000000000000" pitchFamily="2" charset="2"/>
              <a:buChar char="Ø"/>
            </a:pPr>
            <a:r>
              <a:rPr lang="es-ES" dirty="0"/>
              <a:t>Las partes pueden comparecer por sí mismas en el juicio o conferir su representación a otra persona: </a:t>
            </a:r>
          </a:p>
          <a:p>
            <a:r>
              <a:rPr lang="es-ES" b="1" i="1" dirty="0"/>
              <a:t>Representación procesal</a:t>
            </a:r>
            <a:r>
              <a:rPr lang="es-ES" dirty="0"/>
              <a:t>: cuando las partes confían su representación a otra persona. Supuestos:</a:t>
            </a:r>
          </a:p>
          <a:p>
            <a:pPr lvl="1"/>
            <a:r>
              <a:rPr lang="es-ES" dirty="0"/>
              <a:t>Representación no técnica: a cualquier persona en pleno ejercicio de sus derechos civiles</a:t>
            </a:r>
          </a:p>
          <a:p>
            <a:pPr lvl="1"/>
            <a:r>
              <a:rPr lang="es-ES" dirty="0"/>
              <a:t>Representación técnica: a un procurador/a, abogado/a, graduado/a social</a:t>
            </a:r>
          </a:p>
          <a:p>
            <a:pPr lvl="1"/>
            <a:r>
              <a:rPr lang="es-ES" dirty="0"/>
              <a:t>Representación por parte del Sindicato (respecto de afiliados/as al mismo)</a:t>
            </a:r>
          </a:p>
          <a:p>
            <a:r>
              <a:rPr lang="es-ES" b="1" i="1" dirty="0"/>
              <a:t>Otorgamiento de la representación</a:t>
            </a:r>
            <a:r>
              <a:rPr lang="es-ES" dirty="0"/>
              <a:t>: mediante poder notarial (poder para pleitos) o poder otorgado mediante comparecencia ante el Letrado/a de la Administración de Justicia (</a:t>
            </a:r>
            <a:r>
              <a:rPr lang="es-ES" i="1" dirty="0"/>
              <a:t>apud acta</a:t>
            </a:r>
            <a:r>
              <a:rPr lang="es-ES" dirty="0"/>
              <a:t>)</a:t>
            </a:r>
          </a:p>
          <a:p>
            <a:pPr marL="0" indent="0">
              <a:buNone/>
            </a:pPr>
            <a:endParaRPr lang="es-ES" dirty="0"/>
          </a:p>
        </p:txBody>
      </p:sp>
    </p:spTree>
    <p:extLst>
      <p:ext uri="{BB962C8B-B14F-4D97-AF65-F5344CB8AC3E}">
        <p14:creationId xmlns:p14="http://schemas.microsoft.com/office/powerpoint/2010/main" val="189118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671E08-FBF3-40AB-B888-86B51B6F0CE6}"/>
              </a:ext>
            </a:extLst>
          </p:cNvPr>
          <p:cNvSpPr>
            <a:spLocks noGrp="1"/>
          </p:cNvSpPr>
          <p:nvPr>
            <p:ph type="title"/>
          </p:nvPr>
        </p:nvSpPr>
        <p:spPr>
          <a:xfrm>
            <a:off x="851734" y="316349"/>
            <a:ext cx="10058400" cy="1113315"/>
          </a:xfrm>
        </p:spPr>
        <p:txBody>
          <a:bodyPr>
            <a:normAutofit/>
          </a:bodyPr>
          <a:lstStyle/>
          <a:p>
            <a:r>
              <a:rPr lang="es-ES" sz="4400" b="1" dirty="0">
                <a:solidFill>
                  <a:srgbClr val="0070C0"/>
                </a:solidFill>
              </a:rPr>
              <a:t>DEFENSA de las partes</a:t>
            </a:r>
          </a:p>
        </p:txBody>
      </p:sp>
      <p:sp>
        <p:nvSpPr>
          <p:cNvPr id="3" name="Marcador de contenido 2">
            <a:extLst>
              <a:ext uri="{FF2B5EF4-FFF2-40B4-BE49-F238E27FC236}">
                <a16:creationId xmlns:a16="http://schemas.microsoft.com/office/drawing/2014/main" id="{0FBF9D15-68FB-495F-B253-4EFB0F6C81DB}"/>
              </a:ext>
            </a:extLst>
          </p:cNvPr>
          <p:cNvSpPr>
            <a:spLocks noGrp="1"/>
          </p:cNvSpPr>
          <p:nvPr>
            <p:ph idx="1"/>
          </p:nvPr>
        </p:nvSpPr>
        <p:spPr>
          <a:xfrm>
            <a:off x="914401" y="1510018"/>
            <a:ext cx="10534260" cy="4897409"/>
          </a:xfrm>
        </p:spPr>
        <p:txBody>
          <a:bodyPr>
            <a:normAutofit lnSpcReduction="10000"/>
          </a:bodyPr>
          <a:lstStyle/>
          <a:p>
            <a:pPr>
              <a:buFont typeface="Wingdings" panose="05000000000000000000" pitchFamily="2" charset="2"/>
              <a:buChar char="Ø"/>
            </a:pPr>
            <a:r>
              <a:rPr lang="es-ES" b="1" dirty="0"/>
              <a:t>En instancia</a:t>
            </a:r>
            <a:r>
              <a:rPr lang="es-ES" dirty="0"/>
              <a:t>: defensa por abogado/a o representación técnica por graduado/a social colegiado/a tiene carácter facultativo, por lo tanto, las partes pueden defenderse a sí mismas (autotutela)</a:t>
            </a:r>
          </a:p>
          <a:p>
            <a:pPr lvl="1"/>
            <a:r>
              <a:rPr lang="es-ES" dirty="0"/>
              <a:t>Trabajadores/as y beneficiarios/as de la Seguridad Social tienen derecho asistencia gratuita (abogado/a de oficio)</a:t>
            </a:r>
          </a:p>
          <a:p>
            <a:pPr lvl="1"/>
            <a:r>
              <a:rPr lang="es-ES" dirty="0"/>
              <a:t>Para garantizar igualdad de partes: tanto demandante como demandado deben poner en conocimiento de la otra parte que pretenden comparecer en juicio asistidos/as de abogado/a, representados técnicamente por graduado/a social o representados por procurador/a: incumplimiento: supone renuncia parte a representación y defensa técnica</a:t>
            </a:r>
          </a:p>
          <a:p>
            <a:pPr marL="274320" lvl="1" indent="0">
              <a:buNone/>
            </a:pPr>
            <a:endParaRPr lang="es-ES" dirty="0"/>
          </a:p>
          <a:p>
            <a:pPr>
              <a:buFont typeface="Wingdings" panose="05000000000000000000" pitchFamily="2" charset="2"/>
              <a:buChar char="Ø"/>
            </a:pPr>
            <a:r>
              <a:rPr lang="es-ES" dirty="0"/>
              <a:t>En el </a:t>
            </a:r>
            <a:r>
              <a:rPr lang="es-ES" b="1" dirty="0"/>
              <a:t>recurso de suplicación </a:t>
            </a:r>
            <a:r>
              <a:rPr lang="es-ES" dirty="0"/>
              <a:t>los litigantes habrán de estar defendidos por abogado/a o representados técnicamente por graduado/a social colegiado/a: obligatoria defensa técnica</a:t>
            </a:r>
          </a:p>
          <a:p>
            <a:pPr marL="0" indent="0">
              <a:buNone/>
            </a:pPr>
            <a:endParaRPr lang="es-ES" dirty="0"/>
          </a:p>
          <a:p>
            <a:pPr>
              <a:buFont typeface="Wingdings" panose="05000000000000000000" pitchFamily="2" charset="2"/>
              <a:buChar char="Ø"/>
            </a:pPr>
            <a:r>
              <a:rPr lang="es-ES" dirty="0"/>
              <a:t>En el </a:t>
            </a:r>
            <a:r>
              <a:rPr lang="es-ES" b="1" dirty="0"/>
              <a:t>recurso de casación </a:t>
            </a:r>
            <a:r>
              <a:rPr lang="es-ES" dirty="0"/>
              <a:t>y en las actuaciones procesales ante el Tribunal Supremo será preceptiva la defensa de abogado/a: obligatoria defensa técnica</a:t>
            </a:r>
          </a:p>
          <a:p>
            <a:endParaRPr lang="es-ES" dirty="0"/>
          </a:p>
        </p:txBody>
      </p:sp>
    </p:spTree>
    <p:extLst>
      <p:ext uri="{BB962C8B-B14F-4D97-AF65-F5344CB8AC3E}">
        <p14:creationId xmlns:p14="http://schemas.microsoft.com/office/powerpoint/2010/main" val="1530382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392BE585-E2E9-8EBB-2532-885FBEC1B1E5}"/>
              </a:ext>
            </a:extLst>
          </p:cNvPr>
          <p:cNvSpPr>
            <a:spLocks noGrp="1"/>
          </p:cNvSpPr>
          <p:nvPr>
            <p:ph type="ctrTitle"/>
          </p:nvPr>
        </p:nvSpPr>
        <p:spPr>
          <a:xfrm>
            <a:off x="1051560" y="1110054"/>
            <a:ext cx="6558608" cy="4580300"/>
          </a:xfrm>
        </p:spPr>
        <p:txBody>
          <a:bodyPr>
            <a:normAutofit/>
          </a:bodyPr>
          <a:lstStyle/>
          <a:p>
            <a:pPr algn="r"/>
            <a:r>
              <a:rPr lang="es-ES" sz="8800" b="1"/>
              <a:t>Estructura del proceso</a:t>
            </a:r>
          </a:p>
        </p:txBody>
      </p:sp>
      <p:sp>
        <p:nvSpPr>
          <p:cNvPr id="24" name="Rectangle 23">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01C23DAE-F90E-93D4-08AE-647B572B02E3}"/>
              </a:ext>
            </a:extLst>
          </p:cNvPr>
          <p:cNvSpPr>
            <a:spLocks noGrp="1"/>
          </p:cNvSpPr>
          <p:nvPr>
            <p:ph type="subTitle" idx="1"/>
          </p:nvPr>
        </p:nvSpPr>
        <p:spPr>
          <a:xfrm>
            <a:off x="8091947" y="1678210"/>
            <a:ext cx="2989007" cy="3443988"/>
          </a:xfrm>
        </p:spPr>
        <p:txBody>
          <a:bodyPr anchor="ctr">
            <a:normAutofit/>
          </a:bodyPr>
          <a:lstStyle/>
          <a:p>
            <a:endParaRPr lang="es-ES" sz="2000">
              <a:solidFill>
                <a:srgbClr val="000000"/>
              </a:solidFill>
            </a:endParaRPr>
          </a:p>
        </p:txBody>
      </p:sp>
      <p:sp>
        <p:nvSpPr>
          <p:cNvPr id="28" name="Rectangle 27">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31" name="Oval 30">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2" name="Oval 31">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22947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p:cNvSpPr>
            <a:spLocks noGrp="1"/>
          </p:cNvSpPr>
          <p:nvPr>
            <p:ph type="title"/>
          </p:nvPr>
        </p:nvSpPr>
        <p:spPr>
          <a:xfrm>
            <a:off x="1371715" y="2017068"/>
            <a:ext cx="3010236" cy="2616468"/>
          </a:xfrm>
          <a:noFill/>
        </p:spPr>
        <p:txBody>
          <a:bodyPr>
            <a:normAutofit/>
          </a:bodyPr>
          <a:lstStyle/>
          <a:p>
            <a:pPr algn="ctr"/>
            <a:r>
              <a:rPr lang="es-ES" sz="2800" b="1" dirty="0">
                <a:solidFill>
                  <a:srgbClr val="FFFFFF"/>
                </a:solidFill>
              </a:rPr>
              <a:t>Actos </a:t>
            </a:r>
            <a:r>
              <a:rPr lang="es-ES" sz="2800" b="1" dirty="0" err="1">
                <a:solidFill>
                  <a:srgbClr val="FFFFFF"/>
                </a:solidFill>
              </a:rPr>
              <a:t>preprocesales</a:t>
            </a:r>
            <a:r>
              <a:rPr lang="es-ES" sz="2800" b="1" dirty="0">
                <a:solidFill>
                  <a:srgbClr val="FFFFFF"/>
                </a:solidFill>
              </a:rPr>
              <a:t> de evitación del proceso</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3" name="Marcador de contenido 2"/>
          <p:cNvSpPr>
            <a:spLocks noGrp="1"/>
          </p:cNvSpPr>
          <p:nvPr>
            <p:ph idx="1"/>
          </p:nvPr>
        </p:nvSpPr>
        <p:spPr>
          <a:xfrm>
            <a:off x="6081089" y="725394"/>
            <a:ext cx="5142658" cy="5407212"/>
          </a:xfrm>
        </p:spPr>
        <p:txBody>
          <a:bodyPr anchor="ctr">
            <a:normAutofit/>
          </a:bodyPr>
          <a:lstStyle/>
          <a:p>
            <a:pPr>
              <a:buFont typeface="Wingdings" panose="05000000000000000000" pitchFamily="2" charset="2"/>
              <a:buChar char="Ø"/>
            </a:pPr>
            <a:r>
              <a:rPr lang="es-ES" dirty="0"/>
              <a:t>Conciliación o mediación previas </a:t>
            </a:r>
          </a:p>
          <a:p>
            <a:pPr>
              <a:buFont typeface="Wingdings" panose="05000000000000000000" pitchFamily="2" charset="2"/>
              <a:buChar char="Ø"/>
            </a:pPr>
            <a:r>
              <a:rPr lang="es-ES" dirty="0"/>
              <a:t>Agotamiento vía administrativa y reclamación administrativa</a:t>
            </a:r>
          </a:p>
        </p:txBody>
      </p:sp>
    </p:spTree>
    <p:extLst>
      <p:ext uri="{BB962C8B-B14F-4D97-AF65-F5344CB8AC3E}">
        <p14:creationId xmlns:p14="http://schemas.microsoft.com/office/powerpoint/2010/main" val="2446766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3339" y="321971"/>
            <a:ext cx="11012557" cy="754573"/>
          </a:xfrm>
        </p:spPr>
        <p:txBody>
          <a:bodyPr>
            <a:noAutofit/>
          </a:bodyPr>
          <a:lstStyle/>
          <a:p>
            <a:r>
              <a:rPr lang="es-ES" sz="4400" b="1" dirty="0">
                <a:solidFill>
                  <a:srgbClr val="0070C0"/>
                </a:solidFill>
              </a:rPr>
              <a:t>Conciliación o mediación </a:t>
            </a:r>
            <a:r>
              <a:rPr lang="es-ES" sz="4400" b="1" dirty="0" err="1">
                <a:solidFill>
                  <a:srgbClr val="0070C0"/>
                </a:solidFill>
              </a:rPr>
              <a:t>preprocesal</a:t>
            </a:r>
            <a:r>
              <a:rPr lang="es-ES" sz="4400" b="1" dirty="0">
                <a:solidFill>
                  <a:srgbClr val="0070C0"/>
                </a:solidFill>
              </a:rPr>
              <a:t> (I)</a:t>
            </a:r>
          </a:p>
        </p:txBody>
      </p:sp>
      <p:sp>
        <p:nvSpPr>
          <p:cNvPr id="3" name="Marcador de contenido 2"/>
          <p:cNvSpPr>
            <a:spLocks noGrp="1"/>
          </p:cNvSpPr>
          <p:nvPr>
            <p:ph idx="1"/>
          </p:nvPr>
        </p:nvSpPr>
        <p:spPr>
          <a:xfrm>
            <a:off x="543338" y="1210614"/>
            <a:ext cx="11012557" cy="5517357"/>
          </a:xfrm>
        </p:spPr>
        <p:txBody>
          <a:bodyPr>
            <a:normAutofit fontScale="92500" lnSpcReduction="10000"/>
          </a:bodyPr>
          <a:lstStyle/>
          <a:p>
            <a:pPr>
              <a:buFont typeface="Wingdings" panose="05000000000000000000" pitchFamily="2" charset="2"/>
              <a:buChar char="Ø"/>
            </a:pPr>
            <a:r>
              <a:rPr lang="es-ES" dirty="0"/>
              <a:t>Obligatoriedad intento conciliación en todos los procesos tanto individuales como colectivos: regla general (art. 63 LJS)</a:t>
            </a:r>
          </a:p>
          <a:p>
            <a:pPr lvl="1"/>
            <a:r>
              <a:rPr lang="es-ES" dirty="0"/>
              <a:t>Trámite previo antes de presentar una demanda judicial: finalidad: evitar el proceso judicial</a:t>
            </a:r>
          </a:p>
          <a:p>
            <a:pPr lvl="1"/>
            <a:r>
              <a:rPr lang="es-ES" dirty="0"/>
              <a:t>Con la presentación de la demanda se ha de acreditar el intento de conciliación administrativa aportando certificado del acta de conciliación (o de la papeleta de conciliación, de no haberse celebrado en plazo legal)</a:t>
            </a:r>
          </a:p>
          <a:p>
            <a:pPr lvl="1"/>
            <a:r>
              <a:rPr lang="es-ES" dirty="0"/>
              <a:t>Omisión: defecto procesal que debe ser subsanado</a:t>
            </a:r>
          </a:p>
          <a:p>
            <a:pPr marL="274320" lvl="1" indent="0">
              <a:buNone/>
            </a:pPr>
            <a:endParaRPr lang="es-ES" dirty="0"/>
          </a:p>
          <a:p>
            <a:pPr>
              <a:buFont typeface="Wingdings" panose="05000000000000000000" pitchFamily="2" charset="2"/>
              <a:buChar char="Ø"/>
            </a:pPr>
            <a:r>
              <a:rPr lang="es-ES" dirty="0"/>
              <a:t>Excepciones (art. 64 LJS):</a:t>
            </a:r>
          </a:p>
          <a:p>
            <a:pPr lvl="1"/>
            <a:r>
              <a:rPr lang="es-ES" dirty="0"/>
              <a:t>Litigios en que deba agotarse la vía administrativa; litigios en materia de Seguridad Social; los relativos a la impugnación del despido colectivo por los representantes de los trabajadores, disfrute de vacaciones y a materia electoral, movilidad geográfica, modificación sustancial de las condiciones de trabajo, suspensión del contrato y reducción de jornada por causas económicas, técnicas, organizativas o de producción o derivadas de fuerza mayor, procesos monitorios, derechos de conciliación de la vida personal, familiar y laboral a los que se refiere art.139, los iniciados de oficio, los de impugnación de convenios colectivos, los de impugnación de los estatutos de los sindicatos o de su modificación, los de tutela de los derechos fundamentales y libertades públicas, los procesos de anulación de laudos arbitrales, los de impugnación de acuerdos de conciliaciones, de mediaciones y de transacciones, los de reclamación sobre acceso, reversión y modificación del trabajo a distancia a los que se refiere art.138 bis, así como aquéllos en que se ejerciten acciones laborales de protección contra la violencia de género.</a:t>
            </a:r>
          </a:p>
          <a:p>
            <a:pPr lvl="1"/>
            <a:endParaRPr lang="es-ES" dirty="0"/>
          </a:p>
        </p:txBody>
      </p:sp>
    </p:spTree>
    <p:extLst>
      <p:ext uri="{BB962C8B-B14F-4D97-AF65-F5344CB8AC3E}">
        <p14:creationId xmlns:p14="http://schemas.microsoft.com/office/powerpoint/2010/main" val="1327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8034" y="278570"/>
            <a:ext cx="10600214" cy="983560"/>
          </a:xfrm>
        </p:spPr>
        <p:txBody>
          <a:bodyPr>
            <a:normAutofit fontScale="90000"/>
          </a:bodyPr>
          <a:lstStyle/>
          <a:p>
            <a:r>
              <a:rPr lang="es-ES" sz="4400" b="1" dirty="0">
                <a:solidFill>
                  <a:srgbClr val="0070C0"/>
                </a:solidFill>
              </a:rPr>
              <a:t>Conciliación o mediación </a:t>
            </a:r>
            <a:r>
              <a:rPr lang="es-ES" sz="4400" b="1" dirty="0" err="1">
                <a:solidFill>
                  <a:srgbClr val="0070C0"/>
                </a:solidFill>
              </a:rPr>
              <a:t>preprocesal</a:t>
            </a:r>
            <a:r>
              <a:rPr lang="es-ES" sz="4400" b="1" dirty="0">
                <a:solidFill>
                  <a:srgbClr val="0070C0"/>
                </a:solidFill>
              </a:rPr>
              <a:t> (II)</a:t>
            </a:r>
          </a:p>
        </p:txBody>
      </p:sp>
      <p:sp>
        <p:nvSpPr>
          <p:cNvPr id="3" name="Marcador de contenido 2"/>
          <p:cNvSpPr>
            <a:spLocks noGrp="1"/>
          </p:cNvSpPr>
          <p:nvPr>
            <p:ph idx="1"/>
          </p:nvPr>
        </p:nvSpPr>
        <p:spPr>
          <a:xfrm>
            <a:off x="384220" y="1144684"/>
            <a:ext cx="11423560" cy="5370489"/>
          </a:xfrm>
        </p:spPr>
        <p:txBody>
          <a:bodyPr>
            <a:normAutofit fontScale="85000" lnSpcReduction="10000"/>
          </a:bodyPr>
          <a:lstStyle/>
          <a:p>
            <a:pPr>
              <a:buFont typeface="Wingdings" panose="05000000000000000000" pitchFamily="2" charset="2"/>
              <a:buChar char="Ø"/>
            </a:pPr>
            <a:r>
              <a:rPr lang="es-ES" dirty="0"/>
              <a:t>Órgano que realiza conciliación: </a:t>
            </a:r>
          </a:p>
          <a:p>
            <a:pPr lvl="1"/>
            <a:r>
              <a:rPr lang="es-ES" dirty="0"/>
              <a:t>En Catalunya, el servicio de conciliación administrativa depende del </a:t>
            </a:r>
            <a:r>
              <a:rPr lang="es-ES" dirty="0" err="1"/>
              <a:t>Departament</a:t>
            </a:r>
            <a:r>
              <a:rPr lang="es-ES" dirty="0"/>
              <a:t> </a:t>
            </a:r>
            <a:r>
              <a:rPr lang="es-ES" dirty="0" err="1"/>
              <a:t>d’Empresa</a:t>
            </a:r>
            <a:r>
              <a:rPr lang="es-ES" dirty="0"/>
              <a:t> i </a:t>
            </a:r>
            <a:r>
              <a:rPr lang="es-ES" dirty="0" err="1"/>
              <a:t>Treball</a:t>
            </a:r>
            <a:r>
              <a:rPr lang="es-ES" dirty="0"/>
              <a:t> </a:t>
            </a:r>
          </a:p>
          <a:p>
            <a:pPr lvl="1"/>
            <a:r>
              <a:rPr lang="es-ES" dirty="0"/>
              <a:t>Sin perjuicio de posibilidad de conciliación o mediación ante el TLC (art. 63 LJS) u otros órganos extrajudiciales creados convencionalmente que tengan prevista esa función</a:t>
            </a:r>
          </a:p>
          <a:p>
            <a:pPr>
              <a:buFont typeface="Wingdings" panose="05000000000000000000" pitchFamily="2" charset="2"/>
              <a:buChar char="Ø"/>
            </a:pPr>
            <a:r>
              <a:rPr lang="es-ES" dirty="0"/>
              <a:t> Trámite por vía telemática, salvo que la solicitud la realice un particular (presencial). </a:t>
            </a:r>
          </a:p>
          <a:p>
            <a:pPr>
              <a:buFont typeface="Wingdings" panose="05000000000000000000" pitchFamily="2" charset="2"/>
              <a:buChar char="Ø"/>
            </a:pPr>
            <a:r>
              <a:rPr lang="es-ES" dirty="0"/>
              <a:t>Procedimiento: </a:t>
            </a:r>
          </a:p>
          <a:p>
            <a:pPr lvl="1"/>
            <a:r>
              <a:rPr lang="es-ES" dirty="0"/>
              <a:t>Órgano competente: son aplicables criterios competencia territorial de juzgados de lo social</a:t>
            </a:r>
          </a:p>
          <a:p>
            <a:pPr lvl="1"/>
            <a:r>
              <a:rPr lang="es-ES" dirty="0"/>
              <a:t>Contenido de papeleta de conciliación: a) datos personales del que la presente y de los demás interesados y sus domicilios respectivos; b) lugar y clase de trabajo, categoría profesional, antigüedad, salario y demás remuneraciones; c) enumeración concreta de los hechos sobre los que verse la pretensión; d) si se trata de reclamación por despido, se hará constar fecha de efectos de éste y motivos alegados por empresa; e) fecha y firma</a:t>
            </a:r>
          </a:p>
          <a:p>
            <a:pPr>
              <a:buFont typeface="Wingdings" panose="05000000000000000000" pitchFamily="2" charset="2"/>
              <a:buChar char="Ø"/>
            </a:pPr>
            <a:r>
              <a:rPr lang="es-ES" sz="2100" dirty="0"/>
              <a:t>Plazos de interposición papeleta conciliación: depende del procedimiento que iniciemos</a:t>
            </a:r>
          </a:p>
          <a:p>
            <a:pPr>
              <a:buFont typeface="Wingdings" panose="05000000000000000000" pitchFamily="2" charset="2"/>
              <a:buChar char="Ø"/>
            </a:pPr>
            <a:r>
              <a:rPr lang="es-ES" b="1" dirty="0"/>
              <a:t>Comparecencia al acto de conciliación es obligatoria </a:t>
            </a:r>
            <a:r>
              <a:rPr lang="es-ES" dirty="0"/>
              <a:t>para ambas partes; interesados pueden comparecer por sí mismos o por medio de representante, pudiendo también acudir acompañados por abogado/a o graduado/a social</a:t>
            </a:r>
          </a:p>
          <a:p>
            <a:pPr>
              <a:buFont typeface="Wingdings" panose="05000000000000000000" pitchFamily="2" charset="2"/>
              <a:buChar char="Ø"/>
            </a:pPr>
            <a:r>
              <a:rPr lang="es-ES" b="1" dirty="0"/>
              <a:t>Incomparecencia</a:t>
            </a:r>
            <a:r>
              <a:rPr lang="es-ES" dirty="0"/>
              <a:t>: efectos:</a:t>
            </a:r>
          </a:p>
          <a:p>
            <a:pPr marL="617220" lvl="1" indent="-342900">
              <a:buAutoNum type="alphaLcParenR"/>
            </a:pPr>
            <a:r>
              <a:rPr lang="es-ES" dirty="0"/>
              <a:t>Para solicitante: archivo actuaciones si no justifica justa causa; nuevo señalamiento si justifica justa causa</a:t>
            </a:r>
          </a:p>
          <a:p>
            <a:pPr marL="617220" lvl="1" indent="-342900">
              <a:buAutoNum type="alphaLcParenR"/>
            </a:pPr>
            <a:r>
              <a:rPr lang="es-ES" dirty="0"/>
              <a:t>Incomparecencia de la otra parte: conciliación </a:t>
            </a:r>
            <a:r>
              <a:rPr lang="es-ES" b="1" dirty="0"/>
              <a:t>intentada sin efecto </a:t>
            </a:r>
            <a:r>
              <a:rPr lang="es-ES" dirty="0"/>
              <a:t>(órgano judicial podrá imponer una sanción pecuniaria; además, si la sentencia coincidiera esencialmente con la pretensión contenida en la papeleta de conciliación, juez o tribunal impondrá costas proceso, incluido pago honorarios letrado/a o graduado/a social, hasta límite de 600€)</a:t>
            </a:r>
          </a:p>
          <a:p>
            <a:endParaRPr lang="es-ES" dirty="0"/>
          </a:p>
        </p:txBody>
      </p:sp>
    </p:spTree>
    <p:extLst>
      <p:ext uri="{BB962C8B-B14F-4D97-AF65-F5344CB8AC3E}">
        <p14:creationId xmlns:p14="http://schemas.microsoft.com/office/powerpoint/2010/main" val="286914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7565" y="524388"/>
            <a:ext cx="11423373" cy="725982"/>
          </a:xfrm>
        </p:spPr>
        <p:txBody>
          <a:bodyPr>
            <a:noAutofit/>
          </a:bodyPr>
          <a:lstStyle/>
          <a:p>
            <a:r>
              <a:rPr lang="es-ES" sz="4400" b="1" dirty="0">
                <a:solidFill>
                  <a:srgbClr val="0070C0"/>
                </a:solidFill>
              </a:rPr>
              <a:t>Conciliación o mediación </a:t>
            </a:r>
            <a:r>
              <a:rPr lang="es-ES" sz="4400" b="1" dirty="0" err="1">
                <a:solidFill>
                  <a:srgbClr val="0070C0"/>
                </a:solidFill>
              </a:rPr>
              <a:t>preprocesal</a:t>
            </a:r>
            <a:r>
              <a:rPr lang="es-ES" sz="4400" b="1" dirty="0">
                <a:solidFill>
                  <a:srgbClr val="0070C0"/>
                </a:solidFill>
              </a:rPr>
              <a:t> (III)</a:t>
            </a:r>
          </a:p>
        </p:txBody>
      </p:sp>
      <p:sp>
        <p:nvSpPr>
          <p:cNvPr id="3" name="Marcador de contenido 2"/>
          <p:cNvSpPr>
            <a:spLocks noGrp="1"/>
          </p:cNvSpPr>
          <p:nvPr>
            <p:ph idx="1"/>
          </p:nvPr>
        </p:nvSpPr>
        <p:spPr>
          <a:xfrm>
            <a:off x="587229" y="1476462"/>
            <a:ext cx="10541019" cy="4857150"/>
          </a:xfrm>
        </p:spPr>
        <p:txBody>
          <a:bodyPr>
            <a:normAutofit/>
          </a:bodyPr>
          <a:lstStyle/>
          <a:p>
            <a:pPr>
              <a:buFont typeface="Wingdings" panose="05000000000000000000" pitchFamily="2" charset="2"/>
              <a:buChar char="Ø"/>
            </a:pPr>
            <a:r>
              <a:rPr lang="es-ES" dirty="0"/>
              <a:t>EFECTOS:</a:t>
            </a:r>
          </a:p>
          <a:p>
            <a:r>
              <a:rPr lang="es-ES" dirty="0"/>
              <a:t>De la presentación (y admisión) de la solicitud: suspenderá los plazos de caducidad (se reanudará cómputo al día siguiente de intentada la conciliación o mediación o transcurridos 15 días hábiles -se excluyen sábados- desde su presentación sin que se haya celebrado) e interrumpirá los de prescripción (el plazo interrumpido se inicia de nuevo y desde el principio)</a:t>
            </a:r>
          </a:p>
          <a:p>
            <a:r>
              <a:rPr lang="es-ES" dirty="0"/>
              <a:t>En todo caso, transcurridos 30 días sin haberse celebrado el acto de conciliación se tendrá por terminado y cumplido el trámite</a:t>
            </a:r>
          </a:p>
          <a:p>
            <a:r>
              <a:rPr lang="es-ES" dirty="0"/>
              <a:t>De la celebración del acto (2 partes comparecen):</a:t>
            </a:r>
          </a:p>
          <a:p>
            <a:pPr lvl="1">
              <a:buFont typeface="Courier New" panose="02070309020205020404" pitchFamily="49" charset="0"/>
              <a:buChar char="o"/>
            </a:pPr>
            <a:r>
              <a:rPr lang="es-ES" dirty="0"/>
              <a:t>Celebrado sin avenencia: queda abierta la vía judicial pudiéndose interponer la correspondiente demanda judicial</a:t>
            </a:r>
          </a:p>
          <a:p>
            <a:pPr lvl="1">
              <a:buFont typeface="Courier New" panose="02070309020205020404" pitchFamily="49" charset="0"/>
              <a:buChar char="o"/>
            </a:pPr>
            <a:r>
              <a:rPr lang="es-ES" dirty="0"/>
              <a:t>Avenencia o acuerdo: lo acordado tiene fuerza ejecutiva y permite acudir al trámite de ejecución de sentencias</a:t>
            </a:r>
          </a:p>
          <a:p>
            <a:pPr lvl="1">
              <a:buFont typeface="Courier New" panose="02070309020205020404" pitchFamily="49" charset="0"/>
              <a:buChar char="o"/>
            </a:pPr>
            <a:r>
              <a:rPr lang="es-ES" dirty="0"/>
              <a:t>Conciliación parcialmente positiva: lo acordado tendría fuerza ejecutiva y respecto a lo no acordado cabría plantear demanda judicial</a:t>
            </a:r>
          </a:p>
          <a:p>
            <a:pPr marL="0" indent="0">
              <a:buNone/>
            </a:pPr>
            <a:endParaRPr lang="es-ES" dirty="0"/>
          </a:p>
        </p:txBody>
      </p:sp>
    </p:spTree>
    <p:extLst>
      <p:ext uri="{BB962C8B-B14F-4D97-AF65-F5344CB8AC3E}">
        <p14:creationId xmlns:p14="http://schemas.microsoft.com/office/powerpoint/2010/main" val="3743104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2478" y="321971"/>
            <a:ext cx="10548699" cy="1308365"/>
          </a:xfrm>
        </p:spPr>
        <p:txBody>
          <a:bodyPr>
            <a:normAutofit/>
          </a:bodyPr>
          <a:lstStyle/>
          <a:p>
            <a:r>
              <a:rPr lang="es-ES" sz="4400" b="1" dirty="0">
                <a:solidFill>
                  <a:srgbClr val="0070C0"/>
                </a:solidFill>
              </a:rPr>
              <a:t>AGOTAMIENTO VÍA administrativa previa</a:t>
            </a:r>
          </a:p>
        </p:txBody>
      </p:sp>
      <p:sp>
        <p:nvSpPr>
          <p:cNvPr id="3" name="Marcador de contenido 2"/>
          <p:cNvSpPr>
            <a:spLocks noGrp="1"/>
          </p:cNvSpPr>
          <p:nvPr>
            <p:ph idx="1"/>
          </p:nvPr>
        </p:nvSpPr>
        <p:spPr>
          <a:xfrm>
            <a:off x="622478" y="1630336"/>
            <a:ext cx="10947043" cy="4585906"/>
          </a:xfrm>
        </p:spPr>
        <p:txBody>
          <a:bodyPr>
            <a:normAutofit fontScale="92500" lnSpcReduction="10000"/>
          </a:bodyPr>
          <a:lstStyle/>
          <a:p>
            <a:pPr>
              <a:buFont typeface="Wingdings" panose="05000000000000000000" pitchFamily="2" charset="2"/>
              <a:buChar char="Ø"/>
            </a:pPr>
            <a:r>
              <a:rPr lang="es-ES" sz="2400" dirty="0"/>
              <a:t>Obligatoriedad: para poder demandar al Estado, Comunidades Autónomas, entidades locales o entidades de Derecho público con personalidad jurídica propia vinculadas o dependientes de los mismos será requisito necesario haber agotado la vía administrativa (recurso de alzada y el potestativo de reposición) (art. 69.1 LJS)</a:t>
            </a:r>
          </a:p>
          <a:p>
            <a:pPr>
              <a:buFont typeface="Wingdings" panose="05000000000000000000" pitchFamily="2" charset="2"/>
              <a:buChar char="Ø"/>
            </a:pPr>
            <a:r>
              <a:rPr lang="es-ES" sz="2400" dirty="0"/>
              <a:t>Desde que se deba entender agotada la vía administrativa el interesado/a podrá formalizar la demanda en el plazo de dos meses ante el juzgado o la Sala competente (excepto despido u otras acciones sujetas a caducidad)</a:t>
            </a:r>
          </a:p>
          <a:p>
            <a:pPr>
              <a:buFont typeface="Wingdings" panose="05000000000000000000" pitchFamily="2" charset="2"/>
              <a:buChar char="Ø"/>
            </a:pPr>
            <a:r>
              <a:rPr lang="es-ES" sz="2400" dirty="0"/>
              <a:t>Sólo se exceptúan del requisito de agotar la vía administrativa previa las demandas de </a:t>
            </a:r>
            <a:r>
              <a:rPr lang="es-ES" sz="2400" dirty="0">
                <a:solidFill>
                  <a:srgbClr val="0070C0"/>
                </a:solidFill>
              </a:rPr>
              <a:t>tutela derechos fundamentales </a:t>
            </a:r>
            <a:r>
              <a:rPr lang="es-ES" sz="2400" dirty="0"/>
              <a:t>frente a actos AAPP; en tal caso, el plazo para interponer demanda será de 20 días desde día siguiente a notificación del acto o transcurso plazo dictado para resolución</a:t>
            </a:r>
          </a:p>
          <a:p>
            <a:pPr>
              <a:buFont typeface="Wingdings" panose="05000000000000000000" pitchFamily="2" charset="2"/>
              <a:buChar char="Ø"/>
            </a:pPr>
            <a:r>
              <a:rPr lang="es-ES" sz="2400" dirty="0"/>
              <a:t>En demandas en materia prestaciones Seguridad Social, obligación de reclamación administrativa previa ante Entidad gestora de la misma</a:t>
            </a:r>
          </a:p>
        </p:txBody>
      </p:sp>
    </p:spTree>
    <p:extLst>
      <p:ext uri="{BB962C8B-B14F-4D97-AF65-F5344CB8AC3E}">
        <p14:creationId xmlns:p14="http://schemas.microsoft.com/office/powerpoint/2010/main" val="3098017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ubtítulo 2"/>
          <p:cNvSpPr>
            <a:spLocks noGrp="1"/>
          </p:cNvSpPr>
          <p:nvPr>
            <p:ph type="subTitle" idx="1"/>
          </p:nvPr>
        </p:nvSpPr>
        <p:spPr>
          <a:xfrm>
            <a:off x="7937524" y="2064730"/>
            <a:ext cx="2942706" cy="2728536"/>
          </a:xfrm>
        </p:spPr>
        <p:txBody>
          <a:bodyPr anchor="ctr">
            <a:normAutofit/>
          </a:bodyPr>
          <a:lstStyle/>
          <a:p>
            <a:r>
              <a:rPr lang="es-ES" sz="2800" b="1" dirty="0">
                <a:solidFill>
                  <a:schemeClr val="tx2"/>
                </a:solidFill>
              </a:rPr>
              <a:t>La demanda</a:t>
            </a: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p:cNvSpPr>
            <a:spLocks noGrp="1"/>
          </p:cNvSpPr>
          <p:nvPr>
            <p:ph type="ctrTitle"/>
          </p:nvPr>
        </p:nvSpPr>
        <p:spPr>
          <a:xfrm>
            <a:off x="1717507" y="1316890"/>
            <a:ext cx="4606394" cy="4224216"/>
          </a:xfrm>
        </p:spPr>
        <p:txBody>
          <a:bodyPr>
            <a:normAutofit/>
          </a:bodyPr>
          <a:lstStyle/>
          <a:p>
            <a:pPr algn="ctr"/>
            <a:r>
              <a:rPr lang="es-ES" sz="6000" b="1" dirty="0">
                <a:solidFill>
                  <a:srgbClr val="FFFFFF"/>
                </a:solidFill>
              </a:rPr>
              <a:t>Inicio del proceso</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Tree>
    <p:extLst>
      <p:ext uri="{BB962C8B-B14F-4D97-AF65-F5344CB8AC3E}">
        <p14:creationId xmlns:p14="http://schemas.microsoft.com/office/powerpoint/2010/main" val="352242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7488" y="501117"/>
            <a:ext cx="10058400" cy="184683"/>
          </a:xfrm>
        </p:spPr>
        <p:txBody>
          <a:bodyPr>
            <a:normAutofit fontScale="90000"/>
          </a:bodyPr>
          <a:lstStyle/>
          <a:p>
            <a:r>
              <a:rPr lang="es-ES" dirty="0">
                <a:solidFill>
                  <a:schemeClr val="tx1"/>
                </a:solidFill>
              </a:rPr>
              <a:t>La demanda</a:t>
            </a:r>
          </a:p>
        </p:txBody>
      </p:sp>
      <p:sp>
        <p:nvSpPr>
          <p:cNvPr id="3" name="Marcador de contenido 2"/>
          <p:cNvSpPr>
            <a:spLocks noGrp="1"/>
          </p:cNvSpPr>
          <p:nvPr>
            <p:ph idx="1"/>
          </p:nvPr>
        </p:nvSpPr>
        <p:spPr>
          <a:xfrm>
            <a:off x="1069848" y="1790163"/>
            <a:ext cx="10058400" cy="4382037"/>
          </a:xfrm>
        </p:spPr>
        <p:txBody>
          <a:bodyPr/>
          <a:lstStyle/>
          <a:p>
            <a:endParaRPr lang="es-ES" dirty="0"/>
          </a:p>
        </p:txBody>
      </p:sp>
      <p:sp>
        <p:nvSpPr>
          <p:cNvPr id="4" name="Elipse 3"/>
          <p:cNvSpPr/>
          <p:nvPr/>
        </p:nvSpPr>
        <p:spPr>
          <a:xfrm>
            <a:off x="2295524" y="484116"/>
            <a:ext cx="8267701" cy="61356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Art. 80 LJS. FORMA Y CONTENIDO DE LA DEMANDA</a:t>
            </a:r>
          </a:p>
          <a:p>
            <a:r>
              <a:rPr lang="es-ES" dirty="0"/>
              <a:t>1. La demanda se formulará </a:t>
            </a:r>
            <a:r>
              <a:rPr lang="es-ES" b="1" u="sng" dirty="0"/>
              <a:t>por escrito</a:t>
            </a:r>
            <a:r>
              <a:rPr lang="es-ES" dirty="0"/>
              <a:t>, pudiendo utilizar los formularios y procedimientos facilitados al efecto en la oficina judicial donde deba presentarse, y habrá de contener los siguientes requisitos generales: a) </a:t>
            </a:r>
            <a:r>
              <a:rPr lang="es-ES" b="1" u="sng" dirty="0"/>
              <a:t>Designación del órgano judicial</a:t>
            </a:r>
            <a:r>
              <a:rPr lang="es-ES" dirty="0"/>
              <a:t>, y </a:t>
            </a:r>
            <a:r>
              <a:rPr lang="es-ES" b="1" u="sng" dirty="0"/>
              <a:t>modalidad procesal </a:t>
            </a:r>
            <a:r>
              <a:rPr lang="es-ES" dirty="0"/>
              <a:t>a través de la cual entienda que deba enjuiciarse su pretensión;  b) </a:t>
            </a:r>
            <a:r>
              <a:rPr lang="es-ES" b="1" u="sng" dirty="0"/>
              <a:t>Identificación partes</a:t>
            </a:r>
            <a:r>
              <a:rPr lang="es-ES" dirty="0"/>
              <a:t>; c) Enumeración clara y concreta de los </a:t>
            </a:r>
            <a:r>
              <a:rPr lang="es-ES" b="1" u="sng" dirty="0"/>
              <a:t>hechos</a:t>
            </a:r>
            <a:r>
              <a:rPr lang="es-ES" b="1" dirty="0"/>
              <a:t> </a:t>
            </a:r>
            <a:r>
              <a:rPr lang="es-ES" dirty="0"/>
              <a:t>sobre los que verse la pretensión; d) </a:t>
            </a:r>
            <a:r>
              <a:rPr lang="es-ES" b="1" u="sng" dirty="0"/>
              <a:t>Súplica</a:t>
            </a:r>
            <a:r>
              <a:rPr lang="es-ES" dirty="0"/>
              <a:t> correspondiente, en los términos adecuados al contenido de la pretensión ejercitada e) </a:t>
            </a:r>
            <a:r>
              <a:rPr lang="es-ES" u="sng" dirty="0"/>
              <a:t>D</a:t>
            </a:r>
            <a:r>
              <a:rPr lang="es-ES" b="1" u="sng" dirty="0"/>
              <a:t>omicilio a efectos notificaciones</a:t>
            </a:r>
            <a:r>
              <a:rPr lang="es-ES" b="1" dirty="0"/>
              <a:t>; </a:t>
            </a:r>
            <a:r>
              <a:rPr lang="es-ES" dirty="0"/>
              <a:t>f) </a:t>
            </a:r>
            <a:r>
              <a:rPr lang="es-ES" b="1" dirty="0"/>
              <a:t>Fecha y firma </a:t>
            </a:r>
          </a:p>
        </p:txBody>
      </p:sp>
    </p:spTree>
    <p:extLst>
      <p:ext uri="{BB962C8B-B14F-4D97-AF65-F5344CB8AC3E}">
        <p14:creationId xmlns:p14="http://schemas.microsoft.com/office/powerpoint/2010/main" val="361710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0CC328-7F9A-41F9-BEDE-C993740C6645}"/>
              </a:ext>
            </a:extLst>
          </p:cNvPr>
          <p:cNvSpPr>
            <a:spLocks noGrp="1"/>
          </p:cNvSpPr>
          <p:nvPr>
            <p:ph type="title"/>
          </p:nvPr>
        </p:nvSpPr>
        <p:spPr>
          <a:xfrm>
            <a:off x="1066800" y="250134"/>
            <a:ext cx="10058400" cy="1046922"/>
          </a:xfrm>
        </p:spPr>
        <p:txBody>
          <a:bodyPr/>
          <a:lstStyle/>
          <a:p>
            <a:r>
              <a:rPr lang="es-ES" dirty="0"/>
              <a:t>Jurisdicción social</a:t>
            </a:r>
          </a:p>
        </p:txBody>
      </p:sp>
      <p:sp>
        <p:nvSpPr>
          <p:cNvPr id="3" name="Marcador de contenido 2">
            <a:extLst>
              <a:ext uri="{FF2B5EF4-FFF2-40B4-BE49-F238E27FC236}">
                <a16:creationId xmlns:a16="http://schemas.microsoft.com/office/drawing/2014/main" id="{B059B36A-A556-4C0D-B6EA-6DE34119CB0F}"/>
              </a:ext>
            </a:extLst>
          </p:cNvPr>
          <p:cNvSpPr>
            <a:spLocks noGrp="1"/>
          </p:cNvSpPr>
          <p:nvPr>
            <p:ph idx="1"/>
          </p:nvPr>
        </p:nvSpPr>
        <p:spPr>
          <a:xfrm>
            <a:off x="679508" y="1297056"/>
            <a:ext cx="10743866" cy="5310809"/>
          </a:xfrm>
        </p:spPr>
        <p:txBody>
          <a:bodyPr>
            <a:normAutofit lnSpcReduction="10000"/>
          </a:bodyPr>
          <a:lstStyle/>
          <a:p>
            <a:pPr marL="0" indent="0">
              <a:buNone/>
            </a:pPr>
            <a:r>
              <a:rPr lang="es-ES" dirty="0"/>
              <a:t>I) COMPETENCIAL MATERIAL        </a:t>
            </a:r>
            <a:r>
              <a:rPr lang="es-ES" dirty="0">
                <a:solidFill>
                  <a:srgbClr val="0070C0"/>
                </a:solidFill>
              </a:rPr>
              <a:t>Litigios Derecho individual del Trabajo</a:t>
            </a:r>
          </a:p>
          <a:p>
            <a:pPr marL="0" indent="0">
              <a:buNone/>
            </a:pPr>
            <a:r>
              <a:rPr lang="es-ES" dirty="0"/>
              <a:t>                                                                </a:t>
            </a:r>
            <a:r>
              <a:rPr lang="es-ES" dirty="0">
                <a:solidFill>
                  <a:srgbClr val="0070C0"/>
                </a:solidFill>
              </a:rPr>
              <a:t>Litigios Derecho colectivo del Trabajo</a:t>
            </a:r>
          </a:p>
          <a:p>
            <a:pPr marL="0" indent="0">
              <a:buNone/>
            </a:pPr>
            <a:r>
              <a:rPr lang="es-ES" dirty="0"/>
              <a:t>                                                                </a:t>
            </a:r>
            <a:r>
              <a:rPr lang="es-ES" dirty="0">
                <a:solidFill>
                  <a:srgbClr val="0070C0"/>
                </a:solidFill>
              </a:rPr>
              <a:t>Litigios Seguridad Social y contra AAPP</a:t>
            </a:r>
          </a:p>
          <a:p>
            <a:pPr marL="0" indent="0">
              <a:buNone/>
            </a:pPr>
            <a:r>
              <a:rPr lang="es-ES" dirty="0">
                <a:solidFill>
                  <a:srgbClr val="0070C0"/>
                </a:solidFill>
              </a:rPr>
              <a:t>                                                                Cuestiones prejudiciales penales: </a:t>
            </a:r>
            <a:r>
              <a:rPr lang="es-ES" dirty="0"/>
              <a:t>suspenderán el plazo para adoptar la decisión sólo cuando se basen en falsedad documental y su solución sea indispensable para dictarla (art. 4.3 LRJS); Art.86.2 LJS: no se suspenderá el juicio oral por seguirse una causa penal sobre los mismos hechos, sin perjuicio de que, si con posterioridad a la sentencia laboral recayese resolución penal declarando que los hechos no existieron, o que en ellos no participó el sujeto que resultó afectado por la sentencia del orden social, quedaría abierta contra ésta la posibilidad de la revisión de la sentencia ante el Tribunal Supremo.</a:t>
            </a:r>
          </a:p>
          <a:p>
            <a:pPr marL="0" indent="0">
              <a:buNone/>
            </a:pPr>
            <a:endParaRPr lang="es-ES" dirty="0"/>
          </a:p>
          <a:p>
            <a:pPr marL="0" indent="0">
              <a:buNone/>
            </a:pPr>
            <a:r>
              <a:rPr lang="es-ES" dirty="0"/>
              <a:t>II) ORGANIZACIÓN JUDICIAL      </a:t>
            </a:r>
            <a:r>
              <a:rPr lang="es-ES" dirty="0">
                <a:solidFill>
                  <a:srgbClr val="0070C0"/>
                </a:solidFill>
              </a:rPr>
              <a:t>Tribunal Supremo</a:t>
            </a:r>
          </a:p>
          <a:p>
            <a:pPr marL="0" indent="0">
              <a:buNone/>
            </a:pPr>
            <a:r>
              <a:rPr lang="es-ES" dirty="0">
                <a:solidFill>
                  <a:srgbClr val="0070C0"/>
                </a:solidFill>
              </a:rPr>
              <a:t>                                                             Audiencia Nacional</a:t>
            </a:r>
          </a:p>
          <a:p>
            <a:pPr marL="0" indent="0">
              <a:buNone/>
            </a:pPr>
            <a:r>
              <a:rPr lang="es-ES" dirty="0">
                <a:solidFill>
                  <a:srgbClr val="0070C0"/>
                </a:solidFill>
              </a:rPr>
              <a:t>                                                             Tribunales Superiores de Justicia</a:t>
            </a:r>
          </a:p>
          <a:p>
            <a:pPr marL="0" indent="0">
              <a:buNone/>
            </a:pPr>
            <a:r>
              <a:rPr lang="es-ES" dirty="0">
                <a:solidFill>
                  <a:srgbClr val="0070C0"/>
                </a:solidFill>
              </a:rPr>
              <a:t>                                                             Juzgados de lo Social</a:t>
            </a:r>
          </a:p>
          <a:p>
            <a:pPr marL="0" indent="0">
              <a:buNone/>
            </a:pPr>
            <a:endParaRPr lang="es-ES" dirty="0"/>
          </a:p>
        </p:txBody>
      </p:sp>
      <p:sp>
        <p:nvSpPr>
          <p:cNvPr id="4" name="Abrir llave 3">
            <a:extLst>
              <a:ext uri="{FF2B5EF4-FFF2-40B4-BE49-F238E27FC236}">
                <a16:creationId xmlns:a16="http://schemas.microsoft.com/office/drawing/2014/main" id="{97388041-0966-4061-ACBF-DBBF629E378E}"/>
              </a:ext>
            </a:extLst>
          </p:cNvPr>
          <p:cNvSpPr/>
          <p:nvPr/>
        </p:nvSpPr>
        <p:spPr>
          <a:xfrm>
            <a:off x="4333366" y="1355779"/>
            <a:ext cx="132523" cy="11800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Abrir llave 4">
            <a:extLst>
              <a:ext uri="{FF2B5EF4-FFF2-40B4-BE49-F238E27FC236}">
                <a16:creationId xmlns:a16="http://schemas.microsoft.com/office/drawing/2014/main" id="{1DDDBCF5-1D2A-4A61-BA05-124579D93825}"/>
              </a:ext>
            </a:extLst>
          </p:cNvPr>
          <p:cNvSpPr/>
          <p:nvPr/>
        </p:nvSpPr>
        <p:spPr>
          <a:xfrm>
            <a:off x="4267104" y="4890497"/>
            <a:ext cx="132523" cy="16093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3447644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043722"/>
          </a:xfrm>
        </p:spPr>
        <p:txBody>
          <a:bodyPr>
            <a:normAutofit/>
          </a:bodyPr>
          <a:lstStyle/>
          <a:p>
            <a:r>
              <a:rPr lang="es-ES" sz="4400" b="1" dirty="0">
                <a:solidFill>
                  <a:srgbClr val="0070C0"/>
                </a:solidFill>
              </a:rPr>
              <a:t>Estructura de la demanda</a:t>
            </a:r>
          </a:p>
        </p:txBody>
      </p:sp>
      <p:sp>
        <p:nvSpPr>
          <p:cNvPr id="3" name="Marcador de contenido 2"/>
          <p:cNvSpPr>
            <a:spLocks noGrp="1"/>
          </p:cNvSpPr>
          <p:nvPr>
            <p:ph idx="1"/>
          </p:nvPr>
        </p:nvSpPr>
        <p:spPr>
          <a:xfrm>
            <a:off x="1069848" y="1842052"/>
            <a:ext cx="10058400" cy="4651513"/>
          </a:xfrm>
        </p:spPr>
        <p:txBody>
          <a:bodyPr>
            <a:normAutofit/>
          </a:bodyPr>
          <a:lstStyle/>
          <a:p>
            <a:pPr>
              <a:buFont typeface="Wingdings" panose="05000000000000000000" pitchFamily="2" charset="2"/>
              <a:buChar char="Ø"/>
            </a:pPr>
            <a:r>
              <a:rPr lang="es-ES" dirty="0"/>
              <a:t>Designación del órgano judicial ante quien se presenta (genérica cuando se dirige a juzgado de una localidad determinada) y expresión de la modalidad procesal </a:t>
            </a:r>
          </a:p>
          <a:p>
            <a:pPr>
              <a:buFont typeface="Wingdings" panose="05000000000000000000" pitchFamily="2" charset="2"/>
              <a:buChar char="Ø"/>
            </a:pPr>
            <a:r>
              <a:rPr lang="es-ES" dirty="0"/>
              <a:t>Identificación demandante </a:t>
            </a:r>
          </a:p>
          <a:p>
            <a:pPr>
              <a:buFont typeface="Wingdings" panose="05000000000000000000" pitchFamily="2" charset="2"/>
              <a:buChar char="Ø"/>
            </a:pPr>
            <a:r>
              <a:rPr lang="es-ES" dirty="0"/>
              <a:t>Designación parte demandada y de aquellos otros interesados que deban ser llamados al proceso</a:t>
            </a:r>
          </a:p>
          <a:p>
            <a:pPr>
              <a:buFont typeface="Wingdings" panose="05000000000000000000" pitchFamily="2" charset="2"/>
              <a:buChar char="Ø"/>
            </a:pPr>
            <a:r>
              <a:rPr lang="es-ES" dirty="0"/>
              <a:t>Hechos (incluyendo intento de conciliación previa) </a:t>
            </a:r>
          </a:p>
          <a:p>
            <a:pPr>
              <a:buFont typeface="Wingdings" panose="05000000000000000000" pitchFamily="2" charset="2"/>
              <a:buChar char="Ø"/>
            </a:pPr>
            <a:r>
              <a:rPr lang="es-ES" dirty="0"/>
              <a:t>Fundamentos de Derecho </a:t>
            </a:r>
          </a:p>
          <a:p>
            <a:pPr>
              <a:buFont typeface="Wingdings" panose="05000000000000000000" pitchFamily="2" charset="2"/>
              <a:buChar char="Ø"/>
            </a:pPr>
            <a:r>
              <a:rPr lang="es-ES" dirty="0"/>
              <a:t>Súplica o petición/</a:t>
            </a:r>
            <a:r>
              <a:rPr lang="es-ES" dirty="0" err="1"/>
              <a:t>nes</a:t>
            </a:r>
            <a:endParaRPr lang="es-ES" dirty="0"/>
          </a:p>
          <a:p>
            <a:pPr>
              <a:buFont typeface="Wingdings" panose="05000000000000000000" pitchFamily="2" charset="2"/>
              <a:buChar char="Ø"/>
            </a:pPr>
            <a:r>
              <a:rPr lang="es-ES" dirty="0"/>
              <a:t>Domicilio a efectos notificaciones</a:t>
            </a:r>
          </a:p>
          <a:p>
            <a:pPr>
              <a:buFont typeface="Wingdings" panose="05000000000000000000" pitchFamily="2" charset="2"/>
              <a:buChar char="Ø"/>
            </a:pPr>
            <a:r>
              <a:rPr lang="es-ES" dirty="0"/>
              <a:t>Otrosí/es </a:t>
            </a:r>
          </a:p>
          <a:p>
            <a:pPr>
              <a:buFont typeface="Wingdings" panose="05000000000000000000" pitchFamily="2" charset="2"/>
              <a:buChar char="Ø"/>
            </a:pPr>
            <a:r>
              <a:rPr lang="es-ES" dirty="0"/>
              <a:t>Fecha y firma</a:t>
            </a:r>
          </a:p>
        </p:txBody>
      </p:sp>
    </p:spTree>
    <p:extLst>
      <p:ext uri="{BB962C8B-B14F-4D97-AF65-F5344CB8AC3E}">
        <p14:creationId xmlns:p14="http://schemas.microsoft.com/office/powerpoint/2010/main" val="1406638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1400" y="642524"/>
            <a:ext cx="10058400" cy="870483"/>
          </a:xfrm>
        </p:spPr>
        <p:txBody>
          <a:bodyPr>
            <a:normAutofit/>
          </a:bodyPr>
          <a:lstStyle/>
          <a:p>
            <a:r>
              <a:rPr lang="es-ES" sz="4400" b="1" dirty="0">
                <a:solidFill>
                  <a:srgbClr val="0070C0"/>
                </a:solidFill>
              </a:rPr>
              <a:t>Identificación partes</a:t>
            </a:r>
          </a:p>
        </p:txBody>
      </p:sp>
      <p:sp>
        <p:nvSpPr>
          <p:cNvPr id="3" name="Marcador de contenido 2"/>
          <p:cNvSpPr>
            <a:spLocks noGrp="1"/>
          </p:cNvSpPr>
          <p:nvPr>
            <p:ph idx="1"/>
          </p:nvPr>
        </p:nvSpPr>
        <p:spPr>
          <a:xfrm>
            <a:off x="662730" y="1904300"/>
            <a:ext cx="10462470" cy="3568847"/>
          </a:xfrm>
        </p:spPr>
        <p:txBody>
          <a:bodyPr>
            <a:normAutofit/>
          </a:bodyPr>
          <a:lstStyle/>
          <a:p>
            <a:pPr>
              <a:buFont typeface="Wingdings" panose="05000000000000000000" pitchFamily="2" charset="2"/>
              <a:buChar char="Ø"/>
            </a:pPr>
            <a:r>
              <a:rPr lang="es-ES" dirty="0"/>
              <a:t>Identificación completa demandante: nombre, apellidos, DNI o documento identificación persona extranjera, y si se formula demanda a través representante, identificación representado/a y representante; si es persona jurídica, identificación representante; y necesaria comunicación asistencia de letrado/a </a:t>
            </a:r>
          </a:p>
          <a:p>
            <a:pPr>
              <a:buFont typeface="Wingdings" panose="05000000000000000000" pitchFamily="2" charset="2"/>
              <a:buChar char="Ø"/>
            </a:pPr>
            <a:endParaRPr lang="es-ES" dirty="0"/>
          </a:p>
          <a:p>
            <a:pPr>
              <a:buFont typeface="Wingdings" panose="05000000000000000000" pitchFamily="2" charset="2"/>
              <a:buChar char="Ø"/>
            </a:pPr>
            <a:r>
              <a:rPr lang="es-ES" dirty="0"/>
              <a:t>Designación demandado/s: nombre y apellidos de las personas físicas y la denominación social de las personas jurídicas y sus domicilios. También designación de aquellos otros interesados que deban ser parte en proceso sin ser verdaderos demandados: FOGASA y </a:t>
            </a:r>
            <a:r>
              <a:rPr lang="es-ES" dirty="0" err="1"/>
              <a:t>Mº</a:t>
            </a:r>
            <a:r>
              <a:rPr lang="es-ES" dirty="0"/>
              <a:t> Fiscal)</a:t>
            </a:r>
          </a:p>
          <a:p>
            <a:pPr>
              <a:buFont typeface="Wingdings" panose="05000000000000000000" pitchFamily="2" charset="2"/>
              <a:buChar char="Ø"/>
            </a:pPr>
            <a:endParaRPr lang="es-ES" dirty="0"/>
          </a:p>
          <a:p>
            <a:pPr>
              <a:buFont typeface="Wingdings" panose="05000000000000000000" pitchFamily="2" charset="2"/>
              <a:buChar char="Ø"/>
            </a:pPr>
            <a:endParaRPr lang="es-ES" dirty="0"/>
          </a:p>
        </p:txBody>
      </p:sp>
    </p:spTree>
    <p:extLst>
      <p:ext uri="{BB962C8B-B14F-4D97-AF65-F5344CB8AC3E}">
        <p14:creationId xmlns:p14="http://schemas.microsoft.com/office/powerpoint/2010/main" val="1721082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400" b="1" dirty="0">
                <a:solidFill>
                  <a:srgbClr val="0070C0"/>
                </a:solidFill>
              </a:rPr>
              <a:t>Hechos</a:t>
            </a:r>
          </a:p>
        </p:txBody>
      </p:sp>
      <p:sp>
        <p:nvSpPr>
          <p:cNvPr id="3" name="Marcador de contenido 2"/>
          <p:cNvSpPr>
            <a:spLocks noGrp="1"/>
          </p:cNvSpPr>
          <p:nvPr>
            <p:ph idx="1"/>
          </p:nvPr>
        </p:nvSpPr>
        <p:spPr>
          <a:xfrm>
            <a:off x="1069848" y="1971413"/>
            <a:ext cx="10058400" cy="4200787"/>
          </a:xfrm>
        </p:spPr>
        <p:txBody>
          <a:bodyPr/>
          <a:lstStyle/>
          <a:p>
            <a:pPr>
              <a:buFont typeface="Wingdings" panose="05000000000000000000" pitchFamily="2" charset="2"/>
              <a:buChar char="Ø"/>
            </a:pPr>
            <a:r>
              <a:rPr lang="es-ES" dirty="0"/>
              <a:t>Necesaria enumeración clara y concreta de hechos sobre los que verse súplica</a:t>
            </a:r>
          </a:p>
          <a:p>
            <a:pPr>
              <a:buFont typeface="Wingdings" panose="05000000000000000000" pitchFamily="2" charset="2"/>
              <a:buChar char="Ø"/>
            </a:pPr>
            <a:r>
              <a:rPr lang="es-ES" dirty="0"/>
              <a:t>No podrán alegarse hechos distintos de los aducidos en conciliación o mediación, o reclamación previa, salvo los hechos nuevos o que no hubieran podido conocerse con anterioridad</a:t>
            </a:r>
          </a:p>
          <a:p>
            <a:pPr>
              <a:buFont typeface="Wingdings" panose="05000000000000000000" pitchFamily="2" charset="2"/>
              <a:buChar char="Ø"/>
            </a:pPr>
            <a:r>
              <a:rPr lang="es-ES" dirty="0"/>
              <a:t>Enumeración hechos delimita el objeto del proceso, de modo que posteriormente podrá haber una mejora en la </a:t>
            </a:r>
            <a:r>
              <a:rPr lang="es-ES" dirty="0" err="1"/>
              <a:t>complitud</a:t>
            </a:r>
            <a:r>
              <a:rPr lang="es-ES" dirty="0"/>
              <a:t> de los hechos: se puede ampliar demanda, pero no hacer una variación sustancial de la misma</a:t>
            </a:r>
          </a:p>
          <a:p>
            <a:pPr>
              <a:buFont typeface="Wingdings" panose="05000000000000000000" pitchFamily="2" charset="2"/>
              <a:buChar char="Ø"/>
            </a:pPr>
            <a:r>
              <a:rPr lang="es-ES" dirty="0"/>
              <a:t>Se debe hacer constar el intento de conciliación, agotamiento de la vía administrativa o reclamación previa (o su inexigibilidad)</a:t>
            </a:r>
          </a:p>
          <a:p>
            <a:pPr marL="0" indent="0">
              <a:buNone/>
            </a:pPr>
            <a:endParaRPr lang="es-ES" dirty="0"/>
          </a:p>
        </p:txBody>
      </p:sp>
    </p:spTree>
    <p:extLst>
      <p:ext uri="{BB962C8B-B14F-4D97-AF65-F5344CB8AC3E}">
        <p14:creationId xmlns:p14="http://schemas.microsoft.com/office/powerpoint/2010/main" val="799266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400" b="1" dirty="0">
                <a:solidFill>
                  <a:srgbClr val="0070C0"/>
                </a:solidFill>
              </a:rPr>
              <a:t>Fundamentación jurídica</a:t>
            </a:r>
          </a:p>
        </p:txBody>
      </p:sp>
      <p:sp>
        <p:nvSpPr>
          <p:cNvPr id="3" name="Marcador de contenido 2"/>
          <p:cNvSpPr>
            <a:spLocks noGrp="1"/>
          </p:cNvSpPr>
          <p:nvPr>
            <p:ph idx="1"/>
          </p:nvPr>
        </p:nvSpPr>
        <p:spPr>
          <a:xfrm>
            <a:off x="1069848" y="2121408"/>
            <a:ext cx="10058400" cy="3007183"/>
          </a:xfrm>
        </p:spPr>
        <p:txBody>
          <a:bodyPr/>
          <a:lstStyle/>
          <a:p>
            <a:pPr>
              <a:buFont typeface="Wingdings" panose="05000000000000000000" pitchFamily="2" charset="2"/>
              <a:buChar char="Ø"/>
            </a:pPr>
            <a:r>
              <a:rPr lang="es-ES" dirty="0"/>
              <a:t>Demanda en ámbito social de la jurisdicción no requiere fundamentación jurídica – en cuanto requisito de admisibilidad –: especial incidencia del principio </a:t>
            </a:r>
            <a:r>
              <a:rPr lang="es-ES" i="1" dirty="0" err="1"/>
              <a:t>iura</a:t>
            </a:r>
            <a:r>
              <a:rPr lang="es-ES" i="1" dirty="0"/>
              <a:t> </a:t>
            </a:r>
            <a:r>
              <a:rPr lang="es-ES" i="1" dirty="0" err="1"/>
              <a:t>novit</a:t>
            </a:r>
            <a:r>
              <a:rPr lang="es-ES" i="1" dirty="0"/>
              <a:t> curia</a:t>
            </a:r>
          </a:p>
          <a:p>
            <a:pPr marL="0" indent="0">
              <a:buNone/>
            </a:pPr>
            <a:endParaRPr lang="es-ES" i="1" dirty="0"/>
          </a:p>
          <a:p>
            <a:pPr>
              <a:buFont typeface="Wingdings" panose="05000000000000000000" pitchFamily="2" charset="2"/>
              <a:buChar char="Ø"/>
            </a:pPr>
            <a:r>
              <a:rPr lang="es-ES" dirty="0"/>
              <a:t>No obstante, resulta muy útil y conveniente una indicación de la fundamentación jurídica</a:t>
            </a:r>
          </a:p>
        </p:txBody>
      </p:sp>
    </p:spTree>
    <p:extLst>
      <p:ext uri="{BB962C8B-B14F-4D97-AF65-F5344CB8AC3E}">
        <p14:creationId xmlns:p14="http://schemas.microsoft.com/office/powerpoint/2010/main" val="1446038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24394" y="418564"/>
            <a:ext cx="10058400" cy="550185"/>
          </a:xfrm>
        </p:spPr>
        <p:txBody>
          <a:bodyPr>
            <a:normAutofit fontScale="90000"/>
          </a:bodyPr>
          <a:lstStyle/>
          <a:p>
            <a:r>
              <a:rPr lang="es-ES" sz="4400" b="1" dirty="0">
                <a:solidFill>
                  <a:srgbClr val="0070C0"/>
                </a:solidFill>
              </a:rPr>
              <a:t>Súplica o petición</a:t>
            </a:r>
          </a:p>
        </p:txBody>
      </p:sp>
      <p:sp>
        <p:nvSpPr>
          <p:cNvPr id="3" name="Marcador de contenido 2"/>
          <p:cNvSpPr>
            <a:spLocks noGrp="1"/>
          </p:cNvSpPr>
          <p:nvPr>
            <p:ph idx="1"/>
          </p:nvPr>
        </p:nvSpPr>
        <p:spPr>
          <a:xfrm>
            <a:off x="1069848" y="1159099"/>
            <a:ext cx="10058400" cy="5013101"/>
          </a:xfrm>
        </p:spPr>
        <p:txBody>
          <a:bodyPr/>
          <a:lstStyle/>
          <a:p>
            <a:pPr>
              <a:buFont typeface="Wingdings" panose="05000000000000000000" pitchFamily="2" charset="2"/>
              <a:buChar char="Ø"/>
            </a:pPr>
            <a:r>
              <a:rPr lang="es-ES" dirty="0"/>
              <a:t>Peticiones deben ser claras y precisas no bastando con una remisión indeterminada o genérica a los hechos de la demanda; pretensión(</a:t>
            </a:r>
            <a:r>
              <a:rPr lang="es-ES" dirty="0" err="1"/>
              <a:t>nes</a:t>
            </a:r>
            <a:r>
              <a:rPr lang="es-ES" dirty="0"/>
              <a:t>) principal y subsidiaria(s)</a:t>
            </a:r>
          </a:p>
          <a:p>
            <a:pPr>
              <a:buFont typeface="Wingdings" panose="05000000000000000000" pitchFamily="2" charset="2"/>
              <a:buChar char="Ø"/>
            </a:pPr>
            <a:r>
              <a:rPr lang="es-ES" dirty="0"/>
              <a:t>Que se condene a demandado a hacer o dejar de hacer algo o que entregue cantidad que se considere exigible, debiendo cifrarse la cantidad que se reclama de modo concreto y determinado con fijación de cuantía líquida</a:t>
            </a:r>
          </a:p>
          <a:p>
            <a:pPr marL="0" indent="0">
              <a:buNone/>
            </a:pPr>
            <a:endParaRPr lang="es-ES" dirty="0"/>
          </a:p>
        </p:txBody>
      </p:sp>
      <p:sp>
        <p:nvSpPr>
          <p:cNvPr id="4" name="Rectángulo redondeado 3"/>
          <p:cNvSpPr/>
          <p:nvPr/>
        </p:nvSpPr>
        <p:spPr>
          <a:xfrm flipH="1">
            <a:off x="1069844" y="3206840"/>
            <a:ext cx="3360488" cy="1081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Pretensión</a:t>
            </a:r>
          </a:p>
          <a:p>
            <a:r>
              <a:rPr lang="es-ES" dirty="0"/>
              <a:t>Admisión demanda</a:t>
            </a:r>
          </a:p>
          <a:p>
            <a:r>
              <a:rPr lang="es-ES" dirty="0"/>
              <a:t>Recibimiento pleito a prueba</a:t>
            </a:r>
          </a:p>
          <a:p>
            <a:r>
              <a:rPr lang="es-ES" dirty="0"/>
              <a:t>Dicte sentencia</a:t>
            </a:r>
          </a:p>
        </p:txBody>
      </p:sp>
      <p:sp>
        <p:nvSpPr>
          <p:cNvPr id="7" name="Llamada ovalada 6"/>
          <p:cNvSpPr/>
          <p:nvPr/>
        </p:nvSpPr>
        <p:spPr>
          <a:xfrm>
            <a:off x="4237149" y="2933549"/>
            <a:ext cx="7509285" cy="3776343"/>
          </a:xfrm>
          <a:prstGeom prst="wedgeEllipseCallout">
            <a:avLst>
              <a:gd name="adj1" fmla="val -16545"/>
              <a:gd name="adj2" fmla="val 53088"/>
            </a:avLst>
          </a:prstGeom>
          <a:solidFill>
            <a:schemeClr val="tx2">
              <a:lumMod val="20000"/>
              <a:lumOff val="80000"/>
            </a:schemeClr>
          </a:solidFill>
        </p:spPr>
        <p:style>
          <a:lnRef idx="1">
            <a:schemeClr val="dk1"/>
          </a:lnRef>
          <a:fillRef idx="2">
            <a:schemeClr val="dk1"/>
          </a:fillRef>
          <a:effectRef idx="1">
            <a:schemeClr val="dk1"/>
          </a:effectRef>
          <a:fontRef idx="minor">
            <a:schemeClr val="dk1"/>
          </a:fontRef>
        </p:style>
        <p:txBody>
          <a:bodyPr rtlCol="0" anchor="ctr"/>
          <a:lstStyle/>
          <a:p>
            <a:endParaRPr lang="es-ES" dirty="0"/>
          </a:p>
          <a:p>
            <a:r>
              <a:rPr lang="es-ES" sz="1600" dirty="0"/>
              <a:t>SUPLICO AL JUZGADO que tenga por presentado este escrito en unión de la documentación que al mismo se acompaña y copia de todo ello para su traslado a la demandada, se sirva admitirlo, tenga por formulada demanda sobre [objeto] contra [demandado], señale día y hora para la celebración de los actos de conciliación y juicio y, previo el recibimiento del pleito a prueba, dicte sentencia por la que, estimando la demanda [contenido conciso y claro de la pretensión], condene al mismo a estar y pasar por tal declaración..</a:t>
            </a:r>
          </a:p>
        </p:txBody>
      </p:sp>
    </p:spTree>
    <p:extLst>
      <p:ext uri="{BB962C8B-B14F-4D97-AF65-F5344CB8AC3E}">
        <p14:creationId xmlns:p14="http://schemas.microsoft.com/office/powerpoint/2010/main" val="6122503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90255"/>
            <a:ext cx="10058400" cy="934877"/>
          </a:xfrm>
        </p:spPr>
        <p:txBody>
          <a:bodyPr>
            <a:normAutofit/>
          </a:bodyPr>
          <a:lstStyle/>
          <a:p>
            <a:r>
              <a:rPr lang="es-ES" sz="4400" b="1" dirty="0">
                <a:solidFill>
                  <a:srgbClr val="0070C0"/>
                </a:solidFill>
              </a:rPr>
              <a:t>Domicilio a efectos notificaciones </a:t>
            </a:r>
          </a:p>
        </p:txBody>
      </p:sp>
      <p:sp>
        <p:nvSpPr>
          <p:cNvPr id="3" name="Marcador de contenido 2"/>
          <p:cNvSpPr>
            <a:spLocks noGrp="1"/>
          </p:cNvSpPr>
          <p:nvPr>
            <p:ph idx="1"/>
          </p:nvPr>
        </p:nvSpPr>
        <p:spPr>
          <a:xfrm>
            <a:off x="1069848" y="1610686"/>
            <a:ext cx="10058400" cy="4561514"/>
          </a:xfrm>
        </p:spPr>
        <p:txBody>
          <a:bodyPr/>
          <a:lstStyle/>
          <a:p>
            <a:pPr>
              <a:buFont typeface="Wingdings" panose="05000000000000000000" pitchFamily="2" charset="2"/>
              <a:buChar char="Ø"/>
            </a:pPr>
            <a:r>
              <a:rPr lang="es-ES" dirty="0"/>
              <a:t>Si demandante litigase por sí mismo designará un domicilio, de ser posible en la localidad donde resida el Juzgado o Tribunal, en el que se practicarán todas las comunicaciones. También número de fax, teléfono y dirección electrónica, si dispone de ello</a:t>
            </a:r>
          </a:p>
          <a:p>
            <a:pPr>
              <a:buFont typeface="Wingdings" panose="05000000000000000000" pitchFamily="2" charset="2"/>
              <a:buChar char="Ø"/>
            </a:pPr>
            <a:endParaRPr lang="es-ES" dirty="0"/>
          </a:p>
          <a:p>
            <a:pPr>
              <a:buFont typeface="Wingdings" panose="05000000000000000000" pitchFamily="2" charset="2"/>
              <a:buChar char="Ø"/>
            </a:pPr>
            <a:r>
              <a:rPr lang="es-ES" dirty="0"/>
              <a:t> Si designa letrado/a, graduado/a social o procurador/a, deberá ir suscrita la demanda por el/la profesional, que se entenderá asume su representación con plenas facultades procesales, y facilitará los datos anteriores, sin perjuicio de ratificación posterior en juicio del demandante, salvo que con anterioridad otorgue poder en forma                 domicilio: el del despacho de los profesionales habilitados para intervenir en proceso</a:t>
            </a:r>
          </a:p>
        </p:txBody>
      </p:sp>
      <p:sp>
        <p:nvSpPr>
          <p:cNvPr id="4" name="Flecha: a la derecha 3">
            <a:extLst>
              <a:ext uri="{FF2B5EF4-FFF2-40B4-BE49-F238E27FC236}">
                <a16:creationId xmlns:a16="http://schemas.microsoft.com/office/drawing/2014/main" id="{5E6A4840-4AFA-41B5-9623-ABCD62A0A662}"/>
              </a:ext>
            </a:extLst>
          </p:cNvPr>
          <p:cNvSpPr/>
          <p:nvPr/>
        </p:nvSpPr>
        <p:spPr>
          <a:xfrm>
            <a:off x="4335163" y="4437898"/>
            <a:ext cx="713365" cy="219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5425614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400" b="1" dirty="0">
                <a:solidFill>
                  <a:srgbClr val="0070C0"/>
                </a:solidFill>
              </a:rPr>
              <a:t>otrosíes</a:t>
            </a:r>
          </a:p>
        </p:txBody>
      </p:sp>
      <p:sp>
        <p:nvSpPr>
          <p:cNvPr id="3" name="Marcador de contenido 2"/>
          <p:cNvSpPr>
            <a:spLocks noGrp="1"/>
          </p:cNvSpPr>
          <p:nvPr>
            <p:ph idx="1"/>
          </p:nvPr>
        </p:nvSpPr>
        <p:spPr>
          <a:xfrm>
            <a:off x="1069848" y="1879134"/>
            <a:ext cx="10058400" cy="4293066"/>
          </a:xfrm>
        </p:spPr>
        <p:txBody>
          <a:bodyPr/>
          <a:lstStyle/>
          <a:p>
            <a:pPr>
              <a:buFont typeface="Wingdings" panose="05000000000000000000" pitchFamily="2" charset="2"/>
              <a:buChar char="Ø"/>
            </a:pPr>
            <a:r>
              <a:rPr lang="es-ES" dirty="0"/>
              <a:t>Peticiones accesorias (ej. intención de acudir asistido jurídicamente o solicitud de pruebas o requerimientos)</a:t>
            </a:r>
          </a:p>
          <a:p>
            <a:pPr marL="0" indent="0">
              <a:buNone/>
            </a:pPr>
            <a:endParaRPr lang="es-ES" dirty="0"/>
          </a:p>
          <a:p>
            <a:pPr marL="0" indent="0">
              <a:buNone/>
            </a:pPr>
            <a:r>
              <a:rPr lang="es-ES" sz="4000" b="1" dirty="0">
                <a:solidFill>
                  <a:srgbClr val="0070C0"/>
                </a:solidFill>
                <a:latin typeface="+mj-lt"/>
              </a:rPr>
              <a:t>FECHA Y FIRMA</a:t>
            </a:r>
          </a:p>
          <a:p>
            <a:pPr>
              <a:buFont typeface="Wingdings" panose="05000000000000000000" pitchFamily="2" charset="2"/>
              <a:buChar char="Ø"/>
            </a:pPr>
            <a:r>
              <a:rPr lang="es-ES" dirty="0"/>
              <a:t>Fecha que demandante pone en demanda no tiene efectos jurídicos siendo únicamente relevante la de su presentación – registro –</a:t>
            </a:r>
          </a:p>
          <a:p>
            <a:pPr>
              <a:buFont typeface="Wingdings" panose="05000000000000000000" pitchFamily="2" charset="2"/>
              <a:buChar char="Ø"/>
            </a:pPr>
            <a:r>
              <a:rPr lang="es-ES" dirty="0"/>
              <a:t>Falta de firma es subsanable</a:t>
            </a:r>
          </a:p>
          <a:p>
            <a:pPr marL="0" indent="0">
              <a:buNone/>
            </a:pPr>
            <a:endParaRPr lang="es-ES" sz="4400" dirty="0">
              <a:latin typeface="+mj-lt"/>
            </a:endParaRPr>
          </a:p>
        </p:txBody>
      </p:sp>
    </p:spTree>
    <p:extLst>
      <p:ext uri="{BB962C8B-B14F-4D97-AF65-F5344CB8AC3E}">
        <p14:creationId xmlns:p14="http://schemas.microsoft.com/office/powerpoint/2010/main" val="2538143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082911"/>
          </a:xfrm>
        </p:spPr>
        <p:txBody>
          <a:bodyPr>
            <a:noAutofit/>
          </a:bodyPr>
          <a:lstStyle/>
          <a:p>
            <a:r>
              <a:rPr lang="es-ES" sz="4000" b="1" dirty="0">
                <a:solidFill>
                  <a:srgbClr val="0070C0"/>
                </a:solidFill>
              </a:rPr>
              <a:t>Documentos que deben acompañar demanda</a:t>
            </a:r>
          </a:p>
        </p:txBody>
      </p:sp>
      <p:sp>
        <p:nvSpPr>
          <p:cNvPr id="3" name="Marcador de contenido 2"/>
          <p:cNvSpPr>
            <a:spLocks noGrp="1"/>
          </p:cNvSpPr>
          <p:nvPr>
            <p:ph idx="1"/>
          </p:nvPr>
        </p:nvSpPr>
        <p:spPr>
          <a:xfrm>
            <a:off x="847288" y="2046914"/>
            <a:ext cx="10205460" cy="3769697"/>
          </a:xfrm>
        </p:spPr>
        <p:txBody>
          <a:bodyPr>
            <a:normAutofit/>
          </a:bodyPr>
          <a:lstStyle/>
          <a:p>
            <a:pPr>
              <a:buFont typeface="Wingdings" panose="05000000000000000000" pitchFamily="2" charset="2"/>
              <a:buChar char="Ø"/>
            </a:pPr>
            <a:r>
              <a:rPr lang="es-ES" dirty="0"/>
              <a:t> Documentación justificativa de haber intentado conciliación previa o mediación, o del agotamiento de la vía administrativa, o de haber transcurrido plazo exigible para su realización sin que se hubiesen celebrado, o alegación de no ser necesarias éstas (art. 80.3 LJS)</a:t>
            </a:r>
          </a:p>
          <a:p>
            <a:pPr>
              <a:buFont typeface="Wingdings" panose="05000000000000000000" pitchFamily="2" charset="2"/>
              <a:buChar char="Ø"/>
            </a:pPr>
            <a:r>
              <a:rPr lang="es-ES" dirty="0"/>
              <a:t> Justificación del apoderamiento si demandante comparece por medio de representante</a:t>
            </a:r>
          </a:p>
          <a:p>
            <a:pPr>
              <a:buFont typeface="Wingdings" panose="05000000000000000000" pitchFamily="2" charset="2"/>
              <a:buChar char="Ø"/>
            </a:pPr>
            <a:r>
              <a:rPr lang="es-ES" dirty="0"/>
              <a:t> Si sindicato actúa como representante habrá de presentarse justificación</a:t>
            </a:r>
          </a:p>
          <a:p>
            <a:pPr>
              <a:buFont typeface="Wingdings" panose="05000000000000000000" pitchFamily="2" charset="2"/>
              <a:buChar char="Ø"/>
            </a:pPr>
            <a:r>
              <a:rPr lang="es-ES" dirty="0"/>
              <a:t> Cuando demande persona jurídica, documento que acredite representación persona física</a:t>
            </a:r>
          </a:p>
        </p:txBody>
      </p:sp>
    </p:spTree>
    <p:extLst>
      <p:ext uri="{BB962C8B-B14F-4D97-AF65-F5344CB8AC3E}">
        <p14:creationId xmlns:p14="http://schemas.microsoft.com/office/powerpoint/2010/main" val="1116331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9233" y="484632"/>
            <a:ext cx="10239015" cy="661588"/>
          </a:xfrm>
        </p:spPr>
        <p:txBody>
          <a:bodyPr>
            <a:normAutofit fontScale="90000"/>
          </a:bodyPr>
          <a:lstStyle/>
          <a:p>
            <a:r>
              <a:rPr lang="es-ES" sz="4400" b="1" dirty="0">
                <a:solidFill>
                  <a:srgbClr val="0070C0"/>
                </a:solidFill>
              </a:rPr>
              <a:t>Presentación demanda</a:t>
            </a:r>
          </a:p>
        </p:txBody>
      </p:sp>
      <p:sp>
        <p:nvSpPr>
          <p:cNvPr id="3" name="Marcador de contenido 2"/>
          <p:cNvSpPr>
            <a:spLocks noGrp="1"/>
          </p:cNvSpPr>
          <p:nvPr>
            <p:ph idx="1"/>
          </p:nvPr>
        </p:nvSpPr>
        <p:spPr>
          <a:xfrm>
            <a:off x="620785" y="1352282"/>
            <a:ext cx="10983080" cy="5138670"/>
          </a:xfrm>
        </p:spPr>
        <p:txBody>
          <a:bodyPr>
            <a:normAutofit lnSpcReduction="10000"/>
          </a:bodyPr>
          <a:lstStyle/>
          <a:p>
            <a:pPr>
              <a:buFont typeface="Wingdings" panose="05000000000000000000" pitchFamily="2" charset="2"/>
              <a:buChar char="Ø"/>
            </a:pPr>
            <a:r>
              <a:rPr lang="es-ES" dirty="0"/>
              <a:t>De demanda y documentos que la acompañen se presentarán </a:t>
            </a:r>
            <a:r>
              <a:rPr lang="es-ES" b="1" dirty="0"/>
              <a:t>tantas copias como demandados y demás interesados haya en proceso, así como para Mº Fiscal </a:t>
            </a:r>
            <a:r>
              <a:rPr lang="es-ES" dirty="0"/>
              <a:t>(art.80.2 LJS)</a:t>
            </a:r>
          </a:p>
          <a:p>
            <a:pPr>
              <a:buFont typeface="Wingdings" panose="05000000000000000000" pitchFamily="2" charset="2"/>
              <a:buChar char="Ø"/>
            </a:pPr>
            <a:r>
              <a:rPr lang="es-ES" dirty="0"/>
              <a:t>Presentación se hará en </a:t>
            </a:r>
            <a:r>
              <a:rPr lang="es-ES" b="1" dirty="0"/>
              <a:t>días y horas hábiles </a:t>
            </a:r>
            <a:r>
              <a:rPr lang="es-ES" dirty="0"/>
              <a:t>(</a:t>
            </a:r>
            <a:r>
              <a:rPr lang="es-ES" b="1" dirty="0"/>
              <a:t>días inhábiles</a:t>
            </a:r>
            <a:r>
              <a:rPr lang="es-ES" dirty="0"/>
              <a:t>: sábados y domingos, los días que median entre el 24/12 y el 6/1, ambos inclusive, los festivos, y el mes de agosto, salvo para determinadas modalidades procesales urgentes; </a:t>
            </a:r>
            <a:r>
              <a:rPr lang="es-ES" b="1" dirty="0"/>
              <a:t>horas hábiles:</a:t>
            </a:r>
            <a:r>
              <a:rPr lang="es-ES" dirty="0"/>
              <a:t> las que median desde las 8 de la mañana a las 8 de la tarde, salvo que ley establezca otra cosa)// Plazos que concluyan en domingo u otro día inhábil se entenderán prorrogados hasta el siguiente hábil (art. 42 LRJS, arts. 130 y 135 LEC)</a:t>
            </a:r>
          </a:p>
          <a:p>
            <a:pPr>
              <a:buFont typeface="Wingdings" panose="05000000000000000000" pitchFamily="2" charset="2"/>
              <a:buChar char="Ø"/>
            </a:pPr>
            <a:r>
              <a:rPr lang="es-ES" b="1" dirty="0"/>
              <a:t>Lugar presentación</a:t>
            </a:r>
            <a:r>
              <a:rPr lang="es-ES" dirty="0"/>
              <a:t>: en el registro del órgano judicial al que se dirige demanda (bien del Juzgado de lo social – si existen varios, en el registro común o general, efectuándose el reparto y después traslado al juzgado designado -; bien en registro de la Sala de lo Social que corresponda)</a:t>
            </a:r>
          </a:p>
          <a:p>
            <a:pPr>
              <a:buFont typeface="Wingdings" panose="05000000000000000000" pitchFamily="2" charset="2"/>
              <a:buChar char="Ø"/>
            </a:pPr>
            <a:r>
              <a:rPr lang="es-ES" b="1" dirty="0"/>
              <a:t>Tiempo</a:t>
            </a:r>
            <a:r>
              <a:rPr lang="es-ES" dirty="0"/>
              <a:t> presentación: debe presentarse antes de que haya expirado plazo de prescripción o caducidad de la acción que se ejercita. Cuando esté sujeta a plazo, presentación demanda podrá efectuarse hasta las 15 h del día hábil siguiente al del vencimiento del plazo.</a:t>
            </a:r>
          </a:p>
        </p:txBody>
      </p:sp>
    </p:spTree>
    <p:extLst>
      <p:ext uri="{BB962C8B-B14F-4D97-AF65-F5344CB8AC3E}">
        <p14:creationId xmlns:p14="http://schemas.microsoft.com/office/powerpoint/2010/main" val="390666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C0C90-6A22-5017-3448-E9CA6A0206EF}"/>
              </a:ext>
            </a:extLst>
          </p:cNvPr>
          <p:cNvSpPr>
            <a:spLocks noGrp="1"/>
          </p:cNvSpPr>
          <p:nvPr>
            <p:ph type="title"/>
          </p:nvPr>
        </p:nvSpPr>
        <p:spPr>
          <a:xfrm>
            <a:off x="634481" y="484632"/>
            <a:ext cx="10926147" cy="691025"/>
          </a:xfrm>
        </p:spPr>
        <p:txBody>
          <a:bodyPr>
            <a:noAutofit/>
          </a:bodyPr>
          <a:lstStyle/>
          <a:p>
            <a:r>
              <a:rPr lang="es-ES" sz="4000" b="1" dirty="0">
                <a:solidFill>
                  <a:srgbClr val="0070C0"/>
                </a:solidFill>
              </a:rPr>
              <a:t>SISTEMAS TELEMÁTICOS O ELECTRÓNICOS ADMINISTRACIÓN JUSTICIA</a:t>
            </a:r>
          </a:p>
        </p:txBody>
      </p:sp>
      <p:sp>
        <p:nvSpPr>
          <p:cNvPr id="3" name="Marcador de contenido 2">
            <a:extLst>
              <a:ext uri="{FF2B5EF4-FFF2-40B4-BE49-F238E27FC236}">
                <a16:creationId xmlns:a16="http://schemas.microsoft.com/office/drawing/2014/main" id="{BFD406C5-754C-54CF-98C4-F9B95E7DE291}"/>
              </a:ext>
            </a:extLst>
          </p:cNvPr>
          <p:cNvSpPr>
            <a:spLocks noGrp="1"/>
          </p:cNvSpPr>
          <p:nvPr>
            <p:ph idx="1"/>
          </p:nvPr>
        </p:nvSpPr>
        <p:spPr>
          <a:xfrm>
            <a:off x="634481" y="1595535"/>
            <a:ext cx="10926147" cy="5029200"/>
          </a:xfrm>
        </p:spPr>
        <p:txBody>
          <a:bodyPr>
            <a:normAutofit/>
          </a:bodyPr>
          <a:lstStyle/>
          <a:p>
            <a:r>
              <a:rPr lang="es-ES" dirty="0"/>
              <a:t>Artículo 273 LEC:  Forma de presentación de los escritos y documentos.</a:t>
            </a:r>
          </a:p>
          <a:p>
            <a:pPr marL="0" indent="0">
              <a:buNone/>
            </a:pPr>
            <a:r>
              <a:rPr lang="es-ES" dirty="0"/>
              <a:t>1. </a:t>
            </a:r>
            <a:r>
              <a:rPr lang="es-ES" b="1" dirty="0"/>
              <a:t>Todos los profesionales de la justicia están obligados al empleo de los sistemas telemáticos o electrónicos existentes en la Administración de Justicia para la presentación de escritos, iniciadores o no, y demás documentos, </a:t>
            </a:r>
            <a:r>
              <a:rPr lang="es-ES" dirty="0"/>
              <a:t>de forma tal que esté garantizada la autenticidad de la presentación y quede constancia fehaciente de la remisión y la recepción íntegras, así como de la fecha en que éstas se hicieren.</a:t>
            </a:r>
          </a:p>
          <a:p>
            <a:r>
              <a:rPr lang="es-ES" dirty="0"/>
              <a:t>Artículo 135 LEC. Presentación de escritos, a efectos del requisito de tiempo de los actos procesales.</a:t>
            </a:r>
          </a:p>
          <a:p>
            <a:pPr marL="0" indent="0">
              <a:buNone/>
            </a:pPr>
            <a:r>
              <a:rPr lang="es-ES" dirty="0"/>
              <a:t>(…) </a:t>
            </a:r>
            <a:r>
              <a:rPr lang="es-ES" b="1" dirty="0"/>
              <a:t>Se podrán presentar escritos y documentos en formato electrónico todos los días del año durante las veinticuatro horas</a:t>
            </a:r>
            <a:r>
              <a:rPr lang="es-ES" dirty="0"/>
              <a:t>.</a:t>
            </a:r>
          </a:p>
          <a:p>
            <a:pPr marL="0" indent="0">
              <a:buNone/>
            </a:pPr>
            <a:r>
              <a:rPr lang="es-ES" dirty="0"/>
              <a:t>Presentados los escritos y documentos por medios telemáticos, se emitirá automáticamente recibo por el mismo medio, con expresión del número de entrada de registro y de la fecha y la hora de presentación, en la que se tendrán por presentados a todos los efectos. </a:t>
            </a:r>
            <a:r>
              <a:rPr lang="es-ES" b="1" dirty="0"/>
              <a:t>En caso de que la presentación tenga lugar en día u hora inhábil a efectos procesales conforme a la ley, se entenderá efectuada el primer día y hora hábil siguiente.</a:t>
            </a:r>
          </a:p>
        </p:txBody>
      </p:sp>
    </p:spTree>
    <p:extLst>
      <p:ext uri="{BB962C8B-B14F-4D97-AF65-F5344CB8AC3E}">
        <p14:creationId xmlns:p14="http://schemas.microsoft.com/office/powerpoint/2010/main" val="211075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4000" b="1" dirty="0">
                <a:solidFill>
                  <a:srgbClr val="0070C0"/>
                </a:solidFill>
              </a:rPr>
              <a:t>Organización del orden jurisdiccional social (I)</a:t>
            </a:r>
          </a:p>
        </p:txBody>
      </p:sp>
      <p:sp>
        <p:nvSpPr>
          <p:cNvPr id="3" name="2 Marcador de contenido"/>
          <p:cNvSpPr>
            <a:spLocks noGrp="1"/>
          </p:cNvSpPr>
          <p:nvPr>
            <p:ph idx="1"/>
          </p:nvPr>
        </p:nvSpPr>
        <p:spPr/>
        <p:txBody>
          <a:bodyPr>
            <a:normAutofit lnSpcReduction="10000"/>
          </a:bodyPr>
          <a:lstStyle/>
          <a:p>
            <a:r>
              <a:rPr lang="es-ES" dirty="0"/>
              <a:t>A) Juzgados de lo social: órganos unipersonales:</a:t>
            </a:r>
          </a:p>
          <a:p>
            <a:pPr lvl="1">
              <a:buFontTx/>
              <a:buChar char="-"/>
            </a:pPr>
            <a:r>
              <a:rPr lang="es-ES" dirty="0"/>
              <a:t>Jurisdicción: ámbito provincial, con sede en capital provincia, aunque también existen juzgados con sede distinta de los de la capital de la provincia; competencia territorial (reglas generales (art. 10.1: juzgado competente el del lugar de prestación servicio o el del domicilio del demandado, a elección del/ de la demandante) y especiales (art.10.2)</a:t>
            </a:r>
          </a:p>
          <a:p>
            <a:pPr lvl="1">
              <a:buFontTx/>
              <a:buChar char="-"/>
            </a:pPr>
            <a:r>
              <a:rPr lang="es-ES" dirty="0"/>
              <a:t>Conocen en única instancia de materias propias de la jurisdicción social </a:t>
            </a:r>
          </a:p>
          <a:p>
            <a:r>
              <a:rPr lang="es-ES" dirty="0"/>
              <a:t>B) Salas de lo social de los Tribunales Superiores de Justicia:</a:t>
            </a:r>
          </a:p>
          <a:p>
            <a:pPr>
              <a:buFontTx/>
              <a:buChar char="-"/>
            </a:pPr>
            <a:r>
              <a:rPr lang="es-ES" dirty="0"/>
              <a:t>Tienen la sede en la Comunidad autónoma respectiva</a:t>
            </a:r>
          </a:p>
          <a:p>
            <a:pPr>
              <a:buFontTx/>
              <a:buChar char="-"/>
            </a:pPr>
            <a:r>
              <a:rPr lang="es-ES" dirty="0"/>
              <a:t>Conocen de los litigios en dos diferentes grados: </a:t>
            </a:r>
          </a:p>
          <a:p>
            <a:pPr marL="914400" lvl="1" indent="-514350">
              <a:buAutoNum type="alphaLcParenR"/>
            </a:pPr>
            <a:r>
              <a:rPr lang="es-ES" dirty="0"/>
              <a:t>En única instancia, conocen de determinados litigios de ámbito superior al de los JS siempre que no superen ámbito CA (ej. Conflicto colectivo)</a:t>
            </a:r>
          </a:p>
          <a:p>
            <a:pPr marL="914400" lvl="1" indent="-514350">
              <a:buAutoNum type="alphaLcParenR"/>
            </a:pPr>
            <a:r>
              <a:rPr lang="es-ES" dirty="0"/>
              <a:t>En segundo grado, conocen de los recursos interpuestos contra las resoluciones de los JS y ciertas resoluciones de los jueces del concurso</a:t>
            </a:r>
          </a:p>
        </p:txBody>
      </p:sp>
    </p:spTree>
    <p:extLst>
      <p:ext uri="{BB962C8B-B14F-4D97-AF65-F5344CB8AC3E}">
        <p14:creationId xmlns:p14="http://schemas.microsoft.com/office/powerpoint/2010/main" val="1335550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725982"/>
          </a:xfrm>
        </p:spPr>
        <p:txBody>
          <a:bodyPr>
            <a:noAutofit/>
          </a:bodyPr>
          <a:lstStyle/>
          <a:p>
            <a:r>
              <a:rPr lang="es-ES" sz="3600" b="1" dirty="0">
                <a:solidFill>
                  <a:srgbClr val="0070C0"/>
                </a:solidFill>
              </a:rPr>
              <a:t>Admisión a trámite demanda y subsanación defectos u omisiones: art. 81 LJS</a:t>
            </a:r>
          </a:p>
        </p:txBody>
      </p:sp>
      <p:sp>
        <p:nvSpPr>
          <p:cNvPr id="3" name="Marcador de contenido 2"/>
          <p:cNvSpPr>
            <a:spLocks noGrp="1"/>
          </p:cNvSpPr>
          <p:nvPr>
            <p:ph idx="1"/>
          </p:nvPr>
        </p:nvSpPr>
        <p:spPr>
          <a:xfrm>
            <a:off x="1069848" y="1493949"/>
            <a:ext cx="10058400" cy="4678251"/>
          </a:xfrm>
        </p:spPr>
        <p:txBody>
          <a:bodyPr/>
          <a:lstStyle/>
          <a:p>
            <a:pPr>
              <a:buFont typeface="Wingdings" panose="05000000000000000000" pitchFamily="2" charset="2"/>
              <a:buChar char="Ø"/>
            </a:pPr>
            <a:endParaRPr lang="es-ES" dirty="0"/>
          </a:p>
        </p:txBody>
      </p:sp>
      <p:sp>
        <p:nvSpPr>
          <p:cNvPr id="4" name="Rectángulo redondeado 3"/>
          <p:cNvSpPr/>
          <p:nvPr/>
        </p:nvSpPr>
        <p:spPr>
          <a:xfrm>
            <a:off x="1140903" y="1434517"/>
            <a:ext cx="9655727" cy="5184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s-ES" dirty="0"/>
              <a:t>El/la Letrado/a </a:t>
            </a:r>
            <a:r>
              <a:rPr lang="es-ES" dirty="0" err="1"/>
              <a:t>Adm</a:t>
            </a:r>
            <a:r>
              <a:rPr lang="es-ES" dirty="0"/>
              <a:t>. Justicia, dentro de los 3 días siguientes a la recepción de la demanda, requerirá a las partes y al Ministerio Fiscal, si entendiera que concurren los supuestos de falta de jurisdicción o competencia. Cumplido el trámite, dará cuenta al juez/a o tribunal para que resuelva lo que estime oportuno. En otro caso, resolverá sobre la admisión a trámite de aquélla, con señalamiento de los actos de conciliación y juicio, o advertirá a la parte de los defectos u omisiones en que haya incurrido al redactar la demanda en relación con los presupuestos procesales necesarios que pudieran impedir la válida prosecución y término del proceso, así como en relación con los documentos de preceptiva aportación con la misma, a fin de que los subsane dentro del plazo de cuatro días.</a:t>
            </a:r>
          </a:p>
          <a:p>
            <a:endParaRPr lang="es-ES" dirty="0"/>
          </a:p>
          <a:p>
            <a:pPr marL="285750" indent="-285750">
              <a:buFont typeface="Wingdings" panose="05000000000000000000" pitchFamily="2" charset="2"/>
              <a:buChar char="q"/>
            </a:pPr>
            <a:r>
              <a:rPr lang="es-ES" dirty="0"/>
              <a:t>Si no se acompaña certificación acto conciliación/mediación previa, o papeleta conciliación o solicitud mediación, letrado/a </a:t>
            </a:r>
            <a:r>
              <a:rPr lang="es-ES" dirty="0" err="1"/>
              <a:t>Adm</a:t>
            </a:r>
            <a:r>
              <a:rPr lang="es-ES" dirty="0"/>
              <a:t>. Justicia, sin perjuicio resolver sobre admisión y proceder a señalamiento juicio, advertirá a demandante necesidad acreditar celebración o intento en plazo 15 días, con apercibimiento archivo actuaciones en caso contrario, quedando sin efecto señalamiento efectuado</a:t>
            </a:r>
          </a:p>
        </p:txBody>
      </p:sp>
    </p:spTree>
    <p:extLst>
      <p:ext uri="{BB962C8B-B14F-4D97-AF65-F5344CB8AC3E}">
        <p14:creationId xmlns:p14="http://schemas.microsoft.com/office/powerpoint/2010/main" val="3800948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6784" y="248194"/>
            <a:ext cx="10379841" cy="1244890"/>
          </a:xfrm>
        </p:spPr>
        <p:txBody>
          <a:bodyPr>
            <a:normAutofit fontScale="90000"/>
          </a:bodyPr>
          <a:lstStyle/>
          <a:p>
            <a:r>
              <a:rPr lang="es-ES" sz="4400" b="1" dirty="0">
                <a:solidFill>
                  <a:srgbClr val="0070C0"/>
                </a:solidFill>
              </a:rPr>
              <a:t>Señalamiento actos conciliación y juicio (art. 82.1 LJS)</a:t>
            </a:r>
          </a:p>
        </p:txBody>
      </p:sp>
      <p:sp>
        <p:nvSpPr>
          <p:cNvPr id="3" name="Marcador de contenido 2"/>
          <p:cNvSpPr>
            <a:spLocks noGrp="1"/>
          </p:cNvSpPr>
          <p:nvPr>
            <p:ph idx="1"/>
          </p:nvPr>
        </p:nvSpPr>
        <p:spPr>
          <a:xfrm>
            <a:off x="855677" y="1719742"/>
            <a:ext cx="10940084" cy="4890063"/>
          </a:xfrm>
        </p:spPr>
        <p:txBody>
          <a:bodyPr>
            <a:normAutofit/>
          </a:bodyPr>
          <a:lstStyle/>
          <a:p>
            <a:r>
              <a:rPr lang="es-ES" dirty="0"/>
              <a:t>En la misma resolución de admisión a trámite de la demanda, Letrado/a </a:t>
            </a:r>
            <a:r>
              <a:rPr lang="es-ES" dirty="0" err="1"/>
              <a:t>Adm</a:t>
            </a:r>
            <a:r>
              <a:rPr lang="es-ES" dirty="0"/>
              <a:t>. Justicia señalará el día y la hora en que hayan de tener lugar sucesivamente los actos de conciliación y juicio, debiendo mediar un mínimo de 10 días entre la citación y la efectiva celebración de dichos actos (regla general)</a:t>
            </a:r>
          </a:p>
          <a:p>
            <a:r>
              <a:rPr lang="es-ES" dirty="0"/>
              <a:t>Citación habrá de realizarse tanto a partes en litigio como a Mº Fiscal (cuando intervención preceptiva), FOGASA (cuando pueda derivarse su responsabilidad), a testigos propuestos por partes, etc. </a:t>
            </a:r>
          </a:p>
          <a:p>
            <a:pPr lvl="1"/>
            <a:r>
              <a:rPr lang="es-ES" dirty="0"/>
              <a:t>Las empresas y los profesionales de la </a:t>
            </a:r>
            <a:r>
              <a:rPr lang="es-ES" dirty="0" err="1"/>
              <a:t>Adm</a:t>
            </a:r>
            <a:r>
              <a:rPr lang="es-ES" dirty="0"/>
              <a:t>. de Justicia deberán revisar constantemente las plataformas digitales de comunicación con la </a:t>
            </a:r>
            <a:r>
              <a:rPr lang="es-ES" dirty="0" err="1"/>
              <a:t>Adm</a:t>
            </a:r>
            <a:r>
              <a:rPr lang="es-ES" dirty="0"/>
              <a:t>. de Justicia, ya que los actos de comunicación, incluida la primera citación de las partes aún no personadas, se practican por medios electrónicos.</a:t>
            </a:r>
          </a:p>
          <a:p>
            <a:r>
              <a:rPr lang="es-ES" dirty="0"/>
              <a:t>Resolución de señalamiento a demandados y partes interesadas habrá de ir acompañada de copia de la demanda y demás documentos que la acompañen</a:t>
            </a:r>
          </a:p>
          <a:p>
            <a:r>
              <a:rPr lang="es-ES" dirty="0"/>
              <a:t>Actos de conciliación y juicio tendrán lugar en única convocatoria, pero en sucesivos actos</a:t>
            </a:r>
          </a:p>
        </p:txBody>
      </p:sp>
    </p:spTree>
    <p:extLst>
      <p:ext uri="{BB962C8B-B14F-4D97-AF65-F5344CB8AC3E}">
        <p14:creationId xmlns:p14="http://schemas.microsoft.com/office/powerpoint/2010/main" val="3709938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FDF09A-C20A-19D9-DFEA-8F3DC0FBC808}"/>
              </a:ext>
            </a:extLst>
          </p:cNvPr>
          <p:cNvSpPr>
            <a:spLocks noGrp="1"/>
          </p:cNvSpPr>
          <p:nvPr>
            <p:ph type="title"/>
          </p:nvPr>
        </p:nvSpPr>
        <p:spPr>
          <a:xfrm>
            <a:off x="855677" y="285226"/>
            <a:ext cx="10272571" cy="1275126"/>
          </a:xfrm>
        </p:spPr>
        <p:txBody>
          <a:bodyPr>
            <a:normAutofit/>
          </a:bodyPr>
          <a:lstStyle/>
          <a:p>
            <a:r>
              <a:rPr lang="es-ES" sz="4400" b="1" dirty="0">
                <a:solidFill>
                  <a:srgbClr val="0070C0"/>
                </a:solidFill>
              </a:rPr>
              <a:t>Actos conciliación y juicio (art.83 LJS)</a:t>
            </a:r>
          </a:p>
        </p:txBody>
      </p:sp>
      <p:sp>
        <p:nvSpPr>
          <p:cNvPr id="3" name="Marcador de contenido 2">
            <a:extLst>
              <a:ext uri="{FF2B5EF4-FFF2-40B4-BE49-F238E27FC236}">
                <a16:creationId xmlns:a16="http://schemas.microsoft.com/office/drawing/2014/main" id="{16B20D8E-4C0C-608C-2138-3900F53CFAF5}"/>
              </a:ext>
            </a:extLst>
          </p:cNvPr>
          <p:cNvSpPr>
            <a:spLocks noGrp="1"/>
          </p:cNvSpPr>
          <p:nvPr>
            <p:ph idx="1"/>
          </p:nvPr>
        </p:nvSpPr>
        <p:spPr>
          <a:xfrm>
            <a:off x="855677" y="1560353"/>
            <a:ext cx="10272571" cy="4832058"/>
          </a:xfrm>
        </p:spPr>
        <p:txBody>
          <a:bodyPr>
            <a:normAutofit/>
          </a:bodyPr>
          <a:lstStyle/>
          <a:p>
            <a:r>
              <a:rPr lang="es-ES" dirty="0"/>
              <a:t>Suspensión: sólo a petición de ambas partes o por motivos justificados, Letrado/a </a:t>
            </a:r>
            <a:r>
              <a:rPr lang="es-ES" dirty="0" err="1"/>
              <a:t>Adm</a:t>
            </a:r>
            <a:r>
              <a:rPr lang="es-ES" dirty="0"/>
              <a:t>. Justicia podrá suspender, por una sola vez, los actos de conciliación y juicio, señalándose nuevamente dentro de los 10 días siguientes a la fecha de la suspensión. Excepcionalmente y por circunstancias adecuadamente probadas, podrá acordarse una segunda suspensión.</a:t>
            </a:r>
          </a:p>
          <a:p>
            <a:r>
              <a:rPr lang="es-ES" dirty="0"/>
              <a:t>Si no comparece demandante, ni alega justa causa que motive suspensión del acto de conciliación o del juicio, se le tendrá por desistido de su demanda</a:t>
            </a:r>
          </a:p>
          <a:p>
            <a:r>
              <a:rPr lang="es-ES" dirty="0"/>
              <a:t>Incomparecencia injustificada del demandado, no impedirá celebración actos conciliación o juicio: esta situación no supone automáticamente la estimación de la demanda, no significa allanamiento ni conformidad con los hechos alegados por actor, pues no exime a demandante de carga de alegar y probar su derecho. Por ello es posible que demandado, aun sin comparecer, no sea condenado</a:t>
            </a:r>
          </a:p>
          <a:p>
            <a:r>
              <a:rPr lang="es-ES" dirty="0"/>
              <a:t>Si incomparecencia de ambas partes, proceso no puede seguir, teniendo por desistido al demandante y ordenándose archivo actuaciones</a:t>
            </a:r>
          </a:p>
          <a:p>
            <a:pPr marL="0" indent="0">
              <a:buNone/>
            </a:pPr>
            <a:endParaRPr lang="es-ES" dirty="0"/>
          </a:p>
        </p:txBody>
      </p:sp>
    </p:spTree>
    <p:extLst>
      <p:ext uri="{BB962C8B-B14F-4D97-AF65-F5344CB8AC3E}">
        <p14:creationId xmlns:p14="http://schemas.microsoft.com/office/powerpoint/2010/main" val="12937465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ubtítulo 2"/>
          <p:cNvSpPr>
            <a:spLocks noGrp="1"/>
          </p:cNvSpPr>
          <p:nvPr>
            <p:ph type="subTitle" idx="1"/>
          </p:nvPr>
        </p:nvSpPr>
        <p:spPr>
          <a:xfrm>
            <a:off x="7937524" y="2064730"/>
            <a:ext cx="2942706" cy="2728536"/>
          </a:xfrm>
        </p:spPr>
        <p:txBody>
          <a:bodyPr anchor="ctr">
            <a:normAutofit/>
          </a:bodyPr>
          <a:lstStyle/>
          <a:p>
            <a:r>
              <a:rPr lang="es-ES" sz="2800" b="1" dirty="0">
                <a:solidFill>
                  <a:schemeClr val="tx2"/>
                </a:solidFill>
              </a:rPr>
              <a:t>El juicio oral y sus partes</a:t>
            </a: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p:cNvSpPr>
            <a:spLocks noGrp="1"/>
          </p:cNvSpPr>
          <p:nvPr>
            <p:ph type="ctrTitle"/>
          </p:nvPr>
        </p:nvSpPr>
        <p:spPr>
          <a:xfrm>
            <a:off x="1717507" y="1316890"/>
            <a:ext cx="4606394" cy="4224216"/>
          </a:xfrm>
        </p:spPr>
        <p:txBody>
          <a:bodyPr>
            <a:normAutofit/>
          </a:bodyPr>
          <a:lstStyle/>
          <a:p>
            <a:pPr algn="ctr"/>
            <a:r>
              <a:rPr lang="es-ES" sz="6000" b="1" dirty="0">
                <a:solidFill>
                  <a:srgbClr val="FFFFFF"/>
                </a:solidFill>
              </a:rPr>
              <a:t>Desarrollo del proceso</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Tree>
    <p:extLst>
      <p:ext uri="{BB962C8B-B14F-4D97-AF65-F5344CB8AC3E}">
        <p14:creationId xmlns:p14="http://schemas.microsoft.com/office/powerpoint/2010/main" val="220616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973" y="222069"/>
            <a:ext cx="10058400" cy="1362456"/>
          </a:xfrm>
        </p:spPr>
        <p:txBody>
          <a:bodyPr>
            <a:normAutofit/>
          </a:bodyPr>
          <a:lstStyle/>
          <a:p>
            <a:r>
              <a:rPr lang="es-ES" sz="4000" b="1" dirty="0">
                <a:solidFill>
                  <a:srgbClr val="0070C0"/>
                </a:solidFill>
              </a:rPr>
              <a:t>conciliación judicial (art. 84 LJS)</a:t>
            </a:r>
            <a:endParaRPr lang="en-US" sz="4000" b="1" dirty="0">
              <a:solidFill>
                <a:srgbClr val="0070C0"/>
              </a:solidFill>
            </a:endParaRPr>
          </a:p>
        </p:txBody>
      </p:sp>
      <p:sp>
        <p:nvSpPr>
          <p:cNvPr id="3" name="Content Placeholder 2"/>
          <p:cNvSpPr>
            <a:spLocks noGrp="1"/>
          </p:cNvSpPr>
          <p:nvPr>
            <p:ph idx="1"/>
          </p:nvPr>
        </p:nvSpPr>
        <p:spPr>
          <a:xfrm>
            <a:off x="1056785" y="1489167"/>
            <a:ext cx="10058400" cy="4905102"/>
          </a:xfrm>
        </p:spPr>
        <p:txBody>
          <a:bodyPr>
            <a:normAutofit lnSpcReduction="10000"/>
          </a:bodyPr>
          <a:lstStyle/>
          <a:p>
            <a:pPr>
              <a:buFont typeface="Wingdings" pitchFamily="2" charset="2"/>
              <a:buChar char="Ø"/>
            </a:pPr>
            <a:r>
              <a:rPr lang="es-ES" dirty="0"/>
              <a:t>Con carácter previo a juicio oral (en unidad de acto)</a:t>
            </a:r>
          </a:p>
          <a:p>
            <a:pPr>
              <a:buFont typeface="Wingdings" pitchFamily="2" charset="2"/>
              <a:buChar char="Ø"/>
            </a:pPr>
            <a:r>
              <a:rPr lang="es-ES" dirty="0"/>
              <a:t>Finalidad: evitar proceso principal mediante intento de avenencia</a:t>
            </a:r>
          </a:p>
          <a:p>
            <a:pPr>
              <a:buFont typeface="Wingdings" pitchFamily="2" charset="2"/>
              <a:buChar char="Ø"/>
            </a:pPr>
            <a:r>
              <a:rPr lang="es-ES" dirty="0"/>
              <a:t>Se realiza ante Letrado/a </a:t>
            </a:r>
            <a:r>
              <a:rPr lang="es-ES" dirty="0" err="1"/>
              <a:t>Adm</a:t>
            </a:r>
            <a:r>
              <a:rPr lang="es-ES" dirty="0"/>
              <a:t>. Justicia</a:t>
            </a:r>
          </a:p>
          <a:p>
            <a:pPr>
              <a:buFont typeface="Wingdings" pitchFamily="2" charset="2"/>
              <a:buChar char="Ø"/>
            </a:pPr>
            <a:r>
              <a:rPr lang="es-ES" dirty="0"/>
              <a:t>Celebración acto sólo posible si ambas partes comparecen</a:t>
            </a:r>
          </a:p>
          <a:p>
            <a:pPr>
              <a:buFont typeface="Wingdings" pitchFamily="2" charset="2"/>
              <a:buChar char="Ø"/>
            </a:pPr>
            <a:r>
              <a:rPr lang="es-ES" dirty="0"/>
              <a:t>Letrado/a </a:t>
            </a:r>
            <a:r>
              <a:rPr lang="es-ES" dirty="0" err="1"/>
              <a:t>Adm</a:t>
            </a:r>
            <a:r>
              <a:rPr lang="es-ES" dirty="0"/>
              <a:t>. Justicia advertirá a partes de derechos y obligaciones que pudieran corresponderles en caso de que sus alegaciones fueran ciertas y de que lleguen a probarlas, pero no puede actuar como mediador/a pues no tiene posibilidad de proponer a partes una solución concreta del litigio, sino que debe limitarse a procurar que ellas logren la avenencia</a:t>
            </a:r>
          </a:p>
          <a:p>
            <a:pPr>
              <a:buFont typeface="Wingdings" pitchFamily="2" charset="2"/>
              <a:buChar char="Ø"/>
            </a:pPr>
            <a:r>
              <a:rPr lang="es-ES" dirty="0"/>
              <a:t>En caso avenencia, aprobará acuerdo y acordará archivo actuaciones, salvo que estimare que lo convenido es constitutivo de lesión grave para alguna parte, fraude de ley, abuso derecho o contrario a interés público.</a:t>
            </a:r>
          </a:p>
          <a:p>
            <a:pPr>
              <a:buFont typeface="Wingdings" pitchFamily="2" charset="2"/>
              <a:buChar char="Ø"/>
            </a:pPr>
            <a:r>
              <a:rPr lang="es-ES" dirty="0"/>
              <a:t>Cabe impugnación de lo acordado ante mismo Juzgado o Tribunal al que hubiere correspondido la demanda, por alguna de las partes firmantes o bien por tercero perjudicado</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232" y="310275"/>
            <a:ext cx="10058400" cy="910352"/>
          </a:xfrm>
        </p:spPr>
        <p:txBody>
          <a:bodyPr>
            <a:normAutofit/>
          </a:bodyPr>
          <a:lstStyle/>
          <a:p>
            <a:r>
              <a:rPr lang="es-ES" sz="4000" b="1" dirty="0">
                <a:solidFill>
                  <a:srgbClr val="0070C0"/>
                </a:solidFill>
              </a:rPr>
              <a:t>Juicio oral: fase alegaciones (I)</a:t>
            </a:r>
            <a:endParaRPr lang="en-US" sz="4000" b="1" dirty="0">
              <a:solidFill>
                <a:srgbClr val="0070C0"/>
              </a:solidFill>
            </a:endParaRPr>
          </a:p>
        </p:txBody>
      </p:sp>
      <p:sp>
        <p:nvSpPr>
          <p:cNvPr id="3" name="Content Placeholder 2"/>
          <p:cNvSpPr>
            <a:spLocks noGrp="1"/>
          </p:cNvSpPr>
          <p:nvPr>
            <p:ph idx="1"/>
          </p:nvPr>
        </p:nvSpPr>
        <p:spPr>
          <a:xfrm>
            <a:off x="679508" y="1442906"/>
            <a:ext cx="10872840" cy="5204065"/>
          </a:xfrm>
        </p:spPr>
        <p:txBody>
          <a:bodyPr>
            <a:normAutofit/>
          </a:bodyPr>
          <a:lstStyle/>
          <a:p>
            <a:pPr>
              <a:buFont typeface="Wingdings" pitchFamily="2" charset="2"/>
              <a:buChar char="Ø"/>
            </a:pPr>
            <a:r>
              <a:rPr lang="es-ES" dirty="0"/>
              <a:t>Tras conciliación judicial, si no hay avenencia, se inicia juicio oral</a:t>
            </a:r>
          </a:p>
          <a:p>
            <a:r>
              <a:rPr lang="es-ES" dirty="0"/>
              <a:t>Con carácter previo se resolverá, motivadamente, en forma oral y oídas las partes, sobre las cuestiones previas que se puedan formular en ese acto (art. 85.2 LJS)</a:t>
            </a:r>
          </a:p>
          <a:p>
            <a:pPr>
              <a:buFont typeface="Wingdings" pitchFamily="2" charset="2"/>
              <a:buChar char="Ø"/>
            </a:pPr>
            <a:r>
              <a:rPr lang="es-ES" dirty="0"/>
              <a:t>A continuación, el </a:t>
            </a:r>
            <a:r>
              <a:rPr lang="es-ES" b="1" dirty="0"/>
              <a:t>demandante ratificará o ampliará su demanda</a:t>
            </a:r>
            <a:r>
              <a:rPr lang="es-ES" dirty="0"/>
              <a:t>, aunque en ningún caso podrá hacer en ella variación sustancial: </a:t>
            </a:r>
          </a:p>
          <a:p>
            <a:pPr lvl="1"/>
            <a:r>
              <a:rPr lang="es-ES" dirty="0"/>
              <a:t>No cabe ampliación a otros demandados, ni variación sustancial de hechos, salvo posteriores a la conciliación o reclamación previa que resulten necesarios para resolver cuestiones planteadas, ni ampliación de la súplica de la demanda. </a:t>
            </a:r>
          </a:p>
          <a:p>
            <a:pPr lvl="1"/>
            <a:r>
              <a:rPr lang="es-ES" dirty="0"/>
              <a:t>Órgano judicial decide sobre admisión variación sin posibilidad recurso (demandado puede manifestar su oposición a ampliación y que conste en acta; demandante puede hacer lo propio cuando no se admita ampliación)</a:t>
            </a:r>
          </a:p>
          <a:p>
            <a:pPr lvl="1"/>
            <a:r>
              <a:rPr lang="es-ES" dirty="0"/>
              <a:t>Es siempre posible la variación o alegación </a:t>
            </a:r>
            <a:r>
              <a:rPr lang="es-ES" i="1" dirty="0"/>
              <a:t>ex </a:t>
            </a:r>
            <a:r>
              <a:rPr lang="es-ES" i="1" dirty="0" err="1"/>
              <a:t>novo</a:t>
            </a:r>
            <a:r>
              <a:rPr lang="es-ES" i="1" dirty="0"/>
              <a:t> </a:t>
            </a:r>
            <a:r>
              <a:rPr lang="es-ES" dirty="0"/>
              <a:t>de fundamentos jurídicos, pero no cuando se trata de alterar el título jurídico de la pretensión</a:t>
            </a:r>
          </a:p>
          <a:p>
            <a:r>
              <a:rPr lang="es-ES" b="1" dirty="0"/>
              <a:t>Ratificación puede ser total o parcial </a:t>
            </a:r>
            <a:r>
              <a:rPr lang="es-ES" dirty="0"/>
              <a:t>(se reduce la acción)</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87" y="484633"/>
            <a:ext cx="10293361" cy="677962"/>
          </a:xfrm>
        </p:spPr>
        <p:txBody>
          <a:bodyPr>
            <a:normAutofit/>
          </a:bodyPr>
          <a:lstStyle/>
          <a:p>
            <a:r>
              <a:rPr lang="es-ES" sz="4000" b="1" dirty="0">
                <a:solidFill>
                  <a:srgbClr val="0070C0"/>
                </a:solidFill>
              </a:rPr>
              <a:t>Fase alegaciones (</a:t>
            </a:r>
            <a:r>
              <a:rPr lang="es-ES" sz="4000" b="1" dirty="0" err="1">
                <a:solidFill>
                  <a:srgbClr val="0070C0"/>
                </a:solidFill>
              </a:rPr>
              <a:t>ii</a:t>
            </a:r>
            <a:r>
              <a:rPr lang="es-ES" sz="4000" b="1" dirty="0">
                <a:solidFill>
                  <a:srgbClr val="0070C0"/>
                </a:solidFill>
              </a:rPr>
              <a:t>)</a:t>
            </a:r>
            <a:endParaRPr lang="en-US" sz="4000" b="1" dirty="0">
              <a:solidFill>
                <a:srgbClr val="0070C0"/>
              </a:solidFill>
            </a:endParaRPr>
          </a:p>
        </p:txBody>
      </p:sp>
      <p:sp>
        <p:nvSpPr>
          <p:cNvPr id="3" name="Content Placeholder 2"/>
          <p:cNvSpPr>
            <a:spLocks noGrp="1"/>
          </p:cNvSpPr>
          <p:nvPr>
            <p:ph idx="1"/>
          </p:nvPr>
        </p:nvSpPr>
        <p:spPr>
          <a:xfrm>
            <a:off x="666207" y="1240970"/>
            <a:ext cx="10724604" cy="5411499"/>
          </a:xfrm>
        </p:spPr>
        <p:txBody>
          <a:bodyPr>
            <a:normAutofit fontScale="92500"/>
          </a:bodyPr>
          <a:lstStyle/>
          <a:p>
            <a:pPr>
              <a:buFont typeface="Wingdings" pitchFamily="2" charset="2"/>
              <a:buChar char="Ø"/>
            </a:pPr>
            <a:r>
              <a:rPr lang="es-ES" b="1" dirty="0"/>
              <a:t>ALEGACIONES DEMANDANTE:</a:t>
            </a:r>
          </a:p>
          <a:p>
            <a:pPr lvl="1"/>
            <a:r>
              <a:rPr lang="es-ES" b="1" dirty="0">
                <a:solidFill>
                  <a:srgbClr val="C00000"/>
                </a:solidFill>
              </a:rPr>
              <a:t>Ratificación </a:t>
            </a:r>
            <a:r>
              <a:rPr lang="es-ES" dirty="0"/>
              <a:t>de la demanda y solicitud recibimiento juicio a prueba</a:t>
            </a:r>
          </a:p>
          <a:p>
            <a:pPr lvl="1"/>
            <a:r>
              <a:rPr lang="es-ES" dirty="0"/>
              <a:t>Añadir alguna </a:t>
            </a:r>
            <a:r>
              <a:rPr lang="es-ES" b="1" dirty="0">
                <a:solidFill>
                  <a:srgbClr val="C00000"/>
                </a:solidFill>
              </a:rPr>
              <a:t>aclaración no sustancial o alegar o variar fundamentos jurídicos</a:t>
            </a:r>
          </a:p>
          <a:p>
            <a:pPr lvl="1"/>
            <a:r>
              <a:rPr lang="es-ES" b="1" dirty="0">
                <a:solidFill>
                  <a:srgbClr val="C00000"/>
                </a:solidFill>
              </a:rPr>
              <a:t>Desistimiento demanda </a:t>
            </a:r>
            <a:r>
              <a:rPr lang="es-ES" dirty="0"/>
              <a:t>(no renuncia): no impide a actor iniciar nuevo proceso sobre mismo asunto</a:t>
            </a:r>
          </a:p>
          <a:p>
            <a:pPr lvl="1"/>
            <a:r>
              <a:rPr lang="es-ES" dirty="0"/>
              <a:t>Reducir petición formulada en demanda (</a:t>
            </a:r>
            <a:r>
              <a:rPr lang="es-ES" b="1" dirty="0">
                <a:solidFill>
                  <a:srgbClr val="C00000"/>
                </a:solidFill>
              </a:rPr>
              <a:t>desistimiento parcial</a:t>
            </a:r>
            <a:r>
              <a:rPr lang="es-ES" dirty="0"/>
              <a:t>)</a:t>
            </a:r>
          </a:p>
          <a:p>
            <a:pPr>
              <a:buFont typeface="Wingdings" pitchFamily="2" charset="2"/>
              <a:buChar char="Ø"/>
            </a:pPr>
            <a:r>
              <a:rPr lang="es-ES" b="1" dirty="0"/>
              <a:t>CONTESTACIÓN A LA DEMANDA: ALEGACIONES DEL DEMANDADO</a:t>
            </a:r>
          </a:p>
          <a:p>
            <a:r>
              <a:rPr lang="es-ES" dirty="0"/>
              <a:t>Es el </a:t>
            </a:r>
            <a:r>
              <a:rPr lang="es-ES" b="1" u="sng" dirty="0">
                <a:solidFill>
                  <a:srgbClr val="C00000"/>
                </a:solidFill>
              </a:rPr>
              <a:t>acto oral </a:t>
            </a:r>
            <a:r>
              <a:rPr lang="es-ES" dirty="0"/>
              <a:t>del demandado en que éste opone expresamente sus alegaciones a la misma</a:t>
            </a:r>
          </a:p>
          <a:p>
            <a:r>
              <a:rPr lang="es-ES" b="1" dirty="0">
                <a:solidFill>
                  <a:srgbClr val="C00000"/>
                </a:solidFill>
              </a:rPr>
              <a:t>Demandado puede oponerse en todo o en parte a la demanda</a:t>
            </a:r>
            <a:r>
              <a:rPr lang="es-ES" dirty="0"/>
              <a:t>, </a:t>
            </a:r>
            <a:r>
              <a:rPr lang="es-ES" b="1" dirty="0">
                <a:solidFill>
                  <a:srgbClr val="C00000"/>
                </a:solidFill>
              </a:rPr>
              <a:t>reconocer o negar los hechos de la demanda</a:t>
            </a:r>
            <a:r>
              <a:rPr lang="es-ES" b="1" dirty="0"/>
              <a:t> </a:t>
            </a:r>
            <a:r>
              <a:rPr lang="es-ES" dirty="0"/>
              <a:t>(si no se pronuncia sobre hechos, existe riesgo de que se den por conformes – admisión tácita -), </a:t>
            </a:r>
            <a:r>
              <a:rPr lang="es-ES" b="1" dirty="0">
                <a:solidFill>
                  <a:srgbClr val="C00000"/>
                </a:solidFill>
              </a:rPr>
              <a:t>exponer su posición sobre el fondo y alegar fundamentos jurídicos; alegar excepciones y formular reconvención </a:t>
            </a:r>
            <a:r>
              <a:rPr lang="es-ES" dirty="0"/>
              <a:t>(pretensión contra demandante para que sea resuelta en la misma sentencia, siempre que se hubiera anunciado la misma en trámite </a:t>
            </a:r>
            <a:r>
              <a:rPr lang="es-ES" dirty="0" err="1"/>
              <a:t>preprocesal</a:t>
            </a:r>
            <a:r>
              <a:rPr lang="es-ES" dirty="0"/>
              <a:t> y exista conexión con demanda principal y se trate de acción acumulable) </a:t>
            </a:r>
            <a:r>
              <a:rPr lang="es-ES" b="1" dirty="0">
                <a:solidFill>
                  <a:srgbClr val="C00000"/>
                </a:solidFill>
              </a:rPr>
              <a:t>o alegar la compensación de deudas</a:t>
            </a:r>
          </a:p>
          <a:p>
            <a:r>
              <a:rPr lang="es-ES" b="1" dirty="0">
                <a:solidFill>
                  <a:srgbClr val="C00000"/>
                </a:solidFill>
              </a:rPr>
              <a:t>Demandado puede allanarse expresamente a la demanda </a:t>
            </a:r>
            <a:r>
              <a:rPr lang="es-ES" dirty="0"/>
              <a:t>(aceptar total o parcialmente la pretensión de la demanda, de modo que vincula al juez a dictar sentencia condenatoria; no confundir con reconocimiento hechos)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028010-BC28-207F-6FBD-628DBA1ACC50}"/>
              </a:ext>
            </a:extLst>
          </p:cNvPr>
          <p:cNvSpPr>
            <a:spLocks noGrp="1"/>
          </p:cNvSpPr>
          <p:nvPr>
            <p:ph type="title"/>
          </p:nvPr>
        </p:nvSpPr>
        <p:spPr>
          <a:xfrm>
            <a:off x="503853" y="484632"/>
            <a:ext cx="10624395" cy="1082911"/>
          </a:xfrm>
        </p:spPr>
        <p:txBody>
          <a:bodyPr/>
          <a:lstStyle/>
          <a:p>
            <a:r>
              <a:rPr lang="es-ES" dirty="0"/>
              <a:t>Fase </a:t>
            </a:r>
            <a:r>
              <a:rPr lang="es-ES" dirty="0" err="1"/>
              <a:t>al·legacions</a:t>
            </a:r>
            <a:endParaRPr lang="es-ES" dirty="0"/>
          </a:p>
        </p:txBody>
      </p:sp>
      <p:sp>
        <p:nvSpPr>
          <p:cNvPr id="3" name="Marcador de contenido 2">
            <a:extLst>
              <a:ext uri="{FF2B5EF4-FFF2-40B4-BE49-F238E27FC236}">
                <a16:creationId xmlns:a16="http://schemas.microsoft.com/office/drawing/2014/main" id="{9E20350C-C021-BFD6-14DC-4C68007121F6}"/>
              </a:ext>
            </a:extLst>
          </p:cNvPr>
          <p:cNvSpPr>
            <a:spLocks noGrp="1"/>
          </p:cNvSpPr>
          <p:nvPr>
            <p:ph idx="1"/>
          </p:nvPr>
        </p:nvSpPr>
        <p:spPr>
          <a:xfrm>
            <a:off x="503853" y="2093976"/>
            <a:ext cx="10879494" cy="4078224"/>
          </a:xfrm>
        </p:spPr>
        <p:txBody>
          <a:bodyPr/>
          <a:lstStyle/>
          <a:p>
            <a:pPr marL="0" indent="0">
              <a:buNone/>
            </a:pPr>
            <a:r>
              <a:rPr lang="es-ES" b="1" dirty="0">
                <a:solidFill>
                  <a:srgbClr val="C00000"/>
                </a:solidFill>
              </a:rPr>
              <a:t>PART DEMANDANT</a:t>
            </a:r>
            <a:r>
              <a:rPr lang="es-ES" dirty="0"/>
              <a:t>                         </a:t>
            </a:r>
            <a:r>
              <a:rPr lang="es-ES" dirty="0" err="1"/>
              <a:t>Ratificació</a:t>
            </a:r>
            <a:r>
              <a:rPr lang="es-ES" dirty="0"/>
              <a:t> total o parcial demanda </a:t>
            </a:r>
          </a:p>
          <a:p>
            <a:pPr marL="0" indent="0">
              <a:buNone/>
            </a:pPr>
            <a:r>
              <a:rPr lang="es-ES" dirty="0"/>
              <a:t>                                                                </a:t>
            </a:r>
            <a:r>
              <a:rPr lang="es-ES" dirty="0" err="1"/>
              <a:t>Ampliació</a:t>
            </a:r>
            <a:r>
              <a:rPr lang="es-ES" dirty="0"/>
              <a:t> demanda, </a:t>
            </a:r>
            <a:r>
              <a:rPr lang="es-ES" dirty="0" err="1"/>
              <a:t>però</a:t>
            </a:r>
            <a:r>
              <a:rPr lang="es-ES" dirty="0"/>
              <a:t> no </a:t>
            </a:r>
            <a:r>
              <a:rPr lang="es-ES" dirty="0" err="1"/>
              <a:t>variació</a:t>
            </a:r>
            <a:r>
              <a:rPr lang="es-ES" dirty="0"/>
              <a:t> substancial</a:t>
            </a:r>
          </a:p>
          <a:p>
            <a:pPr marL="0" indent="0">
              <a:buNone/>
            </a:pPr>
            <a:r>
              <a:rPr lang="es-ES" dirty="0"/>
              <a:t>                                                                 </a:t>
            </a:r>
          </a:p>
          <a:p>
            <a:pPr marL="0" indent="0">
              <a:buNone/>
            </a:pPr>
            <a:r>
              <a:rPr lang="es-ES" dirty="0"/>
              <a:t>                                                                </a:t>
            </a:r>
            <a:r>
              <a:rPr lang="es-ES" dirty="0" err="1"/>
              <a:t>Desistiment</a:t>
            </a:r>
            <a:r>
              <a:rPr lang="es-ES" dirty="0"/>
              <a:t> demanda (no </a:t>
            </a:r>
            <a:r>
              <a:rPr lang="es-ES" dirty="0" err="1"/>
              <a:t>renúncia</a:t>
            </a:r>
            <a:r>
              <a:rPr lang="es-ES" dirty="0"/>
              <a:t>) total o parcial</a:t>
            </a:r>
          </a:p>
          <a:p>
            <a:pPr marL="0" indent="0">
              <a:buNone/>
            </a:pPr>
            <a:endParaRPr lang="es-ES" dirty="0"/>
          </a:p>
          <a:p>
            <a:pPr marL="0" indent="0">
              <a:buNone/>
            </a:pPr>
            <a:r>
              <a:rPr lang="es-ES" b="1" dirty="0">
                <a:solidFill>
                  <a:srgbClr val="C00000"/>
                </a:solidFill>
              </a:rPr>
              <a:t>PART DEMANDADA</a:t>
            </a:r>
            <a:r>
              <a:rPr lang="es-ES" dirty="0"/>
              <a:t>          </a:t>
            </a:r>
            <a:r>
              <a:rPr lang="es-ES" b="1" dirty="0" err="1"/>
              <a:t>contestació</a:t>
            </a:r>
            <a:r>
              <a:rPr lang="es-ES" dirty="0"/>
              <a:t>                     </a:t>
            </a:r>
            <a:r>
              <a:rPr lang="es-ES" dirty="0" err="1"/>
              <a:t>Oposar</a:t>
            </a:r>
            <a:r>
              <a:rPr lang="es-ES" dirty="0"/>
              <a:t>-se en </a:t>
            </a:r>
            <a:r>
              <a:rPr lang="es-ES" dirty="0" err="1"/>
              <a:t>tot</a:t>
            </a:r>
            <a:r>
              <a:rPr lang="es-ES" dirty="0"/>
              <a:t> o en </a:t>
            </a:r>
            <a:r>
              <a:rPr lang="es-ES" dirty="0" err="1"/>
              <a:t>part</a:t>
            </a:r>
            <a:r>
              <a:rPr lang="es-ES" dirty="0"/>
              <a:t> a demanda</a:t>
            </a:r>
          </a:p>
          <a:p>
            <a:pPr marL="0" indent="0">
              <a:buNone/>
            </a:pPr>
            <a:r>
              <a:rPr lang="es-ES" b="1" dirty="0"/>
              <a:t>                                                  demanda                        </a:t>
            </a:r>
            <a:r>
              <a:rPr lang="es-ES" dirty="0" err="1"/>
              <a:t>Reconèixer</a:t>
            </a:r>
            <a:r>
              <a:rPr lang="es-ES" dirty="0"/>
              <a:t> o negar </a:t>
            </a:r>
            <a:r>
              <a:rPr lang="es-ES" dirty="0" err="1"/>
              <a:t>fets</a:t>
            </a:r>
            <a:endParaRPr lang="es-ES" dirty="0"/>
          </a:p>
          <a:p>
            <a:pPr marL="0" indent="0">
              <a:buNone/>
            </a:pPr>
            <a:r>
              <a:rPr lang="es-ES" dirty="0"/>
              <a:t>                                                                                            </a:t>
            </a:r>
            <a:r>
              <a:rPr lang="es-ES" dirty="0" err="1"/>
              <a:t>Exposar</a:t>
            </a:r>
            <a:r>
              <a:rPr lang="es-ES" dirty="0"/>
              <a:t> </a:t>
            </a:r>
            <a:r>
              <a:rPr lang="es-ES" dirty="0" err="1"/>
              <a:t>posició</a:t>
            </a:r>
            <a:r>
              <a:rPr lang="es-ES" dirty="0"/>
              <a:t> sobre </a:t>
            </a:r>
            <a:r>
              <a:rPr lang="es-ES" dirty="0" err="1"/>
              <a:t>fons</a:t>
            </a:r>
            <a:r>
              <a:rPr lang="es-ES" dirty="0"/>
              <a:t> i </a:t>
            </a:r>
            <a:r>
              <a:rPr lang="es-ES" dirty="0" err="1"/>
              <a:t>al·legar</a:t>
            </a:r>
            <a:r>
              <a:rPr lang="es-ES" dirty="0"/>
              <a:t> FJ</a:t>
            </a:r>
          </a:p>
          <a:p>
            <a:pPr marL="0" indent="0">
              <a:buNone/>
            </a:pPr>
            <a:r>
              <a:rPr lang="es-ES" dirty="0"/>
              <a:t>                                                                                            Aplanar-se a la demanda                           </a:t>
            </a:r>
          </a:p>
        </p:txBody>
      </p:sp>
      <p:cxnSp>
        <p:nvCxnSpPr>
          <p:cNvPr id="9" name="Conector recto de flecha 8">
            <a:extLst>
              <a:ext uri="{FF2B5EF4-FFF2-40B4-BE49-F238E27FC236}">
                <a16:creationId xmlns:a16="http://schemas.microsoft.com/office/drawing/2014/main" id="{0BFA9286-5C31-7668-AC89-D8F57843C808}"/>
              </a:ext>
            </a:extLst>
          </p:cNvPr>
          <p:cNvCxnSpPr>
            <a:cxnSpLocks/>
          </p:cNvCxnSpPr>
          <p:nvPr/>
        </p:nvCxnSpPr>
        <p:spPr>
          <a:xfrm>
            <a:off x="3191069" y="2253856"/>
            <a:ext cx="1212980" cy="8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9F6D3B07-FB1B-3858-F54D-5D15C3BC75B0}"/>
              </a:ext>
            </a:extLst>
          </p:cNvPr>
          <p:cNvCxnSpPr>
            <a:cxnSpLocks/>
          </p:cNvCxnSpPr>
          <p:nvPr/>
        </p:nvCxnSpPr>
        <p:spPr>
          <a:xfrm>
            <a:off x="3191069" y="2253856"/>
            <a:ext cx="1212980" cy="1216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173744CE-5BAB-9EFA-F359-6072E9565727}"/>
              </a:ext>
            </a:extLst>
          </p:cNvPr>
          <p:cNvCxnSpPr>
            <a:cxnSpLocks/>
          </p:cNvCxnSpPr>
          <p:nvPr/>
        </p:nvCxnSpPr>
        <p:spPr>
          <a:xfrm>
            <a:off x="5181569" y="4422709"/>
            <a:ext cx="116632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9FB3F813-F827-C85C-ED34-96B49003BD3F}"/>
              </a:ext>
            </a:extLst>
          </p:cNvPr>
          <p:cNvCxnSpPr>
            <a:cxnSpLocks/>
          </p:cNvCxnSpPr>
          <p:nvPr/>
        </p:nvCxnSpPr>
        <p:spPr>
          <a:xfrm>
            <a:off x="3191069" y="4413379"/>
            <a:ext cx="3918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a:extLst>
              <a:ext uri="{FF2B5EF4-FFF2-40B4-BE49-F238E27FC236}">
                <a16:creationId xmlns:a16="http://schemas.microsoft.com/office/drawing/2014/main" id="{C66CC526-B461-41F6-0AD5-FEA8BE4C9B6A}"/>
              </a:ext>
            </a:extLst>
          </p:cNvPr>
          <p:cNvCxnSpPr>
            <a:cxnSpLocks/>
          </p:cNvCxnSpPr>
          <p:nvPr/>
        </p:nvCxnSpPr>
        <p:spPr>
          <a:xfrm>
            <a:off x="5173792" y="4422708"/>
            <a:ext cx="1181879" cy="354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224EEEF0-4322-759E-A105-3C343E854CCE}"/>
              </a:ext>
            </a:extLst>
          </p:cNvPr>
          <p:cNvCxnSpPr>
            <a:cxnSpLocks/>
          </p:cNvCxnSpPr>
          <p:nvPr/>
        </p:nvCxnSpPr>
        <p:spPr>
          <a:xfrm>
            <a:off x="5173792" y="4445287"/>
            <a:ext cx="1166327" cy="88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a:extLst>
              <a:ext uri="{FF2B5EF4-FFF2-40B4-BE49-F238E27FC236}">
                <a16:creationId xmlns:a16="http://schemas.microsoft.com/office/drawing/2014/main" id="{31214F8C-B55D-AE2B-7CDD-B78823820F13}"/>
              </a:ext>
            </a:extLst>
          </p:cNvPr>
          <p:cNvCxnSpPr>
            <a:cxnSpLocks/>
          </p:cNvCxnSpPr>
          <p:nvPr/>
        </p:nvCxnSpPr>
        <p:spPr>
          <a:xfrm>
            <a:off x="5181600" y="4452284"/>
            <a:ext cx="1158519" cy="11647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014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1468"/>
            <a:ext cx="10058400" cy="677962"/>
          </a:xfrm>
        </p:spPr>
        <p:txBody>
          <a:bodyPr>
            <a:normAutofit/>
          </a:bodyPr>
          <a:lstStyle/>
          <a:p>
            <a:r>
              <a:rPr lang="es-ES" sz="4000" b="1" dirty="0">
                <a:solidFill>
                  <a:srgbClr val="0070C0"/>
                </a:solidFill>
              </a:rPr>
              <a:t>Fase prueba (I)</a:t>
            </a:r>
            <a:endParaRPr lang="en-US" sz="4000" b="1" dirty="0">
              <a:solidFill>
                <a:srgbClr val="0070C0"/>
              </a:solidFill>
            </a:endParaRPr>
          </a:p>
        </p:txBody>
      </p:sp>
      <p:sp>
        <p:nvSpPr>
          <p:cNvPr id="3" name="Content Placeholder 2"/>
          <p:cNvSpPr>
            <a:spLocks noGrp="1"/>
          </p:cNvSpPr>
          <p:nvPr>
            <p:ph idx="1"/>
          </p:nvPr>
        </p:nvSpPr>
        <p:spPr>
          <a:xfrm>
            <a:off x="944013" y="1729522"/>
            <a:ext cx="10058400" cy="4643846"/>
          </a:xfrm>
        </p:spPr>
        <p:txBody>
          <a:bodyPr/>
          <a:lstStyle/>
          <a:p>
            <a:pPr>
              <a:buFont typeface="Wingdings" pitchFamily="2" charset="2"/>
              <a:buChar char="Ø"/>
            </a:pPr>
            <a:r>
              <a:rPr lang="es-ES" dirty="0"/>
              <a:t>Finalidad: demostrar veracidad afirmaciones de hecho alegadas</a:t>
            </a:r>
          </a:p>
          <a:p>
            <a:pPr>
              <a:buFont typeface="Wingdings" pitchFamily="2" charset="2"/>
              <a:buChar char="Ø"/>
            </a:pPr>
            <a:r>
              <a:rPr lang="es-ES" dirty="0"/>
              <a:t>Objeto: se ciñe a lo controvertido fácticamente; exentos de prueba hechos sobre los que exista plena conformidad partes (invocados en la demanda y no negados de contrario)</a:t>
            </a:r>
          </a:p>
          <a:p>
            <a:pPr>
              <a:buFont typeface="Wingdings" pitchFamily="2" charset="2"/>
              <a:buChar char="Ø"/>
            </a:pPr>
            <a:r>
              <a:rPr lang="es-ES" dirty="0"/>
              <a:t>Carga de la prueba: como regla general, será demandante quien deberá probar afirmaciones demanda; al demandado corresponde la prueba de hechos impeditivos de acción; r</a:t>
            </a:r>
            <a:r>
              <a:rPr lang="en-US" dirty="0" err="1"/>
              <a:t>eglas</a:t>
            </a:r>
            <a:r>
              <a:rPr lang="en-US" dirty="0"/>
              <a:t> </a:t>
            </a:r>
            <a:r>
              <a:rPr lang="en-US" dirty="0" err="1"/>
              <a:t>especiales</a:t>
            </a:r>
            <a:r>
              <a:rPr lang="en-US" dirty="0"/>
              <a:t> en </a:t>
            </a:r>
            <a:r>
              <a:rPr lang="en-US" dirty="0" err="1"/>
              <a:t>procesos</a:t>
            </a:r>
            <a:r>
              <a:rPr lang="en-US" dirty="0"/>
              <a:t> en </a:t>
            </a:r>
            <a:r>
              <a:rPr lang="en-US" dirty="0" err="1"/>
              <a:t>que</a:t>
            </a:r>
            <a:r>
              <a:rPr lang="en-US" dirty="0"/>
              <a:t> se </a:t>
            </a:r>
            <a:r>
              <a:rPr lang="en-US" dirty="0" err="1"/>
              <a:t>deduzca</a:t>
            </a:r>
            <a:r>
              <a:rPr lang="en-US" dirty="0"/>
              <a:t> </a:t>
            </a:r>
            <a:r>
              <a:rPr lang="en-US" dirty="0" err="1"/>
              <a:t>discriminación</a:t>
            </a:r>
            <a:r>
              <a:rPr lang="en-US" dirty="0"/>
              <a:t> y </a:t>
            </a:r>
            <a:r>
              <a:rPr lang="en-US" dirty="0" err="1"/>
              <a:t>lesión</a:t>
            </a:r>
            <a:r>
              <a:rPr lang="en-US" dirty="0"/>
              <a:t> de </a:t>
            </a:r>
            <a:r>
              <a:rPr lang="en-US" dirty="0" err="1"/>
              <a:t>otros</a:t>
            </a:r>
            <a:r>
              <a:rPr lang="en-US" dirty="0"/>
              <a:t> </a:t>
            </a:r>
            <a:r>
              <a:rPr lang="en-US" dirty="0" err="1"/>
              <a:t>derechos</a:t>
            </a:r>
            <a:r>
              <a:rPr lang="en-US" dirty="0"/>
              <a:t> </a:t>
            </a:r>
            <a:r>
              <a:rPr lang="en-US" dirty="0" err="1"/>
              <a:t>fundamentales</a:t>
            </a:r>
            <a:r>
              <a:rPr lang="en-US" dirty="0"/>
              <a:t>  y en </a:t>
            </a:r>
            <a:r>
              <a:rPr lang="en-US" dirty="0" err="1"/>
              <a:t>procesos</a:t>
            </a:r>
            <a:r>
              <a:rPr lang="en-US" dirty="0"/>
              <a:t> </a:t>
            </a:r>
            <a:r>
              <a:rPr lang="en-US" dirty="0" err="1"/>
              <a:t>sobre</a:t>
            </a:r>
            <a:r>
              <a:rPr lang="en-US" dirty="0"/>
              <a:t> </a:t>
            </a:r>
            <a:r>
              <a:rPr lang="en-US" dirty="0" err="1"/>
              <a:t>responsabilidades</a:t>
            </a:r>
            <a:r>
              <a:rPr lang="en-US" dirty="0"/>
              <a:t> </a:t>
            </a:r>
            <a:r>
              <a:rPr lang="en-US" dirty="0" err="1"/>
              <a:t>derivadas</a:t>
            </a:r>
            <a:r>
              <a:rPr lang="en-US" dirty="0"/>
              <a:t> de AT y EP (</a:t>
            </a:r>
            <a:r>
              <a:rPr lang="en-US" dirty="0" err="1"/>
              <a:t>inversión</a:t>
            </a:r>
            <a:r>
              <a:rPr lang="en-US" dirty="0"/>
              <a:t> </a:t>
            </a:r>
            <a:r>
              <a:rPr lang="en-US" dirty="0" err="1"/>
              <a:t>carga</a:t>
            </a:r>
            <a:r>
              <a:rPr lang="en-US" dirty="0"/>
              <a:t> </a:t>
            </a:r>
            <a:r>
              <a:rPr lang="en-US" dirty="0" err="1"/>
              <a:t>prueba</a:t>
            </a:r>
            <a:r>
              <a:rPr lang="en-US" dirty="0"/>
              <a:t>=</a:t>
            </a:r>
            <a:r>
              <a:rPr lang="en-US" dirty="0" err="1"/>
              <a:t>facilitación</a:t>
            </a:r>
            <a:r>
              <a:rPr lang="en-US" dirty="0"/>
              <a:t> </a:t>
            </a:r>
            <a:r>
              <a:rPr lang="en-US" dirty="0" err="1"/>
              <a:t>carga</a:t>
            </a:r>
            <a:r>
              <a:rPr lang="en-US" dirty="0"/>
              <a:t> </a:t>
            </a:r>
            <a:r>
              <a:rPr lang="en-US" dirty="0" err="1"/>
              <a:t>prueba</a:t>
            </a:r>
            <a:r>
              <a:rPr lang="en-US" dirty="0"/>
              <a:t>) (art. 96.1 LJS)</a:t>
            </a:r>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277907"/>
          </a:xfrm>
        </p:spPr>
        <p:txBody>
          <a:bodyPr>
            <a:normAutofit/>
          </a:bodyPr>
          <a:lstStyle/>
          <a:p>
            <a:r>
              <a:rPr lang="es-ES" sz="4000" b="1" dirty="0">
                <a:solidFill>
                  <a:srgbClr val="0070C0"/>
                </a:solidFill>
              </a:rPr>
              <a:t>S0licitud práctica prueba</a:t>
            </a:r>
          </a:p>
        </p:txBody>
      </p:sp>
      <p:sp>
        <p:nvSpPr>
          <p:cNvPr id="3" name="Marcador de contenido 2"/>
          <p:cNvSpPr>
            <a:spLocks noGrp="1"/>
          </p:cNvSpPr>
          <p:nvPr>
            <p:ph idx="1"/>
          </p:nvPr>
        </p:nvSpPr>
        <p:spPr>
          <a:xfrm>
            <a:off x="931178" y="1762539"/>
            <a:ext cx="10197070" cy="4409661"/>
          </a:xfrm>
        </p:spPr>
        <p:txBody>
          <a:bodyPr>
            <a:normAutofit/>
          </a:bodyPr>
          <a:lstStyle/>
          <a:p>
            <a:pPr>
              <a:buFont typeface="Wingdings" panose="05000000000000000000" pitchFamily="2" charset="2"/>
              <a:buChar char="Ø"/>
            </a:pPr>
            <a:r>
              <a:rPr lang="es-ES" dirty="0">
                <a:solidFill>
                  <a:srgbClr val="C00000"/>
                </a:solidFill>
              </a:rPr>
              <a:t>No existe obligación de solicitar la práctica de la prueba en la demanda</a:t>
            </a:r>
          </a:p>
          <a:p>
            <a:pPr>
              <a:buFont typeface="Wingdings" panose="05000000000000000000" pitchFamily="2" charset="2"/>
              <a:buChar char="Ø"/>
            </a:pPr>
            <a:r>
              <a:rPr lang="es-ES" dirty="0">
                <a:solidFill>
                  <a:srgbClr val="C00000"/>
                </a:solidFill>
              </a:rPr>
              <a:t>Por regla general, se admitirán las pruebas que se formulen y puedan practicarse en</a:t>
            </a:r>
            <a:r>
              <a:rPr lang="es-ES" b="1" dirty="0">
                <a:solidFill>
                  <a:srgbClr val="C00000"/>
                </a:solidFill>
              </a:rPr>
              <a:t> </a:t>
            </a:r>
            <a:r>
              <a:rPr lang="es-ES" dirty="0">
                <a:solidFill>
                  <a:srgbClr val="C00000"/>
                </a:solidFill>
              </a:rPr>
              <a:t>el propio acto </a:t>
            </a:r>
            <a:r>
              <a:rPr lang="es-ES" dirty="0"/>
              <a:t>(art. 87.1). Excepcionalmente, se admite incluso la práctica de pruebas que requieran el traslado del órgano judicial fuera del local de la audiencia, siempre que se estime  imprescindible, suspendiéndose el acto de juicio por el tiempo estrictamente necesario (art. 87.1)</a:t>
            </a:r>
          </a:p>
          <a:p>
            <a:pPr>
              <a:buFont typeface="Wingdings" panose="05000000000000000000" pitchFamily="2" charset="2"/>
              <a:buChar char="Ø"/>
            </a:pPr>
            <a:r>
              <a:rPr lang="es-ES" dirty="0">
                <a:solidFill>
                  <a:srgbClr val="C00000"/>
                </a:solidFill>
              </a:rPr>
              <a:t>No obstante, la práctica de aquellas pruebas que requieran el auxilio judicial (diligencias de citación o requerimiento) habrá de solicitarse al menos con </a:t>
            </a:r>
            <a:r>
              <a:rPr lang="es-ES" b="1" dirty="0">
                <a:solidFill>
                  <a:srgbClr val="C00000"/>
                </a:solidFill>
              </a:rPr>
              <a:t>5 </a:t>
            </a:r>
            <a:r>
              <a:rPr lang="es-ES" dirty="0">
                <a:solidFill>
                  <a:srgbClr val="C00000"/>
                </a:solidFill>
              </a:rPr>
              <a:t>días de antelación a fecha juicio</a:t>
            </a:r>
            <a:r>
              <a:rPr lang="es-ES" dirty="0"/>
              <a:t>, salvo cuando el señalamiento se deba efectuar con antelación menor, en cuyo caso el plazo será de 3 días de antelación, a la fecha de juicio (art. 90.3 LJS) (</a:t>
            </a:r>
            <a:r>
              <a:rPr lang="es-ES" dirty="0" err="1"/>
              <a:t>ejs</a:t>
            </a:r>
            <a:r>
              <a:rPr lang="es-ES" dirty="0"/>
              <a:t>. Prueba pericial: médico forense (art. 93.2 LJS). Prueba documental: una de las partes propone que la contraria aporte determinada documentación (art. 94.2 LJS).</a:t>
            </a:r>
          </a:p>
        </p:txBody>
      </p:sp>
    </p:spTree>
    <p:extLst>
      <p:ext uri="{BB962C8B-B14F-4D97-AF65-F5344CB8AC3E}">
        <p14:creationId xmlns:p14="http://schemas.microsoft.com/office/powerpoint/2010/main" val="95121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4000" b="1" dirty="0">
                <a:solidFill>
                  <a:srgbClr val="0070C0"/>
                </a:solidFill>
              </a:rPr>
              <a:t>Organización (II)</a:t>
            </a:r>
          </a:p>
        </p:txBody>
      </p:sp>
      <p:sp>
        <p:nvSpPr>
          <p:cNvPr id="3" name="2 Marcador de contenido"/>
          <p:cNvSpPr>
            <a:spLocks noGrp="1"/>
          </p:cNvSpPr>
          <p:nvPr>
            <p:ph idx="1"/>
          </p:nvPr>
        </p:nvSpPr>
        <p:spPr/>
        <p:txBody>
          <a:bodyPr>
            <a:normAutofit/>
          </a:bodyPr>
          <a:lstStyle/>
          <a:p>
            <a:r>
              <a:rPr lang="es-ES" dirty="0"/>
              <a:t>C) Sala de lo social de la Audiencia Nacional:</a:t>
            </a:r>
          </a:p>
          <a:p>
            <a:pPr lvl="1">
              <a:buFontTx/>
              <a:buChar char="-"/>
            </a:pPr>
            <a:r>
              <a:rPr lang="es-ES" dirty="0"/>
              <a:t>Sede: Madrid</a:t>
            </a:r>
          </a:p>
          <a:p>
            <a:pPr lvl="1">
              <a:buFontTx/>
              <a:buChar char="-"/>
            </a:pPr>
            <a:r>
              <a:rPr lang="es-ES" dirty="0"/>
              <a:t>Jurisdicción: se extiende al conjunto del territorio nacional</a:t>
            </a:r>
          </a:p>
          <a:p>
            <a:pPr lvl="1">
              <a:buFontTx/>
              <a:buChar char="-"/>
            </a:pPr>
            <a:r>
              <a:rPr lang="es-ES" dirty="0"/>
              <a:t>Conoce en única instancia de conflictos colectivos (nunca individuales), siempre que litigios extiendan efectos a ámbito territorial superior al de una CA</a:t>
            </a:r>
          </a:p>
        </p:txBody>
      </p:sp>
    </p:spTree>
    <p:extLst>
      <p:ext uri="{BB962C8B-B14F-4D97-AF65-F5344CB8AC3E}">
        <p14:creationId xmlns:p14="http://schemas.microsoft.com/office/powerpoint/2010/main" val="9361471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Momentos solicitud y práctica prueba</a:t>
            </a:r>
          </a:p>
        </p:txBody>
      </p:sp>
      <p:sp>
        <p:nvSpPr>
          <p:cNvPr id="3" name="Marcador de contenido 2"/>
          <p:cNvSpPr>
            <a:spLocks noGrp="1"/>
          </p:cNvSpPr>
          <p:nvPr>
            <p:ph idx="1"/>
          </p:nvPr>
        </p:nvSpPr>
        <p:spPr/>
        <p:txBody>
          <a:bodyPr/>
          <a:lstStyle/>
          <a:p>
            <a:pPr>
              <a:buFont typeface="Wingdings" panose="05000000000000000000" pitchFamily="2" charset="2"/>
              <a:buChar char="Ø"/>
            </a:pPr>
            <a:r>
              <a:rPr lang="es-ES" b="1" dirty="0"/>
              <a:t>En la demanda</a:t>
            </a:r>
            <a:r>
              <a:rPr lang="es-ES" dirty="0"/>
              <a:t>, ya sea para practicar antes (práctica anticipada: art. 78) o en el acto de juicio</a:t>
            </a:r>
          </a:p>
          <a:p>
            <a:pPr>
              <a:buFont typeface="Wingdings" panose="05000000000000000000" pitchFamily="2" charset="2"/>
              <a:buChar char="Ø"/>
            </a:pPr>
            <a:r>
              <a:rPr lang="es-ES" b="1" dirty="0"/>
              <a:t>Tras la demanda, pero antes del acto de juicio</a:t>
            </a:r>
            <a:r>
              <a:rPr lang="es-ES" dirty="0"/>
              <a:t>, ya sea para practicar antes (práctica anticipada: art. 78) o en el acto de juicio (al menos con cinco días de antelación, cuando su práctica precise actos de citación o requerimiento por parte de la oficina judicial)</a:t>
            </a:r>
          </a:p>
          <a:p>
            <a:pPr>
              <a:buFont typeface="Wingdings" panose="05000000000000000000" pitchFamily="2" charset="2"/>
              <a:buChar char="Ø"/>
            </a:pPr>
            <a:r>
              <a:rPr lang="es-ES" b="1" dirty="0"/>
              <a:t>En el acto de juicio</a:t>
            </a:r>
            <a:r>
              <a:rPr lang="es-ES" dirty="0"/>
              <a:t>, cuando la parte aporte la prueba (art. 87.1)</a:t>
            </a:r>
          </a:p>
          <a:p>
            <a:pPr>
              <a:buFont typeface="Wingdings" panose="05000000000000000000" pitchFamily="2" charset="2"/>
              <a:buChar char="Ø"/>
            </a:pPr>
            <a:r>
              <a:rPr lang="es-ES" b="1" dirty="0"/>
              <a:t>Tras el acto de juicio</a:t>
            </a:r>
            <a:r>
              <a:rPr lang="es-ES" dirty="0"/>
              <a:t>, como diligencias finales (art. 88 LJS)</a:t>
            </a:r>
          </a:p>
        </p:txBody>
      </p:sp>
    </p:spTree>
    <p:extLst>
      <p:ext uri="{BB962C8B-B14F-4D97-AF65-F5344CB8AC3E}">
        <p14:creationId xmlns:p14="http://schemas.microsoft.com/office/powerpoint/2010/main" val="160232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302223"/>
          </a:xfrm>
        </p:spPr>
        <p:txBody>
          <a:bodyPr>
            <a:normAutofit/>
          </a:bodyPr>
          <a:lstStyle/>
          <a:p>
            <a:r>
              <a:rPr lang="es-ES" sz="4000" b="1" dirty="0">
                <a:solidFill>
                  <a:srgbClr val="0070C0"/>
                </a:solidFill>
              </a:rPr>
              <a:t>Anticipación y aseguramiento de la prueba</a:t>
            </a:r>
          </a:p>
        </p:txBody>
      </p:sp>
      <p:sp>
        <p:nvSpPr>
          <p:cNvPr id="3" name="Marcador de contenido 2"/>
          <p:cNvSpPr>
            <a:spLocks noGrp="1"/>
          </p:cNvSpPr>
          <p:nvPr>
            <p:ph idx="1"/>
          </p:nvPr>
        </p:nvSpPr>
        <p:spPr>
          <a:xfrm>
            <a:off x="1069847" y="1972490"/>
            <a:ext cx="10307901" cy="4585063"/>
          </a:xfrm>
        </p:spPr>
        <p:txBody>
          <a:bodyPr>
            <a:normAutofit lnSpcReduction="10000"/>
          </a:bodyPr>
          <a:lstStyle/>
          <a:p>
            <a:pPr>
              <a:buFont typeface="Wingdings" panose="05000000000000000000" pitchFamily="2" charset="2"/>
              <a:buChar char="Ø"/>
            </a:pPr>
            <a:r>
              <a:rPr lang="es-ES" dirty="0"/>
              <a:t> Interpuesta demanda, es posible tratar de asegurar resultados del proceso a través práctica anticipada de pruebas</a:t>
            </a:r>
          </a:p>
          <a:p>
            <a:pPr>
              <a:buFont typeface="Wingdings" panose="05000000000000000000" pitchFamily="2" charset="2"/>
              <a:buChar char="Ø"/>
            </a:pPr>
            <a:r>
              <a:rPr lang="es-ES" dirty="0">
                <a:solidFill>
                  <a:srgbClr val="C00000"/>
                </a:solidFill>
              </a:rPr>
              <a:t>Puede solicitarse por las partes (demandante y demandado) cuando exista el temor fundado de que, por causa de las personas o del estado de las cosas, la prueba no pueda realizarse en el momento procesal generalmente previsto o cuya realización presente graves dificultades en dicho momento</a:t>
            </a:r>
            <a:r>
              <a:rPr lang="es-ES" dirty="0"/>
              <a:t>, incluido el examen de testigos cuando por la edad avanzada de alguno, peligro inminente de su vida, proximidad de una ausencia o estancia en un lugar con el que sean imposibles o difíciles las comunicaciones o cualquier otro motivo grave y justificado, sea presumible que no va a ser posible mantener su derecho por falta de justificación</a:t>
            </a:r>
          </a:p>
          <a:p>
            <a:pPr>
              <a:buFont typeface="Wingdings" panose="05000000000000000000" pitchFamily="2" charset="2"/>
              <a:buChar char="Ø"/>
            </a:pPr>
            <a:r>
              <a:rPr lang="es-ES" dirty="0"/>
              <a:t>Prueba anticipada comprende todo tipo de pruebas legalmente admitidas </a:t>
            </a:r>
          </a:p>
          <a:p>
            <a:pPr>
              <a:buFont typeface="Wingdings" panose="05000000000000000000" pitchFamily="2" charset="2"/>
              <a:buChar char="Ø"/>
            </a:pPr>
            <a:r>
              <a:rPr lang="es-ES" dirty="0"/>
              <a:t>Juez o Tribunal decidirá o no su práctica; contra auto denegatorio no cabrá recurso alguno, sin perjuicio del que, por este motivo, pueda interponerse en su día contra la sentencia; denegación no impide que pueda ser nuevamente propuesta en el acto del juicio o como diligencia final para mejor proveer</a:t>
            </a:r>
          </a:p>
        </p:txBody>
      </p:sp>
    </p:spTree>
    <p:extLst>
      <p:ext uri="{BB962C8B-B14F-4D97-AF65-F5344CB8AC3E}">
        <p14:creationId xmlns:p14="http://schemas.microsoft.com/office/powerpoint/2010/main" val="21102822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Admisión e inadmisión de la prueba (art.87.2 LJS)</a:t>
            </a:r>
          </a:p>
        </p:txBody>
      </p:sp>
      <p:sp>
        <p:nvSpPr>
          <p:cNvPr id="3" name="Marcador de contenido 2"/>
          <p:cNvSpPr>
            <a:spLocks noGrp="1"/>
          </p:cNvSpPr>
          <p:nvPr>
            <p:ph idx="1"/>
          </p:nvPr>
        </p:nvSpPr>
        <p:spPr/>
        <p:txBody>
          <a:bodyPr>
            <a:normAutofit/>
          </a:bodyPr>
          <a:lstStyle/>
          <a:p>
            <a:pPr>
              <a:buFont typeface="Wingdings" panose="05000000000000000000" pitchFamily="2" charset="2"/>
              <a:buChar char="Ø"/>
            </a:pPr>
            <a:r>
              <a:rPr lang="es-ES" dirty="0">
                <a:solidFill>
                  <a:srgbClr val="C00000"/>
                </a:solidFill>
              </a:rPr>
              <a:t>Corresponde al órgano judicial admitir o inadmitir las pruebas propuestas por las partes</a:t>
            </a:r>
          </a:p>
          <a:p>
            <a:pPr>
              <a:buFont typeface="Wingdings" panose="05000000000000000000" pitchFamily="2" charset="2"/>
              <a:buChar char="Ø"/>
            </a:pPr>
            <a:r>
              <a:rPr lang="es-ES" dirty="0"/>
              <a:t>No está obligado a su admisión en todo caso, sino </a:t>
            </a:r>
            <a:r>
              <a:rPr lang="es-ES" dirty="0">
                <a:solidFill>
                  <a:srgbClr val="C00000"/>
                </a:solidFill>
              </a:rPr>
              <a:t>únicamente las que sean útiles y guarden pertinente relación con el objeto del litigio </a:t>
            </a:r>
            <a:r>
              <a:rPr lang="es-ES" dirty="0"/>
              <a:t>(art. 87.1 LJS). Por tanto, vulnera el art. 24.1 CE la inadmisión de la prueba que de haber sido practicada hubiera podido alterar la sentencia, o que no haya sido fundamentada o resulte incongruente o irrazonable</a:t>
            </a:r>
          </a:p>
          <a:p>
            <a:pPr>
              <a:buFont typeface="Wingdings" panose="05000000000000000000" pitchFamily="2" charset="2"/>
              <a:buChar char="Ø"/>
            </a:pPr>
            <a:r>
              <a:rPr lang="es-ES" dirty="0">
                <a:solidFill>
                  <a:srgbClr val="C00000"/>
                </a:solidFill>
              </a:rPr>
              <a:t>La parte cuya prueba propuesta es inadmitida deberá formular la oportuna protesta a efectos del correspondiente recurso</a:t>
            </a:r>
            <a:endParaRPr lang="es-ES" dirty="0"/>
          </a:p>
          <a:p>
            <a:pPr>
              <a:buFont typeface="Wingdings" panose="05000000000000000000" pitchFamily="2" charset="2"/>
              <a:buChar char="Ø"/>
            </a:pPr>
            <a:r>
              <a:rPr lang="es-ES" dirty="0"/>
              <a:t>Igualmente deberá protestar la parte cuya prueba es admitida pero no practicada o que no obtiene respuesta del órgano judicial en cuanto a la admisión o inadmisión de la prueba</a:t>
            </a:r>
          </a:p>
          <a:p>
            <a:endParaRPr lang="es-ES" dirty="0"/>
          </a:p>
        </p:txBody>
      </p:sp>
    </p:spTree>
    <p:extLst>
      <p:ext uri="{BB962C8B-B14F-4D97-AF65-F5344CB8AC3E}">
        <p14:creationId xmlns:p14="http://schemas.microsoft.com/office/powerpoint/2010/main" val="26508341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Renuncia a la prueba (art. 87.2 LJS)</a:t>
            </a:r>
          </a:p>
        </p:txBody>
      </p:sp>
      <p:sp>
        <p:nvSpPr>
          <p:cNvPr id="3" name="Marcador de contenido 2"/>
          <p:cNvSpPr>
            <a:spLocks noGrp="1"/>
          </p:cNvSpPr>
          <p:nvPr>
            <p:ph idx="1"/>
          </p:nvPr>
        </p:nvSpPr>
        <p:spPr>
          <a:xfrm>
            <a:off x="1069848" y="2121408"/>
            <a:ext cx="10058400" cy="2051347"/>
          </a:xfrm>
        </p:spPr>
        <p:txBody>
          <a:bodyPr/>
          <a:lstStyle/>
          <a:p>
            <a:pPr>
              <a:buFont typeface="Wingdings" panose="05000000000000000000" pitchFamily="2" charset="2"/>
              <a:buChar char="Ø"/>
            </a:pPr>
            <a:r>
              <a:rPr lang="es-ES" dirty="0"/>
              <a:t>Las partes pueden renunciar a una o varias de las pruebas propuestas antes de que se inicie su práctica</a:t>
            </a:r>
          </a:p>
          <a:p>
            <a:pPr>
              <a:buFont typeface="Wingdings" panose="05000000000000000000" pitchFamily="2" charset="2"/>
              <a:buChar char="Ø"/>
            </a:pPr>
            <a:r>
              <a:rPr lang="es-ES" dirty="0"/>
              <a:t>Una vez comenzada la práctica de una prueba admitida, si renunciase a ésta la parte que la propuso, podrá el órgano judicial ordenar que continúe, sin que quepa recurso contra esta decisión</a:t>
            </a:r>
          </a:p>
        </p:txBody>
      </p:sp>
    </p:spTree>
    <p:extLst>
      <p:ext uri="{BB962C8B-B14F-4D97-AF65-F5344CB8AC3E}">
        <p14:creationId xmlns:p14="http://schemas.microsoft.com/office/powerpoint/2010/main" val="30150719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12124"/>
            <a:ext cx="10058400" cy="1140939"/>
          </a:xfrm>
        </p:spPr>
        <p:txBody>
          <a:bodyPr>
            <a:normAutofit/>
          </a:bodyPr>
          <a:lstStyle/>
          <a:p>
            <a:r>
              <a:rPr lang="es-ES" sz="4000" b="1" dirty="0">
                <a:solidFill>
                  <a:srgbClr val="0070C0"/>
                </a:solidFill>
              </a:rPr>
              <a:t>medios de prueba (art.90 LJS)</a:t>
            </a:r>
            <a:endParaRPr lang="en-US" sz="4000" b="1" dirty="0">
              <a:solidFill>
                <a:srgbClr val="0070C0"/>
              </a:solidFill>
            </a:endParaRPr>
          </a:p>
        </p:txBody>
      </p:sp>
      <p:sp>
        <p:nvSpPr>
          <p:cNvPr id="3" name="Content Placeholder 2"/>
          <p:cNvSpPr>
            <a:spLocks noGrp="1"/>
          </p:cNvSpPr>
          <p:nvPr>
            <p:ph idx="1"/>
          </p:nvPr>
        </p:nvSpPr>
        <p:spPr>
          <a:xfrm>
            <a:off x="1069848" y="1661375"/>
            <a:ext cx="10058400" cy="4510825"/>
          </a:xfrm>
        </p:spPr>
        <p:txBody>
          <a:bodyPr>
            <a:normAutofit lnSpcReduction="10000"/>
          </a:bodyPr>
          <a:lstStyle/>
          <a:p>
            <a:pPr>
              <a:buFont typeface="Wingdings" pitchFamily="2" charset="2"/>
              <a:buChar char="Ø"/>
            </a:pPr>
            <a:r>
              <a:rPr lang="en-US" dirty="0" err="1"/>
              <a:t>Prueba</a:t>
            </a:r>
            <a:r>
              <a:rPr lang="en-US" dirty="0"/>
              <a:t> documental/</a:t>
            </a:r>
            <a:r>
              <a:rPr lang="en-US" dirty="0" err="1"/>
              <a:t>Medios</a:t>
            </a:r>
            <a:r>
              <a:rPr lang="en-US" dirty="0"/>
              <a:t> de </a:t>
            </a:r>
            <a:r>
              <a:rPr lang="en-US" dirty="0" err="1"/>
              <a:t>reproducción</a:t>
            </a:r>
            <a:r>
              <a:rPr lang="en-US" dirty="0"/>
              <a:t> de la palabra, el </a:t>
            </a:r>
            <a:r>
              <a:rPr lang="en-US" dirty="0" err="1"/>
              <a:t>sonido</a:t>
            </a:r>
            <a:r>
              <a:rPr lang="en-US" dirty="0"/>
              <a:t> o la imagen (</a:t>
            </a:r>
            <a:r>
              <a:rPr lang="en-US" dirty="0" err="1"/>
              <a:t>prueba</a:t>
            </a:r>
            <a:r>
              <a:rPr lang="en-US" dirty="0"/>
              <a:t> documental)</a:t>
            </a:r>
          </a:p>
          <a:p>
            <a:pPr>
              <a:buFont typeface="Wingdings" pitchFamily="2" charset="2"/>
              <a:buChar char="Ø"/>
            </a:pPr>
            <a:r>
              <a:rPr lang="en-US" dirty="0" err="1"/>
              <a:t>Interrogatorio</a:t>
            </a:r>
            <a:r>
              <a:rPr lang="en-US" dirty="0"/>
              <a:t> de las </a:t>
            </a:r>
            <a:r>
              <a:rPr lang="en-US" dirty="0" err="1"/>
              <a:t>partes</a:t>
            </a:r>
            <a:endParaRPr lang="en-US" dirty="0"/>
          </a:p>
          <a:p>
            <a:pPr>
              <a:buFont typeface="Wingdings" pitchFamily="2" charset="2"/>
              <a:buChar char="Ø"/>
            </a:pPr>
            <a:r>
              <a:rPr lang="en-US" dirty="0" err="1"/>
              <a:t>Interrogatorio</a:t>
            </a:r>
            <a:r>
              <a:rPr lang="en-US" dirty="0"/>
              <a:t> de </a:t>
            </a:r>
            <a:r>
              <a:rPr lang="en-US" dirty="0" err="1"/>
              <a:t>testigos</a:t>
            </a:r>
            <a:endParaRPr lang="en-US" dirty="0"/>
          </a:p>
          <a:p>
            <a:pPr>
              <a:buFont typeface="Wingdings" pitchFamily="2" charset="2"/>
              <a:buChar char="Ø"/>
            </a:pPr>
            <a:r>
              <a:rPr lang="es-ES" dirty="0"/>
              <a:t>Prueba pericial/informe de experto (modalidad especial de prueba pericial)</a:t>
            </a:r>
          </a:p>
          <a:p>
            <a:pPr>
              <a:buFont typeface="Wingdings" pitchFamily="2" charset="2"/>
              <a:buChar char="Ø"/>
            </a:pPr>
            <a:r>
              <a:rPr lang="en-US" dirty="0" err="1"/>
              <a:t>Reconocimiento</a:t>
            </a:r>
            <a:r>
              <a:rPr lang="en-US" dirty="0"/>
              <a:t> judicial</a:t>
            </a:r>
          </a:p>
          <a:p>
            <a:pPr marL="0" indent="0">
              <a:buNone/>
            </a:pPr>
            <a:endParaRPr lang="es-ES" dirty="0"/>
          </a:p>
          <a:p>
            <a:pPr>
              <a:buFont typeface="Wingdings" panose="05000000000000000000" pitchFamily="2" charset="2"/>
              <a:buChar char="v"/>
            </a:pPr>
            <a:r>
              <a:rPr lang="es-ES" dirty="0">
                <a:solidFill>
                  <a:srgbClr val="C00000"/>
                </a:solidFill>
              </a:rPr>
              <a:t>No se admitirán pruebas que tuvieran su origen o que se hubieran obtenido, directa o indirectamente, mediante procedimientos que supongan violación de derechos fundamentales o libertades públicas</a:t>
            </a:r>
            <a:r>
              <a:rPr lang="es-ES" dirty="0"/>
              <a:t>. Esta cuestión podrá ser suscitada por cualquiera de las partes o de oficio por el tribunal en el momento de la proposición de la prueba, salvo que se pusiese de manifiesto durante la práctica de la prueba una vez admitida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309" y="238259"/>
            <a:ext cx="10058400" cy="896241"/>
          </a:xfrm>
        </p:spPr>
        <p:txBody>
          <a:bodyPr>
            <a:normAutofit/>
          </a:bodyPr>
          <a:lstStyle/>
          <a:p>
            <a:r>
              <a:rPr lang="es-ES" sz="4000" b="1" dirty="0">
                <a:solidFill>
                  <a:srgbClr val="0070C0"/>
                </a:solidFill>
              </a:rPr>
              <a:t>Interrogatorio de las partes (art. 91 LJS)</a:t>
            </a:r>
          </a:p>
        </p:txBody>
      </p:sp>
      <p:sp>
        <p:nvSpPr>
          <p:cNvPr id="3" name="Marcador de contenido 2"/>
          <p:cNvSpPr>
            <a:spLocks noGrp="1"/>
          </p:cNvSpPr>
          <p:nvPr>
            <p:ph idx="1"/>
          </p:nvPr>
        </p:nvSpPr>
        <p:spPr>
          <a:xfrm>
            <a:off x="579549" y="1275009"/>
            <a:ext cx="11230378" cy="5344732"/>
          </a:xfrm>
        </p:spPr>
        <p:txBody>
          <a:bodyPr>
            <a:normAutofit fontScale="85000" lnSpcReduction="20000"/>
          </a:bodyPr>
          <a:lstStyle/>
          <a:p>
            <a:pPr>
              <a:buFont typeface="Wingdings" panose="05000000000000000000" pitchFamily="2" charset="2"/>
              <a:buChar char="Ø"/>
            </a:pPr>
            <a:r>
              <a:rPr lang="es-ES" dirty="0"/>
              <a:t>Consiste en la </a:t>
            </a:r>
            <a:r>
              <a:rPr lang="es-ES" b="1" dirty="0">
                <a:solidFill>
                  <a:srgbClr val="C00000"/>
                </a:solidFill>
              </a:rPr>
              <a:t>declaración (confesión) que presta cualquiera de las partes </a:t>
            </a:r>
            <a:r>
              <a:rPr lang="es-ES" dirty="0"/>
              <a:t>ante el juzgador/a contestando a las preguntas que le sean formuladas sobre hechos controvertidos en el proceso</a:t>
            </a:r>
          </a:p>
          <a:p>
            <a:pPr>
              <a:buFont typeface="Wingdings" panose="05000000000000000000" pitchFamily="2" charset="2"/>
              <a:buChar char="Ø"/>
            </a:pPr>
            <a:r>
              <a:rPr lang="es-ES" dirty="0"/>
              <a:t>También el órgano judicial puede formular preguntas a los litigantes</a:t>
            </a:r>
          </a:p>
          <a:p>
            <a:pPr>
              <a:buFont typeface="Wingdings" panose="05000000000000000000" pitchFamily="2" charset="2"/>
              <a:buChar char="Ø"/>
            </a:pPr>
            <a:r>
              <a:rPr lang="es-ES" dirty="0"/>
              <a:t>Proposición de interrogatorio puede hacerse en el mismo acto del juicio oral, si la parte que ha de declarar está presente (o solicitud con al menos 5 días antelación para su citación a juicio por parte del juzgado o tribunal)</a:t>
            </a:r>
          </a:p>
          <a:p>
            <a:pPr>
              <a:buFont typeface="Wingdings" panose="05000000000000000000" pitchFamily="2" charset="2"/>
              <a:buChar char="Ø"/>
            </a:pPr>
            <a:r>
              <a:rPr lang="es-ES" dirty="0"/>
              <a:t>Las preguntas se propondrán verbalmente y se formularán en sentido afirmativo y con la debida claridad y precisión</a:t>
            </a:r>
          </a:p>
          <a:p>
            <a:pPr>
              <a:buFont typeface="Wingdings" panose="05000000000000000000" pitchFamily="2" charset="2"/>
              <a:buChar char="Ø"/>
            </a:pPr>
            <a:r>
              <a:rPr lang="es-ES" dirty="0">
                <a:solidFill>
                  <a:srgbClr val="C00000"/>
                </a:solidFill>
              </a:rPr>
              <a:t>Sólo puede versar sobre hechos, pudiendo ser estos personales o no de la parte que declara </a:t>
            </a:r>
            <a:r>
              <a:rPr lang="es-ES" dirty="0"/>
              <a:t>(sin perjuicio del diferente valor probatorio de unos y otros); el declarante no puede negarse a responder sobre preguntas que no versen sobre hechos personales, si bien habrá de responder según sus conocimientos, y sin perjuicio de pedir que declare sobre ellos el tercero que tenga conocimiento personal</a:t>
            </a:r>
          </a:p>
          <a:p>
            <a:pPr>
              <a:buFont typeface="Wingdings" panose="05000000000000000000" pitchFamily="2" charset="2"/>
              <a:buChar char="Ø"/>
            </a:pPr>
            <a:r>
              <a:rPr lang="es-ES" dirty="0">
                <a:solidFill>
                  <a:srgbClr val="C00000"/>
                </a:solidFill>
              </a:rPr>
              <a:t>Interrogatorio de personas jurídicas privadas</a:t>
            </a:r>
            <a:r>
              <a:rPr lang="es-ES" dirty="0"/>
              <a:t>: se practicará por quien legalmente las represente; si no hubiere intervenido en los hechos deberá aportar a juicio a la persona conocedora directa de los mismos</a:t>
            </a:r>
          </a:p>
          <a:p>
            <a:pPr>
              <a:buFont typeface="Wingdings" panose="05000000000000000000" pitchFamily="2" charset="2"/>
              <a:buChar char="Ø"/>
            </a:pPr>
            <a:r>
              <a:rPr lang="es-ES" dirty="0">
                <a:solidFill>
                  <a:srgbClr val="C00000"/>
                </a:solidFill>
              </a:rPr>
              <a:t>Si el llamado a interrogatorio no comparece sin justa causa, rehusase declarar o persistiese en no responder, podrán considerarse reconocidos como ciertos los hechos a que se refieran las preguntas, siempre que interrogado/a hubiere intervenido personalmente en ellos y su fijación como ciertos le resultare perjudicial en todo o en parte (</a:t>
            </a:r>
            <a:r>
              <a:rPr lang="es-ES" i="1" dirty="0">
                <a:solidFill>
                  <a:srgbClr val="C00000"/>
                </a:solidFill>
              </a:rPr>
              <a:t>ficta </a:t>
            </a:r>
            <a:r>
              <a:rPr lang="es-ES" i="1" dirty="0" err="1">
                <a:solidFill>
                  <a:srgbClr val="C00000"/>
                </a:solidFill>
              </a:rPr>
              <a:t>confessio</a:t>
            </a:r>
            <a:r>
              <a:rPr lang="es-ES" i="1" dirty="0">
                <a:solidFill>
                  <a:srgbClr val="C00000"/>
                </a:solidFill>
              </a:rPr>
              <a:t> </a:t>
            </a:r>
            <a:r>
              <a:rPr lang="es-ES" dirty="0">
                <a:solidFill>
                  <a:srgbClr val="C00000"/>
                </a:solidFill>
              </a:rPr>
              <a:t>es facultad de juzgador/a)</a:t>
            </a:r>
          </a:p>
          <a:p>
            <a:pPr>
              <a:buFont typeface="Wingdings" panose="05000000000000000000" pitchFamily="2" charset="2"/>
              <a:buChar char="Ø"/>
            </a:pPr>
            <a:r>
              <a:rPr lang="es-ES" b="1" dirty="0"/>
              <a:t>Valoración</a:t>
            </a:r>
            <a:r>
              <a:rPr lang="es-ES" dirty="0"/>
              <a:t>: si no lo contradice resultado de otras pruebas, los hechos que una parte haya reconocido se consideran ciertos, si en ellos intervino personalmente y su fijación como ciertos le es enteramente perjudicial; en hechos no personales y hechos favorables, se valorarán declaraciones según sana crítica</a:t>
            </a:r>
          </a:p>
        </p:txBody>
      </p:sp>
    </p:spTree>
    <p:extLst>
      <p:ext uri="{BB962C8B-B14F-4D97-AF65-F5344CB8AC3E}">
        <p14:creationId xmlns:p14="http://schemas.microsoft.com/office/powerpoint/2010/main" val="30205227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6817" y="175539"/>
            <a:ext cx="10058400" cy="829013"/>
          </a:xfrm>
        </p:spPr>
        <p:txBody>
          <a:bodyPr>
            <a:normAutofit/>
          </a:bodyPr>
          <a:lstStyle/>
          <a:p>
            <a:r>
              <a:rPr lang="es-ES" sz="4000" b="1" dirty="0">
                <a:solidFill>
                  <a:srgbClr val="0070C0"/>
                </a:solidFill>
              </a:rPr>
              <a:t>Interrogatorio de testigos (art. 92 LJS)</a:t>
            </a:r>
          </a:p>
        </p:txBody>
      </p:sp>
      <p:sp>
        <p:nvSpPr>
          <p:cNvPr id="3" name="Marcador de contenido 2"/>
          <p:cNvSpPr>
            <a:spLocks noGrp="1"/>
          </p:cNvSpPr>
          <p:nvPr>
            <p:ph idx="1"/>
          </p:nvPr>
        </p:nvSpPr>
        <p:spPr>
          <a:xfrm>
            <a:off x="540913" y="1004552"/>
            <a:ext cx="11204619" cy="5640947"/>
          </a:xfrm>
        </p:spPr>
        <p:txBody>
          <a:bodyPr>
            <a:normAutofit fontScale="85000" lnSpcReduction="10000"/>
          </a:bodyPr>
          <a:lstStyle/>
          <a:p>
            <a:pPr>
              <a:buFont typeface="Wingdings" panose="05000000000000000000" pitchFamily="2" charset="2"/>
              <a:buChar char="Ø"/>
            </a:pPr>
            <a:r>
              <a:rPr lang="es-ES" dirty="0">
                <a:solidFill>
                  <a:srgbClr val="C00000"/>
                </a:solidFill>
              </a:rPr>
              <a:t>Persona física</a:t>
            </a:r>
            <a:r>
              <a:rPr lang="es-ES" b="1" dirty="0">
                <a:solidFill>
                  <a:srgbClr val="C00000"/>
                </a:solidFill>
              </a:rPr>
              <a:t>, no parte litigante</a:t>
            </a:r>
            <a:r>
              <a:rPr lang="es-ES" dirty="0"/>
              <a:t>, es llamada a proceso para que aporte sus conocimientos sobre hechos que han debido ser percibidos sensorialmente</a:t>
            </a:r>
          </a:p>
          <a:p>
            <a:pPr>
              <a:buFont typeface="Wingdings" panose="05000000000000000000" pitchFamily="2" charset="2"/>
              <a:buChar char="Ø"/>
            </a:pPr>
            <a:r>
              <a:rPr lang="es-ES" dirty="0"/>
              <a:t>Se realizará a través de proposición verbal de preguntas</a:t>
            </a:r>
          </a:p>
          <a:p>
            <a:pPr>
              <a:buFont typeface="Wingdings" panose="05000000000000000000" pitchFamily="2" charset="2"/>
              <a:buChar char="Ø"/>
            </a:pPr>
            <a:r>
              <a:rPr lang="es-ES" b="1" dirty="0"/>
              <a:t>Deberes testigos</a:t>
            </a:r>
            <a:r>
              <a:rPr lang="es-ES" dirty="0"/>
              <a:t>: a) </a:t>
            </a:r>
            <a:r>
              <a:rPr lang="es-ES" dirty="0">
                <a:solidFill>
                  <a:srgbClr val="C00000"/>
                </a:solidFill>
              </a:rPr>
              <a:t>de comparecer </a:t>
            </a:r>
            <a:r>
              <a:rPr lang="es-ES" dirty="0"/>
              <a:t>(incumplimiento: posibilidad de imposición de multa y requerimiento bajo apercibimiento de proceder contra él por desobediencia a la autoridad); b) </a:t>
            </a:r>
            <a:r>
              <a:rPr lang="es-ES" dirty="0">
                <a:solidFill>
                  <a:srgbClr val="C00000"/>
                </a:solidFill>
              </a:rPr>
              <a:t>prestar juramento</a:t>
            </a:r>
            <a:r>
              <a:rPr lang="es-ES" dirty="0"/>
              <a:t>; c) </a:t>
            </a:r>
            <a:r>
              <a:rPr lang="es-ES" dirty="0">
                <a:solidFill>
                  <a:srgbClr val="C00000"/>
                </a:solidFill>
              </a:rPr>
              <a:t>declarar, respondiendo a preguntas </a:t>
            </a:r>
            <a:r>
              <a:rPr lang="es-ES" dirty="0"/>
              <a:t>(incumplimiento: delito desobediencia grave); d) </a:t>
            </a:r>
            <a:r>
              <a:rPr lang="es-ES" dirty="0">
                <a:solidFill>
                  <a:srgbClr val="C00000"/>
                </a:solidFill>
              </a:rPr>
              <a:t>decir verdad </a:t>
            </a:r>
            <a:r>
              <a:rPr lang="es-ES" dirty="0"/>
              <a:t>(delito de falso testimonio)</a:t>
            </a:r>
          </a:p>
          <a:p>
            <a:pPr>
              <a:buFont typeface="Wingdings" panose="05000000000000000000" pitchFamily="2" charset="2"/>
              <a:buChar char="Ø"/>
            </a:pPr>
            <a:r>
              <a:rPr lang="es-ES" dirty="0"/>
              <a:t>Los testigos declararán por separado, de uno en uno y sin presenciar, antes de declarar, las declaraciones de otros testigos; después de hacerlo deben abstenerse de comunicarse con los que aún no hayan declarado</a:t>
            </a:r>
          </a:p>
          <a:p>
            <a:pPr>
              <a:buFont typeface="Wingdings" panose="05000000000000000000" pitchFamily="2" charset="2"/>
              <a:buChar char="Ø"/>
            </a:pPr>
            <a:r>
              <a:rPr lang="es-ES" dirty="0"/>
              <a:t>Cuando número de testigos fuese excesivo, órgano judicial podrá limitarlos si pudieran constituir inútil reiteración sobre hechos suficientemente esclarecidos</a:t>
            </a:r>
          </a:p>
          <a:p>
            <a:pPr>
              <a:buFont typeface="Wingdings" panose="05000000000000000000" pitchFamily="2" charset="2"/>
              <a:buChar char="Ø"/>
            </a:pPr>
            <a:r>
              <a:rPr lang="es-ES" dirty="0"/>
              <a:t>Primero preguntará la parte que ha propuesto el testigo, luego la contraria y puede también preguntar el órgano judicial</a:t>
            </a:r>
          </a:p>
          <a:p>
            <a:pPr>
              <a:buFont typeface="Wingdings" panose="05000000000000000000" pitchFamily="2" charset="2"/>
              <a:buChar char="Ø"/>
            </a:pPr>
            <a:r>
              <a:rPr lang="es-ES" dirty="0"/>
              <a:t>Posibilidad de que órgano judicial, de oficio o a instancia de parte, acuerde que testigos se sometan a un careo cuando incurran en graves contradicciones, o incluso las partes con los testigos</a:t>
            </a:r>
          </a:p>
          <a:p>
            <a:pPr>
              <a:buFont typeface="Wingdings" panose="05000000000000000000" pitchFamily="2" charset="2"/>
              <a:buChar char="Ø"/>
            </a:pPr>
            <a:r>
              <a:rPr lang="es-ES" dirty="0">
                <a:solidFill>
                  <a:srgbClr val="C00000"/>
                </a:solidFill>
              </a:rPr>
              <a:t>Testigos no pueden ser tachados por partes</a:t>
            </a:r>
            <a:r>
              <a:rPr lang="es-ES" dirty="0"/>
              <a:t>, aunque en conclusiones pueden hacer las observaciones que estimen oportunas</a:t>
            </a:r>
          </a:p>
          <a:p>
            <a:pPr>
              <a:buFont typeface="Wingdings" panose="05000000000000000000" pitchFamily="2" charset="2"/>
              <a:buChar char="Ø"/>
            </a:pPr>
            <a:r>
              <a:rPr lang="es-ES" b="1" dirty="0"/>
              <a:t>Valoración:</a:t>
            </a:r>
            <a:r>
              <a:rPr lang="es-ES" dirty="0"/>
              <a:t> órgano judicial valorará prueba conforme a reglas sana crítica</a:t>
            </a:r>
          </a:p>
          <a:p>
            <a:pPr>
              <a:buFont typeface="Wingdings" panose="05000000000000000000" pitchFamily="2" charset="2"/>
              <a:buChar char="Ø"/>
            </a:pPr>
            <a:r>
              <a:rPr lang="es-ES" dirty="0"/>
              <a:t>Testimonio detectives emitiendo informe escrito que se incorpora a autos y se ratifica mediante prueba testifical, tiene naturaleza testifical y no documental</a:t>
            </a:r>
          </a:p>
        </p:txBody>
      </p:sp>
    </p:spTree>
    <p:extLst>
      <p:ext uri="{BB962C8B-B14F-4D97-AF65-F5344CB8AC3E}">
        <p14:creationId xmlns:p14="http://schemas.microsoft.com/office/powerpoint/2010/main" val="10011149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584314"/>
          </a:xfrm>
        </p:spPr>
        <p:txBody>
          <a:bodyPr>
            <a:normAutofit fontScale="90000"/>
          </a:bodyPr>
          <a:lstStyle/>
          <a:p>
            <a:r>
              <a:rPr lang="es-ES" sz="4000" b="1" dirty="0">
                <a:solidFill>
                  <a:srgbClr val="0070C0"/>
                </a:solidFill>
              </a:rPr>
              <a:t>Prueba pericial (art. 93 LJS)</a:t>
            </a:r>
          </a:p>
        </p:txBody>
      </p:sp>
      <p:sp>
        <p:nvSpPr>
          <p:cNvPr id="3" name="Marcador de contenido 2"/>
          <p:cNvSpPr>
            <a:spLocks noGrp="1"/>
          </p:cNvSpPr>
          <p:nvPr>
            <p:ph idx="1"/>
          </p:nvPr>
        </p:nvSpPr>
        <p:spPr>
          <a:xfrm>
            <a:off x="1069848" y="1416676"/>
            <a:ext cx="10058400" cy="4755524"/>
          </a:xfrm>
        </p:spPr>
        <p:txBody>
          <a:bodyPr>
            <a:normAutofit lnSpcReduction="10000"/>
          </a:bodyPr>
          <a:lstStyle/>
          <a:p>
            <a:pPr>
              <a:buFont typeface="Wingdings" panose="05000000000000000000" pitchFamily="2" charset="2"/>
              <a:buChar char="Ø"/>
            </a:pPr>
            <a:r>
              <a:rPr lang="es-ES" b="1" dirty="0"/>
              <a:t>Perito/a</a:t>
            </a:r>
            <a:r>
              <a:rPr lang="es-ES" dirty="0"/>
              <a:t>: persona especialmente cualificada por sus conocimientos en materias que no son conocidas por la ciudadanía con grado medio de cultura, que </a:t>
            </a:r>
            <a:r>
              <a:rPr lang="es-ES" dirty="0">
                <a:solidFill>
                  <a:srgbClr val="C00000"/>
                </a:solidFill>
              </a:rPr>
              <a:t>es llamada al proceso más que a constatar hechos a realizar valoraciones técnicas</a:t>
            </a:r>
          </a:p>
          <a:p>
            <a:pPr>
              <a:buFont typeface="Wingdings" panose="05000000000000000000" pitchFamily="2" charset="2"/>
              <a:buChar char="Ø"/>
            </a:pPr>
            <a:r>
              <a:rPr lang="es-ES" b="1" dirty="0"/>
              <a:t>Deberes</a:t>
            </a:r>
            <a:r>
              <a:rPr lang="es-ES" dirty="0"/>
              <a:t>: de prestar juramente o promesa y decir verdad</a:t>
            </a:r>
          </a:p>
          <a:p>
            <a:pPr>
              <a:buFont typeface="Wingdings" panose="05000000000000000000" pitchFamily="2" charset="2"/>
              <a:buChar char="Ø"/>
            </a:pPr>
            <a:r>
              <a:rPr lang="es-ES" dirty="0"/>
              <a:t>Prueba se llevará a cabo en acto juicio presentando los peritos/as su informe y ratificándolo</a:t>
            </a:r>
          </a:p>
          <a:p>
            <a:pPr>
              <a:buFont typeface="Wingdings" panose="05000000000000000000" pitchFamily="2" charset="2"/>
              <a:buChar char="Ø"/>
            </a:pPr>
            <a:r>
              <a:rPr lang="es-ES" dirty="0"/>
              <a:t>Partes y órgano judicial podrán hacer preguntas que estimen necesarias</a:t>
            </a:r>
          </a:p>
          <a:p>
            <a:pPr>
              <a:buFont typeface="Wingdings" panose="05000000000000000000" pitchFamily="2" charset="2"/>
              <a:buChar char="Ø"/>
            </a:pPr>
            <a:r>
              <a:rPr lang="es-ES" dirty="0"/>
              <a:t>Órgano judicial, de oficio o a petición de parte, podrá requerir la intervención de un médico forense, en los casos en que sea necesario su informe (constituyen un cuerpo titulado superior al servicio de la Administración de Justicia, estando a las órdenes de jueces y tribunales con funciones de asistencia técnica)</a:t>
            </a:r>
          </a:p>
          <a:p>
            <a:pPr>
              <a:buFont typeface="Wingdings" panose="05000000000000000000" pitchFamily="2" charset="2"/>
              <a:buChar char="Ø"/>
            </a:pPr>
            <a:r>
              <a:rPr lang="es-ES" dirty="0"/>
              <a:t>No cabe la tacha de peritos, sin perjuicio de que partes formulen observaciones en conclusiones</a:t>
            </a:r>
          </a:p>
          <a:p>
            <a:pPr>
              <a:buFont typeface="Wingdings" panose="05000000000000000000" pitchFamily="2" charset="2"/>
              <a:buChar char="Ø"/>
            </a:pPr>
            <a:r>
              <a:rPr lang="es-ES" dirty="0"/>
              <a:t>Valoración: libre, según reglas sana crítica</a:t>
            </a:r>
          </a:p>
          <a:p>
            <a:pPr>
              <a:buFont typeface="Wingdings" panose="05000000000000000000" pitchFamily="2" charset="2"/>
              <a:buChar char="Ø"/>
            </a:pPr>
            <a:endParaRPr lang="es-ES" dirty="0"/>
          </a:p>
        </p:txBody>
      </p:sp>
    </p:spTree>
    <p:extLst>
      <p:ext uri="{BB962C8B-B14F-4D97-AF65-F5344CB8AC3E}">
        <p14:creationId xmlns:p14="http://schemas.microsoft.com/office/powerpoint/2010/main" val="38388256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073712"/>
          </a:xfrm>
        </p:spPr>
        <p:txBody>
          <a:bodyPr>
            <a:normAutofit/>
          </a:bodyPr>
          <a:lstStyle/>
          <a:p>
            <a:r>
              <a:rPr lang="es-ES" sz="4000" b="1" dirty="0">
                <a:solidFill>
                  <a:srgbClr val="0070C0"/>
                </a:solidFill>
              </a:rPr>
              <a:t>Prueba informes de expertos (art. 95 LJS)</a:t>
            </a:r>
          </a:p>
        </p:txBody>
      </p:sp>
      <p:sp>
        <p:nvSpPr>
          <p:cNvPr id="3" name="Marcador de contenido 2"/>
          <p:cNvSpPr>
            <a:spLocks noGrp="1"/>
          </p:cNvSpPr>
          <p:nvPr>
            <p:ph idx="1"/>
          </p:nvPr>
        </p:nvSpPr>
        <p:spPr>
          <a:xfrm>
            <a:off x="1069848" y="1558344"/>
            <a:ext cx="10058400" cy="4636394"/>
          </a:xfrm>
        </p:spPr>
        <p:txBody>
          <a:bodyPr>
            <a:normAutofit/>
          </a:bodyPr>
          <a:lstStyle/>
          <a:p>
            <a:pPr>
              <a:buFont typeface="Wingdings" panose="05000000000000000000" pitchFamily="2" charset="2"/>
              <a:buChar char="Ø"/>
            </a:pPr>
            <a:r>
              <a:rPr lang="es-ES" dirty="0">
                <a:solidFill>
                  <a:srgbClr val="C00000"/>
                </a:solidFill>
              </a:rPr>
              <a:t>Modalidad especial de prueba pericial</a:t>
            </a:r>
            <a:r>
              <a:rPr lang="es-ES" dirty="0"/>
              <a:t>: órgano judicial puede oír dictamen de una o varias personas expertas en la cuestión objeto del pleito (en el momento del juicio o terminado éste como diligencia final) </a:t>
            </a:r>
          </a:p>
          <a:p>
            <a:pPr>
              <a:buFont typeface="Wingdings" panose="05000000000000000000" pitchFamily="2" charset="2"/>
              <a:buChar char="Ø"/>
            </a:pPr>
            <a:r>
              <a:rPr lang="es-ES" dirty="0"/>
              <a:t>Cuando en proceso se discuta sobre </a:t>
            </a:r>
            <a:r>
              <a:rPr lang="es-ES" dirty="0">
                <a:solidFill>
                  <a:srgbClr val="C00000"/>
                </a:solidFill>
              </a:rPr>
              <a:t>interpretación convenio</a:t>
            </a:r>
            <a:r>
              <a:rPr lang="es-ES" dirty="0"/>
              <a:t>, órgano judicial podrá oír o recabar informe de la comisión paritaria del mismo; si en proceso se ha suscitado cuestión </a:t>
            </a:r>
            <a:r>
              <a:rPr lang="es-ES" dirty="0">
                <a:solidFill>
                  <a:srgbClr val="C00000"/>
                </a:solidFill>
              </a:rPr>
              <a:t>de discriminación</a:t>
            </a:r>
            <a:r>
              <a:rPr lang="es-ES" dirty="0"/>
              <a:t>, juzgador/a podrá recabar dictamen de los organismos públicos competentes; en procesos derivados de </a:t>
            </a:r>
            <a:r>
              <a:rPr lang="es-ES" dirty="0">
                <a:solidFill>
                  <a:srgbClr val="C00000"/>
                </a:solidFill>
              </a:rPr>
              <a:t>AT y EP</a:t>
            </a:r>
            <a:r>
              <a:rPr lang="es-ES" dirty="0"/>
              <a:t>, también podrá recabar informe de la ITSS y de los organismos públicos competentes en materia de prevención y salud laboral</a:t>
            </a:r>
          </a:p>
          <a:p>
            <a:pPr>
              <a:buFont typeface="Wingdings" panose="05000000000000000000" pitchFamily="2" charset="2"/>
              <a:buChar char="Ø"/>
            </a:pPr>
            <a:r>
              <a:rPr lang="es-ES" dirty="0"/>
              <a:t>También posibilidad de que partes puedan proponer que persona jurídica o entidad pública, a requerimiento del tribunal, informe sobre hechos relativos a su actividad (respondiendo por escrito en los diez días anteriores al juicio, sin perjuicio de que pueda acordarse como diligencia final)</a:t>
            </a:r>
          </a:p>
        </p:txBody>
      </p:sp>
    </p:spTree>
    <p:extLst>
      <p:ext uri="{BB962C8B-B14F-4D97-AF65-F5344CB8AC3E}">
        <p14:creationId xmlns:p14="http://schemas.microsoft.com/office/powerpoint/2010/main" val="879897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8186" y="128789"/>
            <a:ext cx="10058400" cy="661588"/>
          </a:xfrm>
        </p:spPr>
        <p:txBody>
          <a:bodyPr>
            <a:normAutofit/>
          </a:bodyPr>
          <a:lstStyle/>
          <a:p>
            <a:r>
              <a:rPr lang="es-ES" sz="4000" b="1" dirty="0">
                <a:solidFill>
                  <a:srgbClr val="0070C0"/>
                </a:solidFill>
              </a:rPr>
              <a:t>Prueba documental (art. 94 LJS)</a:t>
            </a:r>
          </a:p>
        </p:txBody>
      </p:sp>
      <p:sp>
        <p:nvSpPr>
          <p:cNvPr id="3" name="Marcador de contenido 2"/>
          <p:cNvSpPr>
            <a:spLocks noGrp="1"/>
          </p:cNvSpPr>
          <p:nvPr>
            <p:ph idx="1"/>
          </p:nvPr>
        </p:nvSpPr>
        <p:spPr>
          <a:xfrm>
            <a:off x="399245" y="790377"/>
            <a:ext cx="11449318" cy="5777848"/>
          </a:xfrm>
        </p:spPr>
        <p:txBody>
          <a:bodyPr>
            <a:normAutofit fontScale="92500" lnSpcReduction="20000"/>
          </a:bodyPr>
          <a:lstStyle/>
          <a:p>
            <a:pPr>
              <a:buFont typeface="Wingdings" panose="05000000000000000000" pitchFamily="2" charset="2"/>
              <a:buChar char="Ø"/>
            </a:pPr>
            <a:r>
              <a:rPr lang="es-ES" dirty="0"/>
              <a:t>Definición: todo objeto material que incorpora la expresión escrita de un pensamiento o actividad humana</a:t>
            </a:r>
          </a:p>
          <a:p>
            <a:pPr>
              <a:buFont typeface="Wingdings" panose="05000000000000000000" pitchFamily="2" charset="2"/>
              <a:buChar char="Ø"/>
            </a:pPr>
            <a:r>
              <a:rPr lang="es-ES" dirty="0"/>
              <a:t>Cabe distinguir 2 tipos documentos:</a:t>
            </a:r>
          </a:p>
          <a:p>
            <a:pPr>
              <a:buFont typeface="Wingdings" panose="05000000000000000000" pitchFamily="2" charset="2"/>
              <a:buChar char="q"/>
            </a:pPr>
            <a:r>
              <a:rPr lang="es-ES" b="1" dirty="0"/>
              <a:t>Públicos</a:t>
            </a:r>
            <a:r>
              <a:rPr lang="es-ES" dirty="0"/>
              <a:t>: autorizados por un empleado/a público competente con las formalidades requeridas por la ley: pueden ser notariales, administrativos y judiciales; </a:t>
            </a:r>
            <a:r>
              <a:rPr lang="es-ES" dirty="0">
                <a:solidFill>
                  <a:srgbClr val="C00000"/>
                </a:solidFill>
              </a:rPr>
              <a:t>hacen prueba plena frente a todos del hecho, acto o estado de cosas que documenten</a:t>
            </a:r>
          </a:p>
          <a:p>
            <a:pPr>
              <a:buFont typeface="Wingdings" panose="05000000000000000000" pitchFamily="2" charset="2"/>
              <a:buChar char="q"/>
            </a:pPr>
            <a:r>
              <a:rPr lang="es-ES" b="1" dirty="0"/>
              <a:t>Privados</a:t>
            </a:r>
            <a:r>
              <a:rPr lang="es-ES" dirty="0"/>
              <a:t>: el resto de documentos: </a:t>
            </a:r>
            <a:r>
              <a:rPr lang="es-ES" dirty="0">
                <a:solidFill>
                  <a:srgbClr val="C00000"/>
                </a:solidFill>
              </a:rPr>
              <a:t>hacen prueba plena cuando no sean impugnados por la parte a la que perjudican</a:t>
            </a:r>
            <a:r>
              <a:rPr lang="es-ES" dirty="0"/>
              <a:t>; Si se impugna autenticidad pueden utilizarse otros medios (ej. cotejo pericial de letras) para establecer autenticidad y en caso de no ser establecida ésta, libre valoración por juzgador/a; </a:t>
            </a:r>
          </a:p>
          <a:p>
            <a:pPr>
              <a:buFont typeface="Wingdings" panose="05000000000000000000" pitchFamily="2" charset="2"/>
              <a:buChar char="Ø"/>
            </a:pPr>
            <a:r>
              <a:rPr lang="es-ES" dirty="0"/>
              <a:t>En caso de que fuera alegada por una de las partes la </a:t>
            </a:r>
            <a:r>
              <a:rPr lang="es-ES" b="1" dirty="0">
                <a:solidFill>
                  <a:srgbClr val="C00000"/>
                </a:solidFill>
              </a:rPr>
              <a:t>falsedad de documento </a:t>
            </a:r>
            <a:r>
              <a:rPr lang="es-ES" dirty="0"/>
              <a:t>que pueda ser de notoria influencia en pleito, continuará acto de juicio hasta el final y juzgador/a acordará suspensión actuaciones posteriores y concederá plazo 8 días al interesado para que aporte acreditación presentación de querella (vía penal); </a:t>
            </a:r>
            <a:r>
              <a:rPr lang="es-ES" dirty="0">
                <a:solidFill>
                  <a:srgbClr val="C00000"/>
                </a:solidFill>
              </a:rPr>
              <a:t>suspensión durará hasta que se dicte sentencia o auto de sobreseimiento en la causa criminal</a:t>
            </a:r>
          </a:p>
          <a:p>
            <a:pPr>
              <a:buFont typeface="Wingdings" panose="05000000000000000000" pitchFamily="2" charset="2"/>
              <a:buChar char="Ø"/>
            </a:pPr>
            <a:r>
              <a:rPr lang="es-ES" dirty="0">
                <a:solidFill>
                  <a:srgbClr val="C00000"/>
                </a:solidFill>
              </a:rPr>
              <a:t>Se dará traslado a las partes en acto del juicio para su examen </a:t>
            </a:r>
            <a:r>
              <a:rPr lang="es-ES" dirty="0"/>
              <a:t>(no se exige presentación de fotocopia a la otra parte): basta con exhibición a la misma siendo posible paralización breve del juicio oral para que parte contraria pueda examinar documentos</a:t>
            </a:r>
          </a:p>
          <a:p>
            <a:pPr>
              <a:buFont typeface="Wingdings" panose="05000000000000000000" pitchFamily="2" charset="2"/>
              <a:buChar char="Ø"/>
            </a:pPr>
            <a:r>
              <a:rPr lang="es-ES" dirty="0">
                <a:solidFill>
                  <a:srgbClr val="C00000"/>
                </a:solidFill>
              </a:rPr>
              <a:t>Posibilidad de pedir a órgano judicial práctica requerimientos para que se aporten a juicio documentos que no obren en poder de la parte que quiera utilizarlos </a:t>
            </a:r>
            <a:r>
              <a:rPr lang="es-ES" dirty="0"/>
              <a:t>(dicha propuesta en demanda o en plazo 3 días anterior a juicio oral); tiene obligación de aportar documento la parte que lo posee y ha sido requerida a tal fin (si no, juzgador/a podrá estimar como probadas las alegaciones hechas en relación con ellos por la parte solicitante)</a:t>
            </a:r>
          </a:p>
          <a:p>
            <a:pPr>
              <a:buFont typeface="Wingdings" panose="05000000000000000000" pitchFamily="2" charset="2"/>
              <a:buChar char="q"/>
            </a:pPr>
            <a:endParaRPr lang="es-ES" dirty="0"/>
          </a:p>
        </p:txBody>
      </p:sp>
    </p:spTree>
    <p:extLst>
      <p:ext uri="{BB962C8B-B14F-4D97-AF65-F5344CB8AC3E}">
        <p14:creationId xmlns:p14="http://schemas.microsoft.com/office/powerpoint/2010/main" val="365816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4000" b="1" dirty="0">
                <a:solidFill>
                  <a:srgbClr val="0070C0"/>
                </a:solidFill>
              </a:rPr>
              <a:t>Organización (</a:t>
            </a:r>
            <a:r>
              <a:rPr lang="es-ES" sz="4000" b="1" dirty="0" err="1">
                <a:solidFill>
                  <a:srgbClr val="0070C0"/>
                </a:solidFill>
              </a:rPr>
              <a:t>Iii</a:t>
            </a:r>
            <a:r>
              <a:rPr lang="es-ES" sz="4000" b="1" dirty="0">
                <a:solidFill>
                  <a:srgbClr val="0070C0"/>
                </a:solidFill>
              </a:rPr>
              <a:t>)</a:t>
            </a:r>
          </a:p>
        </p:txBody>
      </p:sp>
      <p:sp>
        <p:nvSpPr>
          <p:cNvPr id="3" name="2 Marcador de contenido"/>
          <p:cNvSpPr>
            <a:spLocks noGrp="1"/>
          </p:cNvSpPr>
          <p:nvPr>
            <p:ph idx="1"/>
          </p:nvPr>
        </p:nvSpPr>
        <p:spPr/>
        <p:txBody>
          <a:bodyPr/>
          <a:lstStyle/>
          <a:p>
            <a:r>
              <a:rPr lang="es-ES" dirty="0"/>
              <a:t>D) Sala de lo social del Tribunal Supremo:</a:t>
            </a:r>
          </a:p>
          <a:p>
            <a:pPr lvl="1">
              <a:buFontTx/>
              <a:buChar char="-"/>
            </a:pPr>
            <a:r>
              <a:rPr lang="es-ES" dirty="0"/>
              <a:t>Órgano jurisdiccional superior en todos los órdenes, excepto en materia de garantías constitucionales</a:t>
            </a:r>
          </a:p>
          <a:p>
            <a:pPr lvl="1">
              <a:buFontTx/>
              <a:buChar char="-"/>
            </a:pPr>
            <a:r>
              <a:rPr lang="es-ES" dirty="0"/>
              <a:t>Conoce de recursos contra decisiones de otros órganos (casación, casación para la unificación de doctrina y revisión, fundamentalmente)</a:t>
            </a:r>
          </a:p>
        </p:txBody>
      </p:sp>
    </p:spTree>
    <p:extLst>
      <p:ext uri="{BB962C8B-B14F-4D97-AF65-F5344CB8AC3E}">
        <p14:creationId xmlns:p14="http://schemas.microsoft.com/office/powerpoint/2010/main" val="33381620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44876"/>
            <a:ext cx="10058400" cy="1609344"/>
          </a:xfrm>
        </p:spPr>
        <p:txBody>
          <a:bodyPr>
            <a:normAutofit fontScale="90000"/>
          </a:bodyPr>
          <a:lstStyle/>
          <a:p>
            <a:r>
              <a:rPr lang="es-ES" sz="4000" b="1" dirty="0">
                <a:solidFill>
                  <a:srgbClr val="0070C0"/>
                </a:solidFill>
              </a:rPr>
              <a:t>Medios mecánicos de reproducción e instrumentos de archivo y reproducción de datos (art. 90 LJS)</a:t>
            </a:r>
          </a:p>
        </p:txBody>
      </p:sp>
      <p:sp>
        <p:nvSpPr>
          <p:cNvPr id="3" name="Marcador de contenido 2"/>
          <p:cNvSpPr>
            <a:spLocks noGrp="1"/>
          </p:cNvSpPr>
          <p:nvPr>
            <p:ph idx="1"/>
          </p:nvPr>
        </p:nvSpPr>
        <p:spPr>
          <a:xfrm>
            <a:off x="1069848" y="2665541"/>
            <a:ext cx="10058400" cy="2769344"/>
          </a:xfrm>
        </p:spPr>
        <p:txBody>
          <a:bodyPr/>
          <a:lstStyle/>
          <a:p>
            <a:pPr>
              <a:buFont typeface="Wingdings" panose="05000000000000000000" pitchFamily="2" charset="2"/>
              <a:buChar char="Ø"/>
            </a:pPr>
            <a:r>
              <a:rPr lang="es-ES" dirty="0"/>
              <a:t>Como prueba documental se admiten toda clase de medios mecánicos de reproducción de la palabra, de la imagen y del sonido o de archivo y reproducción de datos</a:t>
            </a:r>
          </a:p>
          <a:p>
            <a:pPr>
              <a:buFont typeface="Wingdings" panose="05000000000000000000" pitchFamily="2" charset="2"/>
              <a:buChar char="Ø"/>
            </a:pPr>
            <a:r>
              <a:rPr lang="es-ES" dirty="0"/>
              <a:t>Es posible utilizar otros medios de prueba, sobre todo pericial, para acreditar su autenticidad  o para lo contrario </a:t>
            </a:r>
          </a:p>
          <a:p>
            <a:pPr>
              <a:buFont typeface="Wingdings" panose="05000000000000000000" pitchFamily="2" charset="2"/>
              <a:buChar char="Ø"/>
            </a:pPr>
            <a:r>
              <a:rPr lang="es-ES" dirty="0"/>
              <a:t>Valoración: libre, conforme a sana crítica</a:t>
            </a:r>
          </a:p>
        </p:txBody>
      </p:sp>
    </p:spTree>
    <p:extLst>
      <p:ext uri="{BB962C8B-B14F-4D97-AF65-F5344CB8AC3E}">
        <p14:creationId xmlns:p14="http://schemas.microsoft.com/office/powerpoint/2010/main" val="17888694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Reconocimiento judicial (art. 87.1 LJS)</a:t>
            </a:r>
          </a:p>
        </p:txBody>
      </p:sp>
      <p:sp>
        <p:nvSpPr>
          <p:cNvPr id="3" name="Marcador de contenido 2"/>
          <p:cNvSpPr>
            <a:spLocks noGrp="1"/>
          </p:cNvSpPr>
          <p:nvPr>
            <p:ph idx="1"/>
          </p:nvPr>
        </p:nvSpPr>
        <p:spPr/>
        <p:txBody>
          <a:bodyPr/>
          <a:lstStyle/>
          <a:p>
            <a:pPr>
              <a:buFont typeface="Wingdings" panose="05000000000000000000" pitchFamily="2" charset="2"/>
              <a:buChar char="Ø"/>
            </a:pPr>
            <a:r>
              <a:rPr lang="es-ES" dirty="0"/>
              <a:t>Se trata de la percepción sensorial inmediata y directa de los hechos objeto de la prueba por parte del juzgador</a:t>
            </a:r>
          </a:p>
          <a:p>
            <a:pPr>
              <a:buFont typeface="Wingdings" panose="05000000000000000000" pitchFamily="2" charset="2"/>
              <a:buChar char="Ø"/>
            </a:pPr>
            <a:r>
              <a:rPr lang="es-ES" dirty="0"/>
              <a:t>Puede acordarse si se estima imprescindible</a:t>
            </a:r>
          </a:p>
          <a:p>
            <a:pPr>
              <a:buFont typeface="Wingdings" panose="05000000000000000000" pitchFamily="2" charset="2"/>
              <a:buChar char="Ø"/>
            </a:pPr>
            <a:r>
              <a:rPr lang="es-ES" dirty="0"/>
              <a:t>Objeto del reconocimiento puede recaer sobre lugares, objetos o personas; tratándose de personas o cosas muebles, práctica puede hacerse en el mismo local del Tribunal, sin suspender el juicio; cuando se trate de reconocer objetos no fácilmente transportables, cosas inmuebles y lugares, traslación del magistrado o tribunal fuera del local de la audiencia, y siempre reflejándose en </a:t>
            </a:r>
            <a:r>
              <a:rPr lang="es-ES"/>
              <a:t>el acta</a:t>
            </a:r>
          </a:p>
          <a:p>
            <a:pPr marL="0" indent="0">
              <a:buNone/>
            </a:pPr>
            <a:endParaRPr lang="es-ES" dirty="0"/>
          </a:p>
        </p:txBody>
      </p:sp>
    </p:spTree>
    <p:extLst>
      <p:ext uri="{BB962C8B-B14F-4D97-AF65-F5344CB8AC3E}">
        <p14:creationId xmlns:p14="http://schemas.microsoft.com/office/powerpoint/2010/main" val="14418845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1C3730-C874-A37C-5B37-75A3ACACE2ED}"/>
              </a:ext>
            </a:extLst>
          </p:cNvPr>
          <p:cNvSpPr>
            <a:spLocks noGrp="1"/>
          </p:cNvSpPr>
          <p:nvPr>
            <p:ph type="title"/>
          </p:nvPr>
        </p:nvSpPr>
        <p:spPr>
          <a:xfrm>
            <a:off x="1069848" y="484632"/>
            <a:ext cx="10058400" cy="905629"/>
          </a:xfrm>
        </p:spPr>
        <p:txBody>
          <a:bodyPr/>
          <a:lstStyle/>
          <a:p>
            <a:r>
              <a:rPr lang="es-ES" dirty="0"/>
              <a:t>Mitjans de </a:t>
            </a:r>
            <a:r>
              <a:rPr lang="es-ES" dirty="0" err="1"/>
              <a:t>prova</a:t>
            </a:r>
            <a:r>
              <a:rPr lang="es-ES" dirty="0"/>
              <a:t> (i) </a:t>
            </a:r>
          </a:p>
        </p:txBody>
      </p:sp>
      <p:sp>
        <p:nvSpPr>
          <p:cNvPr id="3" name="Marcador de contenido 2">
            <a:extLst>
              <a:ext uri="{FF2B5EF4-FFF2-40B4-BE49-F238E27FC236}">
                <a16:creationId xmlns:a16="http://schemas.microsoft.com/office/drawing/2014/main" id="{7A56E655-9E29-703C-CA12-78941DCF7CEF}"/>
              </a:ext>
            </a:extLst>
          </p:cNvPr>
          <p:cNvSpPr>
            <a:spLocks noGrp="1"/>
          </p:cNvSpPr>
          <p:nvPr>
            <p:ph idx="1"/>
          </p:nvPr>
        </p:nvSpPr>
        <p:spPr>
          <a:xfrm>
            <a:off x="578497" y="1623527"/>
            <a:ext cx="11375378" cy="4907901"/>
          </a:xfrm>
        </p:spPr>
        <p:txBody>
          <a:bodyPr>
            <a:normAutofit fontScale="92500" lnSpcReduction="20000"/>
          </a:bodyPr>
          <a:lstStyle/>
          <a:p>
            <a:pPr marL="0" indent="0">
              <a:buNone/>
            </a:pPr>
            <a:r>
              <a:rPr lang="es-ES" dirty="0"/>
              <a:t>1. </a:t>
            </a:r>
            <a:r>
              <a:rPr lang="es-ES" b="1" dirty="0">
                <a:solidFill>
                  <a:srgbClr val="C00000"/>
                </a:solidFill>
              </a:rPr>
              <a:t>Documental</a:t>
            </a:r>
            <a:r>
              <a:rPr lang="es-ES" dirty="0"/>
              <a:t>                   </a:t>
            </a:r>
            <a:r>
              <a:rPr lang="es-ES" dirty="0" err="1"/>
              <a:t>Públics</a:t>
            </a:r>
            <a:r>
              <a:rPr lang="es-ES" dirty="0"/>
              <a:t>: </a:t>
            </a:r>
            <a:r>
              <a:rPr lang="es-ES" dirty="0" err="1"/>
              <a:t>prova</a:t>
            </a:r>
            <a:r>
              <a:rPr lang="es-ES" dirty="0"/>
              <a:t> plena sobre </a:t>
            </a:r>
            <a:r>
              <a:rPr lang="es-ES" dirty="0" err="1"/>
              <a:t>fets</a:t>
            </a:r>
            <a:r>
              <a:rPr lang="es-ES" dirty="0"/>
              <a:t> que documenten</a:t>
            </a:r>
          </a:p>
          <a:p>
            <a:pPr marL="0" indent="0">
              <a:buNone/>
            </a:pPr>
            <a:r>
              <a:rPr lang="es-ES" dirty="0"/>
              <a:t>                                               </a:t>
            </a:r>
            <a:r>
              <a:rPr lang="es-ES" dirty="0" err="1"/>
              <a:t>Privats</a:t>
            </a:r>
            <a:r>
              <a:rPr lang="es-ES" dirty="0"/>
              <a:t>: </a:t>
            </a:r>
            <a:r>
              <a:rPr lang="es-ES" dirty="0" err="1"/>
              <a:t>prova</a:t>
            </a:r>
            <a:r>
              <a:rPr lang="es-ES" dirty="0"/>
              <a:t> plena </a:t>
            </a:r>
            <a:r>
              <a:rPr lang="es-ES" dirty="0" err="1"/>
              <a:t>quan</a:t>
            </a:r>
            <a:r>
              <a:rPr lang="es-ES" dirty="0"/>
              <a:t> no </a:t>
            </a:r>
            <a:r>
              <a:rPr lang="es-ES" dirty="0" err="1"/>
              <a:t>siguin</a:t>
            </a:r>
            <a:r>
              <a:rPr lang="es-ES" dirty="0"/>
              <a:t> </a:t>
            </a:r>
            <a:r>
              <a:rPr lang="es-ES" dirty="0" err="1"/>
              <a:t>impugnats</a:t>
            </a:r>
            <a:endParaRPr lang="es-ES" dirty="0"/>
          </a:p>
          <a:p>
            <a:pPr marL="0" indent="0">
              <a:buNone/>
            </a:pPr>
            <a:r>
              <a:rPr lang="es-ES" dirty="0"/>
              <a:t>                                               </a:t>
            </a:r>
            <a:r>
              <a:rPr lang="es-ES" dirty="0" err="1"/>
              <a:t>Falsetat</a:t>
            </a:r>
            <a:r>
              <a:rPr lang="es-ES" dirty="0"/>
              <a:t> documental: </a:t>
            </a:r>
            <a:r>
              <a:rPr lang="es-ES" dirty="0" err="1"/>
              <a:t>suspensió</a:t>
            </a:r>
            <a:r>
              <a:rPr lang="es-ES" dirty="0"/>
              <a:t> </a:t>
            </a:r>
            <a:r>
              <a:rPr lang="es-ES" dirty="0" err="1"/>
              <a:t>actuacions</a:t>
            </a:r>
            <a:r>
              <a:rPr lang="es-ES" dirty="0"/>
              <a:t> </a:t>
            </a:r>
            <a:r>
              <a:rPr lang="es-ES" dirty="0" err="1"/>
              <a:t>posteriors</a:t>
            </a:r>
            <a:r>
              <a:rPr lang="es-ES" dirty="0"/>
              <a:t> </a:t>
            </a:r>
            <a:r>
              <a:rPr lang="es-ES" dirty="0" err="1"/>
              <a:t>judici</a:t>
            </a:r>
            <a:r>
              <a:rPr lang="es-ES" dirty="0"/>
              <a:t> oral</a:t>
            </a:r>
          </a:p>
          <a:p>
            <a:pPr marL="0" indent="0">
              <a:buNone/>
            </a:pPr>
            <a:r>
              <a:rPr lang="es-ES" dirty="0"/>
              <a:t>                                               </a:t>
            </a:r>
            <a:r>
              <a:rPr lang="es-ES" dirty="0" err="1"/>
              <a:t>Sol·licitud</a:t>
            </a:r>
            <a:r>
              <a:rPr lang="es-ES" dirty="0"/>
              <a:t> </a:t>
            </a:r>
            <a:r>
              <a:rPr lang="es-ES" dirty="0" err="1"/>
              <a:t>auxili</a:t>
            </a:r>
            <a:r>
              <a:rPr lang="es-ES" dirty="0"/>
              <a:t> judicial </a:t>
            </a:r>
            <a:r>
              <a:rPr lang="es-ES" dirty="0" err="1"/>
              <a:t>requeriment</a:t>
            </a:r>
            <a:r>
              <a:rPr lang="es-ES" dirty="0"/>
              <a:t> per aportar documental  </a:t>
            </a:r>
          </a:p>
          <a:p>
            <a:pPr marL="0" indent="0">
              <a:buNone/>
            </a:pPr>
            <a:r>
              <a:rPr lang="es-ES" dirty="0"/>
              <a:t>                                               </a:t>
            </a:r>
            <a:r>
              <a:rPr lang="es-ES" dirty="0" err="1"/>
              <a:t>Procediments</a:t>
            </a:r>
            <a:r>
              <a:rPr lang="es-ES" dirty="0"/>
              <a:t> de </a:t>
            </a:r>
            <a:r>
              <a:rPr lang="es-ES" dirty="0" err="1"/>
              <a:t>reproducció</a:t>
            </a:r>
            <a:r>
              <a:rPr lang="es-ES" dirty="0"/>
              <a:t> de la </a:t>
            </a:r>
            <a:r>
              <a:rPr lang="es-ES" dirty="0" err="1"/>
              <a:t>paraula</a:t>
            </a:r>
            <a:r>
              <a:rPr lang="es-ES" dirty="0"/>
              <a:t>, </a:t>
            </a:r>
            <a:r>
              <a:rPr lang="es-ES" dirty="0" err="1"/>
              <a:t>imatge</a:t>
            </a:r>
            <a:r>
              <a:rPr lang="es-ES" dirty="0"/>
              <a:t>, so o </a:t>
            </a:r>
            <a:r>
              <a:rPr lang="es-ES" dirty="0" err="1"/>
              <a:t>d’arxiu</a:t>
            </a:r>
            <a:r>
              <a:rPr lang="es-ES" dirty="0"/>
              <a:t> i </a:t>
            </a:r>
          </a:p>
          <a:p>
            <a:pPr marL="0" indent="0">
              <a:buNone/>
            </a:pPr>
            <a:r>
              <a:rPr lang="es-ES" dirty="0"/>
              <a:t>                                               </a:t>
            </a:r>
            <a:r>
              <a:rPr lang="es-ES" dirty="0" err="1"/>
              <a:t>reproducció</a:t>
            </a:r>
            <a:r>
              <a:rPr lang="es-ES" dirty="0"/>
              <a:t> de dades</a:t>
            </a:r>
          </a:p>
          <a:p>
            <a:pPr marL="0" indent="0">
              <a:buNone/>
            </a:pPr>
            <a:r>
              <a:rPr lang="es-ES" dirty="0"/>
              <a:t>    </a:t>
            </a:r>
          </a:p>
          <a:p>
            <a:pPr marL="0" indent="0">
              <a:buNone/>
            </a:pPr>
            <a:endParaRPr lang="es-ES" dirty="0"/>
          </a:p>
          <a:p>
            <a:pPr marL="0" indent="0">
              <a:buNone/>
            </a:pPr>
            <a:r>
              <a:rPr lang="es-ES" dirty="0"/>
              <a:t>2. </a:t>
            </a:r>
            <a:r>
              <a:rPr lang="es-ES" b="1" dirty="0" err="1">
                <a:solidFill>
                  <a:srgbClr val="C00000"/>
                </a:solidFill>
              </a:rPr>
              <a:t>Interrogatori</a:t>
            </a:r>
            <a:r>
              <a:rPr lang="es-ES" b="1" dirty="0">
                <a:solidFill>
                  <a:srgbClr val="C00000"/>
                </a:solidFill>
              </a:rPr>
              <a:t>  </a:t>
            </a:r>
            <a:r>
              <a:rPr lang="es-ES" b="1" dirty="0" err="1">
                <a:solidFill>
                  <a:srgbClr val="C00000"/>
                </a:solidFill>
              </a:rPr>
              <a:t>parts</a:t>
            </a:r>
            <a:r>
              <a:rPr lang="es-ES" b="1" dirty="0">
                <a:solidFill>
                  <a:srgbClr val="C00000"/>
                </a:solidFill>
              </a:rPr>
              <a:t> </a:t>
            </a:r>
            <a:r>
              <a:rPr lang="es-ES" b="1" dirty="0" err="1">
                <a:solidFill>
                  <a:srgbClr val="C00000"/>
                </a:solidFill>
              </a:rPr>
              <a:t>litigants</a:t>
            </a:r>
            <a:r>
              <a:rPr lang="es-ES" dirty="0"/>
              <a:t>            </a:t>
            </a:r>
            <a:r>
              <a:rPr lang="es-ES" dirty="0" err="1"/>
              <a:t>Declaració</a:t>
            </a:r>
            <a:r>
              <a:rPr lang="es-ES" dirty="0"/>
              <a:t> sobre </a:t>
            </a:r>
            <a:r>
              <a:rPr lang="es-ES" dirty="0" err="1"/>
              <a:t>fets</a:t>
            </a:r>
            <a:r>
              <a:rPr lang="es-ES" dirty="0"/>
              <a:t> (</a:t>
            </a:r>
            <a:r>
              <a:rPr lang="es-ES" dirty="0" err="1"/>
              <a:t>personals</a:t>
            </a:r>
            <a:r>
              <a:rPr lang="es-ES" dirty="0"/>
              <a:t> o no) </a:t>
            </a:r>
          </a:p>
          <a:p>
            <a:pPr marL="0" indent="0">
              <a:buNone/>
            </a:pPr>
            <a:r>
              <a:rPr lang="es-ES" dirty="0"/>
              <a:t>                                                                       Persona jurídica: </a:t>
            </a:r>
            <a:r>
              <a:rPr lang="es-ES" dirty="0" err="1"/>
              <a:t>representant</a:t>
            </a:r>
            <a:r>
              <a:rPr lang="es-ES" dirty="0"/>
              <a:t> legal</a:t>
            </a:r>
          </a:p>
          <a:p>
            <a:pPr marL="0" indent="0">
              <a:buNone/>
            </a:pPr>
            <a:r>
              <a:rPr lang="es-ES" dirty="0"/>
              <a:t>                                                                       No </a:t>
            </a:r>
            <a:r>
              <a:rPr lang="es-ES" dirty="0" err="1"/>
              <a:t>compareixença</a:t>
            </a:r>
            <a:r>
              <a:rPr lang="es-ES" dirty="0"/>
              <a:t> o </a:t>
            </a:r>
            <a:r>
              <a:rPr lang="es-ES" dirty="0" err="1"/>
              <a:t>refús</a:t>
            </a:r>
            <a:r>
              <a:rPr lang="es-ES" dirty="0"/>
              <a:t> declarar (</a:t>
            </a:r>
            <a:r>
              <a:rPr lang="es-ES" i="1" dirty="0"/>
              <a:t>ficta </a:t>
            </a:r>
            <a:r>
              <a:rPr lang="es-ES" i="1" dirty="0" err="1"/>
              <a:t>confessio</a:t>
            </a:r>
            <a:r>
              <a:rPr lang="es-ES" dirty="0"/>
              <a:t>)</a:t>
            </a:r>
          </a:p>
          <a:p>
            <a:pPr marL="0" indent="0">
              <a:buNone/>
            </a:pPr>
            <a:r>
              <a:rPr lang="es-ES" dirty="0"/>
              <a:t>                                                                       </a:t>
            </a:r>
            <a:r>
              <a:rPr lang="es-ES" dirty="0" err="1"/>
              <a:t>Valoració</a:t>
            </a:r>
            <a:r>
              <a:rPr lang="es-ES" dirty="0"/>
              <a:t>: </a:t>
            </a:r>
            <a:r>
              <a:rPr lang="es-ES" dirty="0" err="1"/>
              <a:t>fets</a:t>
            </a:r>
            <a:r>
              <a:rPr lang="es-ES" dirty="0"/>
              <a:t> </a:t>
            </a:r>
            <a:r>
              <a:rPr lang="es-ES" dirty="0" err="1"/>
              <a:t>reconeguts</a:t>
            </a:r>
            <a:r>
              <a:rPr lang="es-ES" dirty="0"/>
              <a:t> per </a:t>
            </a:r>
            <a:r>
              <a:rPr lang="es-ES" dirty="0" err="1"/>
              <a:t>part</a:t>
            </a:r>
            <a:r>
              <a:rPr lang="es-ES" dirty="0"/>
              <a:t> es consideren </a:t>
            </a:r>
            <a:r>
              <a:rPr lang="es-ES" dirty="0" err="1"/>
              <a:t>certs</a:t>
            </a:r>
            <a:r>
              <a:rPr lang="es-ES" dirty="0"/>
              <a:t>    </a:t>
            </a:r>
          </a:p>
          <a:p>
            <a:pPr marL="0" indent="0">
              <a:buNone/>
            </a:pPr>
            <a:r>
              <a:rPr lang="es-ES" dirty="0"/>
              <a:t>                                                                       (si hi </a:t>
            </a:r>
            <a:r>
              <a:rPr lang="es-ES" dirty="0" err="1"/>
              <a:t>intervingué</a:t>
            </a:r>
            <a:r>
              <a:rPr lang="es-ES" dirty="0"/>
              <a:t> </a:t>
            </a:r>
            <a:r>
              <a:rPr lang="es-ES" dirty="0" err="1"/>
              <a:t>personalment</a:t>
            </a:r>
            <a:r>
              <a:rPr lang="es-ES" dirty="0"/>
              <a:t> i la perjudiquen)                                                                          </a:t>
            </a:r>
          </a:p>
        </p:txBody>
      </p:sp>
      <p:cxnSp>
        <p:nvCxnSpPr>
          <p:cNvPr id="5" name="Conector recto de flecha 4">
            <a:extLst>
              <a:ext uri="{FF2B5EF4-FFF2-40B4-BE49-F238E27FC236}">
                <a16:creationId xmlns:a16="http://schemas.microsoft.com/office/drawing/2014/main" id="{198BF892-491C-93AE-CC94-B93058B94A62}"/>
              </a:ext>
            </a:extLst>
          </p:cNvPr>
          <p:cNvCxnSpPr>
            <a:cxnSpLocks/>
          </p:cNvCxnSpPr>
          <p:nvPr/>
        </p:nvCxnSpPr>
        <p:spPr>
          <a:xfrm>
            <a:off x="2457450" y="1790700"/>
            <a:ext cx="9525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recto de flecha 7">
            <a:extLst>
              <a:ext uri="{FF2B5EF4-FFF2-40B4-BE49-F238E27FC236}">
                <a16:creationId xmlns:a16="http://schemas.microsoft.com/office/drawing/2014/main" id="{A6184F94-87B5-A4F7-C186-FC02FA9B36EF}"/>
              </a:ext>
            </a:extLst>
          </p:cNvPr>
          <p:cNvCxnSpPr>
            <a:cxnSpLocks/>
          </p:cNvCxnSpPr>
          <p:nvPr/>
        </p:nvCxnSpPr>
        <p:spPr>
          <a:xfrm>
            <a:off x="2457450" y="1790700"/>
            <a:ext cx="952500" cy="299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300557C8-98D1-52EB-CBB9-E6B147A9365F}"/>
              </a:ext>
            </a:extLst>
          </p:cNvPr>
          <p:cNvCxnSpPr>
            <a:cxnSpLocks/>
          </p:cNvCxnSpPr>
          <p:nvPr/>
        </p:nvCxnSpPr>
        <p:spPr>
          <a:xfrm>
            <a:off x="2476500" y="1781175"/>
            <a:ext cx="952500" cy="700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BB5937A7-3D6E-A0DE-56C8-A8A2B182AEF6}"/>
              </a:ext>
            </a:extLst>
          </p:cNvPr>
          <p:cNvCxnSpPr>
            <a:cxnSpLocks/>
          </p:cNvCxnSpPr>
          <p:nvPr/>
        </p:nvCxnSpPr>
        <p:spPr>
          <a:xfrm>
            <a:off x="2457450" y="1800226"/>
            <a:ext cx="971550" cy="996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a:extLst>
              <a:ext uri="{FF2B5EF4-FFF2-40B4-BE49-F238E27FC236}">
                <a16:creationId xmlns:a16="http://schemas.microsoft.com/office/drawing/2014/main" id="{8D71F1EC-91F9-5436-F2F3-D88E90A58AF6}"/>
              </a:ext>
            </a:extLst>
          </p:cNvPr>
          <p:cNvCxnSpPr>
            <a:cxnSpLocks/>
          </p:cNvCxnSpPr>
          <p:nvPr/>
        </p:nvCxnSpPr>
        <p:spPr>
          <a:xfrm>
            <a:off x="4195764" y="4588471"/>
            <a:ext cx="585786" cy="87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a:extLst>
              <a:ext uri="{FF2B5EF4-FFF2-40B4-BE49-F238E27FC236}">
                <a16:creationId xmlns:a16="http://schemas.microsoft.com/office/drawing/2014/main" id="{226426AA-5FDF-C69A-44D7-1278B11A0EC2}"/>
              </a:ext>
            </a:extLst>
          </p:cNvPr>
          <p:cNvCxnSpPr>
            <a:cxnSpLocks/>
          </p:cNvCxnSpPr>
          <p:nvPr/>
        </p:nvCxnSpPr>
        <p:spPr>
          <a:xfrm>
            <a:off x="4195764" y="4600819"/>
            <a:ext cx="690561" cy="364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EF83A41E-7D9E-C81C-722E-5DFEBC46445C}"/>
              </a:ext>
            </a:extLst>
          </p:cNvPr>
          <p:cNvCxnSpPr>
            <a:cxnSpLocks/>
          </p:cNvCxnSpPr>
          <p:nvPr/>
        </p:nvCxnSpPr>
        <p:spPr>
          <a:xfrm>
            <a:off x="4195764" y="4597219"/>
            <a:ext cx="690561" cy="736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a:extLst>
              <a:ext uri="{FF2B5EF4-FFF2-40B4-BE49-F238E27FC236}">
                <a16:creationId xmlns:a16="http://schemas.microsoft.com/office/drawing/2014/main" id="{57E5CF14-5A45-B830-4E98-2145DC14A57B}"/>
              </a:ext>
            </a:extLst>
          </p:cNvPr>
          <p:cNvCxnSpPr>
            <a:cxnSpLocks/>
          </p:cNvCxnSpPr>
          <p:nvPr/>
        </p:nvCxnSpPr>
        <p:spPr>
          <a:xfrm>
            <a:off x="4195764" y="4587645"/>
            <a:ext cx="690561" cy="11273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D1401CBA-E6E4-E35B-E5B4-0E33E9636A59}"/>
              </a:ext>
            </a:extLst>
          </p:cNvPr>
          <p:cNvCxnSpPr>
            <a:cxnSpLocks/>
          </p:cNvCxnSpPr>
          <p:nvPr/>
        </p:nvCxnSpPr>
        <p:spPr>
          <a:xfrm>
            <a:off x="2438400" y="1800226"/>
            <a:ext cx="933450" cy="13086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3694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F3B53-FBEE-81F9-4D3F-12F7D2EDFAF7}"/>
              </a:ext>
            </a:extLst>
          </p:cNvPr>
          <p:cNvSpPr>
            <a:spLocks noGrp="1"/>
          </p:cNvSpPr>
          <p:nvPr>
            <p:ph type="title"/>
          </p:nvPr>
        </p:nvSpPr>
        <p:spPr>
          <a:xfrm>
            <a:off x="622173" y="275082"/>
            <a:ext cx="10058400" cy="1609344"/>
          </a:xfrm>
        </p:spPr>
        <p:txBody>
          <a:bodyPr/>
          <a:lstStyle/>
          <a:p>
            <a:r>
              <a:rPr lang="es-ES" dirty="0"/>
              <a:t>Mitjans de </a:t>
            </a:r>
            <a:r>
              <a:rPr lang="es-ES" dirty="0" err="1"/>
              <a:t>prova</a:t>
            </a:r>
            <a:r>
              <a:rPr lang="es-ES" dirty="0"/>
              <a:t> (</a:t>
            </a:r>
            <a:r>
              <a:rPr lang="es-ES" dirty="0" err="1"/>
              <a:t>ii</a:t>
            </a:r>
            <a:r>
              <a:rPr lang="es-ES" dirty="0"/>
              <a:t>) </a:t>
            </a:r>
          </a:p>
        </p:txBody>
      </p:sp>
      <p:sp>
        <p:nvSpPr>
          <p:cNvPr id="3" name="Marcador de contenido 2">
            <a:extLst>
              <a:ext uri="{FF2B5EF4-FFF2-40B4-BE49-F238E27FC236}">
                <a16:creationId xmlns:a16="http://schemas.microsoft.com/office/drawing/2014/main" id="{59274963-4E03-E161-D30E-E39F75A8F10F}"/>
              </a:ext>
            </a:extLst>
          </p:cNvPr>
          <p:cNvSpPr>
            <a:spLocks noGrp="1"/>
          </p:cNvSpPr>
          <p:nvPr>
            <p:ph idx="1"/>
          </p:nvPr>
        </p:nvSpPr>
        <p:spPr>
          <a:xfrm>
            <a:off x="522514" y="1884426"/>
            <a:ext cx="11094098" cy="4600350"/>
          </a:xfrm>
        </p:spPr>
        <p:txBody>
          <a:bodyPr>
            <a:normAutofit fontScale="92500" lnSpcReduction="20000"/>
          </a:bodyPr>
          <a:lstStyle/>
          <a:p>
            <a:pPr marL="0" indent="0">
              <a:buNone/>
            </a:pPr>
            <a:r>
              <a:rPr lang="es-ES" dirty="0"/>
              <a:t>3</a:t>
            </a:r>
            <a:r>
              <a:rPr lang="es-ES" b="1" dirty="0">
                <a:solidFill>
                  <a:srgbClr val="C00000"/>
                </a:solidFill>
              </a:rPr>
              <a:t>. </a:t>
            </a:r>
            <a:r>
              <a:rPr lang="es-ES" b="1" dirty="0" err="1">
                <a:solidFill>
                  <a:srgbClr val="C00000"/>
                </a:solidFill>
              </a:rPr>
              <a:t>Interrogatori</a:t>
            </a:r>
            <a:r>
              <a:rPr lang="es-ES" b="1" dirty="0">
                <a:solidFill>
                  <a:srgbClr val="C00000"/>
                </a:solidFill>
              </a:rPr>
              <a:t> de </a:t>
            </a:r>
            <a:r>
              <a:rPr lang="es-ES" b="1" dirty="0" err="1">
                <a:solidFill>
                  <a:srgbClr val="C00000"/>
                </a:solidFill>
              </a:rPr>
              <a:t>testimonis</a:t>
            </a:r>
            <a:r>
              <a:rPr lang="es-ES" b="1" dirty="0">
                <a:solidFill>
                  <a:srgbClr val="C00000"/>
                </a:solidFill>
              </a:rPr>
              <a:t>          </a:t>
            </a:r>
            <a:r>
              <a:rPr lang="es-ES" dirty="0" err="1"/>
              <a:t>Interrogatori</a:t>
            </a:r>
            <a:r>
              <a:rPr lang="es-ES" dirty="0"/>
              <a:t> de persona física no </a:t>
            </a:r>
            <a:r>
              <a:rPr lang="es-ES" dirty="0" err="1"/>
              <a:t>part</a:t>
            </a:r>
            <a:r>
              <a:rPr lang="es-ES" dirty="0"/>
              <a:t> </a:t>
            </a:r>
            <a:r>
              <a:rPr lang="es-ES" dirty="0" err="1"/>
              <a:t>litigant</a:t>
            </a:r>
            <a:r>
              <a:rPr lang="es-ES" dirty="0"/>
              <a:t> </a:t>
            </a:r>
          </a:p>
          <a:p>
            <a:pPr marL="0" indent="0">
              <a:buNone/>
            </a:pPr>
            <a:r>
              <a:rPr lang="es-ES" dirty="0"/>
              <a:t>                                                                    </a:t>
            </a:r>
            <a:r>
              <a:rPr lang="es-ES" dirty="0" err="1"/>
              <a:t>Deures</a:t>
            </a:r>
            <a:r>
              <a:rPr lang="es-ES" dirty="0"/>
              <a:t> de </a:t>
            </a:r>
            <a:r>
              <a:rPr lang="es-ES" dirty="0" err="1"/>
              <a:t>comparèixer</a:t>
            </a:r>
            <a:r>
              <a:rPr lang="es-ES" dirty="0"/>
              <a:t> i declarar (</a:t>
            </a:r>
            <a:r>
              <a:rPr lang="es-ES" dirty="0" err="1"/>
              <a:t>desobediència</a:t>
            </a:r>
            <a:r>
              <a:rPr lang="es-ES" dirty="0"/>
              <a:t> </a:t>
            </a:r>
            <a:r>
              <a:rPr lang="es-ES" dirty="0" err="1"/>
              <a:t>greu</a:t>
            </a:r>
            <a:r>
              <a:rPr lang="es-ES" dirty="0"/>
              <a:t>)</a:t>
            </a:r>
          </a:p>
          <a:p>
            <a:pPr marL="0" indent="0">
              <a:buNone/>
            </a:pPr>
            <a:r>
              <a:rPr lang="es-ES" dirty="0"/>
              <a:t>                                                                    </a:t>
            </a:r>
            <a:r>
              <a:rPr lang="es-ES" dirty="0" err="1"/>
              <a:t>Deures</a:t>
            </a:r>
            <a:r>
              <a:rPr lang="es-ES" dirty="0"/>
              <a:t> de prestar </a:t>
            </a:r>
            <a:r>
              <a:rPr lang="es-ES" dirty="0" err="1"/>
              <a:t>jurament</a:t>
            </a:r>
            <a:r>
              <a:rPr lang="es-ES" dirty="0"/>
              <a:t> i </a:t>
            </a:r>
            <a:r>
              <a:rPr lang="es-ES" dirty="0" err="1"/>
              <a:t>dir</a:t>
            </a:r>
            <a:r>
              <a:rPr lang="es-ES" dirty="0"/>
              <a:t> </a:t>
            </a:r>
            <a:r>
              <a:rPr lang="es-ES" dirty="0" err="1"/>
              <a:t>veritat</a:t>
            </a:r>
            <a:r>
              <a:rPr lang="es-ES" dirty="0"/>
              <a:t> (</a:t>
            </a:r>
            <a:r>
              <a:rPr lang="es-ES" dirty="0" err="1"/>
              <a:t>fals</a:t>
            </a:r>
            <a:r>
              <a:rPr lang="es-ES" dirty="0"/>
              <a:t> </a:t>
            </a:r>
            <a:r>
              <a:rPr lang="es-ES" dirty="0" err="1"/>
              <a:t>testimoni</a:t>
            </a:r>
            <a:r>
              <a:rPr lang="es-ES" dirty="0"/>
              <a:t>)</a:t>
            </a:r>
          </a:p>
          <a:p>
            <a:pPr marL="0" indent="0">
              <a:buNone/>
            </a:pPr>
            <a:r>
              <a:rPr lang="es-ES" dirty="0"/>
              <a:t>                                                                    </a:t>
            </a:r>
            <a:r>
              <a:rPr lang="es-ES" dirty="0" err="1"/>
              <a:t>Valoració</a:t>
            </a:r>
            <a:r>
              <a:rPr lang="es-ES" dirty="0"/>
              <a:t>: </a:t>
            </a:r>
            <a:r>
              <a:rPr lang="es-ES" dirty="0" err="1"/>
              <a:t>segons</a:t>
            </a:r>
            <a:r>
              <a:rPr lang="es-ES" dirty="0"/>
              <a:t> regles sana crítica</a:t>
            </a:r>
          </a:p>
          <a:p>
            <a:pPr marL="0" indent="0">
              <a:buNone/>
            </a:pPr>
            <a:endParaRPr lang="es-ES" dirty="0"/>
          </a:p>
          <a:p>
            <a:pPr marL="0" indent="0">
              <a:buNone/>
            </a:pPr>
            <a:r>
              <a:rPr lang="es-ES" dirty="0"/>
              <a:t>4. </a:t>
            </a:r>
            <a:r>
              <a:rPr lang="es-ES" b="1" dirty="0" err="1">
                <a:solidFill>
                  <a:srgbClr val="C00000"/>
                </a:solidFill>
              </a:rPr>
              <a:t>Prova</a:t>
            </a:r>
            <a:r>
              <a:rPr lang="es-ES" b="1" dirty="0">
                <a:solidFill>
                  <a:srgbClr val="C00000"/>
                </a:solidFill>
              </a:rPr>
              <a:t> pericial                                   </a:t>
            </a:r>
            <a:r>
              <a:rPr lang="es-ES" dirty="0" err="1"/>
              <a:t>Pèrit</a:t>
            </a:r>
            <a:r>
              <a:rPr lang="es-ES" dirty="0"/>
              <a:t>/a </a:t>
            </a:r>
            <a:r>
              <a:rPr lang="es-ES" dirty="0" err="1"/>
              <a:t>és</a:t>
            </a:r>
            <a:r>
              <a:rPr lang="es-ES" dirty="0"/>
              <a:t> </a:t>
            </a:r>
            <a:r>
              <a:rPr lang="es-ES" dirty="0" err="1"/>
              <a:t>cridat</a:t>
            </a:r>
            <a:r>
              <a:rPr lang="es-ES" dirty="0"/>
              <a:t>/da a </a:t>
            </a:r>
            <a:r>
              <a:rPr lang="es-ES" dirty="0" err="1"/>
              <a:t>judici</a:t>
            </a:r>
            <a:r>
              <a:rPr lang="es-ES" dirty="0"/>
              <a:t> per </a:t>
            </a:r>
            <a:r>
              <a:rPr lang="es-ES" dirty="0" err="1"/>
              <a:t>fer</a:t>
            </a:r>
            <a:r>
              <a:rPr lang="es-ES" dirty="0"/>
              <a:t> </a:t>
            </a:r>
            <a:r>
              <a:rPr lang="es-ES" dirty="0" err="1"/>
              <a:t>valoracions</a:t>
            </a:r>
            <a:r>
              <a:rPr lang="es-ES" dirty="0"/>
              <a:t> </a:t>
            </a:r>
            <a:r>
              <a:rPr lang="es-ES" dirty="0" err="1"/>
              <a:t>tècniques</a:t>
            </a:r>
            <a:endParaRPr lang="es-ES" dirty="0"/>
          </a:p>
          <a:p>
            <a:pPr marL="0" indent="0">
              <a:buNone/>
            </a:pPr>
            <a:r>
              <a:rPr lang="es-ES" dirty="0"/>
              <a:t>                                                                   </a:t>
            </a:r>
            <a:r>
              <a:rPr lang="es-ES" dirty="0" err="1"/>
              <a:t>Deures</a:t>
            </a:r>
            <a:r>
              <a:rPr lang="es-ES" dirty="0"/>
              <a:t>: prestar </a:t>
            </a:r>
            <a:r>
              <a:rPr lang="es-ES" dirty="0" err="1"/>
              <a:t>jurament</a:t>
            </a:r>
            <a:r>
              <a:rPr lang="es-ES" dirty="0"/>
              <a:t> o promesa i </a:t>
            </a:r>
            <a:r>
              <a:rPr lang="es-ES" dirty="0" err="1"/>
              <a:t>dir</a:t>
            </a:r>
            <a:r>
              <a:rPr lang="es-ES" dirty="0"/>
              <a:t> </a:t>
            </a:r>
            <a:r>
              <a:rPr lang="es-ES" dirty="0" err="1"/>
              <a:t>veritat</a:t>
            </a:r>
            <a:endParaRPr lang="es-ES" dirty="0"/>
          </a:p>
          <a:p>
            <a:pPr marL="0" indent="0">
              <a:buNone/>
            </a:pPr>
            <a:r>
              <a:rPr lang="es-ES" dirty="0"/>
              <a:t>                                                                   Han de presentar informe i ratificar-lo en </a:t>
            </a:r>
            <a:r>
              <a:rPr lang="es-ES" dirty="0" err="1"/>
              <a:t>judici</a:t>
            </a:r>
            <a:endParaRPr lang="es-ES" dirty="0"/>
          </a:p>
          <a:p>
            <a:pPr marL="0" indent="0">
              <a:buNone/>
            </a:pPr>
            <a:r>
              <a:rPr lang="es-ES" dirty="0"/>
              <a:t>                                                                   </a:t>
            </a:r>
            <a:r>
              <a:rPr lang="es-ES" dirty="0" err="1"/>
              <a:t>Valoració</a:t>
            </a:r>
            <a:r>
              <a:rPr lang="es-ES" dirty="0"/>
              <a:t>: </a:t>
            </a:r>
            <a:r>
              <a:rPr lang="es-ES" dirty="0" err="1"/>
              <a:t>lliure</a:t>
            </a:r>
            <a:r>
              <a:rPr lang="es-ES" dirty="0"/>
              <a:t> </a:t>
            </a:r>
            <a:r>
              <a:rPr lang="es-ES" dirty="0" err="1"/>
              <a:t>segons</a:t>
            </a:r>
            <a:r>
              <a:rPr lang="es-ES" dirty="0"/>
              <a:t> regles sana crítica</a:t>
            </a:r>
          </a:p>
          <a:p>
            <a:pPr marL="0" indent="0">
              <a:buNone/>
            </a:pPr>
            <a:r>
              <a:rPr lang="es-ES" dirty="0"/>
              <a:t>                                                        </a:t>
            </a:r>
          </a:p>
          <a:p>
            <a:pPr marL="0" indent="0">
              <a:buNone/>
            </a:pPr>
            <a:r>
              <a:rPr lang="es-ES" dirty="0"/>
              <a:t>5. </a:t>
            </a:r>
            <a:r>
              <a:rPr lang="es-ES" b="1" dirty="0" err="1">
                <a:solidFill>
                  <a:srgbClr val="C00000"/>
                </a:solidFill>
              </a:rPr>
              <a:t>Reconeixement</a:t>
            </a:r>
            <a:r>
              <a:rPr lang="es-ES" b="1" dirty="0">
                <a:solidFill>
                  <a:srgbClr val="C00000"/>
                </a:solidFill>
              </a:rPr>
              <a:t> judicial                </a:t>
            </a:r>
            <a:r>
              <a:rPr lang="es-ES" dirty="0" err="1"/>
              <a:t>Pot</a:t>
            </a:r>
            <a:r>
              <a:rPr lang="es-ES" dirty="0"/>
              <a:t> </a:t>
            </a:r>
            <a:r>
              <a:rPr lang="es-ES" dirty="0" err="1"/>
              <a:t>recaure</a:t>
            </a:r>
            <a:r>
              <a:rPr lang="es-ES" dirty="0"/>
              <a:t> sobre persones, </a:t>
            </a:r>
            <a:r>
              <a:rPr lang="es-ES" dirty="0" err="1"/>
              <a:t>objectes</a:t>
            </a:r>
            <a:r>
              <a:rPr lang="es-ES" dirty="0"/>
              <a:t> o </a:t>
            </a:r>
            <a:r>
              <a:rPr lang="es-ES" dirty="0" err="1"/>
              <a:t>llocs</a:t>
            </a:r>
            <a:endParaRPr lang="es-ES" dirty="0"/>
          </a:p>
          <a:p>
            <a:pPr marL="0" indent="0">
              <a:buNone/>
            </a:pPr>
            <a:r>
              <a:rPr lang="es-ES" dirty="0"/>
              <a:t>                                                                   </a:t>
            </a:r>
            <a:r>
              <a:rPr lang="es-ES" dirty="0" err="1"/>
              <a:t>Només</a:t>
            </a:r>
            <a:r>
              <a:rPr lang="es-ES" dirty="0"/>
              <a:t> es </a:t>
            </a:r>
            <a:r>
              <a:rPr lang="es-ES" dirty="0" err="1"/>
              <a:t>practicarà</a:t>
            </a:r>
            <a:r>
              <a:rPr lang="es-ES" dirty="0"/>
              <a:t> si resulta imprescindible                </a:t>
            </a:r>
          </a:p>
          <a:p>
            <a:pPr marL="0" indent="0">
              <a:buNone/>
            </a:pPr>
            <a:r>
              <a:rPr lang="es-ES" dirty="0"/>
              <a:t>                                          </a:t>
            </a:r>
          </a:p>
        </p:txBody>
      </p:sp>
      <p:cxnSp>
        <p:nvCxnSpPr>
          <p:cNvPr id="5" name="Conector recto de flecha 4">
            <a:extLst>
              <a:ext uri="{FF2B5EF4-FFF2-40B4-BE49-F238E27FC236}">
                <a16:creationId xmlns:a16="http://schemas.microsoft.com/office/drawing/2014/main" id="{A97C326B-37E2-B293-70EF-F9500B2FE6A7}"/>
              </a:ext>
            </a:extLst>
          </p:cNvPr>
          <p:cNvCxnSpPr>
            <a:cxnSpLocks/>
          </p:cNvCxnSpPr>
          <p:nvPr/>
        </p:nvCxnSpPr>
        <p:spPr>
          <a:xfrm>
            <a:off x="4152900" y="2028825"/>
            <a:ext cx="4095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recto de flecha 7">
            <a:extLst>
              <a:ext uri="{FF2B5EF4-FFF2-40B4-BE49-F238E27FC236}">
                <a16:creationId xmlns:a16="http://schemas.microsoft.com/office/drawing/2014/main" id="{D8B37C7C-7282-0220-E0EE-8826A854D083}"/>
              </a:ext>
            </a:extLst>
          </p:cNvPr>
          <p:cNvCxnSpPr>
            <a:cxnSpLocks/>
          </p:cNvCxnSpPr>
          <p:nvPr/>
        </p:nvCxnSpPr>
        <p:spPr>
          <a:xfrm>
            <a:off x="4176712" y="2039875"/>
            <a:ext cx="385763" cy="303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a:extLst>
              <a:ext uri="{FF2B5EF4-FFF2-40B4-BE49-F238E27FC236}">
                <a16:creationId xmlns:a16="http://schemas.microsoft.com/office/drawing/2014/main" id="{2D3F8AD4-2CCC-816A-705A-F22B4E9F46C1}"/>
              </a:ext>
            </a:extLst>
          </p:cNvPr>
          <p:cNvCxnSpPr>
            <a:cxnSpLocks/>
          </p:cNvCxnSpPr>
          <p:nvPr/>
        </p:nvCxnSpPr>
        <p:spPr>
          <a:xfrm>
            <a:off x="4176712" y="2028825"/>
            <a:ext cx="385763" cy="704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a:extLst>
              <a:ext uri="{FF2B5EF4-FFF2-40B4-BE49-F238E27FC236}">
                <a16:creationId xmlns:a16="http://schemas.microsoft.com/office/drawing/2014/main" id="{3244E13C-DF9A-4B7C-9E94-E6CA4C93E9E8}"/>
              </a:ext>
            </a:extLst>
          </p:cNvPr>
          <p:cNvCxnSpPr>
            <a:cxnSpLocks/>
          </p:cNvCxnSpPr>
          <p:nvPr/>
        </p:nvCxnSpPr>
        <p:spPr>
          <a:xfrm>
            <a:off x="4152900" y="2039875"/>
            <a:ext cx="409575" cy="1027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a:extLst>
              <a:ext uri="{FF2B5EF4-FFF2-40B4-BE49-F238E27FC236}">
                <a16:creationId xmlns:a16="http://schemas.microsoft.com/office/drawing/2014/main" id="{DA8AAB48-0A0D-0C8B-9B2F-B6D98EA7D2F8}"/>
              </a:ext>
            </a:extLst>
          </p:cNvPr>
          <p:cNvCxnSpPr>
            <a:cxnSpLocks/>
          </p:cNvCxnSpPr>
          <p:nvPr/>
        </p:nvCxnSpPr>
        <p:spPr>
          <a:xfrm>
            <a:off x="3019425" y="3800477"/>
            <a:ext cx="1466850" cy="5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AE340F14-4D7C-3298-065E-148B277F9425}"/>
              </a:ext>
            </a:extLst>
          </p:cNvPr>
          <p:cNvCxnSpPr>
            <a:cxnSpLocks/>
          </p:cNvCxnSpPr>
          <p:nvPr/>
        </p:nvCxnSpPr>
        <p:spPr>
          <a:xfrm>
            <a:off x="3019425" y="3833245"/>
            <a:ext cx="1504950" cy="2465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a:extLst>
              <a:ext uri="{FF2B5EF4-FFF2-40B4-BE49-F238E27FC236}">
                <a16:creationId xmlns:a16="http://schemas.microsoft.com/office/drawing/2014/main" id="{B71F30B3-7B54-D99E-DE38-45692E66592C}"/>
              </a:ext>
            </a:extLst>
          </p:cNvPr>
          <p:cNvCxnSpPr>
            <a:cxnSpLocks/>
          </p:cNvCxnSpPr>
          <p:nvPr/>
        </p:nvCxnSpPr>
        <p:spPr>
          <a:xfrm>
            <a:off x="3019425" y="3833245"/>
            <a:ext cx="1504950" cy="662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Conector recto de flecha 34">
            <a:extLst>
              <a:ext uri="{FF2B5EF4-FFF2-40B4-BE49-F238E27FC236}">
                <a16:creationId xmlns:a16="http://schemas.microsoft.com/office/drawing/2014/main" id="{3B961C62-B80C-C493-3856-83E4B2EBB842}"/>
              </a:ext>
            </a:extLst>
          </p:cNvPr>
          <p:cNvCxnSpPr>
            <a:cxnSpLocks/>
          </p:cNvCxnSpPr>
          <p:nvPr/>
        </p:nvCxnSpPr>
        <p:spPr>
          <a:xfrm>
            <a:off x="3019425" y="3830613"/>
            <a:ext cx="1504950" cy="1008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B5662C89-23F8-DAF1-7AD6-EC78DF3BBBC4}"/>
              </a:ext>
            </a:extLst>
          </p:cNvPr>
          <p:cNvCxnSpPr>
            <a:cxnSpLocks/>
          </p:cNvCxnSpPr>
          <p:nvPr/>
        </p:nvCxnSpPr>
        <p:spPr>
          <a:xfrm>
            <a:off x="3790950" y="5562600"/>
            <a:ext cx="7715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a:extLst>
              <a:ext uri="{FF2B5EF4-FFF2-40B4-BE49-F238E27FC236}">
                <a16:creationId xmlns:a16="http://schemas.microsoft.com/office/drawing/2014/main" id="{557D2A38-065E-7583-A702-3FDB938A08C3}"/>
              </a:ext>
            </a:extLst>
          </p:cNvPr>
          <p:cNvCxnSpPr>
            <a:cxnSpLocks/>
          </p:cNvCxnSpPr>
          <p:nvPr/>
        </p:nvCxnSpPr>
        <p:spPr>
          <a:xfrm>
            <a:off x="3771900" y="5562600"/>
            <a:ext cx="790575"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3698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Orden de práctica de la prueba</a:t>
            </a:r>
          </a:p>
        </p:txBody>
      </p:sp>
      <p:sp>
        <p:nvSpPr>
          <p:cNvPr id="3" name="Marcador de contenido 2"/>
          <p:cNvSpPr>
            <a:spLocks noGrp="1"/>
          </p:cNvSpPr>
          <p:nvPr>
            <p:ph idx="1"/>
          </p:nvPr>
        </p:nvSpPr>
        <p:spPr/>
        <p:txBody>
          <a:bodyPr>
            <a:normAutofit/>
          </a:bodyPr>
          <a:lstStyle/>
          <a:p>
            <a:r>
              <a:rPr lang="es-ES" dirty="0"/>
              <a:t>Primero las propuestas por la parte demandante y luego por el demandado (a la inversa si es un proceso por despido)</a:t>
            </a:r>
          </a:p>
          <a:p>
            <a:r>
              <a:rPr lang="es-ES" dirty="0"/>
              <a:t> Dentro de las propuestas por cada parte, se sigue la prelación establecida en el art. 300 LEC (documental, interrogatorio de partes, testifical, pericial, reconocimiento judicial cuando no exija práctica fuera del órgano judicial, y reproducción ante el juzgador/a de palabras, imágenes y sonidos)</a:t>
            </a:r>
          </a:p>
          <a:p>
            <a:r>
              <a:rPr lang="es-ES" dirty="0"/>
              <a:t> En lo que se refiere a la documental, en cuanto se recibe el pleito a prueba se da traslado de los documentos presentados como prueba documental a la otra parte y, a partir de ellos, se desarrollan los otros medios de prueba</a:t>
            </a:r>
          </a:p>
        </p:txBody>
      </p:sp>
    </p:spTree>
    <p:extLst>
      <p:ext uri="{BB962C8B-B14F-4D97-AF65-F5344CB8AC3E}">
        <p14:creationId xmlns:p14="http://schemas.microsoft.com/office/powerpoint/2010/main" val="26815609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Valoración de la prueba</a:t>
            </a:r>
          </a:p>
        </p:txBody>
      </p:sp>
      <p:sp>
        <p:nvSpPr>
          <p:cNvPr id="3" name="Marcador de contenido 2"/>
          <p:cNvSpPr>
            <a:spLocks noGrp="1"/>
          </p:cNvSpPr>
          <p:nvPr>
            <p:ph idx="1"/>
          </p:nvPr>
        </p:nvSpPr>
        <p:spPr/>
        <p:txBody>
          <a:bodyPr/>
          <a:lstStyle/>
          <a:p>
            <a:pPr>
              <a:buFont typeface="Wingdings" panose="05000000000000000000" pitchFamily="2" charset="2"/>
              <a:buChar char="Ø"/>
            </a:pPr>
            <a:r>
              <a:rPr lang="es-ES" dirty="0"/>
              <a:t>LJS no establece regulación propia por lo que hay que estar a lo establecido en LEC (sistema mixto de valoración)</a:t>
            </a:r>
          </a:p>
          <a:p>
            <a:pPr>
              <a:buFont typeface="Wingdings" panose="05000000000000000000" pitchFamily="2" charset="2"/>
              <a:buChar char="Ø"/>
            </a:pPr>
            <a:r>
              <a:rPr lang="es-ES" dirty="0"/>
              <a:t>En principio, órgano judicial valora libremente toda la prueba practicada en su conjunto sin otro límite que atender a las reglas de la sana crítica </a:t>
            </a:r>
          </a:p>
          <a:p>
            <a:pPr>
              <a:buFont typeface="Wingdings" panose="05000000000000000000" pitchFamily="2" charset="2"/>
              <a:buChar char="Ø"/>
            </a:pPr>
            <a:r>
              <a:rPr lang="es-ES" dirty="0"/>
              <a:t>No obstante, libre valoración judicial opera salvo que una norma legal otorgue a determinadas pruebas un valor determinado:</a:t>
            </a:r>
          </a:p>
          <a:p>
            <a:pPr lvl="1"/>
            <a:r>
              <a:rPr lang="es-ES" dirty="0"/>
              <a:t>El </a:t>
            </a:r>
            <a:r>
              <a:rPr lang="es-ES" dirty="0">
                <a:solidFill>
                  <a:srgbClr val="C00000"/>
                </a:solidFill>
              </a:rPr>
              <a:t>interrogatorio de parte</a:t>
            </a:r>
            <a:r>
              <a:rPr lang="es-ES" dirty="0"/>
              <a:t>: si no lo contradice el resultado de las demás pruebas, en la sentencia se considerarán ciertos los hechos que una parte haya reconocido como tales si en ellos intervino personalmente y su fijación como ciertos le es enteramente perjudicial</a:t>
            </a:r>
          </a:p>
          <a:p>
            <a:pPr lvl="1"/>
            <a:r>
              <a:rPr lang="es-ES" dirty="0"/>
              <a:t>La </a:t>
            </a:r>
            <a:r>
              <a:rPr lang="es-ES" dirty="0">
                <a:solidFill>
                  <a:srgbClr val="C00000"/>
                </a:solidFill>
              </a:rPr>
              <a:t>prueba documental</a:t>
            </a:r>
            <a:r>
              <a:rPr lang="es-ES" dirty="0"/>
              <a:t>, donde existen reglas legales de valoración que distinguen entre documentos públicos y privados</a:t>
            </a:r>
          </a:p>
        </p:txBody>
      </p:sp>
    </p:spTree>
    <p:extLst>
      <p:ext uri="{BB962C8B-B14F-4D97-AF65-F5344CB8AC3E}">
        <p14:creationId xmlns:p14="http://schemas.microsoft.com/office/powerpoint/2010/main" val="2275321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375745"/>
            <a:ext cx="10058400" cy="1140939"/>
          </a:xfrm>
        </p:spPr>
        <p:txBody>
          <a:bodyPr>
            <a:normAutofit/>
          </a:bodyPr>
          <a:lstStyle/>
          <a:p>
            <a:r>
              <a:rPr lang="es-ES" sz="4000" b="1" dirty="0">
                <a:solidFill>
                  <a:srgbClr val="0070C0"/>
                </a:solidFill>
              </a:rPr>
              <a:t>Conclusiones de las partes</a:t>
            </a:r>
          </a:p>
        </p:txBody>
      </p:sp>
      <p:sp>
        <p:nvSpPr>
          <p:cNvPr id="3" name="Marcador de contenido 2"/>
          <p:cNvSpPr>
            <a:spLocks noGrp="1"/>
          </p:cNvSpPr>
          <p:nvPr>
            <p:ph idx="1"/>
          </p:nvPr>
        </p:nvSpPr>
        <p:spPr>
          <a:xfrm>
            <a:off x="1069848" y="1791477"/>
            <a:ext cx="10058400" cy="4596443"/>
          </a:xfrm>
        </p:spPr>
        <p:txBody>
          <a:bodyPr>
            <a:normAutofit/>
          </a:bodyPr>
          <a:lstStyle/>
          <a:p>
            <a:pPr>
              <a:buFont typeface="Wingdings" panose="05000000000000000000" pitchFamily="2" charset="2"/>
              <a:buChar char="Ø"/>
            </a:pPr>
            <a:r>
              <a:rPr lang="es-ES" dirty="0">
                <a:solidFill>
                  <a:srgbClr val="C00000"/>
                </a:solidFill>
              </a:rPr>
              <a:t>Practicada la prueba, las partes o sus defensores, en su caso, formularán oralmente sus conclusiones</a:t>
            </a:r>
            <a:r>
              <a:rPr lang="es-ES" dirty="0"/>
              <a:t>, de modo concreto y preciso (se trata de una exposición de los hechos, a la vista de la prueba practicada – sobre la que podrán realizar un análisis crítico, haciendo observaciones –, alegación del derecho que resulte aplicable y determinación de las peticiones concretas): </a:t>
            </a:r>
            <a:r>
              <a:rPr lang="es-ES" dirty="0">
                <a:solidFill>
                  <a:srgbClr val="C00000"/>
                </a:solidFill>
              </a:rPr>
              <a:t>fijación definitiva de posiciones partes </a:t>
            </a:r>
          </a:p>
          <a:p>
            <a:pPr>
              <a:buFont typeface="Wingdings" panose="05000000000000000000" pitchFamily="2" charset="2"/>
              <a:buChar char="Ø"/>
            </a:pPr>
            <a:r>
              <a:rPr lang="es-ES" dirty="0"/>
              <a:t>El órgano judicial podrá conceder a ambas partes el tiempo que estime conveniente para que informen o den explicaciones sobre los puntos del debate sobre los que no se considere suficientemente ilustrado (art. 87.5 LJS)</a:t>
            </a:r>
          </a:p>
          <a:p>
            <a:pPr>
              <a:buFont typeface="Wingdings" panose="05000000000000000000" pitchFamily="2" charset="2"/>
              <a:buChar char="Ø"/>
            </a:pPr>
            <a:r>
              <a:rPr lang="es-ES" dirty="0"/>
              <a:t>Respecto de las pruebas documentales o periciales practicadas que resulten de extraordinario volumen o complejidad, el Juez o Tribunal podrá conceder a las partes la posibilidad de presentar conclusiones sucintas complementarias, por escrito y preferentemente por medios telemáticos, dentro de los 3 días siguientes (art. 87.6 LJS)</a:t>
            </a:r>
          </a:p>
        </p:txBody>
      </p:sp>
    </p:spTree>
    <p:extLst>
      <p:ext uri="{BB962C8B-B14F-4D97-AF65-F5344CB8AC3E}">
        <p14:creationId xmlns:p14="http://schemas.microsoft.com/office/powerpoint/2010/main" val="21987214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solidFill>
                  <a:srgbClr val="0070C0"/>
                </a:solidFill>
              </a:rPr>
              <a:t>Diligencias finales (art. 88 LJS)</a:t>
            </a:r>
          </a:p>
        </p:txBody>
      </p:sp>
      <p:sp>
        <p:nvSpPr>
          <p:cNvPr id="3" name="Marcador de contenido 2"/>
          <p:cNvSpPr>
            <a:spLocks noGrp="1"/>
          </p:cNvSpPr>
          <p:nvPr>
            <p:ph idx="1"/>
          </p:nvPr>
        </p:nvSpPr>
        <p:spPr/>
        <p:txBody>
          <a:bodyPr/>
          <a:lstStyle/>
          <a:p>
            <a:pPr>
              <a:buFont typeface="Wingdings" panose="05000000000000000000" pitchFamily="2" charset="2"/>
              <a:buChar char="Ø"/>
            </a:pPr>
            <a:r>
              <a:rPr lang="es-ES" dirty="0"/>
              <a:t>Son </a:t>
            </a:r>
            <a:r>
              <a:rPr lang="es-ES" dirty="0">
                <a:solidFill>
                  <a:srgbClr val="C00000"/>
                </a:solidFill>
              </a:rPr>
              <a:t>pruebas adicionales </a:t>
            </a:r>
            <a:r>
              <a:rPr lang="es-ES" dirty="0"/>
              <a:t>que el órgano judicial considera necesarias, al margen de las ya propuestas y practicadas por las partes, para solventar las dudas que se tenga frente al material probatorio ya aportado </a:t>
            </a:r>
          </a:p>
          <a:p>
            <a:pPr>
              <a:buFont typeface="Wingdings" panose="05000000000000000000" pitchFamily="2" charset="2"/>
              <a:buChar char="Ø"/>
            </a:pPr>
            <a:r>
              <a:rPr lang="es-ES" dirty="0"/>
              <a:t>Momento procesal en que deben acordarse: mediante auto, </a:t>
            </a:r>
            <a:r>
              <a:rPr lang="es-ES" dirty="0">
                <a:solidFill>
                  <a:srgbClr val="C00000"/>
                </a:solidFill>
              </a:rPr>
              <a:t>entre el juicio y la sentencia</a:t>
            </a:r>
          </a:p>
          <a:p>
            <a:pPr>
              <a:buFont typeface="Wingdings" panose="05000000000000000000" pitchFamily="2" charset="2"/>
              <a:buChar char="Ø"/>
            </a:pPr>
            <a:r>
              <a:rPr lang="es-ES" dirty="0"/>
              <a:t>Puede tratarse de cualquier prueba </a:t>
            </a:r>
          </a:p>
          <a:p>
            <a:pPr>
              <a:buFont typeface="Wingdings" panose="05000000000000000000" pitchFamily="2" charset="2"/>
              <a:buChar char="Ø"/>
            </a:pPr>
            <a:r>
              <a:rPr lang="es-ES" dirty="0"/>
              <a:t>Pueden realizarse a petición de parte, en cuyo caso el juez decide discrecionalmente</a:t>
            </a:r>
          </a:p>
          <a:p>
            <a:pPr>
              <a:buFont typeface="Wingdings" panose="05000000000000000000" pitchFamily="2" charset="2"/>
              <a:buChar char="Ø"/>
            </a:pPr>
            <a:r>
              <a:rPr lang="es-ES" dirty="0"/>
              <a:t>En su práctica se dará intervención a las partes conforme a lo establecido en la norma específica de cada prueba y las partes valorarán por escrito el resultado</a:t>
            </a:r>
          </a:p>
        </p:txBody>
      </p:sp>
    </p:spTree>
    <p:extLst>
      <p:ext uri="{BB962C8B-B14F-4D97-AF65-F5344CB8AC3E}">
        <p14:creationId xmlns:p14="http://schemas.microsoft.com/office/powerpoint/2010/main" val="38079890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ubtítulo 2">
            <a:extLst>
              <a:ext uri="{FF2B5EF4-FFF2-40B4-BE49-F238E27FC236}">
                <a16:creationId xmlns:a16="http://schemas.microsoft.com/office/drawing/2014/main" id="{AD3C07C3-03D8-0848-753C-AEB9D098E61D}"/>
              </a:ext>
            </a:extLst>
          </p:cNvPr>
          <p:cNvSpPr>
            <a:spLocks noGrp="1"/>
          </p:cNvSpPr>
          <p:nvPr>
            <p:ph type="subTitle" idx="1"/>
          </p:nvPr>
        </p:nvSpPr>
        <p:spPr>
          <a:xfrm>
            <a:off x="7937524" y="2064730"/>
            <a:ext cx="2942706" cy="2728536"/>
          </a:xfrm>
        </p:spPr>
        <p:txBody>
          <a:bodyPr anchor="ctr">
            <a:normAutofit/>
          </a:bodyPr>
          <a:lstStyle/>
          <a:p>
            <a:r>
              <a:rPr lang="es-ES" sz="2800" b="1" dirty="0">
                <a:solidFill>
                  <a:schemeClr val="tx2"/>
                </a:solidFill>
              </a:rPr>
              <a:t>La sentencia</a:t>
            </a: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a:extLst>
              <a:ext uri="{FF2B5EF4-FFF2-40B4-BE49-F238E27FC236}">
                <a16:creationId xmlns:a16="http://schemas.microsoft.com/office/drawing/2014/main" id="{5D688177-EF86-A3D5-F7D0-604EED9BE341}"/>
              </a:ext>
            </a:extLst>
          </p:cNvPr>
          <p:cNvSpPr>
            <a:spLocks noGrp="1"/>
          </p:cNvSpPr>
          <p:nvPr>
            <p:ph type="ctrTitle"/>
          </p:nvPr>
        </p:nvSpPr>
        <p:spPr>
          <a:xfrm>
            <a:off x="1717507" y="1316890"/>
            <a:ext cx="4606394" cy="4224216"/>
          </a:xfrm>
        </p:spPr>
        <p:txBody>
          <a:bodyPr>
            <a:normAutofit/>
          </a:bodyPr>
          <a:lstStyle/>
          <a:p>
            <a:pPr algn="ctr"/>
            <a:r>
              <a:rPr lang="es-ES" sz="6000" dirty="0">
                <a:solidFill>
                  <a:srgbClr val="FFFFFF"/>
                </a:solidFill>
              </a:rPr>
              <a:t>Terminación del proceso</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Tree>
    <p:extLst>
      <p:ext uri="{BB962C8B-B14F-4D97-AF65-F5344CB8AC3E}">
        <p14:creationId xmlns:p14="http://schemas.microsoft.com/office/powerpoint/2010/main" val="98066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5680" y="216184"/>
            <a:ext cx="10058400" cy="1344168"/>
          </a:xfrm>
        </p:spPr>
        <p:txBody>
          <a:bodyPr>
            <a:normAutofit/>
          </a:bodyPr>
          <a:lstStyle/>
          <a:p>
            <a:r>
              <a:rPr lang="es-ES" sz="4000" b="1" dirty="0">
                <a:solidFill>
                  <a:srgbClr val="0070C0"/>
                </a:solidFill>
              </a:rPr>
              <a:t>La sentencia</a:t>
            </a:r>
          </a:p>
        </p:txBody>
      </p:sp>
      <p:sp>
        <p:nvSpPr>
          <p:cNvPr id="3" name="Marcador de contenido 2"/>
          <p:cNvSpPr>
            <a:spLocks noGrp="1"/>
          </p:cNvSpPr>
          <p:nvPr>
            <p:ph idx="1"/>
          </p:nvPr>
        </p:nvSpPr>
        <p:spPr>
          <a:xfrm>
            <a:off x="931178" y="1417739"/>
            <a:ext cx="10197070" cy="4754461"/>
          </a:xfrm>
        </p:spPr>
        <p:txBody>
          <a:bodyPr>
            <a:normAutofit fontScale="92500" lnSpcReduction="20000"/>
          </a:bodyPr>
          <a:lstStyle/>
          <a:p>
            <a:pPr>
              <a:buFont typeface="Wingdings" panose="05000000000000000000" pitchFamily="2" charset="2"/>
              <a:buChar char="Ø"/>
            </a:pPr>
            <a:r>
              <a:rPr lang="es-ES" dirty="0"/>
              <a:t>Debe ser </a:t>
            </a:r>
            <a:r>
              <a:rPr lang="es-ES" dirty="0">
                <a:solidFill>
                  <a:srgbClr val="C00000"/>
                </a:solidFill>
              </a:rPr>
              <a:t>clara, precisa y congruente </a:t>
            </a:r>
            <a:r>
              <a:rPr lang="es-ES" dirty="0"/>
              <a:t>con la demanda y con las demás pretensiones de las partes</a:t>
            </a:r>
          </a:p>
          <a:p>
            <a:pPr>
              <a:buFont typeface="Wingdings" panose="05000000000000000000" pitchFamily="2" charset="2"/>
              <a:buChar char="Ø"/>
            </a:pPr>
            <a:r>
              <a:rPr lang="es-ES" dirty="0"/>
              <a:t>Es incongruente cuando no resuelve todos los puntos debatidos en el proceso (incongruencia omisiva) o resuelve alguno que no haya sido objeto de debate (incongruencia activa o positiva)</a:t>
            </a:r>
          </a:p>
          <a:p>
            <a:pPr>
              <a:buFont typeface="Wingdings" panose="05000000000000000000" pitchFamily="2" charset="2"/>
              <a:buChar char="Ø"/>
            </a:pPr>
            <a:r>
              <a:rPr lang="es-ES" dirty="0"/>
              <a:t>Debe ser también </a:t>
            </a:r>
            <a:r>
              <a:rPr lang="es-ES" dirty="0">
                <a:solidFill>
                  <a:srgbClr val="C00000"/>
                </a:solidFill>
              </a:rPr>
              <a:t>coherente</a:t>
            </a:r>
            <a:r>
              <a:rPr lang="es-ES" dirty="0"/>
              <a:t>: conclusiones no pueden producir una quiebra en el razonamiento seguido</a:t>
            </a:r>
          </a:p>
          <a:p>
            <a:pPr>
              <a:buFont typeface="Wingdings" panose="05000000000000000000" pitchFamily="2" charset="2"/>
              <a:buChar char="Ø"/>
            </a:pPr>
            <a:r>
              <a:rPr lang="es-ES" dirty="0"/>
              <a:t>Debe ser </a:t>
            </a:r>
            <a:r>
              <a:rPr lang="es-ES" dirty="0">
                <a:solidFill>
                  <a:srgbClr val="C00000"/>
                </a:solidFill>
              </a:rPr>
              <a:t>motivada</a:t>
            </a:r>
            <a:r>
              <a:rPr lang="es-ES" dirty="0"/>
              <a:t> expresando los razonamientos fácticos y jurídicos que conducen a la apreciación y valoración de las pruebas, así como a la aplicación e interpretación del derecho</a:t>
            </a:r>
          </a:p>
          <a:p>
            <a:pPr>
              <a:buFont typeface="Wingdings" panose="05000000000000000000" pitchFamily="2" charset="2"/>
              <a:buChar char="Ø"/>
            </a:pPr>
            <a:r>
              <a:rPr lang="es-ES" dirty="0">
                <a:solidFill>
                  <a:srgbClr val="C00000"/>
                </a:solidFill>
              </a:rPr>
              <a:t>Plazo</a:t>
            </a:r>
            <a:r>
              <a:rPr lang="es-ES" dirty="0"/>
              <a:t> para dictarla: 5 días contados desde el siguiente al juicio, o desde la práctica de la última diligencia; se publica inmediatamente y se notifica a las partes o a sus representantes dentro de los dos días siguientes (art.97.2 LJS)                 </a:t>
            </a:r>
          </a:p>
          <a:p>
            <a:pPr>
              <a:buFont typeface="Wingdings" panose="05000000000000000000" pitchFamily="2" charset="2"/>
              <a:buChar char="Ø"/>
            </a:pPr>
            <a:r>
              <a:rPr lang="es-ES" dirty="0"/>
              <a:t>La sentencia, motivadamente, podrá imponer una </a:t>
            </a:r>
            <a:r>
              <a:rPr lang="es-ES" dirty="0">
                <a:solidFill>
                  <a:srgbClr val="C00000"/>
                </a:solidFill>
              </a:rPr>
              <a:t>sanción pecuniaria </a:t>
            </a:r>
            <a:r>
              <a:rPr lang="es-ES" dirty="0"/>
              <a:t>cuando la sentencia condenatoria coincidiera esencialmente con la pretensión contenida en la papeleta de conciliación o en la solicitud de mediación. En tales casos, y </a:t>
            </a:r>
            <a:r>
              <a:rPr lang="es-ES" b="1" dirty="0"/>
              <a:t>cuando el condenado fuera el empresario</a:t>
            </a:r>
            <a:r>
              <a:rPr lang="es-ES" dirty="0"/>
              <a:t>, deberá abonar también los </a:t>
            </a:r>
            <a:r>
              <a:rPr lang="es-ES" b="1" dirty="0"/>
              <a:t>honorarios de los abogados y graduados sociales de la parte contraria</a:t>
            </a:r>
            <a:r>
              <a:rPr lang="es-ES" dirty="0"/>
              <a:t> que hubieren intervenido, hasta el límite de 600 euros.                                                                                                                                                                                                                                                                                                                                                                                                                                                                                                                                                                                                                                                                                                                                                                                                                                                                                                                                                                                                                                                                    </a:t>
            </a:r>
          </a:p>
        </p:txBody>
      </p:sp>
    </p:spTree>
    <p:extLst>
      <p:ext uri="{BB962C8B-B14F-4D97-AF65-F5344CB8AC3E}">
        <p14:creationId xmlns:p14="http://schemas.microsoft.com/office/powerpoint/2010/main" val="2801363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DDF7D4-853B-4B84-AEBE-73F0FB6C8610}"/>
              </a:ext>
            </a:extLst>
          </p:cNvPr>
          <p:cNvSpPr>
            <a:spLocks noGrp="1"/>
          </p:cNvSpPr>
          <p:nvPr>
            <p:ph type="title"/>
          </p:nvPr>
        </p:nvSpPr>
        <p:spPr>
          <a:xfrm>
            <a:off x="1066800" y="484632"/>
            <a:ext cx="10058400" cy="993913"/>
          </a:xfrm>
        </p:spPr>
        <p:txBody>
          <a:bodyPr>
            <a:normAutofit fontScale="90000"/>
          </a:bodyPr>
          <a:lstStyle/>
          <a:p>
            <a:r>
              <a:rPr lang="es-ES" sz="4400" b="1" dirty="0">
                <a:solidFill>
                  <a:srgbClr val="0070C0"/>
                </a:solidFill>
              </a:rPr>
              <a:t>Competencia territorial internacional</a:t>
            </a:r>
          </a:p>
        </p:txBody>
      </p:sp>
      <p:sp>
        <p:nvSpPr>
          <p:cNvPr id="3" name="Marcador de contenido 2">
            <a:extLst>
              <a:ext uri="{FF2B5EF4-FFF2-40B4-BE49-F238E27FC236}">
                <a16:creationId xmlns:a16="http://schemas.microsoft.com/office/drawing/2014/main" id="{36DA2FE3-29BE-4773-A57D-B8F70CF6694B}"/>
              </a:ext>
            </a:extLst>
          </p:cNvPr>
          <p:cNvSpPr>
            <a:spLocks noGrp="1"/>
          </p:cNvSpPr>
          <p:nvPr>
            <p:ph idx="1"/>
          </p:nvPr>
        </p:nvSpPr>
        <p:spPr>
          <a:xfrm>
            <a:off x="1069847" y="1643270"/>
            <a:ext cx="10446291" cy="4730098"/>
          </a:xfrm>
        </p:spPr>
        <p:txBody>
          <a:bodyPr>
            <a:normAutofit/>
          </a:bodyPr>
          <a:lstStyle/>
          <a:p>
            <a:pPr>
              <a:buFont typeface="Wingdings" panose="05000000000000000000" pitchFamily="2" charset="2"/>
              <a:buChar char="Ø"/>
            </a:pPr>
            <a:r>
              <a:rPr lang="es-ES" altLang="es-ES" dirty="0"/>
              <a:t>Normativa española interna (art. 25 LOPJ) sólo aplicable en supuestos no cubiertos por normativa comunitaria           domicilio demandado fuera UE/EEE (salvo que tenga sucursal, agencia o cualquier otro establecimiento en UE)</a:t>
            </a:r>
          </a:p>
          <a:p>
            <a:pPr>
              <a:buFont typeface="Wingdings" panose="05000000000000000000" pitchFamily="2" charset="2"/>
              <a:buChar char="Ø"/>
            </a:pPr>
            <a:r>
              <a:rPr lang="es-ES" altLang="es-ES" dirty="0"/>
              <a:t>Reglamento 1215/2012 (Bruselas I bis)</a:t>
            </a:r>
            <a:r>
              <a:rPr lang="es-ES" altLang="ca-ES" sz="2400" dirty="0"/>
              <a:t>:</a:t>
            </a:r>
          </a:p>
          <a:p>
            <a:r>
              <a:rPr lang="ca-ES" altLang="ca-ES" sz="1800" b="1" dirty="0"/>
              <a:t>A) </a:t>
            </a:r>
            <a:r>
              <a:rPr lang="ca-ES" altLang="ca-ES" b="1" dirty="0" err="1"/>
              <a:t>Foro</a:t>
            </a:r>
            <a:r>
              <a:rPr lang="ca-ES" altLang="ca-ES" b="1" dirty="0"/>
              <a:t> general de </a:t>
            </a:r>
            <a:r>
              <a:rPr lang="ca-ES" altLang="ca-ES" b="1" dirty="0" err="1"/>
              <a:t>competencia</a:t>
            </a:r>
            <a:r>
              <a:rPr lang="ca-ES" altLang="ca-ES" b="1" dirty="0"/>
              <a:t>:</a:t>
            </a:r>
            <a:r>
              <a:rPr lang="ca-ES" altLang="ca-ES" dirty="0"/>
              <a:t> domicilio del </a:t>
            </a:r>
            <a:r>
              <a:rPr lang="ca-ES" altLang="ca-ES" dirty="0" err="1"/>
              <a:t>demandado</a:t>
            </a:r>
            <a:endParaRPr lang="ca-ES" altLang="ca-ES" dirty="0"/>
          </a:p>
          <a:p>
            <a:r>
              <a:rPr lang="ca-ES" altLang="ca-ES" b="1" dirty="0"/>
              <a:t>B) </a:t>
            </a:r>
            <a:r>
              <a:rPr lang="ca-ES" altLang="ca-ES" b="1" dirty="0" err="1"/>
              <a:t>Foros</a:t>
            </a:r>
            <a:r>
              <a:rPr lang="ca-ES" altLang="ca-ES" b="1" dirty="0"/>
              <a:t> </a:t>
            </a:r>
            <a:r>
              <a:rPr lang="ca-ES" altLang="ca-ES" b="1" dirty="0" err="1"/>
              <a:t>alternativos</a:t>
            </a:r>
            <a:r>
              <a:rPr lang="ca-ES" altLang="ca-ES" b="1" dirty="0"/>
              <a:t> a </a:t>
            </a:r>
            <a:r>
              <a:rPr lang="ca-ES" altLang="ca-ES" b="1" dirty="0" err="1"/>
              <a:t>elección</a:t>
            </a:r>
            <a:r>
              <a:rPr lang="ca-ES" altLang="ca-ES" b="1" dirty="0"/>
              <a:t> del </a:t>
            </a:r>
            <a:r>
              <a:rPr lang="ca-ES" altLang="ca-ES" b="1" dirty="0" err="1"/>
              <a:t>trabajador</a:t>
            </a:r>
            <a:r>
              <a:rPr lang="ca-ES" altLang="ca-ES" b="1" dirty="0"/>
              <a:t>/a: </a:t>
            </a:r>
          </a:p>
          <a:p>
            <a:pPr lvl="1"/>
            <a:r>
              <a:rPr lang="ca-ES" altLang="ca-ES" sz="2000" dirty="0" err="1"/>
              <a:t>Lugar</a:t>
            </a:r>
            <a:r>
              <a:rPr lang="ca-ES" altLang="ca-ES" sz="2000" dirty="0"/>
              <a:t> </a:t>
            </a:r>
            <a:r>
              <a:rPr lang="ca-ES" altLang="ca-ES" sz="2000" dirty="0" err="1"/>
              <a:t>prestación</a:t>
            </a:r>
            <a:r>
              <a:rPr lang="ca-ES" altLang="ca-ES" sz="2000" dirty="0"/>
              <a:t> habitual </a:t>
            </a:r>
            <a:r>
              <a:rPr lang="ca-ES" altLang="ca-ES" sz="2000" dirty="0" err="1"/>
              <a:t>servicios</a:t>
            </a:r>
            <a:r>
              <a:rPr lang="ca-ES" altLang="ca-ES" sz="2000" dirty="0"/>
              <a:t> o,</a:t>
            </a:r>
          </a:p>
          <a:p>
            <a:pPr lvl="1"/>
            <a:r>
              <a:rPr lang="ca-ES" altLang="ca-ES" sz="2000" dirty="0"/>
              <a:t>Si el </a:t>
            </a:r>
            <a:r>
              <a:rPr lang="ca-ES" altLang="ca-ES" sz="2000" dirty="0" err="1"/>
              <a:t>trabajador</a:t>
            </a:r>
            <a:r>
              <a:rPr lang="ca-ES" altLang="ca-ES" sz="2000" dirty="0"/>
              <a:t> no </a:t>
            </a:r>
            <a:r>
              <a:rPr lang="ca-ES" altLang="ca-ES" sz="2000" dirty="0" err="1"/>
              <a:t>desempeñare</a:t>
            </a:r>
            <a:r>
              <a:rPr lang="ca-ES" altLang="ca-ES" sz="2000" dirty="0"/>
              <a:t> </a:t>
            </a:r>
            <a:r>
              <a:rPr lang="ca-ES" altLang="ca-ES" sz="2000" dirty="0" err="1"/>
              <a:t>habitualmente</a:t>
            </a:r>
            <a:r>
              <a:rPr lang="ca-ES" altLang="ca-ES" sz="2000" dirty="0"/>
              <a:t> </a:t>
            </a:r>
            <a:r>
              <a:rPr lang="ca-ES" altLang="ca-ES" sz="2000" dirty="0" err="1"/>
              <a:t>su</a:t>
            </a:r>
            <a:r>
              <a:rPr lang="ca-ES" altLang="ca-ES" sz="2000" dirty="0"/>
              <a:t> </a:t>
            </a:r>
            <a:r>
              <a:rPr lang="ca-ES" altLang="ca-ES" sz="2000" dirty="0" err="1"/>
              <a:t>trabajo</a:t>
            </a:r>
            <a:r>
              <a:rPr lang="ca-ES" altLang="ca-ES" sz="2000" dirty="0"/>
              <a:t> en un </a:t>
            </a:r>
            <a:r>
              <a:rPr lang="ca-ES" altLang="ca-ES" sz="2000" dirty="0" err="1"/>
              <a:t>único</a:t>
            </a:r>
            <a:r>
              <a:rPr lang="ca-ES" altLang="ca-ES" sz="2000" dirty="0"/>
              <a:t> Estado,  </a:t>
            </a:r>
            <a:r>
              <a:rPr lang="ca-ES" altLang="ca-ES" sz="2000" dirty="0" err="1"/>
              <a:t>lugar</a:t>
            </a:r>
            <a:r>
              <a:rPr lang="ca-ES" altLang="ca-ES" sz="2000" dirty="0"/>
              <a:t> del </a:t>
            </a:r>
            <a:r>
              <a:rPr lang="ca-ES" altLang="ca-ES" sz="2000" dirty="0" err="1"/>
              <a:t>establecimiento</a:t>
            </a:r>
            <a:r>
              <a:rPr lang="ca-ES" altLang="ca-ES" sz="2000" dirty="0"/>
              <a:t> </a:t>
            </a:r>
            <a:r>
              <a:rPr lang="ca-ES" altLang="ca-ES" sz="2000" dirty="0" err="1"/>
              <a:t>contrante</a:t>
            </a:r>
            <a:endParaRPr lang="ca-ES" altLang="ca-ES" sz="2000" dirty="0"/>
          </a:p>
          <a:p>
            <a:pPr>
              <a:buFont typeface="Wingdings" panose="05000000000000000000" pitchFamily="2" charset="2"/>
              <a:buChar char="Ø"/>
            </a:pPr>
            <a:r>
              <a:rPr lang="es-ES" dirty="0"/>
              <a:t>Prevalecerán </a:t>
            </a:r>
            <a:r>
              <a:rPr lang="es-ES" b="1" dirty="0"/>
              <a:t>pactos atributivos de competencia </a:t>
            </a:r>
            <a:r>
              <a:rPr lang="es-ES" dirty="0"/>
              <a:t>si son: 1) posteriores al nacimiento del litigio, o 2) permiten al trabajador formular demandas ante órganos jurisdiccionales distintos de los indicados anteriormente </a:t>
            </a:r>
            <a:endParaRPr lang="ca-ES" dirty="0"/>
          </a:p>
          <a:p>
            <a:pPr>
              <a:buFont typeface="Wingdings" panose="05000000000000000000" pitchFamily="2" charset="2"/>
              <a:buChar char="Ø"/>
            </a:pPr>
            <a:r>
              <a:rPr lang="ca-ES" altLang="es-ES" dirty="0"/>
              <a:t>Directiva 96/71/CE: art. 6: </a:t>
            </a:r>
            <a:r>
              <a:rPr lang="ca-ES" altLang="es-ES" dirty="0" err="1"/>
              <a:t>trabajador</a:t>
            </a:r>
            <a:r>
              <a:rPr lang="ca-ES" altLang="es-ES" dirty="0"/>
              <a:t>/a </a:t>
            </a:r>
            <a:r>
              <a:rPr lang="ca-ES" altLang="es-ES" dirty="0" err="1"/>
              <a:t>puede</a:t>
            </a:r>
            <a:r>
              <a:rPr lang="ca-ES" altLang="es-ES" dirty="0"/>
              <a:t> </a:t>
            </a:r>
            <a:r>
              <a:rPr lang="ca-ES" altLang="es-ES" dirty="0" err="1"/>
              <a:t>acceder</a:t>
            </a:r>
            <a:r>
              <a:rPr lang="ca-ES" altLang="es-ES" dirty="0"/>
              <a:t> a </a:t>
            </a:r>
            <a:r>
              <a:rPr lang="ca-ES" altLang="es-ES" dirty="0" err="1"/>
              <a:t>tribunales</a:t>
            </a:r>
            <a:r>
              <a:rPr lang="ca-ES" altLang="es-ES" dirty="0"/>
              <a:t> país de destino </a:t>
            </a:r>
          </a:p>
          <a:p>
            <a:endParaRPr lang="es-ES" dirty="0"/>
          </a:p>
        </p:txBody>
      </p:sp>
      <p:sp>
        <p:nvSpPr>
          <p:cNvPr id="4" name="Flecha: a la derecha 3">
            <a:extLst>
              <a:ext uri="{FF2B5EF4-FFF2-40B4-BE49-F238E27FC236}">
                <a16:creationId xmlns:a16="http://schemas.microsoft.com/office/drawing/2014/main" id="{39FE51D7-6DE0-41B4-9B46-A4F6287D8A4E}"/>
              </a:ext>
            </a:extLst>
          </p:cNvPr>
          <p:cNvSpPr/>
          <p:nvPr/>
        </p:nvSpPr>
        <p:spPr>
          <a:xfrm>
            <a:off x="4492487" y="2027583"/>
            <a:ext cx="594094" cy="1135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7055806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sz="5400" b="1" dirty="0"/>
              <a:t>Recursos contra sentencias (190 y ss. LJS)</a:t>
            </a:r>
          </a:p>
        </p:txBody>
      </p:sp>
      <p:sp>
        <p:nvSpPr>
          <p:cNvPr id="3" name="Subtítulo 2"/>
          <p:cNvSpPr>
            <a:spLocks noGrp="1"/>
          </p:cNvSpPr>
          <p:nvPr>
            <p:ph type="subTitle" idx="1"/>
          </p:nvPr>
        </p:nvSpPr>
        <p:spPr/>
        <p:txBody>
          <a:bodyPr/>
          <a:lstStyle/>
          <a:p>
            <a:r>
              <a:rPr lang="es-ES" dirty="0"/>
              <a:t>Raquel Serrano</a:t>
            </a:r>
          </a:p>
        </p:txBody>
      </p:sp>
    </p:spTree>
    <p:extLst>
      <p:ext uri="{BB962C8B-B14F-4D97-AF65-F5344CB8AC3E}">
        <p14:creationId xmlns:p14="http://schemas.microsoft.com/office/powerpoint/2010/main" val="41858152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315211"/>
            <a:ext cx="10058400" cy="1089424"/>
          </a:xfrm>
        </p:spPr>
        <p:txBody>
          <a:bodyPr/>
          <a:lstStyle/>
          <a:p>
            <a:r>
              <a:rPr lang="es-ES" b="1" dirty="0"/>
              <a:t>Consideraciones generales</a:t>
            </a:r>
          </a:p>
        </p:txBody>
      </p:sp>
      <p:sp>
        <p:nvSpPr>
          <p:cNvPr id="3" name="Marcador de contenido 2"/>
          <p:cNvSpPr>
            <a:spLocks noGrp="1"/>
          </p:cNvSpPr>
          <p:nvPr>
            <p:ph idx="1"/>
          </p:nvPr>
        </p:nvSpPr>
        <p:spPr>
          <a:xfrm>
            <a:off x="1069848" y="1700849"/>
            <a:ext cx="10469622" cy="4767565"/>
          </a:xfrm>
        </p:spPr>
        <p:txBody>
          <a:bodyPr>
            <a:normAutofit lnSpcReduction="10000"/>
          </a:bodyPr>
          <a:lstStyle/>
          <a:p>
            <a:pPr>
              <a:buFont typeface="Wingdings" panose="05000000000000000000" pitchFamily="2" charset="2"/>
              <a:buChar char="Ø"/>
            </a:pPr>
            <a:r>
              <a:rPr lang="es-ES" dirty="0"/>
              <a:t>Proceso laboral: de única instancia                carácter </a:t>
            </a:r>
            <a:r>
              <a:rPr lang="es-ES" b="1" dirty="0"/>
              <a:t>extraordinario</a:t>
            </a:r>
            <a:r>
              <a:rPr lang="es-ES" dirty="0"/>
              <a:t> de recursos:</a:t>
            </a:r>
          </a:p>
          <a:p>
            <a:pPr lvl="1">
              <a:buFont typeface="Wingdings" panose="05000000000000000000" pitchFamily="2" charset="2"/>
              <a:buChar char="q"/>
            </a:pPr>
            <a:r>
              <a:rPr lang="es-ES" dirty="0"/>
              <a:t>Recurso ordinario: permite reexamen completo de cuestiones discutidas por sentencia de instancia</a:t>
            </a:r>
          </a:p>
          <a:p>
            <a:pPr lvl="1">
              <a:buFont typeface="Wingdings" panose="05000000000000000000" pitchFamily="2" charset="2"/>
              <a:buChar char="q"/>
            </a:pPr>
            <a:r>
              <a:rPr lang="es-ES" dirty="0"/>
              <a:t>Recurso extraordinario: examen sentencia impugnada se limita a vicios determinados</a:t>
            </a:r>
          </a:p>
          <a:p>
            <a:pPr>
              <a:buFont typeface="Wingdings" panose="05000000000000000000" pitchFamily="2" charset="2"/>
              <a:buChar char="Ø"/>
            </a:pPr>
            <a:r>
              <a:rPr lang="es-ES" dirty="0"/>
              <a:t>Recursos contra sentencias son todos de carácter </a:t>
            </a:r>
            <a:r>
              <a:rPr lang="es-ES" b="1" dirty="0"/>
              <a:t>devolutivo</a:t>
            </a:r>
            <a:r>
              <a:rPr lang="es-ES" dirty="0"/>
              <a:t>: se resuelven por un órgano jerárquicamente superior al que dictó la resolución impugnada</a:t>
            </a:r>
          </a:p>
          <a:p>
            <a:pPr>
              <a:buFont typeface="Wingdings" panose="05000000000000000000" pitchFamily="2" charset="2"/>
              <a:buChar char="Ø"/>
            </a:pPr>
            <a:r>
              <a:rPr lang="es-ES" dirty="0"/>
              <a:t> Suplicación, casación ordinaria y casación para la unificación de doctrina:</a:t>
            </a:r>
          </a:p>
          <a:p>
            <a:pPr lvl="1">
              <a:buFont typeface="Wingdings" panose="05000000000000000000" pitchFamily="2" charset="2"/>
              <a:buChar char="q"/>
            </a:pPr>
            <a:r>
              <a:rPr lang="es-ES" dirty="0"/>
              <a:t>Dependerá de qué órgano haya conocido en la instancia para que proceda recurso de suplicación o de casación</a:t>
            </a:r>
          </a:p>
          <a:p>
            <a:pPr lvl="1">
              <a:buFont typeface="Wingdings" panose="05000000000000000000" pitchFamily="2" charset="2"/>
              <a:buChar char="q"/>
            </a:pPr>
            <a:r>
              <a:rPr lang="es-ES" dirty="0"/>
              <a:t>Si resolución impugnada fue dictada en instancia por JS procederá frente a ella recurso suplicación ante TSJ correspondiente</a:t>
            </a:r>
          </a:p>
          <a:p>
            <a:pPr lvl="1">
              <a:buFont typeface="Wingdings" panose="05000000000000000000" pitchFamily="2" charset="2"/>
              <a:buChar char="q"/>
            </a:pPr>
            <a:r>
              <a:rPr lang="es-ES" dirty="0"/>
              <a:t>Si instancia se ha desarrollado ante Sala de lo Social de un TSJ o de la AN, procederá el recurso de casación ante el TS (recurso casación ordinario solo corresponderá para materias de carácter colectivo)</a:t>
            </a:r>
          </a:p>
          <a:p>
            <a:pPr lvl="1">
              <a:buFont typeface="Wingdings" panose="05000000000000000000" pitchFamily="2" charset="2"/>
              <a:buChar char="q"/>
            </a:pPr>
            <a:r>
              <a:rPr lang="es-ES" dirty="0"/>
              <a:t>Recurso de casación para la unificación de doctrina se dirige contra las sentencias dictadas en suplicación por los TSJ y tiene como objetivo fundamental la unificación de los criterios interpretativos en todo el territorio nacional</a:t>
            </a:r>
          </a:p>
          <a:p>
            <a:pPr>
              <a:buFont typeface="Wingdings" panose="05000000000000000000" pitchFamily="2" charset="2"/>
              <a:buChar char="Ø"/>
            </a:pPr>
            <a:endParaRPr lang="es-ES" dirty="0"/>
          </a:p>
        </p:txBody>
      </p:sp>
      <p:sp>
        <p:nvSpPr>
          <p:cNvPr id="4" name="Flecha derecha 3"/>
          <p:cNvSpPr/>
          <p:nvPr/>
        </p:nvSpPr>
        <p:spPr>
          <a:xfrm>
            <a:off x="5520483" y="1700849"/>
            <a:ext cx="695460" cy="307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998518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206062"/>
            <a:ext cx="10058400" cy="888642"/>
          </a:xfrm>
        </p:spPr>
        <p:txBody>
          <a:bodyPr>
            <a:normAutofit/>
          </a:bodyPr>
          <a:lstStyle/>
          <a:p>
            <a:r>
              <a:rPr lang="es-ES" sz="4800" b="1" dirty="0"/>
              <a:t>1. El recurso de suplicación (I)</a:t>
            </a:r>
          </a:p>
        </p:txBody>
      </p:sp>
      <p:sp>
        <p:nvSpPr>
          <p:cNvPr id="3" name="Marcador de contenido 2"/>
          <p:cNvSpPr>
            <a:spLocks noGrp="1"/>
          </p:cNvSpPr>
          <p:nvPr>
            <p:ph idx="1"/>
          </p:nvPr>
        </p:nvSpPr>
        <p:spPr>
          <a:xfrm>
            <a:off x="1069848" y="1184856"/>
            <a:ext cx="10521138" cy="5280338"/>
          </a:xfrm>
        </p:spPr>
        <p:txBody>
          <a:bodyPr>
            <a:normAutofit fontScale="92500" lnSpcReduction="10000"/>
          </a:bodyPr>
          <a:lstStyle/>
          <a:p>
            <a:pPr>
              <a:buFont typeface="Wingdings" panose="05000000000000000000" pitchFamily="2" charset="2"/>
              <a:buChar char="Ø"/>
            </a:pPr>
            <a:r>
              <a:rPr lang="es-ES" b="1" dirty="0"/>
              <a:t>Preceptiva asistencia técnica</a:t>
            </a:r>
            <a:r>
              <a:rPr lang="es-ES" dirty="0"/>
              <a:t>: puede optarse por abogado/a o graduado/a social</a:t>
            </a:r>
          </a:p>
          <a:p>
            <a:pPr>
              <a:buFont typeface="Wingdings" panose="05000000000000000000" pitchFamily="2" charset="2"/>
              <a:buChar char="Ø"/>
            </a:pPr>
            <a:r>
              <a:rPr lang="es-ES" b="1" dirty="0"/>
              <a:t>Resoluciones recurribles</a:t>
            </a:r>
            <a:r>
              <a:rPr lang="es-ES" dirty="0"/>
              <a:t>: </a:t>
            </a:r>
          </a:p>
          <a:p>
            <a:pPr lvl="1">
              <a:buFont typeface="Wingdings" panose="05000000000000000000" pitchFamily="2" charset="2"/>
              <a:buChar char="q"/>
            </a:pPr>
            <a:r>
              <a:rPr lang="es-ES" dirty="0"/>
              <a:t>Regla general: sentencias que dicten juzgados de lo social son recurribles (también autos y sentencias que se dicten por los Juzgados de lo Mercantil en proceso concursal en cuestiones de carácter laboral)</a:t>
            </a:r>
          </a:p>
          <a:p>
            <a:pPr lvl="1">
              <a:buFont typeface="Wingdings" panose="05000000000000000000" pitchFamily="2" charset="2"/>
              <a:buChar char="q"/>
            </a:pPr>
            <a:r>
              <a:rPr lang="es-ES" dirty="0"/>
              <a:t>Excepciones: </a:t>
            </a:r>
          </a:p>
          <a:p>
            <a:pPr marL="617220" lvl="1" indent="-342900">
              <a:buAutoNum type="alphaLcParenR"/>
            </a:pPr>
            <a:r>
              <a:rPr lang="es-ES" dirty="0"/>
              <a:t>Reclamaciones cuya cuantía litigiosa no exceda de 3000 euros. NO OBSTANTE, procederá suplicación </a:t>
            </a:r>
            <a:r>
              <a:rPr lang="es-ES" u="sng" dirty="0"/>
              <a:t>con independencia cuantía </a:t>
            </a:r>
            <a:r>
              <a:rPr lang="es-ES" dirty="0"/>
              <a:t>en: procesos por despido o extinción contrato; cuestiones de afectación general; reconocimiento prestaciones SS; recursos basados en quebrantamiento forma - que produzcan indefensión a una parte -; cuestiones competenciales – falta de jurisdicción por razón de la materia o de competencia territorial o funcional -; modalidades procesales de carácter colectivo (conflictos colectivos, impugnación convenios, impugnación estatutos sindicales y tutela libertad sindical), procedimiento de oficio; tutela derechos fundamentales; e impugnación actos administrativos en materia laboral  </a:t>
            </a:r>
          </a:p>
          <a:p>
            <a:pPr marL="617220" lvl="1" indent="-342900">
              <a:buAutoNum type="alphaLcParenR"/>
            </a:pPr>
            <a:r>
              <a:rPr lang="es-ES" dirty="0"/>
              <a:t>Sentencias no recurribles por razón de la materia: impugnación de sanciones (salvo sanciones muy graves apreciadas judicialmente); fecha disfrute vacaciones; laudos recaídos en materia electoral; clasificación profesional (excepción: cuando se acumule reclamación salarial, si ésta alcanza cuantía mínima); movilidad geográfica, modificaciones sustanciales y movilidad funcional de carácter individual/plural; derechos conciliación vida familiar y laboral (sí se admite recurso cuando se acumule pretensión indemnizatoria derivada de negativa empresarial, si alcanza cuantía mínima); e impugnación alta médica</a:t>
            </a:r>
          </a:p>
        </p:txBody>
      </p:sp>
    </p:spTree>
    <p:extLst>
      <p:ext uri="{BB962C8B-B14F-4D97-AF65-F5344CB8AC3E}">
        <p14:creationId xmlns:p14="http://schemas.microsoft.com/office/powerpoint/2010/main" val="18548589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932044"/>
          </a:xfrm>
        </p:spPr>
        <p:txBody>
          <a:bodyPr/>
          <a:lstStyle/>
          <a:p>
            <a:r>
              <a:rPr lang="es-ES" b="1" dirty="0"/>
              <a:t>El recurso de suplicación (II)</a:t>
            </a:r>
            <a:endParaRPr lang="es-ES" dirty="0"/>
          </a:p>
        </p:txBody>
      </p:sp>
      <p:sp>
        <p:nvSpPr>
          <p:cNvPr id="3" name="Marcador de contenido 2"/>
          <p:cNvSpPr>
            <a:spLocks noGrp="1"/>
          </p:cNvSpPr>
          <p:nvPr>
            <p:ph idx="1"/>
          </p:nvPr>
        </p:nvSpPr>
        <p:spPr>
          <a:xfrm>
            <a:off x="1069848" y="1635617"/>
            <a:ext cx="10058400" cy="4536583"/>
          </a:xfrm>
        </p:spPr>
        <p:txBody>
          <a:bodyPr>
            <a:normAutofit/>
          </a:bodyPr>
          <a:lstStyle/>
          <a:p>
            <a:pPr>
              <a:buFont typeface="Wingdings" panose="05000000000000000000" pitchFamily="2" charset="2"/>
              <a:buChar char="Ø"/>
            </a:pPr>
            <a:r>
              <a:rPr lang="es-ES" dirty="0"/>
              <a:t>Dado carácter extraordinario: no posibilita revisión completa de actuaciones de la instancia y de cuestiones allí resueltas: sólo por motivos tasados</a:t>
            </a:r>
          </a:p>
          <a:p>
            <a:pPr>
              <a:buFont typeface="Wingdings" panose="05000000000000000000" pitchFamily="2" charset="2"/>
              <a:buChar char="Ø"/>
            </a:pPr>
            <a:r>
              <a:rPr lang="es-ES" dirty="0"/>
              <a:t>Motivos de suplicación: art. 193 LJS:</a:t>
            </a:r>
          </a:p>
          <a:p>
            <a:pPr lvl="1">
              <a:buFont typeface="Wingdings" panose="05000000000000000000" pitchFamily="2" charset="2"/>
              <a:buChar char="q"/>
            </a:pPr>
            <a:r>
              <a:rPr lang="es-ES" b="1" dirty="0"/>
              <a:t>Infracción procedimental</a:t>
            </a:r>
            <a:r>
              <a:rPr lang="es-ES" dirty="0"/>
              <a:t>: tanto infracción de normas como la de garantías del procedimiento; se exige menoscabo concreto para la parte recurrente de sus legítimas facultades de defensa (existencia de indefensión); con carácter general, se exige la protesta previa de la parte </a:t>
            </a:r>
          </a:p>
          <a:p>
            <a:pPr lvl="1">
              <a:buFont typeface="Wingdings" panose="05000000000000000000" pitchFamily="2" charset="2"/>
              <a:buChar char="q"/>
            </a:pPr>
            <a:r>
              <a:rPr lang="es-ES" b="1" dirty="0"/>
              <a:t>Revisión hechos declarados probados</a:t>
            </a:r>
            <a:r>
              <a:rPr lang="es-ES" dirty="0"/>
              <a:t>, a la vista de las </a:t>
            </a:r>
            <a:r>
              <a:rPr lang="es-ES" dirty="0">
                <a:solidFill>
                  <a:srgbClr val="C00000"/>
                </a:solidFill>
              </a:rPr>
              <a:t>pruebas documentales y periciales practicadas</a:t>
            </a:r>
            <a:r>
              <a:rPr lang="es-ES" dirty="0"/>
              <a:t>: </a:t>
            </a:r>
            <a:r>
              <a:rPr lang="es-ES" b="1" dirty="0"/>
              <a:t>prueba hábil:</a:t>
            </a:r>
            <a:r>
              <a:rPr lang="es-ES" dirty="0"/>
              <a:t> se excluye la revisión de hechos basada en otros medios de prueba (no cabe en testifical, confesión); la prueba alegada debe evidenciar </a:t>
            </a:r>
            <a:r>
              <a:rPr lang="es-ES" b="1" dirty="0"/>
              <a:t>error del juzgador: </a:t>
            </a:r>
            <a:r>
              <a:rPr lang="es-ES" dirty="0"/>
              <a:t>error debe advertirse de modo evidente, claro y directo, y el hecho que resulta de prueba invocada no se encuentre contradicho por otras pruebas igualmente obrantes en autos; la revisión debe tener </a:t>
            </a:r>
            <a:r>
              <a:rPr lang="es-ES" b="1" dirty="0"/>
              <a:t>trascendencia para el fallo</a:t>
            </a:r>
          </a:p>
          <a:p>
            <a:pPr lvl="1">
              <a:buFont typeface="Wingdings" panose="05000000000000000000" pitchFamily="2" charset="2"/>
              <a:buChar char="q"/>
            </a:pPr>
            <a:r>
              <a:rPr lang="es-ES" b="1" dirty="0"/>
              <a:t>Revisión del Derecho aplicado</a:t>
            </a:r>
            <a:r>
              <a:rPr lang="es-ES" dirty="0"/>
              <a:t>: para examinar infracciones de normas sustantivas o de la jurisprudencia cometidas por sentencia instancia</a:t>
            </a:r>
          </a:p>
          <a:p>
            <a:pPr marL="274320" lvl="1" indent="0">
              <a:buNone/>
            </a:pPr>
            <a:endParaRPr lang="es-ES" dirty="0"/>
          </a:p>
          <a:p>
            <a:pPr>
              <a:buFont typeface="Wingdings" panose="05000000000000000000" pitchFamily="2" charset="2"/>
              <a:buChar char="Ø"/>
            </a:pPr>
            <a:endParaRPr lang="es-ES" dirty="0"/>
          </a:p>
        </p:txBody>
      </p:sp>
    </p:spTree>
    <p:extLst>
      <p:ext uri="{BB962C8B-B14F-4D97-AF65-F5344CB8AC3E}">
        <p14:creationId xmlns:p14="http://schemas.microsoft.com/office/powerpoint/2010/main" val="2428074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8793" y="685800"/>
            <a:ext cx="10058400" cy="803255"/>
          </a:xfrm>
        </p:spPr>
        <p:txBody>
          <a:bodyPr>
            <a:normAutofit fontScale="90000"/>
          </a:bodyPr>
          <a:lstStyle/>
          <a:p>
            <a:r>
              <a:rPr lang="es-ES" sz="4000" b="1" dirty="0"/>
              <a:t>2. La casación laboral (I): caracterización</a:t>
            </a:r>
          </a:p>
        </p:txBody>
      </p:sp>
      <p:sp>
        <p:nvSpPr>
          <p:cNvPr id="3" name="Marcador de contenido 2"/>
          <p:cNvSpPr>
            <a:spLocks noGrp="1"/>
          </p:cNvSpPr>
          <p:nvPr>
            <p:ph idx="1"/>
          </p:nvPr>
        </p:nvSpPr>
        <p:spPr>
          <a:xfrm>
            <a:off x="1140902" y="1853967"/>
            <a:ext cx="9987345" cy="4318233"/>
          </a:xfrm>
        </p:spPr>
        <p:txBody>
          <a:bodyPr>
            <a:normAutofit/>
          </a:bodyPr>
          <a:lstStyle/>
          <a:p>
            <a:pPr>
              <a:buFont typeface="Wingdings" panose="05000000000000000000" pitchFamily="2" charset="2"/>
              <a:buChar char="Ø"/>
            </a:pPr>
            <a:r>
              <a:rPr lang="es-ES" dirty="0"/>
              <a:t>Instrumento básico para garantizar uniformidad en el ejercicio de la potestad jurisdiccional</a:t>
            </a:r>
          </a:p>
          <a:p>
            <a:pPr>
              <a:buFont typeface="Wingdings" panose="05000000000000000000" pitchFamily="2" charset="2"/>
              <a:buChar char="Ø"/>
            </a:pPr>
            <a:r>
              <a:rPr lang="es-ES" dirty="0"/>
              <a:t>TS: órgano jurisdiccional superior en todos los órdenes de la jurisdicción e intérprete máximo de la legalidad ordinaria a través de recursos de casación</a:t>
            </a:r>
          </a:p>
          <a:p>
            <a:pPr>
              <a:buFont typeface="Wingdings" panose="05000000000000000000" pitchFamily="2" charset="2"/>
              <a:buChar char="Ø"/>
            </a:pPr>
            <a:r>
              <a:rPr lang="es-ES" dirty="0"/>
              <a:t>Recursos casación: notas características:</a:t>
            </a:r>
          </a:p>
          <a:p>
            <a:pPr lvl="1">
              <a:buFont typeface="Wingdings" panose="05000000000000000000" pitchFamily="2" charset="2"/>
              <a:buChar char="q"/>
            </a:pPr>
            <a:r>
              <a:rPr lang="es-ES" dirty="0"/>
              <a:t>Función: sirve a la defensa de la ley y de la jurisprudencia frente actuación órganos inferiores: garantiza igualdad en aplicación ley; pero también función complementaria: garantiza tutela judicial efectiva de derechos legítimos de partes en litigio</a:t>
            </a:r>
          </a:p>
          <a:p>
            <a:pPr lvl="1">
              <a:buFont typeface="Wingdings" panose="05000000000000000000" pitchFamily="2" charset="2"/>
              <a:buChar char="q"/>
            </a:pPr>
            <a:r>
              <a:rPr lang="es-ES" dirty="0"/>
              <a:t>Es un recurso extraordinario: acceso a casación se configura restrictivamente: motivos tasados legalmente</a:t>
            </a:r>
          </a:p>
        </p:txBody>
      </p:sp>
    </p:spTree>
    <p:extLst>
      <p:ext uri="{BB962C8B-B14F-4D97-AF65-F5344CB8AC3E}">
        <p14:creationId xmlns:p14="http://schemas.microsoft.com/office/powerpoint/2010/main" val="27112179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800" y="979582"/>
            <a:ext cx="10058400" cy="854771"/>
          </a:xfrm>
        </p:spPr>
        <p:txBody>
          <a:bodyPr>
            <a:normAutofit/>
          </a:bodyPr>
          <a:lstStyle/>
          <a:p>
            <a:r>
              <a:rPr lang="es-ES" sz="4000" b="1" dirty="0"/>
              <a:t>La casación laboral (II): tipología</a:t>
            </a:r>
          </a:p>
        </p:txBody>
      </p:sp>
      <p:sp>
        <p:nvSpPr>
          <p:cNvPr id="3" name="Marcador de contenido 2"/>
          <p:cNvSpPr>
            <a:spLocks noGrp="1"/>
          </p:cNvSpPr>
          <p:nvPr>
            <p:ph idx="1"/>
          </p:nvPr>
        </p:nvSpPr>
        <p:spPr>
          <a:xfrm>
            <a:off x="1069848" y="2343955"/>
            <a:ext cx="10058400" cy="3828245"/>
          </a:xfrm>
        </p:spPr>
        <p:txBody>
          <a:bodyPr/>
          <a:lstStyle/>
          <a:p>
            <a:pPr>
              <a:buFont typeface="Wingdings" panose="05000000000000000000" pitchFamily="2" charset="2"/>
              <a:buChar char="Ø"/>
            </a:pPr>
            <a:r>
              <a:rPr lang="es-ES" dirty="0"/>
              <a:t>Recurso de casación ordinario</a:t>
            </a:r>
          </a:p>
          <a:p>
            <a:pPr>
              <a:buFont typeface="Wingdings" panose="05000000000000000000" pitchFamily="2" charset="2"/>
              <a:buChar char="Ø"/>
            </a:pPr>
            <a:r>
              <a:rPr lang="es-ES" dirty="0"/>
              <a:t>Recurso de casación para la unificación de doctrina</a:t>
            </a:r>
          </a:p>
        </p:txBody>
      </p:sp>
    </p:spTree>
    <p:extLst>
      <p:ext uri="{BB962C8B-B14F-4D97-AF65-F5344CB8AC3E}">
        <p14:creationId xmlns:p14="http://schemas.microsoft.com/office/powerpoint/2010/main" val="24183423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El recurso de casación ordinario</a:t>
            </a:r>
          </a:p>
        </p:txBody>
      </p:sp>
      <p:sp>
        <p:nvSpPr>
          <p:cNvPr id="3" name="Marcador de contenido 2"/>
          <p:cNvSpPr>
            <a:spLocks noGrp="1"/>
          </p:cNvSpPr>
          <p:nvPr>
            <p:ph idx="1"/>
          </p:nvPr>
        </p:nvSpPr>
        <p:spPr>
          <a:xfrm>
            <a:off x="1069848" y="2121407"/>
            <a:ext cx="10058400" cy="4136779"/>
          </a:xfrm>
        </p:spPr>
        <p:txBody>
          <a:bodyPr>
            <a:normAutofit/>
          </a:bodyPr>
          <a:lstStyle/>
          <a:p>
            <a:pPr>
              <a:buFont typeface="Wingdings" panose="05000000000000000000" pitchFamily="2" charset="2"/>
              <a:buChar char="Ø"/>
            </a:pPr>
            <a:r>
              <a:rPr lang="es-ES" dirty="0"/>
              <a:t>Son recurribles en casación sentencias dictadas en única instancia y autos dictados por Salas de lo Social de los TSJ y de la AN</a:t>
            </a:r>
          </a:p>
          <a:p>
            <a:pPr>
              <a:buFont typeface="Wingdings" panose="05000000000000000000" pitchFamily="2" charset="2"/>
              <a:buChar char="Ø"/>
            </a:pPr>
            <a:r>
              <a:rPr lang="es-ES" dirty="0"/>
              <a:t>Postulación: a diferencia recurso suplicación, se limita a letrados/as, quedando excluidos graduados/as sociales</a:t>
            </a:r>
          </a:p>
          <a:p>
            <a:pPr>
              <a:buFont typeface="Wingdings" panose="05000000000000000000" pitchFamily="2" charset="2"/>
              <a:buChar char="Ø"/>
            </a:pPr>
            <a:r>
              <a:rPr lang="es-ES" dirty="0"/>
              <a:t>Motivos: a) </a:t>
            </a:r>
            <a:r>
              <a:rPr lang="es-ES" b="1" dirty="0"/>
              <a:t>de fondo </a:t>
            </a:r>
            <a:r>
              <a:rPr lang="es-ES" dirty="0"/>
              <a:t>(</a:t>
            </a:r>
            <a:r>
              <a:rPr lang="es-ES" dirty="0">
                <a:solidFill>
                  <a:srgbClr val="C00000"/>
                </a:solidFill>
              </a:rPr>
              <a:t>infracción del ordenamiento jurídico o de la jurisprudencia </a:t>
            </a:r>
            <a:r>
              <a:rPr lang="es-ES" dirty="0"/>
              <a:t>por sentencia de instancia </a:t>
            </a:r>
            <a:r>
              <a:rPr lang="es-ES" b="1" dirty="0"/>
              <a:t>o</a:t>
            </a:r>
            <a:r>
              <a:rPr lang="es-ES" dirty="0"/>
              <a:t> </a:t>
            </a:r>
            <a:r>
              <a:rPr lang="es-ES" dirty="0">
                <a:solidFill>
                  <a:srgbClr val="C00000"/>
                </a:solidFill>
              </a:rPr>
              <a:t>error patente y trascendente en apreciación prueba basado en documentos</a:t>
            </a:r>
            <a:r>
              <a:rPr lang="es-ES" dirty="0"/>
              <a:t> (</a:t>
            </a:r>
            <a:r>
              <a:rPr lang="es-ES" i="1" dirty="0">
                <a:solidFill>
                  <a:srgbClr val="FF0000"/>
                </a:solidFill>
              </a:rPr>
              <a:t>sólo prueba documental</a:t>
            </a:r>
            <a:r>
              <a:rPr lang="es-ES" dirty="0"/>
              <a:t>) que obren en autos sin resultar contradichos por otros elementos probatorios); y b) </a:t>
            </a:r>
            <a:r>
              <a:rPr lang="es-ES" b="1" dirty="0"/>
              <a:t>de forma </a:t>
            </a:r>
            <a:r>
              <a:rPr lang="es-ES" dirty="0"/>
              <a:t>(abuso, exceso o defecto en ejercicio de la jurisdicción, incompetencia o inadecuación de procedimiento y quebrantamiento formas esenciales juicio por infracción normas reguladoras sentencia o las que rigen actos y garantías procesales siempre que en este último caso se haya producido indefensión)</a:t>
            </a:r>
          </a:p>
        </p:txBody>
      </p:sp>
    </p:spTree>
    <p:extLst>
      <p:ext uri="{BB962C8B-B14F-4D97-AF65-F5344CB8AC3E}">
        <p14:creationId xmlns:p14="http://schemas.microsoft.com/office/powerpoint/2010/main" val="9231309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El recurso de casación para unificación de la doctrina</a:t>
            </a:r>
          </a:p>
        </p:txBody>
      </p:sp>
      <p:sp>
        <p:nvSpPr>
          <p:cNvPr id="3" name="Marcador de contenido 2"/>
          <p:cNvSpPr>
            <a:spLocks noGrp="1"/>
          </p:cNvSpPr>
          <p:nvPr>
            <p:ph idx="1"/>
          </p:nvPr>
        </p:nvSpPr>
        <p:spPr>
          <a:xfrm>
            <a:off x="1069848" y="2121407"/>
            <a:ext cx="10058400" cy="4344047"/>
          </a:xfrm>
        </p:spPr>
        <p:txBody>
          <a:bodyPr>
            <a:normAutofit/>
          </a:bodyPr>
          <a:lstStyle/>
          <a:p>
            <a:pPr algn="just">
              <a:buFont typeface="Wingdings" panose="05000000000000000000" pitchFamily="2" charset="2"/>
              <a:buChar char="Ø"/>
            </a:pPr>
            <a:r>
              <a:rPr lang="es-ES" dirty="0"/>
              <a:t>Finalidad: conocer de las sentencias dictadas en suplicación por los TSJ contradictorias con otras sentencias de TSJ dictadas también en suplicación, o con sentencias del TS, del TCO, TJUE o del TEDH, donde en supuestos sustancialmente iguales, se hubiere llegado a pronunciamientos distintos, con finalidad de unificar interpretación y aplicación ley en todo territorio nacional; pero también virtualidad de afectar a la situación jurídica de los particulares.</a:t>
            </a:r>
          </a:p>
          <a:p>
            <a:pPr>
              <a:buFont typeface="Wingdings" panose="05000000000000000000" pitchFamily="2" charset="2"/>
              <a:buChar char="Ø"/>
            </a:pPr>
            <a:r>
              <a:rPr lang="es-ES" dirty="0"/>
              <a:t>De naturaleza extraordinaria también: sólo es posible por motivos tasados legalmente (</a:t>
            </a:r>
            <a:r>
              <a:rPr lang="es-ES" dirty="0">
                <a:solidFill>
                  <a:srgbClr val="C00000"/>
                </a:solidFill>
              </a:rPr>
              <a:t>quebranto producido en la unificación de la interpretación del derecho y la formación de la jurisprudencia</a:t>
            </a:r>
            <a:r>
              <a:rPr lang="es-ES" dirty="0"/>
              <a:t>)</a:t>
            </a:r>
          </a:p>
        </p:txBody>
      </p:sp>
    </p:spTree>
    <p:extLst>
      <p:ext uri="{BB962C8B-B14F-4D97-AF65-F5344CB8AC3E}">
        <p14:creationId xmlns:p14="http://schemas.microsoft.com/office/powerpoint/2010/main" val="17258385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sz="4400" dirty="0"/>
              <a:t>tutela de derechos fundamentales: proceso especial (arts. 177 y </a:t>
            </a:r>
            <a:r>
              <a:rPr lang="es-ES" sz="4400" dirty="0" err="1"/>
              <a:t>ss</a:t>
            </a:r>
            <a:r>
              <a:rPr lang="es-ES" sz="4400" dirty="0"/>
              <a:t> LJS)</a:t>
            </a:r>
          </a:p>
        </p:txBody>
      </p:sp>
      <p:sp>
        <p:nvSpPr>
          <p:cNvPr id="3" name="Subtítulo 2"/>
          <p:cNvSpPr>
            <a:spLocks noGrp="1"/>
          </p:cNvSpPr>
          <p:nvPr>
            <p:ph type="subTitle" idx="1"/>
          </p:nvPr>
        </p:nvSpPr>
        <p:spPr/>
        <p:txBody>
          <a:bodyPr/>
          <a:lstStyle/>
          <a:p>
            <a:r>
              <a:rPr lang="es-ES" dirty="0"/>
              <a:t>Raquel Serrano</a:t>
            </a:r>
          </a:p>
        </p:txBody>
      </p:sp>
    </p:spTree>
    <p:extLst>
      <p:ext uri="{BB962C8B-B14F-4D97-AF65-F5344CB8AC3E}">
        <p14:creationId xmlns:p14="http://schemas.microsoft.com/office/powerpoint/2010/main" val="32235558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1069848" y="484632"/>
            <a:ext cx="10058400" cy="788114"/>
          </a:xfrm>
        </p:spPr>
        <p:txBody>
          <a:bodyPr>
            <a:normAutofit/>
          </a:bodyPr>
          <a:lstStyle/>
          <a:p>
            <a:r>
              <a:rPr lang="es-ES" altLang="es-ES" sz="4000" b="1" dirty="0">
                <a:solidFill>
                  <a:schemeClr val="accent1">
                    <a:lumMod val="75000"/>
                  </a:schemeClr>
                </a:solidFill>
              </a:rPr>
              <a:t>legitimación</a:t>
            </a:r>
          </a:p>
        </p:txBody>
      </p:sp>
      <p:sp>
        <p:nvSpPr>
          <p:cNvPr id="13315" name="Marcador de contenido 2"/>
          <p:cNvSpPr>
            <a:spLocks noGrp="1"/>
          </p:cNvSpPr>
          <p:nvPr>
            <p:ph idx="1"/>
          </p:nvPr>
        </p:nvSpPr>
        <p:spPr>
          <a:xfrm>
            <a:off x="953939" y="1556952"/>
            <a:ext cx="10058400" cy="4988736"/>
          </a:xfrm>
        </p:spPr>
        <p:txBody>
          <a:bodyPr>
            <a:normAutofit lnSpcReduction="10000"/>
          </a:bodyPr>
          <a:lstStyle/>
          <a:p>
            <a:pPr>
              <a:buFont typeface="Wingdings" panose="05000000000000000000" pitchFamily="2" charset="2"/>
              <a:buChar char="Ø"/>
            </a:pPr>
            <a:r>
              <a:rPr lang="es-ES" altLang="es-ES" b="1" dirty="0"/>
              <a:t>Legitimación activa</a:t>
            </a:r>
            <a:r>
              <a:rPr lang="es-ES" altLang="es-ES" dirty="0"/>
              <a:t>: cualquier trabajador/a o sindicato que considere lesionado/s </a:t>
            </a:r>
            <a:r>
              <a:rPr lang="es-ES" altLang="es-ES" dirty="0" err="1"/>
              <a:t>dº</a:t>
            </a:r>
            <a:r>
              <a:rPr lang="es-ES" altLang="es-ES" dirty="0"/>
              <a:t> fundamental, pudiendo personarse como </a:t>
            </a:r>
            <a:r>
              <a:rPr lang="es-ES" altLang="es-ES" b="1" i="1" dirty="0"/>
              <a:t>coadyuvantes</a:t>
            </a:r>
            <a:r>
              <a:rPr lang="es-ES" altLang="es-ES" dirty="0"/>
              <a:t> del trabajador/a lesionado/a el sindicato al que pertenezca, los sindicatos más representativos y, en casos de discriminación, las entidades públicas o privadas entre cuyas funciones se encuentre la defensa de la igualdad y no discriminación en el trabajo, </a:t>
            </a:r>
            <a:r>
              <a:rPr lang="es-ES" dirty="0"/>
              <a:t>si bien no podrán personarse, recurrir ni continuar el proceso contra la voluntad del trabajador/a perjudicado/a</a:t>
            </a:r>
          </a:p>
          <a:p>
            <a:r>
              <a:rPr lang="es-ES" altLang="es-ES" b="1" dirty="0"/>
              <a:t>Legitimación pasiva</a:t>
            </a:r>
            <a:r>
              <a:rPr lang="es-ES" altLang="es-ES" dirty="0"/>
              <a:t>: </a:t>
            </a:r>
            <a:r>
              <a:rPr lang="es-ES" dirty="0"/>
              <a:t>el empresario y también cualquier otro sujeto que resulte responsable, con independencia del tipo de vínculo que le una al empresario; víctima decide contra quién dirige demanda, sin que deba ser demandado necesariamente con el empresario el posible causante directo de la lesión, salvo cuando la víctima pretenda la condena de este último o pudiera resultar directamente afectado por la resolución que se dictare </a:t>
            </a:r>
            <a:endParaRPr lang="es-ES" altLang="es-ES" dirty="0"/>
          </a:p>
          <a:p>
            <a:pPr>
              <a:buFont typeface="Wingdings" panose="05000000000000000000" pitchFamily="2" charset="2"/>
              <a:buChar char="Ø"/>
            </a:pPr>
            <a:r>
              <a:rPr lang="es-ES" altLang="es-ES" b="1" dirty="0"/>
              <a:t>Intervención del Ministerio Fiscal</a:t>
            </a:r>
            <a:r>
              <a:rPr lang="es-ES" altLang="es-ES" dirty="0"/>
              <a:t>: siempre será parte en estos procesos, velando especialmente por la reparación de las víctimas e interesando, en su caso, la depuración de las conductas delictivas; lo más adecuado es pedir en demanda la citación del Mº Fiscal, añadiendo una copia más de ella y de los documentos que la acompañen para el mismo</a:t>
            </a:r>
          </a:p>
        </p:txBody>
      </p:sp>
    </p:spTree>
    <p:extLst>
      <p:ext uri="{BB962C8B-B14F-4D97-AF65-F5344CB8AC3E}">
        <p14:creationId xmlns:p14="http://schemas.microsoft.com/office/powerpoint/2010/main" val="250833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FB2745-7773-40D5-BF27-868E9C31CCFA}"/>
              </a:ext>
            </a:extLst>
          </p:cNvPr>
          <p:cNvSpPr>
            <a:spLocks noGrp="1"/>
          </p:cNvSpPr>
          <p:nvPr>
            <p:ph type="title"/>
          </p:nvPr>
        </p:nvSpPr>
        <p:spPr>
          <a:xfrm>
            <a:off x="848139" y="269519"/>
            <a:ext cx="10058400" cy="1012864"/>
          </a:xfrm>
        </p:spPr>
        <p:txBody>
          <a:bodyPr/>
          <a:lstStyle/>
          <a:p>
            <a:r>
              <a:rPr lang="es-ES" dirty="0"/>
              <a:t>Proceso laboral</a:t>
            </a:r>
          </a:p>
        </p:txBody>
      </p:sp>
      <p:sp>
        <p:nvSpPr>
          <p:cNvPr id="3" name="Marcador de contenido 2">
            <a:extLst>
              <a:ext uri="{FF2B5EF4-FFF2-40B4-BE49-F238E27FC236}">
                <a16:creationId xmlns:a16="http://schemas.microsoft.com/office/drawing/2014/main" id="{9EAF9F9B-84CB-4DF9-98E6-B7FFCF309A2E}"/>
              </a:ext>
            </a:extLst>
          </p:cNvPr>
          <p:cNvSpPr>
            <a:spLocks noGrp="1"/>
          </p:cNvSpPr>
          <p:nvPr>
            <p:ph idx="1"/>
          </p:nvPr>
        </p:nvSpPr>
        <p:spPr>
          <a:xfrm>
            <a:off x="848139" y="1282383"/>
            <a:ext cx="10681251" cy="5197002"/>
          </a:xfrm>
        </p:spPr>
        <p:txBody>
          <a:bodyPr>
            <a:normAutofit lnSpcReduction="10000"/>
          </a:bodyPr>
          <a:lstStyle/>
          <a:p>
            <a:pPr marL="0" indent="0">
              <a:buNone/>
            </a:pPr>
            <a:r>
              <a:rPr lang="es-ES" dirty="0"/>
              <a:t>I) PRINCIPIOS ORDENADORES      </a:t>
            </a:r>
            <a:r>
              <a:rPr lang="es-ES" dirty="0">
                <a:solidFill>
                  <a:srgbClr val="0070C0"/>
                </a:solidFill>
              </a:rPr>
              <a:t>Gratuidad</a:t>
            </a:r>
          </a:p>
          <a:p>
            <a:pPr marL="0" indent="0">
              <a:buNone/>
            </a:pPr>
            <a:r>
              <a:rPr lang="es-ES" dirty="0">
                <a:solidFill>
                  <a:srgbClr val="0070C0"/>
                </a:solidFill>
              </a:rPr>
              <a:t>                                                               Oralidad</a:t>
            </a:r>
          </a:p>
          <a:p>
            <a:pPr marL="0" indent="0">
              <a:buNone/>
            </a:pPr>
            <a:r>
              <a:rPr lang="es-ES" dirty="0">
                <a:solidFill>
                  <a:srgbClr val="0070C0"/>
                </a:solidFill>
              </a:rPr>
              <a:t>                                                               Inmediación</a:t>
            </a:r>
          </a:p>
          <a:p>
            <a:pPr marL="0" indent="0">
              <a:buNone/>
            </a:pPr>
            <a:r>
              <a:rPr lang="es-ES" dirty="0">
                <a:solidFill>
                  <a:srgbClr val="0070C0"/>
                </a:solidFill>
              </a:rPr>
              <a:t>                                                               Concentración</a:t>
            </a:r>
          </a:p>
          <a:p>
            <a:pPr marL="0" indent="0">
              <a:buNone/>
            </a:pPr>
            <a:r>
              <a:rPr lang="es-ES" dirty="0">
                <a:solidFill>
                  <a:srgbClr val="0070C0"/>
                </a:solidFill>
              </a:rPr>
              <a:t>                                                               Celeridad  </a:t>
            </a:r>
          </a:p>
          <a:p>
            <a:pPr marL="0" indent="0">
              <a:buNone/>
            </a:pPr>
            <a:r>
              <a:rPr lang="es-ES" dirty="0"/>
              <a:t>II) OBJETO DEL PROCESO                                     La </a:t>
            </a:r>
            <a:r>
              <a:rPr lang="es-ES" i="1" dirty="0"/>
              <a:t>pretensión procesal</a:t>
            </a:r>
            <a:r>
              <a:rPr lang="es-ES" dirty="0"/>
              <a:t>: determina el tipo de procedimiento a seguir: </a:t>
            </a:r>
            <a:r>
              <a:rPr lang="es-ES" dirty="0">
                <a:solidFill>
                  <a:srgbClr val="0070C0"/>
                </a:solidFill>
              </a:rPr>
              <a:t>A) Ordinario o B) Modalidades procesales</a:t>
            </a:r>
          </a:p>
          <a:p>
            <a:pPr marL="0" indent="0">
              <a:buNone/>
            </a:pPr>
            <a:endParaRPr lang="es-ES" dirty="0"/>
          </a:p>
          <a:p>
            <a:pPr marL="0" indent="0">
              <a:buNone/>
            </a:pPr>
            <a:r>
              <a:rPr lang="es-ES" dirty="0"/>
              <a:t>III) ESTRUCTURA DEL PROCESO     </a:t>
            </a:r>
            <a:r>
              <a:rPr lang="es-ES" dirty="0">
                <a:solidFill>
                  <a:srgbClr val="0070C0"/>
                </a:solidFill>
              </a:rPr>
              <a:t>Acto </a:t>
            </a:r>
            <a:r>
              <a:rPr lang="es-ES" dirty="0" err="1">
                <a:solidFill>
                  <a:srgbClr val="0070C0"/>
                </a:solidFill>
              </a:rPr>
              <a:t>preprocesal</a:t>
            </a:r>
            <a:r>
              <a:rPr lang="es-ES" dirty="0">
                <a:solidFill>
                  <a:srgbClr val="0070C0"/>
                </a:solidFill>
              </a:rPr>
              <a:t> de evitación proceso</a:t>
            </a:r>
          </a:p>
          <a:p>
            <a:pPr marL="0" indent="0">
              <a:buNone/>
            </a:pPr>
            <a:r>
              <a:rPr lang="es-ES" dirty="0"/>
              <a:t>                                                                 </a:t>
            </a:r>
            <a:r>
              <a:rPr lang="es-ES" dirty="0">
                <a:solidFill>
                  <a:srgbClr val="0070C0"/>
                </a:solidFill>
              </a:rPr>
              <a:t>Iniciación del proceso: demanda</a:t>
            </a:r>
          </a:p>
          <a:p>
            <a:pPr marL="0" indent="0">
              <a:buNone/>
            </a:pPr>
            <a:r>
              <a:rPr lang="es-ES" dirty="0"/>
              <a:t>                                                                 </a:t>
            </a:r>
            <a:r>
              <a:rPr lang="es-ES" dirty="0">
                <a:solidFill>
                  <a:srgbClr val="0070C0"/>
                </a:solidFill>
              </a:rPr>
              <a:t>Conciliación judicial</a:t>
            </a:r>
          </a:p>
          <a:p>
            <a:pPr marL="0" indent="0">
              <a:buNone/>
            </a:pPr>
            <a:r>
              <a:rPr lang="es-ES" dirty="0"/>
              <a:t>                                                                 </a:t>
            </a:r>
            <a:r>
              <a:rPr lang="es-ES" dirty="0">
                <a:solidFill>
                  <a:srgbClr val="0070C0"/>
                </a:solidFill>
              </a:rPr>
              <a:t>Juicio oral     </a:t>
            </a:r>
          </a:p>
          <a:p>
            <a:pPr marL="0" indent="0">
              <a:buNone/>
            </a:pPr>
            <a:r>
              <a:rPr lang="es-ES" dirty="0"/>
              <a:t>IV) TERMINACIÓN DEL PROCESO                                </a:t>
            </a:r>
            <a:r>
              <a:rPr lang="es-ES" dirty="0">
                <a:solidFill>
                  <a:srgbClr val="0070C0"/>
                </a:solidFill>
              </a:rPr>
              <a:t>Sentencia</a:t>
            </a:r>
          </a:p>
        </p:txBody>
      </p:sp>
      <p:sp>
        <p:nvSpPr>
          <p:cNvPr id="4" name="Abrir llave 3">
            <a:extLst>
              <a:ext uri="{FF2B5EF4-FFF2-40B4-BE49-F238E27FC236}">
                <a16:creationId xmlns:a16="http://schemas.microsoft.com/office/drawing/2014/main" id="{860D32B9-59DC-4680-BA55-45E33206B995}"/>
              </a:ext>
            </a:extLst>
          </p:cNvPr>
          <p:cNvSpPr/>
          <p:nvPr/>
        </p:nvSpPr>
        <p:spPr>
          <a:xfrm>
            <a:off x="4687624" y="1341090"/>
            <a:ext cx="132522" cy="19083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Flecha: a la derecha 4">
            <a:extLst>
              <a:ext uri="{FF2B5EF4-FFF2-40B4-BE49-F238E27FC236}">
                <a16:creationId xmlns:a16="http://schemas.microsoft.com/office/drawing/2014/main" id="{86E07B99-4D7F-4AC7-BF8E-05BE365203BC}"/>
              </a:ext>
            </a:extLst>
          </p:cNvPr>
          <p:cNvSpPr/>
          <p:nvPr/>
        </p:nvSpPr>
        <p:spPr>
          <a:xfrm>
            <a:off x="4121426" y="3336235"/>
            <a:ext cx="2067338" cy="1855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Abrir llave 5">
            <a:extLst>
              <a:ext uri="{FF2B5EF4-FFF2-40B4-BE49-F238E27FC236}">
                <a16:creationId xmlns:a16="http://schemas.microsoft.com/office/drawing/2014/main" id="{C970A621-9724-4937-BA77-AA41769F7F9B}"/>
              </a:ext>
            </a:extLst>
          </p:cNvPr>
          <p:cNvSpPr/>
          <p:nvPr/>
        </p:nvSpPr>
        <p:spPr>
          <a:xfrm>
            <a:off x="4820146" y="4248977"/>
            <a:ext cx="45719" cy="15031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7" name="Flecha: a la derecha 6">
            <a:extLst>
              <a:ext uri="{FF2B5EF4-FFF2-40B4-BE49-F238E27FC236}">
                <a16:creationId xmlns:a16="http://schemas.microsoft.com/office/drawing/2014/main" id="{6F7B4957-B65C-40FE-9FFA-C11DD464F7A3}"/>
              </a:ext>
            </a:extLst>
          </p:cNvPr>
          <p:cNvSpPr/>
          <p:nvPr/>
        </p:nvSpPr>
        <p:spPr>
          <a:xfrm>
            <a:off x="5049078" y="5897217"/>
            <a:ext cx="1683025" cy="2915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48278541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1149178" y="260351"/>
            <a:ext cx="9681954" cy="796925"/>
          </a:xfrm>
        </p:spPr>
        <p:txBody>
          <a:bodyPr>
            <a:noAutofit/>
          </a:bodyPr>
          <a:lstStyle/>
          <a:p>
            <a:r>
              <a:rPr lang="es-ES" altLang="es-ES" sz="3600" b="1" dirty="0">
                <a:solidFill>
                  <a:schemeClr val="accent1">
                    <a:lumMod val="75000"/>
                  </a:schemeClr>
                </a:solidFill>
              </a:rPr>
              <a:t>tramitación</a:t>
            </a:r>
          </a:p>
        </p:txBody>
      </p:sp>
      <p:sp>
        <p:nvSpPr>
          <p:cNvPr id="3" name="Marcador de contenido 2"/>
          <p:cNvSpPr>
            <a:spLocks noGrp="1"/>
          </p:cNvSpPr>
          <p:nvPr>
            <p:ph idx="1"/>
          </p:nvPr>
        </p:nvSpPr>
        <p:spPr>
          <a:xfrm>
            <a:off x="669701" y="1198606"/>
            <a:ext cx="10303099" cy="5138696"/>
          </a:xfrm>
        </p:spPr>
        <p:txBody>
          <a:bodyPr>
            <a:normAutofit/>
          </a:bodyPr>
          <a:lstStyle/>
          <a:p>
            <a:pPr lvl="1">
              <a:buFont typeface="Wingdings" panose="05000000000000000000" pitchFamily="2" charset="2"/>
              <a:buChar char="Ø"/>
              <a:defRPr/>
            </a:pPr>
            <a:r>
              <a:rPr lang="es-ES" dirty="0"/>
              <a:t>El proceso tendrá carácter urgente y preferente respecto de todos los procesos que se sigan en el juzgado o tribunal</a:t>
            </a:r>
          </a:p>
          <a:p>
            <a:pPr lvl="1">
              <a:buFont typeface="Wingdings" panose="05000000000000000000" pitchFamily="2" charset="2"/>
              <a:buChar char="Ø"/>
              <a:defRPr/>
            </a:pPr>
            <a:r>
              <a:rPr lang="es-ES" dirty="0"/>
              <a:t>No se requiere intento de conciliación o mediación previa</a:t>
            </a:r>
          </a:p>
          <a:p>
            <a:pPr lvl="1">
              <a:buFont typeface="Wingdings" panose="05000000000000000000" pitchFamily="2" charset="2"/>
              <a:buChar char="Ø"/>
              <a:defRPr/>
            </a:pPr>
            <a:r>
              <a:rPr lang="es-ES" dirty="0"/>
              <a:t>La demanda, además de los requisitos generales establecidos en la LJS, deberá expresar los hechos constitutivos de la vulneración, el derecho o derechos infringidos y la cuantía de la indemnización pretendida, en su caso, con la adecuada especificación de los diversos daños y perjuicios</a:t>
            </a:r>
          </a:p>
          <a:p>
            <a:pPr lvl="1">
              <a:buFont typeface="Wingdings" panose="05000000000000000000" pitchFamily="2" charset="2"/>
              <a:buChar char="Ø"/>
              <a:defRPr/>
            </a:pPr>
            <a:r>
              <a:rPr lang="es-ES" dirty="0"/>
              <a:t>La demanda habrá de interponerse dentro del plazo general de prescripción o caducidad de la acción previsto para las conductas o actos sobre los que se concrete la lesión del derecho fundamental</a:t>
            </a:r>
          </a:p>
          <a:p>
            <a:pPr lvl="1">
              <a:buFont typeface="Wingdings" panose="05000000000000000000" pitchFamily="2" charset="2"/>
              <a:buChar char="Ø"/>
              <a:defRPr/>
            </a:pPr>
            <a:r>
              <a:rPr lang="es-ES" dirty="0"/>
              <a:t>El objeto del proceso queda limitado al conocimiento de la lesión del derecho fundamental, </a:t>
            </a:r>
            <a:r>
              <a:rPr lang="es-ES" b="1" dirty="0"/>
              <a:t>sin posibilidad de acumulación con acciones de otra naturaleza </a:t>
            </a:r>
            <a:r>
              <a:rPr lang="es-ES" dirty="0"/>
              <a:t>o con idéntica pretensión basada en fundamentos diversos a la tutela del citado derecho (art.178 LJS)</a:t>
            </a:r>
          </a:p>
          <a:p>
            <a:pPr lvl="1">
              <a:buFont typeface="Wingdings" panose="05000000000000000000" pitchFamily="2" charset="2"/>
              <a:buChar char="Ø"/>
              <a:defRPr/>
            </a:pPr>
            <a:r>
              <a:rPr lang="es-ES" dirty="0"/>
              <a:t>Las </a:t>
            </a:r>
            <a:r>
              <a:rPr lang="es-ES" b="1" dirty="0"/>
              <a:t>demandas por despido y otras señaladas en el art. 184 LJS deberán tramitarse por la modalidad procesal correspondiente </a:t>
            </a:r>
            <a:r>
              <a:rPr lang="es-ES" dirty="0"/>
              <a:t>a cada una de ellas, </a:t>
            </a:r>
            <a:r>
              <a:rPr lang="es-ES" b="1" dirty="0"/>
              <a:t>SIN EMBARGO</a:t>
            </a:r>
            <a:r>
              <a:rPr lang="es-ES" dirty="0"/>
              <a:t>, se dará preferencia a estos procesos y </a:t>
            </a:r>
            <a:r>
              <a:rPr lang="es-ES" b="1" dirty="0"/>
              <a:t>se acumularán a ellos las pretensiones y garantías del proceso de tutela de derechos fundamentales </a:t>
            </a:r>
            <a:r>
              <a:rPr lang="es-ES" dirty="0"/>
              <a:t>con las propias de la modalidad procesal respectiva </a:t>
            </a:r>
          </a:p>
          <a:p>
            <a:pPr>
              <a:buFont typeface="Wingdings" panose="05000000000000000000" pitchFamily="2" charset="2"/>
              <a:buChar char="Ø"/>
              <a:defRPr/>
            </a:pPr>
            <a:endParaRPr lang="es-ES" sz="2400" dirty="0"/>
          </a:p>
          <a:p>
            <a:pPr marL="0" indent="0">
              <a:buNone/>
              <a:defRPr/>
            </a:pPr>
            <a:endParaRPr lang="es-ES" sz="2400" dirty="0"/>
          </a:p>
        </p:txBody>
      </p:sp>
    </p:spTree>
    <p:extLst>
      <p:ext uri="{BB962C8B-B14F-4D97-AF65-F5344CB8AC3E}">
        <p14:creationId xmlns:p14="http://schemas.microsoft.com/office/powerpoint/2010/main" val="12814640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1113848" y="732100"/>
            <a:ext cx="8987715" cy="652463"/>
          </a:xfrm>
        </p:spPr>
        <p:txBody>
          <a:bodyPr>
            <a:noAutofit/>
          </a:bodyPr>
          <a:lstStyle/>
          <a:p>
            <a:r>
              <a:rPr lang="es-ES" altLang="es-ES" sz="3600" b="1" dirty="0">
                <a:solidFill>
                  <a:schemeClr val="accent2"/>
                </a:solidFill>
              </a:rPr>
              <a:t>Medidas cautelares</a:t>
            </a:r>
            <a:endParaRPr lang="es-ES" altLang="es-ES" sz="3600" b="1" dirty="0"/>
          </a:p>
        </p:txBody>
      </p:sp>
      <p:sp>
        <p:nvSpPr>
          <p:cNvPr id="15363" name="Marcador de contenido 2"/>
          <p:cNvSpPr>
            <a:spLocks noGrp="1"/>
          </p:cNvSpPr>
          <p:nvPr>
            <p:ph idx="1"/>
          </p:nvPr>
        </p:nvSpPr>
        <p:spPr>
          <a:xfrm>
            <a:off x="1113847" y="1606901"/>
            <a:ext cx="10106087" cy="4825396"/>
          </a:xfrm>
        </p:spPr>
        <p:txBody>
          <a:bodyPr>
            <a:normAutofit fontScale="92500" lnSpcReduction="20000"/>
          </a:bodyPr>
          <a:lstStyle/>
          <a:p>
            <a:r>
              <a:rPr lang="es-ES" altLang="es-ES" dirty="0"/>
              <a:t>Art. 180.1 LJS: parte actora puede solicitar en el mismo escrito de interposición demanda, suspensión efectos del acto impugnado, así como otras medidas cautelares que estime necesarias para asegurar efectividad tutela judicial que pudiera acordarse en sentencia (juzgador/a deberá constatar necesidad)// caso acoso o violencia género: </a:t>
            </a:r>
            <a:r>
              <a:rPr lang="es-ES" dirty="0"/>
              <a:t>suspensión de la relación o exoneración de prestación de servicios, traslado de puesto o de centro de trabajo, reordenación o reducción del tiempo de trabajo y cuantas otras tiendan a preservar efectividad sentencia dictarse </a:t>
            </a:r>
          </a:p>
          <a:p>
            <a:r>
              <a:rPr lang="es-ES" altLang="es-ES" dirty="0"/>
              <a:t>No obstante, cuando se invoque lesión de la libertad sindical sólo se podrá deducir la suspensión de los efectos del acto impugnado cuando las presuntas lesiones impidan la participación de candidatos en el proceso electoral o el ejercicio de la función representativa o sindical respecto de la negociación colectiva, reestructuración de plantillas u otras cuestiones de importancia trascendental que afecten al interés general de los trabajadores y que puedan causar daños de imposible reparación</a:t>
            </a:r>
          </a:p>
          <a:p>
            <a:r>
              <a:rPr lang="es-ES" altLang="es-ES" dirty="0"/>
              <a:t>En caso de huelga, podrá solicitarse la adopción de medidas cautelares cuando se impugnen los actos de determinación del personal laboral adscrito a los servicios mínimos, así como cuando se impugnen los actos de designación del personal laboral adscrito a los servicios de seguridad y mantenimiento. El órgano jurisdiccional resolverá manteniendo, modificando o revocando la designación de personal adscrito a dichos servicios conforme a las propuestas que, en su caso, formulen al respecto las partes</a:t>
            </a:r>
          </a:p>
        </p:txBody>
      </p:sp>
    </p:spTree>
    <p:extLst>
      <p:ext uri="{BB962C8B-B14F-4D97-AF65-F5344CB8AC3E}">
        <p14:creationId xmlns:p14="http://schemas.microsoft.com/office/powerpoint/2010/main" val="32118458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988541" y="484632"/>
            <a:ext cx="10139707" cy="1134103"/>
          </a:xfrm>
        </p:spPr>
        <p:txBody>
          <a:bodyPr/>
          <a:lstStyle/>
          <a:p>
            <a:pPr algn="l"/>
            <a:r>
              <a:rPr lang="es-ES" altLang="es-ES" sz="3600" b="1" dirty="0">
                <a:solidFill>
                  <a:schemeClr val="accent2"/>
                </a:solidFill>
              </a:rPr>
              <a:t>Inversión carga prueba</a:t>
            </a:r>
          </a:p>
        </p:txBody>
      </p:sp>
      <p:sp>
        <p:nvSpPr>
          <p:cNvPr id="16387" name="Marcador de contenido 2"/>
          <p:cNvSpPr>
            <a:spLocks noGrp="1"/>
          </p:cNvSpPr>
          <p:nvPr>
            <p:ph idx="1"/>
          </p:nvPr>
        </p:nvSpPr>
        <p:spPr>
          <a:xfrm>
            <a:off x="1131601" y="2121533"/>
            <a:ext cx="9415664" cy="4171145"/>
          </a:xfrm>
        </p:spPr>
        <p:txBody>
          <a:bodyPr>
            <a:normAutofit/>
          </a:bodyPr>
          <a:lstStyle/>
          <a:p>
            <a:r>
              <a:rPr lang="es-ES" altLang="es-ES" sz="2400" b="1" dirty="0"/>
              <a:t>Juicio e inversión de la carga de la prueba</a:t>
            </a:r>
            <a:r>
              <a:rPr lang="es-ES" altLang="es-ES" sz="2400" dirty="0"/>
              <a:t>: </a:t>
            </a:r>
          </a:p>
          <a:p>
            <a:pPr lvl="1"/>
            <a:r>
              <a:rPr lang="es-ES" altLang="es-ES" sz="2200" dirty="0"/>
              <a:t>Aunque ley no obliga a ello, en la práctica procesal se invierte el orden de intervención de las partes (alegaciones, prueba y conclusiones) </a:t>
            </a:r>
          </a:p>
          <a:p>
            <a:pPr lvl="1"/>
            <a:r>
              <a:rPr lang="es-ES" altLang="es-ES" sz="2200" dirty="0"/>
              <a:t>En el acto del juicio, una vez justificada la concurrencia de indicios de que se ha producido violación del derecho fundamental, corresponderá al demandado la aportación de una justificación objetiva y razonable, suficientemente probada, de las medidas adoptadas y de su proporcionalidad</a:t>
            </a:r>
          </a:p>
        </p:txBody>
      </p:sp>
    </p:spTree>
    <p:extLst>
      <p:ext uri="{BB962C8B-B14F-4D97-AF65-F5344CB8AC3E}">
        <p14:creationId xmlns:p14="http://schemas.microsoft.com/office/powerpoint/2010/main" val="524673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827903" y="437880"/>
            <a:ext cx="10181387" cy="921999"/>
          </a:xfrm>
        </p:spPr>
        <p:txBody>
          <a:bodyPr>
            <a:noAutofit/>
          </a:bodyPr>
          <a:lstStyle/>
          <a:p>
            <a:pPr algn="l"/>
            <a:r>
              <a:rPr lang="es-ES" altLang="es-ES" sz="3600" b="1" dirty="0">
                <a:solidFill>
                  <a:schemeClr val="accent2"/>
                </a:solidFill>
              </a:rPr>
              <a:t>sentencia</a:t>
            </a:r>
          </a:p>
        </p:txBody>
      </p:sp>
      <p:sp>
        <p:nvSpPr>
          <p:cNvPr id="3" name="Marcador de contenido 2"/>
          <p:cNvSpPr>
            <a:spLocks noGrp="1"/>
          </p:cNvSpPr>
          <p:nvPr>
            <p:ph idx="1"/>
          </p:nvPr>
        </p:nvSpPr>
        <p:spPr>
          <a:xfrm>
            <a:off x="515155" y="1764406"/>
            <a:ext cx="10959921" cy="4389259"/>
          </a:xfrm>
        </p:spPr>
        <p:txBody>
          <a:bodyPr/>
          <a:lstStyle/>
          <a:p>
            <a:pPr lvl="1">
              <a:defRPr/>
            </a:pPr>
            <a:r>
              <a:rPr lang="es-ES" sz="2000" dirty="0"/>
              <a:t>Declarará la existencia o no de vulneración de derechos fundamentales y libertades públicas</a:t>
            </a:r>
          </a:p>
          <a:p>
            <a:pPr lvl="1">
              <a:defRPr/>
            </a:pPr>
            <a:r>
              <a:rPr lang="es-ES" sz="2000" dirty="0"/>
              <a:t>Declarará la </a:t>
            </a:r>
            <a:r>
              <a:rPr lang="es-ES" sz="2000" b="1" dirty="0"/>
              <a:t>nulidad radical de la actuación </a:t>
            </a:r>
            <a:r>
              <a:rPr lang="es-ES" sz="2000" dirty="0"/>
              <a:t>del empleador, asociación patronal, Administración pública o cualquier otra persona, entidad o corporación pública o privada</a:t>
            </a:r>
          </a:p>
          <a:p>
            <a:pPr lvl="1">
              <a:defRPr/>
            </a:pPr>
            <a:r>
              <a:rPr lang="es-ES" sz="2000" dirty="0"/>
              <a:t>Ordenará el </a:t>
            </a:r>
            <a:r>
              <a:rPr lang="es-ES" sz="2000" b="1" dirty="0"/>
              <a:t>cese inmediato de la actuación </a:t>
            </a:r>
            <a:r>
              <a:rPr lang="es-ES" sz="2000" dirty="0"/>
              <a:t>contraria a derechos fundamentales, o en su caso, la prohibición de interrumpir una conducta o la obligación de realizar una actividad omitida, cuando una u otra resulten exigibles según la naturaleza del derecho vulnerado</a:t>
            </a:r>
          </a:p>
          <a:p>
            <a:pPr lvl="1">
              <a:defRPr/>
            </a:pPr>
            <a:r>
              <a:rPr lang="es-ES" sz="2000" dirty="0"/>
              <a:t>Dispondrá el restablecimiento del demandante en la integridad de su derecho y la </a:t>
            </a:r>
            <a:r>
              <a:rPr lang="es-ES" sz="2000" b="1" dirty="0"/>
              <a:t>reposición de la situación al momento anterior a producirse la lesión del derecho fundamental</a:t>
            </a:r>
            <a:r>
              <a:rPr lang="es-ES" sz="2000" dirty="0"/>
              <a:t>, así como la reparación de las consecuencias derivadas de la acción u omisión del sujeto responsable, incluida la </a:t>
            </a:r>
            <a:r>
              <a:rPr lang="es-ES" sz="2000" b="1" dirty="0"/>
              <a:t>indemnización</a:t>
            </a:r>
            <a:r>
              <a:rPr lang="es-ES" sz="2000" dirty="0"/>
              <a:t> que procediera </a:t>
            </a:r>
          </a:p>
          <a:p>
            <a:pPr lvl="1">
              <a:defRPr/>
            </a:pPr>
            <a:r>
              <a:rPr lang="es-ES" sz="2000" dirty="0"/>
              <a:t>Cabe interponer recurso de suplicación contra la sentencia que se dicte</a:t>
            </a:r>
          </a:p>
          <a:p>
            <a:pPr marL="400050" lvl="1" indent="0">
              <a:buNone/>
              <a:defRPr/>
            </a:pPr>
            <a:endParaRPr lang="es-ES" sz="2400" dirty="0"/>
          </a:p>
        </p:txBody>
      </p:sp>
    </p:spTree>
    <p:extLst>
      <p:ext uri="{BB962C8B-B14F-4D97-AF65-F5344CB8AC3E}">
        <p14:creationId xmlns:p14="http://schemas.microsoft.com/office/powerpoint/2010/main" val="40383427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680368" y="260350"/>
            <a:ext cx="9522495" cy="941388"/>
          </a:xfrm>
        </p:spPr>
        <p:txBody>
          <a:bodyPr>
            <a:noAutofit/>
          </a:bodyPr>
          <a:lstStyle/>
          <a:p>
            <a:pPr algn="l"/>
            <a:r>
              <a:rPr lang="es-ES" altLang="es-ES" sz="3600" b="1" dirty="0">
                <a:solidFill>
                  <a:schemeClr val="accent2"/>
                </a:solidFill>
              </a:rPr>
              <a:t>Indemnización daños y perjuicios</a:t>
            </a:r>
          </a:p>
        </p:txBody>
      </p:sp>
      <p:sp>
        <p:nvSpPr>
          <p:cNvPr id="18435" name="Marcador de contenido 2"/>
          <p:cNvSpPr>
            <a:spLocks noGrp="1"/>
          </p:cNvSpPr>
          <p:nvPr>
            <p:ph idx="1"/>
          </p:nvPr>
        </p:nvSpPr>
        <p:spPr>
          <a:xfrm>
            <a:off x="680368" y="1371601"/>
            <a:ext cx="10280075" cy="4862819"/>
          </a:xfrm>
        </p:spPr>
        <p:txBody>
          <a:bodyPr>
            <a:normAutofit fontScale="92500" lnSpcReduction="10000"/>
          </a:bodyPr>
          <a:lstStyle/>
          <a:p>
            <a:r>
              <a:rPr lang="es-ES" altLang="es-ES" dirty="0"/>
              <a:t>La </a:t>
            </a:r>
            <a:r>
              <a:rPr lang="es-ES" altLang="es-ES" b="1" dirty="0"/>
              <a:t>demanda deberá expresar con claridad la cuantía de la indemnización pretendida</a:t>
            </a:r>
            <a:r>
              <a:rPr lang="es-ES" altLang="es-ES" dirty="0"/>
              <a:t>, en su caso, con especificación de los diversos daños y perjuicios, y</a:t>
            </a:r>
            <a:r>
              <a:rPr lang="es-ES" dirty="0"/>
              <a:t>, salvo en el caso de los daños morales unidos a la vulneración del derecho fundamental cuando resulte difícil su estimación detallada, deberá establecer las circunstancias relevantes para la determinación de la indemnización solicitada, incluyendo la gravedad, duración y consecuencias del daño, o las </a:t>
            </a:r>
            <a:r>
              <a:rPr lang="es-ES" b="1" dirty="0"/>
              <a:t>bases de cálculo de los perjuicios</a:t>
            </a:r>
            <a:r>
              <a:rPr lang="es-ES" dirty="0"/>
              <a:t> estimados para el trabajador</a:t>
            </a:r>
          </a:p>
          <a:p>
            <a:r>
              <a:rPr lang="es-ES" altLang="es-ES" b="1" dirty="0"/>
              <a:t>Daños morales: </a:t>
            </a:r>
            <a:r>
              <a:rPr lang="es-ES" altLang="es-ES" dirty="0"/>
              <a:t>resultan</a:t>
            </a:r>
            <a:r>
              <a:rPr lang="es-ES" altLang="es-ES" b="1" dirty="0"/>
              <a:t> </a:t>
            </a:r>
            <a:r>
              <a:rPr lang="es-ES" altLang="es-ES" dirty="0"/>
              <a:t>indisolublemente unidos a la vulneración del derecho fundamental, y al ser especialmente </a:t>
            </a:r>
            <a:r>
              <a:rPr lang="es-ES" altLang="es-ES"/>
              <a:t>difícil su estimación </a:t>
            </a:r>
            <a:r>
              <a:rPr lang="es-ES" altLang="es-ES" dirty="0"/>
              <a:t>detallada, deben flexibilizarse las exigencias normales para la determinación de la indemnización.</a:t>
            </a:r>
          </a:p>
          <a:p>
            <a:r>
              <a:rPr lang="es-ES" altLang="es-ES" b="1" dirty="0"/>
              <a:t>El juez/a deberá pronunciarse sobre la cuantía del daño, </a:t>
            </a:r>
            <a:r>
              <a:rPr lang="es-ES" dirty="0"/>
              <a:t>determinándolo prudencialmente cuando la prueba de su importe exacto resulte demasiado difícil o costosa, para resarcir suficientemente a la víctima, así como para contribuir a la finalidad de prevenir el daño.</a:t>
            </a:r>
          </a:p>
          <a:p>
            <a:r>
              <a:rPr lang="es-ES" altLang="es-ES" dirty="0"/>
              <a:t>Esta indemnización es compatible con la que pudiera corresponder al trabajador por la modificación o extinción del contrato de trabajo o en otros supuestos establecidos en el Estatuto de los Trabajadores y demás normas laborales</a:t>
            </a:r>
          </a:p>
        </p:txBody>
      </p:sp>
    </p:spTree>
    <p:extLst>
      <p:ext uri="{BB962C8B-B14F-4D97-AF65-F5344CB8AC3E}">
        <p14:creationId xmlns:p14="http://schemas.microsoft.com/office/powerpoint/2010/main" val="14096784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EAB977-442C-43C9-924E-21DAB2A77165}"/>
              </a:ext>
            </a:extLst>
          </p:cNvPr>
          <p:cNvSpPr txBox="1">
            <a:spLocks noGrp="1"/>
          </p:cNvSpPr>
          <p:nvPr>
            <p:ph type="ctrTitle"/>
          </p:nvPr>
        </p:nvSpPr>
        <p:spPr/>
        <p:txBody>
          <a:bodyPr/>
          <a:lstStyle/>
          <a:p>
            <a:pPr lvl="0"/>
            <a:r>
              <a:rPr lang="ca-ES" sz="8000">
                <a:solidFill>
                  <a:srgbClr val="FFFFFF"/>
                </a:solidFill>
              </a:rPr>
              <a:t>Proceso especial de despido (arts. 103 y ss. LJS)</a:t>
            </a:r>
          </a:p>
        </p:txBody>
      </p:sp>
      <p:sp>
        <p:nvSpPr>
          <p:cNvPr id="3" name="Subtítulo 2">
            <a:extLst>
              <a:ext uri="{FF2B5EF4-FFF2-40B4-BE49-F238E27FC236}">
                <a16:creationId xmlns:a16="http://schemas.microsoft.com/office/drawing/2014/main" id="{A10AC794-0F37-4069-BB61-65866EFBF2D2}"/>
              </a:ext>
            </a:extLst>
          </p:cNvPr>
          <p:cNvSpPr txBox="1">
            <a:spLocks noGrp="1"/>
          </p:cNvSpPr>
          <p:nvPr>
            <p:ph type="subTitle" idx="1"/>
          </p:nvPr>
        </p:nvSpPr>
        <p:spPr/>
        <p:txBody>
          <a:bodyPr/>
          <a:lstStyle/>
          <a:p>
            <a:pPr lvl="0"/>
            <a:r>
              <a:rPr lang="es-ES"/>
              <a:t>Raquel Serrano</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2240D-9B9D-464A-89E5-67CD881A7447}"/>
              </a:ext>
            </a:extLst>
          </p:cNvPr>
          <p:cNvSpPr txBox="1">
            <a:spLocks noGrp="1"/>
          </p:cNvSpPr>
          <p:nvPr>
            <p:ph type="title"/>
          </p:nvPr>
        </p:nvSpPr>
        <p:spPr>
          <a:xfrm>
            <a:off x="1069976" y="484183"/>
            <a:ext cx="10058400" cy="163887"/>
          </a:xfrm>
        </p:spPr>
        <p:txBody>
          <a:bodyPr>
            <a:normAutofit fontScale="90000"/>
          </a:bodyPr>
          <a:lstStyle/>
          <a:p>
            <a:endParaRPr lang="es-ES"/>
          </a:p>
        </p:txBody>
      </p:sp>
      <p:sp>
        <p:nvSpPr>
          <p:cNvPr id="3" name="Marcador de contenido 2">
            <a:extLst>
              <a:ext uri="{FF2B5EF4-FFF2-40B4-BE49-F238E27FC236}">
                <a16:creationId xmlns:a16="http://schemas.microsoft.com/office/drawing/2014/main" id="{0C4A3F24-D744-4F47-A81B-3E55B54A7B7E}"/>
              </a:ext>
            </a:extLst>
          </p:cNvPr>
          <p:cNvSpPr txBox="1">
            <a:spLocks noGrp="1"/>
          </p:cNvSpPr>
          <p:nvPr>
            <p:ph idx="1"/>
          </p:nvPr>
        </p:nvSpPr>
        <p:spPr>
          <a:xfrm>
            <a:off x="1069976" y="923278"/>
            <a:ext cx="10636245" cy="5557421"/>
          </a:xfrm>
          <a:ln w="9528">
            <a:solidFill>
              <a:srgbClr val="92D050"/>
            </a:solidFill>
            <a:prstDash val="solid"/>
          </a:ln>
        </p:spPr>
        <p:txBody>
          <a:bodyPr/>
          <a:lstStyle/>
          <a:p>
            <a:pPr lvl="0">
              <a:lnSpc>
                <a:spcPct val="70000"/>
              </a:lnSpc>
              <a:buClr>
                <a:srgbClr val="2F5597"/>
              </a:buClr>
            </a:pPr>
            <a:r>
              <a:rPr lang="es-ES" dirty="0"/>
              <a:t>Conciliación previa obligatoria</a:t>
            </a:r>
          </a:p>
          <a:p>
            <a:pPr lvl="0">
              <a:lnSpc>
                <a:spcPct val="70000"/>
              </a:lnSpc>
              <a:buClr>
                <a:srgbClr val="2F5597"/>
              </a:buClr>
            </a:pPr>
            <a:r>
              <a:rPr lang="es-ES" i="1" dirty="0"/>
              <a:t>Plazo caducidad acción</a:t>
            </a:r>
            <a:r>
              <a:rPr lang="es-ES" dirty="0"/>
              <a:t>: dentro de 20 días hábiles siguientes a fecha efectos (no se computan sábados, domingos y festivos en sede judicial; mes agosto es hábil); si fecha de efectos es anterior a la recepción de la carta, sólo se iniciará el cómputo desde el día siguiente a la fecha de recepción de la notificación</a:t>
            </a:r>
          </a:p>
          <a:p>
            <a:pPr lvl="0">
              <a:lnSpc>
                <a:spcPct val="70000"/>
              </a:lnSpc>
              <a:buClr>
                <a:srgbClr val="2F5597"/>
              </a:buClr>
            </a:pPr>
            <a:r>
              <a:rPr lang="es-ES" i="1" dirty="0"/>
              <a:t>Especialidades demanda</a:t>
            </a:r>
            <a:r>
              <a:rPr lang="es-ES" dirty="0"/>
              <a:t>: salario, trabajo realizado y condiciones prestación; circunstancias del despido y circunstancias personales trabajador/a (en particular, representante unitario/delegado sindical o afiliado a sindicato)</a:t>
            </a:r>
          </a:p>
          <a:p>
            <a:pPr lvl="0">
              <a:lnSpc>
                <a:spcPct val="70000"/>
              </a:lnSpc>
              <a:buClr>
                <a:srgbClr val="2F5597"/>
              </a:buClr>
            </a:pPr>
            <a:r>
              <a:rPr lang="es-ES" i="1" dirty="0"/>
              <a:t>Alteración del orden de intervención de las partes</a:t>
            </a:r>
            <a:r>
              <a:rPr lang="es-ES" dirty="0"/>
              <a:t>: a diferencia de proceso ordinario, una vez ratificada en su caso la demanda, corresponderá al demandado exponer sus posiciones en primer lugar (fase alegaciones, prueba y conclusiones) </a:t>
            </a:r>
          </a:p>
          <a:p>
            <a:pPr lvl="0">
              <a:lnSpc>
                <a:spcPct val="70000"/>
              </a:lnSpc>
              <a:buClr>
                <a:srgbClr val="2F5597"/>
              </a:buClr>
            </a:pPr>
            <a:r>
              <a:rPr lang="es-ES" dirty="0"/>
              <a:t>Para justificar el despido, </a:t>
            </a:r>
            <a:r>
              <a:rPr lang="es-ES" i="1" dirty="0"/>
              <a:t>al demandado no se le admitirán en el juicio otros motivos de oposición a la demanda que los contenidos en la comunicación escrita de dicho despido</a:t>
            </a:r>
            <a:r>
              <a:rPr lang="es-ES" dirty="0"/>
              <a:t>: art. 105 LJS</a:t>
            </a:r>
          </a:p>
          <a:p>
            <a:pPr lvl="0">
              <a:lnSpc>
                <a:spcPct val="70000"/>
              </a:lnSpc>
              <a:buClr>
                <a:srgbClr val="2F5597"/>
              </a:buClr>
            </a:pPr>
            <a:r>
              <a:rPr lang="es-ES" dirty="0"/>
              <a:t>En los despidos de miembros de comité de empresa, delegados de personal o delegados sindicales habrá de aportarse por la demandada el </a:t>
            </a:r>
            <a:r>
              <a:rPr lang="es-ES" i="1" dirty="0"/>
              <a:t>expediente contradictorio</a:t>
            </a:r>
            <a:r>
              <a:rPr lang="es-ES" dirty="0"/>
              <a:t> legalmente exigido</a:t>
            </a:r>
          </a:p>
          <a:p>
            <a:pPr lvl="0">
              <a:lnSpc>
                <a:spcPct val="70000"/>
              </a:lnSpc>
              <a:buClr>
                <a:srgbClr val="2F5597"/>
              </a:buClr>
            </a:pPr>
            <a:r>
              <a:rPr lang="es-ES" i="1" dirty="0"/>
              <a:t>Calificación judicial </a:t>
            </a:r>
            <a:r>
              <a:rPr lang="es-ES" dirty="0"/>
              <a:t>(procedente, improcedente o nulo): art. 108 LJS</a:t>
            </a:r>
          </a:p>
          <a:p>
            <a:pPr lvl="0">
              <a:lnSpc>
                <a:spcPct val="70000"/>
              </a:lnSpc>
              <a:buClr>
                <a:srgbClr val="2F5597"/>
              </a:buClr>
            </a:pPr>
            <a:r>
              <a:rPr lang="es-ES" i="1" dirty="0"/>
              <a:t>Efectos</a:t>
            </a:r>
            <a:r>
              <a:rPr lang="es-ES" dirty="0"/>
              <a:t> del despido procedente, improcedente y nulo (arts. 109, 110 y 113 LJS)</a:t>
            </a:r>
          </a:p>
          <a:p>
            <a:pPr marL="0" lvl="0" indent="0">
              <a:lnSpc>
                <a:spcPct val="70000"/>
              </a:lnSpc>
              <a:buNone/>
            </a:pPr>
            <a:endParaRPr lang="es-ES" sz="16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04D8EF-7791-4BD2-BE80-C743237E1798}"/>
              </a:ext>
            </a:extLst>
          </p:cNvPr>
          <p:cNvSpPr txBox="1">
            <a:spLocks noGrp="1"/>
          </p:cNvSpPr>
          <p:nvPr>
            <p:ph type="ctrTitle"/>
          </p:nvPr>
        </p:nvSpPr>
        <p:spPr/>
        <p:txBody>
          <a:bodyPr/>
          <a:lstStyle/>
          <a:p>
            <a:pPr lvl="0"/>
            <a:r>
              <a:rPr lang="es-ES" sz="6600">
                <a:solidFill>
                  <a:srgbClr val="FFFFFF"/>
                </a:solidFill>
              </a:rPr>
              <a:t>Proceso especial 138 LRJS</a:t>
            </a:r>
          </a:p>
        </p:txBody>
      </p:sp>
      <p:sp>
        <p:nvSpPr>
          <p:cNvPr id="3" name="Subtítulo 2">
            <a:extLst>
              <a:ext uri="{FF2B5EF4-FFF2-40B4-BE49-F238E27FC236}">
                <a16:creationId xmlns:a16="http://schemas.microsoft.com/office/drawing/2014/main" id="{542F888D-9CE1-458A-A408-7272EDAC8FD0}"/>
              </a:ext>
            </a:extLst>
          </p:cNvPr>
          <p:cNvSpPr txBox="1">
            <a:spLocks noGrp="1"/>
          </p:cNvSpPr>
          <p:nvPr>
            <p:ph type="subTitle" idx="1"/>
          </p:nvPr>
        </p:nvSpPr>
        <p:spPr/>
        <p:txBody>
          <a:bodyPr/>
          <a:lstStyle/>
          <a:p>
            <a:pPr lvl="0"/>
            <a:r>
              <a:rPr lang="es-ES"/>
              <a:t>Raquel Serrano Olivares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3FE552-DDCB-4122-8F8C-7B466DABF6DD}"/>
              </a:ext>
            </a:extLst>
          </p:cNvPr>
          <p:cNvSpPr txBox="1">
            <a:spLocks noGrp="1"/>
          </p:cNvSpPr>
          <p:nvPr>
            <p:ph type="title"/>
          </p:nvPr>
        </p:nvSpPr>
        <p:spPr>
          <a:xfrm>
            <a:off x="773527" y="209031"/>
            <a:ext cx="9594872" cy="870088"/>
          </a:xfrm>
        </p:spPr>
        <p:txBody>
          <a:bodyPr/>
          <a:lstStyle/>
          <a:p>
            <a:pPr lvl="0"/>
            <a:r>
              <a:rPr lang="es-ES" sz="3200" b="1">
                <a:solidFill>
                  <a:srgbClr val="742217"/>
                </a:solidFill>
              </a:rPr>
              <a:t>Acciones individuales o plurales</a:t>
            </a:r>
          </a:p>
        </p:txBody>
      </p:sp>
      <p:sp>
        <p:nvSpPr>
          <p:cNvPr id="3" name="Marcador de contenido 2">
            <a:extLst>
              <a:ext uri="{FF2B5EF4-FFF2-40B4-BE49-F238E27FC236}">
                <a16:creationId xmlns:a16="http://schemas.microsoft.com/office/drawing/2014/main" id="{7CD60F9E-440C-4F92-A6C5-01411E62D8A2}"/>
              </a:ext>
            </a:extLst>
          </p:cNvPr>
          <p:cNvSpPr txBox="1">
            <a:spLocks noGrp="1"/>
          </p:cNvSpPr>
          <p:nvPr>
            <p:ph idx="1"/>
          </p:nvPr>
        </p:nvSpPr>
        <p:spPr>
          <a:xfrm>
            <a:off x="590839" y="1079120"/>
            <a:ext cx="10742563" cy="5778879"/>
          </a:xfrm>
        </p:spPr>
        <p:txBody>
          <a:bodyPr>
            <a:normAutofit lnSpcReduction="10000"/>
          </a:bodyPr>
          <a:lstStyle/>
          <a:p>
            <a:pPr lvl="1">
              <a:lnSpc>
                <a:spcPct val="80000"/>
              </a:lnSpc>
              <a:buChar char="v"/>
            </a:pPr>
            <a:r>
              <a:rPr lang="es-ES" sz="1700" dirty="0"/>
              <a:t>Plazo caducidad: 20 días hábiles siguientes a notificación escrita a trabajadores/as o a sus representantes, aunque empresario no siga procedimiento art. 41 ET. Si no hay acto expreso de notificación individualizada y a RT, cabría aplicar plazo de prescripción general de 1 año desde conocimiento modificación sustancial (art. 59.2 ET) </a:t>
            </a:r>
            <a:r>
              <a:rPr lang="es-ES" sz="1600" b="0" i="0" dirty="0">
                <a:solidFill>
                  <a:srgbClr val="000000"/>
                </a:solidFill>
                <a:effectLst/>
                <a:latin typeface="verdana" panose="020B0604030504040204" pitchFamily="34" charset="0"/>
              </a:rPr>
              <a:t> </a:t>
            </a:r>
            <a:endParaRPr lang="es-ES" sz="1700" dirty="0"/>
          </a:p>
          <a:p>
            <a:pPr lvl="1">
              <a:lnSpc>
                <a:spcPct val="80000"/>
              </a:lnSpc>
              <a:buChar char="v"/>
            </a:pPr>
            <a:r>
              <a:rPr lang="es-ES" sz="1700" dirty="0"/>
              <a:t>No se requiere conciliación o mediación previas</a:t>
            </a:r>
          </a:p>
          <a:p>
            <a:pPr lvl="1">
              <a:lnSpc>
                <a:spcPct val="80000"/>
              </a:lnSpc>
              <a:buChar char="v"/>
            </a:pPr>
            <a:r>
              <a:rPr lang="es-ES" sz="1700" dirty="0"/>
              <a:t>Litisconsorcio pasivo necesario: necesidad demandar también a trabajadores (caso impugnación preferencias favorables a otros trabajadores) y representantes trabajadores (si acuerdo)</a:t>
            </a:r>
          </a:p>
          <a:p>
            <a:pPr lvl="1">
              <a:lnSpc>
                <a:spcPct val="80000"/>
              </a:lnSpc>
              <a:buChar char="v"/>
            </a:pPr>
            <a:r>
              <a:rPr lang="es-ES" sz="1700" dirty="0"/>
              <a:t>Órgano judicial podrá solicitar informe ITSS</a:t>
            </a:r>
          </a:p>
          <a:p>
            <a:pPr lvl="1">
              <a:lnSpc>
                <a:spcPct val="80000"/>
              </a:lnSpc>
              <a:buChar char="v"/>
            </a:pPr>
            <a:r>
              <a:rPr lang="es-ES" sz="1700" dirty="0"/>
              <a:t>Procedimiento urgente y preferente</a:t>
            </a:r>
          </a:p>
          <a:p>
            <a:pPr lvl="1">
              <a:lnSpc>
                <a:spcPct val="80000"/>
              </a:lnSpc>
              <a:buChar char="v"/>
            </a:pPr>
            <a:r>
              <a:rPr lang="es-ES" sz="1700" dirty="0"/>
              <a:t>Sentencia: declarará medida justificada (causa acreditada), injustificada (causa no acreditada) o nula (medida en fraude ley, no período consultas o lesión derechos fundamentales o supuestos 55.5 ET)</a:t>
            </a:r>
          </a:p>
          <a:p>
            <a:pPr lvl="1">
              <a:lnSpc>
                <a:spcPct val="80000"/>
              </a:lnSpc>
              <a:buChar char="v"/>
            </a:pPr>
            <a:r>
              <a:rPr lang="es-ES" sz="1700" dirty="0"/>
              <a:t>Efectos:</a:t>
            </a:r>
          </a:p>
          <a:p>
            <a:pPr lvl="2">
              <a:lnSpc>
                <a:spcPct val="80000"/>
              </a:lnSpc>
              <a:buChar char="q"/>
            </a:pPr>
            <a:r>
              <a:rPr lang="es-ES" sz="1500" dirty="0"/>
              <a:t>Medida justificada: reconocerá derecho trabajador a extinguir contrato de trabajo en supuestos art. 41.3 ET, concediéndole al efecto el plazo de quince días</a:t>
            </a:r>
          </a:p>
          <a:p>
            <a:pPr lvl="2">
              <a:lnSpc>
                <a:spcPct val="80000"/>
              </a:lnSpc>
              <a:buChar char="q"/>
            </a:pPr>
            <a:r>
              <a:rPr lang="es-ES" sz="1500" dirty="0"/>
              <a:t>Medida injustificada: reconocerá derecho trabajador a ser repuesto en sus anteriores condiciones de trabajo, así como al abono de daños y perjuicios en su caso (si decisión empresarial los hubiera podido ocasionar durante el tiempo en que ha producido efectos)                       Cuando empresario no procediere a reintegrar trabajador en sus anteriores condiciones de trabajo o lo hiciere de modo irregular, trabajador podrá solicitar ejecución fallo ante el Juzgado de lo Social y extinción del contrato ex art. 50.1 c) ET </a:t>
            </a:r>
          </a:p>
          <a:p>
            <a:pPr lvl="2">
              <a:lnSpc>
                <a:spcPct val="80000"/>
              </a:lnSpc>
              <a:buChar char="q"/>
            </a:pPr>
            <a:r>
              <a:rPr lang="es-ES" sz="1500" dirty="0"/>
              <a:t>Medida nula:  ejecución fallo se efectuará en sus propios términos, salvo que trabajador inste ejecución fallo y extinción del contrato ex art. 50.1 c) ET </a:t>
            </a:r>
          </a:p>
          <a:p>
            <a:pPr lvl="1">
              <a:lnSpc>
                <a:spcPct val="80000"/>
              </a:lnSpc>
              <a:buChar char="v"/>
            </a:pPr>
            <a:r>
              <a:rPr lang="es-ES" sz="1700" dirty="0"/>
              <a:t>Recurso: sentencia inmediatamente ejecutiva; recurso sólo cuando medida es colectiva, salvo </a:t>
            </a:r>
            <a:r>
              <a:rPr lang="es-ES" sz="1700" dirty="0" err="1"/>
              <a:t>dº</a:t>
            </a:r>
            <a:r>
              <a:rPr lang="es-ES" sz="1700" dirty="0"/>
              <a:t> </a:t>
            </a:r>
            <a:r>
              <a:rPr lang="es-ES" sz="1700" dirty="0" err="1"/>
              <a:t>fund</a:t>
            </a:r>
            <a:r>
              <a:rPr lang="es-ES" sz="1700" dirty="0"/>
              <a:t>.</a:t>
            </a:r>
          </a:p>
          <a:p>
            <a:pPr lvl="1">
              <a:lnSpc>
                <a:spcPct val="80000"/>
              </a:lnSpc>
              <a:buChar char="v"/>
            </a:pPr>
            <a:r>
              <a:rPr lang="es-ES" sz="1700" dirty="0"/>
              <a:t>Si una vez iniciado proceso individual, demanda conflicto colectivo: suspensión hasta resolución demanda conflicto colectivo (una vez firme, eficacia cosa juzgada sobre proceso individual)</a:t>
            </a:r>
          </a:p>
          <a:p>
            <a:pPr lvl="1">
              <a:lnSpc>
                <a:spcPct val="80000"/>
              </a:lnSpc>
              <a:buChar char="v"/>
            </a:pPr>
            <a:r>
              <a:rPr lang="es-ES" sz="1700" dirty="0"/>
              <a:t>Iniciación conflicto colectivo interrumpirá prescripción acciones individuales (objeto idéntico)</a:t>
            </a:r>
          </a:p>
          <a:p>
            <a:pPr marL="274320" lvl="1" indent="0">
              <a:lnSpc>
                <a:spcPct val="80000"/>
              </a:lnSpc>
              <a:buNone/>
            </a:pPr>
            <a:endParaRPr lang="es-ES" sz="1700" dirty="0"/>
          </a:p>
          <a:p>
            <a:pPr lvl="1">
              <a:lnSpc>
                <a:spcPct val="80000"/>
              </a:lnSpc>
            </a:pPr>
            <a:endParaRPr lang="es-ES" sz="1700" dirty="0"/>
          </a:p>
        </p:txBody>
      </p:sp>
      <p:sp>
        <p:nvSpPr>
          <p:cNvPr id="4" name="Flecha derecha 3">
            <a:extLst>
              <a:ext uri="{FF2B5EF4-FFF2-40B4-BE49-F238E27FC236}">
                <a16:creationId xmlns:a16="http://schemas.microsoft.com/office/drawing/2014/main" id="{3A812656-A94F-40B2-8E85-188D2378DF1A}"/>
              </a:ext>
            </a:extLst>
          </p:cNvPr>
          <p:cNvSpPr/>
          <p:nvPr/>
        </p:nvSpPr>
        <p:spPr>
          <a:xfrm>
            <a:off x="5710985" y="4494724"/>
            <a:ext cx="882990" cy="211674"/>
          </a:xfrm>
          <a:custGeom>
            <a:avLst>
              <a:gd name="f0" fmla="val 19011"/>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D34817"/>
          </a:solidFill>
          <a:ln w="12701" cap="flat">
            <a:solidFill>
              <a:srgbClr val="9B320E"/>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FFFFFF"/>
              </a:solidFill>
              <a:uFillTx/>
              <a:latin typeface="Rockwe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178488-5408-4EB6-8C5B-F7229351D516}"/>
              </a:ext>
            </a:extLst>
          </p:cNvPr>
          <p:cNvSpPr txBox="1">
            <a:spLocks noGrp="1"/>
          </p:cNvSpPr>
          <p:nvPr>
            <p:ph type="title"/>
          </p:nvPr>
        </p:nvSpPr>
        <p:spPr>
          <a:xfrm>
            <a:off x="915305" y="399245"/>
            <a:ext cx="10058400" cy="715938"/>
          </a:xfrm>
        </p:spPr>
        <p:txBody>
          <a:bodyPr/>
          <a:lstStyle/>
          <a:p>
            <a:pPr lvl="0"/>
            <a:r>
              <a:rPr lang="es-ES" sz="3200" b="1">
                <a:solidFill>
                  <a:srgbClr val="742217"/>
                </a:solidFill>
              </a:rPr>
              <a:t>proceso conflicto colectivo (art. 153 y ss LJS)</a:t>
            </a:r>
            <a:endParaRPr lang="es-ES" sz="3200"/>
          </a:p>
        </p:txBody>
      </p:sp>
      <p:sp>
        <p:nvSpPr>
          <p:cNvPr id="3" name="Marcador de contenido 2">
            <a:extLst>
              <a:ext uri="{FF2B5EF4-FFF2-40B4-BE49-F238E27FC236}">
                <a16:creationId xmlns:a16="http://schemas.microsoft.com/office/drawing/2014/main" id="{2E407B04-A4A0-4294-8169-2E06E2AE0BC2}"/>
              </a:ext>
            </a:extLst>
          </p:cNvPr>
          <p:cNvSpPr txBox="1">
            <a:spLocks noGrp="1"/>
          </p:cNvSpPr>
          <p:nvPr>
            <p:ph idx="1"/>
          </p:nvPr>
        </p:nvSpPr>
        <p:spPr>
          <a:xfrm>
            <a:off x="656822" y="1347002"/>
            <a:ext cx="11320528" cy="5057016"/>
          </a:xfrm>
        </p:spPr>
        <p:txBody>
          <a:bodyPr/>
          <a:lstStyle/>
          <a:p>
            <a:pPr lvl="0">
              <a:lnSpc>
                <a:spcPct val="70000"/>
              </a:lnSpc>
            </a:pPr>
            <a:r>
              <a:rPr lang="es-ES" sz="1700" dirty="0"/>
              <a:t>Demandas contra decisiones empresariales de modificación sustancial CT de carácter colectivo (mg, ms, y suspensiones y reducciones jornada ex art. 47ET)</a:t>
            </a:r>
          </a:p>
          <a:p>
            <a:pPr lvl="0">
              <a:lnSpc>
                <a:spcPct val="70000"/>
              </a:lnSpc>
            </a:pPr>
            <a:r>
              <a:rPr lang="es-ES" sz="1700" dirty="0"/>
              <a:t>Plazo: también plazo caducidad 20 días hábiles </a:t>
            </a:r>
          </a:p>
          <a:p>
            <a:pPr lvl="0">
              <a:lnSpc>
                <a:spcPct val="70000"/>
              </a:lnSpc>
            </a:pPr>
            <a:r>
              <a:rPr lang="es-ES" sz="1700" dirty="0"/>
              <a:t>Legitimación activa: sindicatos cuyo ámbito de actuación se corresponda o sea más amplio que el del conflicto y órganos representación legal o sindical </a:t>
            </a:r>
            <a:r>
              <a:rPr lang="es-ES" sz="1700"/>
              <a:t>de trabajadores</a:t>
            </a:r>
            <a:endParaRPr lang="es-ES" sz="1700" dirty="0"/>
          </a:p>
          <a:p>
            <a:pPr lvl="0">
              <a:lnSpc>
                <a:spcPct val="70000"/>
              </a:lnSpc>
            </a:pPr>
            <a:r>
              <a:rPr lang="es-ES" sz="1700" dirty="0"/>
              <a:t>NO se requiere conciliación o mediación previa (cuando se trate impugnación modificación sustancial colectiva)</a:t>
            </a:r>
          </a:p>
          <a:p>
            <a:pPr lvl="0">
              <a:lnSpc>
                <a:spcPct val="70000"/>
              </a:lnSpc>
            </a:pPr>
            <a:r>
              <a:rPr lang="es-ES" sz="1700" dirty="0"/>
              <a:t>Contenido de la demanda: art. 157 LJS</a:t>
            </a:r>
          </a:p>
          <a:p>
            <a:pPr lvl="0">
              <a:lnSpc>
                <a:spcPct val="70000"/>
              </a:lnSpc>
            </a:pPr>
            <a:r>
              <a:rPr lang="es-ES" sz="1700" dirty="0"/>
              <a:t>Proceso urgente y preferente (salvo procesos tutela derechos fundamentales)</a:t>
            </a:r>
          </a:p>
          <a:p>
            <a:pPr lvl="0">
              <a:lnSpc>
                <a:spcPct val="70000"/>
              </a:lnSpc>
            </a:pPr>
            <a:r>
              <a:rPr lang="es-ES" sz="1700" dirty="0"/>
              <a:t>Sentencia estimatoria (de pretensión de condena susceptible de ejecución individual): deberá contener concreción de datos precisos para una posterior individualización de afectados por el objeto del conflicto y beneficiados por condena. Asimismo, deberá contener declaración de que condena ha de surtir efectos procesales no limitados a quienes hayan sido partes en el proceso correspondiente</a:t>
            </a:r>
          </a:p>
          <a:p>
            <a:pPr lvl="0">
              <a:lnSpc>
                <a:spcPct val="70000"/>
              </a:lnSpc>
            </a:pPr>
            <a:r>
              <a:rPr lang="es-ES" sz="1700" dirty="0"/>
              <a:t>Sentencia ejecutiva desde momento en que se dicte, sin perjuicio recurso que pueda interponerse contra ella</a:t>
            </a:r>
          </a:p>
          <a:p>
            <a:pPr lvl="0">
              <a:lnSpc>
                <a:spcPct val="70000"/>
              </a:lnSpc>
            </a:pPr>
            <a:r>
              <a:rPr lang="es-ES" sz="1700" dirty="0"/>
              <a:t>Sentencia firme: producirá efectos cosa juzgada sobre procesos individuales pendientes de resolución o que puedan plantearse, que versen sobre idéntico objeto o en relación de directa conexidad con aquél; suspensión procesos individuales hasta sentencia firme de conflicto colectivo;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461614"/>
          </a:xfrm>
        </p:spPr>
        <p:txBody>
          <a:bodyPr>
            <a:normAutofit/>
          </a:bodyPr>
          <a:lstStyle/>
          <a:p>
            <a:r>
              <a:rPr lang="es-ES" sz="4400" b="1" dirty="0">
                <a:solidFill>
                  <a:srgbClr val="0070C0"/>
                </a:solidFill>
              </a:rPr>
              <a:t>Proceso laboral: finalidad básica</a:t>
            </a:r>
          </a:p>
        </p:txBody>
      </p:sp>
      <p:sp>
        <p:nvSpPr>
          <p:cNvPr id="3" name="Marcador de contenido 2"/>
          <p:cNvSpPr>
            <a:spLocks noGrp="1"/>
          </p:cNvSpPr>
          <p:nvPr>
            <p:ph idx="1"/>
          </p:nvPr>
        </p:nvSpPr>
        <p:spPr/>
        <p:txBody>
          <a:bodyPr/>
          <a:lstStyle/>
          <a:p>
            <a:r>
              <a:rPr lang="es-ES" dirty="0"/>
              <a:t>Hacer efectivo en el ámbito de las relaciones de trabajo el derecho constitucional a la tutela judicial efectiva, facilitando el acceso de la persona trabajadora a la jurisdicción y compensando su posición subordinada en el contrato de trabajo mediante una tutela rápida, efectiva y gratuita. </a:t>
            </a:r>
          </a:p>
          <a:p>
            <a:pPr marL="0" indent="0">
              <a:buNone/>
            </a:pPr>
            <a:endParaRPr lang="es-ES" dirty="0"/>
          </a:p>
        </p:txBody>
      </p:sp>
    </p:spTree>
    <p:extLst>
      <p:ext uri="{BB962C8B-B14F-4D97-AF65-F5344CB8AC3E}">
        <p14:creationId xmlns:p14="http://schemas.microsoft.com/office/powerpoint/2010/main" val="38208258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F4807-D482-7F53-10DE-60B491255EDB}"/>
              </a:ext>
            </a:extLst>
          </p:cNvPr>
          <p:cNvSpPr>
            <a:spLocks noGrp="1"/>
          </p:cNvSpPr>
          <p:nvPr>
            <p:ph type="title"/>
          </p:nvPr>
        </p:nvSpPr>
        <p:spPr/>
        <p:txBody>
          <a:bodyPr>
            <a:normAutofit/>
          </a:bodyPr>
          <a:lstStyle/>
          <a:p>
            <a:r>
              <a:rPr lang="es-ES" sz="5400" dirty="0"/>
              <a:t>Despido individual o plural por causas </a:t>
            </a:r>
            <a:r>
              <a:rPr lang="es-ES" sz="5400" dirty="0" err="1"/>
              <a:t>etop</a:t>
            </a:r>
            <a:r>
              <a:rPr lang="es-ES" sz="5400" dirty="0"/>
              <a:t> (art. 52c et)</a:t>
            </a:r>
          </a:p>
        </p:txBody>
      </p:sp>
      <p:sp>
        <p:nvSpPr>
          <p:cNvPr id="3" name="Marcador de texto 2">
            <a:extLst>
              <a:ext uri="{FF2B5EF4-FFF2-40B4-BE49-F238E27FC236}">
                <a16:creationId xmlns:a16="http://schemas.microsoft.com/office/drawing/2014/main" id="{B22154BE-EE5C-DEEA-4309-A5CC2D07E532}"/>
              </a:ext>
            </a:extLst>
          </p:cNvPr>
          <p:cNvSpPr>
            <a:spLocks noGrp="1"/>
          </p:cNvSpPr>
          <p:nvPr>
            <p:ph type="body" idx="1"/>
          </p:nvPr>
        </p:nvSpPr>
        <p:spPr/>
        <p:txBody>
          <a:bodyPr/>
          <a:lstStyle/>
          <a:p>
            <a:r>
              <a:rPr lang="es-ES" dirty="0"/>
              <a:t>Por Raquel Serrano</a:t>
            </a:r>
          </a:p>
        </p:txBody>
      </p:sp>
    </p:spTree>
    <p:extLst>
      <p:ext uri="{BB962C8B-B14F-4D97-AF65-F5344CB8AC3E}">
        <p14:creationId xmlns:p14="http://schemas.microsoft.com/office/powerpoint/2010/main" val="17959875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43D36-8561-BA6E-B49D-BB292ECD2E8D}"/>
              </a:ext>
            </a:extLst>
          </p:cNvPr>
          <p:cNvSpPr>
            <a:spLocks noGrp="1"/>
          </p:cNvSpPr>
          <p:nvPr>
            <p:ph type="title"/>
          </p:nvPr>
        </p:nvSpPr>
        <p:spPr>
          <a:xfrm>
            <a:off x="1069848" y="484632"/>
            <a:ext cx="10058400" cy="959157"/>
          </a:xfrm>
        </p:spPr>
        <p:txBody>
          <a:bodyPr/>
          <a:lstStyle/>
          <a:p>
            <a:r>
              <a:rPr lang="es-ES" dirty="0"/>
              <a:t>IMPUGNACIÓN: art. 120 y </a:t>
            </a:r>
            <a:r>
              <a:rPr lang="es-ES" dirty="0" err="1"/>
              <a:t>ss</a:t>
            </a:r>
            <a:r>
              <a:rPr lang="es-ES" dirty="0"/>
              <a:t> </a:t>
            </a:r>
            <a:r>
              <a:rPr lang="es-ES" dirty="0" err="1"/>
              <a:t>lrjs</a:t>
            </a:r>
            <a:endParaRPr lang="es-ES" dirty="0"/>
          </a:p>
        </p:txBody>
      </p:sp>
      <p:sp>
        <p:nvSpPr>
          <p:cNvPr id="3" name="Marcador de contenido 2">
            <a:extLst>
              <a:ext uri="{FF2B5EF4-FFF2-40B4-BE49-F238E27FC236}">
                <a16:creationId xmlns:a16="http://schemas.microsoft.com/office/drawing/2014/main" id="{05410F4E-2E0A-916E-E8A6-665FD417A692}"/>
              </a:ext>
            </a:extLst>
          </p:cNvPr>
          <p:cNvSpPr>
            <a:spLocks noGrp="1"/>
          </p:cNvSpPr>
          <p:nvPr>
            <p:ph idx="1"/>
          </p:nvPr>
        </p:nvSpPr>
        <p:spPr>
          <a:xfrm>
            <a:off x="778043" y="1515979"/>
            <a:ext cx="10948736" cy="5181599"/>
          </a:xfrm>
        </p:spPr>
        <p:txBody>
          <a:bodyPr>
            <a:normAutofit fontScale="85000" lnSpcReduction="10000"/>
          </a:bodyPr>
          <a:lstStyle/>
          <a:p>
            <a:r>
              <a:rPr lang="es-ES" dirty="0"/>
              <a:t>Los procesos derivados de la extinción del contrato de trabajo por causas objetivas se ajustarán a las normas relativas a los procesos por despidos y sanciones sin perjuicio de las </a:t>
            </a:r>
            <a:r>
              <a:rPr lang="es-ES" b="1" dirty="0"/>
              <a:t>especialidades </a:t>
            </a:r>
            <a:r>
              <a:rPr lang="es-ES" dirty="0"/>
              <a:t>siguientes: </a:t>
            </a:r>
          </a:p>
          <a:p>
            <a:r>
              <a:rPr lang="es-ES" dirty="0"/>
              <a:t>Plazo ejercicio acción: 20 días, que en todo caso comenzará a contarse </a:t>
            </a:r>
            <a:r>
              <a:rPr lang="es-ES" b="1" dirty="0"/>
              <a:t>a partir del día siguiente a la fecha de extinción del contrato de trabajo </a:t>
            </a:r>
            <a:r>
              <a:rPr lang="es-ES" dirty="0"/>
              <a:t>(no se computarán los sábados, domingos y los festivos en la sede del órgano jurisdiccional). El trabajador podrá anticipar el ejercicio de su acción a partir del momento en que reciba la comunicación empresarial de preaviso.</a:t>
            </a:r>
          </a:p>
          <a:p>
            <a:r>
              <a:rPr lang="es-ES" dirty="0"/>
              <a:t>La percepción por el trabajador de la indemnización ofrecida por el empresario o el uso del permiso para buscar nuevo puesto de trabajo no enervan el ejercicio de la acción ni suponen conformidad con la decisión empresarial.</a:t>
            </a:r>
          </a:p>
          <a:p>
            <a:r>
              <a:rPr lang="es-ES" b="1" dirty="0"/>
              <a:t>Calificación de la extinción del contrato</a:t>
            </a:r>
            <a:r>
              <a:rPr lang="es-ES" dirty="0"/>
              <a:t>: (i) Se declarará </a:t>
            </a:r>
            <a:r>
              <a:rPr lang="es-ES" dirty="0">
                <a:solidFill>
                  <a:srgbClr val="C00000"/>
                </a:solidFill>
              </a:rPr>
              <a:t>procedente</a:t>
            </a:r>
            <a:r>
              <a:rPr lang="es-ES" dirty="0"/>
              <a:t> cuando el empresario, habiendo cumplido los requisitos formales exigibles, acredite la concurrencia de la causa legal indicada en la comunicación escrita. Si no la acreditase, se calificará de </a:t>
            </a:r>
            <a:r>
              <a:rPr lang="es-ES" dirty="0">
                <a:solidFill>
                  <a:srgbClr val="C00000"/>
                </a:solidFill>
              </a:rPr>
              <a:t>improcedente</a:t>
            </a:r>
            <a:r>
              <a:rPr lang="es-ES" dirty="0"/>
              <a:t>; (</a:t>
            </a:r>
            <a:r>
              <a:rPr lang="es-ES" dirty="0" err="1"/>
              <a:t>ii</a:t>
            </a:r>
            <a:r>
              <a:rPr lang="es-ES" dirty="0"/>
              <a:t>) será </a:t>
            </a:r>
            <a:r>
              <a:rPr lang="es-ES" dirty="0">
                <a:solidFill>
                  <a:srgbClr val="C00000"/>
                </a:solidFill>
              </a:rPr>
              <a:t>nula</a:t>
            </a:r>
            <a:r>
              <a:rPr lang="es-ES" dirty="0"/>
              <a:t> en los supuestos del art. 53.4 ET, así como cuando se haya efectuado en </a:t>
            </a:r>
            <a:r>
              <a:rPr lang="es-ES" i="1" u="sng" dirty="0"/>
              <a:t>fraude de ley</a:t>
            </a:r>
            <a:r>
              <a:rPr lang="es-ES" dirty="0"/>
              <a:t>, eludiendo las normas establecidas para los despidos colectivos, en los casos a que se refiere el último párrafo del art. 51.1 ET; (</a:t>
            </a:r>
            <a:r>
              <a:rPr lang="es-ES" dirty="0" err="1"/>
              <a:t>iii</a:t>
            </a:r>
            <a:r>
              <a:rPr lang="es-ES" dirty="0"/>
              <a:t>) se calificará de </a:t>
            </a:r>
            <a:r>
              <a:rPr lang="es-ES" dirty="0">
                <a:solidFill>
                  <a:srgbClr val="C00000"/>
                </a:solidFill>
              </a:rPr>
              <a:t>improcedente</a:t>
            </a:r>
            <a:r>
              <a:rPr lang="es-ES" dirty="0"/>
              <a:t> cuando no se hubieren cumplido los requisitos formales establecidos en apdo. 1 del art. 53 ET (no obstante, la no concesión del preaviso o el error excusable en el cálculo de la indemnización no determinará la improcedencia del despido, sin perjuicio de la obligación del empresario de abonar los salarios correspondientes a dicho período o al pago de la indemnización en la cuantía correcta).</a:t>
            </a:r>
          </a:p>
          <a:p>
            <a:r>
              <a:rPr lang="es-ES" b="1" dirty="0"/>
              <a:t>Efectos</a:t>
            </a:r>
            <a:r>
              <a:rPr lang="es-ES" dirty="0"/>
              <a:t> de la sentencia (art. 123 LRJS)</a:t>
            </a:r>
          </a:p>
        </p:txBody>
      </p:sp>
    </p:spTree>
    <p:extLst>
      <p:ext uri="{BB962C8B-B14F-4D97-AF65-F5344CB8AC3E}">
        <p14:creationId xmlns:p14="http://schemas.microsoft.com/office/powerpoint/2010/main" val="19227853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5400" dirty="0"/>
              <a:t>Despido colectivo por causas </a:t>
            </a:r>
            <a:r>
              <a:rPr lang="es-ES" sz="5400" dirty="0" err="1"/>
              <a:t>etop</a:t>
            </a:r>
            <a:r>
              <a:rPr lang="es-ES" sz="5400" dirty="0"/>
              <a:t> (art. 51 et)</a:t>
            </a:r>
          </a:p>
        </p:txBody>
      </p:sp>
      <p:sp>
        <p:nvSpPr>
          <p:cNvPr id="4" name="Marcador de texto 3">
            <a:extLst>
              <a:ext uri="{FF2B5EF4-FFF2-40B4-BE49-F238E27FC236}">
                <a16:creationId xmlns:a16="http://schemas.microsoft.com/office/drawing/2014/main" id="{983D26CA-18B5-6E42-56AC-62680B2D6F91}"/>
              </a:ext>
            </a:extLst>
          </p:cNvPr>
          <p:cNvSpPr>
            <a:spLocks noGrp="1"/>
          </p:cNvSpPr>
          <p:nvPr>
            <p:ph type="body" idx="1"/>
          </p:nvPr>
        </p:nvSpPr>
        <p:spPr/>
        <p:txBody>
          <a:bodyPr/>
          <a:lstStyle/>
          <a:p>
            <a:endParaRPr lang="es-ES"/>
          </a:p>
        </p:txBody>
      </p:sp>
    </p:spTree>
    <p:extLst>
      <p:ext uri="{BB962C8B-B14F-4D97-AF65-F5344CB8AC3E}">
        <p14:creationId xmlns:p14="http://schemas.microsoft.com/office/powerpoint/2010/main" val="376484156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345687"/>
            <a:ext cx="10058400" cy="1112669"/>
          </a:xfrm>
        </p:spPr>
        <p:txBody>
          <a:bodyPr/>
          <a:lstStyle/>
          <a:p>
            <a:r>
              <a:rPr lang="es-ES" dirty="0"/>
              <a:t>Despido colectivo: vías de acción</a:t>
            </a:r>
          </a:p>
        </p:txBody>
      </p:sp>
      <p:sp>
        <p:nvSpPr>
          <p:cNvPr id="3" name="Marcador de contenido 2"/>
          <p:cNvSpPr>
            <a:spLocks noGrp="1"/>
          </p:cNvSpPr>
          <p:nvPr>
            <p:ph idx="1"/>
          </p:nvPr>
        </p:nvSpPr>
        <p:spPr>
          <a:xfrm>
            <a:off x="1069848" y="1839951"/>
            <a:ext cx="10058400" cy="4332249"/>
          </a:xfrm>
        </p:spPr>
        <p:txBody>
          <a:bodyPr/>
          <a:lstStyle/>
          <a:p>
            <a:pPr>
              <a:buFont typeface="Wingdings" panose="05000000000000000000" pitchFamily="2" charset="2"/>
              <a:buChar char="Ø"/>
            </a:pPr>
            <a:r>
              <a:rPr lang="es-ES" dirty="0"/>
              <a:t>A) Impugnación colectiva por parte representantes de los trabajadores vía 124 LRJS</a:t>
            </a:r>
          </a:p>
          <a:p>
            <a:pPr marL="0" indent="0">
              <a:buNone/>
            </a:pPr>
            <a:endParaRPr lang="es-ES" dirty="0"/>
          </a:p>
          <a:p>
            <a:pPr>
              <a:buFont typeface="Wingdings" panose="05000000000000000000" pitchFamily="2" charset="2"/>
              <a:buChar char="Ø"/>
            </a:pPr>
            <a:r>
              <a:rPr lang="es-ES" dirty="0"/>
              <a:t>B) Impugnación individual: cada trabajador o trabajadora afectado/a, una vez empresa proceda a despido mediante carta despido con requisitos formales art. 53 ET podrá accionar contra “su” despido a través proceso especial arts. 120 a 123 LRJS</a:t>
            </a:r>
          </a:p>
          <a:p>
            <a:pPr marL="0" indent="0">
              <a:buNone/>
            </a:pPr>
            <a:endParaRPr lang="es-ES" dirty="0"/>
          </a:p>
          <a:p>
            <a:pPr marL="0" indent="0">
              <a:buNone/>
            </a:pPr>
            <a:endParaRPr lang="es-ES" dirty="0"/>
          </a:p>
          <a:p>
            <a:pPr marL="0" indent="0">
              <a:buNone/>
            </a:pPr>
            <a:endParaRPr lang="es-ES" dirty="0"/>
          </a:p>
          <a:p>
            <a:pPr>
              <a:buFont typeface="Wingdings" panose="05000000000000000000" pitchFamily="2" charset="2"/>
              <a:buChar char="Ø"/>
            </a:pPr>
            <a:r>
              <a:rPr lang="es-ES" dirty="0"/>
              <a:t>Se trata de vías complementarias, no excluyentes, si bien LRJS establece reglas de coordinación entre ellas: art. 124.13 </a:t>
            </a:r>
          </a:p>
        </p:txBody>
      </p:sp>
      <p:sp>
        <p:nvSpPr>
          <p:cNvPr id="4" name="Flecha abajo 3"/>
          <p:cNvSpPr/>
          <p:nvPr/>
        </p:nvSpPr>
        <p:spPr>
          <a:xfrm>
            <a:off x="5624898" y="415940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71611324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283798"/>
            <a:ext cx="10058400" cy="1068064"/>
          </a:xfrm>
        </p:spPr>
        <p:txBody>
          <a:bodyPr>
            <a:normAutofit/>
          </a:bodyPr>
          <a:lstStyle/>
          <a:p>
            <a:r>
              <a:rPr lang="es-ES" sz="4800" dirty="0"/>
              <a:t>a) Impugnación colectiva: art. 124 LRJS (I)</a:t>
            </a:r>
          </a:p>
        </p:txBody>
      </p:sp>
      <p:sp>
        <p:nvSpPr>
          <p:cNvPr id="3" name="Marcador de contenido 2"/>
          <p:cNvSpPr>
            <a:spLocks noGrp="1"/>
          </p:cNvSpPr>
          <p:nvPr>
            <p:ph idx="1"/>
          </p:nvPr>
        </p:nvSpPr>
        <p:spPr>
          <a:xfrm>
            <a:off x="800100" y="1351863"/>
            <a:ext cx="10789920" cy="4820338"/>
          </a:xfrm>
        </p:spPr>
        <p:txBody>
          <a:bodyPr>
            <a:normAutofit fontScale="85000" lnSpcReduction="10000"/>
          </a:bodyPr>
          <a:lstStyle/>
          <a:p>
            <a:pPr>
              <a:buFont typeface="Wingdings" panose="05000000000000000000" pitchFamily="2" charset="2"/>
              <a:buChar char="Ø"/>
            </a:pPr>
            <a:r>
              <a:rPr lang="es-ES" b="1" dirty="0"/>
              <a:t>Competencia</a:t>
            </a:r>
            <a:r>
              <a:rPr lang="es-ES" dirty="0"/>
              <a:t>: Salas de lo Social de Tribunales Superiores de Justicia conocerán en única instancia de procesos de despido colectivo impugnados por representantes trabajadores cuando extiendan sus efectos a un ámbito territorial no superior al de una C.A.; si ámbito despido colectivo es superior al de una C.A., conocerá en única instancia la Sala de lo social de la Audiencia Nacional </a:t>
            </a:r>
          </a:p>
          <a:p>
            <a:pPr>
              <a:buFont typeface="Wingdings" panose="05000000000000000000" pitchFamily="2" charset="2"/>
              <a:buChar char="Ø"/>
            </a:pPr>
            <a:r>
              <a:rPr lang="es-ES" b="1" dirty="0"/>
              <a:t>Legitimación activa: </a:t>
            </a:r>
            <a:r>
              <a:rPr lang="es-ES" dirty="0"/>
              <a:t>sólo legitimados representantes legales trabajadores/as o representantes sindicales con implantación suficiente en el ámbito del despido colectivo// también cabe que empresario plantee demanda por esta vía con el fin de obtener sentencia que declare despido ajustado a derecho (sólo posible interponerla cuando RT no hayan impugnado despido en plazo 20 días)                                         </a:t>
            </a:r>
          </a:p>
          <a:p>
            <a:pPr>
              <a:buFont typeface="Wingdings" panose="05000000000000000000" pitchFamily="2" charset="2"/>
              <a:buChar char="Ø"/>
            </a:pPr>
            <a:r>
              <a:rPr lang="es-ES" b="1" dirty="0"/>
              <a:t>Legitimación pasiva</a:t>
            </a:r>
            <a:r>
              <a:rPr lang="es-ES" dirty="0"/>
              <a:t>: empresario, pero, de existir acuerdo en período consultas, es obligado demandar también a firmantes del mismo</a:t>
            </a:r>
          </a:p>
          <a:p>
            <a:pPr>
              <a:buFont typeface="Wingdings" panose="05000000000000000000" pitchFamily="2" charset="2"/>
              <a:buChar char="Ø"/>
            </a:pPr>
            <a:r>
              <a:rPr lang="es-ES" b="1" dirty="0"/>
              <a:t>Plazo ejercicio acción</a:t>
            </a:r>
            <a:r>
              <a:rPr lang="es-ES" dirty="0"/>
              <a:t>: plazo caducidad de 20 días desde fecha acuerdo o (en caso de no acuerdo) desde notificación despido a RT</a:t>
            </a:r>
          </a:p>
          <a:p>
            <a:pPr>
              <a:buFont typeface="Wingdings" panose="05000000000000000000" pitchFamily="2" charset="2"/>
              <a:buChar char="Ø"/>
            </a:pPr>
            <a:r>
              <a:rPr lang="es-ES" dirty="0"/>
              <a:t>Presentación demanda </a:t>
            </a:r>
            <a:r>
              <a:rPr lang="es-ES" b="1" dirty="0"/>
              <a:t>suspende plazo caducidad acción individual </a:t>
            </a:r>
            <a:r>
              <a:rPr lang="es-ES" dirty="0"/>
              <a:t>de despido</a:t>
            </a:r>
          </a:p>
          <a:p>
            <a:pPr>
              <a:buFont typeface="Wingdings" panose="05000000000000000000" pitchFamily="2" charset="2"/>
              <a:buChar char="Ø"/>
            </a:pPr>
            <a:r>
              <a:rPr lang="es-ES" b="1" dirty="0"/>
              <a:t>No se requiere conciliación o reclamación administrativa previa </a:t>
            </a:r>
          </a:p>
          <a:p>
            <a:pPr>
              <a:buFont typeface="Wingdings" panose="05000000000000000000" pitchFamily="2" charset="2"/>
              <a:buChar char="Ø"/>
            </a:pPr>
            <a:r>
              <a:rPr lang="es-ES" b="1" dirty="0"/>
              <a:t>Proceso urgente y preferencia absoluta </a:t>
            </a:r>
            <a:r>
              <a:rPr lang="es-ES" dirty="0"/>
              <a:t>salvo proceso tutela derechos fundamentales</a:t>
            </a:r>
          </a:p>
          <a:p>
            <a:pPr>
              <a:buFont typeface="Wingdings" panose="05000000000000000000" pitchFamily="2" charset="2"/>
              <a:buChar char="Ø"/>
            </a:pPr>
            <a:r>
              <a:rPr lang="es-ES" b="1" dirty="0"/>
              <a:t>Motivos impugnación</a:t>
            </a:r>
            <a:r>
              <a:rPr lang="es-ES" dirty="0"/>
              <a:t>: a) no concurrencia causa; b) no respeto período consultas o falta documentación preceptiva; c) fraude, dolo, coacción o abuso de derecho o d) lesión derechos fundamentales</a:t>
            </a:r>
          </a:p>
          <a:p>
            <a:pPr marL="0" indent="0">
              <a:buNone/>
            </a:pPr>
            <a:endParaRPr lang="es-ES" dirty="0"/>
          </a:p>
        </p:txBody>
      </p:sp>
    </p:spTree>
    <p:extLst>
      <p:ext uri="{BB962C8B-B14F-4D97-AF65-F5344CB8AC3E}">
        <p14:creationId xmlns:p14="http://schemas.microsoft.com/office/powerpoint/2010/main" val="2479208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800" dirty="0"/>
              <a:t>a) Impugnación colectiva: art. 124 LRJS (II)</a:t>
            </a:r>
          </a:p>
        </p:txBody>
      </p:sp>
      <p:sp>
        <p:nvSpPr>
          <p:cNvPr id="3" name="Marcador de contenido 2"/>
          <p:cNvSpPr>
            <a:spLocks noGrp="1"/>
          </p:cNvSpPr>
          <p:nvPr>
            <p:ph idx="1"/>
          </p:nvPr>
        </p:nvSpPr>
        <p:spPr/>
        <p:txBody>
          <a:bodyPr/>
          <a:lstStyle/>
          <a:p>
            <a:pPr>
              <a:buFont typeface="Wingdings" panose="05000000000000000000" pitchFamily="2" charset="2"/>
              <a:buChar char="Ø"/>
            </a:pPr>
            <a:r>
              <a:rPr lang="es-ES" b="1" dirty="0"/>
              <a:t>Sentencia: </a:t>
            </a:r>
          </a:p>
          <a:p>
            <a:pPr lvl="1">
              <a:buFont typeface="Wingdings" panose="05000000000000000000" pitchFamily="2" charset="2"/>
              <a:buChar char="Ø"/>
            </a:pPr>
            <a:r>
              <a:rPr lang="es-ES" dirty="0"/>
              <a:t>Declarará extinción AJUSTADA A DERECHO cuando empresario haya acreditado concurrencia causa (sentencia meramente declarativa)</a:t>
            </a:r>
          </a:p>
          <a:p>
            <a:pPr lvl="1">
              <a:buFont typeface="Wingdings" panose="05000000000000000000" pitchFamily="2" charset="2"/>
              <a:buChar char="Ø"/>
            </a:pPr>
            <a:r>
              <a:rPr lang="es-ES" dirty="0"/>
              <a:t>Declarará extinción NO AJUSTADA A DERECHO cuando empresario no haya acreditado concurrencia causa (sentencia meramente declarativa y, por tanto, no directamente ejecutable, de modo que los despidos deberán seguir tramitación individual, sin perjuicio efecto de cosa juzgada de sentencia colectiva sobre procesos individuales)</a:t>
            </a:r>
          </a:p>
          <a:p>
            <a:pPr lvl="1">
              <a:buFont typeface="Wingdings" panose="05000000000000000000" pitchFamily="2" charset="2"/>
              <a:buChar char="Ø"/>
            </a:pPr>
            <a:r>
              <a:rPr lang="es-ES" dirty="0"/>
              <a:t>Declarará extinción NULA y declarará también DERECHO de trabajadores afectados A REINCORPORACIÓN  a su puesto de trabajo (más salarios de tramitación) cuando empresario no haya respetado período de consultas, o no haya entregado la documentación preceptiva, o la medida extintiva se haya efectuado con vulneración de derechos fundamentales o con fraude, dolo, coacción o abuso de derecho (sentencia declarativa y de condena)</a:t>
            </a:r>
          </a:p>
        </p:txBody>
      </p:sp>
    </p:spTree>
    <p:extLst>
      <p:ext uri="{BB962C8B-B14F-4D97-AF65-F5344CB8AC3E}">
        <p14:creationId xmlns:p14="http://schemas.microsoft.com/office/powerpoint/2010/main" val="1405415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953875"/>
          </a:xfrm>
        </p:spPr>
        <p:txBody>
          <a:bodyPr>
            <a:normAutofit fontScale="90000"/>
          </a:bodyPr>
          <a:lstStyle/>
          <a:p>
            <a:r>
              <a:rPr lang="es-ES" sz="4800" dirty="0"/>
              <a:t>b) Impugnación individual (arts. 120 a 123 LRJS)</a:t>
            </a:r>
          </a:p>
        </p:txBody>
      </p:sp>
      <p:sp>
        <p:nvSpPr>
          <p:cNvPr id="3" name="Marcador de contenido 2"/>
          <p:cNvSpPr>
            <a:spLocks noGrp="1"/>
          </p:cNvSpPr>
          <p:nvPr>
            <p:ph idx="1"/>
          </p:nvPr>
        </p:nvSpPr>
        <p:spPr>
          <a:xfrm>
            <a:off x="1069848" y="1583473"/>
            <a:ext cx="10058400" cy="4588727"/>
          </a:xfrm>
        </p:spPr>
        <p:txBody>
          <a:bodyPr>
            <a:normAutofit lnSpcReduction="10000"/>
          </a:bodyPr>
          <a:lstStyle/>
          <a:p>
            <a:pPr>
              <a:buFont typeface="Wingdings" panose="05000000000000000000" pitchFamily="2" charset="2"/>
              <a:buChar char="Ø"/>
            </a:pPr>
            <a:r>
              <a:rPr lang="es-ES" dirty="0"/>
              <a:t>Cuando despido colectivo NO haya sido impugnado por RT a través vía 124:</a:t>
            </a:r>
          </a:p>
          <a:p>
            <a:pPr lvl="1">
              <a:buFont typeface="Courier New" panose="02070309020205020404" pitchFamily="49" charset="0"/>
              <a:buChar char="o"/>
            </a:pPr>
            <a:r>
              <a:rPr lang="es-ES" dirty="0"/>
              <a:t>Plazo impugnación individual dará comienzo una vez transcurrido plazo caducidad 20 días para ejercicio acción colectiva por RT a través 124 LRJS</a:t>
            </a:r>
          </a:p>
          <a:p>
            <a:pPr lvl="1">
              <a:buFont typeface="Courier New" panose="02070309020205020404" pitchFamily="49" charset="0"/>
              <a:buChar char="o"/>
            </a:pPr>
            <a:r>
              <a:rPr lang="es-ES" dirty="0"/>
              <a:t>Si pretensión es respecto preferencias atribuidas a determinados trabajadores/as, éstos también deberán ser demandados </a:t>
            </a:r>
          </a:p>
          <a:p>
            <a:pPr lvl="1">
              <a:buFont typeface="Courier New" panose="02070309020205020404" pitchFamily="49" charset="0"/>
              <a:buChar char="o"/>
            </a:pPr>
            <a:r>
              <a:rPr lang="es-ES" dirty="0"/>
              <a:t>El despido se declarará nulo cuando empresario no haya respetado prioridades de permanencia que pudieran estar establecidas en leyes, convenios colectivos o en acuerdo alcanzado durante período de consultas. Será igualmente declarado nulo cuando se haya efectuado con lesión derechos fundamentales, o cuando empresario no haya respetado período de consultas o entregado </a:t>
            </a:r>
            <a:r>
              <a:rPr lang="es-ES"/>
              <a:t>documentación preceptiva</a:t>
            </a:r>
            <a:endParaRPr lang="es-ES" dirty="0"/>
          </a:p>
          <a:p>
            <a:pPr>
              <a:buFont typeface="Wingdings" panose="05000000000000000000" pitchFamily="2" charset="2"/>
              <a:buChar char="Ø"/>
            </a:pPr>
            <a:r>
              <a:rPr lang="es-ES" dirty="0"/>
              <a:t>Cuando despido colectivo SÍ haya sido impugnado por RT a través vía 124: </a:t>
            </a:r>
          </a:p>
          <a:p>
            <a:pPr lvl="1">
              <a:buFont typeface="Courier New" panose="02070309020205020404" pitchFamily="49" charset="0"/>
              <a:buChar char="o"/>
            </a:pPr>
            <a:r>
              <a:rPr lang="es-ES" dirty="0"/>
              <a:t>Plazo caducidad 20 días para impugnación individual comenzará a contar desde firmeza sentencia dictada en proceso colectivo (art. 124) o desde conciliación judicial</a:t>
            </a:r>
          </a:p>
          <a:p>
            <a:pPr lvl="1">
              <a:buFont typeface="Courier New" panose="02070309020205020404" pitchFamily="49" charset="0"/>
              <a:buChar char="o"/>
            </a:pPr>
            <a:r>
              <a:rPr lang="es-ES" dirty="0"/>
              <a:t>Sentencia firme o acuerdo de conciliación judicial tendrá eficacia de cosa juzgada sobre procesos individuales por lo que objeto de tales procesos quedará limitado a cuestiones de carácter individual que no hayan sido objeto de demanda colectiva</a:t>
            </a:r>
          </a:p>
        </p:txBody>
      </p:sp>
    </p:spTree>
    <p:extLst>
      <p:ext uri="{BB962C8B-B14F-4D97-AF65-F5344CB8AC3E}">
        <p14:creationId xmlns:p14="http://schemas.microsoft.com/office/powerpoint/2010/main" val="19220618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824DD6-1F63-D677-9A27-B2E2A72C955B}"/>
              </a:ext>
            </a:extLst>
          </p:cNvPr>
          <p:cNvSpPr txBox="1">
            <a:spLocks noGrp="1"/>
          </p:cNvSpPr>
          <p:nvPr>
            <p:ph type="ctrTitle"/>
          </p:nvPr>
        </p:nvSpPr>
        <p:spPr/>
        <p:txBody>
          <a:bodyPr/>
          <a:lstStyle/>
          <a:p>
            <a:pPr lvl="0"/>
            <a:r>
              <a:rPr lang="es-ES" sz="5400">
                <a:solidFill>
                  <a:srgbClr val="FFFFFF"/>
                </a:solidFill>
              </a:rPr>
              <a:t>Proceso de Conflictos colectivos</a:t>
            </a:r>
            <a:br>
              <a:rPr lang="es-ES" sz="5400">
                <a:solidFill>
                  <a:srgbClr val="FFFFFF"/>
                </a:solidFill>
              </a:rPr>
            </a:br>
            <a:r>
              <a:rPr lang="es-ES" sz="5400">
                <a:solidFill>
                  <a:srgbClr val="FFFFFF"/>
                </a:solidFill>
              </a:rPr>
              <a:t>Art. 153 y ss Lrjs</a:t>
            </a:r>
          </a:p>
        </p:txBody>
      </p:sp>
      <p:sp>
        <p:nvSpPr>
          <p:cNvPr id="3" name="Subtítulo 2">
            <a:extLst>
              <a:ext uri="{FF2B5EF4-FFF2-40B4-BE49-F238E27FC236}">
                <a16:creationId xmlns:a16="http://schemas.microsoft.com/office/drawing/2014/main" id="{7972C534-DEA9-3720-E603-DB78BF411831}"/>
              </a:ext>
            </a:extLst>
          </p:cNvPr>
          <p:cNvSpPr txBox="1">
            <a:spLocks noGrp="1"/>
          </p:cNvSpPr>
          <p:nvPr>
            <p:ph type="subTitle" idx="1"/>
          </p:nvPr>
        </p:nvSpPr>
        <p:spPr/>
        <p:txBody>
          <a:bodyPr/>
          <a:lstStyle/>
          <a:p>
            <a:pPr lvl="0"/>
            <a:r>
              <a:rPr lang="es-ES"/>
              <a:t>Raquel Serrano</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5BC563-A9DA-0D0F-477A-79B35B69E1C9}"/>
              </a:ext>
            </a:extLst>
          </p:cNvPr>
          <p:cNvSpPr txBox="1">
            <a:spLocks noGrp="1"/>
          </p:cNvSpPr>
          <p:nvPr>
            <p:ph type="title"/>
          </p:nvPr>
        </p:nvSpPr>
        <p:spPr>
          <a:xfrm>
            <a:off x="1069848" y="484632"/>
            <a:ext cx="10446645" cy="961107"/>
          </a:xfrm>
        </p:spPr>
        <p:txBody>
          <a:bodyPr/>
          <a:lstStyle/>
          <a:p>
            <a:pPr lvl="0"/>
            <a:r>
              <a:rPr lang="es-ES" sz="4800"/>
              <a:t>Ámbito de aplicación/requisitos (i) </a:t>
            </a:r>
          </a:p>
        </p:txBody>
      </p:sp>
      <p:sp>
        <p:nvSpPr>
          <p:cNvPr id="3" name="Marcador de contenido 2">
            <a:extLst>
              <a:ext uri="{FF2B5EF4-FFF2-40B4-BE49-F238E27FC236}">
                <a16:creationId xmlns:a16="http://schemas.microsoft.com/office/drawing/2014/main" id="{39CC2DC5-DB53-3C61-AD63-A812DD6C3D51}"/>
              </a:ext>
            </a:extLst>
          </p:cNvPr>
          <p:cNvSpPr txBox="1">
            <a:spLocks noGrp="1"/>
          </p:cNvSpPr>
          <p:nvPr>
            <p:ph idx="1"/>
          </p:nvPr>
        </p:nvSpPr>
        <p:spPr>
          <a:xfrm>
            <a:off x="1069848" y="1750701"/>
            <a:ext cx="10058400" cy="4650098"/>
          </a:xfrm>
        </p:spPr>
        <p:txBody>
          <a:bodyPr/>
          <a:lstStyle/>
          <a:p>
            <a:pPr lvl="0">
              <a:buChar char="Ø"/>
            </a:pPr>
            <a:r>
              <a:rPr lang="es-ES"/>
              <a:t>Se tramitarán a través de este proceso las demandas que afecten a </a:t>
            </a:r>
            <a:r>
              <a:rPr lang="es-ES" b="1"/>
              <a:t>intereses generales</a:t>
            </a:r>
            <a:r>
              <a:rPr lang="es-ES"/>
              <a:t> de un </a:t>
            </a:r>
            <a:r>
              <a:rPr lang="es-ES" b="1"/>
              <a:t>grupo genérico de trabajadores </a:t>
            </a:r>
            <a:r>
              <a:rPr lang="es-ES"/>
              <a:t>y que versen sobre la aplicación e interpretación de una norma estatal, convenio colectivo, cualquiera que sea su eficacia, pactos o acuerdos de empresa, o de una decisión empresarial de carácter colectivo, (incluidas las decisiones colectivas de traslado, modificaciones sustanciales de condiciones de trabajo, suspensiones y reducciones de jornada por causas empresariales) o de una práctica de empresa</a:t>
            </a:r>
          </a:p>
          <a:p>
            <a:pPr marL="0" lvl="0" indent="0">
              <a:buNone/>
            </a:pPr>
            <a:endParaRPr lang="es-ES"/>
          </a:p>
          <a:p>
            <a:pPr lvl="0">
              <a:buChar char="Ø"/>
            </a:pPr>
            <a:r>
              <a:rPr lang="es-ES"/>
              <a:t>El procedimiento de conflicto colectivo se apoya en tres requisitos imprescindibles: a) la existencia de un conflicto actual; b) el carácter jurídico del mismo, diferenciándose así del conflicto de intereses; y c) su índole colectiva, esto es, la existencia de un interés común de un grupo genérico de trabajadores (faltará este último requisito cuando sea preciso tomar en consideración situaciones concretas que afectan a trabajadores determinados)</a:t>
            </a:r>
          </a:p>
          <a:p>
            <a:pPr marL="0" lvl="0" indent="0">
              <a:buNone/>
            </a:pPr>
            <a:endParaRPr lang="es-ES"/>
          </a:p>
        </p:txBody>
      </p:sp>
      <p:sp>
        <p:nvSpPr>
          <p:cNvPr id="4" name="Flecha: hacia abajo 3">
            <a:extLst>
              <a:ext uri="{FF2B5EF4-FFF2-40B4-BE49-F238E27FC236}">
                <a16:creationId xmlns:a16="http://schemas.microsoft.com/office/drawing/2014/main" id="{1BAD8209-E287-8943-9A40-D0D2C7FE8CB4}"/>
              </a:ext>
            </a:extLst>
          </p:cNvPr>
          <p:cNvSpPr/>
          <p:nvPr/>
        </p:nvSpPr>
        <p:spPr>
          <a:xfrm>
            <a:off x="5808543" y="3846039"/>
            <a:ext cx="484632" cy="459421"/>
          </a:xfrm>
          <a:custGeom>
            <a:avLst>
              <a:gd name="f0" fmla="val 1080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solidFill>
            <a:srgbClr val="D34817"/>
          </a:solidFill>
          <a:ln w="12701" cap="flat">
            <a:solidFill>
              <a:srgbClr val="9B320E"/>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FFFFFF"/>
              </a:solidFill>
              <a:uFillTx/>
              <a:latin typeface="Rockwe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FD1158-F01B-10B0-B77F-1B6373EE81DA}"/>
              </a:ext>
            </a:extLst>
          </p:cNvPr>
          <p:cNvSpPr txBox="1">
            <a:spLocks noGrp="1"/>
          </p:cNvSpPr>
          <p:nvPr>
            <p:ph type="title"/>
          </p:nvPr>
        </p:nvSpPr>
        <p:spPr>
          <a:xfrm>
            <a:off x="685800" y="176899"/>
            <a:ext cx="10207867" cy="1502432"/>
          </a:xfrm>
        </p:spPr>
        <p:txBody>
          <a:bodyPr/>
          <a:lstStyle/>
          <a:p>
            <a:pPr lvl="0"/>
            <a:r>
              <a:rPr lang="es-ES"/>
              <a:t>Conflicto </a:t>
            </a:r>
            <a:r>
              <a:rPr lang="es-ES" i="1"/>
              <a:t>colectivo</a:t>
            </a:r>
            <a:r>
              <a:rPr lang="es-ES"/>
              <a:t>: requisitos (II)</a:t>
            </a:r>
          </a:p>
        </p:txBody>
      </p:sp>
      <p:sp>
        <p:nvSpPr>
          <p:cNvPr id="3" name="Marcador de contenido 2">
            <a:extLst>
              <a:ext uri="{FF2B5EF4-FFF2-40B4-BE49-F238E27FC236}">
                <a16:creationId xmlns:a16="http://schemas.microsoft.com/office/drawing/2014/main" id="{BF027385-9D57-77C5-E861-F0F2470D2007}"/>
              </a:ext>
            </a:extLst>
          </p:cNvPr>
          <p:cNvSpPr txBox="1">
            <a:spLocks noGrp="1"/>
          </p:cNvSpPr>
          <p:nvPr>
            <p:ph idx="1"/>
          </p:nvPr>
        </p:nvSpPr>
        <p:spPr>
          <a:xfrm>
            <a:off x="571500" y="1617783"/>
            <a:ext cx="10638696" cy="5063316"/>
          </a:xfrm>
        </p:spPr>
        <p:txBody>
          <a:bodyPr/>
          <a:lstStyle/>
          <a:p>
            <a:pPr lvl="0">
              <a:lnSpc>
                <a:spcPct val="80000"/>
              </a:lnSpc>
            </a:pPr>
            <a:r>
              <a:rPr lang="es-ES" sz="1900"/>
              <a:t>El hecho de que un conflicto colectivo pueda tener un interés individualizable, en el sentido de que lo declarado en él pueda luego concretarse en un derecho de titularidad individual, no hace inadecuada esta modalidad procesal, siempre que el origen de la controversia sea la interpretación o aplicación de una norma, decisión o práctica de la empresa, que afecte de manera homogénea e indiferenciada a un grupo de trabajadores. </a:t>
            </a:r>
          </a:p>
          <a:p>
            <a:pPr lvl="0">
              <a:lnSpc>
                <a:spcPct val="80000"/>
              </a:lnSpc>
            </a:pPr>
            <a:r>
              <a:rPr lang="es-ES" sz="1900"/>
              <a:t>La clave para establecer la diferencia entre un conflicto individual o plural y un conflicto colectivo no reside en el número de sujetos que quedan afectados por la controversia. Por el contrario, la diferencia entre unos y otros se ha venido situando en las características y alcance del interés discutido: si el interés en juego es el propio, personal e individual de cada uno de los trabajadores, se ha considerado que estamos bien ante un conflicto individual -cuando el afectado era un trabajador- o bien ante un conflicto plural -cuando los afectados individualmente eran varios trabajadores-; en cambio si  el interés en litigio es el general de un grupo genérico de trabajadores, se ha estimado que el conflicto era colectivo, con independencia de que fueran muchos o pocos los afectados.</a:t>
            </a:r>
          </a:p>
          <a:p>
            <a:pPr lvl="0">
              <a:lnSpc>
                <a:spcPct val="80000"/>
              </a:lnSpc>
            </a:pPr>
            <a:r>
              <a:rPr lang="es-ES" sz="1900"/>
              <a:t>Si la pretensión formulada puede resolverse de forma abstracta, sin atender a situaciones particulares de cada trabajador, habrá que considerar adecuada la vía del proceso de conflicto colectivo; por el contrario, cuando estemos ante demandas cuya solución exija tener en cuenta las circunstancias personales de cada uno de los sujetos afectados, entonces la tramitación habrá de realizarse por la vía del proceso ordinario o el que, en su caso, corresponda.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TC103090434[[fn=Caracteres de madera]]</Template>
  <TotalTime>3469</TotalTime>
  <Words>15042</Words>
  <Application>Microsoft Office PowerPoint</Application>
  <PresentationFormat>Panorámica</PresentationFormat>
  <Paragraphs>647</Paragraphs>
  <Slides>105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105</vt:i4>
      </vt:variant>
    </vt:vector>
  </HeadingPairs>
  <TitlesOfParts>
    <vt:vector size="113" baseType="lpstr">
      <vt:lpstr>Calibri</vt:lpstr>
      <vt:lpstr>Courier New</vt:lpstr>
      <vt:lpstr>Rockwell</vt:lpstr>
      <vt:lpstr>Rockwell Condensed</vt:lpstr>
      <vt:lpstr>Rockwell Extra Bold</vt:lpstr>
      <vt:lpstr>verdana</vt:lpstr>
      <vt:lpstr>Wingdings</vt:lpstr>
      <vt:lpstr>Tipo de madera</vt:lpstr>
      <vt:lpstr>Jurisdicción social y Proceso laboral</vt:lpstr>
      <vt:lpstr>Jurisdicción social: significación</vt:lpstr>
      <vt:lpstr>Jurisdicción social</vt:lpstr>
      <vt:lpstr>Organización del orden jurisdiccional social (I)</vt:lpstr>
      <vt:lpstr>Organización (II)</vt:lpstr>
      <vt:lpstr>Organización (Iii)</vt:lpstr>
      <vt:lpstr>Competencia territorial internacional</vt:lpstr>
      <vt:lpstr>Proceso laboral</vt:lpstr>
      <vt:lpstr>Proceso laboral: finalidad básica</vt:lpstr>
      <vt:lpstr>Principios ordenadores (art. 74.1 LJS) </vt:lpstr>
      <vt:lpstr>El Objeto del proceso: la pretensión procesal</vt:lpstr>
      <vt:lpstr>Proceso ordinario y Modalidades procesales</vt:lpstr>
      <vt:lpstr>Acumulación de acciones (i)</vt:lpstr>
      <vt:lpstr>Acumulación de acciones (iI)</vt:lpstr>
      <vt:lpstr>Acumulación de acciones (iII)</vt:lpstr>
      <vt:lpstr>Acumulación de procesos: arts. 28 a 30 ljs</vt:lpstr>
      <vt:lpstr>…SE PREGUNTA</vt:lpstr>
      <vt:lpstr>Partes procesales, capacidad y legitimación procesal</vt:lpstr>
      <vt:lpstr>Legitimación extraordinaria</vt:lpstr>
      <vt:lpstr>Representación de las partes</vt:lpstr>
      <vt:lpstr>DEFENSA de las partes</vt:lpstr>
      <vt:lpstr>Estructura del proceso</vt:lpstr>
      <vt:lpstr>Actos preprocesales de evitación del proceso</vt:lpstr>
      <vt:lpstr>Conciliación o mediación preprocesal (I)</vt:lpstr>
      <vt:lpstr>Conciliación o mediación preprocesal (II)</vt:lpstr>
      <vt:lpstr>Conciliación o mediación preprocesal (III)</vt:lpstr>
      <vt:lpstr>AGOTAMIENTO VÍA administrativa previa</vt:lpstr>
      <vt:lpstr>Inicio del proceso</vt:lpstr>
      <vt:lpstr>La demanda</vt:lpstr>
      <vt:lpstr>Estructura de la demanda</vt:lpstr>
      <vt:lpstr>Identificación partes</vt:lpstr>
      <vt:lpstr>Hechos</vt:lpstr>
      <vt:lpstr>Fundamentación jurídica</vt:lpstr>
      <vt:lpstr>Súplica o petición</vt:lpstr>
      <vt:lpstr>Domicilio a efectos notificaciones </vt:lpstr>
      <vt:lpstr>otrosíes</vt:lpstr>
      <vt:lpstr>Documentos que deben acompañar demanda</vt:lpstr>
      <vt:lpstr>Presentación demanda</vt:lpstr>
      <vt:lpstr>SISTEMAS TELEMÁTICOS O ELECTRÓNICOS ADMINISTRACIÓN JUSTICIA</vt:lpstr>
      <vt:lpstr>Admisión a trámite demanda y subsanación defectos u omisiones: art. 81 LJS</vt:lpstr>
      <vt:lpstr>Señalamiento actos conciliación y juicio (art. 82.1 LJS)</vt:lpstr>
      <vt:lpstr>Actos conciliación y juicio (art.83 LJS)</vt:lpstr>
      <vt:lpstr>Desarrollo del proceso</vt:lpstr>
      <vt:lpstr>conciliación judicial (art. 84 LJS)</vt:lpstr>
      <vt:lpstr>Juicio oral: fase alegaciones (I)</vt:lpstr>
      <vt:lpstr>Fase alegaciones (ii)</vt:lpstr>
      <vt:lpstr>Fase al·legacions</vt:lpstr>
      <vt:lpstr>Fase prueba (I)</vt:lpstr>
      <vt:lpstr>S0licitud práctica prueba</vt:lpstr>
      <vt:lpstr>Momentos solicitud y práctica prueba</vt:lpstr>
      <vt:lpstr>Anticipación y aseguramiento de la prueba</vt:lpstr>
      <vt:lpstr>Admisión e inadmisión de la prueba (art.87.2 LJS)</vt:lpstr>
      <vt:lpstr>Renuncia a la prueba (art. 87.2 LJS)</vt:lpstr>
      <vt:lpstr>medios de prueba (art.90 LJS)</vt:lpstr>
      <vt:lpstr>Interrogatorio de las partes (art. 91 LJS)</vt:lpstr>
      <vt:lpstr>Interrogatorio de testigos (art. 92 LJS)</vt:lpstr>
      <vt:lpstr>Prueba pericial (art. 93 LJS)</vt:lpstr>
      <vt:lpstr>Prueba informes de expertos (art. 95 LJS)</vt:lpstr>
      <vt:lpstr>Prueba documental (art. 94 LJS)</vt:lpstr>
      <vt:lpstr>Medios mecánicos de reproducción e instrumentos de archivo y reproducción de datos (art. 90 LJS)</vt:lpstr>
      <vt:lpstr>Reconocimiento judicial (art. 87.1 LJS)</vt:lpstr>
      <vt:lpstr>Mitjans de prova (i) </vt:lpstr>
      <vt:lpstr>Mitjans de prova (ii) </vt:lpstr>
      <vt:lpstr>Orden de práctica de la prueba</vt:lpstr>
      <vt:lpstr>Valoración de la prueba</vt:lpstr>
      <vt:lpstr>Conclusiones de las partes</vt:lpstr>
      <vt:lpstr>Diligencias finales (art. 88 LJS)</vt:lpstr>
      <vt:lpstr>Terminación del proceso</vt:lpstr>
      <vt:lpstr>La sentencia</vt:lpstr>
      <vt:lpstr>Recursos contra sentencias (190 y ss. LJS)</vt:lpstr>
      <vt:lpstr>Consideraciones generales</vt:lpstr>
      <vt:lpstr>1. El recurso de suplicación (I)</vt:lpstr>
      <vt:lpstr>El recurso de suplicación (II)</vt:lpstr>
      <vt:lpstr>2. La casación laboral (I): caracterización</vt:lpstr>
      <vt:lpstr>La casación laboral (II): tipología</vt:lpstr>
      <vt:lpstr>El recurso de casación ordinario</vt:lpstr>
      <vt:lpstr>El recurso de casación para unificación de la doctrina</vt:lpstr>
      <vt:lpstr>tutela de derechos fundamentales: proceso especial (arts. 177 y ss LJS)</vt:lpstr>
      <vt:lpstr>legitimación</vt:lpstr>
      <vt:lpstr>tramitación</vt:lpstr>
      <vt:lpstr>Medidas cautelares</vt:lpstr>
      <vt:lpstr>Inversión carga prueba</vt:lpstr>
      <vt:lpstr>sentencia</vt:lpstr>
      <vt:lpstr>Indemnización daños y perjuicios</vt:lpstr>
      <vt:lpstr>Proceso especial de despido (arts. 103 y ss. LJS)</vt:lpstr>
      <vt:lpstr>Presentación de PowerPoint</vt:lpstr>
      <vt:lpstr>Proceso especial 138 LRJS</vt:lpstr>
      <vt:lpstr>Acciones individuales o plurales</vt:lpstr>
      <vt:lpstr>proceso conflicto colectivo (art. 153 y ss LJS)</vt:lpstr>
      <vt:lpstr>Despido individual o plural por causas etop (art. 52c et)</vt:lpstr>
      <vt:lpstr>IMPUGNACIÓN: art. 120 y ss lrjs</vt:lpstr>
      <vt:lpstr>Despido colectivo por causas etop (art. 51 et)</vt:lpstr>
      <vt:lpstr>Despido colectivo: vías de acción</vt:lpstr>
      <vt:lpstr>a) Impugnación colectiva: art. 124 LRJS (I)</vt:lpstr>
      <vt:lpstr>a) Impugnación colectiva: art. 124 LRJS (II)</vt:lpstr>
      <vt:lpstr>b) Impugnación individual (arts. 120 a 123 LRJS)</vt:lpstr>
      <vt:lpstr>Proceso de Conflictos colectivos Art. 153 y ss Lrjs</vt:lpstr>
      <vt:lpstr>Ámbito de aplicación/requisitos (i) </vt:lpstr>
      <vt:lpstr>Conflicto colectivo: requisitos (II)</vt:lpstr>
      <vt:lpstr>Legitimación activa (I)</vt:lpstr>
      <vt:lpstr>Legitimación activa (II)</vt:lpstr>
      <vt:lpstr>Desarrollo del proceso (I)</vt:lpstr>
      <vt:lpstr>Desarrollo del proceso (II)</vt:lpstr>
      <vt:lpstr>Proceso en materia prestaciones seguridad social (arts. 140 y ss LJS): determinación contingencia y recargo prestaciones seguridad social</vt:lpstr>
      <vt:lpstr>Especialidades en procesos por accidentes de trabajo y 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Proceso laboral</dc:title>
  <dc:creator>raquel serrano</dc:creator>
  <cp:lastModifiedBy>Raquel Serrano Olivares</cp:lastModifiedBy>
  <cp:revision>166</cp:revision>
  <dcterms:created xsi:type="dcterms:W3CDTF">2014-09-16T09:51:27Z</dcterms:created>
  <dcterms:modified xsi:type="dcterms:W3CDTF">2025-02-17T15:58:41Z</dcterms:modified>
</cp:coreProperties>
</file>