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391" r:id="rId2"/>
    <p:sldId id="452" r:id="rId3"/>
    <p:sldId id="453" r:id="rId4"/>
    <p:sldId id="455" r:id="rId5"/>
    <p:sldId id="454" r:id="rId6"/>
    <p:sldId id="461" r:id="rId7"/>
    <p:sldId id="456" r:id="rId8"/>
    <p:sldId id="458" r:id="rId9"/>
    <p:sldId id="459" r:id="rId10"/>
    <p:sldId id="460" r:id="rId11"/>
  </p:sldIdLst>
  <p:sldSz cx="12192000" cy="6858000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501ujns" initials="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/>
    <p:restoredTop sz="94598" autoAdjust="0"/>
  </p:normalViewPr>
  <p:slideViewPr>
    <p:cSldViewPr snapToGrid="0" snapToObjects="1">
      <p:cViewPr varScale="1">
        <p:scale>
          <a:sx n="110" d="100"/>
          <a:sy n="110" d="100"/>
        </p:scale>
        <p:origin x="35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9D20235-C373-4F8D-8110-51C987881AF3}" type="datetimeFigureOut">
              <a:rPr lang="es-ES"/>
              <a:pPr>
                <a:defRPr/>
              </a:pPr>
              <a:t>03/05/2025</a:t>
            </a:fld>
            <a:endParaRPr lang="es-E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E6F4841-6D2C-44BA-81F0-053DC6C3513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60697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6386" name="Marcador de notas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noFill/>
          <a:ln/>
        </p:spPr>
        <p:txBody>
          <a:bodyPr/>
          <a:lstStyle/>
          <a:p>
            <a:pPr eaLnBrk="1" hangingPunct="1"/>
            <a:endParaRPr lang="es-ES" altLang="es-ES"/>
          </a:p>
        </p:txBody>
      </p:sp>
      <p:sp>
        <p:nvSpPr>
          <p:cNvPr id="16387" name="Marcador de número de diapositiva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D8508944-FDDA-4640-8A30-400E9690F731}" type="slidenum">
              <a:rPr lang="es-ES" altLang="es-ES" sz="1200">
                <a:latin typeface="Calibri" pitchFamily="34" charset="0"/>
              </a:rPr>
              <a:pPr algn="r" defTabSz="457200"/>
              <a:t>1</a:t>
            </a:fld>
            <a:endParaRPr lang="es-ES" altLang="es-E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C5A7E0-6D1C-DD30-BF19-2C8618FFA6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Marcador de imagen de diapositiva 1">
            <a:extLst>
              <a:ext uri="{FF2B5EF4-FFF2-40B4-BE49-F238E27FC236}">
                <a16:creationId xmlns:a16="http://schemas.microsoft.com/office/drawing/2014/main" id="{E276CE9E-47C2-E61E-EA4B-7F2ACAC9AEA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6386" name="Marcador de notas 2">
            <a:extLst>
              <a:ext uri="{FF2B5EF4-FFF2-40B4-BE49-F238E27FC236}">
                <a16:creationId xmlns:a16="http://schemas.microsoft.com/office/drawing/2014/main" id="{0C47114B-269E-0D3D-8346-88F47017D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noFill/>
          <a:ln/>
        </p:spPr>
        <p:txBody>
          <a:bodyPr/>
          <a:lstStyle/>
          <a:p>
            <a:pPr eaLnBrk="1" hangingPunct="1"/>
            <a:endParaRPr lang="es-ES" altLang="es-ES" dirty="0"/>
          </a:p>
        </p:txBody>
      </p:sp>
      <p:sp>
        <p:nvSpPr>
          <p:cNvPr id="16387" name="Marcador de número de diapositiva 3">
            <a:extLst>
              <a:ext uri="{FF2B5EF4-FFF2-40B4-BE49-F238E27FC236}">
                <a16:creationId xmlns:a16="http://schemas.microsoft.com/office/drawing/2014/main" id="{5CE583A1-5581-B1D0-162E-FC8D11B19F5B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D8508944-FDDA-4640-8A30-400E9690F731}" type="slidenum">
              <a:rPr lang="es-ES" altLang="es-ES" sz="1200">
                <a:latin typeface="Calibri" pitchFamily="34" charset="0"/>
              </a:rPr>
              <a:pPr algn="r" defTabSz="457200"/>
              <a:t>10</a:t>
            </a:fld>
            <a:endParaRPr lang="es-ES" altLang="es-ES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248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6386" name="Marcador de notas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noFill/>
          <a:ln/>
        </p:spPr>
        <p:txBody>
          <a:bodyPr/>
          <a:lstStyle/>
          <a:p>
            <a:pPr eaLnBrk="1" hangingPunct="1"/>
            <a:endParaRPr lang="es-ES" altLang="es-ES" dirty="0"/>
          </a:p>
        </p:txBody>
      </p:sp>
      <p:sp>
        <p:nvSpPr>
          <p:cNvPr id="16387" name="Marcador de número de diapositiva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D8508944-FDDA-4640-8A30-400E9690F731}" type="slidenum">
              <a:rPr lang="es-ES" altLang="es-ES" sz="1200">
                <a:latin typeface="Calibri" pitchFamily="34" charset="0"/>
              </a:rPr>
              <a:pPr algn="r" defTabSz="457200"/>
              <a:t>2</a:t>
            </a:fld>
            <a:endParaRPr lang="es-ES" altLang="es-ES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002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6386" name="Marcador de notas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noFill/>
          <a:ln/>
        </p:spPr>
        <p:txBody>
          <a:bodyPr/>
          <a:lstStyle/>
          <a:p>
            <a:pPr eaLnBrk="1" hangingPunct="1"/>
            <a:endParaRPr lang="es-ES" altLang="es-ES" dirty="0"/>
          </a:p>
        </p:txBody>
      </p:sp>
      <p:sp>
        <p:nvSpPr>
          <p:cNvPr id="16387" name="Marcador de número de diapositiva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D8508944-FDDA-4640-8A30-400E9690F731}" type="slidenum">
              <a:rPr lang="es-ES" altLang="es-ES" sz="1200">
                <a:latin typeface="Calibri" pitchFamily="34" charset="0"/>
              </a:rPr>
              <a:pPr algn="r" defTabSz="457200"/>
              <a:t>3</a:t>
            </a:fld>
            <a:endParaRPr lang="es-ES" altLang="es-ES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201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190B95-67D1-2FC5-9E69-E5DC307371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Marcador de imagen de diapositiva 1">
            <a:extLst>
              <a:ext uri="{FF2B5EF4-FFF2-40B4-BE49-F238E27FC236}">
                <a16:creationId xmlns:a16="http://schemas.microsoft.com/office/drawing/2014/main" id="{6E4789C8-F35F-5214-0590-32CD688138B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6386" name="Marcador de notas 2">
            <a:extLst>
              <a:ext uri="{FF2B5EF4-FFF2-40B4-BE49-F238E27FC236}">
                <a16:creationId xmlns:a16="http://schemas.microsoft.com/office/drawing/2014/main" id="{B163B71E-DB5B-179F-2CB3-24BB747505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noFill/>
          <a:ln/>
        </p:spPr>
        <p:txBody>
          <a:bodyPr/>
          <a:lstStyle/>
          <a:p>
            <a:pPr eaLnBrk="1" hangingPunct="1"/>
            <a:endParaRPr lang="es-ES" altLang="es-ES" dirty="0"/>
          </a:p>
        </p:txBody>
      </p:sp>
      <p:sp>
        <p:nvSpPr>
          <p:cNvPr id="16387" name="Marcador de número de diapositiva 3">
            <a:extLst>
              <a:ext uri="{FF2B5EF4-FFF2-40B4-BE49-F238E27FC236}">
                <a16:creationId xmlns:a16="http://schemas.microsoft.com/office/drawing/2014/main" id="{9B7982F2-F462-4B82-9D90-5DF0E4F0B0CF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D8508944-FDDA-4640-8A30-400E9690F731}" type="slidenum">
              <a:rPr lang="es-ES" altLang="es-ES" sz="1200">
                <a:latin typeface="Calibri" pitchFamily="34" charset="0"/>
              </a:rPr>
              <a:pPr algn="r" defTabSz="457200"/>
              <a:t>4</a:t>
            </a:fld>
            <a:endParaRPr lang="es-ES" altLang="es-ES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9428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6386" name="Marcador de notas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noFill/>
          <a:ln/>
        </p:spPr>
        <p:txBody>
          <a:bodyPr/>
          <a:lstStyle/>
          <a:p>
            <a:pPr eaLnBrk="1" hangingPunct="1"/>
            <a:endParaRPr lang="es-ES" altLang="es-ES" dirty="0"/>
          </a:p>
        </p:txBody>
      </p:sp>
      <p:sp>
        <p:nvSpPr>
          <p:cNvPr id="16387" name="Marcador de número de diapositiva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D8508944-FDDA-4640-8A30-400E9690F731}" type="slidenum">
              <a:rPr lang="es-ES" altLang="es-ES" sz="1200">
                <a:latin typeface="Calibri" pitchFamily="34" charset="0"/>
              </a:rPr>
              <a:pPr algn="r" defTabSz="457200"/>
              <a:t>5</a:t>
            </a:fld>
            <a:endParaRPr lang="es-ES" altLang="es-ES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8978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4A13A8-1226-F941-0756-C3ED681BAE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Marcador de imagen de diapositiva 1">
            <a:extLst>
              <a:ext uri="{FF2B5EF4-FFF2-40B4-BE49-F238E27FC236}">
                <a16:creationId xmlns:a16="http://schemas.microsoft.com/office/drawing/2014/main" id="{78AC6636-4E74-B62D-D5F6-A4DED67F39D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6386" name="Marcador de notas 2">
            <a:extLst>
              <a:ext uri="{FF2B5EF4-FFF2-40B4-BE49-F238E27FC236}">
                <a16:creationId xmlns:a16="http://schemas.microsoft.com/office/drawing/2014/main" id="{A623D8A7-0DF6-4ABA-DA69-3FC8AECBB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noFill/>
          <a:ln/>
        </p:spPr>
        <p:txBody>
          <a:bodyPr/>
          <a:lstStyle/>
          <a:p>
            <a:pPr eaLnBrk="1" hangingPunct="1"/>
            <a:endParaRPr lang="es-ES" altLang="es-ES" dirty="0"/>
          </a:p>
        </p:txBody>
      </p:sp>
      <p:sp>
        <p:nvSpPr>
          <p:cNvPr id="16387" name="Marcador de número de diapositiva 3">
            <a:extLst>
              <a:ext uri="{FF2B5EF4-FFF2-40B4-BE49-F238E27FC236}">
                <a16:creationId xmlns:a16="http://schemas.microsoft.com/office/drawing/2014/main" id="{ACABF574-20BD-C42C-85FD-25525DFA4015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D8508944-FDDA-4640-8A30-400E9690F731}" type="slidenum">
              <a:rPr lang="es-ES" altLang="es-ES" sz="1200">
                <a:latin typeface="Calibri" pitchFamily="34" charset="0"/>
              </a:rPr>
              <a:pPr algn="r" defTabSz="457200"/>
              <a:t>6</a:t>
            </a:fld>
            <a:endParaRPr lang="es-ES" altLang="es-ES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9072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A06113-F167-6412-107A-B11F745962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Marcador de imagen de diapositiva 1">
            <a:extLst>
              <a:ext uri="{FF2B5EF4-FFF2-40B4-BE49-F238E27FC236}">
                <a16:creationId xmlns:a16="http://schemas.microsoft.com/office/drawing/2014/main" id="{7A912513-AFDE-2F1D-AFBF-FB71E78C5CE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6386" name="Marcador de notas 2">
            <a:extLst>
              <a:ext uri="{FF2B5EF4-FFF2-40B4-BE49-F238E27FC236}">
                <a16:creationId xmlns:a16="http://schemas.microsoft.com/office/drawing/2014/main" id="{39D72D6D-3839-8DB3-8C68-BB8CF5017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noFill/>
          <a:ln/>
        </p:spPr>
        <p:txBody>
          <a:bodyPr/>
          <a:lstStyle/>
          <a:p>
            <a:pPr eaLnBrk="1" hangingPunct="1"/>
            <a:endParaRPr lang="es-ES" altLang="es-ES" dirty="0"/>
          </a:p>
        </p:txBody>
      </p:sp>
      <p:sp>
        <p:nvSpPr>
          <p:cNvPr id="16387" name="Marcador de número de diapositiva 3">
            <a:extLst>
              <a:ext uri="{FF2B5EF4-FFF2-40B4-BE49-F238E27FC236}">
                <a16:creationId xmlns:a16="http://schemas.microsoft.com/office/drawing/2014/main" id="{4114EF51-569C-ADC2-E4F1-65D238C66738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D8508944-FDDA-4640-8A30-400E9690F731}" type="slidenum">
              <a:rPr lang="es-ES" altLang="es-ES" sz="1200">
                <a:latin typeface="Calibri" pitchFamily="34" charset="0"/>
              </a:rPr>
              <a:pPr algn="r" defTabSz="457200"/>
              <a:t>7</a:t>
            </a:fld>
            <a:endParaRPr lang="es-ES" altLang="es-ES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3988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F76FF6-8890-0CF0-B6FE-4DB505902E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Marcador de imagen de diapositiva 1">
            <a:extLst>
              <a:ext uri="{FF2B5EF4-FFF2-40B4-BE49-F238E27FC236}">
                <a16:creationId xmlns:a16="http://schemas.microsoft.com/office/drawing/2014/main" id="{073823D3-B61C-9B07-43CD-9CD394C9344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6386" name="Marcador de notas 2">
            <a:extLst>
              <a:ext uri="{FF2B5EF4-FFF2-40B4-BE49-F238E27FC236}">
                <a16:creationId xmlns:a16="http://schemas.microsoft.com/office/drawing/2014/main" id="{17D8E444-7BAE-0F63-F964-64D9F0A3A2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noFill/>
          <a:ln/>
        </p:spPr>
        <p:txBody>
          <a:bodyPr/>
          <a:lstStyle/>
          <a:p>
            <a:pPr eaLnBrk="1" hangingPunct="1"/>
            <a:endParaRPr lang="es-ES" altLang="es-ES" dirty="0"/>
          </a:p>
        </p:txBody>
      </p:sp>
      <p:sp>
        <p:nvSpPr>
          <p:cNvPr id="16387" name="Marcador de número de diapositiva 3">
            <a:extLst>
              <a:ext uri="{FF2B5EF4-FFF2-40B4-BE49-F238E27FC236}">
                <a16:creationId xmlns:a16="http://schemas.microsoft.com/office/drawing/2014/main" id="{79A5129B-45C3-E691-6F79-ED21B665D1FC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D8508944-FDDA-4640-8A30-400E9690F731}" type="slidenum">
              <a:rPr lang="es-ES" altLang="es-ES" sz="1200">
                <a:latin typeface="Calibri" pitchFamily="34" charset="0"/>
              </a:rPr>
              <a:pPr algn="r" defTabSz="457200"/>
              <a:t>8</a:t>
            </a:fld>
            <a:endParaRPr lang="es-ES" altLang="es-ES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1610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A334CF-0245-034B-9BD8-92D21F1555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Marcador de imagen de diapositiva 1">
            <a:extLst>
              <a:ext uri="{FF2B5EF4-FFF2-40B4-BE49-F238E27FC236}">
                <a16:creationId xmlns:a16="http://schemas.microsoft.com/office/drawing/2014/main" id="{7F251CD7-57EA-2BCD-E6B2-FF2D8E5C85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6386" name="Marcador de notas 2">
            <a:extLst>
              <a:ext uri="{FF2B5EF4-FFF2-40B4-BE49-F238E27FC236}">
                <a16:creationId xmlns:a16="http://schemas.microsoft.com/office/drawing/2014/main" id="{0F49B123-EC62-E8C7-B072-342846EC96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noFill/>
          <a:ln/>
        </p:spPr>
        <p:txBody>
          <a:bodyPr/>
          <a:lstStyle/>
          <a:p>
            <a:pPr eaLnBrk="1" hangingPunct="1"/>
            <a:endParaRPr lang="es-ES" altLang="es-ES" dirty="0"/>
          </a:p>
        </p:txBody>
      </p:sp>
      <p:sp>
        <p:nvSpPr>
          <p:cNvPr id="16387" name="Marcador de número de diapositiva 3">
            <a:extLst>
              <a:ext uri="{FF2B5EF4-FFF2-40B4-BE49-F238E27FC236}">
                <a16:creationId xmlns:a16="http://schemas.microsoft.com/office/drawing/2014/main" id="{E5797278-9011-76CE-8261-2D831B36677E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D8508944-FDDA-4640-8A30-400E9690F731}" type="slidenum">
              <a:rPr lang="es-ES" altLang="es-ES" sz="1200">
                <a:latin typeface="Calibri" pitchFamily="34" charset="0"/>
              </a:rPr>
              <a:pPr algn="r" defTabSz="457200"/>
              <a:t>9</a:t>
            </a:fld>
            <a:endParaRPr lang="es-ES" altLang="es-ES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667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3A1EF-4D4D-49DA-8F0E-A4149986392E}" type="datetimeFigureOut">
              <a:rPr lang="es-ES_tradnl"/>
              <a:pPr>
                <a:defRPr/>
              </a:pPr>
              <a:t>03/05/2025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DB0D9-93FB-493F-8840-5E13984B781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B7B11-3C00-465C-B7E5-8A1F1E9A1BAC}" type="datetimeFigureOut">
              <a:rPr lang="es-ES_tradnl"/>
              <a:pPr>
                <a:defRPr/>
              </a:pPr>
              <a:t>03/05/2025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76CC3-62B2-4AD6-9DD1-535CEC741A2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77EFC-360F-41F9-8CE4-FB00870A4E72}" type="datetimeFigureOut">
              <a:rPr lang="es-ES_tradnl"/>
              <a:pPr>
                <a:defRPr/>
              </a:pPr>
              <a:t>03/05/2025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B6A2E-0263-457D-B342-8385C8CC1D9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3AB49-1B46-4789-BB16-2DB50E5BB2B9}" type="datetimeFigureOut">
              <a:rPr lang="es-ES_tradnl"/>
              <a:pPr>
                <a:defRPr/>
              </a:pPr>
              <a:t>03/05/2025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BA393-47B9-41FC-B844-C47F05EDE2D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9A867-E32B-4978-8168-53AFD49A9BA9}" type="datetimeFigureOut">
              <a:rPr lang="es-ES_tradnl"/>
              <a:pPr>
                <a:defRPr/>
              </a:pPr>
              <a:t>03/05/2025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D5602-C0AF-4B58-84E4-257792F84AD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A25B6-9FE4-44A1-8A86-DD5CAFAD4F2C}" type="datetimeFigureOut">
              <a:rPr lang="es-ES_tradnl"/>
              <a:pPr>
                <a:defRPr/>
              </a:pPr>
              <a:t>03/05/2025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72163-8DC8-437C-A968-CB5335D8F31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2AA8A-C2E3-42D7-AE1A-0DB1D3D4665C}" type="datetimeFigureOut">
              <a:rPr lang="es-ES_tradnl"/>
              <a:pPr>
                <a:defRPr/>
              </a:pPr>
              <a:t>03/05/2025</a:t>
            </a:fld>
            <a:endParaRPr lang="es-ES_tradn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FBDBD-FF6C-423C-9EEE-27336194714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F9B3F-04C3-4812-A778-BBABC3EC0BCF}" type="datetimeFigureOut">
              <a:rPr lang="es-ES_tradnl"/>
              <a:pPr>
                <a:defRPr/>
              </a:pPr>
              <a:t>03/05/2025</a:t>
            </a:fld>
            <a:endParaRPr lang="es-ES_tradnl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749D8-951B-4ACE-9C30-8429F3165B3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98E20-0A7B-452A-98DC-4E4EEAF8C47B}" type="datetimeFigureOut">
              <a:rPr lang="es-ES_tradnl"/>
              <a:pPr>
                <a:defRPr/>
              </a:pPr>
              <a:t>03/05/2025</a:t>
            </a:fld>
            <a:endParaRPr lang="es-ES_tradnl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5FD9D-F669-4FC8-B77E-DAA79D5503D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E6678-30FC-4A43-9C10-620BA3E8C0FD}" type="datetimeFigureOut">
              <a:rPr lang="es-ES_tradnl"/>
              <a:pPr>
                <a:defRPr/>
              </a:pPr>
              <a:t>03/05/2025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AC8EA-8879-4920-8B92-A7BE7836449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F57C2-84C0-473C-AA56-FB62D61C6284}" type="datetimeFigureOut">
              <a:rPr lang="es-ES_tradnl"/>
              <a:pPr>
                <a:defRPr/>
              </a:pPr>
              <a:t>03/05/2025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FCFE6-62CA-4AD6-BC59-F673C0113A8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Clic para editar título</a:t>
            </a:r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BB4C0C-D590-44F3-926A-2B931BA15190}" type="datetimeFigureOut">
              <a:rPr lang="es-ES_tradnl"/>
              <a:pPr>
                <a:defRPr/>
              </a:pPr>
              <a:t>03/05/2025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18F52A7-2D83-400D-9A85-F1C33422441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0E9A930-B21C-A1A1-F30B-76F86B1D4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651" y="1524000"/>
            <a:ext cx="10427490" cy="713970"/>
          </a:xfrm>
          <a:prstGeom prst="rect">
            <a:avLst/>
          </a:prstGeom>
          <a:solidFill>
            <a:srgbClr val="00206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457200">
              <a:lnSpc>
                <a:spcPct val="90000"/>
              </a:lnSpc>
            </a:pPr>
            <a:r>
              <a:rPr lang="es-ES" altLang="es-ES" sz="2000" b="1" dirty="0">
                <a:solidFill>
                  <a:srgbClr val="FFFFFF"/>
                </a:solidFill>
                <a:latin typeface="+mn-lt"/>
              </a:rPr>
              <a:t>METODO DEL </a:t>
            </a:r>
            <a:r>
              <a:rPr lang="es-ES" altLang="es-ES" sz="2000" b="1">
                <a:solidFill>
                  <a:srgbClr val="FFFFFF"/>
                </a:solidFill>
                <a:latin typeface="+mn-lt"/>
              </a:rPr>
              <a:t>CASO (</a:t>
            </a:r>
            <a:r>
              <a:rPr lang="es-ES" altLang="es-ES" sz="2000" b="1" dirty="0">
                <a:solidFill>
                  <a:srgbClr val="FFFFFF"/>
                </a:solidFill>
                <a:latin typeface="+mn-lt"/>
              </a:rPr>
              <a:t>I</a:t>
            </a:r>
            <a:r>
              <a:rPr lang="es-ES" altLang="es-ES" sz="2000" b="1">
                <a:solidFill>
                  <a:srgbClr val="FFFFFF"/>
                </a:solidFill>
                <a:latin typeface="+mn-lt"/>
              </a:rPr>
              <a:t>X</a:t>
            </a:r>
            <a:r>
              <a:rPr lang="es-ES" altLang="es-ES" sz="2000" b="1" dirty="0">
                <a:solidFill>
                  <a:srgbClr val="FFFFFF"/>
                </a:solidFill>
                <a:latin typeface="+mn-lt"/>
              </a:rPr>
              <a:t>). Hombre de 62 años con artritis reumatoide y púrpura palpable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DAC84A2-9975-349F-39E9-D3F98CDF8E0E}"/>
              </a:ext>
            </a:extLst>
          </p:cNvPr>
          <p:cNvSpPr txBox="1"/>
          <p:nvPr/>
        </p:nvSpPr>
        <p:spPr>
          <a:xfrm>
            <a:off x="1574320" y="2511724"/>
            <a:ext cx="94815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Joan M. Nolla Solé, Laura Berbel </a:t>
            </a:r>
            <a:r>
              <a:rPr lang="es-ES" sz="1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Arcobé</a:t>
            </a:r>
            <a:r>
              <a:rPr lang="es-ES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Paola Vidal Montal, Diego Benavent </a:t>
            </a:r>
            <a:r>
              <a:rPr lang="es-ES" sz="1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Nuñez</a:t>
            </a:r>
            <a:r>
              <a:rPr lang="es-ES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Javier </a:t>
            </a:r>
            <a:r>
              <a:rPr lang="es-ES" sz="1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Narvaéz</a:t>
            </a:r>
            <a:r>
              <a:rPr lang="es-ES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García</a:t>
            </a:r>
          </a:p>
          <a:p>
            <a:pPr algn="just"/>
            <a:r>
              <a:rPr lang="es-ES" sz="16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</a:t>
            </a:r>
            <a:r>
              <a:rPr lang="es-ES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 </a:t>
            </a:r>
            <a:r>
              <a:rPr lang="es-ES" sz="16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Ciències</a:t>
            </a:r>
            <a:r>
              <a:rPr lang="es-ES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Clíniques. </a:t>
            </a:r>
            <a:r>
              <a:rPr lang="es-ES" sz="16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Facultat</a:t>
            </a:r>
            <a:r>
              <a:rPr lang="es-ES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 Medicina i </a:t>
            </a:r>
            <a:r>
              <a:rPr lang="es-ES" sz="16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Ciències</a:t>
            </a:r>
            <a:r>
              <a:rPr lang="es-ES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es-ES" sz="16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Salut</a:t>
            </a:r>
            <a:r>
              <a:rPr lang="es-ES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s-ES" sz="16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Universitat</a:t>
            </a:r>
            <a:r>
              <a:rPr lang="es-ES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 Barcelona</a:t>
            </a:r>
            <a:endParaRPr lang="es-ES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981869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604C50-7F53-DDCA-CCD0-F11EDD8073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>
            <a:extLst>
              <a:ext uri="{FF2B5EF4-FFF2-40B4-BE49-F238E27FC236}">
                <a16:creationId xmlns:a16="http://schemas.microsoft.com/office/drawing/2014/main" id="{4D63FE2E-EFE4-8859-9952-6E6CDC51B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9132" y="402933"/>
            <a:ext cx="7167562" cy="512762"/>
          </a:xfrm>
          <a:prstGeom prst="rect">
            <a:avLst/>
          </a:prstGeom>
          <a:solidFill>
            <a:srgbClr val="00206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457200">
              <a:lnSpc>
                <a:spcPct val="90000"/>
              </a:lnSpc>
            </a:pPr>
            <a:r>
              <a:rPr lang="es-ES" altLang="es-ES" sz="2000" b="1" dirty="0">
                <a:solidFill>
                  <a:srgbClr val="FFFFFF"/>
                </a:solidFill>
                <a:latin typeface="+mn-lt"/>
              </a:rPr>
              <a:t>VASCULITIS REUMATOIDE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6E3A1B5-AFAF-F15F-CAA7-C3D254CF7E4F}"/>
              </a:ext>
            </a:extLst>
          </p:cNvPr>
          <p:cNvSpPr txBox="1"/>
          <p:nvPr/>
        </p:nvSpPr>
        <p:spPr>
          <a:xfrm>
            <a:off x="1114696" y="948412"/>
            <a:ext cx="874340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s-ES" b="1" dirty="0">
                <a:latin typeface="+mn-lt"/>
              </a:rPr>
              <a:t>Tratamiento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Inmunosupresión intensiva: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Corticoides sistémicos en dosis altas.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Ciclofosfamida </a:t>
            </a:r>
            <a:r>
              <a:rPr lang="es-ES" dirty="0" err="1">
                <a:latin typeface="+mn-lt"/>
              </a:rPr>
              <a:t>i.v</a:t>
            </a:r>
            <a:r>
              <a:rPr lang="es-ES" dirty="0">
                <a:latin typeface="+mn-lt"/>
              </a:rPr>
              <a:t>. (pautas de pulso) en casos graves o viscerales.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Alternativas: </a:t>
            </a:r>
            <a:r>
              <a:rPr lang="es-ES" dirty="0" err="1">
                <a:latin typeface="+mn-lt"/>
              </a:rPr>
              <a:t>rituximab</a:t>
            </a:r>
            <a:r>
              <a:rPr lang="es-ES" dirty="0">
                <a:latin typeface="+mn-lt"/>
              </a:rPr>
              <a:t>, metotrexato o micofenolato en formas moderadas.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Tratamiento de soporte: cuidado de úlceras, profilaxis de infecciones, rehabilitación neurológica.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Optimización del control de la AR subyacente con agentes modificadores.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A6DA058-9F73-75F6-0CDD-13F635EC1CC1}"/>
              </a:ext>
            </a:extLst>
          </p:cNvPr>
          <p:cNvSpPr txBox="1"/>
          <p:nvPr/>
        </p:nvSpPr>
        <p:spPr>
          <a:xfrm>
            <a:off x="984067" y="3294420"/>
            <a:ext cx="961426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s-ES" b="1" dirty="0">
                <a:latin typeface="+mn-lt"/>
              </a:rPr>
              <a:t>Pronóstico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La vasculitis reumatoide es una manifestación de mal pronóstico, asociada tradicionalmente a elevada morbilidad y mortalidad.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Sin embargo, su incidencia ha disminuido notablemente en la era de la terapia dirigida y el diagnóstico precoz de la 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Factores de mal pronóstico: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Afectación visceral (renal, gastrointestinal, cardíaca).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Vasculitis neurológica extensa.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Presencia de úlceras cutáneas profundas o necrosis digital.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Supervivencia a 5 años &gt;70% en cohortes recientes, especialmente con manejo precoz e individualizado.</a:t>
            </a:r>
          </a:p>
        </p:txBody>
      </p:sp>
    </p:spTree>
    <p:extLst>
      <p:ext uri="{BB962C8B-B14F-4D97-AF65-F5344CB8AC3E}">
        <p14:creationId xmlns:p14="http://schemas.microsoft.com/office/powerpoint/2010/main" val="341102631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>
            <a:extLst>
              <a:ext uri="{FF2B5EF4-FFF2-40B4-BE49-F238E27FC236}">
                <a16:creationId xmlns:a16="http://schemas.microsoft.com/office/drawing/2014/main" id="{4F14EE13-B277-45C0-81EC-34B971C1B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9132" y="402933"/>
            <a:ext cx="7167562" cy="512762"/>
          </a:xfrm>
          <a:prstGeom prst="rect">
            <a:avLst/>
          </a:prstGeom>
          <a:solidFill>
            <a:srgbClr val="4F81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457200">
              <a:lnSpc>
                <a:spcPct val="90000"/>
              </a:lnSpc>
            </a:pPr>
            <a:r>
              <a:rPr lang="es-ES" altLang="es-ES" sz="2000" b="1" dirty="0">
                <a:solidFill>
                  <a:srgbClr val="FFFFFF"/>
                </a:solidFill>
                <a:latin typeface="+mn-lt"/>
              </a:rPr>
              <a:t>CASO CLÍNICO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86FF181-3AB2-4791-AFE2-BB0131BF9F2F}"/>
              </a:ext>
            </a:extLst>
          </p:cNvPr>
          <p:cNvSpPr txBox="1"/>
          <p:nvPr/>
        </p:nvSpPr>
        <p:spPr>
          <a:xfrm>
            <a:off x="1095081" y="2551837"/>
            <a:ext cx="992523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s-ES" b="0" i="0" dirty="0">
              <a:solidFill>
                <a:srgbClr val="000000"/>
              </a:solidFill>
              <a:effectLst/>
              <a:latin typeface="+mn-lt"/>
            </a:endParaRPr>
          </a:p>
          <a:p>
            <a:pPr algn="just"/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Entre sus </a:t>
            </a:r>
            <a:r>
              <a:rPr lang="es-ES" b="1" i="0" dirty="0">
                <a:solidFill>
                  <a:srgbClr val="000000"/>
                </a:solidFill>
                <a:effectLst/>
                <a:latin typeface="+mn-lt"/>
              </a:rPr>
              <a:t>antecedentes</a:t>
            </a:r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 destaca:</a:t>
            </a:r>
          </a:p>
          <a:p>
            <a:pPr algn="just"/>
            <a:endParaRPr lang="es-ES" b="0" i="0" dirty="0">
              <a:solidFill>
                <a:srgbClr val="000000"/>
              </a:solidFill>
              <a:effectLst/>
              <a:latin typeface="+mn-lt"/>
            </a:endParaRPr>
          </a:p>
          <a:p>
            <a:pPr algn="just"/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· Hábito tabáquico (20 paquetes/año)</a:t>
            </a:r>
          </a:p>
          <a:p>
            <a:pPr algn="just"/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· HTA en tratamiento con enalapril. </a:t>
            </a:r>
          </a:p>
          <a:p>
            <a:pPr algn="just"/>
            <a:endParaRPr lang="es-ES" b="0" i="0" dirty="0">
              <a:solidFill>
                <a:srgbClr val="000000"/>
              </a:solidFill>
              <a:effectLst/>
              <a:latin typeface="+mn-lt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A85DF2E-09FD-4215-4F20-63074AD0EB95}"/>
              </a:ext>
            </a:extLst>
          </p:cNvPr>
          <p:cNvSpPr txBox="1"/>
          <p:nvPr/>
        </p:nvSpPr>
        <p:spPr>
          <a:xfrm>
            <a:off x="1095081" y="1449701"/>
            <a:ext cx="1038061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Calibri" panose="020F0502020204030204" pitchFamily="34" charset="0"/>
                <a:cs typeface="Calibri" panose="020F0502020204030204" pitchFamily="34" charset="0"/>
              </a:rPr>
              <a:t>Hombre de 62 años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, con </a:t>
            </a:r>
            <a:r>
              <a:rPr lang="es-ES" b="1" dirty="0">
                <a:latin typeface="Calibri" panose="020F0502020204030204" pitchFamily="34" charset="0"/>
                <a:cs typeface="Calibri" panose="020F0502020204030204" pitchFamily="34" charset="0"/>
              </a:rPr>
              <a:t>artritis reumatoide seropositiva (FR y ACPA positivos)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, diagnosticada hace 7 años, actualmente en tratamiento con </a:t>
            </a:r>
            <a:r>
              <a:rPr lang="es-ES" b="1" dirty="0">
                <a:latin typeface="Calibri" panose="020F0502020204030204" pitchFamily="34" charset="0"/>
                <a:cs typeface="Calibri" panose="020F0502020204030204" pitchFamily="34" charset="0"/>
              </a:rPr>
              <a:t>metotrexato (15 mg/semana)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ES" b="1" dirty="0" err="1">
                <a:latin typeface="Calibri" panose="020F0502020204030204" pitchFamily="34" charset="0"/>
                <a:cs typeface="Calibri" panose="020F0502020204030204" pitchFamily="34" charset="0"/>
              </a:rPr>
              <a:t>adalimumab</a:t>
            </a:r>
            <a:r>
              <a:rPr lang="es-ES" b="1" dirty="0">
                <a:latin typeface="Calibri" panose="020F0502020204030204" pitchFamily="34" charset="0"/>
                <a:cs typeface="Calibri" panose="020F0502020204030204" pitchFamily="34" charset="0"/>
              </a:rPr>
              <a:t> (40 mg/ 2 semanas)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s-ES" b="1" dirty="0">
                <a:latin typeface="Calibri" panose="020F0502020204030204" pitchFamily="34" charset="0"/>
                <a:cs typeface="Calibri" panose="020F0502020204030204" pitchFamily="34" charset="0"/>
              </a:rPr>
              <a:t>prednisona (5 mg/día)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. Evolución previa con respuesta parcial, con persistencia de rigidez matutina moderada y ocasional sinovitis de pequeñas articulaciones</a:t>
            </a:r>
            <a:r>
              <a:rPr lang="es-ES" dirty="0"/>
              <a:t>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AA912CB-72DB-EDDB-2643-6502D2DB4266}"/>
              </a:ext>
            </a:extLst>
          </p:cNvPr>
          <p:cNvSpPr txBox="1"/>
          <p:nvPr/>
        </p:nvSpPr>
        <p:spPr>
          <a:xfrm>
            <a:off x="1059146" y="4515223"/>
            <a:ext cx="1045248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Consulta por aparición de </a:t>
            </a:r>
            <a:r>
              <a:rPr lang="es-ES" b="1" dirty="0">
                <a:latin typeface="Calibri" panose="020F0502020204030204" pitchFamily="34" charset="0"/>
                <a:cs typeface="Calibri" panose="020F0502020204030204" pitchFamily="34" charset="0"/>
              </a:rPr>
              <a:t>púrpura palpable en extremidades inferiores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, de una semana de evolución, </a:t>
            </a:r>
            <a:r>
              <a:rPr lang="es-ES" b="1" dirty="0">
                <a:latin typeface="Calibri" panose="020F0502020204030204" pitchFamily="34" charset="0"/>
                <a:cs typeface="Calibri" panose="020F0502020204030204" pitchFamily="34" charset="0"/>
              </a:rPr>
              <a:t>astenia marcada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 y sensación de "descarga eléctrica" en ambos pies. En los últimos días, ha notado </a:t>
            </a:r>
            <a:r>
              <a:rPr lang="es-ES" b="1" dirty="0">
                <a:latin typeface="Calibri" panose="020F0502020204030204" pitchFamily="34" charset="0"/>
                <a:cs typeface="Calibri" panose="020F0502020204030204" pitchFamily="34" charset="0"/>
              </a:rPr>
              <a:t>pérdida de fuerza al extender el pie derecho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 y un malestar general creciente.</a:t>
            </a:r>
          </a:p>
        </p:txBody>
      </p:sp>
    </p:spTree>
    <p:extLst>
      <p:ext uri="{BB962C8B-B14F-4D97-AF65-F5344CB8AC3E}">
        <p14:creationId xmlns:p14="http://schemas.microsoft.com/office/powerpoint/2010/main" val="390689318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>
            <a:extLst>
              <a:ext uri="{FF2B5EF4-FFF2-40B4-BE49-F238E27FC236}">
                <a16:creationId xmlns:a16="http://schemas.microsoft.com/office/drawing/2014/main" id="{4F14EE13-B277-45C0-81EC-34B971C1B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9132" y="402933"/>
            <a:ext cx="7167562" cy="512762"/>
          </a:xfrm>
          <a:prstGeom prst="rect">
            <a:avLst/>
          </a:prstGeom>
          <a:solidFill>
            <a:srgbClr val="4F81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457200">
              <a:lnSpc>
                <a:spcPct val="90000"/>
              </a:lnSpc>
            </a:pPr>
            <a:r>
              <a:rPr lang="es-ES" altLang="es-ES" sz="2000" b="1" dirty="0">
                <a:solidFill>
                  <a:srgbClr val="FFFFFF"/>
                </a:solidFill>
                <a:latin typeface="+mn-lt"/>
              </a:rPr>
              <a:t>CASO CLÍNICO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79C1EB3-A488-4063-995B-09DDEE4F6B4E}"/>
              </a:ext>
            </a:extLst>
          </p:cNvPr>
          <p:cNvSpPr txBox="1"/>
          <p:nvPr/>
        </p:nvSpPr>
        <p:spPr>
          <a:xfrm>
            <a:off x="941033" y="1443841"/>
            <a:ext cx="10946167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En la </a:t>
            </a:r>
            <a:r>
              <a:rPr lang="es-ES" b="1" i="0" dirty="0">
                <a:solidFill>
                  <a:srgbClr val="000000"/>
                </a:solidFill>
                <a:effectLst/>
                <a:latin typeface="+mn-lt"/>
              </a:rPr>
              <a:t>exploración física </a:t>
            </a:r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se observa: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Lesiones purpúricas no pruriginosas en ambos miembros inferiores, que no desaparecen a la </a:t>
            </a:r>
            <a:r>
              <a:rPr lang="es-ES" dirty="0" err="1">
                <a:latin typeface="+mn-lt"/>
              </a:rPr>
              <a:t>vitropresión</a:t>
            </a:r>
            <a:r>
              <a:rPr lang="es-ES" dirty="0">
                <a:latin typeface="+mn-lt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Déficit motor para dorsiflexión del pie derecho (3/5) y leve hipoestesia en territorio del nervio peroneo superficial.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Leve edema maleolar bilateral.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T </a:t>
            </a:r>
            <a:r>
              <a:rPr lang="es-ES" b="0" i="0" dirty="0" err="1">
                <a:solidFill>
                  <a:srgbClr val="000000"/>
                </a:solidFill>
                <a:effectLst/>
                <a:latin typeface="+mn-lt"/>
              </a:rPr>
              <a:t>Ax</a:t>
            </a:r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: 37.2 </a:t>
            </a:r>
            <a:r>
              <a:rPr lang="es-ES" b="0" i="0" dirty="0" err="1">
                <a:solidFill>
                  <a:srgbClr val="000000"/>
                </a:solidFill>
                <a:effectLst/>
                <a:latin typeface="+mn-lt"/>
              </a:rPr>
              <a:t>ºC</a:t>
            </a:r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. T.A. 148/90 mm/Hg. FR: 14 x’; FC: 86 x’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Sinovitis leve en MCF 2ª y 3ª derecha. DAS28: 3.6</a:t>
            </a:r>
          </a:p>
          <a:p>
            <a:pPr>
              <a:buFont typeface="Arial" panose="020B0604020202020204" pitchFamily="34" charset="0"/>
              <a:buChar char="•"/>
            </a:pPr>
            <a:endParaRPr lang="es-ES" b="0" i="0" dirty="0">
              <a:solidFill>
                <a:srgbClr val="000000"/>
              </a:solidFill>
              <a:effectLst/>
              <a:latin typeface="+mn-lt"/>
            </a:endParaRPr>
          </a:p>
          <a:p>
            <a:pPr algn="just"/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Aporta las siguientes </a:t>
            </a:r>
            <a:r>
              <a:rPr lang="es-ES" b="1" i="0" dirty="0">
                <a:solidFill>
                  <a:srgbClr val="000000"/>
                </a:solidFill>
                <a:effectLst/>
                <a:latin typeface="+mn-lt"/>
              </a:rPr>
              <a:t>exploraciones complementarias </a:t>
            </a:r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realizadas por su médico de cabecera:</a:t>
            </a:r>
          </a:p>
          <a:p>
            <a:pPr algn="just"/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· </a:t>
            </a:r>
            <a:r>
              <a:rPr lang="es-ES" b="0" i="0" dirty="0" err="1">
                <a:solidFill>
                  <a:srgbClr val="000000"/>
                </a:solidFill>
                <a:effectLst/>
                <a:latin typeface="+mn-lt"/>
              </a:rPr>
              <a:t>Rx</a:t>
            </a:r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 tórax: </a:t>
            </a:r>
            <a:r>
              <a:rPr lang="es-ES" dirty="0">
                <a:solidFill>
                  <a:srgbClr val="000000"/>
                </a:solidFill>
                <a:latin typeface="+mn-lt"/>
              </a:rPr>
              <a:t>normal</a:t>
            </a:r>
            <a:endParaRPr lang="es-ES" b="0" i="0" dirty="0">
              <a:solidFill>
                <a:srgbClr val="000000"/>
              </a:solidFill>
              <a:effectLst/>
              <a:latin typeface="+mn-lt"/>
            </a:endParaRPr>
          </a:p>
          <a:p>
            <a:pPr algn="just"/>
            <a:r>
              <a:rPr lang="es-ES" dirty="0">
                <a:solidFill>
                  <a:srgbClr val="000000"/>
                </a:solidFill>
                <a:latin typeface="+mn-lt"/>
              </a:rPr>
              <a:t>  </a:t>
            </a:r>
            <a:r>
              <a:rPr lang="es-ES" b="0" i="0" dirty="0" err="1">
                <a:solidFill>
                  <a:srgbClr val="000000"/>
                </a:solidFill>
                <a:effectLst/>
                <a:latin typeface="+mn-lt"/>
              </a:rPr>
              <a:t>Rx</a:t>
            </a:r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 manos: pequeña erosión en cabeza del terce</a:t>
            </a:r>
            <a:r>
              <a:rPr lang="es-ES" dirty="0">
                <a:solidFill>
                  <a:srgbClr val="000000"/>
                </a:solidFill>
                <a:latin typeface="+mn-lt"/>
              </a:rPr>
              <a:t>r</a:t>
            </a:r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 metacarpiano de mano </a:t>
            </a:r>
            <a:r>
              <a:rPr lang="es-ES" dirty="0">
                <a:solidFill>
                  <a:srgbClr val="000000"/>
                </a:solidFill>
                <a:latin typeface="+mn-lt"/>
              </a:rPr>
              <a:t>derecha</a:t>
            </a:r>
            <a:endParaRPr lang="es-ES" b="0" i="0" dirty="0">
              <a:solidFill>
                <a:srgbClr val="000000"/>
              </a:solidFill>
              <a:effectLst/>
              <a:latin typeface="+mn-lt"/>
            </a:endParaRPr>
          </a:p>
          <a:p>
            <a:pPr algn="just"/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· Hemograma: Hb:118 g/L, Leucocitos: 6, 8x 10</a:t>
            </a:r>
            <a:r>
              <a:rPr lang="es-ES" b="0" i="0" baseline="30000" dirty="0">
                <a:solidFill>
                  <a:srgbClr val="000000"/>
                </a:solidFill>
                <a:effectLst/>
                <a:latin typeface="+mn-lt"/>
              </a:rPr>
              <a:t>9</a:t>
            </a:r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/L, Plaquetas: 280 x 10</a:t>
            </a:r>
            <a:r>
              <a:rPr lang="es-ES" b="0" i="0" baseline="30000" dirty="0">
                <a:solidFill>
                  <a:srgbClr val="000000"/>
                </a:solidFill>
                <a:effectLst/>
                <a:latin typeface="+mn-lt"/>
              </a:rPr>
              <a:t>9</a:t>
            </a:r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/L.</a:t>
            </a:r>
          </a:p>
          <a:p>
            <a:pPr algn="just"/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· Bioquímica general normal, excepto </a:t>
            </a:r>
            <a:r>
              <a:rPr lang="pt-BR" b="0" i="0" dirty="0">
                <a:solidFill>
                  <a:srgbClr val="000000"/>
                </a:solidFill>
                <a:effectLst/>
                <a:latin typeface="+mn-lt"/>
              </a:rPr>
              <a:t>creatinina de 1.6 mg/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+mn-lt"/>
              </a:rPr>
              <a:t>dL</a:t>
            </a:r>
            <a:r>
              <a:rPr lang="pt-BR" b="0" i="0" dirty="0">
                <a:solidFill>
                  <a:srgbClr val="000000"/>
                </a:solidFill>
                <a:effectLst/>
                <a:latin typeface="+mn-lt"/>
              </a:rPr>
              <a:t> (</a:t>
            </a:r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0.7 - 1.3 mg/</a:t>
            </a:r>
            <a:r>
              <a:rPr lang="es-ES" b="0" i="0" dirty="0" err="1">
                <a:solidFill>
                  <a:srgbClr val="000000"/>
                </a:solidFill>
                <a:effectLst/>
                <a:latin typeface="+mn-lt"/>
              </a:rPr>
              <a:t>dL</a:t>
            </a:r>
            <a:r>
              <a:rPr lang="es-ES" dirty="0">
                <a:solidFill>
                  <a:srgbClr val="000000"/>
                </a:solidFill>
                <a:latin typeface="+mn-lt"/>
              </a:rPr>
              <a:t>).</a:t>
            </a:r>
          </a:p>
          <a:p>
            <a:pPr algn="just"/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  Sedimento: 50 hematíes/campo; 20 leucocitos/campo. Cilindros hemáticos.</a:t>
            </a:r>
          </a:p>
          <a:p>
            <a:pPr algn="just"/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· FR </a:t>
            </a:r>
            <a:r>
              <a:rPr lang="es-ES" b="0" i="0">
                <a:solidFill>
                  <a:srgbClr val="000000"/>
                </a:solidFill>
                <a:effectLst/>
                <a:latin typeface="+mn-lt"/>
              </a:rPr>
              <a:t>(+). </a:t>
            </a:r>
            <a:endParaRPr lang="es-ES" b="0" i="0" dirty="0">
              <a:solidFill>
                <a:srgbClr val="000000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60322322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4D3958-7B00-17F6-2D6C-178FF30FB4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>
            <a:extLst>
              <a:ext uri="{FF2B5EF4-FFF2-40B4-BE49-F238E27FC236}">
                <a16:creationId xmlns:a16="http://schemas.microsoft.com/office/drawing/2014/main" id="{8FAC67F8-63AA-945E-35EF-F4E532FFCD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9132" y="402933"/>
            <a:ext cx="7167562" cy="512762"/>
          </a:xfrm>
          <a:prstGeom prst="rect">
            <a:avLst/>
          </a:prstGeom>
          <a:solidFill>
            <a:srgbClr val="4F81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457200">
              <a:lnSpc>
                <a:spcPct val="90000"/>
              </a:lnSpc>
            </a:pPr>
            <a:r>
              <a:rPr lang="es-ES" altLang="es-ES" sz="2000" b="1" dirty="0">
                <a:solidFill>
                  <a:srgbClr val="FFFFFF"/>
                </a:solidFill>
                <a:latin typeface="+mn-lt"/>
              </a:rPr>
              <a:t>CASO CLÍNICO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03EF3AE-4CE7-4EE0-CB3E-C94005454870}"/>
              </a:ext>
            </a:extLst>
          </p:cNvPr>
          <p:cNvSpPr txBox="1"/>
          <p:nvPr/>
        </p:nvSpPr>
        <p:spPr>
          <a:xfrm>
            <a:off x="941033" y="1443841"/>
            <a:ext cx="1094616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solidFill>
                  <a:srgbClr val="000000"/>
                </a:solidFill>
                <a:latin typeface="+mn-lt"/>
              </a:rPr>
              <a:t>Indica</a:t>
            </a:r>
            <a:r>
              <a:rPr lang="es-ES" b="1" i="0" dirty="0">
                <a:solidFill>
                  <a:srgbClr val="000000"/>
                </a:solidFill>
                <a:effectLst/>
                <a:latin typeface="+mn-lt"/>
              </a:rPr>
              <a:t>:</a:t>
            </a:r>
          </a:p>
          <a:p>
            <a:pPr algn="just"/>
            <a:endParaRPr lang="es-ES" b="0" i="0" dirty="0">
              <a:solidFill>
                <a:srgbClr val="000000"/>
              </a:solidFill>
              <a:effectLst/>
              <a:latin typeface="+mn-lt"/>
            </a:endParaRPr>
          </a:p>
          <a:p>
            <a:pPr marL="285750" indent="-285750" algn="just">
              <a:buFontTx/>
              <a:buChar char="-"/>
            </a:pPr>
            <a:r>
              <a:rPr lang="es-ES" dirty="0">
                <a:solidFill>
                  <a:srgbClr val="000000"/>
                </a:solidFill>
                <a:latin typeface="+mn-lt"/>
              </a:rPr>
              <a:t>Diagnóstico diferencial</a:t>
            </a:r>
          </a:p>
          <a:p>
            <a:pPr marL="285750" indent="-285750" algn="just">
              <a:buFontTx/>
              <a:buChar char="-"/>
            </a:pPr>
            <a:r>
              <a:rPr lang="es-ES" dirty="0">
                <a:solidFill>
                  <a:srgbClr val="000000"/>
                </a:solidFill>
                <a:latin typeface="+mn-lt"/>
              </a:rPr>
              <a:t>Elementos clave para establecer el diagnóstico</a:t>
            </a:r>
          </a:p>
          <a:p>
            <a:pPr marL="285750" indent="-285750" algn="just">
              <a:buFontTx/>
              <a:buChar char="-"/>
            </a:pPr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Diagnóstico más probable</a:t>
            </a:r>
          </a:p>
        </p:txBody>
      </p:sp>
    </p:spTree>
    <p:extLst>
      <p:ext uri="{BB962C8B-B14F-4D97-AF65-F5344CB8AC3E}">
        <p14:creationId xmlns:p14="http://schemas.microsoft.com/office/powerpoint/2010/main" val="3509740524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>
            <a:extLst>
              <a:ext uri="{FF2B5EF4-FFF2-40B4-BE49-F238E27FC236}">
                <a16:creationId xmlns:a16="http://schemas.microsoft.com/office/drawing/2014/main" id="{4F14EE13-B277-45C0-81EC-34B971C1B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9132" y="402933"/>
            <a:ext cx="7167562" cy="512762"/>
          </a:xfrm>
          <a:prstGeom prst="rect">
            <a:avLst/>
          </a:prstGeom>
          <a:solidFill>
            <a:srgbClr val="4F81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457200">
              <a:lnSpc>
                <a:spcPct val="90000"/>
              </a:lnSpc>
            </a:pPr>
            <a:r>
              <a:rPr lang="es-ES" altLang="es-ES" sz="2000" b="1" dirty="0">
                <a:solidFill>
                  <a:srgbClr val="FFFFFF"/>
                </a:solidFill>
                <a:latin typeface="+mn-lt"/>
              </a:rPr>
              <a:t>CASO CLÍNICO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0EB524C-FC2D-0B17-A7C9-C6BA6164A81A}"/>
              </a:ext>
            </a:extLst>
          </p:cNvPr>
          <p:cNvSpPr txBox="1"/>
          <p:nvPr/>
        </p:nvSpPr>
        <p:spPr>
          <a:xfrm>
            <a:off x="1480457" y="2231295"/>
            <a:ext cx="960555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s-ES" altLang="es-ES" b="1" dirty="0">
                <a:latin typeface="+mn-lt"/>
                <a:cs typeface="Calibri" panose="020F0502020204030204" pitchFamily="34" charset="0"/>
              </a:rPr>
              <a:t>ANA (-)</a:t>
            </a:r>
            <a:endParaRPr kumimoji="0" lang="es-ES" altLang="es-E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C3/C4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: disminuidos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ANCA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: negativos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EMG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: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mononeuritis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 múltiple, con afectación axonal de nervio peroneo derecho y cubital izquierdo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Biopsia cutánea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: vasculitis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leucocitoclástica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 compatible con vasculitis de pequeño vaso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s-ES" altLang="es-ES" b="1" dirty="0">
                <a:latin typeface="+mn-lt"/>
                <a:cs typeface="Calibri" panose="020F0502020204030204" pitchFamily="34" charset="0"/>
              </a:rPr>
              <a:t>Biopsia renal: </a:t>
            </a:r>
            <a:r>
              <a:rPr lang="es-ES" altLang="es-ES" dirty="0">
                <a:latin typeface="+mn-lt"/>
                <a:cs typeface="Calibri" panose="020F0502020204030204" pitchFamily="34" charset="0"/>
              </a:rPr>
              <a:t>glomerulonefritis necrotizante segmentaria</a:t>
            </a:r>
            <a:r>
              <a:rPr lang="es-ES" altLang="es-ES" dirty="0">
                <a:latin typeface="+mn-lt"/>
              </a:rPr>
              <a:t>.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B83B038-7A85-4E97-16D0-AAA5F72B589C}"/>
              </a:ext>
            </a:extLst>
          </p:cNvPr>
          <p:cNvSpPr txBox="1"/>
          <p:nvPr/>
        </p:nvSpPr>
        <p:spPr>
          <a:xfrm>
            <a:off x="1132115" y="166155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solidFill>
                  <a:srgbClr val="000000"/>
                </a:solidFill>
                <a:latin typeface="+mn-lt"/>
              </a:rPr>
              <a:t>Elementos clave </a:t>
            </a:r>
            <a:r>
              <a:rPr lang="es-ES" dirty="0">
                <a:solidFill>
                  <a:srgbClr val="000000"/>
                </a:solidFill>
                <a:latin typeface="+mn-lt"/>
              </a:rPr>
              <a:t>para el diagnóstico</a:t>
            </a:r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:</a:t>
            </a:r>
          </a:p>
        </p:txBody>
      </p:sp>
      <p:sp>
        <p:nvSpPr>
          <p:cNvPr id="2" name="2 Rectángulo">
            <a:extLst>
              <a:ext uri="{FF2B5EF4-FFF2-40B4-BE49-F238E27FC236}">
                <a16:creationId xmlns:a16="http://schemas.microsoft.com/office/drawing/2014/main" id="{C56D20C2-321C-021D-2B81-A0E05AC3B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4930" y="2100290"/>
            <a:ext cx="10196544" cy="2489127"/>
          </a:xfrm>
          <a:prstGeom prst="rect">
            <a:avLst/>
          </a:prstGeom>
          <a:noFill/>
          <a:ln w="25400" algn="ctr">
            <a:solidFill>
              <a:schemeClr val="hlink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lt1"/>
              </a:solidFill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935725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8DD6EF-E3ED-67C0-537D-F3335D914A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>
            <a:extLst>
              <a:ext uri="{FF2B5EF4-FFF2-40B4-BE49-F238E27FC236}">
                <a16:creationId xmlns:a16="http://schemas.microsoft.com/office/drawing/2014/main" id="{F910E0CF-3A1D-49C7-254C-B4ECEAF6AC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9132" y="402933"/>
            <a:ext cx="7167562" cy="512762"/>
          </a:xfrm>
          <a:prstGeom prst="rect">
            <a:avLst/>
          </a:prstGeom>
          <a:solidFill>
            <a:srgbClr val="4F81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457200">
              <a:lnSpc>
                <a:spcPct val="90000"/>
              </a:lnSpc>
            </a:pPr>
            <a:r>
              <a:rPr lang="es-ES" altLang="es-ES" sz="2000" b="1" dirty="0">
                <a:solidFill>
                  <a:srgbClr val="FFFFFF"/>
                </a:solidFill>
                <a:latin typeface="+mn-lt"/>
              </a:rPr>
              <a:t>CASO CLÍNICO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5B9B89A-D83D-DD70-AF20-D6B6FE032587}"/>
              </a:ext>
            </a:extLst>
          </p:cNvPr>
          <p:cNvSpPr txBox="1"/>
          <p:nvPr/>
        </p:nvSpPr>
        <p:spPr>
          <a:xfrm>
            <a:off x="1480457" y="2231295"/>
            <a:ext cx="960555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s-ES" altLang="es-ES" b="1" dirty="0">
                <a:latin typeface="+mn-lt"/>
                <a:cs typeface="Calibri" panose="020F0502020204030204" pitchFamily="34" charset="0"/>
              </a:rPr>
              <a:t>ANA (-)</a:t>
            </a:r>
            <a:endParaRPr kumimoji="0" lang="es-ES" altLang="es-E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C3/C4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: disminuidos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ANCA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: negativos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EMG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: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mononeuritis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 múltiple, con afectación axonal de nervio peroneo derecho y cubital izquierdo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Biopsia cutánea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: vasculitis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leucocitoclástica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 compatible con vasculitis de pequeño vaso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s-ES" altLang="es-ES" b="1" dirty="0">
                <a:latin typeface="+mn-lt"/>
                <a:cs typeface="Calibri" panose="020F0502020204030204" pitchFamily="34" charset="0"/>
              </a:rPr>
              <a:t>Biopsia renal: </a:t>
            </a:r>
            <a:r>
              <a:rPr lang="es-ES" altLang="es-ES" dirty="0">
                <a:latin typeface="+mn-lt"/>
                <a:cs typeface="Calibri" panose="020F0502020204030204" pitchFamily="34" charset="0"/>
              </a:rPr>
              <a:t>glomerulonefritis necrotizante segmentaria</a:t>
            </a:r>
            <a:r>
              <a:rPr lang="es-ES" altLang="es-ES" dirty="0">
                <a:latin typeface="+mn-lt"/>
              </a:rPr>
              <a:t>.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CD26D6E0-C8AF-E92D-FDDA-EF5E1EB5173A}"/>
              </a:ext>
            </a:extLst>
          </p:cNvPr>
          <p:cNvSpPr txBox="1"/>
          <p:nvPr/>
        </p:nvSpPr>
        <p:spPr>
          <a:xfrm>
            <a:off x="1132115" y="166155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solidFill>
                  <a:srgbClr val="000000"/>
                </a:solidFill>
                <a:latin typeface="+mn-lt"/>
              </a:rPr>
              <a:t>Elementos clave </a:t>
            </a:r>
            <a:r>
              <a:rPr lang="es-ES" dirty="0">
                <a:solidFill>
                  <a:srgbClr val="000000"/>
                </a:solidFill>
                <a:latin typeface="+mn-lt"/>
              </a:rPr>
              <a:t>para el diagnóstico</a:t>
            </a:r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: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713EB4F-5712-CFB8-EBD2-1BD855569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9132" y="5104646"/>
            <a:ext cx="7167562" cy="393150"/>
          </a:xfrm>
          <a:prstGeom prst="rect">
            <a:avLst/>
          </a:prstGeom>
          <a:solidFill>
            <a:srgbClr val="00206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457200">
              <a:lnSpc>
                <a:spcPct val="90000"/>
              </a:lnSpc>
            </a:pPr>
            <a:r>
              <a:rPr lang="es-ES" altLang="es-ES" sz="2000" b="1" dirty="0">
                <a:solidFill>
                  <a:srgbClr val="FFFFFF"/>
                </a:solidFill>
                <a:latin typeface="+mn-lt"/>
              </a:rPr>
              <a:t>Vasculitis reumatoide</a:t>
            </a:r>
          </a:p>
        </p:txBody>
      </p:sp>
      <p:sp>
        <p:nvSpPr>
          <p:cNvPr id="2" name="2 Rectángulo">
            <a:extLst>
              <a:ext uri="{FF2B5EF4-FFF2-40B4-BE49-F238E27FC236}">
                <a16:creationId xmlns:a16="http://schemas.microsoft.com/office/drawing/2014/main" id="{6009660A-D0B5-2153-5DE1-63B1C6A35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4930" y="2100290"/>
            <a:ext cx="10196544" cy="2489127"/>
          </a:xfrm>
          <a:prstGeom prst="rect">
            <a:avLst/>
          </a:prstGeom>
          <a:noFill/>
          <a:ln w="25400" algn="ctr">
            <a:solidFill>
              <a:schemeClr val="hlink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lt1"/>
              </a:solidFill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742942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7D6307-A16C-6E8A-35BC-9E0F854803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>
            <a:extLst>
              <a:ext uri="{FF2B5EF4-FFF2-40B4-BE49-F238E27FC236}">
                <a16:creationId xmlns:a16="http://schemas.microsoft.com/office/drawing/2014/main" id="{7B707440-FA62-D7FB-FB58-92CDA8A0D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9132" y="402933"/>
            <a:ext cx="7167562" cy="512762"/>
          </a:xfrm>
          <a:prstGeom prst="rect">
            <a:avLst/>
          </a:prstGeom>
          <a:solidFill>
            <a:srgbClr val="00206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457200">
              <a:lnSpc>
                <a:spcPct val="90000"/>
              </a:lnSpc>
            </a:pPr>
            <a:r>
              <a:rPr lang="es-ES" altLang="es-ES" sz="2000" b="1" dirty="0">
                <a:solidFill>
                  <a:srgbClr val="FFFFFF"/>
                </a:solidFill>
                <a:latin typeface="+mn-lt"/>
              </a:rPr>
              <a:t>VASCULITIS REUMATOIDE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56C57F7-43E8-0778-F583-8DA927E954DF}"/>
              </a:ext>
            </a:extLst>
          </p:cNvPr>
          <p:cNvSpPr txBox="1"/>
          <p:nvPr/>
        </p:nvSpPr>
        <p:spPr>
          <a:xfrm>
            <a:off x="1071153" y="1249404"/>
            <a:ext cx="1019773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s-ES" b="1" dirty="0"/>
              <a:t>Concepto</a:t>
            </a:r>
          </a:p>
          <a:p>
            <a:pPr>
              <a:buNone/>
            </a:pPr>
            <a:endParaRPr lang="es-E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La vasculitis reumatoide es una complicación extraarticular infrecuente pero grave de la artritis reumatoide (AR), caracterizada por inflamación necrosante de vasos pequeños y medianos.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Se asocia habitualmente a enfermedad articular de larga evolución, seropositiva y con elevada actividad inflamatoria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F7872611-C8B4-AE1C-9AA6-3F9B1E0E1A8A}"/>
              </a:ext>
            </a:extLst>
          </p:cNvPr>
          <p:cNvSpPr txBox="1"/>
          <p:nvPr/>
        </p:nvSpPr>
        <p:spPr>
          <a:xfrm>
            <a:off x="1071152" y="3201799"/>
            <a:ext cx="1026740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s-ES" b="1" dirty="0"/>
              <a:t>Etiopatogenia</a:t>
            </a:r>
          </a:p>
          <a:p>
            <a:pPr>
              <a:buNone/>
            </a:pPr>
            <a:endParaRPr lang="es-E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Mecanismo autoinmune mediado por complejos inmunes, con depósito en la pared vascular y activación del complemento.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Papel destacado de: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FR (factor reumatoide)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Anticuerpos anti-CCP (ACPA)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Activación de células T y monocitos.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Se ha descrito implicación de factores genéticos (HLA-DRB1) y ambientales (tabaquismo, infecciones crónicas).</a:t>
            </a:r>
          </a:p>
        </p:txBody>
      </p:sp>
    </p:spTree>
    <p:extLst>
      <p:ext uri="{BB962C8B-B14F-4D97-AF65-F5344CB8AC3E}">
        <p14:creationId xmlns:p14="http://schemas.microsoft.com/office/powerpoint/2010/main" val="1645978179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C8B62F-9253-E79B-4A4B-A9D63975CE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>
            <a:extLst>
              <a:ext uri="{FF2B5EF4-FFF2-40B4-BE49-F238E27FC236}">
                <a16:creationId xmlns:a16="http://schemas.microsoft.com/office/drawing/2014/main" id="{6F934F53-A05C-1626-F54C-9D4CFAE2A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9132" y="402933"/>
            <a:ext cx="7167562" cy="512762"/>
          </a:xfrm>
          <a:prstGeom prst="rect">
            <a:avLst/>
          </a:prstGeom>
          <a:solidFill>
            <a:srgbClr val="00206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457200">
              <a:lnSpc>
                <a:spcPct val="90000"/>
              </a:lnSpc>
            </a:pPr>
            <a:r>
              <a:rPr lang="es-ES" altLang="es-ES" sz="2000" b="1" dirty="0">
                <a:solidFill>
                  <a:srgbClr val="FFFFFF"/>
                </a:solidFill>
                <a:latin typeface="+mn-lt"/>
              </a:rPr>
              <a:t>VASCULITIS REUMATOIDE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11CB969-0333-BAF0-934D-A1AEA1D8E8BB}"/>
              </a:ext>
            </a:extLst>
          </p:cNvPr>
          <p:cNvSpPr txBox="1"/>
          <p:nvPr/>
        </p:nvSpPr>
        <p:spPr>
          <a:xfrm>
            <a:off x="1158239" y="1257275"/>
            <a:ext cx="1019773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s-ES" b="1" dirty="0">
                <a:latin typeface="+mn-lt"/>
              </a:rPr>
              <a:t>Epidemiología</a:t>
            </a:r>
          </a:p>
          <a:p>
            <a:pPr>
              <a:buNone/>
            </a:pPr>
            <a:endParaRPr lang="es-E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Prevalencia estimada &lt;1% en pacientes con AR, aunque en cohortes históricas llegaba al 5%.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Incidencia actual en descenso por el tratamiento precoz y eficaz de la 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Mayor riesgo en varones, seropositivos, con enfermedad prolongada y con otras manifestaciones extraarticulares.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2A4674F-6130-3403-605E-74F649F99C1A}"/>
              </a:ext>
            </a:extLst>
          </p:cNvPr>
          <p:cNvSpPr txBox="1"/>
          <p:nvPr/>
        </p:nvSpPr>
        <p:spPr>
          <a:xfrm>
            <a:off x="1158239" y="3219216"/>
            <a:ext cx="937042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s-ES" b="1" dirty="0">
                <a:latin typeface="+mn-lt"/>
              </a:rPr>
              <a:t>Manifestaciones clínicas</a:t>
            </a:r>
          </a:p>
          <a:p>
            <a:pPr>
              <a:buNone/>
            </a:pPr>
            <a:endParaRPr lang="es-ES" b="1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Curso agudo o subagudo, potencialmente letal.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Vasculitis cutánea:</a:t>
            </a:r>
          </a:p>
          <a:p>
            <a:pPr lvl="1"/>
            <a:r>
              <a:rPr lang="es-ES" dirty="0">
                <a:latin typeface="+mn-lt"/>
              </a:rPr>
              <a:t>- Púrpura palpable, úlceras, nódulos necróticos, </a:t>
            </a:r>
            <a:r>
              <a:rPr lang="es-ES" dirty="0" err="1">
                <a:latin typeface="+mn-lt"/>
              </a:rPr>
              <a:t>livedo</a:t>
            </a:r>
            <a:r>
              <a:rPr lang="es-ES" dirty="0">
                <a:latin typeface="+mn-lt"/>
              </a:rPr>
              <a:t> </a:t>
            </a:r>
            <a:r>
              <a:rPr lang="es-ES" dirty="0" err="1">
                <a:latin typeface="+mn-lt"/>
              </a:rPr>
              <a:t>reticularis</a:t>
            </a:r>
            <a:r>
              <a:rPr lang="es-ES" dirty="0">
                <a:latin typeface="+mn-lt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Neuropatía periférica:</a:t>
            </a:r>
          </a:p>
          <a:p>
            <a:pPr lvl="1"/>
            <a:r>
              <a:rPr lang="es-ES" dirty="0">
                <a:latin typeface="+mn-lt"/>
              </a:rPr>
              <a:t>- </a:t>
            </a:r>
            <a:r>
              <a:rPr lang="es-ES" dirty="0" err="1">
                <a:latin typeface="+mn-lt"/>
              </a:rPr>
              <a:t>Mononeuritis</a:t>
            </a:r>
            <a:r>
              <a:rPr lang="es-ES" dirty="0">
                <a:latin typeface="+mn-lt"/>
              </a:rPr>
              <a:t> múltiple, polineuropatía axonal.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Afectación visceral (menos frecuente pero grave):</a:t>
            </a:r>
          </a:p>
          <a:p>
            <a:pPr lvl="1"/>
            <a:r>
              <a:rPr lang="es-ES" dirty="0">
                <a:latin typeface="+mn-lt"/>
              </a:rPr>
              <a:t>- Vasculitis mesentérica, coronaria o renal.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Asociaciones: fiebre, pérdida ponderal, astenia intensa.</a:t>
            </a:r>
          </a:p>
        </p:txBody>
      </p:sp>
    </p:spTree>
    <p:extLst>
      <p:ext uri="{BB962C8B-B14F-4D97-AF65-F5344CB8AC3E}">
        <p14:creationId xmlns:p14="http://schemas.microsoft.com/office/powerpoint/2010/main" val="3970629268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C0FBDD-3056-2982-B635-E2F55C0E28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>
            <a:extLst>
              <a:ext uri="{FF2B5EF4-FFF2-40B4-BE49-F238E27FC236}">
                <a16:creationId xmlns:a16="http://schemas.microsoft.com/office/drawing/2014/main" id="{87FBBA77-12F2-0E32-8938-2F34221E1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9132" y="402933"/>
            <a:ext cx="7167562" cy="512762"/>
          </a:xfrm>
          <a:prstGeom prst="rect">
            <a:avLst/>
          </a:prstGeom>
          <a:solidFill>
            <a:srgbClr val="00206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457200">
              <a:lnSpc>
                <a:spcPct val="90000"/>
              </a:lnSpc>
            </a:pPr>
            <a:r>
              <a:rPr lang="es-ES" altLang="es-ES" sz="2000" b="1" dirty="0">
                <a:solidFill>
                  <a:srgbClr val="FFFFFF"/>
                </a:solidFill>
                <a:latin typeface="+mn-lt"/>
              </a:rPr>
              <a:t>VASCULITIS REUMATOIDE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6F4DDAF-2A08-DC9F-FFE0-7D7D5F1F39B9}"/>
              </a:ext>
            </a:extLst>
          </p:cNvPr>
          <p:cNvSpPr txBox="1"/>
          <p:nvPr/>
        </p:nvSpPr>
        <p:spPr>
          <a:xfrm>
            <a:off x="1123406" y="1239858"/>
            <a:ext cx="60960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s-ES" b="1" dirty="0">
                <a:latin typeface="+mn-lt"/>
              </a:rPr>
              <a:t>Diagnóstico diferencial</a:t>
            </a:r>
          </a:p>
          <a:p>
            <a:pPr>
              <a:buNone/>
            </a:pPr>
            <a:endParaRPr lang="es-ES" b="1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Otras vasculitis sistémicas (p. ej., PAN, ANCA-vasculitis).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Infecciones (endocarditis bacteriana, sepsis).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Síndromes </a:t>
            </a:r>
            <a:r>
              <a:rPr lang="es-ES" dirty="0" err="1">
                <a:latin typeface="+mn-lt"/>
              </a:rPr>
              <a:t>paraneoplásicos</a:t>
            </a:r>
            <a:r>
              <a:rPr lang="es-ES" dirty="0">
                <a:latin typeface="+mn-lt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Manifestaciones </a:t>
            </a:r>
            <a:r>
              <a:rPr lang="es-ES" dirty="0" err="1">
                <a:latin typeface="+mn-lt"/>
              </a:rPr>
              <a:t>vasculíticas</a:t>
            </a:r>
            <a:r>
              <a:rPr lang="es-ES" dirty="0">
                <a:latin typeface="+mn-lt"/>
              </a:rPr>
              <a:t> inducidas por fármacos (anti-TNF, etc.).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Vasculopatía </a:t>
            </a:r>
            <a:r>
              <a:rPr lang="es-ES" dirty="0" err="1">
                <a:latin typeface="+mn-lt"/>
              </a:rPr>
              <a:t>livedoide</a:t>
            </a:r>
            <a:r>
              <a:rPr lang="es-ES" dirty="0">
                <a:latin typeface="+mn-lt"/>
              </a:rPr>
              <a:t>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CB61463-A828-A2B5-15FC-E1E42678099C}"/>
              </a:ext>
            </a:extLst>
          </p:cNvPr>
          <p:cNvSpPr txBox="1"/>
          <p:nvPr/>
        </p:nvSpPr>
        <p:spPr>
          <a:xfrm>
            <a:off x="1201783" y="3592745"/>
            <a:ext cx="60960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s-ES" b="1" dirty="0">
                <a:latin typeface="+mn-lt"/>
              </a:rPr>
              <a:t>Diagnóstico</a:t>
            </a:r>
          </a:p>
          <a:p>
            <a:pPr>
              <a:buNone/>
            </a:pPr>
            <a:endParaRPr lang="es-ES" b="1" dirty="0">
              <a:latin typeface="+mn-lt"/>
            </a:endParaRPr>
          </a:p>
          <a:p>
            <a:r>
              <a:rPr lang="es-ES" dirty="0">
                <a:latin typeface="+mn-lt"/>
              </a:rPr>
              <a:t>Diagnóstico </a:t>
            </a:r>
            <a:r>
              <a:rPr lang="es-ES" b="1" dirty="0">
                <a:latin typeface="+mn-lt"/>
              </a:rPr>
              <a:t>clínico</a:t>
            </a:r>
            <a:r>
              <a:rPr lang="es-ES" dirty="0">
                <a:latin typeface="+mn-lt"/>
              </a:rPr>
              <a:t> apoyado en: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Historia de AR establecida.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Presencia de FR y ACPA en títulos altos.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VSG y PCR elevadas.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Biopsia de lesiones cutáneas o nerviosas (vasculitis necrosante </a:t>
            </a:r>
            <a:r>
              <a:rPr lang="es-ES" dirty="0" err="1">
                <a:latin typeface="+mn-lt"/>
              </a:rPr>
              <a:t>leucocitoclástica</a:t>
            </a:r>
            <a:r>
              <a:rPr lang="es-ES" dirty="0">
                <a:latin typeface="+mn-lt"/>
              </a:rPr>
              <a:t> o panarteritis).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>
                <a:latin typeface="+mn-lt"/>
              </a:rPr>
              <a:t>Pruebas de imagen dirigidas si hay sospecha de afectación visceral.</a:t>
            </a:r>
          </a:p>
        </p:txBody>
      </p:sp>
    </p:spTree>
    <p:extLst>
      <p:ext uri="{BB962C8B-B14F-4D97-AF65-F5344CB8AC3E}">
        <p14:creationId xmlns:p14="http://schemas.microsoft.com/office/powerpoint/2010/main" val="2174238156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2677</TotalTime>
  <Words>962</Words>
  <Application>Microsoft Office PowerPoint</Application>
  <PresentationFormat>Panorámica</PresentationFormat>
  <Paragraphs>120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Joan Miquel Nolla Solé</cp:lastModifiedBy>
  <cp:revision>178</cp:revision>
  <dcterms:created xsi:type="dcterms:W3CDTF">2017-05-08T11:35:57Z</dcterms:created>
  <dcterms:modified xsi:type="dcterms:W3CDTF">2025-05-03T15:58:49Z</dcterms:modified>
</cp:coreProperties>
</file>