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31" r:id="rId5"/>
  </p:sldMasterIdLst>
  <p:notesMasterIdLst>
    <p:notesMasterId r:id="rId50"/>
  </p:notesMasterIdLst>
  <p:handoutMasterIdLst>
    <p:handoutMasterId r:id="rId51"/>
  </p:handoutMasterIdLst>
  <p:sldIdLst>
    <p:sldId id="436" r:id="rId6"/>
    <p:sldId id="322" r:id="rId7"/>
    <p:sldId id="392" r:id="rId8"/>
    <p:sldId id="426" r:id="rId9"/>
    <p:sldId id="462" r:id="rId10"/>
    <p:sldId id="389" r:id="rId11"/>
    <p:sldId id="383" r:id="rId12"/>
    <p:sldId id="384" r:id="rId13"/>
    <p:sldId id="385" r:id="rId14"/>
    <p:sldId id="477" r:id="rId15"/>
    <p:sldId id="416" r:id="rId16"/>
    <p:sldId id="386" r:id="rId17"/>
    <p:sldId id="427" r:id="rId18"/>
    <p:sldId id="406" r:id="rId19"/>
    <p:sldId id="456" r:id="rId20"/>
    <p:sldId id="326" r:id="rId21"/>
    <p:sldId id="418" r:id="rId22"/>
    <p:sldId id="387" r:id="rId23"/>
    <p:sldId id="468" r:id="rId24"/>
    <p:sldId id="469" r:id="rId25"/>
    <p:sldId id="480" r:id="rId26"/>
    <p:sldId id="479" r:id="rId27"/>
    <p:sldId id="395" r:id="rId28"/>
    <p:sldId id="488" r:id="rId29"/>
    <p:sldId id="413" r:id="rId30"/>
    <p:sldId id="400" r:id="rId31"/>
    <p:sldId id="403" r:id="rId32"/>
    <p:sldId id="463" r:id="rId33"/>
    <p:sldId id="404" r:id="rId34"/>
    <p:sldId id="405" r:id="rId35"/>
    <p:sldId id="471" r:id="rId36"/>
    <p:sldId id="482" r:id="rId37"/>
    <p:sldId id="419" r:id="rId38"/>
    <p:sldId id="473" r:id="rId39"/>
    <p:sldId id="424" r:id="rId40"/>
    <p:sldId id="481" r:id="rId41"/>
    <p:sldId id="485" r:id="rId42"/>
    <p:sldId id="411" r:id="rId43"/>
    <p:sldId id="428" r:id="rId44"/>
    <p:sldId id="476" r:id="rId45"/>
    <p:sldId id="475" r:id="rId46"/>
    <p:sldId id="432" r:id="rId47"/>
    <p:sldId id="486" r:id="rId48"/>
    <p:sldId id="464" r:id="rId49"/>
  </p:sldIdLst>
  <p:sldSz cx="12192000" cy="6858000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 Alpáñez" initials="CA" lastIdx="3" clrIdx="0">
    <p:extLst>
      <p:ext uri="{19B8F6BF-5375-455C-9EA6-DF929625EA0E}">
        <p15:presenceInfo xmlns:p15="http://schemas.microsoft.com/office/powerpoint/2012/main" userId="S-1-5-21-2417710379-2167436481-1749082152-6832" providerId="AD"/>
      </p:ext>
    </p:extLst>
  </p:cmAuthor>
  <p:cmAuthor id="2" name="Rosa Zaborras" initials="RZ" lastIdx="3" clrIdx="1">
    <p:extLst>
      <p:ext uri="{19B8F6BF-5375-455C-9EA6-DF929625EA0E}">
        <p15:presenceInfo xmlns:p15="http://schemas.microsoft.com/office/powerpoint/2012/main" userId="S::zaborras@ub.edu::931b43c5-3445-4466-a655-310b3e0db1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E4A"/>
    <a:srgbClr val="E7690B"/>
    <a:srgbClr val="E7A80B"/>
    <a:srgbClr val="1F505B"/>
    <a:srgbClr val="D5E3CF"/>
    <a:srgbClr val="BDCED9"/>
    <a:srgbClr val="779BB1"/>
    <a:srgbClr val="6A90AA"/>
    <a:srgbClr val="21A1AB"/>
    <a:srgbClr val="187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D017E-729E-5F5B-C7D6-62F94AF37270}" v="147" dt="2025-05-13T14:03:42.514"/>
    <p1510:client id="{B6889E90-5B79-054A-4036-51728D4FF8A5}" v="274" dt="2025-05-13T12:53:01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ma Fernández López" userId="S::ifernandezlopez@ub.edu::cf7b8a81-ce3d-433c-ab87-15071d1a0de1" providerId="AD" clId="Web-{258D017E-729E-5F5B-C7D6-62F94AF37270}"/>
    <pc:docChg chg="modSld">
      <pc:chgData name="Inma Fernández López" userId="S::ifernandezlopez@ub.edu::cf7b8a81-ce3d-433c-ab87-15071d1a0de1" providerId="AD" clId="Web-{258D017E-729E-5F5B-C7D6-62F94AF37270}" dt="2025-05-13T14:03:42.499" v="97" actId="20577"/>
      <pc:docMkLst>
        <pc:docMk/>
      </pc:docMkLst>
      <pc:sldChg chg="modSp">
        <pc:chgData name="Inma Fernández López" userId="S::ifernandezlopez@ub.edu::cf7b8a81-ce3d-433c-ab87-15071d1a0de1" providerId="AD" clId="Web-{258D017E-729E-5F5B-C7D6-62F94AF37270}" dt="2025-05-13T13:58:35.954" v="30" actId="20577"/>
        <pc:sldMkLst>
          <pc:docMk/>
          <pc:sldMk cId="3964777068" sldId="387"/>
        </pc:sldMkLst>
        <pc:spChg chg="mod">
          <ac:chgData name="Inma Fernández López" userId="S::ifernandezlopez@ub.edu::cf7b8a81-ce3d-433c-ab87-15071d1a0de1" providerId="AD" clId="Web-{258D017E-729E-5F5B-C7D6-62F94AF37270}" dt="2025-05-13T13:56:33.543" v="10" actId="20577"/>
          <ac:spMkLst>
            <pc:docMk/>
            <pc:sldMk cId="3964777068" sldId="387"/>
            <ac:spMk id="5" creationId="{BB4158A0-69AE-4418-A18A-6710BFDFB9CE}"/>
          </ac:spMkLst>
        </pc:spChg>
        <pc:spChg chg="mod">
          <ac:chgData name="Inma Fernández López" userId="S::ifernandezlopez@ub.edu::cf7b8a81-ce3d-433c-ab87-15071d1a0de1" providerId="AD" clId="Web-{258D017E-729E-5F5B-C7D6-62F94AF37270}" dt="2025-05-13T13:57:19.733" v="12" actId="20577"/>
          <ac:spMkLst>
            <pc:docMk/>
            <pc:sldMk cId="3964777068" sldId="387"/>
            <ac:spMk id="15" creationId="{2E284938-2B32-1A63-8843-AF92FC2FA805}"/>
          </ac:spMkLst>
        </pc:spChg>
        <pc:spChg chg="mod">
          <ac:chgData name="Inma Fernández López" userId="S::ifernandezlopez@ub.edu::cf7b8a81-ce3d-433c-ab87-15071d1a0de1" providerId="AD" clId="Web-{258D017E-729E-5F5B-C7D6-62F94AF37270}" dt="2025-05-13T13:57:52.406" v="25" actId="14100"/>
          <ac:spMkLst>
            <pc:docMk/>
            <pc:sldMk cId="3964777068" sldId="387"/>
            <ac:spMk id="17" creationId="{625F6CB3-2B1E-B672-0AA3-87B28547C7F9}"/>
          </ac:spMkLst>
        </pc:spChg>
        <pc:spChg chg="mod">
          <ac:chgData name="Inma Fernández López" userId="S::ifernandezlopez@ub.edu::cf7b8a81-ce3d-433c-ab87-15071d1a0de1" providerId="AD" clId="Web-{258D017E-729E-5F5B-C7D6-62F94AF37270}" dt="2025-05-13T13:57:37.202" v="21" actId="14100"/>
          <ac:spMkLst>
            <pc:docMk/>
            <pc:sldMk cId="3964777068" sldId="387"/>
            <ac:spMk id="18" creationId="{7DE4D201-93D2-3F09-21E2-5ECC1F85BB9C}"/>
          </ac:spMkLst>
        </pc:spChg>
        <pc:spChg chg="mod">
          <ac:chgData name="Inma Fernández López" userId="S::ifernandezlopez@ub.edu::cf7b8a81-ce3d-433c-ab87-15071d1a0de1" providerId="AD" clId="Web-{258D017E-729E-5F5B-C7D6-62F94AF37270}" dt="2025-05-13T13:58:35.954" v="30" actId="20577"/>
          <ac:spMkLst>
            <pc:docMk/>
            <pc:sldMk cId="3964777068" sldId="387"/>
            <ac:spMk id="20" creationId="{4C573A16-CE86-A604-A43A-BF0C6976D658}"/>
          </ac:spMkLst>
        </pc:spChg>
      </pc:sldChg>
      <pc:sldChg chg="modSp">
        <pc:chgData name="Inma Fernández López" userId="S::ifernandezlopez@ub.edu::cf7b8a81-ce3d-433c-ab87-15071d1a0de1" providerId="AD" clId="Web-{258D017E-729E-5F5B-C7D6-62F94AF37270}" dt="2025-05-13T14:01:02.383" v="75" actId="20577"/>
        <pc:sldMkLst>
          <pc:docMk/>
          <pc:sldMk cId="1111815516" sldId="404"/>
        </pc:sldMkLst>
        <pc:spChg chg="mod">
          <ac:chgData name="Inma Fernández López" userId="S::ifernandezlopez@ub.edu::cf7b8a81-ce3d-433c-ab87-15071d1a0de1" providerId="AD" clId="Web-{258D017E-729E-5F5B-C7D6-62F94AF37270}" dt="2025-05-13T14:01:02.383" v="75" actId="20577"/>
          <ac:spMkLst>
            <pc:docMk/>
            <pc:sldMk cId="1111815516" sldId="404"/>
            <ac:spMk id="2" creationId="{6259E1EE-E668-4612-98F5-F075A045BA40}"/>
          </ac:spMkLst>
        </pc:spChg>
      </pc:sldChg>
      <pc:sldChg chg="modSp">
        <pc:chgData name="Inma Fernández López" userId="S::ifernandezlopez@ub.edu::cf7b8a81-ce3d-433c-ab87-15071d1a0de1" providerId="AD" clId="Web-{258D017E-729E-5F5B-C7D6-62F94AF37270}" dt="2025-05-13T13:54:11.740" v="6" actId="14100"/>
        <pc:sldMkLst>
          <pc:docMk/>
          <pc:sldMk cId="3660489149" sldId="456"/>
        </pc:sldMkLst>
        <pc:spChg chg="mod">
          <ac:chgData name="Inma Fernández López" userId="S::ifernandezlopez@ub.edu::cf7b8a81-ce3d-433c-ab87-15071d1a0de1" providerId="AD" clId="Web-{258D017E-729E-5F5B-C7D6-62F94AF37270}" dt="2025-05-13T13:54:11.740" v="6" actId="14100"/>
          <ac:spMkLst>
            <pc:docMk/>
            <pc:sldMk cId="3660489149" sldId="456"/>
            <ac:spMk id="5" creationId="{824D986F-6F5D-43A4-AB71-2AEE4F76D8D4}"/>
          </ac:spMkLst>
        </pc:spChg>
      </pc:sldChg>
      <pc:sldChg chg="modSp">
        <pc:chgData name="Inma Fernández López" userId="S::ifernandezlopez@ub.edu::cf7b8a81-ce3d-433c-ab87-15071d1a0de1" providerId="AD" clId="Web-{258D017E-729E-5F5B-C7D6-62F94AF37270}" dt="2025-05-13T14:00:54.164" v="73" actId="20577"/>
        <pc:sldMkLst>
          <pc:docMk/>
          <pc:sldMk cId="3022954991" sldId="463"/>
        </pc:sldMkLst>
        <pc:spChg chg="mod">
          <ac:chgData name="Inma Fernández López" userId="S::ifernandezlopez@ub.edu::cf7b8a81-ce3d-433c-ab87-15071d1a0de1" providerId="AD" clId="Web-{258D017E-729E-5F5B-C7D6-62F94AF37270}" dt="2025-05-13T14:00:54.164" v="73" actId="20577"/>
          <ac:spMkLst>
            <pc:docMk/>
            <pc:sldMk cId="3022954991" sldId="463"/>
            <ac:spMk id="5" creationId="{824D986F-6F5D-43A4-AB71-2AEE4F76D8D4}"/>
          </ac:spMkLst>
        </pc:spChg>
      </pc:sldChg>
      <pc:sldChg chg="modSp">
        <pc:chgData name="Inma Fernández López" userId="S::ifernandezlopez@ub.edu::cf7b8a81-ce3d-433c-ab87-15071d1a0de1" providerId="AD" clId="Web-{258D017E-729E-5F5B-C7D6-62F94AF37270}" dt="2025-05-13T13:59:07.081" v="32" actId="20577"/>
        <pc:sldMkLst>
          <pc:docMk/>
          <pc:sldMk cId="3141943913" sldId="480"/>
        </pc:sldMkLst>
        <pc:spChg chg="mod">
          <ac:chgData name="Inma Fernández López" userId="S::ifernandezlopez@ub.edu::cf7b8a81-ce3d-433c-ab87-15071d1a0de1" providerId="AD" clId="Web-{258D017E-729E-5F5B-C7D6-62F94AF37270}" dt="2025-05-13T13:59:07.081" v="32" actId="20577"/>
          <ac:spMkLst>
            <pc:docMk/>
            <pc:sldMk cId="3141943913" sldId="480"/>
            <ac:spMk id="8" creationId="{5974C1DC-098B-B82C-1537-EFF90F960D00}"/>
          </ac:spMkLst>
        </pc:spChg>
        <pc:picChg chg="mod">
          <ac:chgData name="Inma Fernández López" userId="S::ifernandezlopez@ub.edu::cf7b8a81-ce3d-433c-ab87-15071d1a0de1" providerId="AD" clId="Web-{258D017E-729E-5F5B-C7D6-62F94AF37270}" dt="2025-05-13T13:58:34.017" v="29" actId="1076"/>
          <ac:picMkLst>
            <pc:docMk/>
            <pc:sldMk cId="3141943913" sldId="480"/>
            <ac:picMk id="5" creationId="{3D0C93E7-7A1F-A74B-B9EA-BB1633D9187D}"/>
          </ac:picMkLst>
        </pc:picChg>
      </pc:sldChg>
      <pc:sldChg chg="modSp">
        <pc:chgData name="Inma Fernández López" userId="S::ifernandezlopez@ub.edu::cf7b8a81-ce3d-433c-ab87-15071d1a0de1" providerId="AD" clId="Web-{258D017E-729E-5F5B-C7D6-62F94AF37270}" dt="2025-05-13T14:03:42.499" v="97" actId="20577"/>
        <pc:sldMkLst>
          <pc:docMk/>
          <pc:sldMk cId="4112280958" sldId="486"/>
        </pc:sldMkLst>
        <pc:spChg chg="mod">
          <ac:chgData name="Inma Fernández López" userId="S::ifernandezlopez@ub.edu::cf7b8a81-ce3d-433c-ab87-15071d1a0de1" providerId="AD" clId="Web-{258D017E-729E-5F5B-C7D6-62F94AF37270}" dt="2025-05-13T14:03:42.499" v="97" actId="20577"/>
          <ac:spMkLst>
            <pc:docMk/>
            <pc:sldMk cId="4112280958" sldId="486"/>
            <ac:spMk id="2" creationId="{D235297C-D7DB-4BFD-A6D7-1FA6B8FB1516}"/>
          </ac:spMkLst>
        </pc:spChg>
      </pc:sldChg>
      <pc:sldChg chg="modSp">
        <pc:chgData name="Inma Fernández López" userId="S::ifernandezlopez@ub.edu::cf7b8a81-ce3d-433c-ab87-15071d1a0de1" providerId="AD" clId="Web-{258D017E-729E-5F5B-C7D6-62F94AF37270}" dt="2025-05-13T14:00:34.444" v="71" actId="1076"/>
        <pc:sldMkLst>
          <pc:docMk/>
          <pc:sldMk cId="3312461218" sldId="488"/>
        </pc:sldMkLst>
        <pc:graphicFrameChg chg="mod modGraphic">
          <ac:chgData name="Inma Fernández López" userId="S::ifernandezlopez@ub.edu::cf7b8a81-ce3d-433c-ab87-15071d1a0de1" providerId="AD" clId="Web-{258D017E-729E-5F5B-C7D6-62F94AF37270}" dt="2025-05-13T14:00:34.444" v="71" actId="1076"/>
          <ac:graphicFrameMkLst>
            <pc:docMk/>
            <pc:sldMk cId="3312461218" sldId="488"/>
            <ac:graphicFrameMk id="6" creationId="{9CF607AB-DCB0-4F66-BDBE-8D92A9006EF0}"/>
          </ac:graphicFrameMkLst>
        </pc:graphicFrameChg>
      </pc:sldChg>
    </pc:docChg>
  </pc:docChgLst>
  <pc:docChgLst>
    <pc:chgData name="Inma Fernández López" userId="S::ifernandezlopez@ub.edu::cf7b8a81-ce3d-433c-ab87-15071d1a0de1" providerId="AD" clId="Web-{B6889E90-5B79-054A-4036-51728D4FF8A5}"/>
    <pc:docChg chg="modSld">
      <pc:chgData name="Inma Fernández López" userId="S::ifernandezlopez@ub.edu::cf7b8a81-ce3d-433c-ab87-15071d1a0de1" providerId="AD" clId="Web-{B6889E90-5B79-054A-4036-51728D4FF8A5}" dt="2025-05-13T12:53:00.290" v="167" actId="20577"/>
      <pc:docMkLst>
        <pc:docMk/>
      </pc:docMkLst>
      <pc:sldChg chg="modSp">
        <pc:chgData name="Inma Fernández López" userId="S::ifernandezlopez@ub.edu::cf7b8a81-ce3d-433c-ab87-15071d1a0de1" providerId="AD" clId="Web-{B6889E90-5B79-054A-4036-51728D4FF8A5}" dt="2025-05-13T12:27:02.253" v="29" actId="20577"/>
        <pc:sldMkLst>
          <pc:docMk/>
          <pc:sldMk cId="752839790" sldId="322"/>
        </pc:sldMkLst>
        <pc:spChg chg="mod">
          <ac:chgData name="Inma Fernández López" userId="S::ifernandezlopez@ub.edu::cf7b8a81-ce3d-433c-ab87-15071d1a0de1" providerId="AD" clId="Web-{B6889E90-5B79-054A-4036-51728D4FF8A5}" dt="2025-05-13T12:27:02.253" v="29" actId="20577"/>
          <ac:spMkLst>
            <pc:docMk/>
            <pc:sldMk cId="752839790" sldId="322"/>
            <ac:spMk id="6" creationId="{A85C8F75-A46D-4D36-B8D5-C1F9A9F29DAF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53:00.290" v="167" actId="20577"/>
        <pc:sldMkLst>
          <pc:docMk/>
          <pc:sldMk cId="2228954984" sldId="326"/>
        </pc:sldMkLst>
        <pc:spChg chg="mod">
          <ac:chgData name="Inma Fernández López" userId="S::ifernandezlopez@ub.edu::cf7b8a81-ce3d-433c-ab87-15071d1a0de1" providerId="AD" clId="Web-{B6889E90-5B79-054A-4036-51728D4FF8A5}" dt="2025-05-13T12:53:00.290" v="167" actId="20577"/>
          <ac:spMkLst>
            <pc:docMk/>
            <pc:sldMk cId="2228954984" sldId="326"/>
            <ac:spMk id="10" creationId="{0F93E74B-5188-4B12-94CF-0A50F6936670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39:33.068" v="70" actId="20577"/>
        <pc:sldMkLst>
          <pc:docMk/>
          <pc:sldMk cId="3547332209" sldId="383"/>
        </pc:sldMkLst>
        <pc:spChg chg="mod">
          <ac:chgData name="Inma Fernández López" userId="S::ifernandezlopez@ub.edu::cf7b8a81-ce3d-433c-ab87-15071d1a0de1" providerId="AD" clId="Web-{B6889E90-5B79-054A-4036-51728D4FF8A5}" dt="2025-05-13T12:39:33.068" v="70" actId="20577"/>
          <ac:spMkLst>
            <pc:docMk/>
            <pc:sldMk cId="3547332209" sldId="383"/>
            <ac:spMk id="7" creationId="{5FEA7C77-EF08-4AC1-810B-D2E2004A0CA1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42:09.007" v="77" actId="20577"/>
        <pc:sldMkLst>
          <pc:docMk/>
          <pc:sldMk cId="2439963319" sldId="385"/>
        </pc:sldMkLst>
        <pc:spChg chg="mod">
          <ac:chgData name="Inma Fernández López" userId="S::ifernandezlopez@ub.edu::cf7b8a81-ce3d-433c-ab87-15071d1a0de1" providerId="AD" clId="Web-{B6889E90-5B79-054A-4036-51728D4FF8A5}" dt="2025-05-13T12:41:32.225" v="72" actId="20577"/>
          <ac:spMkLst>
            <pc:docMk/>
            <pc:sldMk cId="2439963319" sldId="385"/>
            <ac:spMk id="9" creationId="{12A5DC4D-F31F-4AFD-A345-B0CC19522F62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41:53.491" v="75" actId="20577"/>
          <ac:spMkLst>
            <pc:docMk/>
            <pc:sldMk cId="2439963319" sldId="385"/>
            <ac:spMk id="10" creationId="{4F04C4CA-E62C-45C5-B4A9-A370366FC7D9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42:09.007" v="77" actId="20577"/>
          <ac:spMkLst>
            <pc:docMk/>
            <pc:sldMk cId="2439963319" sldId="385"/>
            <ac:spMk id="11" creationId="{E61C9707-3DB5-4E7B-9EE3-B057E6C7FBBE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44:54.820" v="106" actId="20577"/>
        <pc:sldMkLst>
          <pc:docMk/>
          <pc:sldMk cId="2797436976" sldId="386"/>
        </pc:sldMkLst>
        <pc:spChg chg="mod">
          <ac:chgData name="Inma Fernández López" userId="S::ifernandezlopez@ub.edu::cf7b8a81-ce3d-433c-ab87-15071d1a0de1" providerId="AD" clId="Web-{B6889E90-5B79-054A-4036-51728D4FF8A5}" dt="2025-05-13T12:44:54.820" v="106" actId="20577"/>
          <ac:spMkLst>
            <pc:docMk/>
            <pc:sldMk cId="2797436976" sldId="386"/>
            <ac:spMk id="3" creationId="{89BFD949-EC98-4BFF-BBA4-6D1D98217F8D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37:40.084" v="63" actId="20577"/>
        <pc:sldMkLst>
          <pc:docMk/>
          <pc:sldMk cId="3195140093" sldId="389"/>
        </pc:sldMkLst>
        <pc:spChg chg="mod">
          <ac:chgData name="Inma Fernández López" userId="S::ifernandezlopez@ub.edu::cf7b8a81-ce3d-433c-ab87-15071d1a0de1" providerId="AD" clId="Web-{B6889E90-5B79-054A-4036-51728D4FF8A5}" dt="2025-05-13T12:36:20.724" v="59" actId="20577"/>
          <ac:spMkLst>
            <pc:docMk/>
            <pc:sldMk cId="3195140093" sldId="389"/>
            <ac:spMk id="3" creationId="{89BFD949-EC98-4BFF-BBA4-6D1D98217F8D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37:40.084" v="63" actId="20577"/>
          <ac:spMkLst>
            <pc:docMk/>
            <pc:sldMk cId="3195140093" sldId="389"/>
            <ac:spMk id="6" creationId="{997A50BF-82A1-4841-A314-35B6B6DE3160}"/>
          </ac:spMkLst>
        </pc:spChg>
        <pc:graphicFrameChg chg="modGraphic">
          <ac:chgData name="Inma Fernández López" userId="S::ifernandezlopez@ub.edu::cf7b8a81-ce3d-433c-ab87-15071d1a0de1" providerId="AD" clId="Web-{B6889E90-5B79-054A-4036-51728D4FF8A5}" dt="2025-05-13T12:37:10.443" v="61" actId="20577"/>
          <ac:graphicFrameMkLst>
            <pc:docMk/>
            <pc:sldMk cId="3195140093" sldId="389"/>
            <ac:graphicFrameMk id="2" creationId="{A5309341-4B77-4F54-86B8-F838EE6937A3}"/>
          </ac:graphicFrameMkLst>
        </pc:graphicFrameChg>
      </pc:sldChg>
      <pc:sldChg chg="modSp">
        <pc:chgData name="Inma Fernández López" userId="S::ifernandezlopez@ub.edu::cf7b8a81-ce3d-433c-ab87-15071d1a0de1" providerId="AD" clId="Web-{B6889E90-5B79-054A-4036-51728D4FF8A5}" dt="2025-05-13T12:35:38.052" v="56" actId="20577"/>
        <pc:sldMkLst>
          <pc:docMk/>
          <pc:sldMk cId="1442357512" sldId="392"/>
        </pc:sldMkLst>
        <pc:spChg chg="mod">
          <ac:chgData name="Inma Fernández López" userId="S::ifernandezlopez@ub.edu::cf7b8a81-ce3d-433c-ab87-15071d1a0de1" providerId="AD" clId="Web-{B6889E90-5B79-054A-4036-51728D4FF8A5}" dt="2025-05-13T12:35:38.052" v="56" actId="20577"/>
          <ac:spMkLst>
            <pc:docMk/>
            <pc:sldMk cId="1442357512" sldId="392"/>
            <ac:spMk id="5" creationId="{824D986F-6F5D-43A4-AB71-2AEE4F76D8D4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52:14.618" v="163" actId="20577"/>
        <pc:sldMkLst>
          <pc:docMk/>
          <pc:sldMk cId="1850752958" sldId="406"/>
        </pc:sldMkLst>
        <pc:spChg chg="mod">
          <ac:chgData name="Inma Fernández López" userId="S::ifernandezlopez@ub.edu::cf7b8a81-ce3d-433c-ab87-15071d1a0de1" providerId="AD" clId="Web-{B6889E90-5B79-054A-4036-51728D4FF8A5}" dt="2025-05-13T12:52:06.478" v="161" actId="20577"/>
          <ac:spMkLst>
            <pc:docMk/>
            <pc:sldMk cId="1850752958" sldId="406"/>
            <ac:spMk id="7" creationId="{B136A9C7-BA30-4D49-8E93-04A5D6ECCC17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52:14.618" v="163" actId="20577"/>
          <ac:spMkLst>
            <pc:docMk/>
            <pc:sldMk cId="1850752958" sldId="406"/>
            <ac:spMk id="22" creationId="{82510769-49CD-4C87-846E-CD6C156407AE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51:12.368" v="152" actId="20577"/>
          <ac:spMkLst>
            <pc:docMk/>
            <pc:sldMk cId="1850752958" sldId="406"/>
            <ac:spMk id="31" creationId="{697283E2-C99D-4D3F-83F9-5197C655E9CB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51:50.181" v="159" actId="20577"/>
          <ac:spMkLst>
            <pc:docMk/>
            <pc:sldMk cId="1850752958" sldId="406"/>
            <ac:spMk id="32" creationId="{0CC594B5-BDD9-4C8A-A510-D3BC511D88EA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43:55.460" v="104"/>
        <pc:sldMkLst>
          <pc:docMk/>
          <pc:sldMk cId="439387658" sldId="416"/>
        </pc:sldMkLst>
        <pc:graphicFrameChg chg="mod modGraphic">
          <ac:chgData name="Inma Fernández López" userId="S::ifernandezlopez@ub.edu::cf7b8a81-ce3d-433c-ab87-15071d1a0de1" providerId="AD" clId="Web-{B6889E90-5B79-054A-4036-51728D4FF8A5}" dt="2025-05-13T12:43:55.460" v="104"/>
          <ac:graphicFrameMkLst>
            <pc:docMk/>
            <pc:sldMk cId="439387658" sldId="416"/>
            <ac:graphicFrameMk id="6" creationId="{9CF607AB-DCB0-4F66-BDBE-8D92A9006EF0}"/>
          </ac:graphicFrameMkLst>
        </pc:graphicFrameChg>
      </pc:sldChg>
      <pc:sldChg chg="modSp">
        <pc:chgData name="Inma Fernández López" userId="S::ifernandezlopez@ub.edu::cf7b8a81-ce3d-433c-ab87-15071d1a0de1" providerId="AD" clId="Web-{B6889E90-5B79-054A-4036-51728D4FF8A5}" dt="2025-05-13T12:48:47.243" v="148"/>
        <pc:sldMkLst>
          <pc:docMk/>
          <pc:sldMk cId="3163392144" sldId="427"/>
        </pc:sldMkLst>
        <pc:spChg chg="mod">
          <ac:chgData name="Inma Fernández López" userId="S::ifernandezlopez@ub.edu::cf7b8a81-ce3d-433c-ab87-15071d1a0de1" providerId="AD" clId="Web-{B6889E90-5B79-054A-4036-51728D4FF8A5}" dt="2025-05-13T12:46:47.914" v="140" actId="1076"/>
          <ac:spMkLst>
            <pc:docMk/>
            <pc:sldMk cId="3163392144" sldId="427"/>
            <ac:spMk id="5" creationId="{DE9BBAE8-1141-4FCC-A9D7-41065D9D3D4E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47:13.008" v="142" actId="1076"/>
          <ac:spMkLst>
            <pc:docMk/>
            <pc:sldMk cId="3163392144" sldId="427"/>
            <ac:spMk id="6" creationId="{06598AAB-5919-464E-9BAB-0B854B7DC522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46:55.945" v="141" actId="1076"/>
          <ac:spMkLst>
            <pc:docMk/>
            <pc:sldMk cId="3163392144" sldId="427"/>
            <ac:spMk id="8" creationId="{6E9865B7-CF66-4E5C-BEA2-89EED6609A8C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48:07.696" v="145" actId="20577"/>
          <ac:spMkLst>
            <pc:docMk/>
            <pc:sldMk cId="3163392144" sldId="427"/>
            <ac:spMk id="9" creationId="{E5A85A21-8BB5-4142-AD1F-AB326635D126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46:43.836" v="139" actId="1076"/>
          <ac:spMkLst>
            <pc:docMk/>
            <pc:sldMk cId="3163392144" sldId="427"/>
            <ac:spMk id="10" creationId="{F44C2E0F-EB49-4E32-A924-61DBA5F99CB7}"/>
          </ac:spMkLst>
        </pc:spChg>
        <pc:spChg chg="mod">
          <ac:chgData name="Inma Fernández López" userId="S::ifernandezlopez@ub.edu::cf7b8a81-ce3d-433c-ab87-15071d1a0de1" providerId="AD" clId="Web-{B6889E90-5B79-054A-4036-51728D4FF8A5}" dt="2025-05-13T12:46:38.945" v="137" actId="1076"/>
          <ac:spMkLst>
            <pc:docMk/>
            <pc:sldMk cId="3163392144" sldId="427"/>
            <ac:spMk id="12" creationId="{E4597632-C572-4E7B-9E1D-E4139DBDBB00}"/>
          </ac:spMkLst>
        </pc:spChg>
        <pc:graphicFrameChg chg="mod modGraphic">
          <ac:chgData name="Inma Fernández López" userId="S::ifernandezlopez@ub.edu::cf7b8a81-ce3d-433c-ab87-15071d1a0de1" providerId="AD" clId="Web-{B6889E90-5B79-054A-4036-51728D4FF8A5}" dt="2025-05-13T12:48:47.243" v="148"/>
          <ac:graphicFrameMkLst>
            <pc:docMk/>
            <pc:sldMk cId="3163392144" sldId="427"/>
            <ac:graphicFrameMk id="7" creationId="{87D5F47F-A551-489F-BF4D-79A1FA2A7CBD}"/>
          </ac:graphicFrameMkLst>
        </pc:graphicFrameChg>
        <pc:picChg chg="mod">
          <ac:chgData name="Inma Fernández López" userId="S::ifernandezlopez@ub.edu::cf7b8a81-ce3d-433c-ab87-15071d1a0de1" providerId="AD" clId="Web-{B6889E90-5B79-054A-4036-51728D4FF8A5}" dt="2025-05-13T12:46:41.492" v="138" actId="1076"/>
          <ac:picMkLst>
            <pc:docMk/>
            <pc:sldMk cId="3163392144" sldId="427"/>
            <ac:picMk id="2" creationId="{CD8F2BAC-8567-4881-B53A-A88276D1AA93}"/>
          </ac:picMkLst>
        </pc:picChg>
      </pc:sldChg>
      <pc:sldChg chg="modSp">
        <pc:chgData name="Inma Fernández López" userId="S::ifernandezlopez@ub.edu::cf7b8a81-ce3d-433c-ab87-15071d1a0de1" providerId="AD" clId="Web-{B6889E90-5B79-054A-4036-51728D4FF8A5}" dt="2025-05-13T12:21:24.642" v="3" actId="20577"/>
        <pc:sldMkLst>
          <pc:docMk/>
          <pc:sldMk cId="1073260216" sldId="436"/>
        </pc:sldMkLst>
        <pc:spChg chg="mod">
          <ac:chgData name="Inma Fernández López" userId="S::ifernandezlopez@ub.edu::cf7b8a81-ce3d-433c-ab87-15071d1a0de1" providerId="AD" clId="Web-{B6889E90-5B79-054A-4036-51728D4FF8A5}" dt="2025-05-13T12:21:24.642" v="3" actId="20577"/>
          <ac:spMkLst>
            <pc:docMk/>
            <pc:sldMk cId="1073260216" sldId="436"/>
            <ac:spMk id="252" creationId="{00000000-0000-0000-0000-000000000000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52:53.884" v="165" actId="20577"/>
        <pc:sldMkLst>
          <pc:docMk/>
          <pc:sldMk cId="3660489149" sldId="456"/>
        </pc:sldMkLst>
        <pc:spChg chg="mod">
          <ac:chgData name="Inma Fernández López" userId="S::ifernandezlopez@ub.edu::cf7b8a81-ce3d-433c-ab87-15071d1a0de1" providerId="AD" clId="Web-{B6889E90-5B79-054A-4036-51728D4FF8A5}" dt="2025-05-13T12:52:53.884" v="165" actId="20577"/>
          <ac:spMkLst>
            <pc:docMk/>
            <pc:sldMk cId="3660489149" sldId="456"/>
            <ac:spMk id="5" creationId="{824D986F-6F5D-43A4-AB71-2AEE4F76D8D4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35:51.427" v="58" actId="20577"/>
        <pc:sldMkLst>
          <pc:docMk/>
          <pc:sldMk cId="4175957755" sldId="462"/>
        </pc:sldMkLst>
        <pc:spChg chg="mod">
          <ac:chgData name="Inma Fernández López" userId="S::ifernandezlopez@ub.edu::cf7b8a81-ce3d-433c-ab87-15071d1a0de1" providerId="AD" clId="Web-{B6889E90-5B79-054A-4036-51728D4FF8A5}" dt="2025-05-13T12:35:51.427" v="58" actId="20577"/>
          <ac:spMkLst>
            <pc:docMk/>
            <pc:sldMk cId="4175957755" sldId="462"/>
            <ac:spMk id="5" creationId="{824D986F-6F5D-43A4-AB71-2AEE4F76D8D4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25:26.503" v="12" actId="20577"/>
        <pc:sldMkLst>
          <pc:docMk/>
          <pc:sldMk cId="1477977222" sldId="471"/>
        </pc:sldMkLst>
        <pc:spChg chg="mod">
          <ac:chgData name="Inma Fernández López" userId="S::ifernandezlopez@ub.edu::cf7b8a81-ce3d-433c-ab87-15071d1a0de1" providerId="AD" clId="Web-{B6889E90-5B79-054A-4036-51728D4FF8A5}" dt="2025-05-13T12:25:26.503" v="12" actId="20577"/>
          <ac:spMkLst>
            <pc:docMk/>
            <pc:sldMk cId="1477977222" sldId="471"/>
            <ac:spMk id="5" creationId="{824D986F-6F5D-43A4-AB71-2AEE4F76D8D4}"/>
          </ac:spMkLst>
        </pc:spChg>
      </pc:sldChg>
      <pc:sldChg chg="modSp">
        <pc:chgData name="Inma Fernández López" userId="S::ifernandezlopez@ub.edu::cf7b8a81-ce3d-433c-ab87-15071d1a0de1" providerId="AD" clId="Web-{B6889E90-5B79-054A-4036-51728D4FF8A5}" dt="2025-05-13T12:29:33.394" v="51" actId="20577"/>
        <pc:sldMkLst>
          <pc:docMk/>
          <pc:sldMk cId="4112280958" sldId="486"/>
        </pc:sldMkLst>
        <pc:spChg chg="mod">
          <ac:chgData name="Inma Fernández López" userId="S::ifernandezlopez@ub.edu::cf7b8a81-ce3d-433c-ab87-15071d1a0de1" providerId="AD" clId="Web-{B6889E90-5B79-054A-4036-51728D4FF8A5}" dt="2025-05-13T12:29:33.394" v="51" actId="20577"/>
          <ac:spMkLst>
            <pc:docMk/>
            <pc:sldMk cId="4112280958" sldId="486"/>
            <ac:spMk id="10" creationId="{0F93E74B-5188-4B12-94CF-0A50F6936670}"/>
          </ac:spMkLst>
        </pc:spChg>
      </pc:sldChg>
    </pc:docChg>
  </pc:docChgLst>
  <pc:docChgLst>
    <pc:chgData name="Laia Bonet Bagant" userId="b93748d0-18f2-433a-940f-57849278abcb" providerId="ADAL" clId="{077D58F6-6C59-4DD5-B8E8-F29013E1BB13}"/>
    <pc:docChg chg="undo custSel modSld">
      <pc:chgData name="Laia Bonet Bagant" userId="b93748d0-18f2-433a-940f-57849278abcb" providerId="ADAL" clId="{077D58F6-6C59-4DD5-B8E8-F29013E1BB13}" dt="2025-05-14T05:52:45.644" v="39" actId="6549"/>
      <pc:docMkLst>
        <pc:docMk/>
      </pc:docMkLst>
      <pc:sldChg chg="modSp">
        <pc:chgData name="Laia Bonet Bagant" userId="b93748d0-18f2-433a-940f-57849278abcb" providerId="ADAL" clId="{077D58F6-6C59-4DD5-B8E8-F29013E1BB13}" dt="2025-05-14T05:43:49.125" v="5" actId="20577"/>
        <pc:sldMkLst>
          <pc:docMk/>
          <pc:sldMk cId="2797436976" sldId="386"/>
        </pc:sldMkLst>
        <pc:spChg chg="mod">
          <ac:chgData name="Laia Bonet Bagant" userId="b93748d0-18f2-433a-940f-57849278abcb" providerId="ADAL" clId="{077D58F6-6C59-4DD5-B8E8-F29013E1BB13}" dt="2025-05-14T05:43:49.125" v="5" actId="20577"/>
          <ac:spMkLst>
            <pc:docMk/>
            <pc:sldMk cId="2797436976" sldId="386"/>
            <ac:spMk id="3" creationId="{89BFD949-EC98-4BFF-BBA4-6D1D98217F8D}"/>
          </ac:spMkLst>
        </pc:spChg>
      </pc:sldChg>
      <pc:sldChg chg="modSp">
        <pc:chgData name="Laia Bonet Bagant" userId="b93748d0-18f2-433a-940f-57849278abcb" providerId="ADAL" clId="{077D58F6-6C59-4DD5-B8E8-F29013E1BB13}" dt="2025-05-14T05:47:58.646" v="19" actId="20577"/>
        <pc:sldMkLst>
          <pc:docMk/>
          <pc:sldMk cId="3964777068" sldId="387"/>
        </pc:sldMkLst>
        <pc:spChg chg="mod">
          <ac:chgData name="Laia Bonet Bagant" userId="b93748d0-18f2-433a-940f-57849278abcb" providerId="ADAL" clId="{077D58F6-6C59-4DD5-B8E8-F29013E1BB13}" dt="2025-05-14T05:47:19.787" v="16" actId="1076"/>
          <ac:spMkLst>
            <pc:docMk/>
            <pc:sldMk cId="3964777068" sldId="387"/>
            <ac:spMk id="17" creationId="{625F6CB3-2B1E-B672-0AA3-87B28547C7F9}"/>
          </ac:spMkLst>
        </pc:spChg>
        <pc:spChg chg="mod">
          <ac:chgData name="Laia Bonet Bagant" userId="b93748d0-18f2-433a-940f-57849278abcb" providerId="ADAL" clId="{077D58F6-6C59-4DD5-B8E8-F29013E1BB13}" dt="2025-05-14T05:47:31.492" v="17" actId="1076"/>
          <ac:spMkLst>
            <pc:docMk/>
            <pc:sldMk cId="3964777068" sldId="387"/>
            <ac:spMk id="18" creationId="{7DE4D201-93D2-3F09-21E2-5ECC1F85BB9C}"/>
          </ac:spMkLst>
        </pc:spChg>
        <pc:spChg chg="mod">
          <ac:chgData name="Laia Bonet Bagant" userId="b93748d0-18f2-433a-940f-57849278abcb" providerId="ADAL" clId="{077D58F6-6C59-4DD5-B8E8-F29013E1BB13}" dt="2025-05-14T05:47:58.646" v="19" actId="20577"/>
          <ac:spMkLst>
            <pc:docMk/>
            <pc:sldMk cId="3964777068" sldId="387"/>
            <ac:spMk id="20" creationId="{4C573A16-CE86-A604-A43A-BF0C6976D658}"/>
          </ac:spMkLst>
        </pc:spChg>
      </pc:sldChg>
      <pc:sldChg chg="modSp">
        <pc:chgData name="Laia Bonet Bagant" userId="b93748d0-18f2-433a-940f-57849278abcb" providerId="ADAL" clId="{077D58F6-6C59-4DD5-B8E8-F29013E1BB13}" dt="2025-05-14T05:42:29.885" v="3" actId="114"/>
        <pc:sldMkLst>
          <pc:docMk/>
          <pc:sldMk cId="3195140093" sldId="389"/>
        </pc:sldMkLst>
        <pc:graphicFrameChg chg="mod">
          <ac:chgData name="Laia Bonet Bagant" userId="b93748d0-18f2-433a-940f-57849278abcb" providerId="ADAL" clId="{077D58F6-6C59-4DD5-B8E8-F29013E1BB13}" dt="2025-05-14T05:42:29.885" v="3" actId="114"/>
          <ac:graphicFrameMkLst>
            <pc:docMk/>
            <pc:sldMk cId="3195140093" sldId="389"/>
            <ac:graphicFrameMk id="2" creationId="{A5309341-4B77-4F54-86B8-F838EE6937A3}"/>
          </ac:graphicFrameMkLst>
        </pc:graphicFrameChg>
      </pc:sldChg>
      <pc:sldChg chg="modSp">
        <pc:chgData name="Laia Bonet Bagant" userId="b93748d0-18f2-433a-940f-57849278abcb" providerId="ADAL" clId="{077D58F6-6C59-4DD5-B8E8-F29013E1BB13}" dt="2025-05-14T05:49:19.339" v="25" actId="20577"/>
        <pc:sldMkLst>
          <pc:docMk/>
          <pc:sldMk cId="1111815516" sldId="404"/>
        </pc:sldMkLst>
        <pc:spChg chg="mod">
          <ac:chgData name="Laia Bonet Bagant" userId="b93748d0-18f2-433a-940f-57849278abcb" providerId="ADAL" clId="{077D58F6-6C59-4DD5-B8E8-F29013E1BB13}" dt="2025-05-14T05:49:19.339" v="25" actId="20577"/>
          <ac:spMkLst>
            <pc:docMk/>
            <pc:sldMk cId="1111815516" sldId="404"/>
            <ac:spMk id="2" creationId="{6259E1EE-E668-4612-98F5-F075A045BA40}"/>
          </ac:spMkLst>
        </pc:spChg>
      </pc:sldChg>
      <pc:sldChg chg="modSp">
        <pc:chgData name="Laia Bonet Bagant" userId="b93748d0-18f2-433a-940f-57849278abcb" providerId="ADAL" clId="{077D58F6-6C59-4DD5-B8E8-F29013E1BB13}" dt="2025-05-14T05:45:35.385" v="14" actId="6549"/>
        <pc:sldMkLst>
          <pc:docMk/>
          <pc:sldMk cId="3163392144" sldId="427"/>
        </pc:sldMkLst>
        <pc:graphicFrameChg chg="modGraphic">
          <ac:chgData name="Laia Bonet Bagant" userId="b93748d0-18f2-433a-940f-57849278abcb" providerId="ADAL" clId="{077D58F6-6C59-4DD5-B8E8-F29013E1BB13}" dt="2025-05-14T05:45:35.385" v="14" actId="6549"/>
          <ac:graphicFrameMkLst>
            <pc:docMk/>
            <pc:sldMk cId="3163392144" sldId="427"/>
            <ac:graphicFrameMk id="7" creationId="{87D5F47F-A551-489F-BF4D-79A1FA2A7CBD}"/>
          </ac:graphicFrameMkLst>
        </pc:graphicFrameChg>
      </pc:sldChg>
      <pc:sldChg chg="modSp">
        <pc:chgData name="Laia Bonet Bagant" userId="b93748d0-18f2-433a-940f-57849278abcb" providerId="ADAL" clId="{077D58F6-6C59-4DD5-B8E8-F29013E1BB13}" dt="2025-05-14T05:49:53.405" v="32" actId="313"/>
        <pc:sldMkLst>
          <pc:docMk/>
          <pc:sldMk cId="1588001040" sldId="428"/>
        </pc:sldMkLst>
        <pc:spChg chg="mod">
          <ac:chgData name="Laia Bonet Bagant" userId="b93748d0-18f2-433a-940f-57849278abcb" providerId="ADAL" clId="{077D58F6-6C59-4DD5-B8E8-F29013E1BB13}" dt="2025-05-14T05:49:53.405" v="32" actId="313"/>
          <ac:spMkLst>
            <pc:docMk/>
            <pc:sldMk cId="1588001040" sldId="428"/>
            <ac:spMk id="2" creationId="{25C23D1F-E50B-4352-8C9F-6AFC8F22123B}"/>
          </ac:spMkLst>
        </pc:spChg>
      </pc:sldChg>
      <pc:sldChg chg="modSp">
        <pc:chgData name="Laia Bonet Bagant" userId="b93748d0-18f2-433a-940f-57849278abcb" providerId="ADAL" clId="{077D58F6-6C59-4DD5-B8E8-F29013E1BB13}" dt="2025-05-14T05:52:45.644" v="39" actId="6549"/>
        <pc:sldMkLst>
          <pc:docMk/>
          <pc:sldMk cId="998616082" sldId="464"/>
        </pc:sldMkLst>
        <pc:spChg chg="mod">
          <ac:chgData name="Laia Bonet Bagant" userId="b93748d0-18f2-433a-940f-57849278abcb" providerId="ADAL" clId="{077D58F6-6C59-4DD5-B8E8-F29013E1BB13}" dt="2025-05-14T05:52:45.644" v="39" actId="6549"/>
          <ac:spMkLst>
            <pc:docMk/>
            <pc:sldMk cId="998616082" sldId="464"/>
            <ac:spMk id="10" creationId="{99D3A95E-B0F9-44A8-BD90-2ECBF784496D}"/>
          </ac:spMkLst>
        </pc:spChg>
      </pc:sldChg>
      <pc:sldChg chg="modSp">
        <pc:chgData name="Laia Bonet Bagant" userId="b93748d0-18f2-433a-940f-57849278abcb" providerId="ADAL" clId="{077D58F6-6C59-4DD5-B8E8-F29013E1BB13}" dt="2025-05-14T05:50:37.983" v="38" actId="6549"/>
        <pc:sldMkLst>
          <pc:docMk/>
          <pc:sldMk cId="4112280958" sldId="486"/>
        </pc:sldMkLst>
        <pc:spChg chg="mod">
          <ac:chgData name="Laia Bonet Bagant" userId="b93748d0-18f2-433a-940f-57849278abcb" providerId="ADAL" clId="{077D58F6-6C59-4DD5-B8E8-F29013E1BB13}" dt="2025-05-14T05:50:37.983" v="38" actId="6549"/>
          <ac:spMkLst>
            <pc:docMk/>
            <pc:sldMk cId="4112280958" sldId="486"/>
            <ac:spMk id="2" creationId="{D235297C-D7DB-4BFD-A6D7-1FA6B8FB1516}"/>
          </ac:spMkLst>
        </pc:spChg>
        <pc:spChg chg="mod">
          <ac:chgData name="Laia Bonet Bagant" userId="b93748d0-18f2-433a-940f-57849278abcb" providerId="ADAL" clId="{077D58F6-6C59-4DD5-B8E8-F29013E1BB13}" dt="2025-05-14T05:40:38.621" v="1" actId="20577"/>
          <ac:spMkLst>
            <pc:docMk/>
            <pc:sldMk cId="4112280958" sldId="486"/>
            <ac:spMk id="10" creationId="{0F93E74B-5188-4B12-94CF-0A50F6936670}"/>
          </ac:spMkLst>
        </pc:spChg>
      </pc:sldChg>
      <pc:sldChg chg="modSp">
        <pc:chgData name="Laia Bonet Bagant" userId="b93748d0-18f2-433a-940f-57849278abcb" providerId="ADAL" clId="{077D58F6-6C59-4DD5-B8E8-F29013E1BB13}" dt="2025-05-14T05:48:45.813" v="23" actId="6549"/>
        <pc:sldMkLst>
          <pc:docMk/>
          <pc:sldMk cId="3312461218" sldId="488"/>
        </pc:sldMkLst>
        <pc:graphicFrameChg chg="modGraphic">
          <ac:chgData name="Laia Bonet Bagant" userId="b93748d0-18f2-433a-940f-57849278abcb" providerId="ADAL" clId="{077D58F6-6C59-4DD5-B8E8-F29013E1BB13}" dt="2025-05-14T05:48:45.813" v="23" actId="6549"/>
          <ac:graphicFrameMkLst>
            <pc:docMk/>
            <pc:sldMk cId="3312461218" sldId="488"/>
            <ac:graphicFrameMk id="6" creationId="{9CF607AB-DCB0-4F66-BDBE-8D92A9006EF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249C8-6F68-42CF-84A1-B048DC6EE49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CEF7E355-C8DE-420F-9FD7-A2D89497362B}">
      <dgm:prSet phldrT="[Texto]" custT="1"/>
      <dgm:spPr>
        <a:xfrm rot="10800000">
          <a:off x="1439566" y="1739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800" noProof="0" dirty="0">
              <a:solidFill>
                <a:srgbClr val="FFFFFF"/>
              </a:solidFill>
              <a:latin typeface="Arial"/>
              <a:ea typeface="Roboto Light"/>
              <a:cs typeface="Arial"/>
            </a:rPr>
            <a:t>Traducció de la pregunta d’investigació</a:t>
          </a:r>
        </a:p>
      </dgm:t>
    </dgm:pt>
    <dgm:pt modelId="{09B4734A-74B2-4E92-80ED-ED01ED24F6CB}" type="parTrans" cxnId="{73595713-7C04-406E-982B-CAF64E0AC1D5}">
      <dgm:prSet/>
      <dgm:spPr/>
      <dgm:t>
        <a:bodyPr/>
        <a:lstStyle/>
        <a:p>
          <a:endParaRPr lang="ca-ES"/>
        </a:p>
      </dgm:t>
    </dgm:pt>
    <dgm:pt modelId="{59070595-CE10-4F43-95A8-C1E3F1E2C828}" type="sibTrans" cxnId="{73595713-7C04-406E-982B-CAF64E0AC1D5}">
      <dgm:prSet/>
      <dgm:spPr/>
      <dgm:t>
        <a:bodyPr/>
        <a:lstStyle/>
        <a:p>
          <a:endParaRPr lang="ca-ES"/>
        </a:p>
      </dgm:t>
    </dgm:pt>
    <dgm:pt modelId="{A69D5AD3-CF8A-4E49-99AE-F79128785F29}">
      <dgm:prSet phldrT="[Texto]" custT="1"/>
      <dgm:spPr>
        <a:xfrm rot="10800000">
          <a:off x="1439566" y="1739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400" dirty="0">
              <a:latin typeface="Arial" panose="020B0604020202020204" pitchFamily="34" charset="0"/>
              <a:cs typeface="Arial" panose="020B0604020202020204" pitchFamily="34" charset="0"/>
            </a:rPr>
            <a:t>L'estratègia de cerca coincideix amb PICO?</a:t>
          </a:r>
          <a:endParaRPr lang="es-ES" sz="14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8883F9-117E-4E4E-86EE-90E207DBC163}" type="parTrans" cxnId="{11809381-E929-4E04-8BC3-C6723D5E837E}">
      <dgm:prSet/>
      <dgm:spPr/>
      <dgm:t>
        <a:bodyPr/>
        <a:lstStyle/>
        <a:p>
          <a:endParaRPr lang="ca-ES"/>
        </a:p>
      </dgm:t>
    </dgm:pt>
    <dgm:pt modelId="{F4277863-78E1-4181-B552-23E0839A5638}" type="sibTrans" cxnId="{11809381-E929-4E04-8BC3-C6723D5E837E}">
      <dgm:prSet/>
      <dgm:spPr/>
      <dgm:t>
        <a:bodyPr/>
        <a:lstStyle/>
        <a:p>
          <a:endParaRPr lang="ca-ES"/>
        </a:p>
      </dgm:t>
    </dgm:pt>
    <dgm:pt modelId="{D786AB08-AE70-4190-A33F-95792BE90D0C}">
      <dgm:prSet phldrT="[Texto]" custT="1"/>
      <dgm:spPr>
        <a:xfrm rot="10800000">
          <a:off x="1439566" y="882635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800" dirty="0">
              <a:latin typeface="Arial" panose="020B0604020202020204" pitchFamily="34" charset="0"/>
              <a:cs typeface="Arial" panose="020B0604020202020204" pitchFamily="34" charset="0"/>
            </a:rPr>
            <a:t>Operadors booleans i de proximitat</a:t>
          </a:r>
          <a:endParaRPr lang="es-ES" sz="1800" noProof="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</dgm:t>
    </dgm:pt>
    <dgm:pt modelId="{744F742A-938B-49B8-B45F-B0286084237D}" type="parTrans" cxnId="{9E2D22F9-32A8-4B2A-9563-84112768008E}">
      <dgm:prSet/>
      <dgm:spPr/>
      <dgm:t>
        <a:bodyPr/>
        <a:lstStyle/>
        <a:p>
          <a:endParaRPr lang="ca-ES"/>
        </a:p>
      </dgm:t>
    </dgm:pt>
    <dgm:pt modelId="{FD9B547D-9FB0-47D4-BE44-9C1F04D7C052}" type="sibTrans" cxnId="{9E2D22F9-32A8-4B2A-9563-84112768008E}">
      <dgm:prSet/>
      <dgm:spPr/>
      <dgm:t>
        <a:bodyPr/>
        <a:lstStyle/>
        <a:p>
          <a:endParaRPr lang="ca-ES"/>
        </a:p>
      </dgm:t>
    </dgm:pt>
    <dgm:pt modelId="{48451180-3B48-459A-BE83-6056E088FB4C}">
      <dgm:prSet phldrT="[Texto]" custT="1"/>
      <dgm:spPr>
        <a:xfrm rot="10800000">
          <a:off x="1439566" y="1763531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800" dirty="0">
              <a:latin typeface="Arial" panose="020B0604020202020204" pitchFamily="34" charset="0"/>
              <a:cs typeface="Arial" panose="020B0604020202020204" pitchFamily="34" charset="0"/>
            </a:rPr>
            <a:t>Encapçalaments de matèria (específics)</a:t>
          </a:r>
          <a:endParaRPr lang="es-ES" sz="1800" noProof="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</dgm:t>
    </dgm:pt>
    <dgm:pt modelId="{1CDD7B6D-95FF-4B13-A1D6-2230DD0CB53B}" type="parTrans" cxnId="{B785A06E-2CFE-4332-BCC7-F1F10B936512}">
      <dgm:prSet/>
      <dgm:spPr/>
      <dgm:t>
        <a:bodyPr/>
        <a:lstStyle/>
        <a:p>
          <a:endParaRPr lang="ca-ES"/>
        </a:p>
      </dgm:t>
    </dgm:pt>
    <dgm:pt modelId="{C7D77B4D-5E27-4007-9BBB-518A07E5EC3B}" type="sibTrans" cxnId="{B785A06E-2CFE-4332-BCC7-F1F10B936512}">
      <dgm:prSet/>
      <dgm:spPr/>
      <dgm:t>
        <a:bodyPr/>
        <a:lstStyle/>
        <a:p>
          <a:endParaRPr lang="ca-ES"/>
        </a:p>
      </dgm:t>
    </dgm:pt>
    <dgm:pt modelId="{BC51A65D-594B-4FCA-B19E-59C839913B8B}">
      <dgm:prSet phldrT="[Texto]" custT="1"/>
      <dgm:spPr>
        <a:xfrm rot="10800000">
          <a:off x="1439566" y="882635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400" dirty="0">
              <a:latin typeface="Arial" panose="020B0604020202020204" pitchFamily="34" charset="0"/>
              <a:cs typeface="Arial" panose="020B0604020202020204" pitchFamily="34" charset="0"/>
            </a:rPr>
            <a:t>Els operadors estan usats correctament?</a:t>
          </a:r>
          <a:endParaRPr lang="es-ES" sz="14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8518F4F-FF32-4B9F-8057-31C8682DC3FB}" type="sibTrans" cxnId="{EC5CF7AC-7AF4-4071-873E-6D41DA8F32B7}">
      <dgm:prSet/>
      <dgm:spPr/>
      <dgm:t>
        <a:bodyPr/>
        <a:lstStyle/>
        <a:p>
          <a:endParaRPr lang="ca-ES"/>
        </a:p>
      </dgm:t>
    </dgm:pt>
    <dgm:pt modelId="{6E65F830-4A08-4D81-A525-D0C24DA495BE}" type="parTrans" cxnId="{EC5CF7AC-7AF4-4071-873E-6D41DA8F32B7}">
      <dgm:prSet/>
      <dgm:spPr/>
      <dgm:t>
        <a:bodyPr/>
        <a:lstStyle/>
        <a:p>
          <a:endParaRPr lang="ca-ES"/>
        </a:p>
      </dgm:t>
    </dgm:pt>
    <dgm:pt modelId="{A131A810-148E-4AE0-BB0B-AD44BAB0999A}">
      <dgm:prSet phldrT="[Texto]" custT="1"/>
      <dgm:spPr>
        <a:xfrm rot="10800000">
          <a:off x="1439566" y="2644427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800" dirty="0">
              <a:latin typeface="Arial" panose="020B0604020202020204" pitchFamily="34" charset="0"/>
              <a:cs typeface="Arial" panose="020B0604020202020204" pitchFamily="34" charset="0"/>
            </a:rPr>
            <a:t>Cerca per llenguatge lliure </a:t>
          </a:r>
          <a:r>
            <a:rPr lang="ca-ES" sz="1800" i="1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ca-ES" sz="1800" i="1" dirty="0" err="1">
              <a:latin typeface="Arial" panose="020B0604020202020204" pitchFamily="34" charset="0"/>
              <a:cs typeface="Arial" panose="020B0604020202020204" pitchFamily="34" charset="0"/>
            </a:rPr>
            <a:t>free</a:t>
          </a:r>
          <a:r>
            <a:rPr lang="ca-ES" sz="1800" i="1" dirty="0">
              <a:latin typeface="Arial" panose="020B0604020202020204" pitchFamily="34" charset="0"/>
              <a:cs typeface="Arial" panose="020B0604020202020204" pitchFamily="34" charset="0"/>
            </a:rPr>
            <a:t> text)</a:t>
          </a:r>
          <a:endParaRPr lang="es-ES" sz="1800" i="1" noProof="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</dgm:t>
    </dgm:pt>
    <dgm:pt modelId="{8A37E134-A26F-4BAC-A452-140151C975EF}" type="parTrans" cxnId="{F98674E0-B9ED-4F0C-AB95-253204365BD0}">
      <dgm:prSet/>
      <dgm:spPr/>
      <dgm:t>
        <a:bodyPr/>
        <a:lstStyle/>
        <a:p>
          <a:endParaRPr lang="ca-ES"/>
        </a:p>
      </dgm:t>
    </dgm:pt>
    <dgm:pt modelId="{4C453003-13E8-4CE3-A87E-8B88E1B0197A}" type="sibTrans" cxnId="{F98674E0-B9ED-4F0C-AB95-253204365BD0}">
      <dgm:prSet/>
      <dgm:spPr/>
      <dgm:t>
        <a:bodyPr/>
        <a:lstStyle/>
        <a:p>
          <a:endParaRPr lang="ca-ES"/>
        </a:p>
      </dgm:t>
    </dgm:pt>
    <dgm:pt modelId="{E4D1045A-8E26-4269-8B15-07377867E061}">
      <dgm:prSet custT="1"/>
      <dgm:spPr>
        <a:xfrm rot="10800000">
          <a:off x="1439566" y="3525324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ca-ES" sz="1800" dirty="0">
              <a:latin typeface="Arial" panose="020B0604020202020204" pitchFamily="34" charset="0"/>
              <a:cs typeface="Arial" panose="020B0604020202020204" pitchFamily="34" charset="0"/>
            </a:rPr>
            <a:t>Ortografia, sintaxi i números de línia</a:t>
          </a:r>
          <a:endParaRPr lang="ca-ES" sz="180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</dgm:t>
    </dgm:pt>
    <dgm:pt modelId="{8AD49605-BE73-4784-B00B-FA5BADBEB1A1}" type="parTrans" cxnId="{6F51A380-5114-4694-B998-22D662FCEC2F}">
      <dgm:prSet/>
      <dgm:spPr/>
      <dgm:t>
        <a:bodyPr/>
        <a:lstStyle/>
        <a:p>
          <a:endParaRPr lang="ca-ES"/>
        </a:p>
      </dgm:t>
    </dgm:pt>
    <dgm:pt modelId="{D56B4F45-327D-4553-8819-ED8CF0A394F1}" type="sibTrans" cxnId="{6F51A380-5114-4694-B998-22D662FCEC2F}">
      <dgm:prSet/>
      <dgm:spPr/>
      <dgm:t>
        <a:bodyPr/>
        <a:lstStyle/>
        <a:p>
          <a:endParaRPr lang="ca-ES"/>
        </a:p>
      </dgm:t>
    </dgm:pt>
    <dgm:pt modelId="{D2E37922-794E-4858-8B7D-9F39E4F591A9}">
      <dgm:prSet custT="1"/>
      <dgm:spPr>
        <a:xfrm rot="10800000">
          <a:off x="1439566" y="4406220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800" dirty="0">
              <a:latin typeface="Arial" panose="020B0604020202020204" pitchFamily="34" charset="0"/>
              <a:cs typeface="Arial" panose="020B0604020202020204" pitchFamily="34" charset="0"/>
            </a:rPr>
            <a:t>Límits i filtres</a:t>
          </a:r>
          <a:endParaRPr lang="es-ES" sz="1800" noProof="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</dgm:t>
    </dgm:pt>
    <dgm:pt modelId="{6F0107A2-D218-4DE2-B56E-69A2B9B8E25D}" type="parTrans" cxnId="{FB731653-6734-4C91-99F6-75172FEF4734}">
      <dgm:prSet/>
      <dgm:spPr/>
      <dgm:t>
        <a:bodyPr/>
        <a:lstStyle/>
        <a:p>
          <a:endParaRPr lang="ca-ES"/>
        </a:p>
      </dgm:t>
    </dgm:pt>
    <dgm:pt modelId="{EED3A9D8-2729-4656-BC79-A25DEBBF3576}" type="sibTrans" cxnId="{FB731653-6734-4C91-99F6-75172FEF4734}">
      <dgm:prSet/>
      <dgm:spPr/>
      <dgm:t>
        <a:bodyPr/>
        <a:lstStyle/>
        <a:p>
          <a:endParaRPr lang="ca-ES"/>
        </a:p>
      </dgm:t>
    </dgm:pt>
    <dgm:pt modelId="{87F2E0DD-5EA4-4696-B953-47B14BA1CC85}">
      <dgm:prSet phldrT="[Texto]" custT="1"/>
      <dgm:spPr>
        <a:xfrm rot="10800000">
          <a:off x="1439566" y="2644427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ca-ES" sz="1400" dirty="0">
              <a:latin typeface="Arial"/>
              <a:cs typeface="Arial"/>
            </a:rPr>
            <a:t>La cerca inclou sinònims, acrònims</a:t>
          </a:r>
          <a:r>
            <a:rPr lang="ca-ES" sz="1400" dirty="0">
              <a:solidFill>
                <a:srgbClr val="FFFFFF"/>
              </a:solidFill>
              <a:latin typeface="Arial"/>
              <a:cs typeface="Arial"/>
            </a:rPr>
            <a:t>...</a:t>
          </a:r>
          <a:endParaRPr lang="es-ES" sz="14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5AB19CB-9C30-47B5-B09A-70628933312D}" type="parTrans" cxnId="{D6557236-F017-496D-8D17-7A24E4BFB666}">
      <dgm:prSet/>
      <dgm:spPr/>
      <dgm:t>
        <a:bodyPr/>
        <a:lstStyle/>
        <a:p>
          <a:endParaRPr lang="ca-ES"/>
        </a:p>
      </dgm:t>
    </dgm:pt>
    <dgm:pt modelId="{7BC39574-3541-4A87-AE7A-A6E1AE4B9878}" type="sibTrans" cxnId="{D6557236-F017-496D-8D17-7A24E4BFB666}">
      <dgm:prSet/>
      <dgm:spPr/>
      <dgm:t>
        <a:bodyPr/>
        <a:lstStyle/>
        <a:p>
          <a:endParaRPr lang="ca-ES"/>
        </a:p>
      </dgm:t>
    </dgm:pt>
    <dgm:pt modelId="{85299AAC-FEE3-4A38-A9CB-853A38C0F1AC}">
      <dgm:prSet custT="1"/>
      <dgm:spPr>
        <a:xfrm rot="10800000">
          <a:off x="1439566" y="4406220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ca-ES" sz="1400" dirty="0">
              <a:latin typeface="Arial" panose="020B0604020202020204" pitchFamily="34" charset="0"/>
              <a:cs typeface="Arial" panose="020B0604020202020204" pitchFamily="34" charset="0"/>
            </a:rPr>
            <a:t>Els filtres i els límits estan utilitzats correctament i són rellevants per a la pregunta de recerca?</a:t>
          </a:r>
          <a:endParaRPr lang="es-ES" sz="14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AC839A7-7D40-4840-91F5-34A9C0DEDDB8}" type="parTrans" cxnId="{E79B0029-3DB2-45E0-9FCF-1D039726D022}">
      <dgm:prSet/>
      <dgm:spPr/>
      <dgm:t>
        <a:bodyPr/>
        <a:lstStyle/>
        <a:p>
          <a:endParaRPr lang="ca-ES"/>
        </a:p>
      </dgm:t>
    </dgm:pt>
    <dgm:pt modelId="{05E3A80F-3CA6-4ACE-BE5C-CC544D1677E8}" type="sibTrans" cxnId="{E79B0029-3DB2-45E0-9FCF-1D039726D022}">
      <dgm:prSet/>
      <dgm:spPr/>
      <dgm:t>
        <a:bodyPr/>
        <a:lstStyle/>
        <a:p>
          <a:endParaRPr lang="ca-ES"/>
        </a:p>
      </dgm:t>
    </dgm:pt>
    <dgm:pt modelId="{6C710B97-12D3-4246-B89F-6932774E3C8A}">
      <dgm:prSet phldrT="[Texto]" custT="1"/>
      <dgm:spPr>
        <a:xfrm rot="10800000">
          <a:off x="1439566" y="1763531"/>
          <a:ext cx="5041963" cy="678391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a-ES" sz="1400" dirty="0">
              <a:latin typeface="Arial" panose="020B0604020202020204" pitchFamily="34" charset="0"/>
              <a:cs typeface="Arial" panose="020B0604020202020204" pitchFamily="34" charset="0"/>
            </a:rPr>
            <a:t>Són els encapçalaments rellevants?</a:t>
          </a:r>
          <a:endParaRPr lang="es-ES" sz="1400" b="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8D3627-4649-4931-B6F7-9E7DA2D061BC}" type="sibTrans" cxnId="{23CDE461-8790-4BB2-8906-1994B959A49B}">
      <dgm:prSet/>
      <dgm:spPr/>
      <dgm:t>
        <a:bodyPr/>
        <a:lstStyle/>
        <a:p>
          <a:endParaRPr lang="ca-ES"/>
        </a:p>
      </dgm:t>
    </dgm:pt>
    <dgm:pt modelId="{F8382B40-F231-431C-94BB-A168430063FB}" type="parTrans" cxnId="{23CDE461-8790-4BB2-8906-1994B959A49B}">
      <dgm:prSet/>
      <dgm:spPr/>
      <dgm:t>
        <a:bodyPr/>
        <a:lstStyle/>
        <a:p>
          <a:endParaRPr lang="ca-ES"/>
        </a:p>
      </dgm:t>
    </dgm:pt>
    <dgm:pt modelId="{3BC48B7C-9ABF-4B1F-B550-16F254C181E8}" type="pres">
      <dgm:prSet presAssocID="{78C249C8-6F68-42CF-84A1-B048DC6EE496}" presName="linearFlow" presStyleCnt="0">
        <dgm:presLayoutVars>
          <dgm:dir/>
          <dgm:resizeHandles val="exact"/>
        </dgm:presLayoutVars>
      </dgm:prSet>
      <dgm:spPr/>
    </dgm:pt>
    <dgm:pt modelId="{1432EE72-F858-4606-9750-DCADB4FB9535}" type="pres">
      <dgm:prSet presAssocID="{CEF7E355-C8DE-420F-9FD7-A2D89497362B}" presName="composite" presStyleCnt="0"/>
      <dgm:spPr/>
    </dgm:pt>
    <dgm:pt modelId="{98D0FD52-7635-4A40-8EBF-3475E532BB61}" type="pres">
      <dgm:prSet presAssocID="{CEF7E355-C8DE-420F-9FD7-A2D89497362B}" presName="imgShp" presStyleLbl="fgImgPlace1" presStyleIdx="0" presStyleCnt="6" custLinFactNeighborX="-49422" custLinFactNeighborY="5646"/>
      <dgm:spPr>
        <a:xfrm>
          <a:off x="947969" y="20788"/>
          <a:ext cx="678391" cy="678391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14979" t="14979" r="14979" b="14979"/>
          </a:stretch>
        </a:blipFill>
        <a:ln w="25400" cap="flat" cmpd="sng" algn="ctr">
          <a:solidFill>
            <a:srgbClr val="18757D"/>
          </a:solidFill>
          <a:prstDash val="solid"/>
        </a:ln>
        <a:effectLst/>
      </dgm:spPr>
    </dgm:pt>
    <dgm:pt modelId="{73AA23BA-AF16-4F91-B93E-E95C0C5F0B00}" type="pres">
      <dgm:prSet presAssocID="{CEF7E355-C8DE-420F-9FD7-A2D89497362B}" presName="txShp" presStyleLbl="node1" presStyleIdx="0" presStyleCnt="6" custScaleY="114413">
        <dgm:presLayoutVars>
          <dgm:bulletEnabled val="1"/>
        </dgm:presLayoutVars>
      </dgm:prSet>
      <dgm:spPr/>
    </dgm:pt>
    <dgm:pt modelId="{37EEDC20-9C5E-40D5-81D2-441385B333DA}" type="pres">
      <dgm:prSet presAssocID="{59070595-CE10-4F43-95A8-C1E3F1E2C828}" presName="spacing" presStyleCnt="0"/>
      <dgm:spPr/>
    </dgm:pt>
    <dgm:pt modelId="{6DF0716A-8FDC-4549-90FA-CF7283CF5C18}" type="pres">
      <dgm:prSet presAssocID="{D786AB08-AE70-4190-A33F-95792BE90D0C}" presName="composite" presStyleCnt="0"/>
      <dgm:spPr/>
    </dgm:pt>
    <dgm:pt modelId="{73E4EC67-BB3A-40AC-9EEB-0BE66C38BB8C}" type="pres">
      <dgm:prSet presAssocID="{D786AB08-AE70-4190-A33F-95792BE90D0C}" presName="imgShp" presStyleLbl="fgImgPlace1" presStyleIdx="1" presStyleCnt="6" custLinFactNeighborX="-49658" custLinFactNeighborY="2309"/>
      <dgm:spPr>
        <a:xfrm>
          <a:off x="907870" y="821302"/>
          <a:ext cx="678391" cy="678391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14979" t="14979" r="14979" b="14979"/>
          </a:stretch>
        </a:blipFill>
        <a:ln w="25400" cap="flat" cmpd="sng" algn="ctr">
          <a:solidFill>
            <a:srgbClr val="18757D"/>
          </a:solidFill>
          <a:prstDash val="solid"/>
        </a:ln>
        <a:effectLst/>
      </dgm:spPr>
    </dgm:pt>
    <dgm:pt modelId="{59796EC8-ACCE-4448-A309-0908E7278D1F}" type="pres">
      <dgm:prSet presAssocID="{D786AB08-AE70-4190-A33F-95792BE90D0C}" presName="txShp" presStyleLbl="node1" presStyleIdx="1" presStyleCnt="6" custScaleY="113620">
        <dgm:presLayoutVars>
          <dgm:bulletEnabled val="1"/>
        </dgm:presLayoutVars>
      </dgm:prSet>
      <dgm:spPr/>
    </dgm:pt>
    <dgm:pt modelId="{22501A83-5871-4B5B-91C8-C14E6DB3FECF}" type="pres">
      <dgm:prSet presAssocID="{FD9B547D-9FB0-47D4-BE44-9C1F04D7C052}" presName="spacing" presStyleCnt="0"/>
      <dgm:spPr/>
    </dgm:pt>
    <dgm:pt modelId="{0294BAFB-C1CD-4E82-831A-93472511B56D}" type="pres">
      <dgm:prSet presAssocID="{48451180-3B48-459A-BE83-6056E088FB4C}" presName="composite" presStyleCnt="0"/>
      <dgm:spPr/>
    </dgm:pt>
    <dgm:pt modelId="{0AB3FCA7-D072-44BF-94DE-58DDB37E04BF}" type="pres">
      <dgm:prSet presAssocID="{48451180-3B48-459A-BE83-6056E088FB4C}" presName="imgShp" presStyleLbl="fgImgPlace1" presStyleIdx="2" presStyleCnt="6" custLinFactNeighborX="-51076" custLinFactNeighborY="5676"/>
      <dgm:spPr>
        <a:xfrm>
          <a:off x="1100370" y="1763531"/>
          <a:ext cx="678391" cy="678391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14979" t="14979" r="14979" b="14979"/>
          </a:stretch>
        </a:blipFill>
        <a:ln w="25400" cap="flat" cmpd="sng" algn="ctr">
          <a:solidFill>
            <a:srgbClr val="18757D"/>
          </a:solidFill>
          <a:prstDash val="solid"/>
        </a:ln>
        <a:effectLst/>
      </dgm:spPr>
    </dgm:pt>
    <dgm:pt modelId="{C5C7968A-0283-4823-9645-829A4851FCF7}" type="pres">
      <dgm:prSet presAssocID="{48451180-3B48-459A-BE83-6056E088FB4C}" presName="txShp" presStyleLbl="node1" presStyleIdx="2" presStyleCnt="6" custScaleY="118428">
        <dgm:presLayoutVars>
          <dgm:bulletEnabled val="1"/>
        </dgm:presLayoutVars>
      </dgm:prSet>
      <dgm:spPr/>
    </dgm:pt>
    <dgm:pt modelId="{48198C43-3A39-4CED-B741-50D5A94CA2FC}" type="pres">
      <dgm:prSet presAssocID="{C7D77B4D-5E27-4007-9BBB-518A07E5EC3B}" presName="spacing" presStyleCnt="0"/>
      <dgm:spPr/>
    </dgm:pt>
    <dgm:pt modelId="{0B55CA2D-7D05-4BE4-A9C3-D4F9868B9A8F}" type="pres">
      <dgm:prSet presAssocID="{A131A810-148E-4AE0-BB0B-AD44BAB0999A}" presName="composite" presStyleCnt="0"/>
      <dgm:spPr/>
    </dgm:pt>
    <dgm:pt modelId="{8F76AF03-381B-4DCA-ACA1-F07622ED3E38}" type="pres">
      <dgm:prSet presAssocID="{A131A810-148E-4AE0-BB0B-AD44BAB0999A}" presName="imgShp" presStyleLbl="fgImgPlace1" presStyleIdx="3" presStyleCnt="6" custLinFactNeighborX="-55333" custLinFactNeighborY="-5675"/>
      <dgm:spPr>
        <a:xfrm>
          <a:off x="1100370" y="2644427"/>
          <a:ext cx="678391" cy="678391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14979" t="14979" r="14979" b="14979"/>
          </a:stretch>
        </a:blipFill>
        <a:ln w="25400" cap="flat" cmpd="sng" algn="ctr">
          <a:solidFill>
            <a:srgbClr val="18757D"/>
          </a:solidFill>
          <a:prstDash val="solid"/>
        </a:ln>
        <a:effectLst/>
      </dgm:spPr>
    </dgm:pt>
    <dgm:pt modelId="{75D8E155-9FDB-4056-89E7-0B8ABBD29BF9}" type="pres">
      <dgm:prSet presAssocID="{A131A810-148E-4AE0-BB0B-AD44BAB0999A}" presName="txShp" presStyleLbl="node1" presStyleIdx="3" presStyleCnt="6" custScaleX="101829" custScaleY="115916">
        <dgm:presLayoutVars>
          <dgm:bulletEnabled val="1"/>
        </dgm:presLayoutVars>
      </dgm:prSet>
      <dgm:spPr/>
    </dgm:pt>
    <dgm:pt modelId="{F9EED8DA-370B-452D-B6C4-23C6DF9BD6FB}" type="pres">
      <dgm:prSet presAssocID="{4C453003-13E8-4CE3-A87E-8B88E1B0197A}" presName="spacing" presStyleCnt="0"/>
      <dgm:spPr/>
    </dgm:pt>
    <dgm:pt modelId="{0059428E-F784-42EF-8277-71C2FCEE7FFB}" type="pres">
      <dgm:prSet presAssocID="{E4D1045A-8E26-4269-8B15-07377867E061}" presName="composite" presStyleCnt="0"/>
      <dgm:spPr/>
    </dgm:pt>
    <dgm:pt modelId="{FBB6F43E-6C59-4CCA-9018-0B2B771AE6D7}" type="pres">
      <dgm:prSet presAssocID="{E4D1045A-8E26-4269-8B15-07377867E061}" presName="imgShp" presStyleLbl="fgImgPlace1" presStyleIdx="4" presStyleCnt="6" custLinFactNeighborX="-52496" custLinFactNeighborY="703"/>
      <dgm:spPr>
        <a:xfrm>
          <a:off x="1100370" y="3525324"/>
          <a:ext cx="678391" cy="678391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15507" t="15507" r="15507" b="15507"/>
          </a:stretch>
        </a:blipFill>
        <a:ln w="25400" cap="flat" cmpd="sng" algn="ctr">
          <a:solidFill>
            <a:srgbClr val="18757D"/>
          </a:solidFill>
          <a:prstDash val="solid"/>
        </a:ln>
        <a:effectLst/>
      </dgm:spPr>
    </dgm:pt>
    <dgm:pt modelId="{B21C2DB5-C392-4F11-8BC1-9A88834255CB}" type="pres">
      <dgm:prSet presAssocID="{E4D1045A-8E26-4269-8B15-07377867E061}" presName="txShp" presStyleLbl="node1" presStyleIdx="4" presStyleCnt="6">
        <dgm:presLayoutVars>
          <dgm:bulletEnabled val="1"/>
        </dgm:presLayoutVars>
      </dgm:prSet>
      <dgm:spPr/>
    </dgm:pt>
    <dgm:pt modelId="{4D955F41-741A-492E-8FB4-D50676C31317}" type="pres">
      <dgm:prSet presAssocID="{D56B4F45-327D-4553-8819-ED8CF0A394F1}" presName="spacing" presStyleCnt="0"/>
      <dgm:spPr/>
    </dgm:pt>
    <dgm:pt modelId="{9E966B40-201A-4A23-9629-25E051C2750B}" type="pres">
      <dgm:prSet presAssocID="{D2E37922-794E-4858-8B7D-9F39E4F591A9}" presName="composite" presStyleCnt="0"/>
      <dgm:spPr/>
    </dgm:pt>
    <dgm:pt modelId="{C8E7B15C-3145-4E27-B844-D53B6A57D4D0}" type="pres">
      <dgm:prSet presAssocID="{D2E37922-794E-4858-8B7D-9F39E4F591A9}" presName="imgShp" presStyleLbl="fgImgPlace1" presStyleIdx="5" presStyleCnt="6" custScaleX="111495" custScaleY="98248" custLinFactNeighborX="-52434" custLinFactNeighborY="-15903"/>
      <dgm:spPr>
        <a:xfrm>
          <a:off x="1100370" y="4406220"/>
          <a:ext cx="678391" cy="678391"/>
        </a:xfrm>
        <a:prstGeom prst="ellipse">
          <a:avLst/>
        </a:prstGeom>
        <a:blipFill dpi="0" rotWithShape="1">
          <a:blip xmlns:r="http://schemas.openxmlformats.org/officeDocument/2006/relationships" r:embed="rId6"/>
          <a:srcRect/>
          <a:stretch>
            <a:fillRect l="19064" t="14893" r="19064" b="14893"/>
          </a:stretch>
        </a:blipFill>
        <a:ln w="25400" cap="flat" cmpd="sng" algn="ctr">
          <a:solidFill>
            <a:srgbClr val="18757D"/>
          </a:solidFill>
          <a:prstDash val="solid"/>
        </a:ln>
        <a:effectLst/>
      </dgm:spPr>
    </dgm:pt>
    <dgm:pt modelId="{2DD62A2E-9894-4A1A-B0EB-41221DBFD20B}" type="pres">
      <dgm:prSet presAssocID="{D2E37922-794E-4858-8B7D-9F39E4F591A9}" presName="txShp" presStyleLbl="node1" presStyleIdx="5" presStyleCnt="6" custScaleY="134588" custLinFactNeighborX="377" custLinFactNeighborY="-19552">
        <dgm:presLayoutVars>
          <dgm:bulletEnabled val="1"/>
        </dgm:presLayoutVars>
      </dgm:prSet>
      <dgm:spPr/>
    </dgm:pt>
  </dgm:ptLst>
  <dgm:cxnLst>
    <dgm:cxn modelId="{E0F5780B-0017-4C73-8B3B-298535257B59}" type="presOf" srcId="{A69D5AD3-CF8A-4E49-99AE-F79128785F29}" destId="{73AA23BA-AF16-4F91-B93E-E95C0C5F0B00}" srcOrd="0" destOrd="1" presId="urn:microsoft.com/office/officeart/2005/8/layout/vList3"/>
    <dgm:cxn modelId="{75C33912-DC8D-4615-BBE6-DD31FD2CACD0}" type="presOf" srcId="{E4D1045A-8E26-4269-8B15-07377867E061}" destId="{B21C2DB5-C392-4F11-8BC1-9A88834255CB}" srcOrd="0" destOrd="0" presId="urn:microsoft.com/office/officeart/2005/8/layout/vList3"/>
    <dgm:cxn modelId="{73595713-7C04-406E-982B-CAF64E0AC1D5}" srcId="{78C249C8-6F68-42CF-84A1-B048DC6EE496}" destId="{CEF7E355-C8DE-420F-9FD7-A2D89497362B}" srcOrd="0" destOrd="0" parTransId="{09B4734A-74B2-4E92-80ED-ED01ED24F6CB}" sibTransId="{59070595-CE10-4F43-95A8-C1E3F1E2C828}"/>
    <dgm:cxn modelId="{E79B0029-3DB2-45E0-9FCF-1D039726D022}" srcId="{D2E37922-794E-4858-8B7D-9F39E4F591A9}" destId="{85299AAC-FEE3-4A38-A9CB-853A38C0F1AC}" srcOrd="0" destOrd="0" parTransId="{9AC839A7-7D40-4840-91F5-34A9C0DEDDB8}" sibTransId="{05E3A80F-3CA6-4ACE-BE5C-CC544D1677E8}"/>
    <dgm:cxn modelId="{A3269D32-C26B-4338-99E8-0864E73DA424}" type="presOf" srcId="{A131A810-148E-4AE0-BB0B-AD44BAB0999A}" destId="{75D8E155-9FDB-4056-89E7-0B8ABBD29BF9}" srcOrd="0" destOrd="0" presId="urn:microsoft.com/office/officeart/2005/8/layout/vList3"/>
    <dgm:cxn modelId="{7990C034-F56C-40F2-9125-ABC002A02290}" type="presOf" srcId="{87F2E0DD-5EA4-4696-B953-47B14BA1CC85}" destId="{75D8E155-9FDB-4056-89E7-0B8ABBD29BF9}" srcOrd="0" destOrd="1" presId="urn:microsoft.com/office/officeart/2005/8/layout/vList3"/>
    <dgm:cxn modelId="{D6557236-F017-496D-8D17-7A24E4BFB666}" srcId="{A131A810-148E-4AE0-BB0B-AD44BAB0999A}" destId="{87F2E0DD-5EA4-4696-B953-47B14BA1CC85}" srcOrd="0" destOrd="0" parTransId="{25AB19CB-9C30-47B5-B09A-70628933312D}" sibTransId="{7BC39574-3541-4A87-AE7A-A6E1AE4B9878}"/>
    <dgm:cxn modelId="{02331140-B974-4057-9CCC-F891E2E69345}" type="presOf" srcId="{BC51A65D-594B-4FCA-B19E-59C839913B8B}" destId="{59796EC8-ACCE-4448-A309-0908E7278D1F}" srcOrd="0" destOrd="1" presId="urn:microsoft.com/office/officeart/2005/8/layout/vList3"/>
    <dgm:cxn modelId="{A85A9060-EB93-4023-A638-C6E8F69D4568}" type="presOf" srcId="{48451180-3B48-459A-BE83-6056E088FB4C}" destId="{C5C7968A-0283-4823-9645-829A4851FCF7}" srcOrd="0" destOrd="0" presId="urn:microsoft.com/office/officeart/2005/8/layout/vList3"/>
    <dgm:cxn modelId="{23CDE461-8790-4BB2-8906-1994B959A49B}" srcId="{48451180-3B48-459A-BE83-6056E088FB4C}" destId="{6C710B97-12D3-4246-B89F-6932774E3C8A}" srcOrd="0" destOrd="0" parTransId="{F8382B40-F231-431C-94BB-A168430063FB}" sibTransId="{218D3627-4649-4931-B6F7-9E7DA2D061BC}"/>
    <dgm:cxn modelId="{B785A06E-2CFE-4332-BCC7-F1F10B936512}" srcId="{78C249C8-6F68-42CF-84A1-B048DC6EE496}" destId="{48451180-3B48-459A-BE83-6056E088FB4C}" srcOrd="2" destOrd="0" parTransId="{1CDD7B6D-95FF-4B13-A1D6-2230DD0CB53B}" sibTransId="{C7D77B4D-5E27-4007-9BBB-518A07E5EC3B}"/>
    <dgm:cxn modelId="{1202B36F-B4F8-4AAF-9BE9-5CCCFF22A391}" type="presOf" srcId="{85299AAC-FEE3-4A38-A9CB-853A38C0F1AC}" destId="{2DD62A2E-9894-4A1A-B0EB-41221DBFD20B}" srcOrd="0" destOrd="1" presId="urn:microsoft.com/office/officeart/2005/8/layout/vList3"/>
    <dgm:cxn modelId="{FB731653-6734-4C91-99F6-75172FEF4734}" srcId="{78C249C8-6F68-42CF-84A1-B048DC6EE496}" destId="{D2E37922-794E-4858-8B7D-9F39E4F591A9}" srcOrd="5" destOrd="0" parTransId="{6F0107A2-D218-4DE2-B56E-69A2B9B8E25D}" sibTransId="{EED3A9D8-2729-4656-BC79-A25DEBBF3576}"/>
    <dgm:cxn modelId="{D4A54A7F-13D2-4301-A8B8-55D078DDC427}" type="presOf" srcId="{D2E37922-794E-4858-8B7D-9F39E4F591A9}" destId="{2DD62A2E-9894-4A1A-B0EB-41221DBFD20B}" srcOrd="0" destOrd="0" presId="urn:microsoft.com/office/officeart/2005/8/layout/vList3"/>
    <dgm:cxn modelId="{6F51A380-5114-4694-B998-22D662FCEC2F}" srcId="{78C249C8-6F68-42CF-84A1-B048DC6EE496}" destId="{E4D1045A-8E26-4269-8B15-07377867E061}" srcOrd="4" destOrd="0" parTransId="{8AD49605-BE73-4784-B00B-FA5BADBEB1A1}" sibTransId="{D56B4F45-327D-4553-8819-ED8CF0A394F1}"/>
    <dgm:cxn modelId="{11809381-E929-4E04-8BC3-C6723D5E837E}" srcId="{CEF7E355-C8DE-420F-9FD7-A2D89497362B}" destId="{A69D5AD3-CF8A-4E49-99AE-F79128785F29}" srcOrd="0" destOrd="0" parTransId="{428883F9-117E-4E4E-86EE-90E207DBC163}" sibTransId="{F4277863-78E1-4181-B552-23E0839A5638}"/>
    <dgm:cxn modelId="{EC5CF7AC-7AF4-4071-873E-6D41DA8F32B7}" srcId="{D786AB08-AE70-4190-A33F-95792BE90D0C}" destId="{BC51A65D-594B-4FCA-B19E-59C839913B8B}" srcOrd="0" destOrd="0" parTransId="{6E65F830-4A08-4D81-A525-D0C24DA495BE}" sibTransId="{08518F4F-FF32-4B9F-8057-31C8682DC3FB}"/>
    <dgm:cxn modelId="{F79ADBC2-8D57-4CBE-A3E7-719B4B4AD69E}" type="presOf" srcId="{CEF7E355-C8DE-420F-9FD7-A2D89497362B}" destId="{73AA23BA-AF16-4F91-B93E-E95C0C5F0B00}" srcOrd="0" destOrd="0" presId="urn:microsoft.com/office/officeart/2005/8/layout/vList3"/>
    <dgm:cxn modelId="{E4C003DD-4655-456D-9AB2-808A4BEA3F8D}" type="presOf" srcId="{D786AB08-AE70-4190-A33F-95792BE90D0C}" destId="{59796EC8-ACCE-4448-A309-0908E7278D1F}" srcOrd="0" destOrd="0" presId="urn:microsoft.com/office/officeart/2005/8/layout/vList3"/>
    <dgm:cxn modelId="{F98674E0-B9ED-4F0C-AB95-253204365BD0}" srcId="{78C249C8-6F68-42CF-84A1-B048DC6EE496}" destId="{A131A810-148E-4AE0-BB0B-AD44BAB0999A}" srcOrd="3" destOrd="0" parTransId="{8A37E134-A26F-4BAC-A452-140151C975EF}" sibTransId="{4C453003-13E8-4CE3-A87E-8B88E1B0197A}"/>
    <dgm:cxn modelId="{4022F1E6-CD9F-4A8F-841A-4420E71184B4}" type="presOf" srcId="{6C710B97-12D3-4246-B89F-6932774E3C8A}" destId="{C5C7968A-0283-4823-9645-829A4851FCF7}" srcOrd="0" destOrd="1" presId="urn:microsoft.com/office/officeart/2005/8/layout/vList3"/>
    <dgm:cxn modelId="{23FCD9F4-3DD0-4E93-BEB7-23E934208DB5}" type="presOf" srcId="{78C249C8-6F68-42CF-84A1-B048DC6EE496}" destId="{3BC48B7C-9ABF-4B1F-B550-16F254C181E8}" srcOrd="0" destOrd="0" presId="urn:microsoft.com/office/officeart/2005/8/layout/vList3"/>
    <dgm:cxn modelId="{9E2D22F9-32A8-4B2A-9563-84112768008E}" srcId="{78C249C8-6F68-42CF-84A1-B048DC6EE496}" destId="{D786AB08-AE70-4190-A33F-95792BE90D0C}" srcOrd="1" destOrd="0" parTransId="{744F742A-938B-49B8-B45F-B0286084237D}" sibTransId="{FD9B547D-9FB0-47D4-BE44-9C1F04D7C052}"/>
    <dgm:cxn modelId="{449AED33-B72F-4E65-A3D5-CBF392016A68}" type="presParOf" srcId="{3BC48B7C-9ABF-4B1F-B550-16F254C181E8}" destId="{1432EE72-F858-4606-9750-DCADB4FB9535}" srcOrd="0" destOrd="0" presId="urn:microsoft.com/office/officeart/2005/8/layout/vList3"/>
    <dgm:cxn modelId="{6D1FB551-3848-463A-8E60-8011FEC4CB8E}" type="presParOf" srcId="{1432EE72-F858-4606-9750-DCADB4FB9535}" destId="{98D0FD52-7635-4A40-8EBF-3475E532BB61}" srcOrd="0" destOrd="0" presId="urn:microsoft.com/office/officeart/2005/8/layout/vList3"/>
    <dgm:cxn modelId="{BFEF81E4-7243-4B5E-B0FE-1CC66B48C56F}" type="presParOf" srcId="{1432EE72-F858-4606-9750-DCADB4FB9535}" destId="{73AA23BA-AF16-4F91-B93E-E95C0C5F0B00}" srcOrd="1" destOrd="0" presId="urn:microsoft.com/office/officeart/2005/8/layout/vList3"/>
    <dgm:cxn modelId="{1F29A033-3408-4D6F-97B5-016D8FA6424D}" type="presParOf" srcId="{3BC48B7C-9ABF-4B1F-B550-16F254C181E8}" destId="{37EEDC20-9C5E-40D5-81D2-441385B333DA}" srcOrd="1" destOrd="0" presId="urn:microsoft.com/office/officeart/2005/8/layout/vList3"/>
    <dgm:cxn modelId="{6BAE616E-75BB-4CC3-BF43-B7F001917C5A}" type="presParOf" srcId="{3BC48B7C-9ABF-4B1F-B550-16F254C181E8}" destId="{6DF0716A-8FDC-4549-90FA-CF7283CF5C18}" srcOrd="2" destOrd="0" presId="urn:microsoft.com/office/officeart/2005/8/layout/vList3"/>
    <dgm:cxn modelId="{267DE660-5943-40DC-BB95-32DC7C0CD600}" type="presParOf" srcId="{6DF0716A-8FDC-4549-90FA-CF7283CF5C18}" destId="{73E4EC67-BB3A-40AC-9EEB-0BE66C38BB8C}" srcOrd="0" destOrd="0" presId="urn:microsoft.com/office/officeart/2005/8/layout/vList3"/>
    <dgm:cxn modelId="{81EAC857-C697-4B4A-873C-91FE0A5C6891}" type="presParOf" srcId="{6DF0716A-8FDC-4549-90FA-CF7283CF5C18}" destId="{59796EC8-ACCE-4448-A309-0908E7278D1F}" srcOrd="1" destOrd="0" presId="urn:microsoft.com/office/officeart/2005/8/layout/vList3"/>
    <dgm:cxn modelId="{E9E948A6-7C59-45CA-9757-3A8C676CF8E4}" type="presParOf" srcId="{3BC48B7C-9ABF-4B1F-B550-16F254C181E8}" destId="{22501A83-5871-4B5B-91C8-C14E6DB3FECF}" srcOrd="3" destOrd="0" presId="urn:microsoft.com/office/officeart/2005/8/layout/vList3"/>
    <dgm:cxn modelId="{652B7391-7CC6-4AEC-BD4A-E335F17C7CC0}" type="presParOf" srcId="{3BC48B7C-9ABF-4B1F-B550-16F254C181E8}" destId="{0294BAFB-C1CD-4E82-831A-93472511B56D}" srcOrd="4" destOrd="0" presId="urn:microsoft.com/office/officeart/2005/8/layout/vList3"/>
    <dgm:cxn modelId="{C1D063D2-4B8C-4B16-ABA6-1AD5EA2C5BE1}" type="presParOf" srcId="{0294BAFB-C1CD-4E82-831A-93472511B56D}" destId="{0AB3FCA7-D072-44BF-94DE-58DDB37E04BF}" srcOrd="0" destOrd="0" presId="urn:microsoft.com/office/officeart/2005/8/layout/vList3"/>
    <dgm:cxn modelId="{06F822A6-60FB-4EB9-8A24-5DA8883B64AB}" type="presParOf" srcId="{0294BAFB-C1CD-4E82-831A-93472511B56D}" destId="{C5C7968A-0283-4823-9645-829A4851FCF7}" srcOrd="1" destOrd="0" presId="urn:microsoft.com/office/officeart/2005/8/layout/vList3"/>
    <dgm:cxn modelId="{9D2EE4E4-40DB-4BC0-9766-91ACD4C086D6}" type="presParOf" srcId="{3BC48B7C-9ABF-4B1F-B550-16F254C181E8}" destId="{48198C43-3A39-4CED-B741-50D5A94CA2FC}" srcOrd="5" destOrd="0" presId="urn:microsoft.com/office/officeart/2005/8/layout/vList3"/>
    <dgm:cxn modelId="{F598BC44-733F-4DB4-80B6-5C38DF9A7C20}" type="presParOf" srcId="{3BC48B7C-9ABF-4B1F-B550-16F254C181E8}" destId="{0B55CA2D-7D05-4BE4-A9C3-D4F9868B9A8F}" srcOrd="6" destOrd="0" presId="urn:microsoft.com/office/officeart/2005/8/layout/vList3"/>
    <dgm:cxn modelId="{ABDEF931-4A80-41D3-961D-1A0563838658}" type="presParOf" srcId="{0B55CA2D-7D05-4BE4-A9C3-D4F9868B9A8F}" destId="{8F76AF03-381B-4DCA-ACA1-F07622ED3E38}" srcOrd="0" destOrd="0" presId="urn:microsoft.com/office/officeart/2005/8/layout/vList3"/>
    <dgm:cxn modelId="{E5ABD1EC-256E-4A42-97C9-D825ACC0C039}" type="presParOf" srcId="{0B55CA2D-7D05-4BE4-A9C3-D4F9868B9A8F}" destId="{75D8E155-9FDB-4056-89E7-0B8ABBD29BF9}" srcOrd="1" destOrd="0" presId="urn:microsoft.com/office/officeart/2005/8/layout/vList3"/>
    <dgm:cxn modelId="{9D436068-970A-4B1D-96D9-64487B893AB0}" type="presParOf" srcId="{3BC48B7C-9ABF-4B1F-B550-16F254C181E8}" destId="{F9EED8DA-370B-452D-B6C4-23C6DF9BD6FB}" srcOrd="7" destOrd="0" presId="urn:microsoft.com/office/officeart/2005/8/layout/vList3"/>
    <dgm:cxn modelId="{7CCE131C-F96C-43B3-916A-ADC553213F85}" type="presParOf" srcId="{3BC48B7C-9ABF-4B1F-B550-16F254C181E8}" destId="{0059428E-F784-42EF-8277-71C2FCEE7FFB}" srcOrd="8" destOrd="0" presId="urn:microsoft.com/office/officeart/2005/8/layout/vList3"/>
    <dgm:cxn modelId="{70AD2808-1DE6-417F-BAE1-73F97331BE0B}" type="presParOf" srcId="{0059428E-F784-42EF-8277-71C2FCEE7FFB}" destId="{FBB6F43E-6C59-4CCA-9018-0B2B771AE6D7}" srcOrd="0" destOrd="0" presId="urn:microsoft.com/office/officeart/2005/8/layout/vList3"/>
    <dgm:cxn modelId="{847C036A-F99E-4D36-BDF3-400A32710D76}" type="presParOf" srcId="{0059428E-F784-42EF-8277-71C2FCEE7FFB}" destId="{B21C2DB5-C392-4F11-8BC1-9A88834255CB}" srcOrd="1" destOrd="0" presId="urn:microsoft.com/office/officeart/2005/8/layout/vList3"/>
    <dgm:cxn modelId="{95A5EDB5-94A7-4C82-9969-8B7654F61F50}" type="presParOf" srcId="{3BC48B7C-9ABF-4B1F-B550-16F254C181E8}" destId="{4D955F41-741A-492E-8FB4-D50676C31317}" srcOrd="9" destOrd="0" presId="urn:microsoft.com/office/officeart/2005/8/layout/vList3"/>
    <dgm:cxn modelId="{5B3A2540-61D9-46FC-9BCD-278CD810E790}" type="presParOf" srcId="{3BC48B7C-9ABF-4B1F-B550-16F254C181E8}" destId="{9E966B40-201A-4A23-9629-25E051C2750B}" srcOrd="10" destOrd="0" presId="urn:microsoft.com/office/officeart/2005/8/layout/vList3"/>
    <dgm:cxn modelId="{A63ACF67-663F-44D4-8297-8DF03C23C852}" type="presParOf" srcId="{9E966B40-201A-4A23-9629-25E051C2750B}" destId="{C8E7B15C-3145-4E27-B844-D53B6A57D4D0}" srcOrd="0" destOrd="0" presId="urn:microsoft.com/office/officeart/2005/8/layout/vList3"/>
    <dgm:cxn modelId="{FDDB91EC-6F5B-4DE2-A53C-FBF2B2B376D5}" type="presParOf" srcId="{9E966B40-201A-4A23-9629-25E051C2750B}" destId="{2DD62A2E-9894-4A1A-B0EB-41221DBFD2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A23BA-AF16-4F91-B93E-E95C0C5F0B00}">
      <dsp:nvSpPr>
        <dsp:cNvPr id="0" name=""/>
        <dsp:cNvSpPr/>
      </dsp:nvSpPr>
      <dsp:spPr>
        <a:xfrm rot="10800000">
          <a:off x="1442273" y="917"/>
          <a:ext cx="5101437" cy="719999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3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>
              <a:solidFill>
                <a:srgbClr val="FFFFFF"/>
              </a:solidFill>
              <a:latin typeface="Arial"/>
              <a:ea typeface="Roboto Light"/>
              <a:cs typeface="Arial"/>
            </a:rPr>
            <a:t>Traducció de la pregunta d’investigació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dirty="0">
              <a:latin typeface="Arial" panose="020B0604020202020204" pitchFamily="34" charset="0"/>
              <a:cs typeface="Arial" panose="020B0604020202020204" pitchFamily="34" charset="0"/>
            </a:rPr>
            <a:t>L'estratègia de cerca coincideix amb PICO?</a:t>
          </a:r>
          <a:endParaRPr lang="es-ES" sz="1400" kern="12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622273" y="917"/>
        <a:ext cx="4921437" cy="719999"/>
      </dsp:txXfrm>
    </dsp:sp>
    <dsp:sp modelId="{98D0FD52-7635-4A40-8EBF-3475E532BB61}">
      <dsp:nvSpPr>
        <dsp:cNvPr id="0" name=""/>
        <dsp:cNvSpPr/>
      </dsp:nvSpPr>
      <dsp:spPr>
        <a:xfrm>
          <a:off x="816611" y="81798"/>
          <a:ext cx="629298" cy="629298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14979" t="14979" r="14979" b="14979"/>
          </a:stretch>
        </a:blipFill>
        <a:ln w="25400" cap="flat" cmpd="sng" algn="ctr">
          <a:solidFill>
            <a:srgbClr val="187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96EC8-ACCE-4448-A309-0908E7278D1F}">
      <dsp:nvSpPr>
        <dsp:cNvPr id="0" name=""/>
        <dsp:cNvSpPr/>
      </dsp:nvSpPr>
      <dsp:spPr>
        <a:xfrm rot="10800000">
          <a:off x="1442273" y="908767"/>
          <a:ext cx="5101437" cy="715008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3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>
              <a:latin typeface="Arial" panose="020B0604020202020204" pitchFamily="34" charset="0"/>
              <a:cs typeface="Arial" panose="020B0604020202020204" pitchFamily="34" charset="0"/>
            </a:rPr>
            <a:t>Operadors booleans i de proximitat</a:t>
          </a:r>
          <a:endParaRPr lang="es-ES" sz="1800" kern="1200" noProof="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dirty="0">
              <a:latin typeface="Arial" panose="020B0604020202020204" pitchFamily="34" charset="0"/>
              <a:cs typeface="Arial" panose="020B0604020202020204" pitchFamily="34" charset="0"/>
            </a:rPr>
            <a:t>Els operadors estan usats correctament?</a:t>
          </a:r>
          <a:endParaRPr lang="es-ES" sz="1400" kern="12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621025" y="908767"/>
        <a:ext cx="4922685" cy="715008"/>
      </dsp:txXfrm>
    </dsp:sp>
    <dsp:sp modelId="{73E4EC67-BB3A-40AC-9EEB-0BE66C38BB8C}">
      <dsp:nvSpPr>
        <dsp:cNvPr id="0" name=""/>
        <dsp:cNvSpPr/>
      </dsp:nvSpPr>
      <dsp:spPr>
        <a:xfrm>
          <a:off x="815126" y="966152"/>
          <a:ext cx="629298" cy="629298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14979" t="14979" r="14979" b="14979"/>
          </a:stretch>
        </a:blipFill>
        <a:ln w="25400" cap="flat" cmpd="sng" algn="ctr">
          <a:solidFill>
            <a:srgbClr val="187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7968A-0283-4823-9645-829A4851FCF7}">
      <dsp:nvSpPr>
        <dsp:cNvPr id="0" name=""/>
        <dsp:cNvSpPr/>
      </dsp:nvSpPr>
      <dsp:spPr>
        <a:xfrm rot="10800000">
          <a:off x="1442273" y="1811626"/>
          <a:ext cx="5101437" cy="745265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3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>
              <a:latin typeface="Arial" panose="020B0604020202020204" pitchFamily="34" charset="0"/>
              <a:cs typeface="Arial" panose="020B0604020202020204" pitchFamily="34" charset="0"/>
            </a:rPr>
            <a:t>Encapçalaments de matèria (específics)</a:t>
          </a:r>
          <a:endParaRPr lang="es-ES" sz="1800" kern="1200" noProof="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dirty="0">
              <a:latin typeface="Arial" panose="020B0604020202020204" pitchFamily="34" charset="0"/>
              <a:cs typeface="Arial" panose="020B0604020202020204" pitchFamily="34" charset="0"/>
            </a:rPr>
            <a:t>Són els encapçalaments rellevants?</a:t>
          </a:r>
          <a:endParaRPr lang="es-ES" sz="1400" b="0" kern="12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628589" y="1811626"/>
        <a:ext cx="4915121" cy="745265"/>
      </dsp:txXfrm>
    </dsp:sp>
    <dsp:sp modelId="{0AB3FCA7-D072-44BF-94DE-58DDB37E04BF}">
      <dsp:nvSpPr>
        <dsp:cNvPr id="0" name=""/>
        <dsp:cNvSpPr/>
      </dsp:nvSpPr>
      <dsp:spPr>
        <a:xfrm>
          <a:off x="806203" y="1905329"/>
          <a:ext cx="629298" cy="629298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14979" t="14979" r="14979" b="14979"/>
          </a:stretch>
        </a:blipFill>
        <a:ln w="25400" cap="flat" cmpd="sng" algn="ctr">
          <a:solidFill>
            <a:srgbClr val="187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8E155-9FDB-4056-89E7-0B8ABBD29BF9}">
      <dsp:nvSpPr>
        <dsp:cNvPr id="0" name=""/>
        <dsp:cNvSpPr/>
      </dsp:nvSpPr>
      <dsp:spPr>
        <a:xfrm rot="10800000">
          <a:off x="1372294" y="2744742"/>
          <a:ext cx="5194742" cy="729457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3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>
              <a:latin typeface="Arial" panose="020B0604020202020204" pitchFamily="34" charset="0"/>
              <a:cs typeface="Arial" panose="020B0604020202020204" pitchFamily="34" charset="0"/>
            </a:rPr>
            <a:t>Cerca per llenguatge lliure </a:t>
          </a:r>
          <a:r>
            <a:rPr lang="ca-ES" sz="1800" i="1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ca-ES" sz="1800" i="1" kern="1200" dirty="0" err="1">
              <a:latin typeface="Arial" panose="020B0604020202020204" pitchFamily="34" charset="0"/>
              <a:cs typeface="Arial" panose="020B0604020202020204" pitchFamily="34" charset="0"/>
            </a:rPr>
            <a:t>free</a:t>
          </a:r>
          <a:r>
            <a:rPr lang="ca-ES" sz="1800" i="1" kern="1200" dirty="0">
              <a:latin typeface="Arial" panose="020B0604020202020204" pitchFamily="34" charset="0"/>
              <a:cs typeface="Arial" panose="020B0604020202020204" pitchFamily="34" charset="0"/>
            </a:rPr>
            <a:t> text)</a:t>
          </a:r>
          <a:endParaRPr lang="es-ES" sz="1800" i="1" kern="1200" noProof="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dirty="0">
              <a:latin typeface="Arial"/>
              <a:cs typeface="Arial"/>
            </a:rPr>
            <a:t>La cerca inclou sinònims, acrònims</a:t>
          </a:r>
          <a:r>
            <a:rPr lang="ca-ES" sz="1400" kern="1200" dirty="0">
              <a:solidFill>
                <a:srgbClr val="FFFFFF"/>
              </a:solidFill>
              <a:latin typeface="Arial"/>
              <a:cs typeface="Arial"/>
            </a:rPr>
            <a:t>...</a:t>
          </a:r>
          <a:endParaRPr lang="es-ES" sz="1400" kern="12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554658" y="2744742"/>
        <a:ext cx="5012378" cy="729457"/>
      </dsp:txXfrm>
    </dsp:sp>
    <dsp:sp modelId="{8F76AF03-381B-4DCA-ACA1-F07622ED3E38}">
      <dsp:nvSpPr>
        <dsp:cNvPr id="0" name=""/>
        <dsp:cNvSpPr/>
      </dsp:nvSpPr>
      <dsp:spPr>
        <a:xfrm>
          <a:off x="756087" y="2759109"/>
          <a:ext cx="629298" cy="629298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14979" t="14979" r="14979" b="14979"/>
          </a:stretch>
        </a:blipFill>
        <a:ln w="25400" cap="flat" cmpd="sng" algn="ctr">
          <a:solidFill>
            <a:srgbClr val="187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C2DB5-C392-4F11-8BC1-9A88834255CB}">
      <dsp:nvSpPr>
        <dsp:cNvPr id="0" name=""/>
        <dsp:cNvSpPr/>
      </dsp:nvSpPr>
      <dsp:spPr>
        <a:xfrm rot="10800000">
          <a:off x="1442273" y="3662050"/>
          <a:ext cx="5101437" cy="629298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>
              <a:latin typeface="Arial" panose="020B0604020202020204" pitchFamily="34" charset="0"/>
              <a:cs typeface="Arial" panose="020B0604020202020204" pitchFamily="34" charset="0"/>
            </a:rPr>
            <a:t>Ortografia, sintaxi i números de línia</a:t>
          </a:r>
          <a:endParaRPr lang="ca-ES" sz="1800" kern="120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</dsp:txBody>
      <dsp:txXfrm rot="10800000">
        <a:off x="1599597" y="3662050"/>
        <a:ext cx="4944113" cy="629298"/>
      </dsp:txXfrm>
    </dsp:sp>
    <dsp:sp modelId="{FBB6F43E-6C59-4CCA-9018-0B2B771AE6D7}">
      <dsp:nvSpPr>
        <dsp:cNvPr id="0" name=""/>
        <dsp:cNvSpPr/>
      </dsp:nvSpPr>
      <dsp:spPr>
        <a:xfrm>
          <a:off x="797267" y="3666474"/>
          <a:ext cx="629298" cy="629298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15507" t="15507" r="15507" b="15507"/>
          </a:stretch>
        </a:blipFill>
        <a:ln w="25400" cap="flat" cmpd="sng" algn="ctr">
          <a:solidFill>
            <a:srgbClr val="187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62A2E-9894-4A1A-B0EB-41221DBFD20B}">
      <dsp:nvSpPr>
        <dsp:cNvPr id="0" name=""/>
        <dsp:cNvSpPr/>
      </dsp:nvSpPr>
      <dsp:spPr>
        <a:xfrm rot="10800000">
          <a:off x="1479589" y="4356158"/>
          <a:ext cx="5101437" cy="846960"/>
        </a:xfrm>
        <a:prstGeom prst="homePlate">
          <a:avLst/>
        </a:prstGeom>
        <a:solidFill>
          <a:srgbClr val="18757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503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dirty="0">
              <a:latin typeface="Arial" panose="020B0604020202020204" pitchFamily="34" charset="0"/>
              <a:cs typeface="Arial" panose="020B0604020202020204" pitchFamily="34" charset="0"/>
            </a:rPr>
            <a:t>Límits i filtres</a:t>
          </a:r>
          <a:endParaRPr lang="es-ES" sz="1800" kern="1200" noProof="0" dirty="0">
            <a:solidFill>
              <a:srgbClr val="FFFFFF"/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dirty="0">
              <a:latin typeface="Arial" panose="020B0604020202020204" pitchFamily="34" charset="0"/>
              <a:cs typeface="Arial" panose="020B0604020202020204" pitchFamily="34" charset="0"/>
            </a:rPr>
            <a:t>Els filtres i els límits estan utilitzats correctament i són rellevants per a la pregunta de recerca?</a:t>
          </a:r>
          <a:endParaRPr lang="es-ES" sz="1400" kern="1200" noProof="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691329" y="4356158"/>
        <a:ext cx="4889697" cy="846960"/>
      </dsp:txXfrm>
    </dsp:sp>
    <dsp:sp modelId="{C8E7B15C-3145-4E27-B844-D53B6A57D4D0}">
      <dsp:nvSpPr>
        <dsp:cNvPr id="0" name=""/>
        <dsp:cNvSpPr/>
      </dsp:nvSpPr>
      <dsp:spPr>
        <a:xfrm>
          <a:off x="779572" y="4493465"/>
          <a:ext cx="701636" cy="618273"/>
        </a:xfrm>
        <a:prstGeom prst="ellipse">
          <a:avLst/>
        </a:prstGeom>
        <a:blipFill dpi="0" rotWithShape="1">
          <a:blip xmlns:r="http://schemas.openxmlformats.org/officeDocument/2006/relationships" r:embed="rId6"/>
          <a:srcRect/>
          <a:stretch>
            <a:fillRect l="19064" t="14893" r="19064" b="14893"/>
          </a:stretch>
        </a:blipFill>
        <a:ln w="25400" cap="flat" cmpd="sng" algn="ctr">
          <a:solidFill>
            <a:srgbClr val="187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B5A58-ADBA-40DC-A8E3-C8055E7087A8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FE8F-8B41-40F6-A2FB-89FDA0B2F72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887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A2944-6C54-41C5-AEC9-F3D7F5942C1B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B4B2C-D479-47D5-8457-38B92D55FB1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937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1e24e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a1e24e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498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794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4007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1e24e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03438" y="1001713"/>
            <a:ext cx="8902701" cy="5008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a1e24ef0d_0_0:notes"/>
          <p:cNvSpPr txBox="1">
            <a:spLocks noGrp="1"/>
          </p:cNvSpPr>
          <p:nvPr>
            <p:ph type="body" idx="1"/>
          </p:nvPr>
        </p:nvSpPr>
        <p:spPr>
          <a:xfrm>
            <a:off x="469555" y="6343677"/>
            <a:ext cx="3756438" cy="600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67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640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B4B2C-D479-47D5-8457-38B92D55FB17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2591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844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1e24e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03438" y="1001713"/>
            <a:ext cx="8902701" cy="5008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a1e24ef0d_0_0:notes"/>
          <p:cNvSpPr txBox="1">
            <a:spLocks noGrp="1"/>
          </p:cNvSpPr>
          <p:nvPr>
            <p:ph type="body" idx="1"/>
          </p:nvPr>
        </p:nvSpPr>
        <p:spPr>
          <a:xfrm>
            <a:off x="469555" y="6343677"/>
            <a:ext cx="3756438" cy="600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849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1e24e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03438" y="1001713"/>
            <a:ext cx="8902701" cy="5008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a1e24ef0d_0_0:notes"/>
          <p:cNvSpPr txBox="1">
            <a:spLocks noGrp="1"/>
          </p:cNvSpPr>
          <p:nvPr>
            <p:ph type="body" idx="1"/>
          </p:nvPr>
        </p:nvSpPr>
        <p:spPr>
          <a:xfrm>
            <a:off x="469555" y="6343677"/>
            <a:ext cx="3756438" cy="600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311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1e24e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a1e24e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148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B4B2C-D479-47D5-8457-38B92D55FB17}" type="slidenum">
              <a:rPr lang="ca-ES" smtClean="0"/>
              <a:t>41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055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1e24e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03438" y="1001713"/>
            <a:ext cx="8902701" cy="5008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a1e24ef0d_0_0:notes"/>
          <p:cNvSpPr txBox="1">
            <a:spLocks noGrp="1"/>
          </p:cNvSpPr>
          <p:nvPr>
            <p:ph type="body" idx="1"/>
          </p:nvPr>
        </p:nvSpPr>
        <p:spPr>
          <a:xfrm>
            <a:off x="469555" y="6343677"/>
            <a:ext cx="3756438" cy="600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679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1e24e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03438" y="1001713"/>
            <a:ext cx="8902701" cy="5008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a1e24ef0d_0_0:notes"/>
          <p:cNvSpPr txBox="1">
            <a:spLocks noGrp="1"/>
          </p:cNvSpPr>
          <p:nvPr>
            <p:ph type="body" idx="1"/>
          </p:nvPr>
        </p:nvSpPr>
        <p:spPr>
          <a:xfrm>
            <a:off x="469555" y="6343677"/>
            <a:ext cx="3756438" cy="600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3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97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1e24e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03438" y="1001713"/>
            <a:ext cx="8902701" cy="5008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a1e24ef0d_0_0:notes"/>
          <p:cNvSpPr txBox="1">
            <a:spLocks noGrp="1"/>
          </p:cNvSpPr>
          <p:nvPr>
            <p:ph type="body" idx="1"/>
          </p:nvPr>
        </p:nvSpPr>
        <p:spPr>
          <a:xfrm>
            <a:off x="469555" y="6343677"/>
            <a:ext cx="3756438" cy="6009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33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623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585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297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7353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169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591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28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964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21167" y="1198700"/>
            <a:ext cx="6422400" cy="3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21167" y="4943767"/>
            <a:ext cx="5644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2133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3616733" y="3687631"/>
            <a:ext cx="5823600" cy="58236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283500" y="-1528600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756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4011867" y="-2046403"/>
            <a:ext cx="5823600" cy="58236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5696700" y="-946633"/>
            <a:ext cx="10444400" cy="104444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178133" y="2995400"/>
            <a:ext cx="3772000" cy="19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333533" y="1138000"/>
            <a:ext cx="144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78133" y="5124400"/>
            <a:ext cx="37720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0722967" y="5958533"/>
            <a:ext cx="509200" cy="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1" name="Google Shape;21;p3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8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5268100" y="3225200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/>
          <p:nvPr/>
        </p:nvSpPr>
        <p:spPr>
          <a:xfrm>
            <a:off x="8561067" y="-4990233"/>
            <a:ext cx="6992800" cy="69928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4570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950967" y="1801200"/>
            <a:ext cx="39660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5890600" y="4288567"/>
            <a:ext cx="39660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950967" y="2449833"/>
            <a:ext cx="3966000" cy="1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5890600" y="4937200"/>
            <a:ext cx="3966000" cy="1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36;p5"/>
          <p:cNvSpPr/>
          <p:nvPr/>
        </p:nvSpPr>
        <p:spPr>
          <a:xfrm>
            <a:off x="-1635500" y="2686933"/>
            <a:ext cx="6480000" cy="64800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37" name="Google Shape;37;p5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2870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3579000" y="2829197"/>
            <a:ext cx="5823600" cy="58236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6"/>
          <p:cNvSpPr/>
          <p:nvPr/>
        </p:nvSpPr>
        <p:spPr>
          <a:xfrm>
            <a:off x="7579100" y="-2840867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421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457200" y="-2329267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41600" y="2319333"/>
            <a:ext cx="5483600" cy="3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49" name="Google Shape;49;p7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5814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-4063333" y="-5806600"/>
            <a:ext cx="8837200" cy="8837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5048767" y="2111700"/>
            <a:ext cx="10768000" cy="107680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7827600" cy="2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3123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5408700" y="3201000"/>
            <a:ext cx="10768000" cy="107680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5872633" y="1400167"/>
            <a:ext cx="536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5872633" y="2863633"/>
            <a:ext cx="5015600" cy="2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2133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60" name="Google Shape;60;p9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2363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3753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79300" y="995067"/>
            <a:ext cx="5763600" cy="16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64" name="Google Shape;64;p10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38459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rot="10800000" flipH="1">
            <a:off x="-3579000" y="-2594567"/>
            <a:ext cx="5823600" cy="58236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11"/>
          <p:cNvSpPr/>
          <p:nvPr/>
        </p:nvSpPr>
        <p:spPr>
          <a:xfrm rot="10800000" flipH="1">
            <a:off x="6802333" y="-1262403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832567" y="1871384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935567" y="4246967"/>
            <a:ext cx="6411600" cy="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2133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71" name="Google Shape;71;p11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81291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9298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6755200" y="-566400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6979067" y="40968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2222667" y="4096867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3"/>
          </p:nvPr>
        </p:nvSpPr>
        <p:spPr>
          <a:xfrm>
            <a:off x="6979067" y="210403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"/>
          </p:nvPr>
        </p:nvSpPr>
        <p:spPr>
          <a:xfrm>
            <a:off x="2222667" y="2104100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hasCustomPrompt="1"/>
          </p:nvPr>
        </p:nvSpPr>
        <p:spPr>
          <a:xfrm>
            <a:off x="1066800" y="2456333"/>
            <a:ext cx="9320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2222667" y="2857033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6" hasCustomPrompt="1"/>
          </p:nvPr>
        </p:nvSpPr>
        <p:spPr>
          <a:xfrm>
            <a:off x="5823200" y="2456267"/>
            <a:ext cx="9320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7"/>
          </p:nvPr>
        </p:nvSpPr>
        <p:spPr>
          <a:xfrm>
            <a:off x="6979067" y="2857033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8" hasCustomPrompt="1"/>
          </p:nvPr>
        </p:nvSpPr>
        <p:spPr>
          <a:xfrm>
            <a:off x="1066800" y="4451633"/>
            <a:ext cx="9320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9"/>
          </p:nvPr>
        </p:nvSpPr>
        <p:spPr>
          <a:xfrm>
            <a:off x="2222667" y="4849833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3" hasCustomPrompt="1"/>
          </p:nvPr>
        </p:nvSpPr>
        <p:spPr>
          <a:xfrm>
            <a:off x="5823200" y="4451633"/>
            <a:ext cx="932000" cy="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4"/>
          </p:nvPr>
        </p:nvSpPr>
        <p:spPr>
          <a:xfrm>
            <a:off x="6979067" y="4849833"/>
            <a:ext cx="311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90" name="Google Shape;90;p13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2772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5002600" y="2236400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950967" y="5610367"/>
            <a:ext cx="5760800" cy="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950967" y="719333"/>
            <a:ext cx="700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46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96" name="Google Shape;96;p14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2912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4382567" y="-1452800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950967" y="3622433"/>
            <a:ext cx="3876800" cy="1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950967" y="2075867"/>
            <a:ext cx="3419600" cy="12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02" name="Google Shape;102;p15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1273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-1045100" y="2307700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 flipH="1">
            <a:off x="7017317" y="3622433"/>
            <a:ext cx="3876800" cy="1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 flipH="1">
            <a:off x="7017532" y="2075867"/>
            <a:ext cx="3495200" cy="12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08" name="Google Shape;108;p16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2908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-5341367" y="-961067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7658433" y="4509800"/>
            <a:ext cx="3488400" cy="1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13" name="Google Shape;113;p17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950967" y="4509800"/>
            <a:ext cx="5977600" cy="16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698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-1972767" y="3763667"/>
            <a:ext cx="7486800" cy="74868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8"/>
          <p:cNvSpPr/>
          <p:nvPr/>
        </p:nvSpPr>
        <p:spPr>
          <a:xfrm>
            <a:off x="6129467" y="1183333"/>
            <a:ext cx="7010400" cy="70104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922000" y="1060500"/>
            <a:ext cx="4105600" cy="1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950967" y="630700"/>
            <a:ext cx="5770000" cy="20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21" name="Google Shape;121;p18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69871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6672833" y="-6496467"/>
            <a:ext cx="9136400" cy="91364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26" name="Google Shape;126;p19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779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459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4249933" y="-2019036"/>
            <a:ext cx="5823600" cy="58236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0"/>
          <p:cNvSpPr/>
          <p:nvPr/>
        </p:nvSpPr>
        <p:spPr>
          <a:xfrm>
            <a:off x="7747700" y="133800"/>
            <a:ext cx="10444400" cy="104444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32" name="Google Shape;132;p20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87378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-4477333" y="4829867"/>
            <a:ext cx="10072000" cy="100720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1"/>
          <p:cNvSpPr/>
          <p:nvPr/>
        </p:nvSpPr>
        <p:spPr>
          <a:xfrm>
            <a:off x="4337067" y="-6527300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38" name="Google Shape;138;p21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8184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1"/>
          </p:nvPr>
        </p:nvSpPr>
        <p:spPr>
          <a:xfrm>
            <a:off x="1705751" y="3707267"/>
            <a:ext cx="4064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ubTitle" idx="2"/>
          </p:nvPr>
        </p:nvSpPr>
        <p:spPr>
          <a:xfrm>
            <a:off x="6421451" y="3707267"/>
            <a:ext cx="40648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3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3"/>
          </p:nvPr>
        </p:nvSpPr>
        <p:spPr>
          <a:xfrm>
            <a:off x="1705751" y="4357067"/>
            <a:ext cx="4064800" cy="1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4"/>
          </p:nvPr>
        </p:nvSpPr>
        <p:spPr>
          <a:xfrm>
            <a:off x="6421451" y="4357067"/>
            <a:ext cx="4064800" cy="1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46" name="Google Shape;146;p22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2"/>
          <p:cNvSpPr/>
          <p:nvPr/>
        </p:nvSpPr>
        <p:spPr>
          <a:xfrm>
            <a:off x="9187167" y="-4604433"/>
            <a:ext cx="7486800" cy="74868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2"/>
          <p:cNvSpPr/>
          <p:nvPr/>
        </p:nvSpPr>
        <p:spPr>
          <a:xfrm>
            <a:off x="-6204500" y="-592467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61201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1077233" y="3691000"/>
            <a:ext cx="32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2"/>
          </p:nvPr>
        </p:nvSpPr>
        <p:spPr>
          <a:xfrm>
            <a:off x="4488416" y="3691000"/>
            <a:ext cx="32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3"/>
          </p:nvPr>
        </p:nvSpPr>
        <p:spPr>
          <a:xfrm>
            <a:off x="7899567" y="3691000"/>
            <a:ext cx="321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4716800" y="-6183567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4"/>
          </p:nvPr>
        </p:nvSpPr>
        <p:spPr>
          <a:xfrm>
            <a:off x="1077217" y="4484067"/>
            <a:ext cx="3215200" cy="9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5"/>
          </p:nvPr>
        </p:nvSpPr>
        <p:spPr>
          <a:xfrm>
            <a:off x="4488416" y="4484067"/>
            <a:ext cx="3215200" cy="9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6"/>
          </p:nvPr>
        </p:nvSpPr>
        <p:spPr>
          <a:xfrm>
            <a:off x="7899551" y="4484067"/>
            <a:ext cx="3215200" cy="9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59" name="Google Shape;159;p23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38483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-3517400" y="-1433867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63" name="Google Shape;163;p24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1"/>
          </p:nvPr>
        </p:nvSpPr>
        <p:spPr>
          <a:xfrm>
            <a:off x="7517200" y="1735033"/>
            <a:ext cx="37148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2"/>
          </p:nvPr>
        </p:nvSpPr>
        <p:spPr>
          <a:xfrm>
            <a:off x="7517200" y="2292467"/>
            <a:ext cx="3714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3"/>
          </p:nvPr>
        </p:nvSpPr>
        <p:spPr>
          <a:xfrm>
            <a:off x="7517200" y="3217900"/>
            <a:ext cx="37148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4"/>
          </p:nvPr>
        </p:nvSpPr>
        <p:spPr>
          <a:xfrm>
            <a:off x="7517200" y="3775333"/>
            <a:ext cx="3714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ubTitle" idx="5"/>
          </p:nvPr>
        </p:nvSpPr>
        <p:spPr>
          <a:xfrm>
            <a:off x="7517200" y="4700800"/>
            <a:ext cx="37148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 Light"/>
              <a:buNone/>
              <a:defRPr sz="3333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6"/>
          </p:nvPr>
        </p:nvSpPr>
        <p:spPr>
          <a:xfrm>
            <a:off x="7517200" y="5258233"/>
            <a:ext cx="3714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13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5608800" y="-2585067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"/>
          </p:nvPr>
        </p:nvSpPr>
        <p:spPr>
          <a:xfrm>
            <a:off x="950967" y="2947400"/>
            <a:ext cx="296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2"/>
          </p:nvPr>
        </p:nvSpPr>
        <p:spPr>
          <a:xfrm>
            <a:off x="4250633" y="2947400"/>
            <a:ext cx="296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3"/>
          </p:nvPr>
        </p:nvSpPr>
        <p:spPr>
          <a:xfrm>
            <a:off x="952351" y="4830000"/>
            <a:ext cx="296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4"/>
          </p:nvPr>
        </p:nvSpPr>
        <p:spPr>
          <a:xfrm>
            <a:off x="4252017" y="4830000"/>
            <a:ext cx="296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5"/>
          </p:nvPr>
        </p:nvSpPr>
        <p:spPr>
          <a:xfrm>
            <a:off x="4250633" y="2243800"/>
            <a:ext cx="2968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6"/>
          </p:nvPr>
        </p:nvSpPr>
        <p:spPr>
          <a:xfrm>
            <a:off x="4250633" y="4126400"/>
            <a:ext cx="2968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7"/>
          </p:nvPr>
        </p:nvSpPr>
        <p:spPr>
          <a:xfrm>
            <a:off x="950984" y="2243800"/>
            <a:ext cx="2968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8"/>
          </p:nvPr>
        </p:nvSpPr>
        <p:spPr>
          <a:xfrm>
            <a:off x="950984" y="4126400"/>
            <a:ext cx="2968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83" name="Google Shape;183;p25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5"/>
          <p:cNvSpPr/>
          <p:nvPr/>
        </p:nvSpPr>
        <p:spPr>
          <a:xfrm>
            <a:off x="-3085633" y="4683500"/>
            <a:ext cx="7828400" cy="78284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7550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/>
          <p:nvPr/>
        </p:nvSpPr>
        <p:spPr>
          <a:xfrm>
            <a:off x="7420000" y="-5038700"/>
            <a:ext cx="7486800" cy="74868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6"/>
          <p:cNvSpPr/>
          <p:nvPr/>
        </p:nvSpPr>
        <p:spPr>
          <a:xfrm>
            <a:off x="-3475967" y="2887433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1"/>
          </p:nvPr>
        </p:nvSpPr>
        <p:spPr>
          <a:xfrm>
            <a:off x="2251525" y="2411467"/>
            <a:ext cx="307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ubTitle" idx="2"/>
          </p:nvPr>
        </p:nvSpPr>
        <p:spPr>
          <a:xfrm>
            <a:off x="7190815" y="3985217"/>
            <a:ext cx="307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ubTitle" idx="3"/>
          </p:nvPr>
        </p:nvSpPr>
        <p:spPr>
          <a:xfrm>
            <a:off x="2251525" y="3985217"/>
            <a:ext cx="307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4"/>
          </p:nvPr>
        </p:nvSpPr>
        <p:spPr>
          <a:xfrm>
            <a:off x="2251525" y="5558992"/>
            <a:ext cx="307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5"/>
          </p:nvPr>
        </p:nvSpPr>
        <p:spPr>
          <a:xfrm>
            <a:off x="7190815" y="3326013"/>
            <a:ext cx="3072000" cy="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6"/>
          </p:nvPr>
        </p:nvSpPr>
        <p:spPr>
          <a:xfrm>
            <a:off x="2251525" y="4899773"/>
            <a:ext cx="3072000" cy="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7"/>
          </p:nvPr>
        </p:nvSpPr>
        <p:spPr>
          <a:xfrm>
            <a:off x="2251525" y="1752280"/>
            <a:ext cx="3072000" cy="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8"/>
          </p:nvPr>
        </p:nvSpPr>
        <p:spPr>
          <a:xfrm>
            <a:off x="2251525" y="3326013"/>
            <a:ext cx="3072000" cy="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9"/>
          </p:nvPr>
        </p:nvSpPr>
        <p:spPr>
          <a:xfrm>
            <a:off x="7190815" y="2411467"/>
            <a:ext cx="307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3"/>
          </p:nvPr>
        </p:nvSpPr>
        <p:spPr>
          <a:xfrm>
            <a:off x="7190815" y="5558992"/>
            <a:ext cx="3072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14"/>
          </p:nvPr>
        </p:nvSpPr>
        <p:spPr>
          <a:xfrm>
            <a:off x="7190815" y="1752280"/>
            <a:ext cx="3072000" cy="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15"/>
          </p:nvPr>
        </p:nvSpPr>
        <p:spPr>
          <a:xfrm>
            <a:off x="7190815" y="4899773"/>
            <a:ext cx="3072000" cy="6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cxnSp>
        <p:nvCxnSpPr>
          <p:cNvPr id="202" name="Google Shape;202;p26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29291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/>
          <p:nvPr/>
        </p:nvSpPr>
        <p:spPr>
          <a:xfrm>
            <a:off x="7323400" y="-4661133"/>
            <a:ext cx="7486800" cy="74868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7"/>
          <p:cNvSpPr txBox="1">
            <a:spLocks noGrp="1"/>
          </p:cNvSpPr>
          <p:nvPr>
            <p:ph type="title" hasCustomPrompt="1"/>
          </p:nvPr>
        </p:nvSpPr>
        <p:spPr>
          <a:xfrm>
            <a:off x="950967" y="581433"/>
            <a:ext cx="733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1"/>
          </p:nvPr>
        </p:nvSpPr>
        <p:spPr>
          <a:xfrm>
            <a:off x="995800" y="1871400"/>
            <a:ext cx="6059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538333"/>
            <a:ext cx="733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3"/>
          </p:nvPr>
        </p:nvSpPr>
        <p:spPr>
          <a:xfrm>
            <a:off x="950967" y="3828284"/>
            <a:ext cx="6059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495233"/>
            <a:ext cx="733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5"/>
          </p:nvPr>
        </p:nvSpPr>
        <p:spPr>
          <a:xfrm>
            <a:off x="950967" y="5785184"/>
            <a:ext cx="6059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12" name="Google Shape;212;p27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31851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/>
          <p:nvPr/>
        </p:nvSpPr>
        <p:spPr>
          <a:xfrm>
            <a:off x="7367300" y="-5267000"/>
            <a:ext cx="7486800" cy="74868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8"/>
          <p:cNvSpPr/>
          <p:nvPr/>
        </p:nvSpPr>
        <p:spPr>
          <a:xfrm>
            <a:off x="-7038600" y="-836733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8"/>
          <p:cNvSpPr txBox="1">
            <a:spLocks noGrp="1"/>
          </p:cNvSpPr>
          <p:nvPr>
            <p:ph type="subTitle" idx="1"/>
          </p:nvPr>
        </p:nvSpPr>
        <p:spPr>
          <a:xfrm>
            <a:off x="963067" y="4326267"/>
            <a:ext cx="331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 hasCustomPrompt="1"/>
          </p:nvPr>
        </p:nvSpPr>
        <p:spPr>
          <a:xfrm>
            <a:off x="1677855" y="2465400"/>
            <a:ext cx="188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8" name="Google Shape;218;p28"/>
          <p:cNvSpPr txBox="1">
            <a:spLocks noGrp="1"/>
          </p:cNvSpPr>
          <p:nvPr>
            <p:ph type="subTitle" idx="2"/>
          </p:nvPr>
        </p:nvSpPr>
        <p:spPr>
          <a:xfrm>
            <a:off x="963055" y="5059876"/>
            <a:ext cx="3316400" cy="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title" idx="3" hasCustomPrompt="1"/>
          </p:nvPr>
        </p:nvSpPr>
        <p:spPr>
          <a:xfrm>
            <a:off x="8424345" y="2465400"/>
            <a:ext cx="2292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4"/>
          </p:nvPr>
        </p:nvSpPr>
        <p:spPr>
          <a:xfrm>
            <a:off x="7912540" y="5059876"/>
            <a:ext cx="3316400" cy="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title" idx="5" hasCustomPrompt="1"/>
          </p:nvPr>
        </p:nvSpPr>
        <p:spPr>
          <a:xfrm>
            <a:off x="5152600" y="2465400"/>
            <a:ext cx="188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6"/>
          </p:nvPr>
        </p:nvSpPr>
        <p:spPr>
          <a:xfrm>
            <a:off x="4437792" y="5059876"/>
            <a:ext cx="3316400" cy="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8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24" name="Google Shape;224;p28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8"/>
          <p:cNvSpPr txBox="1">
            <a:spLocks noGrp="1"/>
          </p:cNvSpPr>
          <p:nvPr>
            <p:ph type="title" idx="7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8"/>
          </p:nvPr>
        </p:nvSpPr>
        <p:spPr>
          <a:xfrm>
            <a:off x="4437792" y="4326267"/>
            <a:ext cx="331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9"/>
          </p:nvPr>
        </p:nvSpPr>
        <p:spPr>
          <a:xfrm>
            <a:off x="7912540" y="4326267"/>
            <a:ext cx="331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13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/>
          <p:nvPr/>
        </p:nvSpPr>
        <p:spPr>
          <a:xfrm>
            <a:off x="5144767" y="2948867"/>
            <a:ext cx="6858000" cy="68580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9"/>
          <p:cNvSpPr/>
          <p:nvPr/>
        </p:nvSpPr>
        <p:spPr>
          <a:xfrm>
            <a:off x="7454733" y="-3291700"/>
            <a:ext cx="7004000" cy="70040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9"/>
          <p:cNvSpPr txBox="1">
            <a:spLocks noGrp="1"/>
          </p:cNvSpPr>
          <p:nvPr>
            <p:ph type="ctrTitle"/>
          </p:nvPr>
        </p:nvSpPr>
        <p:spPr>
          <a:xfrm>
            <a:off x="957467" y="832100"/>
            <a:ext cx="57120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1"/>
          </p:nvPr>
        </p:nvSpPr>
        <p:spPr>
          <a:xfrm>
            <a:off x="958300" y="2194333"/>
            <a:ext cx="5725200" cy="1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34" name="Google Shape;234;p29"/>
          <p:cNvCxnSpPr/>
          <p:nvPr/>
        </p:nvCxnSpPr>
        <p:spPr>
          <a:xfrm rot="10800000">
            <a:off x="11441600" y="67"/>
            <a:ext cx="0" cy="689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9"/>
          <p:cNvSpPr txBox="1"/>
          <p:nvPr/>
        </p:nvSpPr>
        <p:spPr>
          <a:xfrm>
            <a:off x="957467" y="4701033"/>
            <a:ext cx="3569600" cy="1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4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16423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2876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-7038600" y="-836733"/>
            <a:ext cx="9915200" cy="99152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30"/>
          <p:cNvSpPr/>
          <p:nvPr/>
        </p:nvSpPr>
        <p:spPr>
          <a:xfrm>
            <a:off x="7367300" y="-5267000"/>
            <a:ext cx="7486800" cy="74868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7875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-4011867" y="-2046403"/>
            <a:ext cx="5823600" cy="5823600"/>
          </a:xfrm>
          <a:prstGeom prst="ellipse">
            <a:avLst/>
          </a:prstGeom>
          <a:gradFill>
            <a:gsLst>
              <a:gs pos="0">
                <a:srgbClr val="91FFDA">
                  <a:alpha val="51764"/>
                </a:srgbClr>
              </a:gs>
              <a:gs pos="27000">
                <a:srgbClr val="91FFDA">
                  <a:alpha val="27843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31"/>
          <p:cNvSpPr/>
          <p:nvPr/>
        </p:nvSpPr>
        <p:spPr>
          <a:xfrm>
            <a:off x="5696700" y="-946633"/>
            <a:ext cx="10444400" cy="10444400"/>
          </a:xfrm>
          <a:prstGeom prst="ellipse">
            <a:avLst/>
          </a:prstGeom>
          <a:gradFill>
            <a:gsLst>
              <a:gs pos="0">
                <a:srgbClr val="00FFFF">
                  <a:alpha val="39607"/>
                </a:srgbClr>
              </a:gs>
              <a:gs pos="27000">
                <a:srgbClr val="00FFFF">
                  <a:alpha val="15686"/>
                </a:srgbClr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16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709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33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550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383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481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F5E5-2A21-46D5-89EB-B9A1B61ACC09}" type="datetimeFigureOut">
              <a:rPr lang="ca-ES" smtClean="0"/>
              <a:t>14/5/2025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D95B-6CB4-4E80-9B39-C8B5A42B09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221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"/>
              <a:buNone/>
              <a:defRPr sz="3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71537" y="6205400"/>
            <a:ext cx="493200" cy="4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4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5213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isma-statement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5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image" Target="../media/image5.png"/><Relationship Id="rId5" Type="http://schemas.openxmlformats.org/officeDocument/2006/relationships/slide" Target="slide28.xml"/><Relationship Id="rId10" Type="http://schemas.openxmlformats.org/officeDocument/2006/relationships/image" Target="../media/image4.emf"/><Relationship Id="rId4" Type="http://schemas.openxmlformats.org/officeDocument/2006/relationships/slide" Target="slide15.xml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crai.ub.edu/ca/que-ofereix-el-crai/acces-recursos/acces-recursos-proxy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craimedicina@ub.edu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ai.ub.edu/valora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/>
          <p:nvPr/>
        </p:nvSpPr>
        <p:spPr>
          <a:xfrm>
            <a:off x="1247584" y="1783828"/>
            <a:ext cx="5644800" cy="2386000"/>
          </a:xfrm>
          <a:prstGeom prst="roundRect">
            <a:avLst>
              <a:gd name="adj" fmla="val 7187"/>
            </a:avLst>
          </a:prstGeom>
          <a:solidFill>
            <a:schemeClr val="dk1"/>
          </a:solidFill>
          <a:ln>
            <a:noFill/>
          </a:ln>
          <a:effectLst>
            <a:outerShdw blurRad="28575" dist="9525" dir="1254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defRPr/>
            </a:pPr>
            <a:r>
              <a:rPr kumimoji="0" lang="ca-ES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Metodologia de cerca</a:t>
            </a:r>
            <a:endParaRPr lang="ca-ES" altLang="es-ES" sz="4000" b="1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 algn="ctr">
              <a:defRPr/>
            </a:pPr>
            <a:r>
              <a:rPr lang="ca-ES" sz="4000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 </a:t>
            </a:r>
            <a:r>
              <a:rPr kumimoji="0" lang="ca-ES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 bases de dades</a:t>
            </a:r>
            <a:endParaRPr lang="ca-ES" altLang="es-ES" sz="40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F6D9BF95-ADD1-4BAB-994E-99114957E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9" y="5428318"/>
            <a:ext cx="3907875" cy="1188823"/>
          </a:xfrm>
          <a:prstGeom prst="rect">
            <a:avLst/>
          </a:prstGeom>
        </p:spPr>
      </p:pic>
      <p:sp>
        <p:nvSpPr>
          <p:cNvPr id="7" name="CuadroTexto 9">
            <a:extLst>
              <a:ext uri="{FF2B5EF4-FFF2-40B4-BE49-F238E27FC236}">
                <a16:creationId xmlns:a16="http://schemas.microsoft.com/office/drawing/2014/main" id="{84E2AC67-417F-48E2-91F3-97EE28CA216C}"/>
              </a:ext>
            </a:extLst>
          </p:cNvPr>
          <p:cNvSpPr txBox="1"/>
          <p:nvPr/>
        </p:nvSpPr>
        <p:spPr>
          <a:xfrm>
            <a:off x="797956" y="4345259"/>
            <a:ext cx="609442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None/>
            </a:pPr>
            <a:r>
              <a:rPr lang="ca-ES" altLang="es-ES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TFG Medicina, 2025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C7BB65E2-0E1C-4B4D-A490-399D75D5F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440" y="748493"/>
            <a:ext cx="3649089" cy="2520000"/>
          </a:xfrm>
          <a:prstGeom prst="rect">
            <a:avLst/>
          </a:prstGeom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E487EED3-2970-4AA4-8388-A6C5CE31D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606" y="3870481"/>
            <a:ext cx="3294001" cy="21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26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479E52CD-16CC-4511-A532-47B5EB53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" y="-25880"/>
            <a:ext cx="12192000" cy="13445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5DC9E7-1267-4638-9CF9-7E203BF9AFEC}"/>
              </a:ext>
            </a:extLst>
          </p:cNvPr>
          <p:cNvSpPr/>
          <p:nvPr/>
        </p:nvSpPr>
        <p:spPr>
          <a:xfrm>
            <a:off x="694558" y="561519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/>
                <a:ea typeface="Roboto Light" panose="02000000000000000000" pitchFamily="2" charset="0"/>
              </a:rPr>
              <a:t>Seleccionar paraules clau o termes </a:t>
            </a:r>
            <a:r>
              <a:rPr lang="ca-ES" err="1">
                <a:solidFill>
                  <a:schemeClr val="bg1"/>
                </a:solidFill>
                <a:latin typeface="Roboto Black"/>
                <a:ea typeface="Roboto Light" panose="02000000000000000000" pitchFamily="2" charset="0"/>
              </a:rPr>
              <a:t>MeSH</a:t>
            </a:r>
            <a:r>
              <a:rPr lang="ca-ES">
                <a:solidFill>
                  <a:schemeClr val="bg1"/>
                </a:solidFill>
                <a:latin typeface="Roboto Black"/>
                <a:ea typeface="Roboto Light" panose="02000000000000000000" pitchFamily="2" charset="0"/>
              </a:rPr>
              <a:t> </a:t>
            </a:r>
          </a:p>
          <a:p>
            <a:endParaRPr lang="en-US">
              <a:solidFill>
                <a:schemeClr val="bg1"/>
              </a:solidFill>
              <a:latin typeface="Roboto Black"/>
            </a:endParaRPr>
          </a:p>
        </p:txBody>
      </p:sp>
      <p:pic>
        <p:nvPicPr>
          <p:cNvPr id="11" name="Imatge 29">
            <a:extLst>
              <a:ext uri="{FF2B5EF4-FFF2-40B4-BE49-F238E27FC236}">
                <a16:creationId xmlns:a16="http://schemas.microsoft.com/office/drawing/2014/main" id="{51EE1192-EAB3-46E1-B2DB-AB930B5F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21" y="1842296"/>
            <a:ext cx="4305300" cy="419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0D443-6AB8-495C-BD34-49081A623C1F}"/>
              </a:ext>
            </a:extLst>
          </p:cNvPr>
          <p:cNvSpPr/>
          <p:nvPr/>
        </p:nvSpPr>
        <p:spPr>
          <a:xfrm>
            <a:off x="5521692" y="1842296"/>
            <a:ext cx="5653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>
                <a:latin typeface="Roboto Light" panose="02000000000000000000" pitchFamily="2" charset="0"/>
                <a:ea typeface="Roboto Light" panose="02000000000000000000" pitchFamily="2" charset="0"/>
              </a:rPr>
              <a:t>Paraules clau: </a:t>
            </a:r>
          </a:p>
          <a:p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adult;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aged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Article;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assisted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ventilation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bag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mask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ventilation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Belgium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cardiopulmonary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insufficiency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comparative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effectiveness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controlled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study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endotracheal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intubation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esophagus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intubation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extubation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female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France;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gastroesophageal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reflux; hospital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admission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human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intention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to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treat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analysis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major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clinical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study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male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mental performance;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middle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aged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multicenter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study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out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of hospital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cardiorespiratory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arrest;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priority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journal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randomized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controlled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trial;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resuscitation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return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of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spontaneous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circulation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survival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rate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tooth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injury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clinical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trial;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comparative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study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complication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emergency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health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service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laryngeal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mask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mortality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neurologic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disease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out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of hospital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cardiac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 arrest;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procedures</a:t>
            </a:r>
            <a:r>
              <a:rPr lang="ca-ES" sz="1400">
                <a:latin typeface="Roboto Light" panose="02000000000000000000" pitchFamily="2" charset="0"/>
                <a:ea typeface="Roboto Light" panose="02000000000000000000" pitchFamily="2" charset="0"/>
              </a:rPr>
              <a:t>; </a:t>
            </a:r>
            <a:r>
              <a:rPr lang="ca-ES" sz="1400" err="1">
                <a:latin typeface="Roboto Light" panose="02000000000000000000" pitchFamily="2" charset="0"/>
                <a:ea typeface="Roboto Light" panose="02000000000000000000" pitchFamily="2" charset="0"/>
              </a:rPr>
              <a:t>resuscitation</a:t>
            </a:r>
            <a:endParaRPr lang="ca-ES" sz="14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D1A8FF1-8EF5-47E7-BB13-11DA551C55A7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9" name="Imatge 14">
              <a:extLst>
                <a:ext uri="{FF2B5EF4-FFF2-40B4-BE49-F238E27FC236}">
                  <a16:creationId xmlns:a16="http://schemas.microsoft.com/office/drawing/2014/main" id="{110551A9-1704-4682-9A7A-B88D8887B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E63DF76-1DE6-484A-A6F4-5223C15CD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569184" y="568190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/>
              </a:rPr>
              <a:t>Recol·lectant termes 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CF607AB-DCB0-4F66-BDBE-8D92A9006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51825"/>
              </p:ext>
            </p:extLst>
          </p:nvPr>
        </p:nvGraphicFramePr>
        <p:xfrm>
          <a:off x="1434164" y="1795249"/>
          <a:ext cx="9932530" cy="437456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93019">
                  <a:extLst>
                    <a:ext uri="{9D8B030D-6E8A-4147-A177-3AD203B41FA5}">
                      <a16:colId xmlns:a16="http://schemas.microsoft.com/office/drawing/2014/main" val="2348680568"/>
                    </a:ext>
                  </a:extLst>
                </a:gridCol>
                <a:gridCol w="2338939">
                  <a:extLst>
                    <a:ext uri="{9D8B030D-6E8A-4147-A177-3AD203B41FA5}">
                      <a16:colId xmlns:a16="http://schemas.microsoft.com/office/drawing/2014/main" val="3855529907"/>
                    </a:ext>
                  </a:extLst>
                </a:gridCol>
                <a:gridCol w="3137836">
                  <a:extLst>
                    <a:ext uri="{9D8B030D-6E8A-4147-A177-3AD203B41FA5}">
                      <a16:colId xmlns:a16="http://schemas.microsoft.com/office/drawing/2014/main" val="2978706494"/>
                    </a:ext>
                  </a:extLst>
                </a:gridCol>
                <a:gridCol w="3762736">
                  <a:extLst>
                    <a:ext uri="{9D8B030D-6E8A-4147-A177-3AD203B41FA5}">
                      <a16:colId xmlns:a16="http://schemas.microsoft.com/office/drawing/2014/main" val="4028932745"/>
                    </a:ext>
                  </a:extLst>
                </a:gridCol>
              </a:tblGrid>
              <a:tr h="349020">
                <a:tc>
                  <a:txBody>
                    <a:bodyPr/>
                    <a:lstStyle/>
                    <a:p>
                      <a:r>
                        <a:rPr lang="ca-ES" dirty="0"/>
                        <a:t>PICO</a:t>
                      </a:r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Primers t</a:t>
                      </a:r>
                      <a:r>
                        <a:rPr lang="ca-ES" dirty="0"/>
                        <a:t>ermes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Paraules/frases clau en articles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/>
                        <a:t>Thesaurus (</a:t>
                      </a:r>
                      <a:r>
                        <a:rPr dirty="0" err="1"/>
                        <a:t>MeSh</a:t>
                      </a:r>
                      <a:r>
                        <a:rPr dirty="0"/>
                        <a:t> terms)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90951"/>
                  </a:ext>
                </a:extLst>
              </a:tr>
              <a:tr h="1387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Cardiac arrest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Out-of- hospital cardiac arrest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noProof="0" dirty="0">
                        <a:solidFill>
                          <a:schemeClr val="dk1"/>
                        </a:solidFill>
                        <a:effectLst/>
                        <a:latin typeface="Roboto Light"/>
                        <a:ea typeface="Roboto Ligh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Cardiac arrest</a:t>
                      </a:r>
                    </a:p>
                    <a:p>
                      <a:r>
                        <a:rPr lang="en-US" sz="1400" noProof="0" dirty="0"/>
                        <a:t>Heart arrest</a:t>
                      </a:r>
                    </a:p>
                    <a:p>
                      <a:r>
                        <a:rPr lang="en-US" sz="1400" noProof="0" dirty="0"/>
                        <a:t>Out-of- hospital cardiac arrest</a:t>
                      </a:r>
                    </a:p>
                    <a:p>
                      <a:r>
                        <a:rPr lang="en-US" sz="1400" noProof="0" dirty="0"/>
                        <a:t>OHCA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err="1"/>
                        <a:t>Out-of</a:t>
                      </a:r>
                      <a:r>
                        <a:rPr lang="en-US" sz="1400" noProof="0" dirty="0"/>
                        <a:t> hospital cardiac arrest</a:t>
                      </a:r>
                      <a:endParaRPr lang="en-US"/>
                    </a:p>
                    <a:p>
                      <a:r>
                        <a:rPr lang="en-US" sz="1400" noProof="0" dirty="0"/>
                        <a:t>Heart Arrest</a:t>
                      </a:r>
                    </a:p>
                    <a:p>
                      <a:endParaRPr lang="en-US" sz="1400" noProof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132924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Airway management </a:t>
                      </a:r>
                    </a:p>
                    <a:p>
                      <a:endParaRPr lang="en-US" sz="1400" noProof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Airway management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Airway management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422926"/>
                  </a:ext>
                </a:extLst>
              </a:tr>
              <a:tr h="685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Bag mask ventilation</a:t>
                      </a:r>
                    </a:p>
                    <a:p>
                      <a:r>
                        <a:rPr lang="en-US" sz="1400" noProof="0" dirty="0"/>
                        <a:t>Endotracheal intubation</a:t>
                      </a:r>
                    </a:p>
                    <a:p>
                      <a:endParaRPr lang="en-US" sz="1400" b="0" i="0" kern="1200" noProof="0" dirty="0">
                        <a:solidFill>
                          <a:schemeClr val="dk1"/>
                        </a:solidFill>
                        <a:effectLst/>
                        <a:latin typeface="Roboto Light"/>
                        <a:ea typeface="Roboto Ligh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Bag mask ventilation</a:t>
                      </a:r>
                    </a:p>
                    <a:p>
                      <a:r>
                        <a:rPr lang="en-US" sz="1400" noProof="0" dirty="0"/>
                        <a:t>Endotracheal intubation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Intubation, Intratracheal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Roboto Light"/>
                          <a:ea typeface="Roboto Light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28904"/>
                  </a:ext>
                </a:extLst>
              </a:tr>
              <a:tr h="606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Survival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Neurological outcome</a:t>
                      </a:r>
                    </a:p>
                    <a:p>
                      <a:endParaRPr lang="en-US" sz="1400" b="0" i="0" kern="1200" noProof="0" dirty="0">
                        <a:solidFill>
                          <a:schemeClr val="dk1"/>
                        </a:solidFill>
                        <a:effectLst/>
                        <a:latin typeface="Roboto Light"/>
                        <a:ea typeface="Roboto Ligh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Neurological outcome</a:t>
                      </a:r>
                    </a:p>
                    <a:p>
                      <a:r>
                        <a:rPr lang="en-US" sz="1400" noProof="0" dirty="0"/>
                        <a:t>Favorable neurological function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>
                        <a:latin typeface="Roboto Light"/>
                        <a:ea typeface="Roboto Light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Roboto Light"/>
                          <a:ea typeface="Roboto Light"/>
                        </a:rPr>
                        <a:t>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Roboto Light"/>
                          <a:ea typeface="Roboto Light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28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38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F45161D3-8119-4BF7-8D2A-5FC691279709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2" name="Imatge 14">
              <a:extLst>
                <a:ext uri="{FF2B5EF4-FFF2-40B4-BE49-F238E27FC236}">
                  <a16:creationId xmlns:a16="http://schemas.microsoft.com/office/drawing/2014/main" id="{960E2B41-8F05-4974-810C-18D2699D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ACC20AD-AE3A-4396-B535-6723A1A2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537126" y="441881"/>
            <a:ext cx="645401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 Black"/>
              </a:rPr>
              <a:t>Estratègia de cerca: Entendre el llenguatge de les màquines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FD55717A-B3E6-426C-9027-A5F2F96E9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786" y="1669226"/>
            <a:ext cx="3859920" cy="49951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3447B8-A4A9-4AC4-AEF1-690C7FB8559E}"/>
              </a:ext>
            </a:extLst>
          </p:cNvPr>
          <p:cNvSpPr/>
          <p:nvPr/>
        </p:nvSpPr>
        <p:spPr>
          <a:xfrm>
            <a:off x="1578717" y="1786403"/>
            <a:ext cx="3513221" cy="789272"/>
          </a:xfrm>
          <a:prstGeom prst="rect">
            <a:avLst/>
          </a:prstGeom>
          <a:solidFill>
            <a:srgbClr val="18757D"/>
          </a:solidFill>
          <a:ln>
            <a:solidFill>
              <a:srgbClr val="569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latin typeface="Roboto Black" panose="020B0604020202020204"/>
              </a:rPr>
              <a:t>DIAGRAMA DE VENN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152FBC-DC7E-47E7-ADE1-FC7C74C52E08}"/>
              </a:ext>
            </a:extLst>
          </p:cNvPr>
          <p:cNvSpPr/>
          <p:nvPr/>
        </p:nvSpPr>
        <p:spPr>
          <a:xfrm>
            <a:off x="1578717" y="5384977"/>
            <a:ext cx="339604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dirty="0">
                <a:latin typeface="Roboto Light"/>
                <a:ea typeface="Roboto Light"/>
                <a:cs typeface="Roboto Light"/>
              </a:rPr>
              <a:t>AND = </a:t>
            </a:r>
            <a:r>
              <a:rPr lang="ca-ES" dirty="0">
                <a:latin typeface="Roboto Light"/>
                <a:ea typeface="Roboto Light"/>
                <a:cs typeface="Roboto Light"/>
              </a:rPr>
              <a:t>q</a:t>
            </a:r>
            <a:r>
              <a:rPr dirty="0" err="1">
                <a:latin typeface="Roboto Light"/>
                <a:ea typeface="Roboto Light"/>
                <a:cs typeface="Roboto Light"/>
              </a:rPr>
              <a:t>ua</a:t>
            </a:r>
            <a:r>
              <a:rPr lang="ca-ES" dirty="0" err="1">
                <a:latin typeface="Roboto Light"/>
                <a:ea typeface="Roboto Light"/>
                <a:cs typeface="Roboto Light"/>
              </a:rPr>
              <a:t>dres</a:t>
            </a:r>
            <a:r>
              <a:rPr dirty="0">
                <a:latin typeface="Roboto Light"/>
                <a:ea typeface="Roboto Light"/>
                <a:cs typeface="Roboto Light"/>
              </a:rPr>
              <a:t> </a:t>
            </a:r>
            <a:r>
              <a:rPr b="1" dirty="0">
                <a:latin typeface="Roboto Light"/>
                <a:ea typeface="Roboto Light"/>
                <a:cs typeface="Roboto Light"/>
              </a:rPr>
              <a:t>AND </a:t>
            </a:r>
            <a:r>
              <a:rPr dirty="0">
                <a:latin typeface="Roboto Light"/>
                <a:ea typeface="Roboto Light"/>
                <a:cs typeface="Roboto Light"/>
              </a:rPr>
              <a:t>verds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>
                <a:latin typeface="Roboto Light"/>
                <a:ea typeface="Roboto Light"/>
                <a:cs typeface="Roboto Light"/>
              </a:rPr>
              <a:t>NOT = </a:t>
            </a:r>
            <a:r>
              <a:rPr lang="ca-ES" dirty="0">
                <a:latin typeface="Roboto Light"/>
                <a:ea typeface="Roboto Light"/>
                <a:cs typeface="Roboto Light"/>
              </a:rPr>
              <a:t>quadres</a:t>
            </a:r>
            <a:r>
              <a:rPr dirty="0">
                <a:latin typeface="Roboto Light"/>
                <a:ea typeface="Roboto Light"/>
                <a:cs typeface="Roboto Light"/>
              </a:rPr>
              <a:t> </a:t>
            </a:r>
            <a:r>
              <a:rPr b="1" dirty="0">
                <a:latin typeface="Roboto Light"/>
                <a:ea typeface="Roboto Light"/>
                <a:cs typeface="Roboto Light"/>
              </a:rPr>
              <a:t>NOT </a:t>
            </a:r>
            <a:r>
              <a:rPr lang="ca-ES" dirty="0">
                <a:latin typeface="Roboto Light"/>
                <a:ea typeface="Roboto Light"/>
                <a:cs typeface="Roboto Light"/>
              </a:rPr>
              <a:t>verds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>
                <a:latin typeface="Roboto Light"/>
                <a:ea typeface="Roboto Light"/>
                <a:cs typeface="Roboto Light"/>
              </a:rPr>
              <a:t>OR =</a:t>
            </a:r>
            <a:r>
              <a:rPr lang="ca-ES" dirty="0">
                <a:latin typeface="Roboto Light"/>
                <a:ea typeface="Roboto Light"/>
                <a:cs typeface="Roboto Light"/>
              </a:rPr>
              <a:t> quadres</a:t>
            </a:r>
            <a:r>
              <a:rPr dirty="0">
                <a:latin typeface="Roboto Light"/>
                <a:ea typeface="Roboto Light"/>
                <a:cs typeface="Roboto Light"/>
              </a:rPr>
              <a:t> </a:t>
            </a:r>
            <a:r>
              <a:rPr b="1" dirty="0">
                <a:latin typeface="Roboto Light"/>
                <a:ea typeface="Roboto Light"/>
                <a:cs typeface="Roboto Light"/>
              </a:rPr>
              <a:t>OR </a:t>
            </a:r>
            <a:r>
              <a:rPr lang="ca-ES" dirty="0">
                <a:latin typeface="Roboto Light"/>
                <a:ea typeface="Roboto Light"/>
                <a:cs typeface="Roboto Light"/>
              </a:rPr>
              <a:t>verds</a:t>
            </a:r>
          </a:p>
        </p:txBody>
      </p:sp>
      <p:pic>
        <p:nvPicPr>
          <p:cNvPr id="16" name="Imatge 15" descr="Imatge que conté captura de pantalla, Gràfics, text, diagrama&#10;&#10;Pot ser que el contingut generat per IA no sigui correcte.">
            <a:extLst>
              <a:ext uri="{FF2B5EF4-FFF2-40B4-BE49-F238E27FC236}">
                <a16:creationId xmlns:a16="http://schemas.microsoft.com/office/drawing/2014/main" id="{C289FC03-8963-3A9C-BF83-A446D3389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806" y="2770187"/>
            <a:ext cx="4488393" cy="26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E9865B7-CF66-4E5C-BEA2-89EED6609A8C}"/>
              </a:ext>
            </a:extLst>
          </p:cNvPr>
          <p:cNvSpPr/>
          <p:nvPr/>
        </p:nvSpPr>
        <p:spPr>
          <a:xfrm>
            <a:off x="1249442" y="5252133"/>
            <a:ext cx="1694424" cy="1526298"/>
          </a:xfrm>
          <a:prstGeom prst="roundRect">
            <a:avLst/>
          </a:prstGeom>
          <a:solidFill>
            <a:srgbClr val="2B3E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18489A33-EF0F-4ADE-B8DA-21A9682D2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52"/>
            <a:ext cx="12192000" cy="1344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537126" y="441881"/>
            <a:ext cx="436529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 Black"/>
              </a:rPr>
              <a:t>Estratègia de cerca: Elements de sintaxi</a:t>
            </a:r>
            <a:endParaRPr lang="ca-ES" dirty="0">
              <a:solidFill>
                <a:schemeClr val="bg1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6EBEFC4-140A-4040-A79D-5F219C7B7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67" y="46835"/>
            <a:ext cx="3907875" cy="1304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9BBAE8-1141-4FCC-A9D7-41065D9D3D4E}"/>
              </a:ext>
            </a:extLst>
          </p:cNvPr>
          <p:cNvSpPr/>
          <p:nvPr/>
        </p:nvSpPr>
        <p:spPr>
          <a:xfrm>
            <a:off x="1568429" y="5292307"/>
            <a:ext cx="1376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“Out-of-Hospital cardiac arrest”</a:t>
            </a:r>
            <a:endParaRPr lang="ca-ES" sz="20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7D5F47F-A551-489F-BF4D-79A1FA2A7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15296"/>
              </p:ext>
            </p:extLst>
          </p:nvPr>
        </p:nvGraphicFramePr>
        <p:xfrm>
          <a:off x="696008" y="1496223"/>
          <a:ext cx="9673091" cy="36801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3182">
                  <a:extLst>
                    <a:ext uri="{9D8B030D-6E8A-4147-A177-3AD203B41FA5}">
                      <a16:colId xmlns:a16="http://schemas.microsoft.com/office/drawing/2014/main" val="1450741722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570640410"/>
                    </a:ext>
                  </a:extLst>
                </a:gridCol>
                <a:gridCol w="3386667">
                  <a:extLst>
                    <a:ext uri="{9D8B030D-6E8A-4147-A177-3AD203B41FA5}">
                      <a16:colId xmlns:a16="http://schemas.microsoft.com/office/drawing/2014/main" val="1755132076"/>
                    </a:ext>
                  </a:extLst>
                </a:gridCol>
                <a:gridCol w="2731909">
                  <a:extLst>
                    <a:ext uri="{9D8B030D-6E8A-4147-A177-3AD203B41FA5}">
                      <a16:colId xmlns:a16="http://schemas.microsoft.com/office/drawing/2014/main" val="2361449597"/>
                    </a:ext>
                  </a:extLst>
                </a:gridCol>
              </a:tblGrid>
              <a:tr h="397141">
                <a:tc>
                  <a:txBody>
                    <a:bodyPr/>
                    <a:lstStyle/>
                    <a:p>
                      <a:r>
                        <a:rPr lang="ca-ES" dirty="0"/>
                        <a:t>Acció</a:t>
                      </a:r>
                    </a:p>
                  </a:txBody>
                  <a:tcPr>
                    <a:solidFill>
                      <a:srgbClr val="1F50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Element</a:t>
                      </a:r>
                    </a:p>
                  </a:txBody>
                  <a:tcPr>
                    <a:solidFill>
                      <a:srgbClr val="1F50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Resultat</a:t>
                      </a:r>
                    </a:p>
                  </a:txBody>
                  <a:tcPr>
                    <a:solidFill>
                      <a:srgbClr val="1F50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Exemple</a:t>
                      </a:r>
                    </a:p>
                  </a:txBody>
                  <a:tcPr>
                    <a:solidFill>
                      <a:srgbClr val="1F5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531255"/>
                  </a:ext>
                </a:extLst>
              </a:tr>
              <a:tr h="1014914">
                <a:tc>
                  <a:txBody>
                    <a:bodyPr/>
                    <a:lstStyle/>
                    <a:p>
                      <a:endParaRPr lang="ca-ES" b="1" dirty="0">
                        <a:latin typeface="Roboto Light"/>
                        <a:ea typeface="Roboto Light"/>
                      </a:endParaRPr>
                    </a:p>
                    <a:p>
                      <a:pPr lvl="0">
                        <a:buNone/>
                      </a:pPr>
                      <a:r>
                        <a:rPr lang="ca-ES" b="1" dirty="0">
                          <a:latin typeface="Roboto Light"/>
                          <a:ea typeface="Roboto Light"/>
                        </a:rPr>
                        <a:t>Truncar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Roboto Light"/>
                          <a:ea typeface="Roboto Light"/>
                        </a:rPr>
                        <a:t>xxx*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Troba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paraules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que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comparteixen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la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mateixa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arrel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a-ES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r>
                        <a:rPr lang="ca-ES" dirty="0" err="1">
                          <a:latin typeface="Roboto Light"/>
                          <a:ea typeface="Roboto Light"/>
                        </a:rPr>
                        <a:t>Neurologic</a:t>
                      </a:r>
                      <a:r>
                        <a:rPr lang="ca-ES" dirty="0">
                          <a:latin typeface="Roboto Light"/>
                          <a:ea typeface="Roboto Light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32252"/>
                  </a:ext>
                </a:extLst>
              </a:tr>
              <a:tr h="1041394">
                <a:tc>
                  <a:txBody>
                    <a:bodyPr/>
                    <a:lstStyle/>
                    <a:p>
                      <a:endParaRPr lang="ca-ES" b="1" dirty="0">
                        <a:latin typeface="Roboto Light"/>
                        <a:ea typeface="Roboto Light"/>
                      </a:endParaRPr>
                    </a:p>
                    <a:p>
                      <a:pPr lvl="0">
                        <a:buNone/>
                      </a:pPr>
                      <a:r>
                        <a:rPr lang="ca-ES" b="1" dirty="0">
                          <a:latin typeface="Roboto Light"/>
                          <a:ea typeface="Roboto Light"/>
                        </a:rPr>
                        <a:t>Frases</a:t>
                      </a:r>
                    </a:p>
                    <a:p>
                      <a:endParaRPr lang="ca-ES" b="1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Roboto Light"/>
                          <a:ea typeface="Roboto Light"/>
                        </a:rPr>
                        <a:t>“xxx </a:t>
                      </a:r>
                      <a:r>
                        <a:rPr lang="ca-ES" dirty="0" err="1">
                          <a:latin typeface="Roboto Light"/>
                          <a:ea typeface="Roboto Light"/>
                        </a:rPr>
                        <a:t>yyy</a:t>
                      </a:r>
                      <a:r>
                        <a:rPr lang="ca-ES" dirty="0">
                          <a:latin typeface="Roboto Light"/>
                          <a:ea typeface="Roboto Light"/>
                        </a:rPr>
                        <a:t>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noProof="0" dirty="0">
                        <a:latin typeface="Roboto Light"/>
                        <a:ea typeface="Roboto Light"/>
                      </a:endParaRPr>
                    </a:p>
                    <a:p>
                      <a:pPr lvl="0">
                        <a:buNone/>
                      </a:pPr>
                      <a:r>
                        <a:rPr lang="es-ES" noProof="0" dirty="0">
                          <a:latin typeface="Roboto Light"/>
                          <a:ea typeface="Roboto Light"/>
                        </a:rPr>
                        <a:t>Troba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dues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paraules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juntes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amb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el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mateix</a:t>
                      </a:r>
                      <a:r>
                        <a:rPr lang="es-ES" noProof="0" dirty="0">
                          <a:latin typeface="Roboto Light"/>
                          <a:ea typeface="Roboto Light"/>
                        </a:rPr>
                        <a:t> </a:t>
                      </a:r>
                      <a:r>
                        <a:rPr lang="es-ES" noProof="0" dirty="0" err="1">
                          <a:latin typeface="Roboto Light"/>
                          <a:ea typeface="Roboto Light"/>
                        </a:rPr>
                        <a:t>ordre</a:t>
                      </a:r>
                      <a:endParaRPr lang="es-ES" noProof="0" dirty="0">
                        <a:latin typeface="Roboto Light"/>
                        <a:ea typeface="Robot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latin typeface="Roboto Light"/>
                          <a:ea typeface="Roboto Light"/>
                        </a:rPr>
                        <a:t>“</a:t>
                      </a:r>
                      <a:r>
                        <a:rPr lang="ca-ES" dirty="0" err="1">
                          <a:latin typeface="Roboto Light"/>
                          <a:ea typeface="Roboto Light"/>
                        </a:rPr>
                        <a:t>Out</a:t>
                      </a:r>
                      <a:r>
                        <a:rPr lang="ca-ES" dirty="0">
                          <a:latin typeface="Roboto Light"/>
                          <a:ea typeface="Roboto Light"/>
                        </a:rPr>
                        <a:t>-of-Hospital </a:t>
                      </a:r>
                      <a:r>
                        <a:rPr lang="ca-ES" dirty="0" err="1">
                          <a:latin typeface="Roboto Light"/>
                          <a:ea typeface="Roboto Light"/>
                        </a:rPr>
                        <a:t>Cardiac</a:t>
                      </a:r>
                      <a:r>
                        <a:rPr lang="ca-ES" dirty="0">
                          <a:latin typeface="Roboto Light"/>
                          <a:ea typeface="Roboto Light"/>
                        </a:rPr>
                        <a:t> Arrest”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968777"/>
                  </a:ext>
                </a:extLst>
              </a:tr>
              <a:tr h="1226724">
                <a:tc>
                  <a:txBody>
                    <a:bodyPr/>
                    <a:lstStyle/>
                    <a:p>
                      <a:endParaRPr lang="es-ES" b="1" noProof="0" dirty="0">
                        <a:latin typeface="Roboto Light"/>
                        <a:ea typeface="Roboto Light"/>
                      </a:endParaRPr>
                    </a:p>
                    <a:p>
                      <a:pPr lvl="0">
                        <a:buNone/>
                      </a:pPr>
                      <a:r>
                        <a:rPr lang="es-ES" b="1" noProof="0" dirty="0" err="1">
                          <a:latin typeface="Roboto Light"/>
                          <a:ea typeface="Roboto Light"/>
                        </a:rPr>
                        <a:t>Conjunts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Roboto Light"/>
                          <a:ea typeface="Roboto Light"/>
                        </a:rPr>
                        <a:t>(xxx AND </a:t>
                      </a:r>
                      <a:r>
                        <a:rPr lang="ca-ES" dirty="0" err="1">
                          <a:latin typeface="Roboto Light"/>
                          <a:ea typeface="Roboto Light"/>
                        </a:rPr>
                        <a:t>yyy</a:t>
                      </a:r>
                      <a:r>
                        <a:rPr lang="ca-ES" dirty="0">
                          <a:latin typeface="Roboto Light"/>
                          <a:ea typeface="Roboto Light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>
                          <a:latin typeface="Roboto Light"/>
                          <a:ea typeface="Roboto Light"/>
                        </a:rPr>
                        <a:t>(xxx OR </a:t>
                      </a:r>
                      <a:r>
                        <a:rPr lang="ca-ES" dirty="0" err="1">
                          <a:latin typeface="Roboto Light"/>
                          <a:ea typeface="Roboto Light"/>
                        </a:rPr>
                        <a:t>yyy</a:t>
                      </a:r>
                      <a:r>
                        <a:rPr lang="ca-ES" dirty="0">
                          <a:latin typeface="Roboto Light"/>
                          <a:ea typeface="Roboto Light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>
                          <a:latin typeface="Roboto Light"/>
                          <a:ea typeface="Roboto Light"/>
                        </a:rPr>
                        <a:t>(xxx NOT </a:t>
                      </a:r>
                      <a:r>
                        <a:rPr lang="ca-ES" dirty="0" err="1">
                          <a:latin typeface="Roboto Light"/>
                          <a:ea typeface="Roboto Light"/>
                        </a:rPr>
                        <a:t>yyy</a:t>
                      </a:r>
                      <a:r>
                        <a:rPr lang="ca-ES" dirty="0">
                          <a:latin typeface="Roboto Light"/>
                          <a:ea typeface="Roboto Ligh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noProof="0" dirty="0">
                          <a:latin typeface="Roboto Light"/>
                          <a:ea typeface="Roboto Light"/>
                        </a:rPr>
                        <a:t>Genera un </a:t>
                      </a:r>
                      <a:r>
                        <a:rPr lang="es-ES" sz="1800" noProof="0" dirty="0" err="1">
                          <a:latin typeface="Roboto Light"/>
                          <a:ea typeface="Roboto Light"/>
                        </a:rPr>
                        <a:t>conjunt</a:t>
                      </a:r>
                      <a:r>
                        <a:rPr lang="es-ES" sz="1800" noProof="0" dirty="0">
                          <a:latin typeface="Roboto Light"/>
                          <a:ea typeface="Roboto Light"/>
                        </a:rPr>
                        <a:t> de cerca</a:t>
                      </a:r>
                      <a:endParaRPr lang="es-ES" noProof="0" dirty="0">
                        <a:latin typeface="Roboto Light"/>
                        <a:ea typeface="Roboto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solidFill>
                            <a:schemeClr val="tx1"/>
                          </a:solidFill>
                          <a:latin typeface="Roboto Light"/>
                          <a:ea typeface="Roboto Light"/>
                        </a:rPr>
                        <a:t>(“</a:t>
                      </a:r>
                      <a:r>
                        <a:rPr lang="en" noProof="0" dirty="0">
                          <a:latin typeface="Roboto Light"/>
                          <a:ea typeface="Roboto Light"/>
                        </a:rPr>
                        <a:t>Neurological outcome” OR “Favorable neurological function</a:t>
                      </a:r>
                      <a:r>
                        <a:rPr lang="ca-ES" sz="1800" dirty="0">
                          <a:solidFill>
                            <a:schemeClr val="tx1"/>
                          </a:solidFill>
                          <a:latin typeface="Roboto Light"/>
                          <a:ea typeface="Roboto Light"/>
                        </a:rPr>
                        <a:t>”)</a:t>
                      </a:r>
                      <a:endParaRPr lang="ca-ES" dirty="0">
                        <a:solidFill>
                          <a:schemeClr val="tx1"/>
                        </a:solidFill>
                        <a:latin typeface="Roboto Light"/>
                        <a:ea typeface="Roboto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965131"/>
                  </a:ext>
                </a:extLst>
              </a:tr>
            </a:tbl>
          </a:graphicData>
        </a:graphic>
      </p:graphicFrame>
      <p:sp>
        <p:nvSpPr>
          <p:cNvPr id="9" name="Rectángulo: esquinas redondeadas 7">
            <a:extLst>
              <a:ext uri="{FF2B5EF4-FFF2-40B4-BE49-F238E27FC236}">
                <a16:creationId xmlns:a16="http://schemas.microsoft.com/office/drawing/2014/main" id="{E5A85A21-8BB5-4142-AD1F-AB326635D126}"/>
              </a:ext>
            </a:extLst>
          </p:cNvPr>
          <p:cNvSpPr/>
          <p:nvPr/>
        </p:nvSpPr>
        <p:spPr>
          <a:xfrm>
            <a:off x="7989877" y="5296289"/>
            <a:ext cx="2702967" cy="1351394"/>
          </a:xfrm>
          <a:prstGeom prst="roundRect">
            <a:avLst/>
          </a:prstGeom>
          <a:solidFill>
            <a:srgbClr val="1F5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(“Neurological outcome” OR “Favorable neurological function”)</a:t>
            </a:r>
            <a:endParaRPr lang="ca-ES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CD8F2BAC-8567-4881-B53A-A88276D1A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264" y="5509620"/>
            <a:ext cx="1931200" cy="8900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598AAB-5919-464E-9BAB-0B854B7DC522}"/>
              </a:ext>
            </a:extLst>
          </p:cNvPr>
          <p:cNvSpPr/>
          <p:nvPr/>
        </p:nvSpPr>
        <p:spPr>
          <a:xfrm>
            <a:off x="4698208" y="5631246"/>
            <a:ext cx="166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(Airway management)</a:t>
            </a:r>
            <a:endParaRPr lang="ca-E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4C2E0F-EB49-4E32-A924-61DBA5F99CB7}"/>
              </a:ext>
            </a:extLst>
          </p:cNvPr>
          <p:cNvSpPr/>
          <p:nvPr/>
        </p:nvSpPr>
        <p:spPr>
          <a:xfrm>
            <a:off x="3159296" y="5509948"/>
            <a:ext cx="1019478" cy="768211"/>
          </a:xfrm>
          <a:prstGeom prst="ellipse">
            <a:avLst/>
          </a:prstGeom>
          <a:solidFill>
            <a:srgbClr val="D5E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597632-C572-4E7B-9E1D-E4139DBDBB00}"/>
              </a:ext>
            </a:extLst>
          </p:cNvPr>
          <p:cNvSpPr/>
          <p:nvPr/>
        </p:nvSpPr>
        <p:spPr>
          <a:xfrm>
            <a:off x="6712575" y="5567287"/>
            <a:ext cx="1019478" cy="768211"/>
          </a:xfrm>
          <a:prstGeom prst="ellipse">
            <a:avLst/>
          </a:prstGeom>
          <a:solidFill>
            <a:srgbClr val="D5E3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>
                <a:solidFill>
                  <a:schemeClr val="tx1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16339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479E52CD-16CC-4511-A532-47B5EB53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" y="-64381"/>
            <a:ext cx="12192000" cy="13445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BAE6F26-68BE-41BF-BA84-2A7E4E40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58" y="1800703"/>
            <a:ext cx="2281904" cy="63724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>
                <a:latin typeface="Roboto Light"/>
                <a:ea typeface="Roboto Light"/>
                <a:cs typeface="Roboto Light"/>
              </a:rPr>
              <a:t>Registres identificats a les bases de dades*: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latin typeface="Roboto Light"/>
                <a:ea typeface="Roboto Light"/>
                <a:cs typeface="Roboto Light"/>
              </a:rPr>
              <a:t>Bases de dades (n =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latin typeface="Roboto Light"/>
                <a:ea typeface="Roboto Light"/>
                <a:cs typeface="Roboto Light"/>
              </a:rPr>
              <a:t>Registres (n = )</a:t>
            </a:r>
            <a:endParaRPr lang="ca-ES" altLang="ca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Light"/>
              <a:ea typeface="Roboto Light"/>
              <a:cs typeface="Roboto Ligh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36A9C7-BA30-4D49-8E93-04A5D6ECC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403" y="1474203"/>
            <a:ext cx="4362894" cy="12747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latin typeface="Roboto Light"/>
                <a:ea typeface="Roboto Light"/>
                <a:cs typeface="Roboto Light"/>
              </a:rPr>
              <a:t>Registres eliminats abans de la visualització: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ca-ES" altLang="ca-ES" sz="1000" dirty="0">
                <a:latin typeface="Roboto Light"/>
                <a:ea typeface="Roboto Light"/>
                <a:cs typeface="Roboto Light"/>
              </a:rPr>
              <a:t>Registres duplicats eliminats (n = )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ca-ES" altLang="ca-ES" sz="1000" dirty="0">
                <a:latin typeface="Roboto Light"/>
                <a:ea typeface="Roboto Light"/>
                <a:cs typeface="Roboto Light"/>
              </a:rPr>
              <a:t>Registres marcats com no elegibles per eines d'automatització (n = )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ca-ES" altLang="ca-ES" sz="1000" dirty="0">
                <a:latin typeface="Roboto Light"/>
                <a:ea typeface="Roboto Light"/>
                <a:cs typeface="Roboto Light"/>
              </a:rPr>
              <a:t>Registres eliminats per altres raons (n =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altLang="ca-E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EB59FF7-5094-49B6-A2D9-3DECBC998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59" y="2917794"/>
            <a:ext cx="2281904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ca-ES" sz="100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Registres</a:t>
            </a:r>
            <a:r>
              <a:rPr kumimoji="0" lang="ca-ES" altLang="ca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 </a:t>
            </a:r>
            <a:r>
              <a:rPr lang="ca-ES" altLang="ca-ES" sz="100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visualitzats</a:t>
            </a:r>
            <a:r>
              <a:rPr kumimoji="0" lang="ca-ES" altLang="ca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 (n = )</a:t>
            </a:r>
            <a:endParaRPr kumimoji="0" lang="ca-ES" altLang="ca-E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 Light"/>
              <a:ea typeface="Roboto Light"/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33AF8F2-EC60-4AC2-9B0C-D8FB2494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403" y="2920304"/>
            <a:ext cx="4361144" cy="51646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Registres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 </a:t>
            </a: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exclosos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 </a:t>
            </a: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per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 </a:t>
            </a: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mètodes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 </a:t>
            </a: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manuals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 o </a:t>
            </a: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automàtics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**</a:t>
            </a:r>
            <a:r>
              <a:rPr lang="ca-ES" altLang="ca-ES" sz="1000" dirty="0">
                <a:latin typeface="Roboto Light"/>
                <a:ea typeface="Roboto Light"/>
                <a:cs typeface="Roboto Light"/>
              </a:rPr>
              <a:t> </a:t>
            </a:r>
            <a:endParaRPr lang="ca-ES" altLang="ca-ES" sz="1000" dirty="0">
              <a:latin typeface="Roboto Light"/>
              <a:ea typeface="Roboto Light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(n = )</a:t>
            </a:r>
            <a:endParaRPr lang="ca-ES" altLang="ca-ES" sz="1000" b="0" i="0" u="none" strike="noStrike" cap="none" normalizeH="0" baseline="0">
              <a:ln>
                <a:noFill/>
              </a:ln>
              <a:effectLst/>
              <a:latin typeface="Roboto Light"/>
              <a:ea typeface="Roboto Light"/>
              <a:cs typeface="Arial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C6949A8-71A8-4DDE-89F8-660353A8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59" y="3798094"/>
            <a:ext cx="2281901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Informes cercats per recuperar (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n = )</a:t>
            </a:r>
            <a:endParaRPr kumimoji="0" lang="ca-ES" altLang="ca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Light"/>
              <a:ea typeface="Roboto Light"/>
              <a:cs typeface="Arial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588055-2E44-43E0-B4CC-89172DCE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403" y="3802339"/>
            <a:ext cx="2247370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Informes no recuperats 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(n = )</a:t>
            </a:r>
            <a:endParaRPr lang="ca-ES" altLang="ca-ES" sz="1000" b="0" i="0" u="none" strike="noStrike" cap="none" normalizeH="0" baseline="0" dirty="0">
              <a:ln>
                <a:noFill/>
              </a:ln>
              <a:effectLst/>
              <a:latin typeface="Roboto Light"/>
              <a:ea typeface="Roboto Light"/>
              <a:cs typeface="Arial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5DD4B4D-5186-4018-B38B-F3294A80C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59" y="4719381"/>
            <a:ext cx="2281900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Informes avaluats per a elegibilitat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(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n = )</a:t>
            </a:r>
            <a:endParaRPr kumimoji="0" lang="ca-ES" altLang="ca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Light"/>
              <a:ea typeface="Roboto Light"/>
              <a:cs typeface="Arial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0511E0A-9AE7-4AEA-96B6-A5D45506A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2403" y="4603289"/>
            <a:ext cx="2247370" cy="114405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Informes </a:t>
            </a:r>
            <a:r>
              <a:rPr lang="ca-ES" altLang="ca-ES" sz="100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exclosos</a:t>
            </a:r>
            <a:r>
              <a:rPr kumimoji="0" lang="ca-ES" altLang="ca-E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:</a:t>
            </a:r>
            <a:endParaRPr lang="ca-ES" altLang="ca-ES" sz="1000" b="0" i="0" u="none" strike="noStrike" cap="none" normalizeH="0" baseline="0">
              <a:ln>
                <a:noFill/>
              </a:ln>
              <a:effectLst/>
              <a:latin typeface="Roboto Light"/>
              <a:ea typeface="Roboto Light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Argument 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1 (n = )</a:t>
            </a:r>
            <a:endParaRPr lang="ca-ES" altLang="ca-ES" sz="1000" b="0" i="0" u="none" strike="noStrike" cap="none" normalizeH="0" baseline="0" dirty="0">
              <a:ln>
                <a:noFill/>
              </a:ln>
              <a:effectLst/>
              <a:latin typeface="Roboto Light"/>
              <a:ea typeface="Roboto Light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Argument  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2 (n = )</a:t>
            </a:r>
            <a:endParaRPr kumimoji="0" lang="ca-ES" altLang="ca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Light"/>
              <a:ea typeface="Roboto Light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ca-E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8B6FD62-4181-4CCA-ACC5-55F680308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49" y="5746402"/>
            <a:ext cx="2281900" cy="723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Estudis inclosos a 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la </a:t>
            </a: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revisió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 (n = )</a:t>
            </a:r>
            <a:endParaRPr lang="ca-ES" altLang="ca-ES" sz="1000" b="0" i="0" u="none" strike="noStrike" cap="none" normalizeH="0" baseline="0" dirty="0">
              <a:ln>
                <a:noFill/>
              </a:ln>
              <a:effectLst/>
              <a:latin typeface="Roboto Light"/>
              <a:ea typeface="Roboto Light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Informes </a:t>
            </a:r>
            <a:r>
              <a:rPr lang="ca-ES" altLang="ca-ES" sz="1000" dirty="0">
                <a:solidFill>
                  <a:srgbClr val="000000"/>
                </a:solidFill>
                <a:latin typeface="Roboto Light"/>
                <a:ea typeface="Roboto Light"/>
                <a:cs typeface="Arial"/>
              </a:rPr>
              <a:t>d'estudis inclosos</a:t>
            </a:r>
            <a:r>
              <a:rPr lang="ca-ES" altLang="ca-ES" sz="1000" dirty="0">
                <a:latin typeface="Roboto Light"/>
                <a:ea typeface="Roboto Light"/>
                <a:cs typeface="Roboto Light"/>
              </a:rPr>
              <a:t> </a:t>
            </a:r>
            <a:r>
              <a:rPr kumimoji="0" lang="ca-ES" altLang="ca-E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Light"/>
                <a:ea typeface="Roboto Light"/>
                <a:cs typeface="Arial"/>
              </a:rPr>
              <a:t>(n = )</a:t>
            </a:r>
            <a:endParaRPr kumimoji="0" lang="ca-ES" altLang="ca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Light"/>
              <a:ea typeface="Roboto Light"/>
              <a:cs typeface="Arial"/>
            </a:endParaRPr>
          </a:p>
        </p:txBody>
      </p:sp>
      <p:cxnSp>
        <p:nvCxnSpPr>
          <p:cNvPr id="16" name="Straight Arrow Connector 14">
            <a:extLst>
              <a:ext uri="{FF2B5EF4-FFF2-40B4-BE49-F238E27FC236}">
                <a16:creationId xmlns:a16="http://schemas.microsoft.com/office/drawing/2014/main" id="{E1F5B341-2A17-4A40-BA9C-67B036A0DEA0}"/>
              </a:ext>
            </a:extLst>
          </p:cNvPr>
          <p:cNvCxnSpPr/>
          <p:nvPr/>
        </p:nvCxnSpPr>
        <p:spPr>
          <a:xfrm>
            <a:off x="5453834" y="2070512"/>
            <a:ext cx="563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5">
            <a:extLst>
              <a:ext uri="{FF2B5EF4-FFF2-40B4-BE49-F238E27FC236}">
                <a16:creationId xmlns:a16="http://schemas.microsoft.com/office/drawing/2014/main" id="{990691A5-0B53-44A0-8DE4-FFAA7F88C951}"/>
              </a:ext>
            </a:extLst>
          </p:cNvPr>
          <p:cNvCxnSpPr/>
          <p:nvPr/>
        </p:nvCxnSpPr>
        <p:spPr>
          <a:xfrm>
            <a:off x="5532755" y="3201217"/>
            <a:ext cx="563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6">
            <a:extLst>
              <a:ext uri="{FF2B5EF4-FFF2-40B4-BE49-F238E27FC236}">
                <a16:creationId xmlns:a16="http://schemas.microsoft.com/office/drawing/2014/main" id="{0EF0A34E-6EC6-4874-8FD7-4DEF52084210}"/>
              </a:ext>
            </a:extLst>
          </p:cNvPr>
          <p:cNvCxnSpPr/>
          <p:nvPr/>
        </p:nvCxnSpPr>
        <p:spPr>
          <a:xfrm>
            <a:off x="5532755" y="4054475"/>
            <a:ext cx="563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883E3931-24B8-48A5-B79C-6A47D69BEAA4}"/>
              </a:ext>
            </a:extLst>
          </p:cNvPr>
          <p:cNvCxnSpPr/>
          <p:nvPr/>
        </p:nvCxnSpPr>
        <p:spPr>
          <a:xfrm>
            <a:off x="5615396" y="4982906"/>
            <a:ext cx="563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31">
            <a:extLst>
              <a:ext uri="{FF2B5EF4-FFF2-40B4-BE49-F238E27FC236}">
                <a16:creationId xmlns:a16="http://schemas.microsoft.com/office/drawing/2014/main" id="{39EB046C-79CA-48AA-9534-B1170CAE335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930498" y="1987562"/>
            <a:ext cx="1276350" cy="263525"/>
          </a:xfrm>
          <a:prstGeom prst="flowChartAlternateProcess">
            <a:avLst/>
          </a:prstGeom>
          <a:solidFill>
            <a:srgbClr val="1F505B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ca-ES" sz="1000" b="1">
                <a:solidFill>
                  <a:schemeClr val="bg1"/>
                </a:solidFill>
                <a:latin typeface="Roboto Black"/>
                <a:ea typeface="Roboto Black"/>
                <a:cs typeface="Arial"/>
              </a:rPr>
              <a:t>Identificació</a:t>
            </a:r>
            <a:endParaRPr lang="ca-ES" altLang="ca-E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Roboto Black"/>
            </a:endParaRPr>
          </a:p>
        </p:txBody>
      </p:sp>
      <p:sp>
        <p:nvSpPr>
          <p:cNvPr id="22" name="Flowchart: Alternate Process 32">
            <a:extLst>
              <a:ext uri="{FF2B5EF4-FFF2-40B4-BE49-F238E27FC236}">
                <a16:creationId xmlns:a16="http://schemas.microsoft.com/office/drawing/2014/main" id="{82510769-49CD-4C87-846E-CD6C156407A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405302" y="3951297"/>
            <a:ext cx="2342616" cy="247650"/>
          </a:xfrm>
          <a:prstGeom prst="flowChartAlternateProcess">
            <a:avLst/>
          </a:prstGeom>
          <a:solidFill>
            <a:srgbClr val="1F505B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ca-ES" sz="1200" b="1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Visualització</a:t>
            </a:r>
            <a:r>
              <a:rPr kumimoji="0" lang="ca-ES" altLang="ca-E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Light"/>
                <a:ea typeface="Roboto Light"/>
                <a:cs typeface="Roboto Light"/>
              </a:rPr>
              <a:t> </a:t>
            </a:r>
            <a:r>
              <a:rPr kumimoji="0" lang="ca-ES" altLang="ca-ES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Light"/>
                <a:ea typeface="Roboto Light"/>
                <a:cs typeface="Roboto Light"/>
              </a:rPr>
              <a:t>(</a:t>
            </a:r>
            <a:r>
              <a:rPr kumimoji="0" lang="ca-ES" altLang="ca-ES" sz="1200" b="1" i="1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Roboto Light"/>
                <a:ea typeface="Roboto Light"/>
                <a:cs typeface="Roboto Light"/>
              </a:rPr>
              <a:t>scre</a:t>
            </a:r>
            <a:r>
              <a:rPr kumimoji="0" lang="en-AU" altLang="ca-ES" sz="1200" b="1" i="1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Roboto Light"/>
                <a:ea typeface="Roboto Light"/>
                <a:cs typeface="Roboto Light"/>
              </a:rPr>
              <a:t>ening</a:t>
            </a:r>
            <a:r>
              <a:rPr kumimoji="0" lang="en-AU" altLang="ca-ES" sz="1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Light"/>
                <a:ea typeface="Roboto Light"/>
                <a:cs typeface="Roboto Light"/>
              </a:rPr>
              <a:t>)</a:t>
            </a:r>
            <a:endParaRPr lang="en-AU" altLang="ca-ES" sz="12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Flowchart: Alternate Process 33">
            <a:extLst>
              <a:ext uri="{FF2B5EF4-FFF2-40B4-BE49-F238E27FC236}">
                <a16:creationId xmlns:a16="http://schemas.microsoft.com/office/drawing/2014/main" id="{34CB4CA3-70B9-4198-AE8E-116C8799FEA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59693" y="5912263"/>
            <a:ext cx="843648" cy="263525"/>
          </a:xfrm>
          <a:prstGeom prst="flowChartAlternateProcess">
            <a:avLst/>
          </a:prstGeom>
          <a:solidFill>
            <a:srgbClr val="1F505B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ca-ES" sz="1000" b="1">
                <a:solidFill>
                  <a:schemeClr val="bg1"/>
                </a:solidFill>
                <a:latin typeface="Roboto Light"/>
                <a:ea typeface="Roboto Light"/>
                <a:cs typeface="Arial"/>
              </a:rPr>
              <a:t>Inclusió</a:t>
            </a:r>
            <a:endParaRPr kumimoji="0" lang="ca-ES" altLang="ca-E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25" name="Straight Arrow Connector 35">
            <a:extLst>
              <a:ext uri="{FF2B5EF4-FFF2-40B4-BE49-F238E27FC236}">
                <a16:creationId xmlns:a16="http://schemas.microsoft.com/office/drawing/2014/main" id="{83AE1774-BA1C-4A56-A298-32A1BDE03D51}"/>
              </a:ext>
            </a:extLst>
          </p:cNvPr>
          <p:cNvCxnSpPr/>
          <p:nvPr/>
        </p:nvCxnSpPr>
        <p:spPr>
          <a:xfrm>
            <a:off x="4141219" y="3429000"/>
            <a:ext cx="0" cy="281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6">
            <a:extLst>
              <a:ext uri="{FF2B5EF4-FFF2-40B4-BE49-F238E27FC236}">
                <a16:creationId xmlns:a16="http://schemas.microsoft.com/office/drawing/2014/main" id="{098BBA71-61A8-4011-B8DE-160901282928}"/>
              </a:ext>
            </a:extLst>
          </p:cNvPr>
          <p:cNvCxnSpPr/>
          <p:nvPr/>
        </p:nvCxnSpPr>
        <p:spPr>
          <a:xfrm>
            <a:off x="4139121" y="4321984"/>
            <a:ext cx="0" cy="281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9">
            <a:extLst>
              <a:ext uri="{FF2B5EF4-FFF2-40B4-BE49-F238E27FC236}">
                <a16:creationId xmlns:a16="http://schemas.microsoft.com/office/drawing/2014/main" id="{D7CB239B-D1CA-40E2-90C1-DCF19D7380DB}"/>
              </a:ext>
            </a:extLst>
          </p:cNvPr>
          <p:cNvCxnSpPr>
            <a:cxnSpLocks/>
          </p:cNvCxnSpPr>
          <p:nvPr/>
        </p:nvCxnSpPr>
        <p:spPr>
          <a:xfrm>
            <a:off x="4129154" y="5256069"/>
            <a:ext cx="8890" cy="480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2">
            <a:extLst>
              <a:ext uri="{FF2B5EF4-FFF2-40B4-BE49-F238E27FC236}">
                <a16:creationId xmlns:a16="http://schemas.microsoft.com/office/drawing/2014/main" id="{B4F17880-688D-4D67-830E-2F08163A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3BA89C42-F14D-4A24-AEB9-ED584B97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7283E2-C99D-4D3F-83F9-5197C655E9CB}"/>
              </a:ext>
            </a:extLst>
          </p:cNvPr>
          <p:cNvSpPr txBox="1"/>
          <p:nvPr/>
        </p:nvSpPr>
        <p:spPr>
          <a:xfrm>
            <a:off x="705395" y="206061"/>
            <a:ext cx="53116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ca-ES" sz="1800" b="0" u="none" strike="noStrike" baseline="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PRISMA 2020 </a:t>
            </a:r>
            <a:r>
              <a:rPr lang="ca-ES" sz="1800" b="0" u="none" strike="noStrike" baseline="0" err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statement</a:t>
            </a:r>
            <a:r>
              <a:rPr lang="ca-ES" sz="1800" b="0" u="none" strike="noStrike" baseline="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: </a:t>
            </a:r>
            <a:r>
              <a:rPr lang="ca-ES" sz="1800" b="0" u="none" strike="noStrike" baseline="0" err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an</a:t>
            </a:r>
            <a:r>
              <a:rPr lang="ca-ES" sz="1800" b="0" u="none" strike="noStrike" baseline="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 </a:t>
            </a:r>
            <a:r>
              <a:rPr lang="ca-ES" sz="1800" b="0" u="none" strike="noStrike" baseline="0" err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updated</a:t>
            </a:r>
            <a:r>
              <a:rPr lang="ca-ES" sz="1800" b="0" u="none" strike="noStrike" baseline="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 </a:t>
            </a:r>
            <a:r>
              <a:rPr lang="ca-ES" sz="1800" b="0" u="none" strike="noStrike" baseline="0" err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guideline</a:t>
            </a:r>
            <a:r>
              <a:rPr lang="ca-ES" sz="1800" b="0" u="none" strike="noStrike" baseline="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 for </a:t>
            </a:r>
            <a:r>
              <a:rPr lang="ca-ES" sz="1800" b="0" u="none" strike="noStrike" baseline="0" err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reporting</a:t>
            </a:r>
            <a:r>
              <a:rPr lang="ca-ES" sz="1800" b="0" u="none" strike="noStrike" baseline="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 </a:t>
            </a:r>
            <a:r>
              <a:rPr lang="ca-ES" sz="1800" b="0" u="none" strike="noStrike" baseline="0" err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systematic</a:t>
            </a:r>
            <a:r>
              <a:rPr lang="ca-ES" sz="1800" b="0" u="none" strike="noStrike" baseline="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 </a:t>
            </a:r>
            <a:r>
              <a:rPr lang="ca-ES" sz="1800" b="0" u="none" strike="noStrike" baseline="0" err="1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reviews</a:t>
            </a:r>
            <a:endParaRPr lang="ca-ES">
              <a:solidFill>
                <a:schemeClr val="bg1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CC594B5-BDD9-4C8A-A510-D3BC511D88EA}"/>
              </a:ext>
            </a:extLst>
          </p:cNvPr>
          <p:cNvSpPr txBox="1"/>
          <p:nvPr/>
        </p:nvSpPr>
        <p:spPr>
          <a:xfrm>
            <a:off x="9214382" y="5700675"/>
            <a:ext cx="246452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000" dirty="0">
                <a:latin typeface="Roboto Light"/>
                <a:ea typeface="Roboto Light"/>
                <a:cs typeface="Roboto Light"/>
              </a:rPr>
              <a:t>Font: </a:t>
            </a:r>
            <a:r>
              <a:rPr lang="ca-ES" sz="1000" dirty="0">
                <a:latin typeface="Roboto Light"/>
                <a:ea typeface="Roboto Light"/>
                <a:cs typeface="Roboto Light"/>
                <a:hlinkClick r:id="rId4"/>
              </a:rPr>
              <a:t>https://prisma-statement.org/</a:t>
            </a:r>
            <a:endParaRPr lang="ca-ES" sz="1000" dirty="0">
              <a:latin typeface="Roboto Light"/>
              <a:ea typeface="Roboto Light"/>
              <a:cs typeface="Roboto Light"/>
            </a:endParaRPr>
          </a:p>
          <a:p>
            <a:r>
              <a:rPr lang="en-US" sz="1000" b="1" dirty="0">
                <a:solidFill>
                  <a:srgbClr val="474747"/>
                </a:solidFill>
                <a:latin typeface="Roboto Light"/>
                <a:ea typeface="Roboto Light"/>
                <a:cs typeface="Roboto Light"/>
              </a:rPr>
              <a:t>T</a:t>
            </a:r>
            <a:r>
              <a:rPr lang="en-US" sz="1000" b="1" i="0" dirty="0">
                <a:solidFill>
                  <a:srgbClr val="474747"/>
                </a:solidFill>
                <a:effectLst/>
                <a:latin typeface="Roboto Light"/>
                <a:ea typeface="Roboto Light"/>
                <a:cs typeface="Roboto Light"/>
              </a:rPr>
              <a:t>ransparent Reporting of Systematic </a:t>
            </a:r>
            <a:r>
              <a:rPr lang="en-US" sz="1000" b="1" dirty="0">
                <a:solidFill>
                  <a:srgbClr val="474747"/>
                </a:solidFill>
                <a:latin typeface="Roboto Light"/>
                <a:ea typeface="Roboto Light"/>
                <a:cs typeface="Roboto Light"/>
              </a:rPr>
              <a:t>R</a:t>
            </a:r>
            <a:r>
              <a:rPr lang="en-US" sz="1000" b="1" i="0" dirty="0">
                <a:solidFill>
                  <a:srgbClr val="474747"/>
                </a:solidFill>
                <a:effectLst/>
                <a:latin typeface="Roboto Light"/>
                <a:ea typeface="Roboto Light"/>
                <a:cs typeface="Roboto Light"/>
              </a:rPr>
              <a:t>eviews and Meta-analyses</a:t>
            </a:r>
            <a:endParaRPr lang="ca-ES" sz="1000" dirty="0"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075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4D986F-6F5D-43A4-AB71-2AEE4F76D8D4}"/>
              </a:ext>
            </a:extLst>
          </p:cNvPr>
          <p:cNvSpPr txBox="1"/>
          <p:nvPr/>
        </p:nvSpPr>
        <p:spPr>
          <a:xfrm>
            <a:off x="1231106" y="3329672"/>
            <a:ext cx="5178435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342900" algn="r">
              <a:buClr>
                <a:srgbClr val="350957"/>
              </a:buClr>
              <a:buSzPts val="1400"/>
              <a:defRPr/>
            </a:pPr>
            <a:r>
              <a:rPr lang="ca-ES" sz="3600" dirty="0">
                <a:solidFill>
                  <a:schemeClr val="bg1"/>
                </a:solidFill>
                <a:latin typeface="Roboto Black" panose="020B0604020202020204"/>
                <a:ea typeface="Roboto Light"/>
              </a:rPr>
              <a:t>Com aplicar</a:t>
            </a:r>
            <a:endParaRPr lang="ca-ES" sz="3600" dirty="0" err="1">
              <a:solidFill>
                <a:schemeClr val="bg1"/>
              </a:solidFill>
              <a:latin typeface="Roboto Black" panose="020B0604020202020204"/>
              <a:ea typeface="Roboto Black"/>
            </a:endParaRPr>
          </a:p>
          <a:p>
            <a:pPr marL="457200" indent="-342900" algn="r">
              <a:buSzPts val="1400"/>
              <a:defRPr/>
            </a:pPr>
            <a:r>
              <a:rPr lang="ca-ES" sz="3600" dirty="0">
                <a:solidFill>
                  <a:schemeClr val="bg1"/>
                </a:solidFill>
                <a:latin typeface="Roboto Black" panose="020B0604020202020204"/>
                <a:ea typeface="Roboto Light"/>
              </a:rPr>
              <a:t> i  guardar l’estratègia </a:t>
            </a:r>
            <a:endParaRPr lang="ca-ES" sz="3600" dirty="0">
              <a:solidFill>
                <a:schemeClr val="bg1"/>
              </a:solidFill>
              <a:latin typeface="Roboto Black" panose="020B0604020202020204"/>
              <a:ea typeface="Roboto Black"/>
            </a:endParaRPr>
          </a:p>
          <a:p>
            <a:pPr marL="457200" indent="-342900" algn="r">
              <a:buSzPts val="1400"/>
              <a:defRPr/>
            </a:pPr>
            <a:r>
              <a:rPr lang="ca-ES" sz="3600" dirty="0">
                <a:solidFill>
                  <a:schemeClr val="bg1"/>
                </a:solidFill>
                <a:latin typeface="Roboto Black" panose="020B0604020202020204"/>
                <a:ea typeface="Roboto Light"/>
              </a:rPr>
              <a:t>de cerca a </a:t>
            </a:r>
            <a:r>
              <a:rPr lang="ca-ES" sz="3600" i="1" dirty="0" err="1">
                <a:solidFill>
                  <a:schemeClr val="bg1"/>
                </a:solidFill>
                <a:latin typeface="Roboto Black" panose="020B0604020202020204"/>
                <a:ea typeface="Roboto Light"/>
              </a:rPr>
              <a:t>PubMed</a:t>
            </a:r>
            <a:endParaRPr lang="ca-ES" sz="3600" dirty="0">
              <a:solidFill>
                <a:schemeClr val="bg1"/>
              </a:solidFill>
              <a:latin typeface="Roboto Black"/>
              <a:ea typeface="Roboto Black"/>
              <a:cs typeface="Roboto Black"/>
            </a:endParaRPr>
          </a:p>
          <a:p>
            <a:pPr marL="4572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0957"/>
              </a:buClr>
              <a:buSzPts val="1400"/>
              <a:buFont typeface="Roboto Light"/>
              <a:buNone/>
              <a:tabLst/>
              <a:defRPr/>
            </a:pPr>
            <a:endParaRPr kumimoji="0" lang="es-E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048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 descr="Imatge que conté text, captura de pantalla, Font, Gràfics&#10;&#10;Pot ser que el contingut generat per IA no sigui correcte.">
            <a:extLst>
              <a:ext uri="{FF2B5EF4-FFF2-40B4-BE49-F238E27FC236}">
                <a16:creationId xmlns:a16="http://schemas.microsoft.com/office/drawing/2014/main" id="{B860BF23-77CD-35AF-6FFD-C38320E9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3183185"/>
            <a:ext cx="10374997" cy="300037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D26AC67-CA67-416E-86C4-85BE5434F0FB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9" name="Imatge 14">
              <a:extLst>
                <a:ext uri="{FF2B5EF4-FFF2-40B4-BE49-F238E27FC236}">
                  <a16:creationId xmlns:a16="http://schemas.microsoft.com/office/drawing/2014/main" id="{9D48C181-F395-457D-B2D8-A5F51D1A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856740B-0283-420E-8227-8965AAC2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3" y="500514"/>
            <a:ext cx="446612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Pub</a:t>
            </a:r>
            <a:r>
              <a:rPr lang="ca-ES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M</a:t>
            </a:r>
            <a:r>
              <a:rPr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ed: Base de da</a:t>
            </a:r>
            <a:r>
              <a:rPr lang="ca-ES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des</a:t>
            </a:r>
            <a:r>
              <a:rPr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 </a:t>
            </a:r>
            <a:r>
              <a:rPr lang="ca-ES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biomèdica</a:t>
            </a:r>
            <a:endParaRPr lang="ca-ES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F9C19092-32AC-437C-B798-553CFA7E8975}"/>
              </a:ext>
            </a:extLst>
          </p:cNvPr>
          <p:cNvSpPr txBox="1"/>
          <p:nvPr/>
        </p:nvSpPr>
        <p:spPr>
          <a:xfrm>
            <a:off x="3531140" y="1774518"/>
            <a:ext cx="4542817" cy="400110"/>
          </a:xfrm>
          <a:prstGeom prst="rect">
            <a:avLst/>
          </a:prstGeom>
          <a:ln w="38100">
            <a:solidFill>
              <a:srgbClr val="1F505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000">
                <a:latin typeface="Poppins" panose="020B0604020202020204" charset="0"/>
                <a:cs typeface="Poppins" panose="020B0604020202020204" charset="0"/>
              </a:rPr>
              <a:t>https://pubmed.ncbi.nlm.nih.gov/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5B8DB-F399-D11B-0DD7-B721D3E8E1C7}"/>
              </a:ext>
            </a:extLst>
          </p:cNvPr>
          <p:cNvSpPr/>
          <p:nvPr/>
        </p:nvSpPr>
        <p:spPr>
          <a:xfrm>
            <a:off x="1250157" y="5262562"/>
            <a:ext cx="9319232" cy="6905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895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>
            <a:extLst>
              <a:ext uri="{FF2B5EF4-FFF2-40B4-BE49-F238E27FC236}">
                <a16:creationId xmlns:a16="http://schemas.microsoft.com/office/drawing/2014/main" id="{77CFC9F4-42AF-488C-B160-D10CA5C1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12" y="1822565"/>
            <a:ext cx="10229975" cy="321287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05FFA91-7A71-472E-86A2-54A3B517F2CD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1" name="Imatge 14">
              <a:extLst>
                <a:ext uri="{FF2B5EF4-FFF2-40B4-BE49-F238E27FC236}">
                  <a16:creationId xmlns:a16="http://schemas.microsoft.com/office/drawing/2014/main" id="{6DD24982-32C7-40EC-91FA-26CC4F5F8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13B9F3A-A16B-4945-BCF5-43AC6283D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2" y="500514"/>
            <a:ext cx="52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PubMed: 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Cerca simple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111176-3607-4FAD-9357-E83E033E12F9}"/>
              </a:ext>
            </a:extLst>
          </p:cNvPr>
          <p:cNvSpPr/>
          <p:nvPr/>
        </p:nvSpPr>
        <p:spPr>
          <a:xfrm>
            <a:off x="3989294" y="3021911"/>
            <a:ext cx="5653085" cy="407090"/>
          </a:xfrm>
          <a:prstGeom prst="rect">
            <a:avLst/>
          </a:prstGeom>
          <a:noFill/>
          <a:ln w="38100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Agrupa 4">
            <a:extLst>
              <a:ext uri="{FF2B5EF4-FFF2-40B4-BE49-F238E27FC236}">
                <a16:creationId xmlns:a16="http://schemas.microsoft.com/office/drawing/2014/main" id="{7850BA00-9ADB-68A5-96E8-E1C852DC33B2}"/>
              </a:ext>
            </a:extLst>
          </p:cNvPr>
          <p:cNvGrpSpPr/>
          <p:nvPr/>
        </p:nvGrpSpPr>
        <p:grpSpPr>
          <a:xfrm>
            <a:off x="1374842" y="5365264"/>
            <a:ext cx="9150487" cy="661482"/>
            <a:chOff x="1520757" y="5696004"/>
            <a:chExt cx="9150487" cy="66148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953EB9-DC64-C189-FA10-B33653416972}"/>
                </a:ext>
              </a:extLst>
            </p:cNvPr>
            <p:cNvSpPr/>
            <p:nvPr/>
          </p:nvSpPr>
          <p:spPr>
            <a:xfrm>
              <a:off x="1520758" y="5696004"/>
              <a:ext cx="9150486" cy="661482"/>
            </a:xfrm>
            <a:prstGeom prst="rect">
              <a:avLst/>
            </a:prstGeom>
            <a:solidFill>
              <a:srgbClr val="2B3E4A"/>
            </a:solidFill>
            <a:ln>
              <a:solidFill>
                <a:srgbClr val="2B3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bg1"/>
                </a:solidFill>
              </a:endParaRPr>
            </a:p>
          </p:txBody>
        </p:sp>
        <p:sp>
          <p:nvSpPr>
            <p:cNvPr id="3" name="QuadreDeText 2">
              <a:extLst>
                <a:ext uri="{FF2B5EF4-FFF2-40B4-BE49-F238E27FC236}">
                  <a16:creationId xmlns:a16="http://schemas.microsoft.com/office/drawing/2014/main" id="{75894B8B-0631-232E-4D1B-E93C641E61DA}"/>
                </a:ext>
              </a:extLst>
            </p:cNvPr>
            <p:cNvSpPr txBox="1"/>
            <p:nvPr/>
          </p:nvSpPr>
          <p:spPr>
            <a:xfrm>
              <a:off x="1520757" y="5842079"/>
              <a:ext cx="9053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>
                  <a:solidFill>
                    <a:schemeClr val="bg1"/>
                  </a:solidFill>
                </a:rPr>
                <a:t>Recomanable per saber si és un tema amb molta literatura, què s’ha publicat i quan (actualitat)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91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1958BD35-674A-460F-B7EF-172E8F5D0F56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9" name="Imatge 14">
              <a:extLst>
                <a:ext uri="{FF2B5EF4-FFF2-40B4-BE49-F238E27FC236}">
                  <a16:creationId xmlns:a16="http://schemas.microsoft.com/office/drawing/2014/main" id="{95F54ABD-4D32-41BB-9A1A-DCC404826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51C05D0-2F93-4A8B-B9F6-FE3B17FA1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537126" y="441881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/>
              </a:rPr>
              <a:t>Estratègia de cerca: Alguns consells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158A0-69AE-4418-A18A-6710BFDFB9CE}"/>
              </a:ext>
            </a:extLst>
          </p:cNvPr>
          <p:cNvSpPr/>
          <p:nvPr/>
        </p:nvSpPr>
        <p:spPr>
          <a:xfrm>
            <a:off x="1751106" y="1991975"/>
            <a:ext cx="7534077" cy="923330"/>
          </a:xfrm>
          <a:prstGeom prst="rect">
            <a:avLst/>
          </a:prstGeom>
          <a:solidFill>
            <a:srgbClr val="2B3E4A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Primer realitza una cerca simple d’aproximació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Llegeix les 5 primeres referències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Obté les paraules clau i els termes </a:t>
            </a:r>
            <a:r>
              <a:rPr lang="ca-ES" b="1" dirty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MeSH</a:t>
            </a:r>
            <a:endParaRPr lang="ca-ES" b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6" name="Connector de fletxa recta 5">
            <a:extLst>
              <a:ext uri="{FF2B5EF4-FFF2-40B4-BE49-F238E27FC236}">
                <a16:creationId xmlns:a16="http://schemas.microsoft.com/office/drawing/2014/main" id="{1B9A99B1-6D0F-1A2C-3D16-7AA8A12003AA}"/>
              </a:ext>
            </a:extLst>
          </p:cNvPr>
          <p:cNvCxnSpPr>
            <a:cxnSpLocks/>
          </p:cNvCxnSpPr>
          <p:nvPr/>
        </p:nvCxnSpPr>
        <p:spPr>
          <a:xfrm>
            <a:off x="2772384" y="2929330"/>
            <a:ext cx="0" cy="621876"/>
          </a:xfrm>
          <a:prstGeom prst="straightConnector1">
            <a:avLst/>
          </a:prstGeom>
          <a:ln w="28575">
            <a:solidFill>
              <a:srgbClr val="2B3E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de fletxa recta 10">
            <a:extLst>
              <a:ext uri="{FF2B5EF4-FFF2-40B4-BE49-F238E27FC236}">
                <a16:creationId xmlns:a16="http://schemas.microsoft.com/office/drawing/2014/main" id="{DF8406B3-0C27-5B06-AB1F-2CCBE889EEF0}"/>
              </a:ext>
            </a:extLst>
          </p:cNvPr>
          <p:cNvCxnSpPr>
            <a:cxnSpLocks/>
          </p:cNvCxnSpPr>
          <p:nvPr/>
        </p:nvCxnSpPr>
        <p:spPr>
          <a:xfrm>
            <a:off x="7175769" y="2973730"/>
            <a:ext cx="1" cy="621876"/>
          </a:xfrm>
          <a:prstGeom prst="straightConnector1">
            <a:avLst/>
          </a:prstGeom>
          <a:ln w="28575">
            <a:solidFill>
              <a:srgbClr val="2B3E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cantonades arrodonides 13">
            <a:extLst>
              <a:ext uri="{FF2B5EF4-FFF2-40B4-BE49-F238E27FC236}">
                <a16:creationId xmlns:a16="http://schemas.microsoft.com/office/drawing/2014/main" id="{D33E7D95-26A6-B949-7889-7D7B8F82E8FD}"/>
              </a:ext>
            </a:extLst>
          </p:cNvPr>
          <p:cNvSpPr/>
          <p:nvPr/>
        </p:nvSpPr>
        <p:spPr>
          <a:xfrm>
            <a:off x="1914718" y="3551206"/>
            <a:ext cx="1888795" cy="995262"/>
          </a:xfrm>
          <a:prstGeom prst="roundRect">
            <a:avLst/>
          </a:prstGeom>
          <a:solidFill>
            <a:srgbClr val="2B3E4A"/>
          </a:solidFill>
          <a:ln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2E284938-2B32-1A63-8843-AF92FC2FA805}"/>
              </a:ext>
            </a:extLst>
          </p:cNvPr>
          <p:cNvSpPr txBox="1"/>
          <p:nvPr/>
        </p:nvSpPr>
        <p:spPr>
          <a:xfrm>
            <a:off x="2022536" y="3587782"/>
            <a:ext cx="167315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He obtingut molts resultats </a:t>
            </a:r>
          </a:p>
          <a:p>
            <a:r>
              <a:rPr lang="ca-ES" dirty="0">
                <a:solidFill>
                  <a:schemeClr val="bg1"/>
                </a:solidFill>
              </a:rPr>
              <a:t>i poc rellevants</a:t>
            </a:r>
            <a:endParaRPr lang="ca-E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2EC8FB59-C7E2-536D-99B6-43780E198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887" y="4528827"/>
            <a:ext cx="188992" cy="719390"/>
          </a:xfrm>
          <a:prstGeom prst="rect">
            <a:avLst/>
          </a:prstGeom>
        </p:spPr>
      </p:pic>
      <p:sp>
        <p:nvSpPr>
          <p:cNvPr id="17" name="Rectangle: cantonades arrodonides 16">
            <a:extLst>
              <a:ext uri="{FF2B5EF4-FFF2-40B4-BE49-F238E27FC236}">
                <a16:creationId xmlns:a16="http://schemas.microsoft.com/office/drawing/2014/main" id="{625F6CB3-2B1E-B672-0AA3-87B28547C7F9}"/>
              </a:ext>
            </a:extLst>
          </p:cNvPr>
          <p:cNvSpPr/>
          <p:nvPr/>
        </p:nvSpPr>
        <p:spPr>
          <a:xfrm>
            <a:off x="1913037" y="5130090"/>
            <a:ext cx="1993178" cy="923330"/>
          </a:xfrm>
          <a:prstGeom prst="roundRect">
            <a:avLst/>
          </a:prstGeom>
          <a:solidFill>
            <a:srgbClr val="2B3E4A"/>
          </a:solidFill>
          <a:ln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7DE4D201-93D2-3F09-21E2-5ECC1F85BB9C}"/>
              </a:ext>
            </a:extLst>
          </p:cNvPr>
          <p:cNvSpPr txBox="1"/>
          <p:nvPr/>
        </p:nvSpPr>
        <p:spPr>
          <a:xfrm>
            <a:off x="2022536" y="5248217"/>
            <a:ext cx="18819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Prioritza la cerca </a:t>
            </a:r>
            <a:endParaRPr lang="ca-ES" b="1" dirty="0">
              <a:solidFill>
                <a:schemeClr val="bg1"/>
              </a:solidFill>
            </a:endParaRPr>
          </a:p>
          <a:p>
            <a:r>
              <a:rPr lang="ca-ES" dirty="0">
                <a:solidFill>
                  <a:schemeClr val="bg1"/>
                </a:solidFill>
              </a:rPr>
              <a:t>per </a:t>
            </a:r>
            <a:r>
              <a:rPr lang="ca-ES" b="1" dirty="0">
                <a:solidFill>
                  <a:schemeClr val="bg1"/>
                </a:solidFill>
              </a:rPr>
              <a:t>termes </a:t>
            </a:r>
            <a:r>
              <a:rPr lang="ca-ES" b="1" dirty="0" err="1">
                <a:solidFill>
                  <a:schemeClr val="bg1"/>
                </a:solidFill>
              </a:rPr>
              <a:t>MeSH</a:t>
            </a:r>
            <a:endParaRPr lang="ca-ES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9" name="Imatge 18">
            <a:extLst>
              <a:ext uri="{FF2B5EF4-FFF2-40B4-BE49-F238E27FC236}">
                <a16:creationId xmlns:a16="http://schemas.microsoft.com/office/drawing/2014/main" id="{0B0D1A68-2435-41F3-457D-99680C1B0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469" y="3674853"/>
            <a:ext cx="1896020" cy="932769"/>
          </a:xfrm>
          <a:prstGeom prst="rect">
            <a:avLst/>
          </a:prstGeom>
        </p:spPr>
      </p:pic>
      <p:sp>
        <p:nvSpPr>
          <p:cNvPr id="20" name="Rectangle: cantonades arrodonides 19">
            <a:extLst>
              <a:ext uri="{FF2B5EF4-FFF2-40B4-BE49-F238E27FC236}">
                <a16:creationId xmlns:a16="http://schemas.microsoft.com/office/drawing/2014/main" id="{4C573A16-CE86-A604-A43A-BF0C6976D658}"/>
              </a:ext>
            </a:extLst>
          </p:cNvPr>
          <p:cNvSpPr/>
          <p:nvPr/>
        </p:nvSpPr>
        <p:spPr>
          <a:xfrm>
            <a:off x="5518145" y="5249573"/>
            <a:ext cx="4560214" cy="923330"/>
          </a:xfrm>
          <a:prstGeom prst="roundRect">
            <a:avLst/>
          </a:prstGeom>
          <a:solidFill>
            <a:srgbClr val="2B3E4A"/>
          </a:solidFill>
          <a:ln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a-ES" dirty="0"/>
              <a:t>Combina </a:t>
            </a:r>
            <a:r>
              <a:rPr lang="ca-ES" b="1" i="1" dirty="0" err="1">
                <a:solidFill>
                  <a:schemeClr val="bg1"/>
                </a:solidFill>
              </a:rPr>
              <a:t>keywords</a:t>
            </a:r>
            <a:r>
              <a:rPr lang="ca-ES" dirty="0"/>
              <a:t> amb termes </a:t>
            </a:r>
            <a:r>
              <a:rPr lang="ca-ES" dirty="0" err="1"/>
              <a:t>MeSH</a:t>
            </a:r>
            <a:endParaRPr lang="ca-ES" dirty="0"/>
          </a:p>
          <a:p>
            <a:pPr algn="ctr"/>
            <a:r>
              <a:rPr lang="ca-ES" dirty="0"/>
              <a:t>(</a:t>
            </a:r>
            <a:r>
              <a:rPr lang="ca-ES" dirty="0" err="1"/>
              <a:t>cancer</a:t>
            </a:r>
            <a:r>
              <a:rPr lang="ca-ES" dirty="0"/>
              <a:t> OR </a:t>
            </a:r>
            <a:r>
              <a:rPr lang="ca-ES" dirty="0" err="1"/>
              <a:t>neoplasm</a:t>
            </a:r>
            <a:r>
              <a:rPr lang="ca-ES" dirty="0"/>
              <a:t>* OR carcinoma) </a:t>
            </a:r>
            <a:endParaRPr lang="ca-ES" dirty="0">
              <a:ea typeface="Calibri"/>
              <a:cs typeface="Calibri"/>
            </a:endParaRPr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80E7D86C-4E0C-74C2-8E3C-A0128057A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601" y="4600180"/>
            <a:ext cx="188992" cy="719390"/>
          </a:xfrm>
          <a:prstGeom prst="rect">
            <a:avLst/>
          </a:prstGeom>
        </p:spPr>
      </p:pic>
      <p:sp>
        <p:nvSpPr>
          <p:cNvPr id="24" name="QuadreDeText 23">
            <a:extLst>
              <a:ext uri="{FF2B5EF4-FFF2-40B4-BE49-F238E27FC236}">
                <a16:creationId xmlns:a16="http://schemas.microsoft.com/office/drawing/2014/main" id="{32873B1A-9237-0646-195F-7769AD9C76B3}"/>
              </a:ext>
            </a:extLst>
          </p:cNvPr>
          <p:cNvSpPr txBox="1"/>
          <p:nvPr/>
        </p:nvSpPr>
        <p:spPr>
          <a:xfrm>
            <a:off x="6763970" y="3808646"/>
            <a:ext cx="162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>
                <a:solidFill>
                  <a:schemeClr val="bg1"/>
                </a:solidFill>
              </a:rPr>
              <a:t>He obtingut pocs resultats</a:t>
            </a:r>
          </a:p>
        </p:txBody>
      </p:sp>
    </p:spTree>
    <p:extLst>
      <p:ext uri="{BB962C8B-B14F-4D97-AF65-F5344CB8AC3E}">
        <p14:creationId xmlns:p14="http://schemas.microsoft.com/office/powerpoint/2010/main" val="396477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87BD1DE6-4C87-48F5-8C2B-9BF06EC16565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2" name="Imatge 14">
              <a:extLst>
                <a:ext uri="{FF2B5EF4-FFF2-40B4-BE49-F238E27FC236}">
                  <a16:creationId xmlns:a16="http://schemas.microsoft.com/office/drawing/2014/main" id="{4C6C6424-D2A0-4637-861D-7CF0968A1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6DA1B57-18CB-4752-A2BB-9D46B4A72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2" y="500514"/>
            <a:ext cx="52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MeSH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Medical </a:t>
            </a:r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Subject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Headings</a:t>
            </a:r>
            <a:endParaRPr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DCB57915-163B-495E-A437-4DDEEA77D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875379"/>
            <a:ext cx="10058400" cy="1622612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CD385D48-D676-4F5E-A041-2EE941B4D4F8}"/>
              </a:ext>
            </a:extLst>
          </p:cNvPr>
          <p:cNvSpPr txBox="1"/>
          <p:nvPr/>
        </p:nvSpPr>
        <p:spPr>
          <a:xfrm>
            <a:off x="3450426" y="1987941"/>
            <a:ext cx="4212076" cy="400110"/>
          </a:xfrm>
          <a:prstGeom prst="rect">
            <a:avLst/>
          </a:prstGeom>
          <a:ln w="38100">
            <a:solidFill>
              <a:srgbClr val="1F505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000">
                <a:latin typeface="Poppins" panose="020B0604020202020204" charset="0"/>
                <a:cs typeface="Poppins" panose="020B0604020202020204" charset="0"/>
              </a:rPr>
              <a:t>https://ncbi.nlm.nih.gov/mesh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26D35CE0-B03B-46FF-B6C7-E2A60EA55CC2}"/>
              </a:ext>
            </a:extLst>
          </p:cNvPr>
          <p:cNvSpPr txBox="1"/>
          <p:nvPr/>
        </p:nvSpPr>
        <p:spPr>
          <a:xfrm>
            <a:off x="1371600" y="5107021"/>
            <a:ext cx="962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Thesaurus: Llistat de termes que s’utilitzen per a la representació de conceptes</a:t>
            </a:r>
          </a:p>
        </p:txBody>
      </p:sp>
    </p:spTree>
    <p:extLst>
      <p:ext uri="{BB962C8B-B14F-4D97-AF65-F5344CB8AC3E}">
        <p14:creationId xmlns:p14="http://schemas.microsoft.com/office/powerpoint/2010/main" val="150302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85C8F75-A46D-4D36-B8D5-C1F9A9F29DAF}"/>
              </a:ext>
            </a:extLst>
          </p:cNvPr>
          <p:cNvSpPr txBox="1"/>
          <p:nvPr/>
        </p:nvSpPr>
        <p:spPr>
          <a:xfrm>
            <a:off x="1712545" y="2832707"/>
            <a:ext cx="7903894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dirty="0">
                <a:latin typeface="Roboto Light" panose="02000000000000000000" pitchFamily="2" charset="0"/>
                <a:ea typeface="Roboto Light" panose="02000000000000000000" pitchFamily="2" charset="0"/>
                <a:hlinkClick r:id="rId2" action="ppaction://hlinksldjump"/>
              </a:rPr>
              <a:t>Principis bàsics de la cerca documental</a:t>
            </a:r>
            <a:endParaRPr lang="ca-ES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dirty="0">
                <a:latin typeface="Roboto Light" panose="02000000000000000000" pitchFamily="2" charset="0"/>
                <a:ea typeface="Roboto Light" panose="02000000000000000000" pitchFamily="2" charset="0"/>
                <a:hlinkClick r:id="rId3" action="ppaction://hlinksldjump"/>
              </a:rPr>
              <a:t>Com desenvolupar una estratègia de cerca</a:t>
            </a:r>
            <a:endParaRPr lang="ca-ES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dirty="0">
                <a:latin typeface="Roboto Light"/>
                <a:ea typeface="Roboto Light"/>
                <a:cs typeface="Roboto Light"/>
                <a:hlinkClick r:id="rId4" action="ppaction://hlinksldjump"/>
              </a:rPr>
              <a:t>Com aplicar i guardar l’estratègia a </a:t>
            </a:r>
            <a:r>
              <a:rPr lang="ca-ES" sz="2000" i="1" dirty="0">
                <a:latin typeface="Roboto Light"/>
                <a:ea typeface="Roboto Light"/>
                <a:cs typeface="Roboto Light"/>
                <a:hlinkClick r:id="rId4" action="ppaction://hlinksldjump"/>
              </a:rPr>
              <a:t>Pubmed  </a:t>
            </a:r>
            <a:endParaRPr lang="ca-ES" sz="2000" i="1" dirty="0">
              <a:latin typeface="Roboto Light"/>
              <a:ea typeface="Roboto Light"/>
              <a:cs typeface="Roboto Light"/>
            </a:endParaRPr>
          </a:p>
          <a:p>
            <a:pPr marL="0" lvl="1" indent="26987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dirty="0">
                <a:latin typeface="Roboto Light" panose="02000000000000000000" pitchFamily="2" charset="0"/>
                <a:ea typeface="Roboto Light" panose="02000000000000000000" pitchFamily="2" charset="0"/>
                <a:hlinkClick r:id="rId5" action="ppaction://hlinksldjump"/>
              </a:rPr>
              <a:t>Com accedir al text complet</a:t>
            </a:r>
            <a:r>
              <a:rPr lang="ca-ES" sz="2000" dirty="0">
                <a:latin typeface="Roboto Light" panose="02000000000000000000" pitchFamily="2" charset="0"/>
                <a:ea typeface="Roboto Light" panose="02000000000000000000" pitchFamily="2" charset="0"/>
                <a:hlinkClick r:id="rId6" action="ppaction://hlinksldjump"/>
              </a:rPr>
              <a:t> </a:t>
            </a:r>
            <a:endParaRPr lang="ca-ES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lvl="1" indent="26987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u="sng" dirty="0">
                <a:solidFill>
                  <a:srgbClr val="0070C0"/>
                </a:solidFill>
                <a:latin typeface="Roboto Light"/>
                <a:ea typeface="Roboto Light"/>
                <a:cs typeface="Roboto Ligh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</a:t>
            </a:r>
            <a:r>
              <a:rPr lang="ca-ES" sz="2000" u="sng" dirty="0">
                <a:solidFill>
                  <a:srgbClr val="0070C0"/>
                </a:solidFill>
                <a:latin typeface="Roboto Light"/>
                <a:ea typeface="Roboto Light"/>
                <a:cs typeface="Roboto Light"/>
              </a:rPr>
              <a:t> (</a:t>
            </a:r>
            <a:r>
              <a:rPr lang="ca-ES" sz="2000" u="sng" dirty="0" err="1">
                <a:solidFill>
                  <a:srgbClr val="0070C0"/>
                </a:solidFill>
                <a:latin typeface="Roboto Light"/>
                <a:ea typeface="Roboto Light"/>
                <a:cs typeface="Roboto Light"/>
              </a:rPr>
              <a:t>Cochrane</a:t>
            </a:r>
            <a:r>
              <a:rPr lang="ca-ES" sz="2000" u="sng" dirty="0">
                <a:solidFill>
                  <a:srgbClr val="0070C0"/>
                </a:solidFill>
                <a:latin typeface="Roboto Light"/>
                <a:ea typeface="Roboto Light"/>
                <a:cs typeface="Roboto Light"/>
              </a:rPr>
              <a:t> </a:t>
            </a:r>
            <a:r>
              <a:rPr lang="ca-ES" sz="2000" u="sng" dirty="0" err="1">
                <a:solidFill>
                  <a:srgbClr val="0070C0"/>
                </a:solidFill>
                <a:latin typeface="Roboto Light"/>
                <a:ea typeface="Roboto Light"/>
                <a:cs typeface="Roboto Light"/>
              </a:rPr>
              <a:t>Library</a:t>
            </a:r>
            <a:r>
              <a:rPr lang="ca-ES" sz="2000" u="sng" dirty="0">
                <a:solidFill>
                  <a:srgbClr val="0070C0"/>
                </a:solidFill>
                <a:latin typeface="Roboto Light"/>
                <a:ea typeface="Roboto Light"/>
                <a:cs typeface="Roboto Light"/>
              </a:rPr>
              <a:t>)</a:t>
            </a:r>
            <a:endParaRPr lang="ca-ES" sz="2000" u="sng" dirty="0">
              <a:solidFill>
                <a:srgbClr val="0070C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/>
            </a:endParaRPr>
          </a:p>
          <a:p>
            <a:pPr marL="0" lvl="1" indent="26987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dirty="0">
                <a:latin typeface="Roboto Light"/>
                <a:ea typeface="Roboto Light"/>
                <a:cs typeface="Roboto Light"/>
                <a:hlinkClick r:id="rId8" action="ppaction://hlinksldjump"/>
              </a:rPr>
              <a:t>Scopus</a:t>
            </a:r>
            <a:endParaRPr lang="ca-ES" sz="2000" dirty="0">
              <a:latin typeface="Roboto Light"/>
              <a:ea typeface="Roboto Light"/>
              <a:cs typeface="Roboto Light"/>
            </a:endParaRPr>
          </a:p>
          <a:p>
            <a:pPr marL="0" lvl="1" indent="269875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a-ES" sz="2000" dirty="0">
                <a:latin typeface="Roboto Light" panose="02000000000000000000" pitchFamily="2" charset="0"/>
                <a:ea typeface="Roboto Light" panose="02000000000000000000" pitchFamily="2" charset="0"/>
                <a:hlinkClick r:id="rId9" action="ppaction://hlinksldjump"/>
              </a:rPr>
              <a:t>Eines basades en intel·ligència artificial </a:t>
            </a:r>
            <a:endParaRPr lang="ca-ES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EA470-6AD0-4A88-A051-67D52F60756C}"/>
              </a:ext>
            </a:extLst>
          </p:cNvPr>
          <p:cNvSpPr/>
          <p:nvPr/>
        </p:nvSpPr>
        <p:spPr>
          <a:xfrm>
            <a:off x="694558" y="1864108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a-ES" sz="2400" b="1">
                <a:solidFill>
                  <a:srgbClr val="1F505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Sumari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B9CAA9B-EEC6-4DBD-B731-250195D6F72C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3" name="Imatge 14">
              <a:extLst>
                <a:ext uri="{FF2B5EF4-FFF2-40B4-BE49-F238E27FC236}">
                  <a16:creationId xmlns:a16="http://schemas.microsoft.com/office/drawing/2014/main" id="{F4F35651-5E55-47EC-9C76-CE21D5CCA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8457C84-9DA8-4D7E-B57A-CA91756E6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839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87BD1DE6-4C87-48F5-8C2B-9BF06EC16565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2" name="Imatge 14">
              <a:extLst>
                <a:ext uri="{FF2B5EF4-FFF2-40B4-BE49-F238E27FC236}">
                  <a16:creationId xmlns:a16="http://schemas.microsoft.com/office/drawing/2014/main" id="{4C6C6424-D2A0-4637-861D-7CF0968A1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6DA1B57-18CB-4752-A2BB-9D46B4A72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2" y="500514"/>
            <a:ext cx="52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MeSH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Medical </a:t>
            </a:r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Subject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Headings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(I)</a:t>
            </a:r>
            <a:endParaRPr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6EC0C188-E7D5-4B4F-85B3-073CC452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510" y="2014293"/>
            <a:ext cx="6569183" cy="35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3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87BD1DE6-4C87-48F5-8C2B-9BF06EC16565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2" name="Imatge 14">
              <a:extLst>
                <a:ext uri="{FF2B5EF4-FFF2-40B4-BE49-F238E27FC236}">
                  <a16:creationId xmlns:a16="http://schemas.microsoft.com/office/drawing/2014/main" id="{4C6C6424-D2A0-4637-861D-7CF0968A1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06DA1B57-18CB-4752-A2BB-9D46B4A72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2" y="500514"/>
            <a:ext cx="52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MeSH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Medical </a:t>
            </a:r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Subject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Headings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(II)</a:t>
            </a:r>
            <a:endParaRPr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3D0C93E7-7A1F-A74B-B9EA-BB1633D91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35" y="1639762"/>
            <a:ext cx="5370635" cy="2883519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952A796C-E9F9-E146-EB4C-4A90F484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519" y="4935107"/>
            <a:ext cx="2505553" cy="1566940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5974C1DC-098B-B82C-1537-EFF90F960D00}"/>
              </a:ext>
            </a:extLst>
          </p:cNvPr>
          <p:cNvSpPr txBox="1"/>
          <p:nvPr/>
        </p:nvSpPr>
        <p:spPr>
          <a:xfrm>
            <a:off x="1141378" y="5349245"/>
            <a:ext cx="141051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i="1" err="1">
                <a:solidFill>
                  <a:srgbClr val="1F505B"/>
                </a:solidFill>
              </a:rPr>
              <a:t>Keywords</a:t>
            </a:r>
            <a:r>
              <a:rPr lang="ca-ES" dirty="0">
                <a:solidFill>
                  <a:srgbClr val="1F505B"/>
                </a:solidFill>
              </a:rPr>
              <a:t> o paraules clau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7117F72E-01ED-76EA-E60A-CB2309D12222}"/>
              </a:ext>
            </a:extLst>
          </p:cNvPr>
          <p:cNvSpPr txBox="1"/>
          <p:nvPr/>
        </p:nvSpPr>
        <p:spPr>
          <a:xfrm>
            <a:off x="2803771" y="4790546"/>
            <a:ext cx="1863672" cy="1760139"/>
          </a:xfrm>
          <a:prstGeom prst="rect">
            <a:avLst/>
          </a:prstGeom>
          <a:noFill/>
          <a:ln w="38100">
            <a:solidFill>
              <a:srgbClr val="2B3E4A"/>
            </a:solidFill>
          </a:ln>
        </p:spPr>
        <p:txBody>
          <a:bodyPr wrap="square" rtlCol="0">
            <a:spAutoFit/>
          </a:bodyPr>
          <a:lstStyle/>
          <a:p>
            <a:endParaRPr lang="ca-ES"/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9C6A70D5-21D4-1CFF-27FE-379246820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992" y="3337045"/>
            <a:ext cx="3917630" cy="2012200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515B3A73-6CA6-B3B6-011B-44E86C372391}"/>
              </a:ext>
            </a:extLst>
          </p:cNvPr>
          <p:cNvSpPr txBox="1"/>
          <p:nvPr/>
        </p:nvSpPr>
        <p:spPr>
          <a:xfrm>
            <a:off x="6984460" y="2782111"/>
            <a:ext cx="40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solidFill>
                  <a:srgbClr val="1F505B"/>
                </a:solidFill>
              </a:rPr>
              <a:t>Arbre jeràrquic</a:t>
            </a:r>
          </a:p>
        </p:txBody>
      </p:sp>
    </p:spTree>
    <p:extLst>
      <p:ext uri="{BB962C8B-B14F-4D97-AF65-F5344CB8AC3E}">
        <p14:creationId xmlns:p14="http://schemas.microsoft.com/office/powerpoint/2010/main" val="3141943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>
            <a:extLst>
              <a:ext uri="{FF2B5EF4-FFF2-40B4-BE49-F238E27FC236}">
                <a16:creationId xmlns:a16="http://schemas.microsoft.com/office/drawing/2014/main" id="{BE465311-7C5C-438F-BF45-A76CCF73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37" y="4589261"/>
            <a:ext cx="8212024" cy="1719221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182A683E-4E5E-4435-975F-B84BE15A4436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4" name="Imatge 14">
              <a:extLst>
                <a:ext uri="{FF2B5EF4-FFF2-40B4-BE49-F238E27FC236}">
                  <a16:creationId xmlns:a16="http://schemas.microsoft.com/office/drawing/2014/main" id="{A22A7396-7E28-4797-9714-A8962D003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82F6882-C2C7-41A6-8D04-B118FE8F9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2" y="500514"/>
            <a:ext cx="52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PubMed: 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Cerca amb </a:t>
            </a:r>
            <a:r>
              <a:rPr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Pubmed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Search Builder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7963FBC-72C3-4A9D-B115-AD1E7189B85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182405" y="4005970"/>
            <a:ext cx="731583" cy="5913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A00FD66-49EC-4933-8B51-CE740664A84C}"/>
              </a:ext>
            </a:extLst>
          </p:cNvPr>
          <p:cNvSpPr/>
          <p:nvPr/>
        </p:nvSpPr>
        <p:spPr>
          <a:xfrm>
            <a:off x="4818157" y="1722343"/>
            <a:ext cx="3460081" cy="2295180"/>
          </a:xfrm>
          <a:prstGeom prst="rect">
            <a:avLst/>
          </a:prstGeom>
          <a:noFill/>
          <a:ln w="38100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B3E4A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4D4F84D-6DA8-48C5-9B28-8298E1E7E7DB}"/>
              </a:ext>
            </a:extLst>
          </p:cNvPr>
          <p:cNvSpPr/>
          <p:nvPr/>
        </p:nvSpPr>
        <p:spPr>
          <a:xfrm>
            <a:off x="3479382" y="4585780"/>
            <a:ext cx="5508975" cy="822799"/>
          </a:xfrm>
          <a:prstGeom prst="rect">
            <a:avLst/>
          </a:prstGeom>
          <a:noFill/>
          <a:ln w="38100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C17A318-550F-4FBC-A018-5273EE5F5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698" y="1781701"/>
            <a:ext cx="3041791" cy="21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4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EAE37AA2-4086-402E-AF91-A5B78D7B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564" y="2502304"/>
            <a:ext cx="8785097" cy="3121423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C1ACB2C7-D63C-4843-B8B8-701C45869172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1" name="Imatge 14">
              <a:extLst>
                <a:ext uri="{FF2B5EF4-FFF2-40B4-BE49-F238E27FC236}">
                  <a16:creationId xmlns:a16="http://schemas.microsoft.com/office/drawing/2014/main" id="{F426E0FC-CC25-44EC-AFF8-23823BB44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547F02B-B3C7-450F-A902-9C86FB9C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896353" y="475114"/>
            <a:ext cx="44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PubMed: </a:t>
            </a:r>
            <a:r>
              <a:rPr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Advanced Search Builder</a:t>
            </a:r>
            <a:endParaRPr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5BF26-B43C-45D5-BCE1-F59675294772}"/>
              </a:ext>
            </a:extLst>
          </p:cNvPr>
          <p:cNvSpPr/>
          <p:nvPr/>
        </p:nvSpPr>
        <p:spPr>
          <a:xfrm>
            <a:off x="1741251" y="3715966"/>
            <a:ext cx="2140085" cy="573932"/>
          </a:xfrm>
          <a:prstGeom prst="rect">
            <a:avLst/>
          </a:prstGeom>
          <a:noFill/>
          <a:ln w="38100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11FA3-DE06-47FB-9A68-A25AA763A1C8}"/>
              </a:ext>
            </a:extLst>
          </p:cNvPr>
          <p:cNvSpPr/>
          <p:nvPr/>
        </p:nvSpPr>
        <p:spPr>
          <a:xfrm>
            <a:off x="1741251" y="4717915"/>
            <a:ext cx="6682902" cy="817123"/>
          </a:xfrm>
          <a:prstGeom prst="rect">
            <a:avLst/>
          </a:prstGeom>
          <a:noFill/>
          <a:ln w="38100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5535D3C-0567-B056-AADE-375515CC6906}"/>
              </a:ext>
            </a:extLst>
          </p:cNvPr>
          <p:cNvSpPr txBox="1"/>
          <p:nvPr/>
        </p:nvSpPr>
        <p:spPr>
          <a:xfrm>
            <a:off x="1510564" y="5947756"/>
            <a:ext cx="691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Cerca paraules clau en títol, resum o matèria</a:t>
            </a:r>
          </a:p>
        </p:txBody>
      </p:sp>
    </p:spTree>
    <p:extLst>
      <p:ext uri="{BB962C8B-B14F-4D97-AF65-F5344CB8AC3E}">
        <p14:creationId xmlns:p14="http://schemas.microsoft.com/office/powerpoint/2010/main" val="136841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D1A8FF1-8EF5-47E7-BB13-11DA551C55A7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9" name="Imatge 14">
              <a:extLst>
                <a:ext uri="{FF2B5EF4-FFF2-40B4-BE49-F238E27FC236}">
                  <a16:creationId xmlns:a16="http://schemas.microsoft.com/office/drawing/2014/main" id="{110551A9-1704-4682-9A7A-B88D8887B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E63DF76-1DE6-484A-A6F4-5223C15CD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569184" y="568190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/>
              </a:rPr>
              <a:t>Recol·lectant termes 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CF607AB-DCB0-4F66-BDBE-8D92A9006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56830"/>
              </p:ext>
            </p:extLst>
          </p:nvPr>
        </p:nvGraphicFramePr>
        <p:xfrm>
          <a:off x="907430" y="2117119"/>
          <a:ext cx="9959606" cy="3931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93019">
                  <a:extLst>
                    <a:ext uri="{9D8B030D-6E8A-4147-A177-3AD203B41FA5}">
                      <a16:colId xmlns:a16="http://schemas.microsoft.com/office/drawing/2014/main" val="2348680568"/>
                    </a:ext>
                  </a:extLst>
                </a:gridCol>
                <a:gridCol w="2338939">
                  <a:extLst>
                    <a:ext uri="{9D8B030D-6E8A-4147-A177-3AD203B41FA5}">
                      <a16:colId xmlns:a16="http://schemas.microsoft.com/office/drawing/2014/main" val="3855529907"/>
                    </a:ext>
                  </a:extLst>
                </a:gridCol>
                <a:gridCol w="2472189">
                  <a:extLst>
                    <a:ext uri="{9D8B030D-6E8A-4147-A177-3AD203B41FA5}">
                      <a16:colId xmlns:a16="http://schemas.microsoft.com/office/drawing/2014/main" val="2978706494"/>
                    </a:ext>
                  </a:extLst>
                </a:gridCol>
                <a:gridCol w="3299012">
                  <a:extLst>
                    <a:ext uri="{9D8B030D-6E8A-4147-A177-3AD203B41FA5}">
                      <a16:colId xmlns:a16="http://schemas.microsoft.com/office/drawing/2014/main" val="4028932745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3386526070"/>
                    </a:ext>
                  </a:extLst>
                </a:gridCol>
              </a:tblGrid>
              <a:tr h="349020">
                <a:tc>
                  <a:txBody>
                    <a:bodyPr/>
                    <a:lstStyle/>
                    <a:p>
                      <a:r>
                        <a:rPr lang="ca-ES" dirty="0"/>
                        <a:t>PICO</a:t>
                      </a:r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err="1"/>
                        <a:t>MeSH</a:t>
                      </a:r>
                      <a:r>
                        <a:rPr lang="ca-ES" dirty="0"/>
                        <a:t> </a:t>
                      </a:r>
                      <a:r>
                        <a:rPr lang="ca-ES" dirty="0" err="1"/>
                        <a:t>terms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i="1" noProof="0" err="1"/>
                        <a:t>Keywords</a:t>
                      </a:r>
                      <a:endParaRPr lang="ca-ES" i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Estratègia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Operador</a:t>
                      </a:r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90951"/>
                  </a:ext>
                </a:extLst>
              </a:tr>
              <a:tr h="895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noProof="0" dirty="0"/>
                        <a:t>Cardiac arrest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Out-of- hospital cardiac arrest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noProof="0" dirty="0"/>
                        <a:t>Cardiac arrest</a:t>
                      </a:r>
                    </a:p>
                    <a:p>
                      <a:r>
                        <a:rPr lang="en-US" sz="1400" noProof="0" dirty="0"/>
                        <a:t>Heart arrest</a:t>
                      </a:r>
                    </a:p>
                    <a:p>
                      <a:r>
                        <a:rPr lang="en-US" sz="1400" noProof="0" dirty="0"/>
                        <a:t>Out-of- hospital cardiac arrest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“</a:t>
                      </a:r>
                      <a:r>
                        <a:rPr lang="en-US" sz="1400" noProof="0" dirty="0" err="1"/>
                        <a:t>Out-of</a:t>
                      </a:r>
                      <a:r>
                        <a:rPr lang="en-US" sz="1400" noProof="0" dirty="0"/>
                        <a:t> hospital cardiac arrest” OR OHCA OR “Heart Arrest” OR “Cardiac arrest”</a:t>
                      </a:r>
                    </a:p>
                    <a:p>
                      <a:endParaRPr lang="en-US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Roboto Light"/>
                        <a:ea typeface="Roboto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noProof="0" dirty="0">
                          <a:latin typeface="Roboto Light"/>
                          <a:ea typeface="Roboto Light"/>
                        </a:rPr>
                        <a:t>AND</a:t>
                      </a:r>
                      <a:endParaRPr lang="ca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132924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Roboto"/>
                          <a:ea typeface="Roboto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Airway management </a:t>
                      </a:r>
                    </a:p>
                    <a:p>
                      <a:endParaRPr lang="en-US" sz="1400" noProof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Airway management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Airway management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>
                        <a:latin typeface="Roboto Light"/>
                        <a:ea typeface="Roboto Light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Roboto Light"/>
                          <a:ea typeface="Roboto Light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422926"/>
                  </a:ext>
                </a:extLst>
              </a:tr>
              <a:tr h="685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/>
                        <a:t>Bag mask ventilation</a:t>
                      </a:r>
                    </a:p>
                    <a:p>
                      <a:r>
                        <a:rPr lang="en-US" sz="1400" noProof="0" dirty="0"/>
                        <a:t>Endotracheal intubation</a:t>
                      </a:r>
                    </a:p>
                    <a:p>
                      <a:endParaRPr lang="en-US" sz="1400" b="0" i="0" kern="1200" noProof="0" dirty="0">
                        <a:solidFill>
                          <a:schemeClr val="dk1"/>
                        </a:solidFill>
                        <a:effectLst/>
                        <a:latin typeface="Roboto Light"/>
                        <a:ea typeface="Roboto Ligh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Bag mask ventilation</a:t>
                      </a:r>
                    </a:p>
                    <a:p>
                      <a:r>
                        <a:rPr lang="en-US" sz="1400" noProof="0" dirty="0"/>
                        <a:t>Endotracheal intubation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“Bag mask ventilation” OR “Endotracheal intubation”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Roboto Light"/>
                        <a:ea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>
                        <a:latin typeface="Roboto Light"/>
                        <a:ea typeface="Roboto Light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Roboto Light"/>
                          <a:ea typeface="Roboto Light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28904"/>
                  </a:ext>
                </a:extLst>
              </a:tr>
              <a:tr h="606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+mn-cs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E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/>
                        <a:t>Survival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Neurological outcome</a:t>
                      </a:r>
                    </a:p>
                    <a:p>
                      <a:endParaRPr lang="en-US" sz="1400" b="0" i="0" kern="1200" noProof="0" dirty="0">
                        <a:solidFill>
                          <a:schemeClr val="dk1"/>
                        </a:solidFill>
                        <a:effectLst/>
                        <a:latin typeface="Roboto Light"/>
                        <a:ea typeface="Roboto Ligh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Neurological outcome</a:t>
                      </a:r>
                    </a:p>
                    <a:p>
                      <a:r>
                        <a:rPr lang="en-US" sz="1400" noProof="0" dirty="0"/>
                        <a:t>Favorable neurological function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  <a:p>
                      <a:pPr lvl="0">
                        <a:buNone/>
                      </a:pPr>
                      <a:r>
                        <a:rPr lang="en-US" sz="1400" noProof="0" dirty="0"/>
                        <a:t>“Neurological outcome” OR “Favorable neurological function” OR “Survival”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noProof="0" dirty="0">
                        <a:latin typeface="Roboto Light"/>
                        <a:ea typeface="Roboto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noProof="0" dirty="0">
                        <a:latin typeface="Roboto Light"/>
                        <a:ea typeface="Roboto Light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Roboto Light"/>
                          <a:ea typeface="Roboto Light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28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46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8CAE8DD2-1B8D-437F-950A-5D835B3D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97" y="2432638"/>
            <a:ext cx="9945488" cy="392484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284C7C02-EF0F-4AB3-B100-1F68603A1ED9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1" name="Imatge 14">
              <a:extLst>
                <a:ext uri="{FF2B5EF4-FFF2-40B4-BE49-F238E27FC236}">
                  <a16:creationId xmlns:a16="http://schemas.microsoft.com/office/drawing/2014/main" id="{38C6D88F-FA99-4258-9E78-781F7D616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1C13606-3246-49DB-8E43-57F1BAFFB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3" y="500514"/>
            <a:ext cx="44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PubMed: 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Cerca avançada</a:t>
            </a:r>
            <a:endParaRPr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FF008EB3-2255-49C9-B139-1CBFDC0AD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439" y="3250405"/>
            <a:ext cx="484094" cy="3571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E7AD2C-F2BE-4D82-BF29-6CDD1AE14A16}"/>
              </a:ext>
            </a:extLst>
          </p:cNvPr>
          <p:cNvSpPr/>
          <p:nvPr/>
        </p:nvSpPr>
        <p:spPr>
          <a:xfrm>
            <a:off x="1470212" y="3250405"/>
            <a:ext cx="6822141" cy="357187"/>
          </a:xfrm>
          <a:prstGeom prst="rect">
            <a:avLst/>
          </a:prstGeom>
          <a:noFill/>
          <a:ln w="28575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69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456FA4DE-EB6E-4448-826A-DD8AB628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99" y="1522131"/>
            <a:ext cx="8854352" cy="3591456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332B5399-25BD-4E52-AE18-2440ACA8AAB6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4" name="Imatge 14">
              <a:extLst>
                <a:ext uri="{FF2B5EF4-FFF2-40B4-BE49-F238E27FC236}">
                  <a16:creationId xmlns:a16="http://schemas.microsoft.com/office/drawing/2014/main" id="{2A52F4C3-8ACA-4D5A-8AA0-65714CE2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50540BD-CFE7-4777-89A5-75EF62ADA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3" y="500514"/>
            <a:ext cx="44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Pubmed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Alert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 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My NCB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(I)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7A3A95-B21C-48EC-B3F9-A5FC9862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203" y="5841044"/>
            <a:ext cx="7553599" cy="63403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8A9ABA7-4588-478F-A14C-11C8EAE4ED82}"/>
              </a:ext>
            </a:extLst>
          </p:cNvPr>
          <p:cNvSpPr/>
          <p:nvPr/>
        </p:nvSpPr>
        <p:spPr>
          <a:xfrm>
            <a:off x="8785166" y="5510784"/>
            <a:ext cx="831273" cy="36642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C73E60-ADDC-410F-BA7A-644C9067033A}"/>
              </a:ext>
            </a:extLst>
          </p:cNvPr>
          <p:cNvSpPr/>
          <p:nvPr/>
        </p:nvSpPr>
        <p:spPr>
          <a:xfrm>
            <a:off x="2506289" y="4617866"/>
            <a:ext cx="1058947" cy="34867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1F5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FC953A54-3519-4D17-88DD-FC722253C436}"/>
              </a:ext>
            </a:extLst>
          </p:cNvPr>
          <p:cNvSpPr/>
          <p:nvPr/>
        </p:nvSpPr>
        <p:spPr>
          <a:xfrm>
            <a:off x="2730962" y="5113587"/>
            <a:ext cx="609600" cy="580409"/>
          </a:xfrm>
          <a:prstGeom prst="downArrow">
            <a:avLst/>
          </a:prstGeom>
          <a:solidFill>
            <a:srgbClr val="1F5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38351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9CAFD20-3D5D-4B0C-BA36-492C68AF528B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3" name="Imatge 14">
              <a:extLst>
                <a:ext uri="{FF2B5EF4-FFF2-40B4-BE49-F238E27FC236}">
                  <a16:creationId xmlns:a16="http://schemas.microsoft.com/office/drawing/2014/main" id="{A359AEE1-BE42-48B3-8707-510C1DDD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233C25E-226D-41D4-AE68-FB03B23D0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3" y="500514"/>
            <a:ext cx="460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Pubmed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Alert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 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My NCB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(II)</a:t>
            </a:r>
          </a:p>
          <a:p>
            <a:endParaRPr lang="ca-ES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endParaRPr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D70343E-A4EA-4928-9D97-3DCF743C0FDC}"/>
              </a:ext>
            </a:extLst>
          </p:cNvPr>
          <p:cNvSpPr/>
          <p:nvPr/>
        </p:nvSpPr>
        <p:spPr>
          <a:xfrm>
            <a:off x="5438071" y="5460111"/>
            <a:ext cx="1519203" cy="948122"/>
          </a:xfrm>
          <a:prstGeom prst="rect">
            <a:avLst/>
          </a:prstGeom>
          <a:noFill/>
          <a:ln w="38100">
            <a:solidFill>
              <a:srgbClr val="1F5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6EB048EC-9116-49F2-849E-193A91E39394}"/>
              </a:ext>
            </a:extLst>
          </p:cNvPr>
          <p:cNvSpPr/>
          <p:nvPr/>
        </p:nvSpPr>
        <p:spPr>
          <a:xfrm rot="16200000">
            <a:off x="7677521" y="2570460"/>
            <a:ext cx="360981" cy="794134"/>
          </a:xfrm>
          <a:prstGeom prst="downArrow">
            <a:avLst/>
          </a:prstGeom>
          <a:solidFill>
            <a:srgbClr val="1F5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101F58-BB73-460C-8B0C-A87B0DA7B2EE}"/>
              </a:ext>
            </a:extLst>
          </p:cNvPr>
          <p:cNvSpPr txBox="1"/>
          <p:nvPr/>
        </p:nvSpPr>
        <p:spPr>
          <a:xfrm>
            <a:off x="799781" y="4030924"/>
            <a:ext cx="20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latin typeface="Roboto Black" panose="02000000000000000000" pitchFamily="2" charset="0"/>
                <a:ea typeface="Roboto Black" panose="02000000000000000000" pitchFamily="2" charset="0"/>
              </a:rPr>
              <a:t>M</a:t>
            </a:r>
            <a:r>
              <a:rPr lang="ca-ES" b="1">
                <a:latin typeface="Roboto Black" panose="02000000000000000000" pitchFamily="2" charset="0"/>
                <a:ea typeface="Roboto Black" panose="02000000000000000000" pitchFamily="2" charset="0"/>
              </a:rPr>
              <a:t>é</a:t>
            </a:r>
            <a:r>
              <a:rPr b="1">
                <a:latin typeface="Roboto Black" panose="02000000000000000000" pitchFamily="2" charset="0"/>
                <a:ea typeface="Roboto Black" panose="02000000000000000000" pitchFamily="2" charset="0"/>
              </a:rPr>
              <a:t>s </a:t>
            </a:r>
            <a:r>
              <a:rPr b="1" err="1">
                <a:latin typeface="Roboto Black" panose="02000000000000000000" pitchFamily="2" charset="0"/>
                <a:ea typeface="Roboto Black" panose="02000000000000000000" pitchFamily="2" charset="0"/>
              </a:rPr>
              <a:t>opcions</a:t>
            </a:r>
            <a:r>
              <a:rPr b="1">
                <a:latin typeface="Roboto Black" panose="02000000000000000000" pitchFamily="2" charset="0"/>
                <a:ea typeface="Roboto Black" panose="02000000000000000000" pitchFamily="2" charset="0"/>
              </a:rPr>
              <a:t>: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50166164-0699-4517-AAD5-3D2A424F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80" y="4682915"/>
            <a:ext cx="6376969" cy="1725318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379A77E-AF64-4D83-A97B-2D04E095A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072" y="1558781"/>
            <a:ext cx="2444708" cy="494428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83B7E0E-4624-433B-A569-2176DDA2E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26" y="1732822"/>
            <a:ext cx="5395531" cy="21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25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4D986F-6F5D-43A4-AB71-2AEE4F76D8D4}"/>
              </a:ext>
            </a:extLst>
          </p:cNvPr>
          <p:cNvSpPr txBox="1"/>
          <p:nvPr/>
        </p:nvSpPr>
        <p:spPr>
          <a:xfrm>
            <a:off x="1231106" y="3329672"/>
            <a:ext cx="4207669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342900" algn="r">
              <a:buClr>
                <a:srgbClr val="350957"/>
              </a:buClr>
              <a:buSzPts val="1400"/>
              <a:defRPr/>
            </a:pPr>
            <a:r>
              <a:rPr lang="ca-ES" sz="3600" dirty="0">
                <a:solidFill>
                  <a:schemeClr val="bg1"/>
                </a:solidFill>
                <a:latin typeface="Roboto Black" panose="020B0604020202020204"/>
                <a:ea typeface="Roboto Light"/>
              </a:rPr>
              <a:t>Com accedir </a:t>
            </a:r>
            <a:endParaRPr lang="ca-ES" sz="3600" dirty="0">
              <a:solidFill>
                <a:schemeClr val="bg1"/>
              </a:solidFill>
              <a:latin typeface="Roboto Light"/>
              <a:ea typeface="Roboto Light"/>
            </a:endParaRPr>
          </a:p>
          <a:p>
            <a:pPr marL="457200" indent="-342900" algn="r">
              <a:buSzPts val="1400"/>
              <a:defRPr/>
            </a:pPr>
            <a:r>
              <a:rPr lang="ca-ES" sz="3600" dirty="0">
                <a:solidFill>
                  <a:schemeClr val="bg1"/>
                </a:solidFill>
                <a:latin typeface="Roboto Black" panose="020B0604020202020204"/>
                <a:ea typeface="Roboto Light"/>
              </a:rPr>
              <a:t>al text complet</a:t>
            </a:r>
            <a:endParaRPr lang="ca-ES" sz="3600" dirty="0">
              <a:solidFill>
                <a:schemeClr val="bg1"/>
              </a:solidFill>
              <a:latin typeface="Roboto Light"/>
              <a:ea typeface="Roboto Light"/>
              <a:cs typeface="Roboto Black"/>
            </a:endParaRPr>
          </a:p>
          <a:p>
            <a:pPr marL="4572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0957"/>
              </a:buClr>
              <a:buSzPts val="1400"/>
              <a:buFont typeface="Roboto Light"/>
              <a:buNone/>
              <a:tabLst/>
              <a:defRPr/>
            </a:pPr>
            <a:endParaRPr kumimoji="0" lang="es-E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22954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65336253-91CA-4DF8-A864-9383FDCFD160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1" name="Imatge 14">
              <a:extLst>
                <a:ext uri="{FF2B5EF4-FFF2-40B4-BE49-F238E27FC236}">
                  <a16:creationId xmlns:a16="http://schemas.microsoft.com/office/drawing/2014/main" id="{AFD361BB-9702-481F-8946-5B64B6534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BD8B5E0-AB42-4689-9693-73F40B851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3" y="500514"/>
            <a:ext cx="460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Accés als documents (I)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59E1EE-E668-4612-98F5-F075A045BA40}"/>
              </a:ext>
            </a:extLst>
          </p:cNvPr>
          <p:cNvSpPr txBox="1"/>
          <p:nvPr/>
        </p:nvSpPr>
        <p:spPr>
          <a:xfrm>
            <a:off x="4496712" y="2367171"/>
            <a:ext cx="687987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286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>
                <a:latin typeface="Roboto Light"/>
                <a:ea typeface="Roboto Light"/>
                <a:cs typeface="Roboto Light"/>
              </a:rPr>
              <a:t>Accés al text complet des de la base de dades (ex. </a:t>
            </a:r>
            <a:r>
              <a:rPr lang="ca-ES" i="1" dirty="0" err="1">
                <a:latin typeface="Roboto Light"/>
                <a:ea typeface="Roboto Light"/>
                <a:cs typeface="Roboto Light"/>
              </a:rPr>
              <a:t>PubMed</a:t>
            </a:r>
            <a:r>
              <a:rPr lang="ca-ES" i="1" dirty="0">
                <a:latin typeface="Roboto Light"/>
                <a:ea typeface="Roboto Light"/>
                <a:cs typeface="Roboto Light"/>
              </a:rPr>
              <a:t> Central</a:t>
            </a:r>
            <a:r>
              <a:rPr lang="ca-ES" dirty="0">
                <a:latin typeface="Roboto Light"/>
                <a:ea typeface="Roboto Light"/>
                <a:cs typeface="Roboto Light"/>
              </a:rPr>
              <a:t>)</a:t>
            </a:r>
          </a:p>
          <a:p>
            <a:pPr marL="6286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>
                <a:latin typeface="Roboto Light" panose="02000000000000000000" pitchFamily="2" charset="0"/>
                <a:ea typeface="Roboto Light" panose="02000000000000000000" pitchFamily="2" charset="0"/>
              </a:rPr>
              <a:t>Revistes en accés obert</a:t>
            </a:r>
          </a:p>
          <a:p>
            <a:pPr marL="6286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>
                <a:latin typeface="Roboto Light" panose="02000000000000000000" pitchFamily="2" charset="0"/>
                <a:ea typeface="Roboto Light" panose="02000000000000000000" pitchFamily="2" charset="0"/>
              </a:rPr>
              <a:t>Publicacions subscrites per la UB</a:t>
            </a:r>
          </a:p>
          <a:p>
            <a:pPr marL="6286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 err="1">
                <a:latin typeface="Roboto Light" panose="02000000000000000000" pitchFamily="2" charset="0"/>
                <a:ea typeface="Roboto Light" panose="02000000000000000000" pitchFamily="2" charset="0"/>
              </a:rPr>
              <a:t>RapidILL</a:t>
            </a:r>
            <a:endParaRPr lang="ca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5D9BC3-E353-4B08-BACC-670EBFB98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364" y="1687537"/>
            <a:ext cx="2926334" cy="424928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0B0CC64E-862E-4368-86D4-D1D8976A3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329" y="5232846"/>
            <a:ext cx="6329082" cy="1008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BDDB94-CB28-47E6-949F-CE52F218D068}"/>
              </a:ext>
            </a:extLst>
          </p:cNvPr>
          <p:cNvSpPr/>
          <p:nvPr/>
        </p:nvSpPr>
        <p:spPr>
          <a:xfrm>
            <a:off x="5227582" y="4606343"/>
            <a:ext cx="2926334" cy="510989"/>
          </a:xfrm>
          <a:prstGeom prst="rect">
            <a:avLst/>
          </a:prstGeom>
          <a:solidFill>
            <a:srgbClr val="2B3E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https://cercabib.ub.edu/</a:t>
            </a:r>
          </a:p>
        </p:txBody>
      </p:sp>
    </p:spTree>
    <p:extLst>
      <p:ext uri="{BB962C8B-B14F-4D97-AF65-F5344CB8AC3E}">
        <p14:creationId xmlns:p14="http://schemas.microsoft.com/office/powerpoint/2010/main" val="111181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4D986F-6F5D-43A4-AB71-2AEE4F76D8D4}"/>
              </a:ext>
            </a:extLst>
          </p:cNvPr>
          <p:cNvSpPr txBox="1"/>
          <p:nvPr/>
        </p:nvSpPr>
        <p:spPr>
          <a:xfrm>
            <a:off x="1127159" y="3344581"/>
            <a:ext cx="4207669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342900" algn="r">
              <a:buClr>
                <a:srgbClr val="350957"/>
              </a:buClr>
              <a:buSzPts val="1400"/>
              <a:defRPr/>
            </a:pPr>
            <a:r>
              <a:rPr kumimoji="0" lang="ca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"/>
              </a:rPr>
              <a:t>Principis bàsics </a:t>
            </a:r>
            <a:endParaRPr lang="es-ES" sz="3600" kern="0" dirty="0">
              <a:solidFill>
                <a:srgbClr val="FFFFFF"/>
              </a:solidFill>
              <a:latin typeface="Roboto Black"/>
              <a:ea typeface="Roboto Black"/>
              <a:cs typeface="Roboto Black"/>
            </a:endParaRPr>
          </a:p>
          <a:p>
            <a:pPr marL="457200" marR="0" lvl="0" indent="-3429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tabLst/>
              <a:defRPr/>
            </a:pPr>
            <a:r>
              <a:rPr kumimoji="0" lang="ca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"/>
              </a:rPr>
              <a:t>de la cerca documental</a:t>
            </a:r>
            <a:endParaRPr lang="es-E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442357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A1ABD983-00EF-4590-8092-3A4942D99F97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15" name="Imatge 14">
              <a:extLst>
                <a:ext uri="{FF2B5EF4-FFF2-40B4-BE49-F238E27FC236}">
                  <a16:creationId xmlns:a16="http://schemas.microsoft.com/office/drawing/2014/main" id="{CD044B53-8F6A-43AA-B34B-F821A4CC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CA199C6-8360-49CC-ACD1-F7D9D7C9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1010653" y="500514"/>
            <a:ext cx="460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Accés als documents </a:t>
            </a:r>
            <a:r>
              <a:rPr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(II)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019CD7-A1BD-48E7-B9D0-216B93B9E160}"/>
              </a:ext>
            </a:extLst>
          </p:cNvPr>
          <p:cNvSpPr txBox="1"/>
          <p:nvPr/>
        </p:nvSpPr>
        <p:spPr>
          <a:xfrm>
            <a:off x="5012113" y="5700644"/>
            <a:ext cx="4938710" cy="523220"/>
          </a:xfrm>
          <a:prstGeom prst="rect">
            <a:avLst/>
          </a:prstGeom>
          <a:ln w="28575">
            <a:solidFill>
              <a:srgbClr val="1F505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latin typeface="Roboto Black" panose="02000000000000000000" pitchFamily="2" charset="0"/>
                <a:ea typeface="Roboto Black" panose="02000000000000000000" pitchFamily="2" charset="0"/>
                <a:hlinkClick r:id="rId4"/>
              </a:rPr>
              <a:t>https://crai.ub.edu/ca/que-ofereix-el-crai/acces-recursos/acces-recursos-proxy</a:t>
            </a:r>
            <a:endParaRPr sz="14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7D9674-DA78-4D43-90C4-6746577A6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927" y="5686110"/>
            <a:ext cx="2408736" cy="529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D10EA30-F054-401E-80D6-69FC1362A0B2}"/>
              </a:ext>
            </a:extLst>
          </p:cNvPr>
          <p:cNvSpPr txBox="1"/>
          <p:nvPr/>
        </p:nvSpPr>
        <p:spPr>
          <a:xfrm>
            <a:off x="9149543" y="2505670"/>
            <a:ext cx="242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latin typeface="Roboto Light" panose="02000000000000000000" pitchFamily="2" charset="0"/>
                <a:ea typeface="Roboto Light" panose="02000000000000000000" pitchFamily="2" charset="0"/>
              </a:rPr>
              <a:t>La icona </a:t>
            </a:r>
            <a:r>
              <a:rPr>
                <a:latin typeface="Roboto Light" panose="02000000000000000000" pitchFamily="2" charset="0"/>
                <a:ea typeface="Roboto Light" panose="02000000000000000000" pitchFamily="2" charset="0"/>
              </a:rPr>
              <a:t>del Cercabib </a:t>
            </a:r>
            <a:r>
              <a:rPr lang="ca-ES">
                <a:latin typeface="Roboto Light" panose="02000000000000000000" pitchFamily="2" charset="0"/>
                <a:ea typeface="Roboto Light" panose="02000000000000000000" pitchFamily="2" charset="0"/>
              </a:rPr>
              <a:t>es</a:t>
            </a:r>
            <a:r>
              <a:rPr>
                <a:latin typeface="Roboto Light" panose="02000000000000000000" pitchFamily="2" charset="0"/>
                <a:ea typeface="Roboto Light" panose="02000000000000000000" pitchFamily="2" charset="0"/>
              </a:rPr>
              <a:t> m</a:t>
            </a:r>
            <a:r>
              <a:rPr lang="ca-ES">
                <a:latin typeface="Roboto Light" panose="02000000000000000000" pitchFamily="2" charset="0"/>
                <a:ea typeface="Roboto Light" panose="02000000000000000000" pitchFamily="2" charset="0"/>
              </a:rPr>
              <a:t>ostra quan l’</a:t>
            </a:r>
            <a:r>
              <a:rPr>
                <a:latin typeface="Roboto Light" panose="02000000000000000000" pitchFamily="2" charset="0"/>
                <a:ea typeface="Roboto Light" panose="02000000000000000000" pitchFamily="2" charset="0"/>
              </a:rPr>
              <a:t>NCBI </a:t>
            </a:r>
            <a:r>
              <a:rPr lang="ca-ES">
                <a:latin typeface="Roboto Light" panose="02000000000000000000" pitchFamily="2" charset="0"/>
                <a:ea typeface="Roboto Light" panose="02000000000000000000" pitchFamily="2" charset="0"/>
              </a:rPr>
              <a:t>é</a:t>
            </a:r>
            <a:r>
              <a:rPr>
                <a:latin typeface="Roboto Light" panose="02000000000000000000" pitchFamily="2" charset="0"/>
                <a:ea typeface="Roboto Light" panose="02000000000000000000" pitchFamily="2" charset="0"/>
              </a:rPr>
              <a:t>s UB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A31CE6-AEC8-47A2-AD06-9CA57D9E4C86}"/>
              </a:ext>
            </a:extLst>
          </p:cNvPr>
          <p:cNvSpPr/>
          <p:nvPr/>
        </p:nvSpPr>
        <p:spPr>
          <a:xfrm>
            <a:off x="1659418" y="5482969"/>
            <a:ext cx="2912582" cy="953231"/>
          </a:xfrm>
          <a:prstGeom prst="rect">
            <a:avLst/>
          </a:prstGeom>
          <a:noFill/>
          <a:ln w="57150">
            <a:solidFill>
              <a:srgbClr val="254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970E968B-D873-4FAE-88D3-8B17FB800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93" y="2266387"/>
            <a:ext cx="8358340" cy="3048264"/>
          </a:xfrm>
          <a:prstGeom prst="rect">
            <a:avLst/>
          </a:prstGeom>
        </p:spPr>
      </p:pic>
      <p:sp>
        <p:nvSpPr>
          <p:cNvPr id="3" name="Fletxa: dreta 2">
            <a:extLst>
              <a:ext uri="{FF2B5EF4-FFF2-40B4-BE49-F238E27FC236}">
                <a16:creationId xmlns:a16="http://schemas.microsoft.com/office/drawing/2014/main" id="{167F4000-252F-47B6-8E3F-C3184F52FEEB}"/>
              </a:ext>
            </a:extLst>
          </p:cNvPr>
          <p:cNvSpPr/>
          <p:nvPr/>
        </p:nvSpPr>
        <p:spPr>
          <a:xfrm>
            <a:off x="8334559" y="2470091"/>
            <a:ext cx="516834" cy="774243"/>
          </a:xfrm>
          <a:prstGeom prst="rightArrow">
            <a:avLst/>
          </a:prstGeom>
          <a:solidFill>
            <a:srgbClr val="2B3E4A"/>
          </a:solidFill>
          <a:ln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0860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4D986F-6F5D-43A4-AB71-2AEE4F76D8D4}"/>
              </a:ext>
            </a:extLst>
          </p:cNvPr>
          <p:cNvSpPr txBox="1"/>
          <p:nvPr/>
        </p:nvSpPr>
        <p:spPr>
          <a:xfrm>
            <a:off x="903116" y="3429000"/>
            <a:ext cx="4444136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342900" algn="r">
              <a:buClr>
                <a:srgbClr val="350957"/>
              </a:buClr>
              <a:buSzPts val="1400"/>
              <a:defRPr/>
            </a:pPr>
            <a:r>
              <a:rPr lang="ca-ES" sz="3600" dirty="0">
                <a:solidFill>
                  <a:schemeClr val="bg1"/>
                </a:solidFill>
                <a:latin typeface="Roboto Black" panose="020B0604020202020204"/>
              </a:rPr>
              <a:t>CENTRAL </a:t>
            </a:r>
          </a:p>
          <a:p>
            <a:pPr marL="457200" indent="-342900" algn="r">
              <a:buClr>
                <a:srgbClr val="350957"/>
              </a:buClr>
              <a:buSzPts val="1400"/>
              <a:defRPr/>
            </a:pPr>
            <a:r>
              <a:rPr lang="ca-ES" sz="3600" dirty="0">
                <a:solidFill>
                  <a:schemeClr val="bg1"/>
                </a:solidFill>
                <a:latin typeface="Roboto Black" panose="020B0604020202020204"/>
              </a:rPr>
              <a:t>(</a:t>
            </a:r>
            <a:r>
              <a:rPr lang="ca-ES" sz="3600" dirty="0" err="1">
                <a:solidFill>
                  <a:schemeClr val="bg1"/>
                </a:solidFill>
                <a:latin typeface="Roboto Black" panose="020B0604020202020204"/>
              </a:rPr>
              <a:t>Cochrane</a:t>
            </a:r>
            <a:r>
              <a:rPr lang="ca-ES" sz="3600" dirty="0">
                <a:solidFill>
                  <a:schemeClr val="bg1"/>
                </a:solidFill>
                <a:latin typeface="Roboto Black" panose="020B0604020202020204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Roboto Black" panose="020B0604020202020204"/>
              </a:rPr>
              <a:t>Library</a:t>
            </a:r>
            <a:r>
              <a:rPr lang="ca-ES" sz="3600" dirty="0">
                <a:solidFill>
                  <a:schemeClr val="bg1"/>
                </a:solidFill>
                <a:latin typeface="Roboto Black" panose="020B0604020202020204"/>
              </a:rPr>
              <a:t>)</a:t>
            </a:r>
            <a:endParaRPr lang="ca-ES" sz="3600" dirty="0">
              <a:solidFill>
                <a:schemeClr val="bg1"/>
              </a:solidFill>
              <a:latin typeface="Roboto Black" panose="020B0604020202020204"/>
              <a:ea typeface="Roboto Black"/>
              <a:cs typeface="Roboto Black"/>
            </a:endParaRPr>
          </a:p>
          <a:p>
            <a:pPr marL="4572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0957"/>
              </a:buClr>
              <a:buSzPts val="1400"/>
              <a:buFont typeface="Roboto Light"/>
              <a:buNone/>
              <a:tabLst/>
              <a:defRPr/>
            </a:pPr>
            <a:endParaRPr kumimoji="0" lang="es-E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77977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D3CB1936-21E2-9542-5758-45C3B26CEC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pic>
        <p:nvPicPr>
          <p:cNvPr id="3" name="Imatge 2" descr="Imatge que conté text, captura de pantalla, Font&#10;&#10;Descripció generada automàticament">
            <a:extLst>
              <a:ext uri="{FF2B5EF4-FFF2-40B4-BE49-F238E27FC236}">
                <a16:creationId xmlns:a16="http://schemas.microsoft.com/office/drawing/2014/main" id="{BF6688E2-E719-C2CB-5F99-E72ED1894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01"/>
            <a:ext cx="12192000" cy="68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65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22ED76C2-345A-4770-991C-4BA41EF4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3" y="2116794"/>
            <a:ext cx="10455449" cy="435383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CENTRAL: Tipus de cerca </a:t>
            </a:r>
            <a:endParaRPr lang="en-US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428DA-7FA9-4AF7-9C77-388C84F65EDD}"/>
              </a:ext>
            </a:extLst>
          </p:cNvPr>
          <p:cNvSpPr/>
          <p:nvPr/>
        </p:nvSpPr>
        <p:spPr>
          <a:xfrm>
            <a:off x="9573330" y="2615500"/>
            <a:ext cx="1408890" cy="325305"/>
          </a:xfrm>
          <a:prstGeom prst="rect">
            <a:avLst/>
          </a:prstGeom>
          <a:noFill/>
          <a:ln w="57150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14AFC-DA5E-4B69-A898-3915994BFE8E}"/>
              </a:ext>
            </a:extLst>
          </p:cNvPr>
          <p:cNvSpPr/>
          <p:nvPr/>
        </p:nvSpPr>
        <p:spPr>
          <a:xfrm>
            <a:off x="403412" y="1569352"/>
            <a:ext cx="4034117" cy="43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2B3E4A"/>
                </a:solidFill>
              </a:rPr>
              <a:t>https://www.cochranelibrary.com/es/</a:t>
            </a:r>
          </a:p>
        </p:txBody>
      </p:sp>
    </p:spTree>
    <p:extLst>
      <p:ext uri="{BB962C8B-B14F-4D97-AF65-F5344CB8AC3E}">
        <p14:creationId xmlns:p14="http://schemas.microsoft.com/office/powerpoint/2010/main" val="187403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8CBD7F95-60C9-4EAB-9056-565D5D20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7" y="1684380"/>
            <a:ext cx="9059441" cy="4584589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CENTRAL: Cerca avançada (I) </a:t>
            </a:r>
            <a:endParaRPr lang="en-US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" name="AutoShape 2" descr="https://euc-powerpoint.officeapps.live.com/pods/GetClipboardImage.ashx?Id=85846dba-de74-426f-bf4e-89dec302e1c0&amp;DC=GEU2&amp;pkey=e5c2f440-9807-4b9d-a97c-f9629639168a&amp;wdwaccluster=GEU2">
            <a:extLst>
              <a:ext uri="{FF2B5EF4-FFF2-40B4-BE49-F238E27FC236}">
                <a16:creationId xmlns:a16="http://schemas.microsoft.com/office/drawing/2014/main" id="{993D7A5E-1B2C-4216-BF06-53AF12F016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5B781-8DB3-A748-A93F-C901CF33DCE9}"/>
              </a:ext>
            </a:extLst>
          </p:cNvPr>
          <p:cNvSpPr/>
          <p:nvPr/>
        </p:nvSpPr>
        <p:spPr>
          <a:xfrm>
            <a:off x="1819072" y="4586659"/>
            <a:ext cx="1335933" cy="15417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2E0A90-92EB-38A6-F887-D10B7CD6B54A}"/>
              </a:ext>
            </a:extLst>
          </p:cNvPr>
          <p:cNvSpPr/>
          <p:nvPr/>
        </p:nvSpPr>
        <p:spPr>
          <a:xfrm>
            <a:off x="1264596" y="4299626"/>
            <a:ext cx="470297" cy="3599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1027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>
            <a:extLst>
              <a:ext uri="{FF2B5EF4-FFF2-40B4-BE49-F238E27FC236}">
                <a16:creationId xmlns:a16="http://schemas.microsoft.com/office/drawing/2014/main" id="{8D20E058-FC48-43FD-8CBF-1239DC89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99" y="3053522"/>
            <a:ext cx="10184129" cy="2743743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CENTRAL: Cerca avançada (II)</a:t>
            </a:r>
            <a:endParaRPr lang="en-US" b="1" i="0" dirty="0">
              <a:solidFill>
                <a:schemeClr val="bg1"/>
              </a:solidFill>
              <a:effectLst/>
              <a:latin typeface="Roboto Black"/>
              <a:ea typeface="Roboto Black"/>
              <a:cs typeface="Roboto Black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30C84-EC31-4D3D-B7D5-970DBD6D5F5D}"/>
              </a:ext>
            </a:extLst>
          </p:cNvPr>
          <p:cNvSpPr txBox="1"/>
          <p:nvPr/>
        </p:nvSpPr>
        <p:spPr>
          <a:xfrm>
            <a:off x="498065" y="1507942"/>
            <a:ext cx="1081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a-E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C1ABBF-A46E-43C3-A2C0-FE47A2EB24E5}"/>
              </a:ext>
            </a:extLst>
          </p:cNvPr>
          <p:cNvSpPr/>
          <p:nvPr/>
        </p:nvSpPr>
        <p:spPr>
          <a:xfrm>
            <a:off x="9071556" y="4959295"/>
            <a:ext cx="1089765" cy="369332"/>
          </a:xfrm>
          <a:prstGeom prst="rect">
            <a:avLst/>
          </a:prstGeom>
          <a:noFill/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894BA7-3392-47F8-9BB6-A9F60506158A}"/>
              </a:ext>
            </a:extLst>
          </p:cNvPr>
          <p:cNvSpPr/>
          <p:nvPr/>
        </p:nvSpPr>
        <p:spPr>
          <a:xfrm>
            <a:off x="9419215" y="5101095"/>
            <a:ext cx="997773" cy="376158"/>
          </a:xfrm>
          <a:prstGeom prst="rect">
            <a:avLst/>
          </a:prstGeom>
          <a:noFill/>
          <a:ln w="38100">
            <a:solidFill>
              <a:srgbClr val="254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8FA6A9-20A3-4756-A6C8-BA749F8E4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656" y="6049817"/>
            <a:ext cx="801003" cy="3418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2FF0F840-A8C7-48F4-A644-55126614C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32" y="2038000"/>
            <a:ext cx="4239217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2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27FE9CB3-3F98-481F-A118-E3672562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2262009"/>
            <a:ext cx="9164169" cy="3517713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CENTRAL: Resultats</a:t>
            </a:r>
            <a:endParaRPr lang="en-US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30C84-EC31-4D3D-B7D5-970DBD6D5F5D}"/>
              </a:ext>
            </a:extLst>
          </p:cNvPr>
          <p:cNvSpPr txBox="1"/>
          <p:nvPr/>
        </p:nvSpPr>
        <p:spPr>
          <a:xfrm>
            <a:off x="686601" y="1489322"/>
            <a:ext cx="1081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a-E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C1ABBF-A46E-43C3-A2C0-FE47A2EB24E5}"/>
              </a:ext>
            </a:extLst>
          </p:cNvPr>
          <p:cNvSpPr/>
          <p:nvPr/>
        </p:nvSpPr>
        <p:spPr>
          <a:xfrm>
            <a:off x="2007870" y="2693096"/>
            <a:ext cx="1089765" cy="369332"/>
          </a:xfrm>
          <a:prstGeom prst="rect">
            <a:avLst/>
          </a:prstGeom>
          <a:noFill/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8FA6A9-20A3-4756-A6C8-BA749F8E4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259" y="2447433"/>
            <a:ext cx="609601" cy="36933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6894BA7-3392-47F8-9BB6-A9F60506158A}"/>
              </a:ext>
            </a:extLst>
          </p:cNvPr>
          <p:cNvSpPr/>
          <p:nvPr/>
        </p:nvSpPr>
        <p:spPr>
          <a:xfrm>
            <a:off x="3814587" y="2877762"/>
            <a:ext cx="6535270" cy="903379"/>
          </a:xfrm>
          <a:prstGeom prst="rect">
            <a:avLst/>
          </a:prstGeom>
          <a:noFill/>
          <a:ln w="38100">
            <a:solidFill>
              <a:srgbClr val="254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923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>
            <a:extLst>
              <a:ext uri="{FF2B5EF4-FFF2-40B4-BE49-F238E27FC236}">
                <a16:creationId xmlns:a16="http://schemas.microsoft.com/office/drawing/2014/main" id="{4362B789-70B2-489D-8F6F-486C8FCD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2" y="1737098"/>
            <a:ext cx="3191320" cy="1724266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2DBED48F-EA18-4961-892C-EDC9A97CC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171"/>
          <a:stretch/>
        </p:blipFill>
        <p:spPr>
          <a:xfrm>
            <a:off x="3382468" y="1736741"/>
            <a:ext cx="8421275" cy="2642158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CENTRAL: Resultats (II)</a:t>
            </a:r>
            <a:endParaRPr lang="en-US" b="1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30C84-EC31-4D3D-B7D5-970DBD6D5F5D}"/>
              </a:ext>
            </a:extLst>
          </p:cNvPr>
          <p:cNvSpPr txBox="1"/>
          <p:nvPr/>
        </p:nvSpPr>
        <p:spPr>
          <a:xfrm>
            <a:off x="686601" y="1489322"/>
            <a:ext cx="1081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a-E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C1ABBF-A46E-43C3-A2C0-FE47A2EB24E5}"/>
              </a:ext>
            </a:extLst>
          </p:cNvPr>
          <p:cNvSpPr/>
          <p:nvPr/>
        </p:nvSpPr>
        <p:spPr>
          <a:xfrm>
            <a:off x="2007870" y="2693096"/>
            <a:ext cx="1089765" cy="369332"/>
          </a:xfrm>
          <a:prstGeom prst="rect">
            <a:avLst/>
          </a:prstGeom>
          <a:noFill/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01147-74FA-465A-A6C1-080971E04D10}"/>
              </a:ext>
            </a:extLst>
          </p:cNvPr>
          <p:cNvSpPr/>
          <p:nvPr/>
        </p:nvSpPr>
        <p:spPr>
          <a:xfrm>
            <a:off x="2850775" y="2106431"/>
            <a:ext cx="246859" cy="251288"/>
          </a:xfrm>
          <a:prstGeom prst="rect">
            <a:avLst/>
          </a:prstGeom>
          <a:noFill/>
          <a:ln w="38100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DA9BE007-1633-4423-9600-425814707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299" y="4476584"/>
            <a:ext cx="7954485" cy="15908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B1B6E7-0847-44B5-9F80-D0487CE3E3A9}"/>
              </a:ext>
            </a:extLst>
          </p:cNvPr>
          <p:cNvSpPr/>
          <p:nvPr/>
        </p:nvSpPr>
        <p:spPr>
          <a:xfrm>
            <a:off x="3827929" y="5637175"/>
            <a:ext cx="672353" cy="252638"/>
          </a:xfrm>
          <a:prstGeom prst="rect">
            <a:avLst/>
          </a:prstGeom>
          <a:noFill/>
          <a:ln w="38100"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txa: dreta 18">
            <a:extLst>
              <a:ext uri="{FF2B5EF4-FFF2-40B4-BE49-F238E27FC236}">
                <a16:creationId xmlns:a16="http://schemas.microsoft.com/office/drawing/2014/main" id="{58A2E120-6110-4158-8EF5-BAC5E662BC98}"/>
              </a:ext>
            </a:extLst>
          </p:cNvPr>
          <p:cNvSpPr/>
          <p:nvPr/>
        </p:nvSpPr>
        <p:spPr>
          <a:xfrm>
            <a:off x="4634753" y="5637175"/>
            <a:ext cx="672353" cy="430306"/>
          </a:xfrm>
          <a:prstGeom prst="rightArrow">
            <a:avLst/>
          </a:prstGeom>
          <a:solidFill>
            <a:srgbClr val="2B3E4A"/>
          </a:solidFill>
          <a:ln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3FA0EA-D92D-4733-932B-AD2EB6FF688E}"/>
              </a:ext>
            </a:extLst>
          </p:cNvPr>
          <p:cNvSpPr/>
          <p:nvPr/>
        </p:nvSpPr>
        <p:spPr>
          <a:xfrm>
            <a:off x="5441577" y="5696206"/>
            <a:ext cx="3567953" cy="5094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/>
              <a:t>Aquest article està a </a:t>
            </a:r>
            <a:r>
              <a:rPr lang="ca-ES" sz="1600" dirty="0" err="1"/>
              <a:t>PubMed</a:t>
            </a:r>
            <a:r>
              <a:rPr lang="ca-ES" sz="1600" dirty="0"/>
              <a:t> i nosaltres no l’hem recuperat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88265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7C3A5C0-2F1B-45E7-97E3-27C3EB7C9491}"/>
              </a:ext>
            </a:extLst>
          </p:cNvPr>
          <p:cNvSpPr txBox="1"/>
          <p:nvPr/>
        </p:nvSpPr>
        <p:spPr>
          <a:xfrm>
            <a:off x="1493303" y="3429000"/>
            <a:ext cx="2144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altLang="es-ES" sz="4000" b="1" err="1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Scopus</a:t>
            </a:r>
            <a:endParaRPr lang="ca-ES" altLang="es-ES" sz="4000" b="1">
              <a:solidFill>
                <a:schemeClr val="bg1"/>
              </a:solidFill>
              <a:latin typeface="Roboto Black" panose="020B0604020202020204" pitchFamily="2" charset="0"/>
              <a:ea typeface="Roboto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79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Scopus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Cerca bàsica</a:t>
            </a:r>
            <a:endParaRPr lang="en-US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30C84-EC31-4D3D-B7D5-970DBD6D5F5D}"/>
              </a:ext>
            </a:extLst>
          </p:cNvPr>
          <p:cNvSpPr txBox="1"/>
          <p:nvPr/>
        </p:nvSpPr>
        <p:spPr>
          <a:xfrm>
            <a:off x="686601" y="1489322"/>
            <a:ext cx="1081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a-E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C1ABBF-A46E-43C3-A2C0-FE47A2EB24E5}"/>
              </a:ext>
            </a:extLst>
          </p:cNvPr>
          <p:cNvSpPr/>
          <p:nvPr/>
        </p:nvSpPr>
        <p:spPr>
          <a:xfrm>
            <a:off x="2007870" y="2693096"/>
            <a:ext cx="1089765" cy="369332"/>
          </a:xfrm>
          <a:prstGeom prst="rect">
            <a:avLst/>
          </a:prstGeom>
          <a:noFill/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C23D1F-E50B-4352-8C9F-6AFC8F22123B}"/>
              </a:ext>
            </a:extLst>
          </p:cNvPr>
          <p:cNvSpPr/>
          <p:nvPr/>
        </p:nvSpPr>
        <p:spPr>
          <a:xfrm>
            <a:off x="6095999" y="3089091"/>
            <a:ext cx="4618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latin typeface="Roboto"/>
              </a:rPr>
              <a:t>Base de dades multidisciplinària produïda per </a:t>
            </a:r>
            <a:r>
              <a:rPr lang="ca-ES" dirty="0" err="1">
                <a:latin typeface="Roboto"/>
              </a:rPr>
              <a:t>Elsevier</a:t>
            </a:r>
            <a:r>
              <a:rPr lang="ca-ES" dirty="0">
                <a:latin typeface="Roboto"/>
              </a:rPr>
              <a:t> que recull prop de 14.000 publicacions d’unes 4.000 editorials internacionals. </a:t>
            </a:r>
          </a:p>
          <a:p>
            <a:r>
              <a:rPr lang="ca-ES" dirty="0">
                <a:latin typeface="Roboto"/>
              </a:rPr>
              <a:t>Inclou referències de revistes, publicacions comercials, llibres, recursos web i patents</a:t>
            </a:r>
            <a:r>
              <a:rPr lang="es-ES" dirty="0">
                <a:latin typeface="Roboto"/>
              </a:rPr>
              <a:t>. </a:t>
            </a:r>
            <a:endParaRPr lang="ca-ES" dirty="0">
              <a:latin typeface="Roboto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37DB80AE-B1CC-404A-90E0-9C87F836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185" y="2693096"/>
            <a:ext cx="4313694" cy="24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0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or recte 12">
            <a:extLst>
              <a:ext uri="{FF2B5EF4-FFF2-40B4-BE49-F238E27FC236}">
                <a16:creationId xmlns:a16="http://schemas.microsoft.com/office/drawing/2014/main" id="{424B71A5-853A-4EB5-B555-ECE0156EB10C}"/>
              </a:ext>
            </a:extLst>
          </p:cNvPr>
          <p:cNvCxnSpPr/>
          <p:nvPr/>
        </p:nvCxnSpPr>
        <p:spPr>
          <a:xfrm>
            <a:off x="5614988" y="3952875"/>
            <a:ext cx="23812" cy="1450066"/>
          </a:xfrm>
          <a:prstGeom prst="line">
            <a:avLst/>
          </a:prstGeom>
          <a:ln w="25400">
            <a:solidFill>
              <a:srgbClr val="2B3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arrodonit 2">
            <a:extLst>
              <a:ext uri="{FF2B5EF4-FFF2-40B4-BE49-F238E27FC236}">
                <a16:creationId xmlns:a16="http://schemas.microsoft.com/office/drawing/2014/main" id="{25E2E93B-7071-4644-863E-CB99BA66FA40}"/>
              </a:ext>
            </a:extLst>
          </p:cNvPr>
          <p:cNvSpPr/>
          <p:nvPr/>
        </p:nvSpPr>
        <p:spPr>
          <a:xfrm>
            <a:off x="2809876" y="1635126"/>
            <a:ext cx="2352675" cy="974725"/>
          </a:xfrm>
          <a:prstGeom prst="roundRect">
            <a:avLst/>
          </a:prstGeom>
          <a:solidFill>
            <a:srgbClr val="1875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ca-ES" sz="20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o UI" panose="020B0502040204020203" pitchFamily="34" charset="0"/>
              </a:rPr>
              <a:t>Defineix un tema</a:t>
            </a:r>
          </a:p>
        </p:txBody>
      </p:sp>
      <p:sp>
        <p:nvSpPr>
          <p:cNvPr id="10" name="Rectangle arrodonit 3">
            <a:extLst>
              <a:ext uri="{FF2B5EF4-FFF2-40B4-BE49-F238E27FC236}">
                <a16:creationId xmlns:a16="http://schemas.microsoft.com/office/drawing/2014/main" id="{A2FDE21F-3222-4BFD-B275-F17A57C5EBF9}"/>
              </a:ext>
            </a:extLst>
          </p:cNvPr>
          <p:cNvSpPr/>
          <p:nvPr/>
        </p:nvSpPr>
        <p:spPr>
          <a:xfrm>
            <a:off x="6086476" y="1635126"/>
            <a:ext cx="2352675" cy="974725"/>
          </a:xfrm>
          <a:prstGeom prst="roundRect">
            <a:avLst/>
          </a:prstGeom>
          <a:solidFill>
            <a:srgbClr val="1875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ca-ES" sz="20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o UI" panose="020B0502040204020203" pitchFamily="34" charset="0"/>
              </a:rPr>
              <a:t>Identifica les fonts d’informació</a:t>
            </a:r>
          </a:p>
        </p:txBody>
      </p:sp>
      <p:sp>
        <p:nvSpPr>
          <p:cNvPr id="11" name="Rectangle arrodonit 4">
            <a:extLst>
              <a:ext uri="{FF2B5EF4-FFF2-40B4-BE49-F238E27FC236}">
                <a16:creationId xmlns:a16="http://schemas.microsoft.com/office/drawing/2014/main" id="{07169291-6645-45E1-896D-617C025A55C0}"/>
              </a:ext>
            </a:extLst>
          </p:cNvPr>
          <p:cNvSpPr/>
          <p:nvPr/>
        </p:nvSpPr>
        <p:spPr>
          <a:xfrm>
            <a:off x="4321920" y="2678451"/>
            <a:ext cx="2633760" cy="1285421"/>
          </a:xfrm>
          <a:prstGeom prst="roundRect">
            <a:avLst/>
          </a:prstGeom>
          <a:solidFill>
            <a:srgbClr val="1F505B"/>
          </a:solidFill>
          <a:ln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ca-ES" sz="20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o UI" panose="020B0502040204020203" pitchFamily="34" charset="0"/>
              </a:rPr>
              <a:t>Executa la teva estratègia de cerca a una base de dades</a:t>
            </a:r>
          </a:p>
        </p:txBody>
      </p:sp>
      <p:sp>
        <p:nvSpPr>
          <p:cNvPr id="12" name="Rectangle arrodonit 5">
            <a:extLst>
              <a:ext uri="{FF2B5EF4-FFF2-40B4-BE49-F238E27FC236}">
                <a16:creationId xmlns:a16="http://schemas.microsoft.com/office/drawing/2014/main" id="{880FF076-B46B-4329-A8EC-17129BE0F537}"/>
              </a:ext>
            </a:extLst>
          </p:cNvPr>
          <p:cNvSpPr/>
          <p:nvPr/>
        </p:nvSpPr>
        <p:spPr>
          <a:xfrm>
            <a:off x="4462463" y="5402942"/>
            <a:ext cx="2352675" cy="974725"/>
          </a:xfrm>
          <a:prstGeom prst="roundRect">
            <a:avLst/>
          </a:prstGeom>
          <a:solidFill>
            <a:srgbClr val="2B3E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ca-ES" sz="20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o UI" panose="020B0502040204020203" pitchFamily="34" charset="0"/>
              </a:rPr>
              <a:t>Obté els documents finals</a:t>
            </a:r>
          </a:p>
        </p:txBody>
      </p:sp>
      <p:cxnSp>
        <p:nvCxnSpPr>
          <p:cNvPr id="13" name="Connector recte 8">
            <a:extLst>
              <a:ext uri="{FF2B5EF4-FFF2-40B4-BE49-F238E27FC236}">
                <a16:creationId xmlns:a16="http://schemas.microsoft.com/office/drawing/2014/main" id="{AFC775B0-8DB6-4104-A7C4-F046A8639E3C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5162551" y="2122488"/>
            <a:ext cx="923925" cy="0"/>
          </a:xfrm>
          <a:prstGeom prst="line">
            <a:avLst/>
          </a:prstGeom>
          <a:ln w="25400">
            <a:solidFill>
              <a:srgbClr val="2B3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recte 10">
            <a:extLst>
              <a:ext uri="{FF2B5EF4-FFF2-40B4-BE49-F238E27FC236}">
                <a16:creationId xmlns:a16="http://schemas.microsoft.com/office/drawing/2014/main" id="{B1A64E98-7818-4BB8-839F-B595C03EA8DE}"/>
              </a:ext>
            </a:extLst>
          </p:cNvPr>
          <p:cNvCxnSpPr>
            <a:cxnSpLocks/>
          </p:cNvCxnSpPr>
          <p:nvPr/>
        </p:nvCxnSpPr>
        <p:spPr>
          <a:xfrm>
            <a:off x="5614988" y="2122487"/>
            <a:ext cx="0" cy="544968"/>
          </a:xfrm>
          <a:prstGeom prst="line">
            <a:avLst/>
          </a:prstGeom>
          <a:ln w="25400">
            <a:solidFill>
              <a:srgbClr val="2B3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etxa: corbada cap avall 22">
            <a:extLst>
              <a:ext uri="{FF2B5EF4-FFF2-40B4-BE49-F238E27FC236}">
                <a16:creationId xmlns:a16="http://schemas.microsoft.com/office/drawing/2014/main" id="{48EC7519-B6E2-4C88-A3D5-0E491EF152E4}"/>
              </a:ext>
            </a:extLst>
          </p:cNvPr>
          <p:cNvSpPr/>
          <p:nvPr/>
        </p:nvSpPr>
        <p:spPr>
          <a:xfrm rot="15502766">
            <a:off x="3225494" y="3493650"/>
            <a:ext cx="1379845" cy="1094093"/>
          </a:xfrm>
          <a:prstGeom prst="curvedDownArrow">
            <a:avLst/>
          </a:prstGeom>
          <a:solidFill>
            <a:srgbClr val="2B3E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0" name="Rectangle arrodonit 6">
            <a:extLst>
              <a:ext uri="{FF2B5EF4-FFF2-40B4-BE49-F238E27FC236}">
                <a16:creationId xmlns:a16="http://schemas.microsoft.com/office/drawing/2014/main" id="{039CEB6C-81EA-458C-931D-AF9ECF25505D}"/>
              </a:ext>
            </a:extLst>
          </p:cNvPr>
          <p:cNvSpPr/>
          <p:nvPr/>
        </p:nvSpPr>
        <p:spPr>
          <a:xfrm>
            <a:off x="4462463" y="4190545"/>
            <a:ext cx="2352675" cy="974725"/>
          </a:xfrm>
          <a:prstGeom prst="roundRect">
            <a:avLst/>
          </a:prstGeom>
          <a:solidFill>
            <a:srgbClr val="254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ca-ES" sz="20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o UI" panose="020B0502040204020203" pitchFamily="34" charset="0"/>
              </a:rPr>
              <a:t>Avalua els resultats</a:t>
            </a: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18489A33-EF0F-4ADE-B8DA-21A9682D2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52"/>
            <a:ext cx="12192000" cy="1344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537126" y="441881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/>
              </a:rPr>
              <a:t>Estratègia de cerca: Fases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6EBEFC4-140A-4040-A79D-5F219C7B7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67" y="46835"/>
            <a:ext cx="3907875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1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Scopus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Com accedir</a:t>
            </a:r>
            <a:endParaRPr lang="en-US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30C84-EC31-4D3D-B7D5-970DBD6D5F5D}"/>
              </a:ext>
            </a:extLst>
          </p:cNvPr>
          <p:cNvSpPr txBox="1"/>
          <p:nvPr/>
        </p:nvSpPr>
        <p:spPr>
          <a:xfrm>
            <a:off x="686601" y="1489322"/>
            <a:ext cx="1081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a-E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C1ABBF-A46E-43C3-A2C0-FE47A2EB24E5}"/>
              </a:ext>
            </a:extLst>
          </p:cNvPr>
          <p:cNvSpPr/>
          <p:nvPr/>
        </p:nvSpPr>
        <p:spPr>
          <a:xfrm>
            <a:off x="2007870" y="2693096"/>
            <a:ext cx="1089765" cy="369332"/>
          </a:xfrm>
          <a:prstGeom prst="rect">
            <a:avLst/>
          </a:prstGeom>
          <a:noFill/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B52FE8D-7EE2-46BD-8E91-A59CCD170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609" y="1829845"/>
            <a:ext cx="6651812" cy="1201271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3EC829C-D886-4319-BFFB-673E16388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204" y="3062428"/>
            <a:ext cx="3424518" cy="1371600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F1A2D27E-54C6-447D-BA99-1FD185728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754" y="4037073"/>
            <a:ext cx="3747247" cy="24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5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Scopus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Cerca avançada</a:t>
            </a:r>
            <a:endParaRPr lang="en-US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30C84-EC31-4D3D-B7D5-970DBD6D5F5D}"/>
              </a:ext>
            </a:extLst>
          </p:cNvPr>
          <p:cNvSpPr txBox="1"/>
          <p:nvPr/>
        </p:nvSpPr>
        <p:spPr>
          <a:xfrm>
            <a:off x="686601" y="1489322"/>
            <a:ext cx="1081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a-E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C1ABBF-A46E-43C3-A2C0-FE47A2EB24E5}"/>
              </a:ext>
            </a:extLst>
          </p:cNvPr>
          <p:cNvSpPr/>
          <p:nvPr/>
        </p:nvSpPr>
        <p:spPr>
          <a:xfrm>
            <a:off x="2007870" y="2693096"/>
            <a:ext cx="1089765" cy="369332"/>
          </a:xfrm>
          <a:prstGeom prst="rect">
            <a:avLst/>
          </a:prstGeom>
          <a:noFill/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9B94E-8CBE-468E-9C00-1F2A1DB1DE05}"/>
              </a:ext>
            </a:extLst>
          </p:cNvPr>
          <p:cNvSpPr/>
          <p:nvPr/>
        </p:nvSpPr>
        <p:spPr>
          <a:xfrm>
            <a:off x="2480553" y="5587056"/>
            <a:ext cx="2636196" cy="662474"/>
          </a:xfrm>
          <a:prstGeom prst="rect">
            <a:avLst/>
          </a:prstGeom>
          <a:noFill/>
          <a:ln w="38100">
            <a:solidFill>
              <a:srgbClr val="254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69C6C1E9-EC36-4FB4-9B22-DE9EF3BC5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18" y="1489322"/>
            <a:ext cx="10062281" cy="51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1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7FCA52A2-7901-4C71-B556-35934039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50" y="1673988"/>
            <a:ext cx="9843247" cy="4639092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21623" y="652328"/>
            <a:ext cx="60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Scopus</a:t>
            </a:r>
            <a:r>
              <a:rPr lang="ca-E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Resultats</a:t>
            </a:r>
            <a:endParaRPr lang="en-US" b="1" i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30C84-EC31-4D3D-B7D5-970DBD6D5F5D}"/>
              </a:ext>
            </a:extLst>
          </p:cNvPr>
          <p:cNvSpPr txBox="1"/>
          <p:nvPr/>
        </p:nvSpPr>
        <p:spPr>
          <a:xfrm>
            <a:off x="686601" y="1489322"/>
            <a:ext cx="1081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a-E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C1ABBF-A46E-43C3-A2C0-FE47A2EB24E5}"/>
              </a:ext>
            </a:extLst>
          </p:cNvPr>
          <p:cNvSpPr/>
          <p:nvPr/>
        </p:nvSpPr>
        <p:spPr>
          <a:xfrm>
            <a:off x="2007870" y="2693096"/>
            <a:ext cx="1089765" cy="369332"/>
          </a:xfrm>
          <a:prstGeom prst="rect">
            <a:avLst/>
          </a:prstGeom>
          <a:noFill/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33E03003-BE3F-40C9-85FD-993FC1CA693C}"/>
              </a:ext>
            </a:extLst>
          </p:cNvPr>
          <p:cNvSpPr txBox="1"/>
          <p:nvPr/>
        </p:nvSpPr>
        <p:spPr>
          <a:xfrm>
            <a:off x="621623" y="4741887"/>
            <a:ext cx="914033" cy="338554"/>
          </a:xfrm>
          <a:prstGeom prst="rect">
            <a:avLst/>
          </a:prstGeom>
          <a:ln>
            <a:solidFill>
              <a:srgbClr val="1F505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sz="1600">
                <a:latin typeface="Roboto"/>
              </a:rPr>
              <a:t>Facetes</a:t>
            </a:r>
          </a:p>
        </p:txBody>
      </p:sp>
      <p:sp>
        <p:nvSpPr>
          <p:cNvPr id="8" name="Fletxa: dreta 7">
            <a:extLst>
              <a:ext uri="{FF2B5EF4-FFF2-40B4-BE49-F238E27FC236}">
                <a16:creationId xmlns:a16="http://schemas.microsoft.com/office/drawing/2014/main" id="{D05727EA-5D10-4D4C-BBA4-EFB7601F78F3}"/>
              </a:ext>
            </a:extLst>
          </p:cNvPr>
          <p:cNvSpPr/>
          <p:nvPr/>
        </p:nvSpPr>
        <p:spPr>
          <a:xfrm rot="5400000">
            <a:off x="901462" y="5245836"/>
            <a:ext cx="354353" cy="369332"/>
          </a:xfrm>
          <a:prstGeom prst="rightArrow">
            <a:avLst/>
          </a:prstGeom>
          <a:solidFill>
            <a:srgbClr val="254651"/>
          </a:solidFill>
          <a:ln>
            <a:solidFill>
              <a:srgbClr val="1F5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2666A-F26D-46E2-89CB-9ED810892B28}"/>
              </a:ext>
            </a:extLst>
          </p:cNvPr>
          <p:cNvSpPr/>
          <p:nvPr/>
        </p:nvSpPr>
        <p:spPr>
          <a:xfrm>
            <a:off x="9305365" y="1858654"/>
            <a:ext cx="1488141" cy="400452"/>
          </a:xfrm>
          <a:prstGeom prst="rect">
            <a:avLst/>
          </a:prstGeom>
          <a:noFill/>
          <a:ln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088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39CE0C87-A290-4490-855C-EF3C1077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1347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606081-B2F1-4A9E-BF79-1D4EC5A8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2" y="0"/>
            <a:ext cx="3907875" cy="13046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93E74B-5188-4B12-94CF-0A50F6936670}"/>
              </a:ext>
            </a:extLst>
          </p:cNvPr>
          <p:cNvSpPr txBox="1"/>
          <p:nvPr/>
        </p:nvSpPr>
        <p:spPr>
          <a:xfrm>
            <a:off x="684253" y="673204"/>
            <a:ext cx="470139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b="1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E</a:t>
            </a:r>
            <a:r>
              <a:rPr lang="ca-ES" b="1" i="0" dirty="0">
                <a:solidFill>
                  <a:schemeClr val="bg1"/>
                </a:solidFill>
                <a:effectLst/>
                <a:latin typeface="Roboto Black"/>
                <a:ea typeface="Roboto Black"/>
                <a:cs typeface="Roboto Black"/>
              </a:rPr>
              <a:t>ines basades en </a:t>
            </a:r>
            <a:r>
              <a:rPr lang="ca-ES" b="1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intel·ligència artificial</a:t>
            </a:r>
            <a:endParaRPr lang="en-US" b="1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30C84-EC31-4D3D-B7D5-970DBD6D5F5D}"/>
              </a:ext>
            </a:extLst>
          </p:cNvPr>
          <p:cNvSpPr txBox="1"/>
          <p:nvPr/>
        </p:nvSpPr>
        <p:spPr>
          <a:xfrm>
            <a:off x="686601" y="1627825"/>
            <a:ext cx="1081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ca-E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C1ABBF-A46E-43C3-A2C0-FE47A2EB24E5}"/>
              </a:ext>
            </a:extLst>
          </p:cNvPr>
          <p:cNvSpPr/>
          <p:nvPr/>
        </p:nvSpPr>
        <p:spPr>
          <a:xfrm>
            <a:off x="2007870" y="2693096"/>
            <a:ext cx="1089765" cy="369332"/>
          </a:xfrm>
          <a:prstGeom prst="rect">
            <a:avLst/>
          </a:prstGeom>
          <a:noFill/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D235297C-D7DB-4BFD-A6D7-1FA6B8FB1516}"/>
              </a:ext>
            </a:extLst>
          </p:cNvPr>
          <p:cNvSpPr txBox="1"/>
          <p:nvPr/>
        </p:nvSpPr>
        <p:spPr>
          <a:xfrm>
            <a:off x="686601" y="1831490"/>
            <a:ext cx="11048346" cy="340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dirty="0"/>
              <a:t>Totes les bases de dades utilitzen IA (exemple, l’algoritme de cerca de </a:t>
            </a:r>
            <a:r>
              <a:rPr lang="ca-ES" dirty="0" err="1"/>
              <a:t>PubMed</a:t>
            </a:r>
            <a:r>
              <a:rPr lang="ca-ES" dirty="0"/>
              <a:t>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dirty="0"/>
              <a:t>Actualment el més fiable és realitzar cerques amb estratègia </a:t>
            </a:r>
            <a:r>
              <a:rPr lang="ca-ES" i="1" dirty="0"/>
              <a:t>manual</a:t>
            </a:r>
            <a:r>
              <a:rPr lang="ca-ES" dirty="0"/>
              <a:t> a bases de dades.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dirty="0"/>
              <a:t>Eines com </a:t>
            </a:r>
            <a:r>
              <a:rPr lang="ca-ES" dirty="0">
                <a:solidFill>
                  <a:srgbClr val="C00000"/>
                </a:solidFill>
              </a:rPr>
              <a:t>Claude, </a:t>
            </a:r>
            <a:r>
              <a:rPr lang="ca-ES" dirty="0" err="1">
                <a:solidFill>
                  <a:srgbClr val="C00000"/>
                </a:solidFill>
              </a:rPr>
              <a:t>ChatGTP</a:t>
            </a:r>
            <a:r>
              <a:rPr lang="ca-ES" dirty="0">
                <a:solidFill>
                  <a:srgbClr val="C00000"/>
                </a:solidFill>
              </a:rPr>
              <a:t> o </a:t>
            </a:r>
            <a:r>
              <a:rPr lang="ca-ES" dirty="0" err="1">
                <a:solidFill>
                  <a:srgbClr val="C00000"/>
                </a:solidFill>
              </a:rPr>
              <a:t>Semantic</a:t>
            </a:r>
            <a:r>
              <a:rPr lang="ca-ES" dirty="0">
                <a:solidFill>
                  <a:srgbClr val="C00000"/>
                </a:solidFill>
              </a:rPr>
              <a:t> </a:t>
            </a:r>
            <a:r>
              <a:rPr lang="ca-ES" dirty="0" err="1">
                <a:solidFill>
                  <a:srgbClr val="C00000"/>
                </a:solidFill>
              </a:rPr>
              <a:t>Scholar</a:t>
            </a:r>
            <a:r>
              <a:rPr lang="ca-ES" dirty="0">
                <a:solidFill>
                  <a:srgbClr val="C00000"/>
                </a:solidFill>
              </a:rPr>
              <a:t> </a:t>
            </a:r>
            <a:r>
              <a:rPr lang="ca-ES" dirty="0"/>
              <a:t>inventen estudis i referències.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dirty="0" err="1">
                <a:solidFill>
                  <a:srgbClr val="E7690B"/>
                </a:solidFill>
              </a:rPr>
              <a:t>PubMedGTP</a:t>
            </a:r>
            <a:r>
              <a:rPr lang="ca-ES" dirty="0"/>
              <a:t> és poc exhaustiu i mostra molts duplicats.</a:t>
            </a:r>
            <a:endParaRPr lang="ca-ES" dirty="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dirty="0"/>
              <a:t>Per cercar informació les millors eines IA són </a:t>
            </a:r>
            <a:r>
              <a:rPr lang="ca-ES" b="1" dirty="0" err="1">
                <a:solidFill>
                  <a:srgbClr val="2B3E4A"/>
                </a:solidFill>
              </a:rPr>
              <a:t>Elicit</a:t>
            </a:r>
            <a:r>
              <a:rPr lang="ca-ES" b="1" dirty="0">
                <a:solidFill>
                  <a:srgbClr val="2B3E4A"/>
                </a:solidFill>
              </a:rPr>
              <a:t> o </a:t>
            </a:r>
            <a:r>
              <a:rPr lang="ca-ES" b="1" dirty="0" err="1">
                <a:solidFill>
                  <a:srgbClr val="2B3E4A"/>
                </a:solidFill>
              </a:rPr>
              <a:t>Consensus</a:t>
            </a:r>
            <a:r>
              <a:rPr lang="ca-ES" dirty="0"/>
              <a:t>; a partir d’una cita: </a:t>
            </a:r>
            <a:r>
              <a:rPr lang="ca-ES" b="1" dirty="0" err="1">
                <a:solidFill>
                  <a:srgbClr val="2B3E4A"/>
                </a:solidFill>
              </a:rPr>
              <a:t>Research</a:t>
            </a:r>
            <a:r>
              <a:rPr lang="ca-ES" b="1" dirty="0">
                <a:solidFill>
                  <a:srgbClr val="2B3E4A"/>
                </a:solidFill>
              </a:rPr>
              <a:t> </a:t>
            </a:r>
            <a:r>
              <a:rPr lang="ca-ES" b="1" dirty="0" err="1">
                <a:solidFill>
                  <a:srgbClr val="2B3E4A"/>
                </a:solidFill>
              </a:rPr>
              <a:t>Rabbit</a:t>
            </a:r>
            <a:r>
              <a:rPr lang="ca-ES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dirty="0">
                <a:latin typeface="Arial"/>
                <a:ea typeface="Calibri"/>
                <a:cs typeface="Calibri"/>
              </a:rPr>
              <a:t>Per a consultes </a:t>
            </a:r>
            <a:r>
              <a:rPr lang="ca-ES" dirty="0">
                <a:latin typeface="Arial"/>
                <a:ea typeface="Calibri"/>
                <a:cs typeface="Arial"/>
              </a:rPr>
              <a:t>o </a:t>
            </a:r>
            <a:r>
              <a:rPr lang="ca-ES" dirty="0"/>
              <a:t>assessorament us recomanem </a:t>
            </a:r>
            <a:r>
              <a:rPr lang="ca-ES" b="1" dirty="0" err="1">
                <a:solidFill>
                  <a:srgbClr val="1F505B"/>
                </a:solidFill>
              </a:rPr>
              <a:t>Perplexity</a:t>
            </a:r>
            <a:r>
              <a:rPr lang="ca-ES" b="1" dirty="0">
                <a:solidFill>
                  <a:srgbClr val="1F505B"/>
                </a:solidFill>
              </a:rPr>
              <a:t>;</a:t>
            </a:r>
            <a:r>
              <a:rPr lang="ca-ES" dirty="0"/>
              <a:t> si treballeu amb dades internes, </a:t>
            </a:r>
            <a:r>
              <a:rPr lang="ca-ES" b="1" dirty="0">
                <a:solidFill>
                  <a:srgbClr val="1F505B"/>
                </a:solidFill>
              </a:rPr>
              <a:t>Copilot</a:t>
            </a:r>
            <a:r>
              <a:rPr lang="ca-ES" dirty="0">
                <a:solidFill>
                  <a:srgbClr val="1F505B"/>
                </a:solidFill>
              </a:rPr>
              <a:t> </a:t>
            </a:r>
            <a:r>
              <a:rPr lang="ca-ES" dirty="0"/>
              <a:t>(institucional UB).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dirty="0"/>
              <a:t>Eines d’ajuda a les revisions: </a:t>
            </a:r>
            <a:r>
              <a:rPr lang="ca-ES" b="1" dirty="0" err="1"/>
              <a:t>Covidence</a:t>
            </a:r>
            <a:r>
              <a:rPr lang="ca-ES" dirty="0"/>
              <a:t> (cal subscripció) i </a:t>
            </a:r>
            <a:r>
              <a:rPr lang="ca-ES" b="1" dirty="0" err="1">
                <a:solidFill>
                  <a:srgbClr val="2B3E4A"/>
                </a:solidFill>
              </a:rPr>
              <a:t>Rayyan</a:t>
            </a:r>
            <a:r>
              <a:rPr lang="ca-ES" dirty="0"/>
              <a:t> (amb algunes opcions gratuïtes). Permeten eliminar duplicats, seleccionar o excloure articles per paraules clau. </a:t>
            </a:r>
          </a:p>
          <a:p>
            <a:pPr algn="ctr">
              <a:spcBef>
                <a:spcPts val="600"/>
              </a:spcBef>
            </a:pPr>
            <a:r>
              <a:rPr lang="ca-ES" b="1" dirty="0">
                <a:solidFill>
                  <a:srgbClr val="2B3E4A"/>
                </a:solidFill>
              </a:rPr>
              <a:t>Recordeu apuntar sempre les quantitats (n=) segons les directrius PRISMA.</a:t>
            </a:r>
            <a:endParaRPr lang="ca-ES" b="1" dirty="0">
              <a:solidFill>
                <a:srgbClr val="2B3E4A"/>
              </a:solidFill>
              <a:cs typeface="Arial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CB06B5D3-BDCA-47F0-9792-9C684716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86" y="5632527"/>
            <a:ext cx="1933845" cy="8002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C760A9-7685-4B66-8D8F-F90294CAFBD6}"/>
              </a:ext>
            </a:extLst>
          </p:cNvPr>
          <p:cNvSpPr/>
          <p:nvPr/>
        </p:nvSpPr>
        <p:spPr>
          <a:xfrm>
            <a:off x="2007870" y="5921301"/>
            <a:ext cx="1981200" cy="511438"/>
          </a:xfrm>
          <a:prstGeom prst="rect">
            <a:avLst/>
          </a:prstGeom>
          <a:solidFill>
            <a:srgbClr val="2B3E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És una revista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280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A8C3BA1-3853-440E-AF67-3DB66191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928" y="4391565"/>
            <a:ext cx="2785043" cy="1856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27B0300C-9570-44C7-9712-EC5994D84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454" y="1839103"/>
            <a:ext cx="3010517" cy="2007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ángulo 6">
            <a:extLst>
              <a:ext uri="{FF2B5EF4-FFF2-40B4-BE49-F238E27FC236}">
                <a16:creationId xmlns:a16="http://schemas.microsoft.com/office/drawing/2014/main" id="{99D3A95E-B0F9-44A8-BD90-2ECBF784496D}"/>
              </a:ext>
            </a:extLst>
          </p:cNvPr>
          <p:cNvSpPr/>
          <p:nvPr/>
        </p:nvSpPr>
        <p:spPr>
          <a:xfrm>
            <a:off x="1895885" y="5679577"/>
            <a:ext cx="4572000" cy="79252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100" b="1" dirty="0">
                <a:solidFill>
                  <a:schemeClr val="bg1"/>
                </a:solidFill>
                <a:latin typeface="Verdana"/>
                <a:ea typeface="Verdana"/>
              </a:rPr>
              <a:t>© CRAI Biblioteca del </a:t>
            </a:r>
            <a:r>
              <a:rPr lang="ca-ES" altLang="ca-ES" sz="1100" b="1">
                <a:solidFill>
                  <a:schemeClr val="bg1"/>
                </a:solidFill>
                <a:latin typeface="Verdana"/>
                <a:ea typeface="Verdana"/>
              </a:rPr>
              <a:t>Campus Clínic, </a:t>
            </a:r>
            <a:r>
              <a:rPr lang="ca-ES" altLang="ca-ES" sz="1100" b="1" dirty="0">
                <a:solidFill>
                  <a:schemeClr val="bg1"/>
                </a:solidFill>
                <a:latin typeface="Verdana"/>
                <a:ea typeface="Verdana"/>
              </a:rPr>
              <a:t>abril 2025</a:t>
            </a:r>
            <a:endParaRPr lang="ca-ES" altLang="ca-ES" sz="11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a-ES" sz="1100" dirty="0">
                <a:solidFill>
                  <a:schemeClr val="bg1"/>
                </a:solidFill>
              </a:rPr>
              <a:t>Crèdits: Presentació inspirada en un disseny de </a:t>
            </a:r>
            <a:r>
              <a:rPr lang="ca-ES" sz="1100" dirty="0" err="1">
                <a:solidFill>
                  <a:schemeClr val="bg1"/>
                </a:solidFill>
              </a:rPr>
              <a:t>Slidego</a:t>
            </a:r>
            <a:endParaRPr lang="ca-ES" sz="11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E11F4A10-BB49-4F33-AF40-EC124AD68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508" y="5797236"/>
            <a:ext cx="792549" cy="274344"/>
          </a:xfrm>
          <a:prstGeom prst="rect">
            <a:avLst/>
          </a:prstGeom>
        </p:spPr>
      </p:pic>
      <p:sp>
        <p:nvSpPr>
          <p:cNvPr id="12" name="CuadroTexto 9">
            <a:extLst>
              <a:ext uri="{FF2B5EF4-FFF2-40B4-BE49-F238E27FC236}">
                <a16:creationId xmlns:a16="http://schemas.microsoft.com/office/drawing/2014/main" id="{6A95DB08-B3A2-4D92-810D-94F5D3A90ADF}"/>
              </a:ext>
            </a:extLst>
          </p:cNvPr>
          <p:cNvSpPr txBox="1"/>
          <p:nvPr/>
        </p:nvSpPr>
        <p:spPr>
          <a:xfrm>
            <a:off x="853009" y="660242"/>
            <a:ext cx="7738337" cy="76174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500" b="1" kern="0" err="1">
                <a:solidFill>
                  <a:srgbClr val="FFFFFF"/>
                </a:solidFill>
                <a:latin typeface="Calibri"/>
              </a:rPr>
              <a:t>Gràcies</a:t>
            </a:r>
            <a:r>
              <a:rPr lang="es-ES" sz="4500" b="1" kern="0">
                <a:solidFill>
                  <a:srgbClr val="FFFFFF"/>
                </a:solidFill>
                <a:latin typeface="Calibri"/>
              </a:rPr>
              <a:t> per la </a:t>
            </a:r>
            <a:r>
              <a:rPr lang="ca-ES" sz="4500" b="1" kern="0">
                <a:solidFill>
                  <a:srgbClr val="FFFFFF"/>
                </a:solidFill>
                <a:latin typeface="Calibri"/>
              </a:rPr>
              <a:t>vostra assistència</a:t>
            </a:r>
          </a:p>
        </p:txBody>
      </p:sp>
      <p:sp>
        <p:nvSpPr>
          <p:cNvPr id="13" name="Rectángulo 18">
            <a:extLst>
              <a:ext uri="{FF2B5EF4-FFF2-40B4-BE49-F238E27FC236}">
                <a16:creationId xmlns:a16="http://schemas.microsoft.com/office/drawing/2014/main" id="{F59AC7DB-565C-4A4C-83BF-E4D6608A7FF7}"/>
              </a:ext>
            </a:extLst>
          </p:cNvPr>
          <p:cNvSpPr/>
          <p:nvPr/>
        </p:nvSpPr>
        <p:spPr>
          <a:xfrm>
            <a:off x="1796024" y="1914886"/>
            <a:ext cx="4557056" cy="37625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kern="0" dirty="0">
                <a:solidFill>
                  <a:prstClr val="white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https://crai.ub.edu/valora</a:t>
            </a:r>
            <a:endParaRPr lang="es-ES" sz="2400" b="1" kern="0" dirty="0">
              <a:solidFill>
                <a:prstClr val="white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kern="0" dirty="0" err="1">
                <a:solidFill>
                  <a:srgbClr val="FFFFFF"/>
                </a:solidFill>
                <a:latin typeface="Calibri"/>
              </a:rPr>
              <a:t>Codi</a:t>
            </a:r>
            <a:r>
              <a:rPr lang="es-ES" sz="2400" b="1" kern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s-ES" sz="2400" b="1" kern="0" dirty="0" err="1">
                <a:solidFill>
                  <a:srgbClr val="FFFFFF"/>
                </a:solidFill>
                <a:latin typeface="Calibri"/>
              </a:rPr>
              <a:t>curs</a:t>
            </a:r>
            <a:r>
              <a:rPr lang="es-ES" sz="2400" b="1" kern="0" dirty="0">
                <a:solidFill>
                  <a:srgbClr val="FFFFFF"/>
                </a:solidFill>
                <a:latin typeface="Calibri"/>
              </a:rPr>
              <a:t>: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50-2425-011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50-2425-014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50-2425-016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kern="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kern="0" dirty="0">
              <a:solidFill>
                <a:srgbClr val="FFFFFF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kern="0" dirty="0">
              <a:solidFill>
                <a:srgbClr val="FFFFFF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kern="0" dirty="0">
              <a:solidFill>
                <a:srgbClr val="FFFFFF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4" name="Imagen 2">
            <a:extLst>
              <a:ext uri="{FF2B5EF4-FFF2-40B4-BE49-F238E27FC236}">
                <a16:creationId xmlns:a16="http://schemas.microsoft.com/office/drawing/2014/main" id="{4FC82978-8C91-4D70-9F47-551AFE261F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557" y="1804723"/>
            <a:ext cx="918076" cy="918076"/>
          </a:xfrm>
          <a:prstGeom prst="rect">
            <a:avLst/>
          </a:prstGeom>
          <a:noFill/>
          <a:ln w="63495" cap="rnd">
            <a:solidFill>
              <a:srgbClr val="333333"/>
            </a:solidFill>
            <a:prstDash val="solid"/>
            <a:miter/>
          </a:ln>
          <a:effectLst>
            <a:outerShdw dist="317500" dir="5400000" algn="tl">
              <a:srgbClr val="000000">
                <a:alpha val="22000"/>
              </a:srgbClr>
            </a:outerShdw>
          </a:effectLst>
        </p:spPr>
      </p:pic>
      <p:sp>
        <p:nvSpPr>
          <p:cNvPr id="15" name="Rectángulo 16">
            <a:extLst>
              <a:ext uri="{FF2B5EF4-FFF2-40B4-BE49-F238E27FC236}">
                <a16:creationId xmlns:a16="http://schemas.microsoft.com/office/drawing/2014/main" id="{4B8B69AF-51AB-4376-8947-8B75C596AB6D}"/>
              </a:ext>
            </a:extLst>
          </p:cNvPr>
          <p:cNvSpPr/>
          <p:nvPr/>
        </p:nvSpPr>
        <p:spPr>
          <a:xfrm>
            <a:off x="2067687" y="4241041"/>
            <a:ext cx="3552931" cy="1177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kern="0">
                <a:solidFill>
                  <a:schemeClr val="bg1"/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craimedicina@ub.edu</a:t>
            </a:r>
            <a:endParaRPr lang="es-ES" sz="2400" b="1" kern="0">
              <a:solidFill>
                <a:schemeClr val="bg1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altLang="es-ES" sz="2400">
                <a:solidFill>
                  <a:schemeClr val="bg1"/>
                </a:solidFill>
              </a:rPr>
              <a:t>93 4035721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1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6" name="Imagen 5">
            <a:extLst>
              <a:ext uri="{FF2B5EF4-FFF2-40B4-BE49-F238E27FC236}">
                <a16:creationId xmlns:a16="http://schemas.microsoft.com/office/drawing/2014/main" id="{9F7016A6-F572-47D6-A366-E4E6585043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320" y="4246196"/>
            <a:ext cx="792550" cy="792550"/>
          </a:xfrm>
          <a:prstGeom prst="rect">
            <a:avLst/>
          </a:prstGeom>
          <a:noFill/>
          <a:ln w="63495" cap="rnd">
            <a:solidFill>
              <a:srgbClr val="333333"/>
            </a:solidFill>
            <a:prstDash val="solid"/>
            <a:miter/>
          </a:ln>
          <a:effectLst>
            <a:outerShdw dist="317500" dir="5400000" algn="tl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61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4D986F-6F5D-43A4-AB71-2AEE4F76D8D4}"/>
              </a:ext>
            </a:extLst>
          </p:cNvPr>
          <p:cNvSpPr txBox="1"/>
          <p:nvPr/>
        </p:nvSpPr>
        <p:spPr>
          <a:xfrm>
            <a:off x="1052087" y="3655865"/>
            <a:ext cx="514274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342900" algn="r">
              <a:buClr>
                <a:srgbClr val="350957"/>
              </a:buClr>
              <a:buSzPts val="1400"/>
              <a:defRPr/>
            </a:pPr>
            <a:r>
              <a:rPr kumimoji="0" lang="ca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"/>
              </a:rPr>
              <a:t>Com desenvolupar </a:t>
            </a:r>
            <a:endParaRPr lang="es-ES" sz="3600" kern="0" dirty="0">
              <a:solidFill>
                <a:srgbClr val="FFFFFF"/>
              </a:solidFill>
              <a:latin typeface="Roboto Black"/>
              <a:ea typeface="Roboto Black"/>
              <a:cs typeface="Roboto Black"/>
            </a:endParaRPr>
          </a:p>
          <a:p>
            <a:pPr marL="457200" marR="0" lvl="0" indent="-34290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tabLst/>
              <a:defRPr/>
            </a:pPr>
            <a:r>
              <a:rPr kumimoji="0" lang="ca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"/>
              </a:rPr>
              <a:t>una estratègia de cerca</a:t>
            </a:r>
            <a:endParaRPr lang="es-E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lack"/>
              <a:ea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417595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tge 14">
            <a:extLst>
              <a:ext uri="{FF2B5EF4-FFF2-40B4-BE49-F238E27FC236}">
                <a16:creationId xmlns:a16="http://schemas.microsoft.com/office/drawing/2014/main" id="{18489A33-EF0F-4ADE-B8DA-21A9682D2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70"/>
            <a:ext cx="12192000" cy="1344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537126" y="441881"/>
            <a:ext cx="717375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/>
                <a:latin typeface="Helvetica"/>
                <a:cs typeface="Helvetica"/>
              </a:rPr>
              <a:t>PRESS 2015 Guideline Evidence-Based Checklist (Peer Review)</a:t>
            </a:r>
            <a:endParaRPr lang="en-US" i="1" dirty="0">
              <a:solidFill>
                <a:schemeClr val="bg1"/>
              </a:solidFill>
              <a:latin typeface="Helvetica"/>
              <a:ea typeface="Roboto Black"/>
              <a:cs typeface="Helvetica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6EBEFC4-140A-4040-A79D-5F219C7B7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67" y="46835"/>
            <a:ext cx="3907875" cy="13046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7A50BF-82A1-4841-A314-35B6B6DE3160}"/>
              </a:ext>
            </a:extLst>
          </p:cNvPr>
          <p:cNvSpPr txBox="1"/>
          <p:nvPr/>
        </p:nvSpPr>
        <p:spPr>
          <a:xfrm>
            <a:off x="8991600" y="5412377"/>
            <a:ext cx="275398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000" dirty="0">
                <a:latin typeface="Roboto Light"/>
                <a:ea typeface="Roboto Light"/>
                <a:cs typeface="Roboto Light"/>
              </a:rPr>
              <a:t>Font: </a:t>
            </a:r>
            <a:r>
              <a:rPr lang="ca-ES" sz="1000" b="0" i="0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McGowan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J, </a:t>
            </a:r>
            <a:r>
              <a:rPr lang="ca-ES" sz="1000" b="0" i="0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Sampson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M, </a:t>
            </a:r>
            <a:r>
              <a:rPr lang="ca-ES" sz="1000" b="0" i="0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Salzwedel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DM, </a:t>
            </a:r>
            <a:r>
              <a:rPr lang="ca-ES" sz="1000" b="0" i="0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Cogo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E, </a:t>
            </a:r>
            <a:r>
              <a:rPr lang="ca-ES" sz="1000" b="0" i="0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Foerster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V, </a:t>
            </a:r>
            <a:r>
              <a:rPr lang="ca-ES" sz="1000" b="0" i="0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Lefebvre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C. </a:t>
            </a:r>
            <a:r>
              <a:rPr lang="ca-ES" sz="1000" b="0" i="1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PRESS </a:t>
            </a:r>
            <a:r>
              <a:rPr lang="ca-ES" sz="1000" b="0" i="1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Peer</a:t>
            </a:r>
            <a:r>
              <a:rPr lang="ca-ES" sz="1000" b="0" i="1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</a:t>
            </a:r>
            <a:r>
              <a:rPr lang="ca-ES" sz="1000" b="0" i="1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Review</a:t>
            </a:r>
            <a:r>
              <a:rPr lang="ca-ES" sz="1000" b="0" i="1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of Electronic </a:t>
            </a:r>
            <a:r>
              <a:rPr lang="ca-ES" sz="1000" b="0" i="1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Search</a:t>
            </a:r>
            <a:r>
              <a:rPr lang="ca-ES" sz="1000" b="0" i="1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</a:t>
            </a:r>
            <a:r>
              <a:rPr lang="ca-ES" sz="1000" b="0" i="1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Strategies</a:t>
            </a:r>
            <a:r>
              <a:rPr lang="ca-ES" sz="1000" b="0" i="1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: 2015 </a:t>
            </a:r>
            <a:r>
              <a:rPr lang="ca-ES" sz="1000" b="0" i="1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Guideline</a:t>
            </a:r>
            <a:r>
              <a:rPr lang="ca-ES" sz="1000" b="0" i="1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 </a:t>
            </a:r>
            <a:r>
              <a:rPr lang="ca-ES" sz="1000" b="0" i="1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Statement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. J Clin </a:t>
            </a:r>
            <a:r>
              <a:rPr lang="ca-ES" sz="1000" b="0" i="0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Epidemiol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. 2016 Jul;75:40-6. doi: 10.1016/j.jclinepi.2016.01.021. </a:t>
            </a:r>
            <a:r>
              <a:rPr lang="ca-ES" sz="1000" b="0" i="0" dirty="0" err="1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Epub</a:t>
            </a:r>
            <a:r>
              <a:rPr lang="ca-ES" sz="1000" b="0" i="0" dirty="0">
                <a:solidFill>
                  <a:srgbClr val="212121"/>
                </a:solidFill>
                <a:effectLst/>
                <a:latin typeface="Roboto Light"/>
                <a:ea typeface="Roboto Light"/>
                <a:cs typeface="Roboto Light"/>
              </a:rPr>
              <a:t> 2016 Mar 19. </a:t>
            </a:r>
            <a:endParaRPr lang="ca-ES" sz="1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5309341-4B77-4F54-86B8-F838EE693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24826"/>
              </p:ext>
            </p:extLst>
          </p:nvPr>
        </p:nvGraphicFramePr>
        <p:xfrm>
          <a:off x="647942" y="1528940"/>
          <a:ext cx="7671334" cy="53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9514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tge 14">
            <a:extLst>
              <a:ext uri="{FF2B5EF4-FFF2-40B4-BE49-F238E27FC236}">
                <a16:creationId xmlns:a16="http://schemas.microsoft.com/office/drawing/2014/main" id="{18489A33-EF0F-4ADE-B8DA-21A9682D2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52"/>
            <a:ext cx="12192000" cy="1344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537126" y="441881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/>
              </a:rPr>
              <a:t>Estratègia de cerca: com planificar-la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6EBEFC4-140A-4040-A79D-5F219C7B7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67" y="46835"/>
            <a:ext cx="3907875" cy="1304657"/>
          </a:xfrm>
          <a:prstGeom prst="rect">
            <a:avLst/>
          </a:prstGeom>
        </p:spPr>
      </p:pic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5FEA7C77-EF08-4AC1-810B-D2E2004A0CA1}"/>
              </a:ext>
            </a:extLst>
          </p:cNvPr>
          <p:cNvSpPr/>
          <p:nvPr/>
        </p:nvSpPr>
        <p:spPr>
          <a:xfrm>
            <a:off x="1342439" y="3063038"/>
            <a:ext cx="8832502" cy="2473692"/>
          </a:xfrm>
          <a:prstGeom prst="roundRect">
            <a:avLst/>
          </a:prstGeom>
          <a:solidFill>
            <a:srgbClr val="1F5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Aplicar el mètode PICO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>
                <a:latin typeface="Roboto Light"/>
                <a:ea typeface="Roboto Light"/>
                <a:cs typeface="Roboto Light"/>
              </a:rPr>
              <a:t>Seleccionar les paraules clau</a:t>
            </a:r>
            <a:r>
              <a:rPr lang="ca-ES" sz="2400" i="1" dirty="0">
                <a:latin typeface="Roboto Light"/>
                <a:ea typeface="Roboto Light"/>
                <a:cs typeface="Roboto Light"/>
              </a:rPr>
              <a:t> (</a:t>
            </a:r>
            <a:r>
              <a:rPr lang="ca-ES" sz="2400" i="1" dirty="0" err="1">
                <a:latin typeface="Roboto Light"/>
                <a:ea typeface="Roboto Light"/>
                <a:cs typeface="Roboto Light"/>
              </a:rPr>
              <a:t>keywords</a:t>
            </a:r>
            <a:r>
              <a:rPr lang="ca-ES" sz="2400" i="1" dirty="0">
                <a:latin typeface="Roboto Light"/>
                <a:ea typeface="Roboto Light"/>
                <a:cs typeface="Roboto Light"/>
              </a:rPr>
              <a:t>)</a:t>
            </a:r>
            <a:r>
              <a:rPr lang="ca-ES" sz="2400" dirty="0">
                <a:latin typeface="Roboto Light"/>
                <a:ea typeface="Roboto Light"/>
                <a:cs typeface="Roboto Light"/>
              </a:rPr>
              <a:t> o els termes </a:t>
            </a:r>
            <a:r>
              <a:rPr lang="ca-ES" sz="2400" dirty="0" err="1">
                <a:latin typeface="Roboto Light"/>
                <a:ea typeface="Roboto Light"/>
                <a:cs typeface="Roboto Light"/>
              </a:rPr>
              <a:t>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>
                <a:latin typeface="Roboto Light"/>
                <a:ea typeface="Roboto Light"/>
                <a:cs typeface="Roboto Light"/>
              </a:rPr>
              <a:t>Emprar operadors i la sintaxi de cerca</a:t>
            </a:r>
          </a:p>
        </p:txBody>
      </p:sp>
    </p:spTree>
    <p:extLst>
      <p:ext uri="{BB962C8B-B14F-4D97-AF65-F5344CB8AC3E}">
        <p14:creationId xmlns:p14="http://schemas.microsoft.com/office/powerpoint/2010/main" val="354733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0FFC872A-B374-418D-AA41-6B74210924BD}"/>
              </a:ext>
            </a:extLst>
          </p:cNvPr>
          <p:cNvGrpSpPr/>
          <p:nvPr/>
        </p:nvGrpSpPr>
        <p:grpSpPr>
          <a:xfrm>
            <a:off x="0" y="0"/>
            <a:ext cx="12192000" cy="1357174"/>
            <a:chOff x="0" y="0"/>
            <a:chExt cx="12192000" cy="1357174"/>
          </a:xfrm>
        </p:grpSpPr>
        <p:pic>
          <p:nvPicPr>
            <p:cNvPr id="6" name="Imatge 14">
              <a:extLst>
                <a:ext uri="{FF2B5EF4-FFF2-40B4-BE49-F238E27FC236}">
                  <a16:creationId xmlns:a16="http://schemas.microsoft.com/office/drawing/2014/main" id="{EB06345E-AE62-4304-9095-4840ECDF3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52"/>
              <a:ext cx="12192000" cy="134452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8D5ECB6-AA7B-49D0-9DCC-94AFC765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2502" y="0"/>
              <a:ext cx="3907875" cy="130465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228839" y="482832"/>
            <a:ext cx="558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/>
              </a:rPr>
              <a:t>Estratègia de cerca: PICO (investigació quantitativa) 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8FA54ACB-2A02-47DC-9E79-05A668AF3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538" y="1974672"/>
            <a:ext cx="5292053" cy="40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tge 14">
            <a:extLst>
              <a:ext uri="{FF2B5EF4-FFF2-40B4-BE49-F238E27FC236}">
                <a16:creationId xmlns:a16="http://schemas.microsoft.com/office/drawing/2014/main" id="{18489A33-EF0F-4ADE-B8DA-21A9682D2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52"/>
            <a:ext cx="12192000" cy="1344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FD949-EC98-4BFF-BBA4-6D1D98217F8D}"/>
              </a:ext>
            </a:extLst>
          </p:cNvPr>
          <p:cNvSpPr/>
          <p:nvPr/>
        </p:nvSpPr>
        <p:spPr>
          <a:xfrm>
            <a:off x="291958" y="500247"/>
            <a:ext cx="3801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>
                <a:solidFill>
                  <a:schemeClr val="bg1"/>
                </a:solidFill>
                <a:latin typeface="Roboto Black"/>
              </a:rPr>
              <a:t>Estratègia de cerca: Aplicant PICO 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6EBEFC4-140A-4040-A79D-5F219C7B7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67" y="46835"/>
            <a:ext cx="3907875" cy="13046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65BF2D-6B36-4771-9ECC-C59DD14814BC}"/>
              </a:ext>
            </a:extLst>
          </p:cNvPr>
          <p:cNvSpPr/>
          <p:nvPr/>
        </p:nvSpPr>
        <p:spPr>
          <a:xfrm>
            <a:off x="444366" y="1781807"/>
            <a:ext cx="11303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/>
              <a:t>Effect of bag-mask ventilation vs endotracheal intubation during cardiopulmonary resuscitation on neurological outcome after out-of-hospital cardiopulmonary arrest. </a:t>
            </a:r>
            <a:r>
              <a:rPr lang="ca-ES" i="1"/>
              <a:t>JAMA. 2018; 319:779</a:t>
            </a:r>
            <a:r>
              <a:rPr lang="ca-ES"/>
              <a:t>–</a:t>
            </a:r>
            <a:r>
              <a:rPr lang="ca-ES" i="1"/>
              <a:t>87.</a:t>
            </a:r>
            <a:endParaRPr lang="ca-ES"/>
          </a:p>
        </p:txBody>
      </p:sp>
      <p:sp>
        <p:nvSpPr>
          <p:cNvPr id="8" name="Rectangle arrodonit 4">
            <a:extLst>
              <a:ext uri="{FF2B5EF4-FFF2-40B4-BE49-F238E27FC236}">
                <a16:creationId xmlns:a16="http://schemas.microsoft.com/office/drawing/2014/main" id="{AFF68AA4-3B29-40C0-8EFB-A7A97F291F90}"/>
              </a:ext>
            </a:extLst>
          </p:cNvPr>
          <p:cNvSpPr/>
          <p:nvPr/>
        </p:nvSpPr>
        <p:spPr>
          <a:xfrm>
            <a:off x="1153114" y="2915733"/>
            <a:ext cx="1230474" cy="3563904"/>
          </a:xfrm>
          <a:prstGeom prst="roundRect">
            <a:avLst>
              <a:gd name="adj" fmla="val 7217"/>
            </a:avLst>
          </a:prstGeom>
          <a:solidFill>
            <a:srgbClr val="1F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ca-ES" sz="2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PICO</a:t>
            </a:r>
          </a:p>
        </p:txBody>
      </p:sp>
      <p:sp>
        <p:nvSpPr>
          <p:cNvPr id="9" name="Rectangle arrodonit 5">
            <a:extLst>
              <a:ext uri="{FF2B5EF4-FFF2-40B4-BE49-F238E27FC236}">
                <a16:creationId xmlns:a16="http://schemas.microsoft.com/office/drawing/2014/main" id="{12A5DC4D-F31F-4AFD-A345-B0CC19522F62}"/>
              </a:ext>
            </a:extLst>
          </p:cNvPr>
          <p:cNvSpPr/>
          <p:nvPr/>
        </p:nvSpPr>
        <p:spPr>
          <a:xfrm>
            <a:off x="2697678" y="2739054"/>
            <a:ext cx="6542969" cy="858966"/>
          </a:xfrm>
          <a:prstGeom prst="roundRect">
            <a:avLst>
              <a:gd name="adj" fmla="val 7217"/>
            </a:avLst>
          </a:prstGeom>
          <a:solidFill>
            <a:srgbClr val="1F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r>
              <a:rPr lang="ca-E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a-ES" sz="2400" b="1" dirty="0">
                <a:solidFill>
                  <a:schemeClr val="bg1"/>
                </a:solidFill>
              </a:rPr>
              <a:t>Població: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2400" dirty="0">
                <a:solidFill>
                  <a:schemeClr val="bg1"/>
                </a:solidFill>
              </a:rPr>
              <a:t>pacients amb aturada cardiopulmonar </a:t>
            </a:r>
            <a:r>
              <a:rPr lang="ca-ES" sz="2400" dirty="0" err="1">
                <a:solidFill>
                  <a:schemeClr val="bg1"/>
                </a:solidFill>
              </a:rPr>
              <a:t>extrahospitalària</a:t>
            </a:r>
            <a:endParaRPr lang="ca-ES" sz="2400" b="1" dirty="0" err="1">
              <a:solidFill>
                <a:schemeClr val="bg1"/>
              </a:solidFill>
            </a:endParaRPr>
          </a:p>
        </p:txBody>
      </p:sp>
      <p:sp>
        <p:nvSpPr>
          <p:cNvPr id="10" name="Rectangle arrodonit 5">
            <a:extLst>
              <a:ext uri="{FF2B5EF4-FFF2-40B4-BE49-F238E27FC236}">
                <a16:creationId xmlns:a16="http://schemas.microsoft.com/office/drawing/2014/main" id="{4F04C4CA-E62C-45C5-B4A9-A370366FC7D9}"/>
              </a:ext>
            </a:extLst>
          </p:cNvPr>
          <p:cNvSpPr/>
          <p:nvPr/>
        </p:nvSpPr>
        <p:spPr>
          <a:xfrm>
            <a:off x="2697678" y="3744553"/>
            <a:ext cx="6542969" cy="688496"/>
          </a:xfrm>
          <a:prstGeom prst="roundRect">
            <a:avLst>
              <a:gd name="adj" fmla="val 7217"/>
            </a:avLst>
          </a:prstGeom>
          <a:solidFill>
            <a:srgbClr val="1F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r>
              <a:rPr lang="ca-E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a-ES" sz="2400" b="1" dirty="0">
                <a:solidFill>
                  <a:schemeClr val="bg1"/>
                </a:solidFill>
              </a:rPr>
              <a:t>Intervenció / Indicador: </a:t>
            </a:r>
            <a:r>
              <a:rPr lang="ca-ES" sz="2400" dirty="0">
                <a:solidFill>
                  <a:schemeClr val="bg1"/>
                </a:solidFill>
              </a:rPr>
              <a:t>gestió de les vies respiratòries </a:t>
            </a:r>
          </a:p>
        </p:txBody>
      </p:sp>
      <p:sp>
        <p:nvSpPr>
          <p:cNvPr id="11" name="Rectangle arrodonit 7">
            <a:extLst>
              <a:ext uri="{FF2B5EF4-FFF2-40B4-BE49-F238E27FC236}">
                <a16:creationId xmlns:a16="http://schemas.microsoft.com/office/drawing/2014/main" id="{E61C9707-3DB5-4E7B-9EE3-B057E6C7FBBE}"/>
              </a:ext>
            </a:extLst>
          </p:cNvPr>
          <p:cNvSpPr/>
          <p:nvPr/>
        </p:nvSpPr>
        <p:spPr>
          <a:xfrm>
            <a:off x="2697718" y="4562736"/>
            <a:ext cx="6542929" cy="688496"/>
          </a:xfrm>
          <a:prstGeom prst="roundRect">
            <a:avLst>
              <a:gd name="adj" fmla="val 7217"/>
            </a:avLst>
          </a:prstGeom>
          <a:solidFill>
            <a:srgbClr val="1F505B"/>
          </a:solidFill>
          <a:ln>
            <a:solidFill>
              <a:srgbClr val="2B3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r>
              <a:rPr lang="ca-ES" sz="2400" b="1" dirty="0">
                <a:solidFill>
                  <a:schemeClr val="bg1"/>
                </a:solidFill>
              </a:rPr>
              <a:t>Comparació: </a:t>
            </a:r>
            <a:r>
              <a:rPr lang="ca-ES" sz="2400" dirty="0">
                <a:solidFill>
                  <a:schemeClr val="bg1"/>
                </a:solidFill>
              </a:rPr>
              <a:t>ventilació per mascareta vs. intubació </a:t>
            </a:r>
            <a:r>
              <a:rPr lang="ca-ES" sz="2400" dirty="0" err="1">
                <a:solidFill>
                  <a:schemeClr val="bg1"/>
                </a:solidFill>
              </a:rPr>
              <a:t>endotraqueal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12" name="Rectangle arrodonit 7">
            <a:extLst>
              <a:ext uri="{FF2B5EF4-FFF2-40B4-BE49-F238E27FC236}">
                <a16:creationId xmlns:a16="http://schemas.microsoft.com/office/drawing/2014/main" id="{1A4AD6F5-5ECA-454C-B959-B89A419B7B7F}"/>
              </a:ext>
            </a:extLst>
          </p:cNvPr>
          <p:cNvSpPr/>
          <p:nvPr/>
        </p:nvSpPr>
        <p:spPr>
          <a:xfrm>
            <a:off x="2697718" y="5367324"/>
            <a:ext cx="6542929" cy="1112313"/>
          </a:xfrm>
          <a:prstGeom prst="roundRect">
            <a:avLst>
              <a:gd name="adj" fmla="val 7217"/>
            </a:avLst>
          </a:prstGeom>
          <a:solidFill>
            <a:srgbClr val="1F5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400" b="1">
                <a:solidFill>
                  <a:schemeClr val="bg1"/>
                </a:solidFill>
              </a:rPr>
              <a:t>Resultats: </a:t>
            </a:r>
            <a:r>
              <a:rPr lang="ca-ES" sz="2400">
                <a:solidFill>
                  <a:schemeClr val="bg1"/>
                </a:solidFill>
              </a:rPr>
              <a:t>supervivència de 28 dies amb resultat neurològic favorable</a:t>
            </a:r>
          </a:p>
        </p:txBody>
      </p:sp>
    </p:spTree>
    <p:extLst>
      <p:ext uri="{BB962C8B-B14F-4D97-AF65-F5344CB8AC3E}">
        <p14:creationId xmlns:p14="http://schemas.microsoft.com/office/powerpoint/2010/main" val="243996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nical Trials Day by Slidesgo">
  <a:themeElements>
    <a:clrScheme name="Simple Light">
      <a:dk1>
        <a:srgbClr val="262835"/>
      </a:dk1>
      <a:lt1>
        <a:srgbClr val="FFFFFF"/>
      </a:lt1>
      <a:dk2>
        <a:srgbClr val="00FFFF"/>
      </a:dk2>
      <a:lt2>
        <a:srgbClr val="4A86E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0124143E5E84989611D24A513B00B" ma:contentTypeVersion="18" ma:contentTypeDescription="Crea un document nou" ma:contentTypeScope="" ma:versionID="2ef957b586ea4d3ef0cd24303225694d">
  <xsd:schema xmlns:xsd="http://www.w3.org/2001/XMLSchema" xmlns:xs="http://www.w3.org/2001/XMLSchema" xmlns:p="http://schemas.microsoft.com/office/2006/metadata/properties" xmlns:ns2="aaadfb63-5f60-4750-b063-bdfb80fe03a0" xmlns:ns3="02438a32-e18b-4eac-be57-1917724db1f8" targetNamespace="http://schemas.microsoft.com/office/2006/metadata/properties" ma:root="true" ma:fieldsID="25a79351a2b82abcf01fff5db5b78dcc" ns2:_="" ns3:_="">
    <xsd:import namespace="aaadfb63-5f60-4750-b063-bdfb80fe03a0"/>
    <xsd:import namespace="02438a32-e18b-4eac-be57-1917724db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dfb63-5f60-4750-b063-bdfb80fe0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aaadfb63-5f60-4750-b063-bdfb80fe03a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FF266-1431-4FE7-B738-2F332911B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dfb63-5f60-4750-b063-bdfb80fe03a0"/>
    <ds:schemaRef ds:uri="02438a32-e18b-4eac-be57-1917724db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6D4321-6DE2-49ED-9431-9C0F7B53524C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02438a32-e18b-4eac-be57-1917724db1f8"/>
    <ds:schemaRef ds:uri="http://purl.org/dc/terms/"/>
    <ds:schemaRef ds:uri="http://purl.org/dc/elements/1.1/"/>
    <ds:schemaRef ds:uri="aaadfb63-5f60-4750-b063-bdfb80fe03a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FFECD6-8D01-4452-9CA3-07CFC1BA59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1538</Words>
  <Application>Microsoft Office PowerPoint</Application>
  <PresentationFormat>Pantalla panoràmica</PresentationFormat>
  <Paragraphs>306</Paragraphs>
  <Slides>44</Slides>
  <Notes>20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12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Calibri Light</vt:lpstr>
      <vt:lpstr>Helvetica</vt:lpstr>
      <vt:lpstr>Lao UI</vt:lpstr>
      <vt:lpstr>Poppins</vt:lpstr>
      <vt:lpstr>Poppins Light</vt:lpstr>
      <vt:lpstr>Roboto</vt:lpstr>
      <vt:lpstr>Roboto Black</vt:lpstr>
      <vt:lpstr>Roboto Light</vt:lpstr>
      <vt:lpstr>Source Sans Pro</vt:lpstr>
      <vt:lpstr>Verdana</vt:lpstr>
      <vt:lpstr>Office Theme</vt:lpstr>
      <vt:lpstr>Clinical Trials Day by Slidesgo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de cerca i bases de dades: TFG Medicina 2025</dc:title>
  <dc:creator>CRAI Biblioteca del Campus Clínic</dc:creator>
  <dc:description>formació d'usuaris, metodologia de cerca, bases de dades, medicina, UB, Universitat de Barcelona, CRAI, Biblioteca, Campus Clínic</dc:description>
  <cp:lastModifiedBy>Laia Bonet Bagant</cp:lastModifiedBy>
  <cp:revision>369</cp:revision>
  <cp:lastPrinted>2023-02-13T14:16:37Z</cp:lastPrinted>
  <dcterms:created xsi:type="dcterms:W3CDTF">2018-04-18T14:26:50Z</dcterms:created>
  <dcterms:modified xsi:type="dcterms:W3CDTF">2025-05-14T06:08:38Z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0x010100CD70124143E5E84989611D24A513B00B</vt:lpwstr>
  </property>
  <property fmtid="{D5CDD505-2E9C-101B-9397-08002B2CF9AE}" pid="3" name="MediaServiceImageTags">
    <vt:lpwstr/>
  </property>
</Properties>
</file>