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Aleo Bold" charset="1" panose="020F0802020204030203"/>
      <p:regular r:id="rId16"/>
    </p:embeddedFont>
    <p:embeddedFont>
      <p:font typeface="Aleo" charset="1" panose="020F0502020204030203"/>
      <p:regular r:id="rId17"/>
    </p:embeddedFont>
    <p:embeddedFont>
      <p:font typeface="Aleo Italics" charset="1" panose="020F0502020204030203"/>
      <p:regular r:id="rId18"/>
    </p:embeddedFont>
    <p:embeddedFont>
      <p:font typeface="Arimo Bold" charset="1" panose="020B0704020202020204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18.fntdata"/><Relationship Id="rId8" Type="http://schemas.openxmlformats.org/officeDocument/2006/relationships/slide" Target="slides/slide3.xml"/><Relationship Id="rId3" Type="http://schemas.openxmlformats.org/officeDocument/2006/relationships/viewProps" Target="viewProps.xml"/><Relationship Id="rId21" Type="http://schemas.openxmlformats.org/officeDocument/2006/relationships/customXml" Target="../customXml/item2.xml"/><Relationship Id="rId12" Type="http://schemas.openxmlformats.org/officeDocument/2006/relationships/slide" Target="slides/slide7.xml"/><Relationship Id="rId17" Type="http://schemas.openxmlformats.org/officeDocument/2006/relationships/font" Target="fonts/font17.fntdata"/><Relationship Id="rId7" Type="http://schemas.openxmlformats.org/officeDocument/2006/relationships/slide" Target="slides/slide2.xml"/><Relationship Id="rId16" Type="http://schemas.openxmlformats.org/officeDocument/2006/relationships/font" Target="fonts/font16.fntdata"/><Relationship Id="rId2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5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19.fntdata"/><Relationship Id="rId14" Type="http://schemas.openxmlformats.org/officeDocument/2006/relationships/slide" Target="slides/slide9.xml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https://creativecommons.org/licenses/by/4.0/deed.ca" TargetMode="External" Type="http://schemas.openxmlformats.org/officeDocument/2006/relationships/hyperlink"/><Relationship Id="rId4" Target="../media/image37.png" Type="http://schemas.openxmlformats.org/officeDocument/2006/relationships/image"/><Relationship Id="rId5" Target="../media/image38.svg" Type="http://schemas.openxmlformats.org/officeDocument/2006/relationships/image"/><Relationship Id="rId6" Target="https://creativecommons.org/licenses/by/4.0/deed.ca" TargetMode="External" Type="http://schemas.openxmlformats.org/officeDocument/2006/relationships/hyperlink"/><Relationship Id="rId7" Target="../media/image2.png" Type="http://schemas.openxmlformats.org/officeDocument/2006/relationships/image"/><Relationship Id="rId8" Target="../media/image3.svg" Type="http://schemas.openxmlformats.org/officeDocument/2006/relationships/image"/><Relationship Id="rId9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6.jpeg" Type="http://schemas.openxmlformats.org/officeDocument/2006/relationships/image"/><Relationship Id="rId5" Target="../media/image7.png" Type="http://schemas.openxmlformats.org/officeDocument/2006/relationships/image"/><Relationship Id="rId6" Target="../media/image8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9.jpeg" Type="http://schemas.openxmlformats.org/officeDocument/2006/relationships/image"/><Relationship Id="rId5" Target="../media/image10.png" Type="http://schemas.openxmlformats.org/officeDocument/2006/relationships/image"/><Relationship Id="rId6" Target="../media/image11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png" Type="http://schemas.openxmlformats.org/officeDocument/2006/relationships/image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png" Type="http://schemas.openxmlformats.org/officeDocument/2006/relationships/image"/><Relationship Id="rId8" Target="../media/image16.pn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Relationship Id="rId7" Target="../media/image23.png" Type="http://schemas.openxmlformats.org/officeDocument/2006/relationships/image"/><Relationship Id="rId8" Target="../media/image2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25.png" Type="http://schemas.openxmlformats.org/officeDocument/2006/relationships/image"/><Relationship Id="rId5" Target="../media/image26.png" Type="http://schemas.openxmlformats.org/officeDocument/2006/relationships/image"/><Relationship Id="rId6" Target="../media/image27.png" Type="http://schemas.openxmlformats.org/officeDocument/2006/relationships/image"/><Relationship Id="rId7" Target="../media/image2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32.png" Type="http://schemas.openxmlformats.org/officeDocument/2006/relationships/image"/><Relationship Id="rId5" Target="../media/image33.png" Type="http://schemas.openxmlformats.org/officeDocument/2006/relationships/image"/><Relationship Id="rId6" Target="../media/image34.png" Type="http://schemas.openxmlformats.org/officeDocument/2006/relationships/image"/><Relationship Id="rId7" Target="../media/image3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81131" y="7990482"/>
            <a:ext cx="3793968" cy="1267818"/>
          </a:xfrm>
          <a:custGeom>
            <a:avLst/>
            <a:gdLst/>
            <a:ahLst/>
            <a:cxnLst/>
            <a:rect r="r" b="b" t="t" l="l"/>
            <a:pathLst>
              <a:path h="1267818" w="3793968">
                <a:moveTo>
                  <a:pt x="0" y="0"/>
                </a:moveTo>
                <a:lnTo>
                  <a:pt x="3793968" y="0"/>
                </a:lnTo>
                <a:lnTo>
                  <a:pt x="3793968" y="1267818"/>
                </a:lnTo>
                <a:lnTo>
                  <a:pt x="0" y="12678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10701" y="4349014"/>
            <a:ext cx="5982667" cy="2437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68"/>
              </a:lnSpc>
            </a:pPr>
            <a:r>
              <a:rPr lang="en-US" sz="3863" b="true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Teixir complicitats: </a:t>
            </a:r>
          </a:p>
          <a:p>
            <a:pPr algn="l">
              <a:lnSpc>
                <a:spcPts val="4868"/>
              </a:lnSpc>
            </a:pPr>
            <a:r>
              <a:rPr lang="en-US" sz="3863" b="true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cultura, diàleg i proximitat</a:t>
            </a:r>
          </a:p>
          <a:p>
            <a:pPr algn="l">
              <a:lnSpc>
                <a:spcPts val="4868"/>
              </a:lnSpc>
            </a:pPr>
            <a:r>
              <a:rPr lang="en-US" sz="3863" b="true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 </a:t>
            </a:r>
          </a:p>
          <a:p>
            <a:pPr algn="l" marL="0" indent="0" lvl="0">
              <a:lnSpc>
                <a:spcPts val="4868"/>
              </a:lnSpc>
              <a:spcBef>
                <a:spcPct val="0"/>
              </a:spcBef>
            </a:pPr>
            <a:r>
              <a:rPr lang="en-US" b="true" sz="3863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Isabel Magdaleno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711521" y="757570"/>
            <a:ext cx="5133188" cy="2416384"/>
            <a:chOff x="0" y="0"/>
            <a:chExt cx="6844251" cy="3221845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28575"/>
              <a:ext cx="6844251" cy="19409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816"/>
                </a:lnSpc>
              </a:pPr>
              <a:r>
                <a:rPr lang="en-US" sz="3028" b="true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12a JORNADA de BONES PRÀCTIQUES del CRAI </a:t>
              </a:r>
            </a:p>
            <a:p>
              <a:pPr algn="ctr">
                <a:lnSpc>
                  <a:spcPts val="3816"/>
                </a:lnSpc>
              </a:pPr>
              <a:r>
                <a:rPr lang="en-US" b="true" sz="3028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de la UB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2096326" y="1883751"/>
              <a:ext cx="3133578" cy="5061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91"/>
                </a:lnSpc>
                <a:spcBef>
                  <a:spcPct val="0"/>
                </a:spcBef>
              </a:pPr>
              <a:r>
                <a:rPr lang="en-US" b="true" sz="2374">
                  <a:solidFill>
                    <a:srgbClr val="000000"/>
                  </a:solidFill>
                  <a:latin typeface="Aleo Bold"/>
                  <a:ea typeface="Aleo Bold"/>
                  <a:cs typeface="Aleo Bold"/>
                  <a:sym typeface="Aleo Bold"/>
                </a:rPr>
                <a:t>#12jbpCRAIUB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1524351" y="2522242"/>
              <a:ext cx="4277530" cy="6996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94"/>
                </a:lnSpc>
                <a:spcBef>
                  <a:spcPct val="0"/>
                </a:spcBef>
              </a:pPr>
              <a:r>
                <a:rPr lang="en-US" b="true" sz="3328" strike="noStrike" u="none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Fem Comunitat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-20194690">
            <a:off x="577263" y="2068282"/>
            <a:ext cx="6598410" cy="6598410"/>
          </a:xfrm>
          <a:custGeom>
            <a:avLst/>
            <a:gdLst/>
            <a:ahLst/>
            <a:cxnLst/>
            <a:rect r="r" b="b" t="t" l="l"/>
            <a:pathLst>
              <a:path h="6598410" w="6598410">
                <a:moveTo>
                  <a:pt x="6598410" y="6598410"/>
                </a:moveTo>
                <a:lnTo>
                  <a:pt x="0" y="6598410"/>
                </a:lnTo>
                <a:lnTo>
                  <a:pt x="0" y="0"/>
                </a:lnTo>
                <a:lnTo>
                  <a:pt x="6598410" y="0"/>
                </a:lnTo>
                <a:lnTo>
                  <a:pt x="6598410" y="659841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4889" r="-6241" b="-1352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062946" y="1448744"/>
            <a:ext cx="7093109" cy="7089241"/>
            <a:chOff x="0" y="0"/>
            <a:chExt cx="4658360" cy="46558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-10160"/>
              <a:ext cx="4658360" cy="4668520"/>
            </a:xfrm>
            <a:custGeom>
              <a:avLst/>
              <a:gdLst/>
              <a:ahLst/>
              <a:cxnLst/>
              <a:rect r="r" b="b" t="t" l="l"/>
              <a:pathLst>
                <a:path h="4668520" w="4658360">
                  <a:moveTo>
                    <a:pt x="4658360" y="2294890"/>
                  </a:moveTo>
                  <a:cubicBezTo>
                    <a:pt x="4654550" y="2772410"/>
                    <a:pt x="4324350" y="3102610"/>
                    <a:pt x="3882390" y="3116580"/>
                  </a:cubicBezTo>
                  <a:cubicBezTo>
                    <a:pt x="3511550" y="3128010"/>
                    <a:pt x="3215640" y="3357880"/>
                    <a:pt x="3130550" y="3702050"/>
                  </a:cubicBezTo>
                  <a:cubicBezTo>
                    <a:pt x="3115310" y="3771900"/>
                    <a:pt x="3107690" y="3844290"/>
                    <a:pt x="3106420" y="3915410"/>
                  </a:cubicBezTo>
                  <a:cubicBezTo>
                    <a:pt x="3088640" y="4340860"/>
                    <a:pt x="2748280" y="4668520"/>
                    <a:pt x="2325370" y="4667250"/>
                  </a:cubicBezTo>
                  <a:cubicBezTo>
                    <a:pt x="1902460" y="4665980"/>
                    <a:pt x="1565910" y="4333240"/>
                    <a:pt x="1553210" y="3907790"/>
                  </a:cubicBezTo>
                  <a:cubicBezTo>
                    <a:pt x="1539240" y="3441700"/>
                    <a:pt x="1230630" y="3133090"/>
                    <a:pt x="760730" y="3116580"/>
                  </a:cubicBezTo>
                  <a:cubicBezTo>
                    <a:pt x="334010" y="3100070"/>
                    <a:pt x="1270" y="2762250"/>
                    <a:pt x="0" y="2343150"/>
                  </a:cubicBezTo>
                  <a:cubicBezTo>
                    <a:pt x="0" y="1922780"/>
                    <a:pt x="332740" y="1577340"/>
                    <a:pt x="753110" y="1562100"/>
                  </a:cubicBezTo>
                  <a:cubicBezTo>
                    <a:pt x="1236980" y="1543050"/>
                    <a:pt x="1536700" y="1243330"/>
                    <a:pt x="1553210" y="760730"/>
                  </a:cubicBezTo>
                  <a:cubicBezTo>
                    <a:pt x="1568450" y="350520"/>
                    <a:pt x="1899920" y="21590"/>
                    <a:pt x="2310130" y="11430"/>
                  </a:cubicBezTo>
                  <a:cubicBezTo>
                    <a:pt x="2716530" y="0"/>
                    <a:pt x="3068320" y="311150"/>
                    <a:pt x="3102610" y="712470"/>
                  </a:cubicBezTo>
                  <a:cubicBezTo>
                    <a:pt x="3136900" y="1113790"/>
                    <a:pt x="2856230" y="1489710"/>
                    <a:pt x="2448560" y="1551940"/>
                  </a:cubicBezTo>
                  <a:cubicBezTo>
                    <a:pt x="2369820" y="1564640"/>
                    <a:pt x="2287270" y="1560830"/>
                    <a:pt x="2208530" y="1573530"/>
                  </a:cubicBezTo>
                  <a:cubicBezTo>
                    <a:pt x="1800860" y="1638300"/>
                    <a:pt x="1513840" y="2010410"/>
                    <a:pt x="1555750" y="2414270"/>
                  </a:cubicBezTo>
                  <a:cubicBezTo>
                    <a:pt x="1597660" y="2818130"/>
                    <a:pt x="1945640" y="3128010"/>
                    <a:pt x="2349500" y="3116580"/>
                  </a:cubicBezTo>
                  <a:cubicBezTo>
                    <a:pt x="2763520" y="3106420"/>
                    <a:pt x="3096260" y="2772410"/>
                    <a:pt x="3105150" y="2358390"/>
                  </a:cubicBezTo>
                  <a:cubicBezTo>
                    <a:pt x="3115310" y="2018030"/>
                    <a:pt x="3265170" y="1764030"/>
                    <a:pt x="3577590" y="1628140"/>
                  </a:cubicBezTo>
                  <a:cubicBezTo>
                    <a:pt x="3890010" y="1492250"/>
                    <a:pt x="4154170" y="1551940"/>
                    <a:pt x="4398010" y="1761490"/>
                  </a:cubicBezTo>
                  <a:cubicBezTo>
                    <a:pt x="4573270" y="1912620"/>
                    <a:pt x="4654550" y="2112010"/>
                    <a:pt x="4658360" y="2294890"/>
                  </a:cubicBezTo>
                  <a:close/>
                  <a:moveTo>
                    <a:pt x="730250" y="3237230"/>
                  </a:moveTo>
                  <a:cubicBezTo>
                    <a:pt x="1084580" y="3234690"/>
                    <a:pt x="1375410" y="3520440"/>
                    <a:pt x="1377950" y="3870960"/>
                  </a:cubicBezTo>
                  <a:cubicBezTo>
                    <a:pt x="1381760" y="4227830"/>
                    <a:pt x="1097280" y="4519930"/>
                    <a:pt x="740410" y="4523740"/>
                  </a:cubicBezTo>
                  <a:cubicBezTo>
                    <a:pt x="740410" y="4523740"/>
                    <a:pt x="739140" y="4523740"/>
                    <a:pt x="739140" y="4523740"/>
                  </a:cubicBezTo>
                  <a:cubicBezTo>
                    <a:pt x="386080" y="4527550"/>
                    <a:pt x="92710" y="4236720"/>
                    <a:pt x="91440" y="3879850"/>
                  </a:cubicBezTo>
                  <a:cubicBezTo>
                    <a:pt x="90170" y="3522980"/>
                    <a:pt x="378460" y="3239770"/>
                    <a:pt x="730250" y="3237230"/>
                  </a:cubicBezTo>
                  <a:close/>
                  <a:moveTo>
                    <a:pt x="764540" y="128270"/>
                  </a:moveTo>
                  <a:cubicBezTo>
                    <a:pt x="1118870" y="125730"/>
                    <a:pt x="1409700" y="411480"/>
                    <a:pt x="1412240" y="762000"/>
                  </a:cubicBezTo>
                  <a:cubicBezTo>
                    <a:pt x="1416050" y="1118870"/>
                    <a:pt x="1131570" y="1410970"/>
                    <a:pt x="774700" y="1414780"/>
                  </a:cubicBezTo>
                  <a:cubicBezTo>
                    <a:pt x="774700" y="1414780"/>
                    <a:pt x="773430" y="1414780"/>
                    <a:pt x="773430" y="1414780"/>
                  </a:cubicBezTo>
                  <a:cubicBezTo>
                    <a:pt x="420370" y="1418590"/>
                    <a:pt x="127000" y="1126490"/>
                    <a:pt x="125730" y="770890"/>
                  </a:cubicBezTo>
                  <a:cubicBezTo>
                    <a:pt x="124460" y="415290"/>
                    <a:pt x="412750" y="130810"/>
                    <a:pt x="764540" y="128270"/>
                  </a:cubicBezTo>
                  <a:close/>
                  <a:moveTo>
                    <a:pt x="3893820" y="3237230"/>
                  </a:moveTo>
                  <a:cubicBezTo>
                    <a:pt x="4246880" y="3234690"/>
                    <a:pt x="4538980" y="3520440"/>
                    <a:pt x="4541520" y="3870960"/>
                  </a:cubicBezTo>
                  <a:cubicBezTo>
                    <a:pt x="4545330" y="4227830"/>
                    <a:pt x="4260850" y="4519930"/>
                    <a:pt x="3903980" y="4523740"/>
                  </a:cubicBezTo>
                  <a:cubicBezTo>
                    <a:pt x="3903980" y="4523740"/>
                    <a:pt x="3902710" y="4523740"/>
                    <a:pt x="3902710" y="4523740"/>
                  </a:cubicBezTo>
                  <a:cubicBezTo>
                    <a:pt x="3549650" y="4527550"/>
                    <a:pt x="3256280" y="4236720"/>
                    <a:pt x="3253740" y="3879850"/>
                  </a:cubicBezTo>
                  <a:cubicBezTo>
                    <a:pt x="3251200" y="3522980"/>
                    <a:pt x="3542030" y="3239770"/>
                    <a:pt x="3893820" y="3237230"/>
                  </a:cubicBezTo>
                  <a:close/>
                  <a:moveTo>
                    <a:pt x="3902710" y="85090"/>
                  </a:moveTo>
                  <a:cubicBezTo>
                    <a:pt x="3550920" y="85090"/>
                    <a:pt x="3260090" y="373380"/>
                    <a:pt x="3260090" y="723900"/>
                  </a:cubicBezTo>
                  <a:cubicBezTo>
                    <a:pt x="3258820" y="736600"/>
                    <a:pt x="3260090" y="749300"/>
                    <a:pt x="3260090" y="763270"/>
                  </a:cubicBezTo>
                  <a:cubicBezTo>
                    <a:pt x="3260090" y="777240"/>
                    <a:pt x="3258820" y="792480"/>
                    <a:pt x="3258820" y="807720"/>
                  </a:cubicBezTo>
                  <a:cubicBezTo>
                    <a:pt x="3251200" y="890270"/>
                    <a:pt x="3241040" y="1029970"/>
                    <a:pt x="3204210" y="1103630"/>
                  </a:cubicBezTo>
                  <a:cubicBezTo>
                    <a:pt x="3093720" y="1320800"/>
                    <a:pt x="2687320" y="1681480"/>
                    <a:pt x="2443480" y="1678940"/>
                  </a:cubicBezTo>
                  <a:cubicBezTo>
                    <a:pt x="2413000" y="1678940"/>
                    <a:pt x="2382520" y="1681480"/>
                    <a:pt x="2352040" y="1685290"/>
                  </a:cubicBezTo>
                  <a:lnTo>
                    <a:pt x="2334260" y="1685290"/>
                  </a:lnTo>
                  <a:cubicBezTo>
                    <a:pt x="1982470" y="1685290"/>
                    <a:pt x="1691640" y="1973580"/>
                    <a:pt x="1691640" y="2324100"/>
                  </a:cubicBezTo>
                  <a:cubicBezTo>
                    <a:pt x="1691640" y="2674620"/>
                    <a:pt x="1982470" y="2973070"/>
                    <a:pt x="2335530" y="2971800"/>
                  </a:cubicBezTo>
                  <a:cubicBezTo>
                    <a:pt x="2692400" y="2970530"/>
                    <a:pt x="2979420" y="2680970"/>
                    <a:pt x="2978150" y="2324100"/>
                  </a:cubicBezTo>
                  <a:cubicBezTo>
                    <a:pt x="2978150" y="2324100"/>
                    <a:pt x="2978150" y="2322830"/>
                    <a:pt x="2978150" y="2322830"/>
                  </a:cubicBezTo>
                  <a:cubicBezTo>
                    <a:pt x="2978150" y="2315210"/>
                    <a:pt x="2978150" y="2308860"/>
                    <a:pt x="2976880" y="2301240"/>
                  </a:cubicBezTo>
                  <a:lnTo>
                    <a:pt x="2978150" y="2301240"/>
                  </a:lnTo>
                  <a:cubicBezTo>
                    <a:pt x="2981960" y="2247900"/>
                    <a:pt x="2965450" y="2136140"/>
                    <a:pt x="2981960" y="2084070"/>
                  </a:cubicBezTo>
                  <a:cubicBezTo>
                    <a:pt x="3061970" y="1831340"/>
                    <a:pt x="3605530" y="1366520"/>
                    <a:pt x="3876040" y="1372870"/>
                  </a:cubicBezTo>
                  <a:lnTo>
                    <a:pt x="3903980" y="1372870"/>
                  </a:lnTo>
                  <a:cubicBezTo>
                    <a:pt x="4260850" y="1370330"/>
                    <a:pt x="4547870" y="1080770"/>
                    <a:pt x="4546600" y="723900"/>
                  </a:cubicBezTo>
                  <a:cubicBezTo>
                    <a:pt x="4546600" y="372110"/>
                    <a:pt x="4257040" y="85090"/>
                    <a:pt x="3902710" y="85090"/>
                  </a:cubicBezTo>
                  <a:close/>
                </a:path>
              </a:pathLst>
            </a:custGeom>
            <a:blipFill>
              <a:blip r:embed="rId5">
                <a:alphaModFix amt="52000"/>
              </a:blip>
              <a:stretch>
                <a:fillRect l="-19086" t="-5854" r="-33368" b="0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978986" y="4863179"/>
            <a:ext cx="2981960" cy="532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7"/>
              </a:lnSpc>
            </a:pPr>
            <a:r>
              <a:rPr lang="en-US" sz="3299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Moltes gràcies ! 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6978986" y="5494732"/>
            <a:ext cx="983603" cy="481451"/>
            <a:chOff x="0" y="0"/>
            <a:chExt cx="1311470" cy="641934"/>
          </a:xfrm>
        </p:grpSpPr>
        <p:sp>
          <p:nvSpPr>
            <p:cNvPr name="Freeform 4" id="4">
              <a:hlinkClick r:id="rId3" tooltip="https://creativecommons.org/licenses/by/4.0/deed.ca"/>
            </p:cNvPr>
            <p:cNvSpPr/>
            <p:nvPr/>
          </p:nvSpPr>
          <p:spPr>
            <a:xfrm flipH="false" flipV="false" rot="0">
              <a:off x="0" y="0"/>
              <a:ext cx="641934" cy="641934"/>
            </a:xfrm>
            <a:custGeom>
              <a:avLst/>
              <a:gdLst/>
              <a:ahLst/>
              <a:cxnLst/>
              <a:rect r="r" b="b" t="t" l="l"/>
              <a:pathLst>
                <a:path h="641934" w="641934">
                  <a:moveTo>
                    <a:pt x="0" y="0"/>
                  </a:moveTo>
                  <a:lnTo>
                    <a:pt x="641934" y="0"/>
                  </a:lnTo>
                  <a:lnTo>
                    <a:pt x="641934" y="641934"/>
                  </a:lnTo>
                  <a:lnTo>
                    <a:pt x="0" y="641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5" id="5">
              <a:hlinkClick r:id="rId6" tooltip="https://creativecommons.org/licenses/by/4.0/deed.ca"/>
            </p:cNvPr>
            <p:cNvSpPr/>
            <p:nvPr/>
          </p:nvSpPr>
          <p:spPr>
            <a:xfrm flipH="false" flipV="false" rot="0">
              <a:off x="689456" y="0"/>
              <a:ext cx="622014" cy="622014"/>
            </a:xfrm>
            <a:custGeom>
              <a:avLst/>
              <a:gdLst/>
              <a:ahLst/>
              <a:cxnLst/>
              <a:rect r="r" b="b" t="t" l="l"/>
              <a:pathLst>
                <a:path h="622014" w="622014">
                  <a:moveTo>
                    <a:pt x="0" y="0"/>
                  </a:moveTo>
                  <a:lnTo>
                    <a:pt x="622014" y="0"/>
                  </a:lnTo>
                  <a:lnTo>
                    <a:pt x="622014" y="622014"/>
                  </a:lnTo>
                  <a:lnTo>
                    <a:pt x="0" y="622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897642" y="1028700"/>
            <a:ext cx="4361658" cy="2041056"/>
            <a:chOff x="0" y="0"/>
            <a:chExt cx="5815544" cy="2721408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19050"/>
              <a:ext cx="5815544" cy="16277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42"/>
                </a:lnSpc>
              </a:pPr>
              <a:r>
                <a:rPr lang="en-US" sz="2573" b="true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12a JORNADA de BONES PRÀCTIQUES del CRAI </a:t>
              </a:r>
            </a:p>
            <a:p>
              <a:pPr algn="ctr">
                <a:lnSpc>
                  <a:spcPts val="3242"/>
                </a:lnSpc>
              </a:pPr>
              <a:r>
                <a:rPr lang="en-US" b="true" sz="2573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de la UB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781244" y="1589662"/>
              <a:ext cx="2662594" cy="4248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41"/>
                </a:lnSpc>
                <a:spcBef>
                  <a:spcPct val="0"/>
                </a:spcBef>
              </a:pPr>
              <a:r>
                <a:rPr lang="en-US" b="true" sz="2017">
                  <a:solidFill>
                    <a:srgbClr val="000000"/>
                  </a:solidFill>
                  <a:latin typeface="Aleo Bold"/>
                  <a:ea typeface="Aleo Bold"/>
                  <a:cs typeface="Aleo Bold"/>
                  <a:sym typeface="Aleo Bold"/>
                </a:rPr>
                <a:t>#12jbpCRAIUB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1295237" y="2122662"/>
              <a:ext cx="3634607" cy="5987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564"/>
                </a:lnSpc>
                <a:spcBef>
                  <a:spcPct val="0"/>
                </a:spcBef>
              </a:pPr>
              <a:r>
                <a:rPr lang="en-US" b="true" sz="2828" strike="noStrike" u="none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Fem Comunitat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-20683711">
            <a:off x="15333287" y="7858158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1"/>
                </a:moveTo>
                <a:lnTo>
                  <a:pt x="0" y="4477751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1"/>
                </a:lnTo>
                <a:close/>
              </a:path>
            </a:pathLst>
          </a:custGeom>
          <a:blipFill>
            <a:blip r:embed="rId7">
              <a:alphaModFix amt="38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7990482"/>
            <a:ext cx="3793968" cy="1267818"/>
          </a:xfrm>
          <a:custGeom>
            <a:avLst/>
            <a:gdLst/>
            <a:ahLst/>
            <a:cxnLst/>
            <a:rect r="r" b="b" t="t" l="l"/>
            <a:pathLst>
              <a:path h="1267818" w="3793968">
                <a:moveTo>
                  <a:pt x="0" y="0"/>
                </a:moveTo>
                <a:lnTo>
                  <a:pt x="3793968" y="0"/>
                </a:lnTo>
                <a:lnTo>
                  <a:pt x="3793968" y="1267818"/>
                </a:lnTo>
                <a:lnTo>
                  <a:pt x="0" y="12678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0683711">
            <a:off x="-1958966" y="-1634554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0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0" y="0"/>
                </a:lnTo>
                <a:lnTo>
                  <a:pt x="4477750" y="4477750"/>
                </a:lnTo>
                <a:close/>
              </a:path>
            </a:pathLst>
          </a:custGeom>
          <a:blipFill>
            <a:blip r:embed="rId7">
              <a:alphaModFix amt="38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101965" y="5621192"/>
            <a:ext cx="2084070" cy="325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19"/>
              </a:lnSpc>
              <a:spcBef>
                <a:spcPct val="0"/>
              </a:spcBef>
            </a:pPr>
            <a:r>
              <a:rPr lang="en-US" b="true" sz="179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16 de juliol de 2025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683711">
            <a:off x="-2026698" y="-18038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008882" y="2619044"/>
            <a:ext cx="5858009" cy="5858009"/>
            <a:chOff x="0" y="0"/>
            <a:chExt cx="13884457" cy="1388445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4"/>
              <a:stretch>
                <a:fillRect l="223" t="0" r="223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7892646" y="406423"/>
            <a:ext cx="2130307" cy="362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08882" y="1723193"/>
            <a:ext cx="2023021" cy="481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16"/>
              </a:lnSpc>
              <a:spcBef>
                <a:spcPct val="0"/>
              </a:spcBef>
            </a:pPr>
            <a:r>
              <a:rPr lang="en-US" b="true" sz="3028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Introducció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988146" y="4621010"/>
            <a:ext cx="6336506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b="true" sz="3399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2. </a:t>
            </a:r>
            <a:r>
              <a:rPr lang="en-US" b="true" sz="3399" strike="noStrike" u="none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Vincles culturals amb l’entorn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497729" y="3421495"/>
            <a:ext cx="10879227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1. </a:t>
            </a:r>
            <a:r>
              <a:rPr lang="en-US" b="true" sz="3399" strike="noStrike" u="none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Teixint complicitats amb la comunitat acadèmica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593229" y="5974639"/>
            <a:ext cx="9772204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59"/>
              </a:lnSpc>
              <a:spcBef>
                <a:spcPct val="0"/>
              </a:spcBef>
            </a:pPr>
            <a:r>
              <a:rPr lang="en-US" b="true" sz="3399" strike="noStrike" u="none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3. Una biblioteca que acull, acompanya i connecta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683711">
            <a:off x="-2633521" y="-213050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575991" y="2857889"/>
            <a:ext cx="5246370" cy="5246370"/>
            <a:chOff x="0" y="0"/>
            <a:chExt cx="13884457" cy="1388445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4"/>
              <a:stretch>
                <a:fillRect l="-15712" t="0" r="-15712" b="0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6629852" y="2857889"/>
            <a:ext cx="5246370" cy="5246370"/>
            <a:chOff x="0" y="0"/>
            <a:chExt cx="13884457" cy="1388445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5"/>
              <a:stretch>
                <a:fillRect l="-9425" t="0" r="-9425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2319921" y="2857889"/>
            <a:ext cx="5246370" cy="5246370"/>
            <a:chOff x="0" y="0"/>
            <a:chExt cx="13884457" cy="1388445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6"/>
              <a:stretch>
                <a:fillRect l="-24665" t="0" r="-24665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728366" y="6266441"/>
            <a:ext cx="2941618" cy="928506"/>
            <a:chOff x="0" y="0"/>
            <a:chExt cx="774747" cy="24454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74747" cy="244545"/>
            </a:xfrm>
            <a:custGeom>
              <a:avLst/>
              <a:gdLst/>
              <a:ahLst/>
              <a:cxnLst/>
              <a:rect r="r" b="b" t="t" l="l"/>
              <a:pathLst>
                <a:path h="244545" w="774747">
                  <a:moveTo>
                    <a:pt x="0" y="0"/>
                  </a:moveTo>
                  <a:lnTo>
                    <a:pt x="774747" y="0"/>
                  </a:lnTo>
                  <a:lnTo>
                    <a:pt x="774747" y="244545"/>
                  </a:lnTo>
                  <a:lnTo>
                    <a:pt x="0" y="2445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774747" cy="2826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7"/>
                </a:lnSpc>
              </a:pPr>
              <a:r>
                <a:rPr lang="en-US" sz="2474">
                  <a:solidFill>
                    <a:srgbClr val="000000"/>
                  </a:solidFill>
                  <a:latin typeface="Aleo"/>
                  <a:ea typeface="Aleo"/>
                  <a:cs typeface="Aleo"/>
                  <a:sym typeface="Aleo"/>
                </a:rPr>
                <a:t>Research Cafè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3573434" y="6172355"/>
            <a:ext cx="2739344" cy="1022593"/>
            <a:chOff x="0" y="0"/>
            <a:chExt cx="721473" cy="26932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21473" cy="269325"/>
            </a:xfrm>
            <a:custGeom>
              <a:avLst/>
              <a:gdLst/>
              <a:ahLst/>
              <a:cxnLst/>
              <a:rect r="r" b="b" t="t" l="l"/>
              <a:pathLst>
                <a:path h="269325" w="721473">
                  <a:moveTo>
                    <a:pt x="0" y="0"/>
                  </a:moveTo>
                  <a:lnTo>
                    <a:pt x="721473" y="0"/>
                  </a:lnTo>
                  <a:lnTo>
                    <a:pt x="721473" y="269325"/>
                  </a:lnTo>
                  <a:lnTo>
                    <a:pt x="0" y="26932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721473" cy="307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7"/>
                </a:lnSpc>
              </a:pPr>
              <a:r>
                <a:rPr lang="en-US" sz="2474">
                  <a:solidFill>
                    <a:srgbClr val="000000"/>
                  </a:solidFill>
                  <a:latin typeface="Aleo"/>
                  <a:ea typeface="Aleo"/>
                  <a:cs typeface="Aleo"/>
                  <a:sym typeface="Aleo"/>
                </a:rPr>
                <a:t>Sant Jordi al CRAIFGH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7725026" y="4969778"/>
            <a:ext cx="2864561" cy="1022593"/>
            <a:chOff x="0" y="0"/>
            <a:chExt cx="754452" cy="26932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54452" cy="269325"/>
            </a:xfrm>
            <a:custGeom>
              <a:avLst/>
              <a:gdLst/>
              <a:ahLst/>
              <a:cxnLst/>
              <a:rect r="r" b="b" t="t" l="l"/>
              <a:pathLst>
                <a:path h="269325" w="754452">
                  <a:moveTo>
                    <a:pt x="0" y="0"/>
                  </a:moveTo>
                  <a:lnTo>
                    <a:pt x="754452" y="0"/>
                  </a:lnTo>
                  <a:lnTo>
                    <a:pt x="754452" y="269325"/>
                  </a:lnTo>
                  <a:lnTo>
                    <a:pt x="0" y="26932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754452" cy="307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7"/>
                </a:lnSpc>
              </a:pPr>
              <a:r>
                <a:rPr lang="en-US" sz="2474">
                  <a:solidFill>
                    <a:srgbClr val="000000"/>
                  </a:solidFill>
                  <a:latin typeface="Aleo"/>
                  <a:ea typeface="Aleo"/>
                  <a:cs typeface="Aleo"/>
                  <a:sym typeface="Aleo"/>
                </a:rPr>
                <a:t>Homenatges a dones </a:t>
              </a: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7892646" y="406423"/>
            <a:ext cx="2130307" cy="362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1705827"/>
            <a:ext cx="10879227" cy="481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16"/>
              </a:lnSpc>
              <a:spcBef>
                <a:spcPct val="0"/>
              </a:spcBef>
            </a:pPr>
            <a:r>
              <a:rPr lang="en-US" b="true" sz="3028" strike="noStrike" u="none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1. Teixint complicitats amb la comunitat acadèmica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683711">
            <a:off x="-2026698" y="-18038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575991" y="2857889"/>
            <a:ext cx="5246370" cy="5246370"/>
            <a:chOff x="0" y="0"/>
            <a:chExt cx="13884457" cy="1388445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4"/>
              <a:stretch>
                <a:fillRect l="223" t="-25135" r="223" b="-25135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6616545" y="2857889"/>
            <a:ext cx="5246370" cy="5246370"/>
            <a:chOff x="0" y="0"/>
            <a:chExt cx="13884457" cy="1388445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5"/>
              <a:stretch>
                <a:fillRect l="-19496" t="0" r="-19496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2316098" y="2857889"/>
            <a:ext cx="5246370" cy="5246370"/>
            <a:chOff x="0" y="0"/>
            <a:chExt cx="13884457" cy="1388445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6"/>
              <a:stretch>
                <a:fillRect l="223" t="-16665" r="223" b="-16665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596016" y="3483115"/>
            <a:ext cx="3206320" cy="999640"/>
            <a:chOff x="0" y="0"/>
            <a:chExt cx="844463" cy="26328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44463" cy="263280"/>
            </a:xfrm>
            <a:custGeom>
              <a:avLst/>
              <a:gdLst/>
              <a:ahLst/>
              <a:cxnLst/>
              <a:rect r="r" b="b" t="t" l="l"/>
              <a:pathLst>
                <a:path h="263280" w="844463">
                  <a:moveTo>
                    <a:pt x="0" y="0"/>
                  </a:moveTo>
                  <a:lnTo>
                    <a:pt x="844463" y="0"/>
                  </a:lnTo>
                  <a:lnTo>
                    <a:pt x="844463" y="263280"/>
                  </a:lnTo>
                  <a:lnTo>
                    <a:pt x="0" y="2632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844463" cy="2823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43"/>
                </a:lnSpc>
              </a:pPr>
              <a:r>
                <a:rPr lang="en-US" sz="2574">
                  <a:solidFill>
                    <a:srgbClr val="000000"/>
                  </a:solidFill>
                  <a:latin typeface="Aleo"/>
                  <a:ea typeface="Aleo"/>
                  <a:cs typeface="Aleo"/>
                  <a:sym typeface="Aleo"/>
                </a:rPr>
                <a:t>Exposicions i mostres bibliogràfiques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7826713" y="6490894"/>
            <a:ext cx="2826033" cy="1022593"/>
            <a:chOff x="0" y="0"/>
            <a:chExt cx="744305" cy="26932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44305" cy="269325"/>
            </a:xfrm>
            <a:custGeom>
              <a:avLst/>
              <a:gdLst/>
              <a:ahLst/>
              <a:cxnLst/>
              <a:rect r="r" b="b" t="t" l="l"/>
              <a:pathLst>
                <a:path h="269325" w="744305">
                  <a:moveTo>
                    <a:pt x="0" y="0"/>
                  </a:moveTo>
                  <a:lnTo>
                    <a:pt x="744305" y="0"/>
                  </a:lnTo>
                  <a:lnTo>
                    <a:pt x="744305" y="269325"/>
                  </a:lnTo>
                  <a:lnTo>
                    <a:pt x="0" y="26932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744305" cy="307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7"/>
                </a:lnSpc>
              </a:pPr>
              <a:r>
                <a:rPr lang="en-US" sz="2474">
                  <a:solidFill>
                    <a:srgbClr val="000000"/>
                  </a:solidFill>
                  <a:latin typeface="Aleo"/>
                  <a:ea typeface="Aleo"/>
                  <a:cs typeface="Aleo"/>
                  <a:sym typeface="Aleo"/>
                </a:rPr>
                <a:t>Cerimònia agraïment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482923" y="3483115"/>
            <a:ext cx="2710448" cy="755128"/>
            <a:chOff x="0" y="0"/>
            <a:chExt cx="713863" cy="19888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13863" cy="198882"/>
            </a:xfrm>
            <a:custGeom>
              <a:avLst/>
              <a:gdLst/>
              <a:ahLst/>
              <a:cxnLst/>
              <a:rect r="r" b="b" t="t" l="l"/>
              <a:pathLst>
                <a:path h="198882" w="713863">
                  <a:moveTo>
                    <a:pt x="0" y="0"/>
                  </a:moveTo>
                  <a:lnTo>
                    <a:pt x="713863" y="0"/>
                  </a:lnTo>
                  <a:lnTo>
                    <a:pt x="713863" y="198882"/>
                  </a:lnTo>
                  <a:lnTo>
                    <a:pt x="0" y="19888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713863" cy="2369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7"/>
                </a:lnSpc>
              </a:pPr>
              <a:r>
                <a:rPr lang="en-US" sz="2474">
                  <a:solidFill>
                    <a:srgbClr val="000000"/>
                  </a:solidFill>
                  <a:latin typeface="Aleo"/>
                  <a:ea typeface="Aleo"/>
                  <a:cs typeface="Aleo"/>
                  <a:sym typeface="Aleo"/>
                </a:rPr>
                <a:t>Viquimarató</a:t>
              </a: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7892646" y="406423"/>
            <a:ext cx="2130307" cy="362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1705827"/>
            <a:ext cx="10879227" cy="481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16"/>
              </a:lnSpc>
              <a:spcBef>
                <a:spcPct val="0"/>
              </a:spcBef>
            </a:pPr>
            <a:r>
              <a:rPr lang="en-US" b="true" sz="3028" strike="noStrike" u="none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1. Teixint complicitats amb la comunitat acadèmica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683711">
            <a:off x="-2026698" y="-18038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659204" y="5663290"/>
            <a:ext cx="3086100" cy="1022593"/>
            <a:chOff x="0" y="0"/>
            <a:chExt cx="812800" cy="26932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69325"/>
            </a:xfrm>
            <a:custGeom>
              <a:avLst/>
              <a:gdLst/>
              <a:ahLst/>
              <a:cxnLst/>
              <a:rect r="r" b="b" t="t" l="l"/>
              <a:pathLst>
                <a:path h="269325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141384"/>
                  </a:lnTo>
                  <a:cubicBezTo>
                    <a:pt x="812800" y="175316"/>
                    <a:pt x="799321" y="207858"/>
                    <a:pt x="775327" y="231852"/>
                  </a:cubicBezTo>
                  <a:cubicBezTo>
                    <a:pt x="751333" y="255845"/>
                    <a:pt x="718791" y="269325"/>
                    <a:pt x="684859" y="269325"/>
                  </a:cubicBezTo>
                  <a:lnTo>
                    <a:pt x="127941" y="269325"/>
                  </a:lnTo>
                  <a:cubicBezTo>
                    <a:pt x="94009" y="269325"/>
                    <a:pt x="61467" y="255845"/>
                    <a:pt x="37473" y="231852"/>
                  </a:cubicBezTo>
                  <a:cubicBezTo>
                    <a:pt x="13479" y="207858"/>
                    <a:pt x="0" y="175316"/>
                    <a:pt x="0" y="141384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288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9"/>
                </a:lnSpc>
              </a:pPr>
              <a:r>
                <a:rPr lang="en-US" b="true" sz="2674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Mostres bibliogràfiques</a:t>
              </a: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808901" y="2721050"/>
            <a:ext cx="6316063" cy="6024357"/>
            <a:chOff x="0" y="0"/>
            <a:chExt cx="6324600" cy="6032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27000" y="127000"/>
              <a:ext cx="2984500" cy="2844800"/>
            </a:xfrm>
            <a:custGeom>
              <a:avLst/>
              <a:gdLst/>
              <a:ahLst/>
              <a:cxnLst/>
              <a:rect r="r" b="b" t="t" l="l"/>
              <a:pathLst>
                <a:path h="2844800" w="2984500">
                  <a:moveTo>
                    <a:pt x="0" y="0"/>
                  </a:moveTo>
                  <a:lnTo>
                    <a:pt x="2984500" y="0"/>
                  </a:lnTo>
                  <a:lnTo>
                    <a:pt x="2984500" y="2844800"/>
                  </a:lnTo>
                  <a:lnTo>
                    <a:pt x="0" y="2844800"/>
                  </a:lnTo>
                  <a:close/>
                </a:path>
              </a:pathLst>
            </a:custGeom>
            <a:blipFill>
              <a:blip r:embed="rId4"/>
              <a:stretch>
                <a:fillRect l="0" t="-2455" r="0" b="-2455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27000" y="3073400"/>
              <a:ext cx="2984500" cy="2844800"/>
            </a:xfrm>
            <a:custGeom>
              <a:avLst/>
              <a:gdLst/>
              <a:ahLst/>
              <a:cxnLst/>
              <a:rect r="r" b="b" t="t" l="l"/>
              <a:pathLst>
                <a:path h="2844800" w="2984500">
                  <a:moveTo>
                    <a:pt x="0" y="0"/>
                  </a:moveTo>
                  <a:lnTo>
                    <a:pt x="2984500" y="0"/>
                  </a:lnTo>
                  <a:lnTo>
                    <a:pt x="2984500" y="2844800"/>
                  </a:lnTo>
                  <a:lnTo>
                    <a:pt x="0" y="2844800"/>
                  </a:lnTo>
                  <a:close/>
                </a:path>
              </a:pathLst>
            </a:custGeom>
            <a:blipFill>
              <a:blip r:embed="rId5"/>
              <a:stretch>
                <a:fillRect l="0" t="-2455" r="0" b="-2455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213100" y="3073400"/>
              <a:ext cx="2984500" cy="2844800"/>
            </a:xfrm>
            <a:custGeom>
              <a:avLst/>
              <a:gdLst/>
              <a:ahLst/>
              <a:cxnLst/>
              <a:rect r="r" b="b" t="t" l="l"/>
              <a:pathLst>
                <a:path h="2844800" w="2984500">
                  <a:moveTo>
                    <a:pt x="0" y="0"/>
                  </a:moveTo>
                  <a:lnTo>
                    <a:pt x="2984500" y="0"/>
                  </a:lnTo>
                  <a:lnTo>
                    <a:pt x="2984500" y="2844800"/>
                  </a:lnTo>
                  <a:lnTo>
                    <a:pt x="0" y="2844800"/>
                  </a:lnTo>
                  <a:close/>
                </a:path>
              </a:pathLst>
            </a:custGeom>
            <a:blipFill>
              <a:blip r:embed="rId6"/>
              <a:stretch>
                <a:fillRect l="0" t="-2455" r="0" b="-2455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213100" y="127000"/>
              <a:ext cx="2984500" cy="2844800"/>
            </a:xfrm>
            <a:custGeom>
              <a:avLst/>
              <a:gdLst/>
              <a:ahLst/>
              <a:cxnLst/>
              <a:rect r="r" b="b" t="t" l="l"/>
              <a:pathLst>
                <a:path h="2844800" w="2984500">
                  <a:moveTo>
                    <a:pt x="0" y="0"/>
                  </a:moveTo>
                  <a:lnTo>
                    <a:pt x="2984500" y="0"/>
                  </a:lnTo>
                  <a:lnTo>
                    <a:pt x="2984500" y="2844800"/>
                  </a:lnTo>
                  <a:lnTo>
                    <a:pt x="0" y="2844800"/>
                  </a:lnTo>
                  <a:close/>
                </a:path>
              </a:pathLst>
            </a:custGeom>
            <a:blipFill>
              <a:blip r:embed="rId7"/>
              <a:stretch>
                <a:fillRect l="0" t="-2210" r="0" b="-221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0" y="0"/>
                  </a:moveTo>
                  <a:lnTo>
                    <a:pt x="0" y="6032500"/>
                  </a:lnTo>
                  <a:lnTo>
                    <a:pt x="6324600" y="6032500"/>
                  </a:lnTo>
                  <a:lnTo>
                    <a:pt x="6324600" y="0"/>
                  </a:lnTo>
                  <a:lnTo>
                    <a:pt x="0" y="0"/>
                  </a:lnTo>
                  <a:close/>
                  <a:moveTo>
                    <a:pt x="6197600" y="2971800"/>
                  </a:moveTo>
                  <a:lnTo>
                    <a:pt x="3213100" y="2971800"/>
                  </a:lnTo>
                  <a:lnTo>
                    <a:pt x="3213100" y="127000"/>
                  </a:lnTo>
                  <a:lnTo>
                    <a:pt x="6197600" y="127000"/>
                  </a:lnTo>
                  <a:lnTo>
                    <a:pt x="6197600" y="2971800"/>
                  </a:lnTo>
                  <a:close/>
                  <a:moveTo>
                    <a:pt x="3111500" y="127000"/>
                  </a:moveTo>
                  <a:lnTo>
                    <a:pt x="3111500" y="2971800"/>
                  </a:lnTo>
                  <a:lnTo>
                    <a:pt x="127000" y="2971800"/>
                  </a:lnTo>
                  <a:lnTo>
                    <a:pt x="127000" y="127000"/>
                  </a:lnTo>
                  <a:lnTo>
                    <a:pt x="3111500" y="127000"/>
                  </a:lnTo>
                  <a:close/>
                  <a:moveTo>
                    <a:pt x="127000" y="5905500"/>
                  </a:moveTo>
                  <a:lnTo>
                    <a:pt x="127000" y="3073400"/>
                  </a:lnTo>
                  <a:lnTo>
                    <a:pt x="3111500" y="3073400"/>
                  </a:lnTo>
                  <a:lnTo>
                    <a:pt x="3111500" y="5905500"/>
                  </a:lnTo>
                  <a:lnTo>
                    <a:pt x="127000" y="5905500"/>
                  </a:lnTo>
                  <a:close/>
                  <a:moveTo>
                    <a:pt x="3213100" y="5905500"/>
                  </a:moveTo>
                  <a:lnTo>
                    <a:pt x="3213100" y="3073400"/>
                  </a:lnTo>
                  <a:lnTo>
                    <a:pt x="6197600" y="3073400"/>
                  </a:lnTo>
                  <a:lnTo>
                    <a:pt x="6197600" y="5905500"/>
                  </a:lnTo>
                  <a:lnTo>
                    <a:pt x="32131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9622509" y="2721050"/>
            <a:ext cx="6169413" cy="5884480"/>
            <a:chOff x="0" y="0"/>
            <a:chExt cx="6324600" cy="60325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27000" y="127000"/>
              <a:ext cx="2984500" cy="2844800"/>
            </a:xfrm>
            <a:custGeom>
              <a:avLst/>
              <a:gdLst/>
              <a:ahLst/>
              <a:cxnLst/>
              <a:rect r="r" b="b" t="t" l="l"/>
              <a:pathLst>
                <a:path h="2844800" w="2984500">
                  <a:moveTo>
                    <a:pt x="0" y="0"/>
                  </a:moveTo>
                  <a:lnTo>
                    <a:pt x="2984500" y="0"/>
                  </a:lnTo>
                  <a:lnTo>
                    <a:pt x="2984500" y="2844800"/>
                  </a:lnTo>
                  <a:lnTo>
                    <a:pt x="0" y="2844800"/>
                  </a:lnTo>
                  <a:close/>
                </a:path>
              </a:pathLst>
            </a:custGeom>
            <a:blipFill>
              <a:blip r:embed="rId8"/>
              <a:stretch>
                <a:fillRect l="0" t="-2234" r="0" b="-2234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27000" y="3073400"/>
              <a:ext cx="2984500" cy="2844800"/>
            </a:xfrm>
            <a:custGeom>
              <a:avLst/>
              <a:gdLst/>
              <a:ahLst/>
              <a:cxnLst/>
              <a:rect r="r" b="b" t="t" l="l"/>
              <a:pathLst>
                <a:path h="2844800" w="2984500">
                  <a:moveTo>
                    <a:pt x="0" y="0"/>
                  </a:moveTo>
                  <a:lnTo>
                    <a:pt x="2984500" y="0"/>
                  </a:lnTo>
                  <a:lnTo>
                    <a:pt x="2984500" y="2844800"/>
                  </a:lnTo>
                  <a:lnTo>
                    <a:pt x="0" y="2844800"/>
                  </a:lnTo>
                  <a:close/>
                </a:path>
              </a:pathLst>
            </a:custGeom>
            <a:blipFill>
              <a:blip r:embed="rId9"/>
              <a:stretch>
                <a:fillRect l="0" t="-2455" r="0" b="-2455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3213100" y="3073400"/>
              <a:ext cx="2984500" cy="2844800"/>
            </a:xfrm>
            <a:custGeom>
              <a:avLst/>
              <a:gdLst/>
              <a:ahLst/>
              <a:cxnLst/>
              <a:rect r="r" b="b" t="t" l="l"/>
              <a:pathLst>
                <a:path h="2844800" w="2984500">
                  <a:moveTo>
                    <a:pt x="0" y="0"/>
                  </a:moveTo>
                  <a:lnTo>
                    <a:pt x="2984500" y="0"/>
                  </a:lnTo>
                  <a:lnTo>
                    <a:pt x="2984500" y="2844800"/>
                  </a:lnTo>
                  <a:lnTo>
                    <a:pt x="0" y="2844800"/>
                  </a:lnTo>
                  <a:close/>
                </a:path>
              </a:pathLst>
            </a:custGeom>
            <a:blipFill>
              <a:blip r:embed="rId10"/>
              <a:stretch>
                <a:fillRect l="0" t="-2014" r="0" b="-2014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3213100" y="127000"/>
              <a:ext cx="2984500" cy="2844800"/>
            </a:xfrm>
            <a:custGeom>
              <a:avLst/>
              <a:gdLst/>
              <a:ahLst/>
              <a:cxnLst/>
              <a:rect r="r" b="b" t="t" l="l"/>
              <a:pathLst>
                <a:path h="2844800" w="2984500">
                  <a:moveTo>
                    <a:pt x="0" y="0"/>
                  </a:moveTo>
                  <a:lnTo>
                    <a:pt x="2984500" y="0"/>
                  </a:lnTo>
                  <a:lnTo>
                    <a:pt x="2984500" y="2844800"/>
                  </a:lnTo>
                  <a:lnTo>
                    <a:pt x="0" y="2844800"/>
                  </a:lnTo>
                  <a:close/>
                </a:path>
              </a:pathLst>
            </a:custGeom>
            <a:blipFill>
              <a:blip r:embed="rId11"/>
              <a:stretch>
                <a:fillRect l="-611" t="0" r="-611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0" y="0"/>
                  </a:moveTo>
                  <a:lnTo>
                    <a:pt x="0" y="6032500"/>
                  </a:lnTo>
                  <a:lnTo>
                    <a:pt x="6324600" y="6032500"/>
                  </a:lnTo>
                  <a:lnTo>
                    <a:pt x="6324600" y="0"/>
                  </a:lnTo>
                  <a:lnTo>
                    <a:pt x="0" y="0"/>
                  </a:lnTo>
                  <a:close/>
                  <a:moveTo>
                    <a:pt x="6197600" y="2971800"/>
                  </a:moveTo>
                  <a:lnTo>
                    <a:pt x="3213100" y="2971800"/>
                  </a:lnTo>
                  <a:lnTo>
                    <a:pt x="3213100" y="127000"/>
                  </a:lnTo>
                  <a:lnTo>
                    <a:pt x="6197600" y="127000"/>
                  </a:lnTo>
                  <a:lnTo>
                    <a:pt x="6197600" y="2971800"/>
                  </a:lnTo>
                  <a:close/>
                  <a:moveTo>
                    <a:pt x="3111500" y="127000"/>
                  </a:moveTo>
                  <a:lnTo>
                    <a:pt x="3111500" y="2971800"/>
                  </a:lnTo>
                  <a:lnTo>
                    <a:pt x="127000" y="2971800"/>
                  </a:lnTo>
                  <a:lnTo>
                    <a:pt x="127000" y="127000"/>
                  </a:lnTo>
                  <a:lnTo>
                    <a:pt x="3111500" y="127000"/>
                  </a:lnTo>
                  <a:close/>
                  <a:moveTo>
                    <a:pt x="127000" y="5905500"/>
                  </a:moveTo>
                  <a:lnTo>
                    <a:pt x="127000" y="3073400"/>
                  </a:lnTo>
                  <a:lnTo>
                    <a:pt x="3111500" y="3073400"/>
                  </a:lnTo>
                  <a:lnTo>
                    <a:pt x="3111500" y="5905500"/>
                  </a:lnTo>
                  <a:lnTo>
                    <a:pt x="127000" y="5905500"/>
                  </a:lnTo>
                  <a:close/>
                  <a:moveTo>
                    <a:pt x="3213100" y="5905500"/>
                  </a:moveTo>
                  <a:lnTo>
                    <a:pt x="3213100" y="3073400"/>
                  </a:lnTo>
                  <a:lnTo>
                    <a:pt x="6197600" y="3073400"/>
                  </a:lnTo>
                  <a:lnTo>
                    <a:pt x="6197600" y="5905500"/>
                  </a:lnTo>
                  <a:lnTo>
                    <a:pt x="32131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7892646" y="406423"/>
            <a:ext cx="2130307" cy="362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700" y="1700154"/>
            <a:ext cx="11083934" cy="481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16"/>
              </a:lnSpc>
              <a:spcBef>
                <a:spcPct val="0"/>
              </a:spcBef>
            </a:pPr>
            <a:r>
              <a:rPr lang="en-US" b="true" sz="3028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2. Vincles culturals amb l’entorn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573232" y="8909186"/>
            <a:ext cx="2787402" cy="365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7"/>
              </a:lnSpc>
              <a:spcBef>
                <a:spcPct val="0"/>
              </a:spcBef>
            </a:pPr>
            <a:r>
              <a:rPr lang="en-US" sz="2105">
                <a:solidFill>
                  <a:srgbClr val="000000"/>
                </a:solidFill>
                <a:latin typeface="Aleo"/>
                <a:ea typeface="Aleo"/>
                <a:cs typeface="Aleo"/>
                <a:sym typeface="Aleo"/>
              </a:rPr>
              <a:t>Exposicions temàtiques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058552" y="8909186"/>
            <a:ext cx="2725341" cy="365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7"/>
              </a:lnSpc>
              <a:spcBef>
                <a:spcPct val="0"/>
              </a:spcBef>
            </a:pPr>
            <a:r>
              <a:rPr lang="en-US" sz="2105">
                <a:solidFill>
                  <a:srgbClr val="000000"/>
                </a:solidFill>
                <a:latin typeface="Aleo"/>
                <a:ea typeface="Aleo"/>
                <a:cs typeface="Aleo"/>
                <a:sym typeface="Aleo"/>
              </a:rPr>
              <a:t>Exposicions artístiques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683711">
            <a:off x="-2026698" y="-18038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022953" y="6515854"/>
            <a:ext cx="7315369" cy="2478503"/>
            <a:chOff x="0" y="0"/>
            <a:chExt cx="6745693" cy="228549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54483" y="-87503"/>
              <a:ext cx="6812241" cy="2581783"/>
            </a:xfrm>
            <a:custGeom>
              <a:avLst/>
              <a:gdLst/>
              <a:ahLst/>
              <a:cxnLst/>
              <a:rect r="r" b="b" t="t" l="l"/>
              <a:pathLst>
                <a:path h="2581783" w="6812241">
                  <a:moveTo>
                    <a:pt x="6800176" y="2197227"/>
                  </a:moveTo>
                  <a:cubicBezTo>
                    <a:pt x="6727811" y="2215642"/>
                    <a:pt x="6635193" y="2207641"/>
                    <a:pt x="6540280" y="2203577"/>
                  </a:cubicBezTo>
                  <a:cubicBezTo>
                    <a:pt x="6251761" y="2186178"/>
                    <a:pt x="6015357" y="2208911"/>
                    <a:pt x="5707262" y="2169287"/>
                  </a:cubicBezTo>
                  <a:cubicBezTo>
                    <a:pt x="5282652" y="2204593"/>
                    <a:pt x="4900841" y="2199259"/>
                    <a:pt x="4476906" y="2210562"/>
                  </a:cubicBezTo>
                  <a:cubicBezTo>
                    <a:pt x="4264803" y="2221992"/>
                    <a:pt x="4202293" y="2136140"/>
                    <a:pt x="3779844" y="2217801"/>
                  </a:cubicBezTo>
                  <a:cubicBezTo>
                    <a:pt x="3516032" y="2126996"/>
                    <a:pt x="3279088" y="2212721"/>
                    <a:pt x="3005015" y="2193036"/>
                  </a:cubicBezTo>
                  <a:cubicBezTo>
                    <a:pt x="2843137" y="2210308"/>
                    <a:pt x="2695570" y="2203831"/>
                    <a:pt x="2523701" y="2207895"/>
                  </a:cubicBezTo>
                  <a:cubicBezTo>
                    <a:pt x="2444179" y="2219833"/>
                    <a:pt x="2303633" y="2256917"/>
                    <a:pt x="2207910" y="2239264"/>
                  </a:cubicBezTo>
                  <a:cubicBezTo>
                    <a:pt x="1820698" y="2256409"/>
                    <a:pt x="1411615" y="2256790"/>
                    <a:pt x="1057750" y="2306828"/>
                  </a:cubicBezTo>
                  <a:cubicBezTo>
                    <a:pt x="733049" y="2249551"/>
                    <a:pt x="496509" y="2381758"/>
                    <a:pt x="123474" y="2371598"/>
                  </a:cubicBezTo>
                  <a:cubicBezTo>
                    <a:pt x="20574" y="2359660"/>
                    <a:pt x="71629" y="2581783"/>
                    <a:pt x="54483" y="348361"/>
                  </a:cubicBezTo>
                  <a:cubicBezTo>
                    <a:pt x="69334" y="0"/>
                    <a:pt x="0" y="119507"/>
                    <a:pt x="434134" y="132334"/>
                  </a:cubicBezTo>
                  <a:cubicBezTo>
                    <a:pt x="536473" y="151003"/>
                    <a:pt x="625850" y="108077"/>
                    <a:pt x="717792" y="155575"/>
                  </a:cubicBezTo>
                  <a:cubicBezTo>
                    <a:pt x="782058" y="181991"/>
                    <a:pt x="876160" y="54864"/>
                    <a:pt x="1069226" y="107950"/>
                  </a:cubicBezTo>
                  <a:cubicBezTo>
                    <a:pt x="1164409" y="111379"/>
                    <a:pt x="1207748" y="61468"/>
                    <a:pt x="1512333" y="110617"/>
                  </a:cubicBezTo>
                  <a:cubicBezTo>
                    <a:pt x="1596984" y="111506"/>
                    <a:pt x="1667595" y="70866"/>
                    <a:pt x="1742121" y="95250"/>
                  </a:cubicBezTo>
                  <a:cubicBezTo>
                    <a:pt x="1775874" y="89408"/>
                    <a:pt x="1825288" y="145288"/>
                    <a:pt x="1883073" y="109093"/>
                  </a:cubicBezTo>
                  <a:cubicBezTo>
                    <a:pt x="2061423" y="133223"/>
                    <a:pt x="2193058" y="101600"/>
                    <a:pt x="2415692" y="155321"/>
                  </a:cubicBezTo>
                  <a:cubicBezTo>
                    <a:pt x="2541252" y="211074"/>
                    <a:pt x="2648586" y="101219"/>
                    <a:pt x="2968022" y="184404"/>
                  </a:cubicBezTo>
                  <a:cubicBezTo>
                    <a:pt x="3079271" y="198882"/>
                    <a:pt x="3233724" y="237363"/>
                    <a:pt x="3357124" y="187071"/>
                  </a:cubicBezTo>
                  <a:cubicBezTo>
                    <a:pt x="3410318" y="255143"/>
                    <a:pt x="3467833" y="224536"/>
                    <a:pt x="3625526" y="272542"/>
                  </a:cubicBezTo>
                  <a:cubicBezTo>
                    <a:pt x="3711933" y="307594"/>
                    <a:pt x="3782679" y="232664"/>
                    <a:pt x="3879077" y="243586"/>
                  </a:cubicBezTo>
                  <a:cubicBezTo>
                    <a:pt x="3943072" y="226695"/>
                    <a:pt x="4008552" y="283591"/>
                    <a:pt x="4194733" y="243459"/>
                  </a:cubicBezTo>
                  <a:cubicBezTo>
                    <a:pt x="4304496" y="247904"/>
                    <a:pt x="4396979" y="290449"/>
                    <a:pt x="4498912" y="339344"/>
                  </a:cubicBezTo>
                  <a:cubicBezTo>
                    <a:pt x="4558317" y="335788"/>
                    <a:pt x="4631899" y="290068"/>
                    <a:pt x="4702374" y="315214"/>
                  </a:cubicBezTo>
                  <a:cubicBezTo>
                    <a:pt x="4780005" y="318389"/>
                    <a:pt x="4871678" y="294132"/>
                    <a:pt x="4924738" y="360553"/>
                  </a:cubicBezTo>
                  <a:cubicBezTo>
                    <a:pt x="4957680" y="373380"/>
                    <a:pt x="4990488" y="336296"/>
                    <a:pt x="5034636" y="353314"/>
                  </a:cubicBezTo>
                  <a:cubicBezTo>
                    <a:pt x="5116183" y="361696"/>
                    <a:pt x="5205830" y="366776"/>
                    <a:pt x="5303173" y="359664"/>
                  </a:cubicBezTo>
                  <a:cubicBezTo>
                    <a:pt x="5343677" y="351282"/>
                    <a:pt x="5367168" y="315341"/>
                    <a:pt x="5443990" y="342011"/>
                  </a:cubicBezTo>
                  <a:cubicBezTo>
                    <a:pt x="5613024" y="334772"/>
                    <a:pt x="5672969" y="459994"/>
                    <a:pt x="5946231" y="389382"/>
                  </a:cubicBezTo>
                  <a:cubicBezTo>
                    <a:pt x="5976068" y="363601"/>
                    <a:pt x="6019137" y="381635"/>
                    <a:pt x="6073006" y="398272"/>
                  </a:cubicBezTo>
                  <a:cubicBezTo>
                    <a:pt x="6205587" y="427990"/>
                    <a:pt x="6312111" y="434467"/>
                    <a:pt x="6463863" y="449072"/>
                  </a:cubicBezTo>
                  <a:cubicBezTo>
                    <a:pt x="6516653" y="425323"/>
                    <a:pt x="6568092" y="381381"/>
                    <a:pt x="6689332" y="455549"/>
                  </a:cubicBezTo>
                  <a:cubicBezTo>
                    <a:pt x="6812241" y="494919"/>
                    <a:pt x="6807923" y="303276"/>
                    <a:pt x="6788025" y="1709166"/>
                  </a:cubicBezTo>
                  <a:cubicBezTo>
                    <a:pt x="6811225" y="1864233"/>
                    <a:pt x="6777225" y="2031492"/>
                    <a:pt x="6800176" y="2197227"/>
                  </a:cubicBezTo>
                  <a:close/>
                </a:path>
              </a:pathLst>
            </a:custGeom>
            <a:blipFill>
              <a:blip r:embed="rId4"/>
              <a:stretch>
                <a:fillRect l="0" t="-44224" r="0" b="-44224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177505" y="3184519"/>
            <a:ext cx="4725075" cy="4585516"/>
          </a:xfrm>
          <a:custGeom>
            <a:avLst/>
            <a:gdLst/>
            <a:ahLst/>
            <a:cxnLst/>
            <a:rect r="r" b="b" t="t" l="l"/>
            <a:pathLst>
              <a:path h="4585516" w="4725075">
                <a:moveTo>
                  <a:pt x="0" y="0"/>
                </a:moveTo>
                <a:lnTo>
                  <a:pt x="4725074" y="0"/>
                </a:lnTo>
                <a:lnTo>
                  <a:pt x="4725074" y="4585516"/>
                </a:lnTo>
                <a:lnTo>
                  <a:pt x="0" y="45855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570667" y="2857889"/>
            <a:ext cx="6018665" cy="3416427"/>
          </a:xfrm>
          <a:custGeom>
            <a:avLst/>
            <a:gdLst/>
            <a:ahLst/>
            <a:cxnLst/>
            <a:rect r="r" b="b" t="t" l="l"/>
            <a:pathLst>
              <a:path h="3416427" w="6018665">
                <a:moveTo>
                  <a:pt x="0" y="0"/>
                </a:moveTo>
                <a:lnTo>
                  <a:pt x="6018665" y="0"/>
                </a:lnTo>
                <a:lnTo>
                  <a:pt x="6018665" y="3416427"/>
                </a:lnTo>
                <a:lnTo>
                  <a:pt x="0" y="34164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511" r="0" b="-3511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310372" y="2848865"/>
            <a:ext cx="3948928" cy="3425451"/>
          </a:xfrm>
          <a:custGeom>
            <a:avLst/>
            <a:gdLst/>
            <a:ahLst/>
            <a:cxnLst/>
            <a:rect r="r" b="b" t="t" l="l"/>
            <a:pathLst>
              <a:path h="3425451" w="3948928">
                <a:moveTo>
                  <a:pt x="0" y="0"/>
                </a:moveTo>
                <a:lnTo>
                  <a:pt x="3948928" y="0"/>
                </a:lnTo>
                <a:lnTo>
                  <a:pt x="3948928" y="3425451"/>
                </a:lnTo>
                <a:lnTo>
                  <a:pt x="0" y="34254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463" t="0" r="-3463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570667" y="6545714"/>
            <a:ext cx="3262118" cy="2448643"/>
          </a:xfrm>
          <a:custGeom>
            <a:avLst/>
            <a:gdLst/>
            <a:ahLst/>
            <a:cxnLst/>
            <a:rect r="r" b="b" t="t" l="l"/>
            <a:pathLst>
              <a:path h="2448643" w="3262118">
                <a:moveTo>
                  <a:pt x="0" y="0"/>
                </a:moveTo>
                <a:lnTo>
                  <a:pt x="3262118" y="0"/>
                </a:lnTo>
                <a:lnTo>
                  <a:pt x="3262118" y="2448642"/>
                </a:lnTo>
                <a:lnTo>
                  <a:pt x="0" y="24486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892646" y="406423"/>
            <a:ext cx="2130307" cy="362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1721612"/>
            <a:ext cx="11083934" cy="481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16"/>
              </a:lnSpc>
              <a:spcBef>
                <a:spcPct val="0"/>
              </a:spcBef>
            </a:pPr>
            <a:r>
              <a:rPr lang="en-US" b="true" sz="3028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2. Vincles culturals amb l’entorn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77505" y="8703485"/>
            <a:ext cx="4086949" cy="701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7"/>
              </a:lnSpc>
            </a:pPr>
            <a:r>
              <a:rPr lang="en-US" sz="2005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Projecte de Picoypincel</a:t>
            </a:r>
            <a:r>
              <a:rPr lang="en-US" sz="2005">
                <a:solidFill>
                  <a:srgbClr val="000000"/>
                </a:solidFill>
                <a:latin typeface="Aleo"/>
                <a:ea typeface="Aleo"/>
                <a:cs typeface="Aleo"/>
                <a:sym typeface="Aleo"/>
              </a:rPr>
              <a:t>  @picoypincel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653602" y="9030516"/>
            <a:ext cx="10226376" cy="349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7"/>
              </a:lnSpc>
              <a:spcBef>
                <a:spcPct val="0"/>
              </a:spcBef>
            </a:pPr>
            <a:r>
              <a:rPr lang="en-US" sz="2005">
                <a:solidFill>
                  <a:srgbClr val="000000"/>
                </a:solidFill>
                <a:latin typeface="Aleo"/>
                <a:ea typeface="Aleo"/>
                <a:cs typeface="Aleo"/>
                <a:sym typeface="Aleo"/>
              </a:rPr>
              <a:t>D</a:t>
            </a:r>
            <a:r>
              <a:rPr lang="en-US" sz="2005" strike="noStrike" u="none">
                <a:solidFill>
                  <a:srgbClr val="000000"/>
                </a:solidFill>
                <a:latin typeface="Aleo"/>
                <a:ea typeface="Aleo"/>
                <a:cs typeface="Aleo"/>
                <a:sym typeface="Aleo"/>
              </a:rPr>
              <a:t>iorama centrat en el jaciment</a:t>
            </a:r>
            <a:r>
              <a:rPr lang="en-US" sz="2005" strike="noStrike" u="none">
                <a:solidFill>
                  <a:srgbClr val="000000"/>
                </a:solidFill>
                <a:latin typeface="Aleo"/>
                <a:ea typeface="Aleo"/>
                <a:cs typeface="Aleo"/>
                <a:sym typeface="Aleo"/>
              </a:rPr>
              <a:t> del </a:t>
            </a:r>
            <a:r>
              <a:rPr lang="en-US" sz="2005" i="true" strike="noStrike" u="none">
                <a:solidFill>
                  <a:srgbClr val="000000"/>
                </a:solidFill>
                <a:latin typeface="Aleo Italics"/>
                <a:ea typeface="Aleo Italics"/>
                <a:cs typeface="Aleo Italics"/>
                <a:sym typeface="Aleo Italics"/>
              </a:rPr>
              <a:t>Barranc de la Boella de la Canonja (Tarragona)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683711">
            <a:off x="-2026698" y="-18038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102458" y="3184519"/>
            <a:ext cx="3005696" cy="2210071"/>
          </a:xfrm>
          <a:custGeom>
            <a:avLst/>
            <a:gdLst/>
            <a:ahLst/>
            <a:cxnLst/>
            <a:rect r="r" b="b" t="t" l="l"/>
            <a:pathLst>
              <a:path h="2210071" w="3005696">
                <a:moveTo>
                  <a:pt x="0" y="0"/>
                </a:moveTo>
                <a:lnTo>
                  <a:pt x="3005696" y="0"/>
                </a:lnTo>
                <a:lnTo>
                  <a:pt x="3005696" y="2210071"/>
                </a:lnTo>
                <a:lnTo>
                  <a:pt x="0" y="2210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241196" y="2117515"/>
            <a:ext cx="4679596" cy="6997527"/>
          </a:xfrm>
          <a:custGeom>
            <a:avLst/>
            <a:gdLst/>
            <a:ahLst/>
            <a:cxnLst/>
            <a:rect r="r" b="b" t="t" l="l"/>
            <a:pathLst>
              <a:path h="6997527" w="4679596">
                <a:moveTo>
                  <a:pt x="0" y="0"/>
                </a:moveTo>
                <a:lnTo>
                  <a:pt x="4679597" y="0"/>
                </a:lnTo>
                <a:lnTo>
                  <a:pt x="4679597" y="6997527"/>
                </a:lnTo>
                <a:lnTo>
                  <a:pt x="0" y="69975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02458" y="5647800"/>
            <a:ext cx="3005696" cy="3370920"/>
          </a:xfrm>
          <a:custGeom>
            <a:avLst/>
            <a:gdLst/>
            <a:ahLst/>
            <a:cxnLst/>
            <a:rect r="r" b="b" t="t" l="l"/>
            <a:pathLst>
              <a:path h="3370920" w="3005696">
                <a:moveTo>
                  <a:pt x="0" y="0"/>
                </a:moveTo>
                <a:lnTo>
                  <a:pt x="3005696" y="0"/>
                </a:lnTo>
                <a:lnTo>
                  <a:pt x="3005696" y="3370921"/>
                </a:lnTo>
                <a:lnTo>
                  <a:pt x="0" y="33709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7793" y="3883663"/>
            <a:ext cx="5449850" cy="5135057"/>
          </a:xfrm>
          <a:custGeom>
            <a:avLst/>
            <a:gdLst/>
            <a:ahLst/>
            <a:cxnLst/>
            <a:rect r="r" b="b" t="t" l="l"/>
            <a:pathLst>
              <a:path h="5135057" w="5449850">
                <a:moveTo>
                  <a:pt x="0" y="0"/>
                </a:moveTo>
                <a:lnTo>
                  <a:pt x="5449850" y="0"/>
                </a:lnTo>
                <a:lnTo>
                  <a:pt x="5449850" y="5135058"/>
                </a:lnTo>
                <a:lnTo>
                  <a:pt x="0" y="51350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892646" y="406423"/>
            <a:ext cx="2130307" cy="362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1721612"/>
            <a:ext cx="11083934" cy="481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16"/>
              </a:lnSpc>
              <a:spcBef>
                <a:spcPct val="0"/>
              </a:spcBef>
            </a:pPr>
            <a:r>
              <a:rPr lang="en-US" b="true" sz="3028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2. Vincles culturals amb l’entorn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600129" y="9287732"/>
            <a:ext cx="3692032" cy="1759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7"/>
              </a:lnSpc>
            </a:pPr>
            <a:r>
              <a:rPr lang="en-US" sz="2005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Conse </a:t>
            </a:r>
            <a:r>
              <a:rPr lang="en-US" sz="2005">
                <a:solidFill>
                  <a:srgbClr val="000000"/>
                </a:solidFill>
                <a:latin typeface="Aleo"/>
                <a:ea typeface="Aleo"/>
                <a:cs typeface="Aleo"/>
                <a:sym typeface="Aleo"/>
              </a:rPr>
              <a:t> @conse.arts</a:t>
            </a:r>
          </a:p>
          <a:p>
            <a:pPr algn="ctr">
              <a:lnSpc>
                <a:spcPts val="2807"/>
              </a:lnSpc>
            </a:pPr>
          </a:p>
          <a:p>
            <a:pPr algn="ctr">
              <a:lnSpc>
                <a:spcPts val="2807"/>
              </a:lnSpc>
            </a:pPr>
          </a:p>
          <a:p>
            <a:pPr algn="ctr" marL="432957" indent="-216478" lvl="1">
              <a:lnSpc>
                <a:spcPts val="2807"/>
              </a:lnSpc>
              <a:buFont typeface="Arial"/>
              <a:buChar char="•"/>
            </a:pPr>
          </a:p>
          <a:p>
            <a:pPr algn="ctr">
              <a:lnSpc>
                <a:spcPts val="2807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628474" y="2928320"/>
            <a:ext cx="3692032" cy="349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7"/>
              </a:lnSpc>
              <a:spcBef>
                <a:spcPct val="0"/>
              </a:spcBef>
            </a:pPr>
            <a:r>
              <a:rPr lang="en-US" b="true" sz="2005" strike="noStrike" u="non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Makha Diop</a:t>
            </a:r>
            <a:r>
              <a:rPr lang="en-US" sz="2005" strike="noStrike" u="none">
                <a:solidFill>
                  <a:srgbClr val="000000"/>
                </a:solidFill>
                <a:latin typeface="Aleo"/>
                <a:ea typeface="Aleo"/>
                <a:cs typeface="Aleo"/>
                <a:sym typeface="Aleo"/>
              </a:rPr>
              <a:t> (1958-2020)</a:t>
            </a:r>
          </a:p>
        </p:txBody>
      </p:sp>
      <p:sp>
        <p:nvSpPr>
          <p:cNvPr name="TextBox 11" id="11"/>
          <p:cNvSpPr txBox="true"/>
          <p:nvPr/>
        </p:nvSpPr>
        <p:spPr>
          <a:xfrm rot="-5400000">
            <a:off x="7753416" y="5398342"/>
            <a:ext cx="3378547" cy="349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7"/>
              </a:lnSpc>
              <a:spcBef>
                <a:spcPct val="0"/>
              </a:spcBef>
            </a:pPr>
            <a:r>
              <a:rPr lang="en-US" b="true" sz="2005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FILS. Jornades Interculturals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683711">
            <a:off x="-2026698" y="-18038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2406935"/>
            <a:ext cx="8068806" cy="6810791"/>
          </a:xfrm>
          <a:custGeom>
            <a:avLst/>
            <a:gdLst/>
            <a:ahLst/>
            <a:cxnLst/>
            <a:rect r="r" b="b" t="t" l="l"/>
            <a:pathLst>
              <a:path h="6810791" w="8068806">
                <a:moveTo>
                  <a:pt x="0" y="0"/>
                </a:moveTo>
                <a:lnTo>
                  <a:pt x="8068806" y="0"/>
                </a:lnTo>
                <a:lnTo>
                  <a:pt x="8068806" y="6810792"/>
                </a:lnTo>
                <a:lnTo>
                  <a:pt x="0" y="6810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68" t="0" r="-1468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130207" y="2406935"/>
            <a:ext cx="6085443" cy="3643896"/>
          </a:xfrm>
          <a:custGeom>
            <a:avLst/>
            <a:gdLst/>
            <a:ahLst/>
            <a:cxnLst/>
            <a:rect r="r" b="b" t="t" l="l"/>
            <a:pathLst>
              <a:path h="3643896" w="6085443">
                <a:moveTo>
                  <a:pt x="0" y="0"/>
                </a:moveTo>
                <a:lnTo>
                  <a:pt x="6085442" y="0"/>
                </a:lnTo>
                <a:lnTo>
                  <a:pt x="6085442" y="3643897"/>
                </a:lnTo>
                <a:lnTo>
                  <a:pt x="0" y="36438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3745" r="0" b="-607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130207" y="6224667"/>
            <a:ext cx="6085443" cy="3033633"/>
          </a:xfrm>
          <a:custGeom>
            <a:avLst/>
            <a:gdLst/>
            <a:ahLst/>
            <a:cxnLst/>
            <a:rect r="r" b="b" t="t" l="l"/>
            <a:pathLst>
              <a:path h="3033633" w="6085443">
                <a:moveTo>
                  <a:pt x="0" y="0"/>
                </a:moveTo>
                <a:lnTo>
                  <a:pt x="6085442" y="0"/>
                </a:lnTo>
                <a:lnTo>
                  <a:pt x="6085442" y="3033633"/>
                </a:lnTo>
                <a:lnTo>
                  <a:pt x="0" y="30336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651" r="0" b="-651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892646" y="406423"/>
            <a:ext cx="2130307" cy="362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1753815"/>
            <a:ext cx="11083934" cy="481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16"/>
              </a:lnSpc>
              <a:spcBef>
                <a:spcPct val="0"/>
              </a:spcBef>
            </a:pPr>
            <a:r>
              <a:rPr lang="en-US" b="true" sz="3028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2. Vincles culturals amb l’entorn</a:t>
            </a:r>
          </a:p>
        </p:txBody>
      </p:sp>
      <p:sp>
        <p:nvSpPr>
          <p:cNvPr name="TextBox 8" id="8"/>
          <p:cNvSpPr txBox="true"/>
          <p:nvPr/>
        </p:nvSpPr>
        <p:spPr>
          <a:xfrm rot="-5400000">
            <a:off x="7900770" y="5300404"/>
            <a:ext cx="3378547" cy="701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7"/>
              </a:lnSpc>
              <a:spcBef>
                <a:spcPct val="0"/>
              </a:spcBef>
            </a:pPr>
            <a:r>
              <a:rPr lang="en-US" b="true" sz="2005" strike="noStrike" u="non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Sketch Breakfast Club</a:t>
            </a:r>
          </a:p>
          <a:p>
            <a:pPr algn="ctr" marL="0" indent="0" lvl="0">
              <a:lnSpc>
                <a:spcPts val="2807"/>
              </a:lnSpc>
              <a:spcBef>
                <a:spcPct val="0"/>
              </a:spcBef>
            </a:pPr>
            <a:r>
              <a:rPr lang="en-US" b="true" sz="2005" strike="noStrike" u="non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 </a:t>
            </a:r>
            <a:r>
              <a:rPr lang="en-US" sz="2005" strike="noStrike" u="none">
                <a:solidFill>
                  <a:srgbClr val="000000"/>
                </a:solidFill>
                <a:latin typeface="Aleo"/>
                <a:ea typeface="Aleo"/>
                <a:cs typeface="Aleo"/>
                <a:sym typeface="Aleo"/>
              </a:rPr>
              <a:t>@barcelona_sketchbreakfast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683711">
            <a:off x="-2026698" y="-18038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66280" y="2962181"/>
            <a:ext cx="5246370" cy="5246370"/>
            <a:chOff x="0" y="0"/>
            <a:chExt cx="13884457" cy="1388445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4"/>
              <a:stretch>
                <a:fillRect l="223" t="-16665" r="223" b="-16665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4633318" y="3031267"/>
            <a:ext cx="5246370" cy="5246370"/>
            <a:chOff x="0" y="0"/>
            <a:chExt cx="13884457" cy="1388445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5"/>
              <a:stretch>
                <a:fillRect l="-24712" t="0" r="-24712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8492149" y="2962181"/>
            <a:ext cx="5246370" cy="5246370"/>
            <a:chOff x="0" y="0"/>
            <a:chExt cx="13884457" cy="1388445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6"/>
              <a:stretch>
                <a:fillRect l="-11849" t="0" r="-65135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2948178" y="2862791"/>
            <a:ext cx="5246370" cy="5246370"/>
            <a:chOff x="0" y="0"/>
            <a:chExt cx="13884457" cy="1388445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7"/>
              <a:stretch>
                <a:fillRect l="-16926" t="0" r="-16926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7892646" y="406423"/>
            <a:ext cx="2130307" cy="362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1764852"/>
            <a:ext cx="8705106" cy="481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16"/>
              </a:lnSpc>
              <a:spcBef>
                <a:spcPct val="0"/>
              </a:spcBef>
            </a:pPr>
            <a:r>
              <a:rPr lang="en-US" b="true" sz="3028" strike="noStrike" u="none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3. Una biblioteca que acull, acompanya i connecta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315761" y="8581877"/>
            <a:ext cx="1866974" cy="349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Fundació Arrels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81628" y="8556477"/>
            <a:ext cx="1914525" cy="349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Fundació Tallers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5343149" y="8581877"/>
            <a:ext cx="1038523" cy="349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CATClub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82967" y="9034425"/>
            <a:ext cx="1913186" cy="349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leo"/>
                <a:ea typeface="Aleo"/>
                <a:cs typeface="Aleo"/>
                <a:sym typeface="Aleo"/>
              </a:rPr>
              <a:t>@fundaciotallers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330272" y="9034425"/>
            <a:ext cx="1852464" cy="349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leo"/>
                <a:ea typeface="Aleo"/>
                <a:cs typeface="Aleo"/>
                <a:sym typeface="Aleo"/>
              </a:rPr>
              <a:t>@arrelsfundacio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966604" y="8883576"/>
            <a:ext cx="2088431" cy="349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leo"/>
                <a:ea typeface="Aleo"/>
                <a:cs typeface="Aleo"/>
                <a:sym typeface="Aleo"/>
              </a:rPr>
              <a:t>Serveis Lingüístics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953789" y="8556477"/>
            <a:ext cx="2737619" cy="701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Associació d’Estudiants </a:t>
            </a:r>
          </a:p>
          <a:p>
            <a:pPr algn="ctr">
              <a:lnSpc>
                <a:spcPts val="2800"/>
              </a:lnSpc>
            </a:pPr>
            <a:r>
              <a:rPr lang="en-US" sz="2000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Xinesos de la UB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A5529F498FB14EAA74E2E5F5BC3D38" ma:contentTypeVersion="18" ma:contentTypeDescription="Crea un document nou" ma:contentTypeScope="" ma:versionID="ef88bee1d9460a97b5b44eefbaf02d9c">
  <xsd:schema xmlns:xsd="http://www.w3.org/2001/XMLSchema" xmlns:xs="http://www.w3.org/2001/XMLSchema" xmlns:p="http://schemas.microsoft.com/office/2006/metadata/properties" xmlns:ns2="02438a32-e18b-4eac-be57-1917724db1f8" xmlns:ns3="ddb21e13-8baf-4c06-a40a-5204f637839d" targetNamespace="http://schemas.microsoft.com/office/2006/metadata/properties" ma:root="true" ma:fieldsID="3a816ca0eb9921783363f1a9ae4d6f58" ns2:_="" ns3:_="">
    <xsd:import namespace="02438a32-e18b-4eac-be57-1917724db1f8"/>
    <xsd:import namespace="ddb21e13-8baf-4c06-a40a-5204f637839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438a32-e18b-4eac-be57-1917724db1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t amb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'ha compartit amb detal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ab6d60-f751-4e9b-bd7b-cce21d042906}" ma:internalName="TaxCatchAll" ma:showField="CatchAllData" ma:web="02438a32-e18b-4eac-be57-1917724db1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b21e13-8baf-4c06-a40a-5204f63783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Etiquetes de la imatge" ma:readOnly="false" ma:fieldId="{5cf76f15-5ced-4ddc-b409-7134ff3c332f}" ma:taxonomyMulti="true" ma:sspId="87c5a2b0-51b2-40d4-af1d-8383668458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2438a32-e18b-4eac-be57-1917724db1f8" xsi:nil="true"/>
    <lcf76f155ced4ddcb4097134ff3c332f xmlns="ddb21e13-8baf-4c06-a40a-5204f637839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00126B1-870B-4B18-8545-A63B4917D593}"/>
</file>

<file path=customXml/itemProps2.xml><?xml version="1.0" encoding="utf-8"?>
<ds:datastoreItem xmlns:ds="http://schemas.openxmlformats.org/officeDocument/2006/customXml" ds:itemID="{9FA0A38C-308A-420B-BC9F-647E207F7A9E}"/>
</file>

<file path=customXml/itemProps3.xml><?xml version="1.0" encoding="utf-8"?>
<ds:datastoreItem xmlns:ds="http://schemas.openxmlformats.org/officeDocument/2006/customXml" ds:itemID="{D99C0F9C-8B0C-4277-AC51-E32C31C702C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12jbp_Presentacio_FGH</dc:title>
  <cp:revision>1</cp:revision>
  <dcterms:created xsi:type="dcterms:W3CDTF">2006-08-16T00:00:00Z</dcterms:created>
  <dcterms:modified xsi:type="dcterms:W3CDTF">2011-08-01T06:04:30Z</dcterms:modified>
  <dc:identifier>DAGsfyQ7Myg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0x010100EDA5529F498FB14EAA74E2E5F5BC3D38</vt:lpwstr>
  </property>
</Properties>
</file>