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85" r:id="rId6"/>
    <p:sldId id="269" r:id="rId7"/>
    <p:sldId id="257" r:id="rId8"/>
    <p:sldId id="278" r:id="rId9"/>
    <p:sldId id="284" r:id="rId10"/>
    <p:sldId id="275" r:id="rId11"/>
    <p:sldId id="272" r:id="rId12"/>
    <p:sldId id="277" r:id="rId13"/>
    <p:sldId id="270" r:id="rId14"/>
    <p:sldId id="281" r:id="rId15"/>
    <p:sldId id="276" r:id="rId16"/>
    <p:sldId id="279" r:id="rId17"/>
    <p:sldId id="280" r:id="rId18"/>
    <p:sldId id="289" r:id="rId19"/>
    <p:sldId id="291" r:id="rId20"/>
    <p:sldId id="258" r:id="rId21"/>
    <p:sldId id="266" r:id="rId22"/>
    <p:sldId id="282" r:id="rId23"/>
    <p:sldId id="268" r:id="rId24"/>
    <p:sldId id="292" r:id="rId25"/>
    <p:sldId id="259" r:id="rId26"/>
  </p:sldIdLst>
  <p:sldSz cx="18288000" cy="10287000"/>
  <p:notesSz cx="6858000" cy="9144000"/>
  <p:embeddedFontLst>
    <p:embeddedFont>
      <p:font typeface="Aleo Bold" panose="00000800000000000000" pitchFamily="2" charset="0"/>
      <p:regular r:id="rId28"/>
      <p:bold r:id="rId29"/>
    </p:embeddedFont>
    <p:embeddedFont>
      <p:font typeface="Arimo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888" y="1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CAD02-1D73-4F70-B560-21589DA77EDB}" type="datetimeFigureOut">
              <a:rPr lang="ca-ES" smtClean="0"/>
              <a:t>28/7/2025</a:t>
            </a:fld>
            <a:endParaRPr lang="ca-ES"/>
          </a:p>
        </p:txBody>
      </p:sp>
      <p:sp>
        <p:nvSpPr>
          <p:cNvPr id="4" name="Contenidor d'imatge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Contenidor de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a-ES"/>
              <a:t>Editeu els estils de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Conteni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09AF0E-9B1D-4452-A258-6AD7D3EE8397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47684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09AF0E-9B1D-4452-A258-6AD7D3EE8397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68593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hyperlink" Target="https://www.bigvanciencia.com/eng/big-van-scientists-on-wheels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.svg"/><Relationship Id="rId9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7.png"/><Relationship Id="rId7" Type="http://schemas.openxmlformats.org/officeDocument/2006/relationships/image" Target="../media/image2.svg"/><Relationship Id="rId2" Type="http://schemas.openxmlformats.org/officeDocument/2006/relationships/hyperlink" Target="https://creativecommons.org/licenses/by/4.0/deed.c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iposit.ub.edu/dspace/handle/2445/215011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sv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 rot="-20194690">
            <a:off x="-530430" y="2120424"/>
            <a:ext cx="6598410" cy="6598410"/>
          </a:xfrm>
          <a:custGeom>
            <a:avLst/>
            <a:gdLst/>
            <a:ahLst/>
            <a:cxnLst/>
            <a:rect l="l" t="t" r="r" b="b"/>
            <a:pathLst>
              <a:path w="6598410" h="6598410">
                <a:moveTo>
                  <a:pt x="6598410" y="6598410"/>
                </a:moveTo>
                <a:lnTo>
                  <a:pt x="0" y="6598410"/>
                </a:lnTo>
                <a:lnTo>
                  <a:pt x="0" y="0"/>
                </a:lnTo>
                <a:lnTo>
                  <a:pt x="6598410" y="0"/>
                </a:lnTo>
                <a:lnTo>
                  <a:pt x="6598410" y="6598410"/>
                </a:lnTo>
                <a:close/>
              </a:path>
            </a:pathLst>
          </a:custGeom>
          <a:blipFill>
            <a:blip r:embed="rId2">
              <a:alphaModFix amt="1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4889" r="-6241" b="-1352"/>
            </a:stretch>
          </a:blipFill>
        </p:spPr>
        <p:txBody>
          <a:bodyPr/>
          <a:lstStyle/>
          <a:p>
            <a:endParaRPr lang="ca-ES" dirty="0"/>
          </a:p>
        </p:txBody>
      </p:sp>
      <p:sp>
        <p:nvSpPr>
          <p:cNvPr id="2" name="Freeform 2"/>
          <p:cNvSpPr/>
          <p:nvPr/>
        </p:nvSpPr>
        <p:spPr>
          <a:xfrm>
            <a:off x="2381131" y="7990482"/>
            <a:ext cx="3793968" cy="1267818"/>
          </a:xfrm>
          <a:custGeom>
            <a:avLst/>
            <a:gdLst/>
            <a:ahLst/>
            <a:cxnLst/>
            <a:rect l="l" t="t" r="r" b="b"/>
            <a:pathLst>
              <a:path w="3793968" h="1267818">
                <a:moveTo>
                  <a:pt x="0" y="0"/>
                </a:moveTo>
                <a:lnTo>
                  <a:pt x="3793968" y="0"/>
                </a:lnTo>
                <a:lnTo>
                  <a:pt x="3793968" y="1267818"/>
                </a:lnTo>
                <a:lnTo>
                  <a:pt x="0" y="12678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81805" y="4791411"/>
            <a:ext cx="7714595" cy="18246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68"/>
              </a:lnSpc>
            </a:pPr>
            <a:r>
              <a:rPr lang="en-US" sz="3863" b="1" dirty="0" err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Teixim</a:t>
            </a:r>
            <a:r>
              <a:rPr lang="en-US" sz="3863" b="1" dirty="0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 </a:t>
            </a:r>
            <a:r>
              <a:rPr lang="en-US" sz="3863" b="1" dirty="0" err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xarxa</a:t>
            </a:r>
            <a:r>
              <a:rPr lang="en-US" sz="3863" b="1" dirty="0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, </a:t>
            </a:r>
            <a:r>
              <a:rPr lang="en-US" sz="3863" b="1" dirty="0" err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tendim</a:t>
            </a:r>
            <a:r>
              <a:rPr lang="en-US" sz="3863" b="1" dirty="0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 cap a </a:t>
            </a:r>
            <a:r>
              <a:rPr lang="en-US" sz="3863" b="1" dirty="0" err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infinit</a:t>
            </a:r>
            <a:r>
              <a:rPr lang="en-US" sz="3863" b="1" dirty="0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 (2a </a:t>
            </a:r>
            <a:r>
              <a:rPr lang="en-US" sz="3863" b="1" dirty="0" err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edició</a:t>
            </a:r>
            <a:r>
              <a:rPr lang="en-US" sz="3863" b="1" dirty="0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, </a:t>
            </a:r>
            <a:r>
              <a:rPr lang="en-US" sz="3863" b="1" dirty="0" err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revisada</a:t>
            </a:r>
            <a:r>
              <a:rPr lang="en-US" sz="3863" b="1" dirty="0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 </a:t>
            </a:r>
            <a:r>
              <a:rPr lang="en-US" sz="3863" b="1" dirty="0" err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i</a:t>
            </a:r>
            <a:r>
              <a:rPr lang="en-US" sz="3863" b="1" dirty="0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 </a:t>
            </a:r>
            <a:r>
              <a:rPr lang="en-US" sz="3863" b="1" dirty="0" err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augmentada</a:t>
            </a:r>
            <a:r>
              <a:rPr lang="en-US" sz="3863" b="1" dirty="0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)</a:t>
            </a:r>
          </a:p>
          <a:p>
            <a:pPr marL="0" lvl="0" indent="0" algn="l">
              <a:lnSpc>
                <a:spcPts val="4868"/>
              </a:lnSpc>
              <a:spcBef>
                <a:spcPct val="0"/>
              </a:spcBef>
            </a:pPr>
            <a:r>
              <a:rPr lang="en-US" sz="3863" b="1" dirty="0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Jordi Tremosa Armengol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11521" y="757570"/>
            <a:ext cx="5133188" cy="2402097"/>
            <a:chOff x="0" y="0"/>
            <a:chExt cx="6844251" cy="3202795"/>
          </a:xfrm>
        </p:grpSpPr>
        <p:sp>
          <p:nvSpPr>
            <p:cNvPr id="5" name="TextBox 5"/>
            <p:cNvSpPr txBox="1"/>
            <p:nvPr/>
          </p:nvSpPr>
          <p:spPr>
            <a:xfrm>
              <a:off x="0" y="-28575"/>
              <a:ext cx="6844251" cy="1921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6"/>
                </a:lnSpc>
              </a:pPr>
              <a:r>
                <a:rPr lang="en-US" sz="3028" b="1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12a JORNADA de BONES PRÀCTIQUES del CRAI </a:t>
              </a:r>
            </a:p>
            <a:p>
              <a:pPr algn="ctr">
                <a:lnSpc>
                  <a:spcPts val="3816"/>
                </a:lnSpc>
              </a:pPr>
              <a:r>
                <a:rPr lang="en-US" sz="3028" b="1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de la UB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096326" y="1874226"/>
              <a:ext cx="3133578" cy="4965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91"/>
                </a:lnSpc>
                <a:spcBef>
                  <a:spcPct val="0"/>
                </a:spcBef>
              </a:pPr>
              <a:r>
                <a:rPr lang="en-US" sz="2374" b="1">
                  <a:solidFill>
                    <a:srgbClr val="000000"/>
                  </a:solidFill>
                  <a:latin typeface="Aleo Bold"/>
                  <a:ea typeface="Aleo Bold"/>
                  <a:cs typeface="Aleo Bold"/>
                  <a:sym typeface="Aleo Bold"/>
                </a:rPr>
                <a:t>#12jbpCRAIUB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24351" y="2512717"/>
              <a:ext cx="4277530" cy="690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4"/>
                </a:lnSpc>
                <a:spcBef>
                  <a:spcPct val="0"/>
                </a:spcBef>
              </a:pPr>
              <a:r>
                <a:rPr lang="en-US" sz="3328" b="1" u="none" strike="noStrike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Fem Comunitat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024417" y="1275366"/>
            <a:ext cx="7093109" cy="7089241"/>
            <a:chOff x="0" y="0"/>
            <a:chExt cx="4658360" cy="4655820"/>
          </a:xfrm>
        </p:grpSpPr>
        <p:sp>
          <p:nvSpPr>
            <p:cNvPr id="10" name="Freeform 10"/>
            <p:cNvSpPr/>
            <p:nvPr/>
          </p:nvSpPr>
          <p:spPr>
            <a:xfrm>
              <a:off x="0" y="-10160"/>
              <a:ext cx="4658360" cy="4668520"/>
            </a:xfrm>
            <a:custGeom>
              <a:avLst/>
              <a:gdLst/>
              <a:ahLst/>
              <a:cxnLst/>
              <a:rect l="l" t="t" r="r" b="b"/>
              <a:pathLst>
                <a:path w="4658360" h="4668520">
                  <a:moveTo>
                    <a:pt x="4658360" y="2294890"/>
                  </a:moveTo>
                  <a:cubicBezTo>
                    <a:pt x="4654550" y="2772410"/>
                    <a:pt x="4324350" y="3102610"/>
                    <a:pt x="3882390" y="3116580"/>
                  </a:cubicBezTo>
                  <a:cubicBezTo>
                    <a:pt x="3511550" y="3128010"/>
                    <a:pt x="3215640" y="3357880"/>
                    <a:pt x="3130550" y="3702050"/>
                  </a:cubicBezTo>
                  <a:cubicBezTo>
                    <a:pt x="3115310" y="3771900"/>
                    <a:pt x="3107690" y="3844290"/>
                    <a:pt x="3106420" y="3915410"/>
                  </a:cubicBezTo>
                  <a:cubicBezTo>
                    <a:pt x="3088640" y="4340860"/>
                    <a:pt x="2748280" y="4668520"/>
                    <a:pt x="2325370" y="4667250"/>
                  </a:cubicBezTo>
                  <a:cubicBezTo>
                    <a:pt x="1902460" y="4665980"/>
                    <a:pt x="1565910" y="4333240"/>
                    <a:pt x="1553210" y="3907790"/>
                  </a:cubicBezTo>
                  <a:cubicBezTo>
                    <a:pt x="1539240" y="3441700"/>
                    <a:pt x="1230630" y="3133090"/>
                    <a:pt x="760730" y="3116580"/>
                  </a:cubicBezTo>
                  <a:cubicBezTo>
                    <a:pt x="334010" y="3100070"/>
                    <a:pt x="1270" y="2762250"/>
                    <a:pt x="0" y="2343150"/>
                  </a:cubicBezTo>
                  <a:cubicBezTo>
                    <a:pt x="0" y="1922780"/>
                    <a:pt x="332740" y="1577340"/>
                    <a:pt x="753110" y="1562100"/>
                  </a:cubicBezTo>
                  <a:cubicBezTo>
                    <a:pt x="1236980" y="1543050"/>
                    <a:pt x="1536700" y="1243330"/>
                    <a:pt x="1553210" y="760730"/>
                  </a:cubicBezTo>
                  <a:cubicBezTo>
                    <a:pt x="1568450" y="350520"/>
                    <a:pt x="1899920" y="21590"/>
                    <a:pt x="2310130" y="11430"/>
                  </a:cubicBezTo>
                  <a:cubicBezTo>
                    <a:pt x="2716530" y="0"/>
                    <a:pt x="3068320" y="311150"/>
                    <a:pt x="3102610" y="712470"/>
                  </a:cubicBezTo>
                  <a:cubicBezTo>
                    <a:pt x="3136900" y="1113790"/>
                    <a:pt x="2856230" y="1489710"/>
                    <a:pt x="2448560" y="1551940"/>
                  </a:cubicBezTo>
                  <a:cubicBezTo>
                    <a:pt x="2369820" y="1564640"/>
                    <a:pt x="2287270" y="1560830"/>
                    <a:pt x="2208530" y="1573530"/>
                  </a:cubicBezTo>
                  <a:cubicBezTo>
                    <a:pt x="1800860" y="1638300"/>
                    <a:pt x="1513840" y="2010410"/>
                    <a:pt x="1555750" y="2414270"/>
                  </a:cubicBezTo>
                  <a:cubicBezTo>
                    <a:pt x="1597660" y="2818130"/>
                    <a:pt x="1945640" y="3128010"/>
                    <a:pt x="2349500" y="3116580"/>
                  </a:cubicBezTo>
                  <a:cubicBezTo>
                    <a:pt x="2763520" y="3106420"/>
                    <a:pt x="3096260" y="2772410"/>
                    <a:pt x="3105150" y="2358390"/>
                  </a:cubicBezTo>
                  <a:cubicBezTo>
                    <a:pt x="3115310" y="2018030"/>
                    <a:pt x="3265170" y="1764030"/>
                    <a:pt x="3577590" y="1628140"/>
                  </a:cubicBezTo>
                  <a:cubicBezTo>
                    <a:pt x="3890010" y="1492250"/>
                    <a:pt x="4154170" y="1551940"/>
                    <a:pt x="4398010" y="1761490"/>
                  </a:cubicBezTo>
                  <a:cubicBezTo>
                    <a:pt x="4573270" y="1912620"/>
                    <a:pt x="4654550" y="2112010"/>
                    <a:pt x="4658360" y="2294890"/>
                  </a:cubicBezTo>
                  <a:close/>
                  <a:moveTo>
                    <a:pt x="730250" y="3237230"/>
                  </a:moveTo>
                  <a:cubicBezTo>
                    <a:pt x="1084580" y="3234690"/>
                    <a:pt x="1375410" y="3520440"/>
                    <a:pt x="1377950" y="3870960"/>
                  </a:cubicBezTo>
                  <a:cubicBezTo>
                    <a:pt x="1381760" y="4227830"/>
                    <a:pt x="1097280" y="4519930"/>
                    <a:pt x="740410" y="4523740"/>
                  </a:cubicBezTo>
                  <a:cubicBezTo>
                    <a:pt x="740410" y="4523740"/>
                    <a:pt x="739140" y="4523740"/>
                    <a:pt x="739140" y="4523740"/>
                  </a:cubicBezTo>
                  <a:cubicBezTo>
                    <a:pt x="386080" y="4527550"/>
                    <a:pt x="92710" y="4236720"/>
                    <a:pt x="91440" y="3879850"/>
                  </a:cubicBezTo>
                  <a:cubicBezTo>
                    <a:pt x="90170" y="3522980"/>
                    <a:pt x="378460" y="3239770"/>
                    <a:pt x="730250" y="3237230"/>
                  </a:cubicBezTo>
                  <a:close/>
                  <a:moveTo>
                    <a:pt x="764540" y="128270"/>
                  </a:moveTo>
                  <a:cubicBezTo>
                    <a:pt x="1118870" y="125730"/>
                    <a:pt x="1409700" y="411480"/>
                    <a:pt x="1412240" y="762000"/>
                  </a:cubicBezTo>
                  <a:cubicBezTo>
                    <a:pt x="1416050" y="1118870"/>
                    <a:pt x="1131570" y="1410970"/>
                    <a:pt x="774700" y="1414780"/>
                  </a:cubicBezTo>
                  <a:cubicBezTo>
                    <a:pt x="774700" y="1414780"/>
                    <a:pt x="773430" y="1414780"/>
                    <a:pt x="773430" y="1414780"/>
                  </a:cubicBezTo>
                  <a:cubicBezTo>
                    <a:pt x="420370" y="1418590"/>
                    <a:pt x="127000" y="1126490"/>
                    <a:pt x="125730" y="770890"/>
                  </a:cubicBezTo>
                  <a:cubicBezTo>
                    <a:pt x="124460" y="415290"/>
                    <a:pt x="412750" y="130810"/>
                    <a:pt x="764540" y="128270"/>
                  </a:cubicBezTo>
                  <a:close/>
                  <a:moveTo>
                    <a:pt x="3893820" y="3237230"/>
                  </a:moveTo>
                  <a:cubicBezTo>
                    <a:pt x="4246880" y="3234690"/>
                    <a:pt x="4538980" y="3520440"/>
                    <a:pt x="4541520" y="3870960"/>
                  </a:cubicBezTo>
                  <a:cubicBezTo>
                    <a:pt x="4545330" y="4227830"/>
                    <a:pt x="4260850" y="4519930"/>
                    <a:pt x="3903980" y="4523740"/>
                  </a:cubicBezTo>
                  <a:cubicBezTo>
                    <a:pt x="3903980" y="4523740"/>
                    <a:pt x="3902710" y="4523740"/>
                    <a:pt x="3902710" y="4523740"/>
                  </a:cubicBezTo>
                  <a:cubicBezTo>
                    <a:pt x="3549650" y="4527550"/>
                    <a:pt x="3256280" y="4236720"/>
                    <a:pt x="3253740" y="3879850"/>
                  </a:cubicBezTo>
                  <a:cubicBezTo>
                    <a:pt x="3251200" y="3522980"/>
                    <a:pt x="3542030" y="3239770"/>
                    <a:pt x="3893820" y="3237230"/>
                  </a:cubicBezTo>
                  <a:close/>
                  <a:moveTo>
                    <a:pt x="3902710" y="85090"/>
                  </a:moveTo>
                  <a:cubicBezTo>
                    <a:pt x="3550920" y="85090"/>
                    <a:pt x="3260090" y="373380"/>
                    <a:pt x="3260090" y="723900"/>
                  </a:cubicBezTo>
                  <a:cubicBezTo>
                    <a:pt x="3258820" y="736600"/>
                    <a:pt x="3260090" y="749300"/>
                    <a:pt x="3260090" y="763270"/>
                  </a:cubicBezTo>
                  <a:cubicBezTo>
                    <a:pt x="3260090" y="777240"/>
                    <a:pt x="3258820" y="792480"/>
                    <a:pt x="3258820" y="807720"/>
                  </a:cubicBezTo>
                  <a:cubicBezTo>
                    <a:pt x="3251200" y="890270"/>
                    <a:pt x="3241040" y="1029970"/>
                    <a:pt x="3204210" y="1103630"/>
                  </a:cubicBezTo>
                  <a:cubicBezTo>
                    <a:pt x="3093720" y="1320800"/>
                    <a:pt x="2687320" y="1681480"/>
                    <a:pt x="2443480" y="1678940"/>
                  </a:cubicBezTo>
                  <a:cubicBezTo>
                    <a:pt x="2413000" y="1678940"/>
                    <a:pt x="2382520" y="1681480"/>
                    <a:pt x="2352040" y="1685290"/>
                  </a:cubicBezTo>
                  <a:lnTo>
                    <a:pt x="2334260" y="1685290"/>
                  </a:lnTo>
                  <a:cubicBezTo>
                    <a:pt x="1982470" y="1685290"/>
                    <a:pt x="1691640" y="1973580"/>
                    <a:pt x="1691640" y="2324100"/>
                  </a:cubicBezTo>
                  <a:cubicBezTo>
                    <a:pt x="1691640" y="2674620"/>
                    <a:pt x="1982470" y="2973070"/>
                    <a:pt x="2335530" y="2971800"/>
                  </a:cubicBezTo>
                  <a:cubicBezTo>
                    <a:pt x="2692400" y="2970530"/>
                    <a:pt x="2979420" y="2680970"/>
                    <a:pt x="2978150" y="2324100"/>
                  </a:cubicBezTo>
                  <a:cubicBezTo>
                    <a:pt x="2978150" y="2324100"/>
                    <a:pt x="2978150" y="2322830"/>
                    <a:pt x="2978150" y="2322830"/>
                  </a:cubicBezTo>
                  <a:cubicBezTo>
                    <a:pt x="2978150" y="2315210"/>
                    <a:pt x="2978150" y="2308860"/>
                    <a:pt x="2976880" y="2301240"/>
                  </a:cubicBezTo>
                  <a:lnTo>
                    <a:pt x="2978150" y="2301240"/>
                  </a:lnTo>
                  <a:cubicBezTo>
                    <a:pt x="2981960" y="2247900"/>
                    <a:pt x="2965450" y="2136140"/>
                    <a:pt x="2981960" y="2084070"/>
                  </a:cubicBezTo>
                  <a:cubicBezTo>
                    <a:pt x="3061970" y="1831340"/>
                    <a:pt x="3605530" y="1366520"/>
                    <a:pt x="3876040" y="1372870"/>
                  </a:cubicBezTo>
                  <a:lnTo>
                    <a:pt x="3903980" y="1372870"/>
                  </a:lnTo>
                  <a:cubicBezTo>
                    <a:pt x="4260850" y="1370330"/>
                    <a:pt x="4547870" y="1080770"/>
                    <a:pt x="4546600" y="723900"/>
                  </a:cubicBezTo>
                  <a:cubicBezTo>
                    <a:pt x="4546600" y="372110"/>
                    <a:pt x="4257040" y="85090"/>
                    <a:pt x="3902710" y="85090"/>
                  </a:cubicBezTo>
                  <a:close/>
                </a:path>
              </a:pathLst>
            </a:custGeom>
            <a:blipFill>
              <a:blip r:embed="rId5"/>
              <a:stretch>
                <a:fillRect l="-8650" r="-34137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CD470328-F502-4AF4-B7F8-4DC838A4ABB9}"/>
              </a:ext>
            </a:extLst>
          </p:cNvPr>
          <p:cNvSpPr txBox="1"/>
          <p:nvPr/>
        </p:nvSpPr>
        <p:spPr>
          <a:xfrm>
            <a:off x="1019174" y="1714158"/>
            <a:ext cx="701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b="1" dirty="0">
                <a:solidFill>
                  <a:schemeClr val="bg1">
                    <a:lumMod val="50000"/>
                  </a:schemeClr>
                </a:solidFill>
              </a:rPr>
              <a:t>#11jbpCRAIUB</a:t>
            </a:r>
          </a:p>
          <a:p>
            <a:pPr algn="ctr"/>
            <a:r>
              <a:rPr lang="ca-ES" sz="3200" b="1" dirty="0">
                <a:solidFill>
                  <a:schemeClr val="bg1">
                    <a:lumMod val="50000"/>
                  </a:schemeClr>
                </a:solidFill>
              </a:rPr>
              <a:t>(17/07/2024)</a:t>
            </a:r>
            <a:endParaRPr lang="ca-ES" sz="4400" dirty="0"/>
          </a:p>
        </p:txBody>
      </p:sp>
      <p:sp>
        <p:nvSpPr>
          <p:cNvPr id="11" name="QuadreDeText 10">
            <a:extLst>
              <a:ext uri="{FF2B5EF4-FFF2-40B4-BE49-F238E27FC236}">
                <a16:creationId xmlns:a16="http://schemas.microsoft.com/office/drawing/2014/main" id="{6AE2471B-66F5-4FFF-A06D-0D03C3022A49}"/>
              </a:ext>
            </a:extLst>
          </p:cNvPr>
          <p:cNvSpPr txBox="1"/>
          <p:nvPr/>
        </p:nvSpPr>
        <p:spPr>
          <a:xfrm>
            <a:off x="8686800" y="4381500"/>
            <a:ext cx="806914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pPr algn="ctr"/>
            <a:endParaRPr lang="ca-ES" sz="4000" dirty="0"/>
          </a:p>
        </p:txBody>
      </p:sp>
      <p:sp>
        <p:nvSpPr>
          <p:cNvPr id="12" name="QuadreDeText 11">
            <a:extLst>
              <a:ext uri="{FF2B5EF4-FFF2-40B4-BE49-F238E27FC236}">
                <a16:creationId xmlns:a16="http://schemas.microsoft.com/office/drawing/2014/main" id="{A8695524-A665-416A-A337-AD8DB5159302}"/>
              </a:ext>
            </a:extLst>
          </p:cNvPr>
          <p:cNvSpPr txBox="1"/>
          <p:nvPr/>
        </p:nvSpPr>
        <p:spPr>
          <a:xfrm>
            <a:off x="8058148" y="3160708"/>
            <a:ext cx="9691687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Data</a:t>
            </a:r>
            <a:r>
              <a:rPr lang="ca-ES" sz="3200" dirty="0"/>
              <a:t>: 31/05/2025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Participació</a:t>
            </a:r>
            <a:r>
              <a:rPr lang="ca-ES" sz="3200" dirty="0"/>
              <a:t>: 100 persones entre nens i nenes + adults acompanyants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Agents interns UB</a:t>
            </a:r>
            <a:r>
              <a:rPr lang="ca-ES" sz="3200" dirty="0"/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CRAI Biblioteca de Matemàtiques i Informàtica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Facultat de Matemàtiques i Informàtica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 d’Audiovisuals (Centre Ciutat)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 de Comunicació Institucional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 de Cultura Científica i Innovació (Divulga UB)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Agents externs UB</a:t>
            </a:r>
            <a:r>
              <a:rPr lang="ca-ES" sz="3200" dirty="0"/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Ciutadania</a:t>
            </a: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14F58934-AE50-4C6C-A6AD-FF6F9545D796}"/>
              </a:ext>
            </a:extLst>
          </p:cNvPr>
          <p:cNvSpPr txBox="1"/>
          <p:nvPr/>
        </p:nvSpPr>
        <p:spPr>
          <a:xfrm>
            <a:off x="10258428" y="1432496"/>
            <a:ext cx="40767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b="1" dirty="0"/>
              <a:t>#12jbpCRAIUB </a:t>
            </a:r>
          </a:p>
          <a:p>
            <a:pPr algn="ctr"/>
            <a:r>
              <a:rPr lang="ca-ES" sz="4400" b="1" dirty="0"/>
              <a:t>(Resultats)</a:t>
            </a:r>
          </a:p>
        </p:txBody>
      </p:sp>
      <p:pic>
        <p:nvPicPr>
          <p:cNvPr id="10" name="Imatge 9">
            <a:extLst>
              <a:ext uri="{FF2B5EF4-FFF2-40B4-BE49-F238E27FC236}">
                <a16:creationId xmlns:a16="http://schemas.microsoft.com/office/drawing/2014/main" id="{31DB9DB7-7FB7-4865-8B65-496301316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851" y="3160708"/>
            <a:ext cx="5499045" cy="3068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tge 12">
            <a:extLst>
              <a:ext uri="{FF2B5EF4-FFF2-40B4-BE49-F238E27FC236}">
                <a16:creationId xmlns:a16="http://schemas.microsoft.com/office/drawing/2014/main" id="{FF19D623-F31A-41EC-B70C-60B05F4E07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00" y="5981700"/>
            <a:ext cx="3264950" cy="3000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5072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FA02A2-FBC1-4E8A-9238-EE741F5B41A9}"/>
              </a:ext>
            </a:extLst>
          </p:cNvPr>
          <p:cNvSpPr/>
          <p:nvPr/>
        </p:nvSpPr>
        <p:spPr>
          <a:xfrm>
            <a:off x="1299699" y="4266337"/>
            <a:ext cx="15316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a-ES" sz="5400" b="1" dirty="0">
                <a:ln/>
              </a:rPr>
              <a:t>Novetats a la </a:t>
            </a:r>
            <a:r>
              <a:rPr lang="ca-ES" sz="5400" b="1" dirty="0"/>
              <a:t>#12jbpCRAIUB </a:t>
            </a:r>
          </a:p>
          <a:p>
            <a:pPr algn="ctr"/>
            <a:r>
              <a:rPr lang="ca-ES" sz="5400" b="1" dirty="0">
                <a:ln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90454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pic>
        <p:nvPicPr>
          <p:cNvPr id="18" name="Imatge 17">
            <a:extLst>
              <a:ext uri="{FF2B5EF4-FFF2-40B4-BE49-F238E27FC236}">
                <a16:creationId xmlns:a16="http://schemas.microsoft.com/office/drawing/2014/main" id="{617A7001-BE67-4504-993E-2E930D980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983820"/>
            <a:ext cx="4021416" cy="56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QuadreDeText 7">
            <a:extLst>
              <a:ext uri="{FF2B5EF4-FFF2-40B4-BE49-F238E27FC236}">
                <a16:creationId xmlns:a16="http://schemas.microsoft.com/office/drawing/2014/main" id="{8FD473E6-A6DC-4119-B7B2-8EE16176CD2A}"/>
              </a:ext>
            </a:extLst>
          </p:cNvPr>
          <p:cNvSpPr txBox="1"/>
          <p:nvPr/>
        </p:nvSpPr>
        <p:spPr>
          <a:xfrm>
            <a:off x="10022953" y="2109605"/>
            <a:ext cx="4076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b="1" dirty="0"/>
              <a:t>Resultats</a:t>
            </a: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FA72B3F4-7C80-49EE-AD71-C37C63235542}"/>
              </a:ext>
            </a:extLst>
          </p:cNvPr>
          <p:cNvSpPr txBox="1"/>
          <p:nvPr/>
        </p:nvSpPr>
        <p:spPr>
          <a:xfrm>
            <a:off x="7925983" y="2879046"/>
            <a:ext cx="926782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Data</a:t>
            </a:r>
            <a:r>
              <a:rPr lang="ca-ES" sz="3200" dirty="0"/>
              <a:t>: 07/11/2024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Participació</a:t>
            </a:r>
            <a:r>
              <a:rPr lang="ca-ES" sz="3200" dirty="0"/>
              <a:t>: 69 persones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Agents interns UB</a:t>
            </a:r>
            <a:r>
              <a:rPr lang="ca-ES" sz="3200" dirty="0"/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CRAI Biblioteca de Matemàtiques i Informàtica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Col·lectius UB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Facultat de Matemàtiques i Informàtica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Institut de Desenvolupament Professional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 de Comunicació Institucional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 d’Informàtica (Centre Ciutat)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 de Producció Audiovisual (</a:t>
            </a:r>
            <a:r>
              <a:rPr lang="ca-ES" sz="3200" dirty="0" err="1"/>
              <a:t>UBtv</a:t>
            </a:r>
            <a:r>
              <a:rPr lang="ca-ES" sz="3200" dirty="0"/>
              <a:t>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Agents externs UB</a:t>
            </a:r>
            <a:r>
              <a:rPr lang="ca-ES" sz="3200" dirty="0"/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Professionals del sector</a:t>
            </a:r>
          </a:p>
        </p:txBody>
      </p:sp>
    </p:spTree>
    <p:extLst>
      <p:ext uri="{BB962C8B-B14F-4D97-AF65-F5344CB8AC3E}">
        <p14:creationId xmlns:p14="http://schemas.microsoft.com/office/powerpoint/2010/main" val="579182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8FD473E6-A6DC-4119-B7B2-8EE16176CD2A}"/>
              </a:ext>
            </a:extLst>
          </p:cNvPr>
          <p:cNvSpPr txBox="1"/>
          <p:nvPr/>
        </p:nvSpPr>
        <p:spPr>
          <a:xfrm>
            <a:off x="10022953" y="2109605"/>
            <a:ext cx="4076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b="1" dirty="0"/>
              <a:t>Resultats</a:t>
            </a: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FA72B3F4-7C80-49EE-AD71-C37C63235542}"/>
              </a:ext>
            </a:extLst>
          </p:cNvPr>
          <p:cNvSpPr txBox="1"/>
          <p:nvPr/>
        </p:nvSpPr>
        <p:spPr>
          <a:xfrm>
            <a:off x="8458200" y="2928044"/>
            <a:ext cx="963664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Data</a:t>
            </a:r>
            <a:r>
              <a:rPr lang="ca-ES" sz="3200" dirty="0"/>
              <a:t>: 11/02/2025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Participació</a:t>
            </a:r>
            <a:r>
              <a:rPr lang="ca-ES" sz="3200" dirty="0"/>
              <a:t>: 35 persones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Agents interns UB</a:t>
            </a:r>
            <a:r>
              <a:rPr lang="ca-ES" sz="3200" dirty="0"/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CRAI Biblioteca de Matemàtiques i Informàtica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Alumnat UB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Comissió d’Igualtat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Companys d’altres CRAI Biblioteques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 d’Audiovisuals (Centre Ciutat)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 de Procés Tècnic (CRAI)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Agents externs UB</a:t>
            </a:r>
            <a:r>
              <a:rPr lang="ca-ES" sz="3200" dirty="0"/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Projecte </a:t>
            </a:r>
            <a:r>
              <a:rPr lang="ca-ES" sz="3200" dirty="0" err="1"/>
              <a:t>Viquidones</a:t>
            </a:r>
            <a:endParaRPr lang="ca-ES" sz="3200" dirty="0"/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39865782-167E-4C09-B517-5FCDC725F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75" y="3770875"/>
            <a:ext cx="7168171" cy="4100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785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8FD473E6-A6DC-4119-B7B2-8EE16176CD2A}"/>
              </a:ext>
            </a:extLst>
          </p:cNvPr>
          <p:cNvSpPr txBox="1"/>
          <p:nvPr/>
        </p:nvSpPr>
        <p:spPr>
          <a:xfrm>
            <a:off x="10022953" y="2109605"/>
            <a:ext cx="4076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b="1" dirty="0"/>
              <a:t>Resultats</a:t>
            </a: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FA72B3F4-7C80-49EE-AD71-C37C63235542}"/>
              </a:ext>
            </a:extLst>
          </p:cNvPr>
          <p:cNvSpPr txBox="1"/>
          <p:nvPr/>
        </p:nvSpPr>
        <p:spPr>
          <a:xfrm>
            <a:off x="8001000" y="2877454"/>
            <a:ext cx="9677400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Data</a:t>
            </a:r>
            <a:r>
              <a:rPr lang="ca-ES" sz="3200" dirty="0"/>
              <a:t>: 05/05/2025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Participació</a:t>
            </a:r>
            <a:r>
              <a:rPr lang="ca-ES" sz="3200" dirty="0"/>
              <a:t>: 45 persones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Agents interns UB</a:t>
            </a:r>
            <a:r>
              <a:rPr lang="ca-ES" sz="3200" dirty="0"/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CRAI Biblioteca de Matemàtiques i Informàtica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 d’Audiovisuals (Centre Ciutat)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 d’Informàtica (Centre Ciutat)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 de Cultura Científica i Innovació (Divulga UB)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Agents externs UB</a:t>
            </a:r>
            <a:r>
              <a:rPr lang="ca-ES" sz="3200" dirty="0"/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Ciutadania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Consell d’Innovació Pedagògica de l’Ajuntament de Barcelona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Professionals del sector</a:t>
            </a:r>
          </a:p>
        </p:txBody>
      </p:sp>
      <p:pic>
        <p:nvPicPr>
          <p:cNvPr id="10" name="Imatge 9">
            <a:extLst>
              <a:ext uri="{FF2B5EF4-FFF2-40B4-BE49-F238E27FC236}">
                <a16:creationId xmlns:a16="http://schemas.microsoft.com/office/drawing/2014/main" id="{9AA28072-CCAA-469A-BA6C-2BD2EC4B3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742146"/>
            <a:ext cx="5744488" cy="3636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B8F45088-F549-49AD-B539-D63EE254E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400" y="6340100"/>
            <a:ext cx="4393038" cy="3291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4421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8FD473E6-A6DC-4119-B7B2-8EE16176CD2A}"/>
              </a:ext>
            </a:extLst>
          </p:cNvPr>
          <p:cNvSpPr txBox="1"/>
          <p:nvPr/>
        </p:nvSpPr>
        <p:spPr>
          <a:xfrm>
            <a:off x="10022953" y="2109605"/>
            <a:ext cx="40767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b="1" dirty="0"/>
              <a:t>Resultats</a:t>
            </a: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FA72B3F4-7C80-49EE-AD71-C37C63235542}"/>
              </a:ext>
            </a:extLst>
          </p:cNvPr>
          <p:cNvSpPr txBox="1"/>
          <p:nvPr/>
        </p:nvSpPr>
        <p:spPr>
          <a:xfrm>
            <a:off x="8001000" y="2879046"/>
            <a:ext cx="9712846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Data</a:t>
            </a:r>
            <a:r>
              <a:rPr lang="ca-ES" sz="3200" dirty="0"/>
              <a:t>: 07/07/2025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Participació</a:t>
            </a:r>
            <a:r>
              <a:rPr lang="ca-ES" sz="3200" dirty="0"/>
              <a:t>: ??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Agents interns UB</a:t>
            </a:r>
            <a:r>
              <a:rPr lang="ca-ES" sz="3200" dirty="0"/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CRAI Biblioteca de Matemàtiques i Informàtica</a:t>
            </a:r>
            <a:endParaRPr lang="es-ES" sz="3200" dirty="0"/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PDI UB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PTGAS UB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 d’Audiovisuals (Centre Ciutat)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 de Comunicació Institucional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 de Cultura Científica i Innovació (Divulga UB)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s-ES" sz="3200" dirty="0" err="1"/>
              <a:t>Vicerectorat</a:t>
            </a:r>
            <a:r>
              <a:rPr lang="es-ES" sz="3200" dirty="0"/>
              <a:t> de </a:t>
            </a:r>
            <a:r>
              <a:rPr lang="es-ES" sz="3200" dirty="0" err="1"/>
              <a:t>Doctorat</a:t>
            </a:r>
            <a:r>
              <a:rPr lang="es-ES" sz="3200" dirty="0"/>
              <a:t>, Personal Investigador en </a:t>
            </a:r>
            <a:r>
              <a:rPr lang="es-ES" sz="3200" dirty="0" err="1"/>
              <a:t>Formació</a:t>
            </a:r>
            <a:r>
              <a:rPr lang="es-ES" sz="3200" dirty="0"/>
              <a:t>, </a:t>
            </a:r>
            <a:r>
              <a:rPr lang="es-ES" sz="3200" dirty="0" err="1"/>
              <a:t>Atracció</a:t>
            </a:r>
            <a:r>
              <a:rPr lang="es-ES" sz="3200" dirty="0"/>
              <a:t> de </a:t>
            </a:r>
            <a:r>
              <a:rPr lang="es-ES" sz="3200" dirty="0" err="1"/>
              <a:t>Talent</a:t>
            </a:r>
            <a:r>
              <a:rPr lang="es-ES" sz="3200" dirty="0"/>
              <a:t> i </a:t>
            </a:r>
            <a:r>
              <a:rPr lang="es-ES" sz="3200" dirty="0" err="1"/>
              <a:t>Divulgació</a:t>
            </a:r>
            <a:endParaRPr lang="ca-E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Agents externs</a:t>
            </a:r>
            <a:r>
              <a:rPr lang="ca-ES" sz="3200" dirty="0"/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Professionals del sector (</a:t>
            </a:r>
            <a:r>
              <a:rPr lang="ca-ES" sz="3200" dirty="0">
                <a:hlinkClick r:id="rId4"/>
              </a:rPr>
              <a:t>Big Van </a:t>
            </a:r>
            <a:r>
              <a:rPr lang="ca-ES" sz="3200" dirty="0" err="1">
                <a:hlinkClick r:id="rId4"/>
              </a:rPr>
              <a:t>Ciencia</a:t>
            </a:r>
            <a:r>
              <a:rPr lang="ca-ES" sz="3200" dirty="0"/>
              <a:t>)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929370A1-AFE6-4C2C-87EC-80C60987DB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3543300"/>
            <a:ext cx="6568813" cy="4771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7229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FA02A2-FBC1-4E8A-9238-EE741F5B41A9}"/>
              </a:ext>
            </a:extLst>
          </p:cNvPr>
          <p:cNvSpPr/>
          <p:nvPr/>
        </p:nvSpPr>
        <p:spPr>
          <a:xfrm>
            <a:off x="1299699" y="4266337"/>
            <a:ext cx="15316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a-ES" sz="5400" b="1" dirty="0">
                <a:ln/>
              </a:rPr>
              <a:t>No tot són flors i violes...</a:t>
            </a:r>
            <a:r>
              <a:rPr lang="ca-ES" sz="5400" b="1" dirty="0"/>
              <a:t> </a:t>
            </a:r>
          </a:p>
          <a:p>
            <a:pPr algn="ctr"/>
            <a:r>
              <a:rPr lang="ca-ES" sz="5400" b="1" dirty="0">
                <a:ln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77383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>
            <a:extLst>
              <a:ext uri="{FF2B5EF4-FFF2-40B4-BE49-F238E27FC236}">
                <a16:creationId xmlns:a16="http://schemas.microsoft.com/office/drawing/2014/main" id="{AC61FCC5-3E03-4A16-86A5-1C9C7371F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0" y="1268763"/>
            <a:ext cx="5084255" cy="7191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3">
              <a:alphaModFix amt="3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648" r="-6241" b="-593"/>
            </a:stretch>
          </a:blipFill>
        </p:spPr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CEED0841-ABCA-4EB0-9BEC-FD821E4FB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6224587"/>
            <a:ext cx="3839825" cy="4038600"/>
          </a:xfrm>
          <a:prstGeom prst="rect">
            <a:avLst/>
          </a:prstGeom>
        </p:spPr>
      </p:pic>
      <p:sp>
        <p:nvSpPr>
          <p:cNvPr id="8" name="QuadreDeText 7">
            <a:extLst>
              <a:ext uri="{FF2B5EF4-FFF2-40B4-BE49-F238E27FC236}">
                <a16:creationId xmlns:a16="http://schemas.microsoft.com/office/drawing/2014/main" id="{5EE2B9C6-D8F9-410C-B3D8-74F1B872A688}"/>
              </a:ext>
            </a:extLst>
          </p:cNvPr>
          <p:cNvSpPr txBox="1"/>
          <p:nvPr/>
        </p:nvSpPr>
        <p:spPr>
          <a:xfrm>
            <a:off x="10896600" y="1481614"/>
            <a:ext cx="4343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pPr algn="ctr"/>
            <a:r>
              <a:rPr lang="ca-ES" sz="4000" dirty="0"/>
              <a:t>1 Participant</a:t>
            </a:r>
          </a:p>
        </p:txBody>
      </p:sp>
      <p:pic>
        <p:nvPicPr>
          <p:cNvPr id="10" name="Imatge 9">
            <a:extLst>
              <a:ext uri="{FF2B5EF4-FFF2-40B4-BE49-F238E27FC236}">
                <a16:creationId xmlns:a16="http://schemas.microsoft.com/office/drawing/2014/main" id="{8662B733-A790-4D2D-9B10-575233A4DC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0" y="3695700"/>
            <a:ext cx="2971800" cy="2971800"/>
          </a:xfrm>
          <a:prstGeom prst="rect">
            <a:avLst/>
          </a:prstGeom>
        </p:spPr>
      </p:pic>
      <p:pic>
        <p:nvPicPr>
          <p:cNvPr id="12" name="Imatge 11">
            <a:extLst>
              <a:ext uri="{FF2B5EF4-FFF2-40B4-BE49-F238E27FC236}">
                <a16:creationId xmlns:a16="http://schemas.microsoft.com/office/drawing/2014/main" id="{A677AF26-11C1-4C8B-951B-9724F7F1CD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3543300"/>
            <a:ext cx="3124200" cy="3124200"/>
          </a:xfrm>
          <a:prstGeom prst="rect">
            <a:avLst/>
          </a:prstGeom>
        </p:spPr>
      </p:pic>
      <p:pic>
        <p:nvPicPr>
          <p:cNvPr id="14" name="Imatge 13">
            <a:extLst>
              <a:ext uri="{FF2B5EF4-FFF2-40B4-BE49-F238E27FC236}">
                <a16:creationId xmlns:a16="http://schemas.microsoft.com/office/drawing/2014/main" id="{AF5F0638-2C32-4B82-8DE9-B0B1EB669B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20" y="6700837"/>
            <a:ext cx="3337560" cy="3337560"/>
          </a:xfrm>
          <a:prstGeom prst="rect">
            <a:avLst/>
          </a:prstGeom>
        </p:spPr>
      </p:pic>
      <p:pic>
        <p:nvPicPr>
          <p:cNvPr id="16" name="Imatge 15">
            <a:extLst>
              <a:ext uri="{FF2B5EF4-FFF2-40B4-BE49-F238E27FC236}">
                <a16:creationId xmlns:a16="http://schemas.microsoft.com/office/drawing/2014/main" id="{CF5A7FAF-98EE-4E51-BB51-2934AC4761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037" y="6883717"/>
            <a:ext cx="2971800" cy="2971800"/>
          </a:xfrm>
          <a:prstGeom prst="rect">
            <a:avLst/>
          </a:prstGeom>
        </p:spPr>
      </p:pic>
      <p:sp>
        <p:nvSpPr>
          <p:cNvPr id="17" name="Signe de multiplicació 16">
            <a:extLst>
              <a:ext uri="{FF2B5EF4-FFF2-40B4-BE49-F238E27FC236}">
                <a16:creationId xmlns:a16="http://schemas.microsoft.com/office/drawing/2014/main" id="{03A94032-D1C3-4129-B158-25AAF4D81A8B}"/>
              </a:ext>
            </a:extLst>
          </p:cNvPr>
          <p:cNvSpPr/>
          <p:nvPr/>
        </p:nvSpPr>
        <p:spPr>
          <a:xfrm>
            <a:off x="11658600" y="4864417"/>
            <a:ext cx="5334000" cy="4038600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tge 4">
            <a:extLst>
              <a:ext uri="{FF2B5EF4-FFF2-40B4-BE49-F238E27FC236}">
                <a16:creationId xmlns:a16="http://schemas.microsoft.com/office/drawing/2014/main" id="{1E2B34BA-2ACC-47E1-9F44-4BE050435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34" y="2826426"/>
            <a:ext cx="6557133" cy="422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3">
              <a:alphaModFix amt="3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648" r="-6241" b="-593"/>
            </a:stretch>
          </a:blipFill>
        </p:spPr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5096E6AF-4C36-4D18-836F-D16093AEFF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504" y="5658050"/>
            <a:ext cx="7001852" cy="3439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tge 6">
            <a:extLst>
              <a:ext uri="{FF2B5EF4-FFF2-40B4-BE49-F238E27FC236}">
                <a16:creationId xmlns:a16="http://schemas.microsoft.com/office/drawing/2014/main" id="{D2CA9842-CCD0-451F-B3AD-47DF22F900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740" y="2856251"/>
            <a:ext cx="2276057" cy="25158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16757D4-401C-42ED-AEFB-1BE00EEE2137}"/>
              </a:ext>
            </a:extLst>
          </p:cNvPr>
          <p:cNvSpPr/>
          <p:nvPr/>
        </p:nvSpPr>
        <p:spPr>
          <a:xfrm>
            <a:off x="7696779" y="3197217"/>
            <a:ext cx="655713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a-ES" sz="5400" b="1" dirty="0">
                <a:ln/>
              </a:rPr>
              <a:t>“OPA Hostil” a l’Aula Ramon y Cajal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252175-E783-424E-9849-C15A69746A75}"/>
              </a:ext>
            </a:extLst>
          </p:cNvPr>
          <p:cNvSpPr/>
          <p:nvPr/>
        </p:nvSpPr>
        <p:spPr>
          <a:xfrm>
            <a:off x="13278722" y="3289550"/>
            <a:ext cx="195037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a-ES" sz="9600" b="1" dirty="0">
                <a:ln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0360341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FA02A2-FBC1-4E8A-9238-EE741F5B41A9}"/>
              </a:ext>
            </a:extLst>
          </p:cNvPr>
          <p:cNvSpPr/>
          <p:nvPr/>
        </p:nvSpPr>
        <p:spPr>
          <a:xfrm>
            <a:off x="1299699" y="4266337"/>
            <a:ext cx="15316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a-ES" sz="5400" b="1" dirty="0">
                <a:ln/>
              </a:rPr>
              <a:t>En resum....</a:t>
            </a:r>
            <a:r>
              <a:rPr lang="ca-ES" sz="5400" b="1" dirty="0"/>
              <a:t> </a:t>
            </a:r>
          </a:p>
          <a:p>
            <a:pPr algn="ctr"/>
            <a:r>
              <a:rPr lang="ca-ES" sz="5400" b="1" dirty="0">
                <a:ln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986286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FA02A2-FBC1-4E8A-9238-EE741F5B41A9}"/>
              </a:ext>
            </a:extLst>
          </p:cNvPr>
          <p:cNvSpPr/>
          <p:nvPr/>
        </p:nvSpPr>
        <p:spPr>
          <a:xfrm>
            <a:off x="1299699" y="4266337"/>
            <a:ext cx="15316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a-ES" sz="5400" b="1" dirty="0">
                <a:ln/>
              </a:rPr>
              <a:t>Bones Pràctiques del CRAI Biblioteca </a:t>
            </a:r>
          </a:p>
          <a:p>
            <a:pPr algn="ctr"/>
            <a:r>
              <a:rPr lang="ca-ES" sz="5400" b="1" dirty="0">
                <a:ln/>
              </a:rPr>
              <a:t>de Matemàtiques i Informàtica  </a:t>
            </a: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8FBC066F-F732-4142-B030-F3BC7C797193}"/>
              </a:ext>
            </a:extLst>
          </p:cNvPr>
          <p:cNvSpPr txBox="1"/>
          <p:nvPr/>
        </p:nvSpPr>
        <p:spPr>
          <a:xfrm>
            <a:off x="3886200" y="6743700"/>
            <a:ext cx="11049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pPr algn="ctr"/>
            <a:r>
              <a:rPr lang="ca-ES" sz="3200" dirty="0"/>
              <a:t>Subjectiu = </a:t>
            </a:r>
            <a:r>
              <a:rPr lang="es-ES" sz="3200" i="1" dirty="0"/>
              <a:t>No </a:t>
            </a:r>
            <a:r>
              <a:rPr lang="es-ES" sz="3200" i="1" dirty="0" err="1"/>
              <a:t>fonamentat</a:t>
            </a:r>
            <a:r>
              <a:rPr lang="es-ES" sz="3200" i="1" dirty="0"/>
              <a:t> </a:t>
            </a:r>
            <a:r>
              <a:rPr lang="es-ES" sz="3200" i="1" dirty="0" err="1"/>
              <a:t>sinó</a:t>
            </a:r>
            <a:r>
              <a:rPr lang="es-ES" sz="3200" i="1" dirty="0"/>
              <a:t> en </a:t>
            </a:r>
            <a:r>
              <a:rPr lang="es-ES" sz="3200" i="1" dirty="0" err="1"/>
              <a:t>apreciacions</a:t>
            </a:r>
            <a:r>
              <a:rPr lang="es-ES" sz="3200" i="1" dirty="0"/>
              <a:t> </a:t>
            </a:r>
            <a:r>
              <a:rPr lang="es-ES" sz="3200" i="1" dirty="0" err="1"/>
              <a:t>personals</a:t>
            </a:r>
            <a:r>
              <a:rPr lang="es-ES" sz="3200" dirty="0"/>
              <a:t> (DIEC2)</a:t>
            </a:r>
            <a:endParaRPr lang="ca-ES" sz="3200" dirty="0"/>
          </a:p>
        </p:txBody>
      </p:sp>
      <p:sp>
        <p:nvSpPr>
          <p:cNvPr id="8" name="Signe de multiplicació 7">
            <a:extLst>
              <a:ext uri="{FF2B5EF4-FFF2-40B4-BE49-F238E27FC236}">
                <a16:creationId xmlns:a16="http://schemas.microsoft.com/office/drawing/2014/main" id="{093336D5-5A91-4550-B461-1B4D4ED22C1C}"/>
              </a:ext>
            </a:extLst>
          </p:cNvPr>
          <p:cNvSpPr/>
          <p:nvPr/>
        </p:nvSpPr>
        <p:spPr>
          <a:xfrm>
            <a:off x="3886200" y="4343906"/>
            <a:ext cx="1447800" cy="875675"/>
          </a:xfrm>
          <a:prstGeom prst="mathMultiply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39695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EDEDCC-3E87-40E7-869D-212292ABFDD6}"/>
              </a:ext>
            </a:extLst>
          </p:cNvPr>
          <p:cNvSpPr/>
          <p:nvPr/>
        </p:nvSpPr>
        <p:spPr>
          <a:xfrm>
            <a:off x="2961700" y="1181100"/>
            <a:ext cx="11021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a-ES" sz="5400" b="1" dirty="0">
                <a:ln/>
              </a:rPr>
              <a:t>La xarxa</a:t>
            </a:r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48FD95C0-8554-40F1-88E4-A0D394E026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92" y="2247900"/>
            <a:ext cx="12516215" cy="739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5314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EDEDCC-3E87-40E7-869D-212292ABFDD6}"/>
              </a:ext>
            </a:extLst>
          </p:cNvPr>
          <p:cNvSpPr/>
          <p:nvPr/>
        </p:nvSpPr>
        <p:spPr>
          <a:xfrm>
            <a:off x="3124200" y="1181100"/>
            <a:ext cx="13030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a-ES" sz="5400" b="1" dirty="0">
                <a:ln/>
              </a:rPr>
              <a:t>El CRAI </a:t>
            </a:r>
            <a:r>
              <a:rPr lang="ca-ES" sz="5400" b="1" dirty="0" err="1">
                <a:ln/>
              </a:rPr>
              <a:t>Matinfo</a:t>
            </a:r>
            <a:r>
              <a:rPr lang="ca-ES" sz="5400" b="1" dirty="0">
                <a:ln/>
              </a:rPr>
              <a:t> dins de la xarxa</a:t>
            </a: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432F6621-684C-4ADF-A3BE-183CB10CD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223" y="2324100"/>
            <a:ext cx="8469553" cy="7316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5965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78986" y="4863179"/>
            <a:ext cx="2981960" cy="532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3299" b="1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Moltes gràcies !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978986" y="5494732"/>
            <a:ext cx="983603" cy="481451"/>
            <a:chOff x="0" y="0"/>
            <a:chExt cx="1311470" cy="641934"/>
          </a:xfrm>
        </p:grpSpPr>
        <p:sp>
          <p:nvSpPr>
            <p:cNvPr id="4" name="Freeform 4">
              <a:hlinkClick r:id="rId2" tooltip="https://creativecommons.org/licenses/by/4.0/deed.ca"/>
            </p:cNvPr>
            <p:cNvSpPr/>
            <p:nvPr/>
          </p:nvSpPr>
          <p:spPr>
            <a:xfrm>
              <a:off x="0" y="0"/>
              <a:ext cx="641934" cy="641934"/>
            </a:xfrm>
            <a:custGeom>
              <a:avLst/>
              <a:gdLst/>
              <a:ahLst/>
              <a:cxnLst/>
              <a:rect l="l" t="t" r="r" b="b"/>
              <a:pathLst>
                <a:path w="641934" h="641934">
                  <a:moveTo>
                    <a:pt x="0" y="0"/>
                  </a:moveTo>
                  <a:lnTo>
                    <a:pt x="641934" y="0"/>
                  </a:lnTo>
                  <a:lnTo>
                    <a:pt x="641934" y="641934"/>
                  </a:lnTo>
                  <a:lnTo>
                    <a:pt x="0" y="641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>
              <a:hlinkClick r:id="rId2" tooltip="https://creativecommons.org/licenses/by/4.0/deed.ca"/>
            </p:cNvPr>
            <p:cNvSpPr/>
            <p:nvPr/>
          </p:nvSpPr>
          <p:spPr>
            <a:xfrm>
              <a:off x="689456" y="0"/>
              <a:ext cx="622014" cy="622014"/>
            </a:xfrm>
            <a:custGeom>
              <a:avLst/>
              <a:gdLst/>
              <a:ahLst/>
              <a:cxnLst/>
              <a:rect l="l" t="t" r="r" b="b"/>
              <a:pathLst>
                <a:path w="622014" h="622014">
                  <a:moveTo>
                    <a:pt x="0" y="0"/>
                  </a:moveTo>
                  <a:lnTo>
                    <a:pt x="622014" y="0"/>
                  </a:lnTo>
                  <a:lnTo>
                    <a:pt x="622014" y="622014"/>
                  </a:lnTo>
                  <a:lnTo>
                    <a:pt x="0" y="622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2897642" y="1028700"/>
            <a:ext cx="4361658" cy="2041056"/>
            <a:chOff x="0" y="0"/>
            <a:chExt cx="5815544" cy="2721408"/>
          </a:xfrm>
        </p:grpSpPr>
        <p:sp>
          <p:nvSpPr>
            <p:cNvPr id="7" name="TextBox 7"/>
            <p:cNvSpPr txBox="1"/>
            <p:nvPr/>
          </p:nvSpPr>
          <p:spPr>
            <a:xfrm>
              <a:off x="0" y="-19050"/>
              <a:ext cx="5815544" cy="1627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2"/>
                </a:lnSpc>
              </a:pPr>
              <a:r>
                <a:rPr lang="en-US" sz="2573" b="1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12a JORNADA de BONES PRÀCTIQUES del CRAI </a:t>
              </a:r>
            </a:p>
            <a:p>
              <a:pPr algn="ctr">
                <a:lnSpc>
                  <a:spcPts val="3242"/>
                </a:lnSpc>
              </a:pPr>
              <a:r>
                <a:rPr lang="en-US" sz="2573" b="1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de la UB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81244" y="1589662"/>
              <a:ext cx="2662594" cy="424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1"/>
                </a:lnSpc>
                <a:spcBef>
                  <a:spcPct val="0"/>
                </a:spcBef>
              </a:pPr>
              <a:r>
                <a:rPr lang="en-US" sz="2017" b="1">
                  <a:solidFill>
                    <a:srgbClr val="000000"/>
                  </a:solidFill>
                  <a:latin typeface="Aleo Bold"/>
                  <a:ea typeface="Aleo Bold"/>
                  <a:cs typeface="Aleo Bold"/>
                  <a:sym typeface="Aleo Bold"/>
                </a:rPr>
                <a:t>#12jbpCRAIUB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95237" y="2122662"/>
              <a:ext cx="3634607" cy="59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64"/>
                </a:lnSpc>
                <a:spcBef>
                  <a:spcPct val="0"/>
                </a:spcBef>
              </a:pPr>
              <a:r>
                <a:rPr lang="en-US" sz="2828" b="1" u="none" strike="noStrike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Fem Comunitat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-20683711">
            <a:off x="15333287" y="7858158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1"/>
                </a:moveTo>
                <a:lnTo>
                  <a:pt x="0" y="4477751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1"/>
                </a:lnTo>
                <a:close/>
              </a:path>
            </a:pathLst>
          </a:custGeom>
          <a:blipFill>
            <a:blip r:embed="rId6">
              <a:alphaModFix amt="3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7990482"/>
            <a:ext cx="3793968" cy="1267818"/>
          </a:xfrm>
          <a:custGeom>
            <a:avLst/>
            <a:gdLst/>
            <a:ahLst/>
            <a:cxnLst/>
            <a:rect l="l" t="t" r="r" b="b"/>
            <a:pathLst>
              <a:path w="3793968" h="1267818">
                <a:moveTo>
                  <a:pt x="0" y="0"/>
                </a:moveTo>
                <a:lnTo>
                  <a:pt x="3793968" y="0"/>
                </a:lnTo>
                <a:lnTo>
                  <a:pt x="3793968" y="1267818"/>
                </a:lnTo>
                <a:lnTo>
                  <a:pt x="0" y="12678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0683711">
            <a:off x="-1958966" y="-1634554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0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0" y="0"/>
                </a:lnTo>
                <a:lnTo>
                  <a:pt x="4477750" y="4477750"/>
                </a:lnTo>
                <a:close/>
              </a:path>
            </a:pathLst>
          </a:custGeom>
          <a:blipFill>
            <a:blip r:embed="rId6">
              <a:alphaModFix amt="3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101965" y="5621192"/>
            <a:ext cx="2084070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 de juliol de 2025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FA02A2-FBC1-4E8A-9238-EE741F5B41A9}"/>
              </a:ext>
            </a:extLst>
          </p:cNvPr>
          <p:cNvSpPr/>
          <p:nvPr/>
        </p:nvSpPr>
        <p:spPr>
          <a:xfrm>
            <a:off x="1299699" y="4266337"/>
            <a:ext cx="15316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a-ES" sz="5400" b="1" dirty="0">
                <a:ln/>
              </a:rPr>
              <a:t>Resultats d’activitats comentades a la </a:t>
            </a:r>
            <a:r>
              <a:rPr lang="ca-ES" sz="5400" b="1" dirty="0">
                <a:solidFill>
                  <a:schemeClr val="bg1">
                    <a:lumMod val="50000"/>
                  </a:schemeClr>
                </a:solidFill>
                <a:hlinkClick r:id="rId4"/>
              </a:rPr>
              <a:t>#11jbpCRAIUB</a:t>
            </a:r>
            <a:r>
              <a:rPr lang="ca-ES" sz="5400" b="1" dirty="0"/>
              <a:t> </a:t>
            </a:r>
          </a:p>
          <a:p>
            <a:pPr algn="ctr"/>
            <a:r>
              <a:rPr lang="ca-ES" sz="5400" b="1" dirty="0">
                <a:ln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40643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3">
              <a:alphaModFix amt="3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CD470328-F502-4AF4-B7F8-4DC838A4ABB9}"/>
              </a:ext>
            </a:extLst>
          </p:cNvPr>
          <p:cNvSpPr txBox="1"/>
          <p:nvPr/>
        </p:nvSpPr>
        <p:spPr>
          <a:xfrm>
            <a:off x="2400300" y="1263661"/>
            <a:ext cx="12573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b="1" dirty="0">
                <a:solidFill>
                  <a:schemeClr val="bg1">
                    <a:lumMod val="50000"/>
                  </a:schemeClr>
                </a:solidFill>
              </a:rPr>
              <a:t>#11jbpCRAIUB </a:t>
            </a:r>
          </a:p>
          <a:p>
            <a:pPr algn="ctr"/>
            <a:r>
              <a:rPr lang="ca-ES" sz="3200" b="1" dirty="0">
                <a:solidFill>
                  <a:schemeClr val="bg1">
                    <a:lumMod val="50000"/>
                  </a:schemeClr>
                </a:solidFill>
              </a:rPr>
              <a:t>(17/07/2024)</a:t>
            </a:r>
            <a:endParaRPr lang="ca-ES" sz="4400" dirty="0"/>
          </a:p>
        </p:txBody>
      </p:sp>
      <p:sp>
        <p:nvSpPr>
          <p:cNvPr id="11" name="QuadreDeText 10">
            <a:extLst>
              <a:ext uri="{FF2B5EF4-FFF2-40B4-BE49-F238E27FC236}">
                <a16:creationId xmlns:a16="http://schemas.microsoft.com/office/drawing/2014/main" id="{6AE2471B-66F5-4FFF-A06D-0D03C3022A49}"/>
              </a:ext>
            </a:extLst>
          </p:cNvPr>
          <p:cNvSpPr txBox="1"/>
          <p:nvPr/>
        </p:nvSpPr>
        <p:spPr>
          <a:xfrm>
            <a:off x="8686800" y="4381500"/>
            <a:ext cx="806914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pPr algn="ctr"/>
            <a:endParaRPr lang="ca-ES" sz="4000" dirty="0"/>
          </a:p>
        </p:txBody>
      </p:sp>
      <p:pic>
        <p:nvPicPr>
          <p:cNvPr id="15" name="Imatge 14">
            <a:extLst>
              <a:ext uri="{FF2B5EF4-FFF2-40B4-BE49-F238E27FC236}">
                <a16:creationId xmlns:a16="http://schemas.microsoft.com/office/drawing/2014/main" id="{1DF6B9AD-521B-4776-AC03-969B6E123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566205"/>
            <a:ext cx="6098931" cy="3787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QuadreDeText 15">
            <a:extLst>
              <a:ext uri="{FF2B5EF4-FFF2-40B4-BE49-F238E27FC236}">
                <a16:creationId xmlns:a16="http://schemas.microsoft.com/office/drawing/2014/main" id="{DB8EF490-F4A6-4A33-8211-86DBEA8C0168}"/>
              </a:ext>
            </a:extLst>
          </p:cNvPr>
          <p:cNvSpPr txBox="1"/>
          <p:nvPr/>
        </p:nvSpPr>
        <p:spPr>
          <a:xfrm>
            <a:off x="7072312" y="2400300"/>
            <a:ext cx="10529888" cy="7755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Data</a:t>
            </a:r>
            <a:r>
              <a:rPr lang="ca-ES" sz="3200" dirty="0"/>
              <a:t>: 04/03/2024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Assistència</a:t>
            </a:r>
            <a:r>
              <a:rPr lang="ca-ES" sz="3200" dirty="0"/>
              <a:t>: 223 persones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Agents interns UB</a:t>
            </a:r>
            <a:r>
              <a:rPr lang="ca-ES" sz="3200" dirty="0"/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CRAI Biblioteca de Matemàtiques i Informàtica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Alumnat de la Facultat de Matemàtiques i Informàtica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Col·lectius UB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Facultat de Matemàtiques i Informàtica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Institut de Desenvolupament Professional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PDI de la Facultat d’Educació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PDI de la Facultat d’Informació i Mitjans Audiovisuals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PDI de la Facultat de Matemàtiques i Informàtica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 de Comunicació Institucional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Agents externs UB</a:t>
            </a:r>
            <a:r>
              <a:rPr lang="ca-ES" sz="3200" dirty="0"/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Professionals de l’àmbit de la docència i la investigació universitària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CD470328-F502-4AF4-B7F8-4DC838A4ABB9}"/>
              </a:ext>
            </a:extLst>
          </p:cNvPr>
          <p:cNvSpPr txBox="1"/>
          <p:nvPr/>
        </p:nvSpPr>
        <p:spPr>
          <a:xfrm>
            <a:off x="1019174" y="1714158"/>
            <a:ext cx="701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b="1" dirty="0">
                <a:solidFill>
                  <a:schemeClr val="bg1">
                    <a:lumMod val="50000"/>
                  </a:schemeClr>
                </a:solidFill>
              </a:rPr>
              <a:t>#11jbpCRAIUB </a:t>
            </a:r>
          </a:p>
          <a:p>
            <a:pPr algn="ctr"/>
            <a:r>
              <a:rPr lang="ca-ES" sz="3200" b="1" dirty="0">
                <a:solidFill>
                  <a:schemeClr val="bg1">
                    <a:lumMod val="50000"/>
                  </a:schemeClr>
                </a:solidFill>
              </a:rPr>
              <a:t>(17/07/2024)</a:t>
            </a:r>
          </a:p>
          <a:p>
            <a:endParaRPr lang="ca-ES" sz="4400" dirty="0"/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14F58934-AE50-4C6C-A6AD-FF6F9545D796}"/>
              </a:ext>
            </a:extLst>
          </p:cNvPr>
          <p:cNvSpPr txBox="1"/>
          <p:nvPr/>
        </p:nvSpPr>
        <p:spPr>
          <a:xfrm>
            <a:off x="10258428" y="1432496"/>
            <a:ext cx="40767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b="1" dirty="0"/>
              <a:t>#12jbpCRAIUB </a:t>
            </a:r>
          </a:p>
          <a:p>
            <a:pPr algn="ctr"/>
            <a:r>
              <a:rPr lang="ca-ES" sz="4400" b="1" dirty="0"/>
              <a:t>(Resultats)</a:t>
            </a:r>
          </a:p>
        </p:txBody>
      </p:sp>
      <p:sp>
        <p:nvSpPr>
          <p:cNvPr id="16" name="QuadreDeText 15">
            <a:extLst>
              <a:ext uri="{FF2B5EF4-FFF2-40B4-BE49-F238E27FC236}">
                <a16:creationId xmlns:a16="http://schemas.microsoft.com/office/drawing/2014/main" id="{154C3B9F-5619-4F6E-AA81-DB1541BACA5F}"/>
              </a:ext>
            </a:extLst>
          </p:cNvPr>
          <p:cNvSpPr txBox="1"/>
          <p:nvPr/>
        </p:nvSpPr>
        <p:spPr>
          <a:xfrm>
            <a:off x="7696200" y="5905500"/>
            <a:ext cx="1016675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Data</a:t>
            </a:r>
            <a:r>
              <a:rPr lang="ca-ES" sz="3200" dirty="0"/>
              <a:t>: 02/10/2024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Participació</a:t>
            </a:r>
            <a:r>
              <a:rPr lang="ca-ES" sz="3200" dirty="0"/>
              <a:t>: 16 parelles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Agents internes UB</a:t>
            </a:r>
            <a:r>
              <a:rPr lang="ca-ES" sz="3200" dirty="0"/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CRAI Biblioteca de Matemàtiques i Informàtica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Alumnat de la Facultat de Matemàtiques i Informàtica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Facultat de Matemàtiques i Informàtica</a:t>
            </a: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4952053F-6413-446E-821B-E45B024915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4" r="3278"/>
          <a:stretch/>
        </p:blipFill>
        <p:spPr>
          <a:xfrm>
            <a:off x="1358001" y="3184521"/>
            <a:ext cx="5337255" cy="4190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4AC2D0F3-577C-4393-877D-95561DE9E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428" y="3184521"/>
            <a:ext cx="3579778" cy="2797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tge 12">
            <a:extLst>
              <a:ext uri="{FF2B5EF4-FFF2-40B4-BE49-F238E27FC236}">
                <a16:creationId xmlns:a16="http://schemas.microsoft.com/office/drawing/2014/main" id="{1795B690-7B3F-4737-B259-653273E633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8002" y="7710407"/>
            <a:ext cx="5337255" cy="1611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3053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CD470328-F502-4AF4-B7F8-4DC838A4ABB9}"/>
              </a:ext>
            </a:extLst>
          </p:cNvPr>
          <p:cNvSpPr txBox="1"/>
          <p:nvPr/>
        </p:nvSpPr>
        <p:spPr>
          <a:xfrm>
            <a:off x="1019173" y="1629857"/>
            <a:ext cx="701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b="1" dirty="0">
                <a:solidFill>
                  <a:schemeClr val="bg1">
                    <a:lumMod val="50000"/>
                  </a:schemeClr>
                </a:solidFill>
              </a:rPr>
              <a:t>#11jbpCRAIUB</a:t>
            </a:r>
          </a:p>
          <a:p>
            <a:pPr algn="ctr"/>
            <a:r>
              <a:rPr lang="ca-ES" sz="3200" b="1" dirty="0">
                <a:solidFill>
                  <a:schemeClr val="bg1">
                    <a:lumMod val="50000"/>
                  </a:schemeClr>
                </a:solidFill>
              </a:rPr>
              <a:t>(17/07/2024)</a:t>
            </a:r>
            <a:endParaRPr lang="ca-ES" sz="4400" dirty="0"/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14F58934-AE50-4C6C-A6AD-FF6F9545D796}"/>
              </a:ext>
            </a:extLst>
          </p:cNvPr>
          <p:cNvSpPr txBox="1"/>
          <p:nvPr/>
        </p:nvSpPr>
        <p:spPr>
          <a:xfrm>
            <a:off x="10258428" y="1432496"/>
            <a:ext cx="40767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b="1" dirty="0"/>
              <a:t>#12jbpCRAIUB </a:t>
            </a:r>
          </a:p>
          <a:p>
            <a:pPr algn="ctr"/>
            <a:r>
              <a:rPr lang="ca-ES" sz="4400" b="1" dirty="0"/>
              <a:t>(Resultats)</a:t>
            </a:r>
          </a:p>
        </p:txBody>
      </p:sp>
      <p:sp>
        <p:nvSpPr>
          <p:cNvPr id="16" name="QuadreDeText 15">
            <a:extLst>
              <a:ext uri="{FF2B5EF4-FFF2-40B4-BE49-F238E27FC236}">
                <a16:creationId xmlns:a16="http://schemas.microsoft.com/office/drawing/2014/main" id="{154C3B9F-5619-4F6E-AA81-DB1541BACA5F}"/>
              </a:ext>
            </a:extLst>
          </p:cNvPr>
          <p:cNvSpPr txBox="1"/>
          <p:nvPr/>
        </p:nvSpPr>
        <p:spPr>
          <a:xfrm>
            <a:off x="8191504" y="2925079"/>
            <a:ext cx="9258296" cy="7386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r>
              <a:rPr lang="ca-ES" sz="3200" b="1" dirty="0"/>
              <a:t>Cronologia</a:t>
            </a:r>
            <a:r>
              <a:rPr lang="ca-ES" sz="3200" dirty="0"/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a-E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06/05/2024</a:t>
            </a:r>
            <a:r>
              <a:rPr lang="ca-ES" sz="3200" dirty="0"/>
              <a:t>: </a:t>
            </a:r>
            <a:r>
              <a:rPr lang="ca-ES" sz="3200" b="1" dirty="0">
                <a:solidFill>
                  <a:srgbClr val="00B050"/>
                </a:solidFill>
              </a:rPr>
              <a:t>14 parelles</a:t>
            </a:r>
            <a:r>
              <a:rPr lang="ca-ES" sz="3200" dirty="0"/>
              <a:t> </a:t>
            </a:r>
            <a:r>
              <a:rPr lang="ca-ES" sz="3200" dirty="0">
                <a:solidFill>
                  <a:srgbClr val="00B050"/>
                </a:solidFill>
              </a:rPr>
              <a:t>inscrites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dirty="0"/>
              <a:t>13/05/2024: ajornament del torneig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dirty="0"/>
              <a:t>03/06/2024: nova data pel 02/10/2024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23/09/2024 – 14:45 hores</a:t>
            </a:r>
            <a:r>
              <a:rPr lang="ca-ES" sz="3200" dirty="0"/>
              <a:t>: </a:t>
            </a:r>
            <a:r>
              <a:rPr lang="ca-ES" sz="3200" b="1" dirty="0">
                <a:solidFill>
                  <a:srgbClr val="00B050"/>
                </a:solidFill>
              </a:rPr>
              <a:t>6 parelles</a:t>
            </a:r>
            <a:r>
              <a:rPr lang="ca-ES" sz="3200" dirty="0"/>
              <a:t> </a:t>
            </a:r>
            <a:r>
              <a:rPr lang="ca-ES" sz="3200" dirty="0">
                <a:solidFill>
                  <a:srgbClr val="00B050"/>
                </a:solidFill>
              </a:rPr>
              <a:t>confirmades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a-E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ca-ES" sz="3200" dirty="0"/>
          </a:p>
          <a:p>
            <a:r>
              <a:rPr lang="ca-ES" sz="3200" b="1" dirty="0"/>
              <a:t>1 WhatsApp i 1 hora amb 45 minuts més tard</a:t>
            </a:r>
            <a:r>
              <a:rPr lang="ca-ES" sz="3200" dirty="0"/>
              <a:t>.....</a:t>
            </a:r>
          </a:p>
          <a:p>
            <a:endParaRPr lang="ca-ES" sz="3200" dirty="0"/>
          </a:p>
          <a:p>
            <a:endParaRPr lang="ca-ES" sz="3200" dirty="0"/>
          </a:p>
          <a:p>
            <a:pPr algn="ctr"/>
            <a:r>
              <a:rPr lang="ca-ES" sz="3200" b="1" dirty="0">
                <a:solidFill>
                  <a:srgbClr val="00B050"/>
                </a:solidFill>
              </a:rPr>
              <a:t>16 parelles</a:t>
            </a:r>
            <a:r>
              <a:rPr lang="ca-ES" sz="3200" dirty="0"/>
              <a:t> </a:t>
            </a:r>
            <a:r>
              <a:rPr lang="ca-ES" sz="3200" dirty="0">
                <a:solidFill>
                  <a:srgbClr val="00B050"/>
                </a:solidFill>
              </a:rPr>
              <a:t>inscrites</a:t>
            </a:r>
          </a:p>
          <a:p>
            <a:pPr algn="ctr"/>
            <a:r>
              <a:rPr lang="ca-ES" sz="3200" dirty="0"/>
              <a:t>(23/09/2024 a les 16:30 hores)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ca-ES" sz="3200" dirty="0"/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4952053F-6413-446E-821B-E45B024915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4" r="3278"/>
          <a:stretch/>
        </p:blipFill>
        <p:spPr>
          <a:xfrm>
            <a:off x="1338952" y="3048202"/>
            <a:ext cx="5337255" cy="4190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tge 12">
            <a:extLst>
              <a:ext uri="{FF2B5EF4-FFF2-40B4-BE49-F238E27FC236}">
                <a16:creationId xmlns:a16="http://schemas.microsoft.com/office/drawing/2014/main" id="{1795B690-7B3F-4737-B259-653273E63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953" y="7508479"/>
            <a:ext cx="5337255" cy="1611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Fletxa: avall 13">
            <a:extLst>
              <a:ext uri="{FF2B5EF4-FFF2-40B4-BE49-F238E27FC236}">
                <a16:creationId xmlns:a16="http://schemas.microsoft.com/office/drawing/2014/main" id="{78A41BDA-3DA7-42CF-A0A8-CDA3B648D419}"/>
              </a:ext>
            </a:extLst>
          </p:cNvPr>
          <p:cNvSpPr/>
          <p:nvPr/>
        </p:nvSpPr>
        <p:spPr>
          <a:xfrm>
            <a:off x="12106278" y="6474146"/>
            <a:ext cx="381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2" name="Fletxa: avall 11">
            <a:extLst>
              <a:ext uri="{FF2B5EF4-FFF2-40B4-BE49-F238E27FC236}">
                <a16:creationId xmlns:a16="http://schemas.microsoft.com/office/drawing/2014/main" id="{CDB183AD-3683-4FDF-9078-3B9A3582A9A9}"/>
              </a:ext>
            </a:extLst>
          </p:cNvPr>
          <p:cNvSpPr/>
          <p:nvPr/>
        </p:nvSpPr>
        <p:spPr>
          <a:xfrm>
            <a:off x="12115808" y="7933210"/>
            <a:ext cx="3810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958801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CD470328-F502-4AF4-B7F8-4DC838A4ABB9}"/>
              </a:ext>
            </a:extLst>
          </p:cNvPr>
          <p:cNvSpPr txBox="1"/>
          <p:nvPr/>
        </p:nvSpPr>
        <p:spPr>
          <a:xfrm>
            <a:off x="1019174" y="1714158"/>
            <a:ext cx="701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b="1" dirty="0">
                <a:solidFill>
                  <a:schemeClr val="bg1">
                    <a:lumMod val="50000"/>
                  </a:schemeClr>
                </a:solidFill>
              </a:rPr>
              <a:t>#11jbpCRAIUB</a:t>
            </a:r>
          </a:p>
          <a:p>
            <a:endParaRPr lang="ca-ES" sz="4400" dirty="0"/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D3610A14-094A-4A11-8648-956336BEF6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285327"/>
            <a:ext cx="4099560" cy="5466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QuadreDeText 10">
            <a:extLst>
              <a:ext uri="{FF2B5EF4-FFF2-40B4-BE49-F238E27FC236}">
                <a16:creationId xmlns:a16="http://schemas.microsoft.com/office/drawing/2014/main" id="{6AE2471B-66F5-4FFF-A06D-0D03C3022A49}"/>
              </a:ext>
            </a:extLst>
          </p:cNvPr>
          <p:cNvSpPr txBox="1"/>
          <p:nvPr/>
        </p:nvSpPr>
        <p:spPr>
          <a:xfrm>
            <a:off x="8686800" y="4381500"/>
            <a:ext cx="806914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pPr algn="ctr"/>
            <a:endParaRPr lang="ca-ES" sz="4000" dirty="0"/>
          </a:p>
        </p:txBody>
      </p:sp>
      <p:sp>
        <p:nvSpPr>
          <p:cNvPr id="12" name="QuadreDeText 11">
            <a:extLst>
              <a:ext uri="{FF2B5EF4-FFF2-40B4-BE49-F238E27FC236}">
                <a16:creationId xmlns:a16="http://schemas.microsoft.com/office/drawing/2014/main" id="{A8695524-A665-416A-A337-AD8DB5159302}"/>
              </a:ext>
            </a:extLst>
          </p:cNvPr>
          <p:cNvSpPr txBox="1"/>
          <p:nvPr/>
        </p:nvSpPr>
        <p:spPr>
          <a:xfrm>
            <a:off x="8029572" y="2657646"/>
            <a:ext cx="9725027" cy="72635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ca-E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Data</a:t>
            </a:r>
            <a:r>
              <a:rPr lang="ca-ES" sz="3200" dirty="0"/>
              <a:t>: 19/03/2025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Participació</a:t>
            </a:r>
            <a:r>
              <a:rPr lang="ca-ES" sz="3200" dirty="0"/>
              <a:t>: 90 nens i nenes + 6 adults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Agents interns UB</a:t>
            </a:r>
            <a:r>
              <a:rPr lang="ca-ES" sz="3200" dirty="0"/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CRAI Biblioteca de Matemàtiques i Informàtica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Facultat de Matemàtiques i Informàtica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 d’Audiovisuals (Centre Ciutat)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 de Comunicació Institucional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 de Cultura Científica i Innovació (Divulga UB)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 de Nous Formats</a:t>
            </a:r>
            <a:endParaRPr lang="ca-ES" sz="3200" dirty="0">
              <a:ea typeface="Calibri"/>
              <a:cs typeface="Calibri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Agents externs UB</a:t>
            </a:r>
            <a:r>
              <a:rPr lang="ca-ES" sz="3200" dirty="0"/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Alumnat de primària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Professorat de primària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Escola La </a:t>
            </a:r>
            <a:r>
              <a:rPr lang="ca-ES" sz="3200" dirty="0" err="1"/>
              <a:t>Salle</a:t>
            </a:r>
            <a:r>
              <a:rPr lang="ca-ES" sz="3200" dirty="0"/>
              <a:t> Comtal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strike="sngStrike" dirty="0" err="1"/>
              <a:t>Info</a:t>
            </a:r>
            <a:r>
              <a:rPr lang="ca-ES" sz="3200" strike="sngStrike" dirty="0"/>
              <a:t> K (CCMA)</a:t>
            </a:r>
            <a:endParaRPr lang="ca-ES" sz="4000" dirty="0"/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8B287180-C599-46C3-851E-6B44D16A2E56}"/>
              </a:ext>
            </a:extLst>
          </p:cNvPr>
          <p:cNvSpPr txBox="1"/>
          <p:nvPr/>
        </p:nvSpPr>
        <p:spPr>
          <a:xfrm>
            <a:off x="10258428" y="1432496"/>
            <a:ext cx="40767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b="1" dirty="0"/>
              <a:t>#12jbpCRAIUB </a:t>
            </a:r>
          </a:p>
          <a:p>
            <a:pPr algn="ctr"/>
            <a:r>
              <a:rPr lang="ca-ES" sz="4400" b="1" dirty="0"/>
              <a:t>(Resultats)</a:t>
            </a:r>
          </a:p>
        </p:txBody>
      </p:sp>
    </p:spTree>
    <p:extLst>
      <p:ext uri="{BB962C8B-B14F-4D97-AF65-F5344CB8AC3E}">
        <p14:creationId xmlns:p14="http://schemas.microsoft.com/office/powerpoint/2010/main" val="3001249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CD470328-F502-4AF4-B7F8-4DC838A4ABB9}"/>
              </a:ext>
            </a:extLst>
          </p:cNvPr>
          <p:cNvSpPr txBox="1"/>
          <p:nvPr/>
        </p:nvSpPr>
        <p:spPr>
          <a:xfrm>
            <a:off x="1019174" y="1714158"/>
            <a:ext cx="701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b="1" dirty="0">
                <a:solidFill>
                  <a:schemeClr val="bg1">
                    <a:lumMod val="50000"/>
                  </a:schemeClr>
                </a:solidFill>
              </a:rPr>
              <a:t>#11jbpCRAIUB</a:t>
            </a:r>
          </a:p>
          <a:p>
            <a:pPr algn="ctr"/>
            <a:r>
              <a:rPr lang="ca-ES" sz="3200" b="1" dirty="0">
                <a:solidFill>
                  <a:schemeClr val="bg1">
                    <a:lumMod val="50000"/>
                  </a:schemeClr>
                </a:solidFill>
              </a:rPr>
              <a:t>(17/07/2024)</a:t>
            </a:r>
          </a:p>
        </p:txBody>
      </p:sp>
      <p:sp>
        <p:nvSpPr>
          <p:cNvPr id="11" name="QuadreDeText 10">
            <a:extLst>
              <a:ext uri="{FF2B5EF4-FFF2-40B4-BE49-F238E27FC236}">
                <a16:creationId xmlns:a16="http://schemas.microsoft.com/office/drawing/2014/main" id="{6AE2471B-66F5-4FFF-A06D-0D03C3022A49}"/>
              </a:ext>
            </a:extLst>
          </p:cNvPr>
          <p:cNvSpPr txBox="1"/>
          <p:nvPr/>
        </p:nvSpPr>
        <p:spPr>
          <a:xfrm>
            <a:off x="8686800" y="4381500"/>
            <a:ext cx="806914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pPr algn="ctr"/>
            <a:endParaRPr lang="ca-ES" sz="4000" dirty="0"/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14F58934-AE50-4C6C-A6AD-FF6F9545D796}"/>
              </a:ext>
            </a:extLst>
          </p:cNvPr>
          <p:cNvSpPr txBox="1"/>
          <p:nvPr/>
        </p:nvSpPr>
        <p:spPr>
          <a:xfrm>
            <a:off x="10258428" y="1432496"/>
            <a:ext cx="40767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b="1" dirty="0"/>
              <a:t>#12jbpCRAIUB </a:t>
            </a:r>
          </a:p>
          <a:p>
            <a:pPr algn="ctr"/>
            <a:r>
              <a:rPr lang="ca-ES" sz="4400" b="1" dirty="0"/>
              <a:t>(Resultats)</a:t>
            </a:r>
          </a:p>
        </p:txBody>
      </p:sp>
      <p:pic>
        <p:nvPicPr>
          <p:cNvPr id="14" name="Imatge 13">
            <a:extLst>
              <a:ext uri="{FF2B5EF4-FFF2-40B4-BE49-F238E27FC236}">
                <a16:creationId xmlns:a16="http://schemas.microsoft.com/office/drawing/2014/main" id="{16741E2E-450B-4AD2-BEB2-417BA5B84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01" y="2921777"/>
            <a:ext cx="3223144" cy="2148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tge 14">
            <a:extLst>
              <a:ext uri="{FF2B5EF4-FFF2-40B4-BE49-F238E27FC236}">
                <a16:creationId xmlns:a16="http://schemas.microsoft.com/office/drawing/2014/main" id="{B19C8FA2-87E4-4325-B467-7800303A2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2953297"/>
            <a:ext cx="3128583" cy="2085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QuadreDeText 15">
            <a:extLst>
              <a:ext uri="{FF2B5EF4-FFF2-40B4-BE49-F238E27FC236}">
                <a16:creationId xmlns:a16="http://schemas.microsoft.com/office/drawing/2014/main" id="{154C3B9F-5619-4F6E-AA81-DB1541BACA5F}"/>
              </a:ext>
            </a:extLst>
          </p:cNvPr>
          <p:cNvSpPr txBox="1"/>
          <p:nvPr/>
        </p:nvSpPr>
        <p:spPr>
          <a:xfrm>
            <a:off x="8247566" y="4948057"/>
            <a:ext cx="95843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Data</a:t>
            </a:r>
            <a:r>
              <a:rPr lang="ca-ES" sz="3200" dirty="0"/>
              <a:t>: 19/03/2025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Participació</a:t>
            </a:r>
            <a:r>
              <a:rPr lang="ca-ES" sz="3200" dirty="0"/>
              <a:t>: 70-80 persones (alumnat + professorat)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Agents interns UB</a:t>
            </a:r>
            <a:r>
              <a:rPr lang="ca-ES" sz="3200" dirty="0"/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CRAI Biblioteca de Matemàtiques i Informàtica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Facultat de Matemàtiques i Informàtica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Unitat de Comunicació Institucional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Agents externs</a:t>
            </a:r>
            <a:r>
              <a:rPr lang="ca-ES" sz="3200" dirty="0"/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Alumnat de primària i de secundària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Professorat de primària i de secundària</a:t>
            </a: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A28865CF-D43F-44B0-BB41-0609141914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21" y="6232767"/>
            <a:ext cx="3347841" cy="223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tge 7">
            <a:extLst>
              <a:ext uri="{FF2B5EF4-FFF2-40B4-BE49-F238E27FC236}">
                <a16:creationId xmlns:a16="http://schemas.microsoft.com/office/drawing/2014/main" id="{E9AE0BA2-6695-4564-951A-0F20ECE6B6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641" y="3316643"/>
            <a:ext cx="3223144" cy="2148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Imatge 19">
            <a:extLst>
              <a:ext uri="{FF2B5EF4-FFF2-40B4-BE49-F238E27FC236}">
                <a16:creationId xmlns:a16="http://schemas.microsoft.com/office/drawing/2014/main" id="{6DB9B0F1-7E9F-45F2-9E3F-3180C11CB8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393" y="6232765"/>
            <a:ext cx="3347842" cy="2231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tge 21">
            <a:extLst>
              <a:ext uri="{FF2B5EF4-FFF2-40B4-BE49-F238E27FC236}">
                <a16:creationId xmlns:a16="http://schemas.microsoft.com/office/drawing/2014/main" id="{219367EF-8F15-4115-A42F-178F293D85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68" y="3307118"/>
            <a:ext cx="3223145" cy="2148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3366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CD470328-F502-4AF4-B7F8-4DC838A4ABB9}"/>
              </a:ext>
            </a:extLst>
          </p:cNvPr>
          <p:cNvSpPr txBox="1"/>
          <p:nvPr/>
        </p:nvSpPr>
        <p:spPr>
          <a:xfrm>
            <a:off x="1019174" y="1714158"/>
            <a:ext cx="701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b="1" dirty="0">
                <a:solidFill>
                  <a:schemeClr val="bg1">
                    <a:lumMod val="50000"/>
                  </a:schemeClr>
                </a:solidFill>
              </a:rPr>
              <a:t>#11jbpCRAIUB</a:t>
            </a:r>
          </a:p>
          <a:p>
            <a:pPr algn="ctr"/>
            <a:r>
              <a:rPr lang="ca-ES" sz="3200" b="1" dirty="0">
                <a:solidFill>
                  <a:schemeClr val="bg1">
                    <a:lumMod val="50000"/>
                  </a:schemeClr>
                </a:solidFill>
              </a:rPr>
              <a:t>(17/07/2024)</a:t>
            </a:r>
            <a:endParaRPr lang="ca-ES" sz="4400" dirty="0"/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14F58934-AE50-4C6C-A6AD-FF6F9545D796}"/>
              </a:ext>
            </a:extLst>
          </p:cNvPr>
          <p:cNvSpPr txBox="1"/>
          <p:nvPr/>
        </p:nvSpPr>
        <p:spPr>
          <a:xfrm>
            <a:off x="10258428" y="1432496"/>
            <a:ext cx="40767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4400" b="1" dirty="0"/>
              <a:t>#12jbpCRAIUB </a:t>
            </a:r>
          </a:p>
          <a:p>
            <a:pPr algn="ctr"/>
            <a:r>
              <a:rPr lang="ca-ES" sz="4400" b="1" dirty="0"/>
              <a:t>(Resultats)</a:t>
            </a:r>
          </a:p>
        </p:txBody>
      </p:sp>
      <p:sp>
        <p:nvSpPr>
          <p:cNvPr id="16" name="QuadreDeText 15">
            <a:extLst>
              <a:ext uri="{FF2B5EF4-FFF2-40B4-BE49-F238E27FC236}">
                <a16:creationId xmlns:a16="http://schemas.microsoft.com/office/drawing/2014/main" id="{154C3B9F-5619-4F6E-AA81-DB1541BACA5F}"/>
              </a:ext>
            </a:extLst>
          </p:cNvPr>
          <p:cNvSpPr txBox="1"/>
          <p:nvPr/>
        </p:nvSpPr>
        <p:spPr>
          <a:xfrm>
            <a:off x="7864071" y="2976042"/>
            <a:ext cx="10162889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Data</a:t>
            </a:r>
            <a:r>
              <a:rPr lang="ca-ES" sz="3200" dirty="0"/>
              <a:t>: 19/03/2025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Participació</a:t>
            </a:r>
            <a:r>
              <a:rPr lang="ca-ES" sz="3200" dirty="0"/>
              <a:t>: 47 respostes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a-ES" sz="3200" b="1" dirty="0"/>
              <a:t>Agents interns UB</a:t>
            </a:r>
            <a:r>
              <a:rPr lang="ca-ES" sz="3200" dirty="0"/>
              <a:t>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CRAI Biblioteca de Matemàtiques i Informàtica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Alumnat de la Facultat de Matemàtiques i Informàtica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Facultat de Matemàtiques i Informàtica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ca-ES" sz="3200" dirty="0"/>
              <a:t>PDI de la Facultat de Matemàtiques i Informàtica</a:t>
            </a: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137D8F78-8A60-4B07-8AFB-75F474698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7799" y="7091851"/>
            <a:ext cx="1808305" cy="2554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tge 9">
            <a:extLst>
              <a:ext uri="{FF2B5EF4-FFF2-40B4-BE49-F238E27FC236}">
                <a16:creationId xmlns:a16="http://schemas.microsoft.com/office/drawing/2014/main" id="{2071B255-09CA-4715-B9BC-BEA72DDA6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3184521"/>
            <a:ext cx="4265770" cy="6048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QuadreDeText 11">
            <a:extLst>
              <a:ext uri="{FF2B5EF4-FFF2-40B4-BE49-F238E27FC236}">
                <a16:creationId xmlns:a16="http://schemas.microsoft.com/office/drawing/2014/main" id="{82603668-F7BB-4CDB-9E28-092B7259E112}"/>
              </a:ext>
            </a:extLst>
          </p:cNvPr>
          <p:cNvSpPr txBox="1"/>
          <p:nvPr/>
        </p:nvSpPr>
        <p:spPr>
          <a:xfrm>
            <a:off x="11254950" y="7114958"/>
            <a:ext cx="61603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200" b="1" dirty="0">
                <a:solidFill>
                  <a:srgbClr val="00B050"/>
                </a:solidFill>
              </a:rPr>
              <a:t>Històric de participació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3200" dirty="0"/>
              <a:t>2022: 33 respostes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3200" dirty="0"/>
              <a:t>2023: 21 respostes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3200" dirty="0"/>
              <a:t>2024: 15 respostes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3200" dirty="0"/>
              <a:t>2025: 47 respostes </a:t>
            </a:r>
          </a:p>
        </p:txBody>
      </p:sp>
      <p:pic>
        <p:nvPicPr>
          <p:cNvPr id="4" name="Imatge 3">
            <a:extLst>
              <a:ext uri="{FF2B5EF4-FFF2-40B4-BE49-F238E27FC236}">
                <a16:creationId xmlns:a16="http://schemas.microsoft.com/office/drawing/2014/main" id="{A3E020B7-1039-494A-9BCF-730791A9BD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392400" y="8054355"/>
            <a:ext cx="1933749" cy="1077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1663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2438a32-e18b-4eac-be57-1917724db1f8" xsi:nil="true"/>
    <SharedWithUsers xmlns="02438a32-e18b-4eac-be57-1917724db1f8">
      <UserInfo>
        <DisplayName/>
        <AccountId xsi:nil="true"/>
        <AccountType/>
      </UserInfo>
    </SharedWithUsers>
    <lcf76f155ced4ddcb4097134ff3c332f xmlns="ddb21e13-8baf-4c06-a40a-5204f637839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A5529F498FB14EAA74E2E5F5BC3D38" ma:contentTypeVersion="18" ma:contentTypeDescription="Crea un document nou" ma:contentTypeScope="" ma:versionID="ef88bee1d9460a97b5b44eefbaf02d9c">
  <xsd:schema xmlns:xsd="http://www.w3.org/2001/XMLSchema" xmlns:xs="http://www.w3.org/2001/XMLSchema" xmlns:p="http://schemas.microsoft.com/office/2006/metadata/properties" xmlns:ns2="02438a32-e18b-4eac-be57-1917724db1f8" xmlns:ns3="ddb21e13-8baf-4c06-a40a-5204f637839d" targetNamespace="http://schemas.microsoft.com/office/2006/metadata/properties" ma:root="true" ma:fieldsID="3a816ca0eb9921783363f1a9ae4d6f58" ns2:_="" ns3:_="">
    <xsd:import namespace="02438a32-e18b-4eac-be57-1917724db1f8"/>
    <xsd:import namespace="ddb21e13-8baf-4c06-a40a-5204f637839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438a32-e18b-4eac-be57-1917724db1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t amb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'ha compartit amb detal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ab6d60-f751-4e9b-bd7b-cce21d042906}" ma:internalName="TaxCatchAll" ma:showField="CatchAllData" ma:web="02438a32-e18b-4eac-be57-1917724db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b21e13-8baf-4c06-a40a-5204f63783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Etiquetes de la imatge" ma:readOnly="false" ma:fieldId="{5cf76f15-5ced-4ddc-b409-7134ff3c332f}" ma:taxonomyMulti="true" ma:sspId="87c5a2b0-51b2-40d4-af1d-8383668458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DF0805-5D1A-4769-A2A5-27D96AC615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B0D575-6F65-4CAB-A149-42A808E1EE66}">
  <ds:schemaRefs>
    <ds:schemaRef ds:uri="fddff9bf-f5bf-4dec-8fde-ec3dc4924c64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02438a32-e18b-4eac-be57-1917724db1f8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2483AE3-9A67-4F31-8A94-351C499F2AC9}"/>
</file>

<file path=docProps/app.xml><?xml version="1.0" encoding="utf-8"?>
<Properties xmlns="http://schemas.openxmlformats.org/officeDocument/2006/extended-properties" xmlns:vt="http://schemas.openxmlformats.org/officeDocument/2006/docPropsVTypes">
  <TotalTime>1535</TotalTime>
  <Words>828</Words>
  <Application>Microsoft Office PowerPoint</Application>
  <PresentationFormat>Personalitzat</PresentationFormat>
  <Paragraphs>215</Paragraphs>
  <Slides>22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22</vt:i4>
      </vt:variant>
    </vt:vector>
  </HeadingPairs>
  <TitlesOfParts>
    <vt:vector size="23" baseType="lpstr">
      <vt:lpstr>Office Theme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12jbp_Presentació_Canva</dc:title>
  <cp:lastModifiedBy>Jordi Tremosa Armengol</cp:lastModifiedBy>
  <cp:revision>44</cp:revision>
  <dcterms:created xsi:type="dcterms:W3CDTF">2006-08-16T00:00:00Z</dcterms:created>
  <dcterms:modified xsi:type="dcterms:W3CDTF">2025-07-28T12:25:22Z</dcterms:modified>
  <dc:identifier>DAGn5uRdoXk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0x010100EDA5529F498FB14EAA74E2E5F5BC3D38</vt:lpwstr>
  </property>
  <property fmtid="{D5CDD505-2E9C-101B-9397-08002B2CF9AE}" pid="3" name="Order">
    <vt:lpwstr>584800.000000000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