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Aleo Bold" charset="1" panose="020F0802020204030203"/>
      <p:regular r:id="rId19"/>
    </p:embeddedFont>
    <p:embeddedFont>
      <p:font typeface="Arimo Bold" charset="1" panose="020B0704020202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https://creativecommons.org/licenses/by/4.0/deed.ca" TargetMode="External" Type="http://schemas.openxmlformats.org/officeDocument/2006/relationships/hyperlink"/><Relationship Id="rId4" Target="../media/image17.png" Type="http://schemas.openxmlformats.org/officeDocument/2006/relationships/image"/><Relationship Id="rId5" Target="../media/image18.svg" Type="http://schemas.openxmlformats.org/officeDocument/2006/relationships/image"/><Relationship Id="rId6" Target="https://creativecommons.org/licenses/by/4.0/deed.ca" TargetMode="External" Type="http://schemas.openxmlformats.org/officeDocument/2006/relationships/hyperlink"/><Relationship Id="rId7" Target="../media/image2.png" Type="http://schemas.openxmlformats.org/officeDocument/2006/relationships/image"/><Relationship Id="rId8" Target="../media/image3.svg" Type="http://schemas.openxmlformats.org/officeDocument/2006/relationships/image"/><Relationship Id="rId9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381131" y="7990482"/>
            <a:ext cx="3793968" cy="1267818"/>
          </a:xfrm>
          <a:custGeom>
            <a:avLst/>
            <a:gdLst/>
            <a:ahLst/>
            <a:cxnLst/>
            <a:rect r="r" b="b" t="t" l="l"/>
            <a:pathLst>
              <a:path h="1267818" w="3793968">
                <a:moveTo>
                  <a:pt x="0" y="0"/>
                </a:moveTo>
                <a:lnTo>
                  <a:pt x="3793968" y="0"/>
                </a:lnTo>
                <a:lnTo>
                  <a:pt x="3793968" y="1267818"/>
                </a:lnTo>
                <a:lnTo>
                  <a:pt x="0" y="12678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581805" y="4791411"/>
            <a:ext cx="8422332" cy="1237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68"/>
              </a:lnSpc>
            </a:pPr>
            <a:r>
              <a:rPr lang="en-US" sz="3863" b="true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SIDBRINT : Fem memòria, fem xarxa  </a:t>
            </a:r>
          </a:p>
          <a:p>
            <a:pPr algn="l" marL="0" indent="0" lvl="0">
              <a:lnSpc>
                <a:spcPts val="4868"/>
              </a:lnSpc>
              <a:spcBef>
                <a:spcPct val="0"/>
              </a:spcBef>
            </a:pPr>
            <a:r>
              <a:rPr lang="en-US" b="true" sz="3863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Lourdes Prades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711521" y="757570"/>
            <a:ext cx="5133188" cy="2402097"/>
            <a:chOff x="0" y="0"/>
            <a:chExt cx="6844251" cy="320279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28575"/>
              <a:ext cx="6844251" cy="19218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16"/>
                </a:lnSpc>
              </a:pPr>
              <a:r>
                <a:rPr lang="en-US" sz="3028" b="true">
                  <a:solidFill>
                    <a:srgbClr val="06625D"/>
                  </a:solidFill>
                  <a:latin typeface="Aleo Bold"/>
                  <a:ea typeface="Aleo Bold"/>
                  <a:cs typeface="Aleo Bold"/>
                  <a:sym typeface="Aleo Bold"/>
                </a:rPr>
                <a:t>12a JORNADA de BONES PRÀCTIQUES del CRAI </a:t>
              </a:r>
            </a:p>
            <a:p>
              <a:pPr algn="ctr">
                <a:lnSpc>
                  <a:spcPts val="3816"/>
                </a:lnSpc>
              </a:pPr>
              <a:r>
                <a:rPr lang="en-US" b="true" sz="3028">
                  <a:solidFill>
                    <a:srgbClr val="06625D"/>
                  </a:solidFill>
                  <a:latin typeface="Aleo Bold"/>
                  <a:ea typeface="Aleo Bold"/>
                  <a:cs typeface="Aleo Bold"/>
                  <a:sym typeface="Aleo Bold"/>
                </a:rPr>
                <a:t>de la UB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096326" y="1874226"/>
              <a:ext cx="3133578" cy="4965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91"/>
                </a:lnSpc>
                <a:spcBef>
                  <a:spcPct val="0"/>
                </a:spcBef>
              </a:pPr>
              <a:r>
                <a:rPr lang="en-US" b="true" sz="2374">
                  <a:solidFill>
                    <a:srgbClr val="000000"/>
                  </a:solidFill>
                  <a:latin typeface="Aleo Bold"/>
                  <a:ea typeface="Aleo Bold"/>
                  <a:cs typeface="Aleo Bold"/>
                  <a:sym typeface="Aleo Bold"/>
                </a:rPr>
                <a:t>#12jbpCRAIUB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1524351" y="2512717"/>
              <a:ext cx="4277530" cy="6900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4194"/>
                </a:lnSpc>
                <a:spcBef>
                  <a:spcPct val="0"/>
                </a:spcBef>
              </a:pPr>
              <a:r>
                <a:rPr lang="en-US" b="true" sz="3328" strike="noStrike" u="none">
                  <a:solidFill>
                    <a:srgbClr val="06625D"/>
                  </a:solidFill>
                  <a:latin typeface="Aleo Bold"/>
                  <a:ea typeface="Aleo Bold"/>
                  <a:cs typeface="Aleo Bold"/>
                  <a:sym typeface="Aleo Bold"/>
                </a:rPr>
                <a:t>Fem Comunitat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-20194690">
            <a:off x="-530430" y="2120424"/>
            <a:ext cx="6598410" cy="6598410"/>
          </a:xfrm>
          <a:custGeom>
            <a:avLst/>
            <a:gdLst/>
            <a:ahLst/>
            <a:cxnLst/>
            <a:rect r="r" b="b" t="t" l="l"/>
            <a:pathLst>
              <a:path h="6598410" w="6598410">
                <a:moveTo>
                  <a:pt x="6598410" y="6598410"/>
                </a:moveTo>
                <a:lnTo>
                  <a:pt x="0" y="6598410"/>
                </a:lnTo>
                <a:lnTo>
                  <a:pt x="0" y="0"/>
                </a:lnTo>
                <a:lnTo>
                  <a:pt x="6598410" y="0"/>
                </a:lnTo>
                <a:lnTo>
                  <a:pt x="6598410" y="6598410"/>
                </a:lnTo>
                <a:close/>
              </a:path>
            </a:pathLst>
          </a:custGeom>
          <a:blipFill>
            <a:blip r:embed="rId3">
              <a:alphaModFix amt="1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4889" r="-6241" b="-1352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0024417" y="1275366"/>
            <a:ext cx="7093109" cy="7089241"/>
            <a:chOff x="0" y="0"/>
            <a:chExt cx="4658360" cy="465582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-10160"/>
              <a:ext cx="4658360" cy="4668520"/>
            </a:xfrm>
            <a:custGeom>
              <a:avLst/>
              <a:gdLst/>
              <a:ahLst/>
              <a:cxnLst/>
              <a:rect r="r" b="b" t="t" l="l"/>
              <a:pathLst>
                <a:path h="4668520" w="4658360">
                  <a:moveTo>
                    <a:pt x="4658360" y="2294890"/>
                  </a:moveTo>
                  <a:cubicBezTo>
                    <a:pt x="4654550" y="2772410"/>
                    <a:pt x="4324350" y="3102610"/>
                    <a:pt x="3882390" y="3116580"/>
                  </a:cubicBezTo>
                  <a:cubicBezTo>
                    <a:pt x="3511550" y="3128010"/>
                    <a:pt x="3215640" y="3357880"/>
                    <a:pt x="3130550" y="3702050"/>
                  </a:cubicBezTo>
                  <a:cubicBezTo>
                    <a:pt x="3115310" y="3771900"/>
                    <a:pt x="3107690" y="3844290"/>
                    <a:pt x="3106420" y="3915410"/>
                  </a:cubicBezTo>
                  <a:cubicBezTo>
                    <a:pt x="3088640" y="4340860"/>
                    <a:pt x="2748280" y="4668520"/>
                    <a:pt x="2325370" y="4667250"/>
                  </a:cubicBezTo>
                  <a:cubicBezTo>
                    <a:pt x="1902460" y="4665980"/>
                    <a:pt x="1565910" y="4333240"/>
                    <a:pt x="1553210" y="3907790"/>
                  </a:cubicBezTo>
                  <a:cubicBezTo>
                    <a:pt x="1539240" y="3441700"/>
                    <a:pt x="1230630" y="3133090"/>
                    <a:pt x="760730" y="3116580"/>
                  </a:cubicBezTo>
                  <a:cubicBezTo>
                    <a:pt x="334010" y="3100070"/>
                    <a:pt x="1270" y="2762250"/>
                    <a:pt x="0" y="2343150"/>
                  </a:cubicBezTo>
                  <a:cubicBezTo>
                    <a:pt x="0" y="1922780"/>
                    <a:pt x="332740" y="1577340"/>
                    <a:pt x="753110" y="1562100"/>
                  </a:cubicBezTo>
                  <a:cubicBezTo>
                    <a:pt x="1236980" y="1543050"/>
                    <a:pt x="1536700" y="1243330"/>
                    <a:pt x="1553210" y="760730"/>
                  </a:cubicBezTo>
                  <a:cubicBezTo>
                    <a:pt x="1568450" y="350520"/>
                    <a:pt x="1899920" y="21590"/>
                    <a:pt x="2310130" y="11430"/>
                  </a:cubicBezTo>
                  <a:cubicBezTo>
                    <a:pt x="2716530" y="0"/>
                    <a:pt x="3068320" y="311150"/>
                    <a:pt x="3102610" y="712470"/>
                  </a:cubicBezTo>
                  <a:cubicBezTo>
                    <a:pt x="3136900" y="1113790"/>
                    <a:pt x="2856230" y="1489710"/>
                    <a:pt x="2448560" y="1551940"/>
                  </a:cubicBezTo>
                  <a:cubicBezTo>
                    <a:pt x="2369820" y="1564640"/>
                    <a:pt x="2287270" y="1560830"/>
                    <a:pt x="2208530" y="1573530"/>
                  </a:cubicBezTo>
                  <a:cubicBezTo>
                    <a:pt x="1800860" y="1638300"/>
                    <a:pt x="1513840" y="2010410"/>
                    <a:pt x="1555750" y="2414270"/>
                  </a:cubicBezTo>
                  <a:cubicBezTo>
                    <a:pt x="1597660" y="2818130"/>
                    <a:pt x="1945640" y="3128010"/>
                    <a:pt x="2349500" y="3116580"/>
                  </a:cubicBezTo>
                  <a:cubicBezTo>
                    <a:pt x="2763520" y="3106420"/>
                    <a:pt x="3096260" y="2772410"/>
                    <a:pt x="3105150" y="2358390"/>
                  </a:cubicBezTo>
                  <a:cubicBezTo>
                    <a:pt x="3115310" y="2018030"/>
                    <a:pt x="3265170" y="1764030"/>
                    <a:pt x="3577590" y="1628140"/>
                  </a:cubicBezTo>
                  <a:cubicBezTo>
                    <a:pt x="3890010" y="1492250"/>
                    <a:pt x="4154170" y="1551940"/>
                    <a:pt x="4398010" y="1761490"/>
                  </a:cubicBezTo>
                  <a:cubicBezTo>
                    <a:pt x="4573270" y="1912620"/>
                    <a:pt x="4654550" y="2112010"/>
                    <a:pt x="4658360" y="2294890"/>
                  </a:cubicBezTo>
                  <a:close/>
                  <a:moveTo>
                    <a:pt x="730250" y="3237230"/>
                  </a:moveTo>
                  <a:cubicBezTo>
                    <a:pt x="1084580" y="3234690"/>
                    <a:pt x="1375410" y="3520440"/>
                    <a:pt x="1377950" y="3870960"/>
                  </a:cubicBezTo>
                  <a:cubicBezTo>
                    <a:pt x="1381760" y="4227830"/>
                    <a:pt x="1097280" y="4519930"/>
                    <a:pt x="740410" y="4523740"/>
                  </a:cubicBezTo>
                  <a:cubicBezTo>
                    <a:pt x="740410" y="4523740"/>
                    <a:pt x="739140" y="4523740"/>
                    <a:pt x="739140" y="4523740"/>
                  </a:cubicBezTo>
                  <a:cubicBezTo>
                    <a:pt x="386080" y="4527550"/>
                    <a:pt x="92710" y="4236720"/>
                    <a:pt x="91440" y="3879850"/>
                  </a:cubicBezTo>
                  <a:cubicBezTo>
                    <a:pt x="90170" y="3522980"/>
                    <a:pt x="378460" y="3239770"/>
                    <a:pt x="730250" y="3237230"/>
                  </a:cubicBezTo>
                  <a:close/>
                  <a:moveTo>
                    <a:pt x="764540" y="128270"/>
                  </a:moveTo>
                  <a:cubicBezTo>
                    <a:pt x="1118870" y="125730"/>
                    <a:pt x="1409700" y="411480"/>
                    <a:pt x="1412240" y="762000"/>
                  </a:cubicBezTo>
                  <a:cubicBezTo>
                    <a:pt x="1416050" y="1118870"/>
                    <a:pt x="1131570" y="1410970"/>
                    <a:pt x="774700" y="1414780"/>
                  </a:cubicBezTo>
                  <a:cubicBezTo>
                    <a:pt x="774700" y="1414780"/>
                    <a:pt x="773430" y="1414780"/>
                    <a:pt x="773430" y="1414780"/>
                  </a:cubicBezTo>
                  <a:cubicBezTo>
                    <a:pt x="420370" y="1418590"/>
                    <a:pt x="127000" y="1126490"/>
                    <a:pt x="125730" y="770890"/>
                  </a:cubicBezTo>
                  <a:cubicBezTo>
                    <a:pt x="124460" y="415290"/>
                    <a:pt x="412750" y="130810"/>
                    <a:pt x="764540" y="128270"/>
                  </a:cubicBezTo>
                  <a:close/>
                  <a:moveTo>
                    <a:pt x="3893820" y="3237230"/>
                  </a:moveTo>
                  <a:cubicBezTo>
                    <a:pt x="4246880" y="3234690"/>
                    <a:pt x="4538980" y="3520440"/>
                    <a:pt x="4541520" y="3870960"/>
                  </a:cubicBezTo>
                  <a:cubicBezTo>
                    <a:pt x="4545330" y="4227830"/>
                    <a:pt x="4260850" y="4519930"/>
                    <a:pt x="3903980" y="4523740"/>
                  </a:cubicBezTo>
                  <a:cubicBezTo>
                    <a:pt x="3903980" y="4523740"/>
                    <a:pt x="3902710" y="4523740"/>
                    <a:pt x="3902710" y="4523740"/>
                  </a:cubicBezTo>
                  <a:cubicBezTo>
                    <a:pt x="3549650" y="4527550"/>
                    <a:pt x="3256280" y="4236720"/>
                    <a:pt x="3253740" y="3879850"/>
                  </a:cubicBezTo>
                  <a:cubicBezTo>
                    <a:pt x="3251200" y="3522980"/>
                    <a:pt x="3542030" y="3239770"/>
                    <a:pt x="3893820" y="3237230"/>
                  </a:cubicBezTo>
                  <a:close/>
                  <a:moveTo>
                    <a:pt x="3902710" y="85090"/>
                  </a:moveTo>
                  <a:cubicBezTo>
                    <a:pt x="3550920" y="85090"/>
                    <a:pt x="3260090" y="373380"/>
                    <a:pt x="3260090" y="723900"/>
                  </a:cubicBezTo>
                  <a:cubicBezTo>
                    <a:pt x="3258820" y="736600"/>
                    <a:pt x="3260090" y="749300"/>
                    <a:pt x="3260090" y="763270"/>
                  </a:cubicBezTo>
                  <a:cubicBezTo>
                    <a:pt x="3260090" y="777240"/>
                    <a:pt x="3258820" y="792480"/>
                    <a:pt x="3258820" y="807720"/>
                  </a:cubicBezTo>
                  <a:cubicBezTo>
                    <a:pt x="3251200" y="890270"/>
                    <a:pt x="3241040" y="1029970"/>
                    <a:pt x="3204210" y="1103630"/>
                  </a:cubicBezTo>
                  <a:cubicBezTo>
                    <a:pt x="3093720" y="1320800"/>
                    <a:pt x="2687320" y="1681480"/>
                    <a:pt x="2443480" y="1678940"/>
                  </a:cubicBezTo>
                  <a:cubicBezTo>
                    <a:pt x="2413000" y="1678940"/>
                    <a:pt x="2382520" y="1681480"/>
                    <a:pt x="2352040" y="1685290"/>
                  </a:cubicBezTo>
                  <a:lnTo>
                    <a:pt x="2334260" y="1685290"/>
                  </a:lnTo>
                  <a:cubicBezTo>
                    <a:pt x="1982470" y="1685290"/>
                    <a:pt x="1691640" y="1973580"/>
                    <a:pt x="1691640" y="2324100"/>
                  </a:cubicBezTo>
                  <a:cubicBezTo>
                    <a:pt x="1691640" y="2674620"/>
                    <a:pt x="1982470" y="2973070"/>
                    <a:pt x="2335530" y="2971800"/>
                  </a:cubicBezTo>
                  <a:cubicBezTo>
                    <a:pt x="2692400" y="2970530"/>
                    <a:pt x="2979420" y="2680970"/>
                    <a:pt x="2978150" y="2324100"/>
                  </a:cubicBezTo>
                  <a:cubicBezTo>
                    <a:pt x="2978150" y="2324100"/>
                    <a:pt x="2978150" y="2322830"/>
                    <a:pt x="2978150" y="2322830"/>
                  </a:cubicBezTo>
                  <a:cubicBezTo>
                    <a:pt x="2978150" y="2315210"/>
                    <a:pt x="2978150" y="2308860"/>
                    <a:pt x="2976880" y="2301240"/>
                  </a:cubicBezTo>
                  <a:lnTo>
                    <a:pt x="2978150" y="2301240"/>
                  </a:lnTo>
                  <a:cubicBezTo>
                    <a:pt x="2981960" y="2247900"/>
                    <a:pt x="2965450" y="2136140"/>
                    <a:pt x="2981960" y="2084070"/>
                  </a:cubicBezTo>
                  <a:cubicBezTo>
                    <a:pt x="3061970" y="1831340"/>
                    <a:pt x="3605530" y="1366520"/>
                    <a:pt x="3876040" y="1372870"/>
                  </a:cubicBezTo>
                  <a:lnTo>
                    <a:pt x="3903980" y="1372870"/>
                  </a:lnTo>
                  <a:cubicBezTo>
                    <a:pt x="4260850" y="1370330"/>
                    <a:pt x="4547870" y="1080770"/>
                    <a:pt x="4546600" y="723900"/>
                  </a:cubicBezTo>
                  <a:cubicBezTo>
                    <a:pt x="4546600" y="372110"/>
                    <a:pt x="4257040" y="85090"/>
                    <a:pt x="3902710" y="85090"/>
                  </a:cubicBezTo>
                  <a:close/>
                </a:path>
              </a:pathLst>
            </a:custGeom>
            <a:blipFill>
              <a:blip r:embed="rId5"/>
              <a:stretch>
                <a:fillRect l="-8650" t="0" r="-34137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83711">
            <a:off x="-2026698" y="-1803877"/>
            <a:ext cx="4477751" cy="4477751"/>
          </a:xfrm>
          <a:custGeom>
            <a:avLst/>
            <a:gdLst/>
            <a:ahLst/>
            <a:cxnLst/>
            <a:rect r="r" b="b" t="t" l="l"/>
            <a:pathLst>
              <a:path h="4477751" w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648" r="-6241" b="-5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61168" y="1028700"/>
            <a:ext cx="15727962" cy="8886298"/>
          </a:xfrm>
          <a:custGeom>
            <a:avLst/>
            <a:gdLst/>
            <a:ahLst/>
            <a:cxnLst/>
            <a:rect r="r" b="b" t="t" l="l"/>
            <a:pathLst>
              <a:path h="8886298" w="15727962">
                <a:moveTo>
                  <a:pt x="0" y="0"/>
                </a:moveTo>
                <a:lnTo>
                  <a:pt x="15727962" y="0"/>
                </a:lnTo>
                <a:lnTo>
                  <a:pt x="15727962" y="8886298"/>
                </a:lnTo>
                <a:lnTo>
                  <a:pt x="0" y="8886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92646" y="415948"/>
            <a:ext cx="2130307" cy="353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b="true" sz="2174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83711">
            <a:off x="-2026698" y="-1803877"/>
            <a:ext cx="4477751" cy="4477751"/>
          </a:xfrm>
          <a:custGeom>
            <a:avLst/>
            <a:gdLst/>
            <a:ahLst/>
            <a:cxnLst/>
            <a:rect r="r" b="b" t="t" l="l"/>
            <a:pathLst>
              <a:path h="4477751" w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648" r="-6241" b="-5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028700"/>
            <a:ext cx="15734064" cy="8870079"/>
          </a:xfrm>
          <a:custGeom>
            <a:avLst/>
            <a:gdLst/>
            <a:ahLst/>
            <a:cxnLst/>
            <a:rect r="r" b="b" t="t" l="l"/>
            <a:pathLst>
              <a:path h="8870079" w="15734064">
                <a:moveTo>
                  <a:pt x="0" y="0"/>
                </a:moveTo>
                <a:lnTo>
                  <a:pt x="15734064" y="0"/>
                </a:lnTo>
                <a:lnTo>
                  <a:pt x="15734064" y="8870079"/>
                </a:lnTo>
                <a:lnTo>
                  <a:pt x="0" y="88700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92646" y="415948"/>
            <a:ext cx="2130307" cy="353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b="true" sz="2174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83711">
            <a:off x="-2026698" y="-1803877"/>
            <a:ext cx="4477751" cy="4477751"/>
          </a:xfrm>
          <a:custGeom>
            <a:avLst/>
            <a:gdLst/>
            <a:ahLst/>
            <a:cxnLst/>
            <a:rect r="r" b="b" t="t" l="l"/>
            <a:pathLst>
              <a:path h="4477751" w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648" r="-6241" b="-5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4975" y="1028700"/>
            <a:ext cx="15718051" cy="8861051"/>
          </a:xfrm>
          <a:custGeom>
            <a:avLst/>
            <a:gdLst/>
            <a:ahLst/>
            <a:cxnLst/>
            <a:rect r="r" b="b" t="t" l="l"/>
            <a:pathLst>
              <a:path h="8861051" w="15718051">
                <a:moveTo>
                  <a:pt x="0" y="0"/>
                </a:moveTo>
                <a:lnTo>
                  <a:pt x="15718050" y="0"/>
                </a:lnTo>
                <a:lnTo>
                  <a:pt x="15718050" y="8861051"/>
                </a:lnTo>
                <a:lnTo>
                  <a:pt x="0" y="8861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92646" y="415948"/>
            <a:ext cx="2130307" cy="353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b="true" sz="2174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978986" y="4863179"/>
            <a:ext cx="2981960" cy="532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7"/>
              </a:lnSpc>
            </a:pPr>
            <a:r>
              <a:rPr lang="en-US" sz="3299" b="true">
                <a:solidFill>
                  <a:srgbClr val="000000"/>
                </a:solidFill>
                <a:latin typeface="Aleo Bold"/>
                <a:ea typeface="Aleo Bold"/>
                <a:cs typeface="Aleo Bold"/>
                <a:sym typeface="Aleo Bold"/>
              </a:rPr>
              <a:t>Moltes gràcies ! 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978986" y="5494732"/>
            <a:ext cx="983603" cy="481451"/>
            <a:chOff x="0" y="0"/>
            <a:chExt cx="1311470" cy="641934"/>
          </a:xfrm>
        </p:grpSpPr>
        <p:sp>
          <p:nvSpPr>
            <p:cNvPr name="Freeform 4" id="4">
              <a:hlinkClick r:id="rId3" tooltip="https://creativecommons.org/licenses/by/4.0/deed.ca"/>
            </p:cNvPr>
            <p:cNvSpPr/>
            <p:nvPr/>
          </p:nvSpPr>
          <p:spPr>
            <a:xfrm flipH="false" flipV="false" rot="0">
              <a:off x="0" y="0"/>
              <a:ext cx="641934" cy="641934"/>
            </a:xfrm>
            <a:custGeom>
              <a:avLst/>
              <a:gdLst/>
              <a:ahLst/>
              <a:cxnLst/>
              <a:rect r="r" b="b" t="t" l="l"/>
              <a:pathLst>
                <a:path h="641934" w="641934">
                  <a:moveTo>
                    <a:pt x="0" y="0"/>
                  </a:moveTo>
                  <a:lnTo>
                    <a:pt x="641934" y="0"/>
                  </a:lnTo>
                  <a:lnTo>
                    <a:pt x="641934" y="641934"/>
                  </a:lnTo>
                  <a:lnTo>
                    <a:pt x="0" y="641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5" id="5">
              <a:hlinkClick r:id="rId6" tooltip="https://creativecommons.org/licenses/by/4.0/deed.ca"/>
            </p:cNvPr>
            <p:cNvSpPr/>
            <p:nvPr/>
          </p:nvSpPr>
          <p:spPr>
            <a:xfrm flipH="false" flipV="false" rot="0">
              <a:off x="689456" y="0"/>
              <a:ext cx="622014" cy="622014"/>
            </a:xfrm>
            <a:custGeom>
              <a:avLst/>
              <a:gdLst/>
              <a:ahLst/>
              <a:cxnLst/>
              <a:rect r="r" b="b" t="t" l="l"/>
              <a:pathLst>
                <a:path h="622014" w="622014">
                  <a:moveTo>
                    <a:pt x="0" y="0"/>
                  </a:moveTo>
                  <a:lnTo>
                    <a:pt x="622014" y="0"/>
                  </a:lnTo>
                  <a:lnTo>
                    <a:pt x="622014" y="622014"/>
                  </a:lnTo>
                  <a:lnTo>
                    <a:pt x="0" y="622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897642" y="1028700"/>
            <a:ext cx="4361658" cy="2041056"/>
            <a:chOff x="0" y="0"/>
            <a:chExt cx="5815544" cy="2721408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19050"/>
              <a:ext cx="5815544" cy="1627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42"/>
                </a:lnSpc>
              </a:pPr>
              <a:r>
                <a:rPr lang="en-US" sz="2573" b="true">
                  <a:solidFill>
                    <a:srgbClr val="06625D"/>
                  </a:solidFill>
                  <a:latin typeface="Aleo Bold"/>
                  <a:ea typeface="Aleo Bold"/>
                  <a:cs typeface="Aleo Bold"/>
                  <a:sym typeface="Aleo Bold"/>
                </a:rPr>
                <a:t>12a JORNADA de BONES PRÀCTIQUES del CRAI </a:t>
              </a:r>
            </a:p>
            <a:p>
              <a:pPr algn="ctr">
                <a:lnSpc>
                  <a:spcPts val="3242"/>
                </a:lnSpc>
              </a:pPr>
              <a:r>
                <a:rPr lang="en-US" b="true" sz="2573">
                  <a:solidFill>
                    <a:srgbClr val="06625D"/>
                  </a:solidFill>
                  <a:latin typeface="Aleo Bold"/>
                  <a:ea typeface="Aleo Bold"/>
                  <a:cs typeface="Aleo Bold"/>
                  <a:sym typeface="Aleo Bold"/>
                </a:rPr>
                <a:t>de la UB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1781244" y="1589662"/>
              <a:ext cx="2662594" cy="42480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541"/>
                </a:lnSpc>
                <a:spcBef>
                  <a:spcPct val="0"/>
                </a:spcBef>
              </a:pPr>
              <a:r>
                <a:rPr lang="en-US" b="true" sz="2017">
                  <a:solidFill>
                    <a:srgbClr val="000000"/>
                  </a:solidFill>
                  <a:latin typeface="Aleo Bold"/>
                  <a:ea typeface="Aleo Bold"/>
                  <a:cs typeface="Aleo Bold"/>
                  <a:sym typeface="Aleo Bold"/>
                </a:rPr>
                <a:t>#12jbpCRAIUB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295237" y="2122662"/>
              <a:ext cx="3634607" cy="59874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3564"/>
                </a:lnSpc>
                <a:spcBef>
                  <a:spcPct val="0"/>
                </a:spcBef>
              </a:pPr>
              <a:r>
                <a:rPr lang="en-US" b="true" sz="2828" strike="noStrike" u="none">
                  <a:solidFill>
                    <a:srgbClr val="06625D"/>
                  </a:solidFill>
                  <a:latin typeface="Aleo Bold"/>
                  <a:ea typeface="Aleo Bold"/>
                  <a:cs typeface="Aleo Bold"/>
                  <a:sym typeface="Aleo Bold"/>
                </a:rPr>
                <a:t>Fem Comunitat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20683711">
            <a:off x="15333287" y="7858158"/>
            <a:ext cx="4477751" cy="4477751"/>
          </a:xfrm>
          <a:custGeom>
            <a:avLst/>
            <a:gdLst/>
            <a:ahLst/>
            <a:cxnLst/>
            <a:rect r="r" b="b" t="t" l="l"/>
            <a:pathLst>
              <a:path h="4477751" w="4477751">
                <a:moveTo>
                  <a:pt x="4477751" y="4477751"/>
                </a:moveTo>
                <a:lnTo>
                  <a:pt x="0" y="4477751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1"/>
                </a:lnTo>
                <a:close/>
              </a:path>
            </a:pathLst>
          </a:custGeom>
          <a:blipFill>
            <a:blip r:embed="rId7">
              <a:alphaModFix amt="3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5648" r="-6241" b="-593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28700" y="7990482"/>
            <a:ext cx="3793968" cy="1267818"/>
          </a:xfrm>
          <a:custGeom>
            <a:avLst/>
            <a:gdLst/>
            <a:ahLst/>
            <a:cxnLst/>
            <a:rect r="r" b="b" t="t" l="l"/>
            <a:pathLst>
              <a:path h="1267818" w="3793968">
                <a:moveTo>
                  <a:pt x="0" y="0"/>
                </a:moveTo>
                <a:lnTo>
                  <a:pt x="3793968" y="0"/>
                </a:lnTo>
                <a:lnTo>
                  <a:pt x="3793968" y="1267818"/>
                </a:lnTo>
                <a:lnTo>
                  <a:pt x="0" y="12678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20683711">
            <a:off x="-1958966" y="-1634554"/>
            <a:ext cx="4477751" cy="4477751"/>
          </a:xfrm>
          <a:custGeom>
            <a:avLst/>
            <a:gdLst/>
            <a:ahLst/>
            <a:cxnLst/>
            <a:rect r="r" b="b" t="t" l="l"/>
            <a:pathLst>
              <a:path h="4477751" w="4477751">
                <a:moveTo>
                  <a:pt x="4477750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0" y="0"/>
                </a:lnTo>
                <a:lnTo>
                  <a:pt x="4477750" y="4477750"/>
                </a:lnTo>
                <a:close/>
              </a:path>
            </a:pathLst>
          </a:custGeom>
          <a:blipFill>
            <a:blip r:embed="rId7">
              <a:alphaModFix amt="38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5648" r="-6241" b="-593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101965" y="5621192"/>
            <a:ext cx="2084070" cy="325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519"/>
              </a:lnSpc>
              <a:spcBef>
                <a:spcPct val="0"/>
              </a:spcBef>
            </a:pPr>
            <a:r>
              <a:rPr lang="en-US" b="true" sz="1799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16 de juliol de 2025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83711">
            <a:off x="-2026698" y="-1803877"/>
            <a:ext cx="4477751" cy="4477751"/>
          </a:xfrm>
          <a:custGeom>
            <a:avLst/>
            <a:gdLst/>
            <a:ahLst/>
            <a:cxnLst/>
            <a:rect r="r" b="b" t="t" l="l"/>
            <a:pathLst>
              <a:path h="4477751" w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648" r="-6241" b="-5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686361" y="1028700"/>
            <a:ext cx="15394533" cy="8697911"/>
          </a:xfrm>
          <a:custGeom>
            <a:avLst/>
            <a:gdLst/>
            <a:ahLst/>
            <a:cxnLst/>
            <a:rect r="r" b="b" t="t" l="l"/>
            <a:pathLst>
              <a:path h="8697911" w="15394533">
                <a:moveTo>
                  <a:pt x="0" y="0"/>
                </a:moveTo>
                <a:lnTo>
                  <a:pt x="15394533" y="0"/>
                </a:lnTo>
                <a:lnTo>
                  <a:pt x="15394533" y="8697911"/>
                </a:lnTo>
                <a:lnTo>
                  <a:pt x="0" y="8697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92646" y="415948"/>
            <a:ext cx="2130307" cy="353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b="true" sz="2174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520143" y="2315885"/>
            <a:ext cx="3501234" cy="102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173"/>
              </a:lnSpc>
            </a:pPr>
            <a:r>
              <a:rPr lang="en-US" sz="5838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SIDBRINT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83711">
            <a:off x="-2026698" y="-1803877"/>
            <a:ext cx="4477751" cy="4477751"/>
          </a:xfrm>
          <a:custGeom>
            <a:avLst/>
            <a:gdLst/>
            <a:ahLst/>
            <a:cxnLst/>
            <a:rect r="r" b="b" t="t" l="l"/>
            <a:pathLst>
              <a:path h="4477751" w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648" r="-6241" b="-5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0027" y="1028700"/>
            <a:ext cx="15833917" cy="8866994"/>
          </a:xfrm>
          <a:custGeom>
            <a:avLst/>
            <a:gdLst/>
            <a:ahLst/>
            <a:cxnLst/>
            <a:rect r="r" b="b" t="t" l="l"/>
            <a:pathLst>
              <a:path h="8866994" w="15833917">
                <a:moveTo>
                  <a:pt x="0" y="0"/>
                </a:moveTo>
                <a:lnTo>
                  <a:pt x="15833917" y="0"/>
                </a:lnTo>
                <a:lnTo>
                  <a:pt x="15833917" y="8866994"/>
                </a:lnTo>
                <a:lnTo>
                  <a:pt x="0" y="88669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92646" y="415948"/>
            <a:ext cx="2130307" cy="353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b="true" sz="2174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83711">
            <a:off x="-2026698" y="-1803877"/>
            <a:ext cx="4477751" cy="4477751"/>
          </a:xfrm>
          <a:custGeom>
            <a:avLst/>
            <a:gdLst/>
            <a:ahLst/>
            <a:cxnLst/>
            <a:rect r="r" b="b" t="t" l="l"/>
            <a:pathLst>
              <a:path h="4477751" w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648" r="-6241" b="-5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6499" y="901810"/>
            <a:ext cx="15892801" cy="8880102"/>
          </a:xfrm>
          <a:custGeom>
            <a:avLst/>
            <a:gdLst/>
            <a:ahLst/>
            <a:cxnLst/>
            <a:rect r="r" b="b" t="t" l="l"/>
            <a:pathLst>
              <a:path h="8880102" w="15892801">
                <a:moveTo>
                  <a:pt x="0" y="0"/>
                </a:moveTo>
                <a:lnTo>
                  <a:pt x="15892801" y="0"/>
                </a:lnTo>
                <a:lnTo>
                  <a:pt x="15892801" y="8880103"/>
                </a:lnTo>
                <a:lnTo>
                  <a:pt x="0" y="88801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92646" y="415948"/>
            <a:ext cx="2130307" cy="353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b="true" sz="2174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83711">
            <a:off x="-2026698" y="-1803877"/>
            <a:ext cx="4477751" cy="4477751"/>
          </a:xfrm>
          <a:custGeom>
            <a:avLst/>
            <a:gdLst/>
            <a:ahLst/>
            <a:cxnLst/>
            <a:rect r="r" b="b" t="t" l="l"/>
            <a:pathLst>
              <a:path h="4477751" w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648" r="-6241" b="-5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2736" y="895141"/>
            <a:ext cx="15978269" cy="8967804"/>
          </a:xfrm>
          <a:custGeom>
            <a:avLst/>
            <a:gdLst/>
            <a:ahLst/>
            <a:cxnLst/>
            <a:rect r="r" b="b" t="t" l="l"/>
            <a:pathLst>
              <a:path h="8967804" w="15978269">
                <a:moveTo>
                  <a:pt x="0" y="0"/>
                </a:moveTo>
                <a:lnTo>
                  <a:pt x="15978270" y="0"/>
                </a:lnTo>
                <a:lnTo>
                  <a:pt x="15978270" y="8967804"/>
                </a:lnTo>
                <a:lnTo>
                  <a:pt x="0" y="89678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92646" y="415948"/>
            <a:ext cx="2130307" cy="353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b="true" sz="2174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83711">
            <a:off x="-2026698" y="-1803877"/>
            <a:ext cx="4477751" cy="4477751"/>
          </a:xfrm>
          <a:custGeom>
            <a:avLst/>
            <a:gdLst/>
            <a:ahLst/>
            <a:cxnLst/>
            <a:rect r="r" b="b" t="t" l="l"/>
            <a:pathLst>
              <a:path h="4477751" w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648" r="-6241" b="-5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12815" y="895293"/>
            <a:ext cx="15662370" cy="8888395"/>
          </a:xfrm>
          <a:custGeom>
            <a:avLst/>
            <a:gdLst/>
            <a:ahLst/>
            <a:cxnLst/>
            <a:rect r="r" b="b" t="t" l="l"/>
            <a:pathLst>
              <a:path h="8888395" w="15662370">
                <a:moveTo>
                  <a:pt x="0" y="0"/>
                </a:moveTo>
                <a:lnTo>
                  <a:pt x="15662370" y="0"/>
                </a:lnTo>
                <a:lnTo>
                  <a:pt x="15662370" y="8888394"/>
                </a:lnTo>
                <a:lnTo>
                  <a:pt x="0" y="88883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92646" y="415948"/>
            <a:ext cx="2130307" cy="353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b="true" sz="2174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83711">
            <a:off x="-2026698" y="-1803877"/>
            <a:ext cx="4477751" cy="4477751"/>
          </a:xfrm>
          <a:custGeom>
            <a:avLst/>
            <a:gdLst/>
            <a:ahLst/>
            <a:cxnLst/>
            <a:rect r="r" b="b" t="t" l="l"/>
            <a:pathLst>
              <a:path h="4477751" w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648" r="-6241" b="-5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4664" y="1028700"/>
            <a:ext cx="15823982" cy="8900990"/>
          </a:xfrm>
          <a:custGeom>
            <a:avLst/>
            <a:gdLst/>
            <a:ahLst/>
            <a:cxnLst/>
            <a:rect r="r" b="b" t="t" l="l"/>
            <a:pathLst>
              <a:path h="8900990" w="15823982">
                <a:moveTo>
                  <a:pt x="0" y="0"/>
                </a:moveTo>
                <a:lnTo>
                  <a:pt x="15823982" y="0"/>
                </a:lnTo>
                <a:lnTo>
                  <a:pt x="15823982" y="8900990"/>
                </a:lnTo>
                <a:lnTo>
                  <a:pt x="0" y="89009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92646" y="415948"/>
            <a:ext cx="2130307" cy="353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b="true" sz="2174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83711">
            <a:off x="-2026698" y="-1803877"/>
            <a:ext cx="4477751" cy="4477751"/>
          </a:xfrm>
          <a:custGeom>
            <a:avLst/>
            <a:gdLst/>
            <a:ahLst/>
            <a:cxnLst/>
            <a:rect r="r" b="b" t="t" l="l"/>
            <a:pathLst>
              <a:path h="4477751" w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648" r="-6241" b="-5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45639" y="1028700"/>
            <a:ext cx="15966369" cy="8981083"/>
          </a:xfrm>
          <a:custGeom>
            <a:avLst/>
            <a:gdLst/>
            <a:ahLst/>
            <a:cxnLst/>
            <a:rect r="r" b="b" t="t" l="l"/>
            <a:pathLst>
              <a:path h="8981083" w="15966369">
                <a:moveTo>
                  <a:pt x="0" y="0"/>
                </a:moveTo>
                <a:lnTo>
                  <a:pt x="15966369" y="0"/>
                </a:lnTo>
                <a:lnTo>
                  <a:pt x="15966369" y="8981083"/>
                </a:lnTo>
                <a:lnTo>
                  <a:pt x="0" y="8981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92646" y="415948"/>
            <a:ext cx="2130307" cy="353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b="true" sz="2174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683711">
            <a:off x="-2026698" y="-1803877"/>
            <a:ext cx="4477751" cy="4477751"/>
          </a:xfrm>
          <a:custGeom>
            <a:avLst/>
            <a:gdLst/>
            <a:ahLst/>
            <a:cxnLst/>
            <a:rect r="r" b="b" t="t" l="l"/>
            <a:pathLst>
              <a:path h="4477751" w="4477751">
                <a:moveTo>
                  <a:pt x="4477751" y="4477750"/>
                </a:moveTo>
                <a:lnTo>
                  <a:pt x="0" y="4477750"/>
                </a:lnTo>
                <a:lnTo>
                  <a:pt x="0" y="0"/>
                </a:lnTo>
                <a:lnTo>
                  <a:pt x="4477751" y="0"/>
                </a:lnTo>
                <a:lnTo>
                  <a:pt x="4477751" y="4477750"/>
                </a:lnTo>
                <a:close/>
              </a:path>
            </a:pathLst>
          </a:custGeom>
          <a:blipFill>
            <a:blip r:embed="rId2">
              <a:alphaModFix amt="3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5648" r="-6241" b="-59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9609" y="1028700"/>
            <a:ext cx="15828782" cy="8883904"/>
          </a:xfrm>
          <a:custGeom>
            <a:avLst/>
            <a:gdLst/>
            <a:ahLst/>
            <a:cxnLst/>
            <a:rect r="r" b="b" t="t" l="l"/>
            <a:pathLst>
              <a:path h="8883904" w="15828782">
                <a:moveTo>
                  <a:pt x="0" y="0"/>
                </a:moveTo>
                <a:lnTo>
                  <a:pt x="15828782" y="0"/>
                </a:lnTo>
                <a:lnTo>
                  <a:pt x="15828782" y="8883904"/>
                </a:lnTo>
                <a:lnTo>
                  <a:pt x="0" y="88839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892646" y="415948"/>
            <a:ext cx="2130307" cy="353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39"/>
              </a:lnSpc>
              <a:spcBef>
                <a:spcPct val="0"/>
              </a:spcBef>
            </a:pPr>
            <a:r>
              <a:rPr lang="en-US" b="true" sz="2174">
                <a:solidFill>
                  <a:srgbClr val="06625D"/>
                </a:solidFill>
                <a:latin typeface="Aleo Bold"/>
                <a:ea typeface="Aleo Bold"/>
                <a:cs typeface="Aleo Bold"/>
                <a:sym typeface="Aleo Bold"/>
              </a:rPr>
              <a:t>#12jbpCRAIUB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A5529F498FB14EAA74E2E5F5BC3D38" ma:contentTypeVersion="18" ma:contentTypeDescription="Crea un document nou" ma:contentTypeScope="" ma:versionID="ef88bee1d9460a97b5b44eefbaf02d9c">
  <xsd:schema xmlns:xsd="http://www.w3.org/2001/XMLSchema" xmlns:xs="http://www.w3.org/2001/XMLSchema" xmlns:p="http://schemas.microsoft.com/office/2006/metadata/properties" xmlns:ns2="02438a32-e18b-4eac-be57-1917724db1f8" xmlns:ns3="ddb21e13-8baf-4c06-a40a-5204f637839d" targetNamespace="http://schemas.microsoft.com/office/2006/metadata/properties" ma:root="true" ma:fieldsID="3a816ca0eb9921783363f1a9ae4d6f58" ns2:_="" ns3:_="">
    <xsd:import namespace="02438a32-e18b-4eac-be57-1917724db1f8"/>
    <xsd:import namespace="ddb21e13-8baf-4c06-a40a-5204f63783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ab6d60-f751-4e9b-bd7b-cce21d042906}" ma:internalName="TaxCatchAll" ma:showField="CatchAllData" ma:web="02438a32-e18b-4eac-be57-1917724db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21e13-8baf-4c06-a40a-5204f6378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438a32-e18b-4eac-be57-1917724db1f8" xsi:nil="true"/>
    <lcf76f155ced4ddcb4097134ff3c332f xmlns="ddb21e13-8baf-4c06-a40a-5204f63783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1599E3E-58ED-4B8F-B85B-5F5D7DC5E290}"/>
</file>

<file path=customXml/itemProps2.xml><?xml version="1.0" encoding="utf-8"?>
<ds:datastoreItem xmlns:ds="http://schemas.openxmlformats.org/officeDocument/2006/customXml" ds:itemID="{7EDDF136-157A-4BD0-B705-A1266B23D0DA}"/>
</file>

<file path=customXml/itemProps3.xml><?xml version="1.0" encoding="utf-8"?>
<ds:datastoreItem xmlns:ds="http://schemas.openxmlformats.org/officeDocument/2006/customXml" ds:itemID="{2FD649B8-C98C-413D-AD77-BA15E896813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12jbp_Presentacio_pavello</dc:title>
  <cp:revision>1</cp:revision>
  <dcterms:created xsi:type="dcterms:W3CDTF">2006-08-16T00:00:00Z</dcterms:created>
  <dcterms:modified xsi:type="dcterms:W3CDTF">2011-08-01T06:04:30Z</dcterms:modified>
  <dc:identifier>DAGtJMPPQ-A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0x010100EDA5529F498FB14EAA74E2E5F5BC3D38</vt:lpwstr>
  </property>
</Properties>
</file>