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leo" panose="020B0604020202020204" charset="0"/>
      <p:regular r:id="rId10"/>
    </p:embeddedFont>
    <p:embeddedFont>
      <p:font typeface="Aleo Bold" panose="020B0604020202020204" charset="0"/>
      <p:regular r:id="rId11"/>
    </p:embeddedFont>
    <p:embeddedFont>
      <p:font typeface="Aleo Bold Italics" panose="020B0604020202020204" charset="0"/>
      <p:regular r:id="rId12"/>
    </p:embeddedFont>
    <p:embeddedFont>
      <p:font typeface="Arimo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customXml" Target="../customXml/item2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p/DF7e1N4S2mJ/" TargetMode="External"/><Relationship Id="rId3" Type="http://schemas.openxmlformats.org/officeDocument/2006/relationships/image" Target="../media/image3.svg"/><Relationship Id="rId7" Type="http://schemas.openxmlformats.org/officeDocument/2006/relationships/hyperlink" Target="https://ubarcelona.sharepoint.com/:i:/r/sites/fotografiesbiblioteca/Documents%20compartits/11F%20Nena%20dona%20i%20ci%C3%A8ncia/v%C3%ADdeos/Captura%20de%20pantalla%202025-07-03%20132213.png?csf=1&amp;web=1&amp;e=u8CpA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orms.office.com/Pages/DesignPageV2.aspx?prevorigin=shell&amp;origin=NeoPortalPage&amp;subpage=design&amp;id=qzwxosOxOk-7ESFXRH3btBCbj6tNO8xCgusPeLpk7uZUQVJMQU9CNFM0R0NDODg3OUE4Rko0OTJDTC4u&amp;topview=Presentation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hyperlink" Target="https://crai.ub.edu/exposicio-virtual/crai-biblioteca-biologia/exposicio-virtual-dones-que-inspiren-escoltem-le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png"/><Relationship Id="rId7" Type="http://schemas.openxmlformats.org/officeDocument/2006/relationships/image" Target="../media/image3.svg"/><Relationship Id="rId2" Type="http://schemas.openxmlformats.org/officeDocument/2006/relationships/hyperlink" Target="https://creativecommons.org/licenses/by/4.0/deed.c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81131" y="7990482"/>
            <a:ext cx="3793968" cy="1267818"/>
          </a:xfrm>
          <a:custGeom>
            <a:avLst/>
            <a:gdLst/>
            <a:ahLst/>
            <a:cxnLst/>
            <a:rect l="l" t="t" r="r" b="b"/>
            <a:pathLst>
              <a:path w="3793968" h="1267818">
                <a:moveTo>
                  <a:pt x="0" y="0"/>
                </a:moveTo>
                <a:lnTo>
                  <a:pt x="3793968" y="0"/>
                </a:lnTo>
                <a:lnTo>
                  <a:pt x="3793968" y="1267818"/>
                </a:lnTo>
                <a:lnTo>
                  <a:pt x="0" y="1267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81805" y="4291571"/>
            <a:ext cx="7448104" cy="309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8"/>
              </a:lnSpc>
            </a:pPr>
            <a:r>
              <a:rPr lang="en-US" sz="3863" b="1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Veus que fan ciència: </a:t>
            </a:r>
          </a:p>
          <a:p>
            <a:pPr algn="l">
              <a:lnSpc>
                <a:spcPts val="4868"/>
              </a:lnSpc>
            </a:pPr>
            <a:r>
              <a:rPr lang="en-US" sz="3863" b="1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comunitat, gènere i coneixement </a:t>
            </a:r>
          </a:p>
          <a:p>
            <a:pPr algn="l">
              <a:lnSpc>
                <a:spcPts val="4868"/>
              </a:lnSpc>
            </a:pPr>
            <a:r>
              <a:rPr lang="en-US" sz="3863" b="1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compartit</a:t>
            </a:r>
          </a:p>
          <a:p>
            <a:pPr algn="l">
              <a:lnSpc>
                <a:spcPts val="4868"/>
              </a:lnSpc>
            </a:pPr>
            <a:r>
              <a:rPr lang="en-US" sz="3863" b="1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 </a:t>
            </a:r>
          </a:p>
          <a:p>
            <a:pPr marL="0" lvl="0" indent="0" algn="l">
              <a:lnSpc>
                <a:spcPts val="4868"/>
              </a:lnSpc>
              <a:spcBef>
                <a:spcPct val="0"/>
              </a:spcBef>
            </a:pPr>
            <a:r>
              <a:rPr lang="en-US" sz="3863" b="1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Gemma Masdeu i Joan Teran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711521" y="757570"/>
            <a:ext cx="5133188" cy="2402097"/>
            <a:chOff x="0" y="0"/>
            <a:chExt cx="6844251" cy="320279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6844251" cy="1921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6"/>
                </a:lnSpc>
              </a:pPr>
              <a:r>
                <a:rPr lang="en-US" sz="3028" b="1">
                  <a:solidFill>
                    <a:srgbClr val="06625D"/>
                  </a:solidFill>
                  <a:latin typeface="Aleo Bold"/>
                  <a:ea typeface="Aleo Bold"/>
                  <a:cs typeface="Aleo Bold"/>
                  <a:sym typeface="Aleo Bold"/>
                </a:rPr>
                <a:t>12a JORNADA de BONES PRÀCTIQUES del CRAI </a:t>
              </a:r>
            </a:p>
            <a:p>
              <a:pPr algn="ctr">
                <a:lnSpc>
                  <a:spcPts val="3816"/>
                </a:lnSpc>
              </a:pPr>
              <a:r>
                <a:rPr lang="en-US" sz="3028" b="1">
                  <a:solidFill>
                    <a:srgbClr val="06625D"/>
                  </a:solidFill>
                  <a:latin typeface="Aleo Bold"/>
                  <a:ea typeface="Aleo Bold"/>
                  <a:cs typeface="Aleo Bold"/>
                  <a:sym typeface="Aleo Bold"/>
                </a:rPr>
                <a:t>de la UB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96326" y="1864701"/>
              <a:ext cx="3133578" cy="506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1"/>
                </a:lnSpc>
                <a:spcBef>
                  <a:spcPct val="0"/>
                </a:spcBef>
              </a:pPr>
              <a:r>
                <a:rPr lang="en-US" sz="2374" b="1">
                  <a:solidFill>
                    <a:srgbClr val="000000"/>
                  </a:solidFill>
                  <a:latin typeface="Aleo Bold"/>
                  <a:ea typeface="Aleo Bold"/>
                  <a:cs typeface="Aleo Bold"/>
                  <a:sym typeface="Aleo Bold"/>
                </a:rPr>
                <a:t>#12jbpCRAIUB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524351" y="2503192"/>
              <a:ext cx="4277530" cy="699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94"/>
                </a:lnSpc>
                <a:spcBef>
                  <a:spcPct val="0"/>
                </a:spcBef>
              </a:pPr>
              <a:r>
                <a:rPr lang="en-US" sz="3328" b="1" u="none" strike="noStrike">
                  <a:solidFill>
                    <a:srgbClr val="06625D"/>
                  </a:solidFill>
                  <a:latin typeface="Aleo Bold"/>
                  <a:ea typeface="Aleo Bold"/>
                  <a:cs typeface="Aleo Bold"/>
                  <a:sym typeface="Aleo Bold"/>
                </a:rPr>
                <a:t>Fem Comunitat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-20194690">
            <a:off x="-413957" y="-766025"/>
            <a:ext cx="6598410" cy="6598410"/>
          </a:xfrm>
          <a:custGeom>
            <a:avLst/>
            <a:gdLst/>
            <a:ahLst/>
            <a:cxnLst/>
            <a:rect l="l" t="t" r="r" b="b"/>
            <a:pathLst>
              <a:path w="6598410" h="6598410">
                <a:moveTo>
                  <a:pt x="6598410" y="6598410"/>
                </a:moveTo>
                <a:lnTo>
                  <a:pt x="0" y="6598410"/>
                </a:lnTo>
                <a:lnTo>
                  <a:pt x="0" y="0"/>
                </a:lnTo>
                <a:lnTo>
                  <a:pt x="6598410" y="0"/>
                </a:lnTo>
                <a:lnTo>
                  <a:pt x="6598410" y="659841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889" r="-6241" b="-1352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024417" y="1275366"/>
            <a:ext cx="7093109" cy="7089241"/>
            <a:chOff x="0" y="0"/>
            <a:chExt cx="4658360" cy="4655820"/>
          </a:xfrm>
        </p:grpSpPr>
        <p:sp>
          <p:nvSpPr>
            <p:cNvPr id="10" name="Freeform 10"/>
            <p:cNvSpPr/>
            <p:nvPr/>
          </p:nvSpPr>
          <p:spPr>
            <a:xfrm>
              <a:off x="0" y="-10160"/>
              <a:ext cx="4658360" cy="4668520"/>
            </a:xfrm>
            <a:custGeom>
              <a:avLst/>
              <a:gdLst/>
              <a:ahLst/>
              <a:cxnLst/>
              <a:rect l="l" t="t" r="r" b="b"/>
              <a:pathLst>
                <a:path w="4658360" h="4668520">
                  <a:moveTo>
                    <a:pt x="4658360" y="2294890"/>
                  </a:moveTo>
                  <a:cubicBezTo>
                    <a:pt x="4654550" y="2772410"/>
                    <a:pt x="4324350" y="3102610"/>
                    <a:pt x="3882390" y="3116580"/>
                  </a:cubicBezTo>
                  <a:cubicBezTo>
                    <a:pt x="3511550" y="3128010"/>
                    <a:pt x="3215640" y="3357880"/>
                    <a:pt x="3130550" y="3702050"/>
                  </a:cubicBezTo>
                  <a:cubicBezTo>
                    <a:pt x="3115310" y="3771900"/>
                    <a:pt x="3107690" y="3844290"/>
                    <a:pt x="3106420" y="3915410"/>
                  </a:cubicBezTo>
                  <a:cubicBezTo>
                    <a:pt x="3088640" y="4340860"/>
                    <a:pt x="2748280" y="4668520"/>
                    <a:pt x="2325370" y="4667250"/>
                  </a:cubicBezTo>
                  <a:cubicBezTo>
                    <a:pt x="1902460" y="4665980"/>
                    <a:pt x="1565910" y="4333240"/>
                    <a:pt x="1553210" y="3907790"/>
                  </a:cubicBezTo>
                  <a:cubicBezTo>
                    <a:pt x="1539240" y="3441700"/>
                    <a:pt x="1230630" y="3133090"/>
                    <a:pt x="760730" y="3116580"/>
                  </a:cubicBezTo>
                  <a:cubicBezTo>
                    <a:pt x="334010" y="3100070"/>
                    <a:pt x="1270" y="2762250"/>
                    <a:pt x="0" y="2343150"/>
                  </a:cubicBezTo>
                  <a:cubicBezTo>
                    <a:pt x="0" y="1922780"/>
                    <a:pt x="332740" y="1577340"/>
                    <a:pt x="753110" y="1562100"/>
                  </a:cubicBezTo>
                  <a:cubicBezTo>
                    <a:pt x="1236980" y="1543050"/>
                    <a:pt x="1536700" y="1243330"/>
                    <a:pt x="1553210" y="760730"/>
                  </a:cubicBezTo>
                  <a:cubicBezTo>
                    <a:pt x="1568450" y="350520"/>
                    <a:pt x="1899920" y="21590"/>
                    <a:pt x="2310130" y="11430"/>
                  </a:cubicBezTo>
                  <a:cubicBezTo>
                    <a:pt x="2716530" y="0"/>
                    <a:pt x="3068320" y="311150"/>
                    <a:pt x="3102610" y="712470"/>
                  </a:cubicBezTo>
                  <a:cubicBezTo>
                    <a:pt x="3136900" y="1113790"/>
                    <a:pt x="2856230" y="1489710"/>
                    <a:pt x="2448560" y="1551940"/>
                  </a:cubicBezTo>
                  <a:cubicBezTo>
                    <a:pt x="2369820" y="1564640"/>
                    <a:pt x="2287270" y="1560830"/>
                    <a:pt x="2208530" y="1573530"/>
                  </a:cubicBezTo>
                  <a:cubicBezTo>
                    <a:pt x="1800860" y="1638300"/>
                    <a:pt x="1513840" y="2010410"/>
                    <a:pt x="1555750" y="2414270"/>
                  </a:cubicBezTo>
                  <a:cubicBezTo>
                    <a:pt x="1597660" y="2818130"/>
                    <a:pt x="1945640" y="3128010"/>
                    <a:pt x="2349500" y="3116580"/>
                  </a:cubicBezTo>
                  <a:cubicBezTo>
                    <a:pt x="2763520" y="3106420"/>
                    <a:pt x="3096260" y="2772410"/>
                    <a:pt x="3105150" y="2358390"/>
                  </a:cubicBezTo>
                  <a:cubicBezTo>
                    <a:pt x="3115310" y="2018030"/>
                    <a:pt x="3265170" y="1764030"/>
                    <a:pt x="3577590" y="1628140"/>
                  </a:cubicBezTo>
                  <a:cubicBezTo>
                    <a:pt x="3890010" y="1492250"/>
                    <a:pt x="4154170" y="1551940"/>
                    <a:pt x="4398010" y="1761490"/>
                  </a:cubicBezTo>
                  <a:cubicBezTo>
                    <a:pt x="4573270" y="1912620"/>
                    <a:pt x="4654550" y="2112010"/>
                    <a:pt x="4658360" y="2294890"/>
                  </a:cubicBezTo>
                  <a:close/>
                  <a:moveTo>
                    <a:pt x="730250" y="3237230"/>
                  </a:moveTo>
                  <a:cubicBezTo>
                    <a:pt x="1084580" y="3234690"/>
                    <a:pt x="1375410" y="3520440"/>
                    <a:pt x="1377950" y="3870960"/>
                  </a:cubicBezTo>
                  <a:cubicBezTo>
                    <a:pt x="1381760" y="4227830"/>
                    <a:pt x="1097280" y="4519930"/>
                    <a:pt x="740410" y="4523740"/>
                  </a:cubicBezTo>
                  <a:cubicBezTo>
                    <a:pt x="740410" y="4523740"/>
                    <a:pt x="739140" y="4523740"/>
                    <a:pt x="739140" y="4523740"/>
                  </a:cubicBezTo>
                  <a:cubicBezTo>
                    <a:pt x="386080" y="4527550"/>
                    <a:pt x="92710" y="4236720"/>
                    <a:pt x="91440" y="3879850"/>
                  </a:cubicBezTo>
                  <a:cubicBezTo>
                    <a:pt x="90170" y="3522980"/>
                    <a:pt x="378460" y="3239770"/>
                    <a:pt x="730250" y="3237230"/>
                  </a:cubicBezTo>
                  <a:close/>
                  <a:moveTo>
                    <a:pt x="764540" y="128270"/>
                  </a:moveTo>
                  <a:cubicBezTo>
                    <a:pt x="1118870" y="125730"/>
                    <a:pt x="1409700" y="411480"/>
                    <a:pt x="1412240" y="762000"/>
                  </a:cubicBezTo>
                  <a:cubicBezTo>
                    <a:pt x="1416050" y="1118870"/>
                    <a:pt x="1131570" y="1410970"/>
                    <a:pt x="774700" y="1414780"/>
                  </a:cubicBezTo>
                  <a:cubicBezTo>
                    <a:pt x="774700" y="1414780"/>
                    <a:pt x="773430" y="1414780"/>
                    <a:pt x="773430" y="1414780"/>
                  </a:cubicBezTo>
                  <a:cubicBezTo>
                    <a:pt x="420370" y="1418590"/>
                    <a:pt x="127000" y="1126490"/>
                    <a:pt x="125730" y="770890"/>
                  </a:cubicBezTo>
                  <a:cubicBezTo>
                    <a:pt x="124460" y="415290"/>
                    <a:pt x="412750" y="130810"/>
                    <a:pt x="764540" y="128270"/>
                  </a:cubicBezTo>
                  <a:close/>
                  <a:moveTo>
                    <a:pt x="3893820" y="3237230"/>
                  </a:moveTo>
                  <a:cubicBezTo>
                    <a:pt x="4246880" y="3234690"/>
                    <a:pt x="4538980" y="3520440"/>
                    <a:pt x="4541520" y="3870960"/>
                  </a:cubicBezTo>
                  <a:cubicBezTo>
                    <a:pt x="4545330" y="4227830"/>
                    <a:pt x="4260850" y="4519930"/>
                    <a:pt x="3903980" y="4523740"/>
                  </a:cubicBezTo>
                  <a:cubicBezTo>
                    <a:pt x="3903980" y="4523740"/>
                    <a:pt x="3902710" y="4523740"/>
                    <a:pt x="3902710" y="4523740"/>
                  </a:cubicBezTo>
                  <a:cubicBezTo>
                    <a:pt x="3549650" y="4527550"/>
                    <a:pt x="3256280" y="4236720"/>
                    <a:pt x="3253740" y="3879850"/>
                  </a:cubicBezTo>
                  <a:cubicBezTo>
                    <a:pt x="3251200" y="3522980"/>
                    <a:pt x="3542030" y="3239770"/>
                    <a:pt x="3893820" y="3237230"/>
                  </a:cubicBezTo>
                  <a:close/>
                  <a:moveTo>
                    <a:pt x="3902710" y="85090"/>
                  </a:moveTo>
                  <a:cubicBezTo>
                    <a:pt x="3550920" y="85090"/>
                    <a:pt x="3260090" y="373380"/>
                    <a:pt x="3260090" y="723900"/>
                  </a:cubicBezTo>
                  <a:cubicBezTo>
                    <a:pt x="3258820" y="736600"/>
                    <a:pt x="3260090" y="749300"/>
                    <a:pt x="3260090" y="763270"/>
                  </a:cubicBezTo>
                  <a:cubicBezTo>
                    <a:pt x="3260090" y="777240"/>
                    <a:pt x="3258820" y="792480"/>
                    <a:pt x="3258820" y="807720"/>
                  </a:cubicBezTo>
                  <a:cubicBezTo>
                    <a:pt x="3251200" y="890270"/>
                    <a:pt x="3241040" y="1029970"/>
                    <a:pt x="3204210" y="1103630"/>
                  </a:cubicBezTo>
                  <a:cubicBezTo>
                    <a:pt x="3093720" y="1320800"/>
                    <a:pt x="2687320" y="1681480"/>
                    <a:pt x="2443480" y="1678940"/>
                  </a:cubicBezTo>
                  <a:cubicBezTo>
                    <a:pt x="2413000" y="1678940"/>
                    <a:pt x="2382520" y="1681480"/>
                    <a:pt x="2352040" y="1685290"/>
                  </a:cubicBezTo>
                  <a:lnTo>
                    <a:pt x="2334260" y="1685290"/>
                  </a:lnTo>
                  <a:cubicBezTo>
                    <a:pt x="1982470" y="1685290"/>
                    <a:pt x="1691640" y="1973580"/>
                    <a:pt x="1691640" y="2324100"/>
                  </a:cubicBezTo>
                  <a:cubicBezTo>
                    <a:pt x="1691640" y="2674620"/>
                    <a:pt x="1982470" y="2973070"/>
                    <a:pt x="2335530" y="2971800"/>
                  </a:cubicBezTo>
                  <a:cubicBezTo>
                    <a:pt x="2692400" y="2970530"/>
                    <a:pt x="2979420" y="2680970"/>
                    <a:pt x="2978150" y="2324100"/>
                  </a:cubicBezTo>
                  <a:cubicBezTo>
                    <a:pt x="2978150" y="2324100"/>
                    <a:pt x="2978150" y="2322830"/>
                    <a:pt x="2978150" y="2322830"/>
                  </a:cubicBezTo>
                  <a:cubicBezTo>
                    <a:pt x="2978150" y="2315210"/>
                    <a:pt x="2978150" y="2308860"/>
                    <a:pt x="2976880" y="2301240"/>
                  </a:cubicBezTo>
                  <a:lnTo>
                    <a:pt x="2978150" y="2301240"/>
                  </a:lnTo>
                  <a:cubicBezTo>
                    <a:pt x="2981960" y="2247900"/>
                    <a:pt x="2965450" y="2136140"/>
                    <a:pt x="2981960" y="2084070"/>
                  </a:cubicBezTo>
                  <a:cubicBezTo>
                    <a:pt x="3061970" y="1831340"/>
                    <a:pt x="3605530" y="1366520"/>
                    <a:pt x="3876040" y="1372870"/>
                  </a:cubicBezTo>
                  <a:lnTo>
                    <a:pt x="3903980" y="1372870"/>
                  </a:lnTo>
                  <a:cubicBezTo>
                    <a:pt x="4260850" y="1370330"/>
                    <a:pt x="4547870" y="1080770"/>
                    <a:pt x="4546600" y="723900"/>
                  </a:cubicBezTo>
                  <a:cubicBezTo>
                    <a:pt x="4546600" y="372110"/>
                    <a:pt x="4257040" y="85090"/>
                    <a:pt x="3902710" y="85090"/>
                  </a:cubicBezTo>
                  <a:close/>
                </a:path>
              </a:pathLst>
            </a:custGeom>
            <a:blipFill>
              <a:blip r:embed="rId5"/>
              <a:stretch>
                <a:fillRect l="-8650" r="-34137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0683711">
            <a:off x="-2026698" y="-1803877"/>
            <a:ext cx="4477751" cy="4477751"/>
          </a:xfrm>
          <a:custGeom>
            <a:avLst/>
            <a:gdLst/>
            <a:ahLst/>
            <a:cxnLst/>
            <a:rect l="l" t="t" r="r" b="b"/>
            <a:pathLst>
              <a:path w="4477751" h="4477751">
                <a:moveTo>
                  <a:pt x="4477751" y="4477750"/>
                </a:moveTo>
                <a:lnTo>
                  <a:pt x="0" y="4477750"/>
                </a:lnTo>
                <a:lnTo>
                  <a:pt x="0" y="0"/>
                </a:lnTo>
                <a:lnTo>
                  <a:pt x="4477751" y="0"/>
                </a:lnTo>
                <a:lnTo>
                  <a:pt x="4477751" y="447775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648" r="-6241" b="-59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189071" y="9677652"/>
            <a:ext cx="12620269" cy="336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  <a:spcBef>
                <a:spcPct val="0"/>
              </a:spcBef>
            </a:pPr>
            <a:r>
              <a:rPr lang="en-US" sz="2100" b="1" i="1">
                <a:solidFill>
                  <a:srgbClr val="06625D"/>
                </a:solidFill>
                <a:latin typeface="Aleo Bold Italics"/>
                <a:ea typeface="Aleo Bold Italics"/>
                <a:cs typeface="Aleo Bold Italics"/>
                <a:sym typeface="Aleo Bold Italics"/>
              </a:rPr>
              <a:t>Veus que fan ciència: comunitat, gènere i coneixement compartit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892646" y="406423"/>
            <a:ext cx="2130307" cy="354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9"/>
              </a:lnSpc>
              <a:spcBef>
                <a:spcPct val="0"/>
              </a:spcBef>
            </a:pPr>
            <a:r>
              <a:rPr lang="en-US" sz="2174" b="1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#12jbpCRAIUB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83957" y="4076393"/>
            <a:ext cx="3870805" cy="4109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2"/>
              </a:lnSpc>
            </a:pPr>
            <a:r>
              <a:rPr lang="en-US" sz="3200" b="1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11F </a:t>
            </a:r>
          </a:p>
          <a:p>
            <a:pPr algn="l">
              <a:lnSpc>
                <a:spcPts val="4032"/>
              </a:lnSpc>
            </a:pPr>
            <a:r>
              <a:rPr lang="en-US" sz="3200" b="1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Dia Internacional</a:t>
            </a:r>
          </a:p>
          <a:p>
            <a:pPr algn="l">
              <a:lnSpc>
                <a:spcPts val="4032"/>
              </a:lnSpc>
            </a:pPr>
            <a:r>
              <a:rPr lang="en-US" sz="3200" b="1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 de la Dona i la Nena en la Ciència</a:t>
            </a:r>
          </a:p>
          <a:p>
            <a:pPr algn="l">
              <a:lnSpc>
                <a:spcPts val="4032"/>
              </a:lnSpc>
            </a:pPr>
            <a:endParaRPr lang="en-US" sz="3200" b="1">
              <a:solidFill>
                <a:srgbClr val="000000"/>
              </a:solidFill>
              <a:latin typeface="Aleo Bold"/>
              <a:ea typeface="Aleo Bold"/>
              <a:cs typeface="Aleo Bold"/>
              <a:sym typeface="Aleo Bold"/>
            </a:endParaRPr>
          </a:p>
          <a:p>
            <a:pPr algn="l">
              <a:lnSpc>
                <a:spcPts val="4032"/>
              </a:lnSpc>
            </a:pPr>
            <a:r>
              <a:rPr lang="en-US" sz="3200" b="1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8M </a:t>
            </a:r>
          </a:p>
          <a:p>
            <a:pPr algn="l">
              <a:lnSpc>
                <a:spcPts val="4032"/>
              </a:lnSpc>
            </a:pPr>
            <a:r>
              <a:rPr lang="en-US" sz="3200" b="1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Dia internacional de les Dones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797309" y="5131573"/>
            <a:ext cx="2990506" cy="101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3200" b="1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Crear / fer comunitat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04933" y="1000125"/>
            <a:ext cx="10099659" cy="60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8"/>
              </a:lnSpc>
              <a:spcBef>
                <a:spcPct val="0"/>
              </a:spcBef>
            </a:pPr>
            <a:r>
              <a:rPr lang="en-US" sz="3863" b="1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Presentació: objectius de la campanya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437724" y="2021496"/>
            <a:ext cx="2852952" cy="2023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  <a:spcBef>
                <a:spcPct val="0"/>
              </a:spcBef>
            </a:pPr>
            <a:r>
              <a:rPr lang="en-US" sz="3200" b="1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Contribuir a la visibilització de les científiques.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752620" y="6650747"/>
            <a:ext cx="3218608" cy="2528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  <a:spcBef>
                <a:spcPct val="0"/>
              </a:spcBef>
            </a:pPr>
            <a:r>
              <a:rPr lang="en-US" sz="3200" b="1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Inspirar a l’estudiantat a través d’exemples reals i actuals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0683711">
            <a:off x="-2026698" y="-1803877"/>
            <a:ext cx="4477751" cy="4477751"/>
          </a:xfrm>
          <a:custGeom>
            <a:avLst/>
            <a:gdLst/>
            <a:ahLst/>
            <a:cxnLst/>
            <a:rect l="l" t="t" r="r" b="b"/>
            <a:pathLst>
              <a:path w="4477751" h="4477751">
                <a:moveTo>
                  <a:pt x="4477751" y="4477750"/>
                </a:moveTo>
                <a:lnTo>
                  <a:pt x="0" y="4477750"/>
                </a:lnTo>
                <a:lnTo>
                  <a:pt x="0" y="0"/>
                </a:lnTo>
                <a:lnTo>
                  <a:pt x="4477751" y="0"/>
                </a:lnTo>
                <a:lnTo>
                  <a:pt x="4477751" y="447775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648" r="-6241" b="-59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00548" y="2088593"/>
            <a:ext cx="13591539" cy="5985940"/>
          </a:xfrm>
          <a:custGeom>
            <a:avLst/>
            <a:gdLst/>
            <a:ahLst/>
            <a:cxnLst/>
            <a:rect l="l" t="t" r="r" b="b"/>
            <a:pathLst>
              <a:path w="13591539" h="5985940">
                <a:moveTo>
                  <a:pt x="0" y="0"/>
                </a:moveTo>
                <a:lnTo>
                  <a:pt x="13591539" y="0"/>
                </a:lnTo>
                <a:lnTo>
                  <a:pt x="13591539" y="5985940"/>
                </a:lnTo>
                <a:lnTo>
                  <a:pt x="0" y="5985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892646" y="406423"/>
            <a:ext cx="2130307" cy="354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9"/>
              </a:lnSpc>
              <a:spcBef>
                <a:spcPct val="0"/>
              </a:spcBef>
            </a:pPr>
            <a:r>
              <a:rPr lang="en-US" sz="2174" b="1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#12jbpCRAIUB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07699" y="1000125"/>
            <a:ext cx="16318516" cy="60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68"/>
              </a:lnSpc>
              <a:spcBef>
                <a:spcPct val="0"/>
              </a:spcBef>
            </a:pPr>
            <a:r>
              <a:rPr lang="en-US" sz="3863" b="1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Disseny de la campanya i desenvolupament de la iniciativa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56823" y="9868152"/>
            <a:ext cx="12620269" cy="336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  <a:spcBef>
                <a:spcPct val="0"/>
              </a:spcBef>
            </a:pPr>
            <a:r>
              <a:rPr lang="en-US" sz="2100" b="1" i="1">
                <a:solidFill>
                  <a:srgbClr val="06625D"/>
                </a:solidFill>
                <a:latin typeface="Aleo Bold Italics"/>
                <a:ea typeface="Aleo Bold Italics"/>
                <a:cs typeface="Aleo Bold Italics"/>
                <a:sym typeface="Aleo Bold Italics"/>
              </a:rPr>
              <a:t>Veus que fan ciència: comunitat, gènere i coneixement compartit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58925" y="4394264"/>
            <a:ext cx="3047226" cy="509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  <a:spcBef>
                <a:spcPct val="0"/>
              </a:spcBef>
            </a:pPr>
            <a:r>
              <a:rPr lang="en-US" sz="3200" b="1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Planificació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40386" y="3637026"/>
            <a:ext cx="3711862" cy="2023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3200" b="1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Implicació</a:t>
            </a:r>
          </a:p>
          <a:p>
            <a:pPr algn="ctr">
              <a:lnSpc>
                <a:spcPts val="4032"/>
              </a:lnSpc>
              <a:spcBef>
                <a:spcPct val="0"/>
              </a:spcBef>
            </a:pPr>
            <a:r>
              <a:rPr lang="en-US" sz="3200" b="1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de tota la comunitat universitària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85674" y="4394264"/>
            <a:ext cx="3047226" cy="509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  <a:spcBef>
                <a:spcPct val="0"/>
              </a:spcBef>
            </a:pPr>
            <a:r>
              <a:rPr lang="en-US" sz="3200" b="1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Essentia 2019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150859"/>
            <a:ext cx="16343233" cy="1631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3399" b="1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Dones que inspiren, escoltem les nostres científiques. </a:t>
            </a:r>
          </a:p>
          <a:p>
            <a:pPr algn="ctr">
              <a:lnSpc>
                <a:spcPts val="4283"/>
              </a:lnSpc>
            </a:pPr>
            <a:r>
              <a:rPr lang="en-US" sz="3399" b="1" i="1">
                <a:solidFill>
                  <a:srgbClr val="06625D"/>
                </a:solidFill>
                <a:latin typeface="Aleo Bold Italics"/>
                <a:ea typeface="Aleo Bold Italics"/>
                <a:cs typeface="Aleo Bold Italics"/>
                <a:sym typeface="Aleo Bold Italics"/>
              </a:rPr>
              <a:t>Coneix la història de les científiques de la Facultat més proposades ler les estudiants </a:t>
            </a:r>
            <a:r>
              <a:rPr lang="en-US" sz="3399" b="1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 </a:t>
            </a:r>
          </a:p>
          <a:p>
            <a:pPr algn="ctr">
              <a:lnSpc>
                <a:spcPts val="4283"/>
              </a:lnSpc>
              <a:spcBef>
                <a:spcPct val="0"/>
              </a:spcBef>
            </a:pPr>
            <a:endParaRPr lang="en-US" sz="3399" b="1">
              <a:solidFill>
                <a:srgbClr val="06625D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0683711">
            <a:off x="-2026698" y="-1803877"/>
            <a:ext cx="4477751" cy="4477751"/>
          </a:xfrm>
          <a:custGeom>
            <a:avLst/>
            <a:gdLst/>
            <a:ahLst/>
            <a:cxnLst/>
            <a:rect l="l" t="t" r="r" b="b"/>
            <a:pathLst>
              <a:path w="4477751" h="4477751">
                <a:moveTo>
                  <a:pt x="4477751" y="4477750"/>
                </a:moveTo>
                <a:lnTo>
                  <a:pt x="0" y="4477750"/>
                </a:lnTo>
                <a:lnTo>
                  <a:pt x="0" y="0"/>
                </a:lnTo>
                <a:lnTo>
                  <a:pt x="4477751" y="0"/>
                </a:lnTo>
                <a:lnTo>
                  <a:pt x="4477751" y="447775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648" r="-6241" b="-59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05380" y="1830746"/>
            <a:ext cx="11323155" cy="7885034"/>
          </a:xfrm>
          <a:custGeom>
            <a:avLst/>
            <a:gdLst/>
            <a:ahLst/>
            <a:cxnLst/>
            <a:rect l="l" t="t" r="r" b="b"/>
            <a:pathLst>
              <a:path w="11323155" h="7885034">
                <a:moveTo>
                  <a:pt x="0" y="0"/>
                </a:moveTo>
                <a:lnTo>
                  <a:pt x="11323155" y="0"/>
                </a:lnTo>
                <a:lnTo>
                  <a:pt x="11323155" y="7885033"/>
                </a:lnTo>
                <a:lnTo>
                  <a:pt x="0" y="78850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892646" y="406423"/>
            <a:ext cx="2130307" cy="354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9"/>
              </a:lnSpc>
              <a:spcBef>
                <a:spcPct val="0"/>
              </a:spcBef>
            </a:pPr>
            <a:r>
              <a:rPr lang="en-US" sz="2174" b="1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#12jbpCRAIUB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542802" y="5164528"/>
            <a:ext cx="1848311" cy="60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8"/>
              </a:lnSpc>
            </a:pPr>
            <a:r>
              <a:rPr lang="en-US" sz="3863" b="1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Accions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56823" y="9868152"/>
            <a:ext cx="12620269" cy="336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  <a:spcBef>
                <a:spcPct val="0"/>
              </a:spcBef>
            </a:pPr>
            <a:r>
              <a:rPr lang="en-US" sz="2100" b="1" i="1">
                <a:solidFill>
                  <a:srgbClr val="06625D"/>
                </a:solidFill>
                <a:latin typeface="Aleo Bold Italics"/>
                <a:ea typeface="Aleo Bold Italics"/>
                <a:cs typeface="Aleo Bold Italics"/>
                <a:sym typeface="Aleo Bold Italics"/>
              </a:rPr>
              <a:t>Veus que fan ciència: comunitat, gènere i coneixement compartit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69036" y="2159465"/>
            <a:ext cx="4805606" cy="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  <a:spcBef>
                <a:spcPct val="0"/>
              </a:spcBef>
            </a:pPr>
            <a:r>
              <a:rPr lang="en-US" sz="3399" b="1" u="sng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  <a:hlinkClick r:id="rId6" tooltip="https://forms.office.com/Pages/DesignPageV2.aspx?prevorigin=shell&amp;origin=NeoPortalPage&amp;subpage=design&amp;id=qzwxosOxOk-7ESFXRH3btBCbj6tNO8xCgusPeLpk7uZUQVJMQU9CNFM0R0NDODg3OUE4Rko0OTJDTC4u&amp;topview=Presentation"/>
              </a:rPr>
              <a:t>enquestes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09708" y="2178515"/>
            <a:ext cx="4805606" cy="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  <a:spcBef>
                <a:spcPct val="0"/>
              </a:spcBef>
            </a:pPr>
            <a:r>
              <a:rPr lang="en-US" sz="3399" b="1" u="sng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  <a:hlinkClick r:id="rId7" tooltip="https://ubarcelona.sharepoint.com/:i:/r/sites/fotografiesbiblioteca/Documents%20compartits/11F%20Nena%20dona%20i%20ci%C3%A8ncia/v%C3%ADdeos/Captura%20de%20pantalla%202025-07-03%20132213.png?csf=1&amp;web=1&amp;e=u8CpA6"/>
              </a:rPr>
              <a:t>vídeos (edició)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56823" y="8712708"/>
            <a:ext cx="4805606" cy="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  <a:spcBef>
                <a:spcPct val="0"/>
              </a:spcBef>
            </a:pPr>
            <a:r>
              <a:rPr lang="en-US" sz="3399" b="1" u="sng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  <a:hlinkClick r:id="rId8" tooltip="https://www.instagram.com/p/DF7e1N4S2mJ/"/>
              </a:rPr>
              <a:t>xarxes socials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52558" y="8646033"/>
            <a:ext cx="4805606" cy="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  <a:spcBef>
                <a:spcPct val="0"/>
              </a:spcBef>
            </a:pPr>
            <a:r>
              <a:rPr lang="en-US" sz="3399" b="1" u="sng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  <a:hlinkClick r:id="rId9" tooltip="https://crai.ub.edu/exposicio-virtual/crai-biblioteca-biologia/exposicio-virtual-dones-que-inspiren-escoltem-les"/>
              </a:rPr>
              <a:t>exposició virtual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1096" y="977383"/>
            <a:ext cx="6911333" cy="60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8"/>
              </a:lnSpc>
            </a:pPr>
            <a:r>
              <a:rPr lang="en-US" sz="3863" b="1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Accions dutes a terme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0683711">
            <a:off x="-2026698" y="-1803877"/>
            <a:ext cx="4477751" cy="4477751"/>
          </a:xfrm>
          <a:custGeom>
            <a:avLst/>
            <a:gdLst/>
            <a:ahLst/>
            <a:cxnLst/>
            <a:rect l="l" t="t" r="r" b="b"/>
            <a:pathLst>
              <a:path w="4477751" h="4477751">
                <a:moveTo>
                  <a:pt x="4477751" y="4477750"/>
                </a:moveTo>
                <a:lnTo>
                  <a:pt x="0" y="4477750"/>
                </a:lnTo>
                <a:lnTo>
                  <a:pt x="0" y="0"/>
                </a:lnTo>
                <a:lnTo>
                  <a:pt x="4477751" y="0"/>
                </a:lnTo>
                <a:lnTo>
                  <a:pt x="4477751" y="447775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648" r="-6241" b="-593"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9" y="2158985"/>
            <a:ext cx="9258300" cy="2855586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9634288" y="3316306"/>
            <a:ext cx="1826525" cy="770461"/>
          </a:xfrm>
          <a:custGeom>
            <a:avLst/>
            <a:gdLst/>
            <a:ahLst/>
            <a:cxnLst/>
            <a:rect l="l" t="t" r="r" b="b"/>
            <a:pathLst>
              <a:path w="1826525" h="770461">
                <a:moveTo>
                  <a:pt x="0" y="0"/>
                </a:moveTo>
                <a:lnTo>
                  <a:pt x="1826525" y="0"/>
                </a:lnTo>
                <a:lnTo>
                  <a:pt x="1826525" y="770461"/>
                </a:lnTo>
                <a:lnTo>
                  <a:pt x="0" y="7704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892646" y="406423"/>
            <a:ext cx="2130307" cy="354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9"/>
              </a:lnSpc>
              <a:spcBef>
                <a:spcPct val="0"/>
              </a:spcBef>
            </a:pPr>
            <a:r>
              <a:rPr lang="en-US" sz="2174" b="1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#12jbpCRAIUB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68938" y="1292531"/>
            <a:ext cx="16318516" cy="618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8"/>
              </a:lnSpc>
            </a:pPr>
            <a:r>
              <a:rPr lang="en-US" sz="3863" b="1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Participació o comunitat: un procés col·laboratiu (xifres)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89071" y="9677652"/>
            <a:ext cx="12620269" cy="336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  <a:spcBef>
                <a:spcPct val="0"/>
              </a:spcBef>
            </a:pPr>
            <a:r>
              <a:rPr lang="en-US" sz="2100" b="1" i="1">
                <a:solidFill>
                  <a:srgbClr val="06625D"/>
                </a:solidFill>
                <a:latin typeface="Aleo Bold Italics"/>
                <a:ea typeface="Aleo Bold Italics"/>
                <a:cs typeface="Aleo Bold Italics"/>
                <a:sym typeface="Aleo Bold Italics"/>
              </a:rPr>
              <a:t>Veus que fan ciència: comunitat, gènere i coneixement compartit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62787" y="3414453"/>
            <a:ext cx="5435143" cy="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3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38 respostes a les </a:t>
            </a:r>
            <a:r>
              <a:rPr lang="en-US" sz="3399" b="1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enquestes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014" y="4520107"/>
            <a:ext cx="4213145" cy="245766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249952" y="5471382"/>
            <a:ext cx="11928246" cy="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3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de 966 a 2001 visualitzacions (</a:t>
            </a:r>
            <a:r>
              <a:rPr lang="en-US" sz="3399" b="1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vídeos instagram</a:t>
            </a:r>
            <a:r>
              <a:rPr lang="en-US" sz="3399" b="1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 -</a:t>
            </a:r>
            <a:r>
              <a:rPr lang="en-US" sz="3399" b="1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 entrevistes)</a:t>
            </a:r>
          </a:p>
        </p:txBody>
      </p:sp>
      <p:sp>
        <p:nvSpPr>
          <p:cNvPr id="11" name="Freeform 11"/>
          <p:cNvSpPr/>
          <p:nvPr/>
        </p:nvSpPr>
        <p:spPr>
          <a:xfrm>
            <a:off x="4328178" y="5418516"/>
            <a:ext cx="1826525" cy="770461"/>
          </a:xfrm>
          <a:custGeom>
            <a:avLst/>
            <a:gdLst/>
            <a:ahLst/>
            <a:cxnLst/>
            <a:rect l="l" t="t" r="r" b="b"/>
            <a:pathLst>
              <a:path w="1826525" h="770461">
                <a:moveTo>
                  <a:pt x="0" y="0"/>
                </a:moveTo>
                <a:lnTo>
                  <a:pt x="1826524" y="0"/>
                </a:lnTo>
                <a:lnTo>
                  <a:pt x="1826524" y="770461"/>
                </a:lnTo>
                <a:lnTo>
                  <a:pt x="0" y="7704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729000" y="8012999"/>
            <a:ext cx="12353948" cy="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3"/>
              </a:lnSpc>
              <a:spcBef>
                <a:spcPct val="0"/>
              </a:spcBef>
            </a:pPr>
            <a:r>
              <a:rPr lang="en-US" sz="3399" b="1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exposició virtual</a:t>
            </a:r>
            <a:r>
              <a:rPr lang="en-US" sz="3399" b="1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: 175 visualitzacions; 3 enquestes de satisfacció</a:t>
            </a:r>
          </a:p>
        </p:txBody>
      </p:sp>
      <p:sp>
        <p:nvSpPr>
          <p:cNvPr id="13" name="Freeform 13"/>
          <p:cNvSpPr/>
          <p:nvPr/>
        </p:nvSpPr>
        <p:spPr>
          <a:xfrm>
            <a:off x="3414915" y="7914852"/>
            <a:ext cx="1826525" cy="770461"/>
          </a:xfrm>
          <a:custGeom>
            <a:avLst/>
            <a:gdLst/>
            <a:ahLst/>
            <a:cxnLst/>
            <a:rect l="l" t="t" r="r" b="b"/>
            <a:pathLst>
              <a:path w="1826525" h="770461">
                <a:moveTo>
                  <a:pt x="0" y="0"/>
                </a:moveTo>
                <a:lnTo>
                  <a:pt x="1826525" y="0"/>
                </a:lnTo>
                <a:lnTo>
                  <a:pt x="1826525" y="770462"/>
                </a:lnTo>
                <a:lnTo>
                  <a:pt x="0" y="7704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817" y="7019427"/>
            <a:ext cx="2824884" cy="28248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0683711">
            <a:off x="-2026698" y="-1803877"/>
            <a:ext cx="4477751" cy="4477751"/>
          </a:xfrm>
          <a:custGeom>
            <a:avLst/>
            <a:gdLst/>
            <a:ahLst/>
            <a:cxnLst/>
            <a:rect l="l" t="t" r="r" b="b"/>
            <a:pathLst>
              <a:path w="4477751" h="4477751">
                <a:moveTo>
                  <a:pt x="4477751" y="4477750"/>
                </a:moveTo>
                <a:lnTo>
                  <a:pt x="0" y="4477750"/>
                </a:lnTo>
                <a:lnTo>
                  <a:pt x="0" y="0"/>
                </a:lnTo>
                <a:lnTo>
                  <a:pt x="4477751" y="0"/>
                </a:lnTo>
                <a:lnTo>
                  <a:pt x="4477751" y="447775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648" r="-6241" b="-59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82455" y="2900553"/>
            <a:ext cx="15523090" cy="4656927"/>
          </a:xfrm>
          <a:custGeom>
            <a:avLst/>
            <a:gdLst/>
            <a:ahLst/>
            <a:cxnLst/>
            <a:rect l="l" t="t" r="r" b="b"/>
            <a:pathLst>
              <a:path w="15523090" h="4656927">
                <a:moveTo>
                  <a:pt x="0" y="0"/>
                </a:moveTo>
                <a:lnTo>
                  <a:pt x="15523090" y="0"/>
                </a:lnTo>
                <a:lnTo>
                  <a:pt x="15523090" y="4656927"/>
                </a:lnTo>
                <a:lnTo>
                  <a:pt x="0" y="46569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892646" y="406423"/>
            <a:ext cx="2130307" cy="354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9"/>
              </a:lnSpc>
              <a:spcBef>
                <a:spcPct val="0"/>
              </a:spcBef>
            </a:pPr>
            <a:r>
              <a:rPr lang="en-US" sz="2174" b="1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#12jbpCRAIUB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39947" y="1349440"/>
            <a:ext cx="16318516" cy="60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8"/>
              </a:lnSpc>
            </a:pPr>
            <a:r>
              <a:rPr lang="en-US" sz="3863" b="1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Continuïtat i properes passes: seguir teixint comunitat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89071" y="9677652"/>
            <a:ext cx="12620269" cy="336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  <a:spcBef>
                <a:spcPct val="0"/>
              </a:spcBef>
            </a:pPr>
            <a:r>
              <a:rPr lang="en-US" sz="2100" b="1" i="1">
                <a:solidFill>
                  <a:srgbClr val="06625D"/>
                </a:solidFill>
                <a:latin typeface="Aleo Bold Italics"/>
                <a:ea typeface="Aleo Bold Italics"/>
                <a:cs typeface="Aleo Bold Italics"/>
                <a:sym typeface="Aleo Bold Italics"/>
              </a:rPr>
              <a:t>Veus que fan ciència: comunitat, gènere i coneixement compartit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06311" y="4326445"/>
            <a:ext cx="4805606" cy="1088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Portal de les Dones</a:t>
            </a:r>
          </a:p>
          <a:p>
            <a:pPr algn="ctr">
              <a:lnSpc>
                <a:spcPts val="4283"/>
              </a:lnSpc>
              <a:spcBef>
                <a:spcPct val="0"/>
              </a:spcBef>
            </a:pPr>
            <a:r>
              <a:rPr lang="en-US" sz="3399" b="1" i="1">
                <a:solidFill>
                  <a:srgbClr val="000000"/>
                </a:solidFill>
                <a:latin typeface="Aleo Bold Italics"/>
                <a:ea typeface="Aleo Bold Italics"/>
                <a:cs typeface="Aleo Bold Italics"/>
                <a:sym typeface="Aleo Bold Italics"/>
              </a:rPr>
              <a:t>Procés Tècnic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902056" y="4067937"/>
            <a:ext cx="3467956" cy="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Viquipèdia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09428" y="5200441"/>
            <a:ext cx="3931121" cy="1631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Integració del CRAI en l’agenda de la Facultat (11F - 8M)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0683711">
            <a:off x="-2026698" y="-1803877"/>
            <a:ext cx="4477751" cy="4477751"/>
          </a:xfrm>
          <a:custGeom>
            <a:avLst/>
            <a:gdLst/>
            <a:ahLst/>
            <a:cxnLst/>
            <a:rect l="l" t="t" r="r" b="b"/>
            <a:pathLst>
              <a:path w="4477751" h="4477751">
                <a:moveTo>
                  <a:pt x="4477751" y="4477750"/>
                </a:moveTo>
                <a:lnTo>
                  <a:pt x="0" y="4477750"/>
                </a:lnTo>
                <a:lnTo>
                  <a:pt x="0" y="0"/>
                </a:lnTo>
                <a:lnTo>
                  <a:pt x="4477751" y="0"/>
                </a:lnTo>
                <a:lnTo>
                  <a:pt x="4477751" y="447775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648" r="-6241" b="-59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9156" y="1682985"/>
            <a:ext cx="7308643" cy="7737426"/>
          </a:xfrm>
          <a:custGeom>
            <a:avLst/>
            <a:gdLst/>
            <a:ahLst/>
            <a:cxnLst/>
            <a:rect l="l" t="t" r="r" b="b"/>
            <a:pathLst>
              <a:path w="7308643" h="7737426">
                <a:moveTo>
                  <a:pt x="0" y="0"/>
                </a:moveTo>
                <a:lnTo>
                  <a:pt x="7308643" y="0"/>
                </a:lnTo>
                <a:lnTo>
                  <a:pt x="7308643" y="7737425"/>
                </a:lnTo>
                <a:lnTo>
                  <a:pt x="0" y="77374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887747" y="1761657"/>
            <a:ext cx="7687561" cy="6066185"/>
          </a:xfrm>
          <a:custGeom>
            <a:avLst/>
            <a:gdLst/>
            <a:ahLst/>
            <a:cxnLst/>
            <a:rect l="l" t="t" r="r" b="b"/>
            <a:pathLst>
              <a:path w="7687561" h="6066185">
                <a:moveTo>
                  <a:pt x="0" y="0"/>
                </a:moveTo>
                <a:lnTo>
                  <a:pt x="7687561" y="0"/>
                </a:lnTo>
                <a:lnTo>
                  <a:pt x="7687561" y="6066185"/>
                </a:lnTo>
                <a:lnTo>
                  <a:pt x="0" y="60661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892646" y="406423"/>
            <a:ext cx="2130307" cy="354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9"/>
              </a:lnSpc>
              <a:spcBef>
                <a:spcPct val="0"/>
              </a:spcBef>
            </a:pPr>
            <a:r>
              <a:rPr lang="en-US" sz="2174" b="1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#12jbpCRAIUB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57094" y="732755"/>
            <a:ext cx="14197709" cy="60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8"/>
              </a:lnSpc>
            </a:pPr>
            <a:r>
              <a:rPr lang="en-US" sz="3863" b="1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Conclusions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89071" y="9677652"/>
            <a:ext cx="12620269" cy="336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  <a:spcBef>
                <a:spcPct val="0"/>
              </a:spcBef>
            </a:pPr>
            <a:r>
              <a:rPr lang="en-US" sz="2100" b="1" i="1">
                <a:solidFill>
                  <a:srgbClr val="06625D"/>
                </a:solidFill>
                <a:latin typeface="Aleo Bold Italics"/>
                <a:ea typeface="Aleo Bold Italics"/>
                <a:cs typeface="Aleo Bold Italics"/>
                <a:sym typeface="Aleo Bold Italics"/>
              </a:rPr>
              <a:t>Veus que fan ciència: comunitat, gènere i coneixement compartit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49156" y="2027542"/>
            <a:ext cx="4665690" cy="1088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3399" b="1" dirty="0" err="1">
                <a:solidFill>
                  <a:srgbClr val="231916"/>
                </a:solidFill>
                <a:latin typeface="Aleo Bold"/>
                <a:ea typeface="Aleo Bold"/>
                <a:cs typeface="Aleo Bold"/>
                <a:sym typeface="Aleo Bold"/>
              </a:rPr>
              <a:t>Visibilitzar</a:t>
            </a:r>
            <a:r>
              <a:rPr lang="en-US" sz="3399" b="1" dirty="0">
                <a:solidFill>
                  <a:srgbClr val="231916"/>
                </a:solidFill>
                <a:latin typeface="Aleo Bold"/>
                <a:ea typeface="Aleo Bold"/>
                <a:cs typeface="Aleo Bold"/>
                <a:sym typeface="Aleo Bold"/>
              </a:rPr>
              <a:t> les </a:t>
            </a:r>
            <a:r>
              <a:rPr lang="en-US" sz="3399" b="1" dirty="0" err="1">
                <a:solidFill>
                  <a:srgbClr val="231916"/>
                </a:solidFill>
                <a:latin typeface="Aleo Bold"/>
                <a:ea typeface="Aleo Bold"/>
                <a:cs typeface="Aleo Bold"/>
                <a:sym typeface="Aleo Bold"/>
              </a:rPr>
              <a:t>científiques</a:t>
            </a:r>
            <a:endParaRPr lang="en-US" sz="3399" b="1" dirty="0">
              <a:solidFill>
                <a:srgbClr val="231916"/>
              </a:solidFill>
              <a:latin typeface="Aleo Bold"/>
              <a:ea typeface="Aleo Bold"/>
              <a:cs typeface="Aleo Bold"/>
              <a:sym typeface="Ale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660834" y="3991332"/>
            <a:ext cx="8513456" cy="1088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3399" b="1">
                <a:solidFill>
                  <a:srgbClr val="231916"/>
                </a:solidFill>
                <a:latin typeface="Aleo Bold"/>
                <a:ea typeface="Aleo Bold"/>
                <a:cs typeface="Aleo Bold"/>
                <a:sym typeface="Aleo Bold"/>
              </a:rPr>
              <a:t>Inspirar </a:t>
            </a:r>
          </a:p>
          <a:p>
            <a:pPr algn="ctr">
              <a:lnSpc>
                <a:spcPts val="4283"/>
              </a:lnSpc>
            </a:pPr>
            <a:r>
              <a:rPr lang="en-US" sz="3399" b="1">
                <a:solidFill>
                  <a:srgbClr val="231916"/>
                </a:solidFill>
                <a:latin typeface="Aleo Bold"/>
                <a:ea typeface="Aleo Bold"/>
                <a:cs typeface="Aleo Bold"/>
                <a:sym typeface="Aleo Bold"/>
              </a:rPr>
              <a:t>a l’estudiantat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435056" y="6261976"/>
            <a:ext cx="8513456" cy="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3399" b="1">
                <a:solidFill>
                  <a:srgbClr val="231916"/>
                </a:solidFill>
                <a:latin typeface="Aleo Bold"/>
                <a:ea typeface="Aleo Bold"/>
                <a:cs typeface="Aleo Bold"/>
                <a:sym typeface="Aleo Bold"/>
              </a:rPr>
              <a:t>Crear comunitat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62854" y="8233651"/>
            <a:ext cx="4495421" cy="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3399" b="1">
                <a:solidFill>
                  <a:srgbClr val="231916"/>
                </a:solidFill>
                <a:latin typeface="Aleo Bold"/>
                <a:ea typeface="Aleo Bold"/>
                <a:cs typeface="Aleo Bold"/>
                <a:sym typeface="Aleo Bold"/>
              </a:rPr>
              <a:t>Baixa participació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93593" y="3097009"/>
            <a:ext cx="7381715" cy="3260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Aleo"/>
                <a:ea typeface="Aleo"/>
                <a:cs typeface="Aleo"/>
                <a:sym typeface="Aleo"/>
              </a:rPr>
              <a:t>El camí entenem que passa per reforçar el paper de la biblioteca no només com a espai (físic o virtual), sinó com un espai d’escolta, de trobada, de connexió i de transformació.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78986" y="4863179"/>
            <a:ext cx="2981960" cy="532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7"/>
              </a:lnSpc>
            </a:pPr>
            <a:r>
              <a:rPr lang="en-US" sz="3299" b="1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Moltes gràcies !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978986" y="5494732"/>
            <a:ext cx="983603" cy="481451"/>
            <a:chOff x="0" y="0"/>
            <a:chExt cx="1311470" cy="641934"/>
          </a:xfrm>
        </p:grpSpPr>
        <p:sp>
          <p:nvSpPr>
            <p:cNvPr id="4" name="Freeform 4">
              <a:hlinkClick r:id="rId2" tooltip="https://creativecommons.org/licenses/by/4.0/deed.ca"/>
            </p:cNvPr>
            <p:cNvSpPr/>
            <p:nvPr/>
          </p:nvSpPr>
          <p:spPr>
            <a:xfrm>
              <a:off x="0" y="0"/>
              <a:ext cx="641934" cy="641934"/>
            </a:xfrm>
            <a:custGeom>
              <a:avLst/>
              <a:gdLst/>
              <a:ahLst/>
              <a:cxnLst/>
              <a:rect l="l" t="t" r="r" b="b"/>
              <a:pathLst>
                <a:path w="641934" h="641934">
                  <a:moveTo>
                    <a:pt x="0" y="0"/>
                  </a:moveTo>
                  <a:lnTo>
                    <a:pt x="641934" y="0"/>
                  </a:lnTo>
                  <a:lnTo>
                    <a:pt x="641934" y="641934"/>
                  </a:lnTo>
                  <a:lnTo>
                    <a:pt x="0" y="641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5" name="Freeform 5">
              <a:hlinkClick r:id="rId2" tooltip="https://creativecommons.org/licenses/by/4.0/deed.ca"/>
            </p:cNvPr>
            <p:cNvSpPr/>
            <p:nvPr/>
          </p:nvSpPr>
          <p:spPr>
            <a:xfrm>
              <a:off x="689456" y="0"/>
              <a:ext cx="622014" cy="622014"/>
            </a:xfrm>
            <a:custGeom>
              <a:avLst/>
              <a:gdLst/>
              <a:ahLst/>
              <a:cxnLst/>
              <a:rect l="l" t="t" r="r" b="b"/>
              <a:pathLst>
                <a:path w="622014" h="622014">
                  <a:moveTo>
                    <a:pt x="0" y="0"/>
                  </a:moveTo>
                  <a:lnTo>
                    <a:pt x="622014" y="0"/>
                  </a:lnTo>
                  <a:lnTo>
                    <a:pt x="622014" y="622014"/>
                  </a:lnTo>
                  <a:lnTo>
                    <a:pt x="0" y="622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2897642" y="1028700"/>
            <a:ext cx="4361658" cy="2041056"/>
            <a:chOff x="0" y="0"/>
            <a:chExt cx="5815544" cy="2721408"/>
          </a:xfrm>
        </p:grpSpPr>
        <p:sp>
          <p:nvSpPr>
            <p:cNvPr id="7" name="TextBox 7"/>
            <p:cNvSpPr txBox="1"/>
            <p:nvPr/>
          </p:nvSpPr>
          <p:spPr>
            <a:xfrm>
              <a:off x="0" y="-19050"/>
              <a:ext cx="5815544" cy="1627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2"/>
                </a:lnSpc>
              </a:pPr>
              <a:r>
                <a:rPr lang="en-US" sz="2573" b="1">
                  <a:solidFill>
                    <a:srgbClr val="06625D"/>
                  </a:solidFill>
                  <a:latin typeface="Aleo Bold"/>
                  <a:ea typeface="Aleo Bold"/>
                  <a:cs typeface="Aleo Bold"/>
                  <a:sym typeface="Aleo Bold"/>
                </a:rPr>
                <a:t>12a JORNADA de BONES PRÀCTIQUES del CRAI </a:t>
              </a:r>
            </a:p>
            <a:p>
              <a:pPr algn="ctr">
                <a:lnSpc>
                  <a:spcPts val="3242"/>
                </a:lnSpc>
              </a:pPr>
              <a:r>
                <a:rPr lang="en-US" sz="2573" b="1">
                  <a:solidFill>
                    <a:srgbClr val="06625D"/>
                  </a:solidFill>
                  <a:latin typeface="Aleo Bold"/>
                  <a:ea typeface="Aleo Bold"/>
                  <a:cs typeface="Aleo Bold"/>
                  <a:sym typeface="Aleo Bold"/>
                </a:rPr>
                <a:t>de la UB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781244" y="1589662"/>
              <a:ext cx="2662594" cy="424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41"/>
                </a:lnSpc>
                <a:spcBef>
                  <a:spcPct val="0"/>
                </a:spcBef>
              </a:pPr>
              <a:r>
                <a:rPr lang="en-US" sz="2017" b="1">
                  <a:solidFill>
                    <a:srgbClr val="000000"/>
                  </a:solidFill>
                  <a:latin typeface="Aleo Bold"/>
                  <a:ea typeface="Aleo Bold"/>
                  <a:cs typeface="Aleo Bold"/>
                  <a:sym typeface="Aleo Bold"/>
                </a:rPr>
                <a:t>#12jbpCRAIUB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95237" y="2122662"/>
              <a:ext cx="3634607" cy="598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64"/>
                </a:lnSpc>
                <a:spcBef>
                  <a:spcPct val="0"/>
                </a:spcBef>
              </a:pPr>
              <a:r>
                <a:rPr lang="en-US" sz="2828" b="1" u="none" strike="noStrike">
                  <a:solidFill>
                    <a:srgbClr val="06625D"/>
                  </a:solidFill>
                  <a:latin typeface="Aleo Bold"/>
                  <a:ea typeface="Aleo Bold"/>
                  <a:cs typeface="Aleo Bold"/>
                  <a:sym typeface="Aleo Bold"/>
                </a:rPr>
                <a:t>Fem Comunitat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rot="-20683711">
            <a:off x="15333287" y="7858158"/>
            <a:ext cx="4477751" cy="4477751"/>
          </a:xfrm>
          <a:custGeom>
            <a:avLst/>
            <a:gdLst/>
            <a:ahLst/>
            <a:cxnLst/>
            <a:rect l="l" t="t" r="r" b="b"/>
            <a:pathLst>
              <a:path w="4477751" h="4477751">
                <a:moveTo>
                  <a:pt x="4477751" y="4477751"/>
                </a:moveTo>
                <a:lnTo>
                  <a:pt x="0" y="4477751"/>
                </a:lnTo>
                <a:lnTo>
                  <a:pt x="0" y="0"/>
                </a:lnTo>
                <a:lnTo>
                  <a:pt x="4477751" y="0"/>
                </a:lnTo>
                <a:lnTo>
                  <a:pt x="4477751" y="4477751"/>
                </a:lnTo>
                <a:close/>
              </a:path>
            </a:pathLst>
          </a:custGeom>
          <a:blipFill>
            <a:blip r:embed="rId6">
              <a:alphaModFix amt="3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5648" r="-6241" b="-59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700" y="7990482"/>
            <a:ext cx="3793968" cy="1267818"/>
          </a:xfrm>
          <a:custGeom>
            <a:avLst/>
            <a:gdLst/>
            <a:ahLst/>
            <a:cxnLst/>
            <a:rect l="l" t="t" r="r" b="b"/>
            <a:pathLst>
              <a:path w="3793968" h="1267818">
                <a:moveTo>
                  <a:pt x="0" y="0"/>
                </a:moveTo>
                <a:lnTo>
                  <a:pt x="3793968" y="0"/>
                </a:lnTo>
                <a:lnTo>
                  <a:pt x="3793968" y="1267818"/>
                </a:lnTo>
                <a:lnTo>
                  <a:pt x="0" y="12678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0683711">
            <a:off x="-1958966" y="-1634554"/>
            <a:ext cx="4477751" cy="4477751"/>
          </a:xfrm>
          <a:custGeom>
            <a:avLst/>
            <a:gdLst/>
            <a:ahLst/>
            <a:cxnLst/>
            <a:rect l="l" t="t" r="r" b="b"/>
            <a:pathLst>
              <a:path w="4477751" h="4477751">
                <a:moveTo>
                  <a:pt x="4477750" y="4477750"/>
                </a:moveTo>
                <a:lnTo>
                  <a:pt x="0" y="4477750"/>
                </a:lnTo>
                <a:lnTo>
                  <a:pt x="0" y="0"/>
                </a:lnTo>
                <a:lnTo>
                  <a:pt x="4477750" y="0"/>
                </a:lnTo>
                <a:lnTo>
                  <a:pt x="4477750" y="4477750"/>
                </a:lnTo>
                <a:close/>
              </a:path>
            </a:pathLst>
          </a:custGeom>
          <a:blipFill>
            <a:blip r:embed="rId6">
              <a:alphaModFix amt="3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5648" r="-6241" b="-59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101965" y="5621192"/>
            <a:ext cx="2084070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19"/>
              </a:lnSpc>
              <a:spcBef>
                <a:spcPct val="0"/>
              </a:spcBef>
            </a:pPr>
            <a:r>
              <a:rPr lang="en-US" sz="17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16 de juliol de 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A5529F498FB14EAA74E2E5F5BC3D38" ma:contentTypeVersion="18" ma:contentTypeDescription="Crea un document nou" ma:contentTypeScope="" ma:versionID="ef88bee1d9460a97b5b44eefbaf02d9c">
  <xsd:schema xmlns:xsd="http://www.w3.org/2001/XMLSchema" xmlns:xs="http://www.w3.org/2001/XMLSchema" xmlns:p="http://schemas.microsoft.com/office/2006/metadata/properties" xmlns:ns2="02438a32-e18b-4eac-be57-1917724db1f8" xmlns:ns3="ddb21e13-8baf-4c06-a40a-5204f637839d" targetNamespace="http://schemas.microsoft.com/office/2006/metadata/properties" ma:root="true" ma:fieldsID="3a816ca0eb9921783363f1a9ae4d6f58" ns2:_="" ns3:_="">
    <xsd:import namespace="02438a32-e18b-4eac-be57-1917724db1f8"/>
    <xsd:import namespace="ddb21e13-8baf-4c06-a40a-5204f63783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38a32-e18b-4eac-be57-1917724db1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t amb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'ha compartit amb detal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ab6d60-f751-4e9b-bd7b-cce21d042906}" ma:internalName="TaxCatchAll" ma:showField="CatchAllData" ma:web="02438a32-e18b-4eac-be57-1917724db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21e13-8baf-4c06-a40a-5204f63783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Etiquetes de la imatge" ma:readOnly="false" ma:fieldId="{5cf76f15-5ced-4ddc-b409-7134ff3c332f}" ma:taxonomyMulti="true" ma:sspId="87c5a2b0-51b2-40d4-af1d-838366845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438a32-e18b-4eac-be57-1917724db1f8" xsi:nil="true"/>
    <lcf76f155ced4ddcb4097134ff3c332f xmlns="ddb21e13-8baf-4c06-a40a-5204f63783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D7EEAD-E6DD-476B-B611-1E393318966C}"/>
</file>

<file path=customXml/itemProps2.xml><?xml version="1.0" encoding="utf-8"?>
<ds:datastoreItem xmlns:ds="http://schemas.openxmlformats.org/officeDocument/2006/customXml" ds:itemID="{3871CFB7-B3DF-4924-A18F-C8F1CB0C52F8}"/>
</file>

<file path=customXml/itemProps3.xml><?xml version="1.0" encoding="utf-8"?>
<ds:datastoreItem xmlns:ds="http://schemas.openxmlformats.org/officeDocument/2006/customXml" ds:itemID="{4F8675D0-584D-4370-8257-62819D90D1E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Personalitzat</PresentationFormat>
  <Paragraphs>66</Paragraphs>
  <Slides>8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8</vt:i4>
      </vt:variant>
    </vt:vector>
  </HeadingPairs>
  <TitlesOfParts>
    <vt:vector size="15" baseType="lpstr">
      <vt:lpstr>Aleo Bold Italics</vt:lpstr>
      <vt:lpstr>Aleo</vt:lpstr>
      <vt:lpstr>Arial</vt:lpstr>
      <vt:lpstr>Calibri</vt:lpstr>
      <vt:lpstr>Arimo Bold</vt:lpstr>
      <vt:lpstr>Aleo Bold</vt:lpstr>
      <vt:lpstr>Office Theme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12jbp_Presentacio_Biologia</dc:title>
  <cp:lastModifiedBy>M. Dolores Jerez Cuaresma</cp:lastModifiedBy>
  <cp:revision>2</cp:revision>
  <dcterms:created xsi:type="dcterms:W3CDTF">2006-08-16T00:00:00Z</dcterms:created>
  <dcterms:modified xsi:type="dcterms:W3CDTF">2025-07-28T14:21:04Z</dcterms:modified>
  <dc:identifier>DAGs3WwRK6k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0x010100EDA5529F498FB14EAA74E2E5F5BC3D38</vt:lpwstr>
  </property>
</Properties>
</file>