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69" r:id="rId5"/>
    <p:sldId id="261" r:id="rId6"/>
    <p:sldId id="267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58" r:id="rId15"/>
  </p:sldIdLst>
  <p:sldSz cx="9144000" cy="6858000" type="screen4x3"/>
  <p:notesSz cx="6858000" cy="9144000"/>
  <p:defaultTextStyle>
    <a:defPPr>
      <a:defRPr lang="ca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226"/>
    <a:srgbClr val="076AB2"/>
    <a:srgbClr val="EA7424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26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 smtClean="0"/>
              <a:t>Feu clic aquí per editar els estils de text del patró</a:t>
            </a:r>
          </a:p>
          <a:p>
            <a:pPr lvl="1"/>
            <a:r>
              <a:rPr lang="ca-ES" noProof="0" smtClean="0"/>
              <a:t>Segon nivell</a:t>
            </a:r>
          </a:p>
          <a:p>
            <a:pPr lvl="2"/>
            <a:r>
              <a:rPr lang="ca-ES" noProof="0" smtClean="0"/>
              <a:t>Tercer nivell</a:t>
            </a:r>
          </a:p>
          <a:p>
            <a:pPr lvl="3"/>
            <a:r>
              <a:rPr lang="ca-ES" noProof="0" smtClean="0"/>
              <a:t>Quart nivell</a:t>
            </a:r>
          </a:p>
          <a:p>
            <a:pPr lvl="4"/>
            <a:r>
              <a:rPr lang="ca-ES" noProof="0" smtClean="0"/>
              <a:t>Cinquè nivell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7248AA-A52F-4E9A-BBFC-1BF46CD1B50A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3663188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a-ES" altLang="ca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72AEA88-5D66-4578-A535-A51A47939ACD}" type="slidenum">
              <a:rPr lang="ca-ES" altLang="ca-ES"/>
              <a:pPr/>
              <a:t>2</a:t>
            </a:fld>
            <a:endParaRPr lang="ca-ES" alt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0F980-BEEB-4A6E-934D-B1885D3D8429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19319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3D9E1-9C1F-495B-B936-B7309CC978D9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74167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DC47F4-9531-4EC7-A792-93FA400A6918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132850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BB3366-A6C2-41B5-B175-FE9490719942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370347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F09286-451C-4E81-B64D-E79821CEC5FD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95071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CFC17-EDD6-4B35-84CA-ACCB4F8E321C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1506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169366-58E3-4052-B757-0152A6537012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146965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09BE0D-DB5C-4234-88DB-151195989EAF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413073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05E0A-A3EF-462F-AECB-5F5A82A12FD0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8006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AEE551-F0F8-445F-8EE1-9C1CF638E627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8755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1E880D-C034-47AE-AE13-CCEBFDAB1CFF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1112188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ol, text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DD383-5C5F-49C6-8060-634C9E485EDD}" type="slidenum">
              <a:rPr lang="ca-ES" altLang="ca-ES"/>
              <a:pPr/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3418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smtClean="0"/>
              <a:t>Feu clic aquí per editar l'estil de títol del patró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smtClean="0"/>
              <a:t>Feu clic aquí per editar els estils de text del patró</a:t>
            </a:r>
          </a:p>
          <a:p>
            <a:pPr lvl="1"/>
            <a:r>
              <a:rPr lang="ca-ES" altLang="ca-ES" smtClean="0"/>
              <a:t>Segon nivell</a:t>
            </a:r>
          </a:p>
          <a:p>
            <a:pPr lvl="2"/>
            <a:r>
              <a:rPr lang="ca-ES" altLang="ca-ES" smtClean="0"/>
              <a:t>Tercer nivell</a:t>
            </a:r>
          </a:p>
          <a:p>
            <a:pPr lvl="3"/>
            <a:r>
              <a:rPr lang="ca-ES" altLang="ca-ES" smtClean="0"/>
              <a:t>Quart nivell</a:t>
            </a:r>
          </a:p>
          <a:p>
            <a:pPr lvl="4"/>
            <a:r>
              <a:rPr lang="ca-ES" altLang="ca-ES" smtClean="0"/>
              <a:t>Cinquè nivell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0A75467-DF9D-4924-8172-99FC8AB4CC16}" type="slidenum">
              <a:rPr lang="ca-ES" altLang="ca-ES"/>
              <a:pPr/>
              <a:t>‹#›</a:t>
            </a:fld>
            <a:endParaRPr lang="ca-ES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crai.ub.edu/que-ofereix-el-crai/prestec/prestec-equipament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hyperlink" Target="https://cataleg.ub.edu/patroninfo~S1*cat?/0/redirect=/webbook%7ES1*cat?/b1958992&amp;back=/search~S1*cat/tSALES+DE+TREBALL/tsales+de+treball/1%2C2%2C2%2CB/frameset&amp;FF=tsales+de+treball+de+campus+bellvitge&amp;1%2C1%2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hyperlink" Target="https://cataleg.ub.edu/patroninfo~S1*cat?/0/redirect=/webbook%7ES1*cat?/b1958992&amp;back=/search~S1*cat/tSALES+DE+TREBALL/tsales+de+treball/1%2C2%2C2%2CB/frameset&amp;FF=tsales+de+treball+de+campus+bellvitge&amp;1%2C1%2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168650"/>
          </a:xfrm>
        </p:spPr>
        <p:txBody>
          <a:bodyPr/>
          <a:lstStyle/>
          <a:p>
            <a:pPr eaLnBrk="1" hangingPunct="1"/>
            <a:endParaRPr lang="ca-ES" altLang="ca-ES" smtClean="0"/>
          </a:p>
        </p:txBody>
      </p:sp>
      <p:grpSp>
        <p:nvGrpSpPr>
          <p:cNvPr id="3075" name="7 Grupo"/>
          <p:cNvGrpSpPr>
            <a:grpSpLocks/>
          </p:cNvGrpSpPr>
          <p:nvPr/>
        </p:nvGrpSpPr>
        <p:grpSpPr bwMode="auto">
          <a:xfrm>
            <a:off x="539750" y="1628775"/>
            <a:ext cx="8143875" cy="3127375"/>
            <a:chOff x="0" y="1214422"/>
            <a:chExt cx="9144000" cy="3511550"/>
          </a:xfrm>
        </p:grpSpPr>
        <p:pic>
          <p:nvPicPr>
            <p:cNvPr id="3078" name="Picture 5" descr="I:\USD\cidui\cidui\nuevos fondos\fon3.jpg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9" name="Picture 8" descr="I:\USD\fotosUB\fotosub1\selec\barretja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13" descr="I:\USD\fotosUB\fotosub1\pati2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6" name="Rectangle 11"/>
          <p:cNvSpPr>
            <a:spLocks noChangeArrowheads="1"/>
          </p:cNvSpPr>
          <p:nvPr/>
        </p:nvSpPr>
        <p:spPr bwMode="auto">
          <a:xfrm>
            <a:off x="457200" y="4724400"/>
            <a:ext cx="8218488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ES" altLang="ca-ES" sz="2400" b="1">
              <a:latin typeface="Verdana" pitchFamily="34" charset="0"/>
            </a:endParaRPr>
          </a:p>
          <a:p>
            <a:pPr algn="ctr" eaLnBrk="1" hangingPunct="1">
              <a:buFontTx/>
              <a:buNone/>
            </a:pPr>
            <a:r>
              <a:rPr lang="ca-ES" altLang="ca-ES" sz="3600" b="1">
                <a:solidFill>
                  <a:srgbClr val="4D4D4D"/>
                </a:solidFill>
                <a:latin typeface="Calibri" pitchFamily="34" charset="0"/>
              </a:rPr>
              <a:t>Reserva de sales de treball</a:t>
            </a:r>
            <a:endParaRPr lang="ca-ES" altLang="ca-ES" sz="3600" b="1" baseline="30000">
              <a:solidFill>
                <a:srgbClr val="4D4D4D"/>
              </a:solidFill>
              <a:latin typeface="Calibri" pitchFamily="34" charset="0"/>
            </a:endParaRPr>
          </a:p>
          <a:p>
            <a:pPr eaLnBrk="1" hangingPunct="1"/>
            <a:endParaRPr lang="es-ES" altLang="ca-ES" sz="2400" b="1" baseline="30000">
              <a:latin typeface="Verdana" pitchFamily="34" charset="0"/>
            </a:endParaRPr>
          </a:p>
          <a:p>
            <a:pPr eaLnBrk="1" hangingPunct="1">
              <a:buFontTx/>
              <a:buNone/>
            </a:pPr>
            <a:endParaRPr lang="es-ES" altLang="ca-ES" b="1" baseline="30000">
              <a:latin typeface="Verdana" pitchFamily="34" charset="0"/>
            </a:endParaRPr>
          </a:p>
          <a:p>
            <a:pPr eaLnBrk="1" hangingPunct="1"/>
            <a:endParaRPr lang="ca-ES" altLang="ca-ES"/>
          </a:p>
        </p:txBody>
      </p:sp>
      <p:pic>
        <p:nvPicPr>
          <p:cNvPr id="3077" name="Picture 14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7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4099" name="Picture 9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QuadreDeText 1"/>
          <p:cNvSpPr txBox="1">
            <a:spLocks noChangeArrowheads="1"/>
          </p:cNvSpPr>
          <p:nvPr/>
        </p:nvSpPr>
        <p:spPr bwMode="auto">
          <a:xfrm>
            <a:off x="323850" y="2124075"/>
            <a:ext cx="8569325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>
                <a:solidFill>
                  <a:srgbClr val="076AB2"/>
                </a:solidFill>
                <a:latin typeface="Calibri" pitchFamily="34" charset="0"/>
              </a:rPr>
              <a:t>Qui pot reservar aules d’estudi o de treball?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Usuaris de la Comunitat UB amb el carnet vigent i no bloquejat.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ca-ES" altLang="ca-ES" sz="1600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>
                <a:solidFill>
                  <a:srgbClr val="076AB2"/>
                </a:solidFill>
                <a:latin typeface="Calibri" pitchFamily="34" charset="0"/>
              </a:rPr>
              <a:t>Com es poden reservar les aules d’estudi o de treball?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Des de qualsevol ordinador.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Les reserves podeu realitzar-les amb antelació i/o pel mateix dia.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a-ES" altLang="ca-ES" sz="1600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>
                <a:solidFill>
                  <a:srgbClr val="076AB2"/>
                </a:solidFill>
                <a:latin typeface="Calibri" pitchFamily="34" charset="0"/>
              </a:rPr>
              <a:t>Es poden fer cancel·lacions?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Sí.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Ho heu de fer des de l’espai de “El meu compte”.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ca-ES" altLang="ca-ES" sz="1600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>
                <a:solidFill>
                  <a:srgbClr val="076AB2"/>
                </a:solidFill>
                <a:latin typeface="Calibri" pitchFamily="34" charset="0"/>
              </a:rPr>
              <a:t>… i un cop feta la reserva?</a:t>
            </a:r>
          </a:p>
          <a:p>
            <a:pPr eaLnBrk="1" hangingPunct="1">
              <a:spcBef>
                <a:spcPct val="0"/>
              </a:spcBef>
              <a:buClr>
                <a:srgbClr val="076AB2"/>
              </a:buClr>
              <a:buFont typeface="Wingdings" pitchFamily="2" charset="2"/>
              <a:buChar char="Ø"/>
            </a:pPr>
            <a:r>
              <a:rPr lang="ca-ES" altLang="ca-ES" sz="1800">
                <a:latin typeface="Calibri" pitchFamily="34" charset="0"/>
              </a:rPr>
              <a:t>Per tal d’efectuar el préstec, us heu de dirigir al taulell del CRAI Biblioteca a l’hora que tingueu la reserva.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1800">
                <a:solidFill>
                  <a:srgbClr val="A02226"/>
                </a:solidFill>
                <a:latin typeface="Calibri" pitchFamily="34" charset="0"/>
                <a:hlinkClick r:id="rId4"/>
              </a:rPr>
              <a:t>Més informació</a:t>
            </a:r>
            <a:endParaRPr lang="ca-ES" altLang="ca-ES" sz="1800">
              <a:solidFill>
                <a:srgbClr val="A0222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6147" name="Picture 6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33563"/>
            <a:ext cx="7632700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QuadreDeText 2"/>
          <p:cNvSpPr txBox="1">
            <a:spLocks noChangeArrowheads="1"/>
          </p:cNvSpPr>
          <p:nvPr/>
        </p:nvSpPr>
        <p:spPr bwMode="auto">
          <a:xfrm>
            <a:off x="6084888" y="1849438"/>
            <a:ext cx="2590800" cy="708025"/>
          </a:xfrm>
          <a:prstGeom prst="rect">
            <a:avLst/>
          </a:prstGeom>
          <a:solidFill>
            <a:schemeClr val="accent3"/>
          </a:solidFill>
          <a:ln>
            <a:solidFill>
              <a:srgbClr val="A02226"/>
            </a:solidFill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2000" b="1" dirty="0" smtClean="0">
                <a:solidFill>
                  <a:srgbClr val="A02226"/>
                </a:solidFill>
                <a:latin typeface="Calibri" panose="020F0502020204030204" pitchFamily="34" charset="0"/>
              </a:rPr>
              <a:t>Cerca al catàleg sense identificació prèvia.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24075" y="3141663"/>
            <a:ext cx="2447925" cy="215900"/>
          </a:xfrm>
          <a:prstGeom prst="rect">
            <a:avLst/>
          </a:prstGeom>
          <a:solidFill>
            <a:srgbClr val="A02226">
              <a:alpha val="20000"/>
            </a:srgbClr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92325"/>
            <a:ext cx="7426325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7172" name="Picture 7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6948488" y="1844675"/>
            <a:ext cx="1727200" cy="1800225"/>
          </a:xfrm>
          <a:prstGeom prst="rect">
            <a:avLst/>
          </a:prstGeom>
          <a:solidFill>
            <a:schemeClr val="bg1"/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ca-ES" altLang="ca-ES" sz="2000" b="1" dirty="0">
                <a:solidFill>
                  <a:srgbClr val="A02226"/>
                </a:solidFill>
                <a:latin typeface="Calibri" panose="020F0502020204030204" pitchFamily="34" charset="0"/>
              </a:rPr>
              <a:t>En aquesta pantalla heu de fer “</a:t>
            </a:r>
            <a:r>
              <a:rPr lang="ca-ES" altLang="ca-ES" sz="2000" b="1" i="1" dirty="0">
                <a:solidFill>
                  <a:srgbClr val="A02226"/>
                </a:solidFill>
                <a:latin typeface="Calibri" panose="020F0502020204030204" pitchFamily="34" charset="0"/>
              </a:rPr>
              <a:t>clic</a:t>
            </a:r>
            <a:r>
              <a:rPr lang="ca-ES" altLang="ca-ES" sz="2000" b="1" dirty="0">
                <a:solidFill>
                  <a:srgbClr val="A02226"/>
                </a:solidFill>
                <a:latin typeface="Calibri" panose="020F0502020204030204" pitchFamily="34" charset="0"/>
              </a:rPr>
              <a:t>” a l’opció </a:t>
            </a:r>
          </a:p>
          <a:p>
            <a:pPr algn="ctr" eaLnBrk="1" hangingPunct="1">
              <a:defRPr/>
            </a:pPr>
            <a:endParaRPr lang="ca-ES" sz="2000" dirty="0">
              <a:solidFill>
                <a:srgbClr val="A02226"/>
              </a:solidFill>
              <a:latin typeface="Calibri" panose="020F0502020204030204" pitchFamily="34" charset="0"/>
            </a:endParaRPr>
          </a:p>
        </p:txBody>
      </p:sp>
      <p:pic>
        <p:nvPicPr>
          <p:cNvPr id="7174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3309938"/>
            <a:ext cx="164465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8195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QuadreDeText 1"/>
          <p:cNvSpPr txBox="1">
            <a:spLocks noChangeArrowheads="1"/>
          </p:cNvSpPr>
          <p:nvPr/>
        </p:nvSpPr>
        <p:spPr bwMode="auto">
          <a:xfrm>
            <a:off x="6734175" y="2516188"/>
            <a:ext cx="2159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Abans d’iniciar la reserva, us heu d’identificar a </a:t>
            </a:r>
            <a:r>
              <a:rPr lang="ca-ES" altLang="ca-ES" sz="2000" b="1" i="1">
                <a:solidFill>
                  <a:srgbClr val="A02226"/>
                </a:solidFill>
                <a:latin typeface="Calibri" pitchFamily="34" charset="0"/>
              </a:rPr>
              <a:t>“El meu compte”</a:t>
            </a:r>
          </a:p>
        </p:txBody>
      </p:sp>
      <p:sp>
        <p:nvSpPr>
          <p:cNvPr id="2" name="Fletxa dreta 1"/>
          <p:cNvSpPr/>
          <p:nvPr/>
        </p:nvSpPr>
        <p:spPr>
          <a:xfrm>
            <a:off x="5794375" y="2708275"/>
            <a:ext cx="976313" cy="111125"/>
          </a:xfrm>
          <a:prstGeom prst="rightArrow">
            <a:avLst/>
          </a:prstGeom>
          <a:solidFill>
            <a:srgbClr val="A02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pic>
        <p:nvPicPr>
          <p:cNvPr id="8198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4240213"/>
            <a:ext cx="42862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03400"/>
            <a:ext cx="5326062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or de fletxa recta 11"/>
          <p:cNvCxnSpPr/>
          <p:nvPr/>
        </p:nvCxnSpPr>
        <p:spPr>
          <a:xfrm>
            <a:off x="1547813" y="2708275"/>
            <a:ext cx="1130300" cy="2500313"/>
          </a:xfrm>
          <a:prstGeom prst="straightConnector1">
            <a:avLst/>
          </a:prstGeom>
          <a:ln w="19050">
            <a:solidFill>
              <a:srgbClr val="A02226"/>
            </a:solidFill>
            <a:headEnd type="diamon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9219" name="Picture 6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5950"/>
            <a:ext cx="759142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403350" y="3284538"/>
            <a:ext cx="6656388" cy="360362"/>
          </a:xfrm>
          <a:prstGeom prst="rect">
            <a:avLst/>
          </a:prstGeom>
          <a:solidFill>
            <a:srgbClr val="A02226">
              <a:alpha val="20000"/>
            </a:srgbClr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sp>
        <p:nvSpPr>
          <p:cNvPr id="4102" name="QuadreDeText 2"/>
          <p:cNvSpPr txBox="1">
            <a:spLocks noChangeArrowheads="1"/>
          </p:cNvSpPr>
          <p:nvPr/>
        </p:nvSpPr>
        <p:spPr bwMode="auto">
          <a:xfrm>
            <a:off x="6227763" y="1854200"/>
            <a:ext cx="2447925" cy="708025"/>
          </a:xfrm>
          <a:prstGeom prst="rect">
            <a:avLst/>
          </a:prstGeom>
          <a:solidFill>
            <a:schemeClr val="accent3"/>
          </a:solidFill>
          <a:ln>
            <a:solidFill>
              <a:srgbClr val="A02226"/>
            </a:solidFill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2000" b="1" dirty="0" smtClean="0">
                <a:solidFill>
                  <a:srgbClr val="A02226"/>
                </a:solidFill>
                <a:latin typeface="Calibri" panose="020F0502020204030204" pitchFamily="34" charset="0"/>
              </a:rPr>
              <a:t>Cerca al catàleg amb identificació prèvia.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59338" y="2708275"/>
            <a:ext cx="1225550" cy="1444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sp>
        <p:nvSpPr>
          <p:cNvPr id="4" name="Rectángulo 3"/>
          <p:cNvSpPr/>
          <p:nvPr/>
        </p:nvSpPr>
        <p:spPr>
          <a:xfrm>
            <a:off x="7235825" y="4579938"/>
            <a:ext cx="1728788" cy="2233612"/>
          </a:xfrm>
          <a:prstGeom prst="rect">
            <a:avLst/>
          </a:prstGeom>
          <a:solidFill>
            <a:schemeClr val="bg1"/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En aquesta pantalla heu de fer “</a:t>
            </a:r>
            <a:r>
              <a:rPr lang="ca-ES" altLang="ca-ES" sz="2000" b="1" i="1">
                <a:solidFill>
                  <a:srgbClr val="A02226"/>
                </a:solidFill>
                <a:latin typeface="Calibri" pitchFamily="34" charset="0"/>
              </a:rPr>
              <a:t>clic</a:t>
            </a: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” a les sales de treball de la vostra biblioteca</a:t>
            </a:r>
            <a:endParaRPr lang="ca-ES" altLang="ca-ES" sz="2000">
              <a:solidFill>
                <a:srgbClr val="A0222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0243" name="Picture 6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919288"/>
            <a:ext cx="8245475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700338" y="1919288"/>
            <a:ext cx="576262" cy="296862"/>
          </a:xfrm>
          <a:prstGeom prst="rect">
            <a:avLst/>
          </a:prstGeom>
          <a:solidFill>
            <a:srgbClr val="A02226">
              <a:alpha val="20000"/>
            </a:srgbClr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sp>
        <p:nvSpPr>
          <p:cNvPr id="4102" name="QuadreDeText 2"/>
          <p:cNvSpPr txBox="1">
            <a:spLocks noChangeArrowheads="1"/>
          </p:cNvSpPr>
          <p:nvPr/>
        </p:nvSpPr>
        <p:spPr bwMode="auto">
          <a:xfrm>
            <a:off x="5940425" y="6092825"/>
            <a:ext cx="2808288" cy="711200"/>
          </a:xfrm>
          <a:prstGeom prst="rect">
            <a:avLst/>
          </a:prstGeom>
          <a:solidFill>
            <a:schemeClr val="accent3"/>
          </a:solidFill>
          <a:ln>
            <a:solidFill>
              <a:srgbClr val="A02226"/>
            </a:solidFill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En aquesta pantalla heu d’indicar vista pública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1692275" y="2060575"/>
            <a:ext cx="935038" cy="0"/>
          </a:xfrm>
          <a:prstGeom prst="straightConnector1">
            <a:avLst/>
          </a:prstGeom>
          <a:ln w="25400">
            <a:solidFill>
              <a:srgbClr val="A022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92325"/>
            <a:ext cx="7426325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1268" name="Picture 7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6948488" y="1844675"/>
            <a:ext cx="1727200" cy="1800225"/>
          </a:xfrm>
          <a:prstGeom prst="rect">
            <a:avLst/>
          </a:prstGeom>
          <a:solidFill>
            <a:schemeClr val="bg1"/>
          </a:solidFill>
          <a:ln w="9525">
            <a:solidFill>
              <a:srgbClr val="A02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ca-ES" altLang="ca-ES" sz="2000" b="1" dirty="0">
                <a:solidFill>
                  <a:srgbClr val="A02226"/>
                </a:solidFill>
                <a:latin typeface="Calibri" panose="020F0502020204030204" pitchFamily="34" charset="0"/>
              </a:rPr>
              <a:t>En aquesta pantalla heu de fer “</a:t>
            </a:r>
            <a:r>
              <a:rPr lang="ca-ES" altLang="ca-ES" sz="2000" b="1" i="1" dirty="0">
                <a:solidFill>
                  <a:srgbClr val="A02226"/>
                </a:solidFill>
                <a:latin typeface="Calibri" panose="020F0502020204030204" pitchFamily="34" charset="0"/>
              </a:rPr>
              <a:t>clic</a:t>
            </a:r>
            <a:r>
              <a:rPr lang="ca-ES" altLang="ca-ES" sz="2000" b="1" dirty="0">
                <a:solidFill>
                  <a:srgbClr val="A02226"/>
                </a:solidFill>
                <a:latin typeface="Calibri" panose="020F0502020204030204" pitchFamily="34" charset="0"/>
              </a:rPr>
              <a:t>” a l’opció </a:t>
            </a:r>
          </a:p>
          <a:p>
            <a:pPr algn="ctr" eaLnBrk="1" hangingPunct="1">
              <a:defRPr/>
            </a:pPr>
            <a:endParaRPr lang="ca-ES" sz="2000" dirty="0">
              <a:solidFill>
                <a:srgbClr val="A02226"/>
              </a:solidFill>
              <a:latin typeface="Calibri" panose="020F0502020204030204" pitchFamily="34" charset="0"/>
            </a:endParaRPr>
          </a:p>
        </p:txBody>
      </p:sp>
      <p:pic>
        <p:nvPicPr>
          <p:cNvPr id="11270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3309938"/>
            <a:ext cx="164465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2291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letxa dreta 10"/>
          <p:cNvSpPr/>
          <p:nvPr/>
        </p:nvSpPr>
        <p:spPr>
          <a:xfrm>
            <a:off x="3021013" y="5292725"/>
            <a:ext cx="327025" cy="254000"/>
          </a:xfrm>
          <a:prstGeom prst="rightArrow">
            <a:avLst/>
          </a:prstGeom>
          <a:solidFill>
            <a:srgbClr val="076A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pic>
        <p:nvPicPr>
          <p:cNvPr id="1229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13"/>
            <a:ext cx="7288212" cy="376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lau de tancament 4"/>
          <p:cNvSpPr/>
          <p:nvPr/>
        </p:nvSpPr>
        <p:spPr>
          <a:xfrm>
            <a:off x="2595563" y="2708275"/>
            <a:ext cx="144462" cy="795338"/>
          </a:xfrm>
          <a:prstGeom prst="rightBrace">
            <a:avLst/>
          </a:prstGeom>
          <a:ln w="19050">
            <a:solidFill>
              <a:srgbClr val="A02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/>
          </a:p>
        </p:txBody>
      </p:sp>
      <p:sp>
        <p:nvSpPr>
          <p:cNvPr id="12295" name="QuadreDeText 3"/>
          <p:cNvSpPr txBox="1">
            <a:spLocks noChangeArrowheads="1"/>
          </p:cNvSpPr>
          <p:nvPr/>
        </p:nvSpPr>
        <p:spPr bwMode="auto">
          <a:xfrm>
            <a:off x="2740025" y="2855913"/>
            <a:ext cx="2192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Escollir DIA i HORA</a:t>
            </a:r>
          </a:p>
        </p:txBody>
      </p:sp>
      <p:pic>
        <p:nvPicPr>
          <p:cNvPr id="12296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097588"/>
            <a:ext cx="62579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QuadreDeText 5"/>
          <p:cNvSpPr txBox="1">
            <a:spLocks noChangeArrowheads="1"/>
          </p:cNvSpPr>
          <p:nvPr/>
        </p:nvSpPr>
        <p:spPr bwMode="auto">
          <a:xfrm>
            <a:off x="4699000" y="5445125"/>
            <a:ext cx="4445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Si a l’introduir la data o l’hora aquesta no fos vàlida, el sistema ens avisa amb un missatge:</a:t>
            </a:r>
          </a:p>
        </p:txBody>
      </p:sp>
      <p:sp>
        <p:nvSpPr>
          <p:cNvPr id="6" name="Flecha derecha 5"/>
          <p:cNvSpPr/>
          <p:nvPr/>
        </p:nvSpPr>
        <p:spPr>
          <a:xfrm>
            <a:off x="3635375" y="5883275"/>
            <a:ext cx="1063625" cy="193675"/>
          </a:xfrm>
          <a:prstGeom prst="rightArrow">
            <a:avLst/>
          </a:prstGeom>
          <a:solidFill>
            <a:srgbClr val="A02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3315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0250"/>
            <a:ext cx="8153400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QuadreDeText 1"/>
          <p:cNvSpPr txBox="1">
            <a:spLocks noChangeArrowheads="1"/>
          </p:cNvSpPr>
          <p:nvPr/>
        </p:nvSpPr>
        <p:spPr bwMode="auto">
          <a:xfrm>
            <a:off x="5332413" y="5614988"/>
            <a:ext cx="36718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Sota de cadascuna de les aules d’estudi o de treball s’indica les reserves actuals que ja hi ha fetes</a:t>
            </a:r>
          </a:p>
        </p:txBody>
      </p:sp>
      <p:sp>
        <p:nvSpPr>
          <p:cNvPr id="7" name="Fletxa dreta 6"/>
          <p:cNvSpPr/>
          <p:nvPr/>
        </p:nvSpPr>
        <p:spPr>
          <a:xfrm>
            <a:off x="4149725" y="5827713"/>
            <a:ext cx="1190625" cy="204787"/>
          </a:xfrm>
          <a:prstGeom prst="rightArrow">
            <a:avLst/>
          </a:prstGeom>
          <a:solidFill>
            <a:srgbClr val="A02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a-ES" sz="20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4339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QuadreDeText 1"/>
          <p:cNvSpPr txBox="1">
            <a:spLocks noChangeArrowheads="1"/>
          </p:cNvSpPr>
          <p:nvPr/>
        </p:nvSpPr>
        <p:spPr bwMode="auto">
          <a:xfrm>
            <a:off x="493713" y="3716338"/>
            <a:ext cx="842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Marcar l’aula d’estudi o de treball que estigui lliure en l’horari que heu indicat</a:t>
            </a:r>
          </a:p>
        </p:txBody>
      </p:sp>
      <p:sp>
        <p:nvSpPr>
          <p:cNvPr id="14341" name="QuadreDeText 2"/>
          <p:cNvSpPr txBox="1">
            <a:spLocks noChangeArrowheads="1"/>
          </p:cNvSpPr>
          <p:nvPr/>
        </p:nvSpPr>
        <p:spPr bwMode="auto">
          <a:xfrm>
            <a:off x="3751263" y="5480050"/>
            <a:ext cx="5184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Es pot modificar l’hora de sortida, en cas que l’ocupació de l’aula d’estudi o de treball sigui per un període inferior a les 2 hores</a:t>
            </a:r>
          </a:p>
        </p:txBody>
      </p:sp>
      <p:pic>
        <p:nvPicPr>
          <p:cNvPr id="14342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79"/>
          <a:stretch>
            <a:fillRect/>
          </a:stretch>
        </p:blipFill>
        <p:spPr bwMode="auto">
          <a:xfrm>
            <a:off x="425450" y="4298950"/>
            <a:ext cx="30670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087563"/>
            <a:ext cx="5076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5363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QuadreDeText 1"/>
          <p:cNvSpPr txBox="1">
            <a:spLocks noChangeArrowheads="1"/>
          </p:cNvSpPr>
          <p:nvPr/>
        </p:nvSpPr>
        <p:spPr bwMode="auto">
          <a:xfrm>
            <a:off x="1344613" y="2070100"/>
            <a:ext cx="6457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Si la reserva és correcta ho indica amb el següent missatge:</a:t>
            </a:r>
          </a:p>
        </p:txBody>
      </p:sp>
      <p:sp>
        <p:nvSpPr>
          <p:cNvPr id="15365" name="QuadreDeText 2"/>
          <p:cNvSpPr txBox="1">
            <a:spLocks noChangeArrowheads="1"/>
          </p:cNvSpPr>
          <p:nvPr/>
        </p:nvSpPr>
        <p:spPr bwMode="auto">
          <a:xfrm>
            <a:off x="468313" y="5173663"/>
            <a:ext cx="75596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b="1">
                <a:solidFill>
                  <a:srgbClr val="A02226"/>
                </a:solidFill>
                <a:latin typeface="Calibri" pitchFamily="34" charset="0"/>
              </a:rPr>
              <a:t>Recordeu que només podeu tenir reservada una sala al mateix temps. </a:t>
            </a:r>
          </a:p>
        </p:txBody>
      </p:sp>
      <p:pic>
        <p:nvPicPr>
          <p:cNvPr id="1536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13025"/>
            <a:ext cx="8488362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CuadroTexto 2"/>
          <p:cNvSpPr txBox="1">
            <a:spLocks noChangeArrowheads="1"/>
          </p:cNvSpPr>
          <p:nvPr/>
        </p:nvSpPr>
        <p:spPr bwMode="auto">
          <a:xfrm>
            <a:off x="7796213" y="4927600"/>
            <a:ext cx="5857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a-ES" altLang="ca-ES" sz="9600" b="1">
                <a:solidFill>
                  <a:srgbClr val="A02226"/>
                </a:solidFill>
                <a:latin typeface="Calibri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3"/>
          <p:cNvSpPr>
            <a:spLocks noChangeShapeType="1"/>
          </p:cNvSpPr>
          <p:nvPr/>
        </p:nvSpPr>
        <p:spPr bwMode="auto">
          <a:xfrm>
            <a:off x="468313" y="1773238"/>
            <a:ext cx="8207375" cy="0"/>
          </a:xfrm>
          <a:prstGeom prst="line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pic>
        <p:nvPicPr>
          <p:cNvPr id="16387" name="Picture 5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QuadreDeText 1"/>
          <p:cNvSpPr txBox="1">
            <a:spLocks noChangeArrowheads="1"/>
          </p:cNvSpPr>
          <p:nvPr/>
        </p:nvSpPr>
        <p:spPr bwMode="auto">
          <a:xfrm>
            <a:off x="4140200" y="2338388"/>
            <a:ext cx="4752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Podeu consultar les reserves realitzades des del vostre registre a “El meu compte”</a:t>
            </a:r>
          </a:p>
        </p:txBody>
      </p:sp>
      <p:cxnSp>
        <p:nvCxnSpPr>
          <p:cNvPr id="4" name="Connector de fletxa recta 3"/>
          <p:cNvCxnSpPr/>
          <p:nvPr/>
        </p:nvCxnSpPr>
        <p:spPr>
          <a:xfrm flipH="1">
            <a:off x="3046413" y="2708275"/>
            <a:ext cx="1093787" cy="0"/>
          </a:xfrm>
          <a:prstGeom prst="straightConnector1">
            <a:avLst/>
          </a:prstGeom>
          <a:ln w="38100">
            <a:solidFill>
              <a:srgbClr val="A02226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0" name="QuadreDeText 5"/>
          <p:cNvSpPr txBox="1">
            <a:spLocks noChangeArrowheads="1"/>
          </p:cNvSpPr>
          <p:nvPr/>
        </p:nvSpPr>
        <p:spPr bwMode="auto">
          <a:xfrm>
            <a:off x="539750" y="4024313"/>
            <a:ext cx="6018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2000" b="1">
                <a:solidFill>
                  <a:srgbClr val="A02226"/>
                </a:solidFill>
                <a:latin typeface="Calibri" pitchFamily="34" charset="0"/>
              </a:rPr>
              <a:t>Es poden cancel·lar les reserves d’aula, però no es poden renovar des del vostre espai</a:t>
            </a:r>
          </a:p>
        </p:txBody>
      </p:sp>
      <p:cxnSp>
        <p:nvCxnSpPr>
          <p:cNvPr id="12" name="Connector de fletxa recta 11"/>
          <p:cNvCxnSpPr/>
          <p:nvPr/>
        </p:nvCxnSpPr>
        <p:spPr>
          <a:xfrm>
            <a:off x="4843463" y="4578350"/>
            <a:ext cx="0" cy="579438"/>
          </a:xfrm>
          <a:prstGeom prst="straightConnector1">
            <a:avLst/>
          </a:prstGeom>
          <a:ln w="38100">
            <a:solidFill>
              <a:srgbClr val="A02226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197100"/>
            <a:ext cx="24955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5272088"/>
            <a:ext cx="777557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168650"/>
          </a:xfrm>
        </p:spPr>
        <p:txBody>
          <a:bodyPr/>
          <a:lstStyle/>
          <a:p>
            <a:pPr eaLnBrk="1" hangingPunct="1"/>
            <a:endParaRPr lang="ca-ES" altLang="ca-ES" smtClean="0"/>
          </a:p>
        </p:txBody>
      </p:sp>
      <p:grpSp>
        <p:nvGrpSpPr>
          <p:cNvPr id="17411" name="7 Grupo"/>
          <p:cNvGrpSpPr>
            <a:grpSpLocks/>
          </p:cNvGrpSpPr>
          <p:nvPr/>
        </p:nvGrpSpPr>
        <p:grpSpPr bwMode="auto">
          <a:xfrm>
            <a:off x="539750" y="1628775"/>
            <a:ext cx="8143875" cy="3127375"/>
            <a:chOff x="0" y="1214422"/>
            <a:chExt cx="9144000" cy="3511550"/>
          </a:xfrm>
        </p:grpSpPr>
        <p:pic>
          <p:nvPicPr>
            <p:cNvPr id="17416" name="Picture 5" descr="I:\USD\cidui\cidui\nuevos fondos\fon3.jpg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7" name="Picture 8" descr="I:\USD\fotosUB\fotosub1\selec\barretja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8" name="Picture 13" descr="I:\USD\fotosUB\fotosub1\pati2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457200" y="4724400"/>
            <a:ext cx="8218488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ES" altLang="ca-ES" sz="2400" b="1" baseline="30000">
              <a:latin typeface="Verdana" pitchFamily="34" charset="0"/>
            </a:endParaRPr>
          </a:p>
          <a:p>
            <a:pPr eaLnBrk="1" hangingPunct="1"/>
            <a:endParaRPr lang="es-ES" altLang="ca-ES" sz="2400" b="1" baseline="30000">
              <a:latin typeface="Verdana" pitchFamily="34" charset="0"/>
            </a:endParaRPr>
          </a:p>
          <a:p>
            <a:pPr algn="ctr" eaLnBrk="1" hangingPunct="1">
              <a:buFontTx/>
              <a:buNone/>
            </a:pPr>
            <a:r>
              <a:rPr lang="ca-ES" altLang="ca-ES" sz="3600" b="1" baseline="30000">
                <a:solidFill>
                  <a:srgbClr val="4D4D4D"/>
                </a:solidFill>
                <a:latin typeface="Calibri" pitchFamily="34" charset="0"/>
              </a:rPr>
              <a:t>Moltes gràcies!</a:t>
            </a:r>
          </a:p>
          <a:p>
            <a:pPr eaLnBrk="1" hangingPunct="1"/>
            <a:endParaRPr lang="ca-ES" altLang="ca-ES" sz="3600" b="1" baseline="30000">
              <a:solidFill>
                <a:srgbClr val="4D4D4D"/>
              </a:solidFill>
              <a:latin typeface="Verdana" pitchFamily="34" charset="0"/>
            </a:endParaRPr>
          </a:p>
          <a:p>
            <a:pPr eaLnBrk="1" hangingPunct="1">
              <a:buFontTx/>
              <a:buNone/>
            </a:pPr>
            <a:endParaRPr lang="es-ES" altLang="ca-ES" b="1" baseline="30000">
              <a:latin typeface="Verdana" pitchFamily="34" charset="0"/>
            </a:endParaRPr>
          </a:p>
          <a:p>
            <a:pPr eaLnBrk="1" hangingPunct="1"/>
            <a:endParaRPr lang="ca-ES" altLang="ca-ES"/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1331913" y="6092825"/>
            <a:ext cx="3527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ca-ES" sz="1200">
                <a:latin typeface="Verdana" pitchFamily="34" charset="0"/>
              </a:rPr>
              <a:t>©</a:t>
            </a:r>
            <a:r>
              <a:rPr lang="es-ES" altLang="ca-ES" sz="1800">
                <a:latin typeface="Verdana" pitchFamily="34" charset="0"/>
              </a:rPr>
              <a:t> </a:t>
            </a:r>
            <a:r>
              <a:rPr lang="es-ES" altLang="ca-ES" sz="1200">
                <a:latin typeface="Verdana" pitchFamily="34" charset="0"/>
              </a:rPr>
              <a:t>CRAI, </a:t>
            </a:r>
            <a:r>
              <a:rPr lang="ca-ES" altLang="ca-ES" sz="1200">
                <a:latin typeface="Verdana" pitchFamily="34" charset="0"/>
              </a:rPr>
              <a:t>Universitat de Barcelona 2014</a:t>
            </a:r>
          </a:p>
        </p:txBody>
      </p:sp>
      <p:pic>
        <p:nvPicPr>
          <p:cNvPr id="17414" name="Picture 12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165850"/>
            <a:ext cx="7905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seny per defecte">
  <a:themeElements>
    <a:clrScheme name="Disseny per defec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seny per defec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seny per defec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331</Words>
  <Application>Microsoft Office PowerPoint</Application>
  <PresentationFormat>Presentació en pantalla (4:3)</PresentationFormat>
  <Paragraphs>40</Paragraphs>
  <Slides>14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14</vt:i4>
      </vt:variant>
    </vt:vector>
  </HeadingPairs>
  <TitlesOfParts>
    <vt:vector size="19" baseType="lpstr">
      <vt:lpstr>Arial</vt:lpstr>
      <vt:lpstr>Verdana</vt:lpstr>
      <vt:lpstr>Calibri</vt:lpstr>
      <vt:lpstr>Wingdings</vt:lpstr>
      <vt:lpstr>Disseny per defecte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Reserva de sales de treball</dc:title>
  <dc:creator>CRAI  Biblioteca del Campus de Bellvitge</dc:creator>
  <cp:keywords>reserva sales de treball</cp:keywords>
  <cp:lastModifiedBy>usuari</cp:lastModifiedBy>
  <cp:revision>59</cp:revision>
  <dcterms:created xsi:type="dcterms:W3CDTF">2011-04-27T09:10:14Z</dcterms:created>
  <dcterms:modified xsi:type="dcterms:W3CDTF">2014-10-14T16:40:01Z</dcterms:modified>
</cp:coreProperties>
</file>