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85" r:id="rId2"/>
    <p:sldId id="281" r:id="rId3"/>
    <p:sldId id="257" r:id="rId4"/>
    <p:sldId id="282" r:id="rId5"/>
    <p:sldId id="283" r:id="rId6"/>
    <p:sldId id="262" r:id="rId7"/>
    <p:sldId id="263" r:id="rId8"/>
    <p:sldId id="265" r:id="rId9"/>
    <p:sldId id="274" r:id="rId10"/>
    <p:sldId id="275" r:id="rId11"/>
    <p:sldId id="276" r:id="rId12"/>
    <p:sldId id="288" r:id="rId13"/>
    <p:sldId id="268" r:id="rId14"/>
    <p:sldId id="272" r:id="rId15"/>
    <p:sldId id="273" r:id="rId16"/>
    <p:sldId id="271" r:id="rId17"/>
    <p:sldId id="269" r:id="rId18"/>
    <p:sldId id="289" r:id="rId19"/>
    <p:sldId id="290" r:id="rId20"/>
    <p:sldId id="291" r:id="rId21"/>
    <p:sldId id="292" r:id="rId22"/>
    <p:sldId id="287" r:id="rId23"/>
    <p:sldId id="284" r:id="rId24"/>
    <p:sldId id="277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MS PGothic" charset="0"/>
        <a:cs typeface="MS PGothic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MS PGothic" charset="0"/>
        <a:cs typeface="MS PGothic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MS PGothic" charset="0"/>
        <a:cs typeface="MS PGothic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MS PGothic" charset="0"/>
        <a:cs typeface="MS PGothic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entury Gothic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entury Gothic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entury Gothic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entury Gothic" charset="0"/>
        <a:ea typeface="MS PGothic" charset="0"/>
        <a:cs typeface="MS PGothic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3F8"/>
    <a:srgbClr val="75A4F8"/>
    <a:srgbClr val="6C9EF8"/>
    <a:srgbClr val="6695F8"/>
    <a:srgbClr val="679DF8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entury Gothic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543320-BF53-F849-9D2C-BD217C184CEC}" type="datetimeFigureOut">
              <a:rPr lang="es-ES"/>
              <a:pPr>
                <a:defRPr/>
              </a:pPr>
              <a:t>26/LLLL/15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entury Gothic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F0376E3-B36A-4C41-BCD8-A1C20B5EA218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8629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3174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7FCD16DF-7357-3D4C-96B1-C20FFA52298D}" type="slidenum">
              <a:rPr lang="es-ES" sz="1200">
                <a:solidFill>
                  <a:srgbClr val="000000"/>
                </a:solidFill>
              </a:rPr>
              <a:pPr eaLnBrk="1" hangingPunct="1"/>
              <a:t>9</a:t>
            </a:fld>
            <a:endParaRPr lang="es-E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87700" y="268288"/>
            <a:ext cx="5668963" cy="39004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" name="Rectangle 7"/>
          <p:cNvSpPr/>
          <p:nvPr/>
        </p:nvSpPr>
        <p:spPr>
          <a:xfrm>
            <a:off x="268288" y="268288"/>
            <a:ext cx="184150" cy="388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5450" cy="365125"/>
          </a:xfrm>
        </p:spPr>
        <p:txBody>
          <a:bodyPr/>
          <a:lstStyle>
            <a:lvl1pPr>
              <a:defRPr sz="22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5F67F9E-8297-0A45-A50D-31BD6F509E2F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9450" y="6356350"/>
            <a:ext cx="4735513" cy="365125"/>
          </a:xfrm>
        </p:spPr>
        <p:txBody>
          <a:bodyPr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588" y="6356350"/>
            <a:ext cx="685800" cy="365125"/>
          </a:xfrm>
        </p:spPr>
        <p:txBody>
          <a:bodyPr/>
          <a:lstStyle>
            <a:lvl1pPr>
              <a:defRPr sz="1100">
                <a:solidFill>
                  <a:srgbClr val="858585"/>
                </a:solidFill>
              </a:defRPr>
            </a:lvl1pPr>
          </a:lstStyle>
          <a:p>
            <a:pPr>
              <a:defRPr/>
            </a:pPr>
            <a:fld id="{F9389976-2E0F-574D-8B4F-5FCD1069767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58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212013" y="268288"/>
            <a:ext cx="16462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013" y="6356350"/>
            <a:ext cx="175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3E335-FEBA-D34D-98BA-8D278E67D9DF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CCD8B-360A-F147-AEA7-8EFC38B33BB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51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3187700" y="268288"/>
            <a:ext cx="5668963" cy="25606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Rectangle 9"/>
          <p:cNvSpPr/>
          <p:nvPr/>
        </p:nvSpPr>
        <p:spPr>
          <a:xfrm>
            <a:off x="268288" y="268288"/>
            <a:ext cx="184150" cy="388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noProof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3276600" y="390525"/>
            <a:ext cx="5499100" cy="365125"/>
          </a:xfrm>
        </p:spPr>
        <p:txBody>
          <a:bodyPr/>
          <a:lstStyle>
            <a:lvl1pPr>
              <a:defRPr sz="22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A7E0687-B0F7-8E46-A44E-2D1EACF027B3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213100" y="6356350"/>
            <a:ext cx="47355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266113" y="6356350"/>
            <a:ext cx="685800" cy="365125"/>
          </a:xfrm>
        </p:spPr>
        <p:txBody>
          <a:bodyPr/>
          <a:lstStyle>
            <a:lvl1pPr>
              <a:defRPr sz="1100">
                <a:solidFill>
                  <a:srgbClr val="858585"/>
                </a:solidFill>
              </a:defRPr>
            </a:lvl1pPr>
          </a:lstStyle>
          <a:p>
            <a:pPr>
              <a:defRPr/>
            </a:pPr>
            <a:fld id="{81BB0FA6-AFA1-2F4B-BD41-01B0358ACAE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54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, objetos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269875" y="268288"/>
            <a:ext cx="1646238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7212013" y="6356350"/>
            <a:ext cx="175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8C1DE-6B35-E54C-84D7-44494E30E9D0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178050" y="6356350"/>
            <a:ext cx="4927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31788" y="360363"/>
            <a:ext cx="5064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24847-500C-1A47-8C98-F4EF5A40DDC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04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759700" y="268288"/>
            <a:ext cx="1098550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4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A3905-7E3C-B148-A690-39C0DDCF2DE7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625" y="6356350"/>
            <a:ext cx="53117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572E-C76F-9248-8CB2-442F381EDD1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0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269875" y="4773613"/>
            <a:ext cx="2971800" cy="18446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50838" y="6105525"/>
            <a:ext cx="5064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553A4-3466-EE46-9400-F33EA916644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874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738F7-5533-1240-B003-CE5CFD9E0E1A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DAE51-0499-4E45-8FAA-B0CA437DC26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4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A06B8-A7A4-0F48-9B22-7D0B0DED1B28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18C09-350C-8347-95FE-21E37870268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88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DB0B6-5482-7B41-9744-D071E4AED38F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F177E-7810-ED4D-9A7C-8AD12335D77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12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394D8-CF76-1240-A74D-969B965128DA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C9652-6ADB-4444-A703-195109CCD7F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27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436C9-D8D5-0E43-B541-12B283CF3E4F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A0D3D-C985-EF4F-B6F4-FAE0E3078F9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33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6CBDF-32A0-EF42-B602-EABD0D49CA7A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024BD-D8A5-5F44-B13F-BBE958FCD7C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67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8148638" y="268288"/>
            <a:ext cx="719137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6FA65-F264-EB4D-96AC-F07A39929E81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339F8-B22C-E04A-B62B-57B10DF0EC6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81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8148638" y="268288"/>
            <a:ext cx="719137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985AA-3731-F141-8484-817F017067D8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623DE-322E-6C4F-83DE-4E555882A62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81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4746625" y="268288"/>
            <a:ext cx="4114800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noProof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>
          <a:xfrm>
            <a:off x="161925" y="6124575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E633136A-4350-CF49-84B8-5C5D928E7194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174625" y="6356350"/>
            <a:ext cx="38639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B1EA2-8941-7D41-9C38-F5CCB2A9400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73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7216775" y="268288"/>
            <a:ext cx="1639888" cy="3638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4EFB7-E2EE-1B42-9465-8E3F9217409F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9ACA6-FED0-8747-89F7-678D9469D9C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31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938" y="268288"/>
            <a:ext cx="720725" cy="3638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DA183-8AD1-9845-ACB2-D89EC8C4F44A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392EF-D167-6F4F-915C-29B109EE856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41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212013" y="268288"/>
            <a:ext cx="16462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6E105-BC39-9A44-BE7F-F30B2AF869AB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D4D4A-E87A-BD40-A2C4-EB54EDB826F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27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8148638" y="268288"/>
            <a:ext cx="719137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7E9AE-8D55-2749-BC88-1C254839190E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6940B-443F-7948-B42C-5AF47340A4B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27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14400"/>
            <a:ext cx="6508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Clic para editar título</a:t>
            </a:r>
            <a:endParaRPr lang="es-E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09800"/>
            <a:ext cx="650875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9313" y="6356350"/>
            <a:ext cx="175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rgbClr val="858585"/>
                </a:solidFill>
              </a:defRPr>
            </a:lvl1pPr>
          </a:lstStyle>
          <a:p>
            <a:pPr>
              <a:defRPr/>
            </a:pPr>
            <a:fld id="{C7A22FC9-6137-304A-9DDD-FFB9C1BD058E}" type="datetimeFigureOut">
              <a:rPr lang="en-US"/>
              <a:pPr>
                <a:defRPr/>
              </a:pPr>
              <a:t>26/LLLL/15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625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588" y="360363"/>
            <a:ext cx="5064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670F87B-A8A7-1040-9DF7-6E929D7335D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  <p:sldLayoutId id="2147484056" r:id="rId16"/>
    <p:sldLayoutId id="2147484057" r:id="rId17"/>
    <p:sldLayoutId id="2147484058" r:id="rId18"/>
    <p:sldLayoutId id="2147484059" r:id="rId1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  <a:ea typeface="MS PGothic" pitchFamily="34" charset="-128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  <a:ea typeface="MS PGothic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  <a:ea typeface="MS PGothic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  <a:ea typeface="MS PGothic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  <a:ea typeface="MS PGothic" pitchFamily="34" charset="-128"/>
        </a:defRPr>
      </a:lvl9pPr>
    </p:titleStyle>
    <p:bodyStyle>
      <a:lvl1pPr marL="228600" indent="-2286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100000"/>
        <a:buFont typeface="Wingdings 2" charset="0"/>
        <a:buChar char="¡"/>
        <a:defRPr sz="2000" kern="12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charset="0"/>
        <a:buChar char="¡"/>
        <a:defRPr kern="12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charset="0"/>
        <a:buChar char="¡"/>
        <a:defRPr kern="12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charset="0"/>
        <a:buChar char="¡"/>
        <a:defRPr kern="12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charset="0"/>
        <a:buChar char="¡"/>
        <a:defRPr kern="12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hyperlink" Target="..%5Cvideo%5CFarm%C3%A0cia_1.avi" TargetMode="External"/><Relationship Id="rId7" Type="http://schemas.openxmlformats.org/officeDocument/2006/relationships/image" Target="../media/image6.jpe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19.jpe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jpeg"/><Relationship Id="rId1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hyperlink" Target="..%5Cvideo%5CFarm%C3%A0cia_1.avi" TargetMode="External"/><Relationship Id="rId8" Type="http://schemas.openxmlformats.org/officeDocument/2006/relationships/image" Target="../media/image30.jpeg"/><Relationship Id="rId1" Type="http://schemas.openxmlformats.org/officeDocument/2006/relationships/audio" Target="NULL" TargetMode="External"/><Relationship Id="rId2" Type="http://schemas.microsoft.com/office/2007/relationships/media" Target="../media/media1.mp3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hyperlink" Target="http://journals.plos.org/plosone/article?id=10.1371/journal.pone.0127057" TargetMode="External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9.png"/><Relationship Id="rId3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ítulo 1"/>
          <p:cNvSpPr>
            <a:spLocks noGrp="1"/>
          </p:cNvSpPr>
          <p:nvPr>
            <p:ph type="ctrTitle"/>
          </p:nvPr>
        </p:nvSpPr>
        <p:spPr>
          <a:xfrm>
            <a:off x="4205288" y="2921000"/>
            <a:ext cx="3595687" cy="10858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altLang="es-ES" sz="6600" dirty="0" smtClean="0"/>
              <a:t>DIABETES</a:t>
            </a:r>
          </a:p>
        </p:txBody>
      </p:sp>
      <p:sp>
        <p:nvSpPr>
          <p:cNvPr id="21507" name="Subtítulo 2"/>
          <p:cNvSpPr>
            <a:spLocks noGrp="1"/>
          </p:cNvSpPr>
          <p:nvPr>
            <p:ph type="subTitle" idx="1"/>
          </p:nvPr>
        </p:nvSpPr>
        <p:spPr>
          <a:xfrm>
            <a:off x="4058631" y="4943475"/>
            <a:ext cx="5023457" cy="617538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es-ES" altLang="es-E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UB Farmacia – Estancia Prácticas Tuteladas</a:t>
            </a:r>
          </a:p>
          <a:p>
            <a:pPr>
              <a:defRPr/>
            </a:pPr>
            <a:r>
              <a:rPr lang="es-ES" altLang="es-E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Profesor coordinador</a:t>
            </a:r>
            <a:r>
              <a:rPr lang="es-ES" alt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s-ES" altLang="es-E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Maria</a:t>
            </a:r>
            <a:r>
              <a:rPr lang="es-ES" alt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Antonia </a:t>
            </a:r>
            <a:r>
              <a:rPr lang="es-ES" altLang="es-E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March</a:t>
            </a:r>
            <a:endParaRPr lang="es-ES" altLang="es-E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es-ES" altLang="es-E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Profesores asociados</a:t>
            </a:r>
            <a:r>
              <a:rPr lang="es-ES" alt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Jordi Casas </a:t>
            </a:r>
            <a:r>
              <a:rPr lang="es-ES" altLang="es-E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lang="es-ES" alt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Helena </a:t>
            </a:r>
            <a:r>
              <a:rPr lang="es-ES" altLang="es-E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Oller</a:t>
            </a:r>
            <a:r>
              <a:rPr lang="es-ES" alt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es-ES" altLang="es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Turno B, 25 Junio 2015</a:t>
            </a:r>
          </a:p>
        </p:txBody>
      </p:sp>
      <p:pic>
        <p:nvPicPr>
          <p:cNvPr id="22531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1679575"/>
            <a:ext cx="20097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280988"/>
            <a:ext cx="106045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6 CuadroTexto"/>
          <p:cNvSpPr txBox="1">
            <a:spLocks noChangeArrowheads="1"/>
          </p:cNvSpPr>
          <p:nvPr/>
        </p:nvSpPr>
        <p:spPr bwMode="auto">
          <a:xfrm>
            <a:off x="514350" y="3908425"/>
            <a:ext cx="1882775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 smtClean="0">
                <a:solidFill>
                  <a:srgbClr val="262626"/>
                </a:solidFill>
              </a:rPr>
              <a:t>Helena </a:t>
            </a:r>
            <a:r>
              <a:rPr lang="es-ES" sz="1400" b="1" dirty="0" err="1" smtClean="0">
                <a:solidFill>
                  <a:srgbClr val="262626"/>
                </a:solidFill>
              </a:rPr>
              <a:t>Ania</a:t>
            </a:r>
            <a:endParaRPr lang="es-ES" sz="1400" b="1" dirty="0" smtClean="0">
              <a:solidFill>
                <a:srgbClr val="262626"/>
              </a:solidFill>
            </a:endParaRP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 err="1" smtClean="0">
                <a:solidFill>
                  <a:srgbClr val="262626"/>
                </a:solidFill>
              </a:rPr>
              <a:t>Enric</a:t>
            </a:r>
            <a:r>
              <a:rPr lang="es-ES" sz="1400" b="1" dirty="0" smtClean="0">
                <a:solidFill>
                  <a:srgbClr val="262626"/>
                </a:solidFill>
              </a:rPr>
              <a:t> </a:t>
            </a:r>
            <a:r>
              <a:rPr lang="es-ES" sz="1400" b="1" dirty="0" err="1">
                <a:solidFill>
                  <a:srgbClr val="262626"/>
                </a:solidFill>
              </a:rPr>
              <a:t>Bartumeu</a:t>
            </a:r>
            <a:endParaRPr lang="es-ES" sz="1400" b="1" dirty="0">
              <a:solidFill>
                <a:srgbClr val="262626"/>
              </a:solidFill>
            </a:endParaRP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>
                <a:solidFill>
                  <a:srgbClr val="262626"/>
                </a:solidFill>
              </a:rPr>
              <a:t>Eva </a:t>
            </a:r>
            <a:r>
              <a:rPr lang="es-ES" sz="1400" b="1" dirty="0" err="1">
                <a:solidFill>
                  <a:srgbClr val="262626"/>
                </a:solidFill>
              </a:rPr>
              <a:t>Bonfill</a:t>
            </a:r>
            <a:endParaRPr lang="es-ES" sz="1400" b="1" dirty="0">
              <a:solidFill>
                <a:srgbClr val="262626"/>
              </a:solidFill>
            </a:endParaRP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 err="1">
                <a:solidFill>
                  <a:srgbClr val="262626"/>
                </a:solidFill>
              </a:rPr>
              <a:t>Sofia</a:t>
            </a:r>
            <a:r>
              <a:rPr lang="es-ES" sz="1400" b="1" dirty="0">
                <a:solidFill>
                  <a:srgbClr val="262626"/>
                </a:solidFill>
              </a:rPr>
              <a:t> Capdevila</a:t>
            </a: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>
                <a:solidFill>
                  <a:srgbClr val="262626"/>
                </a:solidFill>
              </a:rPr>
              <a:t>Ricardo </a:t>
            </a:r>
            <a:r>
              <a:rPr lang="es-ES" sz="1400" b="1" dirty="0" err="1">
                <a:solidFill>
                  <a:srgbClr val="262626"/>
                </a:solidFill>
              </a:rPr>
              <a:t>Ceravalls</a:t>
            </a:r>
            <a:endParaRPr lang="es-ES" sz="1400" b="1" dirty="0">
              <a:solidFill>
                <a:srgbClr val="262626"/>
              </a:solidFill>
            </a:endParaRP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>
                <a:solidFill>
                  <a:srgbClr val="262626"/>
                </a:solidFill>
              </a:rPr>
              <a:t>Patricia Coro</a:t>
            </a: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>
                <a:solidFill>
                  <a:srgbClr val="262626"/>
                </a:solidFill>
              </a:rPr>
              <a:t>Virginia </a:t>
            </a:r>
            <a:r>
              <a:rPr lang="es-ES" sz="1400" b="1" dirty="0" err="1">
                <a:solidFill>
                  <a:srgbClr val="262626"/>
                </a:solidFill>
              </a:rPr>
              <a:t>Esteller</a:t>
            </a:r>
            <a:endParaRPr lang="es-ES" sz="1400" b="1" dirty="0">
              <a:solidFill>
                <a:srgbClr val="262626"/>
              </a:solidFill>
            </a:endParaRP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>
                <a:solidFill>
                  <a:srgbClr val="262626"/>
                </a:solidFill>
              </a:rPr>
              <a:t>Deyanira Díaz</a:t>
            </a: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>
                <a:solidFill>
                  <a:srgbClr val="262626"/>
                </a:solidFill>
              </a:rPr>
              <a:t>Leticia </a:t>
            </a:r>
            <a:r>
              <a:rPr lang="es-ES" sz="1400" b="1" dirty="0" err="1">
                <a:solidFill>
                  <a:srgbClr val="262626"/>
                </a:solidFill>
              </a:rPr>
              <a:t>Duart</a:t>
            </a:r>
            <a:endParaRPr lang="es-ES" sz="1400" b="1" dirty="0">
              <a:solidFill>
                <a:srgbClr val="262626"/>
              </a:solidFill>
            </a:endParaRP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>
                <a:solidFill>
                  <a:srgbClr val="262626"/>
                </a:solidFill>
              </a:rPr>
              <a:t>Marta </a:t>
            </a:r>
            <a:r>
              <a:rPr lang="es-ES" sz="1400" b="1" dirty="0" err="1">
                <a:solidFill>
                  <a:srgbClr val="262626"/>
                </a:solidFill>
              </a:rPr>
              <a:t>Farrés</a:t>
            </a:r>
            <a:endParaRPr lang="es-ES" sz="1400" b="1" dirty="0">
              <a:solidFill>
                <a:srgbClr val="262626"/>
              </a:solidFill>
            </a:endParaRP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>
                <a:solidFill>
                  <a:srgbClr val="262626"/>
                </a:solidFill>
              </a:rPr>
              <a:t>Inés Fernández</a:t>
            </a:r>
          </a:p>
          <a:p>
            <a:pPr algn="just" eaLnBrk="1" hangingPunct="1">
              <a:buClr>
                <a:schemeClr val="accent1"/>
              </a:buClr>
              <a:buSzPct val="100000"/>
            </a:pPr>
            <a:r>
              <a:rPr lang="es-ES" sz="1400" b="1" dirty="0" err="1">
                <a:solidFill>
                  <a:srgbClr val="262626"/>
                </a:solidFill>
              </a:rPr>
              <a:t>Maria</a:t>
            </a:r>
            <a:r>
              <a:rPr lang="es-ES" sz="1400" b="1" dirty="0">
                <a:solidFill>
                  <a:srgbClr val="262626"/>
                </a:solidFill>
              </a:rPr>
              <a:t> Gallego</a:t>
            </a:r>
          </a:p>
          <a:p>
            <a:pPr eaLnBrk="1" hangingPunct="1">
              <a:buClr>
                <a:schemeClr val="accent1"/>
              </a:buClr>
              <a:buSzPct val="100000"/>
            </a:pPr>
            <a:r>
              <a:rPr lang="es-ES" sz="1400" b="1" dirty="0">
                <a:solidFill>
                  <a:srgbClr val="262626"/>
                </a:solidFill>
              </a:rPr>
              <a:t>Albert </a:t>
            </a:r>
            <a:r>
              <a:rPr lang="es-ES" sz="1400" b="1" dirty="0" err="1" smtClean="0">
                <a:solidFill>
                  <a:srgbClr val="262626"/>
                </a:solidFill>
              </a:rPr>
              <a:t>Garcia</a:t>
            </a:r>
            <a:endParaRPr lang="es-ES" sz="1400" b="1" dirty="0">
              <a:solidFill>
                <a:srgbClr val="262626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298700" y="3908425"/>
            <a:ext cx="1881188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Melania </a:t>
            </a: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González</a:t>
            </a: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Roger </a:t>
            </a:r>
            <a:r>
              <a:rPr lang="es-ES" altLang="es-E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Llabrés</a:t>
            </a:r>
            <a:endParaRPr lang="es-ES" altLang="es-E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Laula</a:t>
            </a: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s-ES" altLang="es-E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Lleonart</a:t>
            </a:r>
            <a:endParaRPr lang="es-ES" altLang="es-E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Ismat</a:t>
            </a: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s-ES" altLang="es-E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Lukata</a:t>
            </a:r>
            <a:endParaRPr lang="es-ES" altLang="es-E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Sara Manzanares</a:t>
            </a: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Asier </a:t>
            </a: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Narbarte</a:t>
            </a: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Irene Peñuelas </a:t>
            </a: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Eugènia</a:t>
            </a: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Pujol</a:t>
            </a: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Laura Roldán</a:t>
            </a: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Anna </a:t>
            </a:r>
            <a:r>
              <a:rPr lang="es-ES" altLang="es-E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Soucheiron</a:t>
            </a: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Anna Sala</a:t>
            </a:r>
          </a:p>
          <a:p>
            <a:pPr>
              <a:buClr>
                <a:schemeClr val="accent1"/>
              </a:buClr>
              <a:buSzPct val="100000"/>
              <a:defRPr/>
            </a:pPr>
            <a:r>
              <a:rPr lang="es-ES" altLang="es-E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Joanna </a:t>
            </a:r>
            <a:r>
              <a:rPr lang="es-ES" altLang="es-E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Zamarbide</a:t>
            </a:r>
            <a:endParaRPr lang="es-ES" altLang="es-E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61975" y="762000"/>
            <a:ext cx="6172200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3600" dirty="0" smtClean="0">
                <a:solidFill>
                  <a:schemeClr val="accent1"/>
                </a:solidFill>
                <a:latin typeface="+mj-lt"/>
                <a:ea typeface="MS PGothic" pitchFamily="34" charset="-128"/>
                <a:cs typeface="+mj-cs"/>
              </a:rPr>
              <a:t>EJES DE NUESTRO TRABAJO</a:t>
            </a:r>
            <a:endParaRPr lang="es-ES" sz="3600" dirty="0">
              <a:solidFill>
                <a:schemeClr val="accent1"/>
              </a:solidFill>
              <a:latin typeface="+mj-lt"/>
              <a:ea typeface="MS PGothic" pitchFamily="34" charset="-128"/>
              <a:cs typeface="+mj-cs"/>
            </a:endParaRPr>
          </a:p>
        </p:txBody>
      </p:sp>
      <p:sp>
        <p:nvSpPr>
          <p:cNvPr id="23554" name="4 CuadroTexto"/>
          <p:cNvSpPr txBox="1">
            <a:spLocks noChangeArrowheads="1"/>
          </p:cNvSpPr>
          <p:nvPr/>
        </p:nvSpPr>
        <p:spPr bwMode="auto">
          <a:xfrm>
            <a:off x="723900" y="1838325"/>
            <a:ext cx="654367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marL="0" indent="0" eaLnBrk="1" hangingPunct="1">
              <a:lnSpc>
                <a:spcPct val="150000"/>
              </a:lnSpc>
            </a:pPr>
            <a:r>
              <a:rPr lang="es-ES" sz="1800" dirty="0" smtClean="0"/>
              <a:t>1. ¿Qu</a:t>
            </a:r>
            <a:r>
              <a:rPr lang="es-ES" sz="1800" dirty="0" smtClean="0"/>
              <a:t>é debemos saber sobre la Diabetes?</a:t>
            </a:r>
          </a:p>
          <a:p>
            <a:pPr marL="0" indent="0" eaLnBrk="1" hangingPunct="1">
              <a:lnSpc>
                <a:spcPct val="200000"/>
              </a:lnSpc>
            </a:pPr>
            <a:r>
              <a:rPr lang="es-ES" sz="1800" dirty="0" smtClean="0"/>
              <a:t>El farmac</a:t>
            </a:r>
            <a:r>
              <a:rPr lang="es-ES" sz="1800" dirty="0" smtClean="0"/>
              <a:t>éutico conoce bien el tratamiento.</a:t>
            </a:r>
            <a:endParaRPr lang="es-ES" sz="1800" dirty="0" smtClean="0"/>
          </a:p>
          <a:p>
            <a:pPr marL="0" indent="0" eaLnBrk="1" hangingPunct="1">
              <a:lnSpc>
                <a:spcPct val="300000"/>
              </a:lnSpc>
            </a:pPr>
            <a:r>
              <a:rPr lang="es-ES" sz="1800" dirty="0" smtClean="0"/>
              <a:t>2. Novedades terapéuticas. </a:t>
            </a:r>
            <a:r>
              <a:rPr lang="es-ES" sz="1800" dirty="0" smtClean="0"/>
              <a:t>¿Qu</a:t>
            </a:r>
            <a:r>
              <a:rPr lang="es-ES" sz="1800" dirty="0" smtClean="0"/>
              <a:t>é nos deparan</a:t>
            </a:r>
          </a:p>
          <a:p>
            <a:pPr marL="0" indent="0" eaLnBrk="1" hangingPunct="1">
              <a:lnSpc>
                <a:spcPct val="200000"/>
              </a:lnSpc>
            </a:pPr>
            <a:r>
              <a:rPr lang="es-ES" sz="1800" dirty="0"/>
              <a:t>l</a:t>
            </a:r>
            <a:r>
              <a:rPr lang="es-ES" sz="1800" dirty="0" smtClean="0"/>
              <a:t>os avances científicos?</a:t>
            </a:r>
            <a:endParaRPr lang="es-ES" sz="1800" dirty="0"/>
          </a:p>
          <a:p>
            <a:pPr marL="0" indent="0" eaLnBrk="1" hangingPunct="1">
              <a:lnSpc>
                <a:spcPct val="300000"/>
              </a:lnSpc>
            </a:pPr>
            <a:r>
              <a:rPr lang="es-ES" sz="1800" dirty="0" smtClean="0"/>
              <a:t>3. Material complementario </a:t>
            </a:r>
          </a:p>
          <a:p>
            <a:pPr marL="0" indent="0" eaLnBrk="1" hangingPunct="1">
              <a:lnSpc>
                <a:spcPct val="200000"/>
              </a:lnSpc>
            </a:pPr>
            <a:r>
              <a:rPr lang="es-ES" sz="1800" dirty="0"/>
              <a:t>p</a:t>
            </a:r>
            <a:r>
              <a:rPr lang="es-ES" sz="1800" dirty="0" smtClean="0"/>
              <a:t>ara el paciente.</a:t>
            </a:r>
            <a:r>
              <a:rPr lang="es-ES" sz="1800" dirty="0" smtClean="0"/>
              <a:t> </a:t>
            </a:r>
            <a:endParaRPr lang="es-ES" sz="1800" dirty="0"/>
          </a:p>
        </p:txBody>
      </p:sp>
      <p:pic>
        <p:nvPicPr>
          <p:cNvPr id="23556" name="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277" y="4545298"/>
            <a:ext cx="1906587" cy="152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558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187450"/>
            <a:ext cx="1757363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7" descr="http://www.textalibrarian.com/mobileref/wp-content/uploads/2013/08/Video.jp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1419225"/>
            <a:ext cx="21653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3 Marcador de contenido"/>
          <p:cNvPicPr>
            <a:picLocks noGrp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2" t="26074" r="56293" b="50063"/>
          <a:stretch>
            <a:fillRect/>
          </a:stretch>
        </p:blipFill>
        <p:spPr>
          <a:xfrm>
            <a:off x="6308825" y="3111105"/>
            <a:ext cx="2517675" cy="1693291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ítulo 1"/>
          <p:cNvSpPr>
            <a:spLocks noGrp="1"/>
          </p:cNvSpPr>
          <p:nvPr>
            <p:ph type="title"/>
          </p:nvPr>
        </p:nvSpPr>
        <p:spPr>
          <a:xfrm>
            <a:off x="263525" y="211138"/>
            <a:ext cx="3546475" cy="860425"/>
          </a:xfrm>
        </p:spPr>
        <p:txBody>
          <a:bodyPr/>
          <a:lstStyle/>
          <a:p>
            <a:pPr eaLnBrk="1" hangingPunct="1"/>
            <a:r>
              <a:rPr lang="es-ES">
                <a:latin typeface="Century Gothic" charset="0"/>
                <a:ea typeface="MS PGothic" charset="0"/>
              </a:rPr>
              <a:t>1. ¿Qué es?</a:t>
            </a:r>
          </a:p>
        </p:txBody>
      </p:sp>
      <p:sp>
        <p:nvSpPr>
          <p:cNvPr id="24578" name="Marcador de contenido 2"/>
          <p:cNvSpPr>
            <a:spLocks noGrp="1"/>
          </p:cNvSpPr>
          <p:nvPr>
            <p:ph idx="1"/>
          </p:nvPr>
        </p:nvSpPr>
        <p:spPr>
          <a:xfrm>
            <a:off x="263525" y="1409700"/>
            <a:ext cx="8539163" cy="2155825"/>
          </a:xfrm>
        </p:spPr>
        <p:txBody>
          <a:bodyPr/>
          <a:lstStyle/>
          <a:p>
            <a:pPr eaLnBrk="1" hangingPunct="1"/>
            <a:r>
              <a:rPr lang="es-ES">
                <a:latin typeface="Century Gothic" charset="0"/>
                <a:ea typeface="MS PGothic" charset="0"/>
              </a:rPr>
              <a:t>Enfermedad que se caracteriza por un </a:t>
            </a:r>
            <a:r>
              <a:rPr lang="es-ES" b="1">
                <a:latin typeface="Century Gothic" charset="0"/>
                <a:ea typeface="MS PGothic" charset="0"/>
              </a:rPr>
              <a:t>aumento de                        la concentración de glucosa en sangre. </a:t>
            </a:r>
            <a:r>
              <a:rPr lang="es-ES">
                <a:latin typeface="Century Gothic" charset="0"/>
                <a:ea typeface="MS PGothic" charset="0"/>
              </a:rPr>
              <a:t> </a:t>
            </a:r>
          </a:p>
          <a:p>
            <a:pPr eaLnBrk="1" hangingPunct="1"/>
            <a:r>
              <a:rPr lang="es-ES">
                <a:latin typeface="Century Gothic" charset="0"/>
                <a:ea typeface="MS PGothic" charset="0"/>
              </a:rPr>
              <a:t>Puede ser que el páncreas no produzca o el organismo no utilice la insulina de manera adecuada.</a:t>
            </a:r>
          </a:p>
          <a:p>
            <a:pPr eaLnBrk="1" hangingPunct="1"/>
            <a:r>
              <a:rPr lang="es-ES" b="1">
                <a:latin typeface="Century Gothic" charset="0"/>
                <a:ea typeface="MS PGothic" charset="0"/>
              </a:rPr>
              <a:t>Prevalencia elevada</a:t>
            </a:r>
            <a:r>
              <a:rPr lang="es-ES">
                <a:latin typeface="Century Gothic" charset="0"/>
                <a:ea typeface="MS PGothic" charset="0"/>
              </a:rPr>
              <a:t>: 13,8%</a:t>
            </a:r>
          </a:p>
        </p:txBody>
      </p:sp>
      <p:sp>
        <p:nvSpPr>
          <p:cNvPr id="24579" name="Título 1"/>
          <p:cNvSpPr txBox="1">
            <a:spLocks/>
          </p:cNvSpPr>
          <p:nvPr/>
        </p:nvSpPr>
        <p:spPr bwMode="auto">
          <a:xfrm>
            <a:off x="263525" y="3751263"/>
            <a:ext cx="63071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3600">
                <a:solidFill>
                  <a:schemeClr val="accent1"/>
                </a:solidFill>
              </a:rPr>
              <a:t>2. Diagnóstico</a:t>
            </a:r>
          </a:p>
        </p:txBody>
      </p:sp>
      <p:sp>
        <p:nvSpPr>
          <p:cNvPr id="24580" name="Marcador de contenido 2"/>
          <p:cNvSpPr txBox="1">
            <a:spLocks/>
          </p:cNvSpPr>
          <p:nvPr/>
        </p:nvSpPr>
        <p:spPr bwMode="auto">
          <a:xfrm>
            <a:off x="263525" y="4619625"/>
            <a:ext cx="8539163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Char char="¡"/>
            </a:pPr>
            <a:r>
              <a:rPr lang="es-ES" sz="1900">
                <a:solidFill>
                  <a:schemeClr val="tx2"/>
                </a:solidFill>
              </a:rPr>
              <a:t>Ayunas </a:t>
            </a:r>
            <a:r>
              <a:rPr lang="es-ES_tradnl" sz="1900">
                <a:solidFill>
                  <a:schemeClr val="tx2"/>
                </a:solidFill>
              </a:rPr>
              <a:t>≥</a:t>
            </a:r>
            <a:r>
              <a:rPr lang="es-ES" sz="1900">
                <a:solidFill>
                  <a:schemeClr val="tx2"/>
                </a:solidFill>
              </a:rPr>
              <a:t>126 mg/dl (dos determinaciones) 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Char char="¡"/>
            </a:pPr>
            <a:r>
              <a:rPr lang="es-ES" sz="1900">
                <a:solidFill>
                  <a:schemeClr val="tx2"/>
                </a:solidFill>
              </a:rPr>
              <a:t>Cualquier hora del día </a:t>
            </a:r>
            <a:r>
              <a:rPr lang="es-ES_tradnl" sz="1900">
                <a:solidFill>
                  <a:schemeClr val="tx2"/>
                </a:solidFill>
              </a:rPr>
              <a:t>≥ </a:t>
            </a:r>
            <a:r>
              <a:rPr lang="es-ES" sz="1900">
                <a:solidFill>
                  <a:schemeClr val="tx2"/>
                </a:solidFill>
              </a:rPr>
              <a:t> 200mg/dl + síntomas (sed excesiva y ganas de orinar)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Char char="¡"/>
            </a:pPr>
            <a:r>
              <a:rPr lang="es-ES" sz="1900">
                <a:solidFill>
                  <a:schemeClr val="tx2"/>
                </a:solidFill>
              </a:rPr>
              <a:t>Sobrecarga oral de glucosa (75g) </a:t>
            </a:r>
            <a:r>
              <a:rPr lang="es-ES" sz="1800">
                <a:solidFill>
                  <a:schemeClr val="tx2"/>
                </a:solidFill>
              </a:rPr>
              <a:t>&gt; </a:t>
            </a:r>
            <a:r>
              <a:rPr lang="es-ES" sz="1900">
                <a:solidFill>
                  <a:schemeClr val="tx2"/>
                </a:solidFill>
              </a:rPr>
              <a:t>200mg/dl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Char char="¡"/>
            </a:pPr>
            <a:r>
              <a:rPr lang="es-ES" sz="1900">
                <a:solidFill>
                  <a:schemeClr val="tx2"/>
                </a:solidFill>
              </a:rPr>
              <a:t>HbA1c </a:t>
            </a:r>
            <a:r>
              <a:rPr lang="es-ES_tradnl" sz="1900">
                <a:solidFill>
                  <a:schemeClr val="tx2"/>
                </a:solidFill>
              </a:rPr>
              <a:t>≥ </a:t>
            </a:r>
            <a:r>
              <a:rPr lang="es-ES" sz="1900">
                <a:solidFill>
                  <a:schemeClr val="tx2"/>
                </a:solidFill>
              </a:rPr>
              <a:t>6,5%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Char char="¡"/>
            </a:pPr>
            <a:endParaRPr lang="es-ES" sz="1900">
              <a:solidFill>
                <a:schemeClr val="tx2"/>
              </a:solidFill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4582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187450"/>
            <a:ext cx="1757363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ítulo 1"/>
          <p:cNvSpPr>
            <a:spLocks noGrp="1"/>
          </p:cNvSpPr>
          <p:nvPr>
            <p:ph type="title"/>
          </p:nvPr>
        </p:nvSpPr>
        <p:spPr>
          <a:xfrm>
            <a:off x="301625" y="3175"/>
            <a:ext cx="6508750" cy="1143000"/>
          </a:xfrm>
        </p:spPr>
        <p:txBody>
          <a:bodyPr/>
          <a:lstStyle/>
          <a:p>
            <a:pPr eaLnBrk="1" hangingPunct="1"/>
            <a:r>
              <a:rPr lang="es-ES">
                <a:latin typeface="Century Gothic" charset="0"/>
                <a:ea typeface="MS PGothic" charset="0"/>
              </a:rPr>
              <a:t>3. Tipos de diabetes</a:t>
            </a:r>
          </a:p>
        </p:txBody>
      </p:sp>
      <p:pic>
        <p:nvPicPr>
          <p:cNvPr id="25602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1273175"/>
            <a:ext cx="3433762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Marcador de contenido 2"/>
          <p:cNvSpPr>
            <a:spLocks noGrp="1"/>
          </p:cNvSpPr>
          <p:nvPr>
            <p:ph idx="1"/>
          </p:nvPr>
        </p:nvSpPr>
        <p:spPr>
          <a:xfrm>
            <a:off x="5262563" y="2511425"/>
            <a:ext cx="1958975" cy="422275"/>
          </a:xfrm>
        </p:spPr>
        <p:txBody>
          <a:bodyPr/>
          <a:lstStyle/>
          <a:p>
            <a:pPr marL="0" indent="0" algn="ctr" eaLnBrk="1" hangingPunct="1">
              <a:buFont typeface="Wingdings 2" charset="0"/>
              <a:buNone/>
            </a:pPr>
            <a:r>
              <a:rPr lang="es-ES" sz="1200">
                <a:solidFill>
                  <a:schemeClr val="accent1"/>
                </a:solidFill>
                <a:latin typeface="Century Gothic" charset="0"/>
                <a:ea typeface="MS PGothic" charset="0"/>
              </a:rPr>
              <a:t>HAY INSULINA PERO NO SE UTILIZA ADECUADAMENTE</a:t>
            </a:r>
          </a:p>
        </p:txBody>
      </p:sp>
      <p:sp>
        <p:nvSpPr>
          <p:cNvPr id="25604" name="CuadroTexto 6"/>
          <p:cNvSpPr txBox="1">
            <a:spLocks noChangeArrowheads="1"/>
          </p:cNvSpPr>
          <p:nvPr/>
        </p:nvSpPr>
        <p:spPr bwMode="auto">
          <a:xfrm>
            <a:off x="1370013" y="1222375"/>
            <a:ext cx="17367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400" b="1"/>
              <a:t>DIABETES TIPO 1</a:t>
            </a:r>
          </a:p>
        </p:txBody>
      </p:sp>
      <p:sp>
        <p:nvSpPr>
          <p:cNvPr id="25605" name="CuadroTexto 7"/>
          <p:cNvSpPr txBox="1">
            <a:spLocks noChangeArrowheads="1"/>
          </p:cNvSpPr>
          <p:nvPr/>
        </p:nvSpPr>
        <p:spPr bwMode="auto">
          <a:xfrm>
            <a:off x="3502025" y="1214438"/>
            <a:ext cx="257175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400" b="1"/>
              <a:t>DIABETES TIPO 2</a:t>
            </a:r>
          </a:p>
        </p:txBody>
      </p:sp>
      <p:sp>
        <p:nvSpPr>
          <p:cNvPr id="25606" name="CuadroTexto 8"/>
          <p:cNvSpPr txBox="1">
            <a:spLocks noChangeArrowheads="1"/>
          </p:cNvSpPr>
          <p:nvPr/>
        </p:nvSpPr>
        <p:spPr bwMode="auto">
          <a:xfrm>
            <a:off x="2725738" y="2117725"/>
            <a:ext cx="760412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000" b="1"/>
              <a:t>Páncreas</a:t>
            </a:r>
          </a:p>
        </p:txBody>
      </p:sp>
      <p:sp>
        <p:nvSpPr>
          <p:cNvPr id="25607" name="CuadroTexto 9"/>
          <p:cNvSpPr txBox="1">
            <a:spLocks noChangeArrowheads="1"/>
          </p:cNvSpPr>
          <p:nvPr/>
        </p:nvSpPr>
        <p:spPr bwMode="auto">
          <a:xfrm>
            <a:off x="4468813" y="2093913"/>
            <a:ext cx="793750" cy="254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000" b="1"/>
              <a:t>Páncreas</a:t>
            </a:r>
          </a:p>
        </p:txBody>
      </p:sp>
      <p:sp>
        <p:nvSpPr>
          <p:cNvPr id="25608" name="CuadroTexto 10"/>
          <p:cNvSpPr txBox="1">
            <a:spLocks noChangeArrowheads="1"/>
          </p:cNvSpPr>
          <p:nvPr/>
        </p:nvSpPr>
        <p:spPr bwMode="auto">
          <a:xfrm>
            <a:off x="2095500" y="3206750"/>
            <a:ext cx="690563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000" b="1"/>
              <a:t>TEJIDOS</a:t>
            </a:r>
          </a:p>
        </p:txBody>
      </p:sp>
      <p:sp>
        <p:nvSpPr>
          <p:cNvPr id="25609" name="CuadroTexto 11"/>
          <p:cNvSpPr txBox="1">
            <a:spLocks noChangeArrowheads="1"/>
          </p:cNvSpPr>
          <p:nvPr/>
        </p:nvSpPr>
        <p:spPr bwMode="auto">
          <a:xfrm>
            <a:off x="3860800" y="3197225"/>
            <a:ext cx="704850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000" b="1"/>
              <a:t>TEJIDOS</a:t>
            </a:r>
          </a:p>
        </p:txBody>
      </p:sp>
      <p:sp>
        <p:nvSpPr>
          <p:cNvPr id="25610" name="CuadroTexto 12"/>
          <p:cNvSpPr txBox="1">
            <a:spLocks noChangeArrowheads="1"/>
          </p:cNvSpPr>
          <p:nvPr/>
        </p:nvSpPr>
        <p:spPr bwMode="auto">
          <a:xfrm>
            <a:off x="2716213" y="3922713"/>
            <a:ext cx="1370012" cy="277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200" b="1"/>
              <a:t>HIPERGLUCEMIA</a:t>
            </a:r>
          </a:p>
        </p:txBody>
      </p:sp>
      <p:sp>
        <p:nvSpPr>
          <p:cNvPr id="25611" name="Rectángulo 3"/>
          <p:cNvSpPr>
            <a:spLocks noChangeArrowheads="1"/>
          </p:cNvSpPr>
          <p:nvPr/>
        </p:nvSpPr>
        <p:spPr bwMode="auto">
          <a:xfrm>
            <a:off x="268288" y="2628900"/>
            <a:ext cx="1979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s-ES" sz="1200">
                <a:solidFill>
                  <a:srgbClr val="990000"/>
                </a:solidFill>
              </a:rPr>
              <a:t>FALTA TOTAL DE INSULINA</a:t>
            </a:r>
          </a:p>
        </p:txBody>
      </p:sp>
      <p:sp>
        <p:nvSpPr>
          <p:cNvPr id="25612" name="Título 1"/>
          <p:cNvSpPr txBox="1">
            <a:spLocks/>
          </p:cNvSpPr>
          <p:nvPr/>
        </p:nvSpPr>
        <p:spPr bwMode="auto">
          <a:xfrm>
            <a:off x="328613" y="4294188"/>
            <a:ext cx="65087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3600">
                <a:solidFill>
                  <a:schemeClr val="accent1"/>
                </a:solidFill>
              </a:rPr>
              <a:t>4. Tratamiento DM1</a:t>
            </a:r>
          </a:p>
        </p:txBody>
      </p:sp>
      <p:sp>
        <p:nvSpPr>
          <p:cNvPr id="25613" name="Marcador de contenido 2"/>
          <p:cNvSpPr txBox="1">
            <a:spLocks/>
          </p:cNvSpPr>
          <p:nvPr/>
        </p:nvSpPr>
        <p:spPr bwMode="auto">
          <a:xfrm>
            <a:off x="4681538" y="5614988"/>
            <a:ext cx="427672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None/>
            </a:pPr>
            <a:r>
              <a:rPr lang="es-ES" sz="1400" b="1">
                <a:solidFill>
                  <a:schemeClr val="tx2"/>
                </a:solidFill>
              </a:rPr>
              <a:t>                DIETA       EJERCICIO     INSULINA</a:t>
            </a:r>
          </a:p>
        </p:txBody>
      </p:sp>
      <p:pic>
        <p:nvPicPr>
          <p:cNvPr id="2561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1"/>
          <a:stretch>
            <a:fillRect/>
          </a:stretch>
        </p:blipFill>
        <p:spPr bwMode="auto">
          <a:xfrm>
            <a:off x="5262563" y="4105275"/>
            <a:ext cx="3248025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5616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7" name="Imagen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187450"/>
            <a:ext cx="1757363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ítulo 1"/>
          <p:cNvSpPr>
            <a:spLocks noGrp="1"/>
          </p:cNvSpPr>
          <p:nvPr>
            <p:ph type="title"/>
          </p:nvPr>
        </p:nvSpPr>
        <p:spPr>
          <a:xfrm>
            <a:off x="409575" y="-47625"/>
            <a:ext cx="6508750" cy="1143000"/>
          </a:xfrm>
        </p:spPr>
        <p:txBody>
          <a:bodyPr/>
          <a:lstStyle/>
          <a:p>
            <a:pPr eaLnBrk="1" hangingPunct="1"/>
            <a:r>
              <a:rPr lang="es-ES">
                <a:latin typeface="Century Gothic" charset="0"/>
                <a:ea typeface="MS PGothic" charset="0"/>
              </a:rPr>
              <a:t>4.1 DIETA</a:t>
            </a:r>
          </a:p>
        </p:txBody>
      </p:sp>
      <p:sp>
        <p:nvSpPr>
          <p:cNvPr id="26626" name="Marcador de contenido 2"/>
          <p:cNvSpPr>
            <a:spLocks noGrp="1"/>
          </p:cNvSpPr>
          <p:nvPr>
            <p:ph idx="1"/>
          </p:nvPr>
        </p:nvSpPr>
        <p:spPr>
          <a:xfrm>
            <a:off x="457200" y="1970088"/>
            <a:ext cx="8686800" cy="44767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1400" b="1">
                <a:latin typeface="Century Gothic" charset="0"/>
                <a:ea typeface="MS PGothic" charset="0"/>
              </a:rPr>
              <a:t>CONTROL DE CARBOHIDRATOS  (HC)</a:t>
            </a:r>
          </a:p>
          <a:p>
            <a:pPr eaLnBrk="1" hangingPunct="1">
              <a:lnSpc>
                <a:spcPct val="80000"/>
              </a:lnSpc>
              <a:buFont typeface="Wingdings 2" charset="0"/>
              <a:buNone/>
            </a:pPr>
            <a:endParaRPr lang="es-ES" sz="1900">
              <a:latin typeface="Century Gothic" charset="0"/>
              <a:ea typeface="MS PGothic" charset="0"/>
            </a:endParaRPr>
          </a:p>
          <a:p>
            <a:pPr eaLnBrk="1" hangingPunct="1">
              <a:lnSpc>
                <a:spcPct val="80000"/>
              </a:lnSpc>
              <a:buFont typeface="Wingdings 2" charset="0"/>
              <a:buNone/>
            </a:pPr>
            <a:endParaRPr lang="es-ES" sz="1900">
              <a:latin typeface="Century Gothic" charset="0"/>
              <a:ea typeface="MS PGothic" charset="0"/>
            </a:endParaRPr>
          </a:p>
          <a:p>
            <a:pPr eaLnBrk="1" hangingPunct="1">
              <a:lnSpc>
                <a:spcPct val="80000"/>
              </a:lnSpc>
            </a:pPr>
            <a:endParaRPr lang="es-ES" sz="1400" b="1">
              <a:latin typeface="Century Gothic" charset="0"/>
              <a:ea typeface="MS PGothic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1400" b="1">
                <a:latin typeface="Century Gothic" charset="0"/>
                <a:ea typeface="MS PGothic" charset="0"/>
              </a:rPr>
              <a:t>BEBIDAS desaconsejadas</a:t>
            </a:r>
            <a:r>
              <a:rPr lang="es-ES" sz="1400">
                <a:latin typeface="Century Gothic" charset="0"/>
                <a:ea typeface="MS PGothic" charset="0"/>
              </a:rPr>
              <a:t>: Bebidas refrescantes con cola, tónica, limonadas, bíter, zumos, batidos y alcohol.</a:t>
            </a:r>
          </a:p>
          <a:p>
            <a:pPr eaLnBrk="1" hangingPunct="1">
              <a:lnSpc>
                <a:spcPct val="80000"/>
              </a:lnSpc>
              <a:buFont typeface="Wingdings 2" charset="0"/>
              <a:buNone/>
            </a:pPr>
            <a:endParaRPr lang="es-ES" sz="1900">
              <a:latin typeface="Century Gothic" charset="0"/>
              <a:ea typeface="MS PGothic" charset="0"/>
            </a:endParaRPr>
          </a:p>
        </p:txBody>
      </p:sp>
      <p:pic>
        <p:nvPicPr>
          <p:cNvPr id="26627" name="Imagen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2"/>
          <a:stretch>
            <a:fillRect/>
          </a:stretch>
        </p:blipFill>
        <p:spPr bwMode="auto">
          <a:xfrm>
            <a:off x="4354513" y="211138"/>
            <a:ext cx="23018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Imagen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2384425"/>
            <a:ext cx="566737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CuadroTexto 22"/>
          <p:cNvSpPr txBox="1">
            <a:spLocks noChangeArrowheads="1"/>
          </p:cNvSpPr>
          <p:nvPr/>
        </p:nvSpPr>
        <p:spPr bwMode="auto">
          <a:xfrm>
            <a:off x="3197225" y="481013"/>
            <a:ext cx="1638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s-ES" sz="1400"/>
              <a:t>CONSUMO OCASIONAL</a:t>
            </a:r>
          </a:p>
        </p:txBody>
      </p:sp>
      <p:sp>
        <p:nvSpPr>
          <p:cNvPr id="26630" name="CuadroTexto 23"/>
          <p:cNvSpPr txBox="1">
            <a:spLocks noChangeArrowheads="1"/>
          </p:cNvSpPr>
          <p:nvPr/>
        </p:nvSpPr>
        <p:spPr bwMode="auto">
          <a:xfrm>
            <a:off x="3082925" y="1263650"/>
            <a:ext cx="1638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s-ES" sz="1400"/>
              <a:t>CONSUMO DIARIO</a:t>
            </a:r>
          </a:p>
        </p:txBody>
      </p:sp>
      <p:cxnSp>
        <p:nvCxnSpPr>
          <p:cNvPr id="26" name="Conector recto 25"/>
          <p:cNvCxnSpPr/>
          <p:nvPr/>
        </p:nvCxnSpPr>
        <p:spPr>
          <a:xfrm>
            <a:off x="3335338" y="1095375"/>
            <a:ext cx="13858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2" name="Título 1"/>
          <p:cNvSpPr txBox="1">
            <a:spLocks/>
          </p:cNvSpPr>
          <p:nvPr/>
        </p:nvSpPr>
        <p:spPr bwMode="auto">
          <a:xfrm>
            <a:off x="503238" y="4189413"/>
            <a:ext cx="6508750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3600">
                <a:solidFill>
                  <a:schemeClr val="accent1"/>
                </a:solidFill>
              </a:rPr>
              <a:t>4.2 EJERCICIO FÍSICO</a:t>
            </a:r>
          </a:p>
        </p:txBody>
      </p:sp>
      <p:sp>
        <p:nvSpPr>
          <p:cNvPr id="26633" name="Marcador de contenido 2"/>
          <p:cNvSpPr txBox="1">
            <a:spLocks/>
          </p:cNvSpPr>
          <p:nvPr/>
        </p:nvSpPr>
        <p:spPr bwMode="auto">
          <a:xfrm>
            <a:off x="457200" y="4918075"/>
            <a:ext cx="845026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Char char="¡"/>
            </a:pPr>
            <a:r>
              <a:rPr lang="es-ES" sz="1400">
                <a:solidFill>
                  <a:schemeClr val="tx2"/>
                </a:solidFill>
              </a:rPr>
              <a:t>Ejercicio </a:t>
            </a:r>
            <a:r>
              <a:rPr lang="es-ES" sz="1400" b="1">
                <a:solidFill>
                  <a:schemeClr val="tx2"/>
                </a:solidFill>
              </a:rPr>
              <a:t>aeróbico</a:t>
            </a:r>
            <a:r>
              <a:rPr lang="es-ES" sz="1400">
                <a:solidFill>
                  <a:schemeClr val="tx2"/>
                </a:solidFill>
              </a:rPr>
              <a:t> de intensidad </a:t>
            </a:r>
            <a:r>
              <a:rPr lang="es-ES" sz="1400" b="1">
                <a:solidFill>
                  <a:schemeClr val="tx2"/>
                </a:solidFill>
              </a:rPr>
              <a:t>moderada</a:t>
            </a:r>
            <a:r>
              <a:rPr lang="es-ES" sz="1400">
                <a:solidFill>
                  <a:schemeClr val="tx2"/>
                </a:solidFill>
              </a:rPr>
              <a:t> (trote suave, caminar, nadar, ir en bicicleta)</a:t>
            </a:r>
          </a:p>
          <a:p>
            <a:pPr eaLnBrk="1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Char char="¡"/>
            </a:pPr>
            <a:r>
              <a:rPr lang="es-ES" sz="1400">
                <a:solidFill>
                  <a:schemeClr val="tx2"/>
                </a:solidFill>
              </a:rPr>
              <a:t>Sesiones de </a:t>
            </a:r>
            <a:r>
              <a:rPr lang="es-ES" sz="1400" b="1">
                <a:solidFill>
                  <a:schemeClr val="tx2"/>
                </a:solidFill>
              </a:rPr>
              <a:t>20 a 60 minutos </a:t>
            </a:r>
            <a:r>
              <a:rPr lang="es-ES" sz="1400">
                <a:solidFill>
                  <a:schemeClr val="tx2"/>
                </a:solidFill>
              </a:rPr>
              <a:t>durante</a:t>
            </a:r>
            <a:r>
              <a:rPr lang="es-ES" sz="1400" b="1">
                <a:solidFill>
                  <a:schemeClr val="tx2"/>
                </a:solidFill>
              </a:rPr>
              <a:t> 3-5 días/semana</a:t>
            </a:r>
          </a:p>
          <a:p>
            <a:pPr eaLnBrk="1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None/>
            </a:pPr>
            <a:r>
              <a:rPr lang="es-ES" sz="1400" b="1">
                <a:solidFill>
                  <a:schemeClr val="tx2"/>
                </a:solidFill>
              </a:rPr>
              <a:t>			 </a:t>
            </a:r>
            <a:r>
              <a:rPr lang="es-ES" sz="1400" b="1" u="sng">
                <a:solidFill>
                  <a:schemeClr val="tx2"/>
                </a:solidFill>
                <a:sym typeface="Wingdings" charset="0"/>
              </a:rPr>
              <a:t>AJUSTAR INSULINA Y ALIMENTACIÓN</a:t>
            </a:r>
          </a:p>
          <a:p>
            <a:pPr eaLnBrk="1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Char char="¡"/>
            </a:pPr>
            <a:r>
              <a:rPr lang="es-ES" sz="1400">
                <a:solidFill>
                  <a:schemeClr val="tx2"/>
                </a:solidFill>
              </a:rPr>
              <a:t>CONTRAINDICACIONES: Hipoglucemia o hiperglucemia</a:t>
            </a:r>
          </a:p>
          <a:p>
            <a:pPr eaLnBrk="1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None/>
            </a:pPr>
            <a:endParaRPr lang="es-ES" sz="2000">
              <a:solidFill>
                <a:schemeClr val="tx2"/>
              </a:solidFill>
            </a:endParaRPr>
          </a:p>
        </p:txBody>
      </p:sp>
      <p:pic>
        <p:nvPicPr>
          <p:cNvPr id="26634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5289550"/>
            <a:ext cx="112077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6636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Imagen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187450"/>
            <a:ext cx="1757363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ítulo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6508750" cy="1143000"/>
          </a:xfrm>
        </p:spPr>
        <p:txBody>
          <a:bodyPr/>
          <a:lstStyle/>
          <a:p>
            <a:pPr eaLnBrk="1" hangingPunct="1"/>
            <a:r>
              <a:rPr lang="es-ES">
                <a:latin typeface="Century Gothic" charset="0"/>
                <a:ea typeface="MS PGothic" charset="0"/>
              </a:rPr>
              <a:t>4.3 INSULINA</a:t>
            </a:r>
          </a:p>
        </p:txBody>
      </p:sp>
      <p:sp>
        <p:nvSpPr>
          <p:cNvPr id="27650" name="Marcador de contenido 2"/>
          <p:cNvSpPr>
            <a:spLocks noGrp="1"/>
          </p:cNvSpPr>
          <p:nvPr>
            <p:ph idx="1"/>
          </p:nvPr>
        </p:nvSpPr>
        <p:spPr>
          <a:xfrm>
            <a:off x="457200" y="1731963"/>
            <a:ext cx="8285163" cy="4394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2200" b="1">
                <a:latin typeface="Century Gothic" charset="0"/>
                <a:ea typeface="MS PGothic" charset="0"/>
              </a:rPr>
              <a:t>¿Qué es?</a:t>
            </a:r>
          </a:p>
          <a:p>
            <a:pPr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sz="1800">
                <a:latin typeface="Century Gothic" charset="0"/>
                <a:ea typeface="MS PGothic" charset="0"/>
              </a:rPr>
              <a:t>	</a:t>
            </a:r>
            <a:r>
              <a:rPr lang="es-ES" sz="1800" u="sng">
                <a:latin typeface="Century Gothic" charset="0"/>
                <a:ea typeface="MS PGothic" charset="0"/>
              </a:rPr>
              <a:t>Hormona que fabrica el páncreas </a:t>
            </a:r>
            <a:r>
              <a:rPr lang="es-ES" sz="1800">
                <a:latin typeface="Century Gothic" charset="0"/>
                <a:ea typeface="MS PGothic" charset="0"/>
              </a:rPr>
              <a:t>y posibilita que la glucosa entre en las células del organismo para producir la energía necesaria para la vida diaria.  </a:t>
            </a:r>
          </a:p>
          <a:p>
            <a:pPr eaLnBrk="1" hangingPunct="1">
              <a:lnSpc>
                <a:spcPct val="90000"/>
              </a:lnSpc>
            </a:pPr>
            <a:r>
              <a:rPr lang="es-ES" sz="2400" b="1">
                <a:latin typeface="Century Gothic" charset="0"/>
                <a:ea typeface="MS PGothic" charset="0"/>
              </a:rPr>
              <a:t>Dispositivos:</a:t>
            </a:r>
          </a:p>
          <a:p>
            <a:pPr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sz="1800">
                <a:latin typeface="Century Gothic" charset="0"/>
                <a:ea typeface="MS PGothic" charset="0"/>
              </a:rPr>
              <a:t>          - Viales</a:t>
            </a:r>
          </a:p>
          <a:p>
            <a:pPr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sz="1800">
                <a:latin typeface="Century Gothic" charset="0"/>
                <a:ea typeface="MS PGothic" charset="0"/>
              </a:rPr>
              <a:t>          - Plumas</a:t>
            </a:r>
          </a:p>
          <a:p>
            <a:pPr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sz="1800">
                <a:latin typeface="Century Gothic" charset="0"/>
                <a:ea typeface="MS PGothic" charset="0"/>
              </a:rPr>
              <a:t>          - Inyectores</a:t>
            </a:r>
          </a:p>
          <a:p>
            <a:pPr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sz="1800">
                <a:latin typeface="Century Gothic" charset="0"/>
                <a:ea typeface="MS PGothic" charset="0"/>
              </a:rPr>
              <a:t>          - Bombas de infusión continua </a:t>
            </a:r>
          </a:p>
          <a:p>
            <a:pPr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sz="1800">
                <a:latin typeface="Century Gothic" charset="0"/>
                <a:ea typeface="MS PGothic" charset="0"/>
              </a:rPr>
              <a:t>          - Catéteres</a:t>
            </a:r>
          </a:p>
          <a:p>
            <a:pPr eaLnBrk="1" hangingPunct="1">
              <a:lnSpc>
                <a:spcPct val="90000"/>
              </a:lnSpc>
              <a:buFont typeface="Wingdings 2" charset="0"/>
              <a:buNone/>
            </a:pPr>
            <a:endParaRPr lang="es-ES" sz="1900">
              <a:latin typeface="Century Gothic" charset="0"/>
              <a:ea typeface="MS PGothic" charset="0"/>
            </a:endParaRPr>
          </a:p>
        </p:txBody>
      </p:sp>
      <p:pic>
        <p:nvPicPr>
          <p:cNvPr id="2662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7652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187450"/>
            <a:ext cx="1757363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ítulo 1"/>
          <p:cNvSpPr>
            <a:spLocks noGrp="1"/>
          </p:cNvSpPr>
          <p:nvPr>
            <p:ph type="title"/>
          </p:nvPr>
        </p:nvSpPr>
        <p:spPr>
          <a:xfrm>
            <a:off x="361950" y="82550"/>
            <a:ext cx="6508750" cy="768350"/>
          </a:xfrm>
        </p:spPr>
        <p:txBody>
          <a:bodyPr/>
          <a:lstStyle/>
          <a:p>
            <a:pPr eaLnBrk="1" hangingPunct="1"/>
            <a:r>
              <a:rPr lang="es-ES">
                <a:latin typeface="Century Gothic" charset="0"/>
                <a:ea typeface="MS PGothic" charset="0"/>
              </a:rPr>
              <a:t>4.3.1 VIALES</a:t>
            </a:r>
          </a:p>
        </p:txBody>
      </p:sp>
      <p:grpSp>
        <p:nvGrpSpPr>
          <p:cNvPr id="28674" name="37 Grupo"/>
          <p:cNvGrpSpPr>
            <a:grpSpLocks/>
          </p:cNvGrpSpPr>
          <p:nvPr/>
        </p:nvGrpSpPr>
        <p:grpSpPr bwMode="auto">
          <a:xfrm>
            <a:off x="6688138" y="1222375"/>
            <a:ext cx="2352675" cy="2254250"/>
            <a:chOff x="237177" y="3618186"/>
            <a:chExt cx="2427195" cy="2565838"/>
          </a:xfrm>
        </p:grpSpPr>
        <p:pic>
          <p:nvPicPr>
            <p:cNvPr id="5" name="6 Imagen" descr="DSC01991.JPG"/>
            <p:cNvPicPr>
              <a:picLocks noChangeAspect="1"/>
            </p:cNvPicPr>
            <p:nvPr/>
          </p:nvPicPr>
          <p:blipFill>
            <a:blip r:embed="rId2">
              <a:lum bright="2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 r="15207"/>
            <a:stretch>
              <a:fillRect/>
            </a:stretch>
          </p:blipFill>
          <p:spPr bwMode="auto">
            <a:xfrm>
              <a:off x="237177" y="3618186"/>
              <a:ext cx="2427195" cy="2565838"/>
            </a:xfrm>
            <a:prstGeom prst="rect">
              <a:avLst/>
            </a:prstGeom>
            <a:noFill/>
            <a:ln w="38100" cap="sq">
              <a:solidFill>
                <a:srgbClr val="6192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8700" name="10 Conector recto de flecha"/>
            <p:cNvCxnSpPr>
              <a:cxnSpLocks noChangeShapeType="1"/>
            </p:cNvCxnSpPr>
            <p:nvPr/>
          </p:nvCxnSpPr>
          <p:spPr bwMode="auto">
            <a:xfrm flipH="1">
              <a:off x="1749975" y="4870672"/>
              <a:ext cx="364389" cy="4265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01" name="12 CuadroTexto"/>
            <p:cNvSpPr txBox="1">
              <a:spLocks noChangeArrowheads="1"/>
            </p:cNvSpPr>
            <p:nvPr/>
          </p:nvSpPr>
          <p:spPr bwMode="auto">
            <a:xfrm>
              <a:off x="2002223" y="4561000"/>
              <a:ext cx="583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s-ES" sz="1200"/>
                <a:t>Vial</a:t>
              </a:r>
            </a:p>
          </p:txBody>
        </p:sp>
        <p:cxnSp>
          <p:nvCxnSpPr>
            <p:cNvPr id="28702" name="14 Conector recto de flecha"/>
            <p:cNvCxnSpPr>
              <a:cxnSpLocks noChangeShapeType="1"/>
            </p:cNvCxnSpPr>
            <p:nvPr/>
          </p:nvCxnSpPr>
          <p:spPr bwMode="auto">
            <a:xfrm>
              <a:off x="993228" y="4051738"/>
              <a:ext cx="299544" cy="7882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03" name="15 CuadroTexto"/>
            <p:cNvSpPr txBox="1">
              <a:spLocks noChangeArrowheads="1"/>
            </p:cNvSpPr>
            <p:nvPr/>
          </p:nvSpPr>
          <p:spPr bwMode="auto">
            <a:xfrm>
              <a:off x="237177" y="3751561"/>
              <a:ext cx="2249169" cy="31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s-ES" sz="1200"/>
                <a:t>Capuchón de plástico</a:t>
              </a:r>
            </a:p>
          </p:txBody>
        </p:sp>
      </p:grpSp>
      <p:grpSp>
        <p:nvGrpSpPr>
          <p:cNvPr id="28675" name="35 Grupo"/>
          <p:cNvGrpSpPr>
            <a:grpSpLocks/>
          </p:cNvGrpSpPr>
          <p:nvPr/>
        </p:nvGrpSpPr>
        <p:grpSpPr bwMode="auto">
          <a:xfrm>
            <a:off x="266700" y="1235075"/>
            <a:ext cx="5740400" cy="2241550"/>
            <a:chOff x="3074061" y="3728628"/>
            <a:chExt cx="5707331" cy="2624875"/>
          </a:xfrm>
        </p:grpSpPr>
        <p:pic>
          <p:nvPicPr>
            <p:cNvPr id="11" name="9 Imagen" descr="DSC02095.JPG"/>
            <p:cNvPicPr>
              <a:picLocks noChangeAspect="1"/>
            </p:cNvPicPr>
            <p:nvPr/>
          </p:nvPicPr>
          <p:blipFill>
            <a:blip r:embed="rId3">
              <a:lum bright="2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628" b="25720"/>
            <a:stretch>
              <a:fillRect/>
            </a:stretch>
          </p:blipFill>
          <p:spPr bwMode="auto">
            <a:xfrm>
              <a:off x="3121412" y="3736064"/>
              <a:ext cx="5659980" cy="2617439"/>
            </a:xfrm>
            <a:prstGeom prst="rect">
              <a:avLst/>
            </a:prstGeom>
            <a:noFill/>
            <a:ln w="38100" cap="sq">
              <a:solidFill>
                <a:srgbClr val="6192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8687" name="13 Conector recto de flecha"/>
            <p:cNvCxnSpPr>
              <a:cxnSpLocks noChangeShapeType="1"/>
            </p:cNvCxnSpPr>
            <p:nvPr/>
          </p:nvCxnSpPr>
          <p:spPr bwMode="auto">
            <a:xfrm rot="16200000" flipH="1">
              <a:off x="3310758" y="4571999"/>
              <a:ext cx="504497" cy="15765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8" name="17 Conector recto de flecha"/>
            <p:cNvCxnSpPr>
              <a:cxnSpLocks noChangeShapeType="1"/>
            </p:cNvCxnSpPr>
            <p:nvPr/>
          </p:nvCxnSpPr>
          <p:spPr bwMode="auto">
            <a:xfrm rot="5400000">
              <a:off x="4288220" y="4556236"/>
              <a:ext cx="567556" cy="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9" name="20 Conector recto de flecha"/>
            <p:cNvCxnSpPr>
              <a:cxnSpLocks noChangeShapeType="1"/>
            </p:cNvCxnSpPr>
            <p:nvPr/>
          </p:nvCxnSpPr>
          <p:spPr bwMode="auto">
            <a:xfrm rot="5400000" flipH="1" flipV="1">
              <a:off x="3838903" y="5352393"/>
              <a:ext cx="409904" cy="7882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90" name="22 Conector recto de flecha"/>
            <p:cNvCxnSpPr>
              <a:cxnSpLocks noChangeShapeType="1"/>
            </p:cNvCxnSpPr>
            <p:nvPr/>
          </p:nvCxnSpPr>
          <p:spPr bwMode="auto">
            <a:xfrm rot="16200000" flipH="1">
              <a:off x="6251044" y="4642944"/>
              <a:ext cx="457200" cy="315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91" name="26 Conector recto de flecha"/>
            <p:cNvCxnSpPr>
              <a:cxnSpLocks noChangeShapeType="1"/>
            </p:cNvCxnSpPr>
            <p:nvPr/>
          </p:nvCxnSpPr>
          <p:spPr bwMode="auto">
            <a:xfrm rot="5400000">
              <a:off x="7788166" y="4761186"/>
              <a:ext cx="299544" cy="1418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92" name="28 Conector recto de flecha"/>
            <p:cNvCxnSpPr>
              <a:cxnSpLocks noChangeShapeType="1"/>
            </p:cNvCxnSpPr>
            <p:nvPr/>
          </p:nvCxnSpPr>
          <p:spPr bwMode="auto">
            <a:xfrm>
              <a:off x="6258910" y="5849007"/>
              <a:ext cx="646387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693" name="29 CuadroTexto"/>
            <p:cNvSpPr txBox="1">
              <a:spLocks noChangeArrowheads="1"/>
            </p:cNvSpPr>
            <p:nvPr/>
          </p:nvSpPr>
          <p:spPr bwMode="auto">
            <a:xfrm>
              <a:off x="7611953" y="3921268"/>
              <a:ext cx="1074189" cy="504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s-ES" sz="1200"/>
                <a:t>Aguja integrada</a:t>
              </a:r>
            </a:p>
          </p:txBody>
        </p:sp>
        <p:sp>
          <p:nvSpPr>
            <p:cNvPr id="28694" name="30 CuadroTexto"/>
            <p:cNvSpPr txBox="1">
              <a:spLocks noChangeArrowheads="1"/>
            </p:cNvSpPr>
            <p:nvPr/>
          </p:nvSpPr>
          <p:spPr bwMode="auto">
            <a:xfrm>
              <a:off x="5722307" y="3831709"/>
              <a:ext cx="1576373" cy="639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s-ES" sz="1200"/>
                <a:t>Barril translúcido con escala en unidades</a:t>
              </a:r>
            </a:p>
          </p:txBody>
        </p:sp>
        <p:sp>
          <p:nvSpPr>
            <p:cNvPr id="28695" name="31 CuadroTexto"/>
            <p:cNvSpPr txBox="1">
              <a:spLocks noChangeArrowheads="1"/>
            </p:cNvSpPr>
            <p:nvPr/>
          </p:nvSpPr>
          <p:spPr bwMode="auto">
            <a:xfrm>
              <a:off x="3972907" y="3972910"/>
              <a:ext cx="121394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s-ES" sz="1200"/>
                <a:t>Soporte</a:t>
              </a:r>
            </a:p>
          </p:txBody>
        </p:sp>
        <p:sp>
          <p:nvSpPr>
            <p:cNvPr id="28696" name="32 CuadroTexto"/>
            <p:cNvSpPr txBox="1">
              <a:spLocks noChangeArrowheads="1"/>
            </p:cNvSpPr>
            <p:nvPr/>
          </p:nvSpPr>
          <p:spPr bwMode="auto">
            <a:xfrm>
              <a:off x="3420453" y="5627773"/>
              <a:ext cx="1182677" cy="274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s-ES" sz="1200"/>
                <a:t>Émbolo</a:t>
              </a:r>
            </a:p>
          </p:txBody>
        </p:sp>
        <p:sp>
          <p:nvSpPr>
            <p:cNvPr id="28697" name="33 CuadroTexto"/>
            <p:cNvSpPr txBox="1">
              <a:spLocks noChangeArrowheads="1"/>
            </p:cNvSpPr>
            <p:nvPr/>
          </p:nvSpPr>
          <p:spPr bwMode="auto">
            <a:xfrm>
              <a:off x="3074061" y="3728628"/>
              <a:ext cx="977891" cy="457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s-ES" sz="1200"/>
                <a:t>Apoyo del émbolo</a:t>
              </a:r>
            </a:p>
          </p:txBody>
        </p:sp>
        <p:sp>
          <p:nvSpPr>
            <p:cNvPr id="28698" name="34 CuadroTexto"/>
            <p:cNvSpPr txBox="1">
              <a:spLocks noChangeArrowheads="1"/>
            </p:cNvSpPr>
            <p:nvPr/>
          </p:nvSpPr>
          <p:spPr bwMode="auto">
            <a:xfrm>
              <a:off x="5219074" y="5574935"/>
              <a:ext cx="992179" cy="457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entury Gothic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s-ES" sz="1200"/>
                <a:t>Protector de la aguja</a:t>
              </a:r>
            </a:p>
          </p:txBody>
        </p:sp>
      </p:grpSp>
      <p:sp>
        <p:nvSpPr>
          <p:cNvPr id="28676" name="CuadroTexto 23"/>
          <p:cNvSpPr txBox="1">
            <a:spLocks noChangeArrowheads="1"/>
          </p:cNvSpPr>
          <p:nvPr/>
        </p:nvSpPr>
        <p:spPr bwMode="auto">
          <a:xfrm>
            <a:off x="476250" y="730250"/>
            <a:ext cx="5891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800"/>
              <a:t>Económico,  jeringa desechable graduada.</a:t>
            </a:r>
          </a:p>
        </p:txBody>
      </p:sp>
      <p:pic>
        <p:nvPicPr>
          <p:cNvPr id="2765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8678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ítulo 1"/>
          <p:cNvSpPr txBox="1">
            <a:spLocks/>
          </p:cNvSpPr>
          <p:nvPr/>
        </p:nvSpPr>
        <p:spPr bwMode="auto">
          <a:xfrm>
            <a:off x="311150" y="3609975"/>
            <a:ext cx="650875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3600">
                <a:solidFill>
                  <a:schemeClr val="accent1"/>
                </a:solidFill>
              </a:rPr>
              <a:t>4.3.2 PLUMAS</a:t>
            </a:r>
          </a:p>
        </p:txBody>
      </p:sp>
      <p:sp>
        <p:nvSpPr>
          <p:cNvPr id="28680" name="CuadroTexto 23"/>
          <p:cNvSpPr txBox="1">
            <a:spLocks noChangeArrowheads="1"/>
          </p:cNvSpPr>
          <p:nvPr/>
        </p:nvSpPr>
        <p:spPr bwMode="auto">
          <a:xfrm>
            <a:off x="311150" y="4160838"/>
            <a:ext cx="8556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800"/>
              <a:t>No requiere jeringa, automatizado, facilita administración y dosificación</a:t>
            </a:r>
          </a:p>
          <a:p>
            <a:pPr eaLnBrk="1" hangingPunct="1"/>
            <a:endParaRPr lang="es-ES" sz="1800"/>
          </a:p>
        </p:txBody>
      </p:sp>
      <p:pic>
        <p:nvPicPr>
          <p:cNvPr id="28681" name="Imagen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4806950"/>
            <a:ext cx="3032125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Imagen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4"/>
          <a:stretch>
            <a:fillRect/>
          </a:stretch>
        </p:blipFill>
        <p:spPr bwMode="auto">
          <a:xfrm>
            <a:off x="644525" y="4806950"/>
            <a:ext cx="3652838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Marcador de contenido 2"/>
          <p:cNvSpPr>
            <a:spLocks noGrp="1"/>
          </p:cNvSpPr>
          <p:nvPr>
            <p:ph idx="1"/>
          </p:nvPr>
        </p:nvSpPr>
        <p:spPr>
          <a:xfrm>
            <a:off x="715963" y="4449763"/>
            <a:ext cx="3111500" cy="498475"/>
          </a:xfrm>
        </p:spPr>
        <p:txBody>
          <a:bodyPr/>
          <a:lstStyle/>
          <a:p>
            <a:pPr marL="0" indent="0" algn="ctr" eaLnBrk="1" hangingPunct="1">
              <a:buFont typeface="Wingdings 2" charset="0"/>
              <a:buNone/>
            </a:pPr>
            <a:r>
              <a:rPr lang="es-ES" sz="1600" b="1" i="1" u="sng">
                <a:latin typeface="Century Gothic" charset="0"/>
                <a:ea typeface="MS PGothic" charset="0"/>
              </a:rPr>
              <a:t>Con cartucho recambiables</a:t>
            </a:r>
          </a:p>
        </p:txBody>
      </p:sp>
      <p:sp>
        <p:nvSpPr>
          <p:cNvPr id="28684" name="Marcador de contenido 2"/>
          <p:cNvSpPr txBox="1">
            <a:spLocks/>
          </p:cNvSpPr>
          <p:nvPr/>
        </p:nvSpPr>
        <p:spPr bwMode="auto">
          <a:xfrm>
            <a:off x="5589588" y="4427538"/>
            <a:ext cx="291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charset="0"/>
              <a:buNone/>
            </a:pPr>
            <a:r>
              <a:rPr lang="es-ES" sz="1600" b="1" i="1" u="sng">
                <a:solidFill>
                  <a:schemeClr val="tx2"/>
                </a:solidFill>
              </a:rPr>
              <a:t>Precargadas desechables</a:t>
            </a:r>
          </a:p>
        </p:txBody>
      </p:sp>
      <p:cxnSp>
        <p:nvCxnSpPr>
          <p:cNvPr id="34" name="Conector recto 21"/>
          <p:cNvCxnSpPr/>
          <p:nvPr/>
        </p:nvCxnSpPr>
        <p:spPr>
          <a:xfrm>
            <a:off x="4433888" y="4806950"/>
            <a:ext cx="0" cy="18589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ítulo 1"/>
          <p:cNvSpPr>
            <a:spLocks noGrp="1"/>
          </p:cNvSpPr>
          <p:nvPr>
            <p:ph type="title"/>
          </p:nvPr>
        </p:nvSpPr>
        <p:spPr>
          <a:xfrm>
            <a:off x="209550" y="211138"/>
            <a:ext cx="6508750" cy="658812"/>
          </a:xfrm>
        </p:spPr>
        <p:txBody>
          <a:bodyPr/>
          <a:lstStyle/>
          <a:p>
            <a:pPr eaLnBrk="1" hangingPunct="1"/>
            <a:r>
              <a:rPr lang="es-ES">
                <a:latin typeface="Century Gothic" charset="0"/>
                <a:ea typeface="MS PGothic" charset="0"/>
              </a:rPr>
              <a:t>4.3.3 INYECTORES</a:t>
            </a:r>
          </a:p>
        </p:txBody>
      </p:sp>
      <p:pic>
        <p:nvPicPr>
          <p:cNvPr id="2969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869950"/>
            <a:ext cx="11620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5"/>
          <a:stretch>
            <a:fillRect/>
          </a:stretch>
        </p:blipFill>
        <p:spPr bwMode="auto">
          <a:xfrm>
            <a:off x="238125" y="869950"/>
            <a:ext cx="963613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CuadroTexto 6"/>
          <p:cNvSpPr txBox="1">
            <a:spLocks noChangeArrowheads="1"/>
          </p:cNvSpPr>
          <p:nvPr/>
        </p:nvSpPr>
        <p:spPr bwMode="auto">
          <a:xfrm>
            <a:off x="3024188" y="1136650"/>
            <a:ext cx="36576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800"/>
              <a:t>No requiere aguja</a:t>
            </a:r>
          </a:p>
          <a:p>
            <a:pPr eaLnBrk="1" hangingPunct="1"/>
            <a:r>
              <a:rPr lang="es-ES" sz="1800"/>
              <a:t>Administración por presión</a:t>
            </a:r>
          </a:p>
          <a:p>
            <a:pPr eaLnBrk="1" hangingPunct="1"/>
            <a:r>
              <a:rPr lang="es-ES" sz="1800"/>
              <a:t>Coste elevado</a:t>
            </a:r>
          </a:p>
        </p:txBody>
      </p:sp>
      <p:pic>
        <p:nvPicPr>
          <p:cNvPr id="2867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9702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ítulo 1"/>
          <p:cNvSpPr txBox="1">
            <a:spLocks/>
          </p:cNvSpPr>
          <p:nvPr/>
        </p:nvSpPr>
        <p:spPr bwMode="auto">
          <a:xfrm>
            <a:off x="223838" y="2212975"/>
            <a:ext cx="8829675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3600">
                <a:solidFill>
                  <a:schemeClr val="accent1"/>
                </a:solidFill>
              </a:rPr>
              <a:t>4.3.4 BOMBAS DE INFUSIÓN CONTÍNUA</a:t>
            </a:r>
          </a:p>
        </p:txBody>
      </p:sp>
      <p:sp>
        <p:nvSpPr>
          <p:cNvPr id="29704" name="CuadroTexto 9"/>
          <p:cNvSpPr txBox="1">
            <a:spLocks noChangeArrowheads="1"/>
          </p:cNvSpPr>
          <p:nvPr/>
        </p:nvSpPr>
        <p:spPr bwMode="auto">
          <a:xfrm>
            <a:off x="315913" y="2987675"/>
            <a:ext cx="3267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800"/>
              <a:t>Administración 24h </a:t>
            </a:r>
          </a:p>
        </p:txBody>
      </p:sp>
      <p:sp>
        <p:nvSpPr>
          <p:cNvPr id="29705" name="Título 1"/>
          <p:cNvSpPr txBox="1">
            <a:spLocks/>
          </p:cNvSpPr>
          <p:nvPr/>
        </p:nvSpPr>
        <p:spPr bwMode="auto">
          <a:xfrm>
            <a:off x="223838" y="5291138"/>
            <a:ext cx="650875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3600">
                <a:solidFill>
                  <a:schemeClr val="accent1"/>
                </a:solidFill>
              </a:rPr>
              <a:t>4.3.5 CATÉTERES</a:t>
            </a:r>
          </a:p>
        </p:txBody>
      </p:sp>
      <p:sp>
        <p:nvSpPr>
          <p:cNvPr id="29706" name="CuadroTexto 4"/>
          <p:cNvSpPr txBox="1">
            <a:spLocks noChangeArrowheads="1"/>
          </p:cNvSpPr>
          <p:nvPr/>
        </p:nvSpPr>
        <p:spPr bwMode="auto">
          <a:xfrm>
            <a:off x="361950" y="6037263"/>
            <a:ext cx="48625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600"/>
              <a:t>Niños y bebés: Múltiple inyección sin pinchazos repetitivos (3 días)</a:t>
            </a:r>
          </a:p>
        </p:txBody>
      </p:sp>
      <p:pic>
        <p:nvPicPr>
          <p:cNvPr id="12" name="rg_hi" descr="https://encrypted-tbn2.google.com/images?q=tbn:ANd9GcS0jr4l_LiEXmLPDmQzEdtCdcst5TqOOnI9NZ2tB8HPwX5F5JE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975" y="5376863"/>
            <a:ext cx="1876425" cy="1314450"/>
          </a:xfrm>
          <a:prstGeom prst="rect">
            <a:avLst/>
          </a:prstGeom>
          <a:solidFill>
            <a:schemeClr val="accent1"/>
          </a:solidFill>
          <a:ln w="38100" cap="sq">
            <a:solidFill>
              <a:srgbClr val="6192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2998"/>
              </a:srgbClr>
            </a:outerShdw>
          </a:effec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729038"/>
            <a:ext cx="1797050" cy="1249362"/>
          </a:xfrm>
          <a:prstGeom prst="rect">
            <a:avLst/>
          </a:prstGeom>
          <a:noFill/>
          <a:ln w="47625" cap="sq">
            <a:solidFill>
              <a:srgbClr val="6192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9" name="Imagen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3708400"/>
            <a:ext cx="2036762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0" name="CuadroTexto 6"/>
          <p:cNvSpPr txBox="1">
            <a:spLocks noChangeArrowheads="1"/>
          </p:cNvSpPr>
          <p:nvPr/>
        </p:nvSpPr>
        <p:spPr bwMode="auto">
          <a:xfrm>
            <a:off x="315913" y="3346450"/>
            <a:ext cx="3876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800" b="1"/>
              <a:t>SISTEMAS NO INTELIGENTES</a:t>
            </a:r>
          </a:p>
        </p:txBody>
      </p:sp>
      <p:sp>
        <p:nvSpPr>
          <p:cNvPr id="29711" name="CuadroTexto 7"/>
          <p:cNvSpPr txBox="1">
            <a:spLocks noChangeArrowheads="1"/>
          </p:cNvSpPr>
          <p:nvPr/>
        </p:nvSpPr>
        <p:spPr bwMode="auto">
          <a:xfrm>
            <a:off x="5191125" y="3338513"/>
            <a:ext cx="3876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800" b="1"/>
              <a:t>SISTEMAS INTELIGENTES</a:t>
            </a:r>
          </a:p>
        </p:txBody>
      </p:sp>
      <p:pic>
        <p:nvPicPr>
          <p:cNvPr id="17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4463" y="3722688"/>
            <a:ext cx="1557337" cy="1255712"/>
          </a:xfrm>
          <a:ln w="38100" cap="sq">
            <a:solidFill>
              <a:srgbClr val="6192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2998"/>
              </a:srgbClr>
            </a:outerShdw>
          </a:effectLst>
        </p:spPr>
      </p:pic>
      <p:sp>
        <p:nvSpPr>
          <p:cNvPr id="29713" name="CuadroTexto 10"/>
          <p:cNvSpPr txBox="1">
            <a:spLocks noChangeArrowheads="1"/>
          </p:cNvSpPr>
          <p:nvPr/>
        </p:nvSpPr>
        <p:spPr bwMode="auto">
          <a:xfrm>
            <a:off x="238125" y="4983163"/>
            <a:ext cx="44942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400"/>
              <a:t>Programado según necesidad teórica de insulina</a:t>
            </a:r>
          </a:p>
        </p:txBody>
      </p:sp>
      <p:sp>
        <p:nvSpPr>
          <p:cNvPr id="29714" name="CuadroTexto 11"/>
          <p:cNvSpPr txBox="1">
            <a:spLocks noChangeArrowheads="1"/>
          </p:cNvSpPr>
          <p:nvPr/>
        </p:nvSpPr>
        <p:spPr bwMode="auto">
          <a:xfrm>
            <a:off x="7011988" y="3802063"/>
            <a:ext cx="189230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400"/>
              <a:t>Administran insulina necesaria automáticamente según la glucemia de cada momento</a:t>
            </a:r>
          </a:p>
        </p:txBody>
      </p:sp>
      <p:pic>
        <p:nvPicPr>
          <p:cNvPr id="29715" name="Imagen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75" y="1187450"/>
            <a:ext cx="19558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ítulo 1"/>
          <p:cNvSpPr>
            <a:spLocks noGrp="1"/>
          </p:cNvSpPr>
          <p:nvPr>
            <p:ph type="title"/>
          </p:nvPr>
        </p:nvSpPr>
        <p:spPr>
          <a:xfrm>
            <a:off x="328613" y="342900"/>
            <a:ext cx="6508750" cy="1143000"/>
          </a:xfrm>
        </p:spPr>
        <p:txBody>
          <a:bodyPr/>
          <a:lstStyle/>
          <a:p>
            <a:pPr eaLnBrk="1" hangingPunct="1"/>
            <a:r>
              <a:rPr lang="es-ES">
                <a:latin typeface="Century Gothic" charset="0"/>
                <a:ea typeface="MS PGothic" charset="0"/>
              </a:rPr>
              <a:t>5. INTERACCIONES CON MEDICAMENTOS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809625" y="2309813"/>
          <a:ext cx="7724775" cy="3606829"/>
        </p:xfrm>
        <a:graphic>
          <a:graphicData uri="http://schemas.openxmlformats.org/drawingml/2006/table">
            <a:tbl>
              <a:tblPr/>
              <a:tblGrid>
                <a:gridCol w="3476625"/>
                <a:gridCol w="4248150"/>
              </a:tblGrid>
              <a:tr h="455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SIN 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PRESCRIPCIÓN </a:t>
                      </a: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MÉDICA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EFECTOS GLUCEMIA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6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Salicilatos (Aspirina®)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En altas dosis  puede bajar el nivel de glucosa, especialmente en personas que tomen sulfonilureas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455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Antigripales con efedrina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Pueden elevar el nivel de glucosa en sangre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  <a:tr h="455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Jarabes con azúcar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Pueden elevar el nivel de glucosa en sangre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6400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Niacina/Vitamina B3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A dosis altas pueden elevar el nivel de glucosa en sangre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  <a:tr h="6400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Parches de nicotina (Nicorette®, Niquitin®, Nicotinell®)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Pueden bajar el nivel de glucosa en sangre</a:t>
                      </a:r>
                    </a:p>
                  </a:txBody>
                  <a:tcPr marL="68573" marR="68573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</a:tbl>
          </a:graphicData>
        </a:graphic>
      </p:graphicFrame>
      <p:pic>
        <p:nvPicPr>
          <p:cNvPr id="3586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0746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7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187450"/>
            <a:ext cx="1757363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19100" y="2032000"/>
          <a:ext cx="8274050" cy="4254502"/>
        </p:xfrm>
        <a:graphic>
          <a:graphicData uri="http://schemas.openxmlformats.org/drawingml/2006/table">
            <a:tbl>
              <a:tblPr/>
              <a:tblGrid>
                <a:gridCol w="3827463"/>
                <a:gridCol w="4446587"/>
              </a:tblGrid>
              <a:tr h="411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 CON 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PRESCRIPCIÓN </a:t>
                      </a: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MÉDICA</a:t>
                      </a: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EFECTOS GLUCEMIA</a:t>
                      </a: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01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Beta-bloqueantes (carvedilol, propanolol, timolol, atenolol, bisoprolol)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Normalmente bajan la glucemia pero a veces la suben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6401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Cloramfenicol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 bajar  el nivell de glucosa en sangre en personas que tomen sulfanilureas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  <a:tr h="6401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Corticoides (prednisona, hidrocortisona</a:t>
                      </a: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, betametasona, beclometasona)</a:t>
                      </a: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Pueden elevar el nivell de glucosa en sangre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960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Diuréticos  (furosemida, torasemida, hidroclorotiazida, indapamida, espironolactona)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Pueden elevar el nivell de glucosa en sangre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Adrenalina 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Pueden elevar el nivell de glucosa en sangre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Estrógenos  (anticonceptivos)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Pueden elevar el nivell de glucosa en sangre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Carbonato de litio(Plenur®)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</a:t>
                      </a:r>
                      <a:r>
                        <a:rPr kumimoji="0" 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 elevar el nivell de glucosa en </a:t>
                      </a:r>
                      <a:r>
                        <a:rPr kumimoji="0" lang="ca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sangre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</a:tbl>
          </a:graphicData>
        </a:graphic>
      </p:graphicFrame>
      <p:pic>
        <p:nvPicPr>
          <p:cNvPr id="32798" name="2 Imagen" descr="Plenur-pac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063" y="204788"/>
            <a:ext cx="10985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9" name="4 Imagen" descr="CAJA-HIDROSALURET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25" y="204788"/>
            <a:ext cx="1668463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00" name="5 Imagen" descr="3v21n09-13111657fig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204788"/>
            <a:ext cx="137795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802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03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187450"/>
            <a:ext cx="175736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42925" y="2006600"/>
          <a:ext cx="8015288" cy="4351520"/>
        </p:xfrm>
        <a:graphic>
          <a:graphicData uri="http://schemas.openxmlformats.org/drawingml/2006/table">
            <a:tbl>
              <a:tblPr/>
              <a:tblGrid>
                <a:gridCol w="3708400"/>
                <a:gridCol w="4306888"/>
              </a:tblGrid>
              <a:tr h="4114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 CON 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PRESCRIPCIÓN </a:t>
                      </a: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MÉDICA</a:t>
                      </a: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alibri" charset="0"/>
                          <a:cs typeface="Times New Roman" charset="0"/>
                        </a:rPr>
                        <a:t>EFECTOS GLUCEMIA</a:t>
                      </a: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Metildopa (Aldomet®)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 bajar  el nivell de glucosa en sangre en personas que tomen sulfanilureas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64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Inhibidores de la monoaminasa oxidasa (Plurimen®)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Pueden bajar el nivell de glucosa en sangre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  <a:tr h="64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Fenobarbital (Luminaletas®, Gardenal®)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</a:t>
                      </a:r>
                      <a:r>
                        <a:rPr kumimoji="0" 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 elevar el nivell de glucosa en </a:t>
                      </a:r>
                      <a:r>
                        <a:rPr kumimoji="0" lang="ca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sangre</a:t>
                      </a:r>
                      <a:r>
                        <a:rPr kumimoji="0" 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 en </a:t>
                      </a:r>
                      <a:r>
                        <a:rPr kumimoji="0" lang="ca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personas</a:t>
                      </a:r>
                      <a:r>
                        <a:rPr kumimoji="0" 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 que tomen </a:t>
                      </a:r>
                      <a:r>
                        <a:rPr kumimoji="0" lang="ca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sulfanilureas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64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Rifampicina (Rifinah®)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 elevar el nivell de glucosa en sangre en personas que tomen sulfanilureas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  <a:tr h="3698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Hormona del crecimiento (GH)</a:t>
                      </a: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 elevar el nivel de glucosa en sangre</a:t>
                      </a: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64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Hormonas tiroideas (levotiroxina)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A dosis altas pueden elevar el nivell de glucosa en sangre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MS PGothic" charset="0"/>
                        <a:cs typeface="MS PGothic" charset="0"/>
                      </a:endParaRP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  <a:tr h="3698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Algunos iECA</a:t>
                      </a: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charset="0"/>
                          <a:ea typeface="MS PGothic" charset="0"/>
                          <a:cs typeface="MS PGothic" charset="0"/>
                        </a:rPr>
                        <a:t>Pueden bajar el nivel de glucosa en sangre</a:t>
                      </a:r>
                    </a:p>
                  </a:txBody>
                  <a:tcPr marL="68576" marR="68576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</a:tbl>
          </a:graphicData>
        </a:graphic>
      </p:graphicFrame>
      <p:pic>
        <p:nvPicPr>
          <p:cNvPr id="33822" name="2 Imagen" descr="luminaletas-459x260-e13667081453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4" t="23032" r="17691" b="22411"/>
          <a:stretch>
            <a:fillRect/>
          </a:stretch>
        </p:blipFill>
        <p:spPr bwMode="auto">
          <a:xfrm>
            <a:off x="1077913" y="790575"/>
            <a:ext cx="187007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3" name="4 Imagen" descr="medium_079801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781050"/>
            <a:ext cx="18192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2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3825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6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187450"/>
            <a:ext cx="175736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965950" y="145143"/>
            <a:ext cx="2032907" cy="20646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woPt" dir="r">
              <a:rot lat="0" lon="0" rev="6000000"/>
            </a:lightRig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diapo 9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0" end="345.9158"/>
                </p14:media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915275" y="5819775"/>
            <a:ext cx="609600" cy="609600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306212" y="291924"/>
            <a:ext cx="5789789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 smtClean="0">
                <a:solidFill>
                  <a:schemeClr val="accent1"/>
                </a:solidFill>
                <a:latin typeface="+mj-lt"/>
                <a:cs typeface="+mj-cs"/>
              </a:rPr>
              <a:t>EDUCACIÓN SANITARIA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 smtClean="0">
                <a:solidFill>
                  <a:schemeClr val="accent1"/>
                </a:solidFill>
                <a:latin typeface="+mj-lt"/>
                <a:cs typeface="+mj-cs"/>
              </a:rPr>
              <a:t>EN DIABETES</a:t>
            </a:r>
            <a:endParaRPr kumimoji="0" lang="es-E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MS PGothic" pitchFamily="34" charset="-128"/>
              <a:cs typeface="+mj-cs"/>
            </a:endParaRPr>
          </a:p>
        </p:txBody>
      </p:sp>
      <p:pic>
        <p:nvPicPr>
          <p:cNvPr id="9" name="Picture 7" descr="http://www.textalibrarian.com/mobileref/wp-content/uploads/2013/08/Video.jp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489" y="1622425"/>
            <a:ext cx="487680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620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7" b="8034"/>
          <a:stretch>
            <a:fillRect/>
          </a:stretch>
        </p:blipFill>
        <p:spPr bwMode="auto">
          <a:xfrm>
            <a:off x="115888" y="1347788"/>
            <a:ext cx="7105650" cy="504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Título 1"/>
          <p:cNvSpPr>
            <a:spLocks noGrp="1"/>
          </p:cNvSpPr>
          <p:nvPr>
            <p:ph type="title"/>
          </p:nvPr>
        </p:nvSpPr>
        <p:spPr>
          <a:xfrm>
            <a:off x="165100" y="-60325"/>
            <a:ext cx="6508750" cy="1130300"/>
          </a:xfrm>
        </p:spPr>
        <p:txBody>
          <a:bodyPr/>
          <a:lstStyle/>
          <a:p>
            <a:pPr eaLnBrk="1" hangingPunct="1"/>
            <a:r>
              <a:rPr lang="es-ES">
                <a:latin typeface="Century Gothic" charset="0"/>
                <a:ea typeface="MS PGothic" charset="0"/>
              </a:rPr>
              <a:t>6. AVANCES TERAPÉUTICOS</a:t>
            </a:r>
          </a:p>
        </p:txBody>
      </p:sp>
      <p:pic>
        <p:nvPicPr>
          <p:cNvPr id="3072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584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4 Rectángulo"/>
          <p:cNvSpPr>
            <a:spLocks noChangeArrowheads="1"/>
          </p:cNvSpPr>
          <p:nvPr/>
        </p:nvSpPr>
        <p:spPr bwMode="auto">
          <a:xfrm>
            <a:off x="192088" y="6207125"/>
            <a:ext cx="8015287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endParaRPr lang="es-ES" sz="800">
              <a:solidFill>
                <a:srgbClr val="0000FF"/>
              </a:solidFill>
              <a:latin typeface="Arial" charset="0"/>
              <a:cs typeface="Calibri" charset="0"/>
              <a:hlinkClick r:id="rId5"/>
            </a:endParaRPr>
          </a:p>
          <a:p>
            <a:pPr algn="just">
              <a:lnSpc>
                <a:spcPct val="115000"/>
              </a:lnSpc>
            </a:pPr>
            <a:r>
              <a:rPr lang="es-ES" sz="800">
                <a:solidFill>
                  <a:srgbClr val="000000"/>
                </a:solidFill>
                <a:latin typeface="Arial" charset="0"/>
                <a:cs typeface="Calibri" charset="0"/>
              </a:rPr>
              <a:t>Fuente primaria: http://journals.plos.org/plosone/article?id=10.1371/journal.pone.0127057</a:t>
            </a:r>
          </a:p>
          <a:p>
            <a:pPr algn="just">
              <a:lnSpc>
                <a:spcPct val="115000"/>
              </a:lnSpc>
            </a:pPr>
            <a:r>
              <a:rPr lang="es-ES" sz="800">
                <a:solidFill>
                  <a:srgbClr val="000000"/>
                </a:solidFill>
                <a:latin typeface="Arial" charset="0"/>
                <a:cs typeface="Calibri" charset="0"/>
              </a:rPr>
              <a:t>Fuente secundaria: </a:t>
            </a:r>
            <a:r>
              <a:rPr lang="es-ES" sz="800">
                <a:solidFill>
                  <a:srgbClr val="000000"/>
                </a:solidFill>
                <a:cs typeface="Calibri" charset="0"/>
              </a:rPr>
              <a:t>http://www.lavanguardia.com/salud/20150604/54431605030/can-ruti-institu-nanociencies-liposomas-diabetes.html</a:t>
            </a:r>
          </a:p>
          <a:p>
            <a:pPr algn="just">
              <a:lnSpc>
                <a:spcPct val="115000"/>
              </a:lnSpc>
            </a:pPr>
            <a:r>
              <a:rPr lang="es-ES" sz="800">
                <a:latin typeface="Arial" charset="0"/>
                <a:cs typeface="Calibri" charset="0"/>
              </a:rPr>
              <a:t> </a:t>
            </a:r>
            <a:endParaRPr lang="es-ES" sz="800">
              <a:latin typeface="Calibri" charset="0"/>
              <a:cs typeface="Calibri" charset="0"/>
            </a:endParaRPr>
          </a:p>
        </p:txBody>
      </p:sp>
      <p:pic>
        <p:nvPicPr>
          <p:cNvPr id="35846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738" y="1204913"/>
            <a:ext cx="19224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1 Título"/>
          <p:cNvSpPr>
            <a:spLocks noGrp="1"/>
          </p:cNvSpPr>
          <p:nvPr>
            <p:ph type="title"/>
          </p:nvPr>
        </p:nvSpPr>
        <p:spPr>
          <a:xfrm>
            <a:off x="457200" y="342900"/>
            <a:ext cx="6508750" cy="1143000"/>
          </a:xfrm>
        </p:spPr>
        <p:txBody>
          <a:bodyPr/>
          <a:lstStyle/>
          <a:p>
            <a:pPr eaLnBrk="1" hangingPunct="1"/>
            <a:r>
              <a:rPr lang="es-ES" b="1">
                <a:solidFill>
                  <a:schemeClr val="tx1"/>
                </a:solidFill>
                <a:latin typeface="Century Gothic" charset="0"/>
                <a:ea typeface="MS PGothic" charset="0"/>
              </a:rPr>
              <a:t>LENTILLAS INTELIGENTES</a:t>
            </a:r>
          </a:p>
        </p:txBody>
      </p:sp>
      <p:pic>
        <p:nvPicPr>
          <p:cNvPr id="36866" name="3 Marcador de contenido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9" t="19579" r="39284" b="11446"/>
          <a:stretch>
            <a:fillRect/>
          </a:stretch>
        </p:blipFill>
        <p:spPr>
          <a:xfrm>
            <a:off x="457200" y="1622425"/>
            <a:ext cx="6508750" cy="4464050"/>
          </a:xfrm>
        </p:spPr>
      </p:pic>
      <p:pic>
        <p:nvPicPr>
          <p:cNvPr id="3174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6868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2 Rectángulo"/>
          <p:cNvSpPr>
            <a:spLocks noChangeArrowheads="1"/>
          </p:cNvSpPr>
          <p:nvPr/>
        </p:nvSpPr>
        <p:spPr bwMode="auto">
          <a:xfrm>
            <a:off x="728663" y="6308725"/>
            <a:ext cx="69992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800">
                <a:solidFill>
                  <a:srgbClr val="000000"/>
                </a:solidFill>
                <a:latin typeface="Arial" charset="0"/>
                <a:cs typeface="Arial" charset="0"/>
              </a:rPr>
              <a:t>Fuente primaria: http://googleblog.blogspot.com.es/2014/01/introducing-our-smart-contact-lens.html</a:t>
            </a:r>
          </a:p>
          <a:p>
            <a:r>
              <a:rPr lang="es-ES" sz="800">
                <a:solidFill>
                  <a:srgbClr val="000000"/>
                </a:solidFill>
                <a:latin typeface="Arial" charset="0"/>
                <a:cs typeface="Arial" charset="0"/>
              </a:rPr>
              <a:t>Fuente secundaria: https://inversorglobal.es/2015/03/se-acabaron-los-pinchazos-lentillas-inteligentes-para-controlar-la-diabetes/</a:t>
            </a:r>
          </a:p>
          <a:p>
            <a:r>
              <a:rPr lang="es-ES" sz="800">
                <a:latin typeface="Arial" charset="0"/>
                <a:cs typeface="Arial" charset="0"/>
              </a:rPr>
              <a:t> </a:t>
            </a:r>
          </a:p>
        </p:txBody>
      </p:sp>
      <p:pic>
        <p:nvPicPr>
          <p:cNvPr id="36870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8" y="1204913"/>
            <a:ext cx="1957387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Título"/>
          <p:cNvSpPr>
            <a:spLocks noGrp="1"/>
          </p:cNvSpPr>
          <p:nvPr>
            <p:ph type="title"/>
          </p:nvPr>
        </p:nvSpPr>
        <p:spPr>
          <a:xfrm>
            <a:off x="457200" y="342900"/>
            <a:ext cx="6508750" cy="1143000"/>
          </a:xfrm>
        </p:spPr>
        <p:txBody>
          <a:bodyPr/>
          <a:lstStyle/>
          <a:p>
            <a:pPr eaLnBrk="1" hangingPunct="1"/>
            <a:r>
              <a:rPr lang="es-ES" b="1" dirty="0" smtClean="0">
                <a:solidFill>
                  <a:schemeClr val="tx1"/>
                </a:solidFill>
                <a:latin typeface="Century Gothic" charset="0"/>
                <a:ea typeface="MS PGothic" charset="0"/>
              </a:rPr>
              <a:t>REPROGRAMACIÓN </a:t>
            </a:r>
            <a:r>
              <a:rPr lang="es-ES" b="1" dirty="0">
                <a:solidFill>
                  <a:schemeClr val="tx1"/>
                </a:solidFill>
                <a:latin typeface="Century Gothic" charset="0"/>
                <a:ea typeface="MS PGothic" charset="0"/>
              </a:rPr>
              <a:t>DE CÉLULAS INTESTINALES</a:t>
            </a:r>
          </a:p>
        </p:txBody>
      </p:sp>
      <p:pic>
        <p:nvPicPr>
          <p:cNvPr id="37890" name="3 Marcador de contenido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2" t="28613" r="28870" b="14758"/>
          <a:stretch>
            <a:fillRect/>
          </a:stretch>
        </p:blipFill>
        <p:spPr>
          <a:xfrm>
            <a:off x="369888" y="1824038"/>
            <a:ext cx="6596062" cy="4441825"/>
          </a:xfrm>
        </p:spPr>
      </p:pic>
      <p:grpSp>
        <p:nvGrpSpPr>
          <p:cNvPr id="37891" name="Agrupar 3"/>
          <p:cNvGrpSpPr>
            <a:grpSpLocks/>
          </p:cNvGrpSpPr>
          <p:nvPr/>
        </p:nvGrpSpPr>
        <p:grpSpPr bwMode="auto">
          <a:xfrm>
            <a:off x="6781800" y="33338"/>
            <a:ext cx="2362200" cy="2092325"/>
            <a:chOff x="6781800" y="33338"/>
            <a:chExt cx="2362200" cy="2092745"/>
          </a:xfrm>
        </p:grpSpPr>
        <p:sp>
          <p:nvSpPr>
            <p:cNvPr id="3" name="Rectángulo 2"/>
            <p:cNvSpPr/>
            <p:nvPr/>
          </p:nvSpPr>
          <p:spPr>
            <a:xfrm>
              <a:off x="7081566" y="1042900"/>
              <a:ext cx="2062434" cy="108318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pic>
          <p:nvPicPr>
            <p:cNvPr id="32772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800" y="33338"/>
              <a:ext cx="877888" cy="1189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37897" name="Imagen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2538" y="211138"/>
              <a:ext cx="1541462" cy="101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7892" name="1 Rectángulo"/>
          <p:cNvSpPr>
            <a:spLocks noChangeArrowheads="1"/>
          </p:cNvSpPr>
          <p:nvPr/>
        </p:nvSpPr>
        <p:spPr bwMode="auto">
          <a:xfrm>
            <a:off x="457200" y="6265863"/>
            <a:ext cx="609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800">
                <a:solidFill>
                  <a:srgbClr val="000000"/>
                </a:solidFill>
                <a:latin typeface="Arial" charset="0"/>
                <a:cs typeface="Arial" charset="0"/>
              </a:rPr>
              <a:t>Fuente primaria: http://www.nature.com/ncomms/2014/140630/ncomms5242/full/ncomms5242.html</a:t>
            </a:r>
          </a:p>
          <a:p>
            <a:r>
              <a:rPr lang="es-ES" sz="800">
                <a:solidFill>
                  <a:srgbClr val="000000"/>
                </a:solidFill>
                <a:latin typeface="Arial" charset="0"/>
                <a:cs typeface="Arial" charset="0"/>
              </a:rPr>
              <a:t>Fuente secundaria: http://www.abc.es/salud/noticias/20140630/abci-diabetes-celulas-insulina-tratamiento-201406301243.html</a:t>
            </a:r>
          </a:p>
          <a:p>
            <a:r>
              <a:rPr lang="es-ES" sz="800">
                <a:latin typeface="Arial" charset="0"/>
                <a:cs typeface="Arial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ítulo 1"/>
          <p:cNvSpPr>
            <a:spLocks noGrp="1"/>
          </p:cNvSpPr>
          <p:nvPr>
            <p:ph type="title"/>
          </p:nvPr>
        </p:nvSpPr>
        <p:spPr>
          <a:xfrm>
            <a:off x="315913" y="217488"/>
            <a:ext cx="6869112" cy="1143000"/>
          </a:xfrm>
        </p:spPr>
        <p:txBody>
          <a:bodyPr/>
          <a:lstStyle/>
          <a:p>
            <a:pPr eaLnBrk="1" hangingPunct="1"/>
            <a:r>
              <a:rPr lang="es-ES" b="1">
                <a:solidFill>
                  <a:schemeClr val="tx1"/>
                </a:solidFill>
                <a:latin typeface="Century Gothic" charset="0"/>
                <a:ea typeface="MS PGothic" charset="0"/>
              </a:rPr>
              <a:t>PÁNCREAS BIÓNICO</a:t>
            </a:r>
          </a:p>
        </p:txBody>
      </p:sp>
      <p:pic>
        <p:nvPicPr>
          <p:cNvPr id="38914" name="3 Marcador de contenido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8" t="24397" r="37518" b="11446"/>
          <a:stretch>
            <a:fillRect/>
          </a:stretch>
        </p:blipFill>
        <p:spPr>
          <a:xfrm>
            <a:off x="315913" y="1638300"/>
            <a:ext cx="6172200" cy="4719638"/>
          </a:xfrm>
        </p:spPr>
      </p:pic>
      <p:pic>
        <p:nvPicPr>
          <p:cNvPr id="3379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8916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1 Rectángulo"/>
          <p:cNvSpPr>
            <a:spLocks noChangeArrowheads="1"/>
          </p:cNvSpPr>
          <p:nvPr/>
        </p:nvSpPr>
        <p:spPr bwMode="auto">
          <a:xfrm>
            <a:off x="412750" y="6211888"/>
            <a:ext cx="5934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800">
                <a:solidFill>
                  <a:srgbClr val="000000"/>
                </a:solidFill>
                <a:latin typeface="Arial" charset="0"/>
                <a:cs typeface="Arial" charset="0"/>
              </a:rPr>
              <a:t>Fuente primaria: http://www.nejm.org/doi/full/10.1056/NEJMoa1314474</a:t>
            </a:r>
          </a:p>
          <a:p>
            <a:r>
              <a:rPr lang="es-ES" sz="800">
                <a:solidFill>
                  <a:srgbClr val="000000"/>
                </a:solidFill>
                <a:latin typeface="Arial" charset="0"/>
                <a:cs typeface="Arial" charset="0"/>
              </a:rPr>
              <a:t>Fuente secundaria: http://www.notiminuto.com/noticia/crean-pancreas-bionico-que-controla-la-diabetes-tipo-1/</a:t>
            </a:r>
          </a:p>
        </p:txBody>
      </p:sp>
      <p:pic>
        <p:nvPicPr>
          <p:cNvPr id="38918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04913"/>
            <a:ext cx="22288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Marcador de contenido 2"/>
          <p:cNvSpPr>
            <a:spLocks noGrp="1"/>
          </p:cNvSpPr>
          <p:nvPr>
            <p:ph idx="1"/>
          </p:nvPr>
        </p:nvSpPr>
        <p:spPr>
          <a:xfrm>
            <a:off x="328613" y="387350"/>
            <a:ext cx="6508750" cy="3916363"/>
          </a:xfrm>
        </p:spPr>
        <p:txBody>
          <a:bodyPr/>
          <a:lstStyle/>
          <a:p>
            <a:pPr marL="0" indent="0" eaLnBrk="1" hangingPunct="1">
              <a:buFont typeface="Wingdings 2" charset="0"/>
              <a:buNone/>
            </a:pPr>
            <a:r>
              <a:rPr lang="es-ES" sz="2800" b="1">
                <a:latin typeface="Century Gothic" charset="0"/>
                <a:ea typeface="MS PGothic" charset="0"/>
              </a:rPr>
              <a:t>APP GLUCEMIA: MenaDiab</a:t>
            </a:r>
            <a:r>
              <a:rPr lang="es-ES" sz="2400" b="1" baseline="30000">
                <a:latin typeface="Century Gothic" charset="0"/>
                <a:ea typeface="MS PGothic" charset="0"/>
              </a:rPr>
              <a:t>®</a:t>
            </a:r>
          </a:p>
          <a:p>
            <a:pPr marL="0" indent="0" eaLnBrk="1" hangingPunct="1">
              <a:buFont typeface="Wingdings 2" charset="0"/>
              <a:buNone/>
            </a:pPr>
            <a:r>
              <a:rPr lang="es-ES">
                <a:latin typeface="Century Gothic" charset="0"/>
                <a:ea typeface="MS PGothic" charset="0"/>
              </a:rPr>
              <a:t>Permite registrar los valores de glucemia, cuerpos cetónicos y hemoglobinas glicosiladas</a:t>
            </a:r>
          </a:p>
          <a:p>
            <a:pPr marL="0" indent="0" eaLnBrk="1" hangingPunct="1"/>
            <a:endParaRPr lang="es-ES">
              <a:latin typeface="Century Gothic" charset="0"/>
              <a:ea typeface="MS PGothic" charset="0"/>
            </a:endParaRPr>
          </a:p>
          <a:p>
            <a:pPr marL="0" indent="0" eaLnBrk="1" hangingPunct="1">
              <a:buFont typeface="Wingdings 2" charset="0"/>
              <a:buNone/>
            </a:pPr>
            <a:endParaRPr lang="es-ES">
              <a:latin typeface="Century Gothic" charset="0"/>
              <a:ea typeface="MS PGothic" charset="0"/>
            </a:endParaRPr>
          </a:p>
        </p:txBody>
      </p:sp>
      <p:pic>
        <p:nvPicPr>
          <p:cNvPr id="39938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947863"/>
            <a:ext cx="8431212" cy="47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9940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1 Rectángulo"/>
          <p:cNvSpPr>
            <a:spLocks noChangeArrowheads="1"/>
          </p:cNvSpPr>
          <p:nvPr/>
        </p:nvSpPr>
        <p:spPr bwMode="auto">
          <a:xfrm>
            <a:off x="525463" y="6488113"/>
            <a:ext cx="22907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" sz="800">
                <a:latin typeface="Arial" charset="0"/>
                <a:cs typeface="Arial" charset="0"/>
              </a:rPr>
              <a:t>Consultado en: </a:t>
            </a:r>
            <a:r>
              <a:rPr lang="es-ES_tradnl" sz="800" u="sng">
                <a:solidFill>
                  <a:srgbClr val="FF0000"/>
                </a:solidFill>
                <a:latin typeface="Arial" charset="0"/>
                <a:cs typeface="Arial" charset="0"/>
              </a:rPr>
              <a:t>http://www.revistadiabetes.org</a:t>
            </a:r>
            <a:endParaRPr lang="es-ES" sz="800" u="sng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3994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725" y="1204913"/>
            <a:ext cx="1792288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 descr="4) Fitxa AUTOCUIDAT DIABETIS còp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2"/>
            <a:ext cx="9144000" cy="645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18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 descr="4) Fitxa AUTOCUIDAT DIABETIS còpi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556"/>
            <a:ext cx="9144000" cy="645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37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 descr="5) Tríptic CONSELL DIABETIS còp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629"/>
            <a:ext cx="9144000" cy="645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59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 descr="5) Tríptic CONSELL DIABETIS còpi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556"/>
            <a:ext cx="9144000" cy="645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18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redondeado 32"/>
          <p:cNvSpPr/>
          <p:nvPr/>
        </p:nvSpPr>
        <p:spPr>
          <a:xfrm>
            <a:off x="7812360" y="188640"/>
            <a:ext cx="1269866" cy="1005494"/>
          </a:xfrm>
          <a:prstGeom prst="roundRect">
            <a:avLst/>
          </a:prstGeom>
          <a:solidFill>
            <a:srgbClr val="6695F8"/>
          </a:solidFill>
          <a:ln>
            <a:noFill/>
          </a:ln>
          <a:effectLst/>
          <a:scene3d>
            <a:camera prst="orthographicFront"/>
            <a:lightRig rig="twoPt" dir="r">
              <a:rot lat="0" lon="0" rev="6000000"/>
            </a:lightRig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" name="1 Elipse"/>
          <p:cNvSpPr/>
          <p:nvPr/>
        </p:nvSpPr>
        <p:spPr>
          <a:xfrm>
            <a:off x="4304297" y="620688"/>
            <a:ext cx="321495" cy="318581"/>
          </a:xfrm>
          <a:prstGeom prst="ellipse">
            <a:avLst/>
          </a:prstGeom>
          <a:gradFill flip="none" rotWithShape="1">
            <a:gsLst>
              <a:gs pos="100000">
                <a:srgbClr val="0F266C"/>
              </a:gs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A</a:t>
            </a:r>
          </a:p>
        </p:txBody>
      </p:sp>
      <p:sp>
        <p:nvSpPr>
          <p:cNvPr id="3" name="2 Elipse"/>
          <p:cNvSpPr/>
          <p:nvPr/>
        </p:nvSpPr>
        <p:spPr>
          <a:xfrm>
            <a:off x="4915137" y="748120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B</a:t>
            </a:r>
          </a:p>
        </p:txBody>
      </p:sp>
      <p:sp>
        <p:nvSpPr>
          <p:cNvPr id="4" name="3 Elipse"/>
          <p:cNvSpPr/>
          <p:nvPr/>
        </p:nvSpPr>
        <p:spPr>
          <a:xfrm>
            <a:off x="5429529" y="939269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C</a:t>
            </a:r>
          </a:p>
        </p:txBody>
      </p:sp>
      <p:sp>
        <p:nvSpPr>
          <p:cNvPr id="5" name="4 Elipse"/>
          <p:cNvSpPr/>
          <p:nvPr/>
        </p:nvSpPr>
        <p:spPr>
          <a:xfrm>
            <a:off x="5879622" y="1259535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D</a:t>
            </a:r>
          </a:p>
        </p:txBody>
      </p:sp>
      <p:sp>
        <p:nvSpPr>
          <p:cNvPr id="6" name="5 Elipse"/>
          <p:cNvSpPr/>
          <p:nvPr/>
        </p:nvSpPr>
        <p:spPr>
          <a:xfrm>
            <a:off x="6201117" y="1640148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E</a:t>
            </a:r>
          </a:p>
        </p:txBody>
      </p:sp>
      <p:sp>
        <p:nvSpPr>
          <p:cNvPr id="7" name="6 Elipse"/>
          <p:cNvSpPr/>
          <p:nvPr/>
        </p:nvSpPr>
        <p:spPr>
          <a:xfrm>
            <a:off x="6458313" y="2120593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F</a:t>
            </a:r>
          </a:p>
        </p:txBody>
      </p:sp>
      <p:sp>
        <p:nvSpPr>
          <p:cNvPr id="8" name="7 Elipse"/>
          <p:cNvSpPr/>
          <p:nvPr/>
        </p:nvSpPr>
        <p:spPr>
          <a:xfrm>
            <a:off x="6554761" y="2627749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G</a:t>
            </a:r>
          </a:p>
        </p:txBody>
      </p:sp>
      <p:sp>
        <p:nvSpPr>
          <p:cNvPr id="9" name="8 Elipse"/>
          <p:cNvSpPr/>
          <p:nvPr/>
        </p:nvSpPr>
        <p:spPr>
          <a:xfrm>
            <a:off x="6526105" y="3181807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H</a:t>
            </a:r>
          </a:p>
        </p:txBody>
      </p:sp>
      <p:sp>
        <p:nvSpPr>
          <p:cNvPr id="10" name="9 Elipse"/>
          <p:cNvSpPr/>
          <p:nvPr/>
        </p:nvSpPr>
        <p:spPr>
          <a:xfrm>
            <a:off x="6383570" y="3718645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I</a:t>
            </a:r>
          </a:p>
        </p:txBody>
      </p:sp>
      <p:sp>
        <p:nvSpPr>
          <p:cNvPr id="11" name="10 Elipse"/>
          <p:cNvSpPr/>
          <p:nvPr/>
        </p:nvSpPr>
        <p:spPr>
          <a:xfrm>
            <a:off x="6062132" y="4216305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J</a:t>
            </a:r>
          </a:p>
        </p:txBody>
      </p:sp>
      <p:sp>
        <p:nvSpPr>
          <p:cNvPr id="12" name="11 Elipse"/>
          <p:cNvSpPr/>
          <p:nvPr/>
        </p:nvSpPr>
        <p:spPr>
          <a:xfrm>
            <a:off x="5321732" y="4838029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L</a:t>
            </a:r>
          </a:p>
        </p:txBody>
      </p:sp>
      <p:sp>
        <p:nvSpPr>
          <p:cNvPr id="13" name="12 Elipse"/>
          <p:cNvSpPr/>
          <p:nvPr/>
        </p:nvSpPr>
        <p:spPr>
          <a:xfrm>
            <a:off x="4867721" y="5014535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M</a:t>
            </a:r>
          </a:p>
        </p:txBody>
      </p:sp>
      <p:sp>
        <p:nvSpPr>
          <p:cNvPr id="14" name="13 Elipse"/>
          <p:cNvSpPr/>
          <p:nvPr/>
        </p:nvSpPr>
        <p:spPr>
          <a:xfrm>
            <a:off x="4383372" y="5109891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N</a:t>
            </a:r>
          </a:p>
        </p:txBody>
      </p:sp>
      <p:sp>
        <p:nvSpPr>
          <p:cNvPr id="15" name="14 Elipse"/>
          <p:cNvSpPr/>
          <p:nvPr/>
        </p:nvSpPr>
        <p:spPr>
          <a:xfrm>
            <a:off x="3902027" y="5031751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Ñ</a:t>
            </a:r>
          </a:p>
        </p:txBody>
      </p:sp>
      <p:sp>
        <p:nvSpPr>
          <p:cNvPr id="16" name="15 Elipse"/>
          <p:cNvSpPr/>
          <p:nvPr/>
        </p:nvSpPr>
        <p:spPr>
          <a:xfrm>
            <a:off x="3436261" y="4874853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O</a:t>
            </a:r>
          </a:p>
        </p:txBody>
      </p:sp>
      <p:sp>
        <p:nvSpPr>
          <p:cNvPr id="17" name="16 Elipse"/>
          <p:cNvSpPr/>
          <p:nvPr/>
        </p:nvSpPr>
        <p:spPr>
          <a:xfrm>
            <a:off x="2998348" y="4629664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P</a:t>
            </a:r>
          </a:p>
        </p:txBody>
      </p:sp>
      <p:sp>
        <p:nvSpPr>
          <p:cNvPr id="18" name="17 Elipse"/>
          <p:cNvSpPr/>
          <p:nvPr/>
        </p:nvSpPr>
        <p:spPr>
          <a:xfrm>
            <a:off x="2626434" y="4338592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Q</a:t>
            </a:r>
          </a:p>
        </p:txBody>
      </p:sp>
      <p:sp>
        <p:nvSpPr>
          <p:cNvPr id="19" name="18 Elipse"/>
          <p:cNvSpPr/>
          <p:nvPr/>
        </p:nvSpPr>
        <p:spPr>
          <a:xfrm>
            <a:off x="2357058" y="3949371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R</a:t>
            </a:r>
          </a:p>
        </p:txBody>
      </p:sp>
      <p:sp>
        <p:nvSpPr>
          <p:cNvPr id="20" name="19 Elipse"/>
          <p:cNvSpPr/>
          <p:nvPr/>
        </p:nvSpPr>
        <p:spPr>
          <a:xfrm>
            <a:off x="2161088" y="3505042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S</a:t>
            </a:r>
          </a:p>
        </p:txBody>
      </p:sp>
      <p:sp>
        <p:nvSpPr>
          <p:cNvPr id="21" name="20 Elipse"/>
          <p:cNvSpPr/>
          <p:nvPr/>
        </p:nvSpPr>
        <p:spPr>
          <a:xfrm>
            <a:off x="2071456" y="3017766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T</a:t>
            </a:r>
          </a:p>
        </p:txBody>
      </p:sp>
      <p:sp>
        <p:nvSpPr>
          <p:cNvPr id="22" name="21 Elipse"/>
          <p:cNvSpPr/>
          <p:nvPr/>
        </p:nvSpPr>
        <p:spPr>
          <a:xfrm>
            <a:off x="5715238" y="4621611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K</a:t>
            </a:r>
          </a:p>
        </p:txBody>
      </p:sp>
      <p:sp>
        <p:nvSpPr>
          <p:cNvPr id="23" name="22 Elipse"/>
          <p:cNvSpPr/>
          <p:nvPr/>
        </p:nvSpPr>
        <p:spPr>
          <a:xfrm>
            <a:off x="2088829" y="2571753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U</a:t>
            </a:r>
          </a:p>
        </p:txBody>
      </p:sp>
      <p:sp>
        <p:nvSpPr>
          <p:cNvPr id="24" name="23 Elipse"/>
          <p:cNvSpPr/>
          <p:nvPr/>
        </p:nvSpPr>
        <p:spPr>
          <a:xfrm>
            <a:off x="2180084" y="2082700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V</a:t>
            </a:r>
          </a:p>
        </p:txBody>
      </p:sp>
      <p:sp>
        <p:nvSpPr>
          <p:cNvPr id="25" name="24 Elipse"/>
          <p:cNvSpPr/>
          <p:nvPr/>
        </p:nvSpPr>
        <p:spPr>
          <a:xfrm>
            <a:off x="2410324" y="1592192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W</a:t>
            </a:r>
          </a:p>
        </p:txBody>
      </p:sp>
      <p:sp>
        <p:nvSpPr>
          <p:cNvPr id="26" name="25 Elipse"/>
          <p:cNvSpPr/>
          <p:nvPr/>
        </p:nvSpPr>
        <p:spPr>
          <a:xfrm>
            <a:off x="2728972" y="1194134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X</a:t>
            </a:r>
          </a:p>
        </p:txBody>
      </p:sp>
      <p:sp>
        <p:nvSpPr>
          <p:cNvPr id="27" name="26 Elipse"/>
          <p:cNvSpPr/>
          <p:nvPr/>
        </p:nvSpPr>
        <p:spPr>
          <a:xfrm>
            <a:off x="3141722" y="875553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Y</a:t>
            </a:r>
          </a:p>
        </p:txBody>
      </p:sp>
      <p:sp>
        <p:nvSpPr>
          <p:cNvPr id="28" name="27 Elipse"/>
          <p:cNvSpPr/>
          <p:nvPr/>
        </p:nvSpPr>
        <p:spPr>
          <a:xfrm>
            <a:off x="3680180" y="712919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Arial Black" pitchFamily="34" charset="0"/>
              </a:rPr>
              <a:t>Z</a:t>
            </a:r>
          </a:p>
        </p:txBody>
      </p:sp>
      <p:sp>
        <p:nvSpPr>
          <p:cNvPr id="41046" name="28 CuadroTexto"/>
          <p:cNvSpPr txBox="1">
            <a:spLocks noChangeArrowheads="1"/>
          </p:cNvSpPr>
          <p:nvPr/>
        </p:nvSpPr>
        <p:spPr bwMode="auto">
          <a:xfrm>
            <a:off x="2574925" y="2349500"/>
            <a:ext cx="38163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s-ES" sz="4000" b="1">
                <a:solidFill>
                  <a:schemeClr val="bg1"/>
                </a:solidFill>
              </a:rPr>
              <a:t>PASAPALABRA</a:t>
            </a:r>
          </a:p>
          <a:p>
            <a:pPr algn="ctr" eaLnBrk="1" hangingPunct="1"/>
            <a:r>
              <a:rPr lang="es-ES" sz="4000" b="1">
                <a:solidFill>
                  <a:schemeClr val="bg1"/>
                </a:solidFill>
              </a:rPr>
              <a:t> DIABETIS</a:t>
            </a:r>
          </a:p>
          <a:p>
            <a:pPr eaLnBrk="1" hangingPunct="1"/>
            <a:endParaRPr lang="es-ES" sz="1800"/>
          </a:p>
        </p:txBody>
      </p:sp>
      <p:pic>
        <p:nvPicPr>
          <p:cNvPr id="41047" name="29 Imagen" descr="Logo_farmacia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96837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8" name="30 Imagen" descr="UB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270192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Subtítulo 2"/>
          <p:cNvSpPr txBox="1">
            <a:spLocks/>
          </p:cNvSpPr>
          <p:nvPr/>
        </p:nvSpPr>
        <p:spPr bwMode="auto">
          <a:xfrm>
            <a:off x="4205288" y="5661025"/>
            <a:ext cx="48768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990000"/>
              </a:buClr>
              <a:buSzPct val="100000"/>
              <a:buFont typeface="Wingdings 2" pitchFamily="18" charset="2"/>
              <a:buNone/>
              <a:defRPr/>
            </a:pPr>
            <a:r>
              <a:rPr lang="es-ES" altLang="es-ES" sz="1600" b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/>
                <a:ea typeface="MS PGothic" pitchFamily="34" charset="-128"/>
                <a:cs typeface="+mn-cs"/>
              </a:rPr>
              <a:t>UB Farmacia – Estades en Pràctiques Tutelades</a:t>
            </a:r>
          </a:p>
          <a:p>
            <a:pPr eaLnBrk="0" hangingPunct="0">
              <a:buClr>
                <a:srgbClr val="990000"/>
              </a:buClr>
              <a:buSzPct val="100000"/>
              <a:buFont typeface="Wingdings 2" pitchFamily="18" charset="2"/>
              <a:buNone/>
              <a:defRPr/>
            </a:pPr>
            <a:r>
              <a:rPr lang="es-ES" altLang="es-ES" sz="1600" b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/>
                <a:ea typeface="MS PGothic" pitchFamily="34" charset="-128"/>
                <a:cs typeface="+mn-cs"/>
              </a:rPr>
              <a:t>Professor coordinador</a:t>
            </a:r>
            <a:r>
              <a:rPr lang="es-ES" altLang="es-ES" sz="160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/>
                <a:ea typeface="MS PGothic" pitchFamily="34" charset="-128"/>
                <a:cs typeface="+mn-cs"/>
              </a:rPr>
              <a:t>: Maria Antonia March</a:t>
            </a:r>
          </a:p>
          <a:p>
            <a:pPr eaLnBrk="0" hangingPunct="0">
              <a:buClr>
                <a:srgbClr val="990000"/>
              </a:buClr>
              <a:buSzPct val="100000"/>
              <a:buFont typeface="Wingdings 2" pitchFamily="18" charset="2"/>
              <a:buNone/>
              <a:defRPr/>
            </a:pPr>
            <a:r>
              <a:rPr lang="es-ES" altLang="es-ES" sz="1600" b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/>
                <a:ea typeface="MS PGothic" pitchFamily="34" charset="-128"/>
                <a:cs typeface="+mn-cs"/>
              </a:rPr>
              <a:t>Professors asociats</a:t>
            </a:r>
            <a:r>
              <a:rPr lang="es-ES" altLang="es-ES" sz="160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/>
                <a:ea typeface="MS PGothic" pitchFamily="34" charset="-128"/>
                <a:cs typeface="+mn-cs"/>
              </a:rPr>
              <a:t>: Jordi Cases i Helena Oller </a:t>
            </a:r>
          </a:p>
          <a:p>
            <a:pPr eaLnBrk="0" hangingPunct="0">
              <a:buClr>
                <a:srgbClr val="990000"/>
              </a:buClr>
              <a:buSzPct val="100000"/>
              <a:buFont typeface="Wingdings 2" pitchFamily="18" charset="2"/>
              <a:buNone/>
              <a:defRPr/>
            </a:pPr>
            <a:r>
              <a:rPr lang="es-ES" altLang="es-ES" sz="160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/>
                <a:ea typeface="MS PGothic" pitchFamily="34" charset="-128"/>
                <a:cs typeface="+mn-cs"/>
              </a:rPr>
              <a:t>Torn B, 25 Juny 2015</a:t>
            </a:r>
            <a:endParaRPr lang="es-ES" altLang="es-ES" sz="1600" dirty="0">
              <a:solidFill>
                <a:sysClr val="windowText" lastClr="000000">
                  <a:lumMod val="85000"/>
                  <a:lumOff val="15000"/>
                </a:sysClr>
              </a:solidFill>
              <a:latin typeface="Century Gothic"/>
              <a:ea typeface="MS PGothic" pitchFamily="34" charset="-128"/>
              <a:cs typeface="+mn-cs"/>
            </a:endParaRPr>
          </a:p>
        </p:txBody>
      </p:sp>
      <p:sp>
        <p:nvSpPr>
          <p:cNvPr id="41050" name="35 CuadroTexto"/>
          <p:cNvSpPr txBox="1">
            <a:spLocks noChangeArrowheads="1"/>
          </p:cNvSpPr>
          <p:nvPr/>
        </p:nvSpPr>
        <p:spPr bwMode="auto">
          <a:xfrm>
            <a:off x="323850" y="5805488"/>
            <a:ext cx="3311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s-ES" sz="1800" b="1">
                <a:solidFill>
                  <a:srgbClr val="262626"/>
                </a:solidFill>
              </a:rPr>
              <a:t>Alumnes de les UCDs de Barcelona Sud i Costa de Ponent</a:t>
            </a:r>
          </a:p>
        </p:txBody>
      </p:sp>
    </p:spTree>
  </p:cSld>
  <p:clrMapOvr>
    <a:masterClrMapping/>
  </p:clrMapOvr>
  <p:transition xmlns:p14="http://schemas.microsoft.com/office/powerpoint/2010/main" spd="slow" advClick="0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1 Título"/>
          <p:cNvSpPr>
            <a:spLocks noGrp="1"/>
          </p:cNvSpPr>
          <p:nvPr>
            <p:ph type="title"/>
          </p:nvPr>
        </p:nvSpPr>
        <p:spPr>
          <a:xfrm>
            <a:off x="371475" y="735013"/>
            <a:ext cx="6508750" cy="622300"/>
          </a:xfrm>
        </p:spPr>
        <p:txBody>
          <a:bodyPr/>
          <a:lstStyle/>
          <a:p>
            <a:r>
              <a:rPr lang="es-ES">
                <a:latin typeface="Century Gothic" charset="0"/>
                <a:ea typeface="MS PGothic" charset="0"/>
              </a:rPr>
              <a:t>7. BIBLIOGRAFÍA</a:t>
            </a:r>
          </a:p>
        </p:txBody>
      </p:sp>
      <p:pic>
        <p:nvPicPr>
          <p:cNvPr id="3993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1987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2 Rectángulo"/>
          <p:cNvSpPr>
            <a:spLocks noChangeArrowheads="1"/>
          </p:cNvSpPr>
          <p:nvPr/>
        </p:nvSpPr>
        <p:spPr bwMode="auto">
          <a:xfrm>
            <a:off x="371475" y="1846263"/>
            <a:ext cx="853598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s-ES" sz="1200"/>
              <a:t>Lantus Solostar. Lantus</a:t>
            </a:r>
            <a:r>
              <a:rPr lang="es-ES" sz="1200" baseline="30000"/>
              <a:t>® </a:t>
            </a:r>
            <a:r>
              <a:rPr lang="es-ES" sz="1200"/>
              <a:t>[Internet]. US: Sanofi-aventis [Fecha de consulta: Junio 2015]. Disponible en: http://www.opticlik.com/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/>
              <a:t>Becton Drive. BD [Internet]. </a:t>
            </a:r>
            <a:r>
              <a:rPr lang="es-ES" sz="1200"/>
              <a:t>New Jersey: Cuidados para la diabetes [Fecha de la consulta: Junio 2015]. Disponible en: http://www.bd.com/mexico/diabetes/ 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sz="1200"/>
              <a:t>Fundación para la diabetes [Internet]. Madrid: Diabetes [Fecha de consulta: Junio 2015]. Disponible en: http://www.fundaciondiabetes.org/diabetesinfantil/la_diabetes/bomba_insulina.htm </a:t>
            </a:r>
            <a:endParaRPr lang="es-ES" sz="1200"/>
          </a:p>
          <a:p>
            <a:pPr marL="171450" indent="-171450">
              <a:buFont typeface="Arial" charset="0"/>
              <a:buChar char="•"/>
            </a:pPr>
            <a:r>
              <a:rPr lang="es-ES_tradnl" sz="1200"/>
              <a:t>Accu-Check [Internet]. Sant Cugat del Valles: Roche Diagnostics [Fecha de consulta: Junio 2015]. Disponible en: http:///www.accu-chek.es/es </a:t>
            </a:r>
            <a:endParaRPr lang="es-ES" sz="1200"/>
          </a:p>
          <a:p>
            <a:pPr marL="171450" indent="-171450">
              <a:buFont typeface="Arial" charset="0"/>
              <a:buChar char="•"/>
            </a:pPr>
            <a:r>
              <a:rPr lang="es-ES" sz="1200"/>
              <a:t>Can Ruti y el Instituto de Nanociencias prueban liposomas contra la diabetes [Internet]. Barcelona: La Vanguardia; 2015 [actualizado: 04-06-15; citado: 07-06-15]. Disponible en: http://www.lavanguardia.com/salud/20150604/54431605030/can-ruti-institu-nanociencies-liposomas-diabetes.html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sz="1200"/>
              <a:t>Se acabaron los pinchazos: lentillas inteligentes para controlar la diabetes [Internet]. Madrid: El inversor global; 2015 [actualizado: 27-03-15; citado: 07-06-15]. Disponible en: https://inversorglobal.es/2015/03/se-acabaron-los-pinchazos-lentillas-inteligentes-para-controlar-la-diabetes/</a:t>
            </a:r>
            <a:endParaRPr lang="es-ES" sz="1200"/>
          </a:p>
          <a:p>
            <a:pPr marL="171450" indent="-171450">
              <a:buFont typeface="Arial" charset="0"/>
              <a:buChar char="•"/>
            </a:pPr>
            <a:r>
              <a:rPr lang="es-ES_tradnl" sz="1200"/>
              <a:t>Reprograman células intestinales para producir insulina y tratar la diabetes [Internet]. Madrid: ABC; 2015 [actualizado: 30-06-14; citado: 07-06-15]. Disponible en: http://www.abc.es/salud/noticias/20140630/abci-diabetes-celulas-insulina-tratamiento-201406301243.html</a:t>
            </a:r>
            <a:endParaRPr lang="es-ES" sz="1200"/>
          </a:p>
          <a:p>
            <a:pPr marL="171450" indent="-171450">
              <a:buFont typeface="Arial" charset="0"/>
              <a:buChar char="•"/>
            </a:pPr>
            <a:r>
              <a:rPr lang="es-ES_tradnl" sz="1200"/>
              <a:t>Crean un páncreas biónico que regula el nivel de azúcar en diabéticos [Internet]. Madrid: ABC; 2015 [actualizado: 16-06-14; citado: 07-06-15]. </a:t>
            </a:r>
            <a:r>
              <a:rPr lang="fr-FR" sz="1200"/>
              <a:t>Disponible en: http://www.notiminuto.com/noticia/crean-pancreas-bionico-que-controla-la-diabetes-tipo-1</a:t>
            </a:r>
            <a:endParaRPr lang="es-ES" sz="1200"/>
          </a:p>
          <a:p>
            <a:pPr marL="171450" indent="-171450">
              <a:buFont typeface="Arial" charset="0"/>
              <a:buChar char="•"/>
            </a:pPr>
            <a:r>
              <a:rPr lang="es-ES" sz="1200"/>
              <a:t>Sociedad Española de la Diabetes. </a:t>
            </a:r>
            <a:r>
              <a:rPr lang="fr-FR" sz="1200"/>
              <a:t>MenaDiab Mobile 3.0. [Internet]. RevistaDiabetes 2015 ; 33 : 36-37. Disponible en: http://www.revistadiabetes.org</a:t>
            </a:r>
            <a:endParaRPr lang="es-ES" sz="1200"/>
          </a:p>
          <a:p>
            <a:pPr marL="171450" indent="-171450">
              <a:buFont typeface="Arial" charset="0"/>
              <a:buChar char="•"/>
            </a:pPr>
            <a:r>
              <a:rPr lang="es-ES" sz="1200"/>
              <a:t>Clínica Diabetológica Dr Antuña de Alaiz [Internet]. Gijon: infodiabetes [Fecha de consulta: Junio 2015]. Disponible en: </a:t>
            </a:r>
            <a:r>
              <a:rPr lang="fr-FR" sz="1200"/>
              <a:t>http://clinidiabet.com/es/infodiabetes/educacion/tratamiento/farmacos/01.htm </a:t>
            </a:r>
            <a:endParaRPr lang="es-ES" sz="1200"/>
          </a:p>
        </p:txBody>
      </p:sp>
      <p:pic>
        <p:nvPicPr>
          <p:cNvPr id="41989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171575"/>
            <a:ext cx="175736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3 CuadroTexto"/>
          <p:cNvSpPr txBox="1">
            <a:spLocks noChangeArrowheads="1"/>
          </p:cNvSpPr>
          <p:nvPr/>
        </p:nvSpPr>
        <p:spPr bwMode="auto">
          <a:xfrm>
            <a:off x="0" y="619125"/>
            <a:ext cx="7670800" cy="538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es-ES" sz="5900">
                <a:solidFill>
                  <a:srgbClr val="990000"/>
                </a:solidFill>
              </a:rPr>
              <a:t>GRACIAS POR SU ATENCIÓN</a:t>
            </a:r>
          </a:p>
          <a:p>
            <a:pPr algn="ctr" eaLnBrk="1" hangingPunct="1">
              <a:lnSpc>
                <a:spcPct val="200000"/>
              </a:lnSpc>
            </a:pPr>
            <a:endParaRPr lang="es-ES" sz="5900">
              <a:solidFill>
                <a:srgbClr val="990000"/>
              </a:solidFill>
            </a:endParaRPr>
          </a:p>
        </p:txBody>
      </p:sp>
      <p:pic>
        <p:nvPicPr>
          <p:cNvPr id="43010" name="4 Imagen" descr="slide_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4" t="34827" r="19403" b="11443"/>
          <a:stretch>
            <a:fillRect/>
          </a:stretch>
        </p:blipFill>
        <p:spPr bwMode="auto">
          <a:xfrm>
            <a:off x="2238375" y="4211638"/>
            <a:ext cx="372586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338"/>
            <a:ext cx="8778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2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11138"/>
            <a:ext cx="154146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187450"/>
            <a:ext cx="1757363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743</TotalTime>
  <Words>1124</Words>
  <Application>Microsoft Macintosh PowerPoint</Application>
  <PresentationFormat>Presentación en pantalla (4:3)</PresentationFormat>
  <Paragraphs>219</Paragraphs>
  <Slides>24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Plaza</vt:lpstr>
      <vt:lpstr>DIABETES</vt:lpstr>
      <vt:lpstr>Presentación de PowerPoint</vt:lpstr>
      <vt:lpstr>1. ¿Qué es?</vt:lpstr>
      <vt:lpstr>3. Tipos de diabetes</vt:lpstr>
      <vt:lpstr>4.1 DIETA</vt:lpstr>
      <vt:lpstr>4.3 INSULINA</vt:lpstr>
      <vt:lpstr>4.3.1 VIALES</vt:lpstr>
      <vt:lpstr>4.3.3 INYECTORES</vt:lpstr>
      <vt:lpstr>5. INTERACCIONES CON MEDICAMENTOS</vt:lpstr>
      <vt:lpstr>Presentación de PowerPoint</vt:lpstr>
      <vt:lpstr>Presentación de PowerPoint</vt:lpstr>
      <vt:lpstr>Presentación de PowerPoint</vt:lpstr>
      <vt:lpstr>6. AVANCES TERAPÉUTICOS</vt:lpstr>
      <vt:lpstr>LENTILLAS INTELIGENTES</vt:lpstr>
      <vt:lpstr>REPROGRAMACIÓN DE CÉLULAS INTESTINALES</vt:lpstr>
      <vt:lpstr>PÁNCREAS BIÓNICO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7. BIBLIOGRAFÍA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</dc:title>
  <dc:creator>sofia capdevila</dc:creator>
  <cp:lastModifiedBy>Asier Narbarte Arzuaga</cp:lastModifiedBy>
  <cp:revision>59</cp:revision>
  <dcterms:created xsi:type="dcterms:W3CDTF">2015-06-08T14:23:05Z</dcterms:created>
  <dcterms:modified xsi:type="dcterms:W3CDTF">2015-06-26T14:38:41Z</dcterms:modified>
</cp:coreProperties>
</file>