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14"/>
  </p:notesMasterIdLst>
  <p:sldIdLst>
    <p:sldId id="261" r:id="rId6"/>
    <p:sldId id="266" r:id="rId7"/>
    <p:sldId id="284" r:id="rId8"/>
    <p:sldId id="285" r:id="rId9"/>
    <p:sldId id="287" r:id="rId10"/>
    <p:sldId id="286" r:id="rId11"/>
    <p:sldId id="288" r:id="rId12"/>
    <p:sldId id="264" r:id="rId13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A336AD-2105-E6B1-9319-7544F6478E1C}" v="77" dt="2021-07-14T14:03:12.630"/>
    <p1510:client id="{997731CE-CA85-D005-BD93-A8F043293BDB}" v="45" dt="2021-07-13T13:09:28.923"/>
    <p1510:client id="{AAE72F11-5BB1-1853-6FF8-474405D9103B}" v="6" dt="2019-09-26T07:24:57.9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92" autoAdjust="0"/>
  </p:normalViewPr>
  <p:slideViewPr>
    <p:cSldViewPr snapToGrid="0">
      <p:cViewPr varScale="1">
        <p:scale>
          <a:sx n="101" d="100"/>
          <a:sy n="101" d="100"/>
        </p:scale>
        <p:origin x="126" y="2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antxa Cazorla" userId="S::acazorla@ub.edu::f9aaa614-fc88-4302-8669-2146c710f66d" providerId="AD" clId="Web-{97A336AD-2105-E6B1-9319-7544F6478E1C}"/>
    <pc:docChg chg="modSld">
      <pc:chgData name="Arantxa Cazorla" userId="S::acazorla@ub.edu::f9aaa614-fc88-4302-8669-2146c710f66d" providerId="AD" clId="Web-{97A336AD-2105-E6B1-9319-7544F6478E1C}" dt="2021-07-14T14:03:12.005" v="34" actId="20577"/>
      <pc:docMkLst>
        <pc:docMk/>
      </pc:docMkLst>
      <pc:sldChg chg="modSp">
        <pc:chgData name="Arantxa Cazorla" userId="S::acazorla@ub.edu::f9aaa614-fc88-4302-8669-2146c710f66d" providerId="AD" clId="Web-{97A336AD-2105-E6B1-9319-7544F6478E1C}" dt="2021-07-14T14:02:30.504" v="28" actId="20577"/>
        <pc:sldMkLst>
          <pc:docMk/>
          <pc:sldMk cId="3067359250" sldId="266"/>
        </pc:sldMkLst>
        <pc:spChg chg="mod">
          <ac:chgData name="Arantxa Cazorla" userId="S::acazorla@ub.edu::f9aaa614-fc88-4302-8669-2146c710f66d" providerId="AD" clId="Web-{97A336AD-2105-E6B1-9319-7544F6478E1C}" dt="2021-07-14T14:02:30.504" v="28" actId="20577"/>
          <ac:spMkLst>
            <pc:docMk/>
            <pc:sldMk cId="3067359250" sldId="266"/>
            <ac:spMk id="7" creationId="{00000000-0000-0000-0000-000000000000}"/>
          </ac:spMkLst>
        </pc:spChg>
      </pc:sldChg>
      <pc:sldChg chg="modSp">
        <pc:chgData name="Arantxa Cazorla" userId="S::acazorla@ub.edu::f9aaa614-fc88-4302-8669-2146c710f66d" providerId="AD" clId="Web-{97A336AD-2105-E6B1-9319-7544F6478E1C}" dt="2021-07-14T14:02:55.864" v="32" actId="20577"/>
        <pc:sldMkLst>
          <pc:docMk/>
          <pc:sldMk cId="460087531" sldId="284"/>
        </pc:sldMkLst>
        <pc:spChg chg="mod">
          <ac:chgData name="Arantxa Cazorla" userId="S::acazorla@ub.edu::f9aaa614-fc88-4302-8669-2146c710f66d" providerId="AD" clId="Web-{97A336AD-2105-E6B1-9319-7544F6478E1C}" dt="2021-07-14T14:02:55.864" v="32" actId="20577"/>
          <ac:spMkLst>
            <pc:docMk/>
            <pc:sldMk cId="460087531" sldId="284"/>
            <ac:spMk id="7" creationId="{00000000-0000-0000-0000-000000000000}"/>
          </ac:spMkLst>
        </pc:spChg>
      </pc:sldChg>
      <pc:sldChg chg="modSp">
        <pc:chgData name="Arantxa Cazorla" userId="S::acazorla@ub.edu::f9aaa614-fc88-4302-8669-2146c710f66d" providerId="AD" clId="Web-{97A336AD-2105-E6B1-9319-7544F6478E1C}" dt="2021-07-14T14:01:57.081" v="24" actId="20577"/>
        <pc:sldMkLst>
          <pc:docMk/>
          <pc:sldMk cId="2177525204" sldId="285"/>
        </pc:sldMkLst>
        <pc:spChg chg="mod">
          <ac:chgData name="Arantxa Cazorla" userId="S::acazorla@ub.edu::f9aaa614-fc88-4302-8669-2146c710f66d" providerId="AD" clId="Web-{97A336AD-2105-E6B1-9319-7544F6478E1C}" dt="2021-07-14T14:01:57.081" v="24" actId="20577"/>
          <ac:spMkLst>
            <pc:docMk/>
            <pc:sldMk cId="2177525204" sldId="285"/>
            <ac:spMk id="7" creationId="{00000000-0000-0000-0000-000000000000}"/>
          </ac:spMkLst>
        </pc:spChg>
      </pc:sldChg>
      <pc:sldChg chg="addSp delSp modSp">
        <pc:chgData name="Arantxa Cazorla" userId="S::acazorla@ub.edu::f9aaa614-fc88-4302-8669-2146c710f66d" providerId="AD" clId="Web-{97A336AD-2105-E6B1-9319-7544F6478E1C}" dt="2021-07-14T14:00:43.673" v="14" actId="20577"/>
        <pc:sldMkLst>
          <pc:docMk/>
          <pc:sldMk cId="3801332899" sldId="286"/>
        </pc:sldMkLst>
        <pc:spChg chg="mod">
          <ac:chgData name="Arantxa Cazorla" userId="S::acazorla@ub.edu::f9aaa614-fc88-4302-8669-2146c710f66d" providerId="AD" clId="Web-{97A336AD-2105-E6B1-9319-7544F6478E1C}" dt="2021-07-14T14:00:43.673" v="14" actId="20577"/>
          <ac:spMkLst>
            <pc:docMk/>
            <pc:sldMk cId="3801332899" sldId="286"/>
            <ac:spMk id="5" creationId="{00000000-0000-0000-0000-000000000000}"/>
          </ac:spMkLst>
        </pc:spChg>
        <pc:cxnChg chg="add del">
          <ac:chgData name="Arantxa Cazorla" userId="S::acazorla@ub.edu::f9aaa614-fc88-4302-8669-2146c710f66d" providerId="AD" clId="Web-{97A336AD-2105-E6B1-9319-7544F6478E1C}" dt="2021-07-14T13:59:28.670" v="5"/>
          <ac:cxnSpMkLst>
            <pc:docMk/>
            <pc:sldMk cId="3801332899" sldId="286"/>
            <ac:cxnSpMk id="3" creationId="{86C5FEF3-B8F2-4FE4-92FA-7307C381EBBD}"/>
          </ac:cxnSpMkLst>
        </pc:cxnChg>
      </pc:sldChg>
      <pc:sldChg chg="modSp">
        <pc:chgData name="Arantxa Cazorla" userId="S::acazorla@ub.edu::f9aaa614-fc88-4302-8669-2146c710f66d" providerId="AD" clId="Web-{97A336AD-2105-E6B1-9319-7544F6478E1C}" dt="2021-07-14T14:02:11.675" v="26" actId="20577"/>
        <pc:sldMkLst>
          <pc:docMk/>
          <pc:sldMk cId="3711601905" sldId="287"/>
        </pc:sldMkLst>
        <pc:spChg chg="mod">
          <ac:chgData name="Arantxa Cazorla" userId="S::acazorla@ub.edu::f9aaa614-fc88-4302-8669-2146c710f66d" providerId="AD" clId="Web-{97A336AD-2105-E6B1-9319-7544F6478E1C}" dt="2021-07-14T14:02:11.675" v="26" actId="20577"/>
          <ac:spMkLst>
            <pc:docMk/>
            <pc:sldMk cId="3711601905" sldId="287"/>
            <ac:spMk id="7" creationId="{00000000-0000-0000-0000-000000000000}"/>
          </ac:spMkLst>
        </pc:spChg>
      </pc:sldChg>
      <pc:sldChg chg="modSp">
        <pc:chgData name="Arantxa Cazorla" userId="S::acazorla@ub.edu::f9aaa614-fc88-4302-8669-2146c710f66d" providerId="AD" clId="Web-{97A336AD-2105-E6B1-9319-7544F6478E1C}" dt="2021-07-14T14:03:12.005" v="34" actId="20577"/>
        <pc:sldMkLst>
          <pc:docMk/>
          <pc:sldMk cId="3906142766" sldId="288"/>
        </pc:sldMkLst>
        <pc:spChg chg="mod">
          <ac:chgData name="Arantxa Cazorla" userId="S::acazorla@ub.edu::f9aaa614-fc88-4302-8669-2146c710f66d" providerId="AD" clId="Web-{97A336AD-2105-E6B1-9319-7544F6478E1C}" dt="2021-07-14T14:03:12.005" v="34" actId="20577"/>
          <ac:spMkLst>
            <pc:docMk/>
            <pc:sldMk cId="3906142766" sldId="288"/>
            <ac:spMk id="5" creationId="{00000000-0000-0000-0000-000000000000}"/>
          </ac:spMkLst>
        </pc:spChg>
      </pc:sldChg>
    </pc:docChg>
  </pc:docChgLst>
  <pc:docChgLst>
    <pc:chgData name="Arantxa Cazorla" userId="S::acazorla@ub.edu::f9aaa614-fc88-4302-8669-2146c710f66d" providerId="AD" clId="Web-{997731CE-CA85-D005-BD93-A8F043293BDB}"/>
    <pc:docChg chg="modSld">
      <pc:chgData name="Arantxa Cazorla" userId="S::acazorla@ub.edu::f9aaa614-fc88-4302-8669-2146c710f66d" providerId="AD" clId="Web-{997731CE-CA85-D005-BD93-A8F043293BDB}" dt="2021-07-13T13:09:26.907" v="20" actId="20577"/>
      <pc:docMkLst>
        <pc:docMk/>
      </pc:docMkLst>
      <pc:sldChg chg="modSp">
        <pc:chgData name="Arantxa Cazorla" userId="S::acazorla@ub.edu::f9aaa614-fc88-4302-8669-2146c710f66d" providerId="AD" clId="Web-{997731CE-CA85-D005-BD93-A8F043293BDB}" dt="2021-07-13T13:06:06.723" v="1" actId="20577"/>
        <pc:sldMkLst>
          <pc:docMk/>
          <pc:sldMk cId="460087531" sldId="284"/>
        </pc:sldMkLst>
        <pc:spChg chg="mod">
          <ac:chgData name="Arantxa Cazorla" userId="S::acazorla@ub.edu::f9aaa614-fc88-4302-8669-2146c710f66d" providerId="AD" clId="Web-{997731CE-CA85-D005-BD93-A8F043293BDB}" dt="2021-07-13T13:06:06.723" v="1" actId="20577"/>
          <ac:spMkLst>
            <pc:docMk/>
            <pc:sldMk cId="460087531" sldId="284"/>
            <ac:spMk id="7" creationId="{00000000-0000-0000-0000-000000000000}"/>
          </ac:spMkLst>
        </pc:spChg>
      </pc:sldChg>
      <pc:sldChg chg="modSp">
        <pc:chgData name="Arantxa Cazorla" userId="S::acazorla@ub.edu::f9aaa614-fc88-4302-8669-2146c710f66d" providerId="AD" clId="Web-{997731CE-CA85-D005-BD93-A8F043293BDB}" dt="2021-07-13T13:08:10.277" v="4" actId="20577"/>
        <pc:sldMkLst>
          <pc:docMk/>
          <pc:sldMk cId="2177525204" sldId="285"/>
        </pc:sldMkLst>
        <pc:spChg chg="mod">
          <ac:chgData name="Arantxa Cazorla" userId="S::acazorla@ub.edu::f9aaa614-fc88-4302-8669-2146c710f66d" providerId="AD" clId="Web-{997731CE-CA85-D005-BD93-A8F043293BDB}" dt="2021-07-13T13:08:10.277" v="4" actId="20577"/>
          <ac:spMkLst>
            <pc:docMk/>
            <pc:sldMk cId="2177525204" sldId="285"/>
            <ac:spMk id="7" creationId="{00000000-0000-0000-0000-000000000000}"/>
          </ac:spMkLst>
        </pc:spChg>
      </pc:sldChg>
      <pc:sldChg chg="modSp">
        <pc:chgData name="Arantxa Cazorla" userId="S::acazorla@ub.edu::f9aaa614-fc88-4302-8669-2146c710f66d" providerId="AD" clId="Web-{997731CE-CA85-D005-BD93-A8F043293BDB}" dt="2021-07-13T13:09:26.907" v="20" actId="20577"/>
        <pc:sldMkLst>
          <pc:docMk/>
          <pc:sldMk cId="3801332899" sldId="286"/>
        </pc:sldMkLst>
        <pc:spChg chg="mod">
          <ac:chgData name="Arantxa Cazorla" userId="S::acazorla@ub.edu::f9aaa614-fc88-4302-8669-2146c710f66d" providerId="AD" clId="Web-{997731CE-CA85-D005-BD93-A8F043293BDB}" dt="2021-07-13T13:09:26.907" v="20" actId="20577"/>
          <ac:spMkLst>
            <pc:docMk/>
            <pc:sldMk cId="3801332899" sldId="286"/>
            <ac:spMk id="5" creationId="{00000000-0000-0000-0000-000000000000}"/>
          </ac:spMkLst>
        </pc:spChg>
      </pc:sldChg>
    </pc:docChg>
  </pc:docChgLst>
  <pc:docChgLst>
    <pc:chgData name="Arantxa Cazorla" userId="S::acazorla@ub.edu::f9aaa614-fc88-4302-8669-2146c710f66d" providerId="AD" clId="Web-{AAE72F11-5BB1-1853-6FF8-474405D9103B}"/>
    <pc:docChg chg="modSld">
      <pc:chgData name="Arantxa Cazorla" userId="S::acazorla@ub.edu::f9aaa614-fc88-4302-8669-2146c710f66d" providerId="AD" clId="Web-{AAE72F11-5BB1-1853-6FF8-474405D9103B}" dt="2019-09-26T07:24:57.939" v="5" actId="20577"/>
      <pc:docMkLst>
        <pc:docMk/>
      </pc:docMkLst>
      <pc:sldChg chg="modSp">
        <pc:chgData name="Arantxa Cazorla" userId="S::acazorla@ub.edu::f9aaa614-fc88-4302-8669-2146c710f66d" providerId="AD" clId="Web-{AAE72F11-5BB1-1853-6FF8-474405D9103B}" dt="2019-09-26T07:24:44.657" v="2" actId="20577"/>
        <pc:sldMkLst>
          <pc:docMk/>
          <pc:sldMk cId="2643633722" sldId="272"/>
        </pc:sldMkLst>
        <pc:spChg chg="mod">
          <ac:chgData name="Arantxa Cazorla" userId="S::acazorla@ub.edu::f9aaa614-fc88-4302-8669-2146c710f66d" providerId="AD" clId="Web-{AAE72F11-5BB1-1853-6FF8-474405D9103B}" dt="2019-09-26T07:24:44.657" v="2" actId="20577"/>
          <ac:spMkLst>
            <pc:docMk/>
            <pc:sldMk cId="2643633722" sldId="272"/>
            <ac:spMk id="10244" creationId="{00000000-0000-0000-0000-000000000000}"/>
          </ac:spMkLst>
        </pc:spChg>
      </pc:sldChg>
      <pc:sldChg chg="modSp">
        <pc:chgData name="Arantxa Cazorla" userId="S::acazorla@ub.edu::f9aaa614-fc88-4302-8669-2146c710f66d" providerId="AD" clId="Web-{AAE72F11-5BB1-1853-6FF8-474405D9103B}" dt="2019-09-26T07:24:57.939" v="5" actId="20577"/>
        <pc:sldMkLst>
          <pc:docMk/>
          <pc:sldMk cId="3431098527" sldId="273"/>
        </pc:sldMkLst>
        <pc:spChg chg="mod">
          <ac:chgData name="Arantxa Cazorla" userId="S::acazorla@ub.edu::f9aaa614-fc88-4302-8669-2146c710f66d" providerId="AD" clId="Web-{AAE72F11-5BB1-1853-6FF8-474405D9103B}" dt="2019-09-26T07:24:57.939" v="5" actId="20577"/>
          <ac:spMkLst>
            <pc:docMk/>
            <pc:sldMk cId="3431098527" sldId="273"/>
            <ac:spMk id="1126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B50D86-583C-4469-912D-DDAC3905339F}" type="datetimeFigureOut">
              <a:rPr lang="ca-ES" smtClean="0"/>
              <a:t>27/7/2021</a:t>
            </a:fld>
            <a:endParaRPr lang="ca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48AF53-E2AF-41DF-8365-9E0E95A6A93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24593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/>
              <a:t>Feu clic aquí per editar l'estil de subtítols del patró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EAC1-E807-46CC-BC95-F1726FDF775C}" type="datetime1">
              <a:rPr lang="ca-ES" smtClean="0"/>
              <a:t>27/7/2021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FF-E13C-4852-9C48-BBAC7A8E0B1D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9806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FAC2-643E-4B51-A9A9-0BF21F39A75F}" type="datetime1">
              <a:rPr lang="ca-ES" smtClean="0"/>
              <a:t>27/7/2021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FF-E13C-4852-9C48-BBAC7A8E0B1D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2991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A95A-7CFF-4E6D-BE05-B062D97F539F}" type="datetime1">
              <a:rPr lang="ca-ES" smtClean="0"/>
              <a:t>27/7/2021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FF-E13C-4852-9C48-BBAC7A8E0B1D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23246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ol, text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0E830-6CEC-43F6-9CA8-3AAD23E3D012}" type="slidenum">
              <a:rPr lang="ca-ES" altLang="ca-ES"/>
              <a:pPr>
                <a:defRPr/>
              </a:pPr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4008005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1D9C-3F88-4E18-B268-EF7D3F40CB2D}" type="datetimeFigureOut">
              <a:rPr lang="ca-ES" smtClean="0"/>
              <a:t>27/7/2021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0F32-0F38-4F04-B63B-55884395593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6585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1D9C-3F88-4E18-B268-EF7D3F40CB2D}" type="datetimeFigureOut">
              <a:rPr lang="ca-ES" smtClean="0"/>
              <a:t>27/7/2021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0F32-0F38-4F04-B63B-55884395593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98725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1D9C-3F88-4E18-B268-EF7D3F40CB2D}" type="datetimeFigureOut">
              <a:rPr lang="ca-ES" smtClean="0"/>
              <a:t>27/7/2021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0F32-0F38-4F04-B63B-55884395593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14800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1D9C-3F88-4E18-B268-EF7D3F40CB2D}" type="datetimeFigureOut">
              <a:rPr lang="ca-ES" smtClean="0"/>
              <a:t>27/7/2021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0F32-0F38-4F04-B63B-55884395593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80366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1D9C-3F88-4E18-B268-EF7D3F40CB2D}" type="datetimeFigureOut">
              <a:rPr lang="ca-ES" smtClean="0"/>
              <a:t>27/7/2021</a:t>
            </a:fld>
            <a:endParaRPr lang="ca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0F32-0F38-4F04-B63B-55884395593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961719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1D9C-3F88-4E18-B268-EF7D3F40CB2D}" type="datetimeFigureOut">
              <a:rPr lang="ca-ES" smtClean="0"/>
              <a:t>27/7/2021</a:t>
            </a:fld>
            <a:endParaRPr lang="ca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0F32-0F38-4F04-B63B-55884395593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04849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1D9C-3F88-4E18-B268-EF7D3F40CB2D}" type="datetimeFigureOut">
              <a:rPr lang="ca-ES" smtClean="0"/>
              <a:t>27/7/2021</a:t>
            </a:fld>
            <a:endParaRPr lang="ca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0F32-0F38-4F04-B63B-55884395593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64747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95083-2BEF-4AB5-8468-FDA7A5D50F8C}" type="datetime1">
              <a:rPr lang="ca-ES" smtClean="0"/>
              <a:t>27/7/2021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FF-E13C-4852-9C48-BBAC7A8E0B1D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489806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1D9C-3F88-4E18-B268-EF7D3F40CB2D}" type="datetimeFigureOut">
              <a:rPr lang="ca-ES" smtClean="0"/>
              <a:t>27/7/2021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0F32-0F38-4F04-B63B-55884395593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278406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1D9C-3F88-4E18-B268-EF7D3F40CB2D}" type="datetimeFigureOut">
              <a:rPr lang="ca-ES" smtClean="0"/>
              <a:t>27/7/2021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0F32-0F38-4F04-B63B-55884395593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09233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1D9C-3F88-4E18-B268-EF7D3F40CB2D}" type="datetimeFigureOut">
              <a:rPr lang="ca-ES" smtClean="0"/>
              <a:t>27/7/2021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0F32-0F38-4F04-B63B-55884395593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956372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1D9C-3F88-4E18-B268-EF7D3F40CB2D}" type="datetimeFigureOut">
              <a:rPr lang="ca-ES" smtClean="0"/>
              <a:t>27/7/2021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0F32-0F38-4F04-B63B-55884395593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87785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6F0D-4877-4CB1-9F16-B70BDF6D6CBE}" type="datetime1">
              <a:rPr lang="ca-ES" smtClean="0"/>
              <a:t>27/7/2021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FF-E13C-4852-9C48-BBAC7A8E0B1D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28352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60D6-806C-40E2-AC58-C9E511C887CA}" type="datetime1">
              <a:rPr lang="ca-ES" smtClean="0"/>
              <a:t>27/7/2021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FF-E13C-4852-9C48-BBAC7A8E0B1D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217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67577-0E50-4682-8E68-0C962A97F9BF}" type="datetime1">
              <a:rPr lang="ca-ES" smtClean="0"/>
              <a:t>27/7/2021</a:t>
            </a:fld>
            <a:endParaRPr lang="ca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FF-E13C-4852-9C48-BBAC7A8E0B1D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62657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6" y="91779"/>
            <a:ext cx="9027459" cy="1243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111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88B1-DFC1-45F9-A8C9-C292CD8F3857}" type="datetime1">
              <a:rPr lang="ca-ES" smtClean="0"/>
              <a:t>27/7/2021</a:t>
            </a:fld>
            <a:endParaRPr lang="ca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FF-E13C-4852-9C48-BBAC7A8E0B1D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2054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8B5E0-7BD1-4A61-B63B-F1873C86CA6B}" type="datetime1">
              <a:rPr lang="ca-ES" smtClean="0"/>
              <a:t>27/7/2021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FF-E13C-4852-9C48-BBAC7A8E0B1D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48067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a-ES"/>
              <a:t>Feu clic a la icona per afegir una imatge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CBC3-EBA3-4983-BBFB-F9326D6CDAED}" type="datetime1">
              <a:rPr lang="ca-ES" smtClean="0"/>
              <a:t>27/7/2021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FF-E13C-4852-9C48-BBAC7A8E0B1D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05066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64518-C8D6-4A22-ADB0-38CAA77BE472}" type="datetime1">
              <a:rPr lang="ca-ES" smtClean="0"/>
              <a:t>27/7/2021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7D8FF-E13C-4852-9C48-BBAC7A8E0B1D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37697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4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ca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D1D9C-3F88-4E18-B268-EF7D3F40CB2D}" type="datetimeFigureOut">
              <a:rPr lang="ca-ES" smtClean="0"/>
              <a:t>27/7/2021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D0F32-0F38-4F04-B63B-55884395593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6254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462756" y="2600325"/>
            <a:ext cx="8218488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 altLang="ca-ES" sz="2400" b="1" dirty="0">
              <a:cs typeface="Arial" panose="020B0604020202020204" pitchFamily="34" charset="0"/>
            </a:endParaRPr>
          </a:p>
          <a:p>
            <a:pPr algn="ctr" eaLnBrk="1" hangingPunct="1">
              <a:buFontTx/>
              <a:buNone/>
            </a:pPr>
            <a:r>
              <a:rPr lang="ca-ES" altLang="ca-ES" sz="3600" b="1" smtClean="0">
                <a:solidFill>
                  <a:schemeClr val="bg1"/>
                </a:solidFill>
                <a:cs typeface="Arial" panose="020B0604020202020204" pitchFamily="34" charset="0"/>
              </a:rPr>
              <a:t>CRAI </a:t>
            </a:r>
            <a:r>
              <a:rPr lang="ca-ES" altLang="ca-ES" sz="3600" b="1" dirty="0">
                <a:solidFill>
                  <a:schemeClr val="bg1"/>
                </a:solidFill>
                <a:cs typeface="Arial" panose="020B0604020202020204" pitchFamily="34" charset="0"/>
              </a:rPr>
              <a:t>Unitat de Procés Tècnic</a:t>
            </a:r>
            <a:endParaRPr lang="ca-ES" altLang="ca-ES" sz="3600" b="1" baseline="300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eaLnBrk="1" hangingPunct="1"/>
            <a:endParaRPr lang="es-ES" altLang="ca-ES" sz="2400" b="1" baseline="30000" dirty="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s-ES" altLang="ca-ES" b="1" baseline="30000" dirty="0">
              <a:cs typeface="Arial" panose="020B0604020202020204" pitchFamily="34" charset="0"/>
            </a:endParaRPr>
          </a:p>
          <a:p>
            <a:pPr eaLnBrk="1" hangingPunct="1"/>
            <a:endParaRPr lang="ca-ES" altLang="ca-ES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05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507" y="3829050"/>
            <a:ext cx="4343938" cy="2931275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5000"/>
              </a:schemeClr>
            </a:glow>
            <a:softEdge rad="635000"/>
          </a:effectLst>
        </p:spPr>
      </p:pic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33535" y="943961"/>
            <a:ext cx="85076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Què és?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33535" y="1797515"/>
            <a:ext cx="6567315" cy="2793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50000"/>
              </a:lnSpc>
              <a:buNone/>
            </a:pPr>
            <a:r>
              <a:rPr lang="ca-ES" altLang="ca-ES" sz="2400" dirty="0">
                <a:latin typeface="Arial"/>
                <a:cs typeface="Arial"/>
              </a:rPr>
              <a:t>La </a:t>
            </a:r>
            <a:r>
              <a:rPr lang="ca-ES" altLang="ca-ES" sz="2400" b="1" i="1" dirty="0">
                <a:latin typeface="Arial"/>
                <a:cs typeface="Arial"/>
              </a:rPr>
              <a:t>Unitat de Procés Tècnic </a:t>
            </a:r>
            <a:r>
              <a:rPr lang="ca-ES" altLang="ca-ES" sz="2400" dirty="0">
                <a:latin typeface="Arial"/>
                <a:cs typeface="Arial"/>
              </a:rPr>
              <a:t>(UPT) és una de les unitats tècniques transversals del </a:t>
            </a:r>
            <a:r>
              <a:rPr lang="ca-ES" altLang="ca-ES" sz="2400" b="1" i="1" dirty="0">
                <a:latin typeface="Arial"/>
                <a:cs typeface="Arial"/>
              </a:rPr>
              <a:t>Centre de Recursos per a l'Aprenentatge i la Investigació</a:t>
            </a:r>
            <a:r>
              <a:rPr lang="ca-ES" altLang="ca-ES" sz="2400" dirty="0">
                <a:latin typeface="Arial"/>
                <a:cs typeface="Arial"/>
              </a:rPr>
              <a:t> (CRAI) de la Universitat de Barcelona. </a:t>
            </a:r>
            <a:endParaRPr lang="ca-ES" altLang="ca-ES" sz="2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359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507" y="3829050"/>
            <a:ext cx="4343938" cy="2931275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5000"/>
              </a:schemeClr>
            </a:glow>
            <a:softEdge rad="635000"/>
          </a:effectLst>
        </p:spPr>
      </p:pic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33535" y="943961"/>
            <a:ext cx="85076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Quina és la seva missió?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33535" y="1824786"/>
            <a:ext cx="6567315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r>
              <a:rPr lang="ca-ES" altLang="ca-ES" sz="2400" dirty="0">
                <a:latin typeface="Arial"/>
                <a:cs typeface="Arial"/>
                <a:sym typeface="Wingdings" panose="05000000000000000000" pitchFamily="2" charset="2"/>
              </a:rPr>
              <a:t> </a:t>
            </a:r>
            <a:r>
              <a:rPr lang="ca-ES" altLang="ca-ES" sz="2400" dirty="0">
                <a:latin typeface="Arial"/>
                <a:cs typeface="Arial"/>
              </a:rPr>
              <a:t>Assegurar el </a:t>
            </a:r>
            <a:r>
              <a:rPr lang="ca-ES" altLang="ca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tractament de tots els recursos d’informació</a:t>
            </a:r>
            <a:r>
              <a:rPr lang="ca-ES" altLang="ca-ES" sz="2400" dirty="0">
                <a:latin typeface="Arial"/>
                <a:cs typeface="Arial"/>
              </a:rPr>
              <a:t> del CRAI de la manera més eficient i eficaç, i facilitar-ne l’accés per a qualsevol aplicació que els gestioni.</a:t>
            </a:r>
            <a:endParaRPr lang="ca-ES" dirty="0">
              <a:cs typeface="Arial" panose="020B0604020202020204" pitchFamily="34" charset="0"/>
            </a:endParaRPr>
          </a:p>
          <a:p>
            <a:pPr algn="r">
              <a:spcBef>
                <a:spcPct val="0"/>
              </a:spcBef>
            </a:pPr>
            <a:endParaRPr lang="ca-ES" altLang="ca-ES" sz="2400" dirty="0">
              <a:cs typeface="Arial" panose="020B0604020202020204" pitchFamily="34" charset="0"/>
            </a:endParaRPr>
          </a:p>
          <a:p>
            <a:pPr algn="r">
              <a:spcBef>
                <a:spcPct val="0"/>
              </a:spcBef>
              <a:buNone/>
            </a:pPr>
            <a:r>
              <a:rPr lang="ca-ES" altLang="ca-ES" sz="2400" dirty="0">
                <a:latin typeface="Arial"/>
                <a:cs typeface="Arial"/>
                <a:sym typeface="Wingdings" panose="05000000000000000000" pitchFamily="2" charset="2"/>
              </a:rPr>
              <a:t> </a:t>
            </a:r>
            <a:r>
              <a:rPr lang="ca-ES" altLang="ca-ES" sz="2400" dirty="0">
                <a:latin typeface="Arial"/>
                <a:cs typeface="Arial"/>
              </a:rPr>
              <a:t>Administrar, mantenir i optimitzar el </a:t>
            </a:r>
            <a:r>
              <a:rPr lang="ca-ES" altLang="ca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catàleg en línia</a:t>
            </a:r>
            <a:r>
              <a:rPr lang="ca-ES" altLang="ca-ES" sz="2400" dirty="0">
                <a:latin typeface="Arial"/>
                <a:cs typeface="Arial"/>
              </a:rPr>
              <a:t> i l’aplicació que el gestiona.</a:t>
            </a:r>
          </a:p>
          <a:p>
            <a:pPr algn="r">
              <a:spcBef>
                <a:spcPct val="0"/>
              </a:spcBef>
            </a:pPr>
            <a:endParaRPr lang="ca-ES" altLang="ca-ES" sz="2400" dirty="0">
              <a:cs typeface="Arial" panose="020B0604020202020204" pitchFamily="34" charset="0"/>
            </a:endParaRPr>
          </a:p>
          <a:p>
            <a:pPr algn="r">
              <a:spcBef>
                <a:spcPct val="0"/>
              </a:spcBef>
              <a:buNone/>
            </a:pPr>
            <a:r>
              <a:rPr lang="ca-ES" altLang="ca-ES" sz="2400" dirty="0">
                <a:latin typeface="Arial"/>
                <a:cs typeface="Arial"/>
                <a:sym typeface="Wingdings" panose="05000000000000000000" pitchFamily="2" charset="2"/>
              </a:rPr>
              <a:t> </a:t>
            </a:r>
            <a:r>
              <a:rPr lang="ca-ES" altLang="ca-ES" sz="2400" dirty="0">
                <a:latin typeface="Arial"/>
                <a:cs typeface="Arial"/>
              </a:rPr>
              <a:t>Donar suport tècnic i tecnològic a les necessitats del CRAI per a temes de </a:t>
            </a:r>
            <a:r>
              <a:rPr lang="ca-ES" altLang="ca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gestió de recursos </a:t>
            </a:r>
            <a:r>
              <a:rPr lang="ca-ES" altLang="ca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d’informació</a:t>
            </a:r>
            <a:r>
              <a:rPr lang="ca-ES" altLang="ca-ES" sz="2400" dirty="0">
                <a:latin typeface="Arial"/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0087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507" y="3829050"/>
            <a:ext cx="4343938" cy="2931275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5000"/>
              </a:schemeClr>
            </a:glow>
            <a:softEdge rad="635000"/>
          </a:effectLst>
        </p:spPr>
      </p:pic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33535" y="943961"/>
            <a:ext cx="85076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Quines són les seves funcions?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33535" y="1866678"/>
            <a:ext cx="6567315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algn="r">
              <a:spcBef>
                <a:spcPct val="0"/>
              </a:spcBef>
              <a:buFont typeface="Wingdings" panose="05000000000000000000" pitchFamily="2" charset="2"/>
              <a:buChar char="à"/>
            </a:pPr>
            <a:r>
              <a:rPr lang="ca-ES" altLang="ca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Catalogar</a:t>
            </a:r>
            <a:r>
              <a:rPr lang="ca-ES" altLang="ca-ES" sz="2400" dirty="0">
                <a:latin typeface="Arial"/>
                <a:cs typeface="Arial"/>
              </a:rPr>
              <a:t> els diferents recursos d’informació, en diversos formats i en les diferents aplicacions del CRAI.</a:t>
            </a:r>
          </a:p>
          <a:p>
            <a:pPr marL="342900" indent="-342900" algn="r">
              <a:spcBef>
                <a:spcPct val="0"/>
              </a:spcBef>
              <a:buFont typeface="Wingdings" panose="05000000000000000000" pitchFamily="2" charset="2"/>
              <a:buChar char="à"/>
            </a:pPr>
            <a:endParaRPr lang="ca-ES" altLang="ca-ES" sz="2400" dirty="0">
              <a:cs typeface="Arial" panose="020B0604020202020204" pitchFamily="34" charset="0"/>
            </a:endParaRPr>
          </a:p>
          <a:p>
            <a:pPr algn="r">
              <a:spcBef>
                <a:spcPct val="0"/>
              </a:spcBef>
              <a:buNone/>
            </a:pPr>
            <a:r>
              <a:rPr lang="ca-ES" altLang="ca-ES" sz="2400" dirty="0" smtClean="0">
                <a:latin typeface="Arial"/>
                <a:cs typeface="Arial"/>
                <a:sym typeface="Wingdings" panose="05000000000000000000" pitchFamily="2" charset="2"/>
              </a:rPr>
              <a:t> Marcar </a:t>
            </a:r>
            <a:r>
              <a:rPr lang="ca-ES" altLang="ca-ES" sz="2400" dirty="0">
                <a:latin typeface="Arial"/>
                <a:cs typeface="Arial"/>
                <a:sym typeface="Wingdings" panose="05000000000000000000" pitchFamily="2" charset="2"/>
              </a:rPr>
              <a:t>les </a:t>
            </a:r>
            <a:r>
              <a:rPr lang="ca-ES" altLang="ca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Wingdings" panose="05000000000000000000" pitchFamily="2" charset="2"/>
              </a:rPr>
              <a:t>directrius i concrecions catalogràfiques</a:t>
            </a:r>
            <a:r>
              <a:rPr lang="ca-ES" altLang="ca-ES" sz="2400" dirty="0">
                <a:latin typeface="Arial"/>
                <a:cs typeface="Arial"/>
                <a:sym typeface="Wingdings" panose="05000000000000000000" pitchFamily="2" charset="2"/>
              </a:rPr>
              <a:t> </a:t>
            </a:r>
            <a:r>
              <a:rPr lang="ca-ES" altLang="ca-ES" sz="2400" dirty="0" smtClean="0">
                <a:latin typeface="Arial"/>
                <a:cs typeface="Arial"/>
                <a:sym typeface="Wingdings" panose="05000000000000000000" pitchFamily="2" charset="2"/>
              </a:rPr>
              <a:t>al </a:t>
            </a:r>
            <a:r>
              <a:rPr lang="ca-ES" altLang="ca-ES" sz="2400" dirty="0">
                <a:latin typeface="Arial"/>
                <a:cs typeface="Arial"/>
                <a:sym typeface="Wingdings" panose="05000000000000000000" pitchFamily="2" charset="2"/>
              </a:rPr>
              <a:t>Catàleg de la </a:t>
            </a:r>
            <a:r>
              <a:rPr lang="ca-ES" altLang="ca-ES" sz="2400" dirty="0" smtClean="0">
                <a:latin typeface="Arial"/>
                <a:cs typeface="Arial"/>
                <a:sym typeface="Wingdings" panose="05000000000000000000" pitchFamily="2" charset="2"/>
              </a:rPr>
              <a:t>UB </a:t>
            </a:r>
          </a:p>
          <a:p>
            <a:pPr algn="r">
              <a:spcBef>
                <a:spcPct val="0"/>
              </a:spcBef>
              <a:buNone/>
            </a:pPr>
            <a:r>
              <a:rPr lang="ca-ES" altLang="ca-ES" sz="2400" dirty="0" smtClean="0">
                <a:latin typeface="Arial"/>
                <a:cs typeface="Arial"/>
                <a:sym typeface="Wingdings" panose="05000000000000000000" pitchFamily="2" charset="2"/>
              </a:rPr>
              <a:t>d'acord </a:t>
            </a:r>
            <a:r>
              <a:rPr lang="ca-ES" altLang="ca-ES" sz="2400" dirty="0">
                <a:latin typeface="Arial"/>
                <a:cs typeface="Arial"/>
                <a:sym typeface="Wingdings" panose="05000000000000000000" pitchFamily="2" charset="2"/>
              </a:rPr>
              <a:t>amb les pautes acordades </a:t>
            </a:r>
            <a:r>
              <a:rPr lang="ca-ES" altLang="ca-ES" sz="2400" dirty="0" smtClean="0">
                <a:latin typeface="Arial"/>
                <a:cs typeface="Arial"/>
                <a:sym typeface="Wingdings" panose="05000000000000000000" pitchFamily="2" charset="2"/>
              </a:rPr>
              <a:t>al </a:t>
            </a:r>
            <a:r>
              <a:rPr lang="ca-ES" altLang="ca-ES" sz="2400" dirty="0">
                <a:latin typeface="Arial"/>
                <a:cs typeface="Arial"/>
                <a:sym typeface="Wingdings" panose="05000000000000000000" pitchFamily="2" charset="2"/>
              </a:rPr>
              <a:t>CCUC (Catàleg Col·lectiu de les Universitats de Catalunya).</a:t>
            </a:r>
            <a:endParaRPr lang="ca-ES" altLang="ca-ES" sz="2400" dirty="0">
              <a:latin typeface="Arial"/>
              <a:cs typeface="Arial"/>
            </a:endParaRPr>
          </a:p>
          <a:p>
            <a:pPr algn="r">
              <a:spcBef>
                <a:spcPct val="0"/>
              </a:spcBef>
            </a:pPr>
            <a:endParaRPr lang="ca-ES" altLang="ca-ES" sz="2400" dirty="0">
              <a:cs typeface="Arial" panose="020B0604020202020204" pitchFamily="34" charset="0"/>
            </a:endParaRPr>
          </a:p>
          <a:p>
            <a:pPr algn="r">
              <a:spcBef>
                <a:spcPct val="0"/>
              </a:spcBef>
              <a:buNone/>
            </a:pPr>
            <a:r>
              <a:rPr lang="ca-ES" altLang="ca-ES" sz="2400" dirty="0">
                <a:latin typeface="Arial"/>
                <a:cs typeface="Arial"/>
                <a:sym typeface="Wingdings" panose="05000000000000000000" pitchFamily="2" charset="2"/>
              </a:rPr>
              <a:t> </a:t>
            </a:r>
            <a:r>
              <a:rPr lang="ca-ES" altLang="ca-ES" sz="2400" dirty="0">
                <a:latin typeface="Arial"/>
                <a:cs typeface="Arial"/>
              </a:rPr>
              <a:t>Elaborar </a:t>
            </a:r>
            <a:r>
              <a:rPr lang="ca-ES" altLang="ca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eines de normalització</a:t>
            </a:r>
            <a:r>
              <a:rPr lang="ca-ES" altLang="ca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a-ES" altLang="ca-ES" sz="2400" dirty="0">
                <a:latin typeface="Arial"/>
                <a:cs typeface="Arial"/>
              </a:rPr>
              <a:t>per facilitar l’accés als recursos: </a:t>
            </a:r>
            <a:r>
              <a:rPr lang="ca-ES" altLang="ca-ES" sz="2400" i="1" dirty="0">
                <a:latin typeface="Arial"/>
                <a:cs typeface="Arial"/>
              </a:rPr>
              <a:t>Thesaurus de la UB </a:t>
            </a:r>
            <a:r>
              <a:rPr lang="ca-ES" altLang="ca-ES" sz="2400" dirty="0">
                <a:latin typeface="Arial"/>
                <a:cs typeface="Arial"/>
              </a:rPr>
              <a:t>i </a:t>
            </a:r>
            <a:r>
              <a:rPr lang="ca-ES" altLang="ca-ES" sz="2400" i="1" dirty="0">
                <a:latin typeface="Arial"/>
                <a:cs typeface="Arial"/>
              </a:rPr>
              <a:t>Catàleg d'autoritats</a:t>
            </a:r>
            <a:r>
              <a:rPr lang="ca-ES" altLang="ca-ES" sz="2400" dirty="0">
                <a:latin typeface="Arial"/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7525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507" y="3829050"/>
            <a:ext cx="4343938" cy="2931275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5000"/>
              </a:schemeClr>
            </a:glow>
            <a:softEdge rad="635000"/>
          </a:effectLst>
        </p:spPr>
      </p:pic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33535" y="943961"/>
            <a:ext cx="85076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Quines són les seves funcions?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33535" y="1836918"/>
            <a:ext cx="656731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algn="r">
              <a:spcBef>
                <a:spcPct val="0"/>
              </a:spcBef>
              <a:buFont typeface="Wingdings" panose="05000000000000000000" pitchFamily="2" charset="2"/>
              <a:buChar char="à"/>
            </a:pPr>
            <a:r>
              <a:rPr lang="ca-ES" altLang="ca-ES" sz="2400" dirty="0">
                <a:latin typeface="Arial"/>
                <a:cs typeface="Arial"/>
              </a:rPr>
              <a:t>Coordinar el procés de tractament, descripció i difusió dels </a:t>
            </a:r>
            <a:r>
              <a:rPr lang="ca-ES" altLang="ca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fons patrimonials</a:t>
            </a:r>
            <a:r>
              <a:rPr lang="ca-ES" altLang="ca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a-ES" altLang="ca-ES" sz="2400" dirty="0">
                <a:latin typeface="Arial"/>
                <a:cs typeface="Arial"/>
              </a:rPr>
              <a:t>format pels fons personals, col·leccions especials i col·leccions digitals i les diferents eines de difusió que ofereix el CRAI. </a:t>
            </a:r>
            <a:endParaRPr lang="ca-ES" altLang="ca-ES" sz="2400" dirty="0">
              <a:cs typeface="Arial" panose="020B0604020202020204" pitchFamily="34" charset="0"/>
            </a:endParaRPr>
          </a:p>
          <a:p>
            <a:pPr marL="342900" indent="-342900" algn="r">
              <a:spcBef>
                <a:spcPct val="0"/>
              </a:spcBef>
              <a:buFont typeface="Wingdings" panose="05000000000000000000" pitchFamily="2" charset="2"/>
              <a:buChar char="à"/>
            </a:pPr>
            <a:endParaRPr lang="ca-ES" altLang="ca-ES" sz="2400" dirty="0">
              <a:cs typeface="Arial" panose="020B0604020202020204" pitchFamily="34" charset="0"/>
            </a:endParaRPr>
          </a:p>
          <a:p>
            <a:pPr marL="342900" indent="-342900" algn="r">
              <a:spcBef>
                <a:spcPct val="0"/>
              </a:spcBef>
              <a:buFont typeface="Wingdings" panose="05000000000000000000" pitchFamily="2" charset="2"/>
              <a:buChar char="à"/>
            </a:pPr>
            <a:r>
              <a:rPr lang="ca-ES" altLang="ca-ES" sz="2400" dirty="0">
                <a:latin typeface="Arial"/>
                <a:cs typeface="Arial"/>
              </a:rPr>
              <a:t>Administrar i mantenir el </a:t>
            </a:r>
            <a:r>
              <a:rPr lang="ca-ES" altLang="ca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sistema automatitzat i del Catàleg</a:t>
            </a:r>
            <a:r>
              <a:rPr lang="ca-ES" altLang="ca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a-ES" altLang="ca-ES" sz="2400" dirty="0">
                <a:latin typeface="Arial"/>
                <a:cs typeface="Arial"/>
              </a:rPr>
              <a:t>de consulta en línia, i integrar serveis i eines per millorar l'accés als recursos d'informació.</a:t>
            </a:r>
          </a:p>
        </p:txBody>
      </p:sp>
    </p:spTree>
    <p:extLst>
      <p:ext uri="{BB962C8B-B14F-4D97-AF65-F5344CB8AC3E}">
        <p14:creationId xmlns:p14="http://schemas.microsoft.com/office/powerpoint/2010/main" val="3711601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507" y="3829050"/>
            <a:ext cx="4343938" cy="2931275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5000"/>
              </a:schemeClr>
            </a:glow>
            <a:softEdge rad="635000"/>
          </a:effectLst>
        </p:spPr>
      </p:pic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33535" y="943961"/>
            <a:ext cx="85076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Dona suport al CRAI mitjançant...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33535" y="1795267"/>
            <a:ext cx="6558941" cy="3757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3888" indent="-3603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93838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01825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309813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670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242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814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386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623570" lvl="1" indent="-360045" algn="r">
              <a:buFont typeface="Wingdings"/>
              <a:buChar char="Ø"/>
            </a:pPr>
            <a:r>
              <a:rPr lang="ca-ES" altLang="ca-ES" sz="2400" dirty="0">
                <a:latin typeface="Arial"/>
                <a:cs typeface="Arial"/>
              </a:rPr>
              <a:t>Les </a:t>
            </a:r>
            <a:r>
              <a:rPr lang="ca-ES" altLang="ca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dades estadístiques i indicadors </a:t>
            </a:r>
            <a:r>
              <a:rPr lang="ca-ES" altLang="ca-ES" sz="2400" dirty="0">
                <a:latin typeface="Arial"/>
                <a:cs typeface="Arial"/>
              </a:rPr>
              <a:t>relatius al creixement de la col·lecció del CRAI </a:t>
            </a:r>
            <a:r>
              <a:rPr lang="ca-ES" altLang="ca-ES" sz="2400" dirty="0" smtClean="0">
                <a:latin typeface="Arial"/>
                <a:cs typeface="Arial"/>
              </a:rPr>
              <a:t>al </a:t>
            </a:r>
            <a:r>
              <a:rPr lang="ca-ES" altLang="ca-ES" sz="2400" dirty="0">
                <a:latin typeface="Arial"/>
                <a:cs typeface="Arial"/>
              </a:rPr>
              <a:t>Catàleg UB.</a:t>
            </a:r>
            <a:endParaRPr lang="ca-ES" dirty="0">
              <a:cs typeface="Arial"/>
            </a:endParaRPr>
          </a:p>
          <a:p>
            <a:pPr marL="263525" lvl="1" indent="0" algn="r">
              <a:buNone/>
            </a:pPr>
            <a:r>
              <a:rPr lang="ca-ES" altLang="ca-ES" sz="2400" dirty="0">
                <a:cs typeface="Arial" panose="020B0604020202020204" pitchFamily="34" charset="0"/>
              </a:rPr>
              <a:t> </a:t>
            </a:r>
          </a:p>
          <a:p>
            <a:pPr marL="623570" lvl="1" indent="-360045" algn="r">
              <a:buFont typeface="Wingdings"/>
              <a:buChar char="Ø"/>
            </a:pPr>
            <a:r>
              <a:rPr lang="ca-ES" altLang="ca-ES" sz="2400" dirty="0">
                <a:cs typeface="Arial" panose="020B0604020202020204" pitchFamily="34" charset="0"/>
              </a:rPr>
              <a:t>La millora dels </a:t>
            </a:r>
            <a:r>
              <a:rPr lang="ca-ES" altLang="ca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procediments de treball </a:t>
            </a:r>
            <a:r>
              <a:rPr lang="ca-ES" altLang="ca-ES" sz="2400" dirty="0">
                <a:cs typeface="Arial" panose="020B0604020202020204" pitchFamily="34" charset="0"/>
              </a:rPr>
              <a:t>a partir de l’</a:t>
            </a:r>
            <a:r>
              <a:rPr lang="ca-ES" altLang="ca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automatització</a:t>
            </a:r>
            <a:r>
              <a:rPr lang="ca-ES" altLang="ca-ES" sz="2400" dirty="0">
                <a:cs typeface="Arial" panose="020B0604020202020204" pitchFamily="34" charset="0"/>
              </a:rPr>
              <a:t> de tasques, l’elaboració de </a:t>
            </a:r>
            <a:r>
              <a:rPr lang="ca-ES" altLang="ca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pautes</a:t>
            </a:r>
            <a:r>
              <a:rPr lang="ca-ES" altLang="ca-ES" sz="2400" dirty="0">
                <a:cs typeface="Arial" panose="020B0604020202020204" pitchFamily="34" charset="0"/>
              </a:rPr>
              <a:t> i procediments, la coordinació amb les biblioteques i la </a:t>
            </a:r>
            <a:r>
              <a:rPr lang="ca-ES" altLang="ca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formació</a:t>
            </a:r>
            <a:r>
              <a:rPr lang="ca-ES" altLang="ca-ES" sz="2400" dirty="0">
                <a:cs typeface="Arial" panose="020B0604020202020204" pitchFamily="34" charset="0"/>
              </a:rPr>
              <a:t>.</a:t>
            </a:r>
          </a:p>
          <a:p>
            <a:pPr marL="263525" lvl="1" indent="0" algn="r">
              <a:buNone/>
            </a:pPr>
            <a:endParaRPr lang="ca-ES" altLang="ca-ES" sz="105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332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507" y="3829050"/>
            <a:ext cx="4343938" cy="2931275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5000"/>
              </a:schemeClr>
            </a:glow>
            <a:softEdge rad="635000"/>
          </a:effectLst>
        </p:spPr>
      </p:pic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33535" y="943961"/>
            <a:ext cx="85076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Dona suport al CRAI mitjançant...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33535" y="1819582"/>
            <a:ext cx="6600402" cy="356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3888" indent="-3603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93838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01825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309813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670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242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814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386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623570" lvl="1" indent="-360045" algn="r">
              <a:buFont typeface="Wingdings"/>
              <a:buChar char="Ø"/>
            </a:pPr>
            <a:r>
              <a:rPr lang="ca-ES" altLang="ca-ES" sz="2400" dirty="0" smtClean="0">
                <a:latin typeface="Arial"/>
                <a:cs typeface="Arial"/>
              </a:rPr>
              <a:t>L’assessorament i coordinació amb altres unitats transversals per qüestions de formats de </a:t>
            </a:r>
            <a:r>
              <a:rPr lang="ca-ES" altLang="ca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metadades</a:t>
            </a:r>
            <a:r>
              <a:rPr lang="ca-ES" altLang="ca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a-ES" altLang="ca-ES" sz="2400" dirty="0" smtClean="0">
                <a:latin typeface="Arial"/>
                <a:cs typeface="Arial"/>
              </a:rPr>
              <a:t>i de descripció i accés als recursos dels repositoris digitals.</a:t>
            </a:r>
            <a:endParaRPr lang="ca-ES" dirty="0" smtClean="0">
              <a:latin typeface="Arial"/>
              <a:cs typeface="Arial"/>
            </a:endParaRPr>
          </a:p>
          <a:p>
            <a:pPr marL="623570" lvl="1" indent="-360045" algn="r">
              <a:buFont typeface="Wingdings" panose="05000000000000000000" pitchFamily="2" charset="2"/>
              <a:buChar char="ü"/>
            </a:pPr>
            <a:endParaRPr lang="ca-ES" altLang="ca-ES" sz="2400" dirty="0" smtClean="0">
              <a:cs typeface="Arial" panose="020B0604020202020204" pitchFamily="34" charset="0"/>
            </a:endParaRPr>
          </a:p>
          <a:p>
            <a:pPr marL="623570" lvl="1" indent="-360045" algn="r">
              <a:buFont typeface="Wingdings" panose="05000000000000000000" pitchFamily="2" charset="2"/>
              <a:buChar char="Ø"/>
            </a:pPr>
            <a:r>
              <a:rPr lang="ca-ES" altLang="ca-ES" sz="2400" dirty="0" smtClean="0">
                <a:latin typeface="Arial"/>
                <a:cs typeface="Arial"/>
              </a:rPr>
              <a:t>La </a:t>
            </a:r>
            <a:r>
              <a:rPr lang="ca-ES" altLang="ca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cooperació externa</a:t>
            </a:r>
            <a:r>
              <a:rPr lang="ca-ES" altLang="ca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amb el CSUC </a:t>
            </a:r>
            <a:r>
              <a:rPr lang="ca-ES" altLang="ca-ES" sz="2400" dirty="0" smtClean="0">
                <a:latin typeface="Arial"/>
                <a:cs typeface="Arial"/>
              </a:rPr>
              <a:t>per tots els temes relacionats amb el Catàleg Col·lectiu de les Universitats de Catalunya (CCUC) i els seus serveis associats.</a:t>
            </a:r>
            <a:endParaRPr lang="ca-ES" altLang="ca-E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6142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949424" y="3545528"/>
            <a:ext cx="32880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Moltes gràcies!</a:t>
            </a:r>
          </a:p>
        </p:txBody>
      </p:sp>
      <p:sp>
        <p:nvSpPr>
          <p:cNvPr id="6" name="Rectángulo 5"/>
          <p:cNvSpPr/>
          <p:nvPr/>
        </p:nvSpPr>
        <p:spPr>
          <a:xfrm>
            <a:off x="3393811" y="2552355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a-ES" sz="3600" dirty="0">
              <a:solidFill>
                <a:schemeClr val="bg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869751" y="6301184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a-ES" altLang="ca-E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CRAI Universitat de Barcelona, </a:t>
            </a:r>
            <a:r>
              <a:rPr lang="ca-ES" altLang="ca-E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 2021-22</a:t>
            </a:r>
            <a:endParaRPr lang="ca-ES" altLang="ca-E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325" y="6291482"/>
            <a:ext cx="792549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833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8_presentacio_CRAIgenerica.potx" id="{115DF513-4CD7-43C9-8698-9BE2F55C3DC4}" vid="{58262671-2CD7-44FD-BF02-ADCFD66979BF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8_presentacio_CRAIgenerica.potx" id="{115DF513-4CD7-43C9-8698-9BE2F55C3DC4}" vid="{76153987-C04F-4117-BC45-B24360E3F36B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F9348BB7FA90A4CBBED082F348621EC" ma:contentTypeVersion="12" ma:contentTypeDescription="Crear nuevo documento." ma:contentTypeScope="" ma:versionID="e188bea92ca0e4db9f6e422660ee3b0d">
  <xsd:schema xmlns:xsd="http://www.w3.org/2001/XMLSchema" xmlns:xs="http://www.w3.org/2001/XMLSchema" xmlns:p="http://schemas.microsoft.com/office/2006/metadata/properties" xmlns:ns3="65cc4a26-dc1f-4df6-b7b7-06d9eab657c0" xmlns:ns4="23eecfc4-08cd-44e1-96c0-9dcc266f16ab" targetNamespace="http://schemas.microsoft.com/office/2006/metadata/properties" ma:root="true" ma:fieldsID="665a2e13cfe133538a29ccdd68c82fd0" ns3:_="" ns4:_="">
    <xsd:import namespace="65cc4a26-dc1f-4df6-b7b7-06d9eab657c0"/>
    <xsd:import namespace="23eecfc4-08cd-44e1-96c0-9dcc266f16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cc4a26-dc1f-4df6-b7b7-06d9eab65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eecfc4-08cd-44e1-96c0-9dcc266f16a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21B7D6-66B2-4935-90C2-413ABF3B37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A489B0-35A7-4812-86EF-89F58E802DF1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3eecfc4-08cd-44e1-96c0-9dcc266f16ab"/>
    <ds:schemaRef ds:uri="http://schemas.microsoft.com/office/2006/documentManagement/types"/>
    <ds:schemaRef ds:uri="http://schemas.microsoft.com/office/2006/metadata/properties"/>
    <ds:schemaRef ds:uri="65cc4a26-dc1f-4df6-b7b7-06d9eab657c0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658C1DD-E60B-49E1-B76E-9AD3534E1F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cc4a26-dc1f-4df6-b7b7-06d9eab657c0"/>
    <ds:schemaRef ds:uri="23eecfc4-08cd-44e1-96c0-9dcc266f16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2018_presentacio_craigenerica</Template>
  <TotalTime>354</TotalTime>
  <Words>374</Words>
  <Application>Microsoft Office PowerPoint</Application>
  <PresentationFormat>Presentació en pantalla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4</vt:i4>
      </vt:variant>
      <vt:variant>
        <vt:lpstr>Tema</vt:lpstr>
      </vt:variant>
      <vt:variant>
        <vt:i4>2</vt:i4>
      </vt:variant>
      <vt:variant>
        <vt:lpstr>Títols de les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Tema de Office</vt:lpstr>
      <vt:lpstr>Diseño personalizado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Company>Universitatde Barcelona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CRAI: Unitat de Procés Tècnic. Presentació. Curs 2021-22</dc:title>
  <dc:creator>CRAI Unitat de Procés Tècnic. Arantxa Cazorla</dc:creator>
  <cp:keywords>conèixer, formació d'usuaris, CRAI, Unitat, Procés Tècnic, Universitat de Barcelona, catalogació</cp:keywords>
  <cp:lastModifiedBy>Laia Bonet Bagant</cp:lastModifiedBy>
  <cp:revision>75</cp:revision>
  <dcterms:created xsi:type="dcterms:W3CDTF">2019-09-23T10:35:09Z</dcterms:created>
  <dcterms:modified xsi:type="dcterms:W3CDTF">2021-07-27T05:57:56Z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0x0101005F9348BB7FA90A4CBBED082F348621EC</vt:lpwstr>
  </property>
</Properties>
</file>